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7" r:id="rId2"/>
    <p:sldId id="614" r:id="rId3"/>
    <p:sldId id="615" r:id="rId4"/>
    <p:sldId id="601" r:id="rId5"/>
    <p:sldId id="616" r:id="rId6"/>
    <p:sldId id="617" r:id="rId7"/>
    <p:sldId id="604" r:id="rId8"/>
    <p:sldId id="605" r:id="rId9"/>
    <p:sldId id="618" r:id="rId10"/>
    <p:sldId id="619" r:id="rId11"/>
    <p:sldId id="620" r:id="rId12"/>
    <p:sldId id="626" r:id="rId13"/>
    <p:sldId id="621" r:id="rId14"/>
    <p:sldId id="622" r:id="rId15"/>
    <p:sldId id="623" r:id="rId16"/>
    <p:sldId id="624" r:id="rId17"/>
    <p:sldId id="625" r:id="rId18"/>
    <p:sldId id="602" r:id="rId19"/>
    <p:sldId id="628" r:id="rId20"/>
    <p:sldId id="627" r:id="rId21"/>
    <p:sldId id="629"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356142-3C6D-4F55-BBB7-972D81FB5113}" v="722" dt="2026-04-09T09:14:09.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01" d="100"/>
          <a:sy n="101" d="100"/>
        </p:scale>
        <p:origin x="79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enzo Di Domenico" userId="b92e3e10ad574af4" providerId="LiveId" clId="{5F2C6BB5-76BE-48E0-A92F-A18EAC1B191D}"/>
    <pc:docChg chg="undo custSel addSld modSld">
      <pc:chgData name="Lorenzo Di Domenico" userId="b92e3e10ad574af4" providerId="LiveId" clId="{5F2C6BB5-76BE-48E0-A92F-A18EAC1B191D}" dt="2026-04-09T09:14:09.498" v="1641" actId="20577"/>
      <pc:docMkLst>
        <pc:docMk/>
      </pc:docMkLst>
      <pc:sldChg chg="delSp modSp add mod">
        <pc:chgData name="Lorenzo Di Domenico" userId="b92e3e10ad574af4" providerId="LiveId" clId="{5F2C6BB5-76BE-48E0-A92F-A18EAC1B191D}" dt="2026-04-09T09:10:10.413" v="1225" actId="20577"/>
        <pc:sldMkLst>
          <pc:docMk/>
          <pc:sldMk cId="2737439046" sldId="627"/>
        </pc:sldMkLst>
        <pc:spChg chg="mod">
          <ac:chgData name="Lorenzo Di Domenico" userId="b92e3e10ad574af4" providerId="LiveId" clId="{5F2C6BB5-76BE-48E0-A92F-A18EAC1B191D}" dt="2026-04-09T09:10:10.413" v="1225" actId="20577"/>
          <ac:spMkLst>
            <pc:docMk/>
            <pc:sldMk cId="2737439046" sldId="627"/>
            <ac:spMk id="10" creationId="{36389259-7EE5-9CFD-B9BE-9CE7B670064B}"/>
          </ac:spMkLst>
        </pc:spChg>
        <pc:spChg chg="del">
          <ac:chgData name="Lorenzo Di Domenico" userId="b92e3e10ad574af4" providerId="LiveId" clId="{5F2C6BB5-76BE-48E0-A92F-A18EAC1B191D}" dt="2026-04-09T08:36:48.539" v="458" actId="478"/>
          <ac:spMkLst>
            <pc:docMk/>
            <pc:sldMk cId="2737439046" sldId="627"/>
            <ac:spMk id="12" creationId="{A5BED932-1E53-77EE-798A-8C867FEC10F0}"/>
          </ac:spMkLst>
        </pc:spChg>
        <pc:spChg chg="del">
          <ac:chgData name="Lorenzo Di Domenico" userId="b92e3e10ad574af4" providerId="LiveId" clId="{5F2C6BB5-76BE-48E0-A92F-A18EAC1B191D}" dt="2026-04-09T08:36:49.284" v="459" actId="478"/>
          <ac:spMkLst>
            <pc:docMk/>
            <pc:sldMk cId="2737439046" sldId="627"/>
            <ac:spMk id="13" creationId="{7C0FC48C-F029-B6C5-10F0-0C89F92BB132}"/>
          </ac:spMkLst>
        </pc:spChg>
      </pc:sldChg>
      <pc:sldChg chg="delSp modSp add mod">
        <pc:chgData name="Lorenzo Di Domenico" userId="b92e3e10ad574af4" providerId="LiveId" clId="{5F2C6BB5-76BE-48E0-A92F-A18EAC1B191D}" dt="2026-04-09T08:36:29.526" v="454"/>
        <pc:sldMkLst>
          <pc:docMk/>
          <pc:sldMk cId="2570126969" sldId="628"/>
        </pc:sldMkLst>
        <pc:spChg chg="mod">
          <ac:chgData name="Lorenzo Di Domenico" userId="b92e3e10ad574af4" providerId="LiveId" clId="{5F2C6BB5-76BE-48E0-A92F-A18EAC1B191D}" dt="2026-04-09T08:36:29.526" v="454"/>
          <ac:spMkLst>
            <pc:docMk/>
            <pc:sldMk cId="2570126969" sldId="628"/>
            <ac:spMk id="10" creationId="{88BFBDB7-05EB-4840-2D58-342E769E51ED}"/>
          </ac:spMkLst>
        </pc:spChg>
        <pc:spChg chg="del mod">
          <ac:chgData name="Lorenzo Di Domenico" userId="b92e3e10ad574af4" providerId="LiveId" clId="{5F2C6BB5-76BE-48E0-A92F-A18EAC1B191D}" dt="2026-04-09T08:31:53.744" v="217"/>
          <ac:spMkLst>
            <pc:docMk/>
            <pc:sldMk cId="2570126969" sldId="628"/>
            <ac:spMk id="12" creationId="{A460A5E4-37A8-3DC9-AEB5-971F2A234484}"/>
          </ac:spMkLst>
        </pc:spChg>
        <pc:spChg chg="del">
          <ac:chgData name="Lorenzo Di Domenico" userId="b92e3e10ad574af4" providerId="LiveId" clId="{5F2C6BB5-76BE-48E0-A92F-A18EAC1B191D}" dt="2026-04-09T08:31:53.742" v="215" actId="478"/>
          <ac:spMkLst>
            <pc:docMk/>
            <pc:sldMk cId="2570126969" sldId="628"/>
            <ac:spMk id="13" creationId="{3E5E3D7C-DAF3-2546-ED79-14CD2C579049}"/>
          </ac:spMkLst>
        </pc:spChg>
      </pc:sldChg>
      <pc:sldChg chg="modSp add mod">
        <pc:chgData name="Lorenzo Di Domenico" userId="b92e3e10ad574af4" providerId="LiveId" clId="{5F2C6BB5-76BE-48E0-A92F-A18EAC1B191D}" dt="2026-04-09T09:14:09.498" v="1641" actId="20577"/>
        <pc:sldMkLst>
          <pc:docMk/>
          <pc:sldMk cId="3256483856" sldId="629"/>
        </pc:sldMkLst>
        <pc:spChg chg="mod">
          <ac:chgData name="Lorenzo Di Domenico" userId="b92e3e10ad574af4" providerId="LiveId" clId="{5F2C6BB5-76BE-48E0-A92F-A18EAC1B191D}" dt="2026-04-09T09:14:09.498" v="1641" actId="20577"/>
          <ac:spMkLst>
            <pc:docMk/>
            <pc:sldMk cId="3256483856" sldId="629"/>
            <ac:spMk id="10" creationId="{9AC5D954-155E-5DD0-163E-8F995B08296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00073-BE1C-4C6A-83BB-37DD81B653D0}" type="datetimeFigureOut">
              <a:rPr lang="it-IT" smtClean="0"/>
              <a:t>09/04/2026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24F94B-F571-44BA-9863-3380F0E07873}" type="slidenum">
              <a:rPr lang="it-IT" smtClean="0"/>
              <a:t>‹N›</a:t>
            </a:fld>
            <a:endParaRPr lang="it-IT"/>
          </a:p>
        </p:txBody>
      </p:sp>
    </p:spTree>
    <p:extLst>
      <p:ext uri="{BB962C8B-B14F-4D97-AF65-F5344CB8AC3E}">
        <p14:creationId xmlns:p14="http://schemas.microsoft.com/office/powerpoint/2010/main" val="17937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E250B-24C5-C721-60D5-392EF1FC28D1}"/>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371AC622-4F1C-B980-9CFA-1D75D269298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10</a:t>
            </a:fld>
            <a:endParaRPr lang="it-IT" altLang="it-IT" sz="1200">
              <a:solidFill>
                <a:schemeClr val="tx1"/>
              </a:solidFill>
            </a:endParaRPr>
          </a:p>
        </p:txBody>
      </p:sp>
      <p:sp>
        <p:nvSpPr>
          <p:cNvPr id="7171" name="Rectangle 2">
            <a:extLst>
              <a:ext uri="{FF2B5EF4-FFF2-40B4-BE49-F238E27FC236}">
                <a16:creationId xmlns:a16="http://schemas.microsoft.com/office/drawing/2014/main" id="{0EEFE565-A9DD-5C04-7BF6-6E99B2D95F20}"/>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D7AC646-709C-42DB-BD9E-48FE94F705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546717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F986A-A38C-3591-9617-127CDF6D1817}"/>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53856DAC-C7FC-5F8C-94FD-A75915CF2AD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11</a:t>
            </a:fld>
            <a:endParaRPr lang="it-IT" altLang="it-IT" sz="1200">
              <a:solidFill>
                <a:schemeClr val="tx1"/>
              </a:solidFill>
            </a:endParaRPr>
          </a:p>
        </p:txBody>
      </p:sp>
      <p:sp>
        <p:nvSpPr>
          <p:cNvPr id="7171" name="Rectangle 2">
            <a:extLst>
              <a:ext uri="{FF2B5EF4-FFF2-40B4-BE49-F238E27FC236}">
                <a16:creationId xmlns:a16="http://schemas.microsoft.com/office/drawing/2014/main" id="{3038B99D-B8A6-A9F4-8F3C-9D92D2CD0A89}"/>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891F218C-F147-9D93-08A5-E46D56AD66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98881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F7A81-A37D-3992-A0FB-82036A4BD13B}"/>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117F702A-7C09-A486-D5EF-FEF2A1C0316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12</a:t>
            </a:fld>
            <a:endParaRPr lang="it-IT" altLang="it-IT" sz="1200">
              <a:solidFill>
                <a:schemeClr val="tx1"/>
              </a:solidFill>
            </a:endParaRPr>
          </a:p>
        </p:txBody>
      </p:sp>
      <p:sp>
        <p:nvSpPr>
          <p:cNvPr id="7171" name="Rectangle 2">
            <a:extLst>
              <a:ext uri="{FF2B5EF4-FFF2-40B4-BE49-F238E27FC236}">
                <a16:creationId xmlns:a16="http://schemas.microsoft.com/office/drawing/2014/main" id="{96882AD7-41F9-27C9-8F12-51FE02943A8B}"/>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246DBB21-B373-0BAA-A6DC-7F1131D6026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2062164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6343D-5B1A-22E4-C595-7C042B83C711}"/>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6A49CF1D-13E7-7468-A5A4-2156668226B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13</a:t>
            </a:fld>
            <a:endParaRPr lang="it-IT" altLang="it-IT" sz="1200">
              <a:solidFill>
                <a:schemeClr val="tx1"/>
              </a:solidFill>
            </a:endParaRPr>
          </a:p>
        </p:txBody>
      </p:sp>
      <p:sp>
        <p:nvSpPr>
          <p:cNvPr id="7171" name="Rectangle 2">
            <a:extLst>
              <a:ext uri="{FF2B5EF4-FFF2-40B4-BE49-F238E27FC236}">
                <a16:creationId xmlns:a16="http://schemas.microsoft.com/office/drawing/2014/main" id="{14843BF1-1790-63D2-382D-8699CB08A84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47554160-8A09-A7D0-AA55-5C305B03287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678792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2E24B-D45B-DD79-5CE3-93FF5EC74065}"/>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14DF713C-0675-5CF9-216D-08DD8D4A190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14</a:t>
            </a:fld>
            <a:endParaRPr lang="it-IT" altLang="it-IT" sz="1200">
              <a:solidFill>
                <a:schemeClr val="tx1"/>
              </a:solidFill>
            </a:endParaRPr>
          </a:p>
        </p:txBody>
      </p:sp>
      <p:sp>
        <p:nvSpPr>
          <p:cNvPr id="7171" name="Rectangle 2">
            <a:extLst>
              <a:ext uri="{FF2B5EF4-FFF2-40B4-BE49-F238E27FC236}">
                <a16:creationId xmlns:a16="http://schemas.microsoft.com/office/drawing/2014/main" id="{D6371BC9-88A6-1E45-C930-9F865DF48AAA}"/>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1D7C90D6-8CF9-238C-E77A-A0A1F957335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179800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FDCFA-A638-C4E3-87FB-08D10ECD8197}"/>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1CE33618-ABE7-DEFC-CD53-710B3351FBD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15</a:t>
            </a:fld>
            <a:endParaRPr lang="it-IT" altLang="it-IT" sz="1200">
              <a:solidFill>
                <a:schemeClr val="tx1"/>
              </a:solidFill>
            </a:endParaRPr>
          </a:p>
        </p:txBody>
      </p:sp>
      <p:sp>
        <p:nvSpPr>
          <p:cNvPr id="7171" name="Rectangle 2">
            <a:extLst>
              <a:ext uri="{FF2B5EF4-FFF2-40B4-BE49-F238E27FC236}">
                <a16:creationId xmlns:a16="http://schemas.microsoft.com/office/drawing/2014/main" id="{9468FEA0-0259-4378-C12B-076D695C7831}"/>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BF3A1B61-D474-9DF5-05D6-FD05BB670F1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3590919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12E90-BE66-EB9F-7A3C-0CFE014FA535}"/>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7AD58D08-8F1A-4C85-33C6-8BE3D0B50A3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16</a:t>
            </a:fld>
            <a:endParaRPr lang="it-IT" altLang="it-IT" sz="1200">
              <a:solidFill>
                <a:schemeClr val="tx1"/>
              </a:solidFill>
            </a:endParaRPr>
          </a:p>
        </p:txBody>
      </p:sp>
      <p:sp>
        <p:nvSpPr>
          <p:cNvPr id="7171" name="Rectangle 2">
            <a:extLst>
              <a:ext uri="{FF2B5EF4-FFF2-40B4-BE49-F238E27FC236}">
                <a16:creationId xmlns:a16="http://schemas.microsoft.com/office/drawing/2014/main" id="{2DC5B2AB-1076-EEF9-749A-C70587B9432C}"/>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CBC516B0-090D-B885-F122-1DB4161011C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3010725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05F13-B320-4192-ABCC-4A4703123F45}"/>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8DBBA9EF-E784-5419-71A2-ABCDB32E0E4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17</a:t>
            </a:fld>
            <a:endParaRPr lang="it-IT" altLang="it-IT" sz="1200">
              <a:solidFill>
                <a:schemeClr val="tx1"/>
              </a:solidFill>
            </a:endParaRPr>
          </a:p>
        </p:txBody>
      </p:sp>
      <p:sp>
        <p:nvSpPr>
          <p:cNvPr id="7171" name="Rectangle 2">
            <a:extLst>
              <a:ext uri="{FF2B5EF4-FFF2-40B4-BE49-F238E27FC236}">
                <a16:creationId xmlns:a16="http://schemas.microsoft.com/office/drawing/2014/main" id="{1AB82B2B-E1DF-5C56-3CB4-DAE46B8AC188}"/>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34EC32F7-5FE2-F548-F15E-85B6716880B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696559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B0ED8-CC3D-596C-CC0A-392CE4A1665F}"/>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F676CDE2-4652-CA76-3B99-1A65826CE2A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18</a:t>
            </a:fld>
            <a:endParaRPr lang="it-IT" altLang="it-IT" sz="1200">
              <a:solidFill>
                <a:schemeClr val="tx1"/>
              </a:solidFill>
            </a:endParaRPr>
          </a:p>
        </p:txBody>
      </p:sp>
      <p:sp>
        <p:nvSpPr>
          <p:cNvPr id="7171" name="Rectangle 2">
            <a:extLst>
              <a:ext uri="{FF2B5EF4-FFF2-40B4-BE49-F238E27FC236}">
                <a16:creationId xmlns:a16="http://schemas.microsoft.com/office/drawing/2014/main" id="{68D6AEED-1E12-9697-CA4E-19CFCCCB37A3}"/>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EBAD2D2D-E8EA-A253-9840-363DB4C8D2B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307052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C3F12-C8D9-9782-28DE-B9999EE00B2F}"/>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CECB7789-145C-95C4-CB57-39BBB3898E6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19</a:t>
            </a:fld>
            <a:endParaRPr lang="it-IT" altLang="it-IT" sz="1200">
              <a:solidFill>
                <a:schemeClr val="tx1"/>
              </a:solidFill>
            </a:endParaRPr>
          </a:p>
        </p:txBody>
      </p:sp>
      <p:sp>
        <p:nvSpPr>
          <p:cNvPr id="7171" name="Rectangle 2">
            <a:extLst>
              <a:ext uri="{FF2B5EF4-FFF2-40B4-BE49-F238E27FC236}">
                <a16:creationId xmlns:a16="http://schemas.microsoft.com/office/drawing/2014/main" id="{60E796BA-869F-C329-C249-481F03730451}"/>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399C552-2FB0-097C-DD6A-7497E4F113C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023711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AC1D2-765A-D2AC-DE5E-0E17513AF64A}"/>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CC555742-9CFF-1B01-24E5-54F6FA11EBA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2</a:t>
            </a:fld>
            <a:endParaRPr lang="it-IT" altLang="it-IT" sz="1200">
              <a:solidFill>
                <a:schemeClr val="tx1"/>
              </a:solidFill>
            </a:endParaRPr>
          </a:p>
        </p:txBody>
      </p:sp>
      <p:sp>
        <p:nvSpPr>
          <p:cNvPr id="7171" name="Rectangle 2">
            <a:extLst>
              <a:ext uri="{FF2B5EF4-FFF2-40B4-BE49-F238E27FC236}">
                <a16:creationId xmlns:a16="http://schemas.microsoft.com/office/drawing/2014/main" id="{A8BE20D7-2D4C-53FA-AF06-8F86A8231AE5}"/>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B382B111-0148-4B35-B490-697AE871BA0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25479339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F793E-F238-4DA6-8FA5-9000183AEE47}"/>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AC1E497E-32CD-F0ED-5E8C-E175FE078F0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20</a:t>
            </a:fld>
            <a:endParaRPr lang="it-IT" altLang="it-IT" sz="1200">
              <a:solidFill>
                <a:schemeClr val="tx1"/>
              </a:solidFill>
            </a:endParaRPr>
          </a:p>
        </p:txBody>
      </p:sp>
      <p:sp>
        <p:nvSpPr>
          <p:cNvPr id="7171" name="Rectangle 2">
            <a:extLst>
              <a:ext uri="{FF2B5EF4-FFF2-40B4-BE49-F238E27FC236}">
                <a16:creationId xmlns:a16="http://schemas.microsoft.com/office/drawing/2014/main" id="{314A2ED8-3A8B-52DD-C7F5-5B56E7701B99}"/>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FF747BDB-4751-864D-5411-2C4C12D0BD5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905041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17A9F-5246-F705-9564-69EEF2C1F527}"/>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54DE520C-6537-79E1-8855-DFC7BB358B4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21</a:t>
            </a:fld>
            <a:endParaRPr lang="it-IT" altLang="it-IT" sz="1200">
              <a:solidFill>
                <a:schemeClr val="tx1"/>
              </a:solidFill>
            </a:endParaRPr>
          </a:p>
        </p:txBody>
      </p:sp>
      <p:sp>
        <p:nvSpPr>
          <p:cNvPr id="7171" name="Rectangle 2">
            <a:extLst>
              <a:ext uri="{FF2B5EF4-FFF2-40B4-BE49-F238E27FC236}">
                <a16:creationId xmlns:a16="http://schemas.microsoft.com/office/drawing/2014/main" id="{58EE6968-FC47-EE76-929F-F84AE8E7049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719D3E4B-C76B-E319-15A0-341ED7B1431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4175657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968ED-2C2A-E077-6FEB-55B8CA87A81D}"/>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1155119F-2B39-6159-2EE3-B39CB206CD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3</a:t>
            </a:fld>
            <a:endParaRPr lang="it-IT" altLang="it-IT" sz="1200">
              <a:solidFill>
                <a:schemeClr val="tx1"/>
              </a:solidFill>
            </a:endParaRPr>
          </a:p>
        </p:txBody>
      </p:sp>
      <p:sp>
        <p:nvSpPr>
          <p:cNvPr id="7171" name="Rectangle 2">
            <a:extLst>
              <a:ext uri="{FF2B5EF4-FFF2-40B4-BE49-F238E27FC236}">
                <a16:creationId xmlns:a16="http://schemas.microsoft.com/office/drawing/2014/main" id="{98889C41-BE43-F57C-4166-5E32754CCEC3}"/>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6DD5973C-06DF-32BA-FC2D-3ED9913E8C5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752222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F3669-6DF9-9241-E52A-500280F2B3A2}"/>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198A8F81-1C75-D64C-D9FC-A9138382E17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4</a:t>
            </a:fld>
            <a:endParaRPr lang="it-IT" altLang="it-IT" sz="1200">
              <a:solidFill>
                <a:schemeClr val="tx1"/>
              </a:solidFill>
            </a:endParaRPr>
          </a:p>
        </p:txBody>
      </p:sp>
      <p:sp>
        <p:nvSpPr>
          <p:cNvPr id="7171" name="Rectangle 2">
            <a:extLst>
              <a:ext uri="{FF2B5EF4-FFF2-40B4-BE49-F238E27FC236}">
                <a16:creationId xmlns:a16="http://schemas.microsoft.com/office/drawing/2014/main" id="{7F075C50-4B91-07E8-FFFD-DE80B0D3AF19}"/>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44CE04E-B11E-5015-8FBC-40D6297C9B3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3567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F6D66-996C-03D6-24E6-57129EDFE0A3}"/>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88FE4CC6-FA43-4A32-7CEA-415AF6C7CDD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5</a:t>
            </a:fld>
            <a:endParaRPr lang="it-IT" altLang="it-IT" sz="1200">
              <a:solidFill>
                <a:schemeClr val="tx1"/>
              </a:solidFill>
            </a:endParaRPr>
          </a:p>
        </p:txBody>
      </p:sp>
      <p:sp>
        <p:nvSpPr>
          <p:cNvPr id="7171" name="Rectangle 2">
            <a:extLst>
              <a:ext uri="{FF2B5EF4-FFF2-40B4-BE49-F238E27FC236}">
                <a16:creationId xmlns:a16="http://schemas.microsoft.com/office/drawing/2014/main" id="{A21A2FE2-1F13-BADA-1BF4-2FC58A31C33E}"/>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E972989-0F61-9D7A-CB4B-A016ADC0F47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428238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A7D3C-69FB-7BD9-AB6E-E96DC9DA0DF4}"/>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C6391918-50BB-A8EB-F9E6-37F2821D65E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6</a:t>
            </a:fld>
            <a:endParaRPr lang="it-IT" altLang="it-IT" sz="1200">
              <a:solidFill>
                <a:schemeClr val="tx1"/>
              </a:solidFill>
            </a:endParaRPr>
          </a:p>
        </p:txBody>
      </p:sp>
      <p:sp>
        <p:nvSpPr>
          <p:cNvPr id="7171" name="Rectangle 2">
            <a:extLst>
              <a:ext uri="{FF2B5EF4-FFF2-40B4-BE49-F238E27FC236}">
                <a16:creationId xmlns:a16="http://schemas.microsoft.com/office/drawing/2014/main" id="{0D9A26BE-0C17-59C8-C66B-662C658ED9D6}"/>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6C9D50F7-A1A6-B5BE-2611-86F54EB0359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4172266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ACADD-9767-7AF8-6FAC-F2355373EAE1}"/>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90A941CA-EA63-892A-69DC-8DF6362DBA4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7</a:t>
            </a:fld>
            <a:endParaRPr lang="it-IT" altLang="it-IT" sz="1200">
              <a:solidFill>
                <a:schemeClr val="tx1"/>
              </a:solidFill>
            </a:endParaRPr>
          </a:p>
        </p:txBody>
      </p:sp>
      <p:sp>
        <p:nvSpPr>
          <p:cNvPr id="7171" name="Rectangle 2">
            <a:extLst>
              <a:ext uri="{FF2B5EF4-FFF2-40B4-BE49-F238E27FC236}">
                <a16:creationId xmlns:a16="http://schemas.microsoft.com/office/drawing/2014/main" id="{04E0CD44-E8C5-56F2-00E1-43E710AB97AE}"/>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F11661A8-9E18-E4C9-2BFE-6B8FD451C51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1937723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44162-345F-1CA0-777D-93B62ADF78CB}"/>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D1A64DD4-C2F5-76BE-B2F2-5F7A3EB3D6A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8</a:t>
            </a:fld>
            <a:endParaRPr lang="it-IT" altLang="it-IT" sz="1200">
              <a:solidFill>
                <a:schemeClr val="tx1"/>
              </a:solidFill>
            </a:endParaRPr>
          </a:p>
        </p:txBody>
      </p:sp>
      <p:sp>
        <p:nvSpPr>
          <p:cNvPr id="7171" name="Rectangle 2">
            <a:extLst>
              <a:ext uri="{FF2B5EF4-FFF2-40B4-BE49-F238E27FC236}">
                <a16:creationId xmlns:a16="http://schemas.microsoft.com/office/drawing/2014/main" id="{1AC4F757-CB77-1637-17B5-37DAC85DA897}"/>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7CDB1330-9B60-3561-24B6-67F0CE19538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966180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81BC5-36D8-7D30-08B0-ED4CC050AD1F}"/>
            </a:ext>
          </a:extLst>
        </p:cNvPr>
        <p:cNvGrpSpPr/>
        <p:nvPr/>
      </p:nvGrpSpPr>
      <p:grpSpPr>
        <a:xfrm>
          <a:off x="0" y="0"/>
          <a:ext cx="0" cy="0"/>
          <a:chOff x="0" y="0"/>
          <a:chExt cx="0" cy="0"/>
        </a:xfrm>
      </p:grpSpPr>
      <p:sp>
        <p:nvSpPr>
          <p:cNvPr id="7170" name="Rectangle 7">
            <a:extLst>
              <a:ext uri="{FF2B5EF4-FFF2-40B4-BE49-F238E27FC236}">
                <a16:creationId xmlns:a16="http://schemas.microsoft.com/office/drawing/2014/main" id="{0F422198-4663-A7E6-CBD0-8FA19B07AAA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fld id="{2E8AAF6D-2E7B-4342-9CFA-DD8368B8D90F}" type="slidenum">
              <a:rPr lang="it-IT" altLang="it-IT" sz="1200" smtClean="0">
                <a:solidFill>
                  <a:schemeClr val="tx1"/>
                </a:solidFill>
              </a:rPr>
              <a:pPr/>
              <a:t>9</a:t>
            </a:fld>
            <a:endParaRPr lang="it-IT" altLang="it-IT" sz="1200">
              <a:solidFill>
                <a:schemeClr val="tx1"/>
              </a:solidFill>
            </a:endParaRPr>
          </a:p>
        </p:txBody>
      </p:sp>
      <p:sp>
        <p:nvSpPr>
          <p:cNvPr id="7171" name="Rectangle 2">
            <a:extLst>
              <a:ext uri="{FF2B5EF4-FFF2-40B4-BE49-F238E27FC236}">
                <a16:creationId xmlns:a16="http://schemas.microsoft.com/office/drawing/2014/main" id="{724C7A33-F515-5F27-DE2A-65D68CF341FA}"/>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13535506-52B3-25FD-64C4-513FF48657E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spcBef>
                <a:spcPct val="0"/>
              </a:spcBef>
            </a:pPr>
            <a:endParaRPr lang="it-IT" altLang="it-IT" dirty="0"/>
          </a:p>
        </p:txBody>
      </p:sp>
    </p:spTree>
    <p:extLst>
      <p:ext uri="{BB962C8B-B14F-4D97-AF65-F5344CB8AC3E}">
        <p14:creationId xmlns:p14="http://schemas.microsoft.com/office/powerpoint/2010/main" val="3127058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33A2C2-2925-250B-E0B8-EEB3D3D0A28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464D190-9882-CB22-1C1E-62673DFA27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B35C5B6-3171-7F42-9CD1-9374A4FF5E36}"/>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DBD49DC5-58C9-12D9-9466-57B2D934800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947200A-F91A-74D3-75F3-0C3B07E6524B}"/>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3754452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68BE58-E7A6-BAA5-E1C1-A82B34FFDAA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8D32833-AEBE-3BA1-C86A-5587D225D73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B73B414-B501-B1A9-AB58-8938416542D7}"/>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2A58FA27-8614-588A-FBD0-FF264C19C2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925C4A0-8D09-9367-051C-6A11E95F7979}"/>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306802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DD379ED-4741-77A9-F699-C26D3936D4C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2F49CE2-B9BD-43B3-4D30-9C7858D19C6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7CEBEBE-58F8-B1D4-4602-10F707FDE323}"/>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A0CB1838-7E66-6B1F-A52F-2631AC1E1AB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279769-53BF-2C56-BCBD-BC3598032B1F}"/>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809548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488018" y="409576"/>
            <a:ext cx="10079567" cy="504825"/>
          </a:xfrm>
        </p:spPr>
        <p:txBody>
          <a:bodyPr/>
          <a:lstStyle/>
          <a:p>
            <a:r>
              <a:rPr lang="it-IT"/>
              <a:t>Fare clic per modificare lo stile del titolo dello schema</a:t>
            </a:r>
          </a:p>
        </p:txBody>
      </p:sp>
      <p:sp>
        <p:nvSpPr>
          <p:cNvPr id="3" name="Segnaposto testo 2"/>
          <p:cNvSpPr>
            <a:spLocks noGrp="1"/>
          </p:cNvSpPr>
          <p:nvPr>
            <p:ph type="body" sz="half" idx="1"/>
          </p:nvPr>
        </p:nvSpPr>
        <p:spPr>
          <a:xfrm>
            <a:off x="1488018" y="1752600"/>
            <a:ext cx="4938183" cy="41148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629400" y="1752600"/>
            <a:ext cx="4938184" cy="41148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0D734A6A-4288-4FE1-A477-84C30FABBEAF}"/>
              </a:ext>
            </a:extLst>
          </p:cNvPr>
          <p:cNvSpPr>
            <a:spLocks noGrp="1" noChangeArrowheads="1"/>
          </p:cNvSpPr>
          <p:nvPr>
            <p:ph type="dt" sz="half" idx="10"/>
          </p:nvPr>
        </p:nvSpPr>
        <p:spPr>
          <a:ln/>
        </p:spPr>
        <p:txBody>
          <a:bodyPr/>
          <a:lstStyle>
            <a:lvl1pPr>
              <a:defRPr/>
            </a:lvl1pPr>
          </a:lstStyle>
          <a:p>
            <a:pPr>
              <a:defRPr/>
            </a:pPr>
            <a:fld id="{EF40BCA3-F742-45B7-ABA6-D2FEFA329F83}" type="datetime1">
              <a:rPr lang="it-IT" altLang="it-IT"/>
              <a:pPr>
                <a:defRPr/>
              </a:pPr>
              <a:t>09/04/2026</a:t>
            </a:fld>
            <a:endParaRPr lang="it-IT" altLang="it-IT"/>
          </a:p>
        </p:txBody>
      </p:sp>
      <p:sp>
        <p:nvSpPr>
          <p:cNvPr id="6" name="Rectangle 5">
            <a:extLst>
              <a:ext uri="{FF2B5EF4-FFF2-40B4-BE49-F238E27FC236}">
                <a16:creationId xmlns:a16="http://schemas.microsoft.com/office/drawing/2014/main" id="{5A62841C-FA57-475A-9769-D042321AAC49}"/>
              </a:ext>
            </a:extLst>
          </p:cNvPr>
          <p:cNvSpPr>
            <a:spLocks noGrp="1" noChangeArrowheads="1"/>
          </p:cNvSpPr>
          <p:nvPr>
            <p:ph type="ftr" sz="quarter" idx="11"/>
          </p:nvPr>
        </p:nvSpPr>
        <p:spPr>
          <a:ln/>
        </p:spPr>
        <p:txBody>
          <a:bodyPr/>
          <a:lstStyle>
            <a:lvl1pPr>
              <a:defRPr/>
            </a:lvl1pPr>
          </a:lstStyle>
          <a:p>
            <a:pPr>
              <a:defRPr/>
            </a:pPr>
            <a:r>
              <a:rPr lang="it-IT" altLang="it-IT"/>
              <a:t>Titolo Presentazione</a:t>
            </a:r>
          </a:p>
        </p:txBody>
      </p:sp>
      <p:sp>
        <p:nvSpPr>
          <p:cNvPr id="7" name="Rectangle 6">
            <a:extLst>
              <a:ext uri="{FF2B5EF4-FFF2-40B4-BE49-F238E27FC236}">
                <a16:creationId xmlns:a16="http://schemas.microsoft.com/office/drawing/2014/main" id="{D87ACA48-1795-4168-8358-6F6A53A9EEBC}"/>
              </a:ext>
            </a:extLst>
          </p:cNvPr>
          <p:cNvSpPr>
            <a:spLocks noGrp="1" noChangeArrowheads="1"/>
          </p:cNvSpPr>
          <p:nvPr>
            <p:ph type="sldNum" sz="quarter" idx="12"/>
          </p:nvPr>
        </p:nvSpPr>
        <p:spPr>
          <a:ln/>
        </p:spPr>
        <p:txBody>
          <a:bodyPr/>
          <a:lstStyle>
            <a:lvl1pPr>
              <a:defRPr/>
            </a:lvl1pPr>
          </a:lstStyle>
          <a:p>
            <a:pPr>
              <a:defRPr/>
            </a:pPr>
            <a:r>
              <a:rPr lang="it-IT" altLang="it-IT"/>
              <a:t>Pagina </a:t>
            </a:r>
            <a:fld id="{2B6C2B67-B411-445D-B4BD-80B2349BA5A7}" type="slidenum">
              <a:rPr lang="it-IT" altLang="it-IT" smtClean="0"/>
              <a:pPr>
                <a:defRPr/>
              </a:pPr>
              <a:t>‹N›</a:t>
            </a:fld>
            <a:endParaRPr lang="it-IT" altLang="it-IT"/>
          </a:p>
        </p:txBody>
      </p:sp>
    </p:spTree>
    <p:extLst>
      <p:ext uri="{BB962C8B-B14F-4D97-AF65-F5344CB8AC3E}">
        <p14:creationId xmlns:p14="http://schemas.microsoft.com/office/powerpoint/2010/main" val="2551482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6051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2D3BB8-4CD4-D580-D473-DD802D2971E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50A2EE8-5205-5FF3-5305-2661840A1BF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5EFA8FD-0A07-664D-3804-6F7127744993}"/>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4AF1E9EA-BDA1-AEC3-E568-0317471EDE1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403F16B-B162-4957-B1FA-45650F32D7C0}"/>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154393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60C45D-43E9-2829-F5DA-F0812AF3644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AFCE0E-14D2-6E74-EF9B-0F5E701F06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0F3785C-7113-6A36-9784-EFFDE8C9A03F}"/>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CAF170E7-59DE-29DC-408A-9D096C8762A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7685272-B464-3DF9-7ADD-01B7044CF093}"/>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2375242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6BB535-11E2-B219-29C6-8587241CED0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6DF4E3C-A3A7-B071-58D9-3D6E653BE18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7B4FDED-51E4-380E-D19E-A26EE7DE0BC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50CAA09-0E67-167C-F986-86BFE76A9C80}"/>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6" name="Segnaposto piè di pagina 5">
            <a:extLst>
              <a:ext uri="{FF2B5EF4-FFF2-40B4-BE49-F238E27FC236}">
                <a16:creationId xmlns:a16="http://schemas.microsoft.com/office/drawing/2014/main" id="{D98711EA-B41E-8745-0517-18A9F6CDD7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97B90C3-2771-222B-8F93-1E66966F5EE0}"/>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4292810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2B6979-5117-D5F0-9A2E-062C6376F0F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4DDEE40-C13D-DE32-96DF-DB09952970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CD7B8F5-0A99-97A7-BEFE-29738582548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0F2FFD1-8FDF-49E6-AC3F-7EC77EB71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5168C3E-53F2-9E3A-4B24-00A9A12FA882}"/>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6990E1A-9CDF-5D1E-BD53-15AAEF51F0EC}"/>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8" name="Segnaposto piè di pagina 7">
            <a:extLst>
              <a:ext uri="{FF2B5EF4-FFF2-40B4-BE49-F238E27FC236}">
                <a16:creationId xmlns:a16="http://schemas.microsoft.com/office/drawing/2014/main" id="{074614B2-9749-9151-9AB7-5CE5677C7C4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84442EF-E448-4C17-EEC8-E5CCF9E02E9E}"/>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3410614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133ABB-2322-64EF-EB51-3BBC65FD064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CD40133-25FE-C8D0-CF10-B02AC9516381}"/>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4" name="Segnaposto piè di pagina 3">
            <a:extLst>
              <a:ext uri="{FF2B5EF4-FFF2-40B4-BE49-F238E27FC236}">
                <a16:creationId xmlns:a16="http://schemas.microsoft.com/office/drawing/2014/main" id="{52079776-3602-D8C8-2FFF-EAA69CCB21F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739E512-69E6-D1FD-E83D-790D580FA2E8}"/>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2941105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3794EF-314C-F176-979C-AB76BC99D5C2}"/>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3" name="Segnaposto piè di pagina 2">
            <a:extLst>
              <a:ext uri="{FF2B5EF4-FFF2-40B4-BE49-F238E27FC236}">
                <a16:creationId xmlns:a16="http://schemas.microsoft.com/office/drawing/2014/main" id="{AAD79FD0-C6FE-7086-3499-476C155D9BB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0A42A56-92EF-3FE8-4024-C910C6563C40}"/>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1893671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069047-100B-99FC-2B04-89BEF9C8294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7F77046-0E1C-61F9-A7AF-65112BE85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BDA0494-B164-DFCD-39CB-1AEC7A3C86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685A481-6AEB-2F44-4AD0-AFBF0F474E1C}"/>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6" name="Segnaposto piè di pagina 5">
            <a:extLst>
              <a:ext uri="{FF2B5EF4-FFF2-40B4-BE49-F238E27FC236}">
                <a16:creationId xmlns:a16="http://schemas.microsoft.com/office/drawing/2014/main" id="{56059904-82C8-5657-81C0-53ADFC11063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A0223D5-CFC2-7D17-4DCB-7647CFA44113}"/>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2784120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DA46FA-2E2E-A33D-0F77-704FEEFBC48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E9791AE-FC85-3CE6-1F6E-EA13C86857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4BDD57C-E79C-74A8-6040-45B1171935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B3C59FF-F1E3-E823-C806-1CEE1E7CBDF3}"/>
              </a:ext>
            </a:extLst>
          </p:cNvPr>
          <p:cNvSpPr>
            <a:spLocks noGrp="1"/>
          </p:cNvSpPr>
          <p:nvPr>
            <p:ph type="dt" sz="half" idx="10"/>
          </p:nvPr>
        </p:nvSpPr>
        <p:spPr/>
        <p:txBody>
          <a:bodyPr/>
          <a:lstStyle/>
          <a:p>
            <a:fld id="{A3BDFB5F-97AB-4C8B-973E-A9603DB69837}" type="datetimeFigureOut">
              <a:rPr lang="it-IT" smtClean="0"/>
              <a:t>09/04/2026</a:t>
            </a:fld>
            <a:endParaRPr lang="it-IT"/>
          </a:p>
        </p:txBody>
      </p:sp>
      <p:sp>
        <p:nvSpPr>
          <p:cNvPr id="6" name="Segnaposto piè di pagina 5">
            <a:extLst>
              <a:ext uri="{FF2B5EF4-FFF2-40B4-BE49-F238E27FC236}">
                <a16:creationId xmlns:a16="http://schemas.microsoft.com/office/drawing/2014/main" id="{E1A0F641-C141-7901-2402-C239AAC6761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58A2027-E304-8FB3-7A11-56F5D53E9FD3}"/>
              </a:ext>
            </a:extLst>
          </p:cNvPr>
          <p:cNvSpPr>
            <a:spLocks noGrp="1"/>
          </p:cNvSpPr>
          <p:nvPr>
            <p:ph type="sldNum" sz="quarter" idx="12"/>
          </p:nvPr>
        </p:nvSpPr>
        <p:spPr/>
        <p:txBody>
          <a:bodyPr/>
          <a:lstStyle/>
          <a:p>
            <a:fld id="{F4F1354E-F6DB-4165-9281-B199A6C7EE55}" type="slidenum">
              <a:rPr lang="it-IT" smtClean="0"/>
              <a:t>‹N›</a:t>
            </a:fld>
            <a:endParaRPr lang="it-IT"/>
          </a:p>
        </p:txBody>
      </p:sp>
    </p:spTree>
    <p:extLst>
      <p:ext uri="{BB962C8B-B14F-4D97-AF65-F5344CB8AC3E}">
        <p14:creationId xmlns:p14="http://schemas.microsoft.com/office/powerpoint/2010/main" val="4127988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B3635F1-22D6-6245-9624-9B7F832F6A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0275D6B-3B83-006C-EF72-FF5B3C4CE3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4D358D4-23AA-0D51-B511-3DB26AF18B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BDFB5F-97AB-4C8B-973E-A9603DB69837}" type="datetimeFigureOut">
              <a:rPr lang="it-IT" smtClean="0"/>
              <a:t>09/04/2026</a:t>
            </a:fld>
            <a:endParaRPr lang="it-IT"/>
          </a:p>
        </p:txBody>
      </p:sp>
      <p:sp>
        <p:nvSpPr>
          <p:cNvPr id="5" name="Segnaposto piè di pagina 4">
            <a:extLst>
              <a:ext uri="{FF2B5EF4-FFF2-40B4-BE49-F238E27FC236}">
                <a16:creationId xmlns:a16="http://schemas.microsoft.com/office/drawing/2014/main" id="{7684A403-F9F0-05BD-D779-027ABA1DD3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D4EC7EC9-E92E-6A35-E531-2E10D6BA90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F1354E-F6DB-4165-9281-B199A6C7EE55}" type="slidenum">
              <a:rPr lang="it-IT" smtClean="0"/>
              <a:t>‹N›</a:t>
            </a:fld>
            <a:endParaRPr lang="it-IT"/>
          </a:p>
        </p:txBody>
      </p:sp>
    </p:spTree>
    <p:extLst>
      <p:ext uri="{BB962C8B-B14F-4D97-AF65-F5344CB8AC3E}">
        <p14:creationId xmlns:p14="http://schemas.microsoft.com/office/powerpoint/2010/main" val="776579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NULL"/></Relationships>
</file>

<file path=ppt/slides/_rels/slide1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NUL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57201" y="1051560"/>
            <a:ext cx="11277295" cy="731520"/>
          </a:xfrm>
          <a:prstGeom prst="rect">
            <a:avLst/>
          </a:prstGeom>
          <a:noFill/>
          <a:ln/>
        </p:spPr>
        <p:txBody>
          <a:bodyPr wrap="square" rtlCol="0" anchor="ctr"/>
          <a:lstStyle/>
          <a:p>
            <a:pPr algn="ctr"/>
            <a:r>
              <a:rPr lang="en-US" sz="3600" dirty="0" err="1">
                <a:solidFill>
                  <a:srgbClr val="000000"/>
                </a:solidFill>
                <a:latin typeface="Calibri" pitchFamily="34" charset="0"/>
                <a:ea typeface="Calibri" pitchFamily="34" charset="-122"/>
                <a:cs typeface="Calibri" pitchFamily="34" charset="-120"/>
              </a:rPr>
              <a:t>Elementi</a:t>
            </a:r>
            <a:r>
              <a:rPr lang="en-US" sz="3600" dirty="0">
                <a:solidFill>
                  <a:srgbClr val="000000"/>
                </a:solidFill>
                <a:latin typeface="Calibri" pitchFamily="34" charset="0"/>
                <a:ea typeface="Calibri" pitchFamily="34" charset="-122"/>
                <a:cs typeface="Calibri" pitchFamily="34" charset="-120"/>
              </a:rPr>
              <a:t> di Economia</a:t>
            </a:r>
          </a:p>
          <a:p>
            <a:pPr algn="ctr"/>
            <a:r>
              <a:rPr lang="en-US" sz="3600" dirty="0">
                <a:solidFill>
                  <a:srgbClr val="000000"/>
                </a:solidFill>
                <a:latin typeface="Calibri" pitchFamily="34" charset="0"/>
                <a:ea typeface="Calibri" pitchFamily="34" charset="-122"/>
                <a:cs typeface="Calibri" pitchFamily="34" charset="-120"/>
              </a:rPr>
              <a:t>Anno 2025/2026  </a:t>
            </a:r>
            <a:endParaRPr lang="en-US" sz="3600" dirty="0"/>
          </a:p>
        </p:txBody>
      </p:sp>
      <p:sp>
        <p:nvSpPr>
          <p:cNvPr id="3" name="Text 1"/>
          <p:cNvSpPr/>
          <p:nvPr/>
        </p:nvSpPr>
        <p:spPr>
          <a:xfrm>
            <a:off x="457201" y="2240280"/>
            <a:ext cx="11277295" cy="640080"/>
          </a:xfrm>
          <a:prstGeom prst="rect">
            <a:avLst/>
          </a:prstGeom>
          <a:noFill/>
          <a:ln/>
        </p:spPr>
        <p:txBody>
          <a:bodyPr wrap="square" rtlCol="0" anchor="ctr"/>
          <a:lstStyle/>
          <a:p>
            <a:pPr algn="ctr"/>
            <a:r>
              <a:rPr lang="en-US" sz="2200" dirty="0">
                <a:solidFill>
                  <a:srgbClr val="000000"/>
                </a:solidFill>
                <a:latin typeface="Calibri" pitchFamily="34" charset="0"/>
                <a:ea typeface="Calibri" pitchFamily="34" charset="-122"/>
                <a:cs typeface="Calibri" pitchFamily="34" charset="-120"/>
              </a:rPr>
              <a:t>Prof. Lorenzo Di Domenico</a:t>
            </a:r>
            <a:endParaRPr lang="en-US" sz="2200" dirty="0"/>
          </a:p>
        </p:txBody>
      </p:sp>
      <p:sp>
        <p:nvSpPr>
          <p:cNvPr id="4" name="Shape 2"/>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6" name="Image 0" descr="/mnt/data/deams_logo.png"/>
          <p:cNvPicPr>
            <a:picLocks noChangeAspect="1"/>
          </p:cNvPicPr>
          <p:nvPr/>
        </p:nvPicPr>
        <p:blipFill>
          <a:blip r:embed="rId3"/>
          <a:stretch>
            <a:fillRect/>
          </a:stretch>
        </p:blipFill>
        <p:spPr>
          <a:xfrm>
            <a:off x="9931170" y="6446520"/>
            <a:ext cx="1051560" cy="411480"/>
          </a:xfrm>
          <a:prstGeom prst="rect">
            <a:avLst/>
          </a:prstGeom>
        </p:spPr>
      </p:pic>
      <p:sp>
        <p:nvSpPr>
          <p:cNvPr id="7" name="Text 4"/>
          <p:cNvSpPr/>
          <p:nvPr/>
        </p:nvSpPr>
        <p:spPr>
          <a:xfrm>
            <a:off x="11239210" y="6515100"/>
            <a:ext cx="365760" cy="274320"/>
          </a:xfrm>
          <a:prstGeom prst="rect">
            <a:avLst/>
          </a:prstGeom>
          <a:noFill/>
          <a:ln/>
        </p:spPr>
        <p:txBody>
          <a:bodyPr wrap="square" rtlCol="0" anchor="t"/>
          <a:lstStyle/>
          <a:p>
            <a:r>
              <a:rPr lang="en-US" sz="1200" dirty="0">
                <a:solidFill>
                  <a:srgbClr val="7F7F7F"/>
                </a:solidFill>
                <a:latin typeface="Calibri" pitchFamily="34" charset="0"/>
                <a:ea typeface="Calibri" pitchFamily="34" charset="-122"/>
                <a:cs typeface="Calibri" pitchFamily="34" charset="-120"/>
              </a:rPr>
              <a:t>1</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79222-F13D-74D3-5C80-B8F316ED1710}"/>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8288D48A-3EC7-3565-D0D1-A5B924666255}"/>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83833D44-B14F-5074-8D30-C4AB35B1D5CE}"/>
              </a:ext>
            </a:extLst>
          </p:cNvPr>
          <p:cNvSpPr txBox="1">
            <a:spLocks noChangeArrowheads="1"/>
          </p:cNvSpPr>
          <p:nvPr/>
        </p:nvSpPr>
        <p:spPr bwMode="auto">
          <a:xfrm>
            <a:off x="770073" y="273778"/>
            <a:ext cx="105212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 autonomi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Rectangle 3">
                <a:extLst>
                  <a:ext uri="{FF2B5EF4-FFF2-40B4-BE49-F238E27FC236}">
                    <a16:creationId xmlns:a16="http://schemas.microsoft.com/office/drawing/2014/main" id="{44C5CC7D-3681-9A4C-4508-4F8AC17836BD}"/>
                  </a:ext>
                </a:extLst>
              </p:cNvPr>
              <p:cNvSpPr txBox="1">
                <a:spLocks noChangeArrowheads="1"/>
              </p:cNvSpPr>
              <p:nvPr/>
            </p:nvSpPr>
            <p:spPr bwMode="auto">
              <a:xfrm>
                <a:off x="917527" y="1192118"/>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Reddito e produzione in economia chiusa </a:t>
                </a:r>
                <a:r>
                  <a:rPr lang="it-IT" sz="1600" dirty="0">
                    <a:latin typeface="Times New Roman" panose="02020603050405020304" pitchFamily="18" charset="0"/>
                    <a:ea typeface="Calibri" panose="020F0502020204030204" pitchFamily="34" charset="0"/>
                    <a:cs typeface="Times New Roman" panose="02020603050405020304" pitchFamily="18" charset="0"/>
                  </a:rPr>
                  <a:t>con </a:t>
                </a:r>
                <a:r>
                  <a:rPr lang="it-IT" sz="1600" noProof="0" dirty="0">
                    <a:latin typeface="Times New Roman" panose="02020603050405020304" pitchFamily="18" charset="0"/>
                    <a:ea typeface="Calibri" panose="020F0502020204030204" pitchFamily="34" charset="0"/>
                    <a:cs typeface="Times New Roman" panose="02020603050405020304" pitchFamily="18" charset="0"/>
                  </a:rPr>
                  <a:t>investimenti:  </a:t>
                </a: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𝑌</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𝐶</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𝐼</m:t>
                          </m:r>
                        </m:e>
                      </m:acc>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𝑌</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i="1" noProof="0">
                              <a:latin typeface="Cambria Math" panose="02040503050406030204" pitchFamily="18" charset="0"/>
                              <a:ea typeface="Calibri" panose="020F0502020204030204" pitchFamily="34" charset="0"/>
                              <a:cs typeface="Times New Roman" panose="02020603050405020304" pitchFamily="18" charset="0"/>
                            </a:rPr>
                          </m:ctrlPr>
                        </m:sSubPr>
                        <m:e>
                          <m:r>
                            <a:rPr lang="it-IT" sz="1600" i="1" noProof="0">
                              <a:latin typeface="Cambria Math" panose="02040503050406030204" pitchFamily="18" charset="0"/>
                              <a:ea typeface="Calibri" panose="020F0502020204030204" pitchFamily="34" charset="0"/>
                              <a:cs typeface="Times New Roman" panose="02020603050405020304" pitchFamily="18" charset="0"/>
                            </a:rPr>
                            <m:t>𝑌</m:t>
                          </m:r>
                        </m:e>
                        <m:sub>
                          <m:r>
                            <a:rPr lang="it-IT" sz="1600" i="1" noProof="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𝜃</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𝐶</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Y</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t</m:t>
                          </m:r>
                          <m: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c</m:t>
                          </m:r>
                        </m:e>
                        <m:sub>
                          <m: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oMath>
                  </m:oMathPara>
                </a14:m>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Equazioni contabili:</a:t>
                </a: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𝐺</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𝑇</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𝐿</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𝐼</m:t>
                      </m:r>
                    </m:oMath>
                  </m:oMathPara>
                </a14:m>
                <a:endParaRPr lang="it-IT" sz="1600" b="0" i="1" noProof="0" dirty="0">
                  <a:latin typeface="Cambria Math" panose="020405030504060302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𝐵</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𝐵</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a:rPr lang="it-IT" sz="1600" i="1">
                              <a:latin typeface="Cambria Math" panose="02040503050406030204" pitchFamily="18" charset="0"/>
                              <a:ea typeface="Calibri" panose="020F0502020204030204" pitchFamily="34" charset="0"/>
                              <a:cs typeface="Times New Roman" panose="02020603050405020304" pitchFamily="18" charset="0"/>
                            </a:rPr>
                            <m:t>𝐷</m:t>
                          </m:r>
                        </m:e>
                        <m:sub>
                          <m:r>
                            <a:rPr lang="it-IT" sz="1600" i="1">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𝐿</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𝐿</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𝐼</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𝑇</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𝑌</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𝜃</m:t>
                      </m:r>
                    </m:oMath>
                  </m:oMathPara>
                </a14:m>
                <a:endParaRPr lang="it-IT" sz="16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𝑆</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16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Y</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t</m:t>
                          </m:r>
                          <m: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C</m:t>
                          </m:r>
                        </m:e>
                        <m:sub>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t</m:t>
                          </m:r>
                        </m:sub>
                      </m:sSub>
                      <m: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i="1" noProof="0">
                              <a:latin typeface="Cambria Math" panose="02040503050406030204" pitchFamily="18" charset="0"/>
                              <a:ea typeface="Calibri" panose="020F0502020204030204" pitchFamily="34" charset="0"/>
                              <a:cs typeface="Times New Roman" panose="02020603050405020304" pitchFamily="18" charset="0"/>
                            </a:rPr>
                          </m:ctrlPr>
                        </m:sSubPr>
                        <m:e>
                          <m:r>
                            <a:rPr lang="it-IT" sz="1600" i="1" noProof="0">
                              <a:latin typeface="Cambria Math" panose="02040503050406030204" pitchFamily="18" charset="0"/>
                              <a:ea typeface="Calibri" panose="020F0502020204030204" pitchFamily="34" charset="0"/>
                              <a:cs typeface="Times New Roman" panose="02020603050405020304" pitchFamily="18" charset="0"/>
                            </a:rPr>
                            <m:t>𝑌</m:t>
                          </m:r>
                        </m:e>
                        <m:sub>
                          <m:r>
                            <a:rPr lang="it-IT" sz="1600" i="1" noProof="0">
                              <a:latin typeface="Cambria Math" panose="02040503050406030204" pitchFamily="18" charset="0"/>
                              <a:ea typeface="Calibri" panose="020F0502020204030204" pitchFamily="34" charset="0"/>
                              <a:cs typeface="Times New Roman" panose="02020603050405020304" pitchFamily="18" charset="0"/>
                            </a:rPr>
                            <m:t>𝑡</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1600" i="1" noProof="0">
                          <a:latin typeface="Cambria Math" panose="02040503050406030204" pitchFamily="18" charset="0"/>
                          <a:ea typeface="Calibri" panose="020F0502020204030204" pitchFamily="34" charset="0"/>
                          <a:cs typeface="Times New Roman" panose="02020603050405020304" pitchFamily="18" charset="0"/>
                        </a:rPr>
                        <m:t>(1−</m:t>
                      </m:r>
                      <m:r>
                        <a:rPr lang="it-IT" sz="1600" i="1" noProof="0">
                          <a:latin typeface="Cambria Math" panose="02040503050406030204" pitchFamily="18" charset="0"/>
                          <a:ea typeface="Calibri" panose="020F0502020204030204" pitchFamily="34" charset="0"/>
                          <a:cs typeface="Times New Roman" panose="02020603050405020304" pitchFamily="18" charset="0"/>
                        </a:rPr>
                        <m:t>𝜃</m:t>
                      </m:r>
                      <m:r>
                        <a:rPr lang="it-IT" sz="1600" i="1" noProof="0">
                          <a:latin typeface="Cambria Math" panose="02040503050406030204" pitchFamily="18" charset="0"/>
                          <a:ea typeface="Calibri" panose="020F0502020204030204" pitchFamily="34" charset="0"/>
                          <a:cs typeface="Times New Roman" panose="02020603050405020304" pitchFamily="18" charset="0"/>
                        </a:rPr>
                        <m:t>)(1−</m:t>
                      </m:r>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𝑐</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600" noProof="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0" name="Rectangle 3">
                <a:extLst>
                  <a:ext uri="{FF2B5EF4-FFF2-40B4-BE49-F238E27FC236}">
                    <a16:creationId xmlns:a16="http://schemas.microsoft.com/office/drawing/2014/main" id="{44C5CC7D-3681-9A4C-4508-4F8AC17836BD}"/>
                  </a:ext>
                </a:extLst>
              </p:cNvPr>
              <p:cNvSpPr txBox="1">
                <a:spLocks noRot="1" noChangeAspect="1" noMove="1" noResize="1" noEditPoints="1" noAdjustHandles="1" noChangeArrowheads="1" noChangeShapeType="1" noTextEdit="1"/>
              </p:cNvSpPr>
              <p:nvPr/>
            </p:nvSpPr>
            <p:spPr bwMode="auto">
              <a:xfrm>
                <a:off x="917527" y="1192118"/>
                <a:ext cx="9788369" cy="610463"/>
              </a:xfrm>
              <a:prstGeom prst="rect">
                <a:avLst/>
              </a:prstGeom>
              <a:blipFill>
                <a:blip r:embed="rId3"/>
                <a:stretch>
                  <a:fillRect l="-249" t="-3000" b="-661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2" name="CasellaDiTesto 11">
                <a:extLst>
                  <a:ext uri="{FF2B5EF4-FFF2-40B4-BE49-F238E27FC236}">
                    <a16:creationId xmlns:a16="http://schemas.microsoft.com/office/drawing/2014/main" id="{E0F0248E-45E4-5A36-630C-C8F7C17B68A1}"/>
                  </a:ext>
                </a:extLst>
              </p:cNvPr>
              <p:cNvSpPr txBox="1"/>
              <p:nvPr/>
            </p:nvSpPr>
            <p:spPr>
              <a:xfrm>
                <a:off x="6733622" y="1739148"/>
                <a:ext cx="6096000" cy="187480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acc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𝐺</m:t>
                              </m:r>
                            </m:e>
                          </m:acc>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𝐼</m:t>
                              </m:r>
                            </m:e>
                          </m:acc>
                        </m:num>
                        <m:den>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d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𝜃</m:t>
                              </m:r>
                            </m:e>
                          </m:d>
                        </m:den>
                      </m:f>
                    </m:oMath>
                  </m:oMathPara>
                </a14:m>
                <a:endParaRPr lang="it-IT" sz="1600" b="0" noProof="0" dirty="0">
                  <a:ea typeface="Calibri" panose="020F0502020204030204" pitchFamily="34"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𝑚</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𝐺</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num>
                        <m:den>
                          <m:r>
                            <a:rPr lang="it-IT" sz="1600" b="0" i="1" smtClean="0">
                              <a:latin typeface="Cambria Math" panose="02040503050406030204" pitchFamily="18" charset="0"/>
                              <a:ea typeface="Cambria Math" panose="02040503050406030204" pitchFamily="18" charset="0"/>
                              <a:cs typeface="Times New Roman" panose="02020603050405020304" pitchFamily="18" charset="0"/>
                            </a:rPr>
                            <m:t>𝜕</m:t>
                          </m:r>
                          <m:r>
                            <a:rPr lang="it-IT" sz="1600" b="0" i="1" smtClean="0">
                              <a:latin typeface="Cambria Math" panose="02040503050406030204" pitchFamily="18" charset="0"/>
                              <a:ea typeface="Cambria Math" panose="02040503050406030204" pitchFamily="18" charset="0"/>
                              <a:cs typeface="Times New Roman" panose="02020603050405020304" pitchFamily="18" charset="0"/>
                            </a:rPr>
                            <m:t>𝐺</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num>
                        <m:den>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d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𝜃</m:t>
                              </m:r>
                            </m:e>
                          </m:d>
                        </m:den>
                      </m:f>
                    </m:oMath>
                  </m:oMathPara>
                </a14:m>
                <a:endParaRPr lang="it-IT" sz="1600" b="0" noProof="0" dirty="0">
                  <a:ea typeface="Calibri" panose="020F0502020204030204" pitchFamily="34"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𝑚</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𝐼</m:t>
                          </m:r>
                        </m:sub>
                      </m:s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num>
                        <m:den>
                          <m:r>
                            <a:rPr lang="it-IT" sz="1600" b="0" i="1" smtClean="0">
                              <a:latin typeface="Cambria Math" panose="02040503050406030204" pitchFamily="18" charset="0"/>
                              <a:ea typeface="Cambria Math" panose="02040503050406030204" pitchFamily="18" charset="0"/>
                              <a:cs typeface="Times New Roman" panose="02020603050405020304" pitchFamily="18" charset="0"/>
                            </a:rPr>
                            <m:t>𝜕</m:t>
                          </m:r>
                          <m:r>
                            <a:rPr lang="it-IT" sz="1600" b="0" i="1" smtClean="0">
                              <a:latin typeface="Cambria Math" panose="02040503050406030204" pitchFamily="18" charset="0"/>
                              <a:ea typeface="Cambria Math" panose="02040503050406030204" pitchFamily="18" charset="0"/>
                              <a:cs typeface="Times New Roman" panose="02020603050405020304" pitchFamily="18" charset="0"/>
                            </a:rPr>
                            <m:t>𝐼</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1</m:t>
                          </m:r>
                        </m:num>
                        <m:den>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en>
                      </m:f>
                    </m:oMath>
                  </m:oMathPara>
                </a14:m>
                <a:endParaRPr lang="it-IT" sz="1600" dirty="0"/>
              </a:p>
              <a:p>
                <a:endParaRPr lang="it-IT" sz="1600" dirty="0"/>
              </a:p>
            </p:txBody>
          </p:sp>
        </mc:Choice>
        <mc:Fallback xmlns="">
          <p:sp>
            <p:nvSpPr>
              <p:cNvPr id="12" name="CasellaDiTesto 11">
                <a:extLst>
                  <a:ext uri="{FF2B5EF4-FFF2-40B4-BE49-F238E27FC236}">
                    <a16:creationId xmlns:a16="http://schemas.microsoft.com/office/drawing/2014/main" id="{E0F0248E-45E4-5A36-630C-C8F7C17B68A1}"/>
                  </a:ext>
                </a:extLst>
              </p:cNvPr>
              <p:cNvSpPr txBox="1">
                <a:spLocks noRot="1" noChangeAspect="1" noMove="1" noResize="1" noEditPoints="1" noAdjustHandles="1" noChangeArrowheads="1" noChangeShapeType="1" noTextEdit="1"/>
              </p:cNvSpPr>
              <p:nvPr/>
            </p:nvSpPr>
            <p:spPr>
              <a:xfrm>
                <a:off x="6733622" y="1739148"/>
                <a:ext cx="6096000" cy="1874809"/>
              </a:xfrm>
              <a:prstGeom prst="rect">
                <a:avLst/>
              </a:prstGeom>
              <a:blipFill>
                <a:blip r:embed="rId4"/>
                <a:stretch>
                  <a:fillRect/>
                </a:stretch>
              </a:blipFill>
            </p:spPr>
            <p:txBody>
              <a:bodyPr/>
              <a:lstStyle/>
              <a:p>
                <a:r>
                  <a:rPr lang="it-IT">
                    <a:noFill/>
                  </a:rPr>
                  <a:t> </a:t>
                </a:r>
              </a:p>
            </p:txBody>
          </p:sp>
        </mc:Fallback>
      </mc:AlternateContent>
      <p:sp>
        <p:nvSpPr>
          <p:cNvPr id="13" name="Freccia a destra 12">
            <a:extLst>
              <a:ext uri="{FF2B5EF4-FFF2-40B4-BE49-F238E27FC236}">
                <a16:creationId xmlns:a16="http://schemas.microsoft.com/office/drawing/2014/main" id="{C64D179F-8094-2467-8875-8B3B33723AF5}"/>
              </a:ext>
            </a:extLst>
          </p:cNvPr>
          <p:cNvSpPr/>
          <p:nvPr/>
        </p:nvSpPr>
        <p:spPr>
          <a:xfrm>
            <a:off x="7537568" y="2571750"/>
            <a:ext cx="511057" cy="20960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hape 2">
            <a:extLst>
              <a:ext uri="{FF2B5EF4-FFF2-40B4-BE49-F238E27FC236}">
                <a16:creationId xmlns:a16="http://schemas.microsoft.com/office/drawing/2014/main" id="{D18447AE-9631-703A-C272-471F2B59CF4F}"/>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E796C2EB-841A-4520-E0B5-A71DBAFBDFC7}"/>
              </a:ext>
            </a:extLst>
          </p:cNvPr>
          <p:cNvPicPr>
            <a:picLocks noChangeAspect="1"/>
          </p:cNvPicPr>
          <p:nvPr/>
        </p:nvPicPr>
        <p:blipFill>
          <a:blip r:embed="rId5"/>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49530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D6316-E4CA-AFAC-2161-FB122F5BB25F}"/>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222BBAF6-FBF5-A2D8-0F93-26BA01BFD119}"/>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54B2FFCE-CFEF-9886-33C1-CFBD0E5C6C29}"/>
              </a:ext>
            </a:extLst>
          </p:cNvPr>
          <p:cNvSpPr txBox="1">
            <a:spLocks noChangeArrowheads="1"/>
          </p:cNvSpPr>
          <p:nvPr/>
        </p:nvSpPr>
        <p:spPr bwMode="auto">
          <a:xfrm>
            <a:off x="770073" y="273778"/>
            <a:ext cx="105212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 autonomi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Rectangle 3">
                <a:extLst>
                  <a:ext uri="{FF2B5EF4-FFF2-40B4-BE49-F238E27FC236}">
                    <a16:creationId xmlns:a16="http://schemas.microsoft.com/office/drawing/2014/main" id="{8E30EBA8-2A09-CDC8-ACA0-79CA9F97E4F5}"/>
                  </a:ext>
                </a:extLst>
              </p:cNvPr>
              <p:cNvSpPr txBox="1">
                <a:spLocks noChangeArrowheads="1"/>
              </p:cNvSpPr>
              <p:nvPr/>
            </p:nvSpPr>
            <p:spPr bwMode="auto">
              <a:xfrm>
                <a:off x="927255" y="1318275"/>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Reddito e produzione in economia chiusa </a:t>
                </a:r>
                <a:r>
                  <a:rPr lang="it-IT" sz="1600" dirty="0">
                    <a:latin typeface="Times New Roman" panose="02020603050405020304" pitchFamily="18" charset="0"/>
                    <a:ea typeface="Calibri" panose="020F0502020204030204" pitchFamily="34" charset="0"/>
                    <a:cs typeface="Times New Roman" panose="02020603050405020304" pitchFamily="18" charset="0"/>
                  </a:rPr>
                  <a:t>con </a:t>
                </a:r>
                <a:r>
                  <a:rPr lang="it-IT" sz="1600" noProof="0" dirty="0">
                    <a:latin typeface="Times New Roman" panose="02020603050405020304" pitchFamily="18" charset="0"/>
                    <a:ea typeface="Calibri" panose="020F0502020204030204" pitchFamily="34" charset="0"/>
                    <a:cs typeface="Times New Roman" panose="02020603050405020304" pitchFamily="18" charset="0"/>
                  </a:rPr>
                  <a:t>investimenti:  </a:t>
                </a: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𝑑𝑒𝑓𝑖𝑐𝑖𝑡</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fPr>
                        <m:num>
                          <m:r>
                            <a:rPr lang="it-IT" sz="2000" i="1">
                              <a:latin typeface="Cambria Math" panose="02040503050406030204" pitchFamily="18" charset="0"/>
                              <a:ea typeface="Calibri" panose="020F0502020204030204" pitchFamily="34" charset="0"/>
                              <a:cs typeface="Times New Roman" panose="02020603050405020304" pitchFamily="18" charset="0"/>
                            </a:rPr>
                            <m:t>𝐺</m:t>
                          </m:r>
                          <m:d>
                            <m:dPr>
                              <m:begChr m:val="["/>
                              <m:endChr m:val="]"/>
                              <m:ctrlPr>
                                <a:rPr lang="it-IT" sz="20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2000" i="1">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e>
                              </m:d>
                            </m:e>
                          </m:d>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𝜃</m:t>
                          </m:r>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𝐺</m:t>
                          </m:r>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𝐼</m:t>
                          </m:r>
                          <m:r>
                            <a:rPr lang="it-IT" sz="2000" i="1">
                              <a:latin typeface="Cambria Math" panose="02040503050406030204" pitchFamily="18" charset="0"/>
                              <a:ea typeface="Calibri" panose="020F0502020204030204" pitchFamily="34" charset="0"/>
                              <a:cs typeface="Times New Roman" panose="02020603050405020304" pitchFamily="18" charset="0"/>
                            </a:rPr>
                            <m:t>)</m:t>
                          </m:r>
                          <m:r>
                            <m:rPr>
                              <m:nor/>
                            </m:rPr>
                            <a:rPr lang="it-IT" sz="2000" dirty="0">
                              <a:latin typeface="Times New Roman" panose="02020603050405020304" pitchFamily="18" charset="0"/>
                              <a:ea typeface="Calibri" panose="020F0502020204030204" pitchFamily="34" charset="0"/>
                              <a:cs typeface="Times New Roman" panose="02020603050405020304" pitchFamily="18" charset="0"/>
                            </a:rPr>
                            <m:t> </m:t>
                          </m:r>
                        </m:num>
                        <m:den>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𝑐</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𝜃</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den>
                      </m:f>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fPr>
                        <m:num>
                          <m:r>
                            <a:rPr lang="it-IT" sz="2000" i="1">
                              <a:latin typeface="Cambria Math" panose="02040503050406030204" pitchFamily="18" charset="0"/>
                              <a:ea typeface="Calibri" panose="020F0502020204030204" pitchFamily="34" charset="0"/>
                              <a:cs typeface="Times New Roman" panose="02020603050405020304" pitchFamily="18" charset="0"/>
                            </a:rPr>
                            <m:t>𝐺</m:t>
                          </m:r>
                          <m:d>
                            <m:dPr>
                              <m:ctrlPr>
                                <a:rPr lang="it-IT" sz="2000" i="1">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𝑐</m:t>
                              </m:r>
                            </m:e>
                          </m:d>
                          <m:d>
                            <m:dPr>
                              <m:ctrlPr>
                                <a:rPr lang="it-IT" sz="2000" i="1">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e>
                          </m:d>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𝜃</m:t>
                          </m:r>
                          <m:r>
                            <a:rPr lang="it-IT" sz="2000" i="1">
                              <a:latin typeface="Cambria Math" panose="02040503050406030204" pitchFamily="18" charset="0"/>
                              <a:ea typeface="Calibri" panose="020F0502020204030204" pitchFamily="34" charset="0"/>
                              <a:cs typeface="Times New Roman" panose="02020603050405020304" pitchFamily="18" charset="0"/>
                            </a:rPr>
                            <m:t>𝐼</m:t>
                          </m:r>
                        </m:num>
                        <m:den>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𝑐</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𝜃</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den>
                      </m:f>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𝐿</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𝐼</m:t>
                      </m:r>
                    </m:oMath>
                  </m:oMathPara>
                </a14:m>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S</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20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2000" i="1">
                                  <a:latin typeface="Cambria Math" panose="02040503050406030204" pitchFamily="18" charset="0"/>
                                  <a:ea typeface="Calibri" panose="020F0502020204030204" pitchFamily="34" charset="0"/>
                                  <a:cs typeface="Times New Roman" panose="02020603050405020304" pitchFamily="18" charset="0"/>
                                </a:rPr>
                              </m:ctrlPr>
                            </m:accPr>
                            <m:e>
                              <m:r>
                                <a:rPr lang="it-IT" sz="2000" i="1">
                                  <a:latin typeface="Cambria Math" panose="02040503050406030204" pitchFamily="18" charset="0"/>
                                  <a:ea typeface="Calibri" panose="020F0502020204030204" pitchFamily="34" charset="0"/>
                                  <a:cs typeface="Times New Roman" panose="02020603050405020304" pitchFamily="18" charset="0"/>
                                </a:rPr>
                                <m:t>𝐺</m:t>
                              </m:r>
                            </m:e>
                          </m:acc>
                          <m:r>
                            <a:rPr lang="it-IT" sz="2000" i="1">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2000" i="1">
                                  <a:latin typeface="Cambria Math" panose="02040503050406030204" pitchFamily="18" charset="0"/>
                                  <a:ea typeface="Calibri" panose="020F0502020204030204" pitchFamily="34" charset="0"/>
                                  <a:cs typeface="Times New Roman" panose="02020603050405020304" pitchFamily="18" charset="0"/>
                                </a:rPr>
                              </m:ctrlPr>
                            </m:accPr>
                            <m:e>
                              <m:r>
                                <a:rPr lang="it-IT" sz="2000" i="1">
                                  <a:latin typeface="Cambria Math" panose="02040503050406030204" pitchFamily="18" charset="0"/>
                                  <a:ea typeface="Calibri" panose="020F0502020204030204" pitchFamily="34" charset="0"/>
                                  <a:cs typeface="Times New Roman" panose="02020603050405020304" pitchFamily="18" charset="0"/>
                                </a:rPr>
                                <m:t>𝐼</m:t>
                              </m:r>
                            </m:e>
                          </m:acc>
                        </m:num>
                        <m:den>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2000" i="1">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e>
                          </m:d>
                        </m:den>
                      </m:f>
                      <m:r>
                        <a:rPr lang="it-IT" sz="2000" b="0" i="0" smtClean="0">
                          <a:latin typeface="Cambria Math" panose="02040503050406030204" pitchFamily="18" charset="0"/>
                          <a:ea typeface="Calibri" panose="020F0502020204030204" pitchFamily="34" charset="0"/>
                          <a:cs typeface="Times New Roman" panose="02020603050405020304" pitchFamily="18" charset="0"/>
                        </a:rPr>
                        <m:t>(1−</m:t>
                      </m:r>
                      <m:r>
                        <m:rPr>
                          <m:sty m:val="p"/>
                        </m:rPr>
                        <a:rPr lang="it-IT" sz="2000" b="0" i="0" smtClean="0">
                          <a:latin typeface="Cambria Math" panose="02040503050406030204" pitchFamily="18" charset="0"/>
                          <a:ea typeface="Calibri" panose="020F0502020204030204" pitchFamily="34" charset="0"/>
                          <a:cs typeface="Times New Roman" panose="02020603050405020304" pitchFamily="18" charset="0"/>
                        </a:rPr>
                        <m:t>c</m:t>
                      </m:r>
                      <m:r>
                        <a:rPr lang="it-IT" sz="2000" b="0" i="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smtClean="0">
                          <a:latin typeface="Cambria Math" panose="02040503050406030204" pitchFamily="18" charset="0"/>
                          <a:ea typeface="Calibri" panose="020F0502020204030204" pitchFamily="34" charset="0"/>
                          <a:cs typeface="Times New Roman" panose="02020603050405020304" pitchFamily="18" charset="0"/>
                        </a:rPr>
                        <m:t>𝜃</m:t>
                      </m:r>
                      <m:r>
                        <a:rPr lang="it-IT" sz="2000" b="0" i="1"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0"/>
                  </a:spcBef>
                  <a:spcAft>
                    <a:spcPts val="800"/>
                  </a:spcAft>
                  <a:buFont typeface="Arial" panose="020B0604020202020204" pitchFamily="34" charset="0"/>
                  <a:buChar char="•"/>
                </a:pPr>
                <a:r>
                  <a:rPr lang="it-IT" sz="1600" dirty="0">
                    <a:latin typeface="Times New Roman" panose="02020603050405020304" pitchFamily="18" charset="0"/>
                    <a:ea typeface="Calibri" panose="020F0502020204030204" pitchFamily="34" charset="0"/>
                    <a:cs typeface="Times New Roman" panose="02020603050405020304" pitchFamily="18" charset="0"/>
                  </a:rPr>
                  <a:t>I risparmi delle famiglie a cosa sono uguali? </a:t>
                </a:r>
              </a:p>
              <a:p>
                <a:pPr marL="0" indent="0">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L</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𝑑𝑒𝑓𝑖𝑐𝑖𝑡</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I</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2000" i="1">
                              <a:latin typeface="Cambria Math" panose="02040503050406030204" pitchFamily="18" charset="0"/>
                              <a:ea typeface="Calibri" panose="020F0502020204030204" pitchFamily="34" charset="0"/>
                              <a:cs typeface="Times New Roman" panose="02020603050405020304" pitchFamily="18" charset="0"/>
                            </a:rPr>
                          </m:ctrlPr>
                        </m:fPr>
                        <m:num>
                          <m:r>
                            <a:rPr lang="it-IT" sz="2000" i="1">
                              <a:latin typeface="Cambria Math" panose="02040503050406030204" pitchFamily="18" charset="0"/>
                              <a:ea typeface="Calibri" panose="020F0502020204030204" pitchFamily="34" charset="0"/>
                              <a:cs typeface="Times New Roman" panose="02020603050405020304" pitchFamily="18" charset="0"/>
                            </a:rPr>
                            <m:t>𝐺</m:t>
                          </m:r>
                          <m:d>
                            <m:dPr>
                              <m:begChr m:val="["/>
                              <m:endChr m:val="]"/>
                              <m:ctrlPr>
                                <a:rPr lang="it-IT" sz="20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2000" b="0" i="1"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smtClean="0">
                                  <a:latin typeface="Cambria Math" panose="02040503050406030204" pitchFamily="18" charset="0"/>
                                  <a:ea typeface="Calibri" panose="020F0502020204030204" pitchFamily="34" charset="0"/>
                                  <a:cs typeface="Times New Roman" panose="02020603050405020304" pitchFamily="18" charset="0"/>
                                </a:rPr>
                                <m:t>𝑐</m:t>
                              </m:r>
                              <m:r>
                                <a:rPr lang="it-IT" sz="2000" b="0" i="1"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smtClean="0">
                                  <a:latin typeface="Cambria Math" panose="02040503050406030204" pitchFamily="18" charset="0"/>
                                  <a:ea typeface="Calibri" panose="020F0502020204030204" pitchFamily="34" charset="0"/>
                                  <a:cs typeface="Times New Roman" panose="02020603050405020304" pitchFamily="18" charset="0"/>
                                </a:rPr>
                                <m:t>𝜃</m:t>
                              </m:r>
                              <m:r>
                                <a:rPr lang="it-IT" sz="2000" b="0" i="1" smtClean="0">
                                  <a:latin typeface="Cambria Math" panose="02040503050406030204" pitchFamily="18" charset="0"/>
                                  <a:ea typeface="Calibri" panose="020F0502020204030204" pitchFamily="34" charset="0"/>
                                  <a:cs typeface="Times New Roman" panose="02020603050405020304" pitchFamily="18" charset="0"/>
                                </a:rPr>
                                <m:t>)</m:t>
                              </m:r>
                            </m:e>
                          </m:d>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𝜃</m:t>
                          </m:r>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𝐺</m:t>
                          </m:r>
                          <m:r>
                            <a:rPr lang="it-IT" sz="2000" i="1">
                              <a:latin typeface="Cambria Math" panose="02040503050406030204" pitchFamily="18" charset="0"/>
                              <a:ea typeface="Calibri" panose="020F0502020204030204" pitchFamily="34" charset="0"/>
                              <a:cs typeface="Times New Roman" panose="02020603050405020304" pitchFamily="18" charset="0"/>
                            </a:rPr>
                            <m:t>+</m:t>
                          </m:r>
                          <m:r>
                            <a:rPr lang="it-IT" sz="2000" i="1">
                              <a:latin typeface="Cambria Math" panose="02040503050406030204" pitchFamily="18" charset="0"/>
                              <a:ea typeface="Calibri" panose="020F0502020204030204" pitchFamily="34" charset="0"/>
                              <a:cs typeface="Times New Roman" panose="02020603050405020304" pitchFamily="18" charset="0"/>
                            </a:rPr>
                            <m:t>𝐼</m:t>
                          </m:r>
                          <m:r>
                            <a:rPr lang="it-IT" sz="2000" i="1">
                              <a:latin typeface="Cambria Math" panose="02040503050406030204" pitchFamily="18" charset="0"/>
                              <a:ea typeface="Calibri" panose="020F0502020204030204" pitchFamily="34" charset="0"/>
                              <a:cs typeface="Times New Roman" panose="02020603050405020304" pitchFamily="18" charset="0"/>
                            </a:rPr>
                            <m:t>)</m:t>
                          </m:r>
                          <m:r>
                            <m:rPr>
                              <m:nor/>
                            </m:rPr>
                            <a:rPr lang="it-IT" sz="2000" dirty="0">
                              <a:latin typeface="Times New Roman" panose="02020603050405020304" pitchFamily="18" charset="0"/>
                              <a:ea typeface="Calibri" panose="020F0502020204030204" pitchFamily="34" charset="0"/>
                              <a:cs typeface="Times New Roman" panose="02020603050405020304" pitchFamily="18" charset="0"/>
                            </a:rPr>
                            <m:t> </m:t>
                          </m:r>
                        </m:num>
                        <m:den>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𝑐</m:t>
                          </m:r>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r>
                            <a:rPr lang="it-IT" sz="2000" i="1">
                              <a:latin typeface="Cambria Math" panose="02040503050406030204" pitchFamily="18" charset="0"/>
                              <a:ea typeface="Calibri" panose="020F0502020204030204" pitchFamily="34" charset="0"/>
                              <a:cs typeface="Times New Roman" panose="02020603050405020304" pitchFamily="18" charset="0"/>
                            </a:rPr>
                            <m:t>)</m:t>
                          </m:r>
                        </m:den>
                      </m:f>
                      <m:r>
                        <a:rPr lang="it-IT" sz="2000" b="0" i="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20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2000" i="1">
                                  <a:latin typeface="Cambria Math" panose="02040503050406030204" pitchFamily="18" charset="0"/>
                                  <a:ea typeface="Calibri" panose="020F0502020204030204" pitchFamily="34" charset="0"/>
                                  <a:cs typeface="Times New Roman" panose="02020603050405020304" pitchFamily="18" charset="0"/>
                                </a:rPr>
                              </m:ctrlPr>
                            </m:accPr>
                            <m:e>
                              <m:r>
                                <a:rPr lang="it-IT" sz="2000" i="1">
                                  <a:latin typeface="Cambria Math" panose="02040503050406030204" pitchFamily="18" charset="0"/>
                                  <a:ea typeface="Calibri" panose="020F0502020204030204" pitchFamily="34" charset="0"/>
                                  <a:cs typeface="Times New Roman" panose="02020603050405020304" pitchFamily="18" charset="0"/>
                                </a:rPr>
                                <m:t>𝐺</m:t>
                              </m:r>
                            </m:e>
                          </m:acc>
                          <m:r>
                            <a:rPr lang="it-IT" sz="2000" i="1">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2000" i="1">
                                  <a:latin typeface="Cambria Math" panose="02040503050406030204" pitchFamily="18" charset="0"/>
                                  <a:ea typeface="Calibri" panose="020F0502020204030204" pitchFamily="34" charset="0"/>
                                  <a:cs typeface="Times New Roman" panose="02020603050405020304" pitchFamily="18" charset="0"/>
                                </a:rPr>
                              </m:ctrlPr>
                            </m:accPr>
                            <m:e>
                              <m:r>
                                <a:rPr lang="it-IT" sz="2000" i="1">
                                  <a:latin typeface="Cambria Math" panose="02040503050406030204" pitchFamily="18" charset="0"/>
                                  <a:ea typeface="Calibri" panose="020F0502020204030204" pitchFamily="34" charset="0"/>
                                  <a:cs typeface="Times New Roman" panose="02020603050405020304" pitchFamily="18" charset="0"/>
                                </a:rPr>
                                <m:t>𝐼</m:t>
                              </m:r>
                            </m:e>
                          </m:acc>
                        </m:num>
                        <m:den>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2000" i="1">
                                  <a:latin typeface="Cambria Math" panose="02040503050406030204" pitchFamily="18" charset="0"/>
                                  <a:ea typeface="Calibri" panose="020F0502020204030204" pitchFamily="34" charset="0"/>
                                  <a:cs typeface="Times New Roman" panose="02020603050405020304" pitchFamily="18" charset="0"/>
                                </a:rPr>
                              </m:ctrlPr>
                            </m:dPr>
                            <m:e>
                              <m:r>
                                <a:rPr lang="it-IT" sz="2000" i="1">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e>
                          </m:d>
                        </m:den>
                      </m:f>
                      <m:r>
                        <a:rPr lang="it-IT" sz="2000">
                          <a:latin typeface="Cambria Math" panose="02040503050406030204" pitchFamily="18" charset="0"/>
                          <a:ea typeface="Calibri" panose="020F0502020204030204" pitchFamily="34" charset="0"/>
                          <a:cs typeface="Times New Roman" panose="02020603050405020304" pitchFamily="18" charset="0"/>
                        </a:rPr>
                        <m:t>(1−</m:t>
                      </m:r>
                      <m:r>
                        <m:rPr>
                          <m:sty m:val="p"/>
                        </m:rPr>
                        <a:rPr lang="it-IT" sz="2000" b="0" i="0" smtClean="0">
                          <a:latin typeface="Cambria Math" panose="02040503050406030204" pitchFamily="18" charset="0"/>
                          <a:ea typeface="Calibri" panose="020F0502020204030204" pitchFamily="34" charset="0"/>
                          <a:cs typeface="Times New Roman" panose="02020603050405020304" pitchFamily="18" charset="0"/>
                        </a:rPr>
                        <m:t>c</m:t>
                      </m:r>
                      <m:r>
                        <a:rPr lang="it-IT" sz="2000">
                          <a:latin typeface="Cambria Math" panose="02040503050406030204" pitchFamily="18" charset="0"/>
                          <a:ea typeface="Calibri" panose="020F0502020204030204" pitchFamily="34" charset="0"/>
                          <a:cs typeface="Times New Roman" panose="02020603050405020304" pitchFamily="18" charset="0"/>
                        </a:rPr>
                        <m:t>)(1−</m:t>
                      </m:r>
                      <m:r>
                        <a:rPr lang="it-IT" sz="2000" i="1">
                          <a:latin typeface="Cambria Math" panose="02040503050406030204" pitchFamily="18" charset="0"/>
                          <a:ea typeface="Calibri" panose="020F0502020204030204" pitchFamily="34" charset="0"/>
                          <a:cs typeface="Times New Roman" panose="02020603050405020304" pitchFamily="18" charset="0"/>
                        </a:rPr>
                        <m:t>𝜃</m:t>
                      </m:r>
                      <m:r>
                        <a:rPr lang="it-IT" sz="2000" i="1">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0" name="Rectangle 3">
                <a:extLst>
                  <a:ext uri="{FF2B5EF4-FFF2-40B4-BE49-F238E27FC236}">
                    <a16:creationId xmlns:a16="http://schemas.microsoft.com/office/drawing/2014/main" id="{8E30EBA8-2A09-CDC8-ACA0-79CA9F97E4F5}"/>
                  </a:ext>
                </a:extLst>
              </p:cNvPr>
              <p:cNvSpPr txBox="1">
                <a:spLocks noRot="1" noChangeAspect="1" noMove="1" noResize="1" noEditPoints="1" noAdjustHandles="1" noChangeArrowheads="1" noChangeShapeType="1" noTextEdit="1"/>
              </p:cNvSpPr>
              <p:nvPr/>
            </p:nvSpPr>
            <p:spPr bwMode="auto">
              <a:xfrm>
                <a:off x="927255" y="1318275"/>
                <a:ext cx="9788369" cy="610463"/>
              </a:xfrm>
              <a:prstGeom prst="rect">
                <a:avLst/>
              </a:prstGeom>
              <a:blipFill>
                <a:blip r:embed="rId3"/>
                <a:stretch>
                  <a:fillRect l="-249" t="-3000" b="-666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1B194FBF-1FE5-39A8-26F5-DDA942F29182}"/>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0D8B74FD-BCBB-E1BC-F970-B1BC1856EF48}"/>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1757938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A7E88-0BDA-A4BA-5406-39D97DFE6CF6}"/>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839268DC-A8CB-EE52-CC3F-C0663814520E}"/>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728CCCB8-201A-F701-E093-143B2748D01B}"/>
              </a:ext>
            </a:extLst>
          </p:cNvPr>
          <p:cNvSpPr txBox="1">
            <a:spLocks noChangeArrowheads="1"/>
          </p:cNvSpPr>
          <p:nvPr/>
        </p:nvSpPr>
        <p:spPr bwMode="auto">
          <a:xfrm>
            <a:off x="770073" y="273778"/>
            <a:ext cx="105212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 autonomi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Rectangle 3">
                <a:extLst>
                  <a:ext uri="{FF2B5EF4-FFF2-40B4-BE49-F238E27FC236}">
                    <a16:creationId xmlns:a16="http://schemas.microsoft.com/office/drawing/2014/main" id="{B153DA85-7A9C-A148-E227-7F357417D26B}"/>
                  </a:ext>
                </a:extLst>
              </p:cNvPr>
              <p:cNvSpPr txBox="1">
                <a:spLocks noChangeArrowheads="1"/>
              </p:cNvSpPr>
              <p:nvPr/>
            </p:nvSpPr>
            <p:spPr bwMode="auto">
              <a:xfrm>
                <a:off x="927255" y="1318275"/>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Rapporto deficit/PIL: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𝑑</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i="1">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smtClean="0">
                              <a:latin typeface="Cambria Math" panose="02040503050406030204" pitchFamily="18" charset="0"/>
                              <a:ea typeface="Calibri" panose="020F0502020204030204" pitchFamily="34" charset="0"/>
                              <a:cs typeface="Times New Roman" panose="02020603050405020304" pitchFamily="18" charset="0"/>
                            </a:rPr>
                            <m:t>𝐷</m:t>
                          </m:r>
                        </m:num>
                        <m:den>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smtClean="0">
                              <a:latin typeface="Cambria Math" panose="02040503050406030204" pitchFamily="18" charset="0"/>
                              <a:ea typeface="Calibri" panose="020F0502020204030204" pitchFamily="34" charset="0"/>
                              <a:cs typeface="Times New Roman" panose="02020603050405020304" pitchFamily="18" charset="0"/>
                            </a:rPr>
                            <m:t>𝐺</m:t>
                          </m:r>
                        </m:num>
                        <m:den>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𝐺</m:t>
                          </m:r>
                          <m:d>
                            <m:dPr>
                              <m:begChr m:val="["/>
                              <m:endChr m:val="]"/>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1600" b="0" i="1"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1600" b="0" i="1"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e>
                              </m:d>
                            </m:e>
                          </m:d>
                        </m:num>
                        <m:den>
                          <m:r>
                            <a:rPr lang="it-IT" sz="1600" b="0" i="1" smtClean="0">
                              <a:latin typeface="Cambria Math" panose="02040503050406030204" pitchFamily="18" charset="0"/>
                              <a:ea typeface="Calibri" panose="020F0502020204030204" pitchFamily="34" charset="0"/>
                              <a:cs typeface="Times New Roman" panose="02020603050405020304" pitchFamily="18" charset="0"/>
                            </a:rPr>
                            <m:t>𝐺</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𝐼</m:t>
                          </m:r>
                        </m:den>
                      </m:f>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𝜃</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smtClean="0">
                              <a:latin typeface="Cambria Math" panose="02040503050406030204" pitchFamily="18" charset="0"/>
                              <a:ea typeface="Calibri" panose="020F0502020204030204" pitchFamily="34" charset="0"/>
                              <a:cs typeface="Times New Roman" panose="02020603050405020304" pitchFamily="18" charset="0"/>
                            </a:rPr>
                            <m:t>𝐺</m:t>
                          </m:r>
                        </m:num>
                        <m:den>
                          <m:r>
                            <a:rPr lang="it-IT" sz="1600" b="0" i="1" smtClean="0">
                              <a:latin typeface="Cambria Math" panose="02040503050406030204" pitchFamily="18" charset="0"/>
                              <a:ea typeface="Calibri" panose="020F0502020204030204" pitchFamily="34" charset="0"/>
                              <a:cs typeface="Times New Roman" panose="02020603050405020304" pitchFamily="18" charset="0"/>
                            </a:rPr>
                            <m:t>𝐺</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𝐼</m:t>
                          </m:r>
                        </m:den>
                      </m:f>
                      <m:f>
                        <m:f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smtClean="0">
                              <a:latin typeface="Cambria Math" panose="02040503050406030204" pitchFamily="18" charset="0"/>
                              <a:ea typeface="Calibri" panose="020F0502020204030204" pitchFamily="34" charset="0"/>
                              <a:cs typeface="Times New Roman" panose="02020603050405020304" pitchFamily="18" charset="0"/>
                            </a:rPr>
                            <m:t>1</m:t>
                          </m:r>
                        </m:num>
                        <m:den>
                          <m:r>
                            <a:rPr lang="it-IT" sz="1600" b="0" i="1" smtClean="0">
                              <a:latin typeface="Cambria Math" panose="02040503050406030204" pitchFamily="18" charset="0"/>
                              <a:ea typeface="Calibri" panose="020F0502020204030204" pitchFamily="34" charset="0"/>
                              <a:cs typeface="Times New Roman" panose="02020603050405020304" pitchFamily="18" charset="0"/>
                            </a:rPr>
                            <m:t>𝑚</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oMath>
                  </m:oMathPara>
                </a14:m>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20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0" name="Rectangle 3">
                <a:extLst>
                  <a:ext uri="{FF2B5EF4-FFF2-40B4-BE49-F238E27FC236}">
                    <a16:creationId xmlns:a16="http://schemas.microsoft.com/office/drawing/2014/main" id="{B153DA85-7A9C-A148-E227-7F357417D26B}"/>
                  </a:ext>
                </a:extLst>
              </p:cNvPr>
              <p:cNvSpPr txBox="1">
                <a:spLocks noRot="1" noChangeAspect="1" noMove="1" noResize="1" noEditPoints="1" noAdjustHandles="1" noChangeArrowheads="1" noChangeShapeType="1" noTextEdit="1"/>
              </p:cNvSpPr>
              <p:nvPr/>
            </p:nvSpPr>
            <p:spPr bwMode="auto">
              <a:xfrm>
                <a:off x="927255" y="1318275"/>
                <a:ext cx="9788369" cy="610463"/>
              </a:xfrm>
              <a:prstGeom prst="rect">
                <a:avLst/>
              </a:prstGeom>
              <a:blipFill>
                <a:blip r:embed="rId3"/>
                <a:stretch>
                  <a:fillRect l="-187" t="-3000" b="-51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A4EE3E32-90F7-5099-7C0B-4AD6F0A2388F}"/>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EC9A27B2-5AD1-EF87-ADE9-A46DA750A0E5}"/>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4169619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BC16E-2379-4A54-9C7E-8CE4F5F7A1C8}"/>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9A17A687-210B-1002-E7C4-BF522DB90C15}"/>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54" name="Rectangle 3">
            <a:extLst>
              <a:ext uri="{FF2B5EF4-FFF2-40B4-BE49-F238E27FC236}">
                <a16:creationId xmlns:a16="http://schemas.microsoft.com/office/drawing/2014/main" id="{DC337763-AE1B-467A-DB82-E2C881718AF6}"/>
              </a:ext>
            </a:extLst>
          </p:cNvPr>
          <p:cNvSpPr txBox="1">
            <a:spLocks noChangeArrowheads="1"/>
          </p:cNvSpPr>
          <p:nvPr/>
        </p:nvSpPr>
        <p:spPr bwMode="auto">
          <a:xfrm>
            <a:off x="741609" y="1043588"/>
            <a:ext cx="11104980" cy="610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700" dirty="0">
                <a:latin typeface="Times New Roman" panose="02020603050405020304" pitchFamily="18" charset="0"/>
                <a:ea typeface="Calibri" panose="020F0502020204030204" pitchFamily="34" charset="0"/>
                <a:cs typeface="Times New Roman" panose="02020603050405020304" pitchFamily="18" charset="0"/>
              </a:rPr>
              <a:t>Sia dato un sistema economico chiuso in cui la sola componente autonoma della domanda è rappresentata dalla spesa pubblica che è uguale a 150 ed è costante nel tempo, gli investimenti sono 40, la propensione al consumo è 0.6, l’aliquota fiscale è 0.3 e le famiglie detengono tutti i risparmi sottoforma di depositi, la forza lavoro è composta da 140 lavoratori. Ipotizzando che gli investimenti siano interamente finanziati tramite i prestiti, calcolare: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Il reddito di stato stazionario e il rapporto deficit/PIL.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Il deficit pubblico, i prestiti, i titoli pubblici acquistati dalla BC e la variazione dei risparmi privati di stato stazionario.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A quanto è uguale la variazione del debito aggregato e la variazione dei risparmi delle famiglie?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Ipotizzando prezzi uguali ad uno, è una produttività aggregata del lavoro uguale a 2, calcolare il numero di occupati.</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Che impatto ha un aumento degli investimenti a 50 sul PIL, sulla variazione dei risparmi privati e sul rapporto deficit/PIL? Calcolare l’effetto sul PIL utilizzando il valore del moltiplicatore.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Che impatto ha un aumento della spesa pubblica a 170 sul PIL, sulla variazione dei risparmi privati e sul rapporto deficit/PIL? Calcolare l’effetto sul PIL utilizzando il valore del moltiplicatore. </a:t>
            </a:r>
          </a:p>
          <a:p>
            <a:pPr algn="just">
              <a:lnSpc>
                <a:spcPct val="107000"/>
              </a:lnSpc>
              <a:spcBef>
                <a:spcPts val="0"/>
              </a:spcBef>
              <a:spcAft>
                <a:spcPts val="800"/>
              </a:spcAft>
              <a:buFont typeface="+mj-lt"/>
              <a:buAutoNum type="arabicPeriod"/>
            </a:pPr>
            <a:r>
              <a:rPr lang="it-IT" sz="1700" dirty="0">
                <a:latin typeface="Times New Roman" panose="02020603050405020304" pitchFamily="18" charset="0"/>
                <a:ea typeface="Calibri" panose="020F0502020204030204" pitchFamily="34" charset="0"/>
                <a:cs typeface="Times New Roman" panose="02020603050405020304" pitchFamily="18" charset="0"/>
              </a:rPr>
              <a:t>Che impatto ha una diminuzione della propensione al consumo a 0.4 su PIL, deficit pubblico, variazione dei risparmi privati e rapporto deficit/PIL?</a:t>
            </a:r>
          </a:p>
          <a:p>
            <a:pPr marL="0" indent="0" algn="just">
              <a:lnSpc>
                <a:spcPct val="107000"/>
              </a:lnSpc>
              <a:spcBef>
                <a:spcPts val="0"/>
              </a:spcBef>
              <a:spcAft>
                <a:spcPts val="800"/>
              </a:spcAft>
              <a:buNone/>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7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p:sp>
        <p:nvSpPr>
          <p:cNvPr id="2" name="Rectangle 2">
            <a:extLst>
              <a:ext uri="{FF2B5EF4-FFF2-40B4-BE49-F238E27FC236}">
                <a16:creationId xmlns:a16="http://schemas.microsoft.com/office/drawing/2014/main" id="{D38283D1-F883-CF43-F5EF-BD6A476A20FC}"/>
              </a:ext>
            </a:extLst>
          </p:cNvPr>
          <p:cNvSpPr txBox="1">
            <a:spLocks noChangeArrowheads="1"/>
          </p:cNvSpPr>
          <p:nvPr/>
        </p:nvSpPr>
        <p:spPr bwMode="auto">
          <a:xfrm>
            <a:off x="741609" y="497455"/>
            <a:ext cx="1070847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dirty="0">
                <a:solidFill>
                  <a:schemeClr val="tx1"/>
                </a:solidFill>
                <a:latin typeface="Garamond" panose="02020404030301010803" pitchFamily="18" charset="0"/>
                <a:cs typeface="Times New Roman" panose="02020603050405020304" pitchFamily="18" charset="0"/>
              </a:rPr>
              <a:t>Esercizio</a:t>
            </a:r>
            <a:endParaRPr lang="it-IT" sz="3800" b="0" noProof="0"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3" name="Shape 2">
            <a:extLst>
              <a:ext uri="{FF2B5EF4-FFF2-40B4-BE49-F238E27FC236}">
                <a16:creationId xmlns:a16="http://schemas.microsoft.com/office/drawing/2014/main" id="{F7DF805B-0AB3-E4C6-3911-8C68F7FE8F0D}"/>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CB9362D3-C0E0-4210-5CEE-0FAC16DD2B20}"/>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30806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A6388-2334-5FC8-E340-6FFB92AA3FD4}"/>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71D97C8F-7C63-E4A1-6597-DCF636EB8F5E}"/>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54" name="Rectangle 3">
            <a:extLst>
              <a:ext uri="{FF2B5EF4-FFF2-40B4-BE49-F238E27FC236}">
                <a16:creationId xmlns:a16="http://schemas.microsoft.com/office/drawing/2014/main" id="{F3A4478E-CA65-4561-059D-D000AE9B8FC4}"/>
              </a:ext>
            </a:extLst>
          </p:cNvPr>
          <p:cNvSpPr txBox="1">
            <a:spLocks noChangeArrowheads="1"/>
          </p:cNvSpPr>
          <p:nvPr/>
        </p:nvSpPr>
        <p:spPr bwMode="auto">
          <a:xfrm>
            <a:off x="644799" y="1318275"/>
            <a:ext cx="11023288" cy="610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buFont typeface="+mj-lt"/>
              <a:buAutoNum type="arabicPeriod" startAt="8"/>
            </a:pPr>
            <a:r>
              <a:rPr lang="it-IT" sz="1800" dirty="0">
                <a:latin typeface="Times New Roman" panose="02020603050405020304" pitchFamily="18" charset="0"/>
                <a:ea typeface="Calibri" panose="020F0502020204030204" pitchFamily="34" charset="0"/>
                <a:cs typeface="Times New Roman" panose="02020603050405020304" pitchFamily="18" charset="0"/>
              </a:rPr>
              <a:t>A quanto corrisponderanno i depositi e i titoli pubblici acquistati dalla BC, se le famiglie decidono di acquistare 20 di titoli pubblici? </a:t>
            </a:r>
          </a:p>
          <a:p>
            <a:pPr algn="just">
              <a:lnSpc>
                <a:spcPct val="107000"/>
              </a:lnSpc>
              <a:spcBef>
                <a:spcPts val="0"/>
              </a:spcBef>
              <a:spcAft>
                <a:spcPts val="800"/>
              </a:spcAft>
              <a:buFont typeface="+mj-lt"/>
              <a:buAutoNum type="arabicPeriod" startAt="8"/>
            </a:pPr>
            <a:r>
              <a:rPr lang="it-IT" sz="1800" dirty="0">
                <a:latin typeface="Times New Roman" panose="02020603050405020304" pitchFamily="18" charset="0"/>
                <a:ea typeface="Calibri" panose="020F0502020204030204" pitchFamily="34" charset="0"/>
                <a:cs typeface="Times New Roman" panose="02020603050405020304" pitchFamily="18" charset="0"/>
              </a:rPr>
              <a:t>Di quanto dovrebbero aumentare gli investimenti per avere un’economia in piena occupazione? </a:t>
            </a:r>
          </a:p>
          <a:p>
            <a:pPr algn="just">
              <a:lnSpc>
                <a:spcPct val="107000"/>
              </a:lnSpc>
              <a:spcBef>
                <a:spcPts val="0"/>
              </a:spcBef>
              <a:spcAft>
                <a:spcPts val="800"/>
              </a:spcAft>
              <a:buFont typeface="+mj-lt"/>
              <a:buAutoNum type="arabicPeriod" startAt="8"/>
            </a:pPr>
            <a:r>
              <a:rPr lang="it-IT" sz="1800" dirty="0">
                <a:latin typeface="Times New Roman" panose="02020603050405020304" pitchFamily="18" charset="0"/>
                <a:ea typeface="Calibri" panose="020F0502020204030204" pitchFamily="34" charset="0"/>
                <a:cs typeface="Times New Roman" panose="02020603050405020304" pitchFamily="18" charset="0"/>
              </a:rPr>
              <a:t>Che cosa dovrebbe fare il Governo per raggiungere la piena occupazione? Di quanto dovrebbe variare la spesa pubblica?    </a:t>
            </a:r>
          </a:p>
          <a:p>
            <a:pPr algn="just">
              <a:lnSpc>
                <a:spcPct val="107000"/>
              </a:lnSpc>
              <a:spcBef>
                <a:spcPts val="0"/>
              </a:spcBef>
              <a:spcAft>
                <a:spcPts val="800"/>
              </a:spcAft>
              <a:buFont typeface="+mj-lt"/>
              <a:buAutoNum type="arabicPeriod" startAt="8"/>
            </a:pPr>
            <a:r>
              <a:rPr lang="it-IT" sz="1800" dirty="0">
                <a:latin typeface="Times New Roman" panose="02020603050405020304" pitchFamily="18" charset="0"/>
                <a:ea typeface="Calibri" panose="020F0502020204030204" pitchFamily="34" charset="0"/>
                <a:cs typeface="Times New Roman" panose="02020603050405020304" pitchFamily="18" charset="0"/>
              </a:rPr>
              <a:t>Cosa accade al PIL e alle altre variabili macroeconomiche, se gli investimenti vengono interamente finanziati tramite profitti trattenuti? </a:t>
            </a: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 typeface="+mj-lt"/>
              <a:buAutoNum type="arabicPeriod" startAt="8"/>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mj-lt"/>
              <a:buAutoNum type="arabicPeriod" startAt="8"/>
              <a:defRPr/>
            </a:pPr>
            <a:endParaRPr lang="it-IT" sz="1800" noProof="0" dirty="0">
              <a:solidFill>
                <a:schemeClr val="tx1"/>
              </a:solidFill>
              <a:latin typeface="Times New Roman" panose="02020603050405020304" pitchFamily="18" charset="0"/>
              <a:cs typeface="Times New Roman" panose="02020603050405020304" pitchFamily="18" charset="0"/>
            </a:endParaRPr>
          </a:p>
        </p:txBody>
      </p:sp>
      <p:sp>
        <p:nvSpPr>
          <p:cNvPr id="2" name="Rectangle 2">
            <a:extLst>
              <a:ext uri="{FF2B5EF4-FFF2-40B4-BE49-F238E27FC236}">
                <a16:creationId xmlns:a16="http://schemas.microsoft.com/office/drawing/2014/main" id="{87E790CF-CDE9-21CB-D0CB-0D420F8F001B}"/>
              </a:ext>
            </a:extLst>
          </p:cNvPr>
          <p:cNvSpPr txBox="1">
            <a:spLocks noChangeArrowheads="1"/>
          </p:cNvSpPr>
          <p:nvPr/>
        </p:nvSpPr>
        <p:spPr bwMode="auto">
          <a:xfrm>
            <a:off x="802204" y="630238"/>
            <a:ext cx="1070847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dirty="0">
                <a:solidFill>
                  <a:schemeClr val="tx1"/>
                </a:solidFill>
                <a:latin typeface="Garamond" panose="02020404030301010803" pitchFamily="18" charset="0"/>
                <a:cs typeface="Times New Roman" panose="02020603050405020304" pitchFamily="18" charset="0"/>
              </a:rPr>
              <a:t>Esercizio</a:t>
            </a:r>
            <a:endParaRPr lang="it-IT" sz="3800" b="0" noProof="0"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3" name="Shape 2">
            <a:extLst>
              <a:ext uri="{FF2B5EF4-FFF2-40B4-BE49-F238E27FC236}">
                <a16:creationId xmlns:a16="http://schemas.microsoft.com/office/drawing/2014/main" id="{0FC3F3D8-1D23-E09B-CEB6-CF4161A9A158}"/>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FEF89384-7A1E-D8E5-A41B-BDB26F559627}"/>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36456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015A7-9D47-121F-9419-3AFE3ED35ED7}"/>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07DBC1AF-5F50-A8A1-5489-6A0118B4E7CA}"/>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3E6FC157-85EB-CDB6-E105-249B2BA46F0B}"/>
              </a:ext>
            </a:extLst>
          </p:cNvPr>
          <p:cNvSpPr txBox="1">
            <a:spLocks noChangeArrowheads="1"/>
          </p:cNvSpPr>
          <p:nvPr/>
        </p:nvSpPr>
        <p:spPr bwMode="auto">
          <a:xfrm>
            <a:off x="811932" y="514819"/>
            <a:ext cx="1070847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dirty="0">
                <a:solidFill>
                  <a:schemeClr val="tx1"/>
                </a:solidFill>
                <a:latin typeface="Garamond" panose="02020404030301010803" pitchFamily="18" charset="0"/>
                <a:cs typeface="Times New Roman" panose="02020603050405020304" pitchFamily="18" charset="0"/>
              </a:rPr>
              <a:t>Debito e disoccupazione</a:t>
            </a:r>
            <a:endParaRPr lang="it-IT" sz="3800" b="0" noProof="0"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endParaRPr lang="it-IT" sz="3800" b="0" noProof="0" dirty="0">
              <a:solidFill>
                <a:schemeClr val="tx1"/>
              </a:solidFill>
              <a:latin typeface="Times New Roman" panose="02020603050405020304" pitchFamily="18" charset="0"/>
              <a:cs typeface="Times New Roman" panose="02020603050405020304" pitchFamily="18" charset="0"/>
            </a:endParaRPr>
          </a:p>
        </p:txBody>
      </p:sp>
      <p:pic>
        <p:nvPicPr>
          <p:cNvPr id="1026" name="Picture 2" descr="Correlation between change in US private debt and unemployment | Download  Scientific Diagram">
            <a:extLst>
              <a:ext uri="{FF2B5EF4-FFF2-40B4-BE49-F238E27FC236}">
                <a16:creationId xmlns:a16="http://schemas.microsoft.com/office/drawing/2014/main" id="{82ED902F-E3C3-7673-8EDE-93BDFFB626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0413" y="1318275"/>
            <a:ext cx="6205537" cy="4453385"/>
          </a:xfrm>
          <a:prstGeom prst="rect">
            <a:avLst/>
          </a:prstGeom>
          <a:noFill/>
          <a:extLst>
            <a:ext uri="{909E8E84-426E-40DD-AFC4-6F175D3DCCD1}">
              <a14:hiddenFill xmlns:a14="http://schemas.microsoft.com/office/drawing/2010/main">
                <a:solidFill>
                  <a:srgbClr val="FFFFFF"/>
                </a:solidFill>
              </a14:hiddenFill>
            </a:ext>
          </a:extLst>
        </p:spPr>
      </p:pic>
      <p:sp>
        <p:nvSpPr>
          <p:cNvPr id="3" name="Shape 2">
            <a:extLst>
              <a:ext uri="{FF2B5EF4-FFF2-40B4-BE49-F238E27FC236}">
                <a16:creationId xmlns:a16="http://schemas.microsoft.com/office/drawing/2014/main" id="{5D8F8FA0-F2A2-2E4B-A749-79E1F8717D5E}"/>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926EDEEA-2DCD-91BF-6D21-AADD5DDE03FB}"/>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3633981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95E50-AF08-B27E-F29E-1E8738495F36}"/>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404B83B4-7D1F-DFF7-1D76-7A52CB62ABB0}"/>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8EBBEE42-C6C4-019D-49B0-9B4C44355559}"/>
              </a:ext>
            </a:extLst>
          </p:cNvPr>
          <p:cNvSpPr txBox="1">
            <a:spLocks noChangeArrowheads="1"/>
          </p:cNvSpPr>
          <p:nvPr/>
        </p:nvSpPr>
        <p:spPr bwMode="auto">
          <a:xfrm>
            <a:off x="811932" y="514819"/>
            <a:ext cx="1070847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dirty="0">
                <a:solidFill>
                  <a:schemeClr val="tx1"/>
                </a:solidFill>
                <a:latin typeface="Garamond" panose="02020404030301010803" pitchFamily="18" charset="0"/>
                <a:cs typeface="Times New Roman" panose="02020603050405020304" pitchFamily="18" charset="0"/>
              </a:rPr>
              <a:t>Spesa pubblica e PIL</a:t>
            </a:r>
            <a:endParaRPr lang="it-IT" sz="3800" b="0" noProof="0"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endParaRPr lang="it-IT" sz="3800" b="0" noProof="0" dirty="0">
              <a:solidFill>
                <a:schemeClr val="tx1"/>
              </a:solidFill>
              <a:latin typeface="Times New Roman" panose="02020603050405020304" pitchFamily="18" charset="0"/>
              <a:cs typeface="Times New Roman" panose="02020603050405020304" pitchFamily="18" charset="0"/>
            </a:endParaRPr>
          </a:p>
        </p:txBody>
      </p:sp>
      <p:pic>
        <p:nvPicPr>
          <p:cNvPr id="3" name="Picture 2" descr="Does Government Spending Stimulate Economies? | Mercatus Center">
            <a:extLst>
              <a:ext uri="{FF2B5EF4-FFF2-40B4-BE49-F238E27FC236}">
                <a16:creationId xmlns:a16="http://schemas.microsoft.com/office/drawing/2014/main" id="{3DC93EB7-1FAB-1742-D5AA-1597614618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2363" y="1482175"/>
            <a:ext cx="4934761" cy="4838001"/>
          </a:xfrm>
          <a:prstGeom prst="rect">
            <a:avLst/>
          </a:prstGeom>
          <a:noFill/>
          <a:extLst>
            <a:ext uri="{909E8E84-426E-40DD-AFC4-6F175D3DCCD1}">
              <a14:hiddenFill xmlns:a14="http://schemas.microsoft.com/office/drawing/2010/main">
                <a:solidFill>
                  <a:srgbClr val="FFFFFF"/>
                </a:solidFill>
              </a14:hiddenFill>
            </a:ext>
          </a:extLst>
        </p:spPr>
      </p:pic>
      <p:sp>
        <p:nvSpPr>
          <p:cNvPr id="4" name="Shape 2">
            <a:extLst>
              <a:ext uri="{FF2B5EF4-FFF2-40B4-BE49-F238E27FC236}">
                <a16:creationId xmlns:a16="http://schemas.microsoft.com/office/drawing/2014/main" id="{462C7740-FF7F-BD3C-522F-83B5C924AD58}"/>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5" name="Image 0" descr="/mnt/data/deams_logo.png">
            <a:extLst>
              <a:ext uri="{FF2B5EF4-FFF2-40B4-BE49-F238E27FC236}">
                <a16:creationId xmlns:a16="http://schemas.microsoft.com/office/drawing/2014/main" id="{D54478DE-E077-6211-BE23-D6111C0E8C23}"/>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147160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BBE6B-FACC-5F77-A011-0E90F4FAE91E}"/>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3AD2C746-5A47-7A72-9BEA-05D1D86A5B0C}"/>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D69A83C6-F3B1-894F-39F1-9FD9D306E014}"/>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Gli investimenti endogeni </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Rectangle 3">
                <a:extLst>
                  <a:ext uri="{FF2B5EF4-FFF2-40B4-BE49-F238E27FC236}">
                    <a16:creationId xmlns:a16="http://schemas.microsoft.com/office/drawing/2014/main" id="{7899D68D-EB52-C2BA-987A-150A197FCE75}"/>
                  </a:ext>
                </a:extLst>
              </p:cNvPr>
              <p:cNvSpPr txBox="1">
                <a:spLocks noChangeArrowheads="1"/>
              </p:cNvSpPr>
              <p:nvPr/>
            </p:nvSpPr>
            <p:spPr bwMode="auto">
              <a:xfrm>
                <a:off x="927255" y="1318275"/>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Principio dell’aggiustamento della capacità produttiva: Le imprese adeguano la capacità produttiva (o stock di capitale) alla domanda attesa. Se ci si attende un aumento (permanente) della domanda di beni, le imprese aumenteranno gli investimenti (acquisto di beni capitale) per far fronte a tale aumento. </a:t>
                </a:r>
              </a:p>
              <a:p>
                <a:pPr algn="just">
                  <a:lnSpc>
                    <a:spcPct val="107000"/>
                  </a:lnSpc>
                  <a:spcBef>
                    <a:spcPts val="0"/>
                  </a:spcBef>
                  <a:spcAft>
                    <a:spcPts val="800"/>
                  </a:spcAft>
                </a:pPr>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Equazione degli investimenti indotti: </a:t>
                </a:r>
              </a:p>
              <a:p>
                <a:pPr marL="0" indent="0" algn="ctr">
                  <a:lnSpc>
                    <a:spcPct val="107000"/>
                  </a:lnSpc>
                  <a:spcBef>
                    <a:spcPts val="0"/>
                  </a:spcBef>
                  <a:spcAft>
                    <a:spcPts val="800"/>
                  </a:spcAft>
                  <a:buNone/>
                </a:pPr>
                <a14:m>
                  <m:oMath xmlns:m="http://schemas.openxmlformats.org/officeDocument/2006/math">
                    <m:sSub>
                      <m:sSubPr>
                        <m:ctrlPr>
                          <a:rPr lang="it-IT" sz="1600" i="1"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i="1">
                            <a:latin typeface="Cambria Math" panose="02040503050406030204" pitchFamily="18" charset="0"/>
                            <a:ea typeface="Calibri" panose="020F0502020204030204" pitchFamily="34" charset="0"/>
                            <a:cs typeface="Times New Roman" panose="02020603050405020304" pitchFamily="18" charset="0"/>
                          </a:rPr>
                          <m:t>𝐼</m:t>
                        </m:r>
                      </m:e>
                      <m:sub>
                        <m:r>
                          <a:rPr lang="it-IT" sz="1600" i="1">
                            <a:latin typeface="Cambria Math" panose="02040503050406030204" pitchFamily="18" charset="0"/>
                            <a:ea typeface="Calibri" panose="020F0502020204030204" pitchFamily="34" charset="0"/>
                            <a:cs typeface="Times New Roman" panose="02020603050405020304" pitchFamily="18" charset="0"/>
                          </a:rPr>
                          <m:t>𝑡</m:t>
                        </m:r>
                      </m:sub>
                    </m:sSub>
                  </m:oMath>
                </a14:m>
                <a:r>
                  <a:rPr lang="it-IT" sz="1600" dirty="0">
                    <a:latin typeface="Times New Roman" panose="02020603050405020304" pitchFamily="18" charset="0"/>
                    <a:ea typeface="Calibri" panose="020F0502020204030204" pitchFamily="34" charset="0"/>
                    <a:cs typeface="Times New Roman" panose="02020603050405020304" pitchFamily="18" charset="0"/>
                  </a:rPr>
                  <a:t>=</a:t>
                </a:r>
                <a:r>
                  <a:rPr lang="it-IT" sz="1600" dirty="0">
                    <a:ea typeface="Calibri" panose="020F0502020204030204" pitchFamily="34" charset="0"/>
                    <a:cs typeface="Times New Roman" panose="02020603050405020304" pitchFamily="18" charset="0"/>
                  </a:rPr>
                  <a:t> </a:t>
                </a:r>
                <a14:m>
                  <m:oMath xmlns:m="http://schemas.openxmlformats.org/officeDocument/2006/math">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a:rPr lang="it-IT" sz="1600" i="1">
                            <a:latin typeface="Cambria Math" panose="02040503050406030204" pitchFamily="18" charset="0"/>
                            <a:ea typeface="Calibri" panose="020F0502020204030204" pitchFamily="34" charset="0"/>
                            <a:cs typeface="Times New Roman" panose="02020603050405020304" pitchFamily="18" charset="0"/>
                          </a:rPr>
                          <m:t>𝑌</m:t>
                        </m:r>
                      </m:e>
                      <m:sub>
                        <m:r>
                          <a:rPr lang="it-IT" sz="1600" i="1">
                            <a:latin typeface="Cambria Math" panose="02040503050406030204" pitchFamily="18" charset="0"/>
                            <a:ea typeface="Calibri" panose="020F0502020204030204" pitchFamily="34" charset="0"/>
                            <a:cs typeface="Times New Roman" panose="02020603050405020304" pitchFamily="18" charset="0"/>
                          </a:rPr>
                          <m:t>𝑡</m:t>
                        </m:r>
                      </m:sub>
                    </m:sSub>
                    <m:r>
                      <m:rPr>
                        <m:sty m:val="p"/>
                      </m:rPr>
                      <a:rPr lang="it-IT" sz="1600">
                        <a:latin typeface="Cambria Math" panose="02040503050406030204" pitchFamily="18" charset="0"/>
                        <a:ea typeface="Calibri" panose="020F0502020204030204" pitchFamily="34" charset="0"/>
                        <a:cs typeface="Times New Roman" panose="02020603050405020304" pitchFamily="18" charset="0"/>
                      </a:rPr>
                      <m:t>v</m:t>
                    </m:r>
                    <m:r>
                      <a:rPr lang="it-IT" sz="160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a:latin typeface="Cambria Math" panose="02040503050406030204" pitchFamily="18" charset="0"/>
                            <a:ea typeface="Calibri" panose="020F0502020204030204" pitchFamily="34" charset="0"/>
                            <a:cs typeface="Times New Roman" panose="02020603050405020304" pitchFamily="18" charset="0"/>
                          </a:rPr>
                          <m:t>K</m:t>
                        </m:r>
                      </m:e>
                      <m:sub>
                        <m:r>
                          <m:rPr>
                            <m:sty m:val="p"/>
                          </m:rPr>
                          <a:rPr lang="it-IT" sz="1600">
                            <a:latin typeface="Cambria Math" panose="02040503050406030204" pitchFamily="18" charset="0"/>
                            <a:ea typeface="Calibri" panose="020F0502020204030204" pitchFamily="34" charset="0"/>
                            <a:cs typeface="Times New Roman" panose="02020603050405020304" pitchFamily="18" charset="0"/>
                          </a:rPr>
                          <m:t>t</m:t>
                        </m:r>
                      </m:sub>
                    </m:sSub>
                    <m:r>
                      <a:rPr lang="it-IT" sz="1600">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𝛿</m:t>
                    </m:r>
                    <m:r>
                      <a:rPr lang="it-IT" sz="1600" i="1">
                        <a:latin typeface="Cambria Math" panose="02040503050406030204" pitchFamily="18" charset="0"/>
                        <a:ea typeface="Calibri" panose="020F0502020204030204" pitchFamily="34" charset="0"/>
                        <a:cs typeface="Times New Roman" panose="02020603050405020304" pitchFamily="18" charset="0"/>
                      </a:rPr>
                      <m:t>)</m:t>
                    </m:r>
                  </m:oMath>
                </a14:m>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Dinamica del capitale nel tempo:</a:t>
                </a: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𝐾</m:t>
                          </m:r>
                        </m:e>
                        <m:sub>
                          <m:r>
                            <a:rPr lang="it-IT" sz="1600" i="1">
                              <a:latin typeface="Cambria Math" panose="02040503050406030204" pitchFamily="18" charset="0"/>
                              <a:ea typeface="Calibri" panose="020F0502020204030204" pitchFamily="34" charset="0"/>
                              <a:cs typeface="Times New Roman" panose="02020603050405020304" pitchFamily="18" charset="0"/>
                            </a:rPr>
                            <m:t>𝑡</m:t>
                          </m:r>
                        </m:sub>
                      </m:sSub>
                      <m:r>
                        <a:rPr lang="it-IT" sz="1600" b="0" i="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b="0" i="0" smtClean="0">
                              <a:latin typeface="Cambria Math" panose="02040503050406030204" pitchFamily="18" charset="0"/>
                              <a:ea typeface="Calibri" panose="020F0502020204030204" pitchFamily="34" charset="0"/>
                              <a:cs typeface="Times New Roman" panose="02020603050405020304" pitchFamily="18" charset="0"/>
                            </a:rPr>
                            <m:t>K</m:t>
                          </m:r>
                        </m:e>
                        <m:sub>
                          <m:r>
                            <m:rPr>
                              <m:sty m:val="p"/>
                            </m:rPr>
                            <a:rPr lang="it-IT" sz="1600" b="0" i="0" smtClean="0">
                              <a:latin typeface="Cambria Math" panose="02040503050406030204" pitchFamily="18" charset="0"/>
                              <a:ea typeface="Calibri" panose="020F0502020204030204" pitchFamily="34" charset="0"/>
                              <a:cs typeface="Times New Roman" panose="02020603050405020304" pitchFamily="18" charset="0"/>
                            </a:rPr>
                            <m:t>t</m:t>
                          </m:r>
                          <m:r>
                            <a:rPr lang="it-IT" sz="1600" b="0" i="0" smtClean="0">
                              <a:latin typeface="Cambria Math" panose="02040503050406030204" pitchFamily="18" charset="0"/>
                              <a:ea typeface="Calibri" panose="020F0502020204030204" pitchFamily="34" charset="0"/>
                              <a:cs typeface="Times New Roman" panose="02020603050405020304" pitchFamily="18" charset="0"/>
                            </a:rPr>
                            <m:t>−1</m:t>
                          </m:r>
                        </m:sub>
                      </m:sSub>
                      <m:d>
                        <m:d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1600" b="0" i="0"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𝛿</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𝐼</m:t>
                          </m:r>
                        </m:e>
                        <m:sub>
                          <m:r>
                            <a:rPr lang="it-IT" sz="1600" b="0" i="1" smtClean="0">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it-IT" sz="1600" dirty="0">
                    <a:latin typeface="Times New Roman" panose="02020603050405020304" pitchFamily="18" charset="0"/>
                    <a:ea typeface="Calibri" panose="020F0502020204030204" pitchFamily="34" charset="0"/>
                    <a:cs typeface="Times New Roman" panose="02020603050405020304" pitchFamily="18" charset="0"/>
                  </a:rPr>
                  <a:t>Dove v è il rapporto capitale/prodotto (inversa della produttività del capitale), K è lo stock di capitale e delta è il tasso di deprezzamento. </a:t>
                </a: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0" name="Rectangle 3">
                <a:extLst>
                  <a:ext uri="{FF2B5EF4-FFF2-40B4-BE49-F238E27FC236}">
                    <a16:creationId xmlns:a16="http://schemas.microsoft.com/office/drawing/2014/main" id="{7899D68D-EB52-C2BA-987A-150A197FCE75}"/>
                  </a:ext>
                </a:extLst>
              </p:cNvPr>
              <p:cNvSpPr txBox="1">
                <a:spLocks noRot="1" noChangeAspect="1" noMove="1" noResize="1" noEditPoints="1" noAdjustHandles="1" noChangeArrowheads="1" noChangeShapeType="1" noTextEdit="1"/>
              </p:cNvSpPr>
              <p:nvPr/>
            </p:nvSpPr>
            <p:spPr bwMode="auto">
              <a:xfrm>
                <a:off x="927255" y="1318275"/>
                <a:ext cx="9788369" cy="610463"/>
              </a:xfrm>
              <a:prstGeom prst="rect">
                <a:avLst/>
              </a:prstGeom>
              <a:blipFill>
                <a:blip r:embed="rId3"/>
                <a:stretch>
                  <a:fillRect l="-311" t="-3000" r="-374" b="-513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4B2EDE23-282B-EA77-AF08-4B1CD3612721}"/>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867DCF70-1B61-0C0E-67BB-C9519297FC04}"/>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1280557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12B0B-BEDE-4FF2-CEBD-8A55490C3F98}"/>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E81BBDAB-6FAF-8323-A284-A8ADA3B54AAC}"/>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86C12AE3-3678-725D-E649-DA169AA1C3DA}"/>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Un modello di crescita: il modello reddito-spesa con investimenti indotti </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Rectangle 3">
                <a:extLst>
                  <a:ext uri="{FF2B5EF4-FFF2-40B4-BE49-F238E27FC236}">
                    <a16:creationId xmlns:a16="http://schemas.microsoft.com/office/drawing/2014/main" id="{94E59350-72F2-D2D3-38EF-4BFFD76D196A}"/>
                  </a:ext>
                </a:extLst>
              </p:cNvPr>
              <p:cNvSpPr txBox="1">
                <a:spLocks noChangeArrowheads="1"/>
              </p:cNvSpPr>
              <p:nvPr/>
            </p:nvSpPr>
            <p:spPr bwMode="auto">
              <a:xfrm>
                <a:off x="985620" y="1145390"/>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Reddito e produzione in economia chiusa </a:t>
                </a:r>
                <a:r>
                  <a:rPr lang="it-IT" sz="1600" dirty="0">
                    <a:latin typeface="Times New Roman" panose="02020603050405020304" pitchFamily="18" charset="0"/>
                    <a:ea typeface="Calibri" panose="020F0502020204030204" pitchFamily="34" charset="0"/>
                    <a:cs typeface="Times New Roman" panose="02020603050405020304" pitchFamily="18" charset="0"/>
                  </a:rPr>
                  <a:t>con </a:t>
                </a:r>
                <a:r>
                  <a:rPr lang="it-IT" sz="1600" noProof="0" dirty="0">
                    <a:latin typeface="Times New Roman" panose="02020603050405020304" pitchFamily="18" charset="0"/>
                    <a:ea typeface="Calibri" panose="020F0502020204030204" pitchFamily="34" charset="0"/>
                    <a:cs typeface="Times New Roman" panose="02020603050405020304" pitchFamily="18" charset="0"/>
                  </a:rPr>
                  <a:t>investimenti:  </a:t>
                </a:r>
              </a:p>
              <a:p>
                <a:pPr algn="just">
                  <a:lnSpc>
                    <a:spcPct val="107000"/>
                  </a:lnSpc>
                  <a:spcBef>
                    <a:spcPts val="0"/>
                  </a:spcBef>
                  <a:spcAft>
                    <a:spcPts val="800"/>
                  </a:spcAft>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𝑌</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𝐶</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𝐺</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𝐼</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𝐼</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a14:m>
                <a:r>
                  <a:rPr lang="it-IT" sz="2000" b="0" noProof="0" dirty="0">
                    <a:latin typeface="Times New Roman" panose="02020603050405020304" pitchFamily="18" charset="0"/>
                    <a:ea typeface="Calibri" panose="020F0502020204030204" pitchFamily="34" charset="0"/>
                    <a:cs typeface="Times New Roman" panose="02020603050405020304" pitchFamily="18" charset="0"/>
                  </a:rPr>
                  <a:t>=</a:t>
                </a:r>
                <a:r>
                  <a:rPr lang="it-IT" sz="2000" dirty="0">
                    <a:ea typeface="Calibri" panose="020F0502020204030204" pitchFamily="34" charset="0"/>
                    <a:cs typeface="Times New Roman" panose="02020603050405020304" pitchFamily="18" charset="0"/>
                  </a:rPr>
                  <a:t> </a:t>
                </a:r>
                <a14:m>
                  <m:oMath xmlns:m="http://schemas.openxmlformats.org/officeDocument/2006/math">
                    <m:sSub>
                      <m:sSubPr>
                        <m:ctrlPr>
                          <a:rPr lang="it-IT" sz="2000" i="1">
                            <a:latin typeface="Cambria Math" panose="02040503050406030204" pitchFamily="18" charset="0"/>
                            <a:ea typeface="Calibri" panose="020F0502020204030204" pitchFamily="34" charset="0"/>
                            <a:cs typeface="Times New Roman" panose="02020603050405020304" pitchFamily="18" charset="0"/>
                          </a:rPr>
                        </m:ctrlPr>
                      </m:sSubPr>
                      <m:e>
                        <m:r>
                          <a:rPr lang="it-IT" sz="2000" i="1">
                            <a:latin typeface="Cambria Math" panose="02040503050406030204" pitchFamily="18" charset="0"/>
                            <a:ea typeface="Calibri" panose="020F0502020204030204" pitchFamily="34" charset="0"/>
                            <a:cs typeface="Times New Roman" panose="02020603050405020304" pitchFamily="18" charset="0"/>
                          </a:rPr>
                          <m:t>𝑌</m:t>
                        </m:r>
                      </m:e>
                      <m:sub>
                        <m:r>
                          <a:rPr lang="it-IT" sz="2000" i="1">
                            <a:latin typeface="Cambria Math" panose="02040503050406030204" pitchFamily="18" charset="0"/>
                            <a:ea typeface="Calibri" panose="020F0502020204030204" pitchFamily="34" charset="0"/>
                            <a:cs typeface="Times New Roman" panose="02020603050405020304" pitchFamily="18" charset="0"/>
                          </a:rPr>
                          <m:t>𝑡</m:t>
                        </m:r>
                      </m:sub>
                    </m:sSub>
                    <m:r>
                      <m:rPr>
                        <m:sty m:val="p"/>
                      </m:rPr>
                      <a:rPr lang="it-IT" sz="2000" b="0" i="0" smtClean="0">
                        <a:latin typeface="Cambria Math" panose="02040503050406030204" pitchFamily="18" charset="0"/>
                        <a:ea typeface="Calibri" panose="020F0502020204030204" pitchFamily="34" charset="0"/>
                        <a:cs typeface="Times New Roman" panose="02020603050405020304" pitchFamily="18" charset="0"/>
                      </a:rPr>
                      <m:t>v</m:t>
                    </m:r>
                    <m:r>
                      <a:rPr lang="it-IT" sz="2000" b="0" i="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2000" b="0" i="0" smtClean="0">
                            <a:latin typeface="Cambria Math" panose="02040503050406030204" pitchFamily="18" charset="0"/>
                            <a:ea typeface="Calibri" panose="020F0502020204030204" pitchFamily="34" charset="0"/>
                            <a:cs typeface="Times New Roman" panose="02020603050405020304" pitchFamily="18" charset="0"/>
                          </a:rPr>
                          <m:t>K</m:t>
                        </m:r>
                      </m:e>
                      <m:sub>
                        <m:r>
                          <m:rPr>
                            <m:sty m:val="p"/>
                          </m:rPr>
                          <a:rPr lang="it-IT" sz="2000" b="0" i="0" smtClean="0">
                            <a:latin typeface="Cambria Math" panose="02040503050406030204" pitchFamily="18" charset="0"/>
                            <a:ea typeface="Calibri" panose="020F0502020204030204" pitchFamily="34" charset="0"/>
                            <a:cs typeface="Times New Roman" panose="02020603050405020304" pitchFamily="18" charset="0"/>
                          </a:rPr>
                          <m:t>t</m:t>
                        </m:r>
                      </m:sub>
                    </m:sSub>
                    <m:r>
                      <a:rPr lang="it-IT" sz="2000" b="0" i="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smtClean="0">
                        <a:latin typeface="Cambria Math" panose="02040503050406030204" pitchFamily="18" charset="0"/>
                        <a:ea typeface="Calibri" panose="020F0502020204030204" pitchFamily="34" charset="0"/>
                        <a:cs typeface="Times New Roman" panose="02020603050405020304" pitchFamily="18" charset="0"/>
                      </a:rPr>
                      <m:t>𝛿</m:t>
                    </m:r>
                    <m:r>
                      <a:rPr lang="it-IT" sz="2000" b="0" i="1" smtClean="0">
                        <a:latin typeface="Cambria Math" panose="02040503050406030204" pitchFamily="18" charset="0"/>
                        <a:ea typeface="Calibri" panose="020F0502020204030204" pitchFamily="34" charset="0"/>
                        <a:cs typeface="Times New Roman" panose="02020603050405020304" pitchFamily="18" charset="0"/>
                      </a:rPr>
                      <m:t>)</m:t>
                    </m:r>
                  </m:oMath>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𝑌</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i="1" noProof="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a:latin typeface="Cambria Math" panose="02040503050406030204" pitchFamily="18" charset="0"/>
                              <a:ea typeface="Calibri" panose="020F0502020204030204" pitchFamily="34" charset="0"/>
                              <a:cs typeface="Times New Roman" panose="02020603050405020304" pitchFamily="18" charset="0"/>
                            </a:rPr>
                            <m:t>𝑌</m:t>
                          </m:r>
                        </m:e>
                        <m:sub>
                          <m:r>
                            <a:rPr lang="it-IT" sz="2000" i="1" noProof="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𝐿</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𝛿</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𝜃</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𝐶</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Y</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t</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c</m:t>
                          </m:r>
                        </m:e>
                        <m:sub>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oMath>
                  </m:oMathPara>
                </a14:m>
                <a:endParaRPr lang="it-IT"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Dove </a:t>
                </a:r>
                <a14:m>
                  <m:oMath xmlns:m="http://schemas.openxmlformats.org/officeDocument/2006/math">
                    <m:sSub>
                      <m:sSub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𝐼</m:t>
                        </m:r>
                      </m:e>
                      <m:sub>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a14:m>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 sono gli investimenti, </a:t>
                </a:r>
                <a14:m>
                  <m:oMath xmlns:m="http://schemas.openxmlformats.org/officeDocument/2006/math">
                    <m:r>
                      <m:rPr>
                        <m:sty m:val="p"/>
                      </m:rPr>
                      <a:rPr lang="it-IT" sz="1600">
                        <a:latin typeface="Cambria Math" panose="02040503050406030204" pitchFamily="18" charset="0"/>
                        <a:ea typeface="Calibri" panose="020F0502020204030204" pitchFamily="34" charset="0"/>
                        <a:cs typeface="Times New Roman" panose="02020603050405020304" pitchFamily="18" charset="0"/>
                      </a:rPr>
                      <m:t>v</m:t>
                    </m:r>
                  </m:oMath>
                </a14:m>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 è il rapporto capitale/output, </a:t>
                </a:r>
                <a14:m>
                  <m:oMath xmlns:m="http://schemas.openxmlformats.org/officeDocument/2006/math">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1600">
                            <a:latin typeface="Cambria Math" panose="02040503050406030204" pitchFamily="18" charset="0"/>
                            <a:ea typeface="Calibri" panose="020F0502020204030204" pitchFamily="34" charset="0"/>
                            <a:cs typeface="Times New Roman" panose="02020603050405020304" pitchFamily="18" charset="0"/>
                          </a:rPr>
                          <m:t>K</m:t>
                        </m:r>
                      </m:e>
                      <m:sub>
                        <m:r>
                          <m:rPr>
                            <m:sty m:val="p"/>
                          </m:rPr>
                          <a:rPr lang="it-IT" sz="1600">
                            <a:latin typeface="Cambria Math" panose="02040503050406030204" pitchFamily="18" charset="0"/>
                            <a:ea typeface="Calibri" panose="020F0502020204030204" pitchFamily="34" charset="0"/>
                            <a:cs typeface="Times New Roman" panose="02020603050405020304" pitchFamily="18" charset="0"/>
                          </a:rPr>
                          <m:t>t</m:t>
                        </m:r>
                      </m:sub>
                    </m:sSub>
                  </m:oMath>
                </a14:m>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 è lo stock di capitale, </a:t>
                </a:r>
                <a14:m>
                  <m:oMath xmlns:m="http://schemas.openxmlformats.org/officeDocument/2006/math">
                    <m:r>
                      <a:rPr lang="it-IT" sz="1600" i="1">
                        <a:latin typeface="Cambria Math" panose="02040503050406030204" pitchFamily="18" charset="0"/>
                        <a:ea typeface="Calibri" panose="020F0502020204030204" pitchFamily="34" charset="0"/>
                        <a:cs typeface="Times New Roman" panose="02020603050405020304" pitchFamily="18" charset="0"/>
                      </a:rPr>
                      <m:t>𝛿</m:t>
                    </m:r>
                  </m:oMath>
                </a14:m>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 è il tasso di deprezzamento del capitale, </a:t>
                </a:r>
                <a14:m>
                  <m:oMath xmlns:m="http://schemas.openxmlformats.org/officeDocument/2006/math">
                    <m:sSub>
                      <m:sSubPr>
                        <m:ctrlPr>
                          <a:rPr lang="it-IT" sz="1600" i="1">
                            <a:latin typeface="Cambria Math" panose="02040503050406030204" pitchFamily="18" charset="0"/>
                            <a:ea typeface="Calibri" panose="020F0502020204030204" pitchFamily="34" charset="0"/>
                            <a:cs typeface="Times New Roman" panose="02020603050405020304" pitchFamily="18" charset="0"/>
                          </a:rPr>
                        </m:ctrlPr>
                      </m:sSub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𝐿</m:t>
                        </m:r>
                      </m:e>
                      <m:sub>
                        <m:r>
                          <a:rPr lang="it-IT" sz="1600" i="1">
                            <a:latin typeface="Cambria Math" panose="02040503050406030204" pitchFamily="18" charset="0"/>
                            <a:ea typeface="Calibri" panose="020F0502020204030204" pitchFamily="34" charset="0"/>
                            <a:cs typeface="Times New Roman" panose="02020603050405020304" pitchFamily="18" charset="0"/>
                          </a:rPr>
                          <m:t>𝑡</m:t>
                        </m:r>
                      </m:sub>
                    </m:sSub>
                  </m:oMath>
                </a14:m>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 è lo stock di debito delle imprese.</a:t>
                </a:r>
              </a:p>
              <a:p>
                <a:pPr>
                  <a:lnSpc>
                    <a:spcPct val="107000"/>
                  </a:lnSpc>
                  <a:spcBef>
                    <a:spcPts val="0"/>
                  </a:spcBef>
                  <a:spcAft>
                    <a:spcPts val="800"/>
                  </a:spcAft>
                </a:pPr>
                <a:r>
                  <a:rPr lang="it-IT" sz="1600" b="0" noProof="0" dirty="0">
                    <a:latin typeface="Times New Roman" panose="02020603050405020304" pitchFamily="18" charset="0"/>
                    <a:ea typeface="Calibri" panose="020F0502020204030204" pitchFamily="34" charset="0"/>
                    <a:cs typeface="Times New Roman" panose="02020603050405020304" pitchFamily="18" charset="0"/>
                  </a:rPr>
                  <a:t>Equazioni contabili:</a:t>
                </a: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𝐺</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𝑇</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𝐵</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𝐵</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i="1">
                              <a:latin typeface="Cambria Math" panose="02040503050406030204" pitchFamily="18" charset="0"/>
                              <a:ea typeface="Calibri" panose="020F0502020204030204" pitchFamily="34" charset="0"/>
                              <a:cs typeface="Times New Roman" panose="02020603050405020304" pitchFamily="18" charset="0"/>
                            </a:rPr>
                          </m:ctrlPr>
                        </m:sSubPr>
                        <m:e>
                          <m:r>
                            <a:rPr lang="it-IT" sz="2000" i="1">
                              <a:latin typeface="Cambria Math" panose="02040503050406030204" pitchFamily="18" charset="0"/>
                              <a:ea typeface="Calibri" panose="020F0502020204030204" pitchFamily="34" charset="0"/>
                              <a:cs typeface="Times New Roman" panose="02020603050405020304" pitchFamily="18" charset="0"/>
                            </a:rPr>
                            <m:t>𝐷</m:t>
                          </m:r>
                        </m:e>
                        <m:sub>
                          <m:r>
                            <a:rPr lang="it-IT" sz="2000" i="1">
                              <a:latin typeface="Cambria Math" panose="02040503050406030204" pitchFamily="18" charset="0"/>
                              <a:ea typeface="Calibri" panose="020F0502020204030204" pitchFamily="34" charset="0"/>
                              <a:cs typeface="Times New Roman" panose="02020603050405020304" pitchFamily="18" charset="0"/>
                            </a:rPr>
                            <m:t>𝑡</m:t>
                          </m:r>
                        </m:sub>
                      </m:sSub>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𝑇</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𝑌</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𝜃</m:t>
                      </m:r>
                    </m:oMath>
                  </m:oMathPara>
                </a14:m>
                <a:endParaRPr lang="it-IT" sz="2000" b="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𝑆</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𝑡</m:t>
                          </m:r>
                        </m:sub>
                      </m:sSub>
                      <m:r>
                        <a:rPr lang="it-IT" sz="2000" i="1"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Y</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𝐷</m:t>
                          </m:r>
                        </m:e>
                        <m:sub>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t</m:t>
                          </m:r>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C</m:t>
                          </m:r>
                        </m:e>
                        <m:sub>
                          <m:r>
                            <m:rPr>
                              <m:sty m:val="p"/>
                            </m:rP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t</m:t>
                          </m:r>
                        </m:sub>
                      </m:sSub>
                      <m:r>
                        <a:rPr lang="it-IT" sz="2000" b="0" i="0" noProof="0"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2000" i="1" noProof="0">
                              <a:latin typeface="Cambria Math" panose="02040503050406030204" pitchFamily="18" charset="0"/>
                              <a:ea typeface="Calibri" panose="020F0502020204030204" pitchFamily="34" charset="0"/>
                              <a:cs typeface="Times New Roman" panose="02020603050405020304" pitchFamily="18" charset="0"/>
                            </a:rPr>
                          </m:ctrlPr>
                        </m:sSubPr>
                        <m:e>
                          <m:r>
                            <a:rPr lang="it-IT" sz="2000" i="1" noProof="0">
                              <a:latin typeface="Cambria Math" panose="02040503050406030204" pitchFamily="18" charset="0"/>
                              <a:ea typeface="Calibri" panose="020F0502020204030204" pitchFamily="34" charset="0"/>
                              <a:cs typeface="Times New Roman" panose="02020603050405020304" pitchFamily="18" charset="0"/>
                            </a:rPr>
                            <m:t>𝑌</m:t>
                          </m:r>
                        </m:e>
                        <m:sub>
                          <m:r>
                            <a:rPr lang="it-IT" sz="2000" i="1" noProof="0">
                              <a:latin typeface="Cambria Math" panose="02040503050406030204" pitchFamily="18" charset="0"/>
                              <a:ea typeface="Calibri" panose="020F0502020204030204" pitchFamily="34" charset="0"/>
                              <a:cs typeface="Times New Roman" panose="02020603050405020304" pitchFamily="18" charset="0"/>
                            </a:rPr>
                            <m:t>𝑡</m:t>
                          </m:r>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2000" i="1" noProof="0">
                          <a:latin typeface="Cambria Math" panose="02040503050406030204" pitchFamily="18" charset="0"/>
                          <a:ea typeface="Calibri" panose="020F0502020204030204" pitchFamily="34" charset="0"/>
                          <a:cs typeface="Times New Roman" panose="02020603050405020304" pitchFamily="18" charset="0"/>
                        </a:rPr>
                        <m:t>(1−</m:t>
                      </m:r>
                      <m:r>
                        <a:rPr lang="it-IT" sz="2000" i="1" noProof="0">
                          <a:latin typeface="Cambria Math" panose="02040503050406030204" pitchFamily="18" charset="0"/>
                          <a:ea typeface="Calibri" panose="020F0502020204030204" pitchFamily="34" charset="0"/>
                          <a:cs typeface="Times New Roman" panose="02020603050405020304" pitchFamily="18" charset="0"/>
                        </a:rPr>
                        <m:t>𝜃</m:t>
                      </m:r>
                      <m:r>
                        <a:rPr lang="it-IT" sz="2000" i="1" noProof="0">
                          <a:latin typeface="Cambria Math" panose="02040503050406030204" pitchFamily="18" charset="0"/>
                          <a:ea typeface="Calibri" panose="020F0502020204030204" pitchFamily="34" charset="0"/>
                          <a:cs typeface="Times New Roman" panose="02020603050405020304" pitchFamily="18" charset="0"/>
                        </a:rPr>
                        <m:t>)(1−</m:t>
                      </m:r>
                      <m:sSub>
                        <m:sSubPr>
                          <m:ctrlP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𝑐</m:t>
                          </m:r>
                        </m:e>
                        <m: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1</m:t>
                          </m:r>
                        </m:sub>
                      </m:sSub>
                      <m:r>
                        <a:rPr lang="it-IT" sz="2000" b="0" i="1" noProof="0"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0" name="Rectangle 3">
                <a:extLst>
                  <a:ext uri="{FF2B5EF4-FFF2-40B4-BE49-F238E27FC236}">
                    <a16:creationId xmlns:a16="http://schemas.microsoft.com/office/drawing/2014/main" id="{94E59350-72F2-D2D3-38EF-4BFFD76D196A}"/>
                  </a:ext>
                </a:extLst>
              </p:cNvPr>
              <p:cNvSpPr txBox="1">
                <a:spLocks noRot="1" noChangeAspect="1" noMove="1" noResize="1" noEditPoints="1" noAdjustHandles="1" noChangeArrowheads="1" noChangeShapeType="1" noTextEdit="1"/>
              </p:cNvSpPr>
              <p:nvPr/>
            </p:nvSpPr>
            <p:spPr bwMode="auto">
              <a:xfrm>
                <a:off x="985620" y="1145390"/>
                <a:ext cx="9788369" cy="610463"/>
              </a:xfrm>
              <a:prstGeom prst="rect">
                <a:avLst/>
              </a:prstGeom>
              <a:blipFill>
                <a:blip r:embed="rId3"/>
                <a:stretch>
                  <a:fillRect l="-374" t="-3000" b="-729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2" name="CasellaDiTesto 11">
                <a:extLst>
                  <a:ext uri="{FF2B5EF4-FFF2-40B4-BE49-F238E27FC236}">
                    <a16:creationId xmlns:a16="http://schemas.microsoft.com/office/drawing/2014/main" id="{EF2074CE-CD07-8D07-25E2-9038CC20B4AC}"/>
                  </a:ext>
                </a:extLst>
              </p:cNvPr>
              <p:cNvSpPr txBox="1"/>
              <p:nvPr/>
            </p:nvSpPr>
            <p:spPr>
              <a:xfrm>
                <a:off x="6934200" y="2285198"/>
                <a:ext cx="6096000" cy="69871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ctrlPr>
                            </m:accPr>
                            <m:e>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𝐺</m:t>
                              </m:r>
                            </m:e>
                          </m:acc>
                        </m:num>
                        <m:den>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ctrlPr>
                            </m:dPr>
                            <m:e>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ctrlPr>
                            </m:dPr>
                            <m:e>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1−</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𝑣</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𝛿</m:t>
                              </m:r>
                            </m:e>
                          </m:d>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𝑣</m:t>
                          </m:r>
                          <m:r>
                            <a:rPr lang="it-IT" sz="1800" b="0" i="1" noProof="0" smtClean="0">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dirty="0"/>
              </a:p>
            </p:txBody>
          </p:sp>
        </mc:Choice>
        <mc:Fallback xmlns="">
          <p:sp>
            <p:nvSpPr>
              <p:cNvPr id="12" name="CasellaDiTesto 11">
                <a:extLst>
                  <a:ext uri="{FF2B5EF4-FFF2-40B4-BE49-F238E27FC236}">
                    <a16:creationId xmlns:a16="http://schemas.microsoft.com/office/drawing/2014/main" id="{EF2074CE-CD07-8D07-25E2-9038CC20B4AC}"/>
                  </a:ext>
                </a:extLst>
              </p:cNvPr>
              <p:cNvSpPr txBox="1">
                <a:spLocks noRot="1" noChangeAspect="1" noMove="1" noResize="1" noEditPoints="1" noAdjustHandles="1" noChangeArrowheads="1" noChangeShapeType="1" noTextEdit="1"/>
              </p:cNvSpPr>
              <p:nvPr/>
            </p:nvSpPr>
            <p:spPr>
              <a:xfrm>
                <a:off x="6934200" y="2285198"/>
                <a:ext cx="6096000" cy="698717"/>
              </a:xfrm>
              <a:prstGeom prst="rect">
                <a:avLst/>
              </a:prstGeom>
              <a:blipFill>
                <a:blip r:embed="rId4"/>
                <a:stretch>
                  <a:fillRect/>
                </a:stretch>
              </a:blipFill>
            </p:spPr>
            <p:txBody>
              <a:bodyPr/>
              <a:lstStyle/>
              <a:p>
                <a:r>
                  <a:rPr lang="it-IT">
                    <a:noFill/>
                  </a:rPr>
                  <a:t> </a:t>
                </a:r>
              </a:p>
            </p:txBody>
          </p:sp>
        </mc:Fallback>
      </mc:AlternateContent>
      <p:sp>
        <p:nvSpPr>
          <p:cNvPr id="13" name="Freccia a destra 12">
            <a:extLst>
              <a:ext uri="{FF2B5EF4-FFF2-40B4-BE49-F238E27FC236}">
                <a16:creationId xmlns:a16="http://schemas.microsoft.com/office/drawing/2014/main" id="{32DE99C7-1CFB-EB9E-3D3D-560E396EC343}"/>
              </a:ext>
            </a:extLst>
          </p:cNvPr>
          <p:cNvSpPr/>
          <p:nvPr/>
        </p:nvSpPr>
        <p:spPr>
          <a:xfrm>
            <a:off x="7537568" y="2571750"/>
            <a:ext cx="511057" cy="20960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hape 2">
            <a:extLst>
              <a:ext uri="{FF2B5EF4-FFF2-40B4-BE49-F238E27FC236}">
                <a16:creationId xmlns:a16="http://schemas.microsoft.com/office/drawing/2014/main" id="{BF9F8CE1-BFA9-2F57-3574-F62FCB375B23}"/>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7ECDB9E1-31AC-4B7C-0932-1B99FEB054BC}"/>
              </a:ext>
            </a:extLst>
          </p:cNvPr>
          <p:cNvPicPr>
            <a:picLocks noChangeAspect="1"/>
          </p:cNvPicPr>
          <p:nvPr/>
        </p:nvPicPr>
        <p:blipFill>
          <a:blip r:embed="rId5"/>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442384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D3F01-77D8-755D-E3A5-ACB391E311B0}"/>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52299028-87E8-B644-0346-852BB775D84E}"/>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1ECAECBC-589E-9B6E-F269-F145BA28D044}"/>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Un modello di crescita: il modello reddito-spesa con investimenti indotti </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88BFBDB7-05EB-4840-2D58-342E769E51ED}"/>
                  </a:ext>
                </a:extLst>
              </p:cNvPr>
              <p:cNvSpPr txBox="1">
                <a:spLocks noChangeArrowheads="1"/>
              </p:cNvSpPr>
              <p:nvPr/>
            </p:nvSpPr>
            <p:spPr bwMode="auto">
              <a:xfrm>
                <a:off x="985620" y="1145390"/>
                <a:ext cx="9788369" cy="610463"/>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In stato stazionario (gli investimenti sono uguali al deprezzamento del capitale):</a:t>
                </a: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800" i="1">
                              <a:latin typeface="Cambria Math" panose="02040503050406030204" pitchFamily="18" charset="0"/>
                              <a:ea typeface="Calibri" panose="020F0502020204030204" pitchFamily="34" charset="0"/>
                              <a:cs typeface="Times New Roman" panose="02020603050405020304" pitchFamily="18" charset="0"/>
                            </a:rPr>
                          </m:ctrlPr>
                        </m:sSupPr>
                        <m:e>
                          <m:r>
                            <a:rPr lang="it-IT" sz="1800" i="1">
                              <a:latin typeface="Cambria Math" panose="02040503050406030204" pitchFamily="18" charset="0"/>
                              <a:ea typeface="Calibri" panose="020F0502020204030204" pitchFamily="34" charset="0"/>
                              <a:cs typeface="Times New Roman" panose="02020603050405020304" pitchFamily="18" charset="0"/>
                            </a:rPr>
                            <m:t>𝑌</m:t>
                          </m:r>
                        </m:e>
                        <m:sup>
                          <m:r>
                            <a:rPr lang="it-IT" sz="1800" i="1">
                              <a:latin typeface="Cambria Math" panose="02040503050406030204" pitchFamily="18" charset="0"/>
                              <a:ea typeface="Calibri" panose="020F0502020204030204" pitchFamily="34" charset="0"/>
                              <a:cs typeface="Times New Roman" panose="02020603050405020304" pitchFamily="18" charset="0"/>
                            </a:rPr>
                            <m:t>∗</m:t>
                          </m:r>
                        </m:sup>
                      </m:sSup>
                      <m:r>
                        <a:rPr lang="it-IT" sz="1800" i="1">
                          <a:latin typeface="Cambria Math" panose="02040503050406030204" pitchFamily="18" charset="0"/>
                          <a:ea typeface="Calibri" panose="020F0502020204030204" pitchFamily="34" charset="0"/>
                          <a:cs typeface="Times New Roman" panose="02020603050405020304" pitchFamily="18" charset="0"/>
                        </a:rPr>
                        <m:t>=</m:t>
                      </m:r>
                      <m:f>
                        <m:fPr>
                          <m:ctrlPr>
                            <a:rPr lang="it-IT" sz="18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i="1">
                                  <a:latin typeface="Cambria Math" panose="02040503050406030204" pitchFamily="18" charset="0"/>
                                  <a:ea typeface="Calibri" panose="020F0502020204030204" pitchFamily="34" charset="0"/>
                                  <a:cs typeface="Times New Roman" panose="02020603050405020304" pitchFamily="18" charset="0"/>
                                </a:rPr>
                              </m:ctrlPr>
                            </m:accPr>
                            <m:e>
                              <m:r>
                                <a:rPr lang="it-IT" sz="1800" i="1">
                                  <a:latin typeface="Cambria Math" panose="02040503050406030204" pitchFamily="18" charset="0"/>
                                  <a:ea typeface="Calibri" panose="020F0502020204030204" pitchFamily="34" charset="0"/>
                                  <a:cs typeface="Times New Roman" panose="02020603050405020304" pitchFamily="18" charset="0"/>
                                </a:rPr>
                                <m:t>𝐺</m:t>
                              </m:r>
                            </m:e>
                          </m:acc>
                        </m:num>
                        <m:den>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e>
                          </m:d>
                          <m:r>
                            <a:rPr lang="it-IT" sz="1800" i="1">
                              <a:latin typeface="Cambria Math" panose="02040503050406030204" pitchFamily="18" charset="0"/>
                              <a:ea typeface="Calibri" panose="020F0502020204030204" pitchFamily="34" charset="0"/>
                              <a:cs typeface="Times New Roman" panose="02020603050405020304" pitchFamily="18" charset="0"/>
                            </a:rPr>
                            <m:t>−</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𝐾</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Sub>
                        <m:sSub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b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𝑌</m:t>
                          </m:r>
                        </m:e>
                        <m:sub>
                          <m:r>
                            <a:rPr lang="it-IT" sz="1800" b="0" i="1" smtClean="0">
                              <a:latin typeface="Cambria Math" panose="02040503050406030204" pitchFamily="18" charset="0"/>
                              <a:ea typeface="Calibri" panose="020F0502020204030204" pitchFamily="34" charset="0"/>
                              <a:cs typeface="Times New Roman" panose="02020603050405020304" pitchFamily="18" charset="0"/>
                            </a:rPr>
                            <m:t>𝑡</m:t>
                          </m:r>
                          <m:r>
                            <a:rPr lang="it-IT" sz="1800" b="0" i="1" smtClean="0">
                              <a:latin typeface="Cambria Math" panose="02040503050406030204" pitchFamily="18" charset="0"/>
                              <a:ea typeface="Calibri" panose="020F0502020204030204" pitchFamily="34" charset="0"/>
                              <a:cs typeface="Times New Roman" panose="02020603050405020304" pitchFamily="18" charset="0"/>
                            </a:rPr>
                            <m:t>−2</m:t>
                          </m:r>
                        </m:sub>
                      </m:sSub>
                      <m:r>
                        <a:rPr lang="it-IT" sz="1800" b="0" i="1" smtClean="0">
                          <a:latin typeface="Cambria Math" panose="02040503050406030204" pitchFamily="18" charset="0"/>
                          <a:ea typeface="Calibri" panose="020F0502020204030204" pitchFamily="34" charset="0"/>
                          <a:cs typeface="Times New Roman" panose="02020603050405020304" pitchFamily="18" charset="0"/>
                        </a:rPr>
                        <m:t>𝑣</m:t>
                      </m:r>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𝑣</m:t>
                      </m:r>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8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i="1">
                                  <a:latin typeface="Cambria Math" panose="02040503050406030204" pitchFamily="18" charset="0"/>
                                  <a:ea typeface="Calibri" panose="020F0502020204030204" pitchFamily="34" charset="0"/>
                                  <a:cs typeface="Times New Roman" panose="02020603050405020304" pitchFamily="18" charset="0"/>
                                </a:rPr>
                              </m:ctrlPr>
                            </m:accPr>
                            <m:e>
                              <m:r>
                                <a:rPr lang="it-IT" sz="1800" i="1">
                                  <a:latin typeface="Cambria Math" panose="02040503050406030204" pitchFamily="18" charset="0"/>
                                  <a:ea typeface="Calibri" panose="020F0502020204030204" pitchFamily="34" charset="0"/>
                                  <a:cs typeface="Times New Roman" panose="02020603050405020304" pitchFamily="18" charset="0"/>
                                </a:rPr>
                                <m:t>𝐺</m:t>
                              </m:r>
                            </m:e>
                          </m:acc>
                          <m:r>
                            <a:rPr lang="it-IT" sz="1800" b="0" i="1" smtClean="0">
                              <a:latin typeface="Cambria Math" panose="02040503050406030204" pitchFamily="18" charset="0"/>
                              <a:ea typeface="Calibri" panose="020F0502020204030204" pitchFamily="34" charset="0"/>
                              <a:cs typeface="Times New Roman" panose="02020603050405020304" pitchFamily="18" charset="0"/>
                            </a:rPr>
                            <m:t>𝑣</m:t>
                          </m:r>
                        </m:num>
                        <m:den>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e>
                          </m:d>
                          <m:r>
                            <a:rPr lang="it-IT" sz="1800" i="1">
                              <a:latin typeface="Cambria Math" panose="02040503050406030204" pitchFamily="18" charset="0"/>
                              <a:ea typeface="Calibri" panose="020F0502020204030204" pitchFamily="34" charset="0"/>
                              <a:cs typeface="Times New Roman" panose="02020603050405020304" pitchFamily="18" charset="0"/>
                            </a:rPr>
                            <m:t>−</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𝐿</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800" i="1">
                              <a:latin typeface="Cambria Math" panose="02040503050406030204" pitchFamily="18" charset="0"/>
                              <a:ea typeface="Calibri" panose="020F0502020204030204" pitchFamily="34" charset="0"/>
                              <a:cs typeface="Times New Roman" panose="02020603050405020304" pitchFamily="18" charset="0"/>
                            </a:rPr>
                          </m:ctrlPr>
                        </m:sSupPr>
                        <m:e>
                          <m:r>
                            <a:rPr lang="it-IT" sz="1800" i="1">
                              <a:latin typeface="Cambria Math" panose="02040503050406030204" pitchFamily="18" charset="0"/>
                              <a:ea typeface="Calibri" panose="020F0502020204030204" pitchFamily="34" charset="0"/>
                              <a:cs typeface="Times New Roman" panose="02020603050405020304" pitchFamily="18" charset="0"/>
                            </a:rPr>
                            <m:t>𝐾</m:t>
                          </m:r>
                        </m:e>
                        <m:sup>
                          <m:r>
                            <a:rPr lang="it-IT" sz="1800" i="1">
                              <a:latin typeface="Cambria Math" panose="02040503050406030204" pitchFamily="18" charset="0"/>
                              <a:ea typeface="Calibri" panose="020F0502020204030204" pitchFamily="34" charset="0"/>
                              <a:cs typeface="Times New Roman" panose="02020603050405020304" pitchFamily="18" charset="0"/>
                            </a:rPr>
                            <m:t>∗</m:t>
                          </m:r>
                        </m:sup>
                      </m:sSup>
                      <m:r>
                        <a:rPr lang="it-IT" sz="1800" i="1">
                          <a:latin typeface="Cambria Math" panose="02040503050406030204" pitchFamily="18" charset="0"/>
                          <a:ea typeface="Calibri" panose="020F0502020204030204" pitchFamily="34" charset="0"/>
                          <a:cs typeface="Times New Roman" panose="02020603050405020304" pitchFamily="18" charset="0"/>
                        </a:rPr>
                        <m:t>=</m:t>
                      </m:r>
                      <m:f>
                        <m:fPr>
                          <m:ctrlPr>
                            <a:rPr lang="it-IT" sz="18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i="1">
                                  <a:latin typeface="Cambria Math" panose="02040503050406030204" pitchFamily="18" charset="0"/>
                                  <a:ea typeface="Calibri" panose="020F0502020204030204" pitchFamily="34" charset="0"/>
                                  <a:cs typeface="Times New Roman" panose="02020603050405020304" pitchFamily="18" charset="0"/>
                                </a:rPr>
                              </m:ctrlPr>
                            </m:accPr>
                            <m:e>
                              <m:r>
                                <a:rPr lang="it-IT" sz="1800" i="1">
                                  <a:latin typeface="Cambria Math" panose="02040503050406030204" pitchFamily="18" charset="0"/>
                                  <a:ea typeface="Calibri" panose="020F0502020204030204" pitchFamily="34" charset="0"/>
                                  <a:cs typeface="Times New Roman" panose="02020603050405020304" pitchFamily="18" charset="0"/>
                                </a:rPr>
                                <m:t>𝐺</m:t>
                              </m:r>
                            </m:e>
                          </m:acc>
                          <m:r>
                            <a:rPr lang="it-IT" sz="1800" i="1">
                              <a:latin typeface="Cambria Math" panose="02040503050406030204" pitchFamily="18" charset="0"/>
                              <a:ea typeface="Calibri" panose="020F0502020204030204" pitchFamily="34" charset="0"/>
                              <a:cs typeface="Times New Roman" panose="02020603050405020304" pitchFamily="18" charset="0"/>
                            </a:rPr>
                            <m:t>𝑣</m:t>
                          </m:r>
                        </m:num>
                        <m:den>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e>
                          </m:d>
                          <m:r>
                            <a:rPr lang="it-IT" sz="1800" i="1">
                              <a:latin typeface="Cambria Math" panose="02040503050406030204" pitchFamily="18" charset="0"/>
                              <a:ea typeface="Calibri" panose="020F0502020204030204" pitchFamily="34" charset="0"/>
                              <a:cs typeface="Times New Roman" panose="02020603050405020304" pitchFamily="18" charset="0"/>
                            </a:rPr>
                            <m:t>−</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𝐼</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𝐾</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𝛿</m:t>
                      </m:r>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8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i="1">
                                  <a:latin typeface="Cambria Math" panose="02040503050406030204" pitchFamily="18" charset="0"/>
                                  <a:ea typeface="Calibri" panose="020F0502020204030204" pitchFamily="34" charset="0"/>
                                  <a:cs typeface="Times New Roman" panose="02020603050405020304" pitchFamily="18" charset="0"/>
                                </a:rPr>
                              </m:ctrlPr>
                            </m:accPr>
                            <m:e>
                              <m:r>
                                <a:rPr lang="it-IT" sz="1800" i="1">
                                  <a:latin typeface="Cambria Math" panose="02040503050406030204" pitchFamily="18" charset="0"/>
                                  <a:ea typeface="Calibri" panose="020F0502020204030204" pitchFamily="34" charset="0"/>
                                  <a:cs typeface="Times New Roman" panose="02020603050405020304" pitchFamily="18" charset="0"/>
                                </a:rPr>
                                <m:t>𝐺</m:t>
                              </m:r>
                            </m:e>
                          </m:acc>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𝛿</m:t>
                          </m:r>
                        </m:num>
                        <m:den>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e>
                          </m:d>
                          <m:r>
                            <a:rPr lang="it-IT" sz="1800" i="1">
                              <a:latin typeface="Cambria Math" panose="02040503050406030204" pitchFamily="18" charset="0"/>
                              <a:ea typeface="Calibri" panose="020F0502020204030204" pitchFamily="34" charset="0"/>
                              <a:cs typeface="Times New Roman" panose="02020603050405020304" pitchFamily="18" charset="0"/>
                            </a:rPr>
                            <m:t>−</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800" i="1">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𝐶</m:t>
                          </m:r>
                        </m:e>
                        <m:sup>
                          <m:r>
                            <a:rPr lang="it-IT" sz="1800" i="1">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d>
                        <m:d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dPr>
                        <m:e>
                          <m:sSup>
                            <m:sSup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800" b="0" i="1"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𝐿</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𝛿</m:t>
                          </m:r>
                        </m:e>
                      </m:d>
                      <m:d>
                        <m:dPr>
                          <m:ctrlPr>
                            <a:rPr lang="it-IT" sz="1800" b="0" i="1" smtClean="0">
                              <a:latin typeface="Cambria Math" panose="02040503050406030204" pitchFamily="18" charset="0"/>
                              <a:ea typeface="Calibri" panose="020F0502020204030204" pitchFamily="34" charset="0"/>
                              <a:cs typeface="Times New Roman" panose="02020603050405020304" pitchFamily="18" charset="0"/>
                            </a:rPr>
                          </m:ctrlPr>
                        </m:dPr>
                        <m:e>
                          <m:r>
                            <a:rPr lang="it-IT" sz="1800" b="0" i="1" smtClean="0">
                              <a:latin typeface="Cambria Math" panose="02040503050406030204" pitchFamily="18" charset="0"/>
                              <a:ea typeface="Calibri" panose="020F0502020204030204" pitchFamily="34" charset="0"/>
                              <a:cs typeface="Times New Roman" panose="02020603050405020304" pitchFamily="18" charset="0"/>
                            </a:rPr>
                            <m:t>1−</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𝜃</m:t>
                          </m:r>
                        </m:e>
                      </m:d>
                      <m:r>
                        <a:rPr lang="it-IT" sz="1800" b="0" i="1" smtClean="0">
                          <a:latin typeface="Cambria Math" panose="02040503050406030204" pitchFamily="18" charset="0"/>
                          <a:ea typeface="Calibri" panose="020F0502020204030204" pitchFamily="34" charset="0"/>
                          <a:cs typeface="Times New Roman" panose="02020603050405020304" pitchFamily="18" charset="0"/>
                        </a:rPr>
                        <m:t>𝑐</m:t>
                      </m:r>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8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800" i="1">
                                  <a:latin typeface="Cambria Math" panose="02040503050406030204" pitchFamily="18" charset="0"/>
                                  <a:ea typeface="Calibri" panose="020F0502020204030204" pitchFamily="34" charset="0"/>
                                  <a:cs typeface="Times New Roman" panose="02020603050405020304" pitchFamily="18" charset="0"/>
                                </a:rPr>
                              </m:ctrlPr>
                            </m:accPr>
                            <m:e>
                              <m:r>
                                <a:rPr lang="it-IT" sz="1800" i="1">
                                  <a:latin typeface="Cambria Math" panose="02040503050406030204" pitchFamily="18" charset="0"/>
                                  <a:ea typeface="Calibri" panose="020F0502020204030204" pitchFamily="34" charset="0"/>
                                  <a:cs typeface="Times New Roman" panose="02020603050405020304" pitchFamily="18" charset="0"/>
                                </a:rPr>
                                <m:t>𝐺</m:t>
                              </m:r>
                            </m:e>
                          </m:acc>
                          <m:r>
                            <a:rPr lang="it-IT" sz="1800" b="0" i="1" smtClean="0">
                              <a:latin typeface="Cambria Math" panose="02040503050406030204" pitchFamily="18" charset="0"/>
                              <a:ea typeface="Calibri" panose="020F0502020204030204" pitchFamily="34" charset="0"/>
                              <a:cs typeface="Times New Roman" panose="02020603050405020304" pitchFamily="18" charset="0"/>
                            </a:rPr>
                            <m:t>(1−</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𝑣</m:t>
                          </m:r>
                          <m:r>
                            <a:rPr lang="it-IT" sz="1800" b="0" i="1" smtClean="0">
                              <a:latin typeface="Cambria Math" panose="02040503050406030204" pitchFamily="18" charset="0"/>
                              <a:ea typeface="Calibri" panose="020F0502020204030204" pitchFamily="34" charset="0"/>
                              <a:cs typeface="Times New Roman" panose="02020603050405020304" pitchFamily="18" charset="0"/>
                            </a:rPr>
                            <m:t>𝛿</m:t>
                          </m:r>
                          <m:r>
                            <a:rPr lang="it-IT" sz="1800" b="0" i="1" smtClean="0">
                              <a:latin typeface="Cambria Math" panose="02040503050406030204" pitchFamily="18" charset="0"/>
                              <a:ea typeface="Calibri" panose="020F0502020204030204" pitchFamily="34" charset="0"/>
                              <a:cs typeface="Times New Roman" panose="02020603050405020304" pitchFamily="18" charset="0"/>
                            </a:rPr>
                            <m:t>)</m:t>
                          </m:r>
                        </m:num>
                        <m:den>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e>
                          </m:d>
                          <m:r>
                            <a:rPr lang="it-IT" sz="1800" i="1">
                              <a:latin typeface="Cambria Math" panose="02040503050406030204" pitchFamily="18" charset="0"/>
                              <a:ea typeface="Calibri" panose="020F0502020204030204" pitchFamily="34" charset="0"/>
                              <a:cs typeface="Times New Roman" panose="02020603050405020304" pitchFamily="18" charset="0"/>
                            </a:rPr>
                            <m:t>−</m:t>
                          </m:r>
                          <m:r>
                            <a:rPr lang="it-IT" sz="1800" i="1">
                              <a:latin typeface="Cambria Math" panose="02040503050406030204" pitchFamily="18" charset="0"/>
                              <a:ea typeface="Calibri" panose="020F0502020204030204" pitchFamily="34" charset="0"/>
                              <a:cs typeface="Times New Roman" panose="02020603050405020304" pitchFamily="18" charset="0"/>
                            </a:rPr>
                            <m:t>𝑣</m:t>
                          </m:r>
                          <m:r>
                            <a:rPr lang="it-IT" sz="1800" i="1">
                              <a:latin typeface="Cambria Math" panose="02040503050406030204" pitchFamily="18" charset="0"/>
                              <a:ea typeface="Calibri" panose="020F0502020204030204" pitchFamily="34" charset="0"/>
                              <a:cs typeface="Times New Roman" panose="02020603050405020304" pitchFamily="18" charset="0"/>
                            </a:rPr>
                            <m:t>𝛿</m:t>
                          </m:r>
                        </m:den>
                      </m:f>
                      <m:d>
                        <m:dPr>
                          <m:ctrlPr>
                            <a:rPr lang="it-IT" sz="1800" i="1">
                              <a:latin typeface="Cambria Math" panose="02040503050406030204" pitchFamily="18" charset="0"/>
                              <a:ea typeface="Calibri" panose="020F0502020204030204" pitchFamily="34" charset="0"/>
                              <a:cs typeface="Times New Roman" panose="02020603050405020304" pitchFamily="18" charset="0"/>
                            </a:rPr>
                          </m:ctrlPr>
                        </m:dPr>
                        <m:e>
                          <m:r>
                            <a:rPr lang="it-IT" sz="1800" i="1">
                              <a:latin typeface="Cambria Math" panose="02040503050406030204" pitchFamily="18" charset="0"/>
                              <a:ea typeface="Calibri" panose="020F0502020204030204" pitchFamily="34" charset="0"/>
                              <a:cs typeface="Times New Roman" panose="02020603050405020304" pitchFamily="18" charset="0"/>
                            </a:rPr>
                            <m:t>1−</m:t>
                          </m:r>
                          <m:r>
                            <a:rPr lang="it-IT" sz="1800" i="1">
                              <a:latin typeface="Cambria Math" panose="02040503050406030204" pitchFamily="18" charset="0"/>
                              <a:ea typeface="Calibri" panose="020F0502020204030204" pitchFamily="34" charset="0"/>
                              <a:cs typeface="Times New Roman" panose="02020603050405020304" pitchFamily="18" charset="0"/>
                            </a:rPr>
                            <m:t>𝜃</m:t>
                          </m:r>
                        </m:e>
                      </m:d>
                      <m:r>
                        <a:rPr lang="it-IT" sz="1800" i="1">
                          <a:latin typeface="Cambria Math" panose="02040503050406030204" pitchFamily="18" charset="0"/>
                          <a:ea typeface="Calibri" panose="020F0502020204030204" pitchFamily="34" charset="0"/>
                          <a:cs typeface="Times New Roman" panose="02020603050405020304" pitchFamily="18" charset="0"/>
                        </a:rPr>
                        <m:t>𝑐</m:t>
                      </m:r>
                    </m:oMath>
                  </m:oMathPara>
                </a14:m>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mc:Choice>
        <mc:Fallback>
          <p:sp>
            <p:nvSpPr>
              <p:cNvPr id="10" name="Rectangle 3">
                <a:extLst>
                  <a:ext uri="{FF2B5EF4-FFF2-40B4-BE49-F238E27FC236}">
                    <a16:creationId xmlns:a16="http://schemas.microsoft.com/office/drawing/2014/main" id="{88BFBDB7-05EB-4840-2D58-342E769E51ED}"/>
                  </a:ext>
                </a:extLst>
              </p:cNvPr>
              <p:cNvSpPr txBox="1">
                <a:spLocks noRot="1" noChangeAspect="1" noMove="1" noResize="1" noEditPoints="1" noAdjustHandles="1" noChangeArrowheads="1" noChangeShapeType="1" noTextEdit="1"/>
              </p:cNvSpPr>
              <p:nvPr/>
            </p:nvSpPr>
            <p:spPr bwMode="auto">
              <a:xfrm>
                <a:off x="985620" y="1145390"/>
                <a:ext cx="9788369" cy="610463"/>
              </a:xfrm>
              <a:prstGeom prst="rect">
                <a:avLst/>
              </a:prstGeom>
              <a:blipFill>
                <a:blip r:embed="rId3"/>
                <a:stretch>
                  <a:fillRect l="-249" t="-3000" b="-553000"/>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3F6E47B7-9101-175D-CFA1-729F3D496ADE}"/>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E75DD35B-F8C9-3E16-6D9E-D55CB352D7BA}"/>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570126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30DBC-8C9F-26C7-4774-AC8F6932DDB9}"/>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40157409-8B24-6D72-6750-96A468D14CE8}"/>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DD362C14-5F07-3922-3C9D-28D54AC0EAF2}"/>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Gli investimenti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10" name="Rectangle 3">
            <a:extLst>
              <a:ext uri="{FF2B5EF4-FFF2-40B4-BE49-F238E27FC236}">
                <a16:creationId xmlns:a16="http://schemas.microsoft.com/office/drawing/2014/main" id="{4FAF64C8-FDE6-A259-2370-35226C4322A8}"/>
              </a:ext>
            </a:extLst>
          </p:cNvPr>
          <p:cNvSpPr txBox="1">
            <a:spLocks noChangeArrowheads="1"/>
          </p:cNvSpPr>
          <p:nvPr/>
        </p:nvSpPr>
        <p:spPr bwMode="auto">
          <a:xfrm>
            <a:off x="868889" y="961815"/>
            <a:ext cx="7835745" cy="2958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Acquisto di beni capitale (macchinari, robot, capannoni, automezzi, impianti, industrie </a:t>
            </a:r>
            <a:r>
              <a:rPr lang="it-IT" sz="1800" noProof="0" dirty="0" err="1">
                <a:latin typeface="Times New Roman" panose="02020603050405020304" pitchFamily="18" charset="0"/>
                <a:ea typeface="Calibri" panose="020F0502020204030204" pitchFamily="34" charset="0"/>
                <a:cs typeface="Times New Roman" panose="02020603050405020304" pitchFamily="18" charset="0"/>
              </a:rPr>
              <a:t>etc</a:t>
            </a:r>
            <a:r>
              <a:rPr lang="it-IT" sz="1800" noProof="0" dirty="0">
                <a:latin typeface="Times New Roman" panose="02020603050405020304" pitchFamily="18" charset="0"/>
                <a:ea typeface="Calibri" panose="020F0502020204030204" pitchFamily="34" charset="0"/>
                <a:cs typeface="Times New Roman" panose="02020603050405020304" pitchFamily="18" charset="0"/>
              </a:rPr>
              <a:t>): mezzi di produzione durevoli che vengono utilizzati per molti cicli produttivi.</a:t>
            </a:r>
          </a:p>
          <a:p>
            <a:pPr algn="just">
              <a:lnSpc>
                <a:spcPct val="107000"/>
              </a:lnSpc>
              <a:spcBef>
                <a:spcPts val="0"/>
              </a:spcBef>
              <a:spcAft>
                <a:spcPts val="800"/>
              </a:spcAft>
            </a:pPr>
            <a:r>
              <a:rPr lang="it-IT" sz="1800" dirty="0">
                <a:latin typeface="Times New Roman" panose="02020603050405020304" pitchFamily="18" charset="0"/>
                <a:ea typeface="Calibri" panose="020F0502020204030204" pitchFamily="34" charset="0"/>
                <a:cs typeface="Times New Roman" panose="02020603050405020304" pitchFamily="18" charset="0"/>
              </a:rPr>
              <a:t>Investimenti pubblici (strade, autostrade, ferrovie, linee elettriche </a:t>
            </a:r>
            <a:r>
              <a:rPr lang="it-IT" sz="1800" dirty="0" err="1">
                <a:latin typeface="Times New Roman" panose="02020603050405020304" pitchFamily="18" charset="0"/>
                <a:ea typeface="Calibri" panose="020F0502020204030204" pitchFamily="34" charset="0"/>
                <a:cs typeface="Times New Roman" panose="02020603050405020304" pitchFamily="18" charset="0"/>
              </a:rPr>
              <a:t>etc</a:t>
            </a:r>
            <a:r>
              <a:rPr lang="it-IT" sz="18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Bef>
                <a:spcPts val="0"/>
              </a:spcBef>
              <a:spcAft>
                <a:spcPts val="800"/>
              </a:spcAft>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In base a cosa investono le imprese? </a:t>
            </a:r>
            <a:r>
              <a:rPr lang="it-IT" sz="1800" dirty="0">
                <a:latin typeface="Times New Roman" panose="02020603050405020304" pitchFamily="18" charset="0"/>
                <a:ea typeface="Calibri" panose="020F0502020204030204" pitchFamily="34" charset="0"/>
                <a:cs typeface="Times New Roman" panose="02020603050405020304" pitchFamily="18" charset="0"/>
              </a:rPr>
              <a:t>Investimenti autonomi e investimenti indotti.</a:t>
            </a:r>
          </a:p>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Come </a:t>
            </a:r>
            <a:r>
              <a:rPr lang="it-IT" sz="1800" dirty="0">
                <a:latin typeface="Times New Roman" panose="02020603050405020304" pitchFamily="18" charset="0"/>
                <a:ea typeface="Calibri" panose="020F0502020204030204" pitchFamily="34" charset="0"/>
                <a:cs typeface="Times New Roman" panose="02020603050405020304" pitchFamily="18" charset="0"/>
              </a:rPr>
              <a:t>vengono finanziati gli investimenti? Profitti trattenuti, finanziamento bancario, emissione di azioni ed obbligazioni. </a:t>
            </a:r>
          </a:p>
          <a:p>
            <a:pPr marL="0" indent="0" algn="just">
              <a:lnSpc>
                <a:spcPct val="107000"/>
              </a:lnSpc>
              <a:spcBef>
                <a:spcPts val="0"/>
              </a:spcBef>
              <a:spcAft>
                <a:spcPts val="800"/>
              </a:spcAft>
              <a:buNone/>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en-US" sz="1800" i="1" dirty="0">
                <a:latin typeface="Times New Roman" panose="02020603050405020304" pitchFamily="18" charset="0"/>
                <a:ea typeface="Calibri" panose="020F0502020204030204" pitchFamily="34" charset="0"/>
                <a:cs typeface="Times New Roman" panose="02020603050405020304" pitchFamily="18" charset="0"/>
              </a:rPr>
              <a:t>“</a:t>
            </a:r>
            <a:r>
              <a:rPr lang="en-US" sz="1800" i="1" noProof="0" dirty="0">
                <a:latin typeface="Times New Roman" panose="02020603050405020304" pitchFamily="18" charset="0"/>
                <a:ea typeface="Calibri" panose="020F0502020204030204" pitchFamily="34" charset="0"/>
                <a:cs typeface="Times New Roman" panose="02020603050405020304" pitchFamily="18" charset="0"/>
              </a:rPr>
              <a:t>The level of employment depends on the volume of investment” </a:t>
            </a:r>
            <a:r>
              <a:rPr lang="en-US" sz="1800" noProof="0" dirty="0">
                <a:latin typeface="Times New Roman" panose="02020603050405020304" pitchFamily="18" charset="0"/>
                <a:ea typeface="Calibri" panose="020F0502020204030204" pitchFamily="34" charset="0"/>
                <a:cs typeface="Times New Roman" panose="02020603050405020304" pitchFamily="18" charset="0"/>
              </a:rPr>
              <a:t>(Keynes, 1936)</a:t>
            </a:r>
          </a:p>
          <a:p>
            <a:pPr marL="0" indent="0" algn="just">
              <a:lnSpc>
                <a:spcPct val="107000"/>
              </a:lnSpc>
              <a:spcBef>
                <a:spcPts val="0"/>
              </a:spcBef>
              <a:spcAft>
                <a:spcPts val="800"/>
              </a:spcAft>
              <a:buNone/>
            </a:pPr>
            <a:r>
              <a:rPr lang="en-US" sz="1800" i="1" dirty="0">
                <a:latin typeface="Times New Roman" panose="02020603050405020304" pitchFamily="18" charset="0"/>
                <a:cs typeface="Times New Roman" panose="02020603050405020304" pitchFamily="18" charset="0"/>
              </a:rPr>
              <a:t>“Investment creates income; income generates savings; and the level of investment determines the level of employment and growth” </a:t>
            </a:r>
            <a:r>
              <a:rPr lang="en-US" sz="1800" dirty="0">
                <a:latin typeface="Times New Roman" panose="02020603050405020304" pitchFamily="18" charset="0"/>
                <a:cs typeface="Times New Roman" panose="02020603050405020304" pitchFamily="18" charset="0"/>
              </a:rPr>
              <a:t>(Kaldor, 1966).</a:t>
            </a:r>
            <a:endParaRPr lang="en-US" sz="18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en-US" sz="1800" i="1" dirty="0">
                <a:latin typeface="Times New Roman" panose="02020603050405020304" pitchFamily="18" charset="0"/>
                <a:cs typeface="Times New Roman" panose="02020603050405020304" pitchFamily="18" charset="0"/>
              </a:rPr>
              <a:t>“In the long run, investment determines saving, not the other way around.” </a:t>
            </a:r>
            <a:r>
              <a:rPr lang="en-US" sz="1800" dirty="0">
                <a:latin typeface="Times New Roman" panose="02020603050405020304" pitchFamily="18" charset="0"/>
                <a:cs typeface="Times New Roman" panose="02020603050405020304" pitchFamily="18" charset="0"/>
              </a:rPr>
              <a:t>(</a:t>
            </a:r>
            <a:r>
              <a:rPr lang="en-US" sz="1800" dirty="0" err="1">
                <a:latin typeface="Times New Roman" panose="02020603050405020304" pitchFamily="18" charset="0"/>
                <a:cs typeface="Times New Roman" panose="02020603050405020304" pitchFamily="18" charset="0"/>
              </a:rPr>
              <a:t>Kalecki</a:t>
            </a:r>
            <a:r>
              <a:rPr lang="en-US" sz="1800" dirty="0">
                <a:latin typeface="Times New Roman" panose="02020603050405020304" pitchFamily="18" charset="0"/>
                <a:cs typeface="Times New Roman" panose="02020603050405020304" pitchFamily="18" charset="0"/>
              </a:rPr>
              <a:t>, 1943)</a:t>
            </a: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buFontTx/>
              <a:buChar char="-"/>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p:txBody>
      </p:sp>
      <p:pic>
        <p:nvPicPr>
          <p:cNvPr id="1028" name="Picture 4" descr="Robot KUKA per la produzione robotica in architettura | KUKA AG">
            <a:extLst>
              <a:ext uri="{FF2B5EF4-FFF2-40B4-BE49-F238E27FC236}">
                <a16:creationId xmlns:a16="http://schemas.microsoft.com/office/drawing/2014/main" id="{103C8D7D-DA3D-C172-A51C-5D6E16CC6D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49317" y="1489363"/>
            <a:ext cx="2846242" cy="1601428"/>
          </a:xfrm>
          <a:prstGeom prst="rect">
            <a:avLst/>
          </a:prstGeom>
          <a:noFill/>
          <a:extLst>
            <a:ext uri="{909E8E84-426E-40DD-AFC4-6F175D3DCCD1}">
              <a14:hiddenFill xmlns:a14="http://schemas.microsoft.com/office/drawing/2010/main">
                <a:solidFill>
                  <a:srgbClr val="FFFFFF"/>
                </a:solidFill>
              </a14:hiddenFill>
            </a:ext>
          </a:extLst>
        </p:spPr>
      </p:pic>
      <p:sp>
        <p:nvSpPr>
          <p:cNvPr id="3" name="Shape 2">
            <a:extLst>
              <a:ext uri="{FF2B5EF4-FFF2-40B4-BE49-F238E27FC236}">
                <a16:creationId xmlns:a16="http://schemas.microsoft.com/office/drawing/2014/main" id="{2DB01D8A-E43E-6B27-43E3-007B5D66FF43}"/>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0F33E927-B450-1E65-EA6B-9B7099BD5FBF}"/>
              </a:ext>
            </a:extLst>
          </p:cNvPr>
          <p:cNvPicPr>
            <a:picLocks noChangeAspect="1"/>
          </p:cNvPicPr>
          <p:nvPr/>
        </p:nvPicPr>
        <p:blipFill>
          <a:blip r:embed="rId4"/>
          <a:stretch>
            <a:fillRect/>
          </a:stretch>
        </p:blipFill>
        <p:spPr>
          <a:xfrm>
            <a:off x="9931170" y="6446520"/>
            <a:ext cx="1051560" cy="411480"/>
          </a:xfrm>
          <a:prstGeom prst="rect">
            <a:avLst/>
          </a:prstGeom>
        </p:spPr>
      </p:pic>
      <p:pic>
        <p:nvPicPr>
          <p:cNvPr id="5" name="Picture 4" descr="Provincia Ancona - Centrale turbogas, contraria la Provincia">
            <a:extLst>
              <a:ext uri="{FF2B5EF4-FFF2-40B4-BE49-F238E27FC236}">
                <a16:creationId xmlns:a16="http://schemas.microsoft.com/office/drawing/2014/main" id="{BA9EA92C-44ED-7D6A-721C-81290952586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2441" y="3618339"/>
            <a:ext cx="2362808" cy="1890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2954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8D056-1E5F-515E-D4E3-E58E3F505620}"/>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9EE75986-F964-B73C-CBC9-6069BA4915F0}"/>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B40DD562-A79E-3224-1DA4-F2EE6CDE4357}"/>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Un modello di crescita: il modello reddito-spesa con investimenti indotti </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36389259-7EE5-9CFD-B9BE-9CE7B670064B}"/>
                  </a:ext>
                </a:extLst>
              </p:cNvPr>
              <p:cNvSpPr txBox="1">
                <a:spLocks noChangeArrowheads="1"/>
              </p:cNvSpPr>
              <p:nvPr/>
            </p:nvSpPr>
            <p:spPr bwMode="auto">
              <a:xfrm>
                <a:off x="770072" y="1318275"/>
                <a:ext cx="9788369" cy="4377675"/>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Deficit (la tassazione viene fatta sui redditi al netto del rimborso del prestito):</a:t>
                </a:r>
              </a:p>
              <a:p>
                <a:pPr marL="0" indent="0" algn="ct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𝐷</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i="1">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d>
                        <m:d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dPr>
                        <m:e>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𝐿</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𝛿</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acc>
                        <m:accPr>
                          <m:chr m:val="̅"/>
                          <m:ctrlPr>
                            <a:rPr lang="it-IT" sz="1600" i="1" smtClean="0">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num>
                        <m:den>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r>
                            <a:rPr lang="it-IT" sz="1600" i="1">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e>
                          </m:d>
                        </m:num>
                        <m:den>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r">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r>
                        <m:rPr>
                          <m:sty m:val="p"/>
                        </m:rPr>
                        <a:rPr lang="it-IT" sz="1600" b="0" i="0" noProof="0" smtClean="0">
                          <a:latin typeface="Cambria Math" panose="02040503050406030204" pitchFamily="18" charset="0"/>
                          <a:ea typeface="Calibri" panose="020F0502020204030204" pitchFamily="34" charset="0"/>
                          <a:cs typeface="Times New Roman" panose="02020603050405020304" pitchFamily="18" charset="0"/>
                        </a:rPr>
                        <m:t>Δ</m:t>
                      </m:r>
                      <m:sSup>
                        <m:sSup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𝑆</m:t>
                          </m:r>
                        </m:e>
                        <m: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i="1">
                              <a:latin typeface="Cambria Math" panose="02040503050406030204" pitchFamily="18" charset="0"/>
                              <a:ea typeface="Calibri" panose="020F0502020204030204" pitchFamily="34" charset="0"/>
                              <a:cs typeface="Times New Roman" panose="02020603050405020304" pitchFamily="18" charset="0"/>
                            </a:rPr>
                          </m:ctrlPr>
                        </m:sSupPr>
                        <m:e>
                          <m:r>
                            <a:rPr lang="it-IT" sz="1600" i="1">
                              <a:latin typeface="Cambria Math" panose="02040503050406030204" pitchFamily="18" charset="0"/>
                              <a:ea typeface="Calibri" panose="020F0502020204030204" pitchFamily="34" charset="0"/>
                              <a:cs typeface="Times New Roman" panose="02020603050405020304" pitchFamily="18" charset="0"/>
                            </a:rPr>
                            <m:t>𝐷</m:t>
                          </m:r>
                        </m:e>
                        <m:sup>
                          <m:r>
                            <a:rPr lang="it-IT" sz="1600" i="1">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m:rPr>
                          <m:sty m:val="p"/>
                        </m:rPr>
                        <a:rPr lang="it-IT" sz="1600" b="0" i="0" smtClean="0">
                          <a:latin typeface="Cambria Math" panose="02040503050406030204" pitchFamily="18" charset="0"/>
                          <a:ea typeface="Calibri" panose="020F0502020204030204" pitchFamily="34" charset="0"/>
                          <a:cs typeface="Times New Roman" panose="02020603050405020304" pitchFamily="18" charset="0"/>
                        </a:rPr>
                        <m:t>Δ</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𝐿</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𝛿</m:t>
                      </m:r>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𝐿</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acc>
                            <m:accPr>
                              <m:chr m:val="̅"/>
                              <m:ctrlPr>
                                <a:rPr lang="it-IT" sz="1600" i="1">
                                  <a:latin typeface="Cambria Math" panose="02040503050406030204" pitchFamily="18" charset="0"/>
                                  <a:ea typeface="Calibri" panose="020F0502020204030204" pitchFamily="34" charset="0"/>
                                  <a:cs typeface="Times New Roman" panose="02020603050405020304" pitchFamily="18" charset="0"/>
                                </a:rPr>
                              </m:ctrlPr>
                            </m:accPr>
                            <m:e>
                              <m:r>
                                <a:rPr lang="it-IT" sz="1600" i="1">
                                  <a:latin typeface="Cambria Math" panose="02040503050406030204" pitchFamily="18" charset="0"/>
                                  <a:ea typeface="Calibri" panose="020F0502020204030204" pitchFamily="34" charset="0"/>
                                  <a:cs typeface="Times New Roman" panose="02020603050405020304" pitchFamily="18" charset="0"/>
                                </a:rPr>
                                <m:t>𝐺</m:t>
                              </m:r>
                            </m:e>
                          </m:acc>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r>
                            <a:rPr lang="it-IT" sz="1600" i="1">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e>
                          </m:d>
                        </m:num>
                        <m:den>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den>
                      </m:f>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In stato stazionario, con investimenti indotti, l’accumulazione dei risparmi è uguale al deficit pubblico. Infatti, in tale stato, gli investimenti sono uguali al deprezzamento (investimenti netti sono uguali a zero) e i nuovi prestiti sono uguali al rimborso del debito (</a:t>
                </a:r>
                <a14:m>
                  <m:oMath xmlns:m="http://schemas.openxmlformats.org/officeDocument/2006/math">
                    <m:r>
                      <m:rPr>
                        <m:sty m:val="p"/>
                      </m:rPr>
                      <a:rPr lang="it-IT" sz="1600">
                        <a:latin typeface="Cambria Math" panose="02040503050406030204" pitchFamily="18" charset="0"/>
                        <a:ea typeface="Calibri" panose="020F0502020204030204" pitchFamily="34" charset="0"/>
                        <a:cs typeface="Times New Roman" panose="02020603050405020304" pitchFamily="18" charset="0"/>
                      </a:rPr>
                      <m:t>Δ</m:t>
                    </m:r>
                    <m:r>
                      <a:rPr lang="it-IT" sz="1600" i="1">
                        <a:latin typeface="Cambria Math" panose="02040503050406030204" pitchFamily="18" charset="0"/>
                        <a:ea typeface="Calibri" panose="020F0502020204030204" pitchFamily="34" charset="0"/>
                        <a:cs typeface="Times New Roman" panose="02020603050405020304" pitchFamily="18" charset="0"/>
                      </a:rPr>
                      <m:t>𝐿</m:t>
                    </m:r>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𝛿</m:t>
                    </m:r>
                    <m:sSup>
                      <m:sSupPr>
                        <m:ctrlPr>
                          <a:rPr lang="it-IT" sz="1600" i="1">
                            <a:latin typeface="Cambria Math" panose="02040503050406030204" pitchFamily="18" charset="0"/>
                            <a:ea typeface="Calibri" panose="020F0502020204030204" pitchFamily="34" charset="0"/>
                            <a:cs typeface="Times New Roman" panose="02020603050405020304" pitchFamily="18" charset="0"/>
                          </a:rPr>
                        </m:ctrlPr>
                      </m:sSupPr>
                      <m:e>
                        <m:r>
                          <a:rPr lang="it-IT" sz="1600" i="1">
                            <a:latin typeface="Cambria Math" panose="02040503050406030204" pitchFamily="18" charset="0"/>
                            <a:ea typeface="Calibri" panose="020F0502020204030204" pitchFamily="34" charset="0"/>
                            <a:cs typeface="Times New Roman" panose="02020603050405020304" pitchFamily="18" charset="0"/>
                          </a:rPr>
                          <m:t>𝐿</m:t>
                        </m:r>
                      </m:e>
                      <m:sup>
                        <m:r>
                          <a:rPr lang="it-IT" sz="1600" i="1">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=0</m:t>
                    </m:r>
                  </m:oMath>
                </a14:m>
                <a:r>
                  <a:rPr lang="it-IT" sz="1600" dirty="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Rapporto deficit/PIL: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sSup>
                        <m:sSup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𝑑</m:t>
                          </m:r>
                        </m:e>
                        <m: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𝐺</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𝑌</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b="0" i="1"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smtClean="0">
                                  <a:latin typeface="Cambria Math" panose="02040503050406030204" pitchFamily="18" charset="0"/>
                                  <a:ea typeface="Calibri" panose="020F0502020204030204" pitchFamily="34" charset="0"/>
                                  <a:cs typeface="Times New Roman" panose="02020603050405020304" pitchFamily="18" charset="0"/>
                                </a:rPr>
                                <m:t>𝐿</m:t>
                              </m:r>
                            </m:e>
                            <m:sup>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sup>
                          </m:sSup>
                          <m:r>
                            <a:rPr lang="it-IT" sz="1600" b="0" i="1" smtClean="0">
                              <a:latin typeface="Cambria Math" panose="02040503050406030204" pitchFamily="18" charset="0"/>
                              <a:ea typeface="Calibri" panose="020F0502020204030204" pitchFamily="34" charset="0"/>
                              <a:cs typeface="Times New Roman" panose="02020603050405020304" pitchFamily="18" charset="0"/>
                            </a:rPr>
                            <m:t>𝛿</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num>
                        <m:den>
                          <m:r>
                            <a:rPr lang="it-IT" sz="1600" i="1">
                              <a:latin typeface="Cambria Math" panose="02040503050406030204" pitchFamily="18" charset="0"/>
                              <a:ea typeface="Calibri" panose="020F0502020204030204" pitchFamily="34" charset="0"/>
                              <a:cs typeface="Times New Roman" panose="02020603050405020304" pitchFamily="18" charset="0"/>
                            </a:rPr>
                            <m:t>𝑌</m:t>
                          </m:r>
                        </m:den>
                      </m:f>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r>
                        <a:rPr lang="it-IT" sz="1600" i="1">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i="1">
                          <a:latin typeface="Cambria Math" panose="02040503050406030204" pitchFamily="18" charset="0"/>
                          <a:ea typeface="Calibri" panose="020F0502020204030204" pitchFamily="34" charset="0"/>
                          <a:cs typeface="Times New Roman" panose="02020603050405020304" pitchFamily="18" charset="0"/>
                        </a:rPr>
                        <m:t>𝜃</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𝑐</m:t>
                      </m:r>
                      <m:r>
                        <a:rPr lang="it-IT" sz="1600" b="0" i="1" smtClean="0">
                          <a:latin typeface="Cambria Math" panose="02040503050406030204" pitchFamily="18" charset="0"/>
                          <a:ea typeface="Calibri" panose="020F0502020204030204" pitchFamily="34" charset="0"/>
                          <a:cs typeface="Times New Roman" panose="02020603050405020304" pitchFamily="18" charset="0"/>
                        </a:rPr>
                        <m:t>)(1−</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𝜃</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10" name="Rectangle 3">
                <a:extLst>
                  <a:ext uri="{FF2B5EF4-FFF2-40B4-BE49-F238E27FC236}">
                    <a16:creationId xmlns:a16="http://schemas.microsoft.com/office/drawing/2014/main" id="{36389259-7EE5-9CFD-B9BE-9CE7B670064B}"/>
                  </a:ext>
                </a:extLst>
              </p:cNvPr>
              <p:cNvSpPr txBox="1">
                <a:spLocks noRot="1" noChangeAspect="1" noMove="1" noResize="1" noEditPoints="1" noAdjustHandles="1" noChangeArrowheads="1" noChangeShapeType="1" noTextEdit="1"/>
              </p:cNvSpPr>
              <p:nvPr/>
            </p:nvSpPr>
            <p:spPr bwMode="auto">
              <a:xfrm>
                <a:off x="770072" y="1318275"/>
                <a:ext cx="9788369" cy="4377675"/>
              </a:xfrm>
              <a:prstGeom prst="rect">
                <a:avLst/>
              </a:prstGeom>
              <a:blipFill>
                <a:blip r:embed="rId3"/>
                <a:stretch>
                  <a:fillRect l="-187" t="-418" r="-374"/>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F64D4671-6B43-C7A0-E4E7-705A823D6881}"/>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96F3C304-92FB-3755-74B1-CEF07B6E4DA1}"/>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737439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A56EE-C535-1AE9-DFAB-9D5F0E78A175}"/>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10767A79-BDBA-052B-729E-5B5496FE05AD}"/>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981FD1F0-5CAF-C7FB-AA16-964A4ADDB4CE}"/>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Un modello di crescita: il modello reddito-spesa con investimenti indotti </a:t>
            </a: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0" name="Rectangle 3">
                <a:extLst>
                  <a:ext uri="{FF2B5EF4-FFF2-40B4-BE49-F238E27FC236}">
                    <a16:creationId xmlns:a16="http://schemas.microsoft.com/office/drawing/2014/main" id="{9AC5D954-155E-5DD0-163E-8F995B08296E}"/>
                  </a:ext>
                </a:extLst>
              </p:cNvPr>
              <p:cNvSpPr txBox="1">
                <a:spLocks noChangeArrowheads="1"/>
              </p:cNvSpPr>
              <p:nvPr/>
            </p:nvSpPr>
            <p:spPr bwMode="auto">
              <a:xfrm>
                <a:off x="779597" y="1318275"/>
                <a:ext cx="9788369" cy="4778868"/>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600" noProof="0" dirty="0">
                    <a:latin typeface="Times New Roman" panose="02020603050405020304" pitchFamily="18" charset="0"/>
                    <a:ea typeface="Calibri" panose="020F0502020204030204" pitchFamily="34" charset="0"/>
                    <a:cs typeface="Times New Roman" panose="02020603050405020304" pitchFamily="18" charset="0"/>
                  </a:rPr>
                  <a:t>Impatto di un aumento della tassazione sul rapporto deficit/PIL: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f>
                        <m:f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fPr>
                        <m:num>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ctrlPr>
                            </m:sSupPr>
                            <m:e>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𝑑</m:t>
                              </m:r>
                            </m:e>
                            <m:sup>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sup>
                          </m:sSup>
                        </m:num>
                        <m:den>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𝜕𝜃</m:t>
                          </m:r>
                        </m:den>
                      </m:f>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r>
                        <a:rPr lang="it-IT" sz="1600" b="0" i="1" noProof="0" smtClean="0">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&lt;0</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endParaRPr lang="it-IT"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Impatto di un aumento della propensione al consumo sul rapporto deficit/PIL: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i="1">
                                  <a:latin typeface="Cambria Math" panose="02040503050406030204" pitchFamily="18" charset="0"/>
                                  <a:ea typeface="Calibri" panose="020F0502020204030204" pitchFamily="34" charset="0"/>
                                  <a:cs typeface="Times New Roman" panose="02020603050405020304" pitchFamily="18" charset="0"/>
                                </a:rPr>
                              </m:ctrlPr>
                            </m:sSupPr>
                            <m:e>
                              <m:r>
                                <a:rPr lang="it-IT" sz="1600" i="1">
                                  <a:latin typeface="Cambria Math" panose="02040503050406030204" pitchFamily="18" charset="0"/>
                                  <a:ea typeface="Calibri" panose="020F0502020204030204" pitchFamily="34" charset="0"/>
                                  <a:cs typeface="Times New Roman" panose="02020603050405020304" pitchFamily="18" charset="0"/>
                                </a:rPr>
                                <m:t>𝑑</m:t>
                              </m:r>
                            </m:e>
                            <m:sup>
                              <m:r>
                                <a:rPr lang="it-IT" sz="1600" i="1">
                                  <a:latin typeface="Cambria Math" panose="02040503050406030204" pitchFamily="18" charset="0"/>
                                  <a:ea typeface="Calibri" panose="020F0502020204030204" pitchFamily="34" charset="0"/>
                                  <a:cs typeface="Times New Roman" panose="02020603050405020304" pitchFamily="18" charset="0"/>
                                </a:rPr>
                                <m:t>∗</m:t>
                              </m:r>
                            </m:sup>
                          </m:sSup>
                        </m:num>
                        <m:den>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𝑐</m:t>
                          </m:r>
                        </m:den>
                      </m:f>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𝑣</m:t>
                          </m:r>
                          <m:r>
                            <a:rPr lang="it-IT" sz="1600" i="1">
                              <a:latin typeface="Cambria Math" panose="02040503050406030204" pitchFamily="18" charset="0"/>
                              <a:ea typeface="Calibri" panose="020F0502020204030204" pitchFamily="34" charset="0"/>
                              <a:cs typeface="Times New Roman" panose="02020603050405020304" pitchFamily="18" charset="0"/>
                            </a:rPr>
                            <m:t>𝛿</m:t>
                          </m:r>
                        </m:e>
                      </m:d>
                      <m:d>
                        <m:dPr>
                          <m:ctrlPr>
                            <a:rPr lang="it-IT" sz="1600" i="1">
                              <a:latin typeface="Cambria Math" panose="02040503050406030204" pitchFamily="18" charset="0"/>
                              <a:ea typeface="Calibri" panose="020F0502020204030204" pitchFamily="34" charset="0"/>
                              <a:cs typeface="Times New Roman" panose="02020603050405020304" pitchFamily="18" charset="0"/>
                            </a:rPr>
                          </m:ctrlPr>
                        </m:dPr>
                        <m:e>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e>
                      </m:d>
                      <m:r>
                        <a:rPr lang="it-IT" sz="1600" b="0" i="1" smtClean="0">
                          <a:latin typeface="Cambria Math" panose="02040503050406030204" pitchFamily="18" charset="0"/>
                          <a:ea typeface="Calibri" panose="020F0502020204030204" pitchFamily="34" charset="0"/>
                          <a:cs typeface="Times New Roman" panose="02020603050405020304" pitchFamily="18" charset="0"/>
                        </a:rPr>
                        <m:t>&lt;0</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Impatto di un aumento del rapporto capitale/prodotto (intensità capitalistica dell’economia) sul rapporto deficit/PIL: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i="1">
                                  <a:latin typeface="Cambria Math" panose="02040503050406030204" pitchFamily="18" charset="0"/>
                                  <a:ea typeface="Calibri" panose="020F0502020204030204" pitchFamily="34" charset="0"/>
                                  <a:cs typeface="Times New Roman" panose="02020603050405020304" pitchFamily="18" charset="0"/>
                                </a:rPr>
                              </m:ctrlPr>
                            </m:sSupPr>
                            <m:e>
                              <m:r>
                                <a:rPr lang="it-IT" sz="1600" i="1">
                                  <a:latin typeface="Cambria Math" panose="02040503050406030204" pitchFamily="18" charset="0"/>
                                  <a:ea typeface="Calibri" panose="020F0502020204030204" pitchFamily="34" charset="0"/>
                                  <a:cs typeface="Times New Roman" panose="02020603050405020304" pitchFamily="18" charset="0"/>
                                </a:rPr>
                                <m:t>𝑑</m:t>
                              </m:r>
                            </m:e>
                            <m:sup>
                              <m:r>
                                <a:rPr lang="it-IT" sz="1600" i="1">
                                  <a:latin typeface="Cambria Math" panose="02040503050406030204" pitchFamily="18" charset="0"/>
                                  <a:ea typeface="Calibri" panose="020F0502020204030204" pitchFamily="34" charset="0"/>
                                  <a:cs typeface="Times New Roman" panose="02020603050405020304" pitchFamily="18" charset="0"/>
                                </a:rPr>
                                <m:t>∗</m:t>
                              </m:r>
                            </m:sup>
                          </m:sSup>
                        </m:num>
                        <m:den>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𝑣</m:t>
                          </m:r>
                        </m:den>
                      </m:f>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m:t>
                      </m:r>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𝑐</m:t>
                      </m:r>
                      <m:r>
                        <a:rPr lang="it-IT" sz="1600" i="1">
                          <a:latin typeface="Cambria Math" panose="02040503050406030204" pitchFamily="18" charset="0"/>
                          <a:ea typeface="Calibri" panose="020F0502020204030204" pitchFamily="34" charset="0"/>
                          <a:cs typeface="Times New Roman" panose="02020603050405020304" pitchFamily="18" charset="0"/>
                        </a:rPr>
                        <m:t>)(1−</m:t>
                      </m:r>
                      <m:r>
                        <a:rPr lang="it-IT" sz="1600" i="1">
                          <a:latin typeface="Cambria Math" panose="02040503050406030204" pitchFamily="18" charset="0"/>
                          <a:ea typeface="Calibri" panose="020F0502020204030204" pitchFamily="34" charset="0"/>
                          <a:cs typeface="Times New Roman" panose="02020603050405020304" pitchFamily="18" charset="0"/>
                        </a:rPr>
                        <m:t>𝜃</m:t>
                      </m:r>
                      <m:r>
                        <a:rPr lang="it-IT" sz="1600" i="1">
                          <a:latin typeface="Cambria Math" panose="02040503050406030204" pitchFamily="18" charset="0"/>
                          <a:ea typeface="Calibri" panose="020F0502020204030204" pitchFamily="34" charset="0"/>
                          <a:cs typeface="Times New Roman" panose="02020603050405020304" pitchFamily="18" charset="0"/>
                        </a:rPr>
                        <m:t>)&lt;0</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600" dirty="0">
                    <a:latin typeface="Times New Roman" panose="02020603050405020304" pitchFamily="18" charset="0"/>
                    <a:ea typeface="Calibri" panose="020F0502020204030204" pitchFamily="34" charset="0"/>
                    <a:cs typeface="Times New Roman" panose="02020603050405020304" pitchFamily="18" charset="0"/>
                  </a:rPr>
                  <a:t>Impatto di un aumento/taglio della spesa pubblica: </a:t>
                </a:r>
              </a:p>
              <a:p>
                <a:pPr marL="0" indent="0" algn="just">
                  <a:lnSpc>
                    <a:spcPct val="107000"/>
                  </a:lnSpc>
                  <a:spcBef>
                    <a:spcPts val="0"/>
                  </a:spcBef>
                  <a:spcAft>
                    <a:spcPts val="800"/>
                  </a:spcAft>
                  <a:buNone/>
                </a:pPr>
                <a14:m>
                  <m:oMathPara xmlns:m="http://schemas.openxmlformats.org/officeDocument/2006/math">
                    <m:oMathParaPr>
                      <m:jc m:val="centerGroup"/>
                    </m:oMathParaPr>
                    <m:oMath xmlns:m="http://schemas.openxmlformats.org/officeDocument/2006/math">
                      <m:f>
                        <m:fPr>
                          <m:ctrlPr>
                            <a:rPr lang="it-IT" sz="1600" i="1">
                              <a:latin typeface="Cambria Math" panose="02040503050406030204" pitchFamily="18" charset="0"/>
                              <a:ea typeface="Calibri" panose="020F0502020204030204" pitchFamily="34" charset="0"/>
                              <a:cs typeface="Times New Roman" panose="02020603050405020304" pitchFamily="18" charset="0"/>
                            </a:rPr>
                          </m:ctrlPr>
                        </m:fPr>
                        <m:num>
                          <m:r>
                            <a:rPr lang="it-IT" sz="1600" i="1">
                              <a:latin typeface="Cambria Math" panose="02040503050406030204" pitchFamily="18" charset="0"/>
                              <a:ea typeface="Calibri" panose="020F0502020204030204" pitchFamily="34" charset="0"/>
                              <a:cs typeface="Times New Roman" panose="02020603050405020304" pitchFamily="18" charset="0"/>
                            </a:rPr>
                            <m:t>𝜕</m:t>
                          </m:r>
                          <m:sSup>
                            <m:sSupPr>
                              <m:ctrlPr>
                                <a:rPr lang="it-IT" sz="1600" i="1">
                                  <a:latin typeface="Cambria Math" panose="02040503050406030204" pitchFamily="18" charset="0"/>
                                  <a:ea typeface="Calibri" panose="020F0502020204030204" pitchFamily="34" charset="0"/>
                                  <a:cs typeface="Times New Roman" panose="02020603050405020304" pitchFamily="18" charset="0"/>
                                </a:rPr>
                              </m:ctrlPr>
                            </m:sSupPr>
                            <m:e>
                              <m:r>
                                <a:rPr lang="it-IT" sz="1600" i="1">
                                  <a:latin typeface="Cambria Math" panose="02040503050406030204" pitchFamily="18" charset="0"/>
                                  <a:ea typeface="Calibri" panose="020F0502020204030204" pitchFamily="34" charset="0"/>
                                  <a:cs typeface="Times New Roman" panose="02020603050405020304" pitchFamily="18" charset="0"/>
                                </a:rPr>
                                <m:t>𝑑</m:t>
                              </m:r>
                            </m:e>
                            <m:sup>
                              <m:r>
                                <a:rPr lang="it-IT" sz="1600" i="1">
                                  <a:latin typeface="Cambria Math" panose="02040503050406030204" pitchFamily="18" charset="0"/>
                                  <a:ea typeface="Calibri" panose="020F0502020204030204" pitchFamily="34" charset="0"/>
                                  <a:cs typeface="Times New Roman" panose="02020603050405020304" pitchFamily="18" charset="0"/>
                                </a:rPr>
                                <m:t>∗</m:t>
                              </m:r>
                            </m:sup>
                          </m:sSup>
                        </m:num>
                        <m:den>
                          <m:r>
                            <a:rPr lang="it-IT" sz="1600" i="1">
                              <a:latin typeface="Cambria Math" panose="02040503050406030204" pitchFamily="18" charset="0"/>
                              <a:ea typeface="Calibri" panose="020F0502020204030204" pitchFamily="34" charset="0"/>
                              <a:cs typeface="Times New Roman" panose="02020603050405020304" pitchFamily="18" charset="0"/>
                            </a:rPr>
                            <m:t>𝜕</m:t>
                          </m:r>
                          <m:r>
                            <a:rPr lang="it-IT" sz="1600" b="0" i="1" smtClean="0">
                              <a:latin typeface="Cambria Math" panose="02040503050406030204" pitchFamily="18" charset="0"/>
                              <a:ea typeface="Calibri" panose="020F0502020204030204" pitchFamily="34" charset="0"/>
                              <a:cs typeface="Times New Roman" panose="02020603050405020304" pitchFamily="18" charset="0"/>
                            </a:rPr>
                            <m:t>𝐺</m:t>
                          </m:r>
                        </m:den>
                      </m:f>
                      <m:r>
                        <a:rPr lang="it-IT" sz="1600" b="0" i="1" smtClean="0">
                          <a:latin typeface="Cambria Math" panose="02040503050406030204" pitchFamily="18" charset="0"/>
                          <a:ea typeface="Calibri" panose="020F0502020204030204" pitchFamily="34" charset="0"/>
                          <a:cs typeface="Times New Roman" panose="02020603050405020304" pitchFamily="18" charset="0"/>
                        </a:rPr>
                        <m:t>=0</m:t>
                      </m:r>
                    </m:oMath>
                  </m:oMathPara>
                </a14:m>
                <a:endParaRPr lang="it-IT" sz="1600" noProof="0" dirty="0">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10" name="Rectangle 3">
                <a:extLst>
                  <a:ext uri="{FF2B5EF4-FFF2-40B4-BE49-F238E27FC236}">
                    <a16:creationId xmlns:a16="http://schemas.microsoft.com/office/drawing/2014/main" id="{9AC5D954-155E-5DD0-163E-8F995B08296E}"/>
                  </a:ext>
                </a:extLst>
              </p:cNvPr>
              <p:cNvSpPr txBox="1">
                <a:spLocks noRot="1" noChangeAspect="1" noMove="1" noResize="1" noEditPoints="1" noAdjustHandles="1" noChangeArrowheads="1" noChangeShapeType="1" noTextEdit="1"/>
              </p:cNvSpPr>
              <p:nvPr/>
            </p:nvSpPr>
            <p:spPr bwMode="auto">
              <a:xfrm>
                <a:off x="779597" y="1318275"/>
                <a:ext cx="9788369" cy="4778868"/>
              </a:xfrm>
              <a:prstGeom prst="rect">
                <a:avLst/>
              </a:prstGeom>
              <a:blipFill>
                <a:blip r:embed="rId3"/>
                <a:stretch>
                  <a:fillRect l="-249" t="-383" r="-311"/>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it-IT">
                    <a:noFill/>
                  </a:rPr>
                  <a:t> </a:t>
                </a:r>
              </a:p>
            </p:txBody>
          </p:sp>
        </mc:Fallback>
      </mc:AlternateContent>
      <p:sp>
        <p:nvSpPr>
          <p:cNvPr id="3" name="Shape 2">
            <a:extLst>
              <a:ext uri="{FF2B5EF4-FFF2-40B4-BE49-F238E27FC236}">
                <a16:creationId xmlns:a16="http://schemas.microsoft.com/office/drawing/2014/main" id="{6C5F0A18-5DDB-00B7-3AF7-B1D4D79A4413}"/>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1E024D31-9C2D-AFB7-CA2E-E6783C00B77C}"/>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325648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6203-DD3E-E6FE-CDBF-C202BA841FCD}"/>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08A124AB-4206-2A0E-7B20-244B81159A01}"/>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27108043-D31B-709D-5A3F-ECA6E79966B3}"/>
              </a:ext>
            </a:extLst>
          </p:cNvPr>
          <p:cNvSpPr txBox="1">
            <a:spLocks noChangeArrowheads="1"/>
          </p:cNvSpPr>
          <p:nvPr/>
        </p:nvSpPr>
        <p:spPr bwMode="auto">
          <a:xfrm>
            <a:off x="770072" y="273778"/>
            <a:ext cx="10755177"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La moneta endogena</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10" name="Rectangle 3">
            <a:extLst>
              <a:ext uri="{FF2B5EF4-FFF2-40B4-BE49-F238E27FC236}">
                <a16:creationId xmlns:a16="http://schemas.microsoft.com/office/drawing/2014/main" id="{13FF30D2-9F6C-79A7-FF10-447A2F1A2527}"/>
              </a:ext>
            </a:extLst>
          </p:cNvPr>
          <p:cNvSpPr txBox="1">
            <a:spLocks noChangeArrowheads="1"/>
          </p:cNvSpPr>
          <p:nvPr/>
        </p:nvSpPr>
        <p:spPr bwMode="auto">
          <a:xfrm>
            <a:off x="927255" y="1318275"/>
            <a:ext cx="10902795" cy="2958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it-IT" sz="1800" dirty="0">
                <a:latin typeface="Times New Roman" panose="02020603050405020304" pitchFamily="18" charset="0"/>
                <a:cs typeface="Times New Roman" panose="02020603050405020304" pitchFamily="18" charset="0"/>
              </a:rPr>
              <a:t>Il denaro viene creato e immesso nell’economia quando:</a:t>
            </a:r>
          </a:p>
          <a:p>
            <a:r>
              <a:rPr lang="it-IT" sz="1800" dirty="0">
                <a:latin typeface="Times New Roman" panose="02020603050405020304" pitchFamily="18" charset="0"/>
                <a:cs typeface="Times New Roman" panose="02020603050405020304" pitchFamily="18" charset="0"/>
              </a:rPr>
              <a:t>La spesa pubblica viene realizzata ed è finanziata dall’acquisto di titoli di Stato da parte della banca centrale. </a:t>
            </a:r>
          </a:p>
          <a:p>
            <a:r>
              <a:rPr lang="it-IT" sz="1800" dirty="0">
                <a:latin typeface="Times New Roman" panose="02020603050405020304" pitchFamily="18" charset="0"/>
                <a:cs typeface="Times New Roman" panose="02020603050405020304" pitchFamily="18" charset="0"/>
              </a:rPr>
              <a:t>Gli investimenti sono finanziati tramite prestiti bancari. </a:t>
            </a:r>
          </a:p>
          <a:p>
            <a:pPr marL="0" indent="0">
              <a:buNone/>
            </a:pPr>
            <a:endParaRPr lang="it-IT"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it-IT" sz="1800" dirty="0">
                <a:latin typeface="Times New Roman" panose="02020603050405020304" pitchFamily="18" charset="0"/>
                <a:cs typeface="Times New Roman" panose="02020603050405020304" pitchFamily="18" charset="0"/>
              </a:rPr>
              <a:t>Il denaro viene ritirato dall’economia e distrutto quando:</a:t>
            </a:r>
          </a:p>
          <a:p>
            <a:r>
              <a:rPr lang="it-IT" sz="1800" dirty="0">
                <a:latin typeface="Times New Roman" panose="02020603050405020304" pitchFamily="18" charset="0"/>
                <a:cs typeface="Times New Roman" panose="02020603050405020304" pitchFamily="18" charset="0"/>
              </a:rPr>
              <a:t>Il governo rimborsa il debito alla banca centrale. </a:t>
            </a:r>
          </a:p>
          <a:p>
            <a:r>
              <a:rPr lang="it-IT" sz="1800" dirty="0">
                <a:latin typeface="Times New Roman" panose="02020603050405020304" pitchFamily="18" charset="0"/>
                <a:cs typeface="Times New Roman" panose="02020603050405020304" pitchFamily="18" charset="0"/>
              </a:rPr>
              <a:t>Le imprese rimborsano i prestiti alle banche commerciali.</a:t>
            </a:r>
          </a:p>
          <a:p>
            <a:pPr marL="0" indent="0">
              <a:buNone/>
            </a:pPr>
            <a:endParaRPr lang="it-IT"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it-IT" sz="1800" dirty="0">
                <a:latin typeface="Times New Roman" panose="02020603050405020304" pitchFamily="18" charset="0"/>
                <a:cs typeface="Times New Roman" panose="02020603050405020304" pitchFamily="18" charset="0"/>
              </a:rPr>
              <a:t>Il principio del deflusso: il rimborso dei prestiti distrugge attivamente la moneta.</a:t>
            </a:r>
          </a:p>
          <a:p>
            <a:r>
              <a:rPr lang="it-IT" sz="1800" dirty="0">
                <a:latin typeface="Times New Roman" panose="02020603050405020304" pitchFamily="18" charset="0"/>
                <a:cs typeface="Times New Roman" panose="02020603050405020304" pitchFamily="18" charset="0"/>
              </a:rPr>
              <a:t>Le banche creano moneta ex nihilo tramite la contabilità a partita doppia. Quando la banca fa un prestito ad un’impresa crea simultaneamente un corrispondente ammontare di depositi.</a:t>
            </a:r>
          </a:p>
          <a:p>
            <a:r>
              <a:rPr lang="it-IT" sz="1800" dirty="0">
                <a:latin typeface="Times New Roman" panose="02020603050405020304" pitchFamily="18" charset="0"/>
                <a:cs typeface="Times New Roman" panose="02020603050405020304" pitchFamily="18" charset="0"/>
              </a:rPr>
              <a:t>Le banche non sono semplici intermediari che fanno da tramite tra risparmiatori e investitori. </a:t>
            </a:r>
          </a:p>
          <a:p>
            <a:r>
              <a:rPr lang="it-IT" sz="1800" dirty="0">
                <a:latin typeface="Times New Roman" panose="02020603050405020304" pitchFamily="18" charset="0"/>
                <a:cs typeface="Times New Roman" panose="02020603050405020304" pitchFamily="18" charset="0"/>
              </a:rPr>
              <a:t>Il credito crea i depositi, non il contrario, mentre le riserve sono una conseguenza, non un vincolo.</a:t>
            </a:r>
          </a:p>
          <a:p>
            <a:r>
              <a:rPr lang="it-IT" sz="1800" dirty="0">
                <a:latin typeface="Times New Roman" panose="02020603050405020304" pitchFamily="18" charset="0"/>
                <a:cs typeface="Times New Roman" panose="02020603050405020304" pitchFamily="18" charset="0"/>
              </a:rPr>
              <a:t>L’offerta di moneta è guidata dalla domanda:</a:t>
            </a:r>
            <a:br>
              <a:rPr lang="it-IT" sz="1800" dirty="0">
                <a:latin typeface="Times New Roman" panose="02020603050405020304" pitchFamily="18" charset="0"/>
                <a:cs typeface="Times New Roman" panose="02020603050405020304" pitchFamily="18" charset="0"/>
              </a:rPr>
            </a:br>
            <a:r>
              <a:rPr lang="it-IT" sz="1800" dirty="0">
                <a:latin typeface="Times New Roman" panose="02020603050405020304" pitchFamily="18" charset="0"/>
                <a:cs typeface="Times New Roman" panose="02020603050405020304" pitchFamily="18" charset="0"/>
              </a:rPr>
              <a:t>𝑀 = 𝑓(𝐿^𝑑) = 𝑓(𝐼) = 𝑓(𝐴𝐷)</a:t>
            </a:r>
          </a:p>
          <a:p>
            <a:endParaRPr lang="it-IT" sz="1800" dirty="0">
              <a:latin typeface="Times New Roman" panose="02020603050405020304" pitchFamily="18" charset="0"/>
              <a:cs typeface="Times New Roman" panose="02020603050405020304" pitchFamily="18" charset="0"/>
            </a:endParaRPr>
          </a:p>
          <a:p>
            <a:pPr algn="just">
              <a:lnSpc>
                <a:spcPct val="107000"/>
              </a:lnSpc>
              <a:spcBef>
                <a:spcPts val="0"/>
              </a:spcBef>
              <a:spcAft>
                <a:spcPts val="800"/>
              </a:spcAft>
              <a:buFontTx/>
              <a:buChar char="-"/>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800" noProof="0" dirty="0">
              <a:solidFill>
                <a:schemeClr val="tx1"/>
              </a:solidFill>
              <a:latin typeface="Times New Roman" panose="02020603050405020304" pitchFamily="18" charset="0"/>
              <a:cs typeface="Times New Roman" panose="02020603050405020304" pitchFamily="18" charset="0"/>
            </a:endParaRPr>
          </a:p>
        </p:txBody>
      </p:sp>
      <p:sp>
        <p:nvSpPr>
          <p:cNvPr id="3" name="Shape 2">
            <a:extLst>
              <a:ext uri="{FF2B5EF4-FFF2-40B4-BE49-F238E27FC236}">
                <a16:creationId xmlns:a16="http://schemas.microsoft.com/office/drawing/2014/main" id="{853861D8-7EEF-4464-EB77-304E964DE428}"/>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B201BBAD-988E-27ED-5AD5-818EDA78A6D6}"/>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862672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B1388-14D2-070B-9A1A-99761A41E994}"/>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CE4D0BDB-D778-5456-D7E3-F6D2E6178708}"/>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881DAA91-2CB8-E246-5A95-F0D916EDE35C}"/>
              </a:ext>
            </a:extLst>
          </p:cNvPr>
          <p:cNvSpPr txBox="1">
            <a:spLocks noChangeArrowheads="1"/>
          </p:cNvSpPr>
          <p:nvPr/>
        </p:nvSpPr>
        <p:spPr bwMode="auto">
          <a:xfrm>
            <a:off x="770073" y="273778"/>
            <a:ext cx="94908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3" name="Rettangolo 2">
            <a:extLst>
              <a:ext uri="{FF2B5EF4-FFF2-40B4-BE49-F238E27FC236}">
                <a16:creationId xmlns:a16="http://schemas.microsoft.com/office/drawing/2014/main" id="{84AE3E52-4EFE-C4F8-7D57-B051F3BB5590}"/>
              </a:ext>
            </a:extLst>
          </p:cNvPr>
          <p:cNvSpPr/>
          <p:nvPr/>
        </p:nvSpPr>
        <p:spPr>
          <a:xfrm>
            <a:off x="6841203" y="1573155"/>
            <a:ext cx="2105314" cy="818136"/>
          </a:xfrm>
          <a:prstGeom prst="rect">
            <a:avLst/>
          </a:prstGeom>
          <a:solidFill>
            <a:srgbClr val="70AD47">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Banca Centrale</a:t>
            </a:r>
          </a:p>
        </p:txBody>
      </p:sp>
      <p:sp>
        <p:nvSpPr>
          <p:cNvPr id="4" name="Rettangolo 3">
            <a:extLst>
              <a:ext uri="{FF2B5EF4-FFF2-40B4-BE49-F238E27FC236}">
                <a16:creationId xmlns:a16="http://schemas.microsoft.com/office/drawing/2014/main" id="{17D65018-D289-90CC-304C-F1D652D9EABB}"/>
              </a:ext>
            </a:extLst>
          </p:cNvPr>
          <p:cNvSpPr/>
          <p:nvPr/>
        </p:nvSpPr>
        <p:spPr>
          <a:xfrm>
            <a:off x="3860516" y="3988682"/>
            <a:ext cx="1724526" cy="818136"/>
          </a:xfrm>
          <a:prstGeom prst="rect">
            <a:avLst/>
          </a:prstGeom>
          <a:solidFill>
            <a:srgbClr val="70AD47">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Famiglie</a:t>
            </a:r>
          </a:p>
        </p:txBody>
      </p:sp>
      <p:sp>
        <p:nvSpPr>
          <p:cNvPr id="31" name="Rettangolo 30">
            <a:extLst>
              <a:ext uri="{FF2B5EF4-FFF2-40B4-BE49-F238E27FC236}">
                <a16:creationId xmlns:a16="http://schemas.microsoft.com/office/drawing/2014/main" id="{4DD2644F-ACD7-257F-9924-1212307B8ABF}"/>
              </a:ext>
            </a:extLst>
          </p:cNvPr>
          <p:cNvSpPr/>
          <p:nvPr/>
        </p:nvSpPr>
        <p:spPr>
          <a:xfrm>
            <a:off x="6995167" y="3926022"/>
            <a:ext cx="1925053" cy="1026258"/>
          </a:xfrm>
          <a:prstGeom prst="rect">
            <a:avLst/>
          </a:prstGeom>
          <a:solidFill>
            <a:srgbClr val="70AD47">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Governo</a:t>
            </a:r>
          </a:p>
        </p:txBody>
      </p:sp>
      <p:cxnSp>
        <p:nvCxnSpPr>
          <p:cNvPr id="49" name="Connettore 2 48">
            <a:extLst>
              <a:ext uri="{FF2B5EF4-FFF2-40B4-BE49-F238E27FC236}">
                <a16:creationId xmlns:a16="http://schemas.microsoft.com/office/drawing/2014/main" id="{70C34805-2C2C-704F-B754-7FC9DA2713F2}"/>
              </a:ext>
            </a:extLst>
          </p:cNvPr>
          <p:cNvCxnSpPr/>
          <p:nvPr/>
        </p:nvCxnSpPr>
        <p:spPr>
          <a:xfrm flipV="1">
            <a:off x="4945358" y="2400508"/>
            <a:ext cx="0" cy="1588175"/>
          </a:xfrm>
          <a:prstGeom prst="straightConnector1">
            <a:avLst/>
          </a:prstGeom>
          <a:noFill/>
          <a:ln w="28575" cap="flat" cmpd="sng" algn="ctr">
            <a:solidFill>
              <a:srgbClr val="70AD47">
                <a:lumMod val="50000"/>
              </a:srgbClr>
            </a:solidFill>
            <a:prstDash val="solid"/>
            <a:miter lim="800000"/>
            <a:tailEnd type="triangle"/>
          </a:ln>
          <a:effectLst/>
        </p:spPr>
      </p:cxnSp>
      <p:cxnSp>
        <p:nvCxnSpPr>
          <p:cNvPr id="50" name="Connettore 2 49">
            <a:extLst>
              <a:ext uri="{FF2B5EF4-FFF2-40B4-BE49-F238E27FC236}">
                <a16:creationId xmlns:a16="http://schemas.microsoft.com/office/drawing/2014/main" id="{C2E2D257-140F-CAF3-3FA0-60221C153D91}"/>
              </a:ext>
            </a:extLst>
          </p:cNvPr>
          <p:cNvCxnSpPr/>
          <p:nvPr/>
        </p:nvCxnSpPr>
        <p:spPr>
          <a:xfrm>
            <a:off x="4403942" y="2400508"/>
            <a:ext cx="0" cy="1588175"/>
          </a:xfrm>
          <a:prstGeom prst="straightConnector1">
            <a:avLst/>
          </a:prstGeom>
          <a:noFill/>
          <a:ln w="19050" cap="flat" cmpd="sng" algn="ctr">
            <a:solidFill>
              <a:srgbClr val="70AD47">
                <a:lumMod val="50000"/>
              </a:srgbClr>
            </a:solidFill>
            <a:prstDash val="lgDash"/>
            <a:miter lim="800000"/>
            <a:tailEnd type="triangle"/>
          </a:ln>
          <a:effectLst/>
        </p:spPr>
      </p:cxnSp>
      <p:cxnSp>
        <p:nvCxnSpPr>
          <p:cNvPr id="51" name="Connettore a gomito 50">
            <a:extLst>
              <a:ext uri="{FF2B5EF4-FFF2-40B4-BE49-F238E27FC236}">
                <a16:creationId xmlns:a16="http://schemas.microsoft.com/office/drawing/2014/main" id="{B5FC0930-80D3-33FD-AD2E-BE9E347809BB}"/>
              </a:ext>
            </a:extLst>
          </p:cNvPr>
          <p:cNvCxnSpPr>
            <a:cxnSpLocks/>
            <a:stCxn id="4" idx="2"/>
            <a:endCxn id="31" idx="2"/>
          </p:cNvCxnSpPr>
          <p:nvPr/>
        </p:nvCxnSpPr>
        <p:spPr>
          <a:xfrm rot="16200000" flipH="1">
            <a:off x="6267505" y="3262091"/>
            <a:ext cx="145462" cy="3234915"/>
          </a:xfrm>
          <a:prstGeom prst="bentConnector3">
            <a:avLst>
              <a:gd name="adj1" fmla="val 257154"/>
            </a:avLst>
          </a:prstGeom>
          <a:noFill/>
          <a:ln w="19050" cap="flat" cmpd="sng" algn="ctr">
            <a:solidFill>
              <a:srgbClr val="70AD47">
                <a:lumMod val="50000"/>
              </a:srgbClr>
            </a:solidFill>
            <a:prstDash val="lgDashDot"/>
            <a:miter lim="800000"/>
            <a:tailEnd type="triangle"/>
          </a:ln>
          <a:effectLst/>
        </p:spPr>
      </p:cxnSp>
      <p:cxnSp>
        <p:nvCxnSpPr>
          <p:cNvPr id="52" name="Connettore 2 51">
            <a:extLst>
              <a:ext uri="{FF2B5EF4-FFF2-40B4-BE49-F238E27FC236}">
                <a16:creationId xmlns:a16="http://schemas.microsoft.com/office/drawing/2014/main" id="{47F687AB-59A9-D0DA-AA23-7B2147C690A6}"/>
              </a:ext>
            </a:extLst>
          </p:cNvPr>
          <p:cNvCxnSpPr>
            <a:cxnSpLocks/>
          </p:cNvCxnSpPr>
          <p:nvPr/>
        </p:nvCxnSpPr>
        <p:spPr>
          <a:xfrm flipH="1">
            <a:off x="7679018" y="2380282"/>
            <a:ext cx="17681" cy="1545739"/>
          </a:xfrm>
          <a:prstGeom prst="straightConnector1">
            <a:avLst/>
          </a:prstGeom>
          <a:noFill/>
          <a:ln w="28575" cap="flat" cmpd="sng" algn="ctr">
            <a:solidFill>
              <a:srgbClr val="70AD47">
                <a:lumMod val="50000"/>
              </a:srgbClr>
            </a:solidFill>
            <a:prstDash val="solid"/>
            <a:miter lim="800000"/>
            <a:tailEnd type="triangle"/>
          </a:ln>
          <a:effectLst/>
        </p:spPr>
      </p:cxnSp>
      <p:grpSp>
        <p:nvGrpSpPr>
          <p:cNvPr id="53" name="Gruppo 52">
            <a:extLst>
              <a:ext uri="{FF2B5EF4-FFF2-40B4-BE49-F238E27FC236}">
                <a16:creationId xmlns:a16="http://schemas.microsoft.com/office/drawing/2014/main" id="{02979DA1-6800-F112-9E48-30D4094C5649}"/>
              </a:ext>
            </a:extLst>
          </p:cNvPr>
          <p:cNvGrpSpPr/>
          <p:nvPr/>
        </p:nvGrpSpPr>
        <p:grpSpPr>
          <a:xfrm>
            <a:off x="3029977" y="1454620"/>
            <a:ext cx="2261174" cy="925662"/>
            <a:chOff x="432636" y="753979"/>
            <a:chExt cx="1983008" cy="1236008"/>
          </a:xfrm>
          <a:solidFill>
            <a:srgbClr val="70AD47">
              <a:lumMod val="20000"/>
              <a:lumOff val="80000"/>
            </a:srgbClr>
          </a:solidFill>
        </p:grpSpPr>
        <p:sp>
          <p:nvSpPr>
            <p:cNvPr id="55" name="Rettangolo 54">
              <a:extLst>
                <a:ext uri="{FF2B5EF4-FFF2-40B4-BE49-F238E27FC236}">
                  <a16:creationId xmlns:a16="http://schemas.microsoft.com/office/drawing/2014/main" id="{B3F25CCD-CBB2-5374-E8EE-BAF9D2F3CAB7}"/>
                </a:ext>
              </a:extLst>
            </p:cNvPr>
            <p:cNvSpPr/>
            <p:nvPr/>
          </p:nvSpPr>
          <p:spPr>
            <a:xfrm>
              <a:off x="432636" y="753979"/>
              <a:ext cx="1983008" cy="1236008"/>
            </a:xfrm>
            <a:prstGeom prst="rect">
              <a:avLst/>
            </a:prstGeom>
            <a:grp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Imprese C + Imprese K</a:t>
              </a:r>
            </a:p>
          </p:txBody>
        </p:sp>
        <p:cxnSp>
          <p:nvCxnSpPr>
            <p:cNvPr id="56" name="Connettore 2 55">
              <a:extLst>
                <a:ext uri="{FF2B5EF4-FFF2-40B4-BE49-F238E27FC236}">
                  <a16:creationId xmlns:a16="http://schemas.microsoft.com/office/drawing/2014/main" id="{5C735259-C107-FA6F-3D25-FD2A55B3C05D}"/>
                </a:ext>
              </a:extLst>
            </p:cNvPr>
            <p:cNvCxnSpPr>
              <a:cxnSpLocks/>
            </p:cNvCxnSpPr>
            <p:nvPr/>
          </p:nvCxnSpPr>
          <p:spPr>
            <a:xfrm flipV="1">
              <a:off x="2283490" y="1309380"/>
              <a:ext cx="0" cy="507458"/>
            </a:xfrm>
            <a:prstGeom prst="straightConnector1">
              <a:avLst/>
            </a:prstGeom>
            <a:grpFill/>
            <a:ln w="6350" cap="flat" cmpd="sng" algn="ctr">
              <a:noFill/>
              <a:prstDash val="solid"/>
              <a:miter lim="800000"/>
              <a:tailEnd type="triangle"/>
            </a:ln>
            <a:effectLst/>
          </p:spPr>
        </p:cxnSp>
      </p:grpSp>
      <p:sp>
        <p:nvSpPr>
          <p:cNvPr id="57" name="Rettangolo 56">
            <a:extLst>
              <a:ext uri="{FF2B5EF4-FFF2-40B4-BE49-F238E27FC236}">
                <a16:creationId xmlns:a16="http://schemas.microsoft.com/office/drawing/2014/main" id="{5B836507-B97C-E182-7344-FB10D60F34D1}"/>
              </a:ext>
            </a:extLst>
          </p:cNvPr>
          <p:cNvSpPr/>
          <p:nvPr/>
        </p:nvSpPr>
        <p:spPr>
          <a:xfrm>
            <a:off x="4719910" y="3123949"/>
            <a:ext cx="1074392" cy="215200"/>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Consumo</a:t>
            </a:r>
          </a:p>
        </p:txBody>
      </p:sp>
      <p:cxnSp>
        <p:nvCxnSpPr>
          <p:cNvPr id="58" name="Connettore a gomito 57">
            <a:extLst>
              <a:ext uri="{FF2B5EF4-FFF2-40B4-BE49-F238E27FC236}">
                <a16:creationId xmlns:a16="http://schemas.microsoft.com/office/drawing/2014/main" id="{ED723D03-E8BD-B58E-8311-B2426F788B46}"/>
              </a:ext>
            </a:extLst>
          </p:cNvPr>
          <p:cNvCxnSpPr>
            <a:endCxn id="4" idx="1"/>
          </p:cNvCxnSpPr>
          <p:nvPr/>
        </p:nvCxnSpPr>
        <p:spPr>
          <a:xfrm rot="16200000" flipH="1">
            <a:off x="2746143" y="3283376"/>
            <a:ext cx="2002153" cy="226595"/>
          </a:xfrm>
          <a:prstGeom prst="bentConnector2">
            <a:avLst/>
          </a:prstGeom>
          <a:noFill/>
          <a:ln w="19050" cap="flat" cmpd="sng" algn="ctr">
            <a:solidFill>
              <a:srgbClr val="70AD47">
                <a:lumMod val="50000"/>
              </a:srgbClr>
            </a:solidFill>
            <a:prstDash val="lgDashDotDot"/>
            <a:miter lim="800000"/>
            <a:tailEnd type="triangle"/>
          </a:ln>
          <a:effectLst/>
        </p:spPr>
      </p:cxnSp>
      <p:sp>
        <p:nvSpPr>
          <p:cNvPr id="59" name="Rettangolo 58">
            <a:extLst>
              <a:ext uri="{FF2B5EF4-FFF2-40B4-BE49-F238E27FC236}">
                <a16:creationId xmlns:a16="http://schemas.microsoft.com/office/drawing/2014/main" id="{DFFFE9BF-CF06-1CB4-ECD2-8CD96D5C1E0F}"/>
              </a:ext>
            </a:extLst>
          </p:cNvPr>
          <p:cNvSpPr/>
          <p:nvPr/>
        </p:nvSpPr>
        <p:spPr>
          <a:xfrm>
            <a:off x="4054191" y="2719124"/>
            <a:ext cx="697492" cy="195930"/>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1100" kern="0" noProof="0" dirty="0">
                <a:solidFill>
                  <a:prstClr val="black"/>
                </a:solidFill>
                <a:latin typeface="Times New Roman" panose="02020603050405020304" pitchFamily="18" charset="0"/>
                <a:ea typeface="+mn-ea"/>
                <a:cs typeface="Times New Roman" panose="02020603050405020304" pitchFamily="18" charset="0"/>
              </a:rPr>
              <a:t>Salari</a:t>
            </a:r>
            <a:endPar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0" name="Rettangolo 59">
            <a:extLst>
              <a:ext uri="{FF2B5EF4-FFF2-40B4-BE49-F238E27FC236}">
                <a16:creationId xmlns:a16="http://schemas.microsoft.com/office/drawing/2014/main" id="{556F4FAA-74D0-A399-F3FB-DD034BE3E183}"/>
              </a:ext>
            </a:extLst>
          </p:cNvPr>
          <p:cNvSpPr/>
          <p:nvPr/>
        </p:nvSpPr>
        <p:spPr>
          <a:xfrm>
            <a:off x="2643209" y="2924239"/>
            <a:ext cx="919375" cy="210359"/>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Dividendi</a:t>
            </a:r>
          </a:p>
        </p:txBody>
      </p:sp>
      <p:sp>
        <p:nvSpPr>
          <p:cNvPr id="61" name="Rettangolo 60">
            <a:extLst>
              <a:ext uri="{FF2B5EF4-FFF2-40B4-BE49-F238E27FC236}">
                <a16:creationId xmlns:a16="http://schemas.microsoft.com/office/drawing/2014/main" id="{49953766-C8C7-C8FC-F752-B4F41DC82CE2}"/>
              </a:ext>
            </a:extLst>
          </p:cNvPr>
          <p:cNvSpPr/>
          <p:nvPr/>
        </p:nvSpPr>
        <p:spPr>
          <a:xfrm>
            <a:off x="5794302" y="5277951"/>
            <a:ext cx="697492" cy="137160"/>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Tasse</a:t>
            </a:r>
          </a:p>
        </p:txBody>
      </p:sp>
      <p:cxnSp>
        <p:nvCxnSpPr>
          <p:cNvPr id="62" name="Connettore a gomito 61">
            <a:extLst>
              <a:ext uri="{FF2B5EF4-FFF2-40B4-BE49-F238E27FC236}">
                <a16:creationId xmlns:a16="http://schemas.microsoft.com/office/drawing/2014/main" id="{ABCA2CB7-3EDD-1921-87FD-5B06CC62C33D}"/>
              </a:ext>
            </a:extLst>
          </p:cNvPr>
          <p:cNvCxnSpPr>
            <a:cxnSpLocks/>
            <a:endCxn id="55" idx="1"/>
          </p:cNvCxnSpPr>
          <p:nvPr/>
        </p:nvCxnSpPr>
        <p:spPr>
          <a:xfrm rot="10800000">
            <a:off x="3029978" y="1917452"/>
            <a:ext cx="5471383" cy="3586163"/>
          </a:xfrm>
          <a:prstGeom prst="bentConnector3">
            <a:avLst>
              <a:gd name="adj1" fmla="val 104178"/>
            </a:avLst>
          </a:prstGeom>
          <a:noFill/>
          <a:ln w="28575" cap="flat" cmpd="dbl" algn="ctr">
            <a:solidFill>
              <a:srgbClr val="70AD47">
                <a:lumMod val="50000"/>
              </a:srgbClr>
            </a:solidFill>
            <a:prstDash val="sysDash"/>
            <a:miter lim="800000"/>
            <a:tailEnd type="triangle"/>
          </a:ln>
          <a:effectLst/>
        </p:spPr>
      </p:cxnSp>
      <p:sp>
        <p:nvSpPr>
          <p:cNvPr id="63" name="Rettangolo 62">
            <a:extLst>
              <a:ext uri="{FF2B5EF4-FFF2-40B4-BE49-F238E27FC236}">
                <a16:creationId xmlns:a16="http://schemas.microsoft.com/office/drawing/2014/main" id="{FDAC3094-BEC1-A379-6DE8-E316D8118D0A}"/>
              </a:ext>
            </a:extLst>
          </p:cNvPr>
          <p:cNvSpPr/>
          <p:nvPr/>
        </p:nvSpPr>
        <p:spPr>
          <a:xfrm>
            <a:off x="4945358" y="5652119"/>
            <a:ext cx="1724495" cy="160813"/>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Spesa pubblica</a:t>
            </a:r>
          </a:p>
        </p:txBody>
      </p:sp>
      <p:sp>
        <p:nvSpPr>
          <p:cNvPr id="6144" name="Rettangolo 6143">
            <a:extLst>
              <a:ext uri="{FF2B5EF4-FFF2-40B4-BE49-F238E27FC236}">
                <a16:creationId xmlns:a16="http://schemas.microsoft.com/office/drawing/2014/main" id="{B0104949-380B-D722-38FC-7BB24F7BE431}"/>
              </a:ext>
            </a:extLst>
          </p:cNvPr>
          <p:cNvSpPr/>
          <p:nvPr/>
        </p:nvSpPr>
        <p:spPr>
          <a:xfrm>
            <a:off x="6908536" y="2990467"/>
            <a:ext cx="610329" cy="155431"/>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Profitti</a:t>
            </a:r>
          </a:p>
        </p:txBody>
      </p:sp>
      <p:cxnSp>
        <p:nvCxnSpPr>
          <p:cNvPr id="6145" name="Connettore 2 6144">
            <a:extLst>
              <a:ext uri="{FF2B5EF4-FFF2-40B4-BE49-F238E27FC236}">
                <a16:creationId xmlns:a16="http://schemas.microsoft.com/office/drawing/2014/main" id="{3C257423-CF3B-8CF1-4930-0FCD50D7B7F0}"/>
              </a:ext>
            </a:extLst>
          </p:cNvPr>
          <p:cNvCxnSpPr>
            <a:cxnSpLocks/>
          </p:cNvCxnSpPr>
          <p:nvPr/>
        </p:nvCxnSpPr>
        <p:spPr>
          <a:xfrm flipV="1">
            <a:off x="8325166" y="2344663"/>
            <a:ext cx="0" cy="1581358"/>
          </a:xfrm>
          <a:prstGeom prst="straightConnector1">
            <a:avLst/>
          </a:prstGeom>
          <a:noFill/>
          <a:ln w="28575" cap="flat" cmpd="sng" algn="ctr">
            <a:solidFill>
              <a:srgbClr val="70AD47">
                <a:lumMod val="50000"/>
              </a:srgbClr>
            </a:solidFill>
            <a:prstDash val="sysDot"/>
            <a:miter lim="800000"/>
            <a:tailEnd type="triangle"/>
          </a:ln>
          <a:effectLst/>
        </p:spPr>
      </p:cxnSp>
      <p:sp>
        <p:nvSpPr>
          <p:cNvPr id="6146" name="Rettangolo 6145">
            <a:extLst>
              <a:ext uri="{FF2B5EF4-FFF2-40B4-BE49-F238E27FC236}">
                <a16:creationId xmlns:a16="http://schemas.microsoft.com/office/drawing/2014/main" id="{EF1F3A06-AA29-9CA0-859E-30BF217CFB3A}"/>
              </a:ext>
            </a:extLst>
          </p:cNvPr>
          <p:cNvSpPr/>
          <p:nvPr/>
        </p:nvSpPr>
        <p:spPr>
          <a:xfrm>
            <a:off x="8512141" y="3072286"/>
            <a:ext cx="1384095" cy="202669"/>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Interessi sui titoli</a:t>
            </a:r>
          </a:p>
        </p:txBody>
      </p:sp>
      <p:cxnSp>
        <p:nvCxnSpPr>
          <p:cNvPr id="6147" name="Connettore diritto 6146">
            <a:extLst>
              <a:ext uri="{FF2B5EF4-FFF2-40B4-BE49-F238E27FC236}">
                <a16:creationId xmlns:a16="http://schemas.microsoft.com/office/drawing/2014/main" id="{314B988B-170B-74DD-65F1-7CB0ED72A6FC}"/>
              </a:ext>
            </a:extLst>
          </p:cNvPr>
          <p:cNvCxnSpPr>
            <a:cxnSpLocks/>
          </p:cNvCxnSpPr>
          <p:nvPr/>
        </p:nvCxnSpPr>
        <p:spPr>
          <a:xfrm flipV="1">
            <a:off x="8512141" y="4911641"/>
            <a:ext cx="2525" cy="621336"/>
          </a:xfrm>
          <a:prstGeom prst="line">
            <a:avLst/>
          </a:prstGeom>
          <a:noFill/>
          <a:ln w="28575" cap="flat" cmpd="dbl" algn="ctr">
            <a:solidFill>
              <a:srgbClr val="70AD47">
                <a:lumMod val="50000"/>
              </a:srgbClr>
            </a:solidFill>
            <a:prstDash val="sysDash"/>
            <a:miter lim="800000"/>
          </a:ln>
          <a:effectLst/>
        </p:spPr>
      </p:cxnSp>
      <p:sp>
        <p:nvSpPr>
          <p:cNvPr id="5" name="Rettangolo 4">
            <a:extLst>
              <a:ext uri="{FF2B5EF4-FFF2-40B4-BE49-F238E27FC236}">
                <a16:creationId xmlns:a16="http://schemas.microsoft.com/office/drawing/2014/main" id="{3A3BF148-70A7-9BF1-2938-817F19C7D73E}"/>
              </a:ext>
            </a:extLst>
          </p:cNvPr>
          <p:cNvSpPr/>
          <p:nvPr/>
        </p:nvSpPr>
        <p:spPr>
          <a:xfrm>
            <a:off x="683280" y="1505772"/>
            <a:ext cx="1331640" cy="620070"/>
          </a:xfrm>
          <a:prstGeom prst="rect">
            <a:avLst/>
          </a:prstGeom>
          <a:solidFill>
            <a:srgbClr val="70AD47">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Banca commerciale</a:t>
            </a:r>
            <a:endParaRPr kumimoji="0" lang="en-US" sz="16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cxnSp>
        <p:nvCxnSpPr>
          <p:cNvPr id="6" name="Connettore 2 5">
            <a:extLst>
              <a:ext uri="{FF2B5EF4-FFF2-40B4-BE49-F238E27FC236}">
                <a16:creationId xmlns:a16="http://schemas.microsoft.com/office/drawing/2014/main" id="{94D103A7-2D89-D8BC-7FB9-20DCD0A25462}"/>
              </a:ext>
            </a:extLst>
          </p:cNvPr>
          <p:cNvCxnSpPr>
            <a:cxnSpLocks/>
          </p:cNvCxnSpPr>
          <p:nvPr/>
        </p:nvCxnSpPr>
        <p:spPr>
          <a:xfrm flipH="1">
            <a:off x="2029248" y="2023645"/>
            <a:ext cx="706461" cy="0"/>
          </a:xfrm>
          <a:prstGeom prst="straightConnector1">
            <a:avLst/>
          </a:prstGeom>
          <a:noFill/>
          <a:ln w="28575" cap="flat" cmpd="sng" algn="ctr">
            <a:solidFill>
              <a:srgbClr val="70AD47">
                <a:lumMod val="50000"/>
              </a:srgbClr>
            </a:solidFill>
            <a:prstDash val="sysDot"/>
            <a:miter lim="800000"/>
            <a:tailEnd type="triangle"/>
          </a:ln>
          <a:effectLst/>
        </p:spPr>
      </p:cxnSp>
      <p:cxnSp>
        <p:nvCxnSpPr>
          <p:cNvPr id="7" name="Connettore 2 6">
            <a:extLst>
              <a:ext uri="{FF2B5EF4-FFF2-40B4-BE49-F238E27FC236}">
                <a16:creationId xmlns:a16="http://schemas.microsoft.com/office/drawing/2014/main" id="{60959F19-A4AA-656A-51E8-9BB341517CEE}"/>
              </a:ext>
            </a:extLst>
          </p:cNvPr>
          <p:cNvCxnSpPr>
            <a:cxnSpLocks/>
          </p:cNvCxnSpPr>
          <p:nvPr/>
        </p:nvCxnSpPr>
        <p:spPr>
          <a:xfrm>
            <a:off x="2029248" y="1781135"/>
            <a:ext cx="706461" cy="0"/>
          </a:xfrm>
          <a:prstGeom prst="straightConnector1">
            <a:avLst/>
          </a:prstGeom>
          <a:noFill/>
          <a:ln w="28575" cap="flat" cmpd="sng" algn="ctr">
            <a:solidFill>
              <a:srgbClr val="70AD47">
                <a:lumMod val="50000"/>
              </a:srgbClr>
            </a:solidFill>
            <a:prstDash val="solid"/>
            <a:miter lim="800000"/>
            <a:tailEnd type="triangle"/>
          </a:ln>
          <a:effectLst/>
        </p:spPr>
      </p:cxnSp>
      <p:sp>
        <p:nvSpPr>
          <p:cNvPr id="8" name="Rettangolo 7">
            <a:extLst>
              <a:ext uri="{FF2B5EF4-FFF2-40B4-BE49-F238E27FC236}">
                <a16:creationId xmlns:a16="http://schemas.microsoft.com/office/drawing/2014/main" id="{677C5AE7-7065-BED1-715F-93406AFB2A9B}"/>
              </a:ext>
            </a:extLst>
          </p:cNvPr>
          <p:cNvSpPr/>
          <p:nvPr/>
        </p:nvSpPr>
        <p:spPr>
          <a:xfrm>
            <a:off x="2077737" y="1551254"/>
            <a:ext cx="610329" cy="155431"/>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Prestiti</a:t>
            </a:r>
            <a:endParaRPr kumimoji="0" lang="en-US" sz="11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9" name="Rettangolo 8">
            <a:extLst>
              <a:ext uri="{FF2B5EF4-FFF2-40B4-BE49-F238E27FC236}">
                <a16:creationId xmlns:a16="http://schemas.microsoft.com/office/drawing/2014/main" id="{F069C8F1-A925-309D-2A5E-0C205ABFDAA9}"/>
              </a:ext>
            </a:extLst>
          </p:cNvPr>
          <p:cNvSpPr/>
          <p:nvPr/>
        </p:nvSpPr>
        <p:spPr>
          <a:xfrm>
            <a:off x="1432527" y="2178650"/>
            <a:ext cx="1280867" cy="134353"/>
          </a:xfrm>
          <a:prstGeom prst="rect">
            <a:avLst/>
          </a:prstGeom>
          <a:solidFill>
            <a:sysClr val="window" lastClr="FFFFFF"/>
          </a:solidFill>
          <a:ln w="19050" cap="flat" cmpd="sng" algn="ctr">
            <a:solidFill>
              <a:srgbClr val="70AD47">
                <a:lumMod val="60000"/>
                <a:lumOff val="4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0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Interessi sui presiti</a:t>
            </a:r>
            <a:endParaRPr kumimoji="0" lang="en-US" sz="1000" b="0" i="0" u="none" strike="noStrike" kern="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10" name="Shape 2">
            <a:extLst>
              <a:ext uri="{FF2B5EF4-FFF2-40B4-BE49-F238E27FC236}">
                <a16:creationId xmlns:a16="http://schemas.microsoft.com/office/drawing/2014/main" id="{DE8926AB-8EB4-8206-DEE0-6726A0D494E6}"/>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11" name="Image 0" descr="/mnt/data/deams_logo.png">
            <a:extLst>
              <a:ext uri="{FF2B5EF4-FFF2-40B4-BE49-F238E27FC236}">
                <a16:creationId xmlns:a16="http://schemas.microsoft.com/office/drawing/2014/main" id="{A725C44B-1A78-C8A9-D502-59C7F6779AFF}"/>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185541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CDA2F-AD7C-EB2C-33ED-0977A466179E}"/>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BD9284BC-A09F-73D8-FE97-A28179E6A13E}"/>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54" name="Rectangle 3">
            <a:extLst>
              <a:ext uri="{FF2B5EF4-FFF2-40B4-BE49-F238E27FC236}">
                <a16:creationId xmlns:a16="http://schemas.microsoft.com/office/drawing/2014/main" id="{81E26E50-04C8-1B9B-7C3E-EA788AA9CD49}"/>
              </a:ext>
            </a:extLst>
          </p:cNvPr>
          <p:cNvSpPr txBox="1">
            <a:spLocks noChangeArrowheads="1"/>
          </p:cNvSpPr>
          <p:nvPr/>
        </p:nvSpPr>
        <p:spPr bwMode="auto">
          <a:xfrm>
            <a:off x="682968" y="1777951"/>
            <a:ext cx="11023288" cy="610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Le imprese investono, producono beni</a:t>
            </a:r>
            <a:r>
              <a:rPr lang="it-IT" sz="1800" dirty="0">
                <a:latin typeface="Times New Roman" panose="02020603050405020304" pitchFamily="18" charset="0"/>
                <a:ea typeface="Calibri" panose="020F0502020204030204" pitchFamily="34" charset="0"/>
                <a:cs typeface="Times New Roman" panose="02020603050405020304" pitchFamily="18" charset="0"/>
              </a:rPr>
              <a:t>,</a:t>
            </a:r>
            <a:r>
              <a:rPr lang="it-IT" sz="1800" noProof="0" dirty="0">
                <a:latin typeface="Times New Roman" panose="02020603050405020304" pitchFamily="18" charset="0"/>
                <a:ea typeface="Calibri" panose="020F0502020204030204" pitchFamily="34" charset="0"/>
                <a:cs typeface="Times New Roman" panose="02020603050405020304" pitchFamily="18" charset="0"/>
              </a:rPr>
              <a:t> vendono e distribuiscono i redditi.</a:t>
            </a:r>
          </a:p>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Le famiglie ricevono reddito (da lavoro, capitale, rendite), consumano e risparmiano.</a:t>
            </a:r>
          </a:p>
          <a:p>
            <a:pPr algn="just">
              <a:lnSpc>
                <a:spcPct val="107000"/>
              </a:lnSpc>
              <a:spcBef>
                <a:spcPts val="0"/>
              </a:spcBef>
              <a:spcAft>
                <a:spcPts val="800"/>
              </a:spcAft>
            </a:pPr>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it-IT" sz="1800" noProof="0" dirty="0">
                <a:latin typeface="Times New Roman" panose="02020603050405020304" pitchFamily="18" charset="0"/>
                <a:ea typeface="Calibri" panose="020F0502020204030204" pitchFamily="34" charset="0"/>
                <a:cs typeface="Times New Roman" panose="02020603050405020304" pitchFamily="18" charset="0"/>
              </a:rPr>
              <a:t>Gli investimenti e la spesa public</a:t>
            </a:r>
            <a:r>
              <a:rPr lang="it-IT" sz="1800" dirty="0">
                <a:latin typeface="Times New Roman" panose="02020603050405020304" pitchFamily="18" charset="0"/>
                <a:ea typeface="Calibri" panose="020F0502020204030204" pitchFamily="34" charset="0"/>
                <a:cs typeface="Times New Roman" panose="02020603050405020304" pitchFamily="18" charset="0"/>
              </a:rPr>
              <a:t>a finanziate tramite debito rappresentano l’iniezione di potere d’acquisto (o iniezione monetaria nel sistema) </a:t>
            </a:r>
            <a:endParaRPr lang="it-IT" sz="1800" noProof="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p:sp>
        <p:nvSpPr>
          <p:cNvPr id="2" name="Rectangle 2">
            <a:extLst>
              <a:ext uri="{FF2B5EF4-FFF2-40B4-BE49-F238E27FC236}">
                <a16:creationId xmlns:a16="http://schemas.microsoft.com/office/drawing/2014/main" id="{B06CEDD5-3516-EA3C-72AD-18F219340531}"/>
              </a:ext>
            </a:extLst>
          </p:cNvPr>
          <p:cNvSpPr txBox="1">
            <a:spLocks noChangeArrowheads="1"/>
          </p:cNvSpPr>
          <p:nvPr/>
        </p:nvSpPr>
        <p:spPr bwMode="auto">
          <a:xfrm>
            <a:off x="802204" y="423637"/>
            <a:ext cx="1042160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cs typeface="Times New Roman" panose="02020603050405020304" pitchFamily="18" charset="0"/>
              </a:rPr>
              <a:t>Il circuito reddito-spesa con investimenti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3" name="Text Box 6">
            <a:extLst>
              <a:ext uri="{FF2B5EF4-FFF2-40B4-BE49-F238E27FC236}">
                <a16:creationId xmlns:a16="http://schemas.microsoft.com/office/drawing/2014/main" id="{8A01A4D4-4950-FDE7-FD4A-2A152FCE1C2F}"/>
              </a:ext>
            </a:extLst>
          </p:cNvPr>
          <p:cNvSpPr txBox="1">
            <a:spLocks noChangeArrowheads="1"/>
          </p:cNvSpPr>
          <p:nvPr/>
        </p:nvSpPr>
        <p:spPr bwMode="auto">
          <a:xfrm>
            <a:off x="2394791" y="3922900"/>
            <a:ext cx="117532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Imprese</a:t>
            </a:r>
          </a:p>
        </p:txBody>
      </p:sp>
      <p:sp>
        <p:nvSpPr>
          <p:cNvPr id="4" name="Text Box 7">
            <a:extLst>
              <a:ext uri="{FF2B5EF4-FFF2-40B4-BE49-F238E27FC236}">
                <a16:creationId xmlns:a16="http://schemas.microsoft.com/office/drawing/2014/main" id="{47AED690-6B51-0188-10B2-B664A976B9F9}"/>
              </a:ext>
            </a:extLst>
          </p:cNvPr>
          <p:cNvSpPr txBox="1">
            <a:spLocks noChangeArrowheads="1"/>
          </p:cNvSpPr>
          <p:nvPr/>
        </p:nvSpPr>
        <p:spPr bwMode="auto">
          <a:xfrm>
            <a:off x="8063753" y="3794312"/>
            <a:ext cx="127631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Famiglie</a:t>
            </a:r>
          </a:p>
        </p:txBody>
      </p:sp>
      <p:sp>
        <p:nvSpPr>
          <p:cNvPr id="5" name="Line 8">
            <a:extLst>
              <a:ext uri="{FF2B5EF4-FFF2-40B4-BE49-F238E27FC236}">
                <a16:creationId xmlns:a16="http://schemas.microsoft.com/office/drawing/2014/main" id="{68D47C94-CE54-13F4-7B61-2FCDCF5F4411}"/>
              </a:ext>
            </a:extLst>
          </p:cNvPr>
          <p:cNvSpPr>
            <a:spLocks noChangeShapeType="1"/>
          </p:cNvSpPr>
          <p:nvPr/>
        </p:nvSpPr>
        <p:spPr bwMode="auto">
          <a:xfrm flipV="1">
            <a:off x="3023441" y="3073587"/>
            <a:ext cx="194310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noProof="0" dirty="0">
              <a:latin typeface="Times New Roman" panose="02020603050405020304" pitchFamily="18" charset="0"/>
              <a:cs typeface="Times New Roman" panose="02020603050405020304" pitchFamily="18" charset="0"/>
            </a:endParaRPr>
          </a:p>
        </p:txBody>
      </p:sp>
      <p:sp>
        <p:nvSpPr>
          <p:cNvPr id="6" name="Text Box 10">
            <a:extLst>
              <a:ext uri="{FF2B5EF4-FFF2-40B4-BE49-F238E27FC236}">
                <a16:creationId xmlns:a16="http://schemas.microsoft.com/office/drawing/2014/main" id="{13C6E88F-5F11-ED3D-5FAC-79437EDA24E7}"/>
              </a:ext>
            </a:extLst>
          </p:cNvPr>
          <p:cNvSpPr txBox="1">
            <a:spLocks noChangeArrowheads="1"/>
          </p:cNvSpPr>
          <p:nvPr/>
        </p:nvSpPr>
        <p:spPr bwMode="auto">
          <a:xfrm>
            <a:off x="5142753" y="2844987"/>
            <a:ext cx="1157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Reddito</a:t>
            </a:r>
          </a:p>
        </p:txBody>
      </p:sp>
      <p:sp>
        <p:nvSpPr>
          <p:cNvPr id="7" name="Line 11">
            <a:extLst>
              <a:ext uri="{FF2B5EF4-FFF2-40B4-BE49-F238E27FC236}">
                <a16:creationId xmlns:a16="http://schemas.microsoft.com/office/drawing/2014/main" id="{1CE9756C-ABDA-135F-291D-1925FD961C3D}"/>
              </a:ext>
            </a:extLst>
          </p:cNvPr>
          <p:cNvSpPr>
            <a:spLocks noChangeShapeType="1"/>
          </p:cNvSpPr>
          <p:nvPr/>
        </p:nvSpPr>
        <p:spPr bwMode="auto">
          <a:xfrm>
            <a:off x="6379416" y="3062475"/>
            <a:ext cx="1655762"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noProof="0" dirty="0">
              <a:latin typeface="Times New Roman" panose="02020603050405020304" pitchFamily="18" charset="0"/>
              <a:cs typeface="Times New Roman" panose="02020603050405020304" pitchFamily="18" charset="0"/>
            </a:endParaRPr>
          </a:p>
        </p:txBody>
      </p:sp>
      <p:sp>
        <p:nvSpPr>
          <p:cNvPr id="8" name="Line 12">
            <a:extLst>
              <a:ext uri="{FF2B5EF4-FFF2-40B4-BE49-F238E27FC236}">
                <a16:creationId xmlns:a16="http://schemas.microsoft.com/office/drawing/2014/main" id="{CEAFE593-87CE-7071-88F3-11531640F0AC}"/>
              </a:ext>
            </a:extLst>
          </p:cNvPr>
          <p:cNvSpPr>
            <a:spLocks noChangeShapeType="1"/>
          </p:cNvSpPr>
          <p:nvPr/>
        </p:nvSpPr>
        <p:spPr bwMode="auto">
          <a:xfrm flipH="1">
            <a:off x="3926728" y="4119750"/>
            <a:ext cx="40322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noProof="0" dirty="0">
              <a:latin typeface="Times New Roman" panose="02020603050405020304" pitchFamily="18" charset="0"/>
              <a:cs typeface="Times New Roman" panose="02020603050405020304" pitchFamily="18" charset="0"/>
            </a:endParaRPr>
          </a:p>
        </p:txBody>
      </p:sp>
      <p:sp>
        <p:nvSpPr>
          <p:cNvPr id="9" name="Text Box 13">
            <a:extLst>
              <a:ext uri="{FF2B5EF4-FFF2-40B4-BE49-F238E27FC236}">
                <a16:creationId xmlns:a16="http://schemas.microsoft.com/office/drawing/2014/main" id="{BB4E84BF-4D19-A2A4-533E-AB62684BE21A}"/>
              </a:ext>
            </a:extLst>
          </p:cNvPr>
          <p:cNvSpPr txBox="1">
            <a:spLocks noChangeArrowheads="1"/>
          </p:cNvSpPr>
          <p:nvPr/>
        </p:nvSpPr>
        <p:spPr bwMode="auto">
          <a:xfrm>
            <a:off x="5412628" y="4345175"/>
            <a:ext cx="13644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Consumo</a:t>
            </a:r>
          </a:p>
        </p:txBody>
      </p:sp>
      <p:sp>
        <p:nvSpPr>
          <p:cNvPr id="10" name="Line 14">
            <a:extLst>
              <a:ext uri="{FF2B5EF4-FFF2-40B4-BE49-F238E27FC236}">
                <a16:creationId xmlns:a16="http://schemas.microsoft.com/office/drawing/2014/main" id="{1E2D1F29-95CD-3340-75A8-3CABF884A276}"/>
              </a:ext>
            </a:extLst>
          </p:cNvPr>
          <p:cNvSpPr>
            <a:spLocks noChangeShapeType="1"/>
          </p:cNvSpPr>
          <p:nvPr/>
        </p:nvSpPr>
        <p:spPr bwMode="auto">
          <a:xfrm>
            <a:off x="8736853" y="4329300"/>
            <a:ext cx="288925"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noProof="0" dirty="0">
              <a:latin typeface="Times New Roman" panose="02020603050405020304" pitchFamily="18" charset="0"/>
              <a:cs typeface="Times New Roman" panose="02020603050405020304" pitchFamily="18" charset="0"/>
            </a:endParaRPr>
          </a:p>
        </p:txBody>
      </p:sp>
      <p:sp>
        <p:nvSpPr>
          <p:cNvPr id="11" name="Text Box 15">
            <a:extLst>
              <a:ext uri="{FF2B5EF4-FFF2-40B4-BE49-F238E27FC236}">
                <a16:creationId xmlns:a16="http://schemas.microsoft.com/office/drawing/2014/main" id="{BBE8B977-4625-B741-4977-648A3B4AE1CF}"/>
              </a:ext>
            </a:extLst>
          </p:cNvPr>
          <p:cNvSpPr txBox="1">
            <a:spLocks noChangeArrowheads="1"/>
          </p:cNvSpPr>
          <p:nvPr/>
        </p:nvSpPr>
        <p:spPr bwMode="auto">
          <a:xfrm>
            <a:off x="8174878" y="4715062"/>
            <a:ext cx="1944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Risparmio</a:t>
            </a:r>
          </a:p>
        </p:txBody>
      </p:sp>
      <p:sp>
        <p:nvSpPr>
          <p:cNvPr id="12" name="Line 16">
            <a:extLst>
              <a:ext uri="{FF2B5EF4-FFF2-40B4-BE49-F238E27FC236}">
                <a16:creationId xmlns:a16="http://schemas.microsoft.com/office/drawing/2014/main" id="{623F5FA5-19DA-AFAE-3440-76B6CCAA5532}"/>
              </a:ext>
            </a:extLst>
          </p:cNvPr>
          <p:cNvSpPr>
            <a:spLocks noChangeShapeType="1"/>
          </p:cNvSpPr>
          <p:nvPr/>
        </p:nvSpPr>
        <p:spPr bwMode="auto">
          <a:xfrm flipV="1">
            <a:off x="3023391" y="4356606"/>
            <a:ext cx="50" cy="792162"/>
          </a:xfrm>
          <a:prstGeom prst="line">
            <a:avLst/>
          </a:prstGeom>
          <a:ln>
            <a:headEnd/>
            <a:tailEnd type="triangle" w="med" len="med"/>
          </a:ln>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3">
            <a:schemeClr val="accent2"/>
          </a:lnRef>
          <a:fillRef idx="0">
            <a:schemeClr val="accent2"/>
          </a:fillRef>
          <a:effectRef idx="2">
            <a:schemeClr val="accent2"/>
          </a:effectRef>
          <a:fontRef idx="minor">
            <a:schemeClr val="tx1"/>
          </a:fontRef>
        </p:style>
        <p:txBody>
          <a:bodyPr/>
          <a:lstStyle/>
          <a:p>
            <a:endParaRPr lang="it-IT" noProof="0" dirty="0">
              <a:latin typeface="Times New Roman" panose="02020603050405020304" pitchFamily="18" charset="0"/>
              <a:cs typeface="Times New Roman" panose="02020603050405020304" pitchFamily="18" charset="0"/>
            </a:endParaRPr>
          </a:p>
        </p:txBody>
      </p:sp>
      <p:sp>
        <p:nvSpPr>
          <p:cNvPr id="13" name="Text Box 18">
            <a:extLst>
              <a:ext uri="{FF2B5EF4-FFF2-40B4-BE49-F238E27FC236}">
                <a16:creationId xmlns:a16="http://schemas.microsoft.com/office/drawing/2014/main" id="{83108FAF-8925-A5B1-5425-46D3E37984EB}"/>
              </a:ext>
            </a:extLst>
          </p:cNvPr>
          <p:cNvSpPr txBox="1">
            <a:spLocks noChangeArrowheads="1"/>
          </p:cNvSpPr>
          <p:nvPr/>
        </p:nvSpPr>
        <p:spPr bwMode="auto">
          <a:xfrm>
            <a:off x="2007441" y="5161150"/>
            <a:ext cx="27111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Spesa pubblica</a:t>
            </a:r>
          </a:p>
        </p:txBody>
      </p:sp>
      <p:sp>
        <p:nvSpPr>
          <p:cNvPr id="15" name="Text Box 18">
            <a:extLst>
              <a:ext uri="{FF2B5EF4-FFF2-40B4-BE49-F238E27FC236}">
                <a16:creationId xmlns:a16="http://schemas.microsoft.com/office/drawing/2014/main" id="{DCB6FF2A-BB01-002C-E7FF-F5D07321E327}"/>
              </a:ext>
            </a:extLst>
          </p:cNvPr>
          <p:cNvSpPr txBox="1">
            <a:spLocks noChangeArrowheads="1"/>
          </p:cNvSpPr>
          <p:nvPr/>
        </p:nvSpPr>
        <p:spPr bwMode="auto">
          <a:xfrm>
            <a:off x="372336" y="3396941"/>
            <a:ext cx="271115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sz="2400" noProof="0" dirty="0">
                <a:latin typeface="Times New Roman" panose="02020603050405020304" pitchFamily="18" charset="0"/>
                <a:cs typeface="Times New Roman" panose="02020603050405020304" pitchFamily="18" charset="0"/>
              </a:rPr>
              <a:t>Investimenti</a:t>
            </a:r>
          </a:p>
        </p:txBody>
      </p:sp>
      <p:cxnSp>
        <p:nvCxnSpPr>
          <p:cNvPr id="16" name="Connettore a gomito 15">
            <a:extLst>
              <a:ext uri="{FF2B5EF4-FFF2-40B4-BE49-F238E27FC236}">
                <a16:creationId xmlns:a16="http://schemas.microsoft.com/office/drawing/2014/main" id="{93071FA4-2B5D-2D47-7BCA-911D0FC42146}"/>
              </a:ext>
            </a:extLst>
          </p:cNvPr>
          <p:cNvCxnSpPr/>
          <p:nvPr/>
        </p:nvCxnSpPr>
        <p:spPr>
          <a:xfrm>
            <a:off x="1722612" y="3854637"/>
            <a:ext cx="672179" cy="333905"/>
          </a:xfrm>
          <a:prstGeom prst="bentConnector3">
            <a:avLst>
              <a:gd name="adj1" fmla="val 1730"/>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9" name="Connettore a gomito 18">
            <a:extLst>
              <a:ext uri="{FF2B5EF4-FFF2-40B4-BE49-F238E27FC236}">
                <a16:creationId xmlns:a16="http://schemas.microsoft.com/office/drawing/2014/main" id="{85BE37E3-0431-88FC-8051-17743DB89779}"/>
              </a:ext>
            </a:extLst>
          </p:cNvPr>
          <p:cNvCxnSpPr/>
          <p:nvPr/>
        </p:nvCxnSpPr>
        <p:spPr>
          <a:xfrm rot="10800000">
            <a:off x="2082472" y="3639903"/>
            <a:ext cx="607634" cy="371659"/>
          </a:xfrm>
          <a:prstGeom prst="bentConnector3">
            <a:avLst>
              <a:gd name="adj1" fmla="val 1456"/>
            </a:avLst>
          </a:prstGeom>
          <a:ln w="12700">
            <a:tailEnd type="triangle"/>
          </a:ln>
        </p:spPr>
        <p:style>
          <a:lnRef idx="2">
            <a:schemeClr val="dk1"/>
          </a:lnRef>
          <a:fillRef idx="0">
            <a:schemeClr val="dk1"/>
          </a:fillRef>
          <a:effectRef idx="1">
            <a:schemeClr val="dk1"/>
          </a:effectRef>
          <a:fontRef idx="minor">
            <a:schemeClr val="tx1"/>
          </a:fontRef>
        </p:style>
      </p:cxnSp>
      <p:sp>
        <p:nvSpPr>
          <p:cNvPr id="14" name="Shape 2">
            <a:extLst>
              <a:ext uri="{FF2B5EF4-FFF2-40B4-BE49-F238E27FC236}">
                <a16:creationId xmlns:a16="http://schemas.microsoft.com/office/drawing/2014/main" id="{5EEE46FA-5B16-A9F1-D4EA-B2A25B229A51}"/>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17" name="Image 0" descr="/mnt/data/deams_logo.png">
            <a:extLst>
              <a:ext uri="{FF2B5EF4-FFF2-40B4-BE49-F238E27FC236}">
                <a16:creationId xmlns:a16="http://schemas.microsoft.com/office/drawing/2014/main" id="{46F94492-EE7A-A81A-4922-A64AA364A984}"/>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272284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9C7FB-0D0A-5FDC-5420-387390D812EF}"/>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DA953BD5-B899-FE17-F67B-8ED8FB52F634}"/>
              </a:ext>
            </a:extLst>
          </p:cNvPr>
          <p:cNvSpPr>
            <a:spLocks noChangeArrowheads="1"/>
          </p:cNvSpPr>
          <p:nvPr/>
        </p:nvSpPr>
        <p:spPr bwMode="auto">
          <a:xfrm>
            <a:off x="3478213" y="630238"/>
            <a:ext cx="170637" cy="194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71D8C3F3-125D-AEA7-FE8B-2365D67BA729}"/>
              </a:ext>
            </a:extLst>
          </p:cNvPr>
          <p:cNvSpPr txBox="1">
            <a:spLocks noChangeArrowheads="1"/>
          </p:cNvSpPr>
          <p:nvPr/>
        </p:nvSpPr>
        <p:spPr bwMode="auto">
          <a:xfrm>
            <a:off x="640974" y="216926"/>
            <a:ext cx="1042160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cs typeface="Times New Roman" panose="02020603050405020304" pitchFamily="18" charset="0"/>
              </a:rPr>
              <a:t>Le iniezioni di potere d’acquisto nel sistema</a:t>
            </a:r>
            <a:r>
              <a:rPr lang="it-IT" sz="3800" b="0" dirty="0">
                <a:solidFill>
                  <a:schemeClr val="tx1"/>
                </a:solidFill>
                <a:latin typeface="Garamond" panose="02020404030301010803" pitchFamily="18" charset="0"/>
                <a:cs typeface="Times New Roman" panose="02020603050405020304" pitchFamily="18" charset="0"/>
              </a:rPr>
              <a:t> e la creazione monetaria</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14" name="Ovale 13">
            <a:extLst>
              <a:ext uri="{FF2B5EF4-FFF2-40B4-BE49-F238E27FC236}">
                <a16:creationId xmlns:a16="http://schemas.microsoft.com/office/drawing/2014/main" id="{E0BEECD8-49CB-5145-8317-35C5EADA7F0D}"/>
              </a:ext>
            </a:extLst>
          </p:cNvPr>
          <p:cNvSpPr/>
          <p:nvPr/>
        </p:nvSpPr>
        <p:spPr>
          <a:xfrm>
            <a:off x="2690106" y="3586808"/>
            <a:ext cx="5996694" cy="2434613"/>
          </a:xfrm>
          <a:prstGeom prst="ellipse">
            <a:avLst/>
          </a:prstGeom>
          <a:noFill/>
          <a:ln w="28575">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16">
            <a:extLst>
              <a:ext uri="{FF2B5EF4-FFF2-40B4-BE49-F238E27FC236}">
                <a16:creationId xmlns:a16="http://schemas.microsoft.com/office/drawing/2014/main" id="{639063B1-0490-546C-E83A-9714CB9BDD9B}"/>
              </a:ext>
            </a:extLst>
          </p:cNvPr>
          <p:cNvSpPr/>
          <p:nvPr/>
        </p:nvSpPr>
        <p:spPr>
          <a:xfrm>
            <a:off x="4022847" y="4672336"/>
            <a:ext cx="1157539" cy="4074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latin typeface="Times New Roman" panose="02020603050405020304" pitchFamily="18" charset="0"/>
                <a:cs typeface="Times New Roman" panose="02020603050405020304" pitchFamily="18" charset="0"/>
              </a:rPr>
              <a:t>Imprese</a:t>
            </a:r>
          </a:p>
        </p:txBody>
      </p:sp>
      <p:sp>
        <p:nvSpPr>
          <p:cNvPr id="18" name="Rettangolo 17">
            <a:extLst>
              <a:ext uri="{FF2B5EF4-FFF2-40B4-BE49-F238E27FC236}">
                <a16:creationId xmlns:a16="http://schemas.microsoft.com/office/drawing/2014/main" id="{9DFC1840-28FB-0BB9-5942-0AAA9A33DB0B}"/>
              </a:ext>
            </a:extLst>
          </p:cNvPr>
          <p:cNvSpPr/>
          <p:nvPr/>
        </p:nvSpPr>
        <p:spPr>
          <a:xfrm>
            <a:off x="6508158" y="4672335"/>
            <a:ext cx="1157539" cy="4074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latin typeface="Times New Roman" panose="02020603050405020304" pitchFamily="18" charset="0"/>
                <a:cs typeface="Times New Roman" panose="02020603050405020304" pitchFamily="18" charset="0"/>
              </a:rPr>
              <a:t>Famiglie</a:t>
            </a:r>
          </a:p>
        </p:txBody>
      </p:sp>
      <p:sp>
        <p:nvSpPr>
          <p:cNvPr id="22" name="Rettangolo con angoli arrotondati 21">
            <a:extLst>
              <a:ext uri="{FF2B5EF4-FFF2-40B4-BE49-F238E27FC236}">
                <a16:creationId xmlns:a16="http://schemas.microsoft.com/office/drawing/2014/main" id="{A1452B34-5FFF-63C5-00B4-67B46D6456C2}"/>
              </a:ext>
            </a:extLst>
          </p:cNvPr>
          <p:cNvSpPr/>
          <p:nvPr/>
        </p:nvSpPr>
        <p:spPr>
          <a:xfrm>
            <a:off x="1946275" y="2771037"/>
            <a:ext cx="1503273" cy="487929"/>
          </a:xfrm>
          <a:prstGeom prst="roundRect">
            <a:avLst/>
          </a:prstGeom>
          <a:solidFill>
            <a:schemeClr val="bg1"/>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latin typeface="Times New Roman" panose="02020603050405020304" pitchFamily="18" charset="0"/>
                <a:cs typeface="Times New Roman" panose="02020603050405020304" pitchFamily="18" charset="0"/>
              </a:rPr>
              <a:t>Spesa pubblica</a:t>
            </a:r>
          </a:p>
        </p:txBody>
      </p:sp>
      <p:sp>
        <p:nvSpPr>
          <p:cNvPr id="23" name="Rettangolo con angoli arrotondati 22">
            <a:extLst>
              <a:ext uri="{FF2B5EF4-FFF2-40B4-BE49-F238E27FC236}">
                <a16:creationId xmlns:a16="http://schemas.microsoft.com/office/drawing/2014/main" id="{D7DEDA73-ABA3-0B96-0C5D-E5D92DD957ED}"/>
              </a:ext>
            </a:extLst>
          </p:cNvPr>
          <p:cNvSpPr/>
          <p:nvPr/>
        </p:nvSpPr>
        <p:spPr>
          <a:xfrm>
            <a:off x="8411498" y="2804774"/>
            <a:ext cx="1503273" cy="487929"/>
          </a:xfrm>
          <a:prstGeom prst="roundRect">
            <a:avLst/>
          </a:prstGeom>
          <a:solidFill>
            <a:schemeClr val="bg1"/>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latin typeface="Times New Roman" panose="02020603050405020304" pitchFamily="18" charset="0"/>
                <a:cs typeface="Times New Roman" panose="02020603050405020304" pitchFamily="18" charset="0"/>
              </a:rPr>
              <a:t>Investimenti</a:t>
            </a:r>
          </a:p>
        </p:txBody>
      </p:sp>
      <p:sp>
        <p:nvSpPr>
          <p:cNvPr id="24" name="Rettangolo con angoli arrotondati 23">
            <a:extLst>
              <a:ext uri="{FF2B5EF4-FFF2-40B4-BE49-F238E27FC236}">
                <a16:creationId xmlns:a16="http://schemas.microsoft.com/office/drawing/2014/main" id="{B3201119-A62A-F622-0DAC-ABE735744023}"/>
              </a:ext>
            </a:extLst>
          </p:cNvPr>
          <p:cNvSpPr/>
          <p:nvPr/>
        </p:nvSpPr>
        <p:spPr>
          <a:xfrm>
            <a:off x="3478213" y="1195907"/>
            <a:ext cx="1503273" cy="487929"/>
          </a:xfrm>
          <a:prstGeom prst="roundRect">
            <a:avLst/>
          </a:prstGeom>
          <a:solidFill>
            <a:schemeClr val="bg1"/>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latin typeface="Times New Roman" panose="02020603050405020304" pitchFamily="18" charset="0"/>
                <a:cs typeface="Times New Roman" panose="02020603050405020304" pitchFamily="18" charset="0"/>
              </a:rPr>
              <a:t>Banca Centrale</a:t>
            </a:r>
          </a:p>
        </p:txBody>
      </p:sp>
      <p:sp>
        <p:nvSpPr>
          <p:cNvPr id="25" name="Rettangolo con angoli arrotondati 24">
            <a:extLst>
              <a:ext uri="{FF2B5EF4-FFF2-40B4-BE49-F238E27FC236}">
                <a16:creationId xmlns:a16="http://schemas.microsoft.com/office/drawing/2014/main" id="{350C7D1F-95E0-EAB8-C119-91A4BD090F93}"/>
              </a:ext>
            </a:extLst>
          </p:cNvPr>
          <p:cNvSpPr/>
          <p:nvPr/>
        </p:nvSpPr>
        <p:spPr>
          <a:xfrm>
            <a:off x="7132762" y="1195341"/>
            <a:ext cx="1503273" cy="487929"/>
          </a:xfrm>
          <a:prstGeom prst="roundRect">
            <a:avLst/>
          </a:prstGeom>
          <a:solidFill>
            <a:schemeClr val="bg1"/>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solidFill>
                  <a:schemeClr val="tx1"/>
                </a:solidFill>
                <a:latin typeface="Times New Roman" panose="02020603050405020304" pitchFamily="18" charset="0"/>
                <a:cs typeface="Times New Roman" panose="02020603050405020304" pitchFamily="18" charset="0"/>
              </a:rPr>
              <a:t>Banca Commerciale</a:t>
            </a:r>
          </a:p>
        </p:txBody>
      </p:sp>
      <p:cxnSp>
        <p:nvCxnSpPr>
          <p:cNvPr id="27" name="Connettore 2 26">
            <a:extLst>
              <a:ext uri="{FF2B5EF4-FFF2-40B4-BE49-F238E27FC236}">
                <a16:creationId xmlns:a16="http://schemas.microsoft.com/office/drawing/2014/main" id="{203AC3B7-BA4E-3B4B-C926-FD754E4FDFF1}"/>
              </a:ext>
            </a:extLst>
          </p:cNvPr>
          <p:cNvCxnSpPr>
            <a:stCxn id="24" idx="2"/>
            <a:endCxn id="22" idx="0"/>
          </p:cNvCxnSpPr>
          <p:nvPr/>
        </p:nvCxnSpPr>
        <p:spPr>
          <a:xfrm flipH="1">
            <a:off x="2697912" y="1683836"/>
            <a:ext cx="1531938" cy="1087201"/>
          </a:xfrm>
          <a:prstGeom prst="straightConnector1">
            <a:avLst/>
          </a:prstGeom>
          <a:ln>
            <a:solidFill>
              <a:schemeClr val="accent6">
                <a:lumMod val="40000"/>
                <a:lumOff val="6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29" name="Connettore 2 28">
            <a:extLst>
              <a:ext uri="{FF2B5EF4-FFF2-40B4-BE49-F238E27FC236}">
                <a16:creationId xmlns:a16="http://schemas.microsoft.com/office/drawing/2014/main" id="{D430CF3C-6E51-AF23-1B02-EE8F6A6C70EF}"/>
              </a:ext>
            </a:extLst>
          </p:cNvPr>
          <p:cNvCxnSpPr>
            <a:cxnSpLocks/>
            <a:stCxn id="25" idx="2"/>
          </p:cNvCxnSpPr>
          <p:nvPr/>
        </p:nvCxnSpPr>
        <p:spPr>
          <a:xfrm flipH="1">
            <a:off x="3606253" y="1683270"/>
            <a:ext cx="4278146" cy="1087767"/>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31" name="Connettore 2 30">
            <a:extLst>
              <a:ext uri="{FF2B5EF4-FFF2-40B4-BE49-F238E27FC236}">
                <a16:creationId xmlns:a16="http://schemas.microsoft.com/office/drawing/2014/main" id="{9D9FE672-BEA5-7505-68F4-B71F86E0B3C8}"/>
              </a:ext>
            </a:extLst>
          </p:cNvPr>
          <p:cNvCxnSpPr>
            <a:stCxn id="25" idx="2"/>
            <a:endCxn id="23" idx="0"/>
          </p:cNvCxnSpPr>
          <p:nvPr/>
        </p:nvCxnSpPr>
        <p:spPr>
          <a:xfrm>
            <a:off x="7884399" y="1683270"/>
            <a:ext cx="1278736" cy="1121504"/>
          </a:xfrm>
          <a:prstGeom prst="straightConnector1">
            <a:avLst/>
          </a:prstGeom>
          <a:ln>
            <a:solidFill>
              <a:schemeClr val="accent6">
                <a:lumMod val="40000"/>
                <a:lumOff val="6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33" name="Freccia a destra 32">
            <a:extLst>
              <a:ext uri="{FF2B5EF4-FFF2-40B4-BE49-F238E27FC236}">
                <a16:creationId xmlns:a16="http://schemas.microsoft.com/office/drawing/2014/main" id="{C1A1D4CA-DDA6-9B28-4ACD-CC517BDFBD31}"/>
              </a:ext>
            </a:extLst>
          </p:cNvPr>
          <p:cNvSpPr/>
          <p:nvPr/>
        </p:nvSpPr>
        <p:spPr>
          <a:xfrm rot="3402156">
            <a:off x="2924097" y="3556286"/>
            <a:ext cx="543259" cy="262390"/>
          </a:xfrm>
          <a:prstGeom prst="rightArrow">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Freccia a destra 33">
            <a:extLst>
              <a:ext uri="{FF2B5EF4-FFF2-40B4-BE49-F238E27FC236}">
                <a16:creationId xmlns:a16="http://schemas.microsoft.com/office/drawing/2014/main" id="{A0F38C5D-A319-F9CE-6403-5A63667C338E}"/>
              </a:ext>
            </a:extLst>
          </p:cNvPr>
          <p:cNvSpPr/>
          <p:nvPr/>
        </p:nvSpPr>
        <p:spPr>
          <a:xfrm rot="8278820">
            <a:off x="8416422" y="3678843"/>
            <a:ext cx="590376" cy="241449"/>
          </a:xfrm>
          <a:prstGeom prst="rightArrow">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Freccia circolare a destra 34">
            <a:extLst>
              <a:ext uri="{FF2B5EF4-FFF2-40B4-BE49-F238E27FC236}">
                <a16:creationId xmlns:a16="http://schemas.microsoft.com/office/drawing/2014/main" id="{A9AE0819-0FF8-7B44-4BC7-521FFE59268C}"/>
              </a:ext>
            </a:extLst>
          </p:cNvPr>
          <p:cNvSpPr/>
          <p:nvPr/>
        </p:nvSpPr>
        <p:spPr>
          <a:xfrm rot="5400000">
            <a:off x="5508895" y="3333045"/>
            <a:ext cx="543029" cy="1802392"/>
          </a:xfrm>
          <a:prstGeom prst="curvedRightArrow">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36" name="Freccia circolare a destra 35">
            <a:extLst>
              <a:ext uri="{FF2B5EF4-FFF2-40B4-BE49-F238E27FC236}">
                <a16:creationId xmlns:a16="http://schemas.microsoft.com/office/drawing/2014/main" id="{240D6D85-6D5F-F330-F33B-CD255CD0EB95}"/>
              </a:ext>
            </a:extLst>
          </p:cNvPr>
          <p:cNvSpPr/>
          <p:nvPr/>
        </p:nvSpPr>
        <p:spPr>
          <a:xfrm rot="16200000">
            <a:off x="5583022" y="4626271"/>
            <a:ext cx="543027" cy="1802394"/>
          </a:xfrm>
          <a:prstGeom prst="curvedRightArrow">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3" name="Shape 2">
            <a:extLst>
              <a:ext uri="{FF2B5EF4-FFF2-40B4-BE49-F238E27FC236}">
                <a16:creationId xmlns:a16="http://schemas.microsoft.com/office/drawing/2014/main" id="{BB43A7F0-D60E-1286-FFCB-D05DC28A2721}"/>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D878887A-8B94-0BF6-6708-6D9F0BEE64EC}"/>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76398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F9761-DF97-CDA7-C0CF-AA827067B487}"/>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EBB475E5-1D60-B431-C400-F94601F9736E}"/>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435F071D-8778-578D-F0DB-B2F4B43B0FFE}"/>
              </a:ext>
            </a:extLst>
          </p:cNvPr>
          <p:cNvSpPr txBox="1">
            <a:spLocks noChangeArrowheads="1"/>
          </p:cNvSpPr>
          <p:nvPr/>
        </p:nvSpPr>
        <p:spPr bwMode="auto">
          <a:xfrm>
            <a:off x="770073" y="273778"/>
            <a:ext cx="94908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 le relazioni monetarie</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3" name="Rectangle 8">
            <a:extLst>
              <a:ext uri="{FF2B5EF4-FFF2-40B4-BE49-F238E27FC236}">
                <a16:creationId xmlns:a16="http://schemas.microsoft.com/office/drawing/2014/main" id="{4CBC7423-CF60-D0BA-C902-528457779298}"/>
              </a:ext>
            </a:extLst>
          </p:cNvPr>
          <p:cNvSpPr>
            <a:spLocks noChangeArrowheads="1"/>
          </p:cNvSpPr>
          <p:nvPr/>
        </p:nvSpPr>
        <p:spPr bwMode="auto">
          <a:xfrm>
            <a:off x="3719909" y="1820696"/>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altLang="it-IT" sz="900">
              <a:solidFill>
                <a:schemeClr val="bg1"/>
              </a:solidFill>
              <a:latin typeface="Garamond" panose="02020404030301010803" pitchFamily="18" charset="0"/>
            </a:endParaRPr>
          </a:p>
        </p:txBody>
      </p:sp>
      <p:sp>
        <p:nvSpPr>
          <p:cNvPr id="4" name="Rettangolo 3">
            <a:extLst>
              <a:ext uri="{FF2B5EF4-FFF2-40B4-BE49-F238E27FC236}">
                <a16:creationId xmlns:a16="http://schemas.microsoft.com/office/drawing/2014/main" id="{C3558D77-4BA7-7EA4-C7A9-82802825E0B1}"/>
              </a:ext>
            </a:extLst>
          </p:cNvPr>
          <p:cNvSpPr/>
          <p:nvPr/>
        </p:nvSpPr>
        <p:spPr>
          <a:xfrm>
            <a:off x="3102795" y="2003654"/>
            <a:ext cx="1327868" cy="572494"/>
          </a:xfrm>
          <a:prstGeom prst="rect">
            <a:avLst/>
          </a:prstGeom>
          <a:solidFill>
            <a:srgbClr val="9BBB59">
              <a:lumMod val="20000"/>
              <a:lumOff val="80000"/>
            </a:srgbClr>
          </a:solidFill>
          <a:ln w="25400" cap="flat" cmpd="sng" algn="ctr">
            <a:solidFill>
              <a:srgbClr val="9BBB59">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w="0"/>
                <a:solidFill>
                  <a:prstClr val="black">
                    <a:lumMod val="75000"/>
                    <a:lumOff val="25000"/>
                  </a:prstClr>
                </a:solidFill>
                <a:effectLst>
                  <a:outerShdw blurRad="38100" dist="25400" dir="5400000" algn="ctr" rotWithShape="0">
                    <a:srgbClr val="6E747A">
                      <a:alpha val="43000"/>
                    </a:srgbClr>
                  </a:outerShdw>
                </a:effectLst>
                <a:uLnTx/>
                <a:uFillTx/>
                <a:latin typeface="Calibri"/>
                <a:ea typeface="+mn-ea"/>
                <a:cs typeface="+mn-cs"/>
              </a:rPr>
              <a:t>Banca Centrale</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sp>
        <p:nvSpPr>
          <p:cNvPr id="5" name="Rettangolo 4">
            <a:extLst>
              <a:ext uri="{FF2B5EF4-FFF2-40B4-BE49-F238E27FC236}">
                <a16:creationId xmlns:a16="http://schemas.microsoft.com/office/drawing/2014/main" id="{5C429446-4838-E504-2E69-86F9BFC6A2C2}"/>
              </a:ext>
            </a:extLst>
          </p:cNvPr>
          <p:cNvSpPr/>
          <p:nvPr/>
        </p:nvSpPr>
        <p:spPr>
          <a:xfrm>
            <a:off x="3102795" y="3095945"/>
            <a:ext cx="1439186" cy="572494"/>
          </a:xfrm>
          <a:prstGeom prst="rect">
            <a:avLst/>
          </a:prstGeom>
          <a:solidFill>
            <a:srgbClr val="9BBB59">
              <a:lumMod val="20000"/>
              <a:lumOff val="80000"/>
            </a:srgbClr>
          </a:solidFill>
          <a:ln w="25400" cap="flat" cmpd="sng" algn="ctr">
            <a:solidFill>
              <a:srgbClr val="9BBB59">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w="0"/>
                <a:solidFill>
                  <a:prstClr val="black">
                    <a:lumMod val="75000"/>
                    <a:lumOff val="25000"/>
                  </a:prstClr>
                </a:solidFill>
                <a:effectLst>
                  <a:outerShdw blurRad="38100" dist="25400" dir="5400000" algn="ctr" rotWithShape="0">
                    <a:srgbClr val="6E747A">
                      <a:alpha val="43000"/>
                    </a:srgbClr>
                  </a:outerShdw>
                </a:effectLst>
                <a:uLnTx/>
                <a:uFillTx/>
                <a:latin typeface="Calibri"/>
                <a:ea typeface="+mn-ea"/>
                <a:cs typeface="+mn-cs"/>
              </a:rPr>
              <a:t>Governo</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sp>
        <p:nvSpPr>
          <p:cNvPr id="6" name="Rettangolo 5">
            <a:extLst>
              <a:ext uri="{FF2B5EF4-FFF2-40B4-BE49-F238E27FC236}">
                <a16:creationId xmlns:a16="http://schemas.microsoft.com/office/drawing/2014/main" id="{E1615F51-1B50-FDA7-A104-46A30ECF6FE7}"/>
              </a:ext>
            </a:extLst>
          </p:cNvPr>
          <p:cNvSpPr/>
          <p:nvPr/>
        </p:nvSpPr>
        <p:spPr>
          <a:xfrm>
            <a:off x="5589234" y="1829442"/>
            <a:ext cx="3417736" cy="2048634"/>
          </a:xfrm>
          <a:prstGeom prst="rect">
            <a:avLst/>
          </a:prstGeom>
          <a:solidFill>
            <a:srgbClr val="4BACC6">
              <a:lumMod val="20000"/>
              <a:lumOff val="80000"/>
            </a:srgbClr>
          </a:solidFill>
          <a:ln w="25400" cap="flat" cmpd="sng" algn="ctr">
            <a:solidFill>
              <a:srgbClr val="4BACC6">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sp>
        <p:nvSpPr>
          <p:cNvPr id="7" name="Rettangolo 6">
            <a:extLst>
              <a:ext uri="{FF2B5EF4-FFF2-40B4-BE49-F238E27FC236}">
                <a16:creationId xmlns:a16="http://schemas.microsoft.com/office/drawing/2014/main" id="{816061F3-89DF-52CE-4F4B-B2131D923E32}"/>
              </a:ext>
            </a:extLst>
          </p:cNvPr>
          <p:cNvSpPr/>
          <p:nvPr/>
        </p:nvSpPr>
        <p:spPr>
          <a:xfrm>
            <a:off x="6578509" y="2083636"/>
            <a:ext cx="1439186" cy="572494"/>
          </a:xfrm>
          <a:prstGeom prst="rect">
            <a:avLst/>
          </a:prstGeom>
          <a:solidFill>
            <a:srgbClr val="4BACC6">
              <a:lumMod val="20000"/>
              <a:lumOff val="80000"/>
            </a:srgbClr>
          </a:solidFill>
          <a:ln w="25400" cap="flat" cmpd="sng" algn="ctr">
            <a:solidFill>
              <a:srgbClr val="4BACC6">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w="0"/>
                <a:solidFill>
                  <a:prstClr val="black">
                    <a:lumMod val="75000"/>
                    <a:lumOff val="25000"/>
                  </a:prstClr>
                </a:solidFill>
                <a:effectLst>
                  <a:outerShdw blurRad="38100" dist="25400" dir="5400000" algn="ctr" rotWithShape="0">
                    <a:srgbClr val="6E747A">
                      <a:alpha val="43000"/>
                    </a:srgbClr>
                  </a:outerShdw>
                </a:effectLst>
                <a:uLnTx/>
                <a:uFillTx/>
                <a:latin typeface="Calibri"/>
                <a:ea typeface="+mn-ea"/>
                <a:cs typeface="+mn-cs"/>
              </a:rPr>
              <a:t>Famiglie</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sp>
        <p:nvSpPr>
          <p:cNvPr id="8" name="Rettangolo 7">
            <a:extLst>
              <a:ext uri="{FF2B5EF4-FFF2-40B4-BE49-F238E27FC236}">
                <a16:creationId xmlns:a16="http://schemas.microsoft.com/office/drawing/2014/main" id="{BCD012CC-3C00-9C1D-7D05-51CC4F21B9E3}"/>
              </a:ext>
            </a:extLst>
          </p:cNvPr>
          <p:cNvSpPr/>
          <p:nvPr/>
        </p:nvSpPr>
        <p:spPr>
          <a:xfrm>
            <a:off x="6600376" y="3031394"/>
            <a:ext cx="1439186" cy="572494"/>
          </a:xfrm>
          <a:prstGeom prst="rect">
            <a:avLst/>
          </a:prstGeom>
          <a:solidFill>
            <a:srgbClr val="4BACC6">
              <a:lumMod val="20000"/>
              <a:lumOff val="80000"/>
            </a:srgbClr>
          </a:solidFill>
          <a:ln w="25400" cap="flat" cmpd="sng" algn="ctr">
            <a:solidFill>
              <a:srgbClr val="4BACC6">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kern="0" dirty="0">
                <a:ln w="0"/>
                <a:solidFill>
                  <a:prstClr val="black">
                    <a:lumMod val="75000"/>
                    <a:lumOff val="25000"/>
                  </a:prstClr>
                </a:solidFill>
                <a:effectLst>
                  <a:outerShdw blurRad="38100" dist="25400" dir="5400000" algn="ctr" rotWithShape="0">
                    <a:srgbClr val="6E747A">
                      <a:alpha val="43000"/>
                    </a:srgbClr>
                  </a:outerShdw>
                </a:effectLst>
                <a:latin typeface="Calibri"/>
              </a:rPr>
              <a:t>Settore C</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cxnSp>
        <p:nvCxnSpPr>
          <p:cNvPr id="9" name="Connettore 2 8">
            <a:extLst>
              <a:ext uri="{FF2B5EF4-FFF2-40B4-BE49-F238E27FC236}">
                <a16:creationId xmlns:a16="http://schemas.microsoft.com/office/drawing/2014/main" id="{F4202CD5-53C6-68A8-7BA2-6E1C799DD50B}"/>
              </a:ext>
            </a:extLst>
          </p:cNvPr>
          <p:cNvCxnSpPr>
            <a:cxnSpLocks/>
          </p:cNvCxnSpPr>
          <p:nvPr/>
        </p:nvCxnSpPr>
        <p:spPr>
          <a:xfrm>
            <a:off x="3491414" y="2607952"/>
            <a:ext cx="0" cy="455246"/>
          </a:xfrm>
          <a:prstGeom prst="straightConnector1">
            <a:avLst/>
          </a:prstGeom>
          <a:noFill/>
          <a:ln w="12700" cap="flat" cmpd="sng" algn="ctr">
            <a:solidFill>
              <a:srgbClr val="8064A2">
                <a:shade val="95000"/>
                <a:satMod val="105000"/>
              </a:srgbClr>
            </a:solidFill>
            <a:prstDash val="solid"/>
            <a:tailEnd type="triangle"/>
          </a:ln>
          <a:effectLst/>
        </p:spPr>
      </p:cxnSp>
      <p:cxnSp>
        <p:nvCxnSpPr>
          <p:cNvPr id="11" name="Connettore 2 10">
            <a:extLst>
              <a:ext uri="{FF2B5EF4-FFF2-40B4-BE49-F238E27FC236}">
                <a16:creationId xmlns:a16="http://schemas.microsoft.com/office/drawing/2014/main" id="{54EE2848-C5B4-EA6A-CE67-AE7001771C0E}"/>
              </a:ext>
            </a:extLst>
          </p:cNvPr>
          <p:cNvCxnSpPr>
            <a:cxnSpLocks/>
          </p:cNvCxnSpPr>
          <p:nvPr/>
        </p:nvCxnSpPr>
        <p:spPr>
          <a:xfrm>
            <a:off x="4637727" y="3388505"/>
            <a:ext cx="1940782" cy="0"/>
          </a:xfrm>
          <a:prstGeom prst="straightConnector1">
            <a:avLst/>
          </a:prstGeom>
          <a:noFill/>
          <a:ln w="12700" cap="flat" cmpd="sng" algn="ctr">
            <a:solidFill>
              <a:srgbClr val="8064A2">
                <a:shade val="95000"/>
                <a:satMod val="105000"/>
              </a:srgbClr>
            </a:solidFill>
            <a:prstDash val="solid"/>
            <a:tailEnd type="triangle"/>
          </a:ln>
          <a:effectLst/>
        </p:spPr>
      </p:cxnSp>
      <p:cxnSp>
        <p:nvCxnSpPr>
          <p:cNvPr id="12" name="Connettore 2 11">
            <a:extLst>
              <a:ext uri="{FF2B5EF4-FFF2-40B4-BE49-F238E27FC236}">
                <a16:creationId xmlns:a16="http://schemas.microsoft.com/office/drawing/2014/main" id="{0AE78CDE-2441-D3BC-ABA4-B1361BC9274F}"/>
              </a:ext>
            </a:extLst>
          </p:cNvPr>
          <p:cNvCxnSpPr>
            <a:cxnSpLocks/>
          </p:cNvCxnSpPr>
          <p:nvPr/>
        </p:nvCxnSpPr>
        <p:spPr>
          <a:xfrm flipV="1">
            <a:off x="7031069" y="2662446"/>
            <a:ext cx="0" cy="298610"/>
          </a:xfrm>
          <a:prstGeom prst="straightConnector1">
            <a:avLst/>
          </a:prstGeom>
          <a:noFill/>
          <a:ln w="12700" cap="flat" cmpd="sng" algn="ctr">
            <a:solidFill>
              <a:srgbClr val="8064A2">
                <a:shade val="95000"/>
                <a:satMod val="105000"/>
              </a:srgbClr>
            </a:solidFill>
            <a:prstDash val="solid"/>
            <a:tailEnd type="triangle"/>
          </a:ln>
          <a:effectLst/>
        </p:spPr>
      </p:cxnSp>
      <p:cxnSp>
        <p:nvCxnSpPr>
          <p:cNvPr id="13" name="Connettore a gomito 12">
            <a:extLst>
              <a:ext uri="{FF2B5EF4-FFF2-40B4-BE49-F238E27FC236}">
                <a16:creationId xmlns:a16="http://schemas.microsoft.com/office/drawing/2014/main" id="{361AE01B-BF04-9FF0-6F17-D7473295B2B2}"/>
              </a:ext>
            </a:extLst>
          </p:cNvPr>
          <p:cNvCxnSpPr>
            <a:cxnSpLocks/>
          </p:cNvCxnSpPr>
          <p:nvPr/>
        </p:nvCxnSpPr>
        <p:spPr>
          <a:xfrm rot="10800000" flipV="1">
            <a:off x="4637728" y="2324951"/>
            <a:ext cx="1843377" cy="874643"/>
          </a:xfrm>
          <a:prstGeom prst="bentConnector3">
            <a:avLst>
              <a:gd name="adj1" fmla="val 61215"/>
            </a:avLst>
          </a:prstGeom>
          <a:noFill/>
          <a:ln w="12700" cap="flat" cmpd="sng" algn="ctr">
            <a:solidFill>
              <a:srgbClr val="8064A2">
                <a:shade val="95000"/>
                <a:satMod val="105000"/>
              </a:srgbClr>
            </a:solidFill>
            <a:prstDash val="solid"/>
            <a:tailEnd type="triangle"/>
          </a:ln>
          <a:effectLst/>
        </p:spPr>
      </p:cxnSp>
      <p:cxnSp>
        <p:nvCxnSpPr>
          <p:cNvPr id="14" name="Connettore 2 13">
            <a:extLst>
              <a:ext uri="{FF2B5EF4-FFF2-40B4-BE49-F238E27FC236}">
                <a16:creationId xmlns:a16="http://schemas.microsoft.com/office/drawing/2014/main" id="{501ECE06-1E2F-2952-E212-1662D2DCD331}"/>
              </a:ext>
            </a:extLst>
          </p:cNvPr>
          <p:cNvCxnSpPr>
            <a:cxnSpLocks/>
          </p:cNvCxnSpPr>
          <p:nvPr/>
        </p:nvCxnSpPr>
        <p:spPr>
          <a:xfrm flipV="1">
            <a:off x="3914158" y="2595993"/>
            <a:ext cx="0" cy="435401"/>
          </a:xfrm>
          <a:prstGeom prst="straightConnector1">
            <a:avLst/>
          </a:prstGeom>
          <a:noFill/>
          <a:ln w="12700" cap="flat" cmpd="sng" algn="ctr">
            <a:solidFill>
              <a:srgbClr val="8064A2">
                <a:shade val="95000"/>
                <a:satMod val="105000"/>
              </a:srgbClr>
            </a:solidFill>
            <a:prstDash val="solid"/>
            <a:tailEnd type="triangle"/>
          </a:ln>
          <a:effectLst/>
        </p:spPr>
      </p:cxnSp>
      <p:sp>
        <p:nvSpPr>
          <p:cNvPr id="15" name="CasellaDiTesto 14">
            <a:extLst>
              <a:ext uri="{FF2B5EF4-FFF2-40B4-BE49-F238E27FC236}">
                <a16:creationId xmlns:a16="http://schemas.microsoft.com/office/drawing/2014/main" id="{13430F5F-FF20-6E7F-3F86-FDEBC8915D88}"/>
              </a:ext>
            </a:extLst>
          </p:cNvPr>
          <p:cNvSpPr txBox="1"/>
          <p:nvPr/>
        </p:nvSpPr>
        <p:spPr>
          <a:xfrm>
            <a:off x="3150173" y="2682158"/>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16" name="CasellaDiTesto 15">
            <a:extLst>
              <a:ext uri="{FF2B5EF4-FFF2-40B4-BE49-F238E27FC236}">
                <a16:creationId xmlns:a16="http://schemas.microsoft.com/office/drawing/2014/main" id="{F9E66325-96B4-B56F-E73E-1D444FD61BBB}"/>
              </a:ext>
            </a:extLst>
          </p:cNvPr>
          <p:cNvSpPr txBox="1"/>
          <p:nvPr/>
        </p:nvSpPr>
        <p:spPr>
          <a:xfrm>
            <a:off x="5272510" y="3360662"/>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17" name="CasellaDiTesto 16">
            <a:extLst>
              <a:ext uri="{FF2B5EF4-FFF2-40B4-BE49-F238E27FC236}">
                <a16:creationId xmlns:a16="http://schemas.microsoft.com/office/drawing/2014/main" id="{BB181E86-D35B-DFB1-BCD0-BAC78803B508}"/>
              </a:ext>
            </a:extLst>
          </p:cNvPr>
          <p:cNvSpPr txBox="1"/>
          <p:nvPr/>
        </p:nvSpPr>
        <p:spPr>
          <a:xfrm>
            <a:off x="6989774" y="2678151"/>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18" name="CasellaDiTesto 17">
            <a:extLst>
              <a:ext uri="{FF2B5EF4-FFF2-40B4-BE49-F238E27FC236}">
                <a16:creationId xmlns:a16="http://schemas.microsoft.com/office/drawing/2014/main" id="{12A8A190-C5A1-2FB1-21CC-7EC245DE2D1D}"/>
              </a:ext>
            </a:extLst>
          </p:cNvPr>
          <p:cNvSpPr txBox="1"/>
          <p:nvPr/>
        </p:nvSpPr>
        <p:spPr>
          <a:xfrm>
            <a:off x="5029326" y="2670121"/>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40</a:t>
            </a:r>
            <a:endParaRPr lang="en-US" sz="1400" dirty="0">
              <a:solidFill>
                <a:prstClr val="black"/>
              </a:solidFill>
              <a:latin typeface="Calibri" panose="020F0502020204030204" pitchFamily="34" charset="0"/>
              <a:ea typeface="+mn-ea"/>
            </a:endParaRPr>
          </a:p>
        </p:txBody>
      </p:sp>
      <p:sp>
        <p:nvSpPr>
          <p:cNvPr id="19" name="CasellaDiTesto 18">
            <a:extLst>
              <a:ext uri="{FF2B5EF4-FFF2-40B4-BE49-F238E27FC236}">
                <a16:creationId xmlns:a16="http://schemas.microsoft.com/office/drawing/2014/main" id="{55870ADE-039C-F36D-E300-012B0FD66176}"/>
              </a:ext>
            </a:extLst>
          </p:cNvPr>
          <p:cNvSpPr txBox="1"/>
          <p:nvPr/>
        </p:nvSpPr>
        <p:spPr>
          <a:xfrm>
            <a:off x="3875066" y="2681132"/>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40</a:t>
            </a:r>
            <a:endParaRPr lang="en-US" sz="1400" dirty="0">
              <a:solidFill>
                <a:prstClr val="black"/>
              </a:solidFill>
              <a:latin typeface="Calibri" panose="020F0502020204030204" pitchFamily="34" charset="0"/>
              <a:ea typeface="+mn-ea"/>
            </a:endParaRPr>
          </a:p>
        </p:txBody>
      </p:sp>
      <p:cxnSp>
        <p:nvCxnSpPr>
          <p:cNvPr id="20" name="Connettore diritto 19">
            <a:extLst>
              <a:ext uri="{FF2B5EF4-FFF2-40B4-BE49-F238E27FC236}">
                <a16:creationId xmlns:a16="http://schemas.microsoft.com/office/drawing/2014/main" id="{8A638BD2-0BFF-4308-E18B-88F3A39465E3}"/>
              </a:ext>
            </a:extLst>
          </p:cNvPr>
          <p:cNvCxnSpPr/>
          <p:nvPr/>
        </p:nvCxnSpPr>
        <p:spPr>
          <a:xfrm>
            <a:off x="2281632" y="1948982"/>
            <a:ext cx="739471" cy="0"/>
          </a:xfrm>
          <a:prstGeom prst="line">
            <a:avLst/>
          </a:prstGeom>
          <a:noFill/>
          <a:ln w="19050" cap="flat" cmpd="sng" algn="ctr">
            <a:solidFill>
              <a:sysClr val="windowText" lastClr="000000">
                <a:lumMod val="50000"/>
                <a:lumOff val="50000"/>
              </a:sysClr>
            </a:solidFill>
            <a:prstDash val="solid"/>
          </a:ln>
          <a:effectLst/>
        </p:spPr>
      </p:cxnSp>
      <p:cxnSp>
        <p:nvCxnSpPr>
          <p:cNvPr id="21" name="Connettore diritto 20">
            <a:extLst>
              <a:ext uri="{FF2B5EF4-FFF2-40B4-BE49-F238E27FC236}">
                <a16:creationId xmlns:a16="http://schemas.microsoft.com/office/drawing/2014/main" id="{D6EF9955-C99F-0F6D-48AC-8BD28D3941F3}"/>
              </a:ext>
            </a:extLst>
          </p:cNvPr>
          <p:cNvCxnSpPr>
            <a:cxnSpLocks/>
          </p:cNvCxnSpPr>
          <p:nvPr/>
        </p:nvCxnSpPr>
        <p:spPr>
          <a:xfrm flipV="1">
            <a:off x="2648717" y="1752819"/>
            <a:ext cx="0" cy="895878"/>
          </a:xfrm>
          <a:prstGeom prst="line">
            <a:avLst/>
          </a:prstGeom>
          <a:noFill/>
          <a:ln w="19050" cap="flat" cmpd="sng" algn="ctr">
            <a:solidFill>
              <a:sysClr val="windowText" lastClr="000000">
                <a:lumMod val="50000"/>
                <a:lumOff val="50000"/>
              </a:sysClr>
            </a:solidFill>
            <a:prstDash val="solid"/>
          </a:ln>
          <a:effectLst/>
        </p:spPr>
      </p:cxnSp>
      <p:cxnSp>
        <p:nvCxnSpPr>
          <p:cNvPr id="22" name="Connettore diritto 21">
            <a:extLst>
              <a:ext uri="{FF2B5EF4-FFF2-40B4-BE49-F238E27FC236}">
                <a16:creationId xmlns:a16="http://schemas.microsoft.com/office/drawing/2014/main" id="{D086A5D3-2B42-6146-844A-36B76FC5C184}"/>
              </a:ext>
            </a:extLst>
          </p:cNvPr>
          <p:cNvCxnSpPr/>
          <p:nvPr/>
        </p:nvCxnSpPr>
        <p:spPr>
          <a:xfrm>
            <a:off x="2218292" y="3090374"/>
            <a:ext cx="739471" cy="0"/>
          </a:xfrm>
          <a:prstGeom prst="line">
            <a:avLst/>
          </a:prstGeom>
          <a:noFill/>
          <a:ln w="19050" cap="flat" cmpd="sng" algn="ctr">
            <a:solidFill>
              <a:sysClr val="windowText" lastClr="000000">
                <a:lumMod val="50000"/>
                <a:lumOff val="50000"/>
              </a:sysClr>
            </a:solidFill>
            <a:prstDash val="solid"/>
          </a:ln>
          <a:effectLst/>
        </p:spPr>
      </p:cxnSp>
      <p:cxnSp>
        <p:nvCxnSpPr>
          <p:cNvPr id="23" name="Connettore diritto 22">
            <a:extLst>
              <a:ext uri="{FF2B5EF4-FFF2-40B4-BE49-F238E27FC236}">
                <a16:creationId xmlns:a16="http://schemas.microsoft.com/office/drawing/2014/main" id="{0B2157D6-9C74-03F9-2344-1DF1D31651E4}"/>
              </a:ext>
            </a:extLst>
          </p:cNvPr>
          <p:cNvCxnSpPr>
            <a:cxnSpLocks/>
          </p:cNvCxnSpPr>
          <p:nvPr/>
        </p:nvCxnSpPr>
        <p:spPr>
          <a:xfrm flipV="1">
            <a:off x="2585377" y="2894211"/>
            <a:ext cx="0" cy="895878"/>
          </a:xfrm>
          <a:prstGeom prst="line">
            <a:avLst/>
          </a:prstGeom>
          <a:noFill/>
          <a:ln w="19050" cap="flat" cmpd="sng" algn="ctr">
            <a:solidFill>
              <a:sysClr val="windowText" lastClr="000000">
                <a:lumMod val="50000"/>
                <a:lumOff val="50000"/>
              </a:sysClr>
            </a:solidFill>
            <a:prstDash val="solid"/>
          </a:ln>
          <a:effectLst/>
        </p:spPr>
      </p:cxnSp>
      <p:cxnSp>
        <p:nvCxnSpPr>
          <p:cNvPr id="24" name="Connettore diritto 23">
            <a:extLst>
              <a:ext uri="{FF2B5EF4-FFF2-40B4-BE49-F238E27FC236}">
                <a16:creationId xmlns:a16="http://schemas.microsoft.com/office/drawing/2014/main" id="{3EEEFD38-8DFF-6956-6CF4-452C6B199EB6}"/>
              </a:ext>
            </a:extLst>
          </p:cNvPr>
          <p:cNvCxnSpPr/>
          <p:nvPr/>
        </p:nvCxnSpPr>
        <p:spPr>
          <a:xfrm>
            <a:off x="8020041" y="1715433"/>
            <a:ext cx="739471" cy="0"/>
          </a:xfrm>
          <a:prstGeom prst="line">
            <a:avLst/>
          </a:prstGeom>
          <a:noFill/>
          <a:ln w="19050" cap="flat" cmpd="sng" algn="ctr">
            <a:solidFill>
              <a:sysClr val="windowText" lastClr="000000">
                <a:lumMod val="50000"/>
                <a:lumOff val="50000"/>
              </a:sysClr>
            </a:solidFill>
            <a:prstDash val="solid"/>
          </a:ln>
          <a:effectLst/>
        </p:spPr>
      </p:cxnSp>
      <p:cxnSp>
        <p:nvCxnSpPr>
          <p:cNvPr id="25" name="Connettore diritto 24">
            <a:extLst>
              <a:ext uri="{FF2B5EF4-FFF2-40B4-BE49-F238E27FC236}">
                <a16:creationId xmlns:a16="http://schemas.microsoft.com/office/drawing/2014/main" id="{CB71A753-6857-4E8C-9E33-95020FF116A7}"/>
              </a:ext>
            </a:extLst>
          </p:cNvPr>
          <p:cNvCxnSpPr>
            <a:cxnSpLocks/>
          </p:cNvCxnSpPr>
          <p:nvPr/>
        </p:nvCxnSpPr>
        <p:spPr>
          <a:xfrm flipV="1">
            <a:off x="8389776" y="1523851"/>
            <a:ext cx="0" cy="895878"/>
          </a:xfrm>
          <a:prstGeom prst="line">
            <a:avLst/>
          </a:prstGeom>
          <a:noFill/>
          <a:ln w="19050" cap="flat" cmpd="sng" algn="ctr">
            <a:solidFill>
              <a:sysClr val="windowText" lastClr="000000">
                <a:lumMod val="50000"/>
                <a:lumOff val="50000"/>
              </a:sysClr>
            </a:solidFill>
            <a:prstDash val="solid"/>
          </a:ln>
          <a:effectLst/>
        </p:spPr>
      </p:cxnSp>
      <p:sp>
        <p:nvSpPr>
          <p:cNvPr id="26" name="CasellaDiTesto 25">
            <a:extLst>
              <a:ext uri="{FF2B5EF4-FFF2-40B4-BE49-F238E27FC236}">
                <a16:creationId xmlns:a16="http://schemas.microsoft.com/office/drawing/2014/main" id="{A7A69B58-F8AC-2AA1-92FF-B9FC41D36170}"/>
              </a:ext>
            </a:extLst>
          </p:cNvPr>
          <p:cNvSpPr txBox="1"/>
          <p:nvPr/>
        </p:nvSpPr>
        <p:spPr>
          <a:xfrm>
            <a:off x="2299893" y="1920172"/>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27" name="CasellaDiTesto 26">
            <a:extLst>
              <a:ext uri="{FF2B5EF4-FFF2-40B4-BE49-F238E27FC236}">
                <a16:creationId xmlns:a16="http://schemas.microsoft.com/office/drawing/2014/main" id="{8FB66A1D-D0E3-1C79-2628-65A2BDC44575}"/>
              </a:ext>
            </a:extLst>
          </p:cNvPr>
          <p:cNvSpPr txBox="1"/>
          <p:nvPr/>
        </p:nvSpPr>
        <p:spPr>
          <a:xfrm>
            <a:off x="2593062" y="3039766"/>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28" name="CasellaDiTesto 27">
            <a:extLst>
              <a:ext uri="{FF2B5EF4-FFF2-40B4-BE49-F238E27FC236}">
                <a16:creationId xmlns:a16="http://schemas.microsoft.com/office/drawing/2014/main" id="{C76F43AA-494B-DB41-9000-BF3DCDADDCEC}"/>
              </a:ext>
            </a:extLst>
          </p:cNvPr>
          <p:cNvSpPr txBox="1"/>
          <p:nvPr/>
        </p:nvSpPr>
        <p:spPr>
          <a:xfrm>
            <a:off x="8027597" y="1678611"/>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50</a:t>
            </a:r>
            <a:endParaRPr lang="en-US" sz="1400" dirty="0">
              <a:solidFill>
                <a:prstClr val="black"/>
              </a:solidFill>
              <a:latin typeface="Calibri" panose="020F0502020204030204" pitchFamily="34" charset="0"/>
              <a:ea typeface="+mn-ea"/>
            </a:endParaRPr>
          </a:p>
        </p:txBody>
      </p:sp>
      <p:sp>
        <p:nvSpPr>
          <p:cNvPr id="29" name="CasellaDiTesto 28">
            <a:extLst>
              <a:ext uri="{FF2B5EF4-FFF2-40B4-BE49-F238E27FC236}">
                <a16:creationId xmlns:a16="http://schemas.microsoft.com/office/drawing/2014/main" id="{49CFD3FC-F51A-1B55-015F-BE312229DC79}"/>
              </a:ext>
            </a:extLst>
          </p:cNvPr>
          <p:cNvSpPr txBox="1"/>
          <p:nvPr/>
        </p:nvSpPr>
        <p:spPr>
          <a:xfrm>
            <a:off x="7993880" y="2076834"/>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-40</a:t>
            </a:r>
            <a:endParaRPr lang="en-US" sz="1400" dirty="0">
              <a:solidFill>
                <a:prstClr val="black"/>
              </a:solidFill>
              <a:latin typeface="Calibri" panose="020F0502020204030204" pitchFamily="34" charset="0"/>
              <a:ea typeface="+mn-ea"/>
            </a:endParaRPr>
          </a:p>
        </p:txBody>
      </p:sp>
      <p:sp>
        <p:nvSpPr>
          <p:cNvPr id="30" name="CasellaDiTesto 29">
            <a:extLst>
              <a:ext uri="{FF2B5EF4-FFF2-40B4-BE49-F238E27FC236}">
                <a16:creationId xmlns:a16="http://schemas.microsoft.com/office/drawing/2014/main" id="{6B7884F5-C127-1675-6743-F28C934A5273}"/>
              </a:ext>
            </a:extLst>
          </p:cNvPr>
          <p:cNvSpPr txBox="1"/>
          <p:nvPr/>
        </p:nvSpPr>
        <p:spPr>
          <a:xfrm>
            <a:off x="2251191" y="2087655"/>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-40</a:t>
            </a:r>
            <a:endParaRPr lang="en-US" sz="1400" dirty="0">
              <a:solidFill>
                <a:prstClr val="black"/>
              </a:solidFill>
              <a:latin typeface="Calibri" panose="020F0502020204030204" pitchFamily="34" charset="0"/>
              <a:ea typeface="+mn-ea"/>
            </a:endParaRPr>
          </a:p>
        </p:txBody>
      </p:sp>
      <p:sp>
        <p:nvSpPr>
          <p:cNvPr id="31" name="CasellaDiTesto 30">
            <a:extLst>
              <a:ext uri="{FF2B5EF4-FFF2-40B4-BE49-F238E27FC236}">
                <a16:creationId xmlns:a16="http://schemas.microsoft.com/office/drawing/2014/main" id="{6A99C8BF-5AA5-56E6-079D-22A144B84D31}"/>
              </a:ext>
            </a:extLst>
          </p:cNvPr>
          <p:cNvSpPr txBox="1"/>
          <p:nvPr/>
        </p:nvSpPr>
        <p:spPr>
          <a:xfrm>
            <a:off x="2549454" y="3391249"/>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-40</a:t>
            </a:r>
            <a:endParaRPr lang="en-US" sz="1400" dirty="0">
              <a:solidFill>
                <a:prstClr val="black"/>
              </a:solidFill>
              <a:latin typeface="Calibri" panose="020F0502020204030204" pitchFamily="34" charset="0"/>
              <a:ea typeface="+mn-ea"/>
            </a:endParaRPr>
          </a:p>
        </p:txBody>
      </p:sp>
      <p:cxnSp>
        <p:nvCxnSpPr>
          <p:cNvPr id="32" name="Connettore diritto 31">
            <a:extLst>
              <a:ext uri="{FF2B5EF4-FFF2-40B4-BE49-F238E27FC236}">
                <a16:creationId xmlns:a16="http://schemas.microsoft.com/office/drawing/2014/main" id="{30628C41-97B9-8FC9-DF4D-7361B9BBEBEE}"/>
              </a:ext>
            </a:extLst>
          </p:cNvPr>
          <p:cNvCxnSpPr/>
          <p:nvPr/>
        </p:nvCxnSpPr>
        <p:spPr>
          <a:xfrm>
            <a:off x="2278981" y="2414077"/>
            <a:ext cx="739471" cy="0"/>
          </a:xfrm>
          <a:prstGeom prst="line">
            <a:avLst/>
          </a:prstGeom>
          <a:noFill/>
          <a:ln w="19050" cap="flat" cmpd="sng" algn="ctr">
            <a:solidFill>
              <a:sysClr val="windowText" lastClr="000000">
                <a:lumMod val="50000"/>
                <a:lumOff val="50000"/>
              </a:sysClr>
            </a:solidFill>
            <a:prstDash val="dashDot"/>
          </a:ln>
          <a:effectLst/>
        </p:spPr>
      </p:cxnSp>
      <p:cxnSp>
        <p:nvCxnSpPr>
          <p:cNvPr id="33" name="Connettore diritto 32">
            <a:extLst>
              <a:ext uri="{FF2B5EF4-FFF2-40B4-BE49-F238E27FC236}">
                <a16:creationId xmlns:a16="http://schemas.microsoft.com/office/drawing/2014/main" id="{F001EEF3-6C66-0A5B-830D-E179244C6FE1}"/>
              </a:ext>
            </a:extLst>
          </p:cNvPr>
          <p:cNvCxnSpPr/>
          <p:nvPr/>
        </p:nvCxnSpPr>
        <p:spPr>
          <a:xfrm>
            <a:off x="2251942" y="3679281"/>
            <a:ext cx="739471" cy="0"/>
          </a:xfrm>
          <a:prstGeom prst="line">
            <a:avLst/>
          </a:prstGeom>
          <a:noFill/>
          <a:ln w="19050" cap="flat" cmpd="sng" algn="ctr">
            <a:solidFill>
              <a:sysClr val="windowText" lastClr="000000">
                <a:lumMod val="50000"/>
                <a:lumOff val="50000"/>
              </a:sysClr>
            </a:solidFill>
            <a:prstDash val="dashDot"/>
          </a:ln>
          <a:effectLst/>
        </p:spPr>
      </p:cxnSp>
      <p:cxnSp>
        <p:nvCxnSpPr>
          <p:cNvPr id="34" name="Connettore diritto 33">
            <a:extLst>
              <a:ext uri="{FF2B5EF4-FFF2-40B4-BE49-F238E27FC236}">
                <a16:creationId xmlns:a16="http://schemas.microsoft.com/office/drawing/2014/main" id="{6D3769B6-8901-F634-F841-7A1D1B83395E}"/>
              </a:ext>
            </a:extLst>
          </p:cNvPr>
          <p:cNvCxnSpPr/>
          <p:nvPr/>
        </p:nvCxnSpPr>
        <p:spPr>
          <a:xfrm>
            <a:off x="8027597" y="2387947"/>
            <a:ext cx="739471" cy="0"/>
          </a:xfrm>
          <a:prstGeom prst="line">
            <a:avLst/>
          </a:prstGeom>
          <a:noFill/>
          <a:ln w="19050" cap="flat" cmpd="sng" algn="ctr">
            <a:solidFill>
              <a:sysClr val="windowText" lastClr="000000">
                <a:lumMod val="50000"/>
                <a:lumOff val="50000"/>
              </a:sysClr>
            </a:solidFill>
            <a:prstDash val="dashDot"/>
          </a:ln>
          <a:effectLst/>
        </p:spPr>
      </p:cxnSp>
      <p:sp>
        <p:nvSpPr>
          <p:cNvPr id="35" name="Rettangolo 34">
            <a:extLst>
              <a:ext uri="{FF2B5EF4-FFF2-40B4-BE49-F238E27FC236}">
                <a16:creationId xmlns:a16="http://schemas.microsoft.com/office/drawing/2014/main" id="{6A8F7349-597B-7AAF-904D-5CF82EE6D486}"/>
              </a:ext>
            </a:extLst>
          </p:cNvPr>
          <p:cNvSpPr/>
          <p:nvPr/>
        </p:nvSpPr>
        <p:spPr>
          <a:xfrm>
            <a:off x="7051864" y="4124889"/>
            <a:ext cx="1439186" cy="572494"/>
          </a:xfrm>
          <a:prstGeom prst="rect">
            <a:avLst/>
          </a:prstGeom>
          <a:solidFill>
            <a:srgbClr val="EBF1DE"/>
          </a:solidFill>
          <a:ln w="25400" cap="flat" cmpd="sng" algn="ctr">
            <a:solidFill>
              <a:srgbClr val="4BACC6">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rPr>
              <a:t>Banca </a:t>
            </a:r>
            <a:r>
              <a:rPr kumimoji="0" lang="en-US" sz="1800" b="0" i="0" u="none" strike="noStrike" kern="0" cap="none" spc="0" normalizeH="0" baseline="0" noProof="0" dirty="0" err="1">
                <a:ln>
                  <a:noFill/>
                </a:ln>
                <a:solidFill>
                  <a:prstClr val="black">
                    <a:lumMod val="75000"/>
                    <a:lumOff val="25000"/>
                  </a:prstClr>
                </a:solidFill>
                <a:effectLst/>
                <a:uLnTx/>
                <a:uFillTx/>
                <a:latin typeface="Calibri"/>
                <a:ea typeface="+mn-ea"/>
                <a:cs typeface="+mn-cs"/>
              </a:rPr>
              <a:t>commerciale</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sp>
        <p:nvSpPr>
          <p:cNvPr id="36" name="CasellaDiTesto 35">
            <a:extLst>
              <a:ext uri="{FF2B5EF4-FFF2-40B4-BE49-F238E27FC236}">
                <a16:creationId xmlns:a16="http://schemas.microsoft.com/office/drawing/2014/main" id="{20ABB77F-7A7C-C5F5-83BB-34F401E0D633}"/>
              </a:ext>
            </a:extLst>
          </p:cNvPr>
          <p:cNvSpPr txBox="1"/>
          <p:nvPr/>
        </p:nvSpPr>
        <p:spPr>
          <a:xfrm>
            <a:off x="2250868" y="2380215"/>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10</a:t>
            </a:r>
            <a:endParaRPr lang="en-US" sz="1400" dirty="0">
              <a:solidFill>
                <a:prstClr val="black"/>
              </a:solidFill>
              <a:latin typeface="Calibri" panose="020F0502020204030204" pitchFamily="34" charset="0"/>
              <a:ea typeface="+mn-ea"/>
            </a:endParaRPr>
          </a:p>
        </p:txBody>
      </p:sp>
      <p:sp>
        <p:nvSpPr>
          <p:cNvPr id="37" name="CasellaDiTesto 36">
            <a:extLst>
              <a:ext uri="{FF2B5EF4-FFF2-40B4-BE49-F238E27FC236}">
                <a16:creationId xmlns:a16="http://schemas.microsoft.com/office/drawing/2014/main" id="{27AD8D3E-DC3E-78AE-C658-4EF4C73A55D5}"/>
              </a:ext>
            </a:extLst>
          </p:cNvPr>
          <p:cNvSpPr txBox="1"/>
          <p:nvPr/>
        </p:nvSpPr>
        <p:spPr>
          <a:xfrm>
            <a:off x="2560030" y="3664346"/>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10</a:t>
            </a:r>
            <a:endParaRPr lang="en-US" sz="1400" dirty="0">
              <a:solidFill>
                <a:prstClr val="black"/>
              </a:solidFill>
              <a:latin typeface="Calibri" panose="020F0502020204030204" pitchFamily="34" charset="0"/>
              <a:ea typeface="+mn-ea"/>
            </a:endParaRPr>
          </a:p>
        </p:txBody>
      </p:sp>
      <p:sp>
        <p:nvSpPr>
          <p:cNvPr id="38" name="CasellaDiTesto 37">
            <a:extLst>
              <a:ext uri="{FF2B5EF4-FFF2-40B4-BE49-F238E27FC236}">
                <a16:creationId xmlns:a16="http://schemas.microsoft.com/office/drawing/2014/main" id="{EA803BD5-C802-4AD9-29DD-F301FA27DF64}"/>
              </a:ext>
            </a:extLst>
          </p:cNvPr>
          <p:cNvSpPr txBox="1"/>
          <p:nvPr/>
        </p:nvSpPr>
        <p:spPr>
          <a:xfrm>
            <a:off x="7993880" y="2368202"/>
            <a:ext cx="428042"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40</a:t>
            </a:r>
            <a:endParaRPr lang="en-US" sz="1400" dirty="0">
              <a:solidFill>
                <a:prstClr val="black"/>
              </a:solidFill>
              <a:latin typeface="Calibri" panose="020F0502020204030204" pitchFamily="34" charset="0"/>
              <a:ea typeface="+mn-ea"/>
            </a:endParaRPr>
          </a:p>
        </p:txBody>
      </p:sp>
      <p:sp>
        <p:nvSpPr>
          <p:cNvPr id="40" name="CasellaDiTesto 39">
            <a:extLst>
              <a:ext uri="{FF2B5EF4-FFF2-40B4-BE49-F238E27FC236}">
                <a16:creationId xmlns:a16="http://schemas.microsoft.com/office/drawing/2014/main" id="{A52B7DF2-71AF-BBBD-D7AB-B4DFF8748B75}"/>
              </a:ext>
            </a:extLst>
          </p:cNvPr>
          <p:cNvSpPr txBox="1"/>
          <p:nvPr/>
        </p:nvSpPr>
        <p:spPr>
          <a:xfrm>
            <a:off x="2350563" y="1667018"/>
            <a:ext cx="601204"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A   P</a:t>
            </a:r>
            <a:endParaRPr lang="en-US" sz="1400" dirty="0">
              <a:solidFill>
                <a:prstClr val="black"/>
              </a:solidFill>
              <a:latin typeface="Calibri" panose="020F0502020204030204" pitchFamily="34" charset="0"/>
              <a:ea typeface="+mn-ea"/>
            </a:endParaRPr>
          </a:p>
        </p:txBody>
      </p:sp>
      <p:sp>
        <p:nvSpPr>
          <p:cNvPr id="41" name="CasellaDiTesto 40">
            <a:extLst>
              <a:ext uri="{FF2B5EF4-FFF2-40B4-BE49-F238E27FC236}">
                <a16:creationId xmlns:a16="http://schemas.microsoft.com/office/drawing/2014/main" id="{F74CA4E1-3031-B5E0-A2C8-2166B3A519B2}"/>
              </a:ext>
            </a:extLst>
          </p:cNvPr>
          <p:cNvSpPr txBox="1"/>
          <p:nvPr/>
        </p:nvSpPr>
        <p:spPr>
          <a:xfrm>
            <a:off x="8078266" y="1445857"/>
            <a:ext cx="601204"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A   P</a:t>
            </a:r>
            <a:endParaRPr lang="en-US" sz="1400" dirty="0">
              <a:solidFill>
                <a:prstClr val="black"/>
              </a:solidFill>
              <a:latin typeface="Calibri" panose="020F0502020204030204" pitchFamily="34" charset="0"/>
              <a:ea typeface="+mn-ea"/>
            </a:endParaRPr>
          </a:p>
        </p:txBody>
      </p:sp>
      <p:sp>
        <p:nvSpPr>
          <p:cNvPr id="42" name="CasellaDiTesto 41">
            <a:extLst>
              <a:ext uri="{FF2B5EF4-FFF2-40B4-BE49-F238E27FC236}">
                <a16:creationId xmlns:a16="http://schemas.microsoft.com/office/drawing/2014/main" id="{97922F8B-4CC6-D86E-C329-DCD11C4CE829}"/>
              </a:ext>
            </a:extLst>
          </p:cNvPr>
          <p:cNvSpPr txBox="1"/>
          <p:nvPr/>
        </p:nvSpPr>
        <p:spPr>
          <a:xfrm>
            <a:off x="2283999" y="2826546"/>
            <a:ext cx="555767"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A   P</a:t>
            </a:r>
            <a:endParaRPr lang="en-US" sz="1400" dirty="0">
              <a:solidFill>
                <a:prstClr val="black"/>
              </a:solidFill>
              <a:latin typeface="Calibri" panose="020F0502020204030204" pitchFamily="34" charset="0"/>
              <a:ea typeface="+mn-ea"/>
            </a:endParaRPr>
          </a:p>
        </p:txBody>
      </p:sp>
      <p:sp>
        <p:nvSpPr>
          <p:cNvPr id="43" name="Rettangolo 42">
            <a:extLst>
              <a:ext uri="{FF2B5EF4-FFF2-40B4-BE49-F238E27FC236}">
                <a16:creationId xmlns:a16="http://schemas.microsoft.com/office/drawing/2014/main" id="{EF76E22B-D978-0A6A-D714-B81A5AA8C744}"/>
              </a:ext>
            </a:extLst>
          </p:cNvPr>
          <p:cNvSpPr/>
          <p:nvPr/>
        </p:nvSpPr>
        <p:spPr>
          <a:xfrm>
            <a:off x="8570918" y="3005885"/>
            <a:ext cx="1439186" cy="572494"/>
          </a:xfrm>
          <a:prstGeom prst="rect">
            <a:avLst/>
          </a:prstGeom>
          <a:solidFill>
            <a:srgbClr val="4BACC6">
              <a:lumMod val="20000"/>
              <a:lumOff val="80000"/>
            </a:srgbClr>
          </a:solidFill>
          <a:ln w="25400" cap="flat" cmpd="sng" algn="ctr">
            <a:solidFill>
              <a:srgbClr val="4BACC6">
                <a:lumMod val="60000"/>
                <a:lumOff val="4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w="0"/>
                <a:solidFill>
                  <a:prstClr val="black">
                    <a:lumMod val="75000"/>
                    <a:lumOff val="25000"/>
                  </a:prstClr>
                </a:solidFill>
                <a:effectLst>
                  <a:outerShdw blurRad="38100" dist="25400" dir="5400000" algn="ctr" rotWithShape="0">
                    <a:srgbClr val="6E747A">
                      <a:alpha val="43000"/>
                    </a:srgbClr>
                  </a:outerShdw>
                </a:effectLst>
                <a:uLnTx/>
                <a:uFillTx/>
                <a:latin typeface="Calibri"/>
                <a:ea typeface="+mn-ea"/>
                <a:cs typeface="+mn-cs"/>
              </a:rPr>
              <a:t>Settore K</a:t>
            </a:r>
            <a:endParaRPr kumimoji="0" lang="en-US" sz="1800" b="0" i="0" u="none" strike="noStrike" kern="0" cap="none" spc="0" normalizeH="0" baseline="0" noProof="0" dirty="0">
              <a:ln>
                <a:noFill/>
              </a:ln>
              <a:solidFill>
                <a:prstClr val="black">
                  <a:lumMod val="75000"/>
                  <a:lumOff val="25000"/>
                </a:prstClr>
              </a:solidFill>
              <a:effectLst/>
              <a:uLnTx/>
              <a:uFillTx/>
              <a:latin typeface="Calibri"/>
              <a:ea typeface="+mn-ea"/>
              <a:cs typeface="+mn-cs"/>
            </a:endParaRPr>
          </a:p>
        </p:txBody>
      </p:sp>
      <p:cxnSp>
        <p:nvCxnSpPr>
          <p:cNvPr id="44" name="Connettore 2 43">
            <a:extLst>
              <a:ext uri="{FF2B5EF4-FFF2-40B4-BE49-F238E27FC236}">
                <a16:creationId xmlns:a16="http://schemas.microsoft.com/office/drawing/2014/main" id="{1FB1F26F-6713-A57D-0427-877B308D4478}"/>
              </a:ext>
            </a:extLst>
          </p:cNvPr>
          <p:cNvCxnSpPr>
            <a:cxnSpLocks/>
          </p:cNvCxnSpPr>
          <p:nvPr/>
        </p:nvCxnSpPr>
        <p:spPr>
          <a:xfrm flipV="1">
            <a:off x="7298102" y="3645997"/>
            <a:ext cx="0" cy="470066"/>
          </a:xfrm>
          <a:prstGeom prst="straightConnector1">
            <a:avLst/>
          </a:prstGeom>
          <a:noFill/>
          <a:ln w="12700" cap="flat" cmpd="sng" algn="ctr">
            <a:solidFill>
              <a:srgbClr val="8064A2">
                <a:shade val="95000"/>
                <a:satMod val="105000"/>
              </a:srgbClr>
            </a:solidFill>
            <a:prstDash val="solid"/>
            <a:tailEnd type="triangle"/>
          </a:ln>
          <a:effectLst/>
        </p:spPr>
      </p:cxnSp>
      <p:cxnSp>
        <p:nvCxnSpPr>
          <p:cNvPr id="45" name="Connettore 2 44">
            <a:extLst>
              <a:ext uri="{FF2B5EF4-FFF2-40B4-BE49-F238E27FC236}">
                <a16:creationId xmlns:a16="http://schemas.microsoft.com/office/drawing/2014/main" id="{7AE27149-44B7-09CC-FF16-02D584F175FC}"/>
              </a:ext>
            </a:extLst>
          </p:cNvPr>
          <p:cNvCxnSpPr>
            <a:cxnSpLocks/>
          </p:cNvCxnSpPr>
          <p:nvPr/>
        </p:nvCxnSpPr>
        <p:spPr>
          <a:xfrm>
            <a:off x="8063008" y="3292132"/>
            <a:ext cx="428042" cy="3330"/>
          </a:xfrm>
          <a:prstGeom prst="straightConnector1">
            <a:avLst/>
          </a:prstGeom>
          <a:noFill/>
          <a:ln w="12700" cap="flat" cmpd="sng" algn="ctr">
            <a:solidFill>
              <a:srgbClr val="8064A2">
                <a:shade val="95000"/>
                <a:satMod val="105000"/>
              </a:srgbClr>
            </a:solidFill>
            <a:prstDash val="solid"/>
            <a:tailEnd type="triangle"/>
          </a:ln>
          <a:effectLst/>
        </p:spPr>
      </p:cxnSp>
      <p:cxnSp>
        <p:nvCxnSpPr>
          <p:cNvPr id="46" name="Connettore a gomito 45">
            <a:extLst>
              <a:ext uri="{FF2B5EF4-FFF2-40B4-BE49-F238E27FC236}">
                <a16:creationId xmlns:a16="http://schemas.microsoft.com/office/drawing/2014/main" id="{E0518F21-53F4-6213-CDCF-F455E554A476}"/>
              </a:ext>
            </a:extLst>
          </p:cNvPr>
          <p:cNvCxnSpPr>
            <a:cxnSpLocks/>
            <a:stCxn id="43" idx="0"/>
            <a:endCxn id="7" idx="2"/>
          </p:cNvCxnSpPr>
          <p:nvPr/>
        </p:nvCxnSpPr>
        <p:spPr bwMode="auto">
          <a:xfrm rot="16200000" flipV="1">
            <a:off x="8119430" y="1834803"/>
            <a:ext cx="349755" cy="1992409"/>
          </a:xfrm>
          <a:prstGeom prst="bentConnector3">
            <a:avLst>
              <a:gd name="adj1" fmla="val 50000"/>
            </a:avLst>
          </a:prstGeom>
          <a:ln>
            <a:solidFill>
              <a:srgbClr val="7030A0"/>
            </a:solidFill>
            <a:tailEnd type="triangle"/>
          </a:ln>
        </p:spPr>
        <p:style>
          <a:lnRef idx="1">
            <a:schemeClr val="dk1"/>
          </a:lnRef>
          <a:fillRef idx="0">
            <a:schemeClr val="dk1"/>
          </a:fillRef>
          <a:effectRef idx="0">
            <a:schemeClr val="dk1"/>
          </a:effectRef>
          <a:fontRef idx="minor">
            <a:schemeClr val="tx1"/>
          </a:fontRef>
        </p:style>
      </p:cxnSp>
      <p:sp>
        <p:nvSpPr>
          <p:cNvPr id="47" name="Rettangolo 46">
            <a:extLst>
              <a:ext uri="{FF2B5EF4-FFF2-40B4-BE49-F238E27FC236}">
                <a16:creationId xmlns:a16="http://schemas.microsoft.com/office/drawing/2014/main" id="{4BF4182D-5177-2B20-878A-6E5D4746A678}"/>
              </a:ext>
            </a:extLst>
          </p:cNvPr>
          <p:cNvSpPr/>
          <p:nvPr/>
        </p:nvSpPr>
        <p:spPr bwMode="auto">
          <a:xfrm>
            <a:off x="7263593" y="3845330"/>
            <a:ext cx="436068" cy="42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sp>
        <p:nvSpPr>
          <p:cNvPr id="48" name="Rettangolo 47">
            <a:extLst>
              <a:ext uri="{FF2B5EF4-FFF2-40B4-BE49-F238E27FC236}">
                <a16:creationId xmlns:a16="http://schemas.microsoft.com/office/drawing/2014/main" id="{5B3C229F-09B5-C262-661E-F6B31AE40DE0}"/>
              </a:ext>
            </a:extLst>
          </p:cNvPr>
          <p:cNvSpPr/>
          <p:nvPr/>
        </p:nvSpPr>
        <p:spPr bwMode="auto">
          <a:xfrm>
            <a:off x="8106827" y="3291987"/>
            <a:ext cx="436068" cy="42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sp>
        <p:nvSpPr>
          <p:cNvPr id="49" name="Rettangolo 48">
            <a:extLst>
              <a:ext uri="{FF2B5EF4-FFF2-40B4-BE49-F238E27FC236}">
                <a16:creationId xmlns:a16="http://schemas.microsoft.com/office/drawing/2014/main" id="{DD670200-C4AD-30C3-2D87-CF75A6F6C286}"/>
              </a:ext>
            </a:extLst>
          </p:cNvPr>
          <p:cNvSpPr/>
          <p:nvPr/>
        </p:nvSpPr>
        <p:spPr bwMode="auto">
          <a:xfrm>
            <a:off x="8076273" y="2784037"/>
            <a:ext cx="436068" cy="42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sp>
        <p:nvSpPr>
          <p:cNvPr id="50" name="Rettangolo 49">
            <a:extLst>
              <a:ext uri="{FF2B5EF4-FFF2-40B4-BE49-F238E27FC236}">
                <a16:creationId xmlns:a16="http://schemas.microsoft.com/office/drawing/2014/main" id="{019C3191-99CF-04DC-6976-89138306DB0F}"/>
              </a:ext>
            </a:extLst>
          </p:cNvPr>
          <p:cNvSpPr/>
          <p:nvPr/>
        </p:nvSpPr>
        <p:spPr bwMode="auto">
          <a:xfrm>
            <a:off x="8027597" y="1863638"/>
            <a:ext cx="436068" cy="42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cxnSp>
        <p:nvCxnSpPr>
          <p:cNvPr id="51" name="Connettore diritto 50">
            <a:extLst>
              <a:ext uri="{FF2B5EF4-FFF2-40B4-BE49-F238E27FC236}">
                <a16:creationId xmlns:a16="http://schemas.microsoft.com/office/drawing/2014/main" id="{C43997AC-4E98-2C70-44F5-87F64933E557}"/>
              </a:ext>
            </a:extLst>
          </p:cNvPr>
          <p:cNvCxnSpPr/>
          <p:nvPr/>
        </p:nvCxnSpPr>
        <p:spPr>
          <a:xfrm>
            <a:off x="5885296" y="3653397"/>
            <a:ext cx="739471" cy="0"/>
          </a:xfrm>
          <a:prstGeom prst="line">
            <a:avLst/>
          </a:prstGeom>
          <a:noFill/>
          <a:ln w="19050" cap="flat" cmpd="sng" algn="ctr">
            <a:solidFill>
              <a:sysClr val="windowText" lastClr="000000">
                <a:lumMod val="50000"/>
                <a:lumOff val="50000"/>
              </a:sysClr>
            </a:solidFill>
            <a:prstDash val="solid"/>
          </a:ln>
          <a:effectLst/>
        </p:spPr>
      </p:cxnSp>
      <p:cxnSp>
        <p:nvCxnSpPr>
          <p:cNvPr id="52" name="Connettore diritto 51">
            <a:extLst>
              <a:ext uri="{FF2B5EF4-FFF2-40B4-BE49-F238E27FC236}">
                <a16:creationId xmlns:a16="http://schemas.microsoft.com/office/drawing/2014/main" id="{0DFCA91A-F4EE-B95C-FBF0-D64CCCA23D77}"/>
              </a:ext>
            </a:extLst>
          </p:cNvPr>
          <p:cNvCxnSpPr>
            <a:cxnSpLocks/>
          </p:cNvCxnSpPr>
          <p:nvPr/>
        </p:nvCxnSpPr>
        <p:spPr>
          <a:xfrm flipV="1">
            <a:off x="6244123" y="3461815"/>
            <a:ext cx="10908" cy="723979"/>
          </a:xfrm>
          <a:prstGeom prst="line">
            <a:avLst/>
          </a:prstGeom>
          <a:noFill/>
          <a:ln w="19050" cap="flat" cmpd="sng" algn="ctr">
            <a:solidFill>
              <a:sysClr val="windowText" lastClr="000000">
                <a:lumMod val="50000"/>
                <a:lumOff val="50000"/>
              </a:sysClr>
            </a:solidFill>
            <a:prstDash val="solid"/>
          </a:ln>
          <a:effectLst/>
        </p:spPr>
      </p:cxnSp>
      <p:cxnSp>
        <p:nvCxnSpPr>
          <p:cNvPr id="53" name="Connettore diritto 52">
            <a:extLst>
              <a:ext uri="{FF2B5EF4-FFF2-40B4-BE49-F238E27FC236}">
                <a16:creationId xmlns:a16="http://schemas.microsoft.com/office/drawing/2014/main" id="{8D09EF51-F8DC-4707-96BD-18E201FEFAC3}"/>
              </a:ext>
            </a:extLst>
          </p:cNvPr>
          <p:cNvCxnSpPr/>
          <p:nvPr/>
        </p:nvCxnSpPr>
        <p:spPr>
          <a:xfrm>
            <a:off x="5892852" y="3950982"/>
            <a:ext cx="739471" cy="0"/>
          </a:xfrm>
          <a:prstGeom prst="line">
            <a:avLst/>
          </a:prstGeom>
          <a:noFill/>
          <a:ln w="19050" cap="flat" cmpd="sng" algn="ctr">
            <a:solidFill>
              <a:sysClr val="windowText" lastClr="000000">
                <a:lumMod val="50000"/>
                <a:lumOff val="50000"/>
              </a:sysClr>
            </a:solidFill>
            <a:prstDash val="dashDot"/>
          </a:ln>
          <a:effectLst/>
        </p:spPr>
      </p:cxnSp>
      <p:sp>
        <p:nvSpPr>
          <p:cNvPr id="54" name="CasellaDiTesto 53">
            <a:extLst>
              <a:ext uri="{FF2B5EF4-FFF2-40B4-BE49-F238E27FC236}">
                <a16:creationId xmlns:a16="http://schemas.microsoft.com/office/drawing/2014/main" id="{9EFB1D9C-8F95-CC6E-1709-CB40BF8CAC79}"/>
              </a:ext>
            </a:extLst>
          </p:cNvPr>
          <p:cNvSpPr txBox="1"/>
          <p:nvPr/>
        </p:nvSpPr>
        <p:spPr>
          <a:xfrm>
            <a:off x="5943521" y="3383821"/>
            <a:ext cx="601204"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A   P</a:t>
            </a:r>
            <a:endParaRPr lang="en-US" sz="1400" dirty="0">
              <a:solidFill>
                <a:prstClr val="black"/>
              </a:solidFill>
              <a:latin typeface="Calibri" panose="020F0502020204030204" pitchFamily="34" charset="0"/>
              <a:ea typeface="+mn-ea"/>
            </a:endParaRPr>
          </a:p>
        </p:txBody>
      </p:sp>
      <p:sp>
        <p:nvSpPr>
          <p:cNvPr id="55" name="Rettangolo 54">
            <a:extLst>
              <a:ext uri="{FF2B5EF4-FFF2-40B4-BE49-F238E27FC236}">
                <a16:creationId xmlns:a16="http://schemas.microsoft.com/office/drawing/2014/main" id="{C3D23182-08A6-CFA5-262B-DAF60AA38C4A}"/>
              </a:ext>
            </a:extLst>
          </p:cNvPr>
          <p:cNvSpPr/>
          <p:nvPr/>
        </p:nvSpPr>
        <p:spPr bwMode="auto">
          <a:xfrm>
            <a:off x="6193680" y="3652575"/>
            <a:ext cx="551262" cy="474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sp>
        <p:nvSpPr>
          <p:cNvPr id="56" name="Rettangolo 55">
            <a:extLst>
              <a:ext uri="{FF2B5EF4-FFF2-40B4-BE49-F238E27FC236}">
                <a16:creationId xmlns:a16="http://schemas.microsoft.com/office/drawing/2014/main" id="{D8D33B21-B424-9D78-F1C0-ADB78E658255}"/>
              </a:ext>
            </a:extLst>
          </p:cNvPr>
          <p:cNvSpPr/>
          <p:nvPr/>
        </p:nvSpPr>
        <p:spPr bwMode="auto">
          <a:xfrm>
            <a:off x="6280182" y="3953884"/>
            <a:ext cx="436068" cy="42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i="0" u="none" strike="noStrike" normalizeH="0" baseline="0" dirty="0">
                <a:solidFill>
                  <a:srgbClr val="000000"/>
                </a:solidFill>
                <a:latin typeface="Calibri" panose="020F0502020204030204" pitchFamily="34" charset="0"/>
                <a:cs typeface="Calibri" panose="020F0502020204030204" pitchFamily="34" charset="0"/>
              </a:rPr>
              <a:t>30</a:t>
            </a:r>
          </a:p>
        </p:txBody>
      </p:sp>
      <p:cxnSp>
        <p:nvCxnSpPr>
          <p:cNvPr id="6145" name="Connettore diritto 6144">
            <a:extLst>
              <a:ext uri="{FF2B5EF4-FFF2-40B4-BE49-F238E27FC236}">
                <a16:creationId xmlns:a16="http://schemas.microsoft.com/office/drawing/2014/main" id="{50DCFE35-BBFD-AA19-88B6-887436651C01}"/>
              </a:ext>
            </a:extLst>
          </p:cNvPr>
          <p:cNvCxnSpPr/>
          <p:nvPr/>
        </p:nvCxnSpPr>
        <p:spPr>
          <a:xfrm>
            <a:off x="8538890" y="4246850"/>
            <a:ext cx="739471" cy="0"/>
          </a:xfrm>
          <a:prstGeom prst="line">
            <a:avLst/>
          </a:prstGeom>
          <a:noFill/>
          <a:ln w="19050" cap="flat" cmpd="sng" algn="ctr">
            <a:solidFill>
              <a:sysClr val="windowText" lastClr="000000">
                <a:lumMod val="50000"/>
                <a:lumOff val="50000"/>
              </a:sysClr>
            </a:solidFill>
            <a:prstDash val="solid"/>
          </a:ln>
          <a:effectLst/>
        </p:spPr>
      </p:cxnSp>
      <p:cxnSp>
        <p:nvCxnSpPr>
          <p:cNvPr id="6146" name="Connettore diritto 6145">
            <a:extLst>
              <a:ext uri="{FF2B5EF4-FFF2-40B4-BE49-F238E27FC236}">
                <a16:creationId xmlns:a16="http://schemas.microsoft.com/office/drawing/2014/main" id="{0CCCA25E-8030-F77F-62CC-8C60D18FB4E0}"/>
              </a:ext>
            </a:extLst>
          </p:cNvPr>
          <p:cNvCxnSpPr>
            <a:cxnSpLocks/>
          </p:cNvCxnSpPr>
          <p:nvPr/>
        </p:nvCxnSpPr>
        <p:spPr>
          <a:xfrm flipV="1">
            <a:off x="8905975" y="4050687"/>
            <a:ext cx="0" cy="895878"/>
          </a:xfrm>
          <a:prstGeom prst="line">
            <a:avLst/>
          </a:prstGeom>
          <a:noFill/>
          <a:ln w="19050" cap="flat" cmpd="sng" algn="ctr">
            <a:solidFill>
              <a:sysClr val="windowText" lastClr="000000">
                <a:lumMod val="50000"/>
                <a:lumOff val="50000"/>
              </a:sysClr>
            </a:solidFill>
            <a:prstDash val="solid"/>
          </a:ln>
          <a:effectLst/>
        </p:spPr>
      </p:cxnSp>
      <p:cxnSp>
        <p:nvCxnSpPr>
          <p:cNvPr id="6149" name="Connettore diritto 6148">
            <a:extLst>
              <a:ext uri="{FF2B5EF4-FFF2-40B4-BE49-F238E27FC236}">
                <a16:creationId xmlns:a16="http://schemas.microsoft.com/office/drawing/2014/main" id="{9D0B66E3-64F0-43C3-99F2-5259D67676C2}"/>
              </a:ext>
            </a:extLst>
          </p:cNvPr>
          <p:cNvCxnSpPr/>
          <p:nvPr/>
        </p:nvCxnSpPr>
        <p:spPr>
          <a:xfrm>
            <a:off x="8572540" y="4835757"/>
            <a:ext cx="739471" cy="0"/>
          </a:xfrm>
          <a:prstGeom prst="line">
            <a:avLst/>
          </a:prstGeom>
          <a:noFill/>
          <a:ln w="19050" cap="flat" cmpd="sng" algn="ctr">
            <a:solidFill>
              <a:sysClr val="windowText" lastClr="000000">
                <a:lumMod val="50000"/>
                <a:lumOff val="50000"/>
              </a:sysClr>
            </a:solidFill>
            <a:prstDash val="dashDot"/>
          </a:ln>
          <a:effectLst/>
        </p:spPr>
      </p:cxnSp>
      <p:sp>
        <p:nvSpPr>
          <p:cNvPr id="6152" name="CasellaDiTesto 6151">
            <a:extLst>
              <a:ext uri="{FF2B5EF4-FFF2-40B4-BE49-F238E27FC236}">
                <a16:creationId xmlns:a16="http://schemas.microsoft.com/office/drawing/2014/main" id="{B6DFCD1D-2DE3-5552-A7D8-EEDB38BE4F9C}"/>
              </a:ext>
            </a:extLst>
          </p:cNvPr>
          <p:cNvSpPr txBox="1"/>
          <p:nvPr/>
        </p:nvSpPr>
        <p:spPr>
          <a:xfrm>
            <a:off x="8501789" y="4227832"/>
            <a:ext cx="592366"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a:t>
            </a:r>
            <a:r>
              <a:rPr lang="it-IT" sz="1400" dirty="0">
                <a:solidFill>
                  <a:prstClr val="black"/>
                </a:solidFill>
                <a:latin typeface="Calibri" panose="020F0502020204030204" pitchFamily="34" charset="0"/>
              </a:rPr>
              <a:t>3</a:t>
            </a:r>
            <a:r>
              <a:rPr lang="it-IT" sz="1400" dirty="0">
                <a:solidFill>
                  <a:prstClr val="black"/>
                </a:solidFill>
                <a:latin typeface="Calibri" panose="020F0502020204030204" pitchFamily="34" charset="0"/>
                <a:ea typeface="+mn-ea"/>
              </a:rPr>
              <a:t>0</a:t>
            </a:r>
            <a:endParaRPr lang="en-US" sz="1400" dirty="0">
              <a:solidFill>
                <a:prstClr val="black"/>
              </a:solidFill>
              <a:latin typeface="Calibri" panose="020F0502020204030204" pitchFamily="34" charset="0"/>
              <a:ea typeface="+mn-ea"/>
            </a:endParaRPr>
          </a:p>
        </p:txBody>
      </p:sp>
      <p:sp>
        <p:nvSpPr>
          <p:cNvPr id="6153" name="CasellaDiTesto 6152">
            <a:extLst>
              <a:ext uri="{FF2B5EF4-FFF2-40B4-BE49-F238E27FC236}">
                <a16:creationId xmlns:a16="http://schemas.microsoft.com/office/drawing/2014/main" id="{CE24ADC9-D536-4209-05A7-77835F972E0F}"/>
              </a:ext>
            </a:extLst>
          </p:cNvPr>
          <p:cNvSpPr txBox="1"/>
          <p:nvPr/>
        </p:nvSpPr>
        <p:spPr>
          <a:xfrm>
            <a:off x="8604597" y="3983022"/>
            <a:ext cx="555767" cy="307777"/>
          </a:xfrm>
          <a:prstGeom prst="rect">
            <a:avLst/>
          </a:prstGeom>
          <a:noFill/>
        </p:spPr>
        <p:txBody>
          <a:bodyPr wrap="square" rtlCol="0">
            <a:spAutoFit/>
          </a:bodyPr>
          <a:lstStyle/>
          <a:p>
            <a:r>
              <a:rPr lang="it-IT" sz="1400" dirty="0">
                <a:solidFill>
                  <a:prstClr val="black"/>
                </a:solidFill>
                <a:latin typeface="Calibri" panose="020F0502020204030204" pitchFamily="34" charset="0"/>
                <a:ea typeface="+mn-ea"/>
              </a:rPr>
              <a:t> A   P</a:t>
            </a:r>
            <a:endParaRPr lang="en-US" sz="1400" dirty="0">
              <a:solidFill>
                <a:prstClr val="black"/>
              </a:solidFill>
              <a:latin typeface="Calibri" panose="020F0502020204030204" pitchFamily="34" charset="0"/>
              <a:ea typeface="+mn-ea"/>
            </a:endParaRPr>
          </a:p>
        </p:txBody>
      </p:sp>
      <p:sp>
        <p:nvSpPr>
          <p:cNvPr id="6154" name="CasellaDiTesto 6153">
            <a:extLst>
              <a:ext uri="{FF2B5EF4-FFF2-40B4-BE49-F238E27FC236}">
                <a16:creationId xmlns:a16="http://schemas.microsoft.com/office/drawing/2014/main" id="{2DAF0BA4-1312-A972-DED0-509AC4643BA7}"/>
              </a:ext>
            </a:extLst>
          </p:cNvPr>
          <p:cNvSpPr txBox="1"/>
          <p:nvPr/>
        </p:nvSpPr>
        <p:spPr>
          <a:xfrm>
            <a:off x="8521866" y="4780419"/>
            <a:ext cx="592366" cy="307777"/>
          </a:xfrm>
          <a:prstGeom prst="rect">
            <a:avLst/>
          </a:prstGeom>
          <a:noFill/>
        </p:spPr>
        <p:txBody>
          <a:bodyPr wrap="square" rtlCol="0">
            <a:spAutoFit/>
          </a:bodyPr>
          <a:lstStyle/>
          <a:p>
            <a:r>
              <a:rPr lang="it-IT" sz="1400" dirty="0">
                <a:solidFill>
                  <a:prstClr val="black"/>
                </a:solidFill>
                <a:latin typeface="Calibri" panose="020F0502020204030204" pitchFamily="34" charset="0"/>
              </a:rPr>
              <a:t> 3</a:t>
            </a:r>
            <a:r>
              <a:rPr lang="it-IT" sz="1400" dirty="0">
                <a:solidFill>
                  <a:prstClr val="black"/>
                </a:solidFill>
                <a:latin typeface="Calibri" panose="020F0502020204030204" pitchFamily="34" charset="0"/>
                <a:ea typeface="+mn-ea"/>
              </a:rPr>
              <a:t>0</a:t>
            </a:r>
            <a:endParaRPr lang="en-US" sz="1400" dirty="0">
              <a:solidFill>
                <a:prstClr val="black"/>
              </a:solidFill>
              <a:latin typeface="Calibri" panose="020F0502020204030204" pitchFamily="34" charset="0"/>
              <a:ea typeface="+mn-ea"/>
            </a:endParaRPr>
          </a:p>
        </p:txBody>
      </p:sp>
      <p:sp>
        <p:nvSpPr>
          <p:cNvPr id="6155" name="Rettangolo 6154">
            <a:extLst>
              <a:ext uri="{FF2B5EF4-FFF2-40B4-BE49-F238E27FC236}">
                <a16:creationId xmlns:a16="http://schemas.microsoft.com/office/drawing/2014/main" id="{CEFA500C-AB47-D2DA-F220-F9A17C459BA6}"/>
              </a:ext>
            </a:extLst>
          </p:cNvPr>
          <p:cNvSpPr/>
          <p:nvPr/>
        </p:nvSpPr>
        <p:spPr>
          <a:xfrm>
            <a:off x="8612269" y="4825415"/>
            <a:ext cx="253977" cy="229959"/>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56" name="Rettangolo 6155">
            <a:extLst>
              <a:ext uri="{FF2B5EF4-FFF2-40B4-BE49-F238E27FC236}">
                <a16:creationId xmlns:a16="http://schemas.microsoft.com/office/drawing/2014/main" id="{D3E976AE-C381-1163-5832-119D8F87DB0D}"/>
              </a:ext>
            </a:extLst>
          </p:cNvPr>
          <p:cNvSpPr/>
          <p:nvPr/>
        </p:nvSpPr>
        <p:spPr>
          <a:xfrm>
            <a:off x="8088267" y="2426169"/>
            <a:ext cx="253977" cy="229959"/>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57" name="Rettangolo 6156">
            <a:extLst>
              <a:ext uri="{FF2B5EF4-FFF2-40B4-BE49-F238E27FC236}">
                <a16:creationId xmlns:a16="http://schemas.microsoft.com/office/drawing/2014/main" id="{5301EBD3-0682-7722-641F-002B8D8AD557}"/>
              </a:ext>
            </a:extLst>
          </p:cNvPr>
          <p:cNvSpPr/>
          <p:nvPr/>
        </p:nvSpPr>
        <p:spPr>
          <a:xfrm>
            <a:off x="2344473" y="2426169"/>
            <a:ext cx="253977" cy="229959"/>
          </a:xfrm>
          <a:prstGeom prst="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59" name="CasellaDiTesto 6158">
            <a:extLst>
              <a:ext uri="{FF2B5EF4-FFF2-40B4-BE49-F238E27FC236}">
                <a16:creationId xmlns:a16="http://schemas.microsoft.com/office/drawing/2014/main" id="{9FAB4D9F-19B2-0078-99CB-031CACDF0115}"/>
              </a:ext>
            </a:extLst>
          </p:cNvPr>
          <p:cNvSpPr txBox="1"/>
          <p:nvPr/>
        </p:nvSpPr>
        <p:spPr>
          <a:xfrm>
            <a:off x="676065" y="5170583"/>
            <a:ext cx="11035230" cy="1064074"/>
          </a:xfrm>
          <a:prstGeom prst="rect">
            <a:avLst/>
          </a:prstGeom>
          <a:noFill/>
        </p:spPr>
        <p:txBody>
          <a:bodyPr wrap="square">
            <a:spAutoFit/>
          </a:bodyPr>
          <a:lstStyle/>
          <a:p>
            <a:pPr marL="285750" indent="-285750" algn="just">
              <a:lnSpc>
                <a:spcPct val="107000"/>
              </a:lnSpc>
              <a:spcBef>
                <a:spcPts val="0"/>
              </a:spcBef>
              <a:spcAft>
                <a:spcPts val="800"/>
              </a:spcAft>
              <a:buFont typeface="Arial" panose="020B0604020202020204" pitchFamily="34" charset="0"/>
              <a:buChar char="•"/>
            </a:pPr>
            <a:r>
              <a:rPr lang="it-IT" dirty="0">
                <a:latin typeface="Times New Roman" panose="02020603050405020304" pitchFamily="18" charset="0"/>
                <a:ea typeface="Calibri" panose="020F0502020204030204" pitchFamily="34" charset="0"/>
                <a:cs typeface="Times New Roman" panose="02020603050405020304" pitchFamily="18" charset="0"/>
              </a:rPr>
              <a:t>Il prestito bancario volto a finanziare gli investimenti (acquisto di beni capitale) rappresenta una seconda iniezione di potere d’acquisto nel sistema e, contemporaneamente, di creazione monetaria.</a:t>
            </a:r>
          </a:p>
          <a:p>
            <a:pPr marL="285750" indent="-285750" algn="just">
              <a:lnSpc>
                <a:spcPct val="107000"/>
              </a:lnSpc>
              <a:spcAft>
                <a:spcPts val="800"/>
              </a:spcAft>
              <a:buFont typeface="Arial" panose="020B0604020202020204" pitchFamily="34" charset="0"/>
              <a:buChar char="•"/>
            </a:pPr>
            <a:r>
              <a:rPr lang="it-IT" dirty="0">
                <a:latin typeface="Times New Roman" panose="02020603050405020304" pitchFamily="18" charset="0"/>
                <a:ea typeface="Calibri" panose="020F0502020204030204" pitchFamily="34" charset="0"/>
                <a:cs typeface="Times New Roman" panose="02020603050405020304" pitchFamily="18" charset="0"/>
              </a:rPr>
              <a:t>Anticipazione sulla </a:t>
            </a:r>
            <a:r>
              <a:rPr lang="it-IT" i="1" dirty="0">
                <a:latin typeface="Times New Roman" panose="02020603050405020304" pitchFamily="18" charset="0"/>
                <a:ea typeface="Calibri" panose="020F0502020204030204" pitchFamily="34" charset="0"/>
                <a:cs typeface="Times New Roman" panose="02020603050405020304" pitchFamily="18" charset="0"/>
              </a:rPr>
              <a:t>teoria della moneta endogena</a:t>
            </a:r>
            <a:r>
              <a:rPr lang="it-IT" dirty="0">
                <a:latin typeface="Times New Roman" panose="02020603050405020304" pitchFamily="18" charset="0"/>
                <a:ea typeface="Calibri" panose="020F0502020204030204" pitchFamily="34" charset="0"/>
                <a:cs typeface="Times New Roman" panose="02020603050405020304" pitchFamily="18" charset="0"/>
              </a:rPr>
              <a:t>: le banche creano moneta </a:t>
            </a:r>
            <a:r>
              <a:rPr lang="it-IT" i="1" dirty="0">
                <a:latin typeface="Times New Roman" panose="02020603050405020304" pitchFamily="18" charset="0"/>
                <a:ea typeface="Calibri" panose="020F0502020204030204" pitchFamily="34" charset="0"/>
                <a:cs typeface="Times New Roman" panose="02020603050405020304" pitchFamily="18" charset="0"/>
              </a:rPr>
              <a:t>ex-nihilo </a:t>
            </a:r>
            <a:r>
              <a:rPr lang="it-IT" dirty="0">
                <a:latin typeface="Times New Roman" panose="02020603050405020304" pitchFamily="18" charset="0"/>
                <a:ea typeface="Calibri" panose="020F0502020204030204" pitchFamily="34" charset="0"/>
                <a:cs typeface="Times New Roman" panose="02020603050405020304" pitchFamily="18" charset="0"/>
              </a:rPr>
              <a:t>      i prestiti creano i depositi</a:t>
            </a:r>
          </a:p>
        </p:txBody>
      </p:sp>
      <p:sp>
        <p:nvSpPr>
          <p:cNvPr id="6160" name="Freccia a destra 6159">
            <a:extLst>
              <a:ext uri="{FF2B5EF4-FFF2-40B4-BE49-F238E27FC236}">
                <a16:creationId xmlns:a16="http://schemas.microsoft.com/office/drawing/2014/main" id="{B9E67AD5-9DD7-E42E-EE6D-7354834A259D}"/>
              </a:ext>
            </a:extLst>
          </p:cNvPr>
          <p:cNvSpPr/>
          <p:nvPr/>
        </p:nvSpPr>
        <p:spPr>
          <a:xfrm>
            <a:off x="8988592" y="5976813"/>
            <a:ext cx="211125" cy="2059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Shape 2">
            <a:extLst>
              <a:ext uri="{FF2B5EF4-FFF2-40B4-BE49-F238E27FC236}">
                <a16:creationId xmlns:a16="http://schemas.microsoft.com/office/drawing/2014/main" id="{DEB17A8D-DA50-CB37-198D-FE0A828EAE40}"/>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39" name="Image 0" descr="/mnt/data/deams_logo.png">
            <a:extLst>
              <a:ext uri="{FF2B5EF4-FFF2-40B4-BE49-F238E27FC236}">
                <a16:creationId xmlns:a16="http://schemas.microsoft.com/office/drawing/2014/main" id="{2A719CE4-D62D-8523-2716-95E7D6F35092}"/>
              </a:ext>
            </a:extLst>
          </p:cNvPr>
          <p:cNvPicPr>
            <a:picLocks noChangeAspect="1"/>
          </p:cNvPicPr>
          <p:nvPr/>
        </p:nvPicPr>
        <p:blipFill>
          <a:blip r:embed="rId3"/>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345693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fade">
                                      <p:cBhvr>
                                        <p:cTn id="41" dur="500"/>
                                        <p:tgtEl>
                                          <p:spTgt spid="44"/>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7"/>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56"/>
                                        </p:tgtEl>
                                        <p:attrNameLst>
                                          <p:attrName>style.visibility</p:attrName>
                                        </p:attrNameLst>
                                      </p:cBhvr>
                                      <p:to>
                                        <p:strVal val="visible"/>
                                      </p:to>
                                    </p:set>
                                    <p:animEffect transition="in" filter="fade">
                                      <p:cBhvr>
                                        <p:cTn id="50" dur="500"/>
                                        <p:tgtEl>
                                          <p:spTgt spid="5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55"/>
                                        </p:tgtEl>
                                        <p:attrNameLst>
                                          <p:attrName>style.visibility</p:attrName>
                                        </p:attrNameLst>
                                      </p:cBhvr>
                                      <p:to>
                                        <p:strVal val="visible"/>
                                      </p:to>
                                    </p:set>
                                    <p:animEffect transition="in" filter="fade">
                                      <p:cBhvr>
                                        <p:cTn id="53" dur="500"/>
                                        <p:tgtEl>
                                          <p:spTgt spid="55"/>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6152"/>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6154"/>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45"/>
                                        </p:tgtEl>
                                        <p:attrNameLst>
                                          <p:attrName>style.visibility</p:attrName>
                                        </p:attrNameLst>
                                      </p:cBhvr>
                                      <p:to>
                                        <p:strVal val="visible"/>
                                      </p:to>
                                    </p:set>
                                    <p:animEffect transition="in" filter="fade">
                                      <p:cBhvr>
                                        <p:cTn id="64" dur="500"/>
                                        <p:tgtEl>
                                          <p:spTgt spid="45"/>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46"/>
                                        </p:tgtEl>
                                        <p:attrNameLst>
                                          <p:attrName>style.visibility</p:attrName>
                                        </p:attrNameLst>
                                      </p:cBhvr>
                                      <p:to>
                                        <p:strVal val="visible"/>
                                      </p:to>
                                    </p:set>
                                    <p:animEffect transition="in" filter="fade">
                                      <p:cBhvr>
                                        <p:cTn id="73" dur="500"/>
                                        <p:tgtEl>
                                          <p:spTgt spid="46"/>
                                        </p:tgtEl>
                                      </p:cBhvr>
                                    </p:animEffec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49"/>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1" presetClass="entr" presetSubtype="0" fill="hold" grpId="0" nodeType="clickEffect">
                                  <p:stCondLst>
                                    <p:cond delay="0"/>
                                  </p:stCondLst>
                                  <p:childTnLst>
                                    <p:set>
                                      <p:cBhvr>
                                        <p:cTn id="81" dur="1" fill="hold">
                                          <p:stCondLst>
                                            <p:cond delay="0"/>
                                          </p:stCondLst>
                                        </p:cTn>
                                        <p:tgtEl>
                                          <p:spTgt spid="50"/>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38"/>
                                        </p:tgtEl>
                                        <p:attrNameLst>
                                          <p:attrName>style.visibility</p:attrName>
                                        </p:attrNameLst>
                                      </p:cBhvr>
                                      <p:to>
                                        <p:strVal val="visible"/>
                                      </p:to>
                                    </p:set>
                                    <p:animEffect transition="in" filter="fade">
                                      <p:cBhvr>
                                        <p:cTn id="86" dur="500"/>
                                        <p:tgtEl>
                                          <p:spTgt spid="38"/>
                                        </p:tgtEl>
                                      </p:cBhvr>
                                    </p:animEffect>
                                  </p:childTnLst>
                                </p:cTn>
                              </p:par>
                              <p:par>
                                <p:cTn id="87" presetID="1" presetClass="entr" presetSubtype="0" fill="hold" grpId="0" nodeType="withEffect">
                                  <p:stCondLst>
                                    <p:cond delay="0"/>
                                  </p:stCondLst>
                                  <p:childTnLst>
                                    <p:set>
                                      <p:cBhvr>
                                        <p:cTn id="88" dur="1" fill="hold">
                                          <p:stCondLst>
                                            <p:cond delay="0"/>
                                          </p:stCondLst>
                                        </p:cTn>
                                        <p:tgtEl>
                                          <p:spTgt spid="29"/>
                                        </p:tgtEl>
                                        <p:attrNameLst>
                                          <p:attrName>style.visibility</p:attrName>
                                        </p:attrNameLst>
                                      </p:cBhvr>
                                      <p:to>
                                        <p:strVal val="visible"/>
                                      </p:to>
                                    </p:set>
                                  </p:childTnLst>
                                </p:cTn>
                              </p:par>
                              <p:par>
                                <p:cTn id="89" presetID="10" presetClass="entr" presetSubtype="0" fill="hold" nodeType="withEffect">
                                  <p:stCondLst>
                                    <p:cond delay="0"/>
                                  </p:stCondLst>
                                  <p:childTnLst>
                                    <p:set>
                                      <p:cBhvr>
                                        <p:cTn id="90" dur="1" fill="hold">
                                          <p:stCondLst>
                                            <p:cond delay="0"/>
                                          </p:stCondLst>
                                        </p:cTn>
                                        <p:tgtEl>
                                          <p:spTgt spid="13"/>
                                        </p:tgtEl>
                                        <p:attrNameLst>
                                          <p:attrName>style.visibility</p:attrName>
                                        </p:attrNameLst>
                                      </p:cBhvr>
                                      <p:to>
                                        <p:strVal val="visible"/>
                                      </p:to>
                                    </p:set>
                                    <p:animEffect transition="in" filter="fade">
                                      <p:cBhvr>
                                        <p:cTn id="91" dur="500"/>
                                        <p:tgtEl>
                                          <p:spTgt spid="13"/>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18"/>
                                        </p:tgtEl>
                                        <p:attrNameLst>
                                          <p:attrName>style.visibility</p:attrName>
                                        </p:attrNameLst>
                                      </p:cBhvr>
                                      <p:to>
                                        <p:strVal val="visible"/>
                                      </p:to>
                                    </p:set>
                                    <p:animEffect transition="in" filter="fade">
                                      <p:cBhvr>
                                        <p:cTn id="94" dur="500"/>
                                        <p:tgtEl>
                                          <p:spTgt spid="18"/>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nodeType="clickEffect">
                                  <p:stCondLst>
                                    <p:cond delay="0"/>
                                  </p:stCondLst>
                                  <p:childTnLst>
                                    <p:set>
                                      <p:cBhvr>
                                        <p:cTn id="98" dur="1" fill="hold">
                                          <p:stCondLst>
                                            <p:cond delay="0"/>
                                          </p:stCondLst>
                                        </p:cTn>
                                        <p:tgtEl>
                                          <p:spTgt spid="14"/>
                                        </p:tgtEl>
                                        <p:attrNameLst>
                                          <p:attrName>style.visibility</p:attrName>
                                        </p:attrNameLst>
                                      </p:cBhvr>
                                      <p:to>
                                        <p:strVal val="visible"/>
                                      </p:to>
                                    </p:set>
                                    <p:animEffect transition="in" filter="fade">
                                      <p:cBhvr>
                                        <p:cTn id="99" dur="500"/>
                                        <p:tgtEl>
                                          <p:spTgt spid="14"/>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19"/>
                                        </p:tgtEl>
                                        <p:attrNameLst>
                                          <p:attrName>style.visibility</p:attrName>
                                        </p:attrNameLst>
                                      </p:cBhvr>
                                      <p:to>
                                        <p:strVal val="visible"/>
                                      </p:to>
                                    </p:set>
                                    <p:animEffect transition="in" filter="fade">
                                      <p:cBhvr>
                                        <p:cTn id="102" dur="500"/>
                                        <p:tgtEl>
                                          <p:spTgt spid="19"/>
                                        </p:tgtEl>
                                      </p:cBhvr>
                                    </p:animEffect>
                                  </p:childTnLst>
                                </p:cTn>
                              </p:par>
                              <p:par>
                                <p:cTn id="103" presetID="10" presetClass="entr" presetSubtype="0" fill="hold" grpId="0" nodeType="with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fade">
                                      <p:cBhvr>
                                        <p:cTn id="105" dur="500"/>
                                        <p:tgtEl>
                                          <p:spTgt spid="31"/>
                                        </p:tgtEl>
                                      </p:cBhvr>
                                    </p:animEffect>
                                  </p:childTnLst>
                                </p:cTn>
                              </p:par>
                              <p:par>
                                <p:cTn id="106" presetID="1" presetClass="entr" presetSubtype="0" fill="hold" grpId="0" nodeType="withEffect">
                                  <p:stCondLst>
                                    <p:cond delay="0"/>
                                  </p:stCondLst>
                                  <p:childTnLst>
                                    <p:set>
                                      <p:cBhvr>
                                        <p:cTn id="107" dur="1" fill="hold">
                                          <p:stCondLst>
                                            <p:cond delay="0"/>
                                          </p:stCondLst>
                                        </p:cTn>
                                        <p:tgtEl>
                                          <p:spTgt spid="37"/>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grpId="0" nodeType="clickEffect">
                                  <p:stCondLst>
                                    <p:cond delay="0"/>
                                  </p:stCondLst>
                                  <p:childTnLst>
                                    <p:set>
                                      <p:cBhvr>
                                        <p:cTn id="111" dur="1" fill="hold">
                                          <p:stCondLst>
                                            <p:cond delay="0"/>
                                          </p:stCondLst>
                                        </p:cTn>
                                        <p:tgtEl>
                                          <p:spTgt spid="36"/>
                                        </p:tgtEl>
                                        <p:attrNameLst>
                                          <p:attrName>style.visibility</p:attrName>
                                        </p:attrNameLst>
                                      </p:cBhvr>
                                      <p:to>
                                        <p:strVal val="visible"/>
                                      </p:to>
                                    </p:set>
                                  </p:childTnLst>
                                </p:cTn>
                              </p:par>
                              <p:par>
                                <p:cTn id="112" presetID="1" presetClass="entr" presetSubtype="0" fill="hold" grpId="0" nodeType="withEffect">
                                  <p:stCondLst>
                                    <p:cond delay="0"/>
                                  </p:stCondLst>
                                  <p:childTnLst>
                                    <p:set>
                                      <p:cBhvr>
                                        <p:cTn id="113" dur="1" fill="hold">
                                          <p:stCondLst>
                                            <p:cond delay="0"/>
                                          </p:stCondLst>
                                        </p:cTn>
                                        <p:tgtEl>
                                          <p:spTgt spid="30"/>
                                        </p:tgtEl>
                                        <p:attrNameLst>
                                          <p:attrName>style.visibility</p:attrName>
                                        </p:attrNameLst>
                                      </p:cBhvr>
                                      <p:to>
                                        <p:strVal val="visible"/>
                                      </p:to>
                                    </p:set>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6156"/>
                                        </p:tgtEl>
                                        <p:attrNameLst>
                                          <p:attrName>style.visibility</p:attrName>
                                        </p:attrNameLst>
                                      </p:cBhvr>
                                      <p:to>
                                        <p:strVal val="visible"/>
                                      </p:to>
                                    </p:set>
                                    <p:animEffect transition="in" filter="fade">
                                      <p:cBhvr>
                                        <p:cTn id="118" dur="1000"/>
                                        <p:tgtEl>
                                          <p:spTgt spid="6156"/>
                                        </p:tgtEl>
                                      </p:cBhvr>
                                    </p:animEffect>
                                    <p:anim calcmode="lin" valueType="num">
                                      <p:cBhvr>
                                        <p:cTn id="119" dur="1000" fill="hold"/>
                                        <p:tgtEl>
                                          <p:spTgt spid="6156"/>
                                        </p:tgtEl>
                                        <p:attrNameLst>
                                          <p:attrName>ppt_x</p:attrName>
                                        </p:attrNameLst>
                                      </p:cBhvr>
                                      <p:tavLst>
                                        <p:tav tm="0">
                                          <p:val>
                                            <p:strVal val="#ppt_x"/>
                                          </p:val>
                                        </p:tav>
                                        <p:tav tm="100000">
                                          <p:val>
                                            <p:strVal val="#ppt_x"/>
                                          </p:val>
                                        </p:tav>
                                      </p:tavLst>
                                    </p:anim>
                                    <p:anim calcmode="lin" valueType="num">
                                      <p:cBhvr>
                                        <p:cTn id="120" dur="1000" fill="hold"/>
                                        <p:tgtEl>
                                          <p:spTgt spid="6156"/>
                                        </p:tgtEl>
                                        <p:attrNameLst>
                                          <p:attrName>ppt_y</p:attrName>
                                        </p:attrNameLst>
                                      </p:cBhvr>
                                      <p:tavLst>
                                        <p:tav tm="0">
                                          <p:val>
                                            <p:strVal val="#ppt_y+.1"/>
                                          </p:val>
                                        </p:tav>
                                        <p:tav tm="100000">
                                          <p:val>
                                            <p:strVal val="#ppt_y"/>
                                          </p:val>
                                        </p:tav>
                                      </p:tavLst>
                                    </p:anim>
                                  </p:childTnLst>
                                </p:cTn>
                              </p:par>
                              <p:par>
                                <p:cTn id="121" presetID="42" presetClass="entr" presetSubtype="0" fill="hold" grpId="0" nodeType="withEffect">
                                  <p:stCondLst>
                                    <p:cond delay="0"/>
                                  </p:stCondLst>
                                  <p:childTnLst>
                                    <p:set>
                                      <p:cBhvr>
                                        <p:cTn id="122" dur="1" fill="hold">
                                          <p:stCondLst>
                                            <p:cond delay="0"/>
                                          </p:stCondLst>
                                        </p:cTn>
                                        <p:tgtEl>
                                          <p:spTgt spid="6155"/>
                                        </p:tgtEl>
                                        <p:attrNameLst>
                                          <p:attrName>style.visibility</p:attrName>
                                        </p:attrNameLst>
                                      </p:cBhvr>
                                      <p:to>
                                        <p:strVal val="visible"/>
                                      </p:to>
                                    </p:set>
                                    <p:animEffect transition="in" filter="fade">
                                      <p:cBhvr>
                                        <p:cTn id="123" dur="1000"/>
                                        <p:tgtEl>
                                          <p:spTgt spid="6155"/>
                                        </p:tgtEl>
                                      </p:cBhvr>
                                    </p:animEffect>
                                    <p:anim calcmode="lin" valueType="num">
                                      <p:cBhvr>
                                        <p:cTn id="124" dur="1000" fill="hold"/>
                                        <p:tgtEl>
                                          <p:spTgt spid="6155"/>
                                        </p:tgtEl>
                                        <p:attrNameLst>
                                          <p:attrName>ppt_x</p:attrName>
                                        </p:attrNameLst>
                                      </p:cBhvr>
                                      <p:tavLst>
                                        <p:tav tm="0">
                                          <p:val>
                                            <p:strVal val="#ppt_x"/>
                                          </p:val>
                                        </p:tav>
                                        <p:tav tm="100000">
                                          <p:val>
                                            <p:strVal val="#ppt_x"/>
                                          </p:val>
                                        </p:tav>
                                      </p:tavLst>
                                    </p:anim>
                                    <p:anim calcmode="lin" valueType="num">
                                      <p:cBhvr>
                                        <p:cTn id="125" dur="1000" fill="hold"/>
                                        <p:tgtEl>
                                          <p:spTgt spid="6155"/>
                                        </p:tgtEl>
                                        <p:attrNameLst>
                                          <p:attrName>ppt_y</p:attrName>
                                        </p:attrNameLst>
                                      </p:cBhvr>
                                      <p:tavLst>
                                        <p:tav tm="0">
                                          <p:val>
                                            <p:strVal val="#ppt_y+.1"/>
                                          </p:val>
                                        </p:tav>
                                        <p:tav tm="100000">
                                          <p:val>
                                            <p:strVal val="#ppt_y"/>
                                          </p:val>
                                        </p:tav>
                                      </p:tavLst>
                                    </p:anim>
                                  </p:childTnLst>
                                </p:cTn>
                              </p:par>
                              <p:par>
                                <p:cTn id="126" presetID="42" presetClass="entr" presetSubtype="0" fill="hold" grpId="0" nodeType="withEffect">
                                  <p:stCondLst>
                                    <p:cond delay="0"/>
                                  </p:stCondLst>
                                  <p:childTnLst>
                                    <p:set>
                                      <p:cBhvr>
                                        <p:cTn id="127" dur="1" fill="hold">
                                          <p:stCondLst>
                                            <p:cond delay="0"/>
                                          </p:stCondLst>
                                        </p:cTn>
                                        <p:tgtEl>
                                          <p:spTgt spid="6157"/>
                                        </p:tgtEl>
                                        <p:attrNameLst>
                                          <p:attrName>style.visibility</p:attrName>
                                        </p:attrNameLst>
                                      </p:cBhvr>
                                      <p:to>
                                        <p:strVal val="visible"/>
                                      </p:to>
                                    </p:set>
                                    <p:animEffect transition="in" filter="fade">
                                      <p:cBhvr>
                                        <p:cTn id="128" dur="1000"/>
                                        <p:tgtEl>
                                          <p:spTgt spid="6157"/>
                                        </p:tgtEl>
                                      </p:cBhvr>
                                    </p:animEffect>
                                    <p:anim calcmode="lin" valueType="num">
                                      <p:cBhvr>
                                        <p:cTn id="129" dur="1000" fill="hold"/>
                                        <p:tgtEl>
                                          <p:spTgt spid="6157"/>
                                        </p:tgtEl>
                                        <p:attrNameLst>
                                          <p:attrName>ppt_x</p:attrName>
                                        </p:attrNameLst>
                                      </p:cBhvr>
                                      <p:tavLst>
                                        <p:tav tm="0">
                                          <p:val>
                                            <p:strVal val="#ppt_x"/>
                                          </p:val>
                                        </p:tav>
                                        <p:tav tm="100000">
                                          <p:val>
                                            <p:strVal val="#ppt_x"/>
                                          </p:val>
                                        </p:tav>
                                      </p:tavLst>
                                    </p:anim>
                                    <p:anim calcmode="lin" valueType="num">
                                      <p:cBhvr>
                                        <p:cTn id="130" dur="1000" fill="hold"/>
                                        <p:tgtEl>
                                          <p:spTgt spid="61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6" grpId="0"/>
      <p:bldP spid="27" grpId="0"/>
      <p:bldP spid="28" grpId="0"/>
      <p:bldP spid="29" grpId="0"/>
      <p:bldP spid="30" grpId="0"/>
      <p:bldP spid="31" grpId="0"/>
      <p:bldP spid="36" grpId="0"/>
      <p:bldP spid="37" grpId="0"/>
      <p:bldP spid="38" grpId="0"/>
      <p:bldP spid="47" grpId="0"/>
      <p:bldP spid="48" grpId="0"/>
      <p:bldP spid="49" grpId="0"/>
      <p:bldP spid="50" grpId="0"/>
      <p:bldP spid="55" grpId="0"/>
      <p:bldP spid="56" grpId="0"/>
      <p:bldP spid="6152" grpId="0"/>
      <p:bldP spid="6154" grpId="0"/>
      <p:bldP spid="6155" grpId="0" animBg="1"/>
      <p:bldP spid="6156" grpId="0" animBg="1"/>
      <p:bldP spid="615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61C64-0EB5-BF68-7F2E-E704C6546087}"/>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D82AF723-FCAF-6455-519C-A9C438A525E9}"/>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104AE91C-5426-AE6B-2CF8-4FCC6A8B4957}"/>
              </a:ext>
            </a:extLst>
          </p:cNvPr>
          <p:cNvSpPr txBox="1">
            <a:spLocks noChangeArrowheads="1"/>
          </p:cNvSpPr>
          <p:nvPr/>
        </p:nvSpPr>
        <p:spPr bwMode="auto">
          <a:xfrm>
            <a:off x="770073" y="273778"/>
            <a:ext cx="9490892"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rPr>
              <a:t>Il modello reddito-spesa con investimenti</a:t>
            </a:r>
            <a:endParaRPr lang="it-IT" sz="3800" b="0" noProof="0" dirty="0">
              <a:solidFill>
                <a:schemeClr val="tx1"/>
              </a:solidFill>
              <a:latin typeface="Times New Roman" panose="02020603050405020304" pitchFamily="18" charset="0"/>
              <a:cs typeface="Times New Roman" panose="02020603050405020304" pitchFamily="18" charset="0"/>
            </a:endParaRPr>
          </a:p>
        </p:txBody>
      </p:sp>
      <p:sp>
        <p:nvSpPr>
          <p:cNvPr id="6159" name="CasellaDiTesto 6158">
            <a:extLst>
              <a:ext uri="{FF2B5EF4-FFF2-40B4-BE49-F238E27FC236}">
                <a16:creationId xmlns:a16="http://schemas.microsoft.com/office/drawing/2014/main" id="{0F425F71-4134-1611-FAE0-79A797547AB9}"/>
              </a:ext>
            </a:extLst>
          </p:cNvPr>
          <p:cNvSpPr txBox="1"/>
          <p:nvPr/>
        </p:nvSpPr>
        <p:spPr>
          <a:xfrm>
            <a:off x="653546" y="5017503"/>
            <a:ext cx="11035230" cy="1360437"/>
          </a:xfrm>
          <a:prstGeom prst="rect">
            <a:avLst/>
          </a:prstGeom>
          <a:noFill/>
        </p:spPr>
        <p:txBody>
          <a:bodyPr wrap="square">
            <a:spAutoFit/>
          </a:bodyPr>
          <a:lstStyle/>
          <a:p>
            <a:pPr marL="285750" indent="-285750" algn="just">
              <a:lnSpc>
                <a:spcPct val="107000"/>
              </a:lnSpc>
              <a:spcBef>
                <a:spcPts val="0"/>
              </a:spcBef>
              <a:spcAft>
                <a:spcPts val="800"/>
              </a:spcAft>
              <a:buFont typeface="Arial" panose="020B0604020202020204" pitchFamily="34" charset="0"/>
              <a:buChar char="•"/>
            </a:pPr>
            <a:r>
              <a:rPr lang="it-IT" dirty="0" err="1">
                <a:latin typeface="Times New Roman" panose="02020603050405020304" pitchFamily="18" charset="0"/>
                <a:ea typeface="Calibri" panose="020F0502020204030204" pitchFamily="34" charset="0"/>
                <a:cs typeface="Times New Roman" panose="02020603050405020304" pitchFamily="18" charset="0"/>
              </a:rPr>
              <a:t>N.b.</a:t>
            </a:r>
            <a:r>
              <a:rPr lang="it-IT" dirty="0">
                <a:latin typeface="Times New Roman" panose="02020603050405020304" pitchFamily="18" charset="0"/>
                <a:ea typeface="Calibri" panose="020F0502020204030204" pitchFamily="34" charset="0"/>
                <a:cs typeface="Times New Roman" panose="02020603050405020304" pitchFamily="18" charset="0"/>
              </a:rPr>
              <a:t> Dal momento in cui introduciamo gli investimenti, dato uno stesso valore della spesa pubblica, i risparmi delle famiglie aumentano e si riduce il deficit pubblico.</a:t>
            </a:r>
          </a:p>
          <a:p>
            <a:pPr marL="285750" indent="-285750" algn="just">
              <a:lnSpc>
                <a:spcPct val="107000"/>
              </a:lnSpc>
              <a:spcBef>
                <a:spcPts val="0"/>
              </a:spcBef>
              <a:spcAft>
                <a:spcPts val="800"/>
              </a:spcAft>
              <a:buFont typeface="Arial" panose="020B0604020202020204" pitchFamily="34" charset="0"/>
              <a:buChar char="•"/>
            </a:pPr>
            <a:r>
              <a:rPr lang="it-IT" dirty="0">
                <a:latin typeface="Times New Roman" panose="02020603050405020304" pitchFamily="18" charset="0"/>
                <a:ea typeface="Calibri" panose="020F0502020204030204" pitchFamily="34" charset="0"/>
                <a:cs typeface="Times New Roman" panose="02020603050405020304" pitchFamily="18" charset="0"/>
              </a:rPr>
              <a:t> </a:t>
            </a:r>
            <a:r>
              <a:rPr lang="it-IT" dirty="0" err="1">
                <a:latin typeface="Times New Roman" panose="02020603050405020304" pitchFamily="18" charset="0"/>
                <a:ea typeface="Calibri" panose="020F0502020204030204" pitchFamily="34" charset="0"/>
                <a:cs typeface="Times New Roman" panose="02020603050405020304" pitchFamily="18" charset="0"/>
              </a:rPr>
              <a:t>N.b.</a:t>
            </a:r>
            <a:r>
              <a:rPr lang="it-IT" dirty="0">
                <a:latin typeface="Times New Roman" panose="02020603050405020304" pitchFamily="18" charset="0"/>
                <a:ea typeface="Calibri" panose="020F0502020204030204" pitchFamily="34" charset="0"/>
                <a:cs typeface="Times New Roman" panose="02020603050405020304" pitchFamily="18" charset="0"/>
              </a:rPr>
              <a:t> I risparmi delle famiglie sono uguali e simmetrici all’accumulazione di debito pubblico e debito delle imprese.</a:t>
            </a:r>
          </a:p>
        </p:txBody>
      </p:sp>
      <p:pic>
        <p:nvPicPr>
          <p:cNvPr id="10" name="Immagine 9">
            <a:extLst>
              <a:ext uri="{FF2B5EF4-FFF2-40B4-BE49-F238E27FC236}">
                <a16:creationId xmlns:a16="http://schemas.microsoft.com/office/drawing/2014/main" id="{E19E76C5-C710-FB09-FBAA-9FF6D338ACF9}"/>
              </a:ext>
            </a:extLst>
          </p:cNvPr>
          <p:cNvPicPr>
            <a:picLocks noChangeAspect="1"/>
          </p:cNvPicPr>
          <p:nvPr/>
        </p:nvPicPr>
        <p:blipFill>
          <a:blip r:embed="rId3"/>
          <a:stretch>
            <a:fillRect/>
          </a:stretch>
        </p:blipFill>
        <p:spPr>
          <a:xfrm>
            <a:off x="2060552" y="1215298"/>
            <a:ext cx="7870618" cy="3718882"/>
          </a:xfrm>
          <a:prstGeom prst="rect">
            <a:avLst/>
          </a:prstGeom>
        </p:spPr>
      </p:pic>
      <p:sp>
        <p:nvSpPr>
          <p:cNvPr id="3" name="Shape 2">
            <a:extLst>
              <a:ext uri="{FF2B5EF4-FFF2-40B4-BE49-F238E27FC236}">
                <a16:creationId xmlns:a16="http://schemas.microsoft.com/office/drawing/2014/main" id="{EDDAABAA-D397-A34B-0351-9FF8A39082C3}"/>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845A8695-E27C-D845-A988-6E4011764374}"/>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486513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FB4EF-29BD-8659-44AE-99F3150C2760}"/>
            </a:ext>
          </a:extLst>
        </p:cNvPr>
        <p:cNvGrpSpPr/>
        <p:nvPr/>
      </p:nvGrpSpPr>
      <p:grpSpPr>
        <a:xfrm>
          <a:off x="0" y="0"/>
          <a:ext cx="0" cy="0"/>
          <a:chOff x="0" y="0"/>
          <a:chExt cx="0" cy="0"/>
        </a:xfrm>
      </p:grpSpPr>
      <p:sp>
        <p:nvSpPr>
          <p:cNvPr id="6151" name="Rectangle 8">
            <a:extLst>
              <a:ext uri="{FF2B5EF4-FFF2-40B4-BE49-F238E27FC236}">
                <a16:creationId xmlns:a16="http://schemas.microsoft.com/office/drawing/2014/main" id="{CE441D6D-0757-1AC0-2B37-9A7FA76B2FBC}"/>
              </a:ext>
            </a:extLst>
          </p:cNvPr>
          <p:cNvSpPr>
            <a:spLocks noChangeArrowheads="1"/>
          </p:cNvSpPr>
          <p:nvPr/>
        </p:nvSpPr>
        <p:spPr bwMode="auto">
          <a:xfrm>
            <a:off x="3478213" y="630238"/>
            <a:ext cx="1841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spcBef>
                <a:spcPct val="20000"/>
              </a:spcBef>
              <a:buClr>
                <a:srgbClr val="822433"/>
              </a:buClr>
              <a:buChar char="•"/>
              <a:defRPr sz="2400">
                <a:solidFill>
                  <a:srgbClr val="000000"/>
                </a:solidFill>
                <a:latin typeface="Arial" panose="020B0604020202020204" pitchFamily="34" charset="0"/>
                <a:ea typeface="ＭＳ Ｐゴシック" panose="020B0600070205080204" pitchFamily="34" charset="-128"/>
              </a:defRPr>
            </a:lvl1pPr>
            <a:lvl2pPr marL="742950" indent="-285750">
              <a:spcBef>
                <a:spcPct val="20000"/>
              </a:spcBef>
              <a:buChar char="–"/>
              <a:defRPr sz="2000">
                <a:solidFill>
                  <a:srgbClr val="000000"/>
                </a:solidFill>
                <a:latin typeface="Arial" panose="020B0604020202020204" pitchFamily="34" charset="0"/>
                <a:ea typeface="ＭＳ Ｐゴシック" panose="020B0600070205080204" pitchFamily="34" charset="-128"/>
              </a:defRPr>
            </a:lvl2pPr>
            <a:lvl3pPr marL="1143000" indent="-228600">
              <a:spcBef>
                <a:spcPct val="20000"/>
              </a:spcBef>
              <a:buChar char="•"/>
              <a:defRPr sz="1600">
                <a:solidFill>
                  <a:srgbClr val="000000"/>
                </a:solidFill>
                <a:latin typeface="Arial" panose="020B0604020202020204" pitchFamily="34" charset="0"/>
                <a:ea typeface="ＭＳ Ｐゴシック" panose="020B0600070205080204" pitchFamily="34" charset="-128"/>
              </a:defRPr>
            </a:lvl3pPr>
            <a:lvl4pPr marL="1600200" indent="-228600">
              <a:spcBef>
                <a:spcPct val="20000"/>
              </a:spcBef>
              <a:buChar char="–"/>
              <a:defRPr sz="1400">
                <a:solidFill>
                  <a:srgbClr val="000000"/>
                </a:solidFill>
                <a:latin typeface="Arial" panose="020B0604020202020204" pitchFamily="34" charset="0"/>
                <a:ea typeface="ＭＳ Ｐゴシック" panose="020B0600070205080204" pitchFamily="34" charset="-128"/>
              </a:defRPr>
            </a:lvl4pPr>
            <a:lvl5pPr marL="2057400" indent="-228600">
              <a:spcBef>
                <a:spcPct val="20000"/>
              </a:spcBef>
              <a:buChar char="»"/>
              <a:defRPr sz="1200">
                <a:solidFill>
                  <a:srgbClr val="000000"/>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200">
                <a:solidFill>
                  <a:srgbClr val="000000"/>
                </a:solidFill>
                <a:latin typeface="Arial" panose="020B0604020202020204" pitchFamily="34" charset="0"/>
                <a:ea typeface="ＭＳ Ｐゴシック" panose="020B0600070205080204" pitchFamily="34" charset="-128"/>
              </a:defRPr>
            </a:lvl9pPr>
          </a:lstStyle>
          <a:p>
            <a:pPr>
              <a:spcBef>
                <a:spcPct val="0"/>
              </a:spcBef>
              <a:buClrTx/>
              <a:buFontTx/>
              <a:buNone/>
            </a:pPr>
            <a:endParaRPr lang="it-IT" sz="900" noProof="0" dirty="0">
              <a:solidFill>
                <a:schemeClr val="bg1"/>
              </a:solidFill>
              <a:latin typeface="Garamond" panose="02020404030301010803" pitchFamily="18" charset="0"/>
            </a:endParaRPr>
          </a:p>
        </p:txBody>
      </p:sp>
      <p:sp>
        <p:nvSpPr>
          <p:cNvPr id="2" name="Rectangle 2">
            <a:extLst>
              <a:ext uri="{FF2B5EF4-FFF2-40B4-BE49-F238E27FC236}">
                <a16:creationId xmlns:a16="http://schemas.microsoft.com/office/drawing/2014/main" id="{3EB90A8A-8147-0124-3E99-FB7C237FFDDC}"/>
              </a:ext>
            </a:extLst>
          </p:cNvPr>
          <p:cNvSpPr txBox="1">
            <a:spLocks noChangeArrowheads="1"/>
          </p:cNvSpPr>
          <p:nvPr/>
        </p:nvSpPr>
        <p:spPr bwMode="auto">
          <a:xfrm>
            <a:off x="802204" y="550456"/>
            <a:ext cx="10421608" cy="688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ctr" anchorCtr="0" compatLnSpc="1">
            <a:prstTxWarp prst="textNoShape">
              <a:avLst/>
            </a:prstTxWarp>
            <a:noAutofit/>
          </a:bodyPr>
          <a:lstStyle>
            <a:lvl1pPr algn="l" rtl="0" eaLnBrk="0" fontAlgn="base" hangingPunct="0">
              <a:spcBef>
                <a:spcPct val="0"/>
              </a:spcBef>
              <a:spcAft>
                <a:spcPct val="0"/>
              </a:spcAft>
              <a:defRPr sz="2400" b="1" kern="1200">
                <a:solidFill>
                  <a:srgbClr val="822433"/>
                </a:solidFill>
                <a:latin typeface="+mj-lt"/>
                <a:ea typeface="+mj-ea"/>
                <a:cs typeface="+mj-cs"/>
              </a:defRPr>
            </a:lvl1pPr>
            <a:lvl2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5pPr>
            <a:lvl6pPr marL="4572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6pPr>
            <a:lvl7pPr marL="9144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7pPr>
            <a:lvl8pPr marL="13716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8pPr>
            <a:lvl9pPr marL="1828800" algn="l" rtl="0" fontAlgn="base">
              <a:spcBef>
                <a:spcPct val="0"/>
              </a:spcBef>
              <a:spcAft>
                <a:spcPct val="0"/>
              </a:spcAft>
              <a:defRPr sz="2400" b="1">
                <a:solidFill>
                  <a:srgbClr val="822433"/>
                </a:solidFill>
                <a:latin typeface="Arial" panose="020B0604020202020204" pitchFamily="34" charset="0"/>
                <a:ea typeface="ＭＳ Ｐゴシック" panose="020B0600070205080204" pitchFamily="34" charset="-128"/>
              </a:defRPr>
            </a:lvl9pPr>
          </a:lstStyle>
          <a:p>
            <a:pPr eaLnBrk="1" hangingPunct="1">
              <a:lnSpc>
                <a:spcPct val="90000"/>
              </a:lnSpc>
            </a:pPr>
            <a:r>
              <a:rPr lang="it-IT" sz="3800" b="0" noProof="0" dirty="0">
                <a:solidFill>
                  <a:schemeClr val="tx1"/>
                </a:solidFill>
                <a:latin typeface="Garamond" panose="02020404030301010803" pitchFamily="18" charset="0"/>
                <a:cs typeface="Times New Roman" panose="02020603050405020304" pitchFamily="18" charset="0"/>
              </a:rPr>
              <a:t>Il circuito reddito-spesa con investimenti</a:t>
            </a:r>
            <a:endParaRPr lang="it-IT" sz="3800" b="0" noProof="0" dirty="0">
              <a:solidFill>
                <a:schemeClr val="tx1"/>
              </a:solidFill>
              <a:latin typeface="Times New Roman" panose="02020603050405020304" pitchFamily="18" charset="0"/>
              <a:cs typeface="Times New Roman" panose="02020603050405020304" pitchFamily="18" charset="0"/>
            </a:endParaRPr>
          </a:p>
          <a:p>
            <a:pPr eaLnBrk="1" hangingPunct="1">
              <a:lnSpc>
                <a:spcPct val="90000"/>
              </a:lnSpc>
            </a:pPr>
            <a:endParaRPr lang="it-IT" sz="3800" b="0" noProof="0"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16" name="Tabella 15">
                <a:extLst>
                  <a:ext uri="{FF2B5EF4-FFF2-40B4-BE49-F238E27FC236}">
                    <a16:creationId xmlns:a16="http://schemas.microsoft.com/office/drawing/2014/main" id="{38B5BEB0-0D81-8E6A-A3DD-E099C4DC01E5}"/>
                  </a:ext>
                </a:extLst>
              </p:cNvPr>
              <p:cNvGraphicFramePr>
                <a:graphicFrameLocks noGrp="1"/>
              </p:cNvGraphicFramePr>
              <p:nvPr/>
            </p:nvGraphicFramePr>
            <p:xfrm>
              <a:off x="3359695" y="1666149"/>
              <a:ext cx="4912796" cy="3059636"/>
            </p:xfrm>
            <a:graphic>
              <a:graphicData uri="http://schemas.openxmlformats.org/drawingml/2006/table">
                <a:tbl>
                  <a:tblPr firstRow="1" firstCol="1" bandRow="1">
                    <a:tableStyleId>{9D7B26C5-4107-4FEC-AEDC-1716B250A1EF}</a:tableStyleId>
                  </a:tblPr>
                  <a:tblGrid>
                    <a:gridCol w="549431">
                      <a:extLst>
                        <a:ext uri="{9D8B030D-6E8A-4147-A177-3AD203B41FA5}">
                          <a16:colId xmlns:a16="http://schemas.microsoft.com/office/drawing/2014/main" val="2388243698"/>
                        </a:ext>
                      </a:extLst>
                    </a:gridCol>
                    <a:gridCol w="544182">
                      <a:extLst>
                        <a:ext uri="{9D8B030D-6E8A-4147-A177-3AD203B41FA5}">
                          <a16:colId xmlns:a16="http://schemas.microsoft.com/office/drawing/2014/main" val="3494827507"/>
                        </a:ext>
                      </a:extLst>
                    </a:gridCol>
                    <a:gridCol w="544182">
                      <a:extLst>
                        <a:ext uri="{9D8B030D-6E8A-4147-A177-3AD203B41FA5}">
                          <a16:colId xmlns:a16="http://schemas.microsoft.com/office/drawing/2014/main" val="4010495734"/>
                        </a:ext>
                      </a:extLst>
                    </a:gridCol>
                    <a:gridCol w="545347">
                      <a:extLst>
                        <a:ext uri="{9D8B030D-6E8A-4147-A177-3AD203B41FA5}">
                          <a16:colId xmlns:a16="http://schemas.microsoft.com/office/drawing/2014/main" val="2479079465"/>
                        </a:ext>
                      </a:extLst>
                    </a:gridCol>
                    <a:gridCol w="546514">
                      <a:extLst>
                        <a:ext uri="{9D8B030D-6E8A-4147-A177-3AD203B41FA5}">
                          <a16:colId xmlns:a16="http://schemas.microsoft.com/office/drawing/2014/main" val="995809649"/>
                        </a:ext>
                      </a:extLst>
                    </a:gridCol>
                    <a:gridCol w="545347">
                      <a:extLst>
                        <a:ext uri="{9D8B030D-6E8A-4147-A177-3AD203B41FA5}">
                          <a16:colId xmlns:a16="http://schemas.microsoft.com/office/drawing/2014/main" val="3058348052"/>
                        </a:ext>
                      </a:extLst>
                    </a:gridCol>
                    <a:gridCol w="545931">
                      <a:extLst>
                        <a:ext uri="{9D8B030D-6E8A-4147-A177-3AD203B41FA5}">
                          <a16:colId xmlns:a16="http://schemas.microsoft.com/office/drawing/2014/main" val="3992281557"/>
                        </a:ext>
                      </a:extLst>
                    </a:gridCol>
                    <a:gridCol w="545931">
                      <a:extLst>
                        <a:ext uri="{9D8B030D-6E8A-4147-A177-3AD203B41FA5}">
                          <a16:colId xmlns:a16="http://schemas.microsoft.com/office/drawing/2014/main" val="334544370"/>
                        </a:ext>
                      </a:extLst>
                    </a:gridCol>
                    <a:gridCol w="545931">
                      <a:extLst>
                        <a:ext uri="{9D8B030D-6E8A-4147-A177-3AD203B41FA5}">
                          <a16:colId xmlns:a16="http://schemas.microsoft.com/office/drawing/2014/main" val="3428228832"/>
                        </a:ext>
                      </a:extLst>
                    </a:gridCol>
                  </a:tblGrid>
                  <a:tr h="296685">
                    <a:tc>
                      <a:txBody>
                        <a:bodyPr/>
                        <a:lstStyle/>
                        <a:p>
                          <a:pPr marL="0" marR="0" algn="ctr">
                            <a:lnSpc>
                              <a:spcPct val="150000"/>
                            </a:lnSpc>
                            <a:spcBef>
                              <a:spcPts val="0"/>
                            </a:spcBef>
                            <a:spcAft>
                              <a:spcPts val="0"/>
                            </a:spcAft>
                          </a:pPr>
                          <a:r>
                            <a:rPr lang="it-IT" sz="1100" noProof="0" dirty="0">
                              <a:solidFill>
                                <a:srgbClr val="000000"/>
                              </a:solidFill>
                              <a:effectLst/>
                            </a:rPr>
                            <a:t>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acc>
                                  <m:accPr>
                                    <m:chr m:val="̅"/>
                                    <m:ctrlPr>
                                      <a:rPr lang="it-IT" sz="1100" i="1" noProof="0" smtClean="0">
                                        <a:solidFill>
                                          <a:srgbClr val="000000"/>
                                        </a:solidFill>
                                        <a:effectLst/>
                                        <a:latin typeface="Cambria Math" panose="02040503050406030204" pitchFamily="18" charset="0"/>
                                      </a:rPr>
                                    </m:ctrlPr>
                                  </m:accPr>
                                  <m:e>
                                    <m:r>
                                      <a:rPr lang="it-IT" sz="1100" noProof="0">
                                        <a:solidFill>
                                          <a:srgbClr val="000000"/>
                                        </a:solidFill>
                                        <a:effectLst/>
                                        <a:latin typeface="Cambria Math" panose="02040503050406030204" pitchFamily="18" charset="0"/>
                                      </a:rPr>
                                      <m:t>𝑮</m:t>
                                    </m:r>
                                  </m:e>
                                </m:acc>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it-IT" sz="1100" b="1" i="1" noProof="0" smtClean="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𝑰</m:t>
                                </m:r>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r>
                                  <a:rPr lang="it-IT" sz="1100" b="1" i="1" noProof="0" smtClean="0">
                                    <a:solidFill>
                                      <a:srgbClr val="000000"/>
                                    </a:solidFill>
                                    <a:effectLst/>
                                    <a:latin typeface="Cambria Math" panose="02040503050406030204" pitchFamily="18" charset="0"/>
                                  </a:rPr>
                                  <m:t>𝑻</m:t>
                                </m:r>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C</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Y</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r>
                                  <a:rPr lang="it-IT" sz="1100" noProof="0" smtClean="0">
                                    <a:solidFill>
                                      <a:srgbClr val="000000"/>
                                    </a:solidFill>
                                    <a:effectLst/>
                                    <a:latin typeface="Cambria Math" panose="02040503050406030204" pitchFamily="18" charset="0"/>
                                  </a:rPr>
                                  <m:t>∆</m:t>
                                </m:r>
                                <m:r>
                                  <a:rPr lang="it-IT" sz="1100" noProof="0" smtClean="0">
                                    <a:solidFill>
                                      <a:srgbClr val="000000"/>
                                    </a:solidFill>
                                    <a:effectLst/>
                                    <a:latin typeface="Cambria Math" panose="02040503050406030204" pitchFamily="18" charset="0"/>
                                  </a:rPr>
                                  <m:t>𝑺</m:t>
                                </m:r>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r>
                                  <a:rPr lang="it-IT" sz="1100" b="1" i="0" noProof="0" smtClean="0">
                                    <a:solidFill>
                                      <a:srgbClr val="000000"/>
                                    </a:solidFill>
                                    <a:effectLst/>
                                    <a:latin typeface="Cambria Math" panose="02040503050406030204" pitchFamily="18" charset="0"/>
                                  </a:rPr>
                                  <m:t>      </m:t>
                                </m:r>
                                <m:r>
                                  <a:rPr lang="it-IT" sz="1100" noProof="0" smtClean="0">
                                    <a:solidFill>
                                      <a:srgbClr val="000000"/>
                                    </a:solidFill>
                                    <a:effectLst/>
                                    <a:latin typeface="Cambria Math" panose="02040503050406030204" pitchFamily="18" charset="0"/>
                                  </a:rPr>
                                  <m:t>∆</m:t>
                                </m:r>
                                <m:sSup>
                                  <m:sSupPr>
                                    <m:ctrlPr>
                                      <a:rPr lang="it-IT" sz="1100" i="1" noProof="0" smtClean="0">
                                        <a:solidFill>
                                          <a:srgbClr val="000000"/>
                                        </a:solidFill>
                                        <a:effectLst/>
                                        <a:latin typeface="Cambria Math" panose="02040503050406030204" pitchFamily="18" charset="0"/>
                                      </a:rPr>
                                    </m:ctrlPr>
                                  </m:sSupPr>
                                  <m:e>
                                    <m:r>
                                      <a:rPr lang="it-IT" sz="1100" noProof="0">
                                        <a:solidFill>
                                          <a:srgbClr val="000000"/>
                                        </a:solidFill>
                                        <a:effectLst/>
                                        <a:latin typeface="Cambria Math" panose="02040503050406030204" pitchFamily="18" charset="0"/>
                                      </a:rPr>
                                      <m:t>𝑫</m:t>
                                    </m:r>
                                  </m:e>
                                  <m:sup>
                                    <m:r>
                                      <a:rPr lang="it-IT" sz="1100" b="1" i="1" noProof="0" smtClean="0">
                                        <a:solidFill>
                                          <a:srgbClr val="000000"/>
                                        </a:solidFill>
                                        <a:effectLst/>
                                        <a:latin typeface="Cambria Math" panose="02040503050406030204" pitchFamily="18" charset="0"/>
                                      </a:rPr>
                                      <m:t>𝑮</m:t>
                                    </m:r>
                                  </m:sup>
                                </m:sSup>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rPr>
                            <a:t>   </a:t>
                          </a:r>
                          <a14:m>
                            <m:oMath xmlns:m="http://schemas.openxmlformats.org/officeDocument/2006/math">
                              <m:r>
                                <a:rPr lang="it-IT" sz="1100" noProof="0" smtClean="0">
                                  <a:solidFill>
                                    <a:srgbClr val="000000"/>
                                  </a:solidFill>
                                  <a:effectLst/>
                                  <a:latin typeface="Cambria Math" panose="02040503050406030204" pitchFamily="18" charset="0"/>
                                </a:rPr>
                                <m:t>∆</m:t>
                              </m:r>
                              <m:r>
                                <a:rPr lang="it-IT" sz="1100" b="1" i="0" noProof="0" smtClean="0">
                                  <a:solidFill>
                                    <a:srgbClr val="000000"/>
                                  </a:solidFill>
                                  <a:effectLst/>
                                  <a:latin typeface="Cambria Math" panose="02040503050406030204" pitchFamily="18" charset="0"/>
                                </a:rPr>
                                <m:t>𝐋</m:t>
                              </m:r>
                            </m:oMath>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2300698"/>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𝟏</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1736876"/>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𝟐</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17810035"/>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𝟑</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3941221"/>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𝟒</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8291027"/>
                      </a:ext>
                    </a:extLst>
                  </a:tr>
                  <a:tr h="285509">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b="1" i="1" noProof="0" smtClean="0">
                                        <a:solidFill>
                                          <a:srgbClr val="000000"/>
                                        </a:solidFill>
                                        <a:effectLst/>
                                        <a:latin typeface="Cambria Math" panose="02040503050406030204" pitchFamily="18" charset="0"/>
                                      </a:rPr>
                                      <m:t>𝟓</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25131327"/>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3619149"/>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545739"/>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𝒏</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6748157"/>
                      </a:ext>
                    </a:extLst>
                  </a:tr>
                  <a:tr h="285509">
                    <a:tc>
                      <a:txBody>
                        <a:bodyPr/>
                        <a:lstStyle/>
                        <a:p>
                          <a:pPr marL="0" marR="0" algn="ctr">
                            <a:lnSpc>
                              <a:spcPct val="150000"/>
                            </a:lnSpc>
                            <a:spcBef>
                              <a:spcPts val="0"/>
                            </a:spcBef>
                            <a:spcAft>
                              <a:spcPts val="0"/>
                            </a:spcAft>
                          </a:pPr>
                          <a14:m>
                            <m:oMathPara xmlns:m="http://schemas.openxmlformats.org/officeDocument/2006/math">
                              <m:oMathParaPr>
                                <m:jc m:val="centerGroup"/>
                              </m:oMathParaPr>
                              <m:oMath xmlns:m="http://schemas.openxmlformats.org/officeDocument/2006/math">
                                <m:sSub>
                                  <m:sSubPr>
                                    <m:ctrlPr>
                                      <a:rPr lang="it-IT" sz="1100" i="1" noProof="0" smtClean="0">
                                        <a:solidFill>
                                          <a:srgbClr val="000000"/>
                                        </a:solidFill>
                                        <a:effectLst/>
                                        <a:latin typeface="Cambria Math" panose="02040503050406030204" pitchFamily="18" charset="0"/>
                                      </a:rPr>
                                    </m:ctrlPr>
                                  </m:sSubPr>
                                  <m:e>
                                    <m:r>
                                      <a:rPr lang="it-IT" sz="1100" noProof="0">
                                        <a:solidFill>
                                          <a:srgbClr val="000000"/>
                                        </a:solidFill>
                                        <a:effectLst/>
                                        <a:latin typeface="Cambria Math" panose="02040503050406030204" pitchFamily="18" charset="0"/>
                                      </a:rPr>
                                      <m:t>𝒕</m:t>
                                    </m:r>
                                  </m:e>
                                  <m:sub>
                                    <m:r>
                                      <a:rPr lang="it-IT" sz="1100" noProof="0">
                                        <a:solidFill>
                                          <a:srgbClr val="000000"/>
                                        </a:solidFill>
                                        <a:effectLst/>
                                        <a:latin typeface="Cambria Math" panose="02040503050406030204" pitchFamily="18" charset="0"/>
                                      </a:rPr>
                                      <m:t>𝒏</m:t>
                                    </m:r>
                                    <m:r>
                                      <a:rPr lang="it-IT" sz="1100" noProof="0">
                                        <a:solidFill>
                                          <a:srgbClr val="000000"/>
                                        </a:solidFill>
                                        <a:effectLst/>
                                        <a:latin typeface="Cambria Math" panose="02040503050406030204" pitchFamily="18" charset="0"/>
                                      </a:rPr>
                                      <m:t>+</m:t>
                                    </m:r>
                                    <m:r>
                                      <a:rPr lang="it-IT" sz="1100" noProof="0">
                                        <a:solidFill>
                                          <a:srgbClr val="000000"/>
                                        </a:solidFill>
                                        <a:effectLst/>
                                        <a:latin typeface="Cambria Math" panose="02040503050406030204" pitchFamily="18" charset="0"/>
                                      </a:rPr>
                                      <m:t>𝟏</m:t>
                                    </m:r>
                                  </m:sub>
                                </m:sSub>
                              </m:oMath>
                            </m:oMathPara>
                          </a14:m>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50 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2427737"/>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933340"/>
                      </a:ext>
                    </a:extLst>
                  </a:tr>
                </a:tbl>
              </a:graphicData>
            </a:graphic>
          </p:graphicFrame>
        </mc:Choice>
        <mc:Fallback xmlns="">
          <p:graphicFrame>
            <p:nvGraphicFramePr>
              <p:cNvPr id="16" name="Tabella 15">
                <a:extLst>
                  <a:ext uri="{FF2B5EF4-FFF2-40B4-BE49-F238E27FC236}">
                    <a16:creationId xmlns:a16="http://schemas.microsoft.com/office/drawing/2014/main" id="{38B5BEB0-0D81-8E6A-A3DD-E099C4DC01E5}"/>
                  </a:ext>
                </a:extLst>
              </p:cNvPr>
              <p:cNvGraphicFramePr>
                <a:graphicFrameLocks noGrp="1"/>
              </p:cNvGraphicFramePr>
              <p:nvPr>
                <p:extLst>
                  <p:ext uri="{D42A27DB-BD31-4B8C-83A1-F6EECF244321}">
                    <p14:modId xmlns:p14="http://schemas.microsoft.com/office/powerpoint/2010/main" val="423653320"/>
                  </p:ext>
                </p:extLst>
              </p:nvPr>
            </p:nvGraphicFramePr>
            <p:xfrm>
              <a:off x="3359695" y="1666149"/>
              <a:ext cx="4912796" cy="3059636"/>
            </p:xfrm>
            <a:graphic>
              <a:graphicData uri="http://schemas.openxmlformats.org/drawingml/2006/table">
                <a:tbl>
                  <a:tblPr firstRow="1" firstCol="1" bandRow="1">
                    <a:tableStyleId>{9D7B26C5-4107-4FEC-AEDC-1716B250A1EF}</a:tableStyleId>
                  </a:tblPr>
                  <a:tblGrid>
                    <a:gridCol w="549431">
                      <a:extLst>
                        <a:ext uri="{9D8B030D-6E8A-4147-A177-3AD203B41FA5}">
                          <a16:colId xmlns:a16="http://schemas.microsoft.com/office/drawing/2014/main" val="2388243698"/>
                        </a:ext>
                      </a:extLst>
                    </a:gridCol>
                    <a:gridCol w="544182">
                      <a:extLst>
                        <a:ext uri="{9D8B030D-6E8A-4147-A177-3AD203B41FA5}">
                          <a16:colId xmlns:a16="http://schemas.microsoft.com/office/drawing/2014/main" val="3494827507"/>
                        </a:ext>
                      </a:extLst>
                    </a:gridCol>
                    <a:gridCol w="544182">
                      <a:extLst>
                        <a:ext uri="{9D8B030D-6E8A-4147-A177-3AD203B41FA5}">
                          <a16:colId xmlns:a16="http://schemas.microsoft.com/office/drawing/2014/main" val="4010495734"/>
                        </a:ext>
                      </a:extLst>
                    </a:gridCol>
                    <a:gridCol w="545347">
                      <a:extLst>
                        <a:ext uri="{9D8B030D-6E8A-4147-A177-3AD203B41FA5}">
                          <a16:colId xmlns:a16="http://schemas.microsoft.com/office/drawing/2014/main" val="2479079465"/>
                        </a:ext>
                      </a:extLst>
                    </a:gridCol>
                    <a:gridCol w="546514">
                      <a:extLst>
                        <a:ext uri="{9D8B030D-6E8A-4147-A177-3AD203B41FA5}">
                          <a16:colId xmlns:a16="http://schemas.microsoft.com/office/drawing/2014/main" val="995809649"/>
                        </a:ext>
                      </a:extLst>
                    </a:gridCol>
                    <a:gridCol w="545347">
                      <a:extLst>
                        <a:ext uri="{9D8B030D-6E8A-4147-A177-3AD203B41FA5}">
                          <a16:colId xmlns:a16="http://schemas.microsoft.com/office/drawing/2014/main" val="3058348052"/>
                        </a:ext>
                      </a:extLst>
                    </a:gridCol>
                    <a:gridCol w="545931">
                      <a:extLst>
                        <a:ext uri="{9D8B030D-6E8A-4147-A177-3AD203B41FA5}">
                          <a16:colId xmlns:a16="http://schemas.microsoft.com/office/drawing/2014/main" val="3992281557"/>
                        </a:ext>
                      </a:extLst>
                    </a:gridCol>
                    <a:gridCol w="545931">
                      <a:extLst>
                        <a:ext uri="{9D8B030D-6E8A-4147-A177-3AD203B41FA5}">
                          <a16:colId xmlns:a16="http://schemas.microsoft.com/office/drawing/2014/main" val="334544370"/>
                        </a:ext>
                      </a:extLst>
                    </a:gridCol>
                    <a:gridCol w="545931">
                      <a:extLst>
                        <a:ext uri="{9D8B030D-6E8A-4147-A177-3AD203B41FA5}">
                          <a16:colId xmlns:a16="http://schemas.microsoft.com/office/drawing/2014/main" val="3428228832"/>
                        </a:ext>
                      </a:extLst>
                    </a:gridCol>
                  </a:tblGrid>
                  <a:tr h="296685">
                    <a:tc>
                      <a:txBody>
                        <a:bodyPr/>
                        <a:lstStyle/>
                        <a:p>
                          <a:pPr marL="0" marR="0" algn="ctr">
                            <a:lnSpc>
                              <a:spcPct val="150000"/>
                            </a:lnSpc>
                            <a:spcBef>
                              <a:spcPts val="0"/>
                            </a:spcBef>
                            <a:spcAft>
                              <a:spcPts val="0"/>
                            </a:spcAft>
                          </a:pPr>
                          <a:r>
                            <a:rPr lang="it-IT" sz="1100" noProof="0" dirty="0">
                              <a:solidFill>
                                <a:srgbClr val="000000"/>
                              </a:solidFill>
                              <a:effectLst/>
                            </a:rPr>
                            <a:t>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it-IT"/>
                        </a:p>
                      </a:txBody>
                      <a:tcPr marL="68580" marR="68580" marT="0" marB="0">
                        <a:blipFill>
                          <a:blip r:embed="rId3"/>
                          <a:stretch>
                            <a:fillRect l="-100000" t="-2041" r="-697778" b="-948980"/>
                          </a:stretch>
                        </a:blipFill>
                      </a:tcPr>
                    </a:tc>
                    <a:tc>
                      <a:txBody>
                        <a:bodyPr/>
                        <a:lstStyle/>
                        <a:p>
                          <a:endParaRPr lang="it-IT"/>
                        </a:p>
                      </a:txBody>
                      <a:tcPr marL="68580" marR="68580" marT="0" marB="0">
                        <a:blipFill>
                          <a:blip r:embed="rId3"/>
                          <a:stretch>
                            <a:fillRect l="-202247" t="-2041" r="-605618" b="-948980"/>
                          </a:stretch>
                        </a:blipFill>
                      </a:tcPr>
                    </a:tc>
                    <a:tc>
                      <a:txBody>
                        <a:bodyPr/>
                        <a:lstStyle/>
                        <a:p>
                          <a:endParaRPr lang="it-IT"/>
                        </a:p>
                      </a:txBody>
                      <a:tcPr marL="68580" marR="68580" marT="0" marB="0" anchor="ctr">
                        <a:blipFill>
                          <a:blip r:embed="rId3"/>
                          <a:stretch>
                            <a:fillRect l="-298889" t="-2041" r="-498889" b="-948980"/>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C</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Y</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it-IT"/>
                        </a:p>
                      </a:txBody>
                      <a:tcPr marL="68580" marR="68580" marT="0" marB="0" anchor="ctr">
                        <a:blipFill>
                          <a:blip r:embed="rId3"/>
                          <a:stretch>
                            <a:fillRect l="-597778" t="-2041" r="-200000" b="-948980"/>
                          </a:stretch>
                        </a:blipFill>
                      </a:tcPr>
                    </a:tc>
                    <a:tc>
                      <a:txBody>
                        <a:bodyPr/>
                        <a:lstStyle/>
                        <a:p>
                          <a:endParaRPr lang="it-IT"/>
                        </a:p>
                      </a:txBody>
                      <a:tcPr marL="68580" marR="68580" marT="0" marB="0">
                        <a:blipFill>
                          <a:blip r:embed="rId3"/>
                          <a:stretch>
                            <a:fillRect l="-705618" t="-2041" r="-102247" b="-948980"/>
                          </a:stretch>
                        </a:blipFill>
                      </a:tcPr>
                    </a:tc>
                    <a:tc>
                      <a:txBody>
                        <a:bodyPr/>
                        <a:lstStyle/>
                        <a:p>
                          <a:endParaRPr lang="it-IT"/>
                        </a:p>
                      </a:txBody>
                      <a:tcPr marL="68580" marR="68580" marT="0" marB="0">
                        <a:blipFill>
                          <a:blip r:embed="rId3"/>
                          <a:stretch>
                            <a:fillRect l="-796667" t="-2041" r="-1111" b="-948980"/>
                          </a:stretch>
                        </a:blipFill>
                      </a:tcPr>
                    </a:tc>
                    <a:extLst>
                      <a:ext uri="{0D108BD9-81ED-4DB2-BD59-A6C34878D82A}">
                        <a16:rowId xmlns:a16="http://schemas.microsoft.com/office/drawing/2014/main" val="2682300698"/>
                      </a:ext>
                    </a:extLst>
                  </a:tr>
                  <a:tr h="285509">
                    <a:tc>
                      <a:txBody>
                        <a:bodyPr/>
                        <a:lstStyle/>
                        <a:p>
                          <a:endParaRPr lang="it-IT"/>
                        </a:p>
                      </a:txBody>
                      <a:tcPr marL="68580" marR="68580" marT="0" marB="0" anchor="ctr">
                        <a:blipFill>
                          <a:blip r:embed="rId3"/>
                          <a:stretch>
                            <a:fillRect t="-106383" r="-797778" b="-889362"/>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1736876"/>
                      </a:ext>
                    </a:extLst>
                  </a:tr>
                  <a:tr h="285509">
                    <a:tc>
                      <a:txBody>
                        <a:bodyPr/>
                        <a:lstStyle/>
                        <a:p>
                          <a:endParaRPr lang="it-IT"/>
                        </a:p>
                      </a:txBody>
                      <a:tcPr marL="68580" marR="68580" marT="0" marB="0" anchor="ctr">
                        <a:blipFill>
                          <a:blip r:embed="rId3"/>
                          <a:stretch>
                            <a:fillRect t="-206383" r="-797778" b="-789362"/>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17810035"/>
                      </a:ext>
                    </a:extLst>
                  </a:tr>
                  <a:tr h="285509">
                    <a:tc>
                      <a:txBody>
                        <a:bodyPr/>
                        <a:lstStyle/>
                        <a:p>
                          <a:endParaRPr lang="it-IT"/>
                        </a:p>
                      </a:txBody>
                      <a:tcPr marL="68580" marR="68580" marT="0" marB="0" anchor="ctr">
                        <a:blipFill>
                          <a:blip r:embed="rId3"/>
                          <a:stretch>
                            <a:fillRect t="-306383" r="-797778" b="-689362"/>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43941221"/>
                      </a:ext>
                    </a:extLst>
                  </a:tr>
                  <a:tr h="285509">
                    <a:tc>
                      <a:txBody>
                        <a:bodyPr/>
                        <a:lstStyle/>
                        <a:p>
                          <a:endParaRPr lang="it-IT"/>
                        </a:p>
                      </a:txBody>
                      <a:tcPr marL="68580" marR="68580" marT="0" marB="0" anchor="ctr">
                        <a:blipFill>
                          <a:blip r:embed="rId3"/>
                          <a:stretch>
                            <a:fillRect t="-406383" r="-797778" b="-589362"/>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8291027"/>
                      </a:ext>
                    </a:extLst>
                  </a:tr>
                  <a:tr h="285509">
                    <a:tc>
                      <a:txBody>
                        <a:bodyPr/>
                        <a:lstStyle/>
                        <a:p>
                          <a:endParaRPr lang="it-IT"/>
                        </a:p>
                      </a:txBody>
                      <a:tcPr marL="68580" marR="68580" marT="0" marB="0" anchor="ctr">
                        <a:blipFill>
                          <a:blip r:embed="rId3"/>
                          <a:stretch>
                            <a:fillRect t="-517391" r="-797778" b="-502174"/>
                          </a:stretch>
                        </a:blip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rPr>
                            <a:t>50</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25131327"/>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3619149"/>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545739"/>
                      </a:ext>
                    </a:extLst>
                  </a:tr>
                  <a:tr h="285509">
                    <a:tc>
                      <a:txBody>
                        <a:bodyPr/>
                        <a:lstStyle/>
                        <a:p>
                          <a:endParaRPr lang="it-IT"/>
                        </a:p>
                      </a:txBody>
                      <a:tcPr marL="68580" marR="68580" marT="0" marB="0" anchor="ctr">
                        <a:blipFill>
                          <a:blip r:embed="rId3"/>
                          <a:stretch>
                            <a:fillRect t="-782979" r="-797778" b="-212766"/>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6748157"/>
                      </a:ext>
                    </a:extLst>
                  </a:tr>
                  <a:tr h="285509">
                    <a:tc>
                      <a:txBody>
                        <a:bodyPr/>
                        <a:lstStyle/>
                        <a:p>
                          <a:endParaRPr lang="it-IT"/>
                        </a:p>
                      </a:txBody>
                      <a:tcPr marL="68580" marR="68580" marT="0" marB="0" anchor="ctr">
                        <a:blipFill>
                          <a:blip r:embed="rId3"/>
                          <a:stretch>
                            <a:fillRect t="-882979" r="-797778" b="-112766"/>
                          </a:stretch>
                        </a:blipFill>
                      </a:tcPr>
                    </a:tc>
                    <a:tc>
                      <a:txBody>
                        <a:bodyPr/>
                        <a:lstStyle/>
                        <a:p>
                          <a:pPr marL="0" marR="0" algn="ctr">
                            <a:lnSpc>
                              <a:spcPct val="150000"/>
                            </a:lnSpc>
                            <a:spcBef>
                              <a:spcPts val="0"/>
                            </a:spcBef>
                            <a:spcAft>
                              <a:spcPts val="0"/>
                            </a:spcAft>
                          </a:pPr>
                          <a:r>
                            <a:rPr lang="it-IT" sz="1100" noProof="0" dirty="0">
                              <a:solidFill>
                                <a:srgbClr val="000000"/>
                              </a:solidFill>
                              <a:effectLst/>
                            </a:rPr>
                            <a:t>50 </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2427737"/>
                      </a:ext>
                    </a:extLst>
                  </a:tr>
                  <a:tr h="254796">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it-IT" sz="1100" noProof="0" dirty="0">
                              <a:solidFill>
                                <a:srgbClr val="000000"/>
                              </a:solidFill>
                              <a:effectLst/>
                            </a:rPr>
                            <a:t>…</a:t>
                          </a: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50000"/>
                            </a:lnSpc>
                            <a:spcBef>
                              <a:spcPts val="0"/>
                            </a:spcBef>
                            <a:spcAft>
                              <a:spcPts val="0"/>
                            </a:spcAft>
                          </a:pPr>
                          <a:endParaRPr lang="it-IT" sz="1100"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4933340"/>
                      </a:ext>
                    </a:extLst>
                  </a:tr>
                </a:tbl>
              </a:graphicData>
            </a:graphic>
          </p:graphicFrame>
        </mc:Fallback>
      </mc:AlternateContent>
      <p:cxnSp>
        <p:nvCxnSpPr>
          <p:cNvPr id="17" name="Connettore 2 16">
            <a:extLst>
              <a:ext uri="{FF2B5EF4-FFF2-40B4-BE49-F238E27FC236}">
                <a16:creationId xmlns:a16="http://schemas.microsoft.com/office/drawing/2014/main" id="{FB561CCC-419F-69DF-7338-0BFCC033D781}"/>
              </a:ext>
            </a:extLst>
          </p:cNvPr>
          <p:cNvCxnSpPr/>
          <p:nvPr/>
        </p:nvCxnSpPr>
        <p:spPr>
          <a:xfrm flipH="1">
            <a:off x="5941026" y="2280488"/>
            <a:ext cx="276225" cy="84138"/>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8" name="Rettangolo 17">
            <a:extLst>
              <a:ext uri="{FF2B5EF4-FFF2-40B4-BE49-F238E27FC236}">
                <a16:creationId xmlns:a16="http://schemas.microsoft.com/office/drawing/2014/main" id="{C9B118A0-658C-D668-7691-9D2ADBAD6843}"/>
              </a:ext>
            </a:extLst>
          </p:cNvPr>
          <p:cNvSpPr/>
          <p:nvPr/>
        </p:nvSpPr>
        <p:spPr bwMode="auto">
          <a:xfrm>
            <a:off x="6229503" y="200955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dirty="0">
                <a:solidFill>
                  <a:srgbClr val="000000"/>
                </a:solidFill>
              </a:rPr>
              <a:t>6</a:t>
            </a:r>
            <a:r>
              <a:rPr lang="it-IT" sz="1100" noProof="0" dirty="0">
                <a:solidFill>
                  <a:srgbClr val="000000"/>
                </a:solidFill>
              </a:rPr>
              <a:t>0</a:t>
            </a:r>
            <a:endParaRPr lang="it-IT" sz="1100" noProof="0" dirty="0">
              <a:solidFill>
                <a:schemeClr val="bg1"/>
              </a:solidFill>
              <a:ea typeface="ＭＳ Ｐゴシック" panose="020B0600070205080204" pitchFamily="34" charset="-128"/>
            </a:endParaRPr>
          </a:p>
        </p:txBody>
      </p:sp>
      <p:sp>
        <p:nvSpPr>
          <p:cNvPr id="19" name="Rettangolo 18">
            <a:extLst>
              <a:ext uri="{FF2B5EF4-FFF2-40B4-BE49-F238E27FC236}">
                <a16:creationId xmlns:a16="http://schemas.microsoft.com/office/drawing/2014/main" id="{8A84FE08-413B-7C50-CA46-BDF1047EBF35}"/>
              </a:ext>
            </a:extLst>
          </p:cNvPr>
          <p:cNvSpPr/>
          <p:nvPr/>
        </p:nvSpPr>
        <p:spPr bwMode="auto">
          <a:xfrm>
            <a:off x="5032257" y="2337494"/>
            <a:ext cx="512389" cy="165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16.8</a:t>
            </a:r>
          </a:p>
        </p:txBody>
      </p:sp>
      <p:sp>
        <p:nvSpPr>
          <p:cNvPr id="20" name="Rettangolo 19">
            <a:extLst>
              <a:ext uri="{FF2B5EF4-FFF2-40B4-BE49-F238E27FC236}">
                <a16:creationId xmlns:a16="http://schemas.microsoft.com/office/drawing/2014/main" id="{336CE6AD-8824-527F-5F96-8C3FE446EEB0}"/>
              </a:ext>
            </a:extLst>
          </p:cNvPr>
          <p:cNvSpPr/>
          <p:nvPr/>
        </p:nvSpPr>
        <p:spPr bwMode="auto">
          <a:xfrm>
            <a:off x="7296708" y="2284786"/>
            <a:ext cx="563364"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33</a:t>
            </a:r>
          </a:p>
        </p:txBody>
      </p:sp>
      <p:sp>
        <p:nvSpPr>
          <p:cNvPr id="21" name="Rettangolo 20">
            <a:extLst>
              <a:ext uri="{FF2B5EF4-FFF2-40B4-BE49-F238E27FC236}">
                <a16:creationId xmlns:a16="http://schemas.microsoft.com/office/drawing/2014/main" id="{9A1B53C9-E073-AA42-85B6-C739B18A38EA}"/>
              </a:ext>
            </a:extLst>
          </p:cNvPr>
          <p:cNvSpPr/>
          <p:nvPr/>
        </p:nvSpPr>
        <p:spPr bwMode="auto">
          <a:xfrm>
            <a:off x="5581431" y="2337494"/>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24</a:t>
            </a:r>
            <a:endParaRPr lang="it-IT" sz="1100" noProof="0" dirty="0">
              <a:solidFill>
                <a:schemeClr val="bg1"/>
              </a:solidFill>
              <a:ea typeface="ＭＳ Ｐゴシック" panose="020B0600070205080204" pitchFamily="34" charset="-128"/>
            </a:endParaRPr>
          </a:p>
        </p:txBody>
      </p:sp>
      <p:sp>
        <p:nvSpPr>
          <p:cNvPr id="22" name="Rettangolo 21">
            <a:extLst>
              <a:ext uri="{FF2B5EF4-FFF2-40B4-BE49-F238E27FC236}">
                <a16:creationId xmlns:a16="http://schemas.microsoft.com/office/drawing/2014/main" id="{2E25BEA9-0DAD-383F-659F-6269276F9638}"/>
              </a:ext>
            </a:extLst>
          </p:cNvPr>
          <p:cNvSpPr/>
          <p:nvPr/>
        </p:nvSpPr>
        <p:spPr bwMode="auto">
          <a:xfrm>
            <a:off x="7288200" y="1982122"/>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38</a:t>
            </a:r>
            <a:endParaRPr lang="it-IT" sz="1100" noProof="0" dirty="0">
              <a:solidFill>
                <a:schemeClr val="bg1"/>
              </a:solidFill>
              <a:ea typeface="ＭＳ Ｐゴシック" panose="020B0600070205080204" pitchFamily="34" charset="-128"/>
            </a:endParaRPr>
          </a:p>
        </p:txBody>
      </p:sp>
      <p:sp>
        <p:nvSpPr>
          <p:cNvPr id="23" name="Rettangolo 22">
            <a:extLst>
              <a:ext uri="{FF2B5EF4-FFF2-40B4-BE49-F238E27FC236}">
                <a16:creationId xmlns:a16="http://schemas.microsoft.com/office/drawing/2014/main" id="{C64848D0-CD5E-397D-8A85-4A6039507292}"/>
              </a:ext>
            </a:extLst>
          </p:cNvPr>
          <p:cNvSpPr/>
          <p:nvPr/>
        </p:nvSpPr>
        <p:spPr bwMode="auto">
          <a:xfrm>
            <a:off x="5032258" y="200955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12</a:t>
            </a:r>
          </a:p>
        </p:txBody>
      </p:sp>
      <p:sp>
        <p:nvSpPr>
          <p:cNvPr id="24" name="Rettangolo 23">
            <a:extLst>
              <a:ext uri="{FF2B5EF4-FFF2-40B4-BE49-F238E27FC236}">
                <a16:creationId xmlns:a16="http://schemas.microsoft.com/office/drawing/2014/main" id="{5C0CAF8D-DFA3-344C-232E-535BB0999133}"/>
              </a:ext>
            </a:extLst>
          </p:cNvPr>
          <p:cNvSpPr/>
          <p:nvPr/>
        </p:nvSpPr>
        <p:spPr bwMode="auto">
          <a:xfrm>
            <a:off x="6728722" y="313515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rgbClr val="000000"/>
              </a:solidFill>
            </a:endParaRPr>
          </a:p>
        </p:txBody>
      </p:sp>
      <p:sp>
        <p:nvSpPr>
          <p:cNvPr id="25" name="Rettangolo 24">
            <a:extLst>
              <a:ext uri="{FF2B5EF4-FFF2-40B4-BE49-F238E27FC236}">
                <a16:creationId xmlns:a16="http://schemas.microsoft.com/office/drawing/2014/main" id="{4E82254B-DBB5-AA72-45D9-AFC63BF5178D}"/>
              </a:ext>
            </a:extLst>
          </p:cNvPr>
          <p:cNvSpPr/>
          <p:nvPr/>
        </p:nvSpPr>
        <p:spPr bwMode="auto">
          <a:xfrm>
            <a:off x="5531597" y="2624645"/>
            <a:ext cx="513939"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 33</a:t>
            </a:r>
          </a:p>
        </p:txBody>
      </p:sp>
      <p:sp>
        <p:nvSpPr>
          <p:cNvPr id="26" name="Rettangolo 25">
            <a:extLst>
              <a:ext uri="{FF2B5EF4-FFF2-40B4-BE49-F238E27FC236}">
                <a16:creationId xmlns:a16="http://schemas.microsoft.com/office/drawing/2014/main" id="{0018300F-F5E3-448E-987C-44A38D030C46}"/>
              </a:ext>
            </a:extLst>
          </p:cNvPr>
          <p:cNvSpPr/>
          <p:nvPr/>
        </p:nvSpPr>
        <p:spPr bwMode="auto">
          <a:xfrm>
            <a:off x="6731254" y="2276937"/>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24</a:t>
            </a:r>
            <a:endParaRPr lang="it-IT" sz="1100" noProof="0" dirty="0">
              <a:solidFill>
                <a:schemeClr val="bg1"/>
              </a:solidFill>
              <a:ea typeface="ＭＳ Ｐゴシック" panose="020B0600070205080204" pitchFamily="34" charset="-128"/>
            </a:endParaRPr>
          </a:p>
        </p:txBody>
      </p:sp>
      <p:sp>
        <p:nvSpPr>
          <p:cNvPr id="27" name="Rettangolo 26">
            <a:extLst>
              <a:ext uri="{FF2B5EF4-FFF2-40B4-BE49-F238E27FC236}">
                <a16:creationId xmlns:a16="http://schemas.microsoft.com/office/drawing/2014/main" id="{E418342F-1836-BDFC-B36F-550D056A48C5}"/>
              </a:ext>
            </a:extLst>
          </p:cNvPr>
          <p:cNvSpPr/>
          <p:nvPr/>
        </p:nvSpPr>
        <p:spPr bwMode="auto">
          <a:xfrm>
            <a:off x="6229503" y="2312214"/>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84</a:t>
            </a:r>
            <a:endParaRPr lang="it-IT" sz="1100" noProof="0" dirty="0">
              <a:solidFill>
                <a:schemeClr val="bg1"/>
              </a:solidFill>
              <a:ea typeface="ＭＳ Ｐゴシック" panose="020B0600070205080204" pitchFamily="34" charset="-128"/>
            </a:endParaRPr>
          </a:p>
        </p:txBody>
      </p:sp>
      <p:sp>
        <p:nvSpPr>
          <p:cNvPr id="28" name="Rettangolo 27">
            <a:extLst>
              <a:ext uri="{FF2B5EF4-FFF2-40B4-BE49-F238E27FC236}">
                <a16:creationId xmlns:a16="http://schemas.microsoft.com/office/drawing/2014/main" id="{DA59DC38-5FA4-972C-17CF-85DB39FDF85B}"/>
              </a:ext>
            </a:extLst>
          </p:cNvPr>
          <p:cNvSpPr/>
          <p:nvPr/>
        </p:nvSpPr>
        <p:spPr bwMode="auto">
          <a:xfrm>
            <a:off x="6236400" y="2601201"/>
            <a:ext cx="51393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93</a:t>
            </a:r>
          </a:p>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29" name="Rettangolo 28">
            <a:extLst>
              <a:ext uri="{FF2B5EF4-FFF2-40B4-BE49-F238E27FC236}">
                <a16:creationId xmlns:a16="http://schemas.microsoft.com/office/drawing/2014/main" id="{6ECF29F2-D751-3A00-78AC-A63169C7BB2F}"/>
              </a:ext>
            </a:extLst>
          </p:cNvPr>
          <p:cNvSpPr/>
          <p:nvPr/>
        </p:nvSpPr>
        <p:spPr bwMode="auto">
          <a:xfrm>
            <a:off x="5020758" y="2587309"/>
            <a:ext cx="567660" cy="220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18.7</a:t>
            </a:r>
          </a:p>
        </p:txBody>
      </p:sp>
      <p:sp>
        <p:nvSpPr>
          <p:cNvPr id="30" name="Rettangolo 29">
            <a:extLst>
              <a:ext uri="{FF2B5EF4-FFF2-40B4-BE49-F238E27FC236}">
                <a16:creationId xmlns:a16="http://schemas.microsoft.com/office/drawing/2014/main" id="{900F0571-1495-F1C2-8BA4-BC4DC3D0A83D}"/>
              </a:ext>
            </a:extLst>
          </p:cNvPr>
          <p:cNvSpPr/>
          <p:nvPr/>
        </p:nvSpPr>
        <p:spPr bwMode="auto">
          <a:xfrm>
            <a:off x="7313774" y="2573773"/>
            <a:ext cx="457196"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31</a:t>
            </a:r>
          </a:p>
        </p:txBody>
      </p:sp>
      <p:sp>
        <p:nvSpPr>
          <p:cNvPr id="31" name="Rettangolo 30">
            <a:extLst>
              <a:ext uri="{FF2B5EF4-FFF2-40B4-BE49-F238E27FC236}">
                <a16:creationId xmlns:a16="http://schemas.microsoft.com/office/drawing/2014/main" id="{AE90BAE6-BCC4-7BDC-FA22-9FC948387ADE}"/>
              </a:ext>
            </a:extLst>
          </p:cNvPr>
          <p:cNvSpPr/>
          <p:nvPr/>
        </p:nvSpPr>
        <p:spPr bwMode="auto">
          <a:xfrm>
            <a:off x="6742310" y="2574429"/>
            <a:ext cx="517155" cy="190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dirty="0">
                <a:solidFill>
                  <a:srgbClr val="000000"/>
                </a:solidFill>
              </a:rPr>
              <a:t>33</a:t>
            </a:r>
            <a:endParaRPr lang="it-IT" sz="1100" noProof="0" dirty="0">
              <a:solidFill>
                <a:schemeClr val="bg1"/>
              </a:solidFill>
              <a:ea typeface="ＭＳ Ｐゴシック" panose="020B0600070205080204" pitchFamily="34" charset="-128"/>
            </a:endParaRPr>
          </a:p>
        </p:txBody>
      </p:sp>
      <p:sp>
        <p:nvSpPr>
          <p:cNvPr id="32" name="Rettangolo 31">
            <a:extLst>
              <a:ext uri="{FF2B5EF4-FFF2-40B4-BE49-F238E27FC236}">
                <a16:creationId xmlns:a16="http://schemas.microsoft.com/office/drawing/2014/main" id="{5D9367CD-8C35-427B-7F06-AD96646D56EE}"/>
              </a:ext>
            </a:extLst>
          </p:cNvPr>
          <p:cNvSpPr/>
          <p:nvPr/>
        </p:nvSpPr>
        <p:spPr bwMode="auto">
          <a:xfrm>
            <a:off x="5542492" y="2881440"/>
            <a:ext cx="525789" cy="205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37</a:t>
            </a:r>
            <a:endParaRPr lang="it-IT" sz="1100" noProof="0" dirty="0">
              <a:solidFill>
                <a:schemeClr val="bg1"/>
              </a:solidFill>
              <a:ea typeface="ＭＳ Ｐゴシック" panose="020B0600070205080204" pitchFamily="34" charset="-128"/>
            </a:endParaRPr>
          </a:p>
        </p:txBody>
      </p:sp>
      <p:sp>
        <p:nvSpPr>
          <p:cNvPr id="33" name="Rettangolo 32">
            <a:extLst>
              <a:ext uri="{FF2B5EF4-FFF2-40B4-BE49-F238E27FC236}">
                <a16:creationId xmlns:a16="http://schemas.microsoft.com/office/drawing/2014/main" id="{0C7ED09A-EC73-9304-E695-08AAB073281D}"/>
              </a:ext>
            </a:extLst>
          </p:cNvPr>
          <p:cNvSpPr/>
          <p:nvPr/>
        </p:nvSpPr>
        <p:spPr bwMode="auto">
          <a:xfrm>
            <a:off x="6212104" y="2887931"/>
            <a:ext cx="525789"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97</a:t>
            </a:r>
            <a:endParaRPr lang="it-IT" sz="1100" noProof="0" dirty="0">
              <a:solidFill>
                <a:schemeClr val="bg1"/>
              </a:solidFill>
              <a:ea typeface="ＭＳ Ｐゴシック" panose="020B0600070205080204" pitchFamily="34" charset="-128"/>
            </a:endParaRPr>
          </a:p>
        </p:txBody>
      </p:sp>
      <p:sp>
        <p:nvSpPr>
          <p:cNvPr id="34" name="Rettangolo 33">
            <a:extLst>
              <a:ext uri="{FF2B5EF4-FFF2-40B4-BE49-F238E27FC236}">
                <a16:creationId xmlns:a16="http://schemas.microsoft.com/office/drawing/2014/main" id="{DE6F1F16-BD27-5A81-26D8-E30DEBF0A18E}"/>
              </a:ext>
            </a:extLst>
          </p:cNvPr>
          <p:cNvSpPr/>
          <p:nvPr/>
        </p:nvSpPr>
        <p:spPr bwMode="auto">
          <a:xfrm>
            <a:off x="6229503" y="3183061"/>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35" name="Rettangolo 34">
            <a:extLst>
              <a:ext uri="{FF2B5EF4-FFF2-40B4-BE49-F238E27FC236}">
                <a16:creationId xmlns:a16="http://schemas.microsoft.com/office/drawing/2014/main" id="{2CF4EECC-AA15-7581-DB77-B85F6786FB23}"/>
              </a:ext>
            </a:extLst>
          </p:cNvPr>
          <p:cNvSpPr/>
          <p:nvPr/>
        </p:nvSpPr>
        <p:spPr bwMode="auto">
          <a:xfrm>
            <a:off x="7313773" y="2843623"/>
            <a:ext cx="563363"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30</a:t>
            </a:r>
            <a:endParaRPr lang="it-IT" sz="1100" noProof="0" dirty="0">
              <a:solidFill>
                <a:schemeClr val="bg1"/>
              </a:solidFill>
              <a:ea typeface="ＭＳ Ｐゴシック" panose="020B0600070205080204" pitchFamily="34" charset="-128"/>
            </a:endParaRPr>
          </a:p>
        </p:txBody>
      </p:sp>
      <p:sp>
        <p:nvSpPr>
          <p:cNvPr id="36" name="Rettangolo 35">
            <a:extLst>
              <a:ext uri="{FF2B5EF4-FFF2-40B4-BE49-F238E27FC236}">
                <a16:creationId xmlns:a16="http://schemas.microsoft.com/office/drawing/2014/main" id="{F3507D0D-AFF5-1473-FB38-8EFBABA09B6B}"/>
              </a:ext>
            </a:extLst>
          </p:cNvPr>
          <p:cNvSpPr/>
          <p:nvPr/>
        </p:nvSpPr>
        <p:spPr bwMode="auto">
          <a:xfrm>
            <a:off x="7313774" y="3148206"/>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r>
              <a:rPr lang="it-IT" sz="1100" noProof="0" dirty="0">
                <a:solidFill>
                  <a:srgbClr val="000000"/>
                </a:solidFill>
              </a:rPr>
              <a:t>…</a:t>
            </a:r>
            <a:endParaRPr lang="it-IT" sz="1100" noProof="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37" name="Rettangolo 36">
            <a:extLst>
              <a:ext uri="{FF2B5EF4-FFF2-40B4-BE49-F238E27FC236}">
                <a16:creationId xmlns:a16="http://schemas.microsoft.com/office/drawing/2014/main" id="{CC864643-3E3C-C05E-A72A-BE2B29C3C380}"/>
              </a:ext>
            </a:extLst>
          </p:cNvPr>
          <p:cNvSpPr/>
          <p:nvPr/>
        </p:nvSpPr>
        <p:spPr bwMode="auto">
          <a:xfrm>
            <a:off x="6742308" y="2846163"/>
            <a:ext cx="517155"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37</a:t>
            </a:r>
            <a:endParaRPr lang="it-IT" sz="1100" noProof="0" dirty="0">
              <a:solidFill>
                <a:schemeClr val="bg1"/>
              </a:solidFill>
              <a:ea typeface="ＭＳ Ｐゴシック" panose="020B0600070205080204" pitchFamily="34" charset="-128"/>
            </a:endParaRPr>
          </a:p>
        </p:txBody>
      </p:sp>
      <p:sp>
        <p:nvSpPr>
          <p:cNvPr id="38" name="Rettangolo 37">
            <a:extLst>
              <a:ext uri="{FF2B5EF4-FFF2-40B4-BE49-F238E27FC236}">
                <a16:creationId xmlns:a16="http://schemas.microsoft.com/office/drawing/2014/main" id="{9F7F18D7-D472-FA93-3914-66E710906C92}"/>
              </a:ext>
            </a:extLst>
          </p:cNvPr>
          <p:cNvSpPr/>
          <p:nvPr/>
        </p:nvSpPr>
        <p:spPr bwMode="auto">
          <a:xfrm>
            <a:off x="7322577" y="342900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r>
              <a:rPr lang="it-IT" sz="1100" noProof="0" dirty="0">
                <a:solidFill>
                  <a:srgbClr val="000000"/>
                </a:solidFill>
              </a:rPr>
              <a:t>…</a:t>
            </a:r>
            <a:endParaRPr lang="it-IT" sz="1100" noProof="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39" name="Rettangolo 38">
            <a:extLst>
              <a:ext uri="{FF2B5EF4-FFF2-40B4-BE49-F238E27FC236}">
                <a16:creationId xmlns:a16="http://schemas.microsoft.com/office/drawing/2014/main" id="{9023E799-90C8-75EB-BD14-38AD8E179FC3}"/>
              </a:ext>
            </a:extLst>
          </p:cNvPr>
          <p:cNvSpPr/>
          <p:nvPr/>
        </p:nvSpPr>
        <p:spPr bwMode="auto">
          <a:xfrm>
            <a:off x="7325610" y="3684588"/>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r>
              <a:rPr lang="it-IT" sz="1100" noProof="0" dirty="0">
                <a:solidFill>
                  <a:srgbClr val="000000"/>
                </a:solidFill>
              </a:rPr>
              <a:t>…</a:t>
            </a:r>
            <a:endParaRPr lang="it-IT" sz="1100" noProof="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40" name="Rettangolo 39">
            <a:extLst>
              <a:ext uri="{FF2B5EF4-FFF2-40B4-BE49-F238E27FC236}">
                <a16:creationId xmlns:a16="http://schemas.microsoft.com/office/drawing/2014/main" id="{8866264D-ABB5-ECEA-4BDE-D9887E5E9643}"/>
              </a:ext>
            </a:extLst>
          </p:cNvPr>
          <p:cNvSpPr/>
          <p:nvPr/>
        </p:nvSpPr>
        <p:spPr bwMode="auto">
          <a:xfrm>
            <a:off x="5517549" y="3183061"/>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41" name="Rettangolo 40">
            <a:extLst>
              <a:ext uri="{FF2B5EF4-FFF2-40B4-BE49-F238E27FC236}">
                <a16:creationId xmlns:a16="http://schemas.microsoft.com/office/drawing/2014/main" id="{BEE4DDF4-E355-A745-A0EE-EA4EA20A1F6E}"/>
              </a:ext>
            </a:extLst>
          </p:cNvPr>
          <p:cNvSpPr/>
          <p:nvPr/>
        </p:nvSpPr>
        <p:spPr bwMode="auto">
          <a:xfrm>
            <a:off x="7341485" y="3963569"/>
            <a:ext cx="518586"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30</a:t>
            </a:r>
            <a:endParaRPr lang="it-IT" sz="1100" noProof="0" dirty="0">
              <a:solidFill>
                <a:schemeClr val="bg1"/>
              </a:solidFill>
              <a:ea typeface="ＭＳ Ｐゴシック" panose="020B0600070205080204" pitchFamily="34" charset="-128"/>
            </a:endParaRPr>
          </a:p>
        </p:txBody>
      </p:sp>
      <p:sp>
        <p:nvSpPr>
          <p:cNvPr id="42" name="Rettangolo 41">
            <a:extLst>
              <a:ext uri="{FF2B5EF4-FFF2-40B4-BE49-F238E27FC236}">
                <a16:creationId xmlns:a16="http://schemas.microsoft.com/office/drawing/2014/main" id="{843541D3-AC7D-8D0A-76D0-2E77F03CA0CE}"/>
              </a:ext>
            </a:extLst>
          </p:cNvPr>
          <p:cNvSpPr/>
          <p:nvPr/>
        </p:nvSpPr>
        <p:spPr bwMode="auto">
          <a:xfrm>
            <a:off x="7338922" y="4235720"/>
            <a:ext cx="570544"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30</a:t>
            </a:r>
            <a:endParaRPr lang="it-IT" sz="1100" noProof="0" dirty="0">
              <a:solidFill>
                <a:schemeClr val="bg1"/>
              </a:solidFill>
              <a:ea typeface="ＭＳ Ｐゴシック" panose="020B0600070205080204" pitchFamily="34" charset="-128"/>
            </a:endParaRPr>
          </a:p>
        </p:txBody>
      </p:sp>
      <p:sp>
        <p:nvSpPr>
          <p:cNvPr id="43" name="Rettangolo 42">
            <a:extLst>
              <a:ext uri="{FF2B5EF4-FFF2-40B4-BE49-F238E27FC236}">
                <a16:creationId xmlns:a16="http://schemas.microsoft.com/office/drawing/2014/main" id="{7D534679-2E90-2C18-B94D-F5DEAE1BC3C1}"/>
              </a:ext>
            </a:extLst>
          </p:cNvPr>
          <p:cNvSpPr/>
          <p:nvPr/>
        </p:nvSpPr>
        <p:spPr bwMode="auto">
          <a:xfrm>
            <a:off x="5020759" y="2887931"/>
            <a:ext cx="512390"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19.4</a:t>
            </a:r>
          </a:p>
        </p:txBody>
      </p:sp>
      <p:sp>
        <p:nvSpPr>
          <p:cNvPr id="44" name="Rettangolo 43">
            <a:extLst>
              <a:ext uri="{FF2B5EF4-FFF2-40B4-BE49-F238E27FC236}">
                <a16:creationId xmlns:a16="http://schemas.microsoft.com/office/drawing/2014/main" id="{49C477C2-4A00-E7D0-4D5E-C52890577E02}"/>
              </a:ext>
            </a:extLst>
          </p:cNvPr>
          <p:cNvSpPr/>
          <p:nvPr/>
        </p:nvSpPr>
        <p:spPr bwMode="auto">
          <a:xfrm>
            <a:off x="5020759" y="3175634"/>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45" name="Rettangolo 44">
            <a:extLst>
              <a:ext uri="{FF2B5EF4-FFF2-40B4-BE49-F238E27FC236}">
                <a16:creationId xmlns:a16="http://schemas.microsoft.com/office/drawing/2014/main" id="{1BF6BCCB-EB65-13D0-5CE6-65858EC0CEE8}"/>
              </a:ext>
            </a:extLst>
          </p:cNvPr>
          <p:cNvSpPr/>
          <p:nvPr/>
        </p:nvSpPr>
        <p:spPr bwMode="auto">
          <a:xfrm>
            <a:off x="5041787" y="347140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46" name="Rettangolo 45">
            <a:extLst>
              <a:ext uri="{FF2B5EF4-FFF2-40B4-BE49-F238E27FC236}">
                <a16:creationId xmlns:a16="http://schemas.microsoft.com/office/drawing/2014/main" id="{81DACAE4-4E99-7441-C13C-C3BB54BB141E}"/>
              </a:ext>
            </a:extLst>
          </p:cNvPr>
          <p:cNvSpPr/>
          <p:nvPr/>
        </p:nvSpPr>
        <p:spPr bwMode="auto">
          <a:xfrm>
            <a:off x="5041787" y="3712016"/>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1100" noProof="0" dirty="0">
              <a:solidFill>
                <a:schemeClr val="bg1"/>
              </a:solidFill>
              <a:ea typeface="ＭＳ Ｐゴシック" panose="020B0600070205080204" pitchFamily="34" charset="-128"/>
            </a:endParaRPr>
          </a:p>
        </p:txBody>
      </p:sp>
      <p:sp>
        <p:nvSpPr>
          <p:cNvPr id="47" name="Rettangolo 46">
            <a:extLst>
              <a:ext uri="{FF2B5EF4-FFF2-40B4-BE49-F238E27FC236}">
                <a16:creationId xmlns:a16="http://schemas.microsoft.com/office/drawing/2014/main" id="{52B606A5-5724-EF8C-37EA-D37A6E7F2278}"/>
              </a:ext>
            </a:extLst>
          </p:cNvPr>
          <p:cNvSpPr/>
          <p:nvPr/>
        </p:nvSpPr>
        <p:spPr bwMode="auto">
          <a:xfrm>
            <a:off x="5045803" y="3935059"/>
            <a:ext cx="487346"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20</a:t>
            </a:r>
          </a:p>
        </p:txBody>
      </p:sp>
      <p:sp>
        <p:nvSpPr>
          <p:cNvPr id="48" name="Rettangolo 47">
            <a:extLst>
              <a:ext uri="{FF2B5EF4-FFF2-40B4-BE49-F238E27FC236}">
                <a16:creationId xmlns:a16="http://schemas.microsoft.com/office/drawing/2014/main" id="{CD1281A3-D72C-87C3-96B9-7008A3470FBD}"/>
              </a:ext>
            </a:extLst>
          </p:cNvPr>
          <p:cNvSpPr/>
          <p:nvPr/>
        </p:nvSpPr>
        <p:spPr bwMode="auto">
          <a:xfrm>
            <a:off x="5032257" y="4240600"/>
            <a:ext cx="487227"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ea typeface="ＭＳ Ｐゴシック" panose="020B0600070205080204" pitchFamily="34" charset="-128"/>
              </a:rPr>
              <a:t>20</a:t>
            </a:r>
          </a:p>
        </p:txBody>
      </p:sp>
      <p:sp>
        <p:nvSpPr>
          <p:cNvPr id="49" name="Rettangolo 48">
            <a:extLst>
              <a:ext uri="{FF2B5EF4-FFF2-40B4-BE49-F238E27FC236}">
                <a16:creationId xmlns:a16="http://schemas.microsoft.com/office/drawing/2014/main" id="{67F47EC5-21FC-C37D-3DAB-45D7298723ED}"/>
              </a:ext>
            </a:extLst>
          </p:cNvPr>
          <p:cNvSpPr/>
          <p:nvPr/>
        </p:nvSpPr>
        <p:spPr bwMode="auto">
          <a:xfrm>
            <a:off x="6246565" y="3963317"/>
            <a:ext cx="451222"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100</a:t>
            </a:r>
          </a:p>
        </p:txBody>
      </p:sp>
      <p:sp>
        <p:nvSpPr>
          <p:cNvPr id="50" name="Rettangolo 49">
            <a:extLst>
              <a:ext uri="{FF2B5EF4-FFF2-40B4-BE49-F238E27FC236}">
                <a16:creationId xmlns:a16="http://schemas.microsoft.com/office/drawing/2014/main" id="{3F98F045-6738-6903-DCFC-8AA5D09DD983}"/>
              </a:ext>
            </a:extLst>
          </p:cNvPr>
          <p:cNvSpPr/>
          <p:nvPr/>
        </p:nvSpPr>
        <p:spPr bwMode="auto">
          <a:xfrm>
            <a:off x="5542493" y="3976814"/>
            <a:ext cx="487346"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40</a:t>
            </a:r>
          </a:p>
        </p:txBody>
      </p:sp>
      <p:sp>
        <p:nvSpPr>
          <p:cNvPr id="51" name="Rettangolo 50">
            <a:extLst>
              <a:ext uri="{FF2B5EF4-FFF2-40B4-BE49-F238E27FC236}">
                <a16:creationId xmlns:a16="http://schemas.microsoft.com/office/drawing/2014/main" id="{AD7D4F70-5BB3-1EB2-751E-2619D480D044}"/>
              </a:ext>
            </a:extLst>
          </p:cNvPr>
          <p:cNvSpPr/>
          <p:nvPr/>
        </p:nvSpPr>
        <p:spPr bwMode="auto">
          <a:xfrm>
            <a:off x="6750171" y="3928040"/>
            <a:ext cx="451222"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40</a:t>
            </a:r>
            <a:endParaRPr lang="it-IT" sz="1100" noProof="0" dirty="0">
              <a:solidFill>
                <a:schemeClr val="bg1"/>
              </a:solidFill>
              <a:ea typeface="ＭＳ Ｐゴシック" panose="020B0600070205080204" pitchFamily="34" charset="-128"/>
            </a:endParaRPr>
          </a:p>
        </p:txBody>
      </p:sp>
      <p:sp>
        <p:nvSpPr>
          <p:cNvPr id="52" name="Rettangolo 51">
            <a:extLst>
              <a:ext uri="{FF2B5EF4-FFF2-40B4-BE49-F238E27FC236}">
                <a16:creationId xmlns:a16="http://schemas.microsoft.com/office/drawing/2014/main" id="{BA544507-849A-95DB-C22B-864B759AED40}"/>
              </a:ext>
            </a:extLst>
          </p:cNvPr>
          <p:cNvSpPr/>
          <p:nvPr/>
        </p:nvSpPr>
        <p:spPr bwMode="auto">
          <a:xfrm>
            <a:off x="6749795" y="4195275"/>
            <a:ext cx="509667"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40</a:t>
            </a:r>
            <a:endParaRPr lang="it-IT" sz="1100" noProof="0" dirty="0">
              <a:solidFill>
                <a:schemeClr val="bg1"/>
              </a:solidFill>
              <a:ea typeface="ＭＳ Ｐゴシック" panose="020B0600070205080204" pitchFamily="34" charset="-128"/>
            </a:endParaRPr>
          </a:p>
        </p:txBody>
      </p:sp>
      <p:sp>
        <p:nvSpPr>
          <p:cNvPr id="53" name="Rettangolo 52">
            <a:extLst>
              <a:ext uri="{FF2B5EF4-FFF2-40B4-BE49-F238E27FC236}">
                <a16:creationId xmlns:a16="http://schemas.microsoft.com/office/drawing/2014/main" id="{933DC280-E069-4CDF-2B40-EF38F187C1CC}"/>
              </a:ext>
            </a:extLst>
          </p:cNvPr>
          <p:cNvSpPr/>
          <p:nvPr/>
        </p:nvSpPr>
        <p:spPr bwMode="auto">
          <a:xfrm>
            <a:off x="6246565" y="4240600"/>
            <a:ext cx="451222"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100</a:t>
            </a:r>
            <a:endParaRPr lang="it-IT" sz="1100" noProof="0" dirty="0">
              <a:solidFill>
                <a:schemeClr val="bg1"/>
              </a:solidFill>
              <a:ea typeface="ＭＳ Ｐゴシック" panose="020B0600070205080204" pitchFamily="34" charset="-128"/>
            </a:endParaRPr>
          </a:p>
        </p:txBody>
      </p:sp>
      <p:sp>
        <p:nvSpPr>
          <p:cNvPr id="55" name="Rettangolo 54">
            <a:extLst>
              <a:ext uri="{FF2B5EF4-FFF2-40B4-BE49-F238E27FC236}">
                <a16:creationId xmlns:a16="http://schemas.microsoft.com/office/drawing/2014/main" id="{ECFAC413-52AB-E43D-7489-D59EB2541CED}"/>
              </a:ext>
            </a:extLst>
          </p:cNvPr>
          <p:cNvSpPr/>
          <p:nvPr/>
        </p:nvSpPr>
        <p:spPr bwMode="auto">
          <a:xfrm>
            <a:off x="5517549" y="4268396"/>
            <a:ext cx="512290"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40</a:t>
            </a:r>
          </a:p>
        </p:txBody>
      </p:sp>
      <p:cxnSp>
        <p:nvCxnSpPr>
          <p:cNvPr id="56" name="Connettore 2 55">
            <a:extLst>
              <a:ext uri="{FF2B5EF4-FFF2-40B4-BE49-F238E27FC236}">
                <a16:creationId xmlns:a16="http://schemas.microsoft.com/office/drawing/2014/main" id="{2A1AAB00-2C6D-15E1-5580-AD0334194512}"/>
              </a:ext>
            </a:extLst>
          </p:cNvPr>
          <p:cNvCxnSpPr/>
          <p:nvPr/>
        </p:nvCxnSpPr>
        <p:spPr>
          <a:xfrm flipH="1">
            <a:off x="5942523" y="2582649"/>
            <a:ext cx="276225" cy="84138"/>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ttore 2 56">
            <a:extLst>
              <a:ext uri="{FF2B5EF4-FFF2-40B4-BE49-F238E27FC236}">
                <a16:creationId xmlns:a16="http://schemas.microsoft.com/office/drawing/2014/main" id="{5EC541F1-DB2F-DDD0-D674-A230C8D0A096}"/>
              </a:ext>
            </a:extLst>
          </p:cNvPr>
          <p:cNvCxnSpPr/>
          <p:nvPr/>
        </p:nvCxnSpPr>
        <p:spPr>
          <a:xfrm flipH="1">
            <a:off x="5975025" y="2876237"/>
            <a:ext cx="276225" cy="84138"/>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Connettore 2 57">
            <a:extLst>
              <a:ext uri="{FF2B5EF4-FFF2-40B4-BE49-F238E27FC236}">
                <a16:creationId xmlns:a16="http://schemas.microsoft.com/office/drawing/2014/main" id="{13625DBC-B2BE-F35B-6C0F-D3B9D6FC574A}"/>
              </a:ext>
            </a:extLst>
          </p:cNvPr>
          <p:cNvCxnSpPr/>
          <p:nvPr/>
        </p:nvCxnSpPr>
        <p:spPr>
          <a:xfrm flipH="1">
            <a:off x="6013480" y="3941636"/>
            <a:ext cx="276225" cy="84138"/>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Connettore 2 58">
            <a:extLst>
              <a:ext uri="{FF2B5EF4-FFF2-40B4-BE49-F238E27FC236}">
                <a16:creationId xmlns:a16="http://schemas.microsoft.com/office/drawing/2014/main" id="{6FA9638D-8641-C281-8F4F-6879931672D7}"/>
              </a:ext>
            </a:extLst>
          </p:cNvPr>
          <p:cNvCxnSpPr/>
          <p:nvPr/>
        </p:nvCxnSpPr>
        <p:spPr>
          <a:xfrm flipH="1">
            <a:off x="5998992" y="4217361"/>
            <a:ext cx="276225" cy="84138"/>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0" name="Rettangolo 59">
            <a:extLst>
              <a:ext uri="{FF2B5EF4-FFF2-40B4-BE49-F238E27FC236}">
                <a16:creationId xmlns:a16="http://schemas.microsoft.com/office/drawing/2014/main" id="{3F470771-9A8E-1D61-8073-848BEADF02AA}"/>
              </a:ext>
            </a:extLst>
          </p:cNvPr>
          <p:cNvSpPr/>
          <p:nvPr/>
        </p:nvSpPr>
        <p:spPr bwMode="auto">
          <a:xfrm>
            <a:off x="7817985" y="1980450"/>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1" name="Rettangolo 60">
            <a:extLst>
              <a:ext uri="{FF2B5EF4-FFF2-40B4-BE49-F238E27FC236}">
                <a16:creationId xmlns:a16="http://schemas.microsoft.com/office/drawing/2014/main" id="{4B7F7ED9-2F1B-CF63-A88C-C7F0DA470268}"/>
              </a:ext>
            </a:extLst>
          </p:cNvPr>
          <p:cNvSpPr/>
          <p:nvPr/>
        </p:nvSpPr>
        <p:spPr bwMode="auto">
          <a:xfrm>
            <a:off x="7806981" y="2252601"/>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2" name="Rettangolo 61">
            <a:extLst>
              <a:ext uri="{FF2B5EF4-FFF2-40B4-BE49-F238E27FC236}">
                <a16:creationId xmlns:a16="http://schemas.microsoft.com/office/drawing/2014/main" id="{950DE8AE-3244-577C-C0C1-C1B5D3A3B373}"/>
              </a:ext>
            </a:extLst>
          </p:cNvPr>
          <p:cNvSpPr/>
          <p:nvPr/>
        </p:nvSpPr>
        <p:spPr bwMode="auto">
          <a:xfrm>
            <a:off x="7790106" y="2548826"/>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3" name="Rettangolo 62">
            <a:extLst>
              <a:ext uri="{FF2B5EF4-FFF2-40B4-BE49-F238E27FC236}">
                <a16:creationId xmlns:a16="http://schemas.microsoft.com/office/drawing/2014/main" id="{0F0D884B-E410-06DF-49BA-704A9D2C9281}"/>
              </a:ext>
            </a:extLst>
          </p:cNvPr>
          <p:cNvSpPr/>
          <p:nvPr/>
        </p:nvSpPr>
        <p:spPr bwMode="auto">
          <a:xfrm>
            <a:off x="7790106" y="2863255"/>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144" name="Rettangolo 6143">
            <a:extLst>
              <a:ext uri="{FF2B5EF4-FFF2-40B4-BE49-F238E27FC236}">
                <a16:creationId xmlns:a16="http://schemas.microsoft.com/office/drawing/2014/main" id="{ED457717-EC19-284A-B733-6C7B82575418}"/>
              </a:ext>
            </a:extLst>
          </p:cNvPr>
          <p:cNvSpPr/>
          <p:nvPr/>
        </p:nvSpPr>
        <p:spPr bwMode="auto">
          <a:xfrm>
            <a:off x="7790106" y="3928275"/>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145" name="Rettangolo 6144">
            <a:extLst>
              <a:ext uri="{FF2B5EF4-FFF2-40B4-BE49-F238E27FC236}">
                <a16:creationId xmlns:a16="http://schemas.microsoft.com/office/drawing/2014/main" id="{A762D8BB-60E6-15D5-5205-00AFD2CE70CB}"/>
              </a:ext>
            </a:extLst>
          </p:cNvPr>
          <p:cNvSpPr/>
          <p:nvPr/>
        </p:nvSpPr>
        <p:spPr bwMode="auto">
          <a:xfrm>
            <a:off x="7806981" y="4219018"/>
            <a:ext cx="432048" cy="21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it-IT" sz="1100" noProof="0" dirty="0">
                <a:solidFill>
                  <a:srgbClr val="000000"/>
                </a:solidFill>
              </a:rPr>
              <a:t>10</a:t>
            </a:r>
            <a:endParaRPr lang="it-IT" sz="1100" noProof="0" dirty="0">
              <a:solidFill>
                <a:schemeClr val="bg1"/>
              </a:solidFill>
              <a:ea typeface="ＭＳ Ｐゴシック" panose="020B0600070205080204" pitchFamily="34" charset="-128"/>
            </a:endParaRPr>
          </a:p>
        </p:txBody>
      </p:sp>
      <p:sp>
        <p:nvSpPr>
          <p:cNvPr id="6146" name="Rectangle 3">
            <a:extLst>
              <a:ext uri="{FF2B5EF4-FFF2-40B4-BE49-F238E27FC236}">
                <a16:creationId xmlns:a16="http://schemas.microsoft.com/office/drawing/2014/main" id="{B7A48560-B531-81F5-0C6C-7F990537D564}"/>
              </a:ext>
            </a:extLst>
          </p:cNvPr>
          <p:cNvSpPr txBox="1">
            <a:spLocks noChangeArrowheads="1"/>
          </p:cNvSpPr>
          <p:nvPr/>
        </p:nvSpPr>
        <p:spPr bwMode="auto">
          <a:xfrm>
            <a:off x="584356" y="5421258"/>
            <a:ext cx="11023288" cy="610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lvl1pPr marL="342900" indent="-342900" algn="l" rtl="0" eaLnBrk="0" fontAlgn="base" hangingPunct="0">
              <a:spcBef>
                <a:spcPct val="20000"/>
              </a:spcBef>
              <a:spcAft>
                <a:spcPct val="0"/>
              </a:spcAft>
              <a:buClr>
                <a:srgbClr val="822433"/>
              </a:buClr>
              <a:buChar char="•"/>
              <a:defRPr sz="2400" kern="12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000" kern="1200">
                <a:solidFill>
                  <a:srgbClr val="000000"/>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0000"/>
                </a:solidFill>
                <a:latin typeface="+mn-lt"/>
                <a:ea typeface="+mn-ea"/>
                <a:cs typeface="+mn-cs"/>
              </a:defRPr>
            </a:lvl3pPr>
            <a:lvl4pPr marL="1562100" indent="-228600" algn="l" rtl="0" eaLnBrk="0" fontAlgn="base" hangingPunct="0">
              <a:spcBef>
                <a:spcPct val="20000"/>
              </a:spcBef>
              <a:spcAft>
                <a:spcPct val="0"/>
              </a:spcAft>
              <a:buChar char="–"/>
              <a:defRPr sz="1400" kern="1200">
                <a:solidFill>
                  <a:srgbClr val="000000"/>
                </a:solidFill>
                <a:latin typeface="+mn-lt"/>
                <a:ea typeface="+mn-ea"/>
                <a:cs typeface="+mn-cs"/>
              </a:defRPr>
            </a:lvl4pPr>
            <a:lvl5pPr marL="1981200" indent="-228600" algn="l" rtl="0" eaLnBrk="0" fontAlgn="base" hangingPunct="0">
              <a:spcBef>
                <a:spcPct val="20000"/>
              </a:spcBef>
              <a:spcAft>
                <a:spcPct val="0"/>
              </a:spcAft>
              <a:buChar char="»"/>
              <a:defRPr sz="12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eaLnBrk="1" hangingPunct="1">
              <a:lnSpc>
                <a:spcPct val="90000"/>
              </a:lnSpc>
              <a:buFont typeface="Wingdings" panose="05000000000000000000" pitchFamily="2" charset="2"/>
              <a:buChar char="Ø"/>
              <a:defRPr/>
            </a:pPr>
            <a:r>
              <a:rPr lang="it-IT" sz="1700" noProof="0" dirty="0">
                <a:solidFill>
                  <a:schemeClr val="tx1"/>
                </a:solidFill>
                <a:latin typeface="Times New Roman" panose="02020603050405020304" pitchFamily="18" charset="0"/>
                <a:cs typeface="Times New Roman" panose="02020603050405020304" pitchFamily="18" charset="0"/>
              </a:rPr>
              <a:t>Ipotesi: Gli investimenti vengono interamente finanziati tramite prestiti bancari</a:t>
            </a:r>
          </a:p>
          <a:p>
            <a:pPr algn="just" eaLnBrk="1" hangingPunct="1">
              <a:lnSpc>
                <a:spcPct val="90000"/>
              </a:lnSpc>
              <a:buFont typeface="Wingdings" panose="05000000000000000000" pitchFamily="2" charset="2"/>
              <a:buChar char="Ø"/>
              <a:defRPr/>
            </a:pPr>
            <a:r>
              <a:rPr lang="it-IT" sz="1700" dirty="0">
                <a:solidFill>
                  <a:schemeClr val="tx1"/>
                </a:solidFill>
                <a:latin typeface="Times New Roman" panose="02020603050405020304" pitchFamily="18" charset="0"/>
                <a:cs typeface="Times New Roman" panose="02020603050405020304" pitchFamily="18" charset="0"/>
              </a:rPr>
              <a:t>Il reddito di lungo periodo è la risultate dell’overlapping delle sequenze moltiplicative innescate dagli investimenti e spesa pubblica realizzati in ogni periodo</a:t>
            </a:r>
            <a:endParaRPr lang="it-IT" sz="1700" noProof="0" dirty="0">
              <a:solidFill>
                <a:schemeClr val="tx1"/>
              </a:solidFill>
              <a:latin typeface="Times New Roman" panose="02020603050405020304" pitchFamily="18" charset="0"/>
              <a:cs typeface="Times New Roman" panose="02020603050405020304" pitchFamily="18" charset="0"/>
            </a:endParaRPr>
          </a:p>
          <a:p>
            <a:pPr marL="0" indent="0" algn="just" eaLnBrk="1" hangingPunct="1">
              <a:lnSpc>
                <a:spcPct val="90000"/>
              </a:lnSpc>
              <a:buNone/>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a:p>
            <a:pPr algn="just" eaLnBrk="1" hangingPunct="1">
              <a:lnSpc>
                <a:spcPct val="90000"/>
              </a:lnSpc>
              <a:buFont typeface="Wingdings" panose="05000000000000000000" pitchFamily="2" charset="2"/>
              <a:buChar char="Ø"/>
              <a:defRPr/>
            </a:pPr>
            <a:endParaRPr lang="it-IT" sz="1700" noProof="0" dirty="0">
              <a:solidFill>
                <a:schemeClr val="tx1"/>
              </a:solidFill>
              <a:latin typeface="Times New Roman" panose="02020603050405020304" pitchFamily="18" charset="0"/>
              <a:cs typeface="Times New Roman" panose="02020603050405020304" pitchFamily="18" charset="0"/>
            </a:endParaRPr>
          </a:p>
        </p:txBody>
      </p:sp>
      <p:sp>
        <p:nvSpPr>
          <p:cNvPr id="3" name="Shape 2">
            <a:extLst>
              <a:ext uri="{FF2B5EF4-FFF2-40B4-BE49-F238E27FC236}">
                <a16:creationId xmlns:a16="http://schemas.microsoft.com/office/drawing/2014/main" id="{E298DC1E-7339-8BBF-9361-2646D9B16605}"/>
              </a:ext>
            </a:extLst>
          </p:cNvPr>
          <p:cNvSpPr/>
          <p:nvPr/>
        </p:nvSpPr>
        <p:spPr>
          <a:xfrm>
            <a:off x="502921" y="6350508"/>
            <a:ext cx="11185855" cy="27432"/>
          </a:xfrm>
          <a:prstGeom prst="rect">
            <a:avLst/>
          </a:prstGeom>
          <a:solidFill>
            <a:srgbClr val="155F82"/>
          </a:solidFill>
          <a:ln w="12700">
            <a:solidFill>
              <a:srgbClr val="155F82"/>
            </a:solidFill>
            <a:prstDash val="solid"/>
          </a:ln>
        </p:spPr>
        <p:txBody>
          <a:bodyPr/>
          <a:lstStyle/>
          <a:p>
            <a:endParaRPr lang="it-IT"/>
          </a:p>
        </p:txBody>
      </p:sp>
      <p:pic>
        <p:nvPicPr>
          <p:cNvPr id="4" name="Image 0" descr="/mnt/data/deams_logo.png">
            <a:extLst>
              <a:ext uri="{FF2B5EF4-FFF2-40B4-BE49-F238E27FC236}">
                <a16:creationId xmlns:a16="http://schemas.microsoft.com/office/drawing/2014/main" id="{D471B716-CC86-2F47-99E8-91BE2E8F093C}"/>
              </a:ext>
            </a:extLst>
          </p:cNvPr>
          <p:cNvPicPr>
            <a:picLocks noChangeAspect="1"/>
          </p:cNvPicPr>
          <p:nvPr/>
        </p:nvPicPr>
        <p:blipFill>
          <a:blip r:embed="rId4"/>
          <a:stretch>
            <a:fillRect/>
          </a:stretch>
        </p:blipFill>
        <p:spPr>
          <a:xfrm>
            <a:off x="9931170" y="6446520"/>
            <a:ext cx="1051560" cy="411480"/>
          </a:xfrm>
          <a:prstGeom prst="rect">
            <a:avLst/>
          </a:prstGeom>
        </p:spPr>
      </p:pic>
    </p:spTree>
    <p:extLst>
      <p:ext uri="{BB962C8B-B14F-4D97-AF65-F5344CB8AC3E}">
        <p14:creationId xmlns:p14="http://schemas.microsoft.com/office/powerpoint/2010/main" val="143907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5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6"/>
                                        </p:tgtEl>
                                        <p:attrNameLst>
                                          <p:attrName>style.visibility</p:attrName>
                                        </p:attrNameLst>
                                      </p:cBhvr>
                                      <p:to>
                                        <p:strVal val="visible"/>
                                      </p:to>
                                    </p:set>
                                    <p:animEffect transition="in" filter="fade">
                                      <p:cBhvr>
                                        <p:cTn id="52" dur="500"/>
                                        <p:tgtEl>
                                          <p:spTgt spid="5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fade">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fade">
                                      <p:cBhvr>
                                        <p:cTn id="67" dur="500"/>
                                        <p:tgtEl>
                                          <p:spTgt spid="2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fade">
                                      <p:cBhvr>
                                        <p:cTn id="72" dur="500"/>
                                        <p:tgtEl>
                                          <p:spTgt spid="3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1"/>
                                        </p:tgtEl>
                                        <p:attrNameLst>
                                          <p:attrName>style.visibility</p:attrName>
                                        </p:attrNameLst>
                                      </p:cBhvr>
                                      <p:to>
                                        <p:strVal val="visible"/>
                                      </p:to>
                                    </p:set>
                                    <p:animEffect transition="in" filter="fade">
                                      <p:cBhvr>
                                        <p:cTn id="77" dur="500"/>
                                        <p:tgtEl>
                                          <p:spTgt spid="3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57"/>
                                        </p:tgtEl>
                                        <p:attrNameLst>
                                          <p:attrName>style.visibility</p:attrName>
                                        </p:attrNameLst>
                                      </p:cBhvr>
                                      <p:to>
                                        <p:strVal val="visible"/>
                                      </p:to>
                                    </p:set>
                                    <p:animEffect transition="in" filter="fade">
                                      <p:cBhvr>
                                        <p:cTn id="82" dur="500"/>
                                        <p:tgtEl>
                                          <p:spTgt spid="57"/>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500"/>
                                        <p:tgtEl>
                                          <p:spTgt spid="3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3"/>
                                        </p:tgtEl>
                                        <p:attrNameLst>
                                          <p:attrName>style.visibility</p:attrName>
                                        </p:attrNameLst>
                                      </p:cBhvr>
                                      <p:to>
                                        <p:strVal val="visible"/>
                                      </p:to>
                                    </p:set>
                                    <p:animEffect transition="in" filter="fade">
                                      <p:cBhvr>
                                        <p:cTn id="92" dur="500"/>
                                        <p:tgtEl>
                                          <p:spTgt spid="33"/>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43"/>
                                        </p:tgtEl>
                                        <p:attrNameLst>
                                          <p:attrName>style.visibility</p:attrName>
                                        </p:attrNameLst>
                                      </p:cBhvr>
                                      <p:to>
                                        <p:strVal val="visible"/>
                                      </p:to>
                                    </p:set>
                                    <p:animEffect transition="in" filter="fade">
                                      <p:cBhvr>
                                        <p:cTn id="97" dur="500"/>
                                        <p:tgtEl>
                                          <p:spTgt spid="43"/>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5"/>
                                        </p:tgtEl>
                                        <p:attrNameLst>
                                          <p:attrName>style.visibility</p:attrName>
                                        </p:attrNameLst>
                                      </p:cBhvr>
                                      <p:to>
                                        <p:strVal val="visible"/>
                                      </p:to>
                                    </p:set>
                                    <p:animEffect transition="in" filter="fade">
                                      <p:cBhvr>
                                        <p:cTn id="102" dur="500"/>
                                        <p:tgtEl>
                                          <p:spTgt spid="35"/>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animEffect transition="in" filter="fade">
                                      <p:cBhvr>
                                        <p:cTn id="107" dur="500"/>
                                        <p:tgtEl>
                                          <p:spTgt spid="37"/>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58"/>
                                        </p:tgtEl>
                                        <p:attrNameLst>
                                          <p:attrName>style.visibility</p:attrName>
                                        </p:attrNameLst>
                                      </p:cBhvr>
                                      <p:to>
                                        <p:strVal val="visible"/>
                                      </p:to>
                                    </p:set>
                                    <p:animEffect transition="in" filter="fade">
                                      <p:cBhvr>
                                        <p:cTn id="112" dur="500"/>
                                        <p:tgtEl>
                                          <p:spTgt spid="58"/>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50"/>
                                        </p:tgtEl>
                                        <p:attrNameLst>
                                          <p:attrName>style.visibility</p:attrName>
                                        </p:attrNameLst>
                                      </p:cBhvr>
                                      <p:to>
                                        <p:strVal val="visible"/>
                                      </p:to>
                                    </p:set>
                                    <p:animEffect transition="in" filter="fade">
                                      <p:cBhvr>
                                        <p:cTn id="117" dur="500"/>
                                        <p:tgtEl>
                                          <p:spTgt spid="50"/>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49"/>
                                        </p:tgtEl>
                                        <p:attrNameLst>
                                          <p:attrName>style.visibility</p:attrName>
                                        </p:attrNameLst>
                                      </p:cBhvr>
                                      <p:to>
                                        <p:strVal val="visible"/>
                                      </p:to>
                                    </p:set>
                                    <p:animEffect transition="in" filter="fade">
                                      <p:cBhvr>
                                        <p:cTn id="122" dur="500"/>
                                        <p:tgtEl>
                                          <p:spTgt spid="49"/>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47"/>
                                        </p:tgtEl>
                                        <p:attrNameLst>
                                          <p:attrName>style.visibility</p:attrName>
                                        </p:attrNameLst>
                                      </p:cBhvr>
                                      <p:to>
                                        <p:strVal val="visible"/>
                                      </p:to>
                                    </p:set>
                                    <p:animEffect transition="in" filter="fade">
                                      <p:cBhvr>
                                        <p:cTn id="127" dur="500"/>
                                        <p:tgtEl>
                                          <p:spTgt spid="47"/>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41"/>
                                        </p:tgtEl>
                                        <p:attrNameLst>
                                          <p:attrName>style.visibility</p:attrName>
                                        </p:attrNameLst>
                                      </p:cBhvr>
                                      <p:to>
                                        <p:strVal val="visible"/>
                                      </p:to>
                                    </p:set>
                                    <p:animEffect transition="in" filter="fade">
                                      <p:cBhvr>
                                        <p:cTn id="132" dur="500"/>
                                        <p:tgtEl>
                                          <p:spTgt spid="41"/>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51"/>
                                        </p:tgtEl>
                                        <p:attrNameLst>
                                          <p:attrName>style.visibility</p:attrName>
                                        </p:attrNameLst>
                                      </p:cBhvr>
                                      <p:to>
                                        <p:strVal val="visible"/>
                                      </p:to>
                                    </p:set>
                                    <p:animEffect transition="in" filter="fade">
                                      <p:cBhvr>
                                        <p:cTn id="137" dur="500"/>
                                        <p:tgtEl>
                                          <p:spTgt spid="51"/>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59"/>
                                        </p:tgtEl>
                                        <p:attrNameLst>
                                          <p:attrName>style.visibility</p:attrName>
                                        </p:attrNameLst>
                                      </p:cBhvr>
                                      <p:to>
                                        <p:strVal val="visible"/>
                                      </p:to>
                                    </p:set>
                                    <p:animEffect transition="in" filter="fade">
                                      <p:cBhvr>
                                        <p:cTn id="142" dur="500"/>
                                        <p:tgtEl>
                                          <p:spTgt spid="59"/>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55"/>
                                        </p:tgtEl>
                                        <p:attrNameLst>
                                          <p:attrName>style.visibility</p:attrName>
                                        </p:attrNameLst>
                                      </p:cBhvr>
                                      <p:to>
                                        <p:strVal val="visible"/>
                                      </p:to>
                                    </p:set>
                                    <p:animEffect transition="in" filter="fade">
                                      <p:cBhvr>
                                        <p:cTn id="147" dur="500"/>
                                        <p:tgtEl>
                                          <p:spTgt spid="55"/>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53"/>
                                        </p:tgtEl>
                                        <p:attrNameLst>
                                          <p:attrName>style.visibility</p:attrName>
                                        </p:attrNameLst>
                                      </p:cBhvr>
                                      <p:to>
                                        <p:strVal val="visible"/>
                                      </p:to>
                                    </p:set>
                                    <p:animEffect transition="in" filter="fade">
                                      <p:cBhvr>
                                        <p:cTn id="152" dur="500"/>
                                        <p:tgtEl>
                                          <p:spTgt spid="53"/>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48"/>
                                        </p:tgtEl>
                                        <p:attrNameLst>
                                          <p:attrName>style.visibility</p:attrName>
                                        </p:attrNameLst>
                                      </p:cBhvr>
                                      <p:to>
                                        <p:strVal val="visible"/>
                                      </p:to>
                                    </p:set>
                                    <p:animEffect transition="in" filter="fade">
                                      <p:cBhvr>
                                        <p:cTn id="157" dur="500"/>
                                        <p:tgtEl>
                                          <p:spTgt spid="48"/>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42"/>
                                        </p:tgtEl>
                                        <p:attrNameLst>
                                          <p:attrName>style.visibility</p:attrName>
                                        </p:attrNameLst>
                                      </p:cBhvr>
                                      <p:to>
                                        <p:strVal val="visible"/>
                                      </p:to>
                                    </p:set>
                                    <p:animEffect transition="in" filter="fade">
                                      <p:cBhvr>
                                        <p:cTn id="162" dur="500"/>
                                        <p:tgtEl>
                                          <p:spTgt spid="42"/>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52"/>
                                        </p:tgtEl>
                                        <p:attrNameLst>
                                          <p:attrName>style.visibility</p:attrName>
                                        </p:attrNameLst>
                                      </p:cBhvr>
                                      <p:to>
                                        <p:strVal val="visible"/>
                                      </p:to>
                                    </p:set>
                                    <p:animEffect transition="in" filter="fade">
                                      <p:cBhvr>
                                        <p:cTn id="167" dur="500"/>
                                        <p:tgtEl>
                                          <p:spTgt spid="52"/>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60"/>
                                        </p:tgtEl>
                                        <p:attrNameLst>
                                          <p:attrName>style.visibility</p:attrName>
                                        </p:attrNameLst>
                                      </p:cBhvr>
                                      <p:to>
                                        <p:strVal val="visible"/>
                                      </p:to>
                                    </p:set>
                                    <p:animEffect transition="in" filter="fade">
                                      <p:cBhvr>
                                        <p:cTn id="172" dur="500"/>
                                        <p:tgtEl>
                                          <p:spTgt spid="60"/>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61"/>
                                        </p:tgtEl>
                                        <p:attrNameLst>
                                          <p:attrName>style.visibility</p:attrName>
                                        </p:attrNameLst>
                                      </p:cBhvr>
                                      <p:to>
                                        <p:strVal val="visible"/>
                                      </p:to>
                                    </p:set>
                                    <p:animEffect transition="in" filter="fade">
                                      <p:cBhvr>
                                        <p:cTn id="177" dur="500"/>
                                        <p:tgtEl>
                                          <p:spTgt spid="61"/>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62"/>
                                        </p:tgtEl>
                                        <p:attrNameLst>
                                          <p:attrName>style.visibility</p:attrName>
                                        </p:attrNameLst>
                                      </p:cBhvr>
                                      <p:to>
                                        <p:strVal val="visible"/>
                                      </p:to>
                                    </p:set>
                                    <p:animEffect transition="in" filter="fade">
                                      <p:cBhvr>
                                        <p:cTn id="182" dur="500"/>
                                        <p:tgtEl>
                                          <p:spTgt spid="62"/>
                                        </p:tgtEl>
                                      </p:cBhvr>
                                    </p:animEffect>
                                  </p:childTnLst>
                                </p:cTn>
                              </p:par>
                            </p:childTnLst>
                          </p:cTn>
                        </p:par>
                      </p:childTnLst>
                    </p:cTn>
                  </p:par>
                  <p:par>
                    <p:cTn id="183" fill="hold">
                      <p:stCondLst>
                        <p:cond delay="indefinite"/>
                      </p:stCondLst>
                      <p:childTnLst>
                        <p:par>
                          <p:cTn id="184" fill="hold">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63"/>
                                        </p:tgtEl>
                                        <p:attrNameLst>
                                          <p:attrName>style.visibility</p:attrName>
                                        </p:attrNameLst>
                                      </p:cBhvr>
                                      <p:to>
                                        <p:strVal val="visible"/>
                                      </p:to>
                                    </p:set>
                                    <p:animEffect transition="in" filter="fade">
                                      <p:cBhvr>
                                        <p:cTn id="187" dur="500"/>
                                        <p:tgtEl>
                                          <p:spTgt spid="63"/>
                                        </p:tgtEl>
                                      </p:cBhvr>
                                    </p:animEffect>
                                  </p:childTnLst>
                                </p:cTn>
                              </p:par>
                            </p:childTnLst>
                          </p:cTn>
                        </p:par>
                      </p:childTnLst>
                    </p:cTn>
                  </p:par>
                  <p:par>
                    <p:cTn id="188" fill="hold">
                      <p:stCondLst>
                        <p:cond delay="indefinite"/>
                      </p:stCondLst>
                      <p:childTnLst>
                        <p:par>
                          <p:cTn id="189" fill="hold">
                            <p:stCondLst>
                              <p:cond delay="0"/>
                            </p:stCondLst>
                            <p:childTnLst>
                              <p:par>
                                <p:cTn id="190" presetID="10" presetClass="entr" presetSubtype="0" fill="hold" grpId="0" nodeType="clickEffect">
                                  <p:stCondLst>
                                    <p:cond delay="0"/>
                                  </p:stCondLst>
                                  <p:childTnLst>
                                    <p:set>
                                      <p:cBhvr>
                                        <p:cTn id="191" dur="1" fill="hold">
                                          <p:stCondLst>
                                            <p:cond delay="0"/>
                                          </p:stCondLst>
                                        </p:cTn>
                                        <p:tgtEl>
                                          <p:spTgt spid="6144"/>
                                        </p:tgtEl>
                                        <p:attrNameLst>
                                          <p:attrName>style.visibility</p:attrName>
                                        </p:attrNameLst>
                                      </p:cBhvr>
                                      <p:to>
                                        <p:strVal val="visible"/>
                                      </p:to>
                                    </p:set>
                                    <p:animEffect transition="in" filter="fade">
                                      <p:cBhvr>
                                        <p:cTn id="192" dur="500"/>
                                        <p:tgtEl>
                                          <p:spTgt spid="6144"/>
                                        </p:tgtEl>
                                      </p:cBhvr>
                                    </p:animEffect>
                                  </p:childTnLst>
                                </p:cTn>
                              </p:par>
                            </p:childTnLst>
                          </p:cTn>
                        </p:par>
                      </p:childTnLst>
                    </p:cTn>
                  </p:par>
                  <p:par>
                    <p:cTn id="193" fill="hold">
                      <p:stCondLst>
                        <p:cond delay="indefinite"/>
                      </p:stCondLst>
                      <p:childTnLst>
                        <p:par>
                          <p:cTn id="194" fill="hold">
                            <p:stCondLst>
                              <p:cond delay="0"/>
                            </p:stCondLst>
                            <p:childTnLst>
                              <p:par>
                                <p:cTn id="195" presetID="10" presetClass="entr" presetSubtype="0" fill="hold" grpId="0" nodeType="clickEffect">
                                  <p:stCondLst>
                                    <p:cond delay="0"/>
                                  </p:stCondLst>
                                  <p:childTnLst>
                                    <p:set>
                                      <p:cBhvr>
                                        <p:cTn id="196" dur="1" fill="hold">
                                          <p:stCondLst>
                                            <p:cond delay="0"/>
                                          </p:stCondLst>
                                        </p:cTn>
                                        <p:tgtEl>
                                          <p:spTgt spid="6145"/>
                                        </p:tgtEl>
                                        <p:attrNameLst>
                                          <p:attrName>style.visibility</p:attrName>
                                        </p:attrNameLst>
                                      </p:cBhvr>
                                      <p:to>
                                        <p:strVal val="visible"/>
                                      </p:to>
                                    </p:set>
                                    <p:animEffect transition="in" filter="fade">
                                      <p:cBhvr>
                                        <p:cTn id="197"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0"/>
      <p:bldP spid="23" grpId="0"/>
      <p:bldP spid="25" grpId="0"/>
      <p:bldP spid="26" grpId="0"/>
      <p:bldP spid="27" grpId="0"/>
      <p:bldP spid="28" grpId="0"/>
      <p:bldP spid="29" grpId="0"/>
      <p:bldP spid="30" grpId="0"/>
      <p:bldP spid="31" grpId="0"/>
      <p:bldP spid="32" grpId="0"/>
      <p:bldP spid="33" grpId="0"/>
      <p:bldP spid="35" grpId="0"/>
      <p:bldP spid="37" grpId="0"/>
      <p:bldP spid="41" grpId="0"/>
      <p:bldP spid="42" grpId="0"/>
      <p:bldP spid="43" grpId="0"/>
      <p:bldP spid="47" grpId="0"/>
      <p:bldP spid="48" grpId="0"/>
      <p:bldP spid="49" grpId="0"/>
      <p:bldP spid="50" grpId="0"/>
      <p:bldP spid="51" grpId="0"/>
      <p:bldP spid="52" grpId="0"/>
      <p:bldP spid="53" grpId="0"/>
      <p:bldP spid="55" grpId="0"/>
      <p:bldP spid="60" grpId="0"/>
      <p:bldP spid="61" grpId="0"/>
      <p:bldP spid="62" grpId="0"/>
      <p:bldP spid="63" grpId="0"/>
      <p:bldP spid="6144" grpId="0"/>
      <p:bldP spid="6145" grpId="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1809</Words>
  <Application>Microsoft Office PowerPoint</Application>
  <PresentationFormat>Widescreen</PresentationFormat>
  <Paragraphs>567</Paragraphs>
  <Slides>21</Slides>
  <Notes>21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21</vt:i4>
      </vt:variant>
    </vt:vector>
  </HeadingPairs>
  <TitlesOfParts>
    <vt:vector size="31" baseType="lpstr">
      <vt:lpstr>ＭＳ Ｐゴシック</vt:lpstr>
      <vt:lpstr>Aptos</vt:lpstr>
      <vt:lpstr>Aptos Display</vt:lpstr>
      <vt:lpstr>Arial</vt:lpstr>
      <vt:lpstr>Calibri</vt:lpstr>
      <vt:lpstr>Cambria Math</vt:lpstr>
      <vt:lpstr>Garamond</vt:lpstr>
      <vt:lpstr>Times New Roman</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Lorenzo Di Domenico</dc:creator>
  <cp:lastModifiedBy>Lorenzo Di Domenico</cp:lastModifiedBy>
  <cp:revision>1</cp:revision>
  <dcterms:created xsi:type="dcterms:W3CDTF">2026-03-27T15:07:14Z</dcterms:created>
  <dcterms:modified xsi:type="dcterms:W3CDTF">2026-04-09T09:14:13Z</dcterms:modified>
</cp:coreProperties>
</file>