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80" r:id="rId3"/>
    <p:sldId id="281" r:id="rId4"/>
    <p:sldId id="282" r:id="rId5"/>
    <p:sldId id="260" r:id="rId6"/>
    <p:sldId id="263" r:id="rId7"/>
    <p:sldId id="261" r:id="rId8"/>
    <p:sldId id="262" r:id="rId9"/>
    <p:sldId id="267" r:id="rId10"/>
    <p:sldId id="275" r:id="rId11"/>
    <p:sldId id="27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5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BC610C-2F90-4B17-944C-8BBAF8F43ADB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404F4-5CB4-4F5A-A7F0-1A109812CBE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441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C86AC-40FA-4AFC-A0E5-9D547162D9B2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D4CB5-7960-4C6B-B146-080BA577B307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294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C86AC-40FA-4AFC-A0E5-9D547162D9B2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D4CB5-7960-4C6B-B146-080BA577B307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590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C86AC-40FA-4AFC-A0E5-9D547162D9B2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D4CB5-7960-4C6B-B146-080BA577B307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2519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18023944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C86AC-40FA-4AFC-A0E5-9D547162D9B2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D4CB5-7960-4C6B-B146-080BA577B307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84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C86AC-40FA-4AFC-A0E5-9D547162D9B2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D4CB5-7960-4C6B-B146-080BA577B307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105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C86AC-40FA-4AFC-A0E5-9D547162D9B2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D4CB5-7960-4C6B-B146-080BA577B307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41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C86AC-40FA-4AFC-A0E5-9D547162D9B2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D4CB5-7960-4C6B-B146-080BA577B307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516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C86AC-40FA-4AFC-A0E5-9D547162D9B2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D4CB5-7960-4C6B-B146-080BA577B307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925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C86AC-40FA-4AFC-A0E5-9D547162D9B2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D4CB5-7960-4C6B-B146-080BA577B307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619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C86AC-40FA-4AFC-A0E5-9D547162D9B2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D4CB5-7960-4C6B-B146-080BA577B307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975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C86AC-40FA-4AFC-A0E5-9D547162D9B2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D4CB5-7960-4C6B-B146-080BA577B307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626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BC86AC-40FA-4AFC-A0E5-9D547162D9B2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7D4CB5-7960-4C6B-B146-080BA577B307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981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oodle2.units.it/mod/page/view.php?id=220618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9.png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0.emf"/><Relationship Id="rId5" Type="http://schemas.openxmlformats.org/officeDocument/2006/relationships/image" Target="../media/image6.emf"/><Relationship Id="rId10" Type="http://schemas.openxmlformats.org/officeDocument/2006/relationships/image" Target="../media/image8.emf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>
            <a:extLst>
              <a:ext uri="{FF2B5EF4-FFF2-40B4-BE49-F238E27FC236}">
                <a16:creationId xmlns:a16="http://schemas.microsoft.com/office/drawing/2014/main" id="{4C1DFDAC-6827-4608-B4D2-37728F320057}"/>
              </a:ext>
            </a:extLst>
          </p:cNvPr>
          <p:cNvSpPr txBox="1">
            <a:spLocks/>
          </p:cNvSpPr>
          <p:nvPr/>
        </p:nvSpPr>
        <p:spPr>
          <a:xfrm>
            <a:off x="-1032934" y="118872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Alchini</a:t>
            </a:r>
            <a:endParaRPr lang="en-US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587929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>
            <a:normAutofit/>
          </a:bodyPr>
          <a:lstStyle/>
          <a:p>
            <a:fld id="{86CB4B4D-7CA3-9044-876B-883B54F8677D}" type="slidenum">
              <a:t>10</a:t>
            </a:fld>
            <a:endParaRPr/>
          </a:p>
        </p:txBody>
      </p:sp>
      <p:sp>
        <p:nvSpPr>
          <p:cNvPr id="245" name="Catalytic Hydrogenation"/>
          <p:cNvSpPr txBox="1"/>
          <p:nvPr/>
        </p:nvSpPr>
        <p:spPr>
          <a:xfrm>
            <a:off x="2028410" y="228600"/>
            <a:ext cx="5087180" cy="586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0"/>
              </a:spcBef>
              <a:defRPr sz="3200">
                <a:solidFill>
                  <a:srgbClr val="941100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err="1"/>
              <a:t>Idrogenazione</a:t>
            </a:r>
            <a:r>
              <a:rPr lang="en-US" dirty="0"/>
              <a:t> </a:t>
            </a:r>
            <a:r>
              <a:rPr lang="en-US" dirty="0" err="1"/>
              <a:t>catalitica</a:t>
            </a:r>
            <a:endParaRPr dirty="0"/>
          </a:p>
        </p:txBody>
      </p:sp>
      <p:grpSp>
        <p:nvGrpSpPr>
          <p:cNvPr id="258" name="Group"/>
          <p:cNvGrpSpPr/>
          <p:nvPr/>
        </p:nvGrpSpPr>
        <p:grpSpPr>
          <a:xfrm>
            <a:off x="1295400" y="2135473"/>
            <a:ext cx="6553200" cy="2423828"/>
            <a:chOff x="0" y="0"/>
            <a:chExt cx="6553200" cy="2423827"/>
          </a:xfrm>
        </p:grpSpPr>
        <p:pic>
          <p:nvPicPr>
            <p:cNvPr id="246" name="Image" descr="Image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163226"/>
              <a:ext cx="6553200" cy="226060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247" name="Line"/>
            <p:cNvSpPr/>
            <p:nvPr/>
          </p:nvSpPr>
          <p:spPr>
            <a:xfrm>
              <a:off x="1146616" y="732743"/>
              <a:ext cx="1093590" cy="1"/>
            </a:xfrm>
            <a:prstGeom prst="line">
              <a:avLst/>
            </a:prstGeom>
            <a:noFill/>
            <a:ln w="25400" cap="flat">
              <a:solidFill>
                <a:srgbClr val="941100"/>
              </a:solidFill>
              <a:prstDash val="solid"/>
              <a:bevel/>
              <a:tailEnd type="triangle" w="med" len="med"/>
            </a:ln>
            <a:effectLst>
              <a:outerShdw blurRad="38100" dist="20000" dir="5400000" rotWithShape="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t">
              <a:noAutofit/>
            </a:bodyPr>
            <a:lstStyle/>
            <a:p>
              <a:pPr defTabSz="457200">
                <a:spcBef>
                  <a:spcPts val="0"/>
                </a:spcBef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248" name="Line"/>
            <p:cNvSpPr/>
            <p:nvPr/>
          </p:nvSpPr>
          <p:spPr>
            <a:xfrm>
              <a:off x="3775217" y="732743"/>
              <a:ext cx="1093591" cy="1"/>
            </a:xfrm>
            <a:prstGeom prst="line">
              <a:avLst/>
            </a:prstGeom>
            <a:noFill/>
            <a:ln w="25400" cap="flat">
              <a:solidFill>
                <a:srgbClr val="941100"/>
              </a:solidFill>
              <a:prstDash val="solid"/>
              <a:bevel/>
              <a:tailEnd type="triangle" w="med" len="med"/>
            </a:ln>
            <a:effectLst>
              <a:outerShdw blurRad="38100" dist="20000" dir="5400000" rotWithShape="0">
                <a:srgbClr val="000000">
                  <a:alpha val="38000"/>
                </a:srgbClr>
              </a:outerShdw>
            </a:effectLst>
          </p:spPr>
          <p:txBody>
            <a:bodyPr wrap="square" lIns="45719" tIns="45719" rIns="45719" bIns="45719" numCol="1" anchor="t">
              <a:noAutofit/>
            </a:bodyPr>
            <a:lstStyle/>
            <a:p>
              <a:pPr defTabSz="457200">
                <a:spcBef>
                  <a:spcPts val="0"/>
                </a:spcBef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249" name="H2 activation"/>
            <p:cNvSpPr txBox="1"/>
            <p:nvPr/>
          </p:nvSpPr>
          <p:spPr>
            <a:xfrm>
              <a:off x="882202" y="318499"/>
              <a:ext cx="1488547" cy="2923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/>
            <a:p>
              <a:pPr>
                <a:spcBef>
                  <a:spcPts val="0"/>
                </a:spcBef>
                <a:defRPr sz="1500">
                  <a:solidFill>
                    <a:srgbClr val="941100"/>
                  </a:solidFill>
                </a:defRPr>
              </a:pPr>
              <a:r>
                <a:rPr lang="en-US" sz="1300" dirty="0" err="1"/>
                <a:t>Attivazione</a:t>
              </a:r>
              <a:r>
                <a:rPr lang="en-US" sz="1300" dirty="0"/>
                <a:t> di H</a:t>
              </a:r>
              <a:r>
                <a:rPr sz="1300" baseline="-5999" dirty="0"/>
                <a:t>2</a:t>
              </a:r>
              <a:endParaRPr sz="1300" dirty="0"/>
            </a:p>
          </p:txBody>
        </p:sp>
        <p:sp>
          <p:nvSpPr>
            <p:cNvPr id="250" name="syn addition"/>
            <p:cNvSpPr txBox="1"/>
            <p:nvPr/>
          </p:nvSpPr>
          <p:spPr>
            <a:xfrm>
              <a:off x="3686396" y="351596"/>
              <a:ext cx="1259317" cy="29238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spcBef>
                  <a:spcPts val="0"/>
                </a:spcBef>
                <a:defRPr sz="1500">
                  <a:solidFill>
                    <a:srgbClr val="941100"/>
                  </a:solidFill>
                </a:defRPr>
              </a:lvl1pPr>
            </a:lstStyle>
            <a:p>
              <a:r>
                <a:rPr lang="en-US" sz="1300" dirty="0" err="1"/>
                <a:t>A</a:t>
              </a:r>
              <a:r>
                <a:rPr sz="1300" dirty="0" err="1"/>
                <a:t>dd</a:t>
              </a:r>
              <a:r>
                <a:rPr lang="en-US" sz="1300" dirty="0" err="1"/>
                <a:t>izione</a:t>
              </a:r>
              <a:r>
                <a:rPr lang="en-US" sz="1300" dirty="0"/>
                <a:t> sin </a:t>
              </a:r>
              <a:endParaRPr sz="1300" dirty="0"/>
            </a:p>
          </p:txBody>
        </p:sp>
        <p:sp>
          <p:nvSpPr>
            <p:cNvPr id="251" name="Rectangle"/>
            <p:cNvSpPr/>
            <p:nvPr/>
          </p:nvSpPr>
          <p:spPr>
            <a:xfrm>
              <a:off x="2385641" y="0"/>
              <a:ext cx="1270001" cy="586741"/>
            </a:xfrm>
            <a:prstGeom prst="rect">
              <a:avLst/>
            </a:prstGeom>
            <a:solidFill>
              <a:schemeClr val="accent3">
                <a:lumOff val="44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spcBef>
                  <a:spcPts val="0"/>
                </a:spcBef>
                <a:defRPr sz="2400" b="1"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endParaRPr/>
            </a:p>
          </p:txBody>
        </p:sp>
        <p:sp>
          <p:nvSpPr>
            <p:cNvPr id="252" name="Rectangle"/>
            <p:cNvSpPr/>
            <p:nvPr/>
          </p:nvSpPr>
          <p:spPr>
            <a:xfrm>
              <a:off x="2307166" y="569626"/>
              <a:ext cx="489943" cy="261688"/>
            </a:xfrm>
            <a:prstGeom prst="rect">
              <a:avLst/>
            </a:prstGeom>
            <a:solidFill>
              <a:schemeClr val="accent3">
                <a:lumOff val="44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spcBef>
                  <a:spcPts val="0"/>
                </a:spcBef>
                <a:defRPr sz="2400" b="1"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endParaRPr/>
            </a:p>
          </p:txBody>
        </p:sp>
        <p:sp>
          <p:nvSpPr>
            <p:cNvPr id="253" name="Rectangle"/>
            <p:cNvSpPr/>
            <p:nvPr/>
          </p:nvSpPr>
          <p:spPr>
            <a:xfrm>
              <a:off x="3348566" y="511273"/>
              <a:ext cx="392137" cy="320041"/>
            </a:xfrm>
            <a:prstGeom prst="rect">
              <a:avLst/>
            </a:prstGeom>
            <a:solidFill>
              <a:schemeClr val="accent3">
                <a:lumOff val="44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spcBef>
                  <a:spcPts val="0"/>
                </a:spcBef>
                <a:defRPr sz="2400" b="1"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endParaRPr/>
            </a:p>
          </p:txBody>
        </p:sp>
        <p:sp>
          <p:nvSpPr>
            <p:cNvPr id="254" name="Rectangle"/>
            <p:cNvSpPr/>
            <p:nvPr/>
          </p:nvSpPr>
          <p:spPr>
            <a:xfrm>
              <a:off x="2876769" y="380772"/>
              <a:ext cx="392137" cy="261688"/>
            </a:xfrm>
            <a:prstGeom prst="rect">
              <a:avLst/>
            </a:prstGeom>
            <a:solidFill>
              <a:schemeClr val="accent3">
                <a:lumOff val="44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spcBef>
                  <a:spcPts val="0"/>
                </a:spcBef>
                <a:defRPr sz="2400" b="1"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endParaRPr/>
            </a:p>
          </p:txBody>
        </p:sp>
        <p:pic>
          <p:nvPicPr>
            <p:cNvPr id="255" name="Image" descr="Image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2372693" y="340152"/>
              <a:ext cx="1400289" cy="342929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256" name="Rectangle"/>
            <p:cNvSpPr/>
            <p:nvPr/>
          </p:nvSpPr>
          <p:spPr>
            <a:xfrm>
              <a:off x="4916022" y="247893"/>
              <a:ext cx="1270001" cy="905154"/>
            </a:xfrm>
            <a:prstGeom prst="rect">
              <a:avLst/>
            </a:prstGeom>
            <a:solidFill>
              <a:schemeClr val="accent3">
                <a:lumOff val="44000"/>
              </a:schemeClr>
            </a:solidFill>
            <a:ln w="38100" cap="flat">
              <a:solidFill>
                <a:schemeClr val="accent3">
                  <a:lumOff val="44000"/>
                </a:schemeClr>
              </a:solidFill>
              <a:prstDash val="solid"/>
              <a:bevel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spcBef>
                  <a:spcPts val="0"/>
                </a:spcBef>
                <a:defRPr sz="2400" b="1">
                  <a:solidFill>
                    <a:schemeClr val="accent3">
                      <a:lumOff val="44000"/>
                    </a:schemeClr>
                  </a:solidFill>
                  <a:latin typeface="Times New Roman"/>
                  <a:ea typeface="Times New Roman"/>
                  <a:cs typeface="Times New Roman"/>
                  <a:sym typeface="Times New Roman"/>
                </a:defRPr>
              </a:pPr>
              <a:endParaRPr/>
            </a:p>
          </p:txBody>
        </p:sp>
        <p:pic>
          <p:nvPicPr>
            <p:cNvPr id="257" name="Image" descr="Image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4896972" y="138983"/>
              <a:ext cx="1020402" cy="86734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83836C3-92B3-47A3-9DCE-4BA2A567B5C7}"/>
              </a:ext>
            </a:extLst>
          </p:cNvPr>
          <p:cNvSpPr txBox="1"/>
          <p:nvPr/>
        </p:nvSpPr>
        <p:spPr>
          <a:xfrm>
            <a:off x="6084455" y="1810939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Alchene cis</a:t>
            </a:r>
            <a:endParaRPr lang="en-US" dirty="0"/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>
            <a:normAutofit/>
          </a:bodyPr>
          <a:lstStyle/>
          <a:p>
            <a:fld id="{86CB4B4D-7CA3-9044-876B-883B54F8677D}" type="slidenum">
              <a:t>11</a:t>
            </a:fld>
            <a:endParaRPr/>
          </a:p>
        </p:txBody>
      </p:sp>
      <p:pic>
        <p:nvPicPr>
          <p:cNvPr id="262" name="image35.png" descr="image35.png"/>
          <p:cNvPicPr>
            <a:picLocks noChangeAspect="1"/>
          </p:cNvPicPr>
          <p:nvPr/>
        </p:nvPicPr>
        <p:blipFill rotWithShape="1">
          <a:blip r:embed="rId2">
            <a:extLst/>
          </a:blip>
          <a:srcRect l="15163"/>
          <a:stretch/>
        </p:blipFill>
        <p:spPr>
          <a:xfrm>
            <a:off x="1884217" y="914400"/>
            <a:ext cx="6545407" cy="1809750"/>
          </a:xfrm>
          <a:prstGeom prst="rect">
            <a:avLst/>
          </a:prstGeom>
          <a:ln w="12700">
            <a:miter lim="400000"/>
          </a:ln>
        </p:spPr>
      </p:pic>
      <p:sp>
        <p:nvSpPr>
          <p:cNvPr id="263" name="Palladium metal is too reactive to allow hydrogenation of an alkyne to stop after one equivalent of H2 adds.…"/>
          <p:cNvSpPr txBox="1"/>
          <p:nvPr/>
        </p:nvSpPr>
        <p:spPr>
          <a:xfrm>
            <a:off x="228600" y="2870200"/>
            <a:ext cx="8686800" cy="10772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marL="186531" indent="-186531" algn="just">
              <a:buSzPct val="100000"/>
              <a:buChar char="•"/>
              <a:defRPr sz="1600"/>
            </a:pPr>
            <a:r>
              <a:rPr lang="it-IT" dirty="0"/>
              <a:t>Il Pd o </a:t>
            </a:r>
            <a:r>
              <a:rPr lang="it-IT" dirty="0" err="1"/>
              <a:t>Pt</a:t>
            </a:r>
            <a:r>
              <a:rPr lang="it-IT" dirty="0"/>
              <a:t> metallici sono molto reattivi  e l’addizione di H</a:t>
            </a:r>
            <a:r>
              <a:rPr lang="it-IT" baseline="-25000" dirty="0"/>
              <a:t>2</a:t>
            </a:r>
            <a:r>
              <a:rPr lang="it-IT" dirty="0"/>
              <a:t> procede fino alla formazione dell’alcano. </a:t>
            </a:r>
            <a:endParaRPr dirty="0"/>
          </a:p>
          <a:p>
            <a:pPr marL="186531" indent="-186531" algn="just">
              <a:buSzPct val="100000"/>
              <a:buChar char="•"/>
              <a:defRPr sz="1600"/>
            </a:pPr>
            <a:r>
              <a:rPr lang="it-IT" dirty="0"/>
              <a:t>Usando un catalizzatore di Pd meno reattivo si ha addizione di un solo equivalente di H</a:t>
            </a:r>
            <a:r>
              <a:rPr lang="it-IT" baseline="-25000" dirty="0"/>
              <a:t>2</a:t>
            </a:r>
            <a:r>
              <a:rPr lang="it-IT" dirty="0"/>
              <a:t> e formazione di un alchene cis. Il catalizzatore è Pd adsorbito su CaCO</a:t>
            </a:r>
            <a:r>
              <a:rPr lang="it-IT" baseline="-27375" dirty="0"/>
              <a:t>3</a:t>
            </a:r>
            <a:r>
              <a:rPr lang="it-IT" dirty="0"/>
              <a:t> e «avvelenato» con Pb(II) acetato e chinolina. E’ chiamato </a:t>
            </a:r>
            <a:r>
              <a:rPr lang="it-IT" dirty="0">
                <a:solidFill>
                  <a:srgbClr val="C00000"/>
                </a:solidFill>
              </a:rPr>
              <a:t>catalizzatore di </a:t>
            </a:r>
            <a:r>
              <a:rPr lang="it-IT" dirty="0" err="1">
                <a:solidFill>
                  <a:srgbClr val="C00000"/>
                </a:solidFill>
              </a:rPr>
              <a:t>Lindlar</a:t>
            </a:r>
            <a:r>
              <a:rPr lang="it-IT" dirty="0"/>
              <a:t>. (</a:t>
            </a:r>
            <a:r>
              <a:rPr dirty="0" err="1">
                <a:solidFill>
                  <a:srgbClr val="941100"/>
                </a:solidFill>
              </a:rPr>
              <a:t>Lindlar’s</a:t>
            </a:r>
            <a:r>
              <a:rPr dirty="0">
                <a:solidFill>
                  <a:srgbClr val="941100"/>
                </a:solidFill>
              </a:rPr>
              <a:t> catalyst</a:t>
            </a:r>
            <a:r>
              <a:rPr lang="it-IT" dirty="0">
                <a:solidFill>
                  <a:srgbClr val="941100"/>
                </a:solidFill>
              </a:rPr>
              <a:t>)</a:t>
            </a:r>
            <a:r>
              <a:rPr dirty="0"/>
              <a:t>.</a:t>
            </a:r>
          </a:p>
        </p:txBody>
      </p:sp>
      <p:pic>
        <p:nvPicPr>
          <p:cNvPr id="264" name="0006b" descr="0006b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124200" y="4527313"/>
            <a:ext cx="3429000" cy="1130244"/>
          </a:xfrm>
          <a:prstGeom prst="rect">
            <a:avLst/>
          </a:prstGeom>
          <a:ln w="12700">
            <a:miter lim="400000"/>
          </a:ln>
        </p:spPr>
      </p:pic>
      <p:pic>
        <p:nvPicPr>
          <p:cNvPr id="265" name="image37.png" descr="image37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976312" y="5467350"/>
            <a:ext cx="7191376" cy="1314450"/>
          </a:xfrm>
          <a:prstGeom prst="rect">
            <a:avLst/>
          </a:prstGeom>
          <a:ln w="12700">
            <a:miter lim="400000"/>
          </a:ln>
        </p:spPr>
      </p:pic>
      <p:sp>
        <p:nvSpPr>
          <p:cNvPr id="266" name="Alkanes:"/>
          <p:cNvSpPr txBox="1"/>
          <p:nvPr/>
        </p:nvSpPr>
        <p:spPr>
          <a:xfrm>
            <a:off x="244329" y="1112957"/>
            <a:ext cx="1900198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defRPr>
                <a:solidFill>
                  <a:srgbClr val="941100"/>
                </a:solidFill>
              </a:defRPr>
            </a:lvl1pPr>
          </a:lstStyle>
          <a:p>
            <a:r>
              <a:rPr lang="it-IT" dirty="0"/>
              <a:t>Riduzione ad a</a:t>
            </a:r>
            <a:r>
              <a:rPr dirty="0" err="1"/>
              <a:t>l</a:t>
            </a:r>
            <a:r>
              <a:rPr lang="en-US" dirty="0" err="1"/>
              <a:t>c</a:t>
            </a:r>
            <a:r>
              <a:rPr dirty="0" err="1"/>
              <a:t>an</a:t>
            </a:r>
            <a:r>
              <a:rPr lang="en-US" dirty="0" err="1"/>
              <a:t>i</a:t>
            </a:r>
            <a:endParaRPr dirty="0"/>
          </a:p>
        </p:txBody>
      </p:sp>
      <p:sp>
        <p:nvSpPr>
          <p:cNvPr id="267" name="Cis-Alkenes:"/>
          <p:cNvSpPr txBox="1"/>
          <p:nvPr/>
        </p:nvSpPr>
        <p:spPr>
          <a:xfrm>
            <a:off x="228600" y="2338744"/>
            <a:ext cx="2302872" cy="3693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defRPr>
                <a:solidFill>
                  <a:srgbClr val="941100"/>
                </a:solidFill>
              </a:defRPr>
            </a:lvl1pPr>
          </a:lstStyle>
          <a:p>
            <a:r>
              <a:rPr lang="it-IT" dirty="0"/>
              <a:t>Riduzione a c</a:t>
            </a:r>
            <a:r>
              <a:rPr dirty="0"/>
              <a:t>is-</a:t>
            </a:r>
            <a:r>
              <a:rPr dirty="0" err="1"/>
              <a:t>Al</a:t>
            </a:r>
            <a:r>
              <a:rPr lang="en-US" dirty="0" err="1"/>
              <a:t>cheni</a:t>
            </a:r>
            <a:r>
              <a:rPr dirty="0"/>
              <a:t>:</a:t>
            </a:r>
          </a:p>
        </p:txBody>
      </p:sp>
      <p:sp>
        <p:nvSpPr>
          <p:cNvPr id="10" name="Catalytic Hydrogenation">
            <a:extLst>
              <a:ext uri="{FF2B5EF4-FFF2-40B4-BE49-F238E27FC236}">
                <a16:creationId xmlns:a16="http://schemas.microsoft.com/office/drawing/2014/main" id="{C0FFBB31-777A-4757-A4C5-0D573B5D8C65}"/>
              </a:ext>
            </a:extLst>
          </p:cNvPr>
          <p:cNvSpPr txBox="1"/>
          <p:nvPr/>
        </p:nvSpPr>
        <p:spPr>
          <a:xfrm>
            <a:off x="160020" y="192211"/>
            <a:ext cx="8823960" cy="5847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 algn="ctr">
              <a:spcBef>
                <a:spcPts val="0"/>
              </a:spcBef>
              <a:defRPr sz="3200">
                <a:solidFill>
                  <a:srgbClr val="941100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err="1"/>
              <a:t>Idrogenazione</a:t>
            </a:r>
            <a:r>
              <a:rPr lang="en-US" dirty="0"/>
              <a:t> </a:t>
            </a:r>
            <a:r>
              <a:rPr lang="en-US" dirty="0" err="1"/>
              <a:t>catalitica</a:t>
            </a:r>
            <a:r>
              <a:rPr lang="en-US" dirty="0"/>
              <a:t> - </a:t>
            </a:r>
            <a:r>
              <a:rPr lang="en-US" dirty="0" err="1"/>
              <a:t>prodotti</a:t>
            </a:r>
            <a:endParaRPr dirty="0"/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3" grpId="0" animBg="1" advAuto="0"/>
      <p:bldP spid="264" grpId="0" animBg="1" advAuto="0"/>
      <p:bldP spid="265" grpId="0" animBg="1" advAuto="0"/>
      <p:bldP spid="267" grpId="0" animBg="1" advAuto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>
            <a:normAutofit/>
          </a:bodyPr>
          <a:lstStyle/>
          <a:p>
            <a:fld id="{86CB4B4D-7CA3-9044-876B-883B54F8677D}" type="slidenum">
              <a:t>2</a:t>
            </a:fld>
            <a:endParaRPr/>
          </a:p>
        </p:txBody>
      </p:sp>
      <p:sp>
        <p:nvSpPr>
          <p:cNvPr id="114" name="General molecular formula CnH2n-2, Thus, the triple bond introduces two degrees of unsaturation."/>
          <p:cNvSpPr txBox="1"/>
          <p:nvPr/>
        </p:nvSpPr>
        <p:spPr>
          <a:xfrm>
            <a:off x="228600" y="838200"/>
            <a:ext cx="8686800" cy="10259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err="1"/>
              <a:t>Idrocarburi</a:t>
            </a:r>
            <a:r>
              <a:rPr lang="en-US" sz="1800" dirty="0"/>
              <a:t> </a:t>
            </a:r>
            <a:r>
              <a:rPr lang="en-US" sz="1800" dirty="0" err="1"/>
              <a:t>insaturi</a:t>
            </a:r>
            <a:r>
              <a:rPr lang="en-US" sz="1800" dirty="0"/>
              <a:t> </a:t>
            </a:r>
            <a:r>
              <a:rPr lang="en-US" sz="1800" dirty="0" err="1"/>
              <a:t>contenenti</a:t>
            </a:r>
            <a:r>
              <a:rPr lang="en-US" sz="1800" dirty="0"/>
              <a:t> un </a:t>
            </a:r>
            <a:r>
              <a:rPr lang="en-US" sz="1800" dirty="0" err="1"/>
              <a:t>triplo</a:t>
            </a:r>
            <a:r>
              <a:rPr lang="en-US" sz="1800" dirty="0"/>
              <a:t> </a:t>
            </a:r>
            <a:r>
              <a:rPr lang="en-US" sz="1800" dirty="0" err="1"/>
              <a:t>legame</a:t>
            </a:r>
            <a:endParaRPr lang="en-US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Formula </a:t>
            </a:r>
            <a:r>
              <a:rPr lang="en-US" sz="1800" dirty="0" err="1"/>
              <a:t>generale</a:t>
            </a:r>
            <a:r>
              <a:rPr lang="en-US" sz="1800" dirty="0"/>
              <a:t>: </a:t>
            </a:r>
            <a:r>
              <a:rPr sz="1800" dirty="0">
                <a:solidFill>
                  <a:srgbClr val="941100"/>
                </a:solidFill>
              </a:rPr>
              <a:t>C</a:t>
            </a:r>
            <a:r>
              <a:rPr sz="1800" baseline="-25000" dirty="0">
                <a:solidFill>
                  <a:srgbClr val="941100"/>
                </a:solidFill>
              </a:rPr>
              <a:t>n</a:t>
            </a:r>
            <a:r>
              <a:rPr sz="1800" dirty="0">
                <a:solidFill>
                  <a:srgbClr val="941100"/>
                </a:solidFill>
              </a:rPr>
              <a:t>H</a:t>
            </a:r>
            <a:r>
              <a:rPr sz="1800" baseline="-25000" dirty="0">
                <a:solidFill>
                  <a:srgbClr val="941100"/>
                </a:solidFill>
              </a:rPr>
              <a:t>2n-2</a:t>
            </a:r>
            <a:endParaRPr lang="en-US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1800" dirty="0"/>
              <a:t>Il triplo legame introduce due gradi di insaturazione</a:t>
            </a:r>
            <a:endParaRPr sz="1800" dirty="0"/>
          </a:p>
        </p:txBody>
      </p:sp>
      <p:sp>
        <p:nvSpPr>
          <p:cNvPr id="115" name="Structure and Bonding"/>
          <p:cNvSpPr txBox="1"/>
          <p:nvPr/>
        </p:nvSpPr>
        <p:spPr>
          <a:xfrm>
            <a:off x="2209800" y="228600"/>
            <a:ext cx="4724400" cy="5847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1900"/>
              </a:spcBef>
              <a:defRPr sz="3200">
                <a:solidFill>
                  <a:srgbClr val="941100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 sz="2000">
                <a:effectLst/>
              </a:defRPr>
            </a:pPr>
            <a:r>
              <a:rPr sz="3200" dirty="0" err="1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rPr>
              <a:t>Stru</a:t>
            </a:r>
            <a:r>
              <a:rPr lang="en-US" sz="3200" dirty="0" err="1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rPr>
              <a:t>ttura</a:t>
            </a:r>
            <a:r>
              <a:rPr lang="en-US" sz="3200" dirty="0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rPr>
              <a:t> e </a:t>
            </a:r>
            <a:r>
              <a:rPr lang="en-US" sz="3200" dirty="0" err="1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rPr>
              <a:t>Legame</a:t>
            </a:r>
            <a:endParaRPr sz="3200" dirty="0">
              <a:effectLst>
                <a:outerShdw blurRad="38100" dist="38100" dir="2700000" rotWithShape="0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16" name="0001a" descr="0001a"/>
          <p:cNvPicPr>
            <a:picLocks noChangeAspect="1"/>
          </p:cNvPicPr>
          <p:nvPr/>
        </p:nvPicPr>
        <p:blipFill rotWithShape="1">
          <a:blip r:embed="rId2">
            <a:extLst/>
          </a:blip>
          <a:srcRect b="46320"/>
          <a:stretch/>
        </p:blipFill>
        <p:spPr>
          <a:xfrm>
            <a:off x="990600" y="2027416"/>
            <a:ext cx="7162800" cy="785694"/>
          </a:xfrm>
          <a:prstGeom prst="rect">
            <a:avLst/>
          </a:prstGeom>
          <a:ln w="12700">
            <a:miter lim="400000"/>
          </a:ln>
        </p:spPr>
      </p:pic>
      <p:pic>
        <p:nvPicPr>
          <p:cNvPr id="117" name="0001b" descr="0001b"/>
          <p:cNvPicPr>
            <a:picLocks noChangeAspect="1"/>
          </p:cNvPicPr>
          <p:nvPr/>
        </p:nvPicPr>
        <p:blipFill rotWithShape="1">
          <a:blip r:embed="rId3">
            <a:extLst/>
          </a:blip>
          <a:srcRect b="18420"/>
          <a:stretch/>
        </p:blipFill>
        <p:spPr>
          <a:xfrm>
            <a:off x="113616" y="3831349"/>
            <a:ext cx="3429000" cy="923396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93DBF4D-EED8-4836-A1A9-F1ABB562F0C0}"/>
              </a:ext>
            </a:extLst>
          </p:cNvPr>
          <p:cNvSpPr txBox="1"/>
          <p:nvPr/>
        </p:nvSpPr>
        <p:spPr>
          <a:xfrm>
            <a:off x="842244" y="3036601"/>
            <a:ext cx="1321835" cy="35907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/>
                <a:ea typeface="Verdana"/>
                <a:cs typeface="Verdana"/>
                <a:sym typeface="Verdana"/>
              </a:rPr>
              <a:t>Triplo</a:t>
            </a:r>
            <a:r>
              <a:rPr kumimoji="0" lang="en-US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kumimoji="0" lang="en-US" sz="14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/>
                <a:ea typeface="Verdana"/>
                <a:cs typeface="Verdana"/>
                <a:sym typeface="Verdana"/>
              </a:rPr>
              <a:t>legame</a:t>
            </a:r>
            <a:endParaRPr kumimoji="0" lang="en-US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393E51D-0B1A-48D6-A005-FC7D1444F0D5}"/>
              </a:ext>
            </a:extLst>
          </p:cNvPr>
          <p:cNvSpPr txBox="1"/>
          <p:nvPr/>
        </p:nvSpPr>
        <p:spPr>
          <a:xfrm>
            <a:off x="3072882" y="2749847"/>
            <a:ext cx="1664877" cy="35907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/>
                <a:ea typeface="Verdana"/>
                <a:cs typeface="Verdana"/>
                <a:sym typeface="Verdana"/>
              </a:rPr>
              <a:t>Alchino</a:t>
            </a:r>
            <a:r>
              <a:rPr kumimoji="0" lang="en-US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kumimoji="0" lang="en-US" sz="14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/>
                <a:ea typeface="Verdana"/>
                <a:cs typeface="Verdana"/>
                <a:sym typeface="Verdana"/>
              </a:rPr>
              <a:t>terminale</a:t>
            </a:r>
            <a:endParaRPr kumimoji="0" lang="en-US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42F846F-3873-495F-B57D-D0DB047AFE48}"/>
              </a:ext>
            </a:extLst>
          </p:cNvPr>
          <p:cNvSpPr txBox="1"/>
          <p:nvPr/>
        </p:nvSpPr>
        <p:spPr>
          <a:xfrm>
            <a:off x="6095805" y="2749847"/>
            <a:ext cx="1448471" cy="35907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/>
                <a:ea typeface="Verdana"/>
                <a:cs typeface="Verdana"/>
                <a:sym typeface="Verdana"/>
              </a:rPr>
              <a:t>Alchino</a:t>
            </a:r>
            <a:r>
              <a:rPr kumimoji="0" lang="en-US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kumimoji="0" lang="en-US" sz="14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/>
                <a:ea typeface="Verdana"/>
                <a:cs typeface="Verdana"/>
                <a:sym typeface="Verdana"/>
              </a:rPr>
              <a:t>interno</a:t>
            </a:r>
            <a:endParaRPr kumimoji="0" lang="en-US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DC2523A-7FE3-402A-9CCD-300AD8FF6A3D}"/>
              </a:ext>
            </a:extLst>
          </p:cNvPr>
          <p:cNvSpPr txBox="1"/>
          <p:nvPr/>
        </p:nvSpPr>
        <p:spPr>
          <a:xfrm>
            <a:off x="221673" y="4441840"/>
            <a:ext cx="914672" cy="625810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/>
                <a:ea typeface="Verdana"/>
                <a:cs typeface="Verdana"/>
                <a:sym typeface="Verdana"/>
              </a:rPr>
              <a:t>Acetilene</a:t>
            </a:r>
            <a:endParaRPr kumimoji="0" lang="en-US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Verdana"/>
              <a:ea typeface="Verdana"/>
              <a:cs typeface="Verdana"/>
              <a:sym typeface="Verdana"/>
            </a:endParaRP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400" dirty="0" err="1">
                <a:solidFill>
                  <a:srgbClr val="00B050"/>
                </a:solidFill>
              </a:rPr>
              <a:t>Et</a:t>
            </a:r>
            <a:r>
              <a:rPr lang="en-US" sz="1400" dirty="0" err="1">
                <a:solidFill>
                  <a:srgbClr val="FF0000"/>
                </a:solidFill>
              </a:rPr>
              <a:t>ino</a:t>
            </a:r>
            <a:endParaRPr kumimoji="0" lang="en-US" sz="1400" b="0" i="0" u="none" strike="noStrike" cap="none" spc="0" normalizeH="0" baseline="0" dirty="0">
              <a:ln>
                <a:noFill/>
              </a:ln>
              <a:solidFill>
                <a:srgbClr val="FF0000"/>
              </a:solidFill>
              <a:effectLst/>
              <a:uFillTx/>
              <a:sym typeface="Verdana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6CA07E5-45AE-4920-B831-53DB275B236B}"/>
              </a:ext>
            </a:extLst>
          </p:cNvPr>
          <p:cNvSpPr txBox="1"/>
          <p:nvPr/>
        </p:nvSpPr>
        <p:spPr>
          <a:xfrm>
            <a:off x="1983111" y="4628983"/>
            <a:ext cx="1368321" cy="35907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/>
                <a:ea typeface="Verdana"/>
                <a:cs typeface="Verdana"/>
                <a:sym typeface="Verdana"/>
              </a:rPr>
              <a:t>Ibridazione</a:t>
            </a:r>
            <a:r>
              <a:rPr kumimoji="0" lang="en-US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kumimoji="0" lang="en-US" sz="14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/>
                <a:ea typeface="Verdana"/>
                <a:cs typeface="Verdana"/>
                <a:sym typeface="Verdana"/>
              </a:rPr>
              <a:t>sp</a:t>
            </a:r>
            <a:endParaRPr kumimoji="0" lang="en-US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Verdana"/>
              <a:ea typeface="Verdana"/>
              <a:cs typeface="Verdana"/>
              <a:sym typeface="Verdana"/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FA8E1C3F-D089-46A9-B63B-ACB3B3381048}"/>
              </a:ext>
            </a:extLst>
          </p:cNvPr>
          <p:cNvCxnSpPr>
            <a:cxnSpLocks/>
          </p:cNvCxnSpPr>
          <p:nvPr/>
        </p:nvCxnSpPr>
        <p:spPr>
          <a:xfrm flipV="1">
            <a:off x="1503162" y="2772949"/>
            <a:ext cx="0" cy="335969"/>
          </a:xfrm>
          <a:prstGeom prst="straightConnector1">
            <a:avLst/>
          </a:prstGeom>
          <a:noFill/>
          <a:ln w="25400" cap="flat">
            <a:solidFill>
              <a:schemeClr val="tx1"/>
            </a:solidFill>
            <a:prstDash val="solid"/>
            <a:bevel/>
            <a:tailEnd type="triangle"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5" name="TextBox 10">
            <a:extLst>
              <a:ext uri="{FF2B5EF4-FFF2-40B4-BE49-F238E27FC236}">
                <a16:creationId xmlns:a16="http://schemas.microsoft.com/office/drawing/2014/main" id="{3DC2523A-7FE3-402A-9CCD-300AD8FF6A3D}"/>
              </a:ext>
            </a:extLst>
          </p:cNvPr>
          <p:cNvSpPr txBox="1"/>
          <p:nvPr/>
        </p:nvSpPr>
        <p:spPr>
          <a:xfrm>
            <a:off x="3527435" y="5046332"/>
            <a:ext cx="2887968" cy="533477"/>
          </a:xfrm>
          <a:prstGeom prst="rect">
            <a:avLst/>
          </a:prstGeom>
          <a:solidFill>
            <a:srgbClr val="FFCC99">
              <a:alpha val="78039"/>
            </a:srgb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sym typeface="Verdana"/>
              </a:rPr>
              <a:t>Sovrapposizione</a:t>
            </a:r>
            <a:r>
              <a:rPr kumimoji="0" lang="en-US" sz="11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Verdana"/>
              </a:rPr>
              <a:t> di due </a:t>
            </a:r>
            <a:r>
              <a:rPr kumimoji="0" lang="en-US" sz="11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sym typeface="Verdana"/>
              </a:rPr>
              <a:t>orbitali</a:t>
            </a:r>
            <a:r>
              <a:rPr kumimoji="0" lang="en-US" sz="11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Verdana"/>
              </a:rPr>
              <a:t> </a:t>
            </a:r>
            <a:r>
              <a:rPr kumimoji="0" lang="en-US" sz="11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sym typeface="Verdana"/>
              </a:rPr>
              <a:t>ibridi</a:t>
            </a:r>
            <a:r>
              <a:rPr kumimoji="0" lang="en-US" sz="11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Verdana"/>
              </a:rPr>
              <a:t> </a:t>
            </a:r>
            <a:r>
              <a:rPr kumimoji="0" lang="en-US" sz="11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sym typeface="Verdana"/>
              </a:rPr>
              <a:t>sp</a:t>
            </a:r>
            <a:endParaRPr kumimoji="0" lang="en-US" sz="11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Verdana"/>
            </a:endParaRP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100" dirty="0"/>
              <a:t>Forma </a:t>
            </a:r>
            <a:r>
              <a:rPr lang="en-US" sz="1100" dirty="0" err="1"/>
              <a:t>il</a:t>
            </a:r>
            <a:r>
              <a:rPr lang="en-US" sz="1100" dirty="0"/>
              <a:t> </a:t>
            </a:r>
            <a:r>
              <a:rPr lang="en-US" sz="1100" dirty="0" err="1"/>
              <a:t>legame</a:t>
            </a:r>
            <a:r>
              <a:rPr lang="en-US" sz="1100" dirty="0"/>
              <a:t> </a:t>
            </a:r>
            <a:r>
              <a:rPr lang="en-US" sz="1100" dirty="0">
                <a:latin typeface="Symbol" panose="05050102010706020507" pitchFamily="18" charset="2"/>
              </a:rPr>
              <a:t>s</a:t>
            </a:r>
            <a:r>
              <a:rPr lang="en-US" sz="1100" dirty="0"/>
              <a:t> C-C</a:t>
            </a:r>
            <a:endParaRPr kumimoji="0" lang="en-US" sz="11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Verdana"/>
            </a:endParaRPr>
          </a:p>
        </p:txBody>
      </p:sp>
      <p:sp>
        <p:nvSpPr>
          <p:cNvPr id="16" name="TextBox 10">
            <a:extLst>
              <a:ext uri="{FF2B5EF4-FFF2-40B4-BE49-F238E27FC236}">
                <a16:creationId xmlns:a16="http://schemas.microsoft.com/office/drawing/2014/main" id="{3DC2523A-7FE3-402A-9CCD-300AD8FF6A3D}"/>
              </a:ext>
            </a:extLst>
          </p:cNvPr>
          <p:cNvSpPr txBox="1"/>
          <p:nvPr/>
        </p:nvSpPr>
        <p:spPr>
          <a:xfrm>
            <a:off x="6497595" y="5048662"/>
            <a:ext cx="2533705" cy="533477"/>
          </a:xfrm>
          <a:prstGeom prst="rect">
            <a:avLst/>
          </a:prstGeom>
          <a:solidFill>
            <a:srgbClr val="FFCC99">
              <a:alpha val="78039"/>
            </a:srgb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sym typeface="Verdana"/>
              </a:rPr>
              <a:t>Sovrapposizione</a:t>
            </a:r>
            <a:r>
              <a:rPr kumimoji="0" lang="en-US" sz="11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Verdana"/>
              </a:rPr>
              <a:t> di due set di due 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sym typeface="Verdana"/>
              </a:rPr>
              <a:t>orbitali</a:t>
            </a:r>
            <a:r>
              <a:rPr kumimoji="0" lang="en-US" sz="11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Verdana"/>
              </a:rPr>
              <a:t> p forma due </a:t>
            </a:r>
            <a:r>
              <a:rPr kumimoji="0" lang="en-US" sz="11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sym typeface="Verdana"/>
              </a:rPr>
              <a:t>legami</a:t>
            </a:r>
            <a:r>
              <a:rPr kumimoji="0" lang="en-US" sz="11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Symbol" panose="05050102010706020507" pitchFamily="18" charset="2"/>
                <a:sym typeface="Verdana"/>
              </a:rPr>
              <a:t> </a:t>
            </a:r>
            <a:r>
              <a:rPr lang="en-US" sz="1100" dirty="0">
                <a:latin typeface="Symbol" panose="05050102010706020507" pitchFamily="18" charset="2"/>
              </a:rPr>
              <a:t>p </a:t>
            </a:r>
            <a:r>
              <a:rPr lang="en-US" sz="1100" dirty="0"/>
              <a:t>C-C</a:t>
            </a:r>
            <a:endParaRPr kumimoji="0" lang="en-US" sz="11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Verdana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2376660" y="5809228"/>
            <a:ext cx="6654640" cy="88229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>
            <a:solidFill>
              <a:schemeClr val="accent1">
                <a:lumMod val="60000"/>
                <a:lumOff val="4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 err="1"/>
              <a:t>il</a:t>
            </a:r>
            <a:r>
              <a:rPr lang="en-US" sz="1600" dirty="0"/>
              <a:t> </a:t>
            </a:r>
            <a:r>
              <a:rPr lang="en-US" sz="1600" dirty="0" err="1"/>
              <a:t>legame</a:t>
            </a:r>
            <a:r>
              <a:rPr lang="en-US" sz="1600" dirty="0"/>
              <a:t> </a:t>
            </a:r>
            <a:r>
              <a:rPr lang="en-US" sz="1600" dirty="0">
                <a:latin typeface="Symbol" panose="05050102010706020507" pitchFamily="18" charset="2"/>
              </a:rPr>
              <a:t>s</a:t>
            </a:r>
            <a:r>
              <a:rPr lang="en-US" sz="1600" dirty="0"/>
              <a:t> C-C è </a:t>
            </a:r>
            <a:r>
              <a:rPr lang="en-US" sz="1600" dirty="0" err="1"/>
              <a:t>formato</a:t>
            </a:r>
            <a:r>
              <a:rPr lang="en-US" sz="1600" dirty="0"/>
              <a:t> per </a:t>
            </a:r>
            <a:r>
              <a:rPr lang="en-US" sz="1600" dirty="0" err="1"/>
              <a:t>sovrapposizione</a:t>
            </a:r>
            <a:r>
              <a:rPr lang="en-US" sz="1600" dirty="0"/>
              <a:t> in </a:t>
            </a:r>
            <a:r>
              <a:rPr lang="en-US" sz="1600" dirty="0" err="1"/>
              <a:t>linea</a:t>
            </a:r>
            <a:r>
              <a:rPr lang="en-US" sz="1600" dirty="0"/>
              <a:t> di due </a:t>
            </a:r>
            <a:r>
              <a:rPr lang="en-US" sz="1600" dirty="0" err="1"/>
              <a:t>orbitali</a:t>
            </a:r>
            <a:r>
              <a:rPr lang="en-US" sz="1600" dirty="0"/>
              <a:t> </a:t>
            </a:r>
            <a:r>
              <a:rPr lang="en-US" sz="1600" dirty="0" err="1"/>
              <a:t>ibridi</a:t>
            </a:r>
            <a:r>
              <a:rPr lang="en-US" sz="1600" dirty="0"/>
              <a:t> </a:t>
            </a:r>
            <a:r>
              <a:rPr lang="en-US" sz="1600" dirty="0" err="1"/>
              <a:t>sp</a:t>
            </a:r>
            <a:endParaRPr lang="en-US" sz="16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 err="1"/>
              <a:t>Ogni</a:t>
            </a:r>
            <a:r>
              <a:rPr lang="en-US" sz="1600" dirty="0"/>
              <a:t> </a:t>
            </a:r>
            <a:r>
              <a:rPr lang="en-US" sz="1600" dirty="0" err="1"/>
              <a:t>legame</a:t>
            </a:r>
            <a:r>
              <a:rPr lang="en-US" sz="1600" dirty="0"/>
              <a:t> </a:t>
            </a:r>
            <a:r>
              <a:rPr lang="en-US" sz="1600" dirty="0">
                <a:latin typeface="Symbol" panose="05050102010706020507" pitchFamily="18" charset="2"/>
              </a:rPr>
              <a:t>p</a:t>
            </a:r>
            <a:r>
              <a:rPr lang="en-US" sz="1600" dirty="0"/>
              <a:t> è </a:t>
            </a:r>
            <a:r>
              <a:rPr lang="en-US" sz="1600" dirty="0" err="1"/>
              <a:t>formato</a:t>
            </a:r>
            <a:r>
              <a:rPr lang="en-US" sz="1600" dirty="0"/>
              <a:t> per </a:t>
            </a:r>
            <a:r>
              <a:rPr lang="en-US" sz="1600" dirty="0" err="1"/>
              <a:t>sovrapposizione</a:t>
            </a:r>
            <a:r>
              <a:rPr lang="en-US" sz="1600" dirty="0"/>
              <a:t> in </a:t>
            </a:r>
            <a:r>
              <a:rPr lang="en-US" sz="1600" dirty="0" err="1"/>
              <a:t>parallelo</a:t>
            </a:r>
            <a:r>
              <a:rPr lang="en-US" sz="1600" dirty="0"/>
              <a:t> di due </a:t>
            </a:r>
            <a:r>
              <a:rPr lang="en-US" sz="1600" dirty="0" err="1"/>
              <a:t>orbitali</a:t>
            </a:r>
            <a:r>
              <a:rPr lang="en-US" sz="1600" dirty="0"/>
              <a:t> 2p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it-IT" sz="16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Verdana"/>
            </a:endParaRPr>
          </a:p>
        </p:txBody>
      </p:sp>
      <p:sp>
        <p:nvSpPr>
          <p:cNvPr id="17" name="TextBox 10">
            <a:extLst>
              <a:ext uri="{FF2B5EF4-FFF2-40B4-BE49-F238E27FC236}">
                <a16:creationId xmlns:a16="http://schemas.microsoft.com/office/drawing/2014/main" id="{44A71E1E-A163-4BF5-AB32-56BF991C3CFF}"/>
              </a:ext>
            </a:extLst>
          </p:cNvPr>
          <p:cNvSpPr txBox="1"/>
          <p:nvPr/>
        </p:nvSpPr>
        <p:spPr>
          <a:xfrm>
            <a:off x="5758370" y="3317212"/>
            <a:ext cx="3067504" cy="533477"/>
          </a:xfrm>
          <a:prstGeom prst="rect">
            <a:avLst/>
          </a:prstGeom>
          <a:solidFill>
            <a:srgbClr val="FFFFFF">
              <a:alpha val="78039"/>
            </a:srgb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100" dirty="0"/>
              <a:t>Due </a:t>
            </a:r>
            <a:r>
              <a:rPr lang="en-US" sz="1100" dirty="0" err="1"/>
              <a:t>legami</a:t>
            </a:r>
            <a:r>
              <a:rPr lang="en-US" sz="1100" dirty="0"/>
              <a:t> </a:t>
            </a:r>
            <a:r>
              <a:rPr lang="en-US" sz="1100" dirty="0">
                <a:latin typeface="Symbol" panose="05050102010706020507" pitchFamily="18" charset="2"/>
              </a:rPr>
              <a:t>p </a:t>
            </a:r>
            <a:r>
              <a:rPr lang="en-US" sz="1100" dirty="0"/>
              <a:t> </a:t>
            </a:r>
            <a:r>
              <a:rPr lang="en-US" sz="1100" dirty="0" err="1"/>
              <a:t>si</a:t>
            </a:r>
            <a:r>
              <a:rPr lang="en-US" sz="1100" dirty="0"/>
              <a:t> </a:t>
            </a:r>
            <a:r>
              <a:rPr lang="en-US" sz="1100" dirty="0" err="1"/>
              <a:t>estendono</a:t>
            </a:r>
            <a:r>
              <a:rPr lang="en-US" sz="1100" dirty="0"/>
              <a:t> 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100" dirty="0"/>
              <a:t>Al di </a:t>
            </a:r>
            <a:r>
              <a:rPr lang="en-US" sz="1100" dirty="0" err="1"/>
              <a:t>fuori</a:t>
            </a:r>
            <a:r>
              <a:rPr lang="en-US" sz="1100" dirty="0"/>
              <a:t> </a:t>
            </a:r>
            <a:r>
              <a:rPr lang="en-US" sz="1100" dirty="0" err="1"/>
              <a:t>dell’asse</a:t>
            </a:r>
            <a:r>
              <a:rPr lang="en-US" sz="1100" dirty="0"/>
              <a:t> </a:t>
            </a:r>
            <a:r>
              <a:rPr lang="en-US" sz="1100" dirty="0" err="1"/>
              <a:t>della</a:t>
            </a:r>
            <a:r>
              <a:rPr lang="en-US" sz="1100" dirty="0"/>
              <a:t> </a:t>
            </a:r>
            <a:r>
              <a:rPr lang="en-US" sz="1100" dirty="0" err="1"/>
              <a:t>molecola</a:t>
            </a:r>
            <a:r>
              <a:rPr lang="en-US" sz="1100" dirty="0"/>
              <a:t> </a:t>
            </a:r>
            <a:r>
              <a:rPr lang="en-US" sz="1100" dirty="0" err="1"/>
              <a:t>lineare</a:t>
            </a:r>
            <a:r>
              <a:rPr lang="en-US" sz="1100" dirty="0"/>
              <a:t> </a:t>
            </a:r>
            <a:endParaRPr kumimoji="0" lang="en-US" sz="11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Verdana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7706EB9-9202-44D4-AF67-1D016E03BBFE}"/>
              </a:ext>
            </a:extLst>
          </p:cNvPr>
          <p:cNvGrpSpPr/>
          <p:nvPr/>
        </p:nvGrpSpPr>
        <p:grpSpPr>
          <a:xfrm>
            <a:off x="4199496" y="3535541"/>
            <a:ext cx="4507345" cy="1526486"/>
            <a:chOff x="4199496" y="3535541"/>
            <a:chExt cx="4507345" cy="1526486"/>
          </a:xfrm>
        </p:grpSpPr>
        <p:pic>
          <p:nvPicPr>
            <p:cNvPr id="118" name="image3.png" descr="image3.png"/>
            <p:cNvPicPr>
              <a:picLocks noChangeAspect="1"/>
            </p:cNvPicPr>
            <p:nvPr/>
          </p:nvPicPr>
          <p:blipFill rotWithShape="1">
            <a:blip r:embed="rId4">
              <a:extLst/>
            </a:blip>
            <a:srcRect l="16688" t="20048" b="40649"/>
            <a:stretch/>
          </p:blipFill>
          <p:spPr>
            <a:xfrm>
              <a:off x="4199496" y="3879759"/>
              <a:ext cx="4507345" cy="1182268"/>
            </a:xfrm>
            <a:prstGeom prst="rect">
              <a:avLst/>
            </a:prstGeom>
            <a:ln w="12700">
              <a:miter lim="400000"/>
            </a:ln>
          </p:spPr>
        </p:pic>
        <p:sp>
          <p:nvSpPr>
            <p:cNvPr id="18" name="TextBox 10">
              <a:extLst>
                <a:ext uri="{FF2B5EF4-FFF2-40B4-BE49-F238E27FC236}">
                  <a16:creationId xmlns:a16="http://schemas.microsoft.com/office/drawing/2014/main" id="{09E46C57-4EB3-467C-BF43-A2F4262B6DA5}"/>
                </a:ext>
              </a:extLst>
            </p:cNvPr>
            <p:cNvSpPr txBox="1"/>
            <p:nvPr/>
          </p:nvSpPr>
          <p:spPr>
            <a:xfrm>
              <a:off x="4364581" y="3535541"/>
              <a:ext cx="836124" cy="312904"/>
            </a:xfrm>
            <a:prstGeom prst="rect">
              <a:avLst/>
            </a:prstGeom>
            <a:solidFill>
              <a:schemeClr val="bg1">
                <a:alpha val="78039"/>
              </a:schemeClr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err="1"/>
                <a:t>Orbitali</a:t>
              </a:r>
              <a:r>
                <a:rPr lang="en-US" sz="1100" dirty="0"/>
                <a:t> 2p</a:t>
              </a:r>
              <a:endParaRPr kumimoji="0" lang="en-US" sz="11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Verdana"/>
              </a:endParaRPr>
            </a:p>
          </p:txBody>
        </p:sp>
        <p:sp>
          <p:nvSpPr>
            <p:cNvPr id="19" name="TextBox 10">
              <a:extLst>
                <a:ext uri="{FF2B5EF4-FFF2-40B4-BE49-F238E27FC236}">
                  <a16:creationId xmlns:a16="http://schemas.microsoft.com/office/drawing/2014/main" id="{337B6EDC-3D81-46BD-A2C5-30361ADC2740}"/>
                </a:ext>
              </a:extLst>
            </p:cNvPr>
            <p:cNvSpPr txBox="1"/>
            <p:nvPr/>
          </p:nvSpPr>
          <p:spPr>
            <a:xfrm>
              <a:off x="5200705" y="4700933"/>
              <a:ext cx="836124" cy="312904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45719" tIns="45719" rIns="45719" bIns="45719" numCol="1" spcCol="38100" rtlCol="0" anchor="t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4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err="1"/>
                <a:t>Orbitali</a:t>
              </a:r>
              <a:r>
                <a:rPr lang="en-US" sz="1100" dirty="0"/>
                <a:t> 2p</a:t>
              </a:r>
              <a:endParaRPr kumimoji="0" lang="en-US" sz="11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Verdana"/>
              </a:endParaRPr>
            </a:p>
          </p:txBody>
        </p:sp>
      </p:grp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>
            <a:normAutofit/>
          </a:bodyPr>
          <a:lstStyle/>
          <a:p>
            <a:fld id="{86CB4B4D-7CA3-9044-876B-883B54F8677D}" type="slidenum">
              <a:t>3</a:t>
            </a:fld>
            <a:endParaRPr/>
          </a:p>
        </p:txBody>
      </p:sp>
      <p:grpSp>
        <p:nvGrpSpPr>
          <p:cNvPr id="129" name="Group"/>
          <p:cNvGrpSpPr/>
          <p:nvPr/>
        </p:nvGrpSpPr>
        <p:grpSpPr>
          <a:xfrm>
            <a:off x="1155133" y="1985899"/>
            <a:ext cx="6171765" cy="2042919"/>
            <a:chOff x="0" y="0"/>
            <a:chExt cx="6171763" cy="2042918"/>
          </a:xfrm>
        </p:grpSpPr>
        <p:pic>
          <p:nvPicPr>
            <p:cNvPr id="122" name="Image" descr="Image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143822" y="0"/>
              <a:ext cx="3426147" cy="16204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3" name="152 Kcal/mol"/>
            <p:cNvSpPr txBox="1"/>
            <p:nvPr/>
          </p:nvSpPr>
          <p:spPr>
            <a:xfrm>
              <a:off x="0" y="281428"/>
              <a:ext cx="1456591" cy="3327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 sz="1600">
                  <a:solidFill>
                    <a:srgbClr val="941100"/>
                  </a:solidFill>
                </a:defRPr>
              </a:lvl1pPr>
            </a:lstStyle>
            <a:p>
              <a:r>
                <a:t>152 Kcal/mol</a:t>
              </a:r>
            </a:p>
          </p:txBody>
        </p:sp>
        <p:sp>
          <p:nvSpPr>
            <p:cNvPr id="124" name="88 Kcal/mol         =  64 Kcal/mol"/>
            <p:cNvSpPr txBox="1"/>
            <p:nvPr/>
          </p:nvSpPr>
          <p:spPr>
            <a:xfrm>
              <a:off x="2387600" y="281428"/>
              <a:ext cx="3502780" cy="3327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 sz="1600">
                  <a:solidFill>
                    <a:srgbClr val="941100"/>
                  </a:solidFill>
                </a:defRPr>
              </a:lvl1pPr>
            </a:lstStyle>
            <a:p>
              <a:r>
                <a:t>88 Kcal/mol         =  64 Kcal/mol</a:t>
              </a:r>
            </a:p>
          </p:txBody>
        </p:sp>
        <p:sp>
          <p:nvSpPr>
            <p:cNvPr id="125" name="152 Kcal/mol.       =  48 Kcal/mol"/>
            <p:cNvSpPr txBox="1"/>
            <p:nvPr/>
          </p:nvSpPr>
          <p:spPr>
            <a:xfrm>
              <a:off x="2323008" y="1678428"/>
              <a:ext cx="3848756" cy="3327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 sz="1600">
                  <a:solidFill>
                    <a:srgbClr val="941100"/>
                  </a:solidFill>
                </a:defRPr>
              </a:lvl1pPr>
            </a:lstStyle>
            <a:p>
              <a:r>
                <a:t>152 Kcal/mol.       =  48 Kcal/mol    </a:t>
              </a:r>
            </a:p>
          </p:txBody>
        </p:sp>
        <p:sp>
          <p:nvSpPr>
            <p:cNvPr id="126" name="-"/>
            <p:cNvSpPr txBox="1"/>
            <p:nvPr/>
          </p:nvSpPr>
          <p:spPr>
            <a:xfrm>
              <a:off x="1756953" y="249678"/>
              <a:ext cx="219483" cy="396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>
                  <a:solidFill>
                    <a:srgbClr val="941100"/>
                  </a:solidFill>
                </a:defRPr>
              </a:lvl1pPr>
            </a:lstStyle>
            <a:p>
              <a:r>
                <a:t>-</a:t>
              </a:r>
            </a:p>
          </p:txBody>
        </p:sp>
        <p:sp>
          <p:nvSpPr>
            <p:cNvPr id="127" name="200 Kcal/mol"/>
            <p:cNvSpPr txBox="1"/>
            <p:nvPr/>
          </p:nvSpPr>
          <p:spPr>
            <a:xfrm>
              <a:off x="0" y="1678428"/>
              <a:ext cx="1456591" cy="3327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 sz="1600">
                  <a:solidFill>
                    <a:srgbClr val="941100"/>
                  </a:solidFill>
                </a:defRPr>
              </a:lvl1pPr>
            </a:lstStyle>
            <a:p>
              <a:r>
                <a:t>200 Kcal/mol</a:t>
              </a:r>
            </a:p>
          </p:txBody>
        </p:sp>
        <p:sp>
          <p:nvSpPr>
            <p:cNvPr id="128" name="-"/>
            <p:cNvSpPr txBox="1"/>
            <p:nvPr/>
          </p:nvSpPr>
          <p:spPr>
            <a:xfrm>
              <a:off x="1747154" y="1646678"/>
              <a:ext cx="219483" cy="3962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5719" tIns="45719" rIns="45719" bIns="45719" numCol="1" anchor="t">
              <a:spAutoFit/>
            </a:bodyPr>
            <a:lstStyle>
              <a:lvl1pPr>
                <a:defRPr>
                  <a:solidFill>
                    <a:srgbClr val="941100"/>
                  </a:solidFill>
                </a:defRPr>
              </a:lvl1pPr>
            </a:lstStyle>
            <a:p>
              <a:r>
                <a:t>-</a:t>
              </a:r>
            </a:p>
          </p:txBody>
        </p:sp>
      </p:grpSp>
      <p:sp>
        <p:nvSpPr>
          <p:cNvPr id="131" name="Alkynes are more reactive than alkenes"/>
          <p:cNvSpPr txBox="1"/>
          <p:nvPr/>
        </p:nvSpPr>
        <p:spPr>
          <a:xfrm>
            <a:off x="1332862" y="1068133"/>
            <a:ext cx="5220338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/>
          <a:p>
            <a:r>
              <a:rPr lang="en-US" dirty="0" err="1"/>
              <a:t>Gli</a:t>
            </a:r>
            <a:r>
              <a:rPr lang="en-US" dirty="0"/>
              <a:t> </a:t>
            </a:r>
            <a:r>
              <a:rPr lang="en-US" dirty="0" err="1"/>
              <a:t>alchini</a:t>
            </a:r>
            <a:r>
              <a:rPr lang="en-US" dirty="0"/>
              <a:t> </a:t>
            </a:r>
            <a:r>
              <a:rPr lang="en-US" dirty="0" err="1"/>
              <a:t>sono</a:t>
            </a:r>
            <a:r>
              <a:rPr lang="en-US" dirty="0"/>
              <a:t> </a:t>
            </a:r>
            <a:r>
              <a:rPr lang="en-US" dirty="0" err="1"/>
              <a:t>più</a:t>
            </a:r>
            <a:r>
              <a:rPr lang="en-US" dirty="0"/>
              <a:t> </a:t>
            </a:r>
            <a:r>
              <a:rPr lang="en-US" dirty="0" err="1"/>
              <a:t>reattivi</a:t>
            </a:r>
            <a:r>
              <a:rPr lang="en-US" dirty="0"/>
              <a:t> </a:t>
            </a:r>
            <a:r>
              <a:rPr lang="en-US" dirty="0" err="1"/>
              <a:t>degli</a:t>
            </a:r>
            <a:r>
              <a:rPr lang="en-US" dirty="0"/>
              <a:t> </a:t>
            </a:r>
            <a:r>
              <a:rPr lang="en-US" dirty="0" err="1"/>
              <a:t>alcheni</a:t>
            </a:r>
            <a:endParaRPr dirty="0"/>
          </a:p>
        </p:txBody>
      </p:sp>
      <p:sp>
        <p:nvSpPr>
          <p:cNvPr id="14" name="Structure and Bonding">
            <a:extLst>
              <a:ext uri="{FF2B5EF4-FFF2-40B4-BE49-F238E27FC236}">
                <a16:creationId xmlns:a16="http://schemas.microsoft.com/office/drawing/2014/main" id="{A3F2D78F-56CE-4271-9E7C-603FEB56B67B}"/>
              </a:ext>
            </a:extLst>
          </p:cNvPr>
          <p:cNvSpPr txBox="1"/>
          <p:nvPr/>
        </p:nvSpPr>
        <p:spPr>
          <a:xfrm>
            <a:off x="2209800" y="228600"/>
            <a:ext cx="4724400" cy="5847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1900"/>
              </a:spcBef>
              <a:defRPr sz="3200">
                <a:solidFill>
                  <a:srgbClr val="941100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 sz="2000">
                <a:effectLst/>
              </a:defRPr>
            </a:pPr>
            <a:r>
              <a:rPr sz="3200" dirty="0" err="1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rPr>
              <a:t>Stru</a:t>
            </a:r>
            <a:r>
              <a:rPr lang="en-US" sz="3200" dirty="0" err="1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rPr>
              <a:t>ttura</a:t>
            </a:r>
            <a:r>
              <a:rPr lang="en-US" sz="3200" dirty="0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rPr>
              <a:t> e </a:t>
            </a:r>
            <a:r>
              <a:rPr lang="en-US" sz="3200" dirty="0" err="1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rPr>
              <a:t>Legame</a:t>
            </a:r>
            <a:endParaRPr sz="3200" dirty="0">
              <a:effectLst>
                <a:outerShdw blurRad="38100" dist="38100" dir="2700000" rotWithShape="0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242773" y="4572569"/>
            <a:ext cx="8658453" cy="14773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/>
              <a:t>I due </a:t>
            </a:r>
            <a:r>
              <a:rPr lang="en-US" sz="1600" dirty="0" err="1"/>
              <a:t>legami</a:t>
            </a:r>
            <a:r>
              <a:rPr lang="en-US" sz="1600" dirty="0"/>
              <a:t> </a:t>
            </a:r>
            <a:r>
              <a:rPr lang="en-US" sz="1600" dirty="0">
                <a:latin typeface="Symbol" panose="05050102010706020507" pitchFamily="18" charset="2"/>
              </a:rPr>
              <a:t>p</a:t>
            </a:r>
            <a:r>
              <a:rPr lang="en-US" sz="1600" dirty="0"/>
              <a:t> di un </a:t>
            </a:r>
            <a:r>
              <a:rPr lang="en-US" sz="1600" dirty="0" err="1"/>
              <a:t>triplo</a:t>
            </a:r>
            <a:r>
              <a:rPr lang="en-US" sz="1600" dirty="0"/>
              <a:t> </a:t>
            </a:r>
            <a:r>
              <a:rPr lang="en-US" sz="1600" dirty="0" err="1"/>
              <a:t>legame</a:t>
            </a:r>
            <a:r>
              <a:rPr lang="en-US" sz="1600" dirty="0"/>
              <a:t> </a:t>
            </a:r>
            <a:r>
              <a:rPr lang="en-US" sz="1600" dirty="0" err="1"/>
              <a:t>sono</a:t>
            </a:r>
            <a:r>
              <a:rPr lang="en-US" sz="1600" dirty="0"/>
              <a:t> </a:t>
            </a:r>
            <a:r>
              <a:rPr lang="en-US" sz="1600" dirty="0" err="1"/>
              <a:t>più</a:t>
            </a:r>
            <a:r>
              <a:rPr lang="en-US" sz="1600" dirty="0"/>
              <a:t> </a:t>
            </a:r>
            <a:r>
              <a:rPr lang="en-US" sz="1600" dirty="0" err="1"/>
              <a:t>deboli</a:t>
            </a:r>
            <a:r>
              <a:rPr lang="en-US" sz="1600" dirty="0"/>
              <a:t> di un </a:t>
            </a:r>
            <a:r>
              <a:rPr lang="en-US" sz="1600" dirty="0" err="1"/>
              <a:t>legame</a:t>
            </a:r>
            <a:r>
              <a:rPr lang="en-US" sz="1600" dirty="0"/>
              <a:t> </a:t>
            </a:r>
            <a:r>
              <a:rPr lang="en-US" sz="1600" dirty="0">
                <a:latin typeface="Symbol" panose="05050102010706020507" pitchFamily="18" charset="2"/>
              </a:rPr>
              <a:t>s</a:t>
            </a:r>
            <a:r>
              <a:rPr lang="en-US" sz="1600" dirty="0"/>
              <a:t> C-C, per cui </a:t>
            </a:r>
            <a:r>
              <a:rPr lang="en-US" sz="1600" dirty="0" err="1"/>
              <a:t>si</a:t>
            </a:r>
            <a:r>
              <a:rPr lang="en-US" sz="1600" dirty="0"/>
              <a:t> </a:t>
            </a:r>
            <a:r>
              <a:rPr lang="en-US" sz="1600" dirty="0" err="1"/>
              <a:t>rompono</a:t>
            </a:r>
            <a:r>
              <a:rPr lang="en-US" sz="1600" dirty="0"/>
              <a:t> molto </a:t>
            </a:r>
            <a:r>
              <a:rPr lang="en-US" sz="1600" dirty="0" err="1"/>
              <a:t>più</a:t>
            </a:r>
            <a:r>
              <a:rPr lang="en-US" sz="1600" dirty="0"/>
              <a:t> </a:t>
            </a:r>
            <a:r>
              <a:rPr lang="en-US" sz="1600" dirty="0" err="1"/>
              <a:t>facilmente</a:t>
            </a:r>
            <a:r>
              <a:rPr lang="en-US" sz="1600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/>
              <a:t>Come </a:t>
            </a:r>
            <a:r>
              <a:rPr lang="en-US" sz="1600" dirty="0" err="1"/>
              <a:t>conseguenza</a:t>
            </a:r>
            <a:r>
              <a:rPr lang="en-US" sz="1600" dirty="0"/>
              <a:t> </a:t>
            </a:r>
            <a:r>
              <a:rPr lang="en-US" sz="1600" dirty="0" err="1"/>
              <a:t>gli</a:t>
            </a:r>
            <a:r>
              <a:rPr lang="en-US" sz="1600" dirty="0"/>
              <a:t> </a:t>
            </a:r>
            <a:r>
              <a:rPr lang="en-US" sz="1600" dirty="0" err="1"/>
              <a:t>alchini</a:t>
            </a:r>
            <a:r>
              <a:rPr lang="en-US" sz="1600" dirty="0"/>
              <a:t> </a:t>
            </a:r>
            <a:r>
              <a:rPr lang="en-US" sz="1600" dirty="0" err="1"/>
              <a:t>danno</a:t>
            </a:r>
            <a:r>
              <a:rPr lang="en-US" sz="1600" dirty="0"/>
              <a:t> </a:t>
            </a:r>
            <a:r>
              <a:rPr lang="en-US" sz="1600" dirty="0" err="1"/>
              <a:t>più</a:t>
            </a:r>
            <a:r>
              <a:rPr lang="en-US" sz="1600" dirty="0"/>
              <a:t> </a:t>
            </a:r>
            <a:r>
              <a:rPr lang="en-US" sz="1600" dirty="0" err="1"/>
              <a:t>reazioni</a:t>
            </a:r>
            <a:r>
              <a:rPr lang="en-US" sz="1600" dirty="0"/>
              <a:t> di </a:t>
            </a:r>
            <a:r>
              <a:rPr lang="en-US" sz="1600" dirty="0" err="1"/>
              <a:t>addizione</a:t>
            </a:r>
            <a:r>
              <a:rPr lang="en-US" sz="1600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 err="1"/>
              <a:t>Gli</a:t>
            </a:r>
            <a:r>
              <a:rPr lang="en-US" sz="1600" dirty="0"/>
              <a:t> </a:t>
            </a:r>
            <a:r>
              <a:rPr lang="en-US" sz="1600" dirty="0" err="1"/>
              <a:t>alchini</a:t>
            </a:r>
            <a:r>
              <a:rPr lang="en-US" sz="1600" dirty="0"/>
              <a:t> </a:t>
            </a:r>
            <a:r>
              <a:rPr lang="en-US" sz="1600" dirty="0" err="1"/>
              <a:t>sono</a:t>
            </a:r>
            <a:r>
              <a:rPr lang="en-US" sz="1600" dirty="0"/>
              <a:t> </a:t>
            </a:r>
            <a:r>
              <a:rPr lang="en-US" sz="1600" dirty="0" err="1"/>
              <a:t>più</a:t>
            </a:r>
            <a:r>
              <a:rPr lang="en-US" sz="1600" dirty="0"/>
              <a:t> </a:t>
            </a:r>
            <a:r>
              <a:rPr lang="en-US" sz="1600" dirty="0" err="1"/>
              <a:t>polarizzabili</a:t>
            </a:r>
            <a:r>
              <a:rPr lang="en-US" sz="1600" dirty="0"/>
              <a:t> </a:t>
            </a:r>
            <a:r>
              <a:rPr lang="en-US" sz="1600" dirty="0" err="1"/>
              <a:t>degli</a:t>
            </a:r>
            <a:r>
              <a:rPr lang="en-US" sz="1600" dirty="0"/>
              <a:t> </a:t>
            </a:r>
            <a:r>
              <a:rPr lang="en-US" sz="1600" dirty="0" err="1"/>
              <a:t>alcheni</a:t>
            </a:r>
            <a:r>
              <a:rPr lang="en-US" sz="1600" dirty="0"/>
              <a:t> </a:t>
            </a:r>
            <a:r>
              <a:rPr lang="en-US" sz="1600" dirty="0" err="1"/>
              <a:t>perchè</a:t>
            </a:r>
            <a:r>
              <a:rPr lang="en-US" sz="1600" dirty="0"/>
              <a:t> </a:t>
            </a:r>
            <a:r>
              <a:rPr lang="en-US" sz="1600" dirty="0" err="1"/>
              <a:t>gli</a:t>
            </a:r>
            <a:r>
              <a:rPr lang="en-US" sz="1600" dirty="0"/>
              <a:t> </a:t>
            </a:r>
            <a:r>
              <a:rPr lang="en-US" sz="1600" dirty="0" err="1"/>
              <a:t>elettroni</a:t>
            </a:r>
            <a:r>
              <a:rPr lang="en-US" sz="1600" dirty="0"/>
              <a:t> </a:t>
            </a:r>
            <a:r>
              <a:rPr lang="en-US" sz="1600" dirty="0">
                <a:latin typeface="Symbol" panose="05050102010706020507" pitchFamily="18" charset="2"/>
              </a:rPr>
              <a:t>p</a:t>
            </a:r>
            <a:r>
              <a:rPr lang="en-US" sz="1600" dirty="0"/>
              <a:t> </a:t>
            </a:r>
            <a:r>
              <a:rPr lang="en-US" sz="1600" dirty="0" err="1"/>
              <a:t>sono</a:t>
            </a:r>
            <a:r>
              <a:rPr lang="en-US" sz="1600" dirty="0"/>
              <a:t> </a:t>
            </a:r>
            <a:r>
              <a:rPr lang="en-US" sz="1600" dirty="0" err="1"/>
              <a:t>più</a:t>
            </a:r>
            <a:r>
              <a:rPr lang="en-US" sz="1600" dirty="0"/>
              <a:t> </a:t>
            </a:r>
            <a:r>
              <a:rPr lang="en-US" sz="1600" dirty="0" err="1"/>
              <a:t>debolmente</a:t>
            </a:r>
            <a:r>
              <a:rPr lang="en-US" sz="1600" dirty="0"/>
              <a:t> </a:t>
            </a:r>
            <a:r>
              <a:rPr lang="en-US" sz="1600" dirty="0" err="1"/>
              <a:t>legati</a:t>
            </a:r>
            <a:r>
              <a:rPr lang="en-US" sz="1600" dirty="0"/>
              <a:t>. </a:t>
            </a:r>
            <a:endParaRPr kumimoji="0" lang="it-IT" sz="16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Verdana"/>
            </a:endParaRP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>
            <a:normAutofit/>
          </a:bodyPr>
          <a:lstStyle/>
          <a:p>
            <a:fld id="{86CB4B4D-7CA3-9044-876B-883B54F8677D}" type="slidenum">
              <a:t>4</a:t>
            </a:fld>
            <a:endParaRPr/>
          </a:p>
        </p:txBody>
      </p:sp>
      <p:sp>
        <p:nvSpPr>
          <p:cNvPr id="134" name="Like trans cycloalkenes, cycloalkynes with small rings are unstable.…"/>
          <p:cNvSpPr txBox="1"/>
          <p:nvPr/>
        </p:nvSpPr>
        <p:spPr>
          <a:xfrm>
            <a:off x="352390" y="715171"/>
            <a:ext cx="8686800" cy="10669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marL="186531" indent="-186531">
              <a:buSzPct val="100000"/>
              <a:buChar char="•"/>
            </a:pPr>
            <a:r>
              <a:rPr lang="en-US" dirty="0"/>
              <a:t>I </a:t>
            </a:r>
            <a:r>
              <a:rPr lang="en-US" dirty="0" err="1"/>
              <a:t>cicloalchini</a:t>
            </a:r>
            <a:r>
              <a:rPr lang="en-US" dirty="0"/>
              <a:t> con </a:t>
            </a:r>
            <a:r>
              <a:rPr lang="en-US" dirty="0" err="1"/>
              <a:t>anelli</a:t>
            </a:r>
            <a:r>
              <a:rPr lang="en-US" dirty="0"/>
              <a:t> </a:t>
            </a:r>
            <a:r>
              <a:rPr lang="en-US" dirty="0" err="1"/>
              <a:t>piccoli</a:t>
            </a:r>
            <a:r>
              <a:rPr lang="en-US" dirty="0"/>
              <a:t> </a:t>
            </a:r>
            <a:r>
              <a:rPr lang="en-US" dirty="0" err="1"/>
              <a:t>sono</a:t>
            </a:r>
            <a:r>
              <a:rPr lang="en-US" dirty="0"/>
              <a:t> </a:t>
            </a:r>
            <a:r>
              <a:rPr lang="en-US" dirty="0" err="1"/>
              <a:t>instabili</a:t>
            </a:r>
            <a:r>
              <a:rPr dirty="0"/>
              <a:t>. </a:t>
            </a:r>
          </a:p>
          <a:p>
            <a:pPr marL="186531" indent="-186531">
              <a:buClr>
                <a:srgbClr val="C00000"/>
              </a:buClr>
              <a:buSzPct val="100000"/>
              <a:buChar char="•"/>
            </a:pPr>
            <a:r>
              <a:rPr lang="en-US" dirty="0">
                <a:solidFill>
                  <a:srgbClr val="941100"/>
                </a:solidFill>
              </a:rPr>
              <a:t>Il </a:t>
            </a:r>
            <a:r>
              <a:rPr lang="en-US" dirty="0" err="1">
                <a:solidFill>
                  <a:srgbClr val="941100"/>
                </a:solidFill>
              </a:rPr>
              <a:t>Cicloottino</a:t>
            </a:r>
            <a:r>
              <a:rPr lang="en-US" dirty="0">
                <a:solidFill>
                  <a:srgbClr val="941100"/>
                </a:solidFill>
              </a:rPr>
              <a:t> </a:t>
            </a:r>
            <a:r>
              <a:rPr lang="en-US" dirty="0"/>
              <a:t>è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più</a:t>
            </a:r>
            <a:r>
              <a:rPr lang="en-US" dirty="0"/>
              <a:t> piccolo </a:t>
            </a:r>
            <a:r>
              <a:rPr lang="en-US" dirty="0" err="1"/>
              <a:t>cicloalchino</a:t>
            </a:r>
            <a:r>
              <a:rPr lang="en-US" dirty="0"/>
              <a:t> </a:t>
            </a:r>
            <a:r>
              <a:rPr lang="en-US" dirty="0" err="1"/>
              <a:t>isolabile</a:t>
            </a:r>
            <a:r>
              <a:rPr lang="en-US" dirty="0"/>
              <a:t>, </a:t>
            </a:r>
            <a:r>
              <a:rPr lang="en-US" dirty="0" err="1"/>
              <a:t>però</a:t>
            </a:r>
            <a:r>
              <a:rPr lang="en-US" dirty="0"/>
              <a:t> </a:t>
            </a:r>
            <a:r>
              <a:rPr lang="en-US" dirty="0" err="1"/>
              <a:t>decompone</a:t>
            </a:r>
            <a:r>
              <a:rPr lang="en-US" dirty="0"/>
              <a:t> </a:t>
            </a:r>
            <a:r>
              <a:rPr lang="en-US" dirty="0" err="1"/>
              <a:t>facilmente</a:t>
            </a:r>
            <a:r>
              <a:rPr lang="en-US" dirty="0"/>
              <a:t> a </a:t>
            </a:r>
            <a:r>
              <a:rPr lang="en-US" dirty="0" err="1"/>
              <a:t>temperatura</a:t>
            </a:r>
            <a:r>
              <a:rPr lang="en-US" dirty="0"/>
              <a:t> </a:t>
            </a:r>
            <a:r>
              <a:rPr lang="en-US" dirty="0" err="1"/>
              <a:t>ambiente</a:t>
            </a:r>
            <a:r>
              <a:rPr dirty="0"/>
              <a:t>.</a:t>
            </a:r>
          </a:p>
        </p:txBody>
      </p:sp>
      <p:pic>
        <p:nvPicPr>
          <p:cNvPr id="135" name="0002b" descr="0002b"/>
          <p:cNvPicPr>
            <a:picLocks noChangeAspect="1"/>
          </p:cNvPicPr>
          <p:nvPr/>
        </p:nvPicPr>
        <p:blipFill rotWithShape="1">
          <a:blip r:embed="rId2">
            <a:extLst/>
          </a:blip>
          <a:srcRect b="36686"/>
          <a:stretch/>
        </p:blipFill>
        <p:spPr>
          <a:xfrm>
            <a:off x="2066544" y="2314619"/>
            <a:ext cx="4572000" cy="1700645"/>
          </a:xfrm>
          <a:prstGeom prst="rect">
            <a:avLst/>
          </a:prstGeom>
          <a:ln w="12700">
            <a:miter lim="400000"/>
          </a:ln>
        </p:spPr>
      </p:pic>
      <p:sp>
        <p:nvSpPr>
          <p:cNvPr id="137" name="Rounded Rectangle"/>
          <p:cNvSpPr/>
          <p:nvPr/>
        </p:nvSpPr>
        <p:spPr>
          <a:xfrm>
            <a:off x="281782" y="5895578"/>
            <a:ext cx="1438510" cy="803137"/>
          </a:xfrm>
          <a:prstGeom prst="roundRect">
            <a:avLst>
              <a:gd name="adj" fmla="val 23720"/>
            </a:avLst>
          </a:prstGeom>
          <a:solidFill>
            <a:schemeClr val="accent3">
              <a:lumOff val="44000"/>
            </a:schemeClr>
          </a:solidFill>
          <a:ln w="25400">
            <a:solidFill>
              <a:srgbClr val="941100"/>
            </a:solidFill>
            <a:bevel/>
          </a:ln>
        </p:spPr>
        <p:txBody>
          <a:bodyPr lIns="45719" rIns="45719" anchor="ctr"/>
          <a:lstStyle/>
          <a:p>
            <a:pPr>
              <a:spcBef>
                <a:spcPts val="0"/>
              </a:spcBef>
              <a:defRPr sz="1800" b="1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138" name="modelli 3D"/>
          <p:cNvSpPr txBox="1"/>
          <p:nvPr/>
        </p:nvSpPr>
        <p:spPr>
          <a:xfrm>
            <a:off x="334102" y="6111725"/>
            <a:ext cx="1333870" cy="370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spcBef>
                <a:spcPts val="0"/>
              </a:spcBef>
              <a:defRPr sz="1800" u="sng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hlinkClick r:id="rId3"/>
              </a:defRPr>
            </a:lvl1pPr>
          </a:lstStyle>
          <a:p>
            <a:pPr>
              <a:defRPr u="none">
                <a:solidFill>
                  <a:srgbClr val="000000"/>
                </a:solidFill>
                <a:uFillTx/>
              </a:defRPr>
            </a:pPr>
            <a:r>
              <a:rPr u="sng">
                <a:solidFill>
                  <a:srgbClr val="009999"/>
                </a:solidFill>
                <a:uFill>
                  <a:solidFill>
                    <a:srgbClr val="009999"/>
                  </a:solidFill>
                </a:uFill>
                <a:hlinkClick r:id="rId3"/>
              </a:rPr>
              <a:t>modelli 3D</a:t>
            </a:r>
          </a:p>
        </p:txBody>
      </p:sp>
      <p:sp>
        <p:nvSpPr>
          <p:cNvPr id="8" name="Structure and Bonding">
            <a:extLst>
              <a:ext uri="{FF2B5EF4-FFF2-40B4-BE49-F238E27FC236}">
                <a16:creationId xmlns:a16="http://schemas.microsoft.com/office/drawing/2014/main" id="{EECBEEA4-9C05-4FB8-8DEF-F47E0345FBAF}"/>
              </a:ext>
            </a:extLst>
          </p:cNvPr>
          <p:cNvSpPr txBox="1"/>
          <p:nvPr/>
        </p:nvSpPr>
        <p:spPr>
          <a:xfrm>
            <a:off x="2107495" y="130396"/>
            <a:ext cx="4724400" cy="5847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ctr">
              <a:spcBef>
                <a:spcPts val="1900"/>
              </a:spcBef>
              <a:defRPr sz="3200">
                <a:solidFill>
                  <a:srgbClr val="941100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>
              <a:defRPr sz="2000">
                <a:effectLst/>
              </a:defRPr>
            </a:pPr>
            <a:r>
              <a:rPr sz="3200" dirty="0" err="1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rPr>
              <a:t>Stru</a:t>
            </a:r>
            <a:r>
              <a:rPr lang="en-US" sz="3200" dirty="0" err="1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rPr>
              <a:t>ttura</a:t>
            </a:r>
            <a:r>
              <a:rPr lang="en-US" sz="3200" dirty="0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rPr>
              <a:t> e </a:t>
            </a:r>
            <a:r>
              <a:rPr lang="en-US" sz="3200" dirty="0" err="1"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rPr>
              <a:t>Legame</a:t>
            </a:r>
            <a:endParaRPr sz="3200" dirty="0">
              <a:effectLst>
                <a:outerShdw blurRad="38100" dist="38100" dir="2700000" rotWithShape="0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2386191" y="4395147"/>
            <a:ext cx="4167009" cy="100540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lang="en-US" sz="1400" dirty="0"/>
              <a:t>Per </a:t>
            </a:r>
            <a:r>
              <a:rPr lang="en-US" sz="1400" dirty="0" err="1"/>
              <a:t>accomodare</a:t>
            </a:r>
            <a:r>
              <a:rPr lang="en-US" sz="1400" dirty="0"/>
              <a:t> un </a:t>
            </a:r>
            <a:r>
              <a:rPr lang="en-US" sz="1400" dirty="0" err="1"/>
              <a:t>triplo</a:t>
            </a:r>
            <a:r>
              <a:rPr lang="en-US" sz="1400" dirty="0"/>
              <a:t> </a:t>
            </a:r>
            <a:r>
              <a:rPr lang="en-US" sz="1400" dirty="0" err="1"/>
              <a:t>legame</a:t>
            </a:r>
            <a:r>
              <a:rPr lang="en-US" sz="1400" dirty="0"/>
              <a:t> in un </a:t>
            </a:r>
            <a:r>
              <a:rPr lang="en-US" sz="1400" dirty="0" err="1"/>
              <a:t>anello</a:t>
            </a:r>
            <a:r>
              <a:rPr lang="en-US" sz="1400" dirty="0"/>
              <a:t>, </a:t>
            </a:r>
            <a:r>
              <a:rPr lang="en-US" sz="1400" dirty="0" err="1"/>
              <a:t>deve</a:t>
            </a:r>
            <a:r>
              <a:rPr lang="en-US" sz="1400" dirty="0"/>
              <a:t> </a:t>
            </a:r>
            <a:r>
              <a:rPr lang="en-US" sz="1400" dirty="0" err="1"/>
              <a:t>avvenire</a:t>
            </a:r>
            <a:r>
              <a:rPr lang="en-US" sz="1400" dirty="0"/>
              <a:t> un </a:t>
            </a:r>
            <a:r>
              <a:rPr lang="en-US" sz="1400" dirty="0" err="1"/>
              <a:t>piegamento</a:t>
            </a:r>
            <a:r>
              <a:rPr lang="en-US" sz="1400" dirty="0"/>
              <a:t> </a:t>
            </a:r>
            <a:r>
              <a:rPr lang="en-US" sz="1400" dirty="0" err="1"/>
              <a:t>dei</a:t>
            </a:r>
            <a:r>
              <a:rPr lang="en-US" sz="1400" dirty="0"/>
              <a:t> </a:t>
            </a:r>
            <a:r>
              <a:rPr lang="en-US" sz="1400" dirty="0" err="1"/>
              <a:t>legami</a:t>
            </a:r>
            <a:r>
              <a:rPr lang="en-US" sz="1400" dirty="0"/>
              <a:t> </a:t>
            </a:r>
            <a:r>
              <a:rPr lang="en-US" sz="1400" dirty="0" err="1"/>
              <a:t>dei</a:t>
            </a:r>
            <a:r>
              <a:rPr lang="en-US" sz="1400" dirty="0"/>
              <a:t> due  C </a:t>
            </a:r>
            <a:r>
              <a:rPr lang="en-US" sz="1400" dirty="0" err="1"/>
              <a:t>sp</a:t>
            </a:r>
            <a:r>
              <a:rPr lang="en-US" sz="1400" dirty="0"/>
              <a:t>, </a:t>
            </a:r>
            <a:r>
              <a:rPr lang="en-US" sz="1400" dirty="0" err="1"/>
              <a:t>questo</a:t>
            </a:r>
            <a:r>
              <a:rPr lang="en-US" sz="1400" dirty="0"/>
              <a:t> </a:t>
            </a:r>
            <a:r>
              <a:rPr lang="en-US" sz="1400" dirty="0" err="1"/>
              <a:t>destabilizza</a:t>
            </a:r>
            <a:r>
              <a:rPr lang="en-US" sz="1400" dirty="0"/>
              <a:t> la </a:t>
            </a:r>
            <a:r>
              <a:rPr lang="en-US" sz="1400" dirty="0" err="1"/>
              <a:t>molecola</a:t>
            </a:r>
            <a:endParaRPr kumimoji="0" lang="it-IT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Verdana"/>
            </a:endParaRP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>
            <a:normAutofit/>
          </a:bodyPr>
          <a:lstStyle/>
          <a:p>
            <a:fld id="{86CB4B4D-7CA3-9044-876B-883B54F8677D}" type="slidenum">
              <a:t>5</a:t>
            </a:fld>
            <a:endParaRPr/>
          </a:p>
        </p:txBody>
      </p:sp>
      <p:sp>
        <p:nvSpPr>
          <p:cNvPr id="141" name="Nomenclature"/>
          <p:cNvSpPr txBox="1"/>
          <p:nvPr/>
        </p:nvSpPr>
        <p:spPr>
          <a:xfrm>
            <a:off x="3124200" y="228600"/>
            <a:ext cx="3073797" cy="586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just">
              <a:spcBef>
                <a:spcPts val="1900"/>
              </a:spcBef>
              <a:defRPr sz="3200">
                <a:solidFill>
                  <a:srgbClr val="941100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dirty="0" err="1"/>
              <a:t>Nomenclatur</a:t>
            </a:r>
            <a:r>
              <a:rPr lang="en-US" dirty="0" err="1"/>
              <a:t>a</a:t>
            </a:r>
            <a:endParaRPr dirty="0"/>
          </a:p>
        </p:txBody>
      </p:sp>
      <p:sp>
        <p:nvSpPr>
          <p:cNvPr id="143" name="ethyne (acetylene)"/>
          <p:cNvSpPr txBox="1"/>
          <p:nvPr/>
        </p:nvSpPr>
        <p:spPr>
          <a:xfrm>
            <a:off x="1153797" y="1401596"/>
            <a:ext cx="1457513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/>
          <a:p>
            <a:r>
              <a:rPr sz="1600" dirty="0" err="1">
                <a:solidFill>
                  <a:srgbClr val="00B050"/>
                </a:solidFill>
              </a:rPr>
              <a:t>et</a:t>
            </a:r>
            <a:r>
              <a:rPr lang="en-US" sz="1600" dirty="0" err="1">
                <a:solidFill>
                  <a:srgbClr val="FF0000"/>
                </a:solidFill>
              </a:rPr>
              <a:t>ino</a:t>
            </a:r>
            <a:r>
              <a:rPr sz="1600" dirty="0"/>
              <a:t> (</a:t>
            </a:r>
            <a:r>
              <a:rPr sz="1600" dirty="0" err="1"/>
              <a:t>acet</a:t>
            </a:r>
            <a:r>
              <a:rPr lang="en-US" sz="1600" dirty="0" err="1"/>
              <a:t>i</a:t>
            </a:r>
            <a:r>
              <a:rPr sz="1600" dirty="0" err="1"/>
              <a:t>lene</a:t>
            </a:r>
            <a:r>
              <a:rPr sz="1600" dirty="0"/>
              <a:t>)</a:t>
            </a:r>
          </a:p>
        </p:txBody>
      </p:sp>
      <p:pic>
        <p:nvPicPr>
          <p:cNvPr id="147" name="Image" descr="Image"/>
          <p:cNvPicPr>
            <a:picLocks noChangeAspect="1"/>
          </p:cNvPicPr>
          <p:nvPr/>
        </p:nvPicPr>
        <p:blipFill rotWithShape="1">
          <a:blip r:embed="rId3">
            <a:extLst/>
          </a:blip>
          <a:srcRect l="1" r="71969"/>
          <a:stretch/>
        </p:blipFill>
        <p:spPr>
          <a:xfrm>
            <a:off x="4924599" y="4013849"/>
            <a:ext cx="2345572" cy="763763"/>
          </a:xfrm>
          <a:prstGeom prst="rect">
            <a:avLst/>
          </a:prstGeom>
          <a:ln w="12700">
            <a:miter lim="400000"/>
          </a:ln>
        </p:spPr>
      </p:pic>
      <p:sp>
        <p:nvSpPr>
          <p:cNvPr id="17" name="ethyne (acetylene)">
            <a:extLst>
              <a:ext uri="{FF2B5EF4-FFF2-40B4-BE49-F238E27FC236}">
                <a16:creationId xmlns:a16="http://schemas.microsoft.com/office/drawing/2014/main" id="{CD7312F6-19FE-423B-ADBC-E4AD851D73E3}"/>
              </a:ext>
            </a:extLst>
          </p:cNvPr>
          <p:cNvSpPr txBox="1"/>
          <p:nvPr/>
        </p:nvSpPr>
        <p:spPr>
          <a:xfrm>
            <a:off x="4940588" y="4947526"/>
            <a:ext cx="1921358" cy="3077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/>
          <a:p>
            <a:r>
              <a:rPr lang="en-US" sz="1400" dirty="0">
                <a:solidFill>
                  <a:schemeClr val="tx1"/>
                </a:solidFill>
              </a:rPr>
              <a:t>2,5-dimetil-</a:t>
            </a:r>
            <a:r>
              <a:rPr lang="en-US" sz="1400" dirty="0">
                <a:solidFill>
                  <a:srgbClr val="00B050"/>
                </a:solidFill>
              </a:rPr>
              <a:t>3-ept</a:t>
            </a:r>
            <a:r>
              <a:rPr lang="en-US" sz="1400" dirty="0">
                <a:solidFill>
                  <a:srgbClr val="FF0000"/>
                </a:solidFill>
              </a:rPr>
              <a:t>ino</a:t>
            </a:r>
            <a:endParaRPr sz="1400" dirty="0"/>
          </a:p>
        </p:txBody>
      </p:sp>
      <p:graphicFrame>
        <p:nvGraphicFramePr>
          <p:cNvPr id="18" name="Object 1">
            <a:extLst>
              <a:ext uri="{FF2B5EF4-FFF2-40B4-BE49-F238E27FC236}">
                <a16:creationId xmlns:a16="http://schemas.microsoft.com/office/drawing/2014/main" id="{452A3D05-007C-4EB4-B176-822C77084B8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4887373"/>
              </p:ext>
            </p:extLst>
          </p:nvPr>
        </p:nvGraphicFramePr>
        <p:xfrm>
          <a:off x="2145145" y="2316522"/>
          <a:ext cx="2706687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CS ChemDraw Drawing" r:id="rId4" imgW="1445689" imgH="214428" progId="ChemDraw.Document.6.0">
                  <p:embed/>
                </p:oleObj>
              </mc:Choice>
              <mc:Fallback>
                <p:oleObj name="CS ChemDraw Drawing" r:id="rId4" imgW="1445689" imgH="214428" progId="ChemDraw.Document.6.0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04E10400-BF12-420F-B0E5-5470D6AA556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45145" y="2316522"/>
                        <a:ext cx="2706687" cy="400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ethyne (acetylene)">
            <a:extLst>
              <a:ext uri="{FF2B5EF4-FFF2-40B4-BE49-F238E27FC236}">
                <a16:creationId xmlns:a16="http://schemas.microsoft.com/office/drawing/2014/main" id="{75834A4D-1759-4BD3-AEF4-4F3F3504163B}"/>
              </a:ext>
            </a:extLst>
          </p:cNvPr>
          <p:cNvSpPr txBox="1"/>
          <p:nvPr/>
        </p:nvSpPr>
        <p:spPr>
          <a:xfrm>
            <a:off x="4820826" y="1404466"/>
            <a:ext cx="872994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/>
          <a:p>
            <a:r>
              <a:rPr lang="en-US" sz="1600" dirty="0" err="1">
                <a:solidFill>
                  <a:srgbClr val="00B050"/>
                </a:solidFill>
              </a:rPr>
              <a:t>prop</a:t>
            </a:r>
            <a:r>
              <a:rPr lang="en-US" sz="1600" dirty="0" err="1">
                <a:solidFill>
                  <a:srgbClr val="FF0000"/>
                </a:solidFill>
              </a:rPr>
              <a:t>ino</a:t>
            </a:r>
            <a:endParaRPr sz="1600" dirty="0"/>
          </a:p>
        </p:txBody>
      </p:sp>
      <p:sp>
        <p:nvSpPr>
          <p:cNvPr id="20" name="ethyne (acetylene)">
            <a:extLst>
              <a:ext uri="{FF2B5EF4-FFF2-40B4-BE49-F238E27FC236}">
                <a16:creationId xmlns:a16="http://schemas.microsoft.com/office/drawing/2014/main" id="{3931F6D7-AC8C-4A36-A704-E0EE8BBE9AB1}"/>
              </a:ext>
            </a:extLst>
          </p:cNvPr>
          <p:cNvSpPr txBox="1"/>
          <p:nvPr/>
        </p:nvSpPr>
        <p:spPr>
          <a:xfrm>
            <a:off x="2191775" y="2802576"/>
            <a:ext cx="964365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/>
          <a:p>
            <a:r>
              <a:rPr lang="en-US" sz="1600" dirty="0">
                <a:solidFill>
                  <a:srgbClr val="00B050"/>
                </a:solidFill>
              </a:rPr>
              <a:t>1-but</a:t>
            </a:r>
            <a:r>
              <a:rPr lang="en-US" sz="1600" dirty="0">
                <a:solidFill>
                  <a:srgbClr val="FF0000"/>
                </a:solidFill>
              </a:rPr>
              <a:t>ino</a:t>
            </a:r>
            <a:endParaRPr sz="1600" dirty="0"/>
          </a:p>
        </p:txBody>
      </p:sp>
      <p:sp>
        <p:nvSpPr>
          <p:cNvPr id="21" name="ethyne (acetylene)">
            <a:extLst>
              <a:ext uri="{FF2B5EF4-FFF2-40B4-BE49-F238E27FC236}">
                <a16:creationId xmlns:a16="http://schemas.microsoft.com/office/drawing/2014/main" id="{2973F61A-5875-4E70-9519-C66899F5E6AE}"/>
              </a:ext>
            </a:extLst>
          </p:cNvPr>
          <p:cNvSpPr txBox="1"/>
          <p:nvPr/>
        </p:nvSpPr>
        <p:spPr>
          <a:xfrm>
            <a:off x="4017050" y="2778202"/>
            <a:ext cx="964365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/>
          <a:p>
            <a:r>
              <a:rPr lang="en-US" sz="1600" dirty="0">
                <a:solidFill>
                  <a:srgbClr val="00B050"/>
                </a:solidFill>
              </a:rPr>
              <a:t>2-but</a:t>
            </a:r>
            <a:r>
              <a:rPr lang="en-US" sz="1600" dirty="0">
                <a:solidFill>
                  <a:srgbClr val="FF0000"/>
                </a:solidFill>
              </a:rPr>
              <a:t>ino</a:t>
            </a:r>
            <a:endParaRPr sz="1600" dirty="0"/>
          </a:p>
        </p:txBody>
      </p:sp>
      <p:pic>
        <p:nvPicPr>
          <p:cNvPr id="22" name="Immagine 21">
            <a:extLst>
              <a:ext uri="{FF2B5EF4-FFF2-40B4-BE49-F238E27FC236}">
                <a16:creationId xmlns:a16="http://schemas.microsoft.com/office/drawing/2014/main" id="{1823DA53-C132-46CD-9B4D-C10B1F30A03C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49543" b="21531"/>
          <a:stretch/>
        </p:blipFill>
        <p:spPr>
          <a:xfrm>
            <a:off x="400473" y="3998020"/>
            <a:ext cx="3489345" cy="663107"/>
          </a:xfrm>
          <a:prstGeom prst="rect">
            <a:avLst/>
          </a:prstGeom>
        </p:spPr>
      </p:pic>
      <p:sp>
        <p:nvSpPr>
          <p:cNvPr id="23" name="ethyne (acetylene)">
            <a:extLst>
              <a:ext uri="{FF2B5EF4-FFF2-40B4-BE49-F238E27FC236}">
                <a16:creationId xmlns:a16="http://schemas.microsoft.com/office/drawing/2014/main" id="{7A730485-F230-4934-934C-4A1112A2D05A}"/>
              </a:ext>
            </a:extLst>
          </p:cNvPr>
          <p:cNvSpPr txBox="1"/>
          <p:nvPr/>
        </p:nvSpPr>
        <p:spPr>
          <a:xfrm>
            <a:off x="632071" y="4913736"/>
            <a:ext cx="906336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/>
          <a:p>
            <a:r>
              <a:rPr lang="en-US" sz="1600" dirty="0">
                <a:solidFill>
                  <a:srgbClr val="00B050"/>
                </a:solidFill>
              </a:rPr>
              <a:t>1-pent</a:t>
            </a:r>
            <a:r>
              <a:rPr lang="en-US" sz="1600" dirty="0">
                <a:solidFill>
                  <a:srgbClr val="FF0000"/>
                </a:solidFill>
              </a:rPr>
              <a:t>ino</a:t>
            </a:r>
            <a:endParaRPr sz="1600" dirty="0"/>
          </a:p>
        </p:txBody>
      </p:sp>
      <p:sp>
        <p:nvSpPr>
          <p:cNvPr id="24" name="ethyne (acetylene)">
            <a:extLst>
              <a:ext uri="{FF2B5EF4-FFF2-40B4-BE49-F238E27FC236}">
                <a16:creationId xmlns:a16="http://schemas.microsoft.com/office/drawing/2014/main" id="{01A70D6B-4870-4180-AFD8-AA3317B03E3F}"/>
              </a:ext>
            </a:extLst>
          </p:cNvPr>
          <p:cNvSpPr txBox="1"/>
          <p:nvPr/>
        </p:nvSpPr>
        <p:spPr>
          <a:xfrm>
            <a:off x="2207591" y="4913736"/>
            <a:ext cx="906336" cy="3385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/>
          <a:p>
            <a:r>
              <a:rPr lang="en-US" sz="1600" dirty="0">
                <a:solidFill>
                  <a:srgbClr val="00B050"/>
                </a:solidFill>
              </a:rPr>
              <a:t>2-pent</a:t>
            </a:r>
            <a:r>
              <a:rPr lang="en-US" sz="1600" dirty="0">
                <a:solidFill>
                  <a:srgbClr val="FF0000"/>
                </a:solidFill>
              </a:rPr>
              <a:t>ino</a:t>
            </a:r>
            <a:endParaRPr sz="1600" dirty="0"/>
          </a:p>
        </p:txBody>
      </p:sp>
      <p:graphicFrame>
        <p:nvGraphicFramePr>
          <p:cNvPr id="3" name="Oggetto 2">
            <a:extLst>
              <a:ext uri="{FF2B5EF4-FFF2-40B4-BE49-F238E27FC236}">
                <a16:creationId xmlns:a16="http://schemas.microsoft.com/office/drawing/2014/main" id="{A6F7B9AC-504E-4514-9218-5545408635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3788960"/>
              </p:ext>
            </p:extLst>
          </p:nvPr>
        </p:nvGraphicFramePr>
        <p:xfrm>
          <a:off x="632071" y="1069547"/>
          <a:ext cx="2220962" cy="2487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CS ChemDraw Drawing" r:id="rId7" imgW="1416886" imgH="158128" progId="ChemDraw.Document.6.0">
                  <p:embed/>
                </p:oleObj>
              </mc:Choice>
              <mc:Fallback>
                <p:oleObj name="CS ChemDraw Drawing" r:id="rId7" imgW="1416886" imgH="158128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32071" y="1069547"/>
                        <a:ext cx="2220962" cy="2487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CasellaDiTesto 3">
            <a:extLst>
              <a:ext uri="{FF2B5EF4-FFF2-40B4-BE49-F238E27FC236}">
                <a16:creationId xmlns:a16="http://schemas.microsoft.com/office/drawing/2014/main" id="{5265A63B-0763-4FAE-80A4-94136D9EF15E}"/>
              </a:ext>
            </a:extLst>
          </p:cNvPr>
          <p:cNvSpPr txBox="1"/>
          <p:nvPr/>
        </p:nvSpPr>
        <p:spPr>
          <a:xfrm>
            <a:off x="5828500" y="2478925"/>
            <a:ext cx="17377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/>
              <a:t>Isomeri costituzionali</a:t>
            </a:r>
            <a:endParaRPr lang="en-US" sz="1400" dirty="0"/>
          </a:p>
        </p:txBody>
      </p:sp>
      <p:sp>
        <p:nvSpPr>
          <p:cNvPr id="25" name="CasellaDiTesto 24">
            <a:extLst>
              <a:ext uri="{FF2B5EF4-FFF2-40B4-BE49-F238E27FC236}">
                <a16:creationId xmlns:a16="http://schemas.microsoft.com/office/drawing/2014/main" id="{F6A803C5-E108-443B-B407-C97F0E76EEEA}"/>
              </a:ext>
            </a:extLst>
          </p:cNvPr>
          <p:cNvSpPr txBox="1"/>
          <p:nvPr/>
        </p:nvSpPr>
        <p:spPr>
          <a:xfrm>
            <a:off x="999067" y="5457729"/>
            <a:ext cx="17377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/>
              <a:t>Isomeri costituzionali</a:t>
            </a:r>
            <a:endParaRPr lang="en-US" sz="1400" dirty="0"/>
          </a:p>
        </p:txBody>
      </p:sp>
      <p:graphicFrame>
        <p:nvGraphicFramePr>
          <p:cNvPr id="5" name="Oggetto 4">
            <a:extLst>
              <a:ext uri="{FF2B5EF4-FFF2-40B4-BE49-F238E27FC236}">
                <a16:creationId xmlns:a16="http://schemas.microsoft.com/office/drawing/2014/main" id="{B5010C96-A951-4116-BB31-4BFCFCFF0D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8224625"/>
              </p:ext>
            </p:extLst>
          </p:nvPr>
        </p:nvGraphicFramePr>
        <p:xfrm>
          <a:off x="4820826" y="1128488"/>
          <a:ext cx="690974" cy="2043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CS ChemDraw Drawing" r:id="rId9" imgW="408097" imgH="119899" progId="ChemDraw.Document.6.0">
                  <p:embed/>
                </p:oleObj>
              </mc:Choice>
              <mc:Fallback>
                <p:oleObj name="CS ChemDraw Drawing" r:id="rId9" imgW="408097" imgH="119899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820826" y="1128488"/>
                        <a:ext cx="690974" cy="20433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asellaDiTesto 5">
            <a:extLst>
              <a:ext uri="{FF2B5EF4-FFF2-40B4-BE49-F238E27FC236}">
                <a16:creationId xmlns:a16="http://schemas.microsoft.com/office/drawing/2014/main" id="{B48915E5-611A-4224-B1B8-D5F756A8DF0F}"/>
              </a:ext>
            </a:extLst>
          </p:cNvPr>
          <p:cNvSpPr txBox="1"/>
          <p:nvPr/>
        </p:nvSpPr>
        <p:spPr>
          <a:xfrm>
            <a:off x="1924234" y="3149947"/>
            <a:ext cx="14795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/>
              <a:t>Alchino terminale</a:t>
            </a:r>
            <a:endParaRPr lang="en-US" sz="1400" dirty="0"/>
          </a:p>
        </p:txBody>
      </p:sp>
      <p:sp>
        <p:nvSpPr>
          <p:cNvPr id="26" name="CasellaDiTesto 25">
            <a:extLst>
              <a:ext uri="{FF2B5EF4-FFF2-40B4-BE49-F238E27FC236}">
                <a16:creationId xmlns:a16="http://schemas.microsoft.com/office/drawing/2014/main" id="{669EAC64-5CE8-4969-8025-831FB4497527}"/>
              </a:ext>
            </a:extLst>
          </p:cNvPr>
          <p:cNvSpPr txBox="1"/>
          <p:nvPr/>
        </p:nvSpPr>
        <p:spPr>
          <a:xfrm>
            <a:off x="3834962" y="3149947"/>
            <a:ext cx="13063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/>
              <a:t>Alchino interno</a:t>
            </a:r>
            <a:endParaRPr lang="en-US" sz="1400" dirty="0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484D45-9E62-4CB3-86D5-52346E2F0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Nomenclatura</a:t>
            </a:r>
            <a:endParaRPr lang="en-US" sz="36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pic>
        <p:nvPicPr>
          <p:cNvPr id="4" name="Picture 1" descr="04page108_01.jpg">
            <a:extLst>
              <a:ext uri="{FF2B5EF4-FFF2-40B4-BE49-F238E27FC236}">
                <a16:creationId xmlns:a16="http://schemas.microsoft.com/office/drawing/2014/main" id="{60D50DEA-4410-4658-9A41-87159180F16A}"/>
              </a:ext>
            </a:extLst>
          </p:cNvPr>
          <p:cNvPicPr>
            <a:picLocks noGrp="1" noChangeAspect="1"/>
          </p:cNvPicPr>
          <p:nvPr isPhoto="1"/>
        </p:nvPicPr>
        <p:blipFill rotWithShape="1">
          <a:blip r:embed="rId2">
            <a:lum/>
          </a:blip>
          <a:srcRect b="35446"/>
          <a:stretch/>
        </p:blipFill>
        <p:spPr>
          <a:xfrm>
            <a:off x="380902" y="1815029"/>
            <a:ext cx="7886700" cy="18694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9811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>
            <a:normAutofit/>
          </a:bodyPr>
          <a:lstStyle/>
          <a:p>
            <a:fld id="{86CB4B4D-7CA3-9044-876B-883B54F8677D}" type="slidenum">
              <a:t>7</a:t>
            </a:fld>
            <a:endParaRPr/>
          </a:p>
        </p:txBody>
      </p:sp>
      <p:sp>
        <p:nvSpPr>
          <p:cNvPr id="153" name="The physical properties of alkynes resemble those of hydrocarbons of similar shape and molecular weight.…"/>
          <p:cNvSpPr txBox="1"/>
          <p:nvPr/>
        </p:nvSpPr>
        <p:spPr>
          <a:xfrm>
            <a:off x="228600" y="1931670"/>
            <a:ext cx="8686800" cy="24519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marL="186531" indent="-186531">
              <a:buSzPct val="100000"/>
              <a:buChar char="•"/>
            </a:pPr>
            <a:r>
              <a:rPr lang="en-US" dirty="0"/>
              <a:t>Le </a:t>
            </a:r>
            <a:r>
              <a:rPr lang="en-US" dirty="0" err="1"/>
              <a:t>proprietà</a:t>
            </a:r>
            <a:r>
              <a:rPr lang="en-US" dirty="0"/>
              <a:t> </a:t>
            </a:r>
            <a:r>
              <a:rPr lang="en-US" dirty="0" err="1"/>
              <a:t>fisiche</a:t>
            </a:r>
            <a:r>
              <a:rPr lang="en-US" dirty="0"/>
              <a:t> </a:t>
            </a:r>
            <a:r>
              <a:rPr lang="en-US" dirty="0" err="1"/>
              <a:t>degli</a:t>
            </a:r>
            <a:r>
              <a:rPr lang="en-US" dirty="0"/>
              <a:t> </a:t>
            </a:r>
            <a:r>
              <a:rPr lang="en-US" dirty="0" err="1"/>
              <a:t>alchini</a:t>
            </a:r>
            <a:r>
              <a:rPr lang="en-US" dirty="0"/>
              <a:t> </a:t>
            </a:r>
            <a:r>
              <a:rPr lang="en-US" dirty="0" err="1"/>
              <a:t>sono</a:t>
            </a:r>
            <a:r>
              <a:rPr lang="en-US" dirty="0"/>
              <a:t> </a:t>
            </a:r>
            <a:r>
              <a:rPr lang="en-US" dirty="0" err="1"/>
              <a:t>simili</a:t>
            </a:r>
            <a:r>
              <a:rPr lang="en-US" dirty="0"/>
              <a:t> a quelle di </a:t>
            </a:r>
            <a:r>
              <a:rPr lang="en-US" dirty="0" err="1"/>
              <a:t>idrocarburi</a:t>
            </a:r>
            <a:r>
              <a:rPr lang="en-US" dirty="0"/>
              <a:t> con la </a:t>
            </a:r>
            <a:r>
              <a:rPr lang="en-US" dirty="0" err="1"/>
              <a:t>stessa</a:t>
            </a:r>
            <a:r>
              <a:rPr lang="en-US" dirty="0"/>
              <a:t> forma e peso </a:t>
            </a:r>
            <a:r>
              <a:rPr lang="en-US" dirty="0" err="1"/>
              <a:t>molecolare</a:t>
            </a:r>
            <a:r>
              <a:rPr lang="en-US" dirty="0"/>
              <a:t>.</a:t>
            </a:r>
            <a:endParaRPr dirty="0"/>
          </a:p>
          <a:p>
            <a:pPr marL="186531" indent="-186531">
              <a:buSzPct val="100000"/>
              <a:buChar char="•"/>
            </a:pPr>
            <a:endParaRPr dirty="0"/>
          </a:p>
          <a:p>
            <a:pPr marL="186531" indent="-186531">
              <a:buSzPct val="100000"/>
              <a:buChar char="•"/>
            </a:pPr>
            <a:r>
              <a:rPr lang="en-US" dirty="0" err="1"/>
              <a:t>Gli</a:t>
            </a:r>
            <a:r>
              <a:rPr lang="en-US" dirty="0"/>
              <a:t> </a:t>
            </a:r>
            <a:r>
              <a:rPr lang="en-US" dirty="0" err="1"/>
              <a:t>a</a:t>
            </a:r>
            <a:r>
              <a:rPr dirty="0" err="1"/>
              <a:t>l</a:t>
            </a:r>
            <a:r>
              <a:rPr lang="en-US" dirty="0" err="1"/>
              <a:t>chini</a:t>
            </a:r>
            <a:r>
              <a:rPr lang="en-US" dirty="0"/>
              <a:t> </a:t>
            </a:r>
            <a:r>
              <a:rPr lang="en-US" dirty="0" err="1"/>
              <a:t>sono</a:t>
            </a:r>
            <a:r>
              <a:rPr lang="en-US" dirty="0"/>
              <a:t> </a:t>
            </a:r>
            <a:r>
              <a:rPr lang="en-US" dirty="0" err="1"/>
              <a:t>apolari</a:t>
            </a:r>
            <a:r>
              <a:rPr lang="en-US" dirty="0"/>
              <a:t>, </a:t>
            </a:r>
            <a:r>
              <a:rPr lang="en-US" dirty="0" err="1"/>
              <a:t>hanno</a:t>
            </a:r>
            <a:r>
              <a:rPr lang="en-US" dirty="0"/>
              <a:t> </a:t>
            </a:r>
            <a:r>
              <a:rPr lang="en-US" dirty="0" err="1"/>
              <a:t>bassi</a:t>
            </a:r>
            <a:r>
              <a:rPr lang="en-US" dirty="0"/>
              <a:t> </a:t>
            </a:r>
            <a:r>
              <a:rPr lang="en-US" dirty="0" err="1"/>
              <a:t>p.eb</a:t>
            </a:r>
            <a:r>
              <a:rPr lang="en-US" dirty="0"/>
              <a:t> e </a:t>
            </a:r>
            <a:r>
              <a:rPr lang="en-US" dirty="0" err="1"/>
              <a:t>p.f</a:t>
            </a:r>
            <a:r>
              <a:rPr lang="en-US" dirty="0"/>
              <a:t>.,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aumentano</a:t>
            </a:r>
            <a:r>
              <a:rPr lang="en-US" dirty="0"/>
              <a:t> con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numero</a:t>
            </a:r>
            <a:r>
              <a:rPr lang="en-US" dirty="0"/>
              <a:t> di </a:t>
            </a:r>
            <a:r>
              <a:rPr lang="en-US" dirty="0" err="1"/>
              <a:t>atomi</a:t>
            </a:r>
            <a:r>
              <a:rPr lang="en-US" dirty="0"/>
              <a:t> di C.</a:t>
            </a:r>
          </a:p>
          <a:p>
            <a:pPr>
              <a:buSzPct val="100000"/>
            </a:pPr>
            <a:endParaRPr dirty="0"/>
          </a:p>
          <a:p>
            <a:pPr marL="186531" indent="-186531">
              <a:buSzPct val="100000"/>
              <a:buChar char="•"/>
            </a:pPr>
            <a:r>
              <a:rPr lang="en-US" dirty="0" err="1"/>
              <a:t>Gli</a:t>
            </a:r>
            <a:r>
              <a:rPr lang="en-US" dirty="0"/>
              <a:t> </a:t>
            </a:r>
            <a:r>
              <a:rPr lang="en-US" dirty="0" err="1"/>
              <a:t>alchini</a:t>
            </a:r>
            <a:r>
              <a:rPr dirty="0"/>
              <a:t> </a:t>
            </a:r>
            <a:r>
              <a:rPr lang="en-US" dirty="0" err="1"/>
              <a:t>sono</a:t>
            </a:r>
            <a:r>
              <a:rPr lang="en-US" dirty="0"/>
              <a:t> </a:t>
            </a:r>
            <a:r>
              <a:rPr lang="en-US" dirty="0" err="1"/>
              <a:t>solubili</a:t>
            </a:r>
            <a:r>
              <a:rPr lang="en-US" dirty="0"/>
              <a:t> in </a:t>
            </a:r>
            <a:r>
              <a:rPr lang="en-US" dirty="0" err="1"/>
              <a:t>solventi</a:t>
            </a:r>
            <a:r>
              <a:rPr lang="en-US" dirty="0"/>
              <a:t> </a:t>
            </a:r>
            <a:r>
              <a:rPr lang="en-US" dirty="0" err="1"/>
              <a:t>organici</a:t>
            </a:r>
            <a:r>
              <a:rPr lang="en-US" dirty="0"/>
              <a:t> e </a:t>
            </a:r>
            <a:r>
              <a:rPr lang="en-US" dirty="0" err="1"/>
              <a:t>insolubili</a:t>
            </a:r>
            <a:r>
              <a:rPr lang="en-US" dirty="0"/>
              <a:t> in H</a:t>
            </a:r>
            <a:r>
              <a:rPr lang="en-US" baseline="-25000" dirty="0"/>
              <a:t>2</a:t>
            </a:r>
            <a:r>
              <a:rPr lang="en-US" dirty="0"/>
              <a:t>O</a:t>
            </a:r>
            <a:r>
              <a:rPr dirty="0"/>
              <a:t>.</a:t>
            </a:r>
          </a:p>
        </p:txBody>
      </p:sp>
      <p:sp>
        <p:nvSpPr>
          <p:cNvPr id="154" name="Physical Properties"/>
          <p:cNvSpPr txBox="1"/>
          <p:nvPr/>
        </p:nvSpPr>
        <p:spPr>
          <a:xfrm>
            <a:off x="2514600" y="228600"/>
            <a:ext cx="4114800" cy="586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just">
              <a:spcBef>
                <a:spcPts val="1900"/>
              </a:spcBef>
              <a:defRPr sz="3200">
                <a:solidFill>
                  <a:srgbClr val="941100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err="1"/>
              <a:t>Proprietà</a:t>
            </a:r>
            <a:r>
              <a:rPr lang="en-US" dirty="0"/>
              <a:t> </a:t>
            </a:r>
            <a:r>
              <a:rPr lang="en-US" dirty="0" err="1"/>
              <a:t>fisiche</a:t>
            </a:r>
            <a:endParaRPr dirty="0"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>
            <a:normAutofit/>
          </a:bodyPr>
          <a:lstStyle/>
          <a:p>
            <a:fld id="{86CB4B4D-7CA3-9044-876B-883B54F8677D}" type="slidenum">
              <a:t>8</a:t>
            </a:fld>
            <a:endParaRPr/>
          </a:p>
        </p:txBody>
      </p:sp>
      <p:sp>
        <p:nvSpPr>
          <p:cNvPr id="157" name="Acetylene"/>
          <p:cNvSpPr txBox="1"/>
          <p:nvPr/>
        </p:nvSpPr>
        <p:spPr>
          <a:xfrm>
            <a:off x="3429000" y="228600"/>
            <a:ext cx="2286000" cy="586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just">
              <a:spcBef>
                <a:spcPts val="1900"/>
              </a:spcBef>
              <a:defRPr sz="3200">
                <a:solidFill>
                  <a:srgbClr val="941100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dirty="0" err="1"/>
              <a:t>Acet</a:t>
            </a:r>
            <a:r>
              <a:rPr lang="en-US" dirty="0" err="1"/>
              <a:t>i</a:t>
            </a:r>
            <a:r>
              <a:rPr dirty="0" err="1"/>
              <a:t>lene</a:t>
            </a:r>
            <a:endParaRPr dirty="0"/>
          </a:p>
        </p:txBody>
      </p:sp>
      <p:sp>
        <p:nvSpPr>
          <p:cNvPr id="158" name="The combustion of acetylene releases more energy per mole of product formed (or of oxygen consumed) than any other hydrocarbons. It burns with a very hot flame (3300 °C) and is an excellent fuel."/>
          <p:cNvSpPr txBox="1"/>
          <p:nvPr/>
        </p:nvSpPr>
        <p:spPr>
          <a:xfrm>
            <a:off x="228600" y="1261407"/>
            <a:ext cx="8686800" cy="10156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marL="186531" indent="-186531">
              <a:buSzPct val="100000"/>
              <a:buChar char="•"/>
            </a:lvl1pPr>
          </a:lstStyle>
          <a:p>
            <a:r>
              <a:rPr lang="en-US" dirty="0"/>
              <a:t>La</a:t>
            </a:r>
            <a:r>
              <a:rPr dirty="0"/>
              <a:t> </a:t>
            </a:r>
            <a:r>
              <a:rPr dirty="0" err="1"/>
              <a:t>combustion</a:t>
            </a:r>
            <a:r>
              <a:rPr lang="en-US" dirty="0" err="1"/>
              <a:t>e</a:t>
            </a:r>
            <a:r>
              <a:rPr dirty="0"/>
              <a:t> </a:t>
            </a:r>
            <a:r>
              <a:rPr lang="en-US" dirty="0" err="1"/>
              <a:t>dell’acetilene</a:t>
            </a:r>
            <a:r>
              <a:rPr lang="en-US" dirty="0"/>
              <a:t> </a:t>
            </a:r>
            <a:r>
              <a:rPr lang="en-US" dirty="0" err="1"/>
              <a:t>rilascia</a:t>
            </a:r>
            <a:r>
              <a:rPr lang="en-US" dirty="0"/>
              <a:t> </a:t>
            </a:r>
            <a:r>
              <a:rPr lang="en-US" dirty="0" err="1"/>
              <a:t>più</a:t>
            </a:r>
            <a:r>
              <a:rPr lang="en-US" dirty="0"/>
              <a:t> </a:t>
            </a:r>
            <a:r>
              <a:rPr lang="en-US" dirty="0" err="1"/>
              <a:t>energia</a:t>
            </a:r>
            <a:r>
              <a:rPr lang="en-US" dirty="0"/>
              <a:t> per mole di O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dirty="0" err="1"/>
              <a:t>consumata</a:t>
            </a:r>
            <a:r>
              <a:rPr lang="en-US" dirty="0"/>
              <a:t> di </a:t>
            </a:r>
            <a:r>
              <a:rPr lang="en-US" dirty="0" err="1"/>
              <a:t>ogni</a:t>
            </a:r>
            <a:r>
              <a:rPr lang="en-US" dirty="0"/>
              <a:t> </a:t>
            </a:r>
            <a:r>
              <a:rPr lang="en-US" dirty="0" err="1"/>
              <a:t>altro</a:t>
            </a:r>
            <a:r>
              <a:rPr lang="en-US" dirty="0"/>
              <a:t> </a:t>
            </a:r>
            <a:r>
              <a:rPr lang="en-US" dirty="0" err="1"/>
              <a:t>idrocarburo</a:t>
            </a:r>
            <a:r>
              <a:rPr lang="en-US" dirty="0"/>
              <a:t>. Esso </a:t>
            </a:r>
            <a:r>
              <a:rPr lang="en-US" dirty="0" err="1"/>
              <a:t>brucia</a:t>
            </a:r>
            <a:r>
              <a:rPr lang="en-US" dirty="0"/>
              <a:t> con una </a:t>
            </a:r>
            <a:r>
              <a:rPr lang="en-US" dirty="0" err="1"/>
              <a:t>fiamma</a:t>
            </a:r>
            <a:r>
              <a:rPr lang="en-US" dirty="0"/>
              <a:t> molto </a:t>
            </a:r>
            <a:r>
              <a:rPr lang="en-US" dirty="0" err="1"/>
              <a:t>calda</a:t>
            </a:r>
            <a:r>
              <a:rPr lang="en-US" dirty="0"/>
              <a:t> </a:t>
            </a:r>
            <a:r>
              <a:rPr dirty="0"/>
              <a:t>(3300 °C) </a:t>
            </a:r>
            <a:r>
              <a:rPr lang="en-US" dirty="0"/>
              <a:t>ed è un </a:t>
            </a:r>
            <a:r>
              <a:rPr lang="en-US" dirty="0" err="1"/>
              <a:t>eccellente</a:t>
            </a:r>
            <a:r>
              <a:rPr lang="en-US" dirty="0"/>
              <a:t> </a:t>
            </a:r>
            <a:r>
              <a:rPr lang="en-US" dirty="0" err="1"/>
              <a:t>combustibile</a:t>
            </a:r>
            <a:r>
              <a:rPr dirty="0"/>
              <a:t>.</a:t>
            </a:r>
          </a:p>
        </p:txBody>
      </p:sp>
      <p:graphicFrame>
        <p:nvGraphicFramePr>
          <p:cNvPr id="159" name="Table"/>
          <p:cNvGraphicFramePr/>
          <p:nvPr>
            <p:extLst>
              <p:ext uri="{D42A27DB-BD31-4B8C-83A1-F6EECF244321}">
                <p14:modId xmlns:p14="http://schemas.microsoft.com/office/powerpoint/2010/main" val="1741469496"/>
              </p:ext>
            </p:extLst>
          </p:nvPr>
        </p:nvGraphicFramePr>
        <p:xfrm>
          <a:off x="685800" y="3043427"/>
          <a:ext cx="7056121" cy="3276601"/>
        </p:xfrm>
        <a:graphic>
          <a:graphicData uri="http://schemas.openxmlformats.org/drawingml/2006/table">
            <a:tbl>
              <a:tblPr firstRow="1" bandRow="1"/>
              <a:tblGrid>
                <a:gridCol w="5836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5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71196">
                <a:tc>
                  <a:txBody>
                    <a:bodyPr/>
                    <a:lstStyle/>
                    <a:p>
                      <a:pPr algn="ctr">
                        <a:defRPr sz="1800" i="0"/>
                      </a:pPr>
                      <a:r>
                        <a:rPr sz="2400" dirty="0" err="1">
                          <a:latin typeface="Arial"/>
                          <a:ea typeface="Arial"/>
                          <a:cs typeface="Arial"/>
                          <a:sym typeface="Arial"/>
                        </a:rPr>
                        <a:t>Rea</a:t>
                      </a:r>
                      <a:r>
                        <a:rPr lang="en-US" sz="2400" dirty="0" err="1">
                          <a:latin typeface="Arial"/>
                          <a:ea typeface="Arial"/>
                          <a:cs typeface="Arial"/>
                          <a:sym typeface="Arial"/>
                        </a:rPr>
                        <a:t>zione</a:t>
                      </a:r>
                      <a:r>
                        <a:rPr lang="en-US" sz="24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 di </a:t>
                      </a:r>
                      <a:r>
                        <a:rPr lang="en-US" sz="2400" dirty="0" err="1">
                          <a:latin typeface="Arial"/>
                          <a:ea typeface="Arial"/>
                          <a:cs typeface="Arial"/>
                          <a:sym typeface="Arial"/>
                        </a:rPr>
                        <a:t>combustione</a:t>
                      </a:r>
                      <a:endParaRPr sz="24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5720" marR="45720" horzOverflow="overflow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sz="1800" i="0"/>
                      </a:pPr>
                      <a:r>
                        <a:rPr sz="2000" b="0" dirty="0">
                          <a:latin typeface="Symbol"/>
                          <a:ea typeface="Symbol"/>
                          <a:cs typeface="Symbol"/>
                          <a:sym typeface="Symbol"/>
                        </a:rPr>
                        <a:t>D</a:t>
                      </a:r>
                      <a:r>
                        <a:rPr sz="20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H/mol O</a:t>
                      </a:r>
                      <a:r>
                        <a:rPr sz="2000" baseline="-250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2</a:t>
                      </a:r>
                    </a:p>
                    <a:p>
                      <a:pPr algn="ctr">
                        <a:defRPr sz="1800" i="0"/>
                      </a:pPr>
                      <a:r>
                        <a:rPr sz="14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(Kcal/mol)</a:t>
                      </a:r>
                    </a:p>
                  </a:txBody>
                  <a:tcPr marL="45720" marR="45720" horzOverflow="overflow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5135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endParaRPr dirty="0"/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20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-442</a:t>
                      </a:r>
                    </a:p>
                  </a:txBody>
                  <a:tcPr marL="45720" marR="45720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5135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endParaRPr/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20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-467</a:t>
                      </a:r>
                    </a:p>
                  </a:txBody>
                  <a:tcPr marL="45720" marR="45720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5135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endParaRPr/>
                    </a:p>
                  </a:txBody>
                  <a:tcPr marL="45720" marR="45720" horzOverflow="overflow"/>
                </a:tc>
                <a:tc>
                  <a:txBody>
                    <a:bodyPr/>
                    <a:lstStyle/>
                    <a:p>
                      <a:pPr algn="ctr">
                        <a:defRPr sz="1800"/>
                      </a:pPr>
                      <a:r>
                        <a:rPr sz="20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-520</a:t>
                      </a:r>
                    </a:p>
                  </a:txBody>
                  <a:tcPr marL="45720" marR="45720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160" name="image11.pdf" descr="image11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62000" y="4191000"/>
            <a:ext cx="5103465" cy="381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61" name="image12.pdf" descr="image12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62000" y="4876800"/>
            <a:ext cx="5103465" cy="381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62" name="image13.pdf" descr="image13.pdf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82503" y="5562600"/>
            <a:ext cx="4780097" cy="381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>
            <a:normAutofit/>
          </a:bodyPr>
          <a:lstStyle/>
          <a:p>
            <a:fld id="{86CB4B4D-7CA3-9044-876B-883B54F8677D}" type="slidenum">
              <a:t>9</a:t>
            </a:fld>
            <a:endParaRPr/>
          </a:p>
        </p:txBody>
      </p:sp>
      <p:sp>
        <p:nvSpPr>
          <p:cNvPr id="198" name="Alkyne Reactions—Additions"/>
          <p:cNvSpPr txBox="1"/>
          <p:nvPr/>
        </p:nvSpPr>
        <p:spPr>
          <a:xfrm>
            <a:off x="1171574" y="195636"/>
            <a:ext cx="7820025" cy="5847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 algn="just">
              <a:spcBef>
                <a:spcPts val="1900"/>
              </a:spcBef>
              <a:defRPr sz="3200">
                <a:solidFill>
                  <a:srgbClr val="941100"/>
                </a:solidFill>
                <a:effectLst>
                  <a:outerShdw blurRad="38100" dist="38100" dir="2700000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err="1"/>
              <a:t>Reazioni</a:t>
            </a:r>
            <a:r>
              <a:rPr lang="en-US" dirty="0"/>
              <a:t> </a:t>
            </a:r>
            <a:r>
              <a:rPr lang="en-US" dirty="0" err="1"/>
              <a:t>degli</a:t>
            </a:r>
            <a:r>
              <a:rPr lang="en-US" dirty="0"/>
              <a:t> </a:t>
            </a:r>
            <a:r>
              <a:rPr lang="en-US" dirty="0" err="1"/>
              <a:t>Alchini</a:t>
            </a:r>
            <a:r>
              <a:rPr lang="en-US" dirty="0"/>
              <a:t> </a:t>
            </a:r>
            <a:r>
              <a:rPr dirty="0"/>
              <a:t>—</a:t>
            </a:r>
            <a:r>
              <a:rPr lang="en-US" dirty="0"/>
              <a:t> </a:t>
            </a:r>
            <a:r>
              <a:rPr dirty="0" err="1"/>
              <a:t>Addi</a:t>
            </a:r>
            <a:r>
              <a:rPr lang="en-US" dirty="0" err="1"/>
              <a:t>zioni</a:t>
            </a:r>
            <a:r>
              <a:rPr lang="en-US" dirty="0"/>
              <a:t> </a:t>
            </a:r>
            <a:endParaRPr dirty="0"/>
          </a:p>
        </p:txBody>
      </p:sp>
      <p:pic>
        <p:nvPicPr>
          <p:cNvPr id="199" name="image18.png" descr="image18.png"/>
          <p:cNvPicPr>
            <a:picLocks noChangeAspect="1"/>
          </p:cNvPicPr>
          <p:nvPr/>
        </p:nvPicPr>
        <p:blipFill rotWithShape="1">
          <a:blip r:embed="rId2">
            <a:extLst/>
          </a:blip>
          <a:srcRect l="21296" b="31423"/>
          <a:stretch/>
        </p:blipFill>
        <p:spPr>
          <a:xfrm>
            <a:off x="1112837" y="829690"/>
            <a:ext cx="6477000" cy="1121666"/>
          </a:xfrm>
          <a:prstGeom prst="rect">
            <a:avLst/>
          </a:prstGeom>
          <a:ln w="12700">
            <a:miter lim="400000"/>
          </a:ln>
        </p:spPr>
      </p:pic>
      <p:pic>
        <p:nvPicPr>
          <p:cNvPr id="200" name="image19.png" descr="image19.png"/>
          <p:cNvPicPr>
            <a:picLocks noChangeAspect="1"/>
          </p:cNvPicPr>
          <p:nvPr/>
        </p:nvPicPr>
        <p:blipFill rotWithShape="1">
          <a:blip r:embed="rId3">
            <a:extLst/>
          </a:blip>
          <a:srcRect l="32906" t="16454" r="23996" b="43653"/>
          <a:stretch/>
        </p:blipFill>
        <p:spPr>
          <a:xfrm>
            <a:off x="2881246" y="4013199"/>
            <a:ext cx="2831174" cy="1654637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B3220B8-B263-4723-93FB-57B794DE1355}"/>
              </a:ext>
            </a:extLst>
          </p:cNvPr>
          <p:cNvSpPr txBox="1"/>
          <p:nvPr/>
        </p:nvSpPr>
        <p:spPr>
          <a:xfrm>
            <a:off x="1360487" y="1968300"/>
            <a:ext cx="1259317" cy="359071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Verdana"/>
              </a:rPr>
              <a:t>Due legami </a:t>
            </a:r>
            <a:r>
              <a:rPr kumimoji="0" lang="en-US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Symbol" panose="05050102010706020507" pitchFamily="18" charset="2"/>
                <a:ea typeface="Verdana" panose="020B0604030504040204" pitchFamily="34" charset="0"/>
                <a:sym typeface="Verdana"/>
              </a:rPr>
              <a:t>p</a:t>
            </a:r>
            <a:r>
              <a:rPr kumimoji="0" lang="en-US" sz="13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Verdana"/>
              </a:rPr>
              <a:t> </a:t>
            </a:r>
            <a:endParaRPr kumimoji="0" lang="en-US" sz="13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Verdana" panose="020B0604030504040204" pitchFamily="34" charset="0"/>
              <a:ea typeface="Verdana" panose="020B0604030504040204" pitchFamily="34" charset="0"/>
              <a:sym typeface="Verdana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77EF55-5924-4BCF-99F3-E0260634845F}"/>
              </a:ext>
            </a:extLst>
          </p:cNvPr>
          <p:cNvSpPr txBox="1"/>
          <p:nvPr/>
        </p:nvSpPr>
        <p:spPr>
          <a:xfrm>
            <a:off x="4276567" y="1983689"/>
            <a:ext cx="590865" cy="343682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Verdana"/>
              </a:rPr>
              <a:t>E o Z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267C48-272A-4EFE-95C2-27DEB5373B87}"/>
              </a:ext>
            </a:extLst>
          </p:cNvPr>
          <p:cNvSpPr txBox="1"/>
          <p:nvPr/>
        </p:nvSpPr>
        <p:spPr>
          <a:xfrm>
            <a:off x="6524195" y="1894038"/>
            <a:ext cx="1506967" cy="559125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Verdana"/>
              </a:rPr>
              <a:t>Quattro </a:t>
            </a:r>
            <a:r>
              <a:rPr kumimoji="0" lang="en-US" sz="13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Verdana"/>
              </a:rPr>
              <a:t>nuovi</a:t>
            </a:r>
            <a:r>
              <a:rPr kumimoji="0" lang="en-US" sz="13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Verdana"/>
              </a:rPr>
              <a:t> </a:t>
            </a:r>
            <a:r>
              <a:rPr kumimoji="0" lang="en-US" sz="13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Verdana"/>
              </a:rPr>
              <a:t>legami</a:t>
            </a:r>
            <a:r>
              <a:rPr kumimoji="0" lang="en-US" sz="13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Verdana"/>
              </a:rPr>
              <a:t> </a:t>
            </a:r>
            <a:r>
              <a:rPr kumimoji="0" lang="en-US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Symbol" panose="05050102010706020507" pitchFamily="18" charset="2"/>
                <a:ea typeface="Verdana" panose="020B0604030504040204" pitchFamily="34" charset="0"/>
                <a:sym typeface="Verdana"/>
              </a:rPr>
              <a:t>s</a:t>
            </a:r>
            <a:r>
              <a:rPr kumimoji="0" lang="en-US" sz="13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Verdana"/>
              </a:rPr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BCA276D-646A-4D29-9AD7-76C9E4C7C208}"/>
              </a:ext>
            </a:extLst>
          </p:cNvPr>
          <p:cNvSpPr txBox="1"/>
          <p:nvPr/>
        </p:nvSpPr>
        <p:spPr>
          <a:xfrm>
            <a:off x="3686331" y="2549925"/>
            <a:ext cx="3219293" cy="35907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</a:rPr>
              <a:t>Si </a:t>
            </a:r>
            <a:r>
              <a:rPr lang="en-US" sz="1300" dirty="0" err="1">
                <a:latin typeface="Verdana" panose="020B0604030504040204" pitchFamily="34" charset="0"/>
                <a:ea typeface="Verdana" panose="020B0604030504040204" pitchFamily="34" charset="0"/>
              </a:rPr>
              <a:t>formano</a:t>
            </a:r>
            <a:r>
              <a:rPr lang="en-US" sz="1300" dirty="0">
                <a:latin typeface="Verdana" panose="020B0604030504040204" pitchFamily="34" charset="0"/>
                <a:ea typeface="Verdana" panose="020B0604030504040204" pitchFamily="34" charset="0"/>
              </a:rPr>
              <a:t> q</a:t>
            </a:r>
            <a:r>
              <a:rPr kumimoji="0" lang="en-US" sz="13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Verdana"/>
              </a:rPr>
              <a:t>uattro </a:t>
            </a:r>
            <a:r>
              <a:rPr kumimoji="0" lang="en-US" sz="13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Verdana"/>
              </a:rPr>
              <a:t>nuovi</a:t>
            </a:r>
            <a:r>
              <a:rPr kumimoji="0" lang="en-US" sz="13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Verdana"/>
              </a:rPr>
              <a:t> </a:t>
            </a:r>
            <a:r>
              <a:rPr kumimoji="0" lang="en-US" sz="13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Verdana"/>
              </a:rPr>
              <a:t>legami</a:t>
            </a:r>
            <a:r>
              <a:rPr kumimoji="0" lang="en-US" sz="13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Verdana"/>
              </a:rPr>
              <a:t> </a:t>
            </a:r>
            <a:r>
              <a:rPr kumimoji="0" lang="en-US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Symbol" panose="05050102010706020507" pitchFamily="18" charset="2"/>
                <a:ea typeface="Verdana" panose="020B0604030504040204" pitchFamily="34" charset="0"/>
                <a:sym typeface="Verdana"/>
              </a:rPr>
              <a:t>s</a:t>
            </a:r>
            <a:r>
              <a:rPr kumimoji="0" lang="en-US" sz="13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Verdana"/>
              </a:rPr>
              <a:t>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6C0EBE3-5E76-47C3-8A71-4F9C8B21714F}"/>
              </a:ext>
            </a:extLst>
          </p:cNvPr>
          <p:cNvSpPr txBox="1"/>
          <p:nvPr/>
        </p:nvSpPr>
        <p:spPr>
          <a:xfrm>
            <a:off x="329395" y="4086366"/>
            <a:ext cx="2551850" cy="32829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Verdana"/>
              </a:rPr>
              <a:t>Entrambi</a:t>
            </a:r>
            <a:r>
              <a:rPr kumimoji="0" lang="en-US" sz="1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Verdana"/>
              </a:rPr>
              <a:t> </a:t>
            </a:r>
            <a:r>
              <a:rPr kumimoji="0" lang="en-US" sz="12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Verdana"/>
              </a:rPr>
              <a:t>i</a:t>
            </a:r>
            <a:r>
              <a:rPr kumimoji="0" lang="en-US" sz="1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Verdana"/>
              </a:rPr>
              <a:t> </a:t>
            </a:r>
            <a:r>
              <a:rPr kumimoji="0" lang="en-US" sz="12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Verdana"/>
              </a:rPr>
              <a:t>legami</a:t>
            </a:r>
            <a:r>
              <a:rPr kumimoji="0" lang="en-US" sz="1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Verdana"/>
              </a:rPr>
              <a:t> </a:t>
            </a:r>
            <a:r>
              <a:rPr kumimoji="0" lang="en-US" sz="1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Symbol" panose="05050102010706020507" pitchFamily="18" charset="2"/>
                <a:ea typeface="Verdana" panose="020B0604030504040204" pitchFamily="34" charset="0"/>
                <a:sym typeface="Verdana"/>
              </a:rPr>
              <a:t>p </a:t>
            </a:r>
            <a:r>
              <a:rPr kumimoji="0" lang="en-US" sz="12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Verdana"/>
              </a:rPr>
              <a:t>si</a:t>
            </a:r>
            <a:r>
              <a:rPr kumimoji="0" lang="en-US" sz="1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Verdana"/>
              </a:rPr>
              <a:t> </a:t>
            </a:r>
            <a:r>
              <a:rPr kumimoji="0" lang="en-US" sz="12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Verdana"/>
              </a:rPr>
              <a:t>rompono</a:t>
            </a:r>
            <a:r>
              <a:rPr kumimoji="0" lang="en-US" sz="1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Verdana"/>
              </a:rPr>
              <a:t>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DF9F48C-A61F-47C2-99C3-2D4AD2532C03}"/>
              </a:ext>
            </a:extLst>
          </p:cNvPr>
          <p:cNvSpPr txBox="1"/>
          <p:nvPr/>
        </p:nvSpPr>
        <p:spPr>
          <a:xfrm>
            <a:off x="5742644" y="4203565"/>
            <a:ext cx="1535034" cy="343682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Verdana"/>
              </a:rPr>
              <a:t>Idroalogenazione</a:t>
            </a:r>
            <a:endParaRPr kumimoji="0" lang="en-US" sz="13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Verdana" panose="020B0604030504040204" pitchFamily="34" charset="0"/>
              <a:ea typeface="Verdana" panose="020B0604030504040204" pitchFamily="34" charset="0"/>
              <a:sym typeface="Verdana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2CD593A-AA0B-4D2B-977A-546ECD360304}"/>
              </a:ext>
            </a:extLst>
          </p:cNvPr>
          <p:cNvSpPr txBox="1"/>
          <p:nvPr/>
        </p:nvSpPr>
        <p:spPr>
          <a:xfrm>
            <a:off x="5908555" y="4947619"/>
            <a:ext cx="1203212" cy="343682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Verdana"/>
              </a:rPr>
              <a:t>Alogenazione</a:t>
            </a:r>
            <a:endParaRPr kumimoji="0" lang="en-US" sz="13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Verdana" panose="020B0604030504040204" pitchFamily="34" charset="0"/>
              <a:ea typeface="Verdana" panose="020B0604030504040204" pitchFamily="34" charset="0"/>
              <a:sym typeface="Verdana"/>
            </a:endParaRPr>
          </a:p>
        </p:txBody>
      </p:sp>
      <p:sp>
        <p:nvSpPr>
          <p:cNvPr id="16" name="TextBox 6">
            <a:extLst>
              <a:ext uri="{FF2B5EF4-FFF2-40B4-BE49-F238E27FC236}">
                <a16:creationId xmlns:a16="http://schemas.microsoft.com/office/drawing/2014/main" id="{0B3220B8-B263-4723-93FB-57B794DE1355}"/>
              </a:ext>
            </a:extLst>
          </p:cNvPr>
          <p:cNvSpPr txBox="1"/>
          <p:nvPr/>
        </p:nvSpPr>
        <p:spPr>
          <a:xfrm>
            <a:off x="3733693" y="800849"/>
            <a:ext cx="1562285" cy="359071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3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Verdana"/>
              </a:rPr>
              <a:t>legame</a:t>
            </a:r>
            <a:r>
              <a:rPr kumimoji="0" lang="en-US" sz="13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Verdana"/>
              </a:rPr>
              <a:t> </a:t>
            </a:r>
            <a:r>
              <a:rPr kumimoji="0" lang="en-US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Symbol" panose="05050102010706020507" pitchFamily="18" charset="2"/>
                <a:ea typeface="Verdana" panose="020B0604030504040204" pitchFamily="34" charset="0"/>
                <a:sym typeface="Verdana"/>
              </a:rPr>
              <a:t>p </a:t>
            </a:r>
            <a:r>
              <a:rPr kumimoji="0" lang="en-US" sz="1400" b="0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Verdana"/>
              </a:rPr>
              <a:t>debole</a:t>
            </a:r>
            <a:r>
              <a:rPr kumimoji="0" lang="en-US" sz="13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Verdana" panose="020B0604030504040204" pitchFamily="34" charset="0"/>
                <a:ea typeface="Verdana" panose="020B0604030504040204" pitchFamily="34" charset="0"/>
                <a:sym typeface="Verdana"/>
              </a:rPr>
              <a:t> </a:t>
            </a:r>
          </a:p>
        </p:txBody>
      </p:sp>
      <p:pic>
        <p:nvPicPr>
          <p:cNvPr id="17" name="image19.png" descr="image19.png">
            <a:extLst>
              <a:ext uri="{FF2B5EF4-FFF2-40B4-BE49-F238E27FC236}">
                <a16:creationId xmlns:a16="http://schemas.microsoft.com/office/drawing/2014/main" id="{8FE1B7FA-CCC9-4C77-9DAE-35BBC897AD7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/>
          </a:blip>
          <a:srcRect t="49022" r="73496" b="27564"/>
          <a:stretch/>
        </p:blipFill>
        <p:spPr>
          <a:xfrm>
            <a:off x="852164" y="4462057"/>
            <a:ext cx="1741009" cy="971125"/>
          </a:xfrm>
          <a:prstGeom prst="rect">
            <a:avLst/>
          </a:prstGeom>
          <a:ln w="12700">
            <a:miter lim="400000"/>
          </a:ln>
        </p:spPr>
      </p:pic>
      <p:cxnSp>
        <p:nvCxnSpPr>
          <p:cNvPr id="4" name="Connettore diritto 3">
            <a:extLst>
              <a:ext uri="{FF2B5EF4-FFF2-40B4-BE49-F238E27FC236}">
                <a16:creationId xmlns:a16="http://schemas.microsoft.com/office/drawing/2014/main" id="{A04130F6-2C69-4C5B-B2E5-0996A53EEC76}"/>
              </a:ext>
            </a:extLst>
          </p:cNvPr>
          <p:cNvCxnSpPr>
            <a:cxnSpLocks/>
          </p:cNvCxnSpPr>
          <p:nvPr/>
        </p:nvCxnSpPr>
        <p:spPr>
          <a:xfrm flipH="1">
            <a:off x="2465459" y="4834485"/>
            <a:ext cx="415786" cy="0"/>
          </a:xfrm>
          <a:prstGeom prst="line">
            <a:avLst/>
          </a:prstGeom>
          <a:ln w="127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ttangolo 5">
            <a:extLst>
              <a:ext uri="{FF2B5EF4-FFF2-40B4-BE49-F238E27FC236}">
                <a16:creationId xmlns:a16="http://schemas.microsoft.com/office/drawing/2014/main" id="{A39B8061-90DC-4A66-B45D-63F165F5212A}"/>
              </a:ext>
            </a:extLst>
          </p:cNvPr>
          <p:cNvSpPr/>
          <p:nvPr/>
        </p:nvSpPr>
        <p:spPr>
          <a:xfrm>
            <a:off x="2851022" y="5284048"/>
            <a:ext cx="143597" cy="51429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" grpId="0" animBg="1" advAuto="0"/>
      <p:bldP spid="17" grpId="0" animBg="1" advAuto="0"/>
    </p:bldLst>
  </p:timing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</TotalTime>
  <Words>531</Words>
  <Application>Microsoft Office PowerPoint</Application>
  <PresentationFormat>Presentazione su schermo (4:3)</PresentationFormat>
  <Paragraphs>91</Paragraphs>
  <Slides>11</Slides>
  <Notes>0</Notes>
  <HiddenSlides>1</HiddenSlides>
  <MMClips>0</MMClips>
  <ScaleCrop>false</ScaleCrop>
  <HeadingPairs>
    <vt:vector size="8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20" baseType="lpstr">
      <vt:lpstr>Arial</vt:lpstr>
      <vt:lpstr>Calibri</vt:lpstr>
      <vt:lpstr>Calibri Light</vt:lpstr>
      <vt:lpstr>Helvetica</vt:lpstr>
      <vt:lpstr>Symbol</vt:lpstr>
      <vt:lpstr>Times New Roman</vt:lpstr>
      <vt:lpstr>Verdana</vt:lpstr>
      <vt:lpstr>Tema di Office</vt:lpstr>
      <vt:lpstr>CS ChemDraw Drawing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Nomenclatura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FELLUGA FULVIA</dc:creator>
  <cp:lastModifiedBy>FELLUGA FULVIA</cp:lastModifiedBy>
  <cp:revision>6</cp:revision>
  <dcterms:created xsi:type="dcterms:W3CDTF">2026-03-26T09:27:22Z</dcterms:created>
  <dcterms:modified xsi:type="dcterms:W3CDTF">2026-03-27T14:25:43Z</dcterms:modified>
</cp:coreProperties>
</file>