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92" r:id="rId2"/>
    <p:sldId id="393" r:id="rId3"/>
    <p:sldId id="394" r:id="rId4"/>
    <p:sldId id="397" r:id="rId5"/>
    <p:sldId id="398" r:id="rId6"/>
    <p:sldId id="399" r:id="rId7"/>
    <p:sldId id="410" r:id="rId8"/>
    <p:sldId id="409" r:id="rId9"/>
    <p:sldId id="411" r:id="rId10"/>
    <p:sldId id="404" r:id="rId11"/>
    <p:sldId id="405" r:id="rId12"/>
    <p:sldId id="406" r:id="rId13"/>
    <p:sldId id="412" r:id="rId14"/>
    <p:sldId id="407" r:id="rId15"/>
    <p:sldId id="408"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509492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55705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183626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19693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398844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299067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8081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865331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544631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46461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29/03/2026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066338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29/03/2026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420857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6A854E-8B33-5D32-6FF3-231F0219C609}"/>
              </a:ext>
            </a:extLst>
          </p:cNvPr>
          <p:cNvSpPr>
            <a:spLocks noGrp="1"/>
          </p:cNvSpPr>
          <p:nvPr>
            <p:ph idx="1"/>
          </p:nvPr>
        </p:nvSpPr>
        <p:spPr>
          <a:xfrm>
            <a:off x="838200" y="633743"/>
            <a:ext cx="10515600" cy="5543220"/>
          </a:xfrm>
        </p:spPr>
        <p:txBody>
          <a:bodyPr>
            <a:normAutofit lnSpcReduction="10000"/>
          </a:bodyPr>
          <a:lstStyle/>
          <a:p>
            <a:pPr algn="just"/>
            <a:r>
              <a:rPr lang="it-IT" dirty="0"/>
              <a:t>Le classi dirigenti, anche quelle conservatrici, hanno però ormai accettato che le masse popolari debbano essere coinvolte, tramite il voto, allo scopo di renderle parte del sistema</a:t>
            </a:r>
          </a:p>
          <a:p>
            <a:pPr algn="just"/>
            <a:r>
              <a:rPr lang="it-IT" dirty="0"/>
              <a:t>Con lo stesso obiettivo i governi varano provvedimenti di natura sociale, che legalizzano sindacati e scioperi, migliorano le condizioni di lavoro e istituiscono i primi sistemi previdenziali e assistenziali</a:t>
            </a:r>
          </a:p>
          <a:p>
            <a:pPr algn="just"/>
            <a:r>
              <a:rPr lang="it-IT" dirty="0"/>
              <a:t>Allo stesso tempo però i governi sono pronti a reprimere duramente partiti o iniziative politiche ritenute pericolose per il sistema</a:t>
            </a:r>
          </a:p>
          <a:p>
            <a:pPr algn="just"/>
            <a:r>
              <a:rPr lang="it-IT" dirty="0"/>
              <a:t>La Chiesa cattolica, pur mantenendo ferma la propria condanna di liberalismo e socialismo e il rifiuto dello Stato italiano, con papa Leone XIII (1878-1903) si apre alla nuova realtà sociale di fine Ottocento</a:t>
            </a:r>
          </a:p>
        </p:txBody>
      </p:sp>
    </p:spTree>
    <p:extLst>
      <p:ext uri="{BB962C8B-B14F-4D97-AF65-F5344CB8AC3E}">
        <p14:creationId xmlns:p14="http://schemas.microsoft.com/office/powerpoint/2010/main" val="241088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7A6B8FF-4A9D-E509-ED0A-8304186CA529}"/>
              </a:ext>
            </a:extLst>
          </p:cNvPr>
          <p:cNvSpPr>
            <a:spLocks noGrp="1"/>
          </p:cNvSpPr>
          <p:nvPr>
            <p:ph idx="1"/>
          </p:nvPr>
        </p:nvSpPr>
        <p:spPr>
          <a:xfrm>
            <a:off x="838200" y="688063"/>
            <a:ext cx="10515600" cy="5488900"/>
          </a:xfrm>
        </p:spPr>
        <p:txBody>
          <a:bodyPr/>
          <a:lstStyle/>
          <a:p>
            <a:pPr algn="just"/>
            <a:r>
              <a:rPr lang="it-IT" dirty="0"/>
              <a:t>Governo Crispi: repressione del movimento dei fasci siciliani e scioglimento del Partito socialista italiano, fondato nel 1892</a:t>
            </a:r>
          </a:p>
          <a:p>
            <a:pPr algn="just"/>
            <a:r>
              <a:rPr lang="it-IT" dirty="0"/>
              <a:t>Fallimento del programma coloniale di Crispi: sconfitta di Adua in Etiopia (1896)</a:t>
            </a:r>
          </a:p>
          <a:p>
            <a:pPr algn="just"/>
            <a:r>
              <a:rPr lang="it-IT" dirty="0"/>
              <a:t>Dopo le dimissioni di Crispi si susseguono due governi di stampo autoritario che reprimono con la forza le proteste popolari dovute soprattutto all’aumento del prezzo del pane: l’episodio più tragico è la strage di Milano (1898)</a:t>
            </a:r>
          </a:p>
          <a:p>
            <a:pPr algn="just"/>
            <a:r>
              <a:rPr lang="it-IT" dirty="0"/>
              <a:t>Dopo l’uccisione del re Umberto I (1900), il nuovo re Vittorio Emanuele III decide di attenuare le tensioni sociali affidando il governo ai liberali progressisti di Giuseppe Zanardelli e Giovanni Giolitti</a:t>
            </a:r>
          </a:p>
        </p:txBody>
      </p:sp>
    </p:spTree>
    <p:extLst>
      <p:ext uri="{BB962C8B-B14F-4D97-AF65-F5344CB8AC3E}">
        <p14:creationId xmlns:p14="http://schemas.microsoft.com/office/powerpoint/2010/main" val="2978878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EB084B-E9F4-90D2-747B-9EEA33BACDF3}"/>
              </a:ext>
            </a:extLst>
          </p:cNvPr>
          <p:cNvSpPr>
            <a:spLocks noGrp="1"/>
          </p:cNvSpPr>
          <p:nvPr>
            <p:ph idx="1"/>
          </p:nvPr>
        </p:nvSpPr>
        <p:spPr>
          <a:xfrm>
            <a:off x="838200" y="552261"/>
            <a:ext cx="10515600" cy="5624702"/>
          </a:xfrm>
        </p:spPr>
        <p:txBody>
          <a:bodyPr>
            <a:normAutofit lnSpcReduction="10000"/>
          </a:bodyPr>
          <a:lstStyle/>
          <a:p>
            <a:pPr algn="just"/>
            <a:r>
              <a:rPr lang="it-IT" dirty="0"/>
              <a:t>Giolitti, che guiderà i governi italiani fra il 1903 e il 1914, con alcune interruzioni, crede che le masse popolari debbano essere integrate all’interno dello Stato liberale</a:t>
            </a:r>
          </a:p>
          <a:p>
            <a:pPr algn="just"/>
            <a:r>
              <a:rPr lang="it-IT" dirty="0"/>
              <a:t>Politica di apertura al Partito socialista e ai sindacati e teoria della neutralità dello Stato nei conflitti di lavoro</a:t>
            </a:r>
          </a:p>
          <a:p>
            <a:pPr algn="just"/>
            <a:r>
              <a:rPr lang="it-IT" dirty="0"/>
              <a:t>Grandi ondate di scioperi agricoli in particolare nella Valle Padana e scioperi industriali nel nord-ovest italiano</a:t>
            </a:r>
          </a:p>
          <a:p>
            <a:pPr algn="just"/>
            <a:r>
              <a:rPr lang="it-IT" dirty="0"/>
              <a:t>Aumento dei salari, che ha come conseguenza lo stimolo dei consumi e una crescita complessiva dell’economia italiana</a:t>
            </a:r>
          </a:p>
          <a:p>
            <a:pPr algn="just"/>
            <a:r>
              <a:rPr lang="it-IT" dirty="0"/>
              <a:t>Anche Giolitti vara una serie di provvedimenti sociali a tutela degli operai e in particolare di donne e bambini</a:t>
            </a:r>
          </a:p>
          <a:p>
            <a:pPr algn="just"/>
            <a:r>
              <a:rPr lang="it-IT" dirty="0"/>
              <a:t>Con l’appoggio dei socialisti vengono municipalizzati i servizi pubblici e vengono nazionalizzate le ferrovie</a:t>
            </a:r>
          </a:p>
          <a:p>
            <a:endParaRPr lang="it-IT" dirty="0"/>
          </a:p>
        </p:txBody>
      </p:sp>
    </p:spTree>
    <p:extLst>
      <p:ext uri="{BB962C8B-B14F-4D97-AF65-F5344CB8AC3E}">
        <p14:creationId xmlns:p14="http://schemas.microsoft.com/office/powerpoint/2010/main" val="399572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A94AF0-32DD-A5E6-08FD-2A2DC0519987}"/>
              </a:ext>
            </a:extLst>
          </p:cNvPr>
          <p:cNvSpPr>
            <a:spLocks noGrp="1"/>
          </p:cNvSpPr>
          <p:nvPr>
            <p:ph idx="1"/>
          </p:nvPr>
        </p:nvSpPr>
        <p:spPr>
          <a:xfrm>
            <a:off x="838200" y="742384"/>
            <a:ext cx="10515600" cy="5434579"/>
          </a:xfrm>
        </p:spPr>
        <p:txBody>
          <a:bodyPr/>
          <a:lstStyle/>
          <a:p>
            <a:pPr algn="just"/>
            <a:r>
              <a:rPr lang="it-IT" dirty="0"/>
              <a:t>Lo Stato sostiene la grande industria siderurgica del nord-ovest anche con commesse statali per potenziare esercito e marina</a:t>
            </a:r>
          </a:p>
          <a:p>
            <a:pPr algn="just"/>
            <a:r>
              <a:rPr lang="it-IT" dirty="0"/>
              <a:t>Intervento pubblico per ridurre il divario socio-economico fra nord e sud d’Italia, soprattutto con la realizzazione di nuove infrastrutture</a:t>
            </a:r>
          </a:p>
          <a:p>
            <a:pPr algn="just"/>
            <a:r>
              <a:rPr lang="it-IT" dirty="0"/>
              <a:t>Giolitti poi rilancia la politica coloniale italiana, attaccando la Libia (1911-12), parte dell’Impero ottomano, ormai in crisi profonda in particolare nei Balcani</a:t>
            </a:r>
          </a:p>
          <a:p>
            <a:pPr algn="just"/>
            <a:r>
              <a:rPr lang="it-IT" dirty="0"/>
              <a:t>La guerra di Libia è appoggiata soprattutto dai gruppi della destra nazionalista, organizzata nell’Associazione Nazionalista Italiana, dall’opinione pubblica cattolica ma anche dalla grande stampa liberale</a:t>
            </a:r>
          </a:p>
          <a:p>
            <a:endParaRPr lang="it-IT" dirty="0"/>
          </a:p>
        </p:txBody>
      </p:sp>
    </p:spTree>
    <p:extLst>
      <p:ext uri="{BB962C8B-B14F-4D97-AF65-F5344CB8AC3E}">
        <p14:creationId xmlns:p14="http://schemas.microsoft.com/office/powerpoint/2010/main" val="605211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FC1C9-0B09-D952-6A2D-B33EAA8436DD}"/>
              </a:ext>
            </a:extLst>
          </p:cNvPr>
          <p:cNvSpPr>
            <a:spLocks noGrp="1"/>
          </p:cNvSpPr>
          <p:nvPr>
            <p:ph type="title"/>
          </p:nvPr>
        </p:nvSpPr>
        <p:spPr>
          <a:xfrm>
            <a:off x="838200" y="365126"/>
            <a:ext cx="10515600" cy="494954"/>
          </a:xfrm>
        </p:spPr>
        <p:txBody>
          <a:bodyPr>
            <a:normAutofit/>
          </a:bodyPr>
          <a:lstStyle/>
          <a:p>
            <a:pPr algn="ctr"/>
            <a:r>
              <a:rPr lang="it-IT" sz="2400" dirty="0"/>
              <a:t>Guerra di Libia</a:t>
            </a:r>
          </a:p>
        </p:txBody>
      </p:sp>
      <p:pic>
        <p:nvPicPr>
          <p:cNvPr id="2050" name="Picture 2" descr="La Storia dimenticata: la guerra italo-turca - EmmeReports">
            <a:extLst>
              <a:ext uri="{FF2B5EF4-FFF2-40B4-BE49-F238E27FC236}">
                <a16:creationId xmlns:a16="http://schemas.microsoft.com/office/drawing/2014/main" id="{B79056E7-EDC0-2A27-0837-F61CAAC6F2D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04654" y="860080"/>
            <a:ext cx="6382692" cy="5316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7221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215FB8-D19F-7770-BB30-76D5EDEFEA8B}"/>
              </a:ext>
            </a:extLst>
          </p:cNvPr>
          <p:cNvSpPr>
            <a:spLocks noGrp="1"/>
          </p:cNvSpPr>
          <p:nvPr>
            <p:ph idx="1"/>
          </p:nvPr>
        </p:nvSpPr>
        <p:spPr>
          <a:xfrm>
            <a:off x="838200" y="633743"/>
            <a:ext cx="10515600" cy="5543220"/>
          </a:xfrm>
        </p:spPr>
        <p:txBody>
          <a:bodyPr/>
          <a:lstStyle/>
          <a:p>
            <a:pPr algn="just"/>
            <a:r>
              <a:rPr lang="it-IT" dirty="0"/>
              <a:t>Nel 1912 è introdotto il suffragio universale maschile</a:t>
            </a:r>
          </a:p>
          <a:p>
            <a:pPr algn="just"/>
            <a:r>
              <a:rPr lang="it-IT" dirty="0"/>
              <a:t>Alle elezioni del 1913 per la prima volta i cattolici votano appoggiando i liberali in funzione antisocialista, in cambio della tutela delle prerogative della Chiesa cattolica</a:t>
            </a:r>
          </a:p>
          <a:p>
            <a:endParaRPr lang="it-IT" dirty="0"/>
          </a:p>
          <a:p>
            <a:endParaRPr lang="it-IT" dirty="0"/>
          </a:p>
        </p:txBody>
      </p:sp>
    </p:spTree>
    <p:extLst>
      <p:ext uri="{BB962C8B-B14F-4D97-AF65-F5344CB8AC3E}">
        <p14:creationId xmlns:p14="http://schemas.microsoft.com/office/powerpoint/2010/main" val="4227549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53AEC9-214F-3647-1D1F-16AD2AF431DB}"/>
              </a:ext>
            </a:extLst>
          </p:cNvPr>
          <p:cNvSpPr>
            <a:spLocks noGrp="1"/>
          </p:cNvSpPr>
          <p:nvPr>
            <p:ph type="title"/>
          </p:nvPr>
        </p:nvSpPr>
        <p:spPr/>
        <p:txBody>
          <a:bodyPr/>
          <a:lstStyle/>
          <a:p>
            <a:r>
              <a:rPr lang="it-IT" dirty="0"/>
              <a:t>Colonialismo e imperialismo</a:t>
            </a:r>
          </a:p>
        </p:txBody>
      </p:sp>
      <p:sp>
        <p:nvSpPr>
          <p:cNvPr id="3" name="Segnaposto contenuto 2">
            <a:extLst>
              <a:ext uri="{FF2B5EF4-FFF2-40B4-BE49-F238E27FC236}">
                <a16:creationId xmlns:a16="http://schemas.microsoft.com/office/drawing/2014/main" id="{C5041499-4844-D0D3-1EE0-0C86497AA443}"/>
              </a:ext>
            </a:extLst>
          </p:cNvPr>
          <p:cNvSpPr>
            <a:spLocks noGrp="1"/>
          </p:cNvSpPr>
          <p:nvPr>
            <p:ph idx="1"/>
          </p:nvPr>
        </p:nvSpPr>
        <p:spPr/>
        <p:txBody>
          <a:bodyPr>
            <a:normAutofit lnSpcReduction="10000"/>
          </a:bodyPr>
          <a:lstStyle/>
          <a:p>
            <a:pPr algn="just"/>
            <a:r>
              <a:rPr lang="it-IT" dirty="0"/>
              <a:t>Tra il 1870 e il 1914 le grandi potenze occidentali dominano il mondo attraverso le proprie colonie e il controllo esercitato tramite la forza militare, economica e finanziaria</a:t>
            </a:r>
          </a:p>
          <a:p>
            <a:pPr algn="just"/>
            <a:r>
              <a:rPr lang="it-IT" dirty="0"/>
              <a:t>Si parla quindi di imperialismo</a:t>
            </a:r>
          </a:p>
          <a:p>
            <a:pPr algn="just"/>
            <a:r>
              <a:rPr lang="it-IT" dirty="0"/>
              <a:t>La spinta al dominio coloniale è dovuta soprattutto ad interessi di natura economica: sfruttamento delle risorse naturali e sbocco per i prodotti nazionali</a:t>
            </a:r>
          </a:p>
          <a:p>
            <a:pPr algn="just"/>
            <a:r>
              <a:rPr lang="it-IT" dirty="0"/>
              <a:t>In Sud America il controllo da parte prima del Regno Unito, poi degli Stati Uniti, si basa sull’influenza economica e sul condizionamento della politica interna degli stati centro e sudamericani formalmente indipendenti</a:t>
            </a:r>
          </a:p>
        </p:txBody>
      </p:sp>
    </p:spTree>
    <p:extLst>
      <p:ext uri="{BB962C8B-B14F-4D97-AF65-F5344CB8AC3E}">
        <p14:creationId xmlns:p14="http://schemas.microsoft.com/office/powerpoint/2010/main" val="219347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5CD0E9F-FF12-AB9F-5DB4-746328221DAD}"/>
              </a:ext>
            </a:extLst>
          </p:cNvPr>
          <p:cNvSpPr>
            <a:spLocks noGrp="1"/>
          </p:cNvSpPr>
          <p:nvPr>
            <p:ph idx="1"/>
          </p:nvPr>
        </p:nvSpPr>
        <p:spPr>
          <a:xfrm>
            <a:off x="838200" y="651850"/>
            <a:ext cx="10515600" cy="5525113"/>
          </a:xfrm>
        </p:spPr>
        <p:txBody>
          <a:bodyPr/>
          <a:lstStyle/>
          <a:p>
            <a:pPr algn="just"/>
            <a:r>
              <a:rPr lang="it-IT" dirty="0"/>
              <a:t>Con l’enciclica </a:t>
            </a:r>
            <a:r>
              <a:rPr lang="it-IT" i="1" dirty="0"/>
              <a:t>Rerum </a:t>
            </a:r>
            <a:r>
              <a:rPr lang="it-IT" i="1" dirty="0" err="1"/>
              <a:t>Novarum</a:t>
            </a:r>
            <a:r>
              <a:rPr lang="it-IT" dirty="0"/>
              <a:t> (1891) Leone XIII auspica un migliore trattamento degli operai da parte degli imprenditori in base ai valori cristiani e apre alla possibilità di istituire società di mutuo soccorso cattoliche</a:t>
            </a:r>
          </a:p>
          <a:p>
            <a:pPr algn="just"/>
            <a:r>
              <a:rPr lang="it-IT" dirty="0"/>
              <a:t>Negli Stati Uniti il Partito repubblicano, guidato dal presidente Theodore Roosevelt fra il 1901 e il 1909, porta avanti un programma riformista</a:t>
            </a:r>
          </a:p>
          <a:p>
            <a:pPr algn="just"/>
            <a:r>
              <a:rPr lang="it-IT" dirty="0"/>
              <a:t>Lotta contro le politiche monopolistiche delle grandi aziende e dei trust americani</a:t>
            </a:r>
          </a:p>
          <a:p>
            <a:pPr algn="just"/>
            <a:r>
              <a:rPr lang="it-IT" dirty="0"/>
              <a:t>Controlli sulla qualità dei prodotti dell’industria alimentare e farmaceutica e sulle condizioni negli ambienti di lavoro</a:t>
            </a:r>
          </a:p>
        </p:txBody>
      </p:sp>
    </p:spTree>
    <p:extLst>
      <p:ext uri="{BB962C8B-B14F-4D97-AF65-F5344CB8AC3E}">
        <p14:creationId xmlns:p14="http://schemas.microsoft.com/office/powerpoint/2010/main" val="1836919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27EFFBE-F8E6-52EA-37C6-833A93841DEC}"/>
              </a:ext>
            </a:extLst>
          </p:cNvPr>
          <p:cNvSpPr>
            <a:spLocks noGrp="1"/>
          </p:cNvSpPr>
          <p:nvPr>
            <p:ph idx="1"/>
          </p:nvPr>
        </p:nvSpPr>
        <p:spPr>
          <a:xfrm>
            <a:off x="838200" y="805758"/>
            <a:ext cx="10515600" cy="5371205"/>
          </a:xfrm>
        </p:spPr>
        <p:txBody>
          <a:bodyPr>
            <a:normAutofit/>
          </a:bodyPr>
          <a:lstStyle/>
          <a:p>
            <a:pPr algn="just"/>
            <a:r>
              <a:rPr lang="it-IT" dirty="0"/>
              <a:t>Misure a livello federale o dei singoli Stati di carattere assicurativo per i lavoratori (infortuni e malattie) e che limitano le ore lavorative di donne e bambini nelle fabbriche</a:t>
            </a:r>
          </a:p>
          <a:p>
            <a:pPr algn="just"/>
            <a:r>
              <a:rPr lang="it-IT" dirty="0"/>
              <a:t>Campagne di moralizzazione della politica, con delle norme che limitano l’uso dello «spoils system»</a:t>
            </a:r>
          </a:p>
          <a:p>
            <a:pPr algn="just"/>
            <a:r>
              <a:rPr lang="it-IT" dirty="0"/>
              <a:t>Presidenza del democratico Thomas Woodrow Wilson (1913-1921), il programma riformista prosegue: viene creata la Federal Reserve (la banca centrale degli Stati Uniti), preposta al controllo dell’operato delle banche private, si introduce una tassa federale sui redditi, l’elezione diretta dei senatori, altri provvedimenti a tutela della libera concorrenza e dei consumatori, tutele per i sindacati e limitazioni nell’orario di lavoro degli operai</a:t>
            </a:r>
          </a:p>
        </p:txBody>
      </p:sp>
    </p:spTree>
    <p:extLst>
      <p:ext uri="{BB962C8B-B14F-4D97-AF65-F5344CB8AC3E}">
        <p14:creationId xmlns:p14="http://schemas.microsoft.com/office/powerpoint/2010/main" val="776448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58E5524-4A69-0D75-91C4-90C7584FA784}"/>
              </a:ext>
            </a:extLst>
          </p:cNvPr>
          <p:cNvSpPr>
            <a:spLocks noGrp="1"/>
          </p:cNvSpPr>
          <p:nvPr>
            <p:ph idx="1"/>
          </p:nvPr>
        </p:nvSpPr>
        <p:spPr>
          <a:xfrm>
            <a:off x="838200" y="570368"/>
            <a:ext cx="10515600" cy="5606595"/>
          </a:xfrm>
        </p:spPr>
        <p:txBody>
          <a:bodyPr>
            <a:normAutofit/>
          </a:bodyPr>
          <a:lstStyle/>
          <a:p>
            <a:pPr algn="just"/>
            <a:r>
              <a:rPr lang="it-IT" dirty="0"/>
              <a:t>In Francia fra la fine dell’Ottocento e l’inizio del Novecento ci sono due tentativi di colpi di Stato da parte della destra monarchica, inoltre l’«Affaire Dreyfus» polarizza ulteriormente lo scontro politico fra destra monarchica e cattolica e sinistra laica repubblicana e socialista</a:t>
            </a:r>
          </a:p>
          <a:p>
            <a:pPr algn="just"/>
            <a:r>
              <a:rPr lang="it-IT" dirty="0"/>
              <a:t>I governi repubblicani varano una serie di riforme: sistema educativo laico e pubblico e istruzione elementare obbligatoria e gratuita</a:t>
            </a:r>
          </a:p>
          <a:p>
            <a:pPr algn="just"/>
            <a:r>
              <a:rPr lang="it-IT" dirty="0"/>
              <a:t>Inoltre, una serie di leggi a tutela del mondo del lavoro, anche se repubblicani e radicali alternano queste misure a provvedimenti repressivi verso il movimento operaio</a:t>
            </a:r>
          </a:p>
          <a:p>
            <a:pPr algn="just"/>
            <a:r>
              <a:rPr lang="it-IT" dirty="0"/>
              <a:t>La sinistra socialista è sempre più autonoma dai repubblicano-radicali</a:t>
            </a:r>
          </a:p>
          <a:p>
            <a:pPr algn="just"/>
            <a:endParaRPr lang="it-IT" dirty="0"/>
          </a:p>
        </p:txBody>
      </p:sp>
    </p:spTree>
    <p:extLst>
      <p:ext uri="{BB962C8B-B14F-4D97-AF65-F5344CB8AC3E}">
        <p14:creationId xmlns:p14="http://schemas.microsoft.com/office/powerpoint/2010/main" val="1733629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250F0F-E857-18D6-08BC-5873909DD38B}"/>
              </a:ext>
            </a:extLst>
          </p:cNvPr>
          <p:cNvSpPr>
            <a:spLocks noGrp="1"/>
          </p:cNvSpPr>
          <p:nvPr>
            <p:ph idx="1"/>
          </p:nvPr>
        </p:nvSpPr>
        <p:spPr>
          <a:xfrm>
            <a:off x="838200" y="669956"/>
            <a:ext cx="10515600" cy="5507007"/>
          </a:xfrm>
        </p:spPr>
        <p:txBody>
          <a:bodyPr>
            <a:normAutofit/>
          </a:bodyPr>
          <a:lstStyle/>
          <a:p>
            <a:pPr algn="just"/>
            <a:r>
              <a:rPr lang="it-IT" dirty="0"/>
              <a:t>In risposta a questa situazione, nasce nel 1905 il partito socialista francese, la SFIO (</a:t>
            </a:r>
            <a:r>
              <a:rPr lang="it-IT" dirty="0" err="1"/>
              <a:t>Section</a:t>
            </a:r>
            <a:r>
              <a:rPr lang="it-IT" dirty="0"/>
              <a:t> </a:t>
            </a:r>
            <a:r>
              <a:rPr lang="it-IT" dirty="0" err="1"/>
              <a:t>Française</a:t>
            </a:r>
            <a:r>
              <a:rPr lang="it-IT" dirty="0"/>
              <a:t> de l’</a:t>
            </a:r>
            <a:r>
              <a:rPr lang="it-IT" dirty="0" err="1"/>
              <a:t>Internationale</a:t>
            </a:r>
            <a:r>
              <a:rPr lang="it-IT" dirty="0"/>
              <a:t> </a:t>
            </a:r>
            <a:r>
              <a:rPr lang="it-IT" dirty="0" err="1"/>
              <a:t>Ouvrière</a:t>
            </a:r>
            <a:r>
              <a:rPr lang="it-IT" dirty="0"/>
              <a:t>)</a:t>
            </a:r>
          </a:p>
          <a:p>
            <a:pPr algn="just"/>
            <a:r>
              <a:rPr lang="it-IT" dirty="0"/>
              <a:t>Esiste inoltre il sindacato </a:t>
            </a:r>
            <a:r>
              <a:rPr lang="it-IT" dirty="0" err="1"/>
              <a:t>Confédération</a:t>
            </a:r>
            <a:r>
              <a:rPr lang="it-IT" dirty="0"/>
              <a:t> Générale </a:t>
            </a:r>
            <a:r>
              <a:rPr lang="it-IT" dirty="0" err="1"/>
              <a:t>du</a:t>
            </a:r>
            <a:r>
              <a:rPr lang="it-IT" dirty="0"/>
              <a:t> </a:t>
            </a:r>
            <a:r>
              <a:rPr lang="it-IT" dirty="0" err="1"/>
              <a:t>Travail</a:t>
            </a:r>
            <a:r>
              <a:rPr lang="it-IT" dirty="0"/>
              <a:t>, di orientamento rivoluzionario</a:t>
            </a:r>
          </a:p>
          <a:p>
            <a:pPr algn="just"/>
            <a:r>
              <a:rPr lang="it-IT" dirty="0"/>
              <a:t>Nell’Impero tedesco il cancelliere Bismarck porta avanti in una prima fase una dura campagna (Kulturkampf) contro il partito cattolico </a:t>
            </a:r>
            <a:r>
              <a:rPr lang="it-IT" dirty="0" err="1"/>
              <a:t>Zentrum</a:t>
            </a:r>
            <a:r>
              <a:rPr lang="it-IT" dirty="0"/>
              <a:t> e la Chiesa cattolica tedesca</a:t>
            </a:r>
          </a:p>
          <a:p>
            <a:pPr algn="just"/>
            <a:r>
              <a:rPr lang="it-IT" dirty="0"/>
              <a:t>Successivamente, la politica repressiva si sposta verso il Partito socialista dei lavoratori di Germania (SDP)</a:t>
            </a:r>
          </a:p>
        </p:txBody>
      </p:sp>
    </p:spTree>
    <p:extLst>
      <p:ext uri="{BB962C8B-B14F-4D97-AF65-F5344CB8AC3E}">
        <p14:creationId xmlns:p14="http://schemas.microsoft.com/office/powerpoint/2010/main" val="3499379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12E9E20-9FAF-0DDA-AE86-8B41A4EDBEEF}"/>
              </a:ext>
            </a:extLst>
          </p:cNvPr>
          <p:cNvSpPr>
            <a:spLocks noGrp="1"/>
          </p:cNvSpPr>
          <p:nvPr>
            <p:ph idx="1"/>
          </p:nvPr>
        </p:nvSpPr>
        <p:spPr>
          <a:xfrm>
            <a:off x="838200" y="615636"/>
            <a:ext cx="10515600" cy="5561327"/>
          </a:xfrm>
        </p:spPr>
        <p:txBody>
          <a:bodyPr/>
          <a:lstStyle/>
          <a:p>
            <a:pPr algn="just"/>
            <a:r>
              <a:rPr lang="it-IT" dirty="0"/>
              <a:t>Bismarck affianca la politica antisocialista con misure di carattere sociale a favore dei lavoratori: assicurazione obbligatoria per le malattie e gli infortuni sul lavoro e pensioni di anzianità</a:t>
            </a:r>
          </a:p>
          <a:p>
            <a:pPr algn="just"/>
            <a:r>
              <a:rPr lang="it-IT" dirty="0"/>
              <a:t>Il nuovo imperatore Guglielmo II, succeduto a Guglielmo I nel 1888, imprime una svolta politica, allontanando Bismarck, revocando le leggi antisocialiste e varando nuovi provvedimenti in campo sociale</a:t>
            </a:r>
          </a:p>
          <a:p>
            <a:pPr algn="just"/>
            <a:r>
              <a:rPr lang="it-IT" dirty="0"/>
              <a:t>Guglielmo II concentra la propria azione sull’espansionismo coloniale in particolare in Africa e sul potenziamento dell’esercito e della marina militare</a:t>
            </a:r>
          </a:p>
          <a:p>
            <a:pPr algn="just"/>
            <a:r>
              <a:rPr lang="it-IT" dirty="0"/>
              <a:t>Il culto della nazione tedesca e del militarismo penetrano in modo profondo all’interno di tutta la società tedesca</a:t>
            </a:r>
          </a:p>
        </p:txBody>
      </p:sp>
    </p:spTree>
    <p:extLst>
      <p:ext uri="{BB962C8B-B14F-4D97-AF65-F5344CB8AC3E}">
        <p14:creationId xmlns:p14="http://schemas.microsoft.com/office/powerpoint/2010/main" val="3882304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E53BCB8-FC6E-4814-9F7E-82307F57673C}"/>
              </a:ext>
            </a:extLst>
          </p:cNvPr>
          <p:cNvSpPr>
            <a:spLocks noGrp="1"/>
          </p:cNvSpPr>
          <p:nvPr>
            <p:ph idx="1"/>
          </p:nvPr>
        </p:nvSpPr>
        <p:spPr>
          <a:xfrm>
            <a:off x="838200" y="841972"/>
            <a:ext cx="10515600" cy="5334991"/>
          </a:xfrm>
        </p:spPr>
        <p:txBody>
          <a:bodyPr>
            <a:normAutofit lnSpcReduction="10000"/>
          </a:bodyPr>
          <a:lstStyle/>
          <a:p>
            <a:pPr algn="just"/>
            <a:r>
              <a:rPr lang="it-IT" dirty="0"/>
              <a:t>Sconfitta dell’Impero russo nella guerra russo-giapponese del 1904-1905 per il controllo di Manciuria e Corea</a:t>
            </a:r>
          </a:p>
          <a:p>
            <a:pPr algn="just"/>
            <a:r>
              <a:rPr lang="it-IT" dirty="0"/>
              <a:t>Nel gennaio 1905 a San Pietroburgo inizia una rivoluzione, in seguito alla quale si formano i primi soviet (consigli di operai e contadini)</a:t>
            </a:r>
          </a:p>
          <a:p>
            <a:pPr algn="just"/>
            <a:r>
              <a:rPr lang="it-IT" dirty="0"/>
              <a:t>Lo zar Nicola II è costretto a concedere la libertà di associazione e stampa e a convocare un parlamento elettivo (Duma)</a:t>
            </a:r>
          </a:p>
          <a:p>
            <a:pPr algn="just"/>
            <a:r>
              <a:rPr lang="it-IT" dirty="0"/>
              <a:t>Il primo ministro Pëtr </a:t>
            </a:r>
            <a:r>
              <a:rPr lang="it-IT" dirty="0" err="1"/>
              <a:t>Stolypin</a:t>
            </a:r>
            <a:r>
              <a:rPr lang="it-IT" dirty="0"/>
              <a:t> abolisce l’</a:t>
            </a:r>
            <a:r>
              <a:rPr lang="it-IT" dirty="0" err="1"/>
              <a:t>obščina</a:t>
            </a:r>
            <a:r>
              <a:rPr lang="it-IT" dirty="0"/>
              <a:t> contadina e fa approvare un provvedimento che prevede il sostegno economico alle famiglie contadine, puntando alla formazione di un ceto di medi proprietari terrieri, che in effetti si forma, pur permanendo ancora per larga parte dei contadini una situazione di grande insoddisfazione</a:t>
            </a:r>
          </a:p>
        </p:txBody>
      </p:sp>
    </p:spTree>
    <p:extLst>
      <p:ext uri="{BB962C8B-B14F-4D97-AF65-F5344CB8AC3E}">
        <p14:creationId xmlns:p14="http://schemas.microsoft.com/office/powerpoint/2010/main" val="2871753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6DC795-E818-37AC-684B-00559E6E0F39}"/>
              </a:ext>
            </a:extLst>
          </p:cNvPr>
          <p:cNvSpPr>
            <a:spLocks noGrp="1"/>
          </p:cNvSpPr>
          <p:nvPr>
            <p:ph type="title"/>
          </p:nvPr>
        </p:nvSpPr>
        <p:spPr>
          <a:xfrm>
            <a:off x="838200" y="365125"/>
            <a:ext cx="10515600" cy="449687"/>
          </a:xfrm>
        </p:spPr>
        <p:txBody>
          <a:bodyPr>
            <a:normAutofit/>
          </a:bodyPr>
          <a:lstStyle/>
          <a:p>
            <a:pPr algn="ctr"/>
            <a:r>
              <a:rPr lang="it-IT" sz="2400" dirty="0"/>
              <a:t>Guerra russo-giapponese (1904-1905)</a:t>
            </a:r>
          </a:p>
        </p:txBody>
      </p:sp>
      <p:pic>
        <p:nvPicPr>
          <p:cNvPr id="1026" name="Picture 2" descr="ARGONAUTI RUSSI SULLA ROTTA PER TSUSHIMA - Limes">
            <a:extLst>
              <a:ext uri="{FF2B5EF4-FFF2-40B4-BE49-F238E27FC236}">
                <a16:creationId xmlns:a16="http://schemas.microsoft.com/office/drawing/2014/main" id="{154BED1A-FD8B-8208-9D31-7FDDF8B71F4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71735" y="814812"/>
            <a:ext cx="8048530" cy="5362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914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2F8F43-7A9C-0D9F-61A3-8E8431DFD5AB}"/>
              </a:ext>
            </a:extLst>
          </p:cNvPr>
          <p:cNvSpPr>
            <a:spLocks noGrp="1"/>
          </p:cNvSpPr>
          <p:nvPr>
            <p:ph type="title"/>
          </p:nvPr>
        </p:nvSpPr>
        <p:spPr/>
        <p:txBody>
          <a:bodyPr/>
          <a:lstStyle/>
          <a:p>
            <a:r>
              <a:rPr lang="it-IT" dirty="0"/>
              <a:t>L’Italia fra Otto e Novecento</a:t>
            </a:r>
          </a:p>
        </p:txBody>
      </p:sp>
      <p:sp>
        <p:nvSpPr>
          <p:cNvPr id="3" name="Segnaposto contenuto 2">
            <a:extLst>
              <a:ext uri="{FF2B5EF4-FFF2-40B4-BE49-F238E27FC236}">
                <a16:creationId xmlns:a16="http://schemas.microsoft.com/office/drawing/2014/main" id="{21D94E2A-7C0A-97AA-5898-A64414057C6D}"/>
              </a:ext>
            </a:extLst>
          </p:cNvPr>
          <p:cNvSpPr>
            <a:spLocks noGrp="1"/>
          </p:cNvSpPr>
          <p:nvPr>
            <p:ph idx="1"/>
          </p:nvPr>
        </p:nvSpPr>
        <p:spPr/>
        <p:txBody>
          <a:bodyPr/>
          <a:lstStyle/>
          <a:p>
            <a:pPr algn="just"/>
            <a:r>
              <a:rPr lang="it-IT" dirty="0"/>
              <a:t>Nel 1876 va al governo la Sinistra storica, con a capo Agostino Depretis</a:t>
            </a:r>
          </a:p>
          <a:p>
            <a:pPr algn="just"/>
            <a:r>
              <a:rPr lang="it-IT" dirty="0"/>
              <a:t>La Sinistra è formata in buona parte da ex repubblicani, che dopo l’Unità d’Italia si sono convertiti alla monarchia mantenendo però una sensibilità nei confronti delle istanze delle classi medie e popolari</a:t>
            </a:r>
          </a:p>
          <a:p>
            <a:pPr algn="just"/>
            <a:r>
              <a:rPr lang="it-IT" dirty="0"/>
              <a:t>Introduzione dell’istruzione elementare obbligatoria (legge Coppino, 1877): gratuità per cinque anni e obbligatorietà per tre anni</a:t>
            </a:r>
          </a:p>
          <a:p>
            <a:pPr algn="just"/>
            <a:r>
              <a:rPr lang="it-IT" dirty="0"/>
              <a:t>Allargamento del suffragio elettorale (1882)</a:t>
            </a:r>
          </a:p>
        </p:txBody>
      </p:sp>
    </p:spTree>
    <p:extLst>
      <p:ext uri="{BB962C8B-B14F-4D97-AF65-F5344CB8AC3E}">
        <p14:creationId xmlns:p14="http://schemas.microsoft.com/office/powerpoint/2010/main" val="3279480795"/>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1251</Words>
  <Application>Microsoft Office PowerPoint</Application>
  <PresentationFormat>Widescreen</PresentationFormat>
  <Paragraphs>55</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Aptos</vt:lpstr>
      <vt:lpstr>Aptos Display</vt:lpstr>
      <vt:lpstr>Arial</vt:lpstr>
      <vt:lpstr>1_Tema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Guerra russo-giapponese (1904-1905)</vt:lpstr>
      <vt:lpstr>L’Italia fra Otto e Novecento</vt:lpstr>
      <vt:lpstr>Presentazione standard di PowerPoint</vt:lpstr>
      <vt:lpstr>Presentazione standard di PowerPoint</vt:lpstr>
      <vt:lpstr>Presentazione standard di PowerPoint</vt:lpstr>
      <vt:lpstr>Guerra di Libia</vt:lpstr>
      <vt:lpstr>Presentazione standard di PowerPoint</vt:lpstr>
      <vt:lpstr>Colonialismo e imperialismo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2026-03-29T14:18:54Z</dcterms:created>
  <dcterms:modified xsi:type="dcterms:W3CDTF">2026-03-29T14:19:36Z</dcterms:modified>
</cp:coreProperties>
</file>