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885" r:id="rId2"/>
    <p:sldId id="1016" r:id="rId3"/>
    <p:sldId id="951" r:id="rId4"/>
    <p:sldId id="2216" r:id="rId5"/>
    <p:sldId id="2217" r:id="rId6"/>
    <p:sldId id="2218" r:id="rId7"/>
    <p:sldId id="2219" r:id="rId8"/>
    <p:sldId id="886" r:id="rId9"/>
    <p:sldId id="268" r:id="rId10"/>
    <p:sldId id="949" r:id="rId11"/>
    <p:sldId id="950" r:id="rId12"/>
    <p:sldId id="953" r:id="rId13"/>
    <p:sldId id="954" r:id="rId14"/>
    <p:sldId id="2179" r:id="rId15"/>
    <p:sldId id="956" r:id="rId16"/>
    <p:sldId id="961" r:id="rId17"/>
    <p:sldId id="960" r:id="rId18"/>
    <p:sldId id="2180" r:id="rId19"/>
    <p:sldId id="279" r:id="rId20"/>
    <p:sldId id="2220" r:id="rId21"/>
    <p:sldId id="968" r:id="rId22"/>
    <p:sldId id="2018" r:id="rId23"/>
    <p:sldId id="2210" r:id="rId24"/>
    <p:sldId id="257" r:id="rId25"/>
    <p:sldId id="537" r:id="rId26"/>
    <p:sldId id="2195" r:id="rId27"/>
    <p:sldId id="2153" r:id="rId28"/>
    <p:sldId id="2197" r:id="rId29"/>
    <p:sldId id="893" r:id="rId30"/>
    <p:sldId id="2211" r:id="rId31"/>
    <p:sldId id="261" r:id="rId32"/>
    <p:sldId id="262" r:id="rId33"/>
    <p:sldId id="263" r:id="rId34"/>
    <p:sldId id="821" r:id="rId35"/>
    <p:sldId id="2221" r:id="rId36"/>
    <p:sldId id="2212" r:id="rId37"/>
    <p:sldId id="822" r:id="rId38"/>
    <p:sldId id="526" r:id="rId39"/>
    <p:sldId id="621" r:id="rId40"/>
    <p:sldId id="291" r:id="rId41"/>
    <p:sldId id="292" r:id="rId42"/>
    <p:sldId id="296" r:id="rId43"/>
    <p:sldId id="2204" r:id="rId44"/>
    <p:sldId id="2170" r:id="rId45"/>
    <p:sldId id="301" r:id="rId46"/>
    <p:sldId id="302" r:id="rId47"/>
    <p:sldId id="303" r:id="rId48"/>
    <p:sldId id="2214" r:id="rId49"/>
    <p:sldId id="307" r:id="rId50"/>
    <p:sldId id="2213" r:id="rId51"/>
    <p:sldId id="1010" r:id="rId52"/>
    <p:sldId id="313" r:id="rId53"/>
    <p:sldId id="315" r:id="rId54"/>
    <p:sldId id="316" r:id="rId55"/>
    <p:sldId id="318" r:id="rId56"/>
    <p:sldId id="319" r:id="rId57"/>
    <p:sldId id="1009" r:id="rId58"/>
    <p:sldId id="992" r:id="rId59"/>
    <p:sldId id="993" r:id="rId60"/>
    <p:sldId id="320" r:id="rId61"/>
    <p:sldId id="962" r:id="rId62"/>
    <p:sldId id="2215" r:id="rId63"/>
    <p:sldId id="321" r:id="rId64"/>
    <p:sldId id="272" r:id="rId65"/>
    <p:sldId id="969" r:id="rId66"/>
    <p:sldId id="327" r:id="rId67"/>
    <p:sldId id="328" r:id="rId68"/>
    <p:sldId id="974" r:id="rId69"/>
    <p:sldId id="988" r:id="rId70"/>
    <p:sldId id="995" r:id="rId71"/>
    <p:sldId id="989" r:id="rId72"/>
    <p:sldId id="99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0042"/>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BC229B-A912-417A-8CD6-8842A0919608}" v="3" dt="2026-03-29T20:19:10.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30" autoAdjust="0"/>
    <p:restoredTop sz="94660"/>
  </p:normalViewPr>
  <p:slideViewPr>
    <p:cSldViewPr snapToGrid="0">
      <p:cViewPr varScale="1">
        <p:scale>
          <a:sx n="116" d="100"/>
          <a:sy n="116" d="100"/>
        </p:scale>
        <p:origin x="110" y="1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FFEC56FB-C4B4-4ECA-BBA1-40D40875A65C}"/>
    <pc:docChg chg="delSld modSld sldOrd">
      <pc:chgData name="TOMMASINI ALBERTO" userId="8c013d22-ceb2-4014-ae73-ac062752c54f" providerId="ADAL" clId="{FFEC56FB-C4B4-4ECA-BBA1-40D40875A65C}" dt="2026-03-29T20:21:02.573" v="516" actId="47"/>
      <pc:docMkLst>
        <pc:docMk/>
      </pc:docMkLst>
      <pc:sldChg chg="modSp mod">
        <pc:chgData name="TOMMASINI ALBERTO" userId="8c013d22-ceb2-4014-ae73-ac062752c54f" providerId="ADAL" clId="{FFEC56FB-C4B4-4ECA-BBA1-40D40875A65C}" dt="2026-03-29T20:06:16.089" v="61" actId="20577"/>
        <pc:sldMkLst>
          <pc:docMk/>
          <pc:sldMk cId="2912924964" sldId="886"/>
        </pc:sldMkLst>
        <pc:spChg chg="mod">
          <ac:chgData name="TOMMASINI ALBERTO" userId="8c013d22-ceb2-4014-ae73-ac062752c54f" providerId="ADAL" clId="{FFEC56FB-C4B4-4ECA-BBA1-40D40875A65C}" dt="2026-03-29T20:06:16.089" v="61" actId="20577"/>
          <ac:spMkLst>
            <pc:docMk/>
            <pc:sldMk cId="2912924964" sldId="886"/>
            <ac:spMk id="4" creationId="{052421EF-42E4-D4BD-7A16-3A607BA23724}"/>
          </ac:spMkLst>
        </pc:spChg>
      </pc:sldChg>
      <pc:sldChg chg="ord">
        <pc:chgData name="TOMMASINI ALBERTO" userId="8c013d22-ceb2-4014-ae73-ac062752c54f" providerId="ADAL" clId="{FFEC56FB-C4B4-4ECA-BBA1-40D40875A65C}" dt="2026-03-29T20:20:08.524" v="512"/>
        <pc:sldMkLst>
          <pc:docMk/>
          <pc:sldMk cId="1634825751" sldId="893"/>
        </pc:sldMkLst>
      </pc:sldChg>
      <pc:sldChg chg="del">
        <pc:chgData name="TOMMASINI ALBERTO" userId="8c013d22-ceb2-4014-ae73-ac062752c54f" providerId="ADAL" clId="{FFEC56FB-C4B4-4ECA-BBA1-40D40875A65C}" dt="2026-03-29T20:20:54.276" v="515" actId="47"/>
        <pc:sldMkLst>
          <pc:docMk/>
          <pc:sldMk cId="2135586965" sldId="934"/>
        </pc:sldMkLst>
      </pc:sldChg>
      <pc:sldChg chg="del">
        <pc:chgData name="TOMMASINI ALBERTO" userId="8c013d22-ceb2-4014-ae73-ac062752c54f" providerId="ADAL" clId="{FFEC56FB-C4B4-4ECA-BBA1-40D40875A65C}" dt="2026-03-29T20:21:02.573" v="516" actId="47"/>
        <pc:sldMkLst>
          <pc:docMk/>
          <pc:sldMk cId="3420537136" sldId="944"/>
        </pc:sldMkLst>
      </pc:sldChg>
      <pc:sldChg chg="del">
        <pc:chgData name="TOMMASINI ALBERTO" userId="8c013d22-ceb2-4014-ae73-ac062752c54f" providerId="ADAL" clId="{FFEC56FB-C4B4-4ECA-BBA1-40D40875A65C}" dt="2026-03-29T20:20:38.214" v="514" actId="47"/>
        <pc:sldMkLst>
          <pc:docMk/>
          <pc:sldMk cId="3472804571" sldId="963"/>
        </pc:sldMkLst>
      </pc:sldChg>
      <pc:sldChg chg="modSp mod">
        <pc:chgData name="TOMMASINI ALBERTO" userId="8c013d22-ceb2-4014-ae73-ac062752c54f" providerId="ADAL" clId="{FFEC56FB-C4B4-4ECA-BBA1-40D40875A65C}" dt="2026-03-29T20:19:40.421" v="500" actId="20577"/>
        <pc:sldMkLst>
          <pc:docMk/>
          <pc:sldMk cId="1581372026" sldId="2153"/>
        </pc:sldMkLst>
        <pc:spChg chg="mod">
          <ac:chgData name="TOMMASINI ALBERTO" userId="8c013d22-ceb2-4014-ae73-ac062752c54f" providerId="ADAL" clId="{FFEC56FB-C4B4-4ECA-BBA1-40D40875A65C}" dt="2026-03-29T20:19:40.421" v="500" actId="20577"/>
          <ac:spMkLst>
            <pc:docMk/>
            <pc:sldMk cId="1581372026" sldId="2153"/>
            <ac:spMk id="2" creationId="{691690FD-6EB7-03E4-416C-A9BD28BF024D}"/>
          </ac:spMkLst>
        </pc:spChg>
      </pc:sldChg>
      <pc:sldChg chg="del">
        <pc:chgData name="TOMMASINI ALBERTO" userId="8c013d22-ceb2-4014-ae73-ac062752c54f" providerId="ADAL" clId="{FFEC56FB-C4B4-4ECA-BBA1-40D40875A65C}" dt="2026-03-29T20:20:29.609" v="513" actId="47"/>
        <pc:sldMkLst>
          <pc:docMk/>
          <pc:sldMk cId="2823489698" sldId="2209"/>
        </pc:sldMkLst>
      </pc:sldChg>
      <pc:sldChg chg="addSp modSp mod modAnim">
        <pc:chgData name="TOMMASINI ALBERTO" userId="8c013d22-ceb2-4014-ae73-ac062752c54f" providerId="ADAL" clId="{FFEC56FB-C4B4-4ECA-BBA1-40D40875A65C}" dt="2026-03-29T20:19:10.815" v="498"/>
        <pc:sldMkLst>
          <pc:docMk/>
          <pc:sldMk cId="850372338" sldId="2220"/>
        </pc:sldMkLst>
        <pc:spChg chg="mod">
          <ac:chgData name="TOMMASINI ALBERTO" userId="8c013d22-ceb2-4014-ae73-ac062752c54f" providerId="ADAL" clId="{FFEC56FB-C4B4-4ECA-BBA1-40D40875A65C}" dt="2026-03-29T20:18:07.622" v="483" actId="1076"/>
          <ac:spMkLst>
            <pc:docMk/>
            <pc:sldMk cId="850372338" sldId="2220"/>
            <ac:spMk id="2" creationId="{E6111814-3226-4A29-CD5D-3AFFE91D9007}"/>
          </ac:spMkLst>
        </pc:spChg>
        <pc:spChg chg="mod">
          <ac:chgData name="TOMMASINI ALBERTO" userId="8c013d22-ceb2-4014-ae73-ac062752c54f" providerId="ADAL" clId="{FFEC56FB-C4B4-4ECA-BBA1-40D40875A65C}" dt="2026-03-29T20:18:04.702" v="482" actId="1076"/>
          <ac:spMkLst>
            <pc:docMk/>
            <pc:sldMk cId="850372338" sldId="2220"/>
            <ac:spMk id="3" creationId="{8729C4F5-39D0-63A6-B333-7DB1B8823B1C}"/>
          </ac:spMkLst>
        </pc:spChg>
        <pc:spChg chg="mod">
          <ac:chgData name="TOMMASINI ALBERTO" userId="8c013d22-ceb2-4014-ae73-ac062752c54f" providerId="ADAL" clId="{FFEC56FB-C4B4-4ECA-BBA1-40D40875A65C}" dt="2026-03-29T20:18:11.394" v="484" actId="1076"/>
          <ac:spMkLst>
            <pc:docMk/>
            <pc:sldMk cId="850372338" sldId="2220"/>
            <ac:spMk id="4" creationId="{1797125A-2A04-785C-62F3-707BBE5AB994}"/>
          </ac:spMkLst>
        </pc:spChg>
        <pc:spChg chg="add mod">
          <ac:chgData name="TOMMASINI ALBERTO" userId="8c013d22-ceb2-4014-ae73-ac062752c54f" providerId="ADAL" clId="{FFEC56FB-C4B4-4ECA-BBA1-40D40875A65C}" dt="2026-03-29T20:19:03.120" v="497" actId="1076"/>
          <ac:spMkLst>
            <pc:docMk/>
            <pc:sldMk cId="850372338" sldId="2220"/>
            <ac:spMk id="5" creationId="{664060CB-AC39-43D9-3561-47CF2CDE63C9}"/>
          </ac:spMkLst>
        </pc:spChg>
        <pc:picChg chg="add mod">
          <ac:chgData name="TOMMASINI ALBERTO" userId="8c013d22-ceb2-4014-ae73-ac062752c54f" providerId="ADAL" clId="{FFEC56FB-C4B4-4ECA-BBA1-40D40875A65C}" dt="2026-03-29T20:18:24.942" v="489" actId="1076"/>
          <ac:picMkLst>
            <pc:docMk/>
            <pc:sldMk cId="850372338" sldId="2220"/>
            <ac:picMk id="6" creationId="{C62AE838-3527-DD2C-E448-8A06F5A6F30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CEF01-2A86-4154-82D1-CD83013DDE85}" type="datetimeFigureOut">
              <a:rPr lang="it-IT" smtClean="0"/>
              <a:t>29/03/2026</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54EF1-B615-4145-B72F-C38AB25453A9}" type="slidenum">
              <a:rPr lang="it-IT" smtClean="0"/>
              <a:t>‹#›</a:t>
            </a:fld>
            <a:endParaRPr lang="it-IT"/>
          </a:p>
        </p:txBody>
      </p:sp>
    </p:spTree>
    <p:extLst>
      <p:ext uri="{BB962C8B-B14F-4D97-AF65-F5344CB8AC3E}">
        <p14:creationId xmlns:p14="http://schemas.microsoft.com/office/powerpoint/2010/main" val="4105239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f6f62e536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g2f6f62e536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f6f62e5366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g2f6f62e5366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f6f62e5366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2f6f62e5366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466E6A50-93F0-456A-96BB-2192EA7883CC}" type="slidenum">
              <a:rPr lang="it-IT" smtClean="0"/>
              <a:pPr>
                <a:defRPr/>
              </a:pPr>
              <a:t>22</a:t>
            </a:fld>
            <a:endParaRPr lang="it-IT"/>
          </a:p>
        </p:txBody>
      </p:sp>
    </p:spTree>
    <p:extLst>
      <p:ext uri="{BB962C8B-B14F-4D97-AF65-F5344CB8AC3E}">
        <p14:creationId xmlns:p14="http://schemas.microsoft.com/office/powerpoint/2010/main" val="2966910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A6EA462B-8CBC-4B70-B388-F1A2B28EC1F8}" type="slidenum">
              <a:rPr lang="it-IT" smtClean="0"/>
              <a:pPr/>
              <a:t>25</a:t>
            </a:fld>
            <a:endParaRPr lang="it-IT"/>
          </a:p>
        </p:txBody>
      </p:sp>
    </p:spTree>
    <p:extLst>
      <p:ext uri="{BB962C8B-B14F-4D97-AF65-F5344CB8AC3E}">
        <p14:creationId xmlns:p14="http://schemas.microsoft.com/office/powerpoint/2010/main" val="217402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A0F0DCFD-6849-7241-8870-FD32D86E81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8348F2-7CB4-B646-BA2A-B161313EB745}"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Times" pitchFamily="2" charset="0"/>
              <a:ea typeface="+mn-ea"/>
              <a:cs typeface="Arial" panose="020B0604020202020204" pitchFamily="34" charset="0"/>
            </a:endParaRPr>
          </a:p>
        </p:txBody>
      </p:sp>
      <p:sp>
        <p:nvSpPr>
          <p:cNvPr id="48130" name="Rectangle 2">
            <a:extLst>
              <a:ext uri="{FF2B5EF4-FFF2-40B4-BE49-F238E27FC236}">
                <a16:creationId xmlns:a16="http://schemas.microsoft.com/office/drawing/2014/main" id="{9D436472-E5D4-6D4E-A8AC-0662F5281C47}"/>
              </a:ext>
            </a:extLst>
          </p:cNvPr>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p:spPr>
      </p:sp>
      <p:sp>
        <p:nvSpPr>
          <p:cNvPr id="48131" name="Rectangle 3">
            <a:extLst>
              <a:ext uri="{FF2B5EF4-FFF2-40B4-BE49-F238E27FC236}">
                <a16:creationId xmlns:a16="http://schemas.microsoft.com/office/drawing/2014/main" id="{3BFDFCAF-71EF-674C-89DE-FBDA178A873C}"/>
              </a:ext>
            </a:extLst>
          </p:cNvPr>
          <p:cNvSpPr>
            <a:spLocks noGrp="1" noChangeArrowheads="1"/>
          </p:cNvSpPr>
          <p:nvPr>
            <p:ph type="body" idx="1"/>
          </p:nvPr>
        </p:nvSpPr>
        <p:spPr bwMode="auto">
          <a:solidFill>
            <a:srgbClr val="FFFFFF"/>
          </a:solidFill>
          <a:ln w="12700" cap="sq">
            <a:solidFill>
              <a:srgbClr val="000000"/>
            </a:solidFill>
            <a:miter lim="800000"/>
            <a:headEnd type="none" w="sm" len="sm"/>
            <a:tailEnd type="none" w="sm" len="sm"/>
          </a:ln>
        </p:spPr>
        <p:txBody>
          <a:bodyPr wrap="square" numCol="1" anchor="t"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382943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9AE-0DCB-DECA-2BAB-BCD6A9678F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858148DC-203D-DCE8-6BBE-EC846212B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8E520D69-FBEC-6080-A2E1-351DB7E517B9}"/>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5" name="Footer Placeholder 4">
            <a:extLst>
              <a:ext uri="{FF2B5EF4-FFF2-40B4-BE49-F238E27FC236}">
                <a16:creationId xmlns:a16="http://schemas.microsoft.com/office/drawing/2014/main" id="{525957BA-8B8D-9A35-B261-0A6676BE45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4370B16-755D-DF65-D997-1A3C7B2FD4A6}"/>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897933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8AB0C-9BE3-6CD9-B72E-EB2D1E4D79D0}"/>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690141F-DFE7-DAF7-815F-589DBE1E07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F757835-3B5A-ECFF-827A-B1BB4E5151D4}"/>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5" name="Footer Placeholder 4">
            <a:extLst>
              <a:ext uri="{FF2B5EF4-FFF2-40B4-BE49-F238E27FC236}">
                <a16:creationId xmlns:a16="http://schemas.microsoft.com/office/drawing/2014/main" id="{1DDFB102-0E58-EF09-5BE7-5D0E9767AA1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55E2AF1-A0BD-7BFC-209C-D8672C79908F}"/>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47144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EBCDC8-9CBD-D3B0-E623-87839E35BF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7DC986A-7DB4-9E52-3DD9-2FC159192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9CB2E83-58B4-7D0E-888F-4C8BEF5B51C0}"/>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5" name="Footer Placeholder 4">
            <a:extLst>
              <a:ext uri="{FF2B5EF4-FFF2-40B4-BE49-F238E27FC236}">
                <a16:creationId xmlns:a16="http://schemas.microsoft.com/office/drawing/2014/main" id="{3CD666A3-55E0-E380-EC4F-CDCD88E0BD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21C4137-D1D5-E861-01DA-BCC71FD193F1}"/>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279267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a">
    <p:bg>
      <p:bgPr>
        <a:solidFill>
          <a:schemeClr val="accent3">
            <a:lumOff val="44000"/>
          </a:schemeClr>
        </a:solidFill>
        <a:effectLst/>
      </p:bgPr>
    </p:bg>
    <p:spTree>
      <p:nvGrpSpPr>
        <p:cNvPr id="1" name=""/>
        <p:cNvGrpSpPr/>
        <p:nvPr/>
      </p:nvGrpSpPr>
      <p:grpSpPr>
        <a:xfrm>
          <a:off x="0" y="0"/>
          <a:ext cx="0" cy="0"/>
          <a:chOff x="0" y="0"/>
          <a:chExt cx="0" cy="0"/>
        </a:xfrm>
      </p:grpSpPr>
      <p:sp>
        <p:nvSpPr>
          <p:cNvPr id="845" name="Numero diapositiva"/>
          <p:cNvSpPr txBox="1">
            <a:spLocks noGrp="1"/>
          </p:cNvSpPr>
          <p:nvPr>
            <p:ph type="sldNum" sz="quarter" idx="2"/>
          </p:nvPr>
        </p:nvSpPr>
        <p:spPr>
          <a:xfrm>
            <a:off x="11042248" y="6404294"/>
            <a:ext cx="311553" cy="269241"/>
          </a:xfrm>
          <a:prstGeom prst="rect">
            <a:avLst/>
          </a:prstGeom>
        </p:spPr>
        <p:txBody>
          <a:bodyPr anchor="ctr"/>
          <a:lstStyle>
            <a:lvl1pPr>
              <a:defRPr sz="1200">
                <a:solidFill>
                  <a:srgbClr val="035C75"/>
                </a:solidFill>
                <a:latin typeface="Constantia"/>
                <a:ea typeface="Constantia"/>
                <a:cs typeface="Constantia"/>
                <a:sym typeface="Constantia"/>
              </a:defRPr>
            </a:lvl1pPr>
          </a:lstStyle>
          <a:p>
            <a:fld id="{86CB4B4D-7CA3-9044-876B-883B54F8677D}" type="slidenum">
              <a:t>‹#›</a:t>
            </a:fld>
            <a:endParaRPr/>
          </a:p>
        </p:txBody>
      </p:sp>
    </p:spTree>
    <p:extLst>
      <p:ext uri="{BB962C8B-B14F-4D97-AF65-F5344CB8AC3E}">
        <p14:creationId xmlns:p14="http://schemas.microsoft.com/office/powerpoint/2010/main" val="187354268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olo titolo">
    <p:bg>
      <p:bgPr>
        <a:solidFill>
          <a:schemeClr val="accent3">
            <a:lumOff val="44000"/>
          </a:schemeClr>
        </a:solidFill>
        <a:effectLst/>
      </p:bgPr>
    </p:bg>
    <p:spTree>
      <p:nvGrpSpPr>
        <p:cNvPr id="1" name=""/>
        <p:cNvGrpSpPr/>
        <p:nvPr/>
      </p:nvGrpSpPr>
      <p:grpSpPr>
        <a:xfrm>
          <a:off x="0" y="0"/>
          <a:ext cx="0" cy="0"/>
          <a:chOff x="0" y="0"/>
          <a:chExt cx="0" cy="0"/>
        </a:xfrm>
      </p:grpSpPr>
      <p:sp>
        <p:nvSpPr>
          <p:cNvPr id="927" name="Titolo Testo"/>
          <p:cNvSpPr txBox="1">
            <a:spLocks noGrp="1"/>
          </p:cNvSpPr>
          <p:nvPr>
            <p:ph type="title"/>
          </p:nvPr>
        </p:nvSpPr>
        <p:spPr>
          <a:xfrm>
            <a:off x="838200" y="365125"/>
            <a:ext cx="10515600" cy="1325564"/>
          </a:xfrm>
          <a:prstGeom prst="rect">
            <a:avLst/>
          </a:prstGeom>
        </p:spPr>
        <p:txBody>
          <a:bodyPr>
            <a:normAutofit/>
          </a:bodyPr>
          <a:lstStyle>
            <a:lvl1pPr algn="l" defTabSz="685800">
              <a:lnSpc>
                <a:spcPct val="90000"/>
              </a:lnSpc>
              <a:defRPr sz="3300" spc="0">
                <a:latin typeface="Calibri"/>
                <a:ea typeface="Calibri"/>
                <a:cs typeface="Calibri"/>
                <a:sym typeface="Calibri"/>
              </a:defRPr>
            </a:lvl1pPr>
          </a:lstStyle>
          <a:p>
            <a:r>
              <a:t>Titolo Testo</a:t>
            </a:r>
          </a:p>
        </p:txBody>
      </p:sp>
      <p:sp>
        <p:nvSpPr>
          <p:cNvPr id="928" name="Numero diapositiva"/>
          <p:cNvSpPr txBox="1">
            <a:spLocks noGrp="1"/>
          </p:cNvSpPr>
          <p:nvPr>
            <p:ph type="sldNum" sz="quarter" idx="2"/>
          </p:nvPr>
        </p:nvSpPr>
        <p:spPr>
          <a:xfrm>
            <a:off x="11042248" y="6404294"/>
            <a:ext cx="311553" cy="269241"/>
          </a:xfrm>
          <a:prstGeom prst="rect">
            <a:avLst/>
          </a:prstGeom>
        </p:spPr>
        <p:txBody>
          <a:bodyPr anchor="ctr"/>
          <a:lstStyle>
            <a:lvl1pPr>
              <a:defRPr sz="1200">
                <a:solidFill>
                  <a:srgbClr val="035C75"/>
                </a:solidFill>
                <a:latin typeface="Constantia"/>
                <a:ea typeface="Constantia"/>
                <a:cs typeface="Constantia"/>
                <a:sym typeface="Constantia"/>
              </a:defRPr>
            </a:lvl1pPr>
          </a:lstStyle>
          <a:p>
            <a:fld id="{86CB4B4D-7CA3-9044-876B-883B54F8677D}" type="slidenum">
              <a:t>‹#›</a:t>
            </a:fld>
            <a:endParaRPr/>
          </a:p>
        </p:txBody>
      </p:sp>
    </p:spTree>
    <p:extLst>
      <p:ext uri="{BB962C8B-B14F-4D97-AF65-F5344CB8AC3E}">
        <p14:creationId xmlns:p14="http://schemas.microsoft.com/office/powerpoint/2010/main" val="30542196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295E-D723-173C-877D-1C25DAFA83E3}"/>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36E9FBA-2BA8-A245-4C23-CB52C3A37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D9C39F7-3A7F-67CC-A81F-0905E9BC3490}"/>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5" name="Footer Placeholder 4">
            <a:extLst>
              <a:ext uri="{FF2B5EF4-FFF2-40B4-BE49-F238E27FC236}">
                <a16:creationId xmlns:a16="http://schemas.microsoft.com/office/drawing/2014/main" id="{F7BA9BF3-963A-8B8E-2F36-BD9E6458A0D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105F1BE-8764-B91F-EA2D-AFEBBBF0F0BB}"/>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862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FC4F-8E2D-492E-82EA-3A20B9B14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4F022756-9791-44D8-BBD3-C088952639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73A0B-49CA-604D-B31C-FC76F37D88B1}"/>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5" name="Footer Placeholder 4">
            <a:extLst>
              <a:ext uri="{FF2B5EF4-FFF2-40B4-BE49-F238E27FC236}">
                <a16:creationId xmlns:a16="http://schemas.microsoft.com/office/drawing/2014/main" id="{783A7034-C7B8-D452-86DB-EF7A35B4F85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A1DF052-78B1-2CE1-1146-0CC8657F9869}"/>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81711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FB13-C791-4B94-7D19-186B92D155EE}"/>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EFF98D2-F9AA-D17B-DC67-4E878AB607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9C3CCABB-F93F-94CF-56CB-A485FBDF24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83C96E14-4AD9-7141-D1FB-63E1E78AB00C}"/>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6" name="Footer Placeholder 5">
            <a:extLst>
              <a:ext uri="{FF2B5EF4-FFF2-40B4-BE49-F238E27FC236}">
                <a16:creationId xmlns:a16="http://schemas.microsoft.com/office/drawing/2014/main" id="{2F350B6C-1117-B46A-E955-C81B2987C87A}"/>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7622454-18F9-5B7A-5B46-5A79C2560465}"/>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1716666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8F42-7BCB-3F4B-7EA9-ACC70F13595C}"/>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CE249C1-415D-ADD2-16FC-698B617493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351A63-B946-ED65-7E08-3E23B765F4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534861C-6F58-BF94-6C56-9FA1D27C8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AD3C1F-13CA-05B3-8262-6E87F0D026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5AF8DE55-2A66-49A5-BAF8-E1879C12C088}"/>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8" name="Footer Placeholder 7">
            <a:extLst>
              <a:ext uri="{FF2B5EF4-FFF2-40B4-BE49-F238E27FC236}">
                <a16:creationId xmlns:a16="http://schemas.microsoft.com/office/drawing/2014/main" id="{87F835F5-D9CB-2088-FA66-DE5170CA0C12}"/>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1276A7F8-7FC9-769E-F9C1-DE07086511E0}"/>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61393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96A-5C7A-B532-A5C1-184E6553D554}"/>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5D265576-7F19-3950-A62C-64DDBAA4487A}"/>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4" name="Footer Placeholder 3">
            <a:extLst>
              <a:ext uri="{FF2B5EF4-FFF2-40B4-BE49-F238E27FC236}">
                <a16:creationId xmlns:a16="http://schemas.microsoft.com/office/drawing/2014/main" id="{25B86F06-3061-056C-E5A9-B3A328FE7CF1}"/>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0009B077-1000-61B4-D72A-ECF4B96AF509}"/>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884011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4BB15C-BB1A-6C0D-20C5-EE4FE57E4C87}"/>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3" name="Footer Placeholder 2">
            <a:extLst>
              <a:ext uri="{FF2B5EF4-FFF2-40B4-BE49-F238E27FC236}">
                <a16:creationId xmlns:a16="http://schemas.microsoft.com/office/drawing/2014/main" id="{694D42D0-891A-A365-9D78-95629FAAD50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55329DC7-E575-2B57-6434-E62713F3B5BB}"/>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04463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CEFE7-2555-411B-1380-4D17D43B7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E5E4F137-9404-2638-7412-A8F1352E5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CD6D8F89-4C1E-EB8F-C9A1-BCD1B924E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AE2AB-E326-AF68-195C-53A406A5BBBA}"/>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6" name="Footer Placeholder 5">
            <a:extLst>
              <a:ext uri="{FF2B5EF4-FFF2-40B4-BE49-F238E27FC236}">
                <a16:creationId xmlns:a16="http://schemas.microsoft.com/office/drawing/2014/main" id="{1E33C429-032E-4033-76FC-A8FFA5A19AF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864CBB2-E66D-4596-DAEC-D139E0C5A298}"/>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04227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3E92-AB43-D99C-6D7D-7C943B211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3D753FC8-33A9-DB7A-7259-2D3FA9A113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207909F9-5E83-FD40-2B17-6F4BF57C7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D36A2C-5F88-6B76-68FB-40385B8E1E19}"/>
              </a:ext>
            </a:extLst>
          </p:cNvPr>
          <p:cNvSpPr>
            <a:spLocks noGrp="1"/>
          </p:cNvSpPr>
          <p:nvPr>
            <p:ph type="dt" sz="half" idx="10"/>
          </p:nvPr>
        </p:nvSpPr>
        <p:spPr/>
        <p:txBody>
          <a:bodyPr/>
          <a:lstStyle/>
          <a:p>
            <a:fld id="{F52367E1-B140-49F1-B6F5-744E73A5C3F5}" type="datetimeFigureOut">
              <a:rPr lang="it-IT" smtClean="0"/>
              <a:t>29/03/2026</a:t>
            </a:fld>
            <a:endParaRPr lang="it-IT"/>
          </a:p>
        </p:txBody>
      </p:sp>
      <p:sp>
        <p:nvSpPr>
          <p:cNvPr id="6" name="Footer Placeholder 5">
            <a:extLst>
              <a:ext uri="{FF2B5EF4-FFF2-40B4-BE49-F238E27FC236}">
                <a16:creationId xmlns:a16="http://schemas.microsoft.com/office/drawing/2014/main" id="{AA724B35-6EBA-7993-6508-B7E3C3A830A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5E710AA9-3CD4-6115-CDDF-B4A0EC15CC18}"/>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188980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F1E02F-4FBC-2F9B-3E2B-4E975053C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D1F1111-D62D-F41D-BE6E-6B09258EA5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A78DE75-91CA-FF59-8D19-4AA52244C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367E1-B140-49F1-B6F5-744E73A5C3F5}" type="datetimeFigureOut">
              <a:rPr lang="it-IT" smtClean="0"/>
              <a:t>29/03/2026</a:t>
            </a:fld>
            <a:endParaRPr lang="it-IT"/>
          </a:p>
        </p:txBody>
      </p:sp>
      <p:sp>
        <p:nvSpPr>
          <p:cNvPr id="5" name="Footer Placeholder 4">
            <a:extLst>
              <a:ext uri="{FF2B5EF4-FFF2-40B4-BE49-F238E27FC236}">
                <a16:creationId xmlns:a16="http://schemas.microsoft.com/office/drawing/2014/main" id="{69F6034E-F8D4-73A6-B40C-4D3E47D160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66F11B1E-7C3E-25FD-3E46-94A84686CF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BA806-4736-4676-94D3-2BC1F7AD4E1F}" type="slidenum">
              <a:rPr lang="it-IT" smtClean="0"/>
              <a:t>‹#›</a:t>
            </a:fld>
            <a:endParaRPr lang="it-IT"/>
          </a:p>
        </p:txBody>
      </p:sp>
    </p:spTree>
    <p:extLst>
      <p:ext uri="{BB962C8B-B14F-4D97-AF65-F5344CB8AC3E}">
        <p14:creationId xmlns:p14="http://schemas.microsoft.com/office/powerpoint/2010/main" val="2788847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mc/articles/PMC3601794/pdf/nihms400659.pdf"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7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F88EDD-FF74-A3A1-CF42-8AA8C9AC3C44}"/>
              </a:ext>
            </a:extLst>
          </p:cNvPr>
          <p:cNvSpPr txBox="1"/>
          <p:nvPr/>
        </p:nvSpPr>
        <p:spPr>
          <a:xfrm>
            <a:off x="119383" y="70090"/>
            <a:ext cx="9797142" cy="646331"/>
          </a:xfrm>
          <a:prstGeom prst="rect">
            <a:avLst/>
          </a:prstGeom>
          <a:noFill/>
        </p:spPr>
        <p:txBody>
          <a:bodyPr wrap="square" rtlCol="0">
            <a:spAutoFit/>
          </a:bodyPr>
          <a:lstStyle/>
          <a:p>
            <a:r>
              <a:rPr lang="it-IT" sz="3600" b="1" dirty="0">
                <a:solidFill>
                  <a:schemeClr val="accent1"/>
                </a:solidFill>
              </a:rPr>
              <a:t>QUANDO L’INFIAMMAZIONE DIVENTA PATOLOGIA</a:t>
            </a:r>
          </a:p>
        </p:txBody>
      </p:sp>
      <p:pic>
        <p:nvPicPr>
          <p:cNvPr id="1026" name="Picture 2" descr="A king of hearts playing card illustration by artist Jason Holley.">
            <a:extLst>
              <a:ext uri="{FF2B5EF4-FFF2-40B4-BE49-F238E27FC236}">
                <a16:creationId xmlns:a16="http://schemas.microsoft.com/office/drawing/2014/main" id="{4CFE2EDB-F5F1-2A3B-564E-922F7574EB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0315" y="971106"/>
            <a:ext cx="4009528" cy="5433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390A2D-A9FB-EC63-669C-B450CD1D2E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9884" y="877726"/>
            <a:ext cx="7191801" cy="1424949"/>
          </a:xfrm>
          <a:prstGeom prst="rect">
            <a:avLst/>
          </a:prstGeom>
        </p:spPr>
      </p:pic>
      <p:sp>
        <p:nvSpPr>
          <p:cNvPr id="5" name="TextBox 4">
            <a:extLst>
              <a:ext uri="{FF2B5EF4-FFF2-40B4-BE49-F238E27FC236}">
                <a16:creationId xmlns:a16="http://schemas.microsoft.com/office/drawing/2014/main" id="{24398FBE-71A2-EAEA-F592-AC9385723213}"/>
              </a:ext>
            </a:extLst>
          </p:cNvPr>
          <p:cNvSpPr txBox="1"/>
          <p:nvPr/>
        </p:nvSpPr>
        <p:spPr>
          <a:xfrm>
            <a:off x="4659883" y="2525536"/>
            <a:ext cx="7266505" cy="3416320"/>
          </a:xfrm>
          <a:prstGeom prst="rect">
            <a:avLst/>
          </a:prstGeom>
          <a:noFill/>
        </p:spPr>
        <p:txBody>
          <a:bodyPr wrap="square" rtlCol="0">
            <a:spAutoFit/>
          </a:bodyPr>
          <a:lstStyle/>
          <a:p>
            <a:r>
              <a:rPr lang="en-US" sz="2400" b="0" i="1" dirty="0">
                <a:solidFill>
                  <a:srgbClr val="000000"/>
                </a:solidFill>
                <a:effectLst/>
                <a:latin typeface="Gotham 4r"/>
              </a:rPr>
              <a:t>Whether you stub your toe, burn a finger or get hit with the coronavirus, your body sends a flood of immune cells to the scene, where they gobble up bacteria, viruses, dead cells and debris.</a:t>
            </a:r>
          </a:p>
          <a:p>
            <a:endParaRPr lang="en-US" sz="2400" i="1" dirty="0">
              <a:solidFill>
                <a:srgbClr val="000000"/>
              </a:solidFill>
              <a:latin typeface="Gotham 4r"/>
            </a:endParaRPr>
          </a:p>
          <a:p>
            <a:r>
              <a:rPr lang="en-US" sz="2400" b="1" i="1" dirty="0">
                <a:solidFill>
                  <a:srgbClr val="000000"/>
                </a:solidFill>
                <a:effectLst/>
                <a:latin typeface="Gotham 4r"/>
              </a:rPr>
              <a:t>“Inflammation is largely the body's defense mechanism against things that should not be in the body, b</a:t>
            </a:r>
            <a:r>
              <a:rPr lang="en-US" sz="2400" b="1" i="0" dirty="0">
                <a:solidFill>
                  <a:srgbClr val="000000"/>
                </a:solidFill>
                <a:effectLst/>
                <a:latin typeface="Gotham 4r"/>
              </a:rPr>
              <a:t>ut as with any complicated defense system, any misstep can lead to </a:t>
            </a:r>
            <a:r>
              <a:rPr lang="en-US" sz="2400" b="1" i="0" dirty="0">
                <a:solidFill>
                  <a:srgbClr val="C00000"/>
                </a:solidFill>
                <a:effectLst/>
                <a:latin typeface="Gotham 4r"/>
              </a:rPr>
              <a:t>friendly fire</a:t>
            </a:r>
            <a:r>
              <a:rPr lang="en-US" sz="2400" b="1" i="0" dirty="0">
                <a:solidFill>
                  <a:srgbClr val="000000"/>
                </a:solidFill>
                <a:effectLst/>
                <a:latin typeface="Gotham 4r"/>
              </a:rPr>
              <a:t>”.</a:t>
            </a:r>
            <a:endParaRPr lang="en-US" sz="2400" b="1" i="1" dirty="0">
              <a:solidFill>
                <a:srgbClr val="000000"/>
              </a:solidFill>
              <a:effectLst/>
              <a:latin typeface="Gotham 4r"/>
            </a:endParaRPr>
          </a:p>
        </p:txBody>
      </p:sp>
    </p:spTree>
    <p:extLst>
      <p:ext uri="{BB962C8B-B14F-4D97-AF65-F5344CB8AC3E}">
        <p14:creationId xmlns:p14="http://schemas.microsoft.com/office/powerpoint/2010/main" val="1593628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553C9-AA95-DED6-A5C2-331E915895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107" y="145411"/>
            <a:ext cx="7321672" cy="223628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23A3C16-654C-44E8-E8FE-48DCC9A54C5A}"/>
              </a:ext>
            </a:extLst>
          </p:cNvPr>
          <p:cNvSpPr txBox="1"/>
          <p:nvPr/>
        </p:nvSpPr>
        <p:spPr>
          <a:xfrm>
            <a:off x="271107" y="2651760"/>
            <a:ext cx="11740190" cy="3785652"/>
          </a:xfrm>
          <a:prstGeom prst="rect">
            <a:avLst/>
          </a:prstGeom>
          <a:noFill/>
        </p:spPr>
        <p:txBody>
          <a:bodyPr wrap="square" rtlCol="0">
            <a:spAutoFit/>
          </a:bodyPr>
          <a:lstStyle/>
          <a:p>
            <a:r>
              <a:rPr lang="en-US" sz="2400" b="1" dirty="0"/>
              <a:t>The association of inflammation with modern human diseases (e.g. obesity, cardiovascular disease, type 2 diabetes mellitus, cancer) remains an unsolved mystery of current biology and medicine. Inflammation is a protective response to noxious stimuli that unavoidably occurs at a cost to normal tissue function. </a:t>
            </a:r>
            <a:r>
              <a:rPr lang="en-US" sz="2400" b="1" dirty="0">
                <a:highlight>
                  <a:srgbClr val="FFFF00"/>
                </a:highlight>
              </a:rPr>
              <a:t>This fundamental tradeoff between the cost and benefit of the inflammatory response has been optimized over evolutionary time for specific environmental conditions. Rapid change of the human environment due to niche construction outpaces genetic adaptation through natural selection, leading increasingly to a mismatch between the modern environment and selected traits. </a:t>
            </a:r>
            <a:r>
              <a:rPr lang="en-US" sz="2400" b="1" dirty="0"/>
              <a:t>Consequently, multiple tradeoffs that affect human physiology are not optimized to the modern environment, leading to increased disease susceptibility</a:t>
            </a:r>
            <a:endParaRPr lang="it-IT" sz="2400" b="1" dirty="0"/>
          </a:p>
        </p:txBody>
      </p:sp>
    </p:spTree>
    <p:extLst>
      <p:ext uri="{BB962C8B-B14F-4D97-AF65-F5344CB8AC3E}">
        <p14:creationId xmlns:p14="http://schemas.microsoft.com/office/powerpoint/2010/main" val="1301697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6347C-5940-C66B-C2EA-B5370AC22B99}"/>
              </a:ext>
            </a:extLst>
          </p:cNvPr>
          <p:cNvPicPr>
            <a:picLocks noChangeAspect="1"/>
          </p:cNvPicPr>
          <p:nvPr/>
        </p:nvPicPr>
        <p:blipFill>
          <a:blip r:embed="rId2"/>
          <a:stretch>
            <a:fillRect/>
          </a:stretch>
        </p:blipFill>
        <p:spPr>
          <a:xfrm>
            <a:off x="364483" y="287567"/>
            <a:ext cx="9037674" cy="5972950"/>
          </a:xfrm>
          <a:prstGeom prst="rect">
            <a:avLst/>
          </a:prstGeom>
        </p:spPr>
      </p:pic>
      <p:sp>
        <p:nvSpPr>
          <p:cNvPr id="5" name="TextBox 4">
            <a:extLst>
              <a:ext uri="{FF2B5EF4-FFF2-40B4-BE49-F238E27FC236}">
                <a16:creationId xmlns:a16="http://schemas.microsoft.com/office/drawing/2014/main" id="{D7762450-F41D-2557-2B40-E7536C05836B}"/>
              </a:ext>
            </a:extLst>
          </p:cNvPr>
          <p:cNvSpPr txBox="1"/>
          <p:nvPr/>
        </p:nvSpPr>
        <p:spPr>
          <a:xfrm>
            <a:off x="10101943" y="6415106"/>
            <a:ext cx="2203269" cy="369332"/>
          </a:xfrm>
          <a:prstGeom prst="rect">
            <a:avLst/>
          </a:prstGeom>
          <a:noFill/>
        </p:spPr>
        <p:txBody>
          <a:bodyPr wrap="square">
            <a:spAutoFit/>
          </a:bodyPr>
          <a:lstStyle/>
          <a:p>
            <a:r>
              <a:rPr lang="en-US" dirty="0">
                <a:hlinkClick r:id="rId3"/>
              </a:rPr>
              <a:t>nihms400659.pdf</a:t>
            </a:r>
            <a:endParaRPr lang="it-IT" dirty="0"/>
          </a:p>
        </p:txBody>
      </p:sp>
      <p:sp>
        <p:nvSpPr>
          <p:cNvPr id="2" name="TextBox 1">
            <a:extLst>
              <a:ext uri="{FF2B5EF4-FFF2-40B4-BE49-F238E27FC236}">
                <a16:creationId xmlns:a16="http://schemas.microsoft.com/office/drawing/2014/main" id="{1F63AA03-FC3E-00C8-516F-A1E8C056ED04}"/>
              </a:ext>
            </a:extLst>
          </p:cNvPr>
          <p:cNvSpPr txBox="1"/>
          <p:nvPr/>
        </p:nvSpPr>
        <p:spPr>
          <a:xfrm>
            <a:off x="9664767" y="1193122"/>
            <a:ext cx="2391132" cy="1384995"/>
          </a:xfrm>
          <a:prstGeom prst="rect">
            <a:avLst/>
          </a:prstGeom>
          <a:noFill/>
        </p:spPr>
        <p:txBody>
          <a:bodyPr wrap="square" rtlCol="0">
            <a:spAutoFit/>
          </a:bodyPr>
          <a:lstStyle/>
          <a:p>
            <a:r>
              <a:rPr lang="it-IT" sz="2800" b="1" dirty="0"/>
              <a:t>Malattie infiammatorie, allergiche</a:t>
            </a:r>
          </a:p>
        </p:txBody>
      </p:sp>
      <p:sp>
        <p:nvSpPr>
          <p:cNvPr id="4" name="TextBox 3">
            <a:extLst>
              <a:ext uri="{FF2B5EF4-FFF2-40B4-BE49-F238E27FC236}">
                <a16:creationId xmlns:a16="http://schemas.microsoft.com/office/drawing/2014/main" id="{EBF6D8FD-2227-D63E-64F0-7C1B707B9724}"/>
              </a:ext>
            </a:extLst>
          </p:cNvPr>
          <p:cNvSpPr txBox="1"/>
          <p:nvPr/>
        </p:nvSpPr>
        <p:spPr>
          <a:xfrm>
            <a:off x="9707285" y="2762646"/>
            <a:ext cx="2268886" cy="954107"/>
          </a:xfrm>
          <a:prstGeom prst="rect">
            <a:avLst/>
          </a:prstGeom>
          <a:noFill/>
        </p:spPr>
        <p:txBody>
          <a:bodyPr wrap="square" rtlCol="0">
            <a:spAutoFit/>
          </a:bodyPr>
          <a:lstStyle/>
          <a:p>
            <a:r>
              <a:rPr lang="it-IT" sz="2800" b="1" dirty="0"/>
              <a:t>Obesità, s. metabolica</a:t>
            </a:r>
          </a:p>
        </p:txBody>
      </p:sp>
      <p:sp>
        <p:nvSpPr>
          <p:cNvPr id="6" name="TextBox 5">
            <a:extLst>
              <a:ext uri="{FF2B5EF4-FFF2-40B4-BE49-F238E27FC236}">
                <a16:creationId xmlns:a16="http://schemas.microsoft.com/office/drawing/2014/main" id="{4327BA6A-24B2-1669-0F33-3044408B06E9}"/>
              </a:ext>
            </a:extLst>
          </p:cNvPr>
          <p:cNvSpPr txBox="1"/>
          <p:nvPr/>
        </p:nvSpPr>
        <p:spPr>
          <a:xfrm>
            <a:off x="9725890" y="5050910"/>
            <a:ext cx="2268886" cy="523220"/>
          </a:xfrm>
          <a:prstGeom prst="rect">
            <a:avLst/>
          </a:prstGeom>
          <a:noFill/>
        </p:spPr>
        <p:txBody>
          <a:bodyPr wrap="square" rtlCol="0">
            <a:spAutoFit/>
          </a:bodyPr>
          <a:lstStyle/>
          <a:p>
            <a:r>
              <a:rPr lang="it-IT" sz="2800" b="1" dirty="0"/>
              <a:t>Ansia</a:t>
            </a:r>
          </a:p>
        </p:txBody>
      </p:sp>
      <p:sp>
        <p:nvSpPr>
          <p:cNvPr id="7" name="TextBox 6">
            <a:extLst>
              <a:ext uri="{FF2B5EF4-FFF2-40B4-BE49-F238E27FC236}">
                <a16:creationId xmlns:a16="http://schemas.microsoft.com/office/drawing/2014/main" id="{A38AD74F-70F1-64E8-DA3B-E2F7AE7FCD80}"/>
              </a:ext>
            </a:extLst>
          </p:cNvPr>
          <p:cNvSpPr txBox="1"/>
          <p:nvPr/>
        </p:nvSpPr>
        <p:spPr>
          <a:xfrm>
            <a:off x="9664767" y="279754"/>
            <a:ext cx="2267881" cy="830997"/>
          </a:xfrm>
          <a:prstGeom prst="rect">
            <a:avLst/>
          </a:prstGeom>
          <a:noFill/>
        </p:spPr>
        <p:txBody>
          <a:bodyPr wrap="square" rtlCol="0">
            <a:spAutoFit/>
          </a:bodyPr>
          <a:lstStyle/>
          <a:p>
            <a:r>
              <a:rPr lang="it-IT" sz="2400" b="1" dirty="0"/>
              <a:t>RICADUTE SVANTAGGIOSE</a:t>
            </a:r>
          </a:p>
        </p:txBody>
      </p:sp>
    </p:spTree>
    <p:extLst>
      <p:ext uri="{BB962C8B-B14F-4D97-AF65-F5344CB8AC3E}">
        <p14:creationId xmlns:p14="http://schemas.microsoft.com/office/powerpoint/2010/main" val="59562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C71D30-FEEF-A0E8-6E63-D6B8B4B81DA9}"/>
              </a:ext>
            </a:extLst>
          </p:cNvPr>
          <p:cNvSpPr txBox="1"/>
          <p:nvPr/>
        </p:nvSpPr>
        <p:spPr>
          <a:xfrm>
            <a:off x="596799" y="1102729"/>
            <a:ext cx="10705011" cy="3970318"/>
          </a:xfrm>
          <a:prstGeom prst="rect">
            <a:avLst/>
          </a:prstGeom>
          <a:noFill/>
        </p:spPr>
        <p:txBody>
          <a:bodyPr wrap="square" rtlCol="0">
            <a:spAutoFit/>
          </a:bodyPr>
          <a:lstStyle/>
          <a:p>
            <a:r>
              <a:rPr lang="it-IT" sz="2800" b="1" u="sng" dirty="0"/>
              <a:t>Quantitativamente</a:t>
            </a:r>
          </a:p>
          <a:p>
            <a:r>
              <a:rPr lang="it-IT" sz="2800" dirty="0"/>
              <a:t>Risposta di tipo normale, MA </a:t>
            </a:r>
            <a:r>
              <a:rPr lang="it-IT" sz="2800" b="1" dirty="0"/>
              <a:t>eccessiva per intensità o durata</a:t>
            </a:r>
          </a:p>
          <a:p>
            <a:r>
              <a:rPr lang="it-IT" sz="2800" dirty="0"/>
              <a:t>	acuta: 	caviglia gonfia e dolorante di una distorsione</a:t>
            </a:r>
          </a:p>
          <a:p>
            <a:r>
              <a:rPr lang="it-IT" sz="2800" dirty="0"/>
              <a:t>	cronica: 	malattie infiammatorie croniche </a:t>
            </a:r>
          </a:p>
          <a:p>
            <a:endParaRPr lang="it-IT" sz="2800" dirty="0"/>
          </a:p>
          <a:p>
            <a:r>
              <a:rPr lang="it-IT" sz="2800" b="1" u="sng" dirty="0"/>
              <a:t>Qualitativamente</a:t>
            </a:r>
          </a:p>
          <a:p>
            <a:r>
              <a:rPr lang="it-IT" sz="2800" dirty="0"/>
              <a:t>Risposta inappropriata per errore di regolazione</a:t>
            </a:r>
          </a:p>
          <a:p>
            <a:r>
              <a:rPr lang="it-IT" sz="2800" dirty="0"/>
              <a:t>	autoimmune, autoinfiammatoria, allergica</a:t>
            </a:r>
          </a:p>
          <a:p>
            <a:r>
              <a:rPr lang="it-IT" sz="2800" dirty="0"/>
              <a:t>	  </a:t>
            </a:r>
          </a:p>
        </p:txBody>
      </p:sp>
      <p:sp>
        <p:nvSpPr>
          <p:cNvPr id="4" name="TextBox 3">
            <a:extLst>
              <a:ext uri="{FF2B5EF4-FFF2-40B4-BE49-F238E27FC236}">
                <a16:creationId xmlns:a16="http://schemas.microsoft.com/office/drawing/2014/main" id="{BDB199B1-E8FD-F046-11B4-CB53D3829669}"/>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QUANDO L’INFIAMMAZIONE DIVENTA PATOLOGIA</a:t>
            </a:r>
          </a:p>
        </p:txBody>
      </p:sp>
      <p:sp>
        <p:nvSpPr>
          <p:cNvPr id="5" name="TextBox 4">
            <a:extLst>
              <a:ext uri="{FF2B5EF4-FFF2-40B4-BE49-F238E27FC236}">
                <a16:creationId xmlns:a16="http://schemas.microsoft.com/office/drawing/2014/main" id="{D8A21DB1-CDED-4BA8-3130-B8EBA601B9D2}"/>
              </a:ext>
            </a:extLst>
          </p:cNvPr>
          <p:cNvSpPr txBox="1"/>
          <p:nvPr/>
        </p:nvSpPr>
        <p:spPr>
          <a:xfrm>
            <a:off x="8897783" y="2786237"/>
            <a:ext cx="1247457" cy="923330"/>
          </a:xfrm>
          <a:prstGeom prst="rect">
            <a:avLst/>
          </a:prstGeom>
          <a:noFill/>
        </p:spPr>
        <p:txBody>
          <a:bodyPr wrap="none" rtlCol="0">
            <a:spAutoFit/>
          </a:bodyPr>
          <a:lstStyle/>
          <a:p>
            <a:r>
              <a:rPr lang="it-IT" sz="5400" dirty="0">
                <a:solidFill>
                  <a:srgbClr val="C00000"/>
                </a:solidFill>
              </a:rPr>
              <a:t>-ITE</a:t>
            </a:r>
          </a:p>
        </p:txBody>
      </p:sp>
      <p:pic>
        <p:nvPicPr>
          <p:cNvPr id="6" name="Picture 5">
            <a:extLst>
              <a:ext uri="{FF2B5EF4-FFF2-40B4-BE49-F238E27FC236}">
                <a16:creationId xmlns:a16="http://schemas.microsoft.com/office/drawing/2014/main" id="{A5662DE9-2992-AE85-6974-20B3F0A450D9}"/>
              </a:ext>
            </a:extLst>
          </p:cNvPr>
          <p:cNvPicPr>
            <a:picLocks noChangeAspect="1"/>
          </p:cNvPicPr>
          <p:nvPr/>
        </p:nvPicPr>
        <p:blipFill>
          <a:blip r:embed="rId2"/>
          <a:stretch>
            <a:fillRect/>
          </a:stretch>
        </p:blipFill>
        <p:spPr>
          <a:xfrm>
            <a:off x="10099520" y="2779655"/>
            <a:ext cx="809921" cy="929912"/>
          </a:xfrm>
          <a:prstGeom prst="rect">
            <a:avLst/>
          </a:prstGeom>
        </p:spPr>
      </p:pic>
    </p:spTree>
    <p:extLst>
      <p:ext uri="{BB962C8B-B14F-4D97-AF65-F5344CB8AC3E}">
        <p14:creationId xmlns:p14="http://schemas.microsoft.com/office/powerpoint/2010/main" val="113346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369E73-6844-BEAC-5D0F-31B9FE14808B}"/>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L’INFIAMMAZIONE dalla fisiologia alla patologia</a:t>
            </a:r>
          </a:p>
        </p:txBody>
      </p:sp>
      <p:sp>
        <p:nvSpPr>
          <p:cNvPr id="3" name="TextBox 2">
            <a:extLst>
              <a:ext uri="{FF2B5EF4-FFF2-40B4-BE49-F238E27FC236}">
                <a16:creationId xmlns:a16="http://schemas.microsoft.com/office/drawing/2014/main" id="{D3FF8EEF-0A63-38C7-8561-A2A2902BCA73}"/>
              </a:ext>
            </a:extLst>
          </p:cNvPr>
          <p:cNvSpPr txBox="1"/>
          <p:nvPr/>
        </p:nvSpPr>
        <p:spPr>
          <a:xfrm>
            <a:off x="540854" y="1155718"/>
            <a:ext cx="6789016" cy="4893647"/>
          </a:xfrm>
          <a:prstGeom prst="rect">
            <a:avLst/>
          </a:prstGeom>
          <a:noFill/>
        </p:spPr>
        <p:txBody>
          <a:bodyPr wrap="square" rtlCol="0">
            <a:spAutoFit/>
          </a:bodyPr>
          <a:lstStyle/>
          <a:p>
            <a:pPr marL="742950" indent="-742950">
              <a:spcBef>
                <a:spcPts val="1200"/>
              </a:spcBef>
              <a:buFont typeface="+mj-lt"/>
              <a:buAutoNum type="arabicPeriod"/>
            </a:pPr>
            <a:r>
              <a:rPr lang="it-IT" sz="3600" dirty="0"/>
              <a:t>RICONOSCIMENTO</a:t>
            </a:r>
          </a:p>
          <a:p>
            <a:pPr marL="742950" indent="-742950">
              <a:spcBef>
                <a:spcPts val="1200"/>
              </a:spcBef>
              <a:buFont typeface="+mj-lt"/>
              <a:buAutoNum type="arabicPeriod"/>
            </a:pPr>
            <a:r>
              <a:rPr lang="it-IT" sz="3600" dirty="0"/>
              <a:t>Rilascio di mediatori</a:t>
            </a:r>
          </a:p>
          <a:p>
            <a:pPr marL="742950" indent="-742950">
              <a:spcBef>
                <a:spcPts val="1200"/>
              </a:spcBef>
              <a:buFont typeface="+mj-lt"/>
              <a:buAutoNum type="arabicPeriod"/>
            </a:pPr>
            <a:r>
              <a:rPr lang="it-IT" sz="3600" dirty="0"/>
              <a:t>Cambiamenti vascolari </a:t>
            </a:r>
          </a:p>
          <a:p>
            <a:pPr marL="742950" indent="-742950">
              <a:spcBef>
                <a:spcPts val="1200"/>
              </a:spcBef>
              <a:buFont typeface="+mj-lt"/>
              <a:buAutoNum type="arabicPeriod"/>
            </a:pPr>
            <a:r>
              <a:rPr lang="it-IT" sz="3600" dirty="0"/>
              <a:t>Cellule e proteine</a:t>
            </a:r>
          </a:p>
          <a:p>
            <a:pPr marL="742950" indent="-742950">
              <a:spcBef>
                <a:spcPts val="1200"/>
              </a:spcBef>
              <a:buFont typeface="+mj-lt"/>
              <a:buAutoNum type="arabicPeriod"/>
            </a:pPr>
            <a:r>
              <a:rPr lang="it-IT" sz="3600" dirty="0"/>
              <a:t>Altri mediatori </a:t>
            </a:r>
          </a:p>
          <a:p>
            <a:pPr marL="742950" indent="-742950">
              <a:spcBef>
                <a:spcPts val="1200"/>
              </a:spcBef>
              <a:buFont typeface="+mj-lt"/>
              <a:buAutoNum type="arabicPeriod"/>
            </a:pPr>
            <a:r>
              <a:rPr lang="it-IT" sz="3600" dirty="0"/>
              <a:t>RIMOZIONE dell’offendente</a:t>
            </a:r>
          </a:p>
          <a:p>
            <a:pPr marL="742950" indent="-742950">
              <a:spcBef>
                <a:spcPts val="1200"/>
              </a:spcBef>
              <a:buFont typeface="+mj-lt"/>
              <a:buAutoNum type="arabicPeriod"/>
            </a:pPr>
            <a:r>
              <a:rPr lang="it-IT" sz="3600" dirty="0"/>
              <a:t>REGOLAZIONE</a:t>
            </a:r>
          </a:p>
        </p:txBody>
      </p:sp>
      <p:pic>
        <p:nvPicPr>
          <p:cNvPr id="5" name="Picture 4">
            <a:extLst>
              <a:ext uri="{FF2B5EF4-FFF2-40B4-BE49-F238E27FC236}">
                <a16:creationId xmlns:a16="http://schemas.microsoft.com/office/drawing/2014/main" id="{1CF6F65B-843D-0DEE-2DE2-DF4B60EA9B1F}"/>
              </a:ext>
            </a:extLst>
          </p:cNvPr>
          <p:cNvPicPr>
            <a:picLocks noChangeAspect="1"/>
          </p:cNvPicPr>
          <p:nvPr/>
        </p:nvPicPr>
        <p:blipFill>
          <a:blip r:embed="rId2"/>
          <a:stretch>
            <a:fillRect/>
          </a:stretch>
        </p:blipFill>
        <p:spPr>
          <a:xfrm>
            <a:off x="7947077" y="901584"/>
            <a:ext cx="3724795" cy="5563376"/>
          </a:xfrm>
          <a:prstGeom prst="rect">
            <a:avLst/>
          </a:prstGeom>
        </p:spPr>
      </p:pic>
    </p:spTree>
    <p:extLst>
      <p:ext uri="{BB962C8B-B14F-4D97-AF65-F5344CB8AC3E}">
        <p14:creationId xmlns:p14="http://schemas.microsoft.com/office/powerpoint/2010/main" val="3443641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A35B4F-BEBB-9A54-EEDB-6770392EAF24}"/>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1. RICONOSCIMENTO: CHE COSA</a:t>
            </a:r>
          </a:p>
        </p:txBody>
      </p:sp>
      <p:sp>
        <p:nvSpPr>
          <p:cNvPr id="4" name="TextBox 3">
            <a:extLst>
              <a:ext uri="{FF2B5EF4-FFF2-40B4-BE49-F238E27FC236}">
                <a16:creationId xmlns:a16="http://schemas.microsoft.com/office/drawing/2014/main" id="{F3E3C802-EA0D-9AF5-2900-6E4E6998177D}"/>
              </a:ext>
            </a:extLst>
          </p:cNvPr>
          <p:cNvSpPr txBox="1"/>
          <p:nvPr/>
        </p:nvSpPr>
        <p:spPr>
          <a:xfrm>
            <a:off x="326571" y="1344715"/>
            <a:ext cx="11865429" cy="3416320"/>
          </a:xfrm>
          <a:prstGeom prst="rect">
            <a:avLst/>
          </a:prstGeom>
          <a:noFill/>
        </p:spPr>
        <p:txBody>
          <a:bodyPr wrap="square" rtlCol="0">
            <a:spAutoFit/>
          </a:bodyPr>
          <a:lstStyle/>
          <a:p>
            <a:r>
              <a:rPr lang="it-IT" sz="2400" dirty="0"/>
              <a:t>INFEZIONI: batteri, virus, funghi, parassiti, tossine</a:t>
            </a:r>
          </a:p>
          <a:p>
            <a:endParaRPr lang="it-IT" sz="2400" dirty="0"/>
          </a:p>
          <a:p>
            <a:r>
              <a:rPr lang="it-IT" sz="2400" dirty="0"/>
              <a:t>NECROSI TESSUTALE: prodotti del danno cellulare</a:t>
            </a:r>
          </a:p>
          <a:p>
            <a:endParaRPr lang="it-IT" sz="2400" dirty="0"/>
          </a:p>
          <a:p>
            <a:r>
              <a:rPr lang="it-IT" sz="2400" dirty="0"/>
              <a:t>CORPI ESTRANEI: in quanto tali o perché causano danno</a:t>
            </a:r>
          </a:p>
          <a:p>
            <a:endParaRPr lang="it-IT" sz="2400" dirty="0"/>
          </a:p>
          <a:p>
            <a:r>
              <a:rPr lang="it-IT" sz="2400" dirty="0"/>
              <a:t>ACCUMULI ENDOGENI: acido urico (gotta), colesterolo (aterosclerosi), lipidi (</a:t>
            </a:r>
            <a:r>
              <a:rPr lang="it-IT" sz="2400" dirty="0" err="1"/>
              <a:t>sindr</a:t>
            </a:r>
            <a:r>
              <a:rPr lang="it-IT" sz="2400" dirty="0"/>
              <a:t>. Metabolica)</a:t>
            </a:r>
          </a:p>
          <a:p>
            <a:endParaRPr lang="it-IT" sz="2400" dirty="0"/>
          </a:p>
          <a:p>
            <a:r>
              <a:rPr lang="it-IT" sz="2400" dirty="0"/>
              <a:t>REAZIONI IMMUNITARIE: eccessive o inadeguate (ipersensibilità)</a:t>
            </a:r>
          </a:p>
        </p:txBody>
      </p:sp>
    </p:spTree>
    <p:extLst>
      <p:ext uri="{BB962C8B-B14F-4D97-AF65-F5344CB8AC3E}">
        <p14:creationId xmlns:p14="http://schemas.microsoft.com/office/powerpoint/2010/main" val="1125244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A954C2-D51E-C7FD-2B33-B918E3E770F0}"/>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1. RICONOSCIMENTO: COME</a:t>
            </a:r>
          </a:p>
        </p:txBody>
      </p:sp>
      <p:sp>
        <p:nvSpPr>
          <p:cNvPr id="7" name="TextBox 6">
            <a:extLst>
              <a:ext uri="{FF2B5EF4-FFF2-40B4-BE49-F238E27FC236}">
                <a16:creationId xmlns:a16="http://schemas.microsoft.com/office/drawing/2014/main" id="{A5054E36-67A0-4BF6-F6A4-9D5EFBA85A3A}"/>
              </a:ext>
            </a:extLst>
          </p:cNvPr>
          <p:cNvSpPr txBox="1"/>
          <p:nvPr/>
        </p:nvSpPr>
        <p:spPr>
          <a:xfrm>
            <a:off x="382772" y="1160383"/>
            <a:ext cx="11426456" cy="5201424"/>
          </a:xfrm>
          <a:prstGeom prst="rect">
            <a:avLst/>
          </a:prstGeom>
          <a:noFill/>
        </p:spPr>
        <p:txBody>
          <a:bodyPr wrap="square" rtlCol="0">
            <a:spAutoFit/>
          </a:bodyPr>
          <a:lstStyle/>
          <a:p>
            <a:r>
              <a:rPr lang="it-IT" sz="3200" b="1" dirty="0"/>
              <a:t>Recettori «pronti» (PRR)</a:t>
            </a:r>
          </a:p>
          <a:p>
            <a:pPr marL="457200" indent="-457200">
              <a:buFontTx/>
              <a:buChar char="-"/>
            </a:pPr>
            <a:r>
              <a:rPr lang="it-IT" sz="2800" dirty="0"/>
              <a:t>Recettori di «cose diverse» dalle nostre cellule normali</a:t>
            </a:r>
          </a:p>
          <a:p>
            <a:pPr marL="914400" lvl="1" indent="-457200">
              <a:buFontTx/>
              <a:buChar char="-"/>
            </a:pPr>
            <a:r>
              <a:rPr lang="it-IT" sz="2800" dirty="0"/>
              <a:t>Microrganismi</a:t>
            </a:r>
          </a:p>
          <a:p>
            <a:pPr marL="914400" lvl="1" indent="-457200">
              <a:buFontTx/>
              <a:buChar char="-"/>
            </a:pPr>
            <a:r>
              <a:rPr lang="it-IT" sz="2800" dirty="0"/>
              <a:t>Molecole rilasciate o alterate da danno cellulare</a:t>
            </a:r>
          </a:p>
          <a:p>
            <a:r>
              <a:rPr lang="it-IT" sz="2800" dirty="0"/>
              <a:t>Una ventina di recettori attivabili prontamente</a:t>
            </a:r>
          </a:p>
          <a:p>
            <a:endParaRPr lang="it-IT" sz="4000" dirty="0"/>
          </a:p>
          <a:p>
            <a:r>
              <a:rPr lang="it-IT" sz="3200" b="1" dirty="0"/>
              <a:t>Recettori «fini» da generare con ricombinazione e selezionare </a:t>
            </a:r>
            <a:br>
              <a:rPr lang="it-IT" sz="3200" b="1" dirty="0"/>
            </a:br>
            <a:r>
              <a:rPr lang="it-IT" sz="3200" dirty="0"/>
              <a:t>Hanno possibilità di amplificazione e memoria</a:t>
            </a:r>
          </a:p>
          <a:p>
            <a:pPr marL="457200" indent="-457200">
              <a:buFontTx/>
              <a:buChar char="-"/>
            </a:pPr>
            <a:r>
              <a:rPr lang="it-IT" sz="2800" b="1" dirty="0"/>
              <a:t>Recettore dei linfociti T (TCR) e immunoglobuline</a:t>
            </a:r>
            <a:r>
              <a:rPr lang="it-IT" sz="2800" dirty="0"/>
              <a:t>: immunità adattativa</a:t>
            </a:r>
          </a:p>
          <a:p>
            <a:r>
              <a:rPr lang="it-IT" sz="2800" dirty="0"/>
              <a:t>Miliardi di combinazioni, ma tempo necessario per selezione e amplificazione</a:t>
            </a:r>
          </a:p>
          <a:p>
            <a:r>
              <a:rPr lang="it-IT" sz="2800" dirty="0"/>
              <a:t>Sistemi complessi di controllo (HLA, doppio segnale, tolleranza)</a:t>
            </a:r>
          </a:p>
        </p:txBody>
      </p:sp>
    </p:spTree>
    <p:extLst>
      <p:ext uri="{BB962C8B-B14F-4D97-AF65-F5344CB8AC3E}">
        <p14:creationId xmlns:p14="http://schemas.microsoft.com/office/powerpoint/2010/main" val="2635479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A954C2-D51E-C7FD-2B33-B918E3E770F0}"/>
              </a:ext>
            </a:extLst>
          </p:cNvPr>
          <p:cNvSpPr txBox="1"/>
          <p:nvPr/>
        </p:nvSpPr>
        <p:spPr>
          <a:xfrm>
            <a:off x="195944" y="182880"/>
            <a:ext cx="11386456" cy="584775"/>
          </a:xfrm>
          <a:prstGeom prst="rect">
            <a:avLst/>
          </a:prstGeom>
          <a:noFill/>
        </p:spPr>
        <p:txBody>
          <a:bodyPr wrap="square" rtlCol="0">
            <a:spAutoFit/>
          </a:bodyPr>
          <a:lstStyle/>
          <a:p>
            <a:r>
              <a:rPr lang="it-IT" sz="3200" b="1" dirty="0">
                <a:solidFill>
                  <a:schemeClr val="accent1"/>
                </a:solidFill>
              </a:rPr>
              <a:t>RECETTORI «PRONTI» PRR: DOVE SONO, CHE COSA VEDONO</a:t>
            </a:r>
          </a:p>
        </p:txBody>
      </p:sp>
      <p:sp>
        <p:nvSpPr>
          <p:cNvPr id="7" name="TextBox 6">
            <a:extLst>
              <a:ext uri="{FF2B5EF4-FFF2-40B4-BE49-F238E27FC236}">
                <a16:creationId xmlns:a16="http://schemas.microsoft.com/office/drawing/2014/main" id="{A5054E36-67A0-4BF6-F6A4-9D5EFBA85A3A}"/>
              </a:ext>
            </a:extLst>
          </p:cNvPr>
          <p:cNvSpPr txBox="1"/>
          <p:nvPr/>
        </p:nvSpPr>
        <p:spPr>
          <a:xfrm>
            <a:off x="2210832" y="1332513"/>
            <a:ext cx="6576835" cy="1384995"/>
          </a:xfrm>
          <a:prstGeom prst="rect">
            <a:avLst/>
          </a:prstGeom>
          <a:noFill/>
        </p:spPr>
        <p:txBody>
          <a:bodyPr wrap="square" rtlCol="0">
            <a:spAutoFit/>
          </a:bodyPr>
          <a:lstStyle/>
          <a:p>
            <a:pPr marL="457200" indent="-457200">
              <a:buFont typeface="Wingdings" panose="05000000000000000000" pitchFamily="2" charset="2"/>
              <a:buChar char="v"/>
            </a:pPr>
            <a:r>
              <a:rPr lang="it-IT" sz="2800" b="1" dirty="0"/>
              <a:t>Su membrana cellulare</a:t>
            </a:r>
          </a:p>
          <a:p>
            <a:pPr marL="457200" indent="-457200">
              <a:buFont typeface="Wingdings" panose="05000000000000000000" pitchFamily="2" charset="2"/>
              <a:buChar char="v"/>
            </a:pPr>
            <a:r>
              <a:rPr lang="it-IT" sz="2800" b="1" dirty="0"/>
              <a:t>Nei lisosomi (materiale fagocitato)</a:t>
            </a:r>
          </a:p>
          <a:p>
            <a:pPr marL="457200" indent="-457200">
              <a:buFont typeface="Wingdings" panose="05000000000000000000" pitchFamily="2" charset="2"/>
              <a:buChar char="v"/>
            </a:pPr>
            <a:r>
              <a:rPr lang="it-IT" sz="2800" b="1" dirty="0"/>
              <a:t>Nel citoplasma</a:t>
            </a:r>
          </a:p>
        </p:txBody>
      </p:sp>
      <p:sp>
        <p:nvSpPr>
          <p:cNvPr id="9" name="TextBox 8">
            <a:extLst>
              <a:ext uri="{FF2B5EF4-FFF2-40B4-BE49-F238E27FC236}">
                <a16:creationId xmlns:a16="http://schemas.microsoft.com/office/drawing/2014/main" id="{C3A91B5B-790F-0FC2-188B-C895BE73D58A}"/>
              </a:ext>
            </a:extLst>
          </p:cNvPr>
          <p:cNvSpPr txBox="1"/>
          <p:nvPr/>
        </p:nvSpPr>
        <p:spPr>
          <a:xfrm>
            <a:off x="1560255" y="3210024"/>
            <a:ext cx="2578319" cy="1815882"/>
          </a:xfrm>
          <a:prstGeom prst="rect">
            <a:avLst/>
          </a:prstGeom>
          <a:noFill/>
        </p:spPr>
        <p:txBody>
          <a:bodyPr wrap="square" rtlCol="0">
            <a:spAutoFit/>
          </a:bodyPr>
          <a:lstStyle/>
          <a:p>
            <a:r>
              <a:rPr lang="it-IT" sz="2800" b="1" dirty="0">
                <a:solidFill>
                  <a:srgbClr val="0070C0"/>
                </a:solidFill>
              </a:rPr>
              <a:t>PRR</a:t>
            </a:r>
          </a:p>
          <a:p>
            <a:r>
              <a:rPr lang="it-IT" sz="2800" dirty="0"/>
              <a:t>Pattern </a:t>
            </a:r>
            <a:r>
              <a:rPr lang="it-IT" sz="2800" dirty="0" err="1"/>
              <a:t>Recognition</a:t>
            </a:r>
            <a:r>
              <a:rPr lang="it-IT" sz="2800" dirty="0"/>
              <a:t> Receptors</a:t>
            </a:r>
          </a:p>
        </p:txBody>
      </p:sp>
      <p:sp>
        <p:nvSpPr>
          <p:cNvPr id="15" name="TextBox 14">
            <a:extLst>
              <a:ext uri="{FF2B5EF4-FFF2-40B4-BE49-F238E27FC236}">
                <a16:creationId xmlns:a16="http://schemas.microsoft.com/office/drawing/2014/main" id="{E5478BA2-8F54-4162-FE1D-2262007FFDC1}"/>
              </a:ext>
            </a:extLst>
          </p:cNvPr>
          <p:cNvSpPr txBox="1"/>
          <p:nvPr/>
        </p:nvSpPr>
        <p:spPr>
          <a:xfrm>
            <a:off x="283380" y="6183492"/>
            <a:ext cx="11217964" cy="523220"/>
          </a:xfrm>
          <a:prstGeom prst="rect">
            <a:avLst/>
          </a:prstGeom>
          <a:noFill/>
        </p:spPr>
        <p:txBody>
          <a:bodyPr wrap="square" rtlCol="0">
            <a:spAutoFit/>
          </a:bodyPr>
          <a:lstStyle/>
          <a:p>
            <a:r>
              <a:rPr lang="it-IT" sz="2800" dirty="0"/>
              <a:t>Sensori che avviano la risposta dell’allerta immune e, in parte, la indirizzano</a:t>
            </a:r>
          </a:p>
        </p:txBody>
      </p:sp>
      <p:sp>
        <p:nvSpPr>
          <p:cNvPr id="2" name="TextBox 1">
            <a:extLst>
              <a:ext uri="{FF2B5EF4-FFF2-40B4-BE49-F238E27FC236}">
                <a16:creationId xmlns:a16="http://schemas.microsoft.com/office/drawing/2014/main" id="{7C5DE194-05A0-E2C3-1F10-210993EC9D2D}"/>
              </a:ext>
            </a:extLst>
          </p:cNvPr>
          <p:cNvSpPr txBox="1"/>
          <p:nvPr/>
        </p:nvSpPr>
        <p:spPr>
          <a:xfrm>
            <a:off x="4288390" y="3456246"/>
            <a:ext cx="5369044" cy="1569660"/>
          </a:xfrm>
          <a:prstGeom prst="rect">
            <a:avLst/>
          </a:prstGeom>
          <a:noFill/>
        </p:spPr>
        <p:txBody>
          <a:bodyPr wrap="square" rtlCol="0">
            <a:spAutoFit/>
          </a:bodyPr>
          <a:lstStyle/>
          <a:p>
            <a:r>
              <a:rPr lang="it-IT" sz="3200" dirty="0"/>
              <a:t>Riconoscimento di patterns:</a:t>
            </a:r>
          </a:p>
          <a:p>
            <a:r>
              <a:rPr lang="it-IT" sz="3200" dirty="0"/>
              <a:t>Non «chi è» ma</a:t>
            </a:r>
            <a:br>
              <a:rPr lang="it-IT" sz="3200" dirty="0"/>
            </a:br>
            <a:r>
              <a:rPr lang="it-IT" sz="3200" dirty="0"/>
              <a:t>«a che cosa somiglia»</a:t>
            </a:r>
          </a:p>
        </p:txBody>
      </p:sp>
    </p:spTree>
    <p:extLst>
      <p:ext uri="{BB962C8B-B14F-4D97-AF65-F5344CB8AC3E}">
        <p14:creationId xmlns:p14="http://schemas.microsoft.com/office/powerpoint/2010/main" val="1633032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A954C2-D51E-C7FD-2B33-B918E3E770F0}"/>
              </a:ext>
            </a:extLst>
          </p:cNvPr>
          <p:cNvSpPr txBox="1"/>
          <p:nvPr/>
        </p:nvSpPr>
        <p:spPr>
          <a:xfrm>
            <a:off x="195944" y="182880"/>
            <a:ext cx="11386456" cy="584775"/>
          </a:xfrm>
          <a:prstGeom prst="rect">
            <a:avLst/>
          </a:prstGeom>
          <a:noFill/>
        </p:spPr>
        <p:txBody>
          <a:bodyPr wrap="square" rtlCol="0">
            <a:spAutoFit/>
          </a:bodyPr>
          <a:lstStyle/>
          <a:p>
            <a:r>
              <a:rPr lang="it-IT" sz="3200" b="1" dirty="0">
                <a:solidFill>
                  <a:schemeClr val="accent1"/>
                </a:solidFill>
              </a:rPr>
              <a:t>RECETTORI «PRONTI» PRR: quali Patterns (a che cosa somiglia)</a:t>
            </a:r>
          </a:p>
        </p:txBody>
      </p:sp>
      <p:sp>
        <p:nvSpPr>
          <p:cNvPr id="8" name="TextBox 7">
            <a:extLst>
              <a:ext uri="{FF2B5EF4-FFF2-40B4-BE49-F238E27FC236}">
                <a16:creationId xmlns:a16="http://schemas.microsoft.com/office/drawing/2014/main" id="{FF7592C7-D493-C4A6-7A9F-944914AB8191}"/>
              </a:ext>
            </a:extLst>
          </p:cNvPr>
          <p:cNvSpPr txBox="1"/>
          <p:nvPr/>
        </p:nvSpPr>
        <p:spPr>
          <a:xfrm>
            <a:off x="3617260" y="1182123"/>
            <a:ext cx="8478370" cy="5262979"/>
          </a:xfrm>
          <a:prstGeom prst="rect">
            <a:avLst/>
          </a:prstGeom>
          <a:noFill/>
        </p:spPr>
        <p:txBody>
          <a:bodyPr wrap="square" rtlCol="0">
            <a:spAutoFit/>
          </a:bodyPr>
          <a:lstStyle/>
          <a:p>
            <a:r>
              <a:rPr lang="it-IT" sz="2800" b="1" dirty="0" err="1">
                <a:solidFill>
                  <a:srgbClr val="0070C0"/>
                </a:solidFill>
              </a:rPr>
              <a:t>PAMPs</a:t>
            </a:r>
            <a:r>
              <a:rPr lang="it-IT" sz="2800" b="1" dirty="0">
                <a:solidFill>
                  <a:srgbClr val="0070C0"/>
                </a:solidFill>
              </a:rPr>
              <a:t> «robe da batteri, virus o funghi»</a:t>
            </a:r>
          </a:p>
          <a:p>
            <a:r>
              <a:rPr lang="it-IT" sz="2800" dirty="0" err="1"/>
              <a:t>Pathogen-associated</a:t>
            </a:r>
            <a:r>
              <a:rPr lang="it-IT" sz="2800" dirty="0"/>
              <a:t> </a:t>
            </a:r>
            <a:r>
              <a:rPr lang="it-IT" sz="2800" dirty="0" err="1"/>
              <a:t>molecular</a:t>
            </a:r>
            <a:r>
              <a:rPr lang="it-IT" sz="2800" dirty="0"/>
              <a:t> patterns</a:t>
            </a:r>
          </a:p>
          <a:p>
            <a:pPr marL="457200" indent="-457200">
              <a:buFontTx/>
              <a:buChar char="-"/>
            </a:pPr>
            <a:r>
              <a:rPr lang="it-IT" sz="2800" dirty="0"/>
              <a:t>Acidi nucleici microbici, parete batterica, </a:t>
            </a:r>
            <a:r>
              <a:rPr lang="it-IT" sz="2800" dirty="0" err="1"/>
              <a:t>lipopolisaccaride</a:t>
            </a:r>
            <a:r>
              <a:rPr lang="it-IT" sz="2800" dirty="0"/>
              <a:t>, </a:t>
            </a:r>
            <a:r>
              <a:rPr lang="it-IT" sz="2800" dirty="0" err="1"/>
              <a:t>ac</a:t>
            </a:r>
            <a:r>
              <a:rPr lang="it-IT" sz="2800" dirty="0"/>
              <a:t> </a:t>
            </a:r>
            <a:r>
              <a:rPr lang="it-IT" sz="2800" dirty="0" err="1"/>
              <a:t>lipoteicoico</a:t>
            </a:r>
            <a:r>
              <a:rPr lang="it-IT" sz="2800" dirty="0"/>
              <a:t>, flagelli, </a:t>
            </a:r>
            <a:r>
              <a:rPr lang="en-US" sz="2800" dirty="0" err="1"/>
              <a:t>glicoprotiene</a:t>
            </a:r>
            <a:endParaRPr lang="en-US" sz="2800" dirty="0"/>
          </a:p>
          <a:p>
            <a:endParaRPr lang="it-IT" sz="2800" dirty="0"/>
          </a:p>
          <a:p>
            <a:r>
              <a:rPr lang="it-IT" sz="2800" b="1" dirty="0" err="1">
                <a:solidFill>
                  <a:srgbClr val="0070C0"/>
                </a:solidFill>
              </a:rPr>
              <a:t>DAMPs</a:t>
            </a:r>
            <a:r>
              <a:rPr lang="it-IT" sz="2800" b="1" dirty="0">
                <a:solidFill>
                  <a:srgbClr val="0070C0"/>
                </a:solidFill>
              </a:rPr>
              <a:t> (</a:t>
            </a:r>
            <a:r>
              <a:rPr lang="it-IT" sz="2800" b="1" dirty="0" err="1">
                <a:solidFill>
                  <a:srgbClr val="0070C0"/>
                </a:solidFill>
              </a:rPr>
              <a:t>allarmine</a:t>
            </a:r>
            <a:r>
              <a:rPr lang="it-IT" sz="2800" b="1" dirty="0">
                <a:solidFill>
                  <a:srgbClr val="0070C0"/>
                </a:solidFill>
              </a:rPr>
              <a:t>)</a:t>
            </a:r>
          </a:p>
          <a:p>
            <a:r>
              <a:rPr lang="it-IT" sz="2800" dirty="0" err="1"/>
              <a:t>Damage-associated</a:t>
            </a:r>
            <a:r>
              <a:rPr lang="it-IT" sz="2800" dirty="0"/>
              <a:t> </a:t>
            </a:r>
            <a:r>
              <a:rPr lang="it-IT" sz="2800" dirty="0" err="1"/>
              <a:t>molecular</a:t>
            </a:r>
            <a:r>
              <a:rPr lang="it-IT" sz="2800" dirty="0"/>
              <a:t> patterns</a:t>
            </a:r>
          </a:p>
          <a:p>
            <a:pPr marL="457200" indent="-457200">
              <a:buFontTx/>
              <a:buChar char="-"/>
            </a:pPr>
            <a:r>
              <a:rPr lang="it-IT" sz="2800" dirty="0"/>
              <a:t>Proteine di allarme HSP, HMGB1</a:t>
            </a:r>
          </a:p>
          <a:p>
            <a:pPr marL="457200" indent="-457200">
              <a:buFontTx/>
              <a:buChar char="-"/>
            </a:pPr>
            <a:r>
              <a:rPr lang="it-IT" sz="2800" dirty="0"/>
              <a:t>ATP, acido urico, fosfolipidi alterati</a:t>
            </a:r>
          </a:p>
          <a:p>
            <a:pPr marL="457200" indent="-457200">
              <a:buFontTx/>
              <a:buChar char="-"/>
            </a:pPr>
            <a:r>
              <a:rPr lang="it-IT" sz="2800" dirty="0"/>
              <a:t>Proteine alterate della matrice (frammenti di </a:t>
            </a:r>
            <a:r>
              <a:rPr lang="it-IT" sz="2800" dirty="0" err="1"/>
              <a:t>ialuronano</a:t>
            </a:r>
            <a:r>
              <a:rPr lang="it-IT" sz="2800" dirty="0"/>
              <a:t>)</a:t>
            </a:r>
          </a:p>
          <a:p>
            <a:endParaRPr lang="it-IT" sz="2800" dirty="0"/>
          </a:p>
        </p:txBody>
      </p:sp>
      <p:sp>
        <p:nvSpPr>
          <p:cNvPr id="9" name="TextBox 8">
            <a:extLst>
              <a:ext uri="{FF2B5EF4-FFF2-40B4-BE49-F238E27FC236}">
                <a16:creationId xmlns:a16="http://schemas.microsoft.com/office/drawing/2014/main" id="{C3A91B5B-790F-0FC2-188B-C895BE73D58A}"/>
              </a:ext>
            </a:extLst>
          </p:cNvPr>
          <p:cNvSpPr txBox="1"/>
          <p:nvPr/>
        </p:nvSpPr>
        <p:spPr>
          <a:xfrm>
            <a:off x="309091" y="2576545"/>
            <a:ext cx="2578319" cy="1815882"/>
          </a:xfrm>
          <a:prstGeom prst="rect">
            <a:avLst/>
          </a:prstGeom>
          <a:noFill/>
        </p:spPr>
        <p:txBody>
          <a:bodyPr wrap="square" rtlCol="0">
            <a:spAutoFit/>
          </a:bodyPr>
          <a:lstStyle/>
          <a:p>
            <a:r>
              <a:rPr lang="it-IT" sz="2800" b="1" dirty="0">
                <a:solidFill>
                  <a:srgbClr val="0070C0"/>
                </a:solidFill>
              </a:rPr>
              <a:t>PRR</a:t>
            </a:r>
          </a:p>
          <a:p>
            <a:r>
              <a:rPr lang="it-IT" sz="2800" dirty="0"/>
              <a:t>Pattern </a:t>
            </a:r>
            <a:r>
              <a:rPr lang="it-IT" sz="2800" dirty="0" err="1"/>
              <a:t>recognition</a:t>
            </a:r>
            <a:r>
              <a:rPr lang="it-IT" sz="2800" dirty="0"/>
              <a:t> receptors</a:t>
            </a:r>
          </a:p>
        </p:txBody>
      </p:sp>
      <p:cxnSp>
        <p:nvCxnSpPr>
          <p:cNvPr id="11" name="Straight Arrow Connector 10">
            <a:extLst>
              <a:ext uri="{FF2B5EF4-FFF2-40B4-BE49-F238E27FC236}">
                <a16:creationId xmlns:a16="http://schemas.microsoft.com/office/drawing/2014/main" id="{61D21C58-2A9E-53FD-6FF9-D08BEE4E1DD1}"/>
              </a:ext>
            </a:extLst>
          </p:cNvPr>
          <p:cNvCxnSpPr>
            <a:cxnSpLocks/>
          </p:cNvCxnSpPr>
          <p:nvPr/>
        </p:nvCxnSpPr>
        <p:spPr>
          <a:xfrm flipV="1">
            <a:off x="2144711" y="1931234"/>
            <a:ext cx="1293936" cy="14422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C60AA4F-2B08-E44C-678D-EAFE3C7BFD91}"/>
              </a:ext>
            </a:extLst>
          </p:cNvPr>
          <p:cNvCxnSpPr>
            <a:cxnSpLocks/>
          </p:cNvCxnSpPr>
          <p:nvPr/>
        </p:nvCxnSpPr>
        <p:spPr>
          <a:xfrm>
            <a:off x="2135847" y="3373515"/>
            <a:ext cx="1186360" cy="12070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74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FD9BFA-261D-A5B2-3A33-6718CC09B7D1}"/>
              </a:ext>
            </a:extLst>
          </p:cNvPr>
          <p:cNvSpPr txBox="1"/>
          <p:nvPr/>
        </p:nvSpPr>
        <p:spPr>
          <a:xfrm>
            <a:off x="437322" y="284924"/>
            <a:ext cx="11237843" cy="2246769"/>
          </a:xfrm>
          <a:prstGeom prst="rect">
            <a:avLst/>
          </a:prstGeom>
          <a:noFill/>
        </p:spPr>
        <p:txBody>
          <a:bodyPr wrap="square" rtlCol="0">
            <a:spAutoFit/>
          </a:bodyPr>
          <a:lstStyle/>
          <a:p>
            <a:r>
              <a:rPr lang="it-IT" sz="2800" dirty="0"/>
              <a:t>Il riconoscimento di </a:t>
            </a:r>
            <a:r>
              <a:rPr lang="it-IT" sz="2800" b="1" dirty="0" err="1"/>
              <a:t>PAMPs</a:t>
            </a:r>
            <a:r>
              <a:rPr lang="it-IT" sz="2800" dirty="0"/>
              <a:t> o </a:t>
            </a:r>
            <a:r>
              <a:rPr lang="it-IT" sz="2800" b="1" dirty="0" err="1"/>
              <a:t>DAMPs</a:t>
            </a:r>
            <a:r>
              <a:rPr lang="it-IT" sz="2800" dirty="0"/>
              <a:t> da parte di PRR conduce a eventi di segnale che culminano in:</a:t>
            </a:r>
          </a:p>
          <a:p>
            <a:endParaRPr lang="it-IT" sz="2800" dirty="0"/>
          </a:p>
          <a:p>
            <a:pPr marL="285750" indent="-285750">
              <a:buFontTx/>
              <a:buChar char="-"/>
            </a:pPr>
            <a:r>
              <a:rPr lang="it-IT" sz="2800" dirty="0"/>
              <a:t>Modifiche di proprietà cellula (a seconda del tipo di cellula)</a:t>
            </a:r>
          </a:p>
          <a:p>
            <a:pPr marL="285750" indent="-285750">
              <a:buFontTx/>
              <a:buChar char="-"/>
            </a:pPr>
            <a:r>
              <a:rPr lang="it-IT" sz="2800" dirty="0"/>
              <a:t>Produzione di citochine e chemochine (a seconda del tipo di stimolo)</a:t>
            </a:r>
          </a:p>
        </p:txBody>
      </p:sp>
      <p:sp>
        <p:nvSpPr>
          <p:cNvPr id="3" name="Arrow: Down 2">
            <a:extLst>
              <a:ext uri="{FF2B5EF4-FFF2-40B4-BE49-F238E27FC236}">
                <a16:creationId xmlns:a16="http://schemas.microsoft.com/office/drawing/2014/main" id="{A8A01649-8D42-FE77-5825-717A643A9A8A}"/>
              </a:ext>
            </a:extLst>
          </p:cNvPr>
          <p:cNvSpPr/>
          <p:nvPr/>
        </p:nvSpPr>
        <p:spPr>
          <a:xfrm>
            <a:off x="5608983" y="2791630"/>
            <a:ext cx="974034" cy="8146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B84441DD-678F-938B-AD53-0D0930EB8B63}"/>
              </a:ext>
            </a:extLst>
          </p:cNvPr>
          <p:cNvSpPr txBox="1"/>
          <p:nvPr/>
        </p:nvSpPr>
        <p:spPr>
          <a:xfrm>
            <a:off x="520449" y="3866242"/>
            <a:ext cx="10972800" cy="1815882"/>
          </a:xfrm>
          <a:prstGeom prst="rect">
            <a:avLst/>
          </a:prstGeom>
          <a:noFill/>
        </p:spPr>
        <p:txBody>
          <a:bodyPr wrap="square" rtlCol="0">
            <a:spAutoFit/>
          </a:bodyPr>
          <a:lstStyle/>
          <a:p>
            <a:r>
              <a:rPr lang="it-IT" sz="2800" dirty="0"/>
              <a:t>Modificazione vascolari</a:t>
            </a:r>
          </a:p>
          <a:p>
            <a:r>
              <a:rPr lang="it-IT" sz="2800" dirty="0"/>
              <a:t>Richiamo di cellule e loro attivazione </a:t>
            </a:r>
          </a:p>
          <a:p>
            <a:r>
              <a:rPr lang="it-IT" sz="2800" dirty="0"/>
              <a:t>Indirizzamento della risposta adattiva</a:t>
            </a:r>
          </a:p>
          <a:p>
            <a:endParaRPr lang="it-IT" sz="2800" dirty="0"/>
          </a:p>
        </p:txBody>
      </p:sp>
    </p:spTree>
    <p:extLst>
      <p:ext uri="{BB962C8B-B14F-4D97-AF65-F5344CB8AC3E}">
        <p14:creationId xmlns:p14="http://schemas.microsoft.com/office/powerpoint/2010/main" val="39000406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2158E-94B3-353D-7B17-9BBCF8BD5276}"/>
              </a:ext>
            </a:extLst>
          </p:cNvPr>
          <p:cNvPicPr>
            <a:picLocks noChangeAspect="1"/>
          </p:cNvPicPr>
          <p:nvPr/>
        </p:nvPicPr>
        <p:blipFill>
          <a:blip r:embed="rId2"/>
          <a:stretch>
            <a:fillRect/>
          </a:stretch>
        </p:blipFill>
        <p:spPr>
          <a:xfrm>
            <a:off x="2870337" y="326668"/>
            <a:ext cx="6265854" cy="6204664"/>
          </a:xfrm>
          <a:prstGeom prst="rect">
            <a:avLst/>
          </a:prstGeom>
        </p:spPr>
      </p:pic>
    </p:spTree>
    <p:extLst>
      <p:ext uri="{BB962C8B-B14F-4D97-AF65-F5344CB8AC3E}">
        <p14:creationId xmlns:p14="http://schemas.microsoft.com/office/powerpoint/2010/main" val="278346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11814-3226-4A29-CD5D-3AFFE91D9007}"/>
              </a:ext>
            </a:extLst>
          </p:cNvPr>
          <p:cNvSpPr txBox="1"/>
          <p:nvPr/>
        </p:nvSpPr>
        <p:spPr>
          <a:xfrm>
            <a:off x="651263" y="1004777"/>
            <a:ext cx="4571999" cy="523220"/>
          </a:xfrm>
          <a:prstGeom prst="rect">
            <a:avLst/>
          </a:prstGeom>
          <a:noFill/>
        </p:spPr>
        <p:txBody>
          <a:bodyPr wrap="square" rtlCol="0">
            <a:spAutoFit/>
          </a:bodyPr>
          <a:lstStyle/>
          <a:p>
            <a:r>
              <a:rPr lang="en-US" sz="2800" dirty="0"/>
              <a:t>Diversi tipi di </a:t>
            </a:r>
            <a:r>
              <a:rPr lang="en-US" sz="2800" dirty="0" err="1"/>
              <a:t>microbi</a:t>
            </a:r>
            <a:r>
              <a:rPr lang="en-US" sz="2800" dirty="0"/>
              <a:t> </a:t>
            </a:r>
          </a:p>
        </p:txBody>
      </p:sp>
      <p:sp>
        <p:nvSpPr>
          <p:cNvPr id="3" name="TextBox 2">
            <a:extLst>
              <a:ext uri="{FF2B5EF4-FFF2-40B4-BE49-F238E27FC236}">
                <a16:creationId xmlns:a16="http://schemas.microsoft.com/office/drawing/2014/main" id="{8729C4F5-39D0-63A6-B333-7DB1B8823B1C}"/>
              </a:ext>
            </a:extLst>
          </p:cNvPr>
          <p:cNvSpPr txBox="1"/>
          <p:nvPr/>
        </p:nvSpPr>
        <p:spPr>
          <a:xfrm>
            <a:off x="651263" y="1527997"/>
            <a:ext cx="5206409" cy="523220"/>
          </a:xfrm>
          <a:prstGeom prst="rect">
            <a:avLst/>
          </a:prstGeom>
          <a:noFill/>
        </p:spPr>
        <p:txBody>
          <a:bodyPr wrap="square" rtlCol="0">
            <a:spAutoFit/>
          </a:bodyPr>
          <a:lstStyle/>
          <a:p>
            <a:r>
              <a:rPr lang="en-US" sz="2800" dirty="0"/>
              <a:t>Diversi tipi di </a:t>
            </a:r>
            <a:r>
              <a:rPr lang="en-US" sz="2800" dirty="0" err="1"/>
              <a:t>recettori</a:t>
            </a:r>
            <a:r>
              <a:rPr lang="en-US" sz="2800" dirty="0"/>
              <a:t> PRR</a:t>
            </a:r>
          </a:p>
        </p:txBody>
      </p:sp>
      <p:sp>
        <p:nvSpPr>
          <p:cNvPr id="4" name="TextBox 3">
            <a:extLst>
              <a:ext uri="{FF2B5EF4-FFF2-40B4-BE49-F238E27FC236}">
                <a16:creationId xmlns:a16="http://schemas.microsoft.com/office/drawing/2014/main" id="{1797125A-2A04-785C-62F3-707BBE5AB994}"/>
              </a:ext>
            </a:extLst>
          </p:cNvPr>
          <p:cNvSpPr txBox="1"/>
          <p:nvPr/>
        </p:nvSpPr>
        <p:spPr>
          <a:xfrm>
            <a:off x="651263" y="2051217"/>
            <a:ext cx="7223051" cy="523220"/>
          </a:xfrm>
          <a:prstGeom prst="rect">
            <a:avLst/>
          </a:prstGeom>
          <a:noFill/>
        </p:spPr>
        <p:txBody>
          <a:bodyPr wrap="square" rtlCol="0">
            <a:spAutoFit/>
          </a:bodyPr>
          <a:lstStyle/>
          <a:p>
            <a:r>
              <a:rPr lang="en-US" sz="2800" dirty="0"/>
              <a:t>Diversi tipi di </a:t>
            </a:r>
            <a:r>
              <a:rPr lang="en-US" sz="2800" dirty="0" err="1"/>
              <a:t>citochine</a:t>
            </a:r>
            <a:r>
              <a:rPr lang="en-US" sz="2800" dirty="0"/>
              <a:t> e di </a:t>
            </a:r>
            <a:r>
              <a:rPr lang="en-US" sz="2800" dirty="0" err="1"/>
              <a:t>infiammazione</a:t>
            </a:r>
            <a:endParaRPr lang="en-US" sz="2800" dirty="0"/>
          </a:p>
        </p:txBody>
      </p:sp>
      <p:sp>
        <p:nvSpPr>
          <p:cNvPr id="5" name="TextBox 4">
            <a:extLst>
              <a:ext uri="{FF2B5EF4-FFF2-40B4-BE49-F238E27FC236}">
                <a16:creationId xmlns:a16="http://schemas.microsoft.com/office/drawing/2014/main" id="{664060CB-AC39-43D9-3561-47CF2CDE63C9}"/>
              </a:ext>
            </a:extLst>
          </p:cNvPr>
          <p:cNvSpPr txBox="1"/>
          <p:nvPr/>
        </p:nvSpPr>
        <p:spPr>
          <a:xfrm>
            <a:off x="506538" y="3479983"/>
            <a:ext cx="6802085" cy="2462213"/>
          </a:xfrm>
          <a:prstGeom prst="rect">
            <a:avLst/>
          </a:prstGeom>
          <a:noFill/>
        </p:spPr>
        <p:txBody>
          <a:bodyPr wrap="square" rtlCol="0">
            <a:spAutoFit/>
          </a:bodyPr>
          <a:lstStyle/>
          <a:p>
            <a:pPr>
              <a:spcBef>
                <a:spcPts val="600"/>
              </a:spcBef>
            </a:pPr>
            <a:r>
              <a:rPr lang="en-US" sz="2400" b="1" dirty="0" err="1">
                <a:solidFill>
                  <a:srgbClr val="210042"/>
                </a:solidFill>
              </a:rPr>
              <a:t>Gli</a:t>
            </a:r>
            <a:r>
              <a:rPr lang="en-US" sz="2400" b="1" dirty="0">
                <a:solidFill>
                  <a:srgbClr val="210042"/>
                </a:solidFill>
              </a:rPr>
              <a:t> </a:t>
            </a:r>
            <a:r>
              <a:rPr lang="en-US" sz="2400" b="1" dirty="0" err="1">
                <a:solidFill>
                  <a:srgbClr val="210042"/>
                </a:solidFill>
              </a:rPr>
              <a:t>stumenti</a:t>
            </a:r>
            <a:r>
              <a:rPr lang="en-US" sz="2400" b="1" dirty="0">
                <a:solidFill>
                  <a:srgbClr val="210042"/>
                </a:solidFill>
              </a:rPr>
              <a:t> </a:t>
            </a:r>
            <a:r>
              <a:rPr lang="en-US" sz="2400" b="1" dirty="0" err="1">
                <a:solidFill>
                  <a:srgbClr val="210042"/>
                </a:solidFill>
              </a:rPr>
              <a:t>utilizzati</a:t>
            </a:r>
            <a:r>
              <a:rPr lang="en-US" sz="2400" b="1" dirty="0">
                <a:solidFill>
                  <a:srgbClr val="210042"/>
                </a:solidFill>
              </a:rPr>
              <a:t> per </a:t>
            </a:r>
            <a:r>
              <a:rPr lang="en-US" sz="2400" b="1" dirty="0" err="1">
                <a:solidFill>
                  <a:srgbClr val="210042"/>
                </a:solidFill>
              </a:rPr>
              <a:t>difenderci</a:t>
            </a:r>
            <a:r>
              <a:rPr lang="en-US" sz="2400" b="1" dirty="0">
                <a:solidFill>
                  <a:srgbClr val="210042"/>
                </a:solidFill>
              </a:rPr>
              <a:t> da virus e </a:t>
            </a:r>
            <a:r>
              <a:rPr lang="en-US" sz="2400" b="1" dirty="0" err="1">
                <a:solidFill>
                  <a:srgbClr val="210042"/>
                </a:solidFill>
              </a:rPr>
              <a:t>batteri</a:t>
            </a:r>
            <a:r>
              <a:rPr lang="en-US" sz="2400" b="1" dirty="0">
                <a:solidFill>
                  <a:srgbClr val="210042"/>
                </a:solidFill>
              </a:rPr>
              <a:t> </a:t>
            </a:r>
            <a:r>
              <a:rPr lang="en-US" sz="2400" b="1" dirty="0" err="1">
                <a:solidFill>
                  <a:srgbClr val="210042"/>
                </a:solidFill>
              </a:rPr>
              <a:t>possono</a:t>
            </a:r>
            <a:r>
              <a:rPr lang="en-US" sz="2400" b="1" dirty="0">
                <a:solidFill>
                  <a:srgbClr val="210042"/>
                </a:solidFill>
              </a:rPr>
              <a:t> </a:t>
            </a:r>
            <a:r>
              <a:rPr lang="en-US" sz="2400" b="1" dirty="0" err="1">
                <a:solidFill>
                  <a:srgbClr val="210042"/>
                </a:solidFill>
              </a:rPr>
              <a:t>funzionare</a:t>
            </a:r>
            <a:r>
              <a:rPr lang="en-US" sz="2400" b="1" dirty="0">
                <a:solidFill>
                  <a:srgbClr val="210042"/>
                </a:solidFill>
              </a:rPr>
              <a:t> in modo </a:t>
            </a:r>
            <a:r>
              <a:rPr lang="en-US" sz="2400" b="1" dirty="0" err="1">
                <a:solidFill>
                  <a:srgbClr val="210042"/>
                </a:solidFill>
              </a:rPr>
              <a:t>imperfetto</a:t>
            </a:r>
            <a:r>
              <a:rPr lang="en-US" sz="2400" b="1" dirty="0">
                <a:solidFill>
                  <a:srgbClr val="210042"/>
                </a:solidFill>
              </a:rPr>
              <a:t>:</a:t>
            </a:r>
          </a:p>
          <a:p>
            <a:pPr marL="342900" indent="-342900">
              <a:spcBef>
                <a:spcPts val="600"/>
              </a:spcBef>
              <a:buFont typeface="Arial" panose="020B0604020202020204" pitchFamily="34" charset="0"/>
              <a:buChar char="•"/>
            </a:pPr>
            <a:r>
              <a:rPr lang="en-US" sz="2400" b="1" dirty="0">
                <a:solidFill>
                  <a:srgbClr val="210042"/>
                </a:solidFill>
              </a:rPr>
              <a:t>Se </a:t>
            </a:r>
            <a:r>
              <a:rPr lang="en-US" sz="2400" b="1" dirty="0" err="1">
                <a:solidFill>
                  <a:srgbClr val="210042"/>
                </a:solidFill>
              </a:rPr>
              <a:t>funzionano</a:t>
            </a:r>
            <a:r>
              <a:rPr lang="en-US" sz="2400" b="1" dirty="0">
                <a:solidFill>
                  <a:srgbClr val="210042"/>
                </a:solidFill>
              </a:rPr>
              <a:t> </a:t>
            </a:r>
            <a:r>
              <a:rPr lang="en-US" sz="2400" b="1" dirty="0" err="1">
                <a:solidFill>
                  <a:srgbClr val="210042"/>
                </a:solidFill>
              </a:rPr>
              <a:t>troppo</a:t>
            </a:r>
            <a:r>
              <a:rPr lang="en-US" sz="2400" b="1" dirty="0">
                <a:solidFill>
                  <a:srgbClr val="210042"/>
                </a:solidFill>
              </a:rPr>
              <a:t> poco, ci </a:t>
            </a:r>
            <a:r>
              <a:rPr lang="en-US" sz="2400" b="1" dirty="0" err="1">
                <a:solidFill>
                  <a:srgbClr val="210042"/>
                </a:solidFill>
              </a:rPr>
              <a:t>portano</a:t>
            </a:r>
            <a:r>
              <a:rPr lang="en-US" sz="2400" b="1" dirty="0">
                <a:solidFill>
                  <a:srgbClr val="210042"/>
                </a:solidFill>
              </a:rPr>
              <a:t> a </a:t>
            </a:r>
            <a:r>
              <a:rPr lang="en-US" sz="2400" b="1" dirty="0" err="1">
                <a:solidFill>
                  <a:srgbClr val="210042"/>
                </a:solidFill>
              </a:rPr>
              <a:t>sviluppare</a:t>
            </a:r>
            <a:r>
              <a:rPr lang="en-US" sz="2400" b="1" dirty="0">
                <a:solidFill>
                  <a:srgbClr val="210042"/>
                </a:solidFill>
              </a:rPr>
              <a:t> </a:t>
            </a:r>
            <a:r>
              <a:rPr lang="en-US" sz="2400" b="1" dirty="0" err="1">
                <a:solidFill>
                  <a:srgbClr val="210042"/>
                </a:solidFill>
              </a:rPr>
              <a:t>infezioni</a:t>
            </a:r>
            <a:r>
              <a:rPr lang="en-US" sz="2400" b="1" dirty="0">
                <a:solidFill>
                  <a:srgbClr val="210042"/>
                </a:solidFill>
              </a:rPr>
              <a:t> </a:t>
            </a:r>
            <a:r>
              <a:rPr lang="en-US" sz="2400" b="1" dirty="0" err="1">
                <a:solidFill>
                  <a:srgbClr val="210042"/>
                </a:solidFill>
              </a:rPr>
              <a:t>frequenti</a:t>
            </a:r>
            <a:r>
              <a:rPr lang="en-US" sz="2400" b="1" dirty="0">
                <a:solidFill>
                  <a:srgbClr val="210042"/>
                </a:solidFill>
              </a:rPr>
              <a:t> e </a:t>
            </a:r>
            <a:r>
              <a:rPr lang="en-US" sz="2400" b="1" dirty="0" err="1">
                <a:solidFill>
                  <a:srgbClr val="210042"/>
                </a:solidFill>
              </a:rPr>
              <a:t>gravi</a:t>
            </a:r>
            <a:endParaRPr lang="en-US" sz="2400" b="1" dirty="0">
              <a:solidFill>
                <a:srgbClr val="210042"/>
              </a:solidFill>
            </a:endParaRPr>
          </a:p>
          <a:p>
            <a:pPr marL="342900" indent="-342900">
              <a:spcBef>
                <a:spcPts val="600"/>
              </a:spcBef>
              <a:buFont typeface="Arial" panose="020B0604020202020204" pitchFamily="34" charset="0"/>
              <a:buChar char="•"/>
            </a:pPr>
            <a:r>
              <a:rPr lang="en-US" sz="2400" b="1" dirty="0">
                <a:solidFill>
                  <a:srgbClr val="210042"/>
                </a:solidFill>
              </a:rPr>
              <a:t>Se </a:t>
            </a:r>
            <a:r>
              <a:rPr lang="en-US" sz="2400" b="1" dirty="0" err="1">
                <a:solidFill>
                  <a:srgbClr val="210042"/>
                </a:solidFill>
              </a:rPr>
              <a:t>funzionano</a:t>
            </a:r>
            <a:r>
              <a:rPr lang="en-US" sz="2400" b="1" dirty="0">
                <a:solidFill>
                  <a:srgbClr val="210042"/>
                </a:solidFill>
              </a:rPr>
              <a:t> </a:t>
            </a:r>
            <a:r>
              <a:rPr lang="en-US" sz="2400" b="1" dirty="0" err="1">
                <a:solidFill>
                  <a:srgbClr val="210042"/>
                </a:solidFill>
              </a:rPr>
              <a:t>troppo</a:t>
            </a:r>
            <a:r>
              <a:rPr lang="en-US" sz="2400" b="1" dirty="0">
                <a:solidFill>
                  <a:srgbClr val="210042"/>
                </a:solidFill>
              </a:rPr>
              <a:t>, o in modo </a:t>
            </a:r>
            <a:r>
              <a:rPr lang="en-US" sz="2400" b="1" dirty="0" err="1">
                <a:solidFill>
                  <a:srgbClr val="210042"/>
                </a:solidFill>
              </a:rPr>
              <a:t>improprio</a:t>
            </a:r>
            <a:r>
              <a:rPr lang="en-US" sz="2400" b="1" dirty="0">
                <a:solidFill>
                  <a:srgbClr val="210042"/>
                </a:solidFill>
              </a:rPr>
              <a:t>, </a:t>
            </a:r>
            <a:r>
              <a:rPr lang="en-US" sz="2400" b="1" dirty="0" err="1">
                <a:solidFill>
                  <a:srgbClr val="210042"/>
                </a:solidFill>
              </a:rPr>
              <a:t>possono</a:t>
            </a:r>
            <a:r>
              <a:rPr lang="en-US" sz="2400" b="1" dirty="0">
                <a:solidFill>
                  <a:srgbClr val="210042"/>
                </a:solidFill>
              </a:rPr>
              <a:t> </a:t>
            </a:r>
            <a:r>
              <a:rPr lang="en-US" sz="2400" b="1" dirty="0" err="1">
                <a:solidFill>
                  <a:srgbClr val="210042"/>
                </a:solidFill>
              </a:rPr>
              <a:t>causare</a:t>
            </a:r>
            <a:r>
              <a:rPr lang="en-US" sz="2400" b="1" dirty="0">
                <a:solidFill>
                  <a:srgbClr val="210042"/>
                </a:solidFill>
              </a:rPr>
              <a:t> </a:t>
            </a:r>
            <a:r>
              <a:rPr lang="en-US" sz="2400" b="1" dirty="0" err="1">
                <a:solidFill>
                  <a:srgbClr val="210042"/>
                </a:solidFill>
              </a:rPr>
              <a:t>malattie</a:t>
            </a:r>
            <a:r>
              <a:rPr lang="en-US" sz="2400" b="1" dirty="0">
                <a:solidFill>
                  <a:srgbClr val="210042"/>
                </a:solidFill>
              </a:rPr>
              <a:t> </a:t>
            </a:r>
            <a:r>
              <a:rPr lang="en-US" sz="2400" b="1" dirty="0" err="1">
                <a:solidFill>
                  <a:srgbClr val="210042"/>
                </a:solidFill>
              </a:rPr>
              <a:t>infiammatorie</a:t>
            </a:r>
            <a:r>
              <a:rPr lang="en-US" sz="2400" b="1" dirty="0">
                <a:solidFill>
                  <a:srgbClr val="210042"/>
                </a:solidFill>
              </a:rPr>
              <a:t> </a:t>
            </a:r>
            <a:r>
              <a:rPr lang="en-US" sz="2400" b="1" dirty="0" err="1">
                <a:solidFill>
                  <a:srgbClr val="210042"/>
                </a:solidFill>
              </a:rPr>
              <a:t>croniche</a:t>
            </a:r>
            <a:endParaRPr lang="en-US" sz="2400" b="1" dirty="0">
              <a:solidFill>
                <a:srgbClr val="210042"/>
              </a:solidFill>
            </a:endParaRPr>
          </a:p>
        </p:txBody>
      </p:sp>
      <p:pic>
        <p:nvPicPr>
          <p:cNvPr id="6" name="Picture 5">
            <a:extLst>
              <a:ext uri="{FF2B5EF4-FFF2-40B4-BE49-F238E27FC236}">
                <a16:creationId xmlns:a16="http://schemas.microsoft.com/office/drawing/2014/main" id="{C62AE838-3527-DD2C-E448-8A06F5A6F303}"/>
              </a:ext>
            </a:extLst>
          </p:cNvPr>
          <p:cNvPicPr>
            <a:picLocks noChangeAspect="1"/>
          </p:cNvPicPr>
          <p:nvPr/>
        </p:nvPicPr>
        <p:blipFill>
          <a:blip r:embed="rId2"/>
          <a:stretch>
            <a:fillRect/>
          </a:stretch>
        </p:blipFill>
        <p:spPr>
          <a:xfrm>
            <a:off x="7627541" y="3308944"/>
            <a:ext cx="4057921" cy="2681858"/>
          </a:xfrm>
          <a:prstGeom prst="rect">
            <a:avLst/>
          </a:prstGeom>
        </p:spPr>
      </p:pic>
    </p:spTree>
    <p:extLst>
      <p:ext uri="{BB962C8B-B14F-4D97-AF65-F5344CB8AC3E}">
        <p14:creationId xmlns:p14="http://schemas.microsoft.com/office/powerpoint/2010/main" val="85037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331548-0E44-50BE-76E6-7420CBD1A8D3}"/>
              </a:ext>
            </a:extLst>
          </p:cNvPr>
          <p:cNvSpPr txBox="1"/>
          <p:nvPr/>
        </p:nvSpPr>
        <p:spPr>
          <a:xfrm>
            <a:off x="654642" y="228973"/>
            <a:ext cx="2079415" cy="1384995"/>
          </a:xfrm>
          <a:prstGeom prst="rect">
            <a:avLst/>
          </a:prstGeom>
          <a:noFill/>
        </p:spPr>
        <p:txBody>
          <a:bodyPr wrap="none" rtlCol="0">
            <a:spAutoFit/>
          </a:bodyPr>
          <a:lstStyle/>
          <a:p>
            <a:pPr algn="ctr"/>
            <a:r>
              <a:rPr lang="it-IT" sz="2800" b="1" dirty="0">
                <a:solidFill>
                  <a:srgbClr val="C00000"/>
                </a:solidFill>
                <a:effectLst>
                  <a:outerShdw blurRad="38100" dist="38100" dir="2700000" algn="tl">
                    <a:srgbClr val="000000">
                      <a:alpha val="43137"/>
                    </a:srgbClr>
                  </a:outerShdw>
                </a:effectLst>
              </a:rPr>
              <a:t>RISPOSTA </a:t>
            </a:r>
          </a:p>
          <a:p>
            <a:r>
              <a:rPr lang="it-IT" sz="2800" b="1" dirty="0">
                <a:solidFill>
                  <a:srgbClr val="C00000"/>
                </a:solidFill>
                <a:effectLst>
                  <a:outerShdw blurRad="38100" dist="38100" dir="2700000" algn="tl">
                    <a:srgbClr val="000000">
                      <a:alpha val="43137"/>
                    </a:srgbClr>
                  </a:outerShdw>
                </a:effectLst>
              </a:rPr>
              <a:t>ANTI-VIRALE</a:t>
            </a:r>
          </a:p>
          <a:p>
            <a:r>
              <a:rPr lang="it-IT" sz="2800" b="1" dirty="0">
                <a:solidFill>
                  <a:srgbClr val="C00000"/>
                </a:solidFill>
                <a:effectLst>
                  <a:outerShdw blurRad="38100" dist="38100" dir="2700000" algn="tl">
                    <a:srgbClr val="000000">
                      <a:alpha val="43137"/>
                    </a:srgbClr>
                  </a:outerShdw>
                </a:effectLst>
              </a:rPr>
              <a:t>(interferoni)</a:t>
            </a:r>
          </a:p>
        </p:txBody>
      </p:sp>
      <p:sp>
        <p:nvSpPr>
          <p:cNvPr id="10" name="CasellaDiTesto 1">
            <a:extLst>
              <a:ext uri="{FF2B5EF4-FFF2-40B4-BE49-F238E27FC236}">
                <a16:creationId xmlns:a16="http://schemas.microsoft.com/office/drawing/2014/main" id="{7B60A142-90EC-4EAC-790A-5E6176BB1CD2}"/>
              </a:ext>
            </a:extLst>
          </p:cNvPr>
          <p:cNvSpPr txBox="1"/>
          <p:nvPr/>
        </p:nvSpPr>
        <p:spPr>
          <a:xfrm>
            <a:off x="290899" y="4817394"/>
            <a:ext cx="2654894" cy="1384995"/>
          </a:xfrm>
          <a:prstGeom prst="rect">
            <a:avLst/>
          </a:prstGeom>
          <a:noFill/>
        </p:spPr>
        <p:txBody>
          <a:bodyPr wrap="none" rtlCol="0">
            <a:spAutoFit/>
          </a:bodyPr>
          <a:lstStyle/>
          <a:p>
            <a:pPr algn="ctr"/>
            <a:r>
              <a:rPr lang="it-IT" sz="2800" b="1" dirty="0">
                <a:solidFill>
                  <a:srgbClr val="C00000"/>
                </a:solidFill>
                <a:effectLst>
                  <a:outerShdw blurRad="38100" dist="38100" dir="2700000" algn="tl">
                    <a:srgbClr val="000000">
                      <a:alpha val="43137"/>
                    </a:srgbClr>
                  </a:outerShdw>
                </a:effectLst>
              </a:rPr>
              <a:t>RISPOSTA </a:t>
            </a:r>
          </a:p>
          <a:p>
            <a:r>
              <a:rPr lang="it-IT" sz="2800" b="1" dirty="0">
                <a:solidFill>
                  <a:srgbClr val="C00000"/>
                </a:solidFill>
                <a:effectLst>
                  <a:outerShdw blurRad="38100" dist="38100" dir="2700000" algn="tl">
                    <a:srgbClr val="000000">
                      <a:alpha val="43137"/>
                    </a:srgbClr>
                  </a:outerShdw>
                </a:effectLst>
              </a:rPr>
              <a:t>ANTI-BATTERICA</a:t>
            </a:r>
          </a:p>
          <a:p>
            <a:r>
              <a:rPr lang="it-IT" sz="2800" b="1" dirty="0">
                <a:solidFill>
                  <a:srgbClr val="C00000"/>
                </a:solidFill>
                <a:effectLst>
                  <a:outerShdw blurRad="38100" dist="38100" dir="2700000" algn="tl">
                    <a:srgbClr val="000000">
                      <a:alpha val="43137"/>
                    </a:srgbClr>
                  </a:outerShdw>
                </a:effectLst>
              </a:rPr>
              <a:t>(TNF, IL1)</a:t>
            </a:r>
          </a:p>
        </p:txBody>
      </p:sp>
      <p:sp>
        <p:nvSpPr>
          <p:cNvPr id="24" name="CasellaDiTesto 5">
            <a:extLst>
              <a:ext uri="{FF2B5EF4-FFF2-40B4-BE49-F238E27FC236}">
                <a16:creationId xmlns:a16="http://schemas.microsoft.com/office/drawing/2014/main" id="{E10C4C9D-CB63-C8C3-2215-868B301E018F}"/>
              </a:ext>
            </a:extLst>
          </p:cNvPr>
          <p:cNvSpPr txBox="1"/>
          <p:nvPr/>
        </p:nvSpPr>
        <p:spPr>
          <a:xfrm>
            <a:off x="5773620" y="505437"/>
            <a:ext cx="5667192" cy="523220"/>
          </a:xfrm>
          <a:prstGeom prst="rect">
            <a:avLst/>
          </a:prstGeom>
          <a:noFill/>
        </p:spPr>
        <p:txBody>
          <a:bodyPr wrap="none" rtlCol="0">
            <a:spAutoFit/>
          </a:bodyPr>
          <a:lstStyle/>
          <a:p>
            <a:r>
              <a:rPr lang="it-IT" sz="2800" dirty="0"/>
              <a:t>Malattie infiammatorie simili al Lupus</a:t>
            </a:r>
          </a:p>
        </p:txBody>
      </p:sp>
      <p:pic>
        <p:nvPicPr>
          <p:cNvPr id="7" name="Picture 6">
            <a:extLst>
              <a:ext uri="{FF2B5EF4-FFF2-40B4-BE49-F238E27FC236}">
                <a16:creationId xmlns:a16="http://schemas.microsoft.com/office/drawing/2014/main" id="{C8AA6143-9CDA-F46E-79ED-60D174419A6A}"/>
              </a:ext>
            </a:extLst>
          </p:cNvPr>
          <p:cNvPicPr>
            <a:picLocks noChangeAspect="1"/>
          </p:cNvPicPr>
          <p:nvPr/>
        </p:nvPicPr>
        <p:blipFill>
          <a:blip r:embed="rId2"/>
          <a:stretch>
            <a:fillRect/>
          </a:stretch>
        </p:blipFill>
        <p:spPr>
          <a:xfrm>
            <a:off x="243819" y="2062995"/>
            <a:ext cx="2734057" cy="2305372"/>
          </a:xfrm>
          <a:prstGeom prst="rect">
            <a:avLst/>
          </a:prstGeom>
        </p:spPr>
      </p:pic>
      <p:sp>
        <p:nvSpPr>
          <p:cNvPr id="16" name="Arrow: Right 15">
            <a:extLst>
              <a:ext uri="{FF2B5EF4-FFF2-40B4-BE49-F238E27FC236}">
                <a16:creationId xmlns:a16="http://schemas.microsoft.com/office/drawing/2014/main" id="{7A644B24-78E5-2B7A-CF10-8D1C4218C062}"/>
              </a:ext>
            </a:extLst>
          </p:cNvPr>
          <p:cNvSpPr/>
          <p:nvPr/>
        </p:nvSpPr>
        <p:spPr>
          <a:xfrm>
            <a:off x="3827553" y="593458"/>
            <a:ext cx="1550079" cy="34717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Arrow: Right 2">
            <a:extLst>
              <a:ext uri="{FF2B5EF4-FFF2-40B4-BE49-F238E27FC236}">
                <a16:creationId xmlns:a16="http://schemas.microsoft.com/office/drawing/2014/main" id="{52148273-75F0-7781-42D8-F239EEFBA10E}"/>
              </a:ext>
            </a:extLst>
          </p:cNvPr>
          <p:cNvSpPr/>
          <p:nvPr/>
        </p:nvSpPr>
        <p:spPr>
          <a:xfrm>
            <a:off x="3855536" y="1641941"/>
            <a:ext cx="1550079" cy="347179"/>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785A1877-FF77-2848-DDE8-366BA1DDF8D1}"/>
              </a:ext>
            </a:extLst>
          </p:cNvPr>
          <p:cNvSpPr txBox="1"/>
          <p:nvPr/>
        </p:nvSpPr>
        <p:spPr>
          <a:xfrm>
            <a:off x="3166909" y="228973"/>
            <a:ext cx="529312" cy="923330"/>
          </a:xfrm>
          <a:prstGeom prst="rect">
            <a:avLst/>
          </a:prstGeom>
          <a:noFill/>
        </p:spPr>
        <p:txBody>
          <a:bodyPr wrap="none" rtlCol="0">
            <a:spAutoFit/>
          </a:bodyPr>
          <a:lstStyle/>
          <a:p>
            <a:r>
              <a:rPr lang="en-US" sz="5400" b="1" dirty="0">
                <a:solidFill>
                  <a:srgbClr val="C00000"/>
                </a:solidFill>
              </a:rPr>
              <a:t>+</a:t>
            </a:r>
          </a:p>
        </p:txBody>
      </p:sp>
      <p:sp>
        <p:nvSpPr>
          <p:cNvPr id="5" name="TextBox 4">
            <a:extLst>
              <a:ext uri="{FF2B5EF4-FFF2-40B4-BE49-F238E27FC236}">
                <a16:creationId xmlns:a16="http://schemas.microsoft.com/office/drawing/2014/main" id="{A949F69D-EC03-375D-A894-9121F7D34683}"/>
              </a:ext>
            </a:extLst>
          </p:cNvPr>
          <p:cNvSpPr txBox="1"/>
          <p:nvPr/>
        </p:nvSpPr>
        <p:spPr>
          <a:xfrm>
            <a:off x="3208091" y="1353865"/>
            <a:ext cx="396262" cy="923330"/>
          </a:xfrm>
          <a:prstGeom prst="rect">
            <a:avLst/>
          </a:prstGeom>
          <a:noFill/>
        </p:spPr>
        <p:txBody>
          <a:bodyPr wrap="none" rtlCol="0">
            <a:spAutoFit/>
          </a:bodyPr>
          <a:lstStyle/>
          <a:p>
            <a:r>
              <a:rPr lang="en-US" sz="5400" b="1" dirty="0">
                <a:solidFill>
                  <a:schemeClr val="accent1"/>
                </a:solidFill>
              </a:rPr>
              <a:t>-</a:t>
            </a:r>
          </a:p>
        </p:txBody>
      </p:sp>
      <p:sp>
        <p:nvSpPr>
          <p:cNvPr id="6" name="CasellaDiTesto 5">
            <a:extLst>
              <a:ext uri="{FF2B5EF4-FFF2-40B4-BE49-F238E27FC236}">
                <a16:creationId xmlns:a16="http://schemas.microsoft.com/office/drawing/2014/main" id="{F2D2FB76-FE3F-01B3-001A-FA1D248110DC}"/>
              </a:ext>
            </a:extLst>
          </p:cNvPr>
          <p:cNvSpPr txBox="1"/>
          <p:nvPr/>
        </p:nvSpPr>
        <p:spPr>
          <a:xfrm>
            <a:off x="5801604" y="1556846"/>
            <a:ext cx="6122679" cy="954107"/>
          </a:xfrm>
          <a:prstGeom prst="rect">
            <a:avLst/>
          </a:prstGeom>
          <a:noFill/>
        </p:spPr>
        <p:txBody>
          <a:bodyPr wrap="square" rtlCol="0">
            <a:spAutoFit/>
          </a:bodyPr>
          <a:lstStyle/>
          <a:p>
            <a:r>
              <a:rPr lang="it-IT" sz="2800" dirty="0"/>
              <a:t>Suscettibilità a decorso grave di malattie virali </a:t>
            </a:r>
          </a:p>
        </p:txBody>
      </p:sp>
      <p:sp>
        <p:nvSpPr>
          <p:cNvPr id="8" name="CasellaDiTesto 5">
            <a:extLst>
              <a:ext uri="{FF2B5EF4-FFF2-40B4-BE49-F238E27FC236}">
                <a16:creationId xmlns:a16="http://schemas.microsoft.com/office/drawing/2014/main" id="{B3BC6EB3-822C-3591-35A8-2B9A6AF2D8F8}"/>
              </a:ext>
            </a:extLst>
          </p:cNvPr>
          <p:cNvSpPr txBox="1"/>
          <p:nvPr/>
        </p:nvSpPr>
        <p:spPr>
          <a:xfrm>
            <a:off x="5616671" y="4615735"/>
            <a:ext cx="6223395" cy="954107"/>
          </a:xfrm>
          <a:prstGeom prst="rect">
            <a:avLst/>
          </a:prstGeom>
          <a:noFill/>
        </p:spPr>
        <p:txBody>
          <a:bodyPr wrap="square" rtlCol="0">
            <a:spAutoFit/>
          </a:bodyPr>
          <a:lstStyle/>
          <a:p>
            <a:r>
              <a:rPr lang="it-IT" sz="2800" dirty="0"/>
              <a:t>Malattie infiammatorie simili all’artrite e alle malattie infiammatorie dell’intestino</a:t>
            </a:r>
          </a:p>
        </p:txBody>
      </p:sp>
      <p:sp>
        <p:nvSpPr>
          <p:cNvPr id="9" name="Arrow: Right 8">
            <a:extLst>
              <a:ext uri="{FF2B5EF4-FFF2-40B4-BE49-F238E27FC236}">
                <a16:creationId xmlns:a16="http://schemas.microsoft.com/office/drawing/2014/main" id="{6E3C8DAF-A5C8-897D-4EC5-5BFB1348C7A9}"/>
              </a:ext>
            </a:extLst>
          </p:cNvPr>
          <p:cNvSpPr/>
          <p:nvPr/>
        </p:nvSpPr>
        <p:spPr>
          <a:xfrm>
            <a:off x="3670604" y="4703757"/>
            <a:ext cx="1550079" cy="34717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Arrow: Right 10">
            <a:extLst>
              <a:ext uri="{FF2B5EF4-FFF2-40B4-BE49-F238E27FC236}">
                <a16:creationId xmlns:a16="http://schemas.microsoft.com/office/drawing/2014/main" id="{0BE7695B-016D-C70D-2DB5-78864F234A95}"/>
              </a:ext>
            </a:extLst>
          </p:cNvPr>
          <p:cNvSpPr/>
          <p:nvPr/>
        </p:nvSpPr>
        <p:spPr>
          <a:xfrm>
            <a:off x="3696221" y="5711739"/>
            <a:ext cx="1550079" cy="347179"/>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a:extLst>
              <a:ext uri="{FF2B5EF4-FFF2-40B4-BE49-F238E27FC236}">
                <a16:creationId xmlns:a16="http://schemas.microsoft.com/office/drawing/2014/main" id="{5CBA17E4-E1A7-62F2-C0D8-7EFA39F0F7F4}"/>
              </a:ext>
            </a:extLst>
          </p:cNvPr>
          <p:cNvSpPr txBox="1"/>
          <p:nvPr/>
        </p:nvSpPr>
        <p:spPr>
          <a:xfrm>
            <a:off x="3009960" y="4339272"/>
            <a:ext cx="529312" cy="923330"/>
          </a:xfrm>
          <a:prstGeom prst="rect">
            <a:avLst/>
          </a:prstGeom>
          <a:noFill/>
        </p:spPr>
        <p:txBody>
          <a:bodyPr wrap="none" rtlCol="0">
            <a:spAutoFit/>
          </a:bodyPr>
          <a:lstStyle/>
          <a:p>
            <a:r>
              <a:rPr lang="en-US" sz="5400" b="1" dirty="0">
                <a:solidFill>
                  <a:srgbClr val="C00000"/>
                </a:solidFill>
              </a:rPr>
              <a:t>+</a:t>
            </a:r>
          </a:p>
        </p:txBody>
      </p:sp>
      <p:sp>
        <p:nvSpPr>
          <p:cNvPr id="13" name="TextBox 12">
            <a:extLst>
              <a:ext uri="{FF2B5EF4-FFF2-40B4-BE49-F238E27FC236}">
                <a16:creationId xmlns:a16="http://schemas.microsoft.com/office/drawing/2014/main" id="{0D5CC64E-CFF4-590D-8A16-E6CD854739D7}"/>
              </a:ext>
            </a:extLst>
          </p:cNvPr>
          <p:cNvSpPr txBox="1"/>
          <p:nvPr/>
        </p:nvSpPr>
        <p:spPr>
          <a:xfrm>
            <a:off x="3009960" y="5376161"/>
            <a:ext cx="396262" cy="923330"/>
          </a:xfrm>
          <a:prstGeom prst="rect">
            <a:avLst/>
          </a:prstGeom>
          <a:noFill/>
        </p:spPr>
        <p:txBody>
          <a:bodyPr wrap="none" rtlCol="0">
            <a:spAutoFit/>
          </a:bodyPr>
          <a:lstStyle/>
          <a:p>
            <a:r>
              <a:rPr lang="en-US" sz="5400" b="1" dirty="0">
                <a:solidFill>
                  <a:schemeClr val="accent1"/>
                </a:solidFill>
              </a:rPr>
              <a:t>-</a:t>
            </a:r>
          </a:p>
        </p:txBody>
      </p:sp>
      <p:sp>
        <p:nvSpPr>
          <p:cNvPr id="15" name="CasellaDiTesto 5">
            <a:extLst>
              <a:ext uri="{FF2B5EF4-FFF2-40B4-BE49-F238E27FC236}">
                <a16:creationId xmlns:a16="http://schemas.microsoft.com/office/drawing/2014/main" id="{5EDF0C17-85C6-31C5-20E2-201E5730E4AC}"/>
              </a:ext>
            </a:extLst>
          </p:cNvPr>
          <p:cNvSpPr txBox="1"/>
          <p:nvPr/>
        </p:nvSpPr>
        <p:spPr>
          <a:xfrm>
            <a:off x="5667028" y="5617217"/>
            <a:ext cx="6122679" cy="954107"/>
          </a:xfrm>
          <a:prstGeom prst="rect">
            <a:avLst/>
          </a:prstGeom>
          <a:noFill/>
        </p:spPr>
        <p:txBody>
          <a:bodyPr wrap="square" rtlCol="0">
            <a:spAutoFit/>
          </a:bodyPr>
          <a:lstStyle/>
          <a:p>
            <a:r>
              <a:rPr lang="it-IT" sz="2800" dirty="0"/>
              <a:t>Suscettibilità a decorso grave di malattie batteriche</a:t>
            </a:r>
          </a:p>
        </p:txBody>
      </p:sp>
    </p:spTree>
    <p:extLst>
      <p:ext uri="{BB962C8B-B14F-4D97-AF65-F5344CB8AC3E}">
        <p14:creationId xmlns:p14="http://schemas.microsoft.com/office/powerpoint/2010/main" val="162725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16" grpId="0" animBg="1"/>
      <p:bldP spid="3" grpId="0" animBg="1"/>
      <p:bldP spid="6" grpId="0"/>
      <p:bldP spid="8" grpId="0"/>
      <p:bldP spid="9" grpId="0" animBg="1"/>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8BD2154-805D-CB34-9120-2EA3C610483F}"/>
              </a:ext>
            </a:extLst>
          </p:cNvPr>
          <p:cNvSpPr txBox="1"/>
          <p:nvPr/>
        </p:nvSpPr>
        <p:spPr>
          <a:xfrm>
            <a:off x="157345" y="101166"/>
            <a:ext cx="3646950" cy="646331"/>
          </a:xfrm>
          <a:prstGeom prst="rect">
            <a:avLst/>
          </a:prstGeom>
          <a:noFill/>
        </p:spPr>
        <p:txBody>
          <a:bodyPr wrap="square" rtlCol="0">
            <a:spAutoFit/>
          </a:bodyPr>
          <a:lstStyle/>
          <a:p>
            <a:pPr algn="just"/>
            <a:r>
              <a:rPr lang="en-US" sz="3600" b="1" dirty="0">
                <a:solidFill>
                  <a:srgbClr val="0070C0"/>
                </a:solidFill>
              </a:rPr>
              <a:t>Tanto </a:t>
            </a:r>
            <a:r>
              <a:rPr lang="en-US" sz="3600" b="1" dirty="0" err="1">
                <a:solidFill>
                  <a:srgbClr val="0070C0"/>
                </a:solidFill>
              </a:rPr>
              <a:t>interferone</a:t>
            </a:r>
            <a:endParaRPr lang="en-US" sz="3600" b="1" dirty="0">
              <a:solidFill>
                <a:srgbClr val="0070C0"/>
              </a:solidFill>
            </a:endParaRPr>
          </a:p>
        </p:txBody>
      </p:sp>
      <p:sp>
        <p:nvSpPr>
          <p:cNvPr id="2" name="TextBox 1">
            <a:extLst>
              <a:ext uri="{FF2B5EF4-FFF2-40B4-BE49-F238E27FC236}">
                <a16:creationId xmlns:a16="http://schemas.microsoft.com/office/drawing/2014/main" id="{AC98D66F-D4B9-4642-8677-BDE4AF46D5D2}"/>
              </a:ext>
            </a:extLst>
          </p:cNvPr>
          <p:cNvSpPr txBox="1"/>
          <p:nvPr/>
        </p:nvSpPr>
        <p:spPr>
          <a:xfrm>
            <a:off x="7703060" y="3907969"/>
            <a:ext cx="731290" cy="461665"/>
          </a:xfrm>
          <a:prstGeom prst="rect">
            <a:avLst/>
          </a:prstGeom>
          <a:noFill/>
        </p:spPr>
        <p:txBody>
          <a:bodyPr wrap="none" rtlCol="0">
            <a:spAutoFit/>
          </a:bodyPr>
          <a:lstStyle/>
          <a:p>
            <a:r>
              <a:rPr lang="it-IT" sz="2400" b="1" dirty="0" err="1">
                <a:highlight>
                  <a:srgbClr val="FFFF00"/>
                </a:highlight>
              </a:rPr>
              <a:t>ISGs</a:t>
            </a:r>
            <a:endParaRPr lang="it-IT" sz="2400" b="1" dirty="0">
              <a:highlight>
                <a:srgbClr val="FFFF00"/>
              </a:highlight>
            </a:endParaRPr>
          </a:p>
        </p:txBody>
      </p:sp>
      <p:pic>
        <p:nvPicPr>
          <p:cNvPr id="19" name="Picture 18">
            <a:extLst>
              <a:ext uri="{FF2B5EF4-FFF2-40B4-BE49-F238E27FC236}">
                <a16:creationId xmlns:a16="http://schemas.microsoft.com/office/drawing/2014/main" id="{14250C01-09F0-ABF9-949F-0426AA721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0030" y="1236983"/>
            <a:ext cx="6593462" cy="4735260"/>
          </a:xfrm>
          <a:prstGeom prst="rect">
            <a:avLst/>
          </a:prstGeom>
        </p:spPr>
      </p:pic>
      <p:pic>
        <p:nvPicPr>
          <p:cNvPr id="20" name="Picture 2" descr="Sembra influenza ma non lo è - Fapnet">
            <a:extLst>
              <a:ext uri="{FF2B5EF4-FFF2-40B4-BE49-F238E27FC236}">
                <a16:creationId xmlns:a16="http://schemas.microsoft.com/office/drawing/2014/main" id="{1C5DB281-B521-7785-7E33-B8BAE5D17E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8508" y="1158746"/>
            <a:ext cx="4505763" cy="50728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37120BE-F548-DD71-B41A-A61B001ADD2D}"/>
              </a:ext>
            </a:extLst>
          </p:cNvPr>
          <p:cNvSpPr txBox="1"/>
          <p:nvPr/>
        </p:nvSpPr>
        <p:spPr>
          <a:xfrm>
            <a:off x="7703060" y="158608"/>
            <a:ext cx="3646950" cy="646331"/>
          </a:xfrm>
          <a:prstGeom prst="rect">
            <a:avLst/>
          </a:prstGeom>
          <a:noFill/>
        </p:spPr>
        <p:txBody>
          <a:bodyPr wrap="square" rtlCol="0">
            <a:spAutoFit/>
          </a:bodyPr>
          <a:lstStyle/>
          <a:p>
            <a:pPr algn="just"/>
            <a:r>
              <a:rPr lang="en-US" sz="3600" b="1" dirty="0">
                <a:solidFill>
                  <a:srgbClr val="0070C0"/>
                </a:solidFill>
              </a:rPr>
              <a:t>Poco </a:t>
            </a:r>
            <a:r>
              <a:rPr lang="en-US" sz="3600" b="1" dirty="0" err="1">
                <a:solidFill>
                  <a:srgbClr val="0070C0"/>
                </a:solidFill>
              </a:rPr>
              <a:t>interferone</a:t>
            </a:r>
            <a:endParaRPr lang="en-US" sz="3600" b="1" dirty="0">
              <a:solidFill>
                <a:srgbClr val="0070C0"/>
              </a:solidFill>
            </a:endParaRPr>
          </a:p>
        </p:txBody>
      </p:sp>
    </p:spTree>
    <p:extLst>
      <p:ext uri="{BB962C8B-B14F-4D97-AF65-F5344CB8AC3E}">
        <p14:creationId xmlns:p14="http://schemas.microsoft.com/office/powerpoint/2010/main" val="42407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500" fill="hold"/>
                                        <p:tgtEl>
                                          <p:spTgt spid="19"/>
                                        </p:tgtEl>
                                        <p:attrNameLst>
                                          <p:attrName>ppt_x</p:attrName>
                                        </p:attrNameLst>
                                      </p:cBhvr>
                                      <p:tavLst>
                                        <p:tav tm="0">
                                          <p:val>
                                            <p:strVal val="#ppt_x"/>
                                          </p:val>
                                        </p:tav>
                                        <p:tav tm="100000">
                                          <p:val>
                                            <p:strVal val="#ppt_x"/>
                                          </p:val>
                                        </p:tav>
                                      </p:tavLst>
                                    </p:anim>
                                    <p:anim calcmode="lin" valueType="num">
                                      <p:cBhvr additive="base">
                                        <p:cTn id="1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249FC-6603-7AB1-07A5-BFC07E16C5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1040E1-FBF3-EFF7-E5A4-DA407C43EA80}"/>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L’INFIAMMAZIONE dalla fisiologia alla patologia</a:t>
            </a:r>
          </a:p>
        </p:txBody>
      </p:sp>
      <p:sp>
        <p:nvSpPr>
          <p:cNvPr id="3" name="TextBox 2">
            <a:extLst>
              <a:ext uri="{FF2B5EF4-FFF2-40B4-BE49-F238E27FC236}">
                <a16:creationId xmlns:a16="http://schemas.microsoft.com/office/drawing/2014/main" id="{B8DD31F0-BD57-8C99-F5AB-8049420431F1}"/>
              </a:ext>
            </a:extLst>
          </p:cNvPr>
          <p:cNvSpPr txBox="1"/>
          <p:nvPr/>
        </p:nvSpPr>
        <p:spPr>
          <a:xfrm>
            <a:off x="540854" y="1155718"/>
            <a:ext cx="6789016" cy="5447645"/>
          </a:xfrm>
          <a:prstGeom prst="rect">
            <a:avLst/>
          </a:prstGeom>
          <a:noFill/>
        </p:spPr>
        <p:txBody>
          <a:bodyPr wrap="square" rtlCol="0">
            <a:spAutoFit/>
          </a:bodyPr>
          <a:lstStyle/>
          <a:p>
            <a:pPr marL="742950" indent="-742950">
              <a:spcBef>
                <a:spcPts val="1200"/>
              </a:spcBef>
              <a:buFont typeface="+mj-lt"/>
              <a:buAutoNum type="arabicPeriod"/>
            </a:pPr>
            <a:r>
              <a:rPr lang="it-IT" sz="3600" dirty="0"/>
              <a:t>RICONOSCIMENTO</a:t>
            </a:r>
          </a:p>
          <a:p>
            <a:pPr marL="742950" indent="-742950">
              <a:spcBef>
                <a:spcPts val="1200"/>
              </a:spcBef>
              <a:buFont typeface="+mj-lt"/>
              <a:buAutoNum type="arabicPeriod"/>
            </a:pPr>
            <a:r>
              <a:rPr lang="it-IT" sz="3600" b="1" dirty="0">
                <a:solidFill>
                  <a:schemeClr val="accent1"/>
                </a:solidFill>
              </a:rPr>
              <a:t>Rilascio di mediatori</a:t>
            </a:r>
          </a:p>
          <a:p>
            <a:pPr marL="742950" indent="-742950">
              <a:spcBef>
                <a:spcPts val="1200"/>
              </a:spcBef>
              <a:buFont typeface="+mj-lt"/>
              <a:buAutoNum type="arabicPeriod"/>
            </a:pPr>
            <a:r>
              <a:rPr lang="it-IT" sz="3600" dirty="0"/>
              <a:t>Cambiamenti vascolari </a:t>
            </a:r>
          </a:p>
          <a:p>
            <a:pPr marL="742950" indent="-742950">
              <a:spcBef>
                <a:spcPts val="1200"/>
              </a:spcBef>
              <a:buFont typeface="+mj-lt"/>
              <a:buAutoNum type="arabicPeriod"/>
            </a:pPr>
            <a:r>
              <a:rPr lang="it-IT" sz="3600" dirty="0"/>
              <a:t>RECLUTAMENTO cellule e proteine</a:t>
            </a:r>
          </a:p>
          <a:p>
            <a:pPr marL="742950" indent="-742950">
              <a:spcBef>
                <a:spcPts val="1200"/>
              </a:spcBef>
              <a:buFont typeface="+mj-lt"/>
              <a:buAutoNum type="arabicPeriod"/>
            </a:pPr>
            <a:r>
              <a:rPr lang="it-IT" sz="3600" dirty="0"/>
              <a:t>Altri mediatori </a:t>
            </a:r>
          </a:p>
          <a:p>
            <a:pPr marL="742950" indent="-742950">
              <a:spcBef>
                <a:spcPts val="1200"/>
              </a:spcBef>
              <a:buFont typeface="+mj-lt"/>
              <a:buAutoNum type="arabicPeriod"/>
            </a:pPr>
            <a:r>
              <a:rPr lang="it-IT" sz="3600" dirty="0"/>
              <a:t>RIMOZIONE</a:t>
            </a:r>
          </a:p>
          <a:p>
            <a:pPr marL="742950" indent="-742950">
              <a:spcBef>
                <a:spcPts val="1200"/>
              </a:spcBef>
              <a:buFont typeface="+mj-lt"/>
              <a:buAutoNum type="arabicPeriod"/>
            </a:pPr>
            <a:r>
              <a:rPr lang="it-IT" sz="3600" dirty="0"/>
              <a:t>REGOLAZIONE</a:t>
            </a:r>
          </a:p>
        </p:txBody>
      </p:sp>
      <p:pic>
        <p:nvPicPr>
          <p:cNvPr id="5" name="Picture 4">
            <a:extLst>
              <a:ext uri="{FF2B5EF4-FFF2-40B4-BE49-F238E27FC236}">
                <a16:creationId xmlns:a16="http://schemas.microsoft.com/office/drawing/2014/main" id="{9E5C70F0-5998-9F89-A9B2-D4F969658E95}"/>
              </a:ext>
            </a:extLst>
          </p:cNvPr>
          <p:cNvPicPr>
            <a:picLocks noChangeAspect="1"/>
          </p:cNvPicPr>
          <p:nvPr/>
        </p:nvPicPr>
        <p:blipFill>
          <a:blip r:embed="rId2"/>
          <a:stretch>
            <a:fillRect/>
          </a:stretch>
        </p:blipFill>
        <p:spPr>
          <a:xfrm>
            <a:off x="7947077" y="901584"/>
            <a:ext cx="3724795" cy="5563376"/>
          </a:xfrm>
          <a:prstGeom prst="rect">
            <a:avLst/>
          </a:prstGeom>
        </p:spPr>
      </p:pic>
    </p:spTree>
    <p:extLst>
      <p:ext uri="{BB962C8B-B14F-4D97-AF65-F5344CB8AC3E}">
        <p14:creationId xmlns:p14="http://schemas.microsoft.com/office/powerpoint/2010/main" val="153318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30F96-568A-7A9C-E580-A4EFE303F007}"/>
              </a:ext>
            </a:extLst>
          </p:cNvPr>
          <p:cNvSpPr txBox="1"/>
          <p:nvPr/>
        </p:nvSpPr>
        <p:spPr>
          <a:xfrm>
            <a:off x="345331" y="1012954"/>
            <a:ext cx="11606400" cy="3970318"/>
          </a:xfrm>
          <a:prstGeom prst="rect">
            <a:avLst/>
          </a:prstGeom>
          <a:noFill/>
        </p:spPr>
        <p:txBody>
          <a:bodyPr wrap="square" rtlCol="0">
            <a:spAutoFit/>
          </a:bodyPr>
          <a:lstStyle/>
          <a:p>
            <a:pPr marL="457200" indent="-457200">
              <a:buFont typeface="Arial" panose="020B0604020202020204" pitchFamily="34" charset="0"/>
              <a:buChar char="•"/>
            </a:pPr>
            <a:r>
              <a:rPr lang="it-IT" sz="2800" dirty="0"/>
              <a:t>Mediatori </a:t>
            </a:r>
          </a:p>
          <a:p>
            <a:pPr lvl="1"/>
            <a:r>
              <a:rPr lang="it-IT" sz="2800" dirty="0"/>
              <a:t>Citochine, chemochine, complemento</a:t>
            </a:r>
            <a:br>
              <a:rPr lang="it-IT" sz="2800" dirty="0"/>
            </a:br>
            <a:r>
              <a:rPr lang="it-IT" sz="2800" dirty="0"/>
              <a:t>- prodotti localmente in risposta agli stimoli</a:t>
            </a:r>
            <a:br>
              <a:rPr lang="it-IT" sz="2800" dirty="0"/>
            </a:br>
            <a:r>
              <a:rPr lang="it-IT" sz="2800" dirty="0"/>
              <a:t>- indotti a distanza (proteine della fase acuta, fegato)</a:t>
            </a:r>
          </a:p>
          <a:p>
            <a:pPr marL="460375" lvl="2"/>
            <a:r>
              <a:rPr lang="it-IT" sz="2800" dirty="0"/>
              <a:t>Enzimi</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Finemente regolati, meccanismi di feedback negativo e breve emivita</a:t>
            </a:r>
          </a:p>
          <a:p>
            <a:pPr lvl="1"/>
            <a:endParaRPr lang="it-IT" sz="2800" dirty="0"/>
          </a:p>
          <a:p>
            <a:pPr marL="457200" indent="-457200">
              <a:buFont typeface="Arial" panose="020B0604020202020204" pitchFamily="34" charset="0"/>
              <a:buChar char="•"/>
            </a:pPr>
            <a:r>
              <a:rPr lang="it-IT" sz="2800" dirty="0"/>
              <a:t>Bersaglio di diversi tipi di farmaci ad azione antinfiammatoria</a:t>
            </a:r>
          </a:p>
        </p:txBody>
      </p:sp>
      <p:sp>
        <p:nvSpPr>
          <p:cNvPr id="3" name="TextBox 2">
            <a:extLst>
              <a:ext uri="{FF2B5EF4-FFF2-40B4-BE49-F238E27FC236}">
                <a16:creationId xmlns:a16="http://schemas.microsoft.com/office/drawing/2014/main" id="{8707BD0D-7146-6B78-9092-4A6D4F7F5375}"/>
              </a:ext>
            </a:extLst>
          </p:cNvPr>
          <p:cNvSpPr txBox="1"/>
          <p:nvPr/>
        </p:nvSpPr>
        <p:spPr>
          <a:xfrm>
            <a:off x="157345" y="101166"/>
            <a:ext cx="11705666" cy="646331"/>
          </a:xfrm>
          <a:prstGeom prst="rect">
            <a:avLst/>
          </a:prstGeom>
          <a:noFill/>
        </p:spPr>
        <p:txBody>
          <a:bodyPr wrap="square" rtlCol="0">
            <a:spAutoFit/>
          </a:bodyPr>
          <a:lstStyle/>
          <a:p>
            <a:pPr algn="just"/>
            <a:r>
              <a:rPr lang="en-US" sz="3600" b="1" dirty="0">
                <a:solidFill>
                  <a:srgbClr val="0070C0"/>
                </a:solidFill>
              </a:rPr>
              <a:t>2. RILASCIO DEI MEDIATORI</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1524000" y="6548042"/>
            <a:ext cx="2952328" cy="309958"/>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000000"/>
                </a:solidFill>
              </a:rPr>
              <a:t>adapted from </a:t>
            </a:r>
            <a:r>
              <a:rPr lang="en-GB" sz="1400" dirty="0" err="1">
                <a:solidFill>
                  <a:srgbClr val="000000"/>
                </a:solidFill>
              </a:rPr>
              <a:t>Dinarello</a:t>
            </a:r>
            <a:r>
              <a:rPr lang="en-GB" sz="1400" dirty="0">
                <a:solidFill>
                  <a:srgbClr val="000000"/>
                </a:solidFill>
              </a:rPr>
              <a:t> CA, 2005</a:t>
            </a:r>
          </a:p>
        </p:txBody>
      </p:sp>
      <p:sp>
        <p:nvSpPr>
          <p:cNvPr id="2" name="TextBox 1">
            <a:extLst>
              <a:ext uri="{FF2B5EF4-FFF2-40B4-BE49-F238E27FC236}">
                <a16:creationId xmlns:a16="http://schemas.microsoft.com/office/drawing/2014/main" id="{5C930810-D2BF-BBF9-A8D9-9718B70AB53B}"/>
              </a:ext>
            </a:extLst>
          </p:cNvPr>
          <p:cNvSpPr txBox="1"/>
          <p:nvPr/>
        </p:nvSpPr>
        <p:spPr>
          <a:xfrm>
            <a:off x="7060475" y="722413"/>
            <a:ext cx="4728753" cy="5632311"/>
          </a:xfrm>
          <a:prstGeom prst="rect">
            <a:avLst/>
          </a:prstGeom>
          <a:noFill/>
        </p:spPr>
        <p:txBody>
          <a:bodyPr wrap="square" rtlCol="0">
            <a:spAutoFit/>
          </a:bodyPr>
          <a:lstStyle/>
          <a:p>
            <a:r>
              <a:rPr lang="it-IT" sz="4000" b="1" dirty="0"/>
              <a:t>PROTEINE DELLA FASE ACUTA (PCR)</a:t>
            </a:r>
          </a:p>
          <a:p>
            <a:endParaRPr lang="it-IT" sz="4000" b="1" dirty="0"/>
          </a:p>
          <a:p>
            <a:r>
              <a:rPr lang="it-IT" sz="4000" b="1" dirty="0"/>
              <a:t>RASH CUTANEO</a:t>
            </a:r>
          </a:p>
          <a:p>
            <a:endParaRPr lang="it-IT" sz="4000" b="1" dirty="0"/>
          </a:p>
          <a:p>
            <a:r>
              <a:rPr lang="it-IT" sz="4000" b="1" dirty="0"/>
              <a:t>FEBBRE</a:t>
            </a:r>
          </a:p>
          <a:p>
            <a:endParaRPr lang="it-IT" sz="4000" b="1" dirty="0"/>
          </a:p>
          <a:p>
            <a:r>
              <a:rPr lang="it-IT" sz="4000" b="1" dirty="0"/>
              <a:t>Aumento dei Granulociti neutrofili</a:t>
            </a:r>
          </a:p>
        </p:txBody>
      </p:sp>
      <p:pic>
        <p:nvPicPr>
          <p:cNvPr id="4" name="Picture 3">
            <a:extLst>
              <a:ext uri="{FF2B5EF4-FFF2-40B4-BE49-F238E27FC236}">
                <a16:creationId xmlns:a16="http://schemas.microsoft.com/office/drawing/2014/main" id="{29183506-CF94-4226-B373-F21D173E9D60}"/>
              </a:ext>
            </a:extLst>
          </p:cNvPr>
          <p:cNvPicPr>
            <a:picLocks noChangeAspect="1"/>
          </p:cNvPicPr>
          <p:nvPr/>
        </p:nvPicPr>
        <p:blipFill>
          <a:blip r:embed="rId3"/>
          <a:stretch>
            <a:fillRect/>
          </a:stretch>
        </p:blipFill>
        <p:spPr>
          <a:xfrm>
            <a:off x="635390" y="722413"/>
            <a:ext cx="5393782" cy="5092453"/>
          </a:xfrm>
          <a:prstGeom prst="rect">
            <a:avLst/>
          </a:prstGeom>
        </p:spPr>
      </p:pic>
    </p:spTree>
    <p:extLst>
      <p:ext uri="{BB962C8B-B14F-4D97-AF65-F5344CB8AC3E}">
        <p14:creationId xmlns:p14="http://schemas.microsoft.com/office/powerpoint/2010/main" val="1604355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50653-E87F-0BEA-BD80-66412C441809}"/>
              </a:ext>
            </a:extLst>
          </p:cNvPr>
          <p:cNvSpPr txBox="1"/>
          <p:nvPr/>
        </p:nvSpPr>
        <p:spPr>
          <a:xfrm>
            <a:off x="157345" y="101166"/>
            <a:ext cx="11705666" cy="646331"/>
          </a:xfrm>
          <a:prstGeom prst="rect">
            <a:avLst/>
          </a:prstGeom>
          <a:noFill/>
        </p:spPr>
        <p:txBody>
          <a:bodyPr wrap="square" rtlCol="0">
            <a:spAutoFit/>
          </a:bodyPr>
          <a:lstStyle/>
          <a:p>
            <a:pPr algn="just"/>
            <a:r>
              <a:rPr lang="en-US" sz="3600" b="1" dirty="0">
                <a:solidFill>
                  <a:srgbClr val="0070C0"/>
                </a:solidFill>
              </a:rPr>
              <a:t>GLI INDICI DI FLOGOSI</a:t>
            </a:r>
          </a:p>
        </p:txBody>
      </p:sp>
      <p:sp>
        <p:nvSpPr>
          <p:cNvPr id="3" name="TextBox 2">
            <a:extLst>
              <a:ext uri="{FF2B5EF4-FFF2-40B4-BE49-F238E27FC236}">
                <a16:creationId xmlns:a16="http://schemas.microsoft.com/office/drawing/2014/main" id="{6BC48308-53FA-4690-578E-10889C2234A4}"/>
              </a:ext>
            </a:extLst>
          </p:cNvPr>
          <p:cNvSpPr txBox="1"/>
          <p:nvPr/>
        </p:nvSpPr>
        <p:spPr>
          <a:xfrm>
            <a:off x="200484" y="1021328"/>
            <a:ext cx="11285749" cy="2677656"/>
          </a:xfrm>
          <a:prstGeom prst="rect">
            <a:avLst/>
          </a:prstGeom>
          <a:noFill/>
        </p:spPr>
        <p:txBody>
          <a:bodyPr wrap="square" rtlCol="0">
            <a:spAutoFit/>
          </a:bodyPr>
          <a:lstStyle/>
          <a:p>
            <a:r>
              <a:rPr lang="it-IT" sz="2400" b="1" i="1" dirty="0"/>
              <a:t>PROTEINE DELLA FASE ACUTA</a:t>
            </a:r>
          </a:p>
          <a:p>
            <a:pPr marL="342900" indent="-342900">
              <a:buFontTx/>
              <a:buChar char="-"/>
            </a:pPr>
            <a:endParaRPr lang="it-IT" sz="2400" dirty="0"/>
          </a:p>
          <a:p>
            <a:pPr marL="800100" lvl="1" indent="-342900">
              <a:buFontTx/>
              <a:buChar char="-"/>
            </a:pPr>
            <a:r>
              <a:rPr lang="it-IT" sz="2400" dirty="0"/>
              <a:t>PCR, fibrinogeno</a:t>
            </a:r>
          </a:p>
          <a:p>
            <a:endParaRPr lang="it-IT" sz="2400" dirty="0"/>
          </a:p>
          <a:p>
            <a:r>
              <a:rPr lang="it-IT" sz="2400" b="1" dirty="0"/>
              <a:t>Aumento neutrofili circolanti</a:t>
            </a:r>
          </a:p>
          <a:p>
            <a:endParaRPr lang="it-IT" sz="2400" dirty="0"/>
          </a:p>
          <a:p>
            <a:r>
              <a:rPr lang="it-IT" sz="2400" b="1" dirty="0"/>
              <a:t>Aumento del test VES </a:t>
            </a:r>
            <a:r>
              <a:rPr lang="it-IT" sz="2400" dirty="0"/>
              <a:t>(velocità di sedimentazione degli eritrociti o globuli rossi)</a:t>
            </a:r>
          </a:p>
        </p:txBody>
      </p:sp>
    </p:spTree>
    <p:extLst>
      <p:ext uri="{BB962C8B-B14F-4D97-AF65-F5344CB8AC3E}">
        <p14:creationId xmlns:p14="http://schemas.microsoft.com/office/powerpoint/2010/main" val="514127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911F1C-2AAF-86E6-5805-B55C3DBBA96B}"/>
              </a:ext>
            </a:extLst>
          </p:cNvPr>
          <p:cNvPicPr>
            <a:picLocks noChangeAspect="1"/>
          </p:cNvPicPr>
          <p:nvPr/>
        </p:nvPicPr>
        <p:blipFill>
          <a:blip r:embed="rId2"/>
          <a:stretch>
            <a:fillRect/>
          </a:stretch>
        </p:blipFill>
        <p:spPr>
          <a:xfrm>
            <a:off x="2006288" y="383165"/>
            <a:ext cx="7263250" cy="4020514"/>
          </a:xfrm>
          <a:prstGeom prst="rect">
            <a:avLst/>
          </a:prstGeom>
        </p:spPr>
      </p:pic>
      <p:sp>
        <p:nvSpPr>
          <p:cNvPr id="2" name="TextBox 1">
            <a:extLst>
              <a:ext uri="{FF2B5EF4-FFF2-40B4-BE49-F238E27FC236}">
                <a16:creationId xmlns:a16="http://schemas.microsoft.com/office/drawing/2014/main" id="{691690FD-6EB7-03E4-416C-A9BD28BF024D}"/>
              </a:ext>
            </a:extLst>
          </p:cNvPr>
          <p:cNvSpPr txBox="1"/>
          <p:nvPr/>
        </p:nvSpPr>
        <p:spPr>
          <a:xfrm>
            <a:off x="427630" y="5327176"/>
            <a:ext cx="11263952" cy="1200329"/>
          </a:xfrm>
          <a:prstGeom prst="rect">
            <a:avLst/>
          </a:prstGeom>
          <a:noFill/>
        </p:spPr>
        <p:txBody>
          <a:bodyPr wrap="square" rtlCol="0">
            <a:spAutoFit/>
          </a:bodyPr>
          <a:lstStyle/>
          <a:p>
            <a:r>
              <a:rPr lang="en-US" sz="2400" dirty="0"/>
              <a:t>I PAMPS </a:t>
            </a:r>
            <a:r>
              <a:rPr lang="en-US" sz="2400" dirty="0" err="1"/>
              <a:t>dei</a:t>
            </a:r>
            <a:r>
              <a:rPr lang="en-US" sz="2400" dirty="0"/>
              <a:t> </a:t>
            </a:r>
            <a:r>
              <a:rPr lang="en-US" sz="2400" dirty="0" err="1"/>
              <a:t>batteri</a:t>
            </a:r>
            <a:r>
              <a:rPr lang="en-US" sz="2400" dirty="0"/>
              <a:t> </a:t>
            </a:r>
            <a:r>
              <a:rPr lang="en-US" sz="2400" dirty="0" err="1"/>
              <a:t>sono</a:t>
            </a:r>
            <a:r>
              <a:rPr lang="en-US" sz="2400" dirty="0"/>
              <a:t> </a:t>
            </a:r>
            <a:r>
              <a:rPr lang="en-US" sz="2400" dirty="0" err="1"/>
              <a:t>riconosciuti</a:t>
            </a:r>
            <a:r>
              <a:rPr lang="en-US" sz="2400" dirty="0"/>
              <a:t> </a:t>
            </a:r>
            <a:r>
              <a:rPr lang="en-US" sz="2400" dirty="0" err="1"/>
              <a:t>dai</a:t>
            </a:r>
            <a:r>
              <a:rPr lang="en-US" sz="2400" dirty="0"/>
              <a:t> </a:t>
            </a:r>
            <a:r>
              <a:rPr lang="en-US" sz="2400" dirty="0" err="1"/>
              <a:t>recettori</a:t>
            </a:r>
            <a:r>
              <a:rPr lang="en-US" sz="2400" dirty="0"/>
              <a:t> PRR delle cellule </a:t>
            </a:r>
            <a:r>
              <a:rPr lang="en-US" sz="2400" dirty="0" err="1"/>
              <a:t>che</a:t>
            </a:r>
            <a:r>
              <a:rPr lang="en-US" sz="2400" dirty="0"/>
              <a:t> a loro volta </a:t>
            </a:r>
            <a:r>
              <a:rPr lang="en-US" sz="2400" dirty="0" err="1"/>
              <a:t>producono</a:t>
            </a:r>
            <a:r>
              <a:rPr lang="en-US" sz="2400" dirty="0"/>
              <a:t> </a:t>
            </a:r>
            <a:r>
              <a:rPr lang="en-US" sz="2400" dirty="0" err="1"/>
              <a:t>varie</a:t>
            </a:r>
            <a:r>
              <a:rPr lang="en-US" sz="2400" dirty="0"/>
              <a:t> </a:t>
            </a:r>
            <a:r>
              <a:rPr lang="en-US" sz="2400" dirty="0" err="1"/>
              <a:t>sostanze</a:t>
            </a:r>
            <a:r>
              <a:rPr lang="en-US" sz="2400" dirty="0"/>
              <a:t> </a:t>
            </a:r>
            <a:r>
              <a:rPr lang="en-US" sz="2400" dirty="0" err="1"/>
              <a:t>infiammatorie</a:t>
            </a:r>
            <a:r>
              <a:rPr lang="en-US" sz="2400" dirty="0"/>
              <a:t> (</a:t>
            </a:r>
            <a:r>
              <a:rPr lang="en-US" sz="2400" dirty="0" err="1"/>
              <a:t>citochine</a:t>
            </a:r>
            <a:r>
              <a:rPr lang="en-US" sz="2400" dirty="0"/>
              <a:t> </a:t>
            </a:r>
            <a:r>
              <a:rPr lang="en-US" sz="2400" dirty="0" err="1"/>
              <a:t>che</a:t>
            </a:r>
            <a:r>
              <a:rPr lang="en-US" sz="2400" dirty="0"/>
              <a:t> </a:t>
            </a:r>
            <a:r>
              <a:rPr lang="en-US" sz="2400" dirty="0" err="1"/>
              <a:t>agiscono</a:t>
            </a:r>
            <a:r>
              <a:rPr lang="en-US" sz="2400" dirty="0"/>
              <a:t> a </a:t>
            </a:r>
            <a:r>
              <a:rPr lang="en-US" sz="2400" dirty="0" err="1"/>
              <a:t>distanza</a:t>
            </a:r>
            <a:r>
              <a:rPr lang="en-US" sz="2400" dirty="0"/>
              <a:t>, e </a:t>
            </a:r>
            <a:r>
              <a:rPr lang="en-US" sz="2400" dirty="0" err="1"/>
              <a:t>sostanze</a:t>
            </a:r>
            <a:r>
              <a:rPr lang="en-US" sz="2400" dirty="0"/>
              <a:t> </a:t>
            </a:r>
            <a:r>
              <a:rPr lang="en-US" sz="2400" dirty="0" err="1"/>
              <a:t>dell’infiammazione</a:t>
            </a:r>
            <a:r>
              <a:rPr lang="en-US" sz="2400" dirty="0"/>
              <a:t> locale)</a:t>
            </a:r>
          </a:p>
        </p:txBody>
      </p:sp>
    </p:spTree>
    <p:extLst>
      <p:ext uri="{BB962C8B-B14F-4D97-AF65-F5344CB8AC3E}">
        <p14:creationId xmlns:p14="http://schemas.microsoft.com/office/powerpoint/2010/main" val="1581372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E92E0-B82D-2D19-9B17-9BE45D5544EB}"/>
              </a:ext>
            </a:extLst>
          </p:cNvPr>
          <p:cNvPicPr>
            <a:picLocks noChangeAspect="1"/>
          </p:cNvPicPr>
          <p:nvPr/>
        </p:nvPicPr>
        <p:blipFill>
          <a:blip r:embed="rId2"/>
          <a:stretch>
            <a:fillRect/>
          </a:stretch>
        </p:blipFill>
        <p:spPr>
          <a:xfrm>
            <a:off x="2079111" y="791800"/>
            <a:ext cx="7621371" cy="5017493"/>
          </a:xfrm>
          <a:prstGeom prst="rect">
            <a:avLst/>
          </a:prstGeom>
        </p:spPr>
      </p:pic>
      <p:sp>
        <p:nvSpPr>
          <p:cNvPr id="2" name="TextBox 1">
            <a:extLst>
              <a:ext uri="{FF2B5EF4-FFF2-40B4-BE49-F238E27FC236}">
                <a16:creationId xmlns:a16="http://schemas.microsoft.com/office/drawing/2014/main" id="{22FB1574-1228-7A8B-8495-04611A72A603}"/>
              </a:ext>
            </a:extLst>
          </p:cNvPr>
          <p:cNvSpPr txBox="1"/>
          <p:nvPr/>
        </p:nvSpPr>
        <p:spPr>
          <a:xfrm>
            <a:off x="673290" y="564107"/>
            <a:ext cx="1285865" cy="461665"/>
          </a:xfrm>
          <a:prstGeom prst="rect">
            <a:avLst/>
          </a:prstGeom>
          <a:noFill/>
        </p:spPr>
        <p:txBody>
          <a:bodyPr wrap="none" rtlCol="0">
            <a:spAutoFit/>
          </a:bodyPr>
          <a:lstStyle/>
          <a:p>
            <a:r>
              <a:rPr lang="en-US" sz="2400" b="1" dirty="0" err="1">
                <a:solidFill>
                  <a:schemeClr val="accent1"/>
                </a:solidFill>
              </a:rPr>
              <a:t>Istamina</a:t>
            </a:r>
            <a:endParaRPr lang="en-US" sz="2400" b="1" dirty="0">
              <a:solidFill>
                <a:schemeClr val="accent1"/>
              </a:solidFill>
            </a:endParaRPr>
          </a:p>
        </p:txBody>
      </p:sp>
    </p:spTree>
    <p:extLst>
      <p:ext uri="{BB962C8B-B14F-4D97-AF65-F5344CB8AC3E}">
        <p14:creationId xmlns:p14="http://schemas.microsoft.com/office/powerpoint/2010/main" val="3677604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olo 3">
            <a:extLst>
              <a:ext uri="{FF2B5EF4-FFF2-40B4-BE49-F238E27FC236}">
                <a16:creationId xmlns:a16="http://schemas.microsoft.com/office/drawing/2014/main" id="{13F412A9-5DF1-52CC-76D7-75FECABD0823}"/>
              </a:ext>
            </a:extLst>
          </p:cNvPr>
          <p:cNvSpPr>
            <a:spLocks noGrp="1" noChangeArrowheads="1"/>
          </p:cNvSpPr>
          <p:nvPr>
            <p:ph type="title"/>
          </p:nvPr>
        </p:nvSpPr>
        <p:spPr>
          <a:xfrm>
            <a:off x="214898" y="57471"/>
            <a:ext cx="7788275" cy="587376"/>
          </a:xfrm>
        </p:spPr>
        <p:txBody>
          <a:bodyPr>
            <a:normAutofit/>
          </a:bodyPr>
          <a:lstStyle/>
          <a:p>
            <a:r>
              <a:rPr lang="it-IT" altLang="it-IT" sz="3200" b="1" dirty="0">
                <a:solidFill>
                  <a:srgbClr val="0070C0"/>
                </a:solidFill>
                <a:latin typeface="+mn-lt"/>
                <a:cs typeface="Arial" panose="020B0604020202020204" pitchFamily="34" charset="0"/>
              </a:rPr>
              <a:t>Derivati infiammatori dell’acido arachidonico</a:t>
            </a:r>
          </a:p>
        </p:txBody>
      </p:sp>
      <p:cxnSp>
        <p:nvCxnSpPr>
          <p:cNvPr id="48130" name="Connettore 2 2">
            <a:extLst>
              <a:ext uri="{FF2B5EF4-FFF2-40B4-BE49-F238E27FC236}">
                <a16:creationId xmlns:a16="http://schemas.microsoft.com/office/drawing/2014/main" id="{D5E39A5E-74D9-94A7-DE57-54FC0FF64EFE}"/>
              </a:ext>
            </a:extLst>
          </p:cNvPr>
          <p:cNvCxnSpPr>
            <a:cxnSpLocks noChangeShapeType="1"/>
          </p:cNvCxnSpPr>
          <p:nvPr/>
        </p:nvCxnSpPr>
        <p:spPr bwMode="auto">
          <a:xfrm flipH="1" flipV="1">
            <a:off x="7824788" y="4652964"/>
            <a:ext cx="1008062" cy="796925"/>
          </a:xfrm>
          <a:prstGeom prst="straightConnector1">
            <a:avLst/>
          </a:prstGeom>
          <a:noFill/>
          <a:ln w="12700" cap="sq" algn="ctr">
            <a:solidFill>
              <a:srgbClr val="00001A"/>
            </a:solidFill>
            <a:prstDash val="dash"/>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131" name="CasellaDiTesto 9">
            <a:extLst>
              <a:ext uri="{FF2B5EF4-FFF2-40B4-BE49-F238E27FC236}">
                <a16:creationId xmlns:a16="http://schemas.microsoft.com/office/drawing/2014/main" id="{C540E327-0380-DCCB-33AB-55E115960EA4}"/>
              </a:ext>
            </a:extLst>
          </p:cNvPr>
          <p:cNvSpPr txBox="1">
            <a:spLocks noChangeArrowheads="1"/>
          </p:cNvSpPr>
          <p:nvPr/>
        </p:nvSpPr>
        <p:spPr bwMode="auto">
          <a:xfrm rot="1915233">
            <a:off x="8358189" y="5019675"/>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b="1">
                <a:solidFill>
                  <a:srgbClr val="FF0000"/>
                </a:solidFill>
                <a:latin typeface="Arial" panose="020B0604020202020204" pitchFamily="34" charset="0"/>
                <a:cs typeface="Arial" panose="020B0604020202020204" pitchFamily="34" charset="0"/>
              </a:rPr>
              <a:t>X</a:t>
            </a:r>
          </a:p>
        </p:txBody>
      </p:sp>
      <p:cxnSp>
        <p:nvCxnSpPr>
          <p:cNvPr id="48134" name="Connettore 2 2">
            <a:extLst>
              <a:ext uri="{FF2B5EF4-FFF2-40B4-BE49-F238E27FC236}">
                <a16:creationId xmlns:a16="http://schemas.microsoft.com/office/drawing/2014/main" id="{C841D3BA-3B0B-3E77-9E61-8738FF5252C6}"/>
              </a:ext>
            </a:extLst>
          </p:cNvPr>
          <p:cNvCxnSpPr>
            <a:cxnSpLocks noChangeShapeType="1"/>
          </p:cNvCxnSpPr>
          <p:nvPr/>
        </p:nvCxnSpPr>
        <p:spPr bwMode="auto">
          <a:xfrm flipH="1" flipV="1">
            <a:off x="7824788" y="4724401"/>
            <a:ext cx="1008062" cy="796925"/>
          </a:xfrm>
          <a:prstGeom prst="straightConnector1">
            <a:avLst/>
          </a:prstGeom>
          <a:noFill/>
          <a:ln w="12700" cap="sq" algn="ctr">
            <a:solidFill>
              <a:srgbClr val="00001A"/>
            </a:solidFill>
            <a:prstDash val="dash"/>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135" name="CasellaDiTesto 9">
            <a:extLst>
              <a:ext uri="{FF2B5EF4-FFF2-40B4-BE49-F238E27FC236}">
                <a16:creationId xmlns:a16="http://schemas.microsoft.com/office/drawing/2014/main" id="{2CEA5BB2-3C1B-4967-777D-ADAC69698597}"/>
              </a:ext>
            </a:extLst>
          </p:cNvPr>
          <p:cNvSpPr txBox="1">
            <a:spLocks noChangeArrowheads="1"/>
          </p:cNvSpPr>
          <p:nvPr/>
        </p:nvSpPr>
        <p:spPr bwMode="auto">
          <a:xfrm rot="1915233">
            <a:off x="8358189" y="5091113"/>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b="1">
                <a:solidFill>
                  <a:srgbClr val="FF0000"/>
                </a:solidFill>
                <a:latin typeface="Arial" panose="020B0604020202020204" pitchFamily="34" charset="0"/>
                <a:cs typeface="Arial" panose="020B0604020202020204" pitchFamily="34" charset="0"/>
              </a:rPr>
              <a:t>X</a:t>
            </a:r>
          </a:p>
        </p:txBody>
      </p:sp>
      <p:pic>
        <p:nvPicPr>
          <p:cNvPr id="3" name="Picture 2">
            <a:extLst>
              <a:ext uri="{FF2B5EF4-FFF2-40B4-BE49-F238E27FC236}">
                <a16:creationId xmlns:a16="http://schemas.microsoft.com/office/drawing/2014/main" id="{502A3C24-4D1D-8FE1-ED66-DA3E6BBA1C80}"/>
              </a:ext>
            </a:extLst>
          </p:cNvPr>
          <p:cNvPicPr>
            <a:picLocks noChangeAspect="1"/>
          </p:cNvPicPr>
          <p:nvPr/>
        </p:nvPicPr>
        <p:blipFill>
          <a:blip r:embed="rId2"/>
          <a:stretch>
            <a:fillRect/>
          </a:stretch>
        </p:blipFill>
        <p:spPr>
          <a:xfrm>
            <a:off x="445467" y="746046"/>
            <a:ext cx="8595382" cy="5851529"/>
          </a:xfrm>
          <a:prstGeom prst="rect">
            <a:avLst/>
          </a:prstGeom>
        </p:spPr>
      </p:pic>
      <p:sp>
        <p:nvSpPr>
          <p:cNvPr id="6" name="TextBox 5">
            <a:extLst>
              <a:ext uri="{FF2B5EF4-FFF2-40B4-BE49-F238E27FC236}">
                <a16:creationId xmlns:a16="http://schemas.microsoft.com/office/drawing/2014/main" id="{665E1C7A-7DA0-B690-4DB0-831EAC3BCCE1}"/>
              </a:ext>
            </a:extLst>
          </p:cNvPr>
          <p:cNvSpPr txBox="1"/>
          <p:nvPr/>
        </p:nvSpPr>
        <p:spPr>
          <a:xfrm>
            <a:off x="9138550" y="818744"/>
            <a:ext cx="2602968" cy="4893647"/>
          </a:xfrm>
          <a:prstGeom prst="rect">
            <a:avLst/>
          </a:prstGeom>
          <a:noFill/>
        </p:spPr>
        <p:txBody>
          <a:bodyPr wrap="square" rtlCol="0">
            <a:spAutoFit/>
          </a:bodyPr>
          <a:lstStyle/>
          <a:p>
            <a:r>
              <a:rPr lang="it-IT" sz="2400" b="1" dirty="0" err="1"/>
              <a:t>Deriviati</a:t>
            </a:r>
            <a:r>
              <a:rPr lang="it-IT" sz="2400" b="1" dirty="0"/>
              <a:t> dell’Acido Arachidonico</a:t>
            </a:r>
          </a:p>
          <a:p>
            <a:endParaRPr lang="it-IT" sz="2400" dirty="0"/>
          </a:p>
          <a:p>
            <a:r>
              <a:rPr lang="it-IT" sz="2400" dirty="0"/>
              <a:t>Amplificano e modulano l’infiammazione</a:t>
            </a:r>
          </a:p>
          <a:p>
            <a:endParaRPr lang="it-IT" sz="2400" dirty="0"/>
          </a:p>
          <a:p>
            <a:r>
              <a:rPr lang="it-IT" sz="2400" dirty="0"/>
              <a:t>Sono bersaglio terapeutico dei comuni farmaci antinfiammatori (steroidei e non steroidei FANS)</a:t>
            </a:r>
          </a:p>
        </p:txBody>
      </p:sp>
    </p:spTree>
    <p:extLst>
      <p:ext uri="{BB962C8B-B14F-4D97-AF65-F5344CB8AC3E}">
        <p14:creationId xmlns:p14="http://schemas.microsoft.com/office/powerpoint/2010/main" val="163482575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table&#10;&#10;Description automatically generated">
            <a:extLst>
              <a:ext uri="{FF2B5EF4-FFF2-40B4-BE49-F238E27FC236}">
                <a16:creationId xmlns:a16="http://schemas.microsoft.com/office/drawing/2014/main" id="{E43C96E9-39BB-97EA-C5BC-79BF427CCC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7215" y="605039"/>
            <a:ext cx="9053708" cy="5647922"/>
          </a:xfrm>
          <a:prstGeom prst="rect">
            <a:avLst/>
          </a:prstGeom>
        </p:spPr>
      </p:pic>
    </p:spTree>
    <p:extLst>
      <p:ext uri="{BB962C8B-B14F-4D97-AF65-F5344CB8AC3E}">
        <p14:creationId xmlns:p14="http://schemas.microsoft.com/office/powerpoint/2010/main" val="1813122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BD977-A772-928B-8F15-C589B68B4B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3A5963-87B3-3F71-3EB0-AFCAFD87C09A}"/>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L’INFIAMMAZIONE dalla fisiologia alla patologia</a:t>
            </a:r>
          </a:p>
        </p:txBody>
      </p:sp>
      <p:sp>
        <p:nvSpPr>
          <p:cNvPr id="3" name="TextBox 2">
            <a:extLst>
              <a:ext uri="{FF2B5EF4-FFF2-40B4-BE49-F238E27FC236}">
                <a16:creationId xmlns:a16="http://schemas.microsoft.com/office/drawing/2014/main" id="{D2AD4684-CEF6-EF3E-D930-0120461D1EAB}"/>
              </a:ext>
            </a:extLst>
          </p:cNvPr>
          <p:cNvSpPr txBox="1"/>
          <p:nvPr/>
        </p:nvSpPr>
        <p:spPr>
          <a:xfrm>
            <a:off x="540854" y="1155718"/>
            <a:ext cx="6789016" cy="5447645"/>
          </a:xfrm>
          <a:prstGeom prst="rect">
            <a:avLst/>
          </a:prstGeom>
          <a:noFill/>
        </p:spPr>
        <p:txBody>
          <a:bodyPr wrap="square" rtlCol="0">
            <a:spAutoFit/>
          </a:bodyPr>
          <a:lstStyle/>
          <a:p>
            <a:pPr marL="742950" indent="-742950">
              <a:spcBef>
                <a:spcPts val="1200"/>
              </a:spcBef>
              <a:buFont typeface="+mj-lt"/>
              <a:buAutoNum type="arabicPeriod"/>
            </a:pPr>
            <a:r>
              <a:rPr lang="it-IT" sz="3600" dirty="0"/>
              <a:t>RICONOSCIMENTO</a:t>
            </a:r>
          </a:p>
          <a:p>
            <a:pPr marL="742950" indent="-742950">
              <a:spcBef>
                <a:spcPts val="1200"/>
              </a:spcBef>
              <a:buFont typeface="+mj-lt"/>
              <a:buAutoNum type="arabicPeriod"/>
            </a:pPr>
            <a:r>
              <a:rPr lang="it-IT" sz="3600" dirty="0"/>
              <a:t>Rilascio di mediatori</a:t>
            </a:r>
          </a:p>
          <a:p>
            <a:pPr marL="742950" indent="-742950">
              <a:spcBef>
                <a:spcPts val="1200"/>
              </a:spcBef>
              <a:buFont typeface="+mj-lt"/>
              <a:buAutoNum type="arabicPeriod"/>
            </a:pPr>
            <a:r>
              <a:rPr lang="it-IT" sz="3600" b="1" dirty="0">
                <a:solidFill>
                  <a:schemeClr val="accent1"/>
                </a:solidFill>
              </a:rPr>
              <a:t>Cambiamenti vascolari </a:t>
            </a:r>
          </a:p>
          <a:p>
            <a:pPr marL="742950" indent="-742950">
              <a:spcBef>
                <a:spcPts val="1200"/>
              </a:spcBef>
              <a:buFont typeface="+mj-lt"/>
              <a:buAutoNum type="arabicPeriod"/>
            </a:pPr>
            <a:r>
              <a:rPr lang="it-IT" sz="3600" dirty="0"/>
              <a:t>RECLUTAMENTO cellule e proteine</a:t>
            </a:r>
          </a:p>
          <a:p>
            <a:pPr marL="742950" indent="-742950">
              <a:spcBef>
                <a:spcPts val="1200"/>
              </a:spcBef>
              <a:buFont typeface="+mj-lt"/>
              <a:buAutoNum type="arabicPeriod"/>
            </a:pPr>
            <a:r>
              <a:rPr lang="it-IT" sz="3600" dirty="0"/>
              <a:t>Altri mediatori </a:t>
            </a:r>
          </a:p>
          <a:p>
            <a:pPr marL="742950" indent="-742950">
              <a:spcBef>
                <a:spcPts val="1200"/>
              </a:spcBef>
              <a:buFont typeface="+mj-lt"/>
              <a:buAutoNum type="arabicPeriod"/>
            </a:pPr>
            <a:r>
              <a:rPr lang="it-IT" sz="3600" dirty="0"/>
              <a:t>RIMOZIONE</a:t>
            </a:r>
          </a:p>
          <a:p>
            <a:pPr marL="742950" indent="-742950">
              <a:spcBef>
                <a:spcPts val="1200"/>
              </a:spcBef>
              <a:buFont typeface="+mj-lt"/>
              <a:buAutoNum type="arabicPeriod"/>
            </a:pPr>
            <a:r>
              <a:rPr lang="it-IT" sz="3600" dirty="0"/>
              <a:t>REGOLAZIONE</a:t>
            </a:r>
          </a:p>
        </p:txBody>
      </p:sp>
      <p:pic>
        <p:nvPicPr>
          <p:cNvPr id="5" name="Picture 4">
            <a:extLst>
              <a:ext uri="{FF2B5EF4-FFF2-40B4-BE49-F238E27FC236}">
                <a16:creationId xmlns:a16="http://schemas.microsoft.com/office/drawing/2014/main" id="{51810037-7982-1A63-CB6D-D35F7E6D9EE8}"/>
              </a:ext>
            </a:extLst>
          </p:cNvPr>
          <p:cNvPicPr>
            <a:picLocks noChangeAspect="1"/>
          </p:cNvPicPr>
          <p:nvPr/>
        </p:nvPicPr>
        <p:blipFill>
          <a:blip r:embed="rId2"/>
          <a:stretch>
            <a:fillRect/>
          </a:stretch>
        </p:blipFill>
        <p:spPr>
          <a:xfrm>
            <a:off x="7947077" y="901584"/>
            <a:ext cx="3724795" cy="5563376"/>
          </a:xfrm>
          <a:prstGeom prst="rect">
            <a:avLst/>
          </a:prstGeom>
        </p:spPr>
      </p:pic>
    </p:spTree>
    <p:extLst>
      <p:ext uri="{BB962C8B-B14F-4D97-AF65-F5344CB8AC3E}">
        <p14:creationId xmlns:p14="http://schemas.microsoft.com/office/powerpoint/2010/main" val="2452153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urniture, table&#10;&#10;Description automatically generated">
            <a:extLst>
              <a:ext uri="{FF2B5EF4-FFF2-40B4-BE49-F238E27FC236}">
                <a16:creationId xmlns:a16="http://schemas.microsoft.com/office/drawing/2014/main" id="{644025A3-A463-EB6C-3A9E-DDB34E5FC1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26249" y="1102582"/>
            <a:ext cx="4952620" cy="3089564"/>
          </a:xfrm>
          <a:prstGeom prst="rect">
            <a:avLst/>
          </a:prstGeom>
        </p:spPr>
      </p:pic>
      <p:sp>
        <p:nvSpPr>
          <p:cNvPr id="3" name="TextBox 2">
            <a:extLst>
              <a:ext uri="{FF2B5EF4-FFF2-40B4-BE49-F238E27FC236}">
                <a16:creationId xmlns:a16="http://schemas.microsoft.com/office/drawing/2014/main" id="{E232D1E6-507E-000D-C503-15FC8AA74AA2}"/>
              </a:ext>
            </a:extLst>
          </p:cNvPr>
          <p:cNvSpPr txBox="1"/>
          <p:nvPr/>
        </p:nvSpPr>
        <p:spPr>
          <a:xfrm>
            <a:off x="433173" y="603693"/>
            <a:ext cx="6902689" cy="4524315"/>
          </a:xfrm>
          <a:prstGeom prst="rect">
            <a:avLst/>
          </a:prstGeom>
          <a:noFill/>
        </p:spPr>
        <p:txBody>
          <a:bodyPr wrap="square" rtlCol="0">
            <a:spAutoFit/>
          </a:bodyPr>
          <a:lstStyle/>
          <a:p>
            <a:r>
              <a:rPr lang="it-IT" sz="2400" b="1" dirty="0"/>
              <a:t>VASOCOSTRIZIONE TRANSITORIA </a:t>
            </a:r>
            <a:r>
              <a:rPr lang="it-IT" sz="2400" dirty="0"/>
              <a:t>(Secondi)</a:t>
            </a:r>
          </a:p>
          <a:p>
            <a:endParaRPr lang="it-IT" sz="2400" dirty="0"/>
          </a:p>
          <a:p>
            <a:r>
              <a:rPr lang="it-IT" sz="2400" b="1" dirty="0"/>
              <a:t>VASODILATAZIONE</a:t>
            </a:r>
            <a:r>
              <a:rPr lang="it-IT" sz="2400" dirty="0"/>
              <a:t> -&gt; eritema (</a:t>
            </a:r>
            <a:r>
              <a:rPr lang="it-IT" sz="2400" b="1" i="1" dirty="0" err="1">
                <a:solidFill>
                  <a:srgbClr val="C00000"/>
                </a:solidFill>
              </a:rPr>
              <a:t>rubor</a:t>
            </a:r>
            <a:r>
              <a:rPr lang="it-IT" sz="2400" dirty="0"/>
              <a:t>) e </a:t>
            </a:r>
            <a:r>
              <a:rPr lang="it-IT" sz="2400" b="1" i="1" dirty="0">
                <a:solidFill>
                  <a:srgbClr val="C00000"/>
                </a:solidFill>
              </a:rPr>
              <a:t>calor</a:t>
            </a:r>
          </a:p>
          <a:p>
            <a:endParaRPr lang="it-IT" sz="2400" dirty="0"/>
          </a:p>
          <a:p>
            <a:r>
              <a:rPr lang="it-IT" sz="2400" dirty="0"/>
              <a:t>AUMENTO DELLA </a:t>
            </a:r>
            <a:r>
              <a:rPr lang="it-IT" sz="2400" b="1" dirty="0"/>
              <a:t>PERMEABILITA’ </a:t>
            </a:r>
            <a:r>
              <a:rPr lang="it-IT" sz="2400" dirty="0"/>
              <a:t>-&gt; passaggio di liquido ricco di proteine nei tessuti (edema- </a:t>
            </a:r>
            <a:r>
              <a:rPr lang="it-IT" sz="2400" b="1" i="1" dirty="0" err="1">
                <a:solidFill>
                  <a:srgbClr val="C00000"/>
                </a:solidFill>
              </a:rPr>
              <a:t>tumor</a:t>
            </a:r>
            <a:r>
              <a:rPr lang="it-IT" sz="2400" dirty="0"/>
              <a:t>)</a:t>
            </a:r>
          </a:p>
          <a:p>
            <a:endParaRPr lang="it-IT" sz="2400" dirty="0"/>
          </a:p>
          <a:p>
            <a:r>
              <a:rPr lang="it-IT" sz="2400" dirty="0"/>
              <a:t>AUMENTO DELLA </a:t>
            </a:r>
            <a:r>
              <a:rPr lang="it-IT" sz="2400" b="1" dirty="0"/>
              <a:t>VISCOSITA’</a:t>
            </a:r>
            <a:r>
              <a:rPr lang="it-IT" sz="2400" dirty="0"/>
              <a:t> EMATICA e stasi</a:t>
            </a:r>
          </a:p>
          <a:p>
            <a:endParaRPr lang="it-IT" sz="2400" dirty="0"/>
          </a:p>
          <a:p>
            <a:r>
              <a:rPr lang="it-IT" sz="2400" dirty="0"/>
              <a:t>CAMBIAMENTI ENDOTELIALI -&gt; MARGINAZIONE E </a:t>
            </a:r>
            <a:r>
              <a:rPr lang="it-IT" sz="2400" b="1" dirty="0"/>
              <a:t>MIGRAZIONE </a:t>
            </a:r>
            <a:r>
              <a:rPr lang="it-IT" sz="2400" dirty="0"/>
              <a:t>DI LEUCOCITI (DIAPEDESI)</a:t>
            </a:r>
          </a:p>
          <a:p>
            <a:endParaRPr lang="it-IT" sz="2400"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CA71F1-F0B4-8CAE-2E1E-44BB5DC8B5F1}"/>
              </a:ext>
            </a:extLst>
          </p:cNvPr>
          <p:cNvPicPr>
            <a:picLocks noChangeAspect="1"/>
          </p:cNvPicPr>
          <p:nvPr/>
        </p:nvPicPr>
        <p:blipFill>
          <a:blip r:embed="rId2"/>
          <a:stretch>
            <a:fillRect/>
          </a:stretch>
        </p:blipFill>
        <p:spPr>
          <a:xfrm>
            <a:off x="701566" y="1684893"/>
            <a:ext cx="5077534" cy="3000794"/>
          </a:xfrm>
          <a:prstGeom prst="rect">
            <a:avLst/>
          </a:prstGeom>
        </p:spPr>
      </p:pic>
      <p:pic>
        <p:nvPicPr>
          <p:cNvPr id="5" name="Picture 4">
            <a:extLst>
              <a:ext uri="{FF2B5EF4-FFF2-40B4-BE49-F238E27FC236}">
                <a16:creationId xmlns:a16="http://schemas.microsoft.com/office/drawing/2014/main" id="{4E5B054C-4C51-E745-73CC-0924AF498477}"/>
              </a:ext>
            </a:extLst>
          </p:cNvPr>
          <p:cNvPicPr>
            <a:picLocks noChangeAspect="1"/>
          </p:cNvPicPr>
          <p:nvPr/>
        </p:nvPicPr>
        <p:blipFill>
          <a:blip r:embed="rId3"/>
          <a:stretch>
            <a:fillRect/>
          </a:stretch>
        </p:blipFill>
        <p:spPr>
          <a:xfrm>
            <a:off x="5934868" y="1771418"/>
            <a:ext cx="5410955" cy="3315163"/>
          </a:xfrm>
          <a:prstGeom prst="rect">
            <a:avLst/>
          </a:prstGeom>
        </p:spPr>
      </p:pic>
      <p:sp>
        <p:nvSpPr>
          <p:cNvPr id="6" name="TextBox 5">
            <a:extLst>
              <a:ext uri="{FF2B5EF4-FFF2-40B4-BE49-F238E27FC236}">
                <a16:creationId xmlns:a16="http://schemas.microsoft.com/office/drawing/2014/main" id="{1B624613-06A2-509B-855B-04426CA194F2}"/>
              </a:ext>
            </a:extLst>
          </p:cNvPr>
          <p:cNvSpPr txBox="1"/>
          <p:nvPr/>
        </p:nvSpPr>
        <p:spPr>
          <a:xfrm>
            <a:off x="7711277" y="1124664"/>
            <a:ext cx="1858139" cy="369332"/>
          </a:xfrm>
          <a:prstGeom prst="rect">
            <a:avLst/>
          </a:prstGeom>
          <a:solidFill>
            <a:schemeClr val="accent2">
              <a:lumMod val="20000"/>
              <a:lumOff val="80000"/>
            </a:schemeClr>
          </a:solidFill>
          <a:ln w="19050">
            <a:solidFill>
              <a:schemeClr val="tx1"/>
            </a:solidFill>
          </a:ln>
        </p:spPr>
        <p:txBody>
          <a:bodyPr wrap="square" rtlCol="0">
            <a:spAutoFit/>
          </a:bodyPr>
          <a:lstStyle/>
          <a:p>
            <a:r>
              <a:rPr lang="it-IT" dirty="0"/>
              <a:t>Aumentato flusso</a:t>
            </a:r>
          </a:p>
        </p:txBody>
      </p:sp>
      <p:sp>
        <p:nvSpPr>
          <p:cNvPr id="7" name="TextBox 6">
            <a:extLst>
              <a:ext uri="{FF2B5EF4-FFF2-40B4-BE49-F238E27FC236}">
                <a16:creationId xmlns:a16="http://schemas.microsoft.com/office/drawing/2014/main" id="{16AEAAA9-3712-9F71-43D0-2472ACA384C1}"/>
              </a:ext>
            </a:extLst>
          </p:cNvPr>
          <p:cNvSpPr txBox="1"/>
          <p:nvPr/>
        </p:nvSpPr>
        <p:spPr>
          <a:xfrm>
            <a:off x="7329870" y="1124664"/>
            <a:ext cx="301686" cy="369332"/>
          </a:xfrm>
          <a:prstGeom prst="rect">
            <a:avLst/>
          </a:prstGeom>
          <a:noFill/>
        </p:spPr>
        <p:txBody>
          <a:bodyPr wrap="none" rtlCol="0">
            <a:spAutoFit/>
          </a:bodyPr>
          <a:lstStyle/>
          <a:p>
            <a:r>
              <a:rPr lang="it-IT" dirty="0"/>
              <a:t>1</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0" descr="Picture 10"/>
          <p:cNvPicPr>
            <a:picLocks noChangeAspect="1"/>
          </p:cNvPicPr>
          <p:nvPr/>
        </p:nvPicPr>
        <p:blipFill>
          <a:blip r:embed="rId2"/>
          <a:stretch>
            <a:fillRect/>
          </a:stretch>
        </p:blipFill>
        <p:spPr>
          <a:xfrm>
            <a:off x="423317" y="1805469"/>
            <a:ext cx="6255160" cy="4468296"/>
          </a:xfrm>
          <a:prstGeom prst="rect">
            <a:avLst/>
          </a:prstGeom>
          <a:ln w="12700">
            <a:miter lim="400000"/>
          </a:ln>
        </p:spPr>
      </p:pic>
      <p:sp>
        <p:nvSpPr>
          <p:cNvPr id="2" name="TextBox 1">
            <a:extLst>
              <a:ext uri="{FF2B5EF4-FFF2-40B4-BE49-F238E27FC236}">
                <a16:creationId xmlns:a16="http://schemas.microsoft.com/office/drawing/2014/main" id="{241AA837-DCEE-B1D9-D815-7BA706FB62CB}"/>
              </a:ext>
            </a:extLst>
          </p:cNvPr>
          <p:cNvSpPr txBox="1"/>
          <p:nvPr/>
        </p:nvSpPr>
        <p:spPr>
          <a:xfrm>
            <a:off x="281882" y="281883"/>
            <a:ext cx="9858251" cy="523220"/>
          </a:xfrm>
          <a:prstGeom prst="rect">
            <a:avLst/>
          </a:prstGeom>
          <a:noFill/>
        </p:spPr>
        <p:txBody>
          <a:bodyPr wrap="square" rtlCol="0">
            <a:spAutoFit/>
          </a:bodyPr>
          <a:lstStyle/>
          <a:p>
            <a:r>
              <a:rPr lang="it-IT" sz="2800" b="1" dirty="0">
                <a:solidFill>
                  <a:srgbClr val="0070C0"/>
                </a:solidFill>
              </a:rPr>
              <a:t>ESSUDATO: liquido infiammatorio ad alto contenuto </a:t>
            </a:r>
            <a:r>
              <a:rPr lang="it-IT" sz="2800" b="1" dirty="0" err="1">
                <a:solidFill>
                  <a:srgbClr val="0070C0"/>
                </a:solidFill>
              </a:rPr>
              <a:t>roteico</a:t>
            </a:r>
            <a:endParaRPr lang="it-IT" sz="2800" b="1" dirty="0">
              <a:solidFill>
                <a:srgbClr val="0070C0"/>
              </a:solidFill>
            </a:endParaRPr>
          </a:p>
        </p:txBody>
      </p:sp>
      <p:sp>
        <p:nvSpPr>
          <p:cNvPr id="4" name="Arrow: Right 3">
            <a:extLst>
              <a:ext uri="{FF2B5EF4-FFF2-40B4-BE49-F238E27FC236}">
                <a16:creationId xmlns:a16="http://schemas.microsoft.com/office/drawing/2014/main" id="{A66BAD1B-8DBD-4F62-ED70-E532F2A52F62}"/>
              </a:ext>
            </a:extLst>
          </p:cNvPr>
          <p:cNvSpPr/>
          <p:nvPr/>
        </p:nvSpPr>
        <p:spPr>
          <a:xfrm>
            <a:off x="6974006" y="1974376"/>
            <a:ext cx="400334" cy="2183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74CC85-C1FA-E834-0421-A6A5203E0D82}"/>
              </a:ext>
            </a:extLst>
          </p:cNvPr>
          <p:cNvSpPr txBox="1"/>
          <p:nvPr/>
        </p:nvSpPr>
        <p:spPr>
          <a:xfrm>
            <a:off x="7669869" y="1298728"/>
            <a:ext cx="4085230" cy="1569660"/>
          </a:xfrm>
          <a:prstGeom prst="rect">
            <a:avLst/>
          </a:prstGeom>
          <a:noFill/>
        </p:spPr>
        <p:txBody>
          <a:bodyPr wrap="square" rtlCol="0">
            <a:spAutoFit/>
          </a:bodyPr>
          <a:lstStyle/>
          <a:p>
            <a:r>
              <a:rPr lang="en-US" sz="2400" dirty="0"/>
              <a:t>Il passaggio di liquid e cellule </a:t>
            </a:r>
            <a:r>
              <a:rPr lang="en-US" sz="2400" dirty="0" err="1"/>
              <a:t>nei</a:t>
            </a:r>
            <a:r>
              <a:rPr lang="en-US" sz="2400" dirty="0"/>
              <a:t> </a:t>
            </a:r>
            <a:r>
              <a:rPr lang="en-US" sz="2400" dirty="0" err="1"/>
              <a:t>tessuti</a:t>
            </a:r>
            <a:r>
              <a:rPr lang="en-US" sz="2400" dirty="0"/>
              <a:t> </a:t>
            </a:r>
            <a:r>
              <a:rPr lang="en-US" sz="2400" dirty="0" err="1"/>
              <a:t>provoca</a:t>
            </a:r>
            <a:r>
              <a:rPr lang="en-US" sz="2400" dirty="0"/>
              <a:t> </a:t>
            </a:r>
            <a:r>
              <a:rPr lang="en-US" sz="2400" dirty="0" err="1"/>
              <a:t>gonfiore</a:t>
            </a:r>
            <a:r>
              <a:rPr lang="en-US" sz="2400" dirty="0"/>
              <a:t> (</a:t>
            </a:r>
            <a:r>
              <a:rPr lang="en-US" sz="2400" dirty="0" err="1"/>
              <a:t>tumefazione</a:t>
            </a:r>
            <a:r>
              <a:rPr lang="en-US" sz="2400" dirty="0"/>
              <a:t>) e </a:t>
            </a:r>
            <a:r>
              <a:rPr lang="en-US" sz="2400" dirty="0" err="1"/>
              <a:t>aumento</a:t>
            </a:r>
            <a:r>
              <a:rPr lang="en-US" sz="2400" dirty="0"/>
              <a:t> del </a:t>
            </a:r>
            <a:r>
              <a:rPr lang="en-US" sz="2400" dirty="0" err="1"/>
              <a:t>contenuto</a:t>
            </a:r>
            <a:r>
              <a:rPr lang="en-US" sz="2400" dirty="0"/>
              <a:t> </a:t>
            </a:r>
            <a:r>
              <a:rPr lang="en-US" sz="2400" dirty="0" err="1"/>
              <a:t>idrico</a:t>
            </a:r>
            <a:r>
              <a:rPr lang="en-US" sz="2400" dirty="0"/>
              <a:t> (edema)</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A66C29-AD2B-4024-B147-C5AD687E20D9}"/>
              </a:ext>
            </a:extLst>
          </p:cNvPr>
          <p:cNvSpPr txBox="1"/>
          <p:nvPr/>
        </p:nvSpPr>
        <p:spPr>
          <a:xfrm>
            <a:off x="464611" y="449130"/>
            <a:ext cx="11206733" cy="2677656"/>
          </a:xfrm>
          <a:prstGeom prst="rect">
            <a:avLst/>
          </a:prstGeom>
          <a:noFill/>
        </p:spPr>
        <p:txBody>
          <a:bodyPr wrap="square" rtlCol="0">
            <a:spAutoFit/>
          </a:bodyPr>
          <a:lstStyle/>
          <a:p>
            <a:r>
              <a:rPr lang="it-IT" sz="2800" dirty="0"/>
              <a:t>TRASUDATO 	&gt; LIQUIDO SIEROSO = PROTEINE SENZA CELLULE</a:t>
            </a:r>
          </a:p>
          <a:p>
            <a:endParaRPr lang="it-IT" sz="2800" dirty="0"/>
          </a:p>
          <a:p>
            <a:r>
              <a:rPr lang="it-IT" sz="2800" dirty="0"/>
              <a:t>ESSUDATO		&gt; PROTEINE in elevata concentrazione, </a:t>
            </a:r>
            <a:r>
              <a:rPr lang="it-IT" sz="2800" dirty="0" err="1"/>
              <a:t>ev</a:t>
            </a:r>
            <a:r>
              <a:rPr lang="it-IT" sz="2800" dirty="0"/>
              <a:t>. cellule</a:t>
            </a:r>
          </a:p>
          <a:p>
            <a:r>
              <a:rPr lang="it-IT" sz="2800" dirty="0"/>
              <a:t>				ESSUDATO FIBRINOSO</a:t>
            </a:r>
          </a:p>
          <a:p>
            <a:r>
              <a:rPr lang="it-IT" sz="2800" dirty="0"/>
              <a:t>				ESSUDATO PURULENTO O PUS (CON MATERIALE 					NECROTICO DIGERITO e cellule)</a:t>
            </a:r>
          </a:p>
        </p:txBody>
      </p:sp>
      <p:pic>
        <p:nvPicPr>
          <p:cNvPr id="1026" name="Picture 2">
            <a:extLst>
              <a:ext uri="{FF2B5EF4-FFF2-40B4-BE49-F238E27FC236}">
                <a16:creationId xmlns:a16="http://schemas.microsoft.com/office/drawing/2014/main" id="{33B86848-156D-4C2D-9402-855FD62D46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6766" y="3429000"/>
            <a:ext cx="2630750" cy="33021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9769A2-864C-4F18-9E08-2E0E12646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0052" y="3660748"/>
            <a:ext cx="4675853" cy="2163455"/>
          </a:xfrm>
          <a:prstGeom prst="rect">
            <a:avLst/>
          </a:prstGeom>
        </p:spPr>
      </p:pic>
      <p:pic>
        <p:nvPicPr>
          <p:cNvPr id="1028" name="Picture 4" descr="Pus oozing from abscess on neck - Stock Image - C008/3589 - Science Photo  Library">
            <a:extLst>
              <a:ext uri="{FF2B5EF4-FFF2-40B4-BE49-F238E27FC236}">
                <a16:creationId xmlns:a16="http://schemas.microsoft.com/office/drawing/2014/main" id="{5487A112-5282-4116-8291-42D84A1C7C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90578" y="3660748"/>
            <a:ext cx="3262916" cy="216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62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865D04-0AF0-2DA4-7BBD-E751911D1614}"/>
              </a:ext>
            </a:extLst>
          </p:cNvPr>
          <p:cNvSpPr txBox="1"/>
          <p:nvPr/>
        </p:nvSpPr>
        <p:spPr>
          <a:xfrm>
            <a:off x="281882" y="281883"/>
            <a:ext cx="9858251" cy="523220"/>
          </a:xfrm>
          <a:prstGeom prst="rect">
            <a:avLst/>
          </a:prstGeom>
          <a:noFill/>
        </p:spPr>
        <p:txBody>
          <a:bodyPr wrap="square" rtlCol="0">
            <a:spAutoFit/>
          </a:bodyPr>
          <a:lstStyle/>
          <a:p>
            <a:r>
              <a:rPr lang="it-IT" sz="2800" b="1" dirty="0">
                <a:solidFill>
                  <a:srgbClr val="0070C0"/>
                </a:solidFill>
              </a:rPr>
              <a:t>Le cellule sul luogo del delitto</a:t>
            </a:r>
          </a:p>
        </p:txBody>
      </p:sp>
      <p:sp>
        <p:nvSpPr>
          <p:cNvPr id="3" name="TextBox 2">
            <a:extLst>
              <a:ext uri="{FF2B5EF4-FFF2-40B4-BE49-F238E27FC236}">
                <a16:creationId xmlns:a16="http://schemas.microsoft.com/office/drawing/2014/main" id="{C007512E-E6CB-B09E-1BBC-FA150F0A93F1}"/>
              </a:ext>
            </a:extLst>
          </p:cNvPr>
          <p:cNvSpPr txBox="1"/>
          <p:nvPr/>
        </p:nvSpPr>
        <p:spPr>
          <a:xfrm>
            <a:off x="336644" y="1191904"/>
            <a:ext cx="10577016" cy="1815882"/>
          </a:xfrm>
          <a:prstGeom prst="rect">
            <a:avLst/>
          </a:prstGeom>
          <a:noFill/>
        </p:spPr>
        <p:txBody>
          <a:bodyPr wrap="square" rtlCol="0">
            <a:spAutoFit/>
          </a:bodyPr>
          <a:lstStyle/>
          <a:p>
            <a:r>
              <a:rPr lang="en-US" sz="2800" dirty="0" err="1"/>
              <a:t>Inizialmente</a:t>
            </a:r>
            <a:r>
              <a:rPr lang="en-US" sz="2800" dirty="0"/>
              <a:t> </a:t>
            </a:r>
            <a:r>
              <a:rPr lang="en-US" sz="2800" dirty="0" err="1"/>
              <a:t>monociti</a:t>
            </a:r>
            <a:r>
              <a:rPr lang="en-US" sz="2800" dirty="0"/>
              <a:t> e </a:t>
            </a:r>
            <a:r>
              <a:rPr lang="en-US" sz="2800" dirty="0" err="1"/>
              <a:t>granulociti</a:t>
            </a:r>
            <a:r>
              <a:rPr lang="en-US" sz="2800" dirty="0"/>
              <a:t> </a:t>
            </a:r>
            <a:r>
              <a:rPr lang="en-US" sz="2800" dirty="0" err="1"/>
              <a:t>neutrofili</a:t>
            </a:r>
            <a:endParaRPr lang="en-US" sz="2800" dirty="0"/>
          </a:p>
          <a:p>
            <a:endParaRPr lang="en-US" sz="2800" dirty="0"/>
          </a:p>
          <a:p>
            <a:r>
              <a:rPr lang="en-US" sz="2800" dirty="0" err="1"/>
              <a:t>Alcuni</a:t>
            </a:r>
            <a:r>
              <a:rPr lang="en-US" sz="2800" dirty="0"/>
              <a:t> </a:t>
            </a:r>
            <a:r>
              <a:rPr lang="en-US" sz="2800" dirty="0" err="1"/>
              <a:t>dei</a:t>
            </a:r>
            <a:r>
              <a:rPr lang="en-US" sz="2800" dirty="0"/>
              <a:t> </a:t>
            </a:r>
            <a:r>
              <a:rPr lang="en-US" sz="2800" dirty="0" err="1"/>
              <a:t>fagociti</a:t>
            </a:r>
            <a:r>
              <a:rPr lang="en-US" sz="2800" dirty="0"/>
              <a:t> del </a:t>
            </a:r>
            <a:r>
              <a:rPr lang="en-US" sz="2800" dirty="0" err="1"/>
              <a:t>tessuto</a:t>
            </a:r>
            <a:r>
              <a:rPr lang="en-US" sz="2800" dirty="0"/>
              <a:t> </a:t>
            </a:r>
            <a:r>
              <a:rPr lang="en-US" sz="2800" dirty="0" err="1"/>
              <a:t>caricano</a:t>
            </a:r>
            <a:r>
              <a:rPr lang="en-US" sz="2800" dirty="0"/>
              <a:t> </a:t>
            </a:r>
            <a:r>
              <a:rPr lang="en-US" sz="2800" dirty="0" err="1"/>
              <a:t>campioni</a:t>
            </a:r>
            <a:r>
              <a:rPr lang="en-US" sz="2800" dirty="0"/>
              <a:t> di </a:t>
            </a:r>
            <a:r>
              <a:rPr lang="en-US" sz="2800" dirty="0" err="1"/>
              <a:t>tessuto</a:t>
            </a:r>
            <a:r>
              <a:rPr lang="en-US" sz="2800" dirty="0"/>
              <a:t> </a:t>
            </a:r>
            <a:r>
              <a:rPr lang="en-US" sz="2800" dirty="0" err="1"/>
              <a:t>danneggiato</a:t>
            </a:r>
            <a:r>
              <a:rPr lang="en-US" sz="2800" dirty="0"/>
              <a:t> e li </a:t>
            </a:r>
            <a:r>
              <a:rPr lang="en-US" sz="2800" dirty="0" err="1"/>
              <a:t>portano</a:t>
            </a:r>
            <a:r>
              <a:rPr lang="en-US" sz="2800" dirty="0"/>
              <a:t>, </a:t>
            </a:r>
            <a:r>
              <a:rPr lang="en-US" sz="2800" dirty="0" err="1"/>
              <a:t>attraversando</a:t>
            </a:r>
            <a:r>
              <a:rPr lang="en-US" sz="2800" dirty="0"/>
              <a:t> </a:t>
            </a:r>
            <a:r>
              <a:rPr lang="en-US" sz="2800" dirty="0" err="1"/>
              <a:t>i</a:t>
            </a:r>
            <a:r>
              <a:rPr lang="en-US" sz="2800" dirty="0"/>
              <a:t> </a:t>
            </a:r>
            <a:r>
              <a:rPr lang="en-US" sz="2800" dirty="0" err="1"/>
              <a:t>vasi</a:t>
            </a:r>
            <a:r>
              <a:rPr lang="en-US" sz="2800" dirty="0"/>
              <a:t> </a:t>
            </a:r>
            <a:r>
              <a:rPr lang="en-US" sz="2800" dirty="0" err="1"/>
              <a:t>linfatici</a:t>
            </a:r>
            <a:r>
              <a:rPr lang="en-US" sz="2800" dirty="0"/>
              <a:t>, </a:t>
            </a:r>
            <a:r>
              <a:rPr lang="en-US" sz="2800" dirty="0" err="1"/>
              <a:t>fino</a:t>
            </a:r>
            <a:r>
              <a:rPr lang="en-US" sz="2800" dirty="0"/>
              <a:t> ai </a:t>
            </a:r>
            <a:r>
              <a:rPr lang="en-US" sz="2800" dirty="0" err="1"/>
              <a:t>linfonodi</a:t>
            </a:r>
            <a:r>
              <a:rPr lang="en-US" sz="2800" dirty="0"/>
              <a:t> </a:t>
            </a:r>
            <a:r>
              <a:rPr lang="en-US" sz="2800" dirty="0" err="1"/>
              <a:t>più</a:t>
            </a:r>
            <a:r>
              <a:rPr lang="en-US" sz="2800" dirty="0"/>
              <a:t> </a:t>
            </a:r>
            <a:r>
              <a:rPr lang="en-US" sz="2800" dirty="0" err="1"/>
              <a:t>vicini</a:t>
            </a:r>
            <a:endParaRPr lang="en-US" sz="2800" dirty="0"/>
          </a:p>
        </p:txBody>
      </p:sp>
    </p:spTree>
    <p:extLst>
      <p:ext uri="{BB962C8B-B14F-4D97-AF65-F5344CB8AC3E}">
        <p14:creationId xmlns:p14="http://schemas.microsoft.com/office/powerpoint/2010/main" val="2952228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CB31E-9825-FFE5-4BF5-EEE76AB464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C5D594-06C8-FACB-CA0D-BB0A77089C83}"/>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L’INFIAMMAZIONE dalla fisiologia alla patologia</a:t>
            </a:r>
          </a:p>
        </p:txBody>
      </p:sp>
      <p:sp>
        <p:nvSpPr>
          <p:cNvPr id="3" name="TextBox 2">
            <a:extLst>
              <a:ext uri="{FF2B5EF4-FFF2-40B4-BE49-F238E27FC236}">
                <a16:creationId xmlns:a16="http://schemas.microsoft.com/office/drawing/2014/main" id="{1D3003A8-B6D3-C767-36CF-6A7915E52385}"/>
              </a:ext>
            </a:extLst>
          </p:cNvPr>
          <p:cNvSpPr txBox="1"/>
          <p:nvPr/>
        </p:nvSpPr>
        <p:spPr>
          <a:xfrm>
            <a:off x="540854" y="1155718"/>
            <a:ext cx="6789016" cy="5447645"/>
          </a:xfrm>
          <a:prstGeom prst="rect">
            <a:avLst/>
          </a:prstGeom>
          <a:noFill/>
        </p:spPr>
        <p:txBody>
          <a:bodyPr wrap="square" rtlCol="0">
            <a:spAutoFit/>
          </a:bodyPr>
          <a:lstStyle/>
          <a:p>
            <a:pPr marL="742950" indent="-742950">
              <a:spcBef>
                <a:spcPts val="1200"/>
              </a:spcBef>
              <a:buFont typeface="+mj-lt"/>
              <a:buAutoNum type="arabicPeriod"/>
            </a:pPr>
            <a:r>
              <a:rPr lang="it-IT" sz="3600" dirty="0"/>
              <a:t>RICONOSCIMENTO</a:t>
            </a:r>
          </a:p>
          <a:p>
            <a:pPr marL="742950" indent="-742950">
              <a:spcBef>
                <a:spcPts val="1200"/>
              </a:spcBef>
              <a:buFont typeface="+mj-lt"/>
              <a:buAutoNum type="arabicPeriod"/>
            </a:pPr>
            <a:r>
              <a:rPr lang="it-IT" sz="3600" dirty="0"/>
              <a:t>Rilascio di mediatori</a:t>
            </a:r>
          </a:p>
          <a:p>
            <a:pPr marL="742950" indent="-742950">
              <a:spcBef>
                <a:spcPts val="1200"/>
              </a:spcBef>
              <a:buFont typeface="+mj-lt"/>
              <a:buAutoNum type="arabicPeriod"/>
            </a:pPr>
            <a:r>
              <a:rPr lang="it-IT" sz="3600" dirty="0"/>
              <a:t>Cambiamenti vascolari </a:t>
            </a:r>
          </a:p>
          <a:p>
            <a:pPr marL="742950" indent="-742950">
              <a:spcBef>
                <a:spcPts val="1200"/>
              </a:spcBef>
              <a:buFont typeface="+mj-lt"/>
              <a:buAutoNum type="arabicPeriod"/>
            </a:pPr>
            <a:r>
              <a:rPr lang="it-IT" sz="3600" b="1" dirty="0">
                <a:solidFill>
                  <a:schemeClr val="accent1"/>
                </a:solidFill>
              </a:rPr>
              <a:t>RECLUTAMENTO cellule e proteine</a:t>
            </a:r>
          </a:p>
          <a:p>
            <a:pPr marL="742950" indent="-742950">
              <a:spcBef>
                <a:spcPts val="1200"/>
              </a:spcBef>
              <a:buFont typeface="+mj-lt"/>
              <a:buAutoNum type="arabicPeriod"/>
            </a:pPr>
            <a:r>
              <a:rPr lang="it-IT" sz="3600" dirty="0"/>
              <a:t>Altri mediatori </a:t>
            </a:r>
          </a:p>
          <a:p>
            <a:pPr marL="742950" indent="-742950">
              <a:spcBef>
                <a:spcPts val="1200"/>
              </a:spcBef>
              <a:buFont typeface="+mj-lt"/>
              <a:buAutoNum type="arabicPeriod"/>
            </a:pPr>
            <a:r>
              <a:rPr lang="it-IT" sz="3600" dirty="0"/>
              <a:t>RIMOZIONE</a:t>
            </a:r>
          </a:p>
          <a:p>
            <a:pPr marL="742950" indent="-742950">
              <a:spcBef>
                <a:spcPts val="1200"/>
              </a:spcBef>
              <a:buFont typeface="+mj-lt"/>
              <a:buAutoNum type="arabicPeriod"/>
            </a:pPr>
            <a:r>
              <a:rPr lang="it-IT" sz="3600" dirty="0"/>
              <a:t>REGOLAZIONE</a:t>
            </a:r>
          </a:p>
        </p:txBody>
      </p:sp>
      <p:pic>
        <p:nvPicPr>
          <p:cNvPr id="5" name="Picture 4">
            <a:extLst>
              <a:ext uri="{FF2B5EF4-FFF2-40B4-BE49-F238E27FC236}">
                <a16:creationId xmlns:a16="http://schemas.microsoft.com/office/drawing/2014/main" id="{166ADF25-A8E1-01FC-5ACE-A8CE5AF5D0F8}"/>
              </a:ext>
            </a:extLst>
          </p:cNvPr>
          <p:cNvPicPr>
            <a:picLocks noChangeAspect="1"/>
          </p:cNvPicPr>
          <p:nvPr/>
        </p:nvPicPr>
        <p:blipFill>
          <a:blip r:embed="rId2"/>
          <a:stretch>
            <a:fillRect/>
          </a:stretch>
        </p:blipFill>
        <p:spPr>
          <a:xfrm>
            <a:off x="7947077" y="901584"/>
            <a:ext cx="3724795" cy="5563376"/>
          </a:xfrm>
          <a:prstGeom prst="rect">
            <a:avLst/>
          </a:prstGeom>
        </p:spPr>
      </p:pic>
    </p:spTree>
    <p:extLst>
      <p:ext uri="{BB962C8B-B14F-4D97-AF65-F5344CB8AC3E}">
        <p14:creationId xmlns:p14="http://schemas.microsoft.com/office/powerpoint/2010/main" val="837168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E96C96-FCDC-09CA-240B-79918F6EE46D}"/>
              </a:ext>
            </a:extLst>
          </p:cNvPr>
          <p:cNvPicPr>
            <a:picLocks noChangeAspect="1"/>
          </p:cNvPicPr>
          <p:nvPr/>
        </p:nvPicPr>
        <p:blipFill>
          <a:blip r:embed="rId3"/>
          <a:stretch>
            <a:fillRect/>
          </a:stretch>
        </p:blipFill>
        <p:spPr>
          <a:xfrm>
            <a:off x="581890" y="636688"/>
            <a:ext cx="11056522" cy="5832570"/>
          </a:xfrm>
          <a:prstGeom prst="rect">
            <a:avLst/>
          </a:prstGeom>
        </p:spPr>
      </p:pic>
    </p:spTree>
    <p:extLst>
      <p:ext uri="{BB962C8B-B14F-4D97-AF65-F5344CB8AC3E}">
        <p14:creationId xmlns:p14="http://schemas.microsoft.com/office/powerpoint/2010/main" val="1892105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46EE0B48-5788-0F41-8024-0D0AE0D6B783}"/>
              </a:ext>
            </a:extLst>
          </p:cNvPr>
          <p:cNvSpPr>
            <a:spLocks noGrp="1" noChangeArrowheads="1"/>
          </p:cNvSpPr>
          <p:nvPr>
            <p:ph type="title"/>
          </p:nvPr>
        </p:nvSpPr>
        <p:spPr>
          <a:xfrm>
            <a:off x="608562" y="115882"/>
            <a:ext cx="10608729" cy="695831"/>
          </a:xfrm>
        </p:spPr>
        <p:txBody>
          <a:bodyPr/>
          <a:lstStyle/>
          <a:p>
            <a:pPr>
              <a:defRPr/>
            </a:pPr>
            <a:r>
              <a:rPr lang="it-IT" altLang="it-IT" sz="3200" b="1" dirty="0">
                <a:solidFill>
                  <a:srgbClr val="0070C0"/>
                </a:solidFill>
                <a:latin typeface="+mn-lt"/>
              </a:rPr>
              <a:t>Migrazione leucocitaria nella flogosi: </a:t>
            </a:r>
            <a:r>
              <a:rPr lang="it-IT" altLang="it-IT" sz="2800" b="1" dirty="0">
                <a:solidFill>
                  <a:srgbClr val="0070C0"/>
                </a:solidFill>
                <a:latin typeface="+mn-lt"/>
              </a:rPr>
              <a:t>microscopia </a:t>
            </a:r>
            <a:r>
              <a:rPr lang="it-IT" altLang="it-IT" sz="2800" b="1" dirty="0" err="1">
                <a:solidFill>
                  <a:srgbClr val="0070C0"/>
                </a:solidFill>
                <a:latin typeface="+mn-lt"/>
              </a:rPr>
              <a:t>intravitale</a:t>
            </a:r>
            <a:r>
              <a:rPr lang="it-IT" altLang="it-IT" sz="3200" b="1" dirty="0">
                <a:solidFill>
                  <a:srgbClr val="0070C0"/>
                </a:solidFill>
                <a:latin typeface="+mn-lt"/>
              </a:rPr>
              <a:t> </a:t>
            </a:r>
          </a:p>
        </p:txBody>
      </p:sp>
      <p:pic>
        <p:nvPicPr>
          <p:cNvPr id="3" name="Picture 2">
            <a:extLst>
              <a:ext uri="{FF2B5EF4-FFF2-40B4-BE49-F238E27FC236}">
                <a16:creationId xmlns:a16="http://schemas.microsoft.com/office/drawing/2014/main" id="{D69A91C9-7BA8-A69C-F8D5-B878E409BB62}"/>
              </a:ext>
            </a:extLst>
          </p:cNvPr>
          <p:cNvPicPr>
            <a:picLocks noChangeAspect="1"/>
          </p:cNvPicPr>
          <p:nvPr/>
        </p:nvPicPr>
        <p:blipFill>
          <a:blip r:embed="rId2"/>
          <a:stretch>
            <a:fillRect/>
          </a:stretch>
        </p:blipFill>
        <p:spPr>
          <a:xfrm>
            <a:off x="2645403" y="1610207"/>
            <a:ext cx="6078165" cy="4022534"/>
          </a:xfrm>
          <a:prstGeom prst="rect">
            <a:avLst/>
          </a:prstGeom>
        </p:spPr>
      </p:pic>
      <p:sp>
        <p:nvSpPr>
          <p:cNvPr id="4" name="TextBox 3">
            <a:extLst>
              <a:ext uri="{FF2B5EF4-FFF2-40B4-BE49-F238E27FC236}">
                <a16:creationId xmlns:a16="http://schemas.microsoft.com/office/drawing/2014/main" id="{0C2FEE88-A463-6470-368E-FFEC23DDE667}"/>
              </a:ext>
            </a:extLst>
          </p:cNvPr>
          <p:cNvSpPr txBox="1"/>
          <p:nvPr/>
        </p:nvSpPr>
        <p:spPr>
          <a:xfrm>
            <a:off x="5176076" y="5632741"/>
            <a:ext cx="1016817" cy="461665"/>
          </a:xfrm>
          <a:prstGeom prst="rect">
            <a:avLst/>
          </a:prstGeom>
          <a:noFill/>
        </p:spPr>
        <p:txBody>
          <a:bodyPr wrap="none" rtlCol="0">
            <a:spAutoFit/>
          </a:bodyPr>
          <a:lstStyle/>
          <a:p>
            <a:r>
              <a:rPr lang="it-IT" sz="2400" dirty="0"/>
              <a:t>venula</a:t>
            </a:r>
          </a:p>
        </p:txBody>
      </p:sp>
    </p:spTree>
    <p:extLst>
      <p:ext uri="{BB962C8B-B14F-4D97-AF65-F5344CB8AC3E}">
        <p14:creationId xmlns:p14="http://schemas.microsoft.com/office/powerpoint/2010/main" val="1436954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44143D-B6CD-0C5A-778E-4B426D6D051C}"/>
              </a:ext>
            </a:extLst>
          </p:cNvPr>
          <p:cNvPicPr>
            <a:picLocks noChangeAspect="1"/>
          </p:cNvPicPr>
          <p:nvPr/>
        </p:nvPicPr>
        <p:blipFill>
          <a:blip r:embed="rId2"/>
          <a:stretch>
            <a:fillRect/>
          </a:stretch>
        </p:blipFill>
        <p:spPr>
          <a:xfrm>
            <a:off x="2571481" y="452110"/>
            <a:ext cx="7177825" cy="5710436"/>
          </a:xfrm>
          <a:prstGeom prst="rect">
            <a:avLst/>
          </a:prstGeom>
        </p:spPr>
      </p:pic>
    </p:spTree>
    <p:extLst>
      <p:ext uri="{BB962C8B-B14F-4D97-AF65-F5344CB8AC3E}">
        <p14:creationId xmlns:p14="http://schemas.microsoft.com/office/powerpoint/2010/main" val="2366154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1101B7-CC2D-7C43-DCC2-285DDAAE9B93}"/>
              </a:ext>
            </a:extLst>
          </p:cNvPr>
          <p:cNvSpPr txBox="1"/>
          <p:nvPr/>
        </p:nvSpPr>
        <p:spPr>
          <a:xfrm>
            <a:off x="237460" y="949806"/>
            <a:ext cx="11717079" cy="3970318"/>
          </a:xfrm>
          <a:prstGeom prst="rect">
            <a:avLst/>
          </a:prstGeom>
          <a:noFill/>
        </p:spPr>
        <p:txBody>
          <a:bodyPr wrap="square" rtlCol="0">
            <a:spAutoFit/>
          </a:bodyPr>
          <a:lstStyle/>
          <a:p>
            <a:r>
              <a:rPr lang="it-IT" sz="2800" dirty="0">
                <a:solidFill>
                  <a:srgbClr val="202122"/>
                </a:solidFill>
                <a:latin typeface="Arial" panose="020B0604020202020204" pitchFamily="34" charset="0"/>
              </a:rPr>
              <a:t>S</a:t>
            </a:r>
            <a:r>
              <a:rPr lang="it-IT" sz="2800" b="0" i="0" dirty="0">
                <a:solidFill>
                  <a:srgbClr val="202122"/>
                </a:solidFill>
                <a:effectLst/>
                <a:latin typeface="Arial" panose="020B0604020202020204" pitchFamily="34" charset="0"/>
              </a:rPr>
              <a:t>equenza di fenomeni reattivi dell’organismo innescati da una varietà di stimoli </a:t>
            </a:r>
            <a:r>
              <a:rPr lang="it-IT" sz="2800" dirty="0"/>
              <a:t>(Infezioni, agenti estranei, necrosi tessutale, malattie emodinamiche come aterosclerosi e trombosi)</a:t>
            </a:r>
            <a:endParaRPr lang="it-IT" sz="2800" b="0" i="0" dirty="0">
              <a:solidFill>
                <a:srgbClr val="202122"/>
              </a:solidFill>
              <a:effectLst/>
              <a:latin typeface="Arial" panose="020B0604020202020204" pitchFamily="34" charset="0"/>
            </a:endParaRPr>
          </a:p>
          <a:p>
            <a:endParaRPr lang="it-IT" sz="2800" b="0" i="0" dirty="0">
              <a:solidFill>
                <a:srgbClr val="202122"/>
              </a:solidFill>
              <a:effectLst/>
              <a:latin typeface="Arial" panose="020B0604020202020204" pitchFamily="34" charset="0"/>
            </a:endParaRPr>
          </a:p>
          <a:p>
            <a:pPr marL="285750" indent="-285750">
              <a:buFontTx/>
              <a:buChar char="-"/>
            </a:pPr>
            <a:r>
              <a:rPr lang="it-IT" sz="2800" dirty="0">
                <a:solidFill>
                  <a:srgbClr val="202122"/>
                </a:solidFill>
                <a:latin typeface="Arial" panose="020B0604020202020204" pitchFamily="34" charset="0"/>
              </a:rPr>
              <a:t>Attivazione immunitaria (non solo dei globuli bianchi)</a:t>
            </a:r>
          </a:p>
          <a:p>
            <a:pPr marL="285750" indent="-285750">
              <a:buFontTx/>
              <a:buChar char="-"/>
            </a:pPr>
            <a:r>
              <a:rPr lang="it-IT" sz="2800" b="0" i="0" dirty="0">
                <a:solidFill>
                  <a:srgbClr val="202122"/>
                </a:solidFill>
                <a:effectLst/>
                <a:latin typeface="Arial" panose="020B0604020202020204" pitchFamily="34" charset="0"/>
              </a:rPr>
              <a:t>Reazione vascolare</a:t>
            </a:r>
          </a:p>
          <a:p>
            <a:pPr marL="285750" indent="-285750">
              <a:buFontTx/>
              <a:buChar char="-"/>
            </a:pPr>
            <a:r>
              <a:rPr lang="it-IT" sz="2800" dirty="0">
                <a:solidFill>
                  <a:srgbClr val="202122"/>
                </a:solidFill>
                <a:latin typeface="Arial" panose="020B0604020202020204" pitchFamily="34" charset="0"/>
              </a:rPr>
              <a:t>Rilascio di mediatori dell’infiammazione</a:t>
            </a:r>
          </a:p>
          <a:p>
            <a:pPr marL="285750" indent="-285750">
              <a:buFontTx/>
              <a:buChar char="-"/>
            </a:pPr>
            <a:r>
              <a:rPr lang="it-IT" sz="2800" dirty="0">
                <a:solidFill>
                  <a:srgbClr val="202122"/>
                </a:solidFill>
                <a:latin typeface="Arial" panose="020B0604020202020204" pitchFamily="34" charset="0"/>
              </a:rPr>
              <a:t>Richiamo e indirizzamento di cellule dell’immunità (globuli bianchi)	</a:t>
            </a:r>
          </a:p>
          <a:p>
            <a:pPr marL="285750" indent="-285750">
              <a:buFontTx/>
              <a:buChar char="-"/>
            </a:pPr>
            <a:r>
              <a:rPr lang="it-IT" sz="2800" dirty="0">
                <a:solidFill>
                  <a:srgbClr val="202122"/>
                </a:solidFill>
                <a:latin typeface="Arial" panose="020B0604020202020204" pitchFamily="34" charset="0"/>
              </a:rPr>
              <a:t>Riparazione della lesione</a:t>
            </a:r>
          </a:p>
        </p:txBody>
      </p:sp>
      <p:sp>
        <p:nvSpPr>
          <p:cNvPr id="4" name="TextBox 3">
            <a:extLst>
              <a:ext uri="{FF2B5EF4-FFF2-40B4-BE49-F238E27FC236}">
                <a16:creationId xmlns:a16="http://schemas.microsoft.com/office/drawing/2014/main" id="{A8443EC7-ABC4-D8ED-AC3A-60425BD1EC7F}"/>
              </a:ext>
            </a:extLst>
          </p:cNvPr>
          <p:cNvSpPr txBox="1"/>
          <p:nvPr/>
        </p:nvSpPr>
        <p:spPr>
          <a:xfrm>
            <a:off x="222069" y="202474"/>
            <a:ext cx="8151222" cy="584775"/>
          </a:xfrm>
          <a:prstGeom prst="rect">
            <a:avLst/>
          </a:prstGeom>
          <a:noFill/>
        </p:spPr>
        <p:txBody>
          <a:bodyPr wrap="square" rtlCol="0">
            <a:spAutoFit/>
          </a:bodyPr>
          <a:lstStyle/>
          <a:p>
            <a:r>
              <a:rPr lang="it-IT" sz="3200" b="1" dirty="0">
                <a:solidFill>
                  <a:schemeClr val="accent1"/>
                </a:solidFill>
              </a:rPr>
              <a:t>INFIAMMAZIONE (O FLOGOSI)</a:t>
            </a:r>
          </a:p>
        </p:txBody>
      </p:sp>
    </p:spTree>
    <p:extLst>
      <p:ext uri="{BB962C8B-B14F-4D97-AF65-F5344CB8AC3E}">
        <p14:creationId xmlns:p14="http://schemas.microsoft.com/office/powerpoint/2010/main" val="1244324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975A5-CC60-C8F7-10C2-CAE05E8F2BA1}"/>
              </a:ext>
            </a:extLst>
          </p:cNvPr>
          <p:cNvPicPr>
            <a:picLocks noChangeAspect="1"/>
          </p:cNvPicPr>
          <p:nvPr/>
        </p:nvPicPr>
        <p:blipFill>
          <a:blip r:embed="rId2"/>
          <a:stretch>
            <a:fillRect/>
          </a:stretch>
        </p:blipFill>
        <p:spPr>
          <a:xfrm>
            <a:off x="1711445" y="692557"/>
            <a:ext cx="8849774" cy="5472886"/>
          </a:xfrm>
          <a:prstGeom prst="rect">
            <a:avLst/>
          </a:prstGeom>
        </p:spPr>
      </p:pic>
      <p:sp>
        <p:nvSpPr>
          <p:cNvPr id="4" name="TextBox 3">
            <a:extLst>
              <a:ext uri="{FF2B5EF4-FFF2-40B4-BE49-F238E27FC236}">
                <a16:creationId xmlns:a16="http://schemas.microsoft.com/office/drawing/2014/main" id="{990E5EFF-4125-8E32-0108-11FBB329E7F4}"/>
              </a:ext>
            </a:extLst>
          </p:cNvPr>
          <p:cNvSpPr txBox="1"/>
          <p:nvPr/>
        </p:nvSpPr>
        <p:spPr>
          <a:xfrm>
            <a:off x="3130997" y="6209452"/>
            <a:ext cx="1024639" cy="369332"/>
          </a:xfrm>
          <a:prstGeom prst="rect">
            <a:avLst/>
          </a:prstGeom>
          <a:noFill/>
        </p:spPr>
        <p:txBody>
          <a:bodyPr wrap="none" rtlCol="0">
            <a:spAutoFit/>
          </a:bodyPr>
          <a:lstStyle/>
          <a:p>
            <a:r>
              <a:rPr lang="it-IT" dirty="0"/>
              <a:t>polmone</a:t>
            </a:r>
          </a:p>
        </p:txBody>
      </p:sp>
      <p:sp>
        <p:nvSpPr>
          <p:cNvPr id="5" name="TextBox 4">
            <a:extLst>
              <a:ext uri="{FF2B5EF4-FFF2-40B4-BE49-F238E27FC236}">
                <a16:creationId xmlns:a16="http://schemas.microsoft.com/office/drawing/2014/main" id="{55C378A5-2169-9078-D758-3D6FBC14E13C}"/>
              </a:ext>
            </a:extLst>
          </p:cNvPr>
          <p:cNvSpPr txBox="1"/>
          <p:nvPr/>
        </p:nvSpPr>
        <p:spPr>
          <a:xfrm>
            <a:off x="7223108" y="6209452"/>
            <a:ext cx="2150845" cy="369332"/>
          </a:xfrm>
          <a:prstGeom prst="rect">
            <a:avLst/>
          </a:prstGeom>
          <a:noFill/>
        </p:spPr>
        <p:txBody>
          <a:bodyPr wrap="none" rtlCol="0">
            <a:spAutoFit/>
          </a:bodyPr>
          <a:lstStyle/>
          <a:p>
            <a:r>
              <a:rPr lang="it-IT" dirty="0"/>
              <a:t>Polmone infiammato</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627609-82BC-E199-BC35-47AE2F1A1C7D}"/>
              </a:ext>
            </a:extLst>
          </p:cNvPr>
          <p:cNvSpPr txBox="1"/>
          <p:nvPr/>
        </p:nvSpPr>
        <p:spPr>
          <a:xfrm>
            <a:off x="157345" y="101166"/>
            <a:ext cx="3646950" cy="646331"/>
          </a:xfrm>
          <a:prstGeom prst="rect">
            <a:avLst/>
          </a:prstGeom>
          <a:noFill/>
        </p:spPr>
        <p:txBody>
          <a:bodyPr wrap="square" rtlCol="0">
            <a:spAutoFit/>
          </a:bodyPr>
          <a:lstStyle/>
          <a:p>
            <a:pPr algn="just"/>
            <a:r>
              <a:rPr lang="en-US" sz="3600" b="1" dirty="0">
                <a:solidFill>
                  <a:srgbClr val="0070C0"/>
                </a:solidFill>
              </a:rPr>
              <a:t>CHEMOTASSI</a:t>
            </a:r>
          </a:p>
        </p:txBody>
      </p:sp>
      <p:sp>
        <p:nvSpPr>
          <p:cNvPr id="3" name="TextBox 2">
            <a:extLst>
              <a:ext uri="{FF2B5EF4-FFF2-40B4-BE49-F238E27FC236}">
                <a16:creationId xmlns:a16="http://schemas.microsoft.com/office/drawing/2014/main" id="{FBBCD4A0-65B1-4A42-0DEC-835581CF2C9C}"/>
              </a:ext>
            </a:extLst>
          </p:cNvPr>
          <p:cNvSpPr txBox="1"/>
          <p:nvPr/>
        </p:nvSpPr>
        <p:spPr>
          <a:xfrm>
            <a:off x="233756" y="886899"/>
            <a:ext cx="11958244" cy="2677656"/>
          </a:xfrm>
          <a:prstGeom prst="rect">
            <a:avLst/>
          </a:prstGeom>
          <a:noFill/>
        </p:spPr>
        <p:txBody>
          <a:bodyPr wrap="square" rtlCol="0">
            <a:spAutoFit/>
          </a:bodyPr>
          <a:lstStyle/>
          <a:p>
            <a:r>
              <a:rPr lang="it-IT" sz="2800" b="1" dirty="0"/>
              <a:t>Gradiente chimico </a:t>
            </a:r>
            <a:r>
              <a:rPr lang="it-IT" sz="2800" dirty="0"/>
              <a:t>che attira i globuli bianchi verso il sito infiammato</a:t>
            </a:r>
          </a:p>
          <a:p>
            <a:r>
              <a:rPr lang="it-IT" sz="2800" dirty="0"/>
              <a:t>	- chemochine </a:t>
            </a:r>
          </a:p>
          <a:p>
            <a:r>
              <a:rPr lang="it-IT" sz="2800" dirty="0"/>
              <a:t>	- peptidi di origine batterica (ad es con N-</a:t>
            </a:r>
            <a:r>
              <a:rPr lang="it-IT" sz="2800" dirty="0" err="1"/>
              <a:t>formilmetionina</a:t>
            </a:r>
            <a:r>
              <a:rPr lang="it-IT" sz="2800" dirty="0"/>
              <a:t>)</a:t>
            </a:r>
          </a:p>
          <a:p>
            <a:r>
              <a:rPr lang="it-IT" sz="2800" dirty="0"/>
              <a:t>	- componenti del complemento (es C5a) </a:t>
            </a:r>
          </a:p>
          <a:p>
            <a:r>
              <a:rPr lang="it-IT" sz="2800" dirty="0"/>
              <a:t>	- prodotti dell’acido arachidonico (es LTB4)</a:t>
            </a:r>
          </a:p>
          <a:p>
            <a:r>
              <a:rPr lang="it-IT" sz="2800" dirty="0"/>
              <a:t>Inizialmente predominano i granulociti neutrofili (6-24 h), poi i monociti (24-48h)</a:t>
            </a:r>
          </a:p>
        </p:txBody>
      </p:sp>
      <p:pic>
        <p:nvPicPr>
          <p:cNvPr id="4" name="Picture 2" descr="Picture 2">
            <a:extLst>
              <a:ext uri="{FF2B5EF4-FFF2-40B4-BE49-F238E27FC236}">
                <a16:creationId xmlns:a16="http://schemas.microsoft.com/office/drawing/2014/main" id="{A2099541-E0D2-74CF-9CD5-152FFE7D5B10}"/>
              </a:ext>
            </a:extLst>
          </p:cNvPr>
          <p:cNvPicPr>
            <a:picLocks noChangeAspect="1"/>
          </p:cNvPicPr>
          <p:nvPr/>
        </p:nvPicPr>
        <p:blipFill>
          <a:blip r:embed="rId2"/>
          <a:stretch>
            <a:fillRect/>
          </a:stretch>
        </p:blipFill>
        <p:spPr>
          <a:xfrm>
            <a:off x="1416288" y="3564555"/>
            <a:ext cx="8387803" cy="3217208"/>
          </a:xfrm>
          <a:prstGeom prst="rect">
            <a:avLst/>
          </a:prstGeom>
          <a:ln w="12700">
            <a:miter lim="400000"/>
          </a:ln>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TextShape 2"/>
          <p:cNvSpPr txBox="1"/>
          <p:nvPr/>
        </p:nvSpPr>
        <p:spPr>
          <a:xfrm>
            <a:off x="276463" y="818864"/>
            <a:ext cx="11445731" cy="3787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noAutofit/>
          </a:bodyPr>
          <a:lstStyle/>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a:latin typeface="Calibri"/>
                <a:ea typeface="Calibri"/>
                <a:cs typeface="Calibri"/>
                <a:sym typeface="Calibri"/>
              </a:rPr>
              <a:t>PAMPs e DAMPs (da </a:t>
            </a:r>
            <a:r>
              <a:rPr lang="en-US" sz="2800" dirty="0" err="1">
                <a:latin typeface="Calibri"/>
                <a:ea typeface="Calibri"/>
                <a:cs typeface="Calibri"/>
                <a:sym typeface="Calibri"/>
              </a:rPr>
              <a:t>tessuto</a:t>
            </a:r>
            <a:r>
              <a:rPr lang="en-US" sz="2800" dirty="0">
                <a:latin typeface="Calibri"/>
                <a:ea typeface="Calibri"/>
                <a:cs typeface="Calibri"/>
                <a:sym typeface="Calibri"/>
              </a:rPr>
              <a:t> </a:t>
            </a:r>
            <a:r>
              <a:rPr lang="en-US" sz="2800" dirty="0" err="1">
                <a:latin typeface="Calibri"/>
                <a:ea typeface="Calibri"/>
                <a:cs typeface="Calibri"/>
                <a:sym typeface="Calibri"/>
              </a:rPr>
              <a:t>necrotico</a:t>
            </a:r>
            <a:r>
              <a:rPr lang="en-US" sz="2800" dirty="0">
                <a:latin typeface="Calibri"/>
                <a:ea typeface="Calibri"/>
                <a:cs typeface="Calibri"/>
                <a:sym typeface="Calibri"/>
              </a:rPr>
              <a:t>)</a:t>
            </a:r>
          </a:p>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err="1">
                <a:latin typeface="Calibri"/>
                <a:ea typeface="Calibri"/>
                <a:cs typeface="Calibri"/>
                <a:sym typeface="Calibri"/>
              </a:rPr>
              <a:t>Citochine</a:t>
            </a:r>
            <a:r>
              <a:rPr lang="en-US" sz="2800" dirty="0">
                <a:latin typeface="Calibri"/>
                <a:ea typeface="Calibri"/>
                <a:cs typeface="Calibri"/>
                <a:sym typeface="Calibri"/>
              </a:rPr>
              <a:t>, </a:t>
            </a:r>
            <a:r>
              <a:rPr lang="en-US" sz="2800" dirty="0" err="1">
                <a:latin typeface="Calibri"/>
                <a:ea typeface="Calibri"/>
                <a:cs typeface="Calibri"/>
                <a:sym typeface="Calibri"/>
              </a:rPr>
              <a:t>chemochine</a:t>
            </a:r>
            <a:r>
              <a:rPr lang="en-US" sz="2800" dirty="0">
                <a:latin typeface="Calibri"/>
                <a:ea typeface="Calibri"/>
                <a:cs typeface="Calibri"/>
                <a:sym typeface="Calibri"/>
              </a:rPr>
              <a:t>, </a:t>
            </a:r>
            <a:r>
              <a:rPr lang="en-US" sz="2800" dirty="0" err="1">
                <a:latin typeface="Calibri"/>
                <a:ea typeface="Calibri"/>
                <a:cs typeface="Calibri"/>
                <a:sym typeface="Calibri"/>
              </a:rPr>
              <a:t>fattori</a:t>
            </a:r>
            <a:r>
              <a:rPr lang="en-US" sz="2800" dirty="0">
                <a:latin typeface="Calibri"/>
                <a:ea typeface="Calibri"/>
                <a:cs typeface="Calibri"/>
                <a:sym typeface="Calibri"/>
              </a:rPr>
              <a:t> del </a:t>
            </a:r>
            <a:r>
              <a:rPr lang="en-US" sz="2800" dirty="0" err="1">
                <a:latin typeface="Calibri"/>
                <a:ea typeface="Calibri"/>
                <a:cs typeface="Calibri"/>
                <a:sym typeface="Calibri"/>
              </a:rPr>
              <a:t>complemento</a:t>
            </a:r>
            <a:r>
              <a:rPr lang="en-US" sz="2800" dirty="0">
                <a:latin typeface="Calibri"/>
                <a:ea typeface="Calibri"/>
                <a:cs typeface="Calibri"/>
                <a:sym typeface="Calibri"/>
              </a:rPr>
              <a:t> </a:t>
            </a:r>
            <a:r>
              <a:rPr lang="en-US" sz="2800" dirty="0" err="1">
                <a:latin typeface="Calibri"/>
                <a:ea typeface="Calibri"/>
                <a:cs typeface="Calibri"/>
                <a:sym typeface="Calibri"/>
              </a:rPr>
              <a:t>attivati</a:t>
            </a:r>
            <a:endParaRPr lang="en-US" sz="2800" dirty="0">
              <a:latin typeface="Calibri"/>
              <a:ea typeface="Calibri"/>
              <a:cs typeface="Calibri"/>
              <a:sym typeface="Calibri"/>
            </a:endParaRPr>
          </a:p>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a:latin typeface="Calibri"/>
                <a:ea typeface="Calibri"/>
                <a:cs typeface="Calibri"/>
                <a:sym typeface="Calibri"/>
              </a:rPr>
              <a:t>	</a:t>
            </a:r>
            <a:r>
              <a:rPr lang="en-US" sz="2800" dirty="0" err="1">
                <a:latin typeface="Calibri"/>
                <a:ea typeface="Calibri"/>
                <a:cs typeface="Calibri"/>
                <a:sym typeface="Calibri"/>
              </a:rPr>
              <a:t>sono</a:t>
            </a:r>
            <a:r>
              <a:rPr lang="en-US" sz="2800" dirty="0">
                <a:latin typeface="Calibri"/>
                <a:ea typeface="Calibri"/>
                <a:cs typeface="Calibri"/>
                <a:sym typeface="Calibri"/>
              </a:rPr>
              <a:t> </a:t>
            </a:r>
            <a:r>
              <a:rPr lang="en-US" sz="2800" dirty="0" err="1">
                <a:latin typeface="Calibri"/>
                <a:ea typeface="Calibri"/>
                <a:cs typeface="Calibri"/>
                <a:sym typeface="Calibri"/>
              </a:rPr>
              <a:t>attivatori</a:t>
            </a:r>
            <a:r>
              <a:rPr lang="en-US" sz="2800" dirty="0">
                <a:latin typeface="Calibri"/>
                <a:ea typeface="Calibri"/>
                <a:cs typeface="Calibri"/>
                <a:sym typeface="Calibri"/>
              </a:rPr>
              <a:t> </a:t>
            </a:r>
            <a:r>
              <a:rPr lang="en-US" sz="2800" dirty="0" err="1">
                <a:latin typeface="Calibri"/>
                <a:ea typeface="Calibri"/>
                <a:cs typeface="Calibri"/>
                <a:sym typeface="Calibri"/>
              </a:rPr>
              <a:t>dei</a:t>
            </a:r>
            <a:r>
              <a:rPr lang="en-US" sz="2800" dirty="0">
                <a:latin typeface="Calibri"/>
                <a:ea typeface="Calibri"/>
                <a:cs typeface="Calibri"/>
                <a:sym typeface="Calibri"/>
              </a:rPr>
              <a:t> </a:t>
            </a:r>
            <a:r>
              <a:rPr lang="en-US" sz="2800" dirty="0" err="1">
                <a:latin typeface="Calibri"/>
                <a:ea typeface="Calibri"/>
                <a:cs typeface="Calibri"/>
                <a:sym typeface="Calibri"/>
              </a:rPr>
              <a:t>leucociti</a:t>
            </a:r>
            <a:r>
              <a:rPr lang="en-US" sz="2800" dirty="0">
                <a:latin typeface="Calibri"/>
                <a:ea typeface="Calibri"/>
                <a:cs typeface="Calibri"/>
                <a:sym typeface="Calibri"/>
              </a:rPr>
              <a:t> </a:t>
            </a:r>
            <a:r>
              <a:rPr lang="en-US" sz="2800" dirty="0" err="1">
                <a:latin typeface="Calibri"/>
                <a:ea typeface="Calibri"/>
                <a:cs typeface="Calibri"/>
                <a:sym typeface="Calibri"/>
              </a:rPr>
              <a:t>migrati</a:t>
            </a:r>
            <a:r>
              <a:rPr lang="en-US" sz="2800" dirty="0">
                <a:latin typeface="Calibri"/>
                <a:ea typeface="Calibri"/>
                <a:cs typeface="Calibri"/>
                <a:sym typeface="Calibri"/>
              </a:rPr>
              <a:t> </a:t>
            </a:r>
            <a:r>
              <a:rPr lang="en-US" sz="2800" dirty="0" err="1">
                <a:latin typeface="Calibri"/>
                <a:ea typeface="Calibri"/>
                <a:cs typeface="Calibri"/>
                <a:sym typeface="Calibri"/>
              </a:rPr>
              <a:t>nel</a:t>
            </a:r>
            <a:r>
              <a:rPr lang="en-US" sz="2800" dirty="0">
                <a:latin typeface="Calibri"/>
                <a:ea typeface="Calibri"/>
                <a:cs typeface="Calibri"/>
                <a:sym typeface="Calibri"/>
              </a:rPr>
              <a:t> </a:t>
            </a:r>
            <a:r>
              <a:rPr lang="en-US" sz="2800" dirty="0" err="1">
                <a:latin typeface="Calibri"/>
                <a:ea typeface="Calibri"/>
                <a:cs typeface="Calibri"/>
                <a:sym typeface="Calibri"/>
              </a:rPr>
              <a:t>sito</a:t>
            </a:r>
            <a:endParaRPr lang="en-US" sz="2800" dirty="0">
              <a:latin typeface="Calibri"/>
              <a:ea typeface="Calibri"/>
              <a:cs typeface="Calibri"/>
              <a:sym typeface="Calibri"/>
            </a:endParaRPr>
          </a:p>
          <a:p>
            <a:pPr marL="353" algn="just" defTabSz="896111">
              <a:lnSpc>
                <a:spcPct val="90000"/>
              </a:lnSpc>
              <a:spcBef>
                <a:spcPts val="400"/>
              </a:spcBef>
              <a:buClr>
                <a:srgbClr val="0BD0D9"/>
              </a:buClr>
              <a:buSzPct val="95000"/>
              <a:defRPr sz="2352" spc="-98">
                <a:latin typeface="Calibri"/>
                <a:ea typeface="Calibri"/>
                <a:cs typeface="Calibri"/>
                <a:sym typeface="Calibri"/>
              </a:defRPr>
            </a:pPr>
            <a:endParaRPr lang="en-US" sz="2800" dirty="0">
              <a:latin typeface="Calibri"/>
              <a:ea typeface="Calibri"/>
              <a:cs typeface="Calibri"/>
              <a:sym typeface="Calibri"/>
            </a:endParaRPr>
          </a:p>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err="1">
                <a:latin typeface="Calibri"/>
                <a:ea typeface="Calibri"/>
                <a:cs typeface="Calibri"/>
                <a:sym typeface="Calibri"/>
              </a:rPr>
              <a:t>Nei</a:t>
            </a:r>
            <a:r>
              <a:rPr lang="en-US" sz="2800" dirty="0">
                <a:latin typeface="Calibri"/>
                <a:ea typeface="Calibri"/>
                <a:cs typeface="Calibri"/>
                <a:sym typeface="Calibri"/>
              </a:rPr>
              <a:t> </a:t>
            </a:r>
            <a:r>
              <a:rPr lang="en-US" sz="2800" dirty="0" err="1">
                <a:latin typeface="Calibri"/>
                <a:ea typeface="Calibri"/>
                <a:cs typeface="Calibri"/>
                <a:sym typeface="Calibri"/>
              </a:rPr>
              <a:t>granulociti</a:t>
            </a:r>
            <a:r>
              <a:rPr lang="en-US" sz="2800" dirty="0">
                <a:latin typeface="Calibri"/>
                <a:ea typeface="Calibri"/>
                <a:cs typeface="Calibri"/>
                <a:sym typeface="Calibri"/>
              </a:rPr>
              <a:t> </a:t>
            </a:r>
            <a:r>
              <a:rPr lang="en-US" sz="2800" dirty="0" err="1">
                <a:latin typeface="Calibri"/>
                <a:ea typeface="Calibri"/>
                <a:cs typeface="Calibri"/>
                <a:sym typeface="Calibri"/>
              </a:rPr>
              <a:t>neutrofili</a:t>
            </a:r>
            <a:r>
              <a:rPr lang="en-US" sz="2800" dirty="0">
                <a:latin typeface="Calibri"/>
                <a:ea typeface="Calibri"/>
                <a:cs typeface="Calibri"/>
                <a:sym typeface="Calibri"/>
              </a:rPr>
              <a:t> e </a:t>
            </a:r>
            <a:r>
              <a:rPr lang="en-US" sz="2800" dirty="0" err="1">
                <a:latin typeface="Calibri"/>
                <a:ea typeface="Calibri"/>
                <a:cs typeface="Calibri"/>
                <a:sym typeface="Calibri"/>
              </a:rPr>
              <a:t>nei</a:t>
            </a:r>
            <a:r>
              <a:rPr lang="en-US" sz="2800" dirty="0">
                <a:latin typeface="Calibri"/>
                <a:ea typeface="Calibri"/>
                <a:cs typeface="Calibri"/>
                <a:sym typeface="Calibri"/>
              </a:rPr>
              <a:t> </a:t>
            </a:r>
            <a:r>
              <a:rPr lang="en-US" sz="2800" dirty="0" err="1">
                <a:latin typeface="Calibri"/>
                <a:ea typeface="Calibri"/>
                <a:cs typeface="Calibri"/>
                <a:sym typeface="Calibri"/>
              </a:rPr>
              <a:t>monociti</a:t>
            </a:r>
            <a:r>
              <a:rPr lang="en-US" sz="2800" dirty="0">
                <a:latin typeface="Calibri"/>
                <a:ea typeface="Calibri"/>
                <a:cs typeface="Calibri"/>
                <a:sym typeface="Calibri"/>
              </a:rPr>
              <a:t> </a:t>
            </a:r>
            <a:r>
              <a:rPr lang="en-US" sz="2800" dirty="0" err="1">
                <a:latin typeface="Calibri"/>
                <a:ea typeface="Calibri"/>
                <a:cs typeface="Calibri"/>
                <a:sym typeface="Calibri"/>
              </a:rPr>
              <a:t>l’attivazione</a:t>
            </a:r>
            <a:r>
              <a:rPr lang="en-US" sz="2800" dirty="0">
                <a:latin typeface="Calibri"/>
                <a:ea typeface="Calibri"/>
                <a:cs typeface="Calibri"/>
                <a:sym typeface="Calibri"/>
              </a:rPr>
              <a:t> </a:t>
            </a:r>
            <a:r>
              <a:rPr lang="en-US" sz="2800" dirty="0" err="1">
                <a:latin typeface="Calibri"/>
                <a:ea typeface="Calibri"/>
                <a:cs typeface="Calibri"/>
                <a:sym typeface="Calibri"/>
              </a:rPr>
              <a:t>potenzia</a:t>
            </a:r>
            <a:endParaRPr lang="en-US" sz="2800" dirty="0">
              <a:latin typeface="Calibri"/>
              <a:ea typeface="Calibri"/>
              <a:cs typeface="Calibri"/>
              <a:sym typeface="Calibri"/>
            </a:endParaRP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a:latin typeface="Calibri"/>
                <a:ea typeface="Calibri"/>
                <a:cs typeface="Calibri"/>
                <a:sym typeface="Calibri"/>
              </a:rPr>
              <a:t>La </a:t>
            </a:r>
            <a:r>
              <a:rPr lang="en-US" sz="2800" dirty="0" err="1">
                <a:latin typeface="Calibri"/>
                <a:ea typeface="Calibri"/>
                <a:cs typeface="Calibri"/>
                <a:sym typeface="Calibri"/>
              </a:rPr>
              <a:t>fagocitosi</a:t>
            </a:r>
            <a:endParaRPr lang="en-US" sz="2800" dirty="0">
              <a:latin typeface="Calibri"/>
              <a:ea typeface="Calibri"/>
              <a:cs typeface="Calibri"/>
              <a:sym typeface="Calibri"/>
            </a:endParaRP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err="1">
                <a:latin typeface="Calibri"/>
                <a:ea typeface="Calibri"/>
                <a:cs typeface="Calibri"/>
                <a:sym typeface="Calibri"/>
              </a:rPr>
              <a:t>L’uccisione</a:t>
            </a:r>
            <a:r>
              <a:rPr lang="en-US" sz="2800" dirty="0">
                <a:latin typeface="Calibri"/>
                <a:ea typeface="Calibri"/>
                <a:cs typeface="Calibri"/>
                <a:sym typeface="Calibri"/>
              </a:rPr>
              <a:t> di </a:t>
            </a:r>
            <a:r>
              <a:rPr lang="en-US" sz="2800" dirty="0" err="1">
                <a:latin typeface="Calibri"/>
                <a:ea typeface="Calibri"/>
                <a:cs typeface="Calibri"/>
                <a:sym typeface="Calibri"/>
              </a:rPr>
              <a:t>germi</a:t>
            </a:r>
            <a:r>
              <a:rPr lang="en-US" sz="2800" dirty="0">
                <a:latin typeface="Calibri"/>
                <a:ea typeface="Calibri"/>
                <a:cs typeface="Calibri"/>
                <a:sym typeface="Calibri"/>
              </a:rPr>
              <a:t> </a:t>
            </a:r>
            <a:r>
              <a:rPr lang="en-US" sz="2800" dirty="0" err="1">
                <a:latin typeface="Calibri"/>
                <a:ea typeface="Calibri"/>
                <a:cs typeface="Calibri"/>
                <a:sym typeface="Calibri"/>
              </a:rPr>
              <a:t>nei</a:t>
            </a:r>
            <a:r>
              <a:rPr lang="en-US" sz="2800" dirty="0">
                <a:latin typeface="Calibri"/>
                <a:ea typeface="Calibri"/>
                <a:cs typeface="Calibri"/>
                <a:sym typeface="Calibri"/>
              </a:rPr>
              <a:t> </a:t>
            </a:r>
            <a:r>
              <a:rPr lang="en-US" sz="2800" dirty="0" err="1">
                <a:latin typeface="Calibri"/>
                <a:ea typeface="Calibri"/>
                <a:cs typeface="Calibri"/>
                <a:sym typeface="Calibri"/>
              </a:rPr>
              <a:t>lisosomi</a:t>
            </a:r>
            <a:r>
              <a:rPr lang="en-US" sz="2800" dirty="0">
                <a:latin typeface="Calibri"/>
                <a:ea typeface="Calibri"/>
                <a:cs typeface="Calibri"/>
                <a:sym typeface="Calibri"/>
              </a:rPr>
              <a:t> </a:t>
            </a:r>
            <a:r>
              <a:rPr lang="en-US" sz="2800" dirty="0" err="1">
                <a:latin typeface="Calibri"/>
                <a:ea typeface="Calibri"/>
                <a:cs typeface="Calibri"/>
                <a:sym typeface="Calibri"/>
              </a:rPr>
              <a:t>attraverso</a:t>
            </a:r>
            <a:r>
              <a:rPr lang="en-US" sz="2800" dirty="0">
                <a:latin typeface="Calibri"/>
                <a:ea typeface="Calibri"/>
                <a:cs typeface="Calibri"/>
                <a:sym typeface="Calibri"/>
              </a:rPr>
              <a:t> </a:t>
            </a:r>
            <a:r>
              <a:rPr lang="en-US" sz="2800" dirty="0" err="1">
                <a:latin typeface="Calibri"/>
                <a:ea typeface="Calibri"/>
                <a:cs typeface="Calibri"/>
                <a:sym typeface="Calibri"/>
              </a:rPr>
              <a:t>radicali</a:t>
            </a:r>
            <a:r>
              <a:rPr lang="en-US" sz="2800" dirty="0">
                <a:latin typeface="Calibri"/>
                <a:ea typeface="Calibri"/>
                <a:cs typeface="Calibri"/>
                <a:sym typeface="Calibri"/>
              </a:rPr>
              <a:t> </a:t>
            </a:r>
            <a:r>
              <a:rPr lang="en-US" sz="2800" dirty="0" err="1">
                <a:latin typeface="Calibri"/>
                <a:ea typeface="Calibri"/>
                <a:cs typeface="Calibri"/>
                <a:sym typeface="Calibri"/>
              </a:rPr>
              <a:t>dell’ossigeno</a:t>
            </a:r>
            <a:endParaRPr lang="en-US" sz="2800" dirty="0">
              <a:latin typeface="Calibri"/>
              <a:ea typeface="Calibri"/>
              <a:cs typeface="Calibri"/>
              <a:sym typeface="Calibri"/>
            </a:endParaRP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a:latin typeface="Calibri"/>
                <a:ea typeface="Calibri"/>
                <a:cs typeface="Calibri"/>
                <a:sym typeface="Calibri"/>
              </a:rPr>
              <a:t>La </a:t>
            </a:r>
            <a:r>
              <a:rPr lang="en-US" sz="2800" dirty="0" err="1">
                <a:latin typeface="Calibri"/>
                <a:ea typeface="Calibri"/>
                <a:cs typeface="Calibri"/>
                <a:sym typeface="Calibri"/>
              </a:rPr>
              <a:t>produzione</a:t>
            </a:r>
            <a:r>
              <a:rPr lang="en-US" sz="2800" dirty="0">
                <a:latin typeface="Calibri"/>
                <a:ea typeface="Calibri"/>
                <a:cs typeface="Calibri"/>
                <a:sym typeface="Calibri"/>
              </a:rPr>
              <a:t> di </a:t>
            </a:r>
            <a:r>
              <a:rPr lang="en-US" sz="2800" dirty="0" err="1">
                <a:latin typeface="Calibri"/>
                <a:ea typeface="Calibri"/>
                <a:cs typeface="Calibri"/>
                <a:sym typeface="Calibri"/>
              </a:rPr>
              <a:t>enzimi</a:t>
            </a:r>
            <a:r>
              <a:rPr lang="en-US" sz="2800" dirty="0">
                <a:latin typeface="Calibri"/>
                <a:ea typeface="Calibri"/>
                <a:cs typeface="Calibri"/>
                <a:sym typeface="Calibri"/>
              </a:rPr>
              <a:t> </a:t>
            </a: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a:latin typeface="Calibri"/>
                <a:ea typeface="Calibri"/>
                <a:cs typeface="Calibri"/>
                <a:sym typeface="Calibri"/>
              </a:rPr>
              <a:t>Il </a:t>
            </a:r>
            <a:r>
              <a:rPr lang="en-US" sz="2800" dirty="0" err="1">
                <a:latin typeface="Calibri"/>
                <a:ea typeface="Calibri"/>
                <a:cs typeface="Calibri"/>
                <a:sym typeface="Calibri"/>
              </a:rPr>
              <a:t>rilascio</a:t>
            </a:r>
            <a:r>
              <a:rPr lang="en-US" sz="2800" dirty="0">
                <a:latin typeface="Calibri"/>
                <a:ea typeface="Calibri"/>
                <a:cs typeface="Calibri"/>
                <a:sym typeface="Calibri"/>
              </a:rPr>
              <a:t> di </a:t>
            </a:r>
            <a:r>
              <a:rPr lang="en-US" sz="2800" dirty="0" err="1">
                <a:latin typeface="Calibri"/>
                <a:ea typeface="Calibri"/>
                <a:cs typeface="Calibri"/>
                <a:sym typeface="Calibri"/>
              </a:rPr>
              <a:t>citochine</a:t>
            </a:r>
            <a:r>
              <a:rPr lang="en-US" sz="2800" dirty="0">
                <a:latin typeface="Calibri"/>
                <a:ea typeface="Calibri"/>
                <a:cs typeface="Calibri"/>
                <a:sym typeface="Calibri"/>
              </a:rPr>
              <a:t> </a:t>
            </a:r>
            <a:r>
              <a:rPr lang="en-US" sz="2800" dirty="0" err="1">
                <a:latin typeface="Calibri"/>
                <a:ea typeface="Calibri"/>
                <a:cs typeface="Calibri"/>
                <a:sym typeface="Calibri"/>
              </a:rPr>
              <a:t>che</a:t>
            </a:r>
            <a:r>
              <a:rPr lang="en-US" sz="2800" dirty="0">
                <a:latin typeface="Calibri"/>
                <a:ea typeface="Calibri"/>
                <a:cs typeface="Calibri"/>
                <a:sym typeface="Calibri"/>
              </a:rPr>
              <a:t> </a:t>
            </a:r>
            <a:r>
              <a:rPr lang="en-US" sz="2800" dirty="0" err="1">
                <a:latin typeface="Calibri"/>
                <a:ea typeface="Calibri"/>
                <a:cs typeface="Calibri"/>
                <a:sym typeface="Calibri"/>
              </a:rPr>
              <a:t>amplificano</a:t>
            </a:r>
            <a:r>
              <a:rPr lang="en-US" sz="2800" dirty="0">
                <a:latin typeface="Calibri"/>
                <a:ea typeface="Calibri"/>
                <a:cs typeface="Calibri"/>
                <a:sym typeface="Calibri"/>
              </a:rPr>
              <a:t> </a:t>
            </a:r>
            <a:r>
              <a:rPr lang="en-US" sz="2800" dirty="0" err="1">
                <a:latin typeface="Calibri"/>
                <a:ea typeface="Calibri"/>
                <a:cs typeface="Calibri"/>
                <a:sym typeface="Calibri"/>
              </a:rPr>
              <a:t>l’infiammazione</a:t>
            </a:r>
            <a:endParaRPr sz="2800" dirty="0">
              <a:latin typeface="Constantia"/>
              <a:ea typeface="Constantia"/>
              <a:cs typeface="Constantia"/>
              <a:sym typeface="Constantia"/>
            </a:endParaRPr>
          </a:p>
        </p:txBody>
      </p:sp>
      <p:sp>
        <p:nvSpPr>
          <p:cNvPr id="2" name="TextBox 1">
            <a:extLst>
              <a:ext uri="{FF2B5EF4-FFF2-40B4-BE49-F238E27FC236}">
                <a16:creationId xmlns:a16="http://schemas.microsoft.com/office/drawing/2014/main" id="{F1D4D3AC-E685-15DF-48DB-E85F5C1F4044}"/>
              </a:ext>
            </a:extLst>
          </p:cNvPr>
          <p:cNvSpPr txBox="1"/>
          <p:nvPr/>
        </p:nvSpPr>
        <p:spPr>
          <a:xfrm>
            <a:off x="157344" y="101166"/>
            <a:ext cx="9700573" cy="646331"/>
          </a:xfrm>
          <a:prstGeom prst="rect">
            <a:avLst/>
          </a:prstGeom>
          <a:noFill/>
        </p:spPr>
        <p:txBody>
          <a:bodyPr wrap="square" rtlCol="0">
            <a:spAutoFit/>
          </a:bodyPr>
          <a:lstStyle/>
          <a:p>
            <a:pPr algn="just"/>
            <a:r>
              <a:rPr lang="en-US" sz="3600" b="1" dirty="0">
                <a:solidFill>
                  <a:srgbClr val="0070C0"/>
                </a:solidFill>
              </a:rPr>
              <a:t>ATTIVAZIONE DEI LEUCOCITI MIGRATI</a:t>
            </a:r>
          </a:p>
        </p:txBody>
      </p:sp>
      <p:sp>
        <p:nvSpPr>
          <p:cNvPr id="3" name="Arrow: Down 2">
            <a:extLst>
              <a:ext uri="{FF2B5EF4-FFF2-40B4-BE49-F238E27FC236}">
                <a16:creationId xmlns:a16="http://schemas.microsoft.com/office/drawing/2014/main" id="{73745A11-742F-07C0-7B34-71C6DCDEDF2D}"/>
              </a:ext>
            </a:extLst>
          </p:cNvPr>
          <p:cNvSpPr/>
          <p:nvPr/>
        </p:nvSpPr>
        <p:spPr>
          <a:xfrm>
            <a:off x="5046388" y="4788320"/>
            <a:ext cx="646268" cy="628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17AD42B9-A6E3-0A8D-8AD7-B340B764CBA7}"/>
              </a:ext>
            </a:extLst>
          </p:cNvPr>
          <p:cNvSpPr txBox="1"/>
          <p:nvPr/>
        </p:nvSpPr>
        <p:spPr>
          <a:xfrm>
            <a:off x="572401" y="5430769"/>
            <a:ext cx="9377756" cy="954107"/>
          </a:xfrm>
          <a:prstGeom prst="rect">
            <a:avLst/>
          </a:prstGeom>
          <a:noFill/>
        </p:spPr>
        <p:txBody>
          <a:bodyPr wrap="square" rtlCol="0">
            <a:spAutoFit/>
          </a:bodyPr>
          <a:lstStyle/>
          <a:p>
            <a:r>
              <a:rPr lang="it-IT" sz="2800" dirty="0"/>
              <a:t>RAPIDA AMPLIFICAZIONE DEL PROCESSO INFIAMMATORIO FINTANTO CHE LO STIMOLO NON E’ RIMOSSO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iterate>
                                    <p:tmAbs val="0"/>
                                  </p:iterate>
                                  <p:childTnLst>
                                    <p:set>
                                      <p:cBhvr>
                                        <p:cTn id="6" fill="hold"/>
                                        <p:tgtEl>
                                          <p:spTgt spid="1108">
                                            <p:txEl>
                                              <p:charRg st="371" end="371"/>
                                            </p:txEl>
                                          </p:spTgt>
                                        </p:tgtEl>
                                        <p:attrNameLst>
                                          <p:attrName>style.visibility</p:attrName>
                                        </p:attrNameLst>
                                      </p:cBhvr>
                                      <p:to>
                                        <p:strVal val="visible"/>
                                      </p:to>
                                    </p:set>
                                    <p:animEffect transition="in" filter="strips(downRight)">
                                      <p:cBhvr>
                                        <p:cTn id="7" dur="500"/>
                                        <p:tgtEl>
                                          <p:spTgt spid="1108">
                                            <p:txEl>
                                              <p:charRg st="371" end="37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 grpId="0"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7FC6A-3450-F5D7-79AC-A4481B319299}"/>
              </a:ext>
            </a:extLst>
          </p:cNvPr>
          <p:cNvPicPr>
            <a:picLocks noChangeAspect="1"/>
          </p:cNvPicPr>
          <p:nvPr/>
        </p:nvPicPr>
        <p:blipFill>
          <a:blip r:embed="rId2"/>
          <a:stretch>
            <a:fillRect/>
          </a:stretch>
        </p:blipFill>
        <p:spPr>
          <a:xfrm>
            <a:off x="1864558" y="1865504"/>
            <a:ext cx="7948640" cy="4651202"/>
          </a:xfrm>
          <a:prstGeom prst="rect">
            <a:avLst/>
          </a:prstGeom>
        </p:spPr>
      </p:pic>
      <p:sp>
        <p:nvSpPr>
          <p:cNvPr id="4" name="TextBox 3">
            <a:extLst>
              <a:ext uri="{FF2B5EF4-FFF2-40B4-BE49-F238E27FC236}">
                <a16:creationId xmlns:a16="http://schemas.microsoft.com/office/drawing/2014/main" id="{B07F0691-C833-1C29-6568-1D152F43A015}"/>
              </a:ext>
            </a:extLst>
          </p:cNvPr>
          <p:cNvSpPr txBox="1"/>
          <p:nvPr/>
        </p:nvSpPr>
        <p:spPr>
          <a:xfrm>
            <a:off x="367805" y="383129"/>
            <a:ext cx="11565372" cy="1200329"/>
          </a:xfrm>
          <a:prstGeom prst="rect">
            <a:avLst/>
          </a:prstGeom>
          <a:noFill/>
        </p:spPr>
        <p:txBody>
          <a:bodyPr wrap="square" rtlCol="0">
            <a:spAutoFit/>
          </a:bodyPr>
          <a:lstStyle/>
          <a:p>
            <a:r>
              <a:rPr lang="it-IT" sz="3600" b="1" dirty="0">
                <a:solidFill>
                  <a:srgbClr val="0070C0"/>
                </a:solidFill>
              </a:rPr>
              <a:t>Produzione amplificata di citochine che possono avere effetti locali, effetti protettivi a distanza ed effetti patologici</a:t>
            </a:r>
          </a:p>
        </p:txBody>
      </p:sp>
    </p:spTree>
    <p:extLst>
      <p:ext uri="{BB962C8B-B14F-4D97-AF65-F5344CB8AC3E}">
        <p14:creationId xmlns:p14="http://schemas.microsoft.com/office/powerpoint/2010/main" val="2665438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24000-1568-506D-8F5D-6CE1A057765A}"/>
              </a:ext>
            </a:extLst>
          </p:cNvPr>
          <p:cNvSpPr txBox="1"/>
          <p:nvPr/>
        </p:nvSpPr>
        <p:spPr>
          <a:xfrm>
            <a:off x="157344" y="101166"/>
            <a:ext cx="5789693" cy="646331"/>
          </a:xfrm>
          <a:prstGeom prst="rect">
            <a:avLst/>
          </a:prstGeom>
          <a:noFill/>
        </p:spPr>
        <p:txBody>
          <a:bodyPr wrap="square" rtlCol="0">
            <a:spAutoFit/>
          </a:bodyPr>
          <a:lstStyle/>
          <a:p>
            <a:pPr algn="just"/>
            <a:r>
              <a:rPr lang="en-US" sz="3600" b="1" dirty="0">
                <a:solidFill>
                  <a:srgbClr val="0070C0"/>
                </a:solidFill>
              </a:rPr>
              <a:t>FAGOCITOSI E KILLING</a:t>
            </a:r>
          </a:p>
        </p:txBody>
      </p:sp>
      <p:grpSp>
        <p:nvGrpSpPr>
          <p:cNvPr id="3" name="Group 4">
            <a:extLst>
              <a:ext uri="{FF2B5EF4-FFF2-40B4-BE49-F238E27FC236}">
                <a16:creationId xmlns:a16="http://schemas.microsoft.com/office/drawing/2014/main" id="{F336466D-4289-8BB7-C6C3-750AB1AC4A9B}"/>
              </a:ext>
            </a:extLst>
          </p:cNvPr>
          <p:cNvGrpSpPr/>
          <p:nvPr/>
        </p:nvGrpSpPr>
        <p:grpSpPr>
          <a:xfrm>
            <a:off x="449943" y="1186952"/>
            <a:ext cx="4304468" cy="4484096"/>
            <a:chOff x="0" y="0"/>
            <a:chExt cx="4304467" cy="4484095"/>
          </a:xfrm>
        </p:grpSpPr>
        <p:grpSp>
          <p:nvGrpSpPr>
            <p:cNvPr id="4" name="Group 5">
              <a:extLst>
                <a:ext uri="{FF2B5EF4-FFF2-40B4-BE49-F238E27FC236}">
                  <a16:creationId xmlns:a16="http://schemas.microsoft.com/office/drawing/2014/main" id="{0DD8F4C4-B4BE-FF58-1449-1F9D3F07FE7B}"/>
                </a:ext>
              </a:extLst>
            </p:cNvPr>
            <p:cNvGrpSpPr/>
            <p:nvPr/>
          </p:nvGrpSpPr>
          <p:grpSpPr>
            <a:xfrm>
              <a:off x="0" y="275039"/>
              <a:ext cx="4304468" cy="4209057"/>
              <a:chOff x="0" y="0"/>
              <a:chExt cx="4304467" cy="4209055"/>
            </a:xfrm>
          </p:grpSpPr>
          <p:sp>
            <p:nvSpPr>
              <p:cNvPr id="6" name="CustomShape 6">
                <a:extLst>
                  <a:ext uri="{FF2B5EF4-FFF2-40B4-BE49-F238E27FC236}">
                    <a16:creationId xmlns:a16="http://schemas.microsoft.com/office/drawing/2014/main" id="{F188F693-CC67-22F7-3431-4C58AB6A2B3A}"/>
                  </a:ext>
                </a:extLst>
              </p:cNvPr>
              <p:cNvSpPr/>
              <p:nvPr/>
            </p:nvSpPr>
            <p:spPr>
              <a:xfrm>
                <a:off x="0" y="3430080"/>
                <a:ext cx="4304468" cy="778976"/>
              </a:xfrm>
              <a:prstGeom prst="rect">
                <a:avLst/>
              </a:prstGeom>
              <a:solidFill>
                <a:schemeClr val="accent3">
                  <a:lumOff val="44000"/>
                </a:schemeClr>
              </a:solidFill>
              <a:ln w="3175" cap="flat">
                <a:solidFill>
                  <a:srgbClr val="00206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999" tIns="44999" rIns="44999" bIns="44999" numCol="1" anchor="t">
                <a:spAutoFit/>
              </a:bodyPr>
              <a:lstStyle/>
              <a:p>
                <a:pPr algn="just">
                  <a:defRPr sz="2200" spc="-1">
                    <a:latin typeface="Calibri"/>
                    <a:ea typeface="Calibri"/>
                    <a:cs typeface="Calibri"/>
                    <a:sym typeface="Calibri"/>
                  </a:defRPr>
                </a:pPr>
                <a:r>
                  <a:rPr sz="2200" dirty="0"/>
                  <a:t>A phagocyte (L) engulfing a blastospore of </a:t>
                </a:r>
                <a:r>
                  <a:rPr sz="2200" i="1" dirty="0"/>
                  <a:t>Candida albicans</a:t>
                </a:r>
                <a:r>
                  <a:rPr sz="2200" dirty="0"/>
                  <a:t> (Y)</a:t>
                </a:r>
              </a:p>
            </p:txBody>
          </p:sp>
          <p:sp>
            <p:nvSpPr>
              <p:cNvPr id="7" name="CustomShape 7">
                <a:extLst>
                  <a:ext uri="{FF2B5EF4-FFF2-40B4-BE49-F238E27FC236}">
                    <a16:creationId xmlns:a16="http://schemas.microsoft.com/office/drawing/2014/main" id="{F00B5976-5487-8BF6-889D-9B8BE093D65B}"/>
                  </a:ext>
                </a:extLst>
              </p:cNvPr>
              <p:cNvSpPr/>
              <p:nvPr/>
            </p:nvSpPr>
            <p:spPr>
              <a:xfrm flipH="1">
                <a:off x="1511639" y="0"/>
                <a:ext cx="287641" cy="287641"/>
              </a:xfrm>
              <a:prstGeom prst="line">
                <a:avLst/>
              </a:prstGeom>
              <a:noFill/>
              <a:ln w="38100" cap="flat">
                <a:solidFill>
                  <a:schemeClr val="accent3">
                    <a:lumOff val="44000"/>
                  </a:schemeClr>
                </a:solidFill>
                <a:prstDash val="solid"/>
                <a:round/>
                <a:tailEnd type="triangle" w="med" len="med"/>
              </a:ln>
              <a:effectLst/>
            </p:spPr>
            <p:txBody>
              <a:bodyPr wrap="square" lIns="45719" tIns="45719" rIns="45719" bIns="45719" numCol="1" anchor="t">
                <a:noAutofit/>
              </a:bodyPr>
              <a:lstStyle/>
              <a:p>
                <a:endParaRPr/>
              </a:p>
            </p:txBody>
          </p:sp>
        </p:grpSp>
        <p:pic>
          <p:nvPicPr>
            <p:cNvPr id="5" name="Picture 2" descr="Picture 2">
              <a:extLst>
                <a:ext uri="{FF2B5EF4-FFF2-40B4-BE49-F238E27FC236}">
                  <a16:creationId xmlns:a16="http://schemas.microsoft.com/office/drawing/2014/main" id="{04ED9021-10CB-369D-889D-642736878AEA}"/>
                </a:ext>
              </a:extLst>
            </p:cNvPr>
            <p:cNvPicPr>
              <a:picLocks noChangeAspect="1"/>
            </p:cNvPicPr>
            <p:nvPr/>
          </p:nvPicPr>
          <p:blipFill>
            <a:blip r:embed="rId2"/>
            <a:stretch>
              <a:fillRect/>
            </a:stretch>
          </p:blipFill>
          <p:spPr>
            <a:xfrm>
              <a:off x="153359" y="0"/>
              <a:ext cx="4023001" cy="3632761"/>
            </a:xfrm>
            <a:prstGeom prst="rect">
              <a:avLst/>
            </a:prstGeom>
            <a:ln w="12700" cap="flat">
              <a:noFill/>
              <a:miter lim="400000"/>
            </a:ln>
            <a:effectLst/>
          </p:spPr>
        </p:pic>
      </p:grpSp>
      <p:sp>
        <p:nvSpPr>
          <p:cNvPr id="8" name="TextShape 2">
            <a:extLst>
              <a:ext uri="{FF2B5EF4-FFF2-40B4-BE49-F238E27FC236}">
                <a16:creationId xmlns:a16="http://schemas.microsoft.com/office/drawing/2014/main" id="{65BFBB24-75DD-2DA1-06B3-D2D204C1362A}"/>
              </a:ext>
            </a:extLst>
          </p:cNvPr>
          <p:cNvSpPr txBox="1"/>
          <p:nvPr/>
        </p:nvSpPr>
        <p:spPr>
          <a:xfrm>
            <a:off x="5028139" y="1104943"/>
            <a:ext cx="6810934" cy="5215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999" tIns="44999" rIns="44999" bIns="44999">
            <a:spAutoFit/>
          </a:bodyPr>
          <a:lstStyle/>
          <a:p>
            <a:pPr marL="361" algn="just">
              <a:spcBef>
                <a:spcPts val="500"/>
              </a:spcBef>
              <a:buClr>
                <a:srgbClr val="0BD0D9"/>
              </a:buClr>
              <a:buSzPct val="95000"/>
              <a:defRPr sz="2600" spc="-1">
                <a:latin typeface="Calibri"/>
                <a:ea typeface="Calibri"/>
                <a:cs typeface="Calibri"/>
                <a:sym typeface="Calibri"/>
              </a:defRPr>
            </a:pPr>
            <a:r>
              <a:rPr lang="en-US" sz="2800" b="1" dirty="0"/>
              <a:t>OPSONIZZAZIONE </a:t>
            </a:r>
            <a:r>
              <a:rPr lang="en-US" sz="2800" dirty="0" err="1"/>
              <a:t>dei</a:t>
            </a:r>
            <a:r>
              <a:rPr lang="en-US" sz="2800" dirty="0"/>
              <a:t> </a:t>
            </a:r>
            <a:r>
              <a:rPr lang="en-US" sz="2800" dirty="0" err="1"/>
              <a:t>microbi</a:t>
            </a:r>
            <a:r>
              <a:rPr lang="en-US" sz="2800" dirty="0"/>
              <a:t> da </a:t>
            </a:r>
            <a:r>
              <a:rPr lang="en-US" sz="2800" dirty="0" err="1"/>
              <a:t>parte</a:t>
            </a:r>
            <a:r>
              <a:rPr lang="en-US" sz="2800" dirty="0"/>
              <a:t> di IgG e C3b</a:t>
            </a:r>
          </a:p>
          <a:p>
            <a:pPr marL="361" algn="just">
              <a:spcBef>
                <a:spcPts val="500"/>
              </a:spcBef>
              <a:buClr>
                <a:srgbClr val="0BD0D9"/>
              </a:buClr>
              <a:buSzPct val="95000"/>
              <a:defRPr sz="2600" spc="-1">
                <a:latin typeface="Calibri"/>
                <a:ea typeface="Calibri"/>
                <a:cs typeface="Calibri"/>
                <a:sym typeface="Calibri"/>
              </a:defRPr>
            </a:pPr>
            <a:endParaRPr lang="en-US" sz="2800" dirty="0"/>
          </a:p>
          <a:p>
            <a:pPr marL="361" algn="just">
              <a:spcBef>
                <a:spcPts val="500"/>
              </a:spcBef>
              <a:buClr>
                <a:srgbClr val="0BD0D9"/>
              </a:buClr>
              <a:buSzPct val="95000"/>
              <a:defRPr sz="2600" spc="-1">
                <a:latin typeface="Calibri"/>
                <a:ea typeface="Calibri"/>
                <a:cs typeface="Calibri"/>
                <a:sym typeface="Calibri"/>
              </a:defRPr>
            </a:pPr>
            <a:r>
              <a:rPr lang="en-US" sz="2800" b="1" dirty="0"/>
              <a:t>RICONOSCIMENTO</a:t>
            </a:r>
            <a:r>
              <a:rPr lang="en-US" sz="2800" dirty="0"/>
              <a:t> e </a:t>
            </a:r>
            <a:r>
              <a:rPr lang="en-US" sz="2800" dirty="0" err="1"/>
              <a:t>adesione</a:t>
            </a:r>
            <a:endParaRPr lang="en-US" sz="2800" dirty="0"/>
          </a:p>
          <a:p>
            <a:pPr marL="361" algn="just">
              <a:spcBef>
                <a:spcPts val="500"/>
              </a:spcBef>
              <a:buClr>
                <a:srgbClr val="0BD0D9"/>
              </a:buClr>
              <a:buSzPct val="95000"/>
              <a:defRPr sz="2600" spc="-1">
                <a:latin typeface="Calibri"/>
                <a:ea typeface="Calibri"/>
                <a:cs typeface="Calibri"/>
                <a:sym typeface="Calibri"/>
              </a:defRPr>
            </a:pPr>
            <a:endParaRPr lang="en-US" sz="2800" dirty="0"/>
          </a:p>
          <a:p>
            <a:pPr marL="361" algn="just">
              <a:spcBef>
                <a:spcPts val="500"/>
              </a:spcBef>
              <a:buClr>
                <a:srgbClr val="0BD0D9"/>
              </a:buClr>
              <a:buSzPct val="95000"/>
              <a:defRPr sz="2600" spc="-1">
                <a:latin typeface="Calibri"/>
                <a:ea typeface="Calibri"/>
                <a:cs typeface="Calibri"/>
                <a:sym typeface="Calibri"/>
              </a:defRPr>
            </a:pPr>
            <a:r>
              <a:rPr lang="en-US" sz="2800" b="1" dirty="0"/>
              <a:t>FAGOCITOSI</a:t>
            </a:r>
            <a:r>
              <a:rPr lang="en-US" sz="2800" dirty="0"/>
              <a:t> per mezzo di </a:t>
            </a:r>
            <a:r>
              <a:rPr lang="en-US" sz="2800" dirty="0" err="1"/>
              <a:t>estroflessioni</a:t>
            </a:r>
            <a:r>
              <a:rPr lang="en-US" sz="2800" dirty="0"/>
              <a:t> di </a:t>
            </a:r>
            <a:r>
              <a:rPr lang="en-US" sz="2800" dirty="0" err="1"/>
              <a:t>membrana</a:t>
            </a:r>
            <a:r>
              <a:rPr lang="en-US" sz="2800" dirty="0"/>
              <a:t> (</a:t>
            </a:r>
            <a:r>
              <a:rPr lang="en-US" sz="2800" dirty="0" err="1"/>
              <a:t>pseudopodi</a:t>
            </a:r>
            <a:r>
              <a:rPr lang="en-US" sz="2800" dirty="0"/>
              <a:t>), </a:t>
            </a:r>
            <a:r>
              <a:rPr lang="en-US" sz="2800" dirty="0" err="1"/>
              <a:t>formazione</a:t>
            </a:r>
            <a:r>
              <a:rPr lang="en-US" sz="2800" dirty="0"/>
              <a:t> di </a:t>
            </a:r>
            <a:r>
              <a:rPr lang="en-US" sz="2800" dirty="0" err="1"/>
              <a:t>vacuoli</a:t>
            </a:r>
            <a:r>
              <a:rPr lang="en-US" sz="2800" dirty="0"/>
              <a:t> </a:t>
            </a:r>
            <a:r>
              <a:rPr lang="en-US" sz="2800" dirty="0" err="1"/>
              <a:t>fagociti</a:t>
            </a:r>
            <a:r>
              <a:rPr lang="en-US" sz="2800" dirty="0"/>
              <a:t> </a:t>
            </a:r>
            <a:r>
              <a:rPr lang="en-US" sz="2800" dirty="0" err="1"/>
              <a:t>che</a:t>
            </a:r>
            <a:r>
              <a:rPr lang="en-US" sz="2800" dirty="0"/>
              <a:t> </a:t>
            </a:r>
            <a:r>
              <a:rPr lang="en-US" sz="2800" dirty="0" err="1"/>
              <a:t>si</a:t>
            </a:r>
            <a:r>
              <a:rPr lang="en-US" sz="2800" dirty="0"/>
              <a:t> </a:t>
            </a:r>
            <a:r>
              <a:rPr lang="en-US" sz="2800" dirty="0" err="1"/>
              <a:t>fondo</a:t>
            </a:r>
            <a:r>
              <a:rPr lang="en-US" sz="2800" dirty="0"/>
              <a:t> con </a:t>
            </a:r>
            <a:r>
              <a:rPr lang="en-US" sz="2800" dirty="0" err="1"/>
              <a:t>lisosomi</a:t>
            </a:r>
            <a:r>
              <a:rPr lang="en-US" sz="2800" dirty="0"/>
              <a:t> in </a:t>
            </a:r>
            <a:r>
              <a:rPr lang="en-US" sz="2800" dirty="0" err="1"/>
              <a:t>fagoslisosomi</a:t>
            </a:r>
            <a:endParaRPr lang="en-US" sz="2800" dirty="0"/>
          </a:p>
          <a:p>
            <a:pPr marL="361" algn="just">
              <a:spcBef>
                <a:spcPts val="500"/>
              </a:spcBef>
              <a:buClr>
                <a:srgbClr val="0BD0D9"/>
              </a:buClr>
              <a:buSzPct val="95000"/>
              <a:defRPr sz="2600" spc="-1">
                <a:latin typeface="Calibri"/>
                <a:ea typeface="Calibri"/>
                <a:cs typeface="Calibri"/>
                <a:sym typeface="Calibri"/>
              </a:defRPr>
            </a:pPr>
            <a:endParaRPr lang="en-US" sz="2800" dirty="0">
              <a:ea typeface="Constantia"/>
              <a:cs typeface="Constantia"/>
              <a:sym typeface="Constantia"/>
            </a:endParaRPr>
          </a:p>
          <a:p>
            <a:pPr marL="361" algn="just">
              <a:spcBef>
                <a:spcPts val="500"/>
              </a:spcBef>
              <a:buClr>
                <a:srgbClr val="0BD0D9"/>
              </a:buClr>
              <a:buSzPct val="95000"/>
              <a:defRPr sz="2600" spc="-1">
                <a:latin typeface="Calibri"/>
                <a:ea typeface="Calibri"/>
                <a:cs typeface="Calibri"/>
                <a:sym typeface="Calibri"/>
              </a:defRPr>
            </a:pPr>
            <a:r>
              <a:rPr lang="en-US" sz="2800" b="1" dirty="0">
                <a:ea typeface="Constantia"/>
                <a:cs typeface="Constantia"/>
                <a:sym typeface="Constantia"/>
              </a:rPr>
              <a:t>UCCISIONE</a:t>
            </a:r>
            <a:r>
              <a:rPr lang="en-US" sz="2800" dirty="0">
                <a:ea typeface="Constantia"/>
                <a:cs typeface="Constantia"/>
                <a:sym typeface="Constantia"/>
              </a:rPr>
              <a:t> e </a:t>
            </a:r>
            <a:r>
              <a:rPr lang="en-US" sz="2800" dirty="0" err="1">
                <a:ea typeface="Constantia"/>
                <a:cs typeface="Constantia"/>
                <a:sym typeface="Constantia"/>
              </a:rPr>
              <a:t>degradazione</a:t>
            </a:r>
            <a:r>
              <a:rPr lang="en-US" sz="2800" dirty="0">
                <a:ea typeface="Constantia"/>
                <a:cs typeface="Constantia"/>
                <a:sym typeface="Constantia"/>
              </a:rPr>
              <a:t> del </a:t>
            </a:r>
            <a:r>
              <a:rPr lang="en-US" sz="2800" dirty="0" err="1">
                <a:ea typeface="Constantia"/>
                <a:cs typeface="Constantia"/>
                <a:sym typeface="Constantia"/>
              </a:rPr>
              <a:t>microbo</a:t>
            </a:r>
            <a:endParaRPr sz="2800" dirty="0">
              <a:ea typeface="Constantia"/>
              <a:cs typeface="Constantia"/>
              <a:sym typeface="Constantia"/>
            </a:endParaRPr>
          </a:p>
        </p:txBody>
      </p:sp>
    </p:spTree>
    <p:extLst>
      <p:ext uri="{BB962C8B-B14F-4D97-AF65-F5344CB8AC3E}">
        <p14:creationId xmlns:p14="http://schemas.microsoft.com/office/powerpoint/2010/main" val="13053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p:tmAbs val="0"/>
                                  </p:iterate>
                                  <p:childTnLst>
                                    <p:set>
                                      <p:cBhvr>
                                        <p:cTn id="6" fill="hold"/>
                                        <p:tgtEl>
                                          <p:spTgt spid="8">
                                            <p:txEl>
                                              <p:pRg st="0" end="0"/>
                                            </p:txEl>
                                          </p:spTgt>
                                        </p:tgtEl>
                                        <p:attrNameLst>
                                          <p:attrName>style.visibility</p:attrName>
                                        </p:attrNameLst>
                                      </p:cBhvr>
                                      <p:to>
                                        <p:strVal val="visible"/>
                                      </p:to>
                                    </p:set>
                                    <p:animEffect transition="in" filter="strips(down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iterate>
                                    <p:tmAbs val="0"/>
                                  </p:iterate>
                                  <p:childTnLst>
                                    <p:set>
                                      <p:cBhvr>
                                        <p:cTn id="11" fill="hold"/>
                                        <p:tgtEl>
                                          <p:spTgt spid="8">
                                            <p:txEl>
                                              <p:pRg st="2" end="2"/>
                                            </p:txEl>
                                          </p:spTgt>
                                        </p:tgtEl>
                                        <p:attrNameLst>
                                          <p:attrName>style.visibility</p:attrName>
                                        </p:attrNameLst>
                                      </p:cBhvr>
                                      <p:to>
                                        <p:strVal val="visible"/>
                                      </p:to>
                                    </p:set>
                                    <p:animEffect transition="in" filter="strips(down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iterate>
                                    <p:tmAbs val="0"/>
                                  </p:iterate>
                                  <p:childTnLst>
                                    <p:set>
                                      <p:cBhvr>
                                        <p:cTn id="16" fill="hold"/>
                                        <p:tgtEl>
                                          <p:spTgt spid="8">
                                            <p:txEl>
                                              <p:pRg st="4" end="4"/>
                                            </p:txEl>
                                          </p:spTgt>
                                        </p:tgtEl>
                                        <p:attrNameLst>
                                          <p:attrName>style.visibility</p:attrName>
                                        </p:attrNameLst>
                                      </p:cBhvr>
                                      <p:to>
                                        <p:strVal val="visible"/>
                                      </p:to>
                                    </p:set>
                                    <p:animEffect transition="in" filter="strips(downLeft)">
                                      <p:cBhvr>
                                        <p:cTn id="17" dur="500"/>
                                        <p:tgtEl>
                                          <p:spTgt spid="8">
                                            <p:txEl>
                                              <p:pRg st="4" end="4"/>
                                            </p:txEl>
                                          </p:spTgt>
                                        </p:tgtEl>
                                      </p:cBhvr>
                                    </p:animEffect>
                                  </p:childTnLst>
                                </p:cTn>
                              </p:par>
                            </p:childTnLst>
                          </p:cTn>
                        </p:par>
                        <p:par>
                          <p:cTn id="18" fill="hold">
                            <p:stCondLst>
                              <p:cond delay="500"/>
                            </p:stCondLst>
                            <p:childTnLst>
                              <p:par>
                                <p:cTn id="19" presetID="18" presetClass="entr" presetSubtype="12" fill="hold" grpId="0" nodeType="afterEffect">
                                  <p:stCondLst>
                                    <p:cond delay="0"/>
                                  </p:stCondLst>
                                  <p:iterate>
                                    <p:tmAbs val="0"/>
                                  </p:iterate>
                                  <p:childTnLst>
                                    <p:set>
                                      <p:cBhvr>
                                        <p:cTn id="20" fill="hold"/>
                                        <p:tgtEl>
                                          <p:spTgt spid="8">
                                            <p:txEl>
                                              <p:pRg st="6" end="6"/>
                                            </p:txEl>
                                          </p:spTgt>
                                        </p:tgtEl>
                                        <p:attrNameLst>
                                          <p:attrName>style.visibility</p:attrName>
                                        </p:attrNameLst>
                                      </p:cBhvr>
                                      <p:to>
                                        <p:strVal val="visible"/>
                                      </p:to>
                                    </p:set>
                                    <p:animEffect transition="in" filter="strips(downLeft)">
                                      <p:cBhvr>
                                        <p:cTn id="21"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5" name="Picture 2" descr="Picture 2"/>
          <p:cNvPicPr>
            <a:picLocks noChangeAspect="1"/>
          </p:cNvPicPr>
          <p:nvPr/>
        </p:nvPicPr>
        <p:blipFill>
          <a:blip r:embed="rId2"/>
          <a:stretch>
            <a:fillRect/>
          </a:stretch>
        </p:blipFill>
        <p:spPr>
          <a:xfrm>
            <a:off x="0" y="-1"/>
            <a:ext cx="12165608" cy="6139543"/>
          </a:xfrm>
          <a:prstGeom prst="rect">
            <a:avLst/>
          </a:prstGeom>
          <a:ln>
            <a:solidFill>
              <a:srgbClr val="000000"/>
            </a:solidFill>
            <a:miter/>
          </a:ln>
        </p:spPr>
      </p:pic>
      <p:sp>
        <p:nvSpPr>
          <p:cNvPr id="1156" name="CustomShape 2"/>
          <p:cNvSpPr/>
          <p:nvPr/>
        </p:nvSpPr>
        <p:spPr>
          <a:xfrm>
            <a:off x="1545510" y="6257985"/>
            <a:ext cx="9530418" cy="398653"/>
          </a:xfrm>
          <a:prstGeom prst="rect">
            <a:avLst/>
          </a:prstGeom>
          <a:ln w="127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999" tIns="44999" rIns="44999" bIns="44999">
            <a:spAutoFit/>
          </a:bodyPr>
          <a:lstStyle/>
          <a:p>
            <a:pPr>
              <a:defRPr sz="2000" b="1" spc="-1">
                <a:latin typeface="Calibri"/>
                <a:ea typeface="Calibri"/>
                <a:cs typeface="Calibri"/>
                <a:sym typeface="Calibri"/>
              </a:defRPr>
            </a:pPr>
            <a:r>
              <a:rPr sz="2000"/>
              <a:t>iNOS, inducible nitric oxide synthase; NO, nitric oxide; ROS, reactive oxygen species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F3263-2673-62F8-A129-64DD41FAD09A}"/>
              </a:ext>
            </a:extLst>
          </p:cNvPr>
          <p:cNvPicPr>
            <a:picLocks noChangeAspect="1"/>
          </p:cNvPicPr>
          <p:nvPr/>
        </p:nvPicPr>
        <p:blipFill>
          <a:blip r:embed="rId2"/>
          <a:stretch>
            <a:fillRect/>
          </a:stretch>
        </p:blipFill>
        <p:spPr>
          <a:xfrm>
            <a:off x="1139331" y="269689"/>
            <a:ext cx="9716111" cy="6220368"/>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DBEB1-4C7F-EACE-CBE6-1B119AD5D70C}"/>
              </a:ext>
            </a:extLst>
          </p:cNvPr>
          <p:cNvSpPr txBox="1"/>
          <p:nvPr/>
        </p:nvSpPr>
        <p:spPr>
          <a:xfrm>
            <a:off x="499597" y="1244229"/>
            <a:ext cx="11192806" cy="2677656"/>
          </a:xfrm>
          <a:prstGeom prst="rect">
            <a:avLst/>
          </a:prstGeom>
          <a:noFill/>
        </p:spPr>
        <p:txBody>
          <a:bodyPr wrap="square" rtlCol="0">
            <a:spAutoFit/>
          </a:bodyPr>
          <a:lstStyle/>
          <a:p>
            <a:r>
              <a:rPr lang="it-IT" sz="2800" b="1" dirty="0">
                <a:solidFill>
                  <a:schemeClr val="accent1"/>
                </a:solidFill>
              </a:rPr>
              <a:t>Burst ossidativo</a:t>
            </a:r>
          </a:p>
          <a:p>
            <a:r>
              <a:rPr lang="en-US" sz="2800" dirty="0"/>
              <a:t>Rapido </a:t>
            </a:r>
            <a:r>
              <a:rPr lang="en-US" sz="2800" dirty="0" err="1"/>
              <a:t>aumento</a:t>
            </a:r>
            <a:r>
              <a:rPr lang="en-US" sz="2800" dirty="0"/>
              <a:t> </a:t>
            </a:r>
            <a:r>
              <a:rPr lang="en-US" sz="2800" dirty="0" err="1"/>
              <a:t>nel</a:t>
            </a:r>
            <a:r>
              <a:rPr lang="en-US" sz="2800" dirty="0"/>
              <a:t> consume di </a:t>
            </a:r>
            <a:r>
              <a:rPr lang="en-US" sz="2800" dirty="0" err="1"/>
              <a:t>ossigeno</a:t>
            </a:r>
            <a:r>
              <a:rPr lang="en-US" sz="2800" dirty="0"/>
              <a:t>, </a:t>
            </a:r>
            <a:r>
              <a:rPr lang="en-US" sz="2800" dirty="0" err="1"/>
              <a:t>catobolismo</a:t>
            </a:r>
            <a:r>
              <a:rPr lang="en-US" sz="2800" dirty="0"/>
              <a:t> del </a:t>
            </a:r>
            <a:r>
              <a:rPr lang="en-US" sz="2800" dirty="0" err="1"/>
              <a:t>glicogeno</a:t>
            </a:r>
            <a:r>
              <a:rPr lang="en-US" sz="2800" dirty="0"/>
              <a:t>, </a:t>
            </a:r>
            <a:r>
              <a:rPr lang="en-US" sz="2800" dirty="0" err="1"/>
              <a:t>ossidazione</a:t>
            </a:r>
            <a:r>
              <a:rPr lang="en-US" sz="2800" dirty="0"/>
              <a:t> e </a:t>
            </a:r>
            <a:r>
              <a:rPr lang="en-US" sz="2800" dirty="0" err="1"/>
              <a:t>produzione</a:t>
            </a:r>
            <a:r>
              <a:rPr lang="en-US" sz="2800" dirty="0"/>
              <a:t> di </a:t>
            </a:r>
            <a:r>
              <a:rPr lang="en-US" sz="2800" dirty="0" err="1"/>
              <a:t>radicali</a:t>
            </a:r>
            <a:r>
              <a:rPr lang="en-US" sz="2800" dirty="0"/>
              <a:t> </a:t>
            </a:r>
            <a:r>
              <a:rPr lang="en-US" sz="2800" dirty="0" err="1"/>
              <a:t>dell’ossigeno</a:t>
            </a:r>
            <a:endParaRPr lang="en-US" sz="2800" dirty="0"/>
          </a:p>
          <a:p>
            <a:endParaRPr lang="en-US" sz="2800" dirty="0"/>
          </a:p>
          <a:p>
            <a:r>
              <a:rPr lang="en-US" sz="2800" b="1" dirty="0">
                <a:solidFill>
                  <a:schemeClr val="accent1"/>
                </a:solidFill>
              </a:rPr>
              <a:t>SOSTANZE MICROBICIDE</a:t>
            </a:r>
          </a:p>
          <a:p>
            <a:r>
              <a:rPr lang="en-US" sz="2800" dirty="0" err="1"/>
              <a:t>Peptidi</a:t>
            </a:r>
            <a:r>
              <a:rPr lang="en-US" sz="2800" dirty="0"/>
              <a:t> </a:t>
            </a:r>
            <a:r>
              <a:rPr lang="en-US" sz="2800" dirty="0" err="1"/>
              <a:t>antimicrobici</a:t>
            </a:r>
            <a:r>
              <a:rPr lang="en-US" sz="2800" dirty="0"/>
              <a:t>, </a:t>
            </a:r>
            <a:r>
              <a:rPr lang="en-US" sz="2800" dirty="0" err="1"/>
              <a:t>enzimi</a:t>
            </a:r>
            <a:endParaRPr lang="it-IT" sz="2800" dirty="0"/>
          </a:p>
        </p:txBody>
      </p:sp>
      <p:sp>
        <p:nvSpPr>
          <p:cNvPr id="3" name="TextBox 2">
            <a:extLst>
              <a:ext uri="{FF2B5EF4-FFF2-40B4-BE49-F238E27FC236}">
                <a16:creationId xmlns:a16="http://schemas.microsoft.com/office/drawing/2014/main" id="{B97AF01B-59AB-5C39-DCC4-6BDEB551E6D3}"/>
              </a:ext>
            </a:extLst>
          </p:cNvPr>
          <p:cNvSpPr txBox="1"/>
          <p:nvPr/>
        </p:nvSpPr>
        <p:spPr>
          <a:xfrm>
            <a:off x="298390" y="162542"/>
            <a:ext cx="7102069" cy="584775"/>
          </a:xfrm>
          <a:prstGeom prst="rect">
            <a:avLst/>
          </a:prstGeom>
          <a:noFill/>
        </p:spPr>
        <p:txBody>
          <a:bodyPr wrap="square" rtlCol="0">
            <a:spAutoFit/>
          </a:bodyPr>
          <a:lstStyle/>
          <a:p>
            <a:r>
              <a:rPr lang="it-IT" sz="3200" b="1" dirty="0">
                <a:solidFill>
                  <a:schemeClr val="accent1"/>
                </a:solidFill>
              </a:rPr>
              <a:t>STRUMENTI DEL KILLING</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36DEB-E342-D5F5-C1AF-390EFD77D1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269565-130D-2916-BB0D-441471576067}"/>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L’INFIAMMAZIONE dalla fisiologia alla patologia</a:t>
            </a:r>
          </a:p>
        </p:txBody>
      </p:sp>
      <p:sp>
        <p:nvSpPr>
          <p:cNvPr id="3" name="TextBox 2">
            <a:extLst>
              <a:ext uri="{FF2B5EF4-FFF2-40B4-BE49-F238E27FC236}">
                <a16:creationId xmlns:a16="http://schemas.microsoft.com/office/drawing/2014/main" id="{14C900DA-4CCB-7CC7-25DA-7F9BCE194B76}"/>
              </a:ext>
            </a:extLst>
          </p:cNvPr>
          <p:cNvSpPr txBox="1"/>
          <p:nvPr/>
        </p:nvSpPr>
        <p:spPr>
          <a:xfrm>
            <a:off x="540854" y="1155718"/>
            <a:ext cx="6789016" cy="5447645"/>
          </a:xfrm>
          <a:prstGeom prst="rect">
            <a:avLst/>
          </a:prstGeom>
          <a:noFill/>
        </p:spPr>
        <p:txBody>
          <a:bodyPr wrap="square" rtlCol="0">
            <a:spAutoFit/>
          </a:bodyPr>
          <a:lstStyle/>
          <a:p>
            <a:pPr marL="742950" indent="-742950">
              <a:spcBef>
                <a:spcPts val="1200"/>
              </a:spcBef>
              <a:buFont typeface="+mj-lt"/>
              <a:buAutoNum type="arabicPeriod"/>
            </a:pPr>
            <a:r>
              <a:rPr lang="it-IT" sz="3600" dirty="0"/>
              <a:t>RICONOSCIMENTO</a:t>
            </a:r>
          </a:p>
          <a:p>
            <a:pPr marL="742950" indent="-742950">
              <a:spcBef>
                <a:spcPts val="1200"/>
              </a:spcBef>
              <a:buFont typeface="+mj-lt"/>
              <a:buAutoNum type="arabicPeriod"/>
            </a:pPr>
            <a:r>
              <a:rPr lang="it-IT" sz="3600" dirty="0"/>
              <a:t>Rilascio di mediatori</a:t>
            </a:r>
          </a:p>
          <a:p>
            <a:pPr marL="742950" indent="-742950">
              <a:spcBef>
                <a:spcPts val="1200"/>
              </a:spcBef>
              <a:buFont typeface="+mj-lt"/>
              <a:buAutoNum type="arabicPeriod"/>
            </a:pPr>
            <a:r>
              <a:rPr lang="it-IT" sz="3600" dirty="0"/>
              <a:t>Cambiamenti vascolari </a:t>
            </a:r>
          </a:p>
          <a:p>
            <a:pPr marL="742950" indent="-742950">
              <a:spcBef>
                <a:spcPts val="1200"/>
              </a:spcBef>
              <a:buFont typeface="+mj-lt"/>
              <a:buAutoNum type="arabicPeriod"/>
            </a:pPr>
            <a:r>
              <a:rPr lang="it-IT" sz="3600" dirty="0"/>
              <a:t>RECLUTAMENTO cellule e proteine</a:t>
            </a:r>
          </a:p>
          <a:p>
            <a:pPr marL="742950" indent="-742950">
              <a:spcBef>
                <a:spcPts val="1200"/>
              </a:spcBef>
              <a:buFont typeface="+mj-lt"/>
              <a:buAutoNum type="arabicPeriod"/>
            </a:pPr>
            <a:r>
              <a:rPr lang="it-IT" sz="3600" b="1" dirty="0">
                <a:solidFill>
                  <a:schemeClr val="accent1"/>
                </a:solidFill>
              </a:rPr>
              <a:t>Altri mediatori </a:t>
            </a:r>
          </a:p>
          <a:p>
            <a:pPr marL="742950" indent="-742950">
              <a:spcBef>
                <a:spcPts val="1200"/>
              </a:spcBef>
              <a:buFont typeface="+mj-lt"/>
              <a:buAutoNum type="arabicPeriod"/>
            </a:pPr>
            <a:r>
              <a:rPr lang="it-IT" sz="3600" dirty="0"/>
              <a:t>RIMOZIONE</a:t>
            </a:r>
          </a:p>
          <a:p>
            <a:pPr marL="742950" indent="-742950">
              <a:spcBef>
                <a:spcPts val="1200"/>
              </a:spcBef>
              <a:buFont typeface="+mj-lt"/>
              <a:buAutoNum type="arabicPeriod"/>
            </a:pPr>
            <a:r>
              <a:rPr lang="it-IT" sz="3600" dirty="0"/>
              <a:t>REGOLAZIONE</a:t>
            </a:r>
          </a:p>
        </p:txBody>
      </p:sp>
      <p:pic>
        <p:nvPicPr>
          <p:cNvPr id="5" name="Picture 4">
            <a:extLst>
              <a:ext uri="{FF2B5EF4-FFF2-40B4-BE49-F238E27FC236}">
                <a16:creationId xmlns:a16="http://schemas.microsoft.com/office/drawing/2014/main" id="{DAAE6FFC-3657-EAC2-FB0A-B3A59F03CBB0}"/>
              </a:ext>
            </a:extLst>
          </p:cNvPr>
          <p:cNvPicPr>
            <a:picLocks noChangeAspect="1"/>
          </p:cNvPicPr>
          <p:nvPr/>
        </p:nvPicPr>
        <p:blipFill>
          <a:blip r:embed="rId2"/>
          <a:stretch>
            <a:fillRect/>
          </a:stretch>
        </p:blipFill>
        <p:spPr>
          <a:xfrm>
            <a:off x="7947077" y="901584"/>
            <a:ext cx="3724795" cy="5563376"/>
          </a:xfrm>
          <a:prstGeom prst="rect">
            <a:avLst/>
          </a:prstGeom>
        </p:spPr>
      </p:pic>
    </p:spTree>
    <p:extLst>
      <p:ext uri="{BB962C8B-B14F-4D97-AF65-F5344CB8AC3E}">
        <p14:creationId xmlns:p14="http://schemas.microsoft.com/office/powerpoint/2010/main" val="2702519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TextShape 1"/>
          <p:cNvSpPr txBox="1"/>
          <p:nvPr/>
        </p:nvSpPr>
        <p:spPr>
          <a:xfrm>
            <a:off x="301093" y="248431"/>
            <a:ext cx="11355149" cy="6350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normAutofit/>
          </a:bodyPr>
          <a:lstStyle/>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b="1" dirty="0" err="1">
                <a:solidFill>
                  <a:srgbClr val="0070C0"/>
                </a:solidFill>
              </a:rPr>
              <a:t>Inoltre</a:t>
            </a:r>
            <a:r>
              <a:rPr lang="en-US" sz="2800" b="1" dirty="0">
                <a:solidFill>
                  <a:srgbClr val="0070C0"/>
                </a:solidFill>
              </a:rPr>
              <a:t>, </a:t>
            </a:r>
            <a:r>
              <a:rPr lang="en-US" sz="2800" b="1" dirty="0" err="1">
                <a:solidFill>
                  <a:srgbClr val="0070C0"/>
                </a:solidFill>
              </a:rPr>
              <a:t>i</a:t>
            </a:r>
            <a:r>
              <a:rPr lang="en-US" sz="2800" b="1" dirty="0">
                <a:solidFill>
                  <a:srgbClr val="0070C0"/>
                </a:solidFill>
              </a:rPr>
              <a:t> </a:t>
            </a:r>
            <a:r>
              <a:rPr lang="en-US" sz="2800" b="1" dirty="0" err="1">
                <a:solidFill>
                  <a:srgbClr val="0070C0"/>
                </a:solidFill>
              </a:rPr>
              <a:t>granuli</a:t>
            </a:r>
            <a:r>
              <a:rPr lang="en-US" sz="2800" b="1" dirty="0">
                <a:solidFill>
                  <a:srgbClr val="0070C0"/>
                </a:solidFill>
              </a:rPr>
              <a:t> </a:t>
            </a:r>
            <a:r>
              <a:rPr lang="en-US" sz="2800" b="1" dirty="0" err="1">
                <a:solidFill>
                  <a:srgbClr val="0070C0"/>
                </a:solidFill>
              </a:rPr>
              <a:t>dei</a:t>
            </a:r>
            <a:r>
              <a:rPr lang="en-US" sz="2800" b="1" dirty="0">
                <a:solidFill>
                  <a:srgbClr val="0070C0"/>
                </a:solidFill>
              </a:rPr>
              <a:t> </a:t>
            </a:r>
            <a:r>
              <a:rPr lang="en-US" sz="2800" b="1" dirty="0" err="1">
                <a:solidFill>
                  <a:srgbClr val="0070C0"/>
                </a:solidFill>
              </a:rPr>
              <a:t>neutrofili</a:t>
            </a:r>
            <a:r>
              <a:rPr lang="en-US" sz="2800" b="1" dirty="0">
                <a:solidFill>
                  <a:srgbClr val="0070C0"/>
                </a:solidFill>
              </a:rPr>
              <a:t> </a:t>
            </a:r>
            <a:r>
              <a:rPr lang="en-US" sz="2800" b="1" dirty="0" err="1">
                <a:solidFill>
                  <a:srgbClr val="0070C0"/>
                </a:solidFill>
              </a:rPr>
              <a:t>contengono</a:t>
            </a:r>
            <a:r>
              <a:rPr lang="en-US" sz="2800" b="1" dirty="0">
                <a:solidFill>
                  <a:srgbClr val="0070C0"/>
                </a:solidFill>
              </a:rPr>
              <a:t>:</a:t>
            </a:r>
          </a:p>
          <a:p>
            <a:pPr marL="361" algn="just">
              <a:lnSpc>
                <a:spcPct val="96000"/>
              </a:lnSpc>
              <a:spcBef>
                <a:spcPts val="600"/>
              </a:spcBef>
              <a:buClr>
                <a:srgbClr val="0BD0D9"/>
              </a:buClr>
              <a:buSzPct val="95000"/>
              <a:defRPr sz="2800" spc="-100">
                <a:latin typeface="Calibri"/>
                <a:ea typeface="Calibri"/>
                <a:cs typeface="Calibri"/>
                <a:sym typeface="Calibri"/>
              </a:defRPr>
            </a:pPr>
            <a:endParaRPr lang="en-US" sz="2800" spc="-1" dirty="0">
              <a:ea typeface="Constantia"/>
              <a:cs typeface="Constantia"/>
              <a:sym typeface="Constantia"/>
            </a:endParaRPr>
          </a:p>
          <a:p>
            <a:pPr marL="457561" indent="-457200" algn="just">
              <a:lnSpc>
                <a:spcPct val="96000"/>
              </a:lnSpc>
              <a:spcBef>
                <a:spcPts val="600"/>
              </a:spcBef>
              <a:buClr>
                <a:srgbClr val="0BD0D9"/>
              </a:buClr>
              <a:buSzPct val="95000"/>
              <a:buFont typeface="Wingdings" panose="05000000000000000000" pitchFamily="2" charset="2"/>
              <a:buChar char="v"/>
              <a:defRPr sz="2800" spc="-100">
                <a:latin typeface="Calibri"/>
                <a:ea typeface="Calibri"/>
                <a:cs typeface="Calibri"/>
                <a:sym typeface="Calibri"/>
              </a:defRPr>
            </a:pPr>
            <a:r>
              <a:rPr lang="en-US" sz="2800" spc="-1" dirty="0" err="1">
                <a:ea typeface="Constantia"/>
                <a:cs typeface="Constantia"/>
                <a:sym typeface="Constantia"/>
              </a:rPr>
              <a:t>Lisozima</a:t>
            </a:r>
            <a:r>
              <a:rPr lang="en-US" sz="2800" spc="-1" dirty="0">
                <a:ea typeface="Constantia"/>
                <a:cs typeface="Constantia"/>
                <a:sym typeface="Constantia"/>
              </a:rPr>
              <a:t> </a:t>
            </a:r>
            <a:r>
              <a:rPr lang="en-US" sz="2800" spc="-1" dirty="0" err="1">
                <a:ea typeface="Constantia"/>
                <a:cs typeface="Constantia"/>
                <a:sym typeface="Constantia"/>
              </a:rPr>
              <a:t>degradante</a:t>
            </a:r>
            <a:r>
              <a:rPr lang="en-US" sz="2800" spc="-1" dirty="0">
                <a:ea typeface="Constantia"/>
                <a:cs typeface="Constantia"/>
                <a:sym typeface="Constantia"/>
              </a:rPr>
              <a:t> </a:t>
            </a:r>
            <a:r>
              <a:rPr lang="en-US" sz="2800" spc="-1" dirty="0" err="1">
                <a:ea typeface="Constantia"/>
                <a:cs typeface="Constantia"/>
                <a:sym typeface="Constantia"/>
              </a:rPr>
              <a:t>gli</a:t>
            </a:r>
            <a:r>
              <a:rPr lang="en-US" sz="2800" spc="-1" dirty="0">
                <a:ea typeface="Constantia"/>
                <a:cs typeface="Constantia"/>
                <a:sym typeface="Constantia"/>
              </a:rPr>
              <a:t> </a:t>
            </a:r>
            <a:r>
              <a:rPr lang="en-US" sz="2800" spc="-1" dirty="0" err="1">
                <a:ea typeface="Constantia"/>
                <a:cs typeface="Constantia"/>
                <a:sym typeface="Constantia"/>
              </a:rPr>
              <a:t>oligosaccaridi</a:t>
            </a:r>
            <a:r>
              <a:rPr lang="en-US" sz="2800" spc="-1" dirty="0">
                <a:ea typeface="Constantia"/>
                <a:cs typeface="Constantia"/>
                <a:sym typeface="Constantia"/>
              </a:rPr>
              <a:t> di </a:t>
            </a:r>
            <a:r>
              <a:rPr lang="en-US" sz="2800" spc="-1" dirty="0" err="1">
                <a:ea typeface="Constantia"/>
                <a:cs typeface="Constantia"/>
                <a:sym typeface="Constantia"/>
              </a:rPr>
              <a:t>superficie</a:t>
            </a:r>
            <a:endParaRPr lang="en-US" sz="2800" spc="-1" dirty="0">
              <a:ea typeface="Constantia"/>
              <a:cs typeface="Constantia"/>
              <a:sym typeface="Constantia"/>
            </a:endParaRPr>
          </a:p>
          <a:p>
            <a:pPr marL="457561" indent="-457200" algn="just">
              <a:lnSpc>
                <a:spcPct val="96000"/>
              </a:lnSpc>
              <a:spcBef>
                <a:spcPts val="600"/>
              </a:spcBef>
              <a:buClr>
                <a:srgbClr val="0BD0D9"/>
              </a:buClr>
              <a:buSzPct val="95000"/>
              <a:buFont typeface="Wingdings" panose="05000000000000000000" pitchFamily="2" charset="2"/>
              <a:buChar char="v"/>
              <a:defRPr sz="2800" spc="-100">
                <a:latin typeface="Calibri"/>
                <a:ea typeface="Calibri"/>
                <a:cs typeface="Calibri"/>
                <a:sym typeface="Calibri"/>
              </a:defRPr>
            </a:pPr>
            <a:r>
              <a:rPr lang="en-US" sz="2800" spc="-1" dirty="0" err="1">
                <a:ea typeface="Constantia"/>
                <a:cs typeface="Constantia"/>
                <a:sym typeface="Constantia"/>
              </a:rPr>
              <a:t>Peptidi</a:t>
            </a:r>
            <a:r>
              <a:rPr lang="en-US" sz="2800" spc="-1" dirty="0">
                <a:ea typeface="Constantia"/>
                <a:cs typeface="Constantia"/>
                <a:sym typeface="Constantia"/>
              </a:rPr>
              <a:t> </a:t>
            </a:r>
            <a:r>
              <a:rPr lang="en-US" sz="2800" spc="-1" dirty="0" err="1">
                <a:ea typeface="Constantia"/>
                <a:cs typeface="Constantia"/>
                <a:sym typeface="Constantia"/>
              </a:rPr>
              <a:t>permeabilizzanti</a:t>
            </a:r>
            <a:r>
              <a:rPr lang="en-US" sz="2800" spc="-1" dirty="0">
                <a:ea typeface="Constantia"/>
                <a:cs typeface="Constantia"/>
                <a:sym typeface="Constantia"/>
              </a:rPr>
              <a:t> I </a:t>
            </a:r>
            <a:r>
              <a:rPr lang="en-US" sz="2800" spc="-1" dirty="0" err="1">
                <a:ea typeface="Constantia"/>
                <a:cs typeface="Constantia"/>
                <a:sym typeface="Constantia"/>
              </a:rPr>
              <a:t>batteri</a:t>
            </a:r>
            <a:r>
              <a:rPr lang="en-US" sz="2800" spc="-1" dirty="0">
                <a:ea typeface="Constantia"/>
                <a:cs typeface="Constantia"/>
                <a:sym typeface="Constantia"/>
              </a:rPr>
              <a:t> e </a:t>
            </a:r>
            <a:r>
              <a:rPr lang="en-US" sz="2800" spc="-1" dirty="0" err="1">
                <a:ea typeface="Constantia"/>
                <a:cs typeface="Constantia"/>
                <a:sym typeface="Constantia"/>
              </a:rPr>
              <a:t>creanti</a:t>
            </a:r>
            <a:r>
              <a:rPr lang="en-US" sz="2800" spc="-1" dirty="0">
                <a:ea typeface="Constantia"/>
                <a:cs typeface="Constantia"/>
                <a:sym typeface="Constantia"/>
              </a:rPr>
              <a:t> </a:t>
            </a:r>
            <a:r>
              <a:rPr lang="en-US" sz="2800" spc="-1" dirty="0" err="1">
                <a:ea typeface="Constantia"/>
                <a:cs typeface="Constantia"/>
                <a:sym typeface="Constantia"/>
              </a:rPr>
              <a:t>pori</a:t>
            </a:r>
            <a:r>
              <a:rPr lang="en-US" sz="2800" spc="-1" dirty="0">
                <a:ea typeface="Constantia"/>
                <a:cs typeface="Constantia"/>
                <a:sym typeface="Constantia"/>
              </a:rPr>
              <a:t> (α-</a:t>
            </a:r>
            <a:r>
              <a:rPr lang="en-US" sz="2800" spc="-1" dirty="0" err="1">
                <a:ea typeface="Constantia"/>
                <a:cs typeface="Constantia"/>
                <a:sym typeface="Constantia"/>
              </a:rPr>
              <a:t>defensine</a:t>
            </a:r>
            <a:r>
              <a:rPr lang="en-US" sz="2800" spc="-1" dirty="0">
                <a:ea typeface="Constantia"/>
                <a:cs typeface="Constantia"/>
                <a:sym typeface="Constantia"/>
              </a:rPr>
              <a:t> )</a:t>
            </a:r>
          </a:p>
          <a:p>
            <a:pPr marL="361" algn="just">
              <a:lnSpc>
                <a:spcPct val="96000"/>
              </a:lnSpc>
              <a:spcBef>
                <a:spcPts val="600"/>
              </a:spcBef>
              <a:buClr>
                <a:srgbClr val="0BD0D9"/>
              </a:buClr>
              <a:buSzPct val="95000"/>
              <a:defRPr sz="2800" spc="-100">
                <a:latin typeface="Calibri"/>
                <a:ea typeface="Calibri"/>
                <a:cs typeface="Calibri"/>
                <a:sym typeface="Calibri"/>
              </a:defRPr>
            </a:pPr>
            <a:endParaRPr lang="en-US" sz="2800" spc="-1" dirty="0">
              <a:ea typeface="Constantia"/>
              <a:cs typeface="Constantia"/>
              <a:sym typeface="Constantia"/>
            </a:endParaRPr>
          </a:p>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spc="-1" dirty="0" err="1">
                <a:ea typeface="Constantia"/>
                <a:cs typeface="Constantia"/>
                <a:sym typeface="Constantia"/>
              </a:rPr>
              <a:t>Defensine</a:t>
            </a:r>
            <a:r>
              <a:rPr lang="en-US" sz="2800" spc="-1" dirty="0">
                <a:ea typeface="Constantia"/>
                <a:cs typeface="Constantia"/>
                <a:sym typeface="Constantia"/>
              </a:rPr>
              <a:t>: peptide </a:t>
            </a:r>
            <a:r>
              <a:rPr lang="en-US" sz="2800" spc="-1" dirty="0" err="1">
                <a:ea typeface="Constantia"/>
                <a:cs typeface="Constantia"/>
                <a:sym typeface="Constantia"/>
              </a:rPr>
              <a:t>cationici</a:t>
            </a:r>
            <a:r>
              <a:rPr lang="en-US" sz="2800" spc="-1" dirty="0">
                <a:ea typeface="Constantia"/>
                <a:cs typeface="Constantia"/>
                <a:sym typeface="Constantia"/>
              </a:rPr>
              <a:t> </a:t>
            </a:r>
            <a:r>
              <a:rPr lang="en-US" sz="2800" spc="-1" dirty="0" err="1">
                <a:ea typeface="Constantia"/>
                <a:cs typeface="Constantia"/>
                <a:sym typeface="Constantia"/>
              </a:rPr>
              <a:t>prodotti</a:t>
            </a:r>
            <a:r>
              <a:rPr lang="en-US" sz="2800" spc="-1" dirty="0">
                <a:ea typeface="Constantia"/>
                <a:cs typeface="Constantia"/>
                <a:sym typeface="Constantia"/>
              </a:rPr>
              <a:t> da WBC e cellule </a:t>
            </a:r>
            <a:r>
              <a:rPr lang="en-US" sz="2800" spc="-1" dirty="0" err="1">
                <a:ea typeface="Constantia"/>
                <a:cs typeface="Constantia"/>
                <a:sym typeface="Constantia"/>
              </a:rPr>
              <a:t>epiteliali</a:t>
            </a:r>
            <a:r>
              <a:rPr lang="en-US" sz="2800" spc="-1" dirty="0">
                <a:ea typeface="Constantia"/>
                <a:cs typeface="Constantia"/>
                <a:sym typeface="Constantia"/>
              </a:rPr>
              <a:t> (β-</a:t>
            </a:r>
            <a:r>
              <a:rPr lang="en-US" sz="2800" spc="-1" dirty="0" err="1">
                <a:ea typeface="Constantia"/>
                <a:cs typeface="Constantia"/>
                <a:sym typeface="Constantia"/>
              </a:rPr>
              <a:t>defensine</a:t>
            </a:r>
            <a:r>
              <a:rPr lang="en-US" sz="2800" spc="-1" dirty="0">
                <a:ea typeface="Constantia"/>
                <a:cs typeface="Constantia"/>
                <a:sym typeface="Constantia"/>
              </a:rPr>
              <a:t>)</a:t>
            </a:r>
          </a:p>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spc="-1" dirty="0">
                <a:ea typeface="Constantia"/>
                <a:cs typeface="Constantia"/>
                <a:sym typeface="Constantia"/>
              </a:rPr>
              <a:t> </a:t>
            </a:r>
            <a:r>
              <a:rPr lang="en-US" sz="2800" spc="-1" dirty="0" err="1">
                <a:ea typeface="Constantia"/>
                <a:cs typeface="Constantia"/>
                <a:sym typeface="Constantia"/>
              </a:rPr>
              <a:t>Attivi</a:t>
            </a:r>
            <a:r>
              <a:rPr lang="en-US" sz="2800" spc="-1" dirty="0">
                <a:ea typeface="Constantia"/>
                <a:cs typeface="Constantia"/>
                <a:sym typeface="Constantia"/>
              </a:rPr>
              <a:t> </a:t>
            </a:r>
            <a:r>
              <a:rPr lang="en-US" sz="2800" spc="-1" dirty="0" err="1">
                <a:ea typeface="Constantia"/>
                <a:cs typeface="Constantia"/>
                <a:sym typeface="Constantia"/>
              </a:rPr>
              <a:t>su</a:t>
            </a:r>
            <a:r>
              <a:rPr lang="en-US" sz="2800" spc="-1" dirty="0">
                <a:ea typeface="Constantia"/>
                <a:cs typeface="Constantia"/>
                <a:sym typeface="Constantia"/>
              </a:rPr>
              <a:t> </a:t>
            </a:r>
            <a:r>
              <a:rPr lang="en-US" sz="2800" spc="-1" dirty="0" err="1">
                <a:ea typeface="Constantia"/>
                <a:cs typeface="Constantia"/>
                <a:sym typeface="Constantia"/>
              </a:rPr>
              <a:t>funghi</a:t>
            </a:r>
            <a:r>
              <a:rPr lang="en-US" sz="2800" spc="-1" dirty="0">
                <a:ea typeface="Constantia"/>
                <a:cs typeface="Constantia"/>
                <a:sym typeface="Constantia"/>
              </a:rPr>
              <a:t> </a:t>
            </a:r>
            <a:r>
              <a:rPr lang="en-US" sz="2800" spc="-1" dirty="0" err="1">
                <a:ea typeface="Constantia"/>
                <a:cs typeface="Constantia"/>
                <a:sym typeface="Constantia"/>
              </a:rPr>
              <a:t>batteri</a:t>
            </a:r>
            <a:r>
              <a:rPr lang="en-US" sz="2800" spc="-1" dirty="0">
                <a:ea typeface="Constantia"/>
                <a:cs typeface="Constantia"/>
                <a:sym typeface="Constantia"/>
              </a:rPr>
              <a:t> e </a:t>
            </a:r>
            <a:r>
              <a:rPr lang="en-US" sz="2800" spc="-1" dirty="0" err="1">
                <a:ea typeface="Constantia"/>
                <a:cs typeface="Constantia"/>
                <a:sym typeface="Constantia"/>
              </a:rPr>
              <a:t>alcuni</a:t>
            </a:r>
            <a:r>
              <a:rPr lang="en-US" sz="2800" spc="-1" dirty="0">
                <a:ea typeface="Constantia"/>
                <a:cs typeface="Constantia"/>
                <a:sym typeface="Constantia"/>
              </a:rPr>
              <a:t> virus</a:t>
            </a:r>
          </a:p>
          <a:p>
            <a:pPr marL="361" algn="just">
              <a:lnSpc>
                <a:spcPct val="96000"/>
              </a:lnSpc>
              <a:spcBef>
                <a:spcPts val="600"/>
              </a:spcBef>
              <a:buClr>
                <a:srgbClr val="0BD0D9"/>
              </a:buClr>
              <a:buSzPct val="95000"/>
              <a:defRPr sz="2800" spc="-100">
                <a:latin typeface="Calibri"/>
                <a:ea typeface="Calibri"/>
                <a:cs typeface="Calibri"/>
                <a:sym typeface="Calibri"/>
              </a:defRPr>
            </a:pPr>
            <a:endParaRPr lang="en-US" sz="2800" spc="-1" dirty="0">
              <a:ea typeface="Constantia"/>
              <a:cs typeface="Constantia"/>
              <a:sym typeface="Constantia"/>
            </a:endParaRPr>
          </a:p>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spc="-1" dirty="0" err="1">
                <a:ea typeface="Constantia"/>
                <a:cs typeface="Constantia"/>
                <a:sym typeface="Constantia"/>
              </a:rPr>
              <a:t>Stimolati</a:t>
            </a:r>
            <a:r>
              <a:rPr lang="en-US" sz="2800" spc="-1" dirty="0">
                <a:ea typeface="Constantia"/>
                <a:cs typeface="Constantia"/>
                <a:sym typeface="Constantia"/>
              </a:rPr>
              <a:t> da </a:t>
            </a:r>
            <a:r>
              <a:rPr lang="en-US" sz="2800" spc="-1" dirty="0" err="1">
                <a:ea typeface="Constantia"/>
                <a:cs typeface="Constantia"/>
                <a:sym typeface="Constantia"/>
              </a:rPr>
              <a:t>attivazione</a:t>
            </a:r>
            <a:r>
              <a:rPr lang="en-US" sz="2800" spc="-1" dirty="0">
                <a:ea typeface="Constantia"/>
                <a:cs typeface="Constantia"/>
                <a:sym typeface="Constantia"/>
              </a:rPr>
              <a:t> di PRRs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2" name="Gruppo 1">
            <a:extLst>
              <a:ext uri="{FF2B5EF4-FFF2-40B4-BE49-F238E27FC236}">
                <a16:creationId xmlns:a16="http://schemas.microsoft.com/office/drawing/2014/main" id="{4504DCC3-470D-E879-3342-CFDD709F1B53}"/>
              </a:ext>
            </a:extLst>
          </p:cNvPr>
          <p:cNvGrpSpPr/>
          <p:nvPr/>
        </p:nvGrpSpPr>
        <p:grpSpPr>
          <a:xfrm>
            <a:off x="0" y="184151"/>
            <a:ext cx="12192003" cy="6673852"/>
            <a:chOff x="0" y="138113"/>
            <a:chExt cx="9144002" cy="5005389"/>
          </a:xfrm>
        </p:grpSpPr>
        <p:grpSp>
          <p:nvGrpSpPr>
            <p:cNvPr id="3" name="Gruppo 2">
              <a:extLst>
                <a:ext uri="{FF2B5EF4-FFF2-40B4-BE49-F238E27FC236}">
                  <a16:creationId xmlns:a16="http://schemas.microsoft.com/office/drawing/2014/main" id="{BA55EB81-2978-7F22-DC4A-A5678D8CDCB5}"/>
                </a:ext>
              </a:extLst>
            </p:cNvPr>
            <p:cNvGrpSpPr/>
            <p:nvPr/>
          </p:nvGrpSpPr>
          <p:grpSpPr>
            <a:xfrm>
              <a:off x="0" y="138113"/>
              <a:ext cx="9144002" cy="5005389"/>
              <a:chOff x="0" y="138113"/>
              <a:chExt cx="9144002" cy="5005389"/>
            </a:xfrm>
          </p:grpSpPr>
          <p:grpSp>
            <p:nvGrpSpPr>
              <p:cNvPr id="140" name="Google Shape;140;p27"/>
              <p:cNvGrpSpPr/>
              <p:nvPr/>
            </p:nvGrpSpPr>
            <p:grpSpPr>
              <a:xfrm>
                <a:off x="0" y="2283619"/>
                <a:ext cx="9144002" cy="2859883"/>
                <a:chOff x="0" y="3044825"/>
                <a:chExt cx="9144002" cy="3813177"/>
              </a:xfrm>
            </p:grpSpPr>
            <p:pic>
              <p:nvPicPr>
                <p:cNvPr id="141" name="Google Shape;141;p27"/>
                <p:cNvPicPr preferRelativeResize="0"/>
                <p:nvPr/>
              </p:nvPicPr>
              <p:blipFill rotWithShape="1">
                <a:blip r:embed="rId3">
                  <a:alphaModFix/>
                </a:blip>
                <a:srcRect t="40426"/>
                <a:stretch/>
              </p:blipFill>
              <p:spPr>
                <a:xfrm>
                  <a:off x="0" y="3044825"/>
                  <a:ext cx="9144002" cy="3813177"/>
                </a:xfrm>
                <a:prstGeom prst="rect">
                  <a:avLst/>
                </a:prstGeom>
                <a:noFill/>
                <a:ln>
                  <a:noFill/>
                </a:ln>
              </p:spPr>
            </p:pic>
            <p:pic>
              <p:nvPicPr>
                <p:cNvPr id="142" name="Google Shape;142;p27"/>
                <p:cNvPicPr preferRelativeResize="0"/>
                <p:nvPr/>
              </p:nvPicPr>
              <p:blipFill rotWithShape="1">
                <a:blip r:embed="rId4">
                  <a:alphaModFix/>
                </a:blip>
                <a:srcRect/>
                <a:stretch/>
              </p:blipFill>
              <p:spPr>
                <a:xfrm>
                  <a:off x="144468" y="3331052"/>
                  <a:ext cx="1316038" cy="1524000"/>
                </a:xfrm>
                <a:prstGeom prst="rect">
                  <a:avLst/>
                </a:prstGeom>
                <a:noFill/>
                <a:ln>
                  <a:noFill/>
                </a:ln>
              </p:spPr>
            </p:pic>
            <p:pic>
              <p:nvPicPr>
                <p:cNvPr id="143" name="Google Shape;143;p27"/>
                <p:cNvPicPr preferRelativeResize="0"/>
                <p:nvPr/>
              </p:nvPicPr>
              <p:blipFill rotWithShape="1">
                <a:blip r:embed="rId5">
                  <a:alphaModFix/>
                </a:blip>
                <a:srcRect/>
                <a:stretch/>
              </p:blipFill>
              <p:spPr>
                <a:xfrm rot="21000001">
                  <a:off x="1861884" y="4132584"/>
                  <a:ext cx="1835150" cy="2001908"/>
                </a:xfrm>
                <a:prstGeom prst="rect">
                  <a:avLst/>
                </a:prstGeom>
                <a:noFill/>
                <a:ln>
                  <a:noFill/>
                </a:ln>
              </p:spPr>
            </p:pic>
            <p:pic>
              <p:nvPicPr>
                <p:cNvPr id="144" name="Google Shape;144;p27"/>
                <p:cNvPicPr preferRelativeResize="0"/>
                <p:nvPr/>
              </p:nvPicPr>
              <p:blipFill rotWithShape="1">
                <a:blip r:embed="rId6">
                  <a:alphaModFix/>
                </a:blip>
                <a:srcRect/>
                <a:stretch/>
              </p:blipFill>
              <p:spPr>
                <a:xfrm rot="1200000">
                  <a:off x="4155469" y="4471236"/>
                  <a:ext cx="2116803" cy="2378076"/>
                </a:xfrm>
                <a:prstGeom prst="rect">
                  <a:avLst/>
                </a:prstGeom>
                <a:noFill/>
                <a:ln>
                  <a:noFill/>
                </a:ln>
              </p:spPr>
            </p:pic>
          </p:grpSp>
          <p:grpSp>
            <p:nvGrpSpPr>
              <p:cNvPr id="145" name="Google Shape;145;p27"/>
              <p:cNvGrpSpPr/>
              <p:nvPr/>
            </p:nvGrpSpPr>
            <p:grpSpPr>
              <a:xfrm>
                <a:off x="2341311" y="138113"/>
                <a:ext cx="4009680" cy="2859883"/>
                <a:chOff x="4700587" y="207962"/>
                <a:chExt cx="4583456" cy="4543438"/>
              </a:xfrm>
            </p:grpSpPr>
            <p:pic>
              <p:nvPicPr>
                <p:cNvPr id="146" name="Google Shape;146;p27"/>
                <p:cNvPicPr preferRelativeResize="0"/>
                <p:nvPr/>
              </p:nvPicPr>
              <p:blipFill rotWithShape="1">
                <a:blip r:embed="rId7">
                  <a:alphaModFix/>
                </a:blip>
                <a:srcRect/>
                <a:stretch/>
              </p:blipFill>
              <p:spPr>
                <a:xfrm>
                  <a:off x="4700587" y="611187"/>
                  <a:ext cx="1457325" cy="1524000"/>
                </a:xfrm>
                <a:prstGeom prst="rect">
                  <a:avLst/>
                </a:prstGeom>
                <a:noFill/>
                <a:ln>
                  <a:noFill/>
                </a:ln>
              </p:spPr>
            </p:pic>
            <p:sp>
              <p:nvSpPr>
                <p:cNvPr id="147" name="Google Shape;147;p27"/>
                <p:cNvSpPr txBox="1"/>
                <p:nvPr/>
              </p:nvSpPr>
              <p:spPr>
                <a:xfrm>
                  <a:off x="5191721" y="207962"/>
                  <a:ext cx="2328393" cy="586685"/>
                </a:xfrm>
                <a:prstGeom prst="rect">
                  <a:avLst/>
                </a:prstGeom>
                <a:noFill/>
                <a:ln>
                  <a:noFill/>
                </a:ln>
              </p:spPr>
              <p:txBody>
                <a:bodyPr spcFirstLastPara="1" wrap="square" lIns="121900" tIns="60933" rIns="121900" bIns="60933" anchor="t" anchorCtr="0">
                  <a:spAutoFit/>
                </a:bodyPr>
                <a:lstStyle/>
                <a:p>
                  <a:pPr>
                    <a:buClr>
                      <a:schemeClr val="dk1"/>
                    </a:buClr>
                    <a:buSzPts val="1800"/>
                  </a:pPr>
                  <a:r>
                    <a:rPr lang="it" sz="2400" dirty="0">
                      <a:solidFill>
                        <a:schemeClr val="dk1"/>
                      </a:solidFill>
                      <a:latin typeface="Calibri"/>
                      <a:ea typeface="Calibri"/>
                      <a:cs typeface="Calibri"/>
                      <a:sym typeface="Calibri"/>
                    </a:rPr>
                    <a:t>GLOBULI BIANCHI</a:t>
                  </a:r>
                  <a:endParaRPr sz="2400" dirty="0"/>
                </a:p>
              </p:txBody>
            </p:sp>
            <p:sp>
              <p:nvSpPr>
                <p:cNvPr id="148" name="Google Shape;148;p27"/>
                <p:cNvSpPr txBox="1"/>
                <p:nvPr/>
              </p:nvSpPr>
              <p:spPr>
                <a:xfrm>
                  <a:off x="6340889" y="999974"/>
                  <a:ext cx="1137270" cy="586685"/>
                </a:xfrm>
                <a:prstGeom prst="rect">
                  <a:avLst/>
                </a:prstGeom>
                <a:noFill/>
                <a:ln>
                  <a:noFill/>
                </a:ln>
              </p:spPr>
              <p:txBody>
                <a:bodyPr spcFirstLastPara="1" wrap="square" lIns="121900" tIns="60933" rIns="121900" bIns="60933" anchor="t" anchorCtr="0">
                  <a:spAutoFit/>
                </a:bodyPr>
                <a:lstStyle/>
                <a:p>
                  <a:pPr>
                    <a:buClr>
                      <a:schemeClr val="dk1"/>
                    </a:buClr>
                    <a:buSzPts val="1800"/>
                  </a:pPr>
                  <a:r>
                    <a:rPr lang="it" sz="2400" dirty="0">
                      <a:solidFill>
                        <a:schemeClr val="dk1"/>
                      </a:solidFill>
                      <a:latin typeface="Calibri"/>
                      <a:ea typeface="Calibri"/>
                      <a:cs typeface="Calibri"/>
                      <a:sym typeface="Calibri"/>
                    </a:rPr>
                    <a:t>Linfociti</a:t>
                  </a:r>
                  <a:endParaRPr sz="2400" dirty="0"/>
                </a:p>
              </p:txBody>
            </p:sp>
            <p:sp>
              <p:nvSpPr>
                <p:cNvPr id="149" name="Google Shape;149;p27"/>
                <p:cNvSpPr txBox="1"/>
                <p:nvPr/>
              </p:nvSpPr>
              <p:spPr>
                <a:xfrm>
                  <a:off x="6813551" y="2270486"/>
                  <a:ext cx="1327675" cy="586685"/>
                </a:xfrm>
                <a:prstGeom prst="rect">
                  <a:avLst/>
                </a:prstGeom>
                <a:noFill/>
                <a:ln>
                  <a:noFill/>
                </a:ln>
              </p:spPr>
              <p:txBody>
                <a:bodyPr spcFirstLastPara="1" wrap="square" lIns="121900" tIns="60933" rIns="121900" bIns="60933" anchor="t" anchorCtr="0">
                  <a:spAutoFit/>
                </a:bodyPr>
                <a:lstStyle/>
                <a:p>
                  <a:pPr>
                    <a:buClr>
                      <a:schemeClr val="dk1"/>
                    </a:buClr>
                    <a:buSzPts val="1800"/>
                  </a:pPr>
                  <a:r>
                    <a:rPr lang="it" sz="2400" dirty="0">
                      <a:solidFill>
                        <a:schemeClr val="dk1"/>
                      </a:solidFill>
                      <a:latin typeface="Calibri"/>
                      <a:ea typeface="Calibri"/>
                      <a:cs typeface="Calibri"/>
                      <a:sym typeface="Calibri"/>
                    </a:rPr>
                    <a:t>Monociti</a:t>
                  </a:r>
                  <a:endParaRPr sz="2400" dirty="0"/>
                </a:p>
              </p:txBody>
            </p:sp>
            <p:sp>
              <p:nvSpPr>
                <p:cNvPr id="150" name="Google Shape;150;p27"/>
                <p:cNvSpPr txBox="1"/>
                <p:nvPr/>
              </p:nvSpPr>
              <p:spPr>
                <a:xfrm>
                  <a:off x="7836267" y="3658021"/>
                  <a:ext cx="1447776" cy="586685"/>
                </a:xfrm>
                <a:prstGeom prst="rect">
                  <a:avLst/>
                </a:prstGeom>
                <a:noFill/>
                <a:ln>
                  <a:noFill/>
                </a:ln>
              </p:spPr>
              <p:txBody>
                <a:bodyPr spcFirstLastPara="1" wrap="square" lIns="121900" tIns="60933" rIns="121900" bIns="60933" anchor="t" anchorCtr="0">
                  <a:spAutoFit/>
                </a:bodyPr>
                <a:lstStyle/>
                <a:p>
                  <a:pPr>
                    <a:buClr>
                      <a:schemeClr val="dk1"/>
                    </a:buClr>
                    <a:buSzPts val="1800"/>
                  </a:pPr>
                  <a:r>
                    <a:rPr lang="it" sz="2400" dirty="0">
                      <a:solidFill>
                        <a:schemeClr val="dk1"/>
                      </a:solidFill>
                      <a:latin typeface="Calibri"/>
                      <a:ea typeface="Calibri"/>
                      <a:cs typeface="Calibri"/>
                      <a:sym typeface="Calibri"/>
                    </a:rPr>
                    <a:t>Granulociti</a:t>
                  </a:r>
                  <a:endParaRPr sz="2400" dirty="0"/>
                </a:p>
              </p:txBody>
            </p:sp>
            <p:pic>
              <p:nvPicPr>
                <p:cNvPr id="151" name="Google Shape;151;p27"/>
                <p:cNvPicPr preferRelativeResize="0"/>
                <p:nvPr/>
              </p:nvPicPr>
              <p:blipFill rotWithShape="1">
                <a:blip r:embed="rId6">
                  <a:alphaModFix/>
                </a:blip>
                <a:srcRect/>
                <a:stretch/>
              </p:blipFill>
              <p:spPr>
                <a:xfrm>
                  <a:off x="6555850" y="3225800"/>
                  <a:ext cx="1327675" cy="1525600"/>
                </a:xfrm>
                <a:prstGeom prst="rect">
                  <a:avLst/>
                </a:prstGeom>
                <a:noFill/>
                <a:ln>
                  <a:noFill/>
                </a:ln>
              </p:spPr>
            </p:pic>
            <p:pic>
              <p:nvPicPr>
                <p:cNvPr id="152" name="Google Shape;152;p27"/>
                <p:cNvPicPr preferRelativeResize="0"/>
                <p:nvPr/>
              </p:nvPicPr>
              <p:blipFill rotWithShape="1">
                <a:blip r:embed="rId5">
                  <a:alphaModFix/>
                </a:blip>
                <a:srcRect/>
                <a:stretch/>
              </p:blipFill>
              <p:spPr>
                <a:xfrm>
                  <a:off x="5396450" y="2082799"/>
                  <a:ext cx="1417100" cy="1575222"/>
                </a:xfrm>
                <a:prstGeom prst="rect">
                  <a:avLst/>
                </a:prstGeom>
                <a:noFill/>
                <a:ln>
                  <a:noFill/>
                </a:ln>
              </p:spPr>
            </p:pic>
          </p:grpSp>
          <p:grpSp>
            <p:nvGrpSpPr>
              <p:cNvPr id="153" name="Google Shape;153;p27"/>
              <p:cNvGrpSpPr/>
              <p:nvPr/>
            </p:nvGrpSpPr>
            <p:grpSpPr>
              <a:xfrm>
                <a:off x="350020" y="138113"/>
                <a:ext cx="1600200" cy="1578591"/>
                <a:chOff x="852587" y="184150"/>
                <a:chExt cx="1600200" cy="1912322"/>
              </a:xfrm>
            </p:grpSpPr>
            <p:sp>
              <p:nvSpPr>
                <p:cNvPr id="154" name="Google Shape;154;p27"/>
                <p:cNvSpPr txBox="1"/>
                <p:nvPr/>
              </p:nvSpPr>
              <p:spPr>
                <a:xfrm>
                  <a:off x="852587" y="184150"/>
                  <a:ext cx="1600200" cy="447363"/>
                </a:xfrm>
                <a:prstGeom prst="rect">
                  <a:avLst/>
                </a:prstGeom>
                <a:noFill/>
                <a:ln>
                  <a:noFill/>
                </a:ln>
              </p:spPr>
              <p:txBody>
                <a:bodyPr spcFirstLastPara="1" wrap="square" lIns="121900" tIns="60933" rIns="121900" bIns="60933" anchor="t" anchorCtr="0">
                  <a:spAutoFit/>
                </a:bodyPr>
                <a:lstStyle/>
                <a:p>
                  <a:pPr>
                    <a:buClr>
                      <a:schemeClr val="dk1"/>
                    </a:buClr>
                    <a:buSzPts val="1800"/>
                  </a:pPr>
                  <a:r>
                    <a:rPr lang="it" sz="2400" dirty="0">
                      <a:solidFill>
                        <a:schemeClr val="dk1"/>
                      </a:solidFill>
                      <a:latin typeface="Calibri"/>
                      <a:ea typeface="Calibri"/>
                      <a:cs typeface="Calibri"/>
                      <a:sym typeface="Calibri"/>
                    </a:rPr>
                    <a:t>GLOBULI ROSSI</a:t>
                  </a:r>
                  <a:endParaRPr sz="2400" dirty="0"/>
                </a:p>
              </p:txBody>
            </p:sp>
            <p:pic>
              <p:nvPicPr>
                <p:cNvPr id="155" name="Google Shape;155;p27"/>
                <p:cNvPicPr preferRelativeResize="0">
                  <a:picLocks noChangeAspect="1"/>
                </p:cNvPicPr>
                <p:nvPr/>
              </p:nvPicPr>
              <p:blipFill rotWithShape="1">
                <a:blip r:embed="rId8">
                  <a:alphaModFix/>
                </a:blip>
                <a:srcRect l="21690" t="15512" r="55234" b="49462"/>
                <a:stretch/>
              </p:blipFill>
              <p:spPr>
                <a:xfrm>
                  <a:off x="862015" y="744537"/>
                  <a:ext cx="1272410" cy="1351935"/>
                </a:xfrm>
                <a:prstGeom prst="rect">
                  <a:avLst/>
                </a:prstGeom>
                <a:noFill/>
                <a:ln>
                  <a:noFill/>
                </a:ln>
              </p:spPr>
            </p:pic>
          </p:grpSp>
        </p:grpSp>
        <p:sp>
          <p:nvSpPr>
            <p:cNvPr id="4" name="CasellaDiTesto 3">
              <a:extLst>
                <a:ext uri="{FF2B5EF4-FFF2-40B4-BE49-F238E27FC236}">
                  <a16:creationId xmlns:a16="http://schemas.microsoft.com/office/drawing/2014/main" id="{6ADB50F4-433F-052F-6E33-367F45C1631A}"/>
                </a:ext>
              </a:extLst>
            </p:cNvPr>
            <p:cNvSpPr txBox="1"/>
            <p:nvPr/>
          </p:nvSpPr>
          <p:spPr>
            <a:xfrm>
              <a:off x="6047580" y="341429"/>
              <a:ext cx="2764248" cy="1361768"/>
            </a:xfrm>
            <a:prstGeom prst="rect">
              <a:avLst/>
            </a:prstGeom>
            <a:noFill/>
          </p:spPr>
          <p:txBody>
            <a:bodyPr wrap="square" rtlCol="0">
              <a:spAutoFit/>
            </a:bodyPr>
            <a:lstStyle/>
            <a:p>
              <a:r>
                <a:rPr lang="it-IT" sz="3733" b="1" dirty="0">
                  <a:latin typeface="Calibri" panose="020F0502020204030204" pitchFamily="34" charset="0"/>
                  <a:ea typeface="Calibri" panose="020F0502020204030204" pitchFamily="34" charset="0"/>
                  <a:cs typeface="Calibri" panose="020F0502020204030204" pitchFamily="34" charset="0"/>
                </a:rPr>
                <a:t>Traffico cellulare all'interno dei vasi sanguigni</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93951-1831-EB7F-35B5-DF3877FF08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2841A2-28B0-42F4-0DD5-675EA0A8C80A}"/>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L’INFIAMMAZIONE dalla fisiologia alla patologia</a:t>
            </a:r>
          </a:p>
        </p:txBody>
      </p:sp>
      <p:sp>
        <p:nvSpPr>
          <p:cNvPr id="3" name="TextBox 2">
            <a:extLst>
              <a:ext uri="{FF2B5EF4-FFF2-40B4-BE49-F238E27FC236}">
                <a16:creationId xmlns:a16="http://schemas.microsoft.com/office/drawing/2014/main" id="{FFCBA772-76E0-135A-7B89-41EE2454732B}"/>
              </a:ext>
            </a:extLst>
          </p:cNvPr>
          <p:cNvSpPr txBox="1"/>
          <p:nvPr/>
        </p:nvSpPr>
        <p:spPr>
          <a:xfrm>
            <a:off x="540854" y="1155718"/>
            <a:ext cx="6789016" cy="5447645"/>
          </a:xfrm>
          <a:prstGeom prst="rect">
            <a:avLst/>
          </a:prstGeom>
          <a:noFill/>
        </p:spPr>
        <p:txBody>
          <a:bodyPr wrap="square" rtlCol="0">
            <a:spAutoFit/>
          </a:bodyPr>
          <a:lstStyle/>
          <a:p>
            <a:pPr marL="742950" indent="-742950">
              <a:spcBef>
                <a:spcPts val="1200"/>
              </a:spcBef>
              <a:buFont typeface="+mj-lt"/>
              <a:buAutoNum type="arabicPeriod"/>
            </a:pPr>
            <a:r>
              <a:rPr lang="it-IT" sz="3600" dirty="0"/>
              <a:t>RICONOSCIMENTO</a:t>
            </a:r>
          </a:p>
          <a:p>
            <a:pPr marL="742950" indent="-742950">
              <a:spcBef>
                <a:spcPts val="1200"/>
              </a:spcBef>
              <a:buFont typeface="+mj-lt"/>
              <a:buAutoNum type="arabicPeriod"/>
            </a:pPr>
            <a:r>
              <a:rPr lang="it-IT" sz="3600" dirty="0"/>
              <a:t>Rilascio di mediatori</a:t>
            </a:r>
          </a:p>
          <a:p>
            <a:pPr marL="742950" indent="-742950">
              <a:spcBef>
                <a:spcPts val="1200"/>
              </a:spcBef>
              <a:buFont typeface="+mj-lt"/>
              <a:buAutoNum type="arabicPeriod"/>
            </a:pPr>
            <a:r>
              <a:rPr lang="it-IT" sz="3600" dirty="0"/>
              <a:t>Cambiamenti vascolari </a:t>
            </a:r>
          </a:p>
          <a:p>
            <a:pPr marL="742950" indent="-742950">
              <a:spcBef>
                <a:spcPts val="1200"/>
              </a:spcBef>
              <a:buFont typeface="+mj-lt"/>
              <a:buAutoNum type="arabicPeriod"/>
            </a:pPr>
            <a:r>
              <a:rPr lang="it-IT" sz="3600" dirty="0"/>
              <a:t>RECLUTAMENTO cellule e proteine</a:t>
            </a:r>
          </a:p>
          <a:p>
            <a:pPr marL="742950" indent="-742950">
              <a:spcBef>
                <a:spcPts val="1200"/>
              </a:spcBef>
              <a:buFont typeface="+mj-lt"/>
              <a:buAutoNum type="arabicPeriod"/>
            </a:pPr>
            <a:r>
              <a:rPr lang="it-IT" sz="3600" dirty="0"/>
              <a:t>Altri mediatori </a:t>
            </a:r>
          </a:p>
          <a:p>
            <a:pPr marL="742950" indent="-742950">
              <a:spcBef>
                <a:spcPts val="1200"/>
              </a:spcBef>
              <a:buFont typeface="+mj-lt"/>
              <a:buAutoNum type="arabicPeriod"/>
            </a:pPr>
            <a:r>
              <a:rPr lang="it-IT" sz="3600" b="1" dirty="0">
                <a:solidFill>
                  <a:schemeClr val="accent1"/>
                </a:solidFill>
              </a:rPr>
              <a:t>RIMOZIONE</a:t>
            </a:r>
          </a:p>
          <a:p>
            <a:pPr marL="742950" indent="-742950">
              <a:spcBef>
                <a:spcPts val="1200"/>
              </a:spcBef>
              <a:buFont typeface="+mj-lt"/>
              <a:buAutoNum type="arabicPeriod"/>
            </a:pPr>
            <a:r>
              <a:rPr lang="it-IT" sz="3600" b="1" dirty="0">
                <a:solidFill>
                  <a:schemeClr val="accent1"/>
                </a:solidFill>
              </a:rPr>
              <a:t>REGOLAZIONE</a:t>
            </a:r>
          </a:p>
        </p:txBody>
      </p:sp>
      <p:pic>
        <p:nvPicPr>
          <p:cNvPr id="5" name="Picture 4">
            <a:extLst>
              <a:ext uri="{FF2B5EF4-FFF2-40B4-BE49-F238E27FC236}">
                <a16:creationId xmlns:a16="http://schemas.microsoft.com/office/drawing/2014/main" id="{CCB95F58-18C1-25C7-8EB6-3CD9AAB05313}"/>
              </a:ext>
            </a:extLst>
          </p:cNvPr>
          <p:cNvPicPr>
            <a:picLocks noChangeAspect="1"/>
          </p:cNvPicPr>
          <p:nvPr/>
        </p:nvPicPr>
        <p:blipFill>
          <a:blip r:embed="rId2"/>
          <a:stretch>
            <a:fillRect/>
          </a:stretch>
        </p:blipFill>
        <p:spPr>
          <a:xfrm>
            <a:off x="7947077" y="901584"/>
            <a:ext cx="3724795" cy="5563376"/>
          </a:xfrm>
          <a:prstGeom prst="rect">
            <a:avLst/>
          </a:prstGeom>
        </p:spPr>
      </p:pic>
    </p:spTree>
    <p:extLst>
      <p:ext uri="{BB962C8B-B14F-4D97-AF65-F5344CB8AC3E}">
        <p14:creationId xmlns:p14="http://schemas.microsoft.com/office/powerpoint/2010/main" val="1320004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970318"/>
          </a:xfrm>
          <a:prstGeom prst="rect">
            <a:avLst/>
          </a:prstGeom>
          <a:noFill/>
        </p:spPr>
        <p:txBody>
          <a:bodyPr wrap="square" rtlCol="0">
            <a:spAutoFit/>
          </a:bodyPr>
          <a:lstStyle/>
          <a:p>
            <a:r>
              <a:rPr lang="it-IT" sz="2800" b="1" dirty="0"/>
              <a:t>I Pattern </a:t>
            </a:r>
            <a:r>
              <a:rPr lang="it-IT" sz="2800" b="1" dirty="0" err="1"/>
              <a:t>Recognition</a:t>
            </a:r>
            <a:r>
              <a:rPr lang="it-IT" sz="2800" b="1" dirty="0"/>
              <a:t> Receptors sono</a:t>
            </a:r>
          </a:p>
          <a:p>
            <a:endParaRPr lang="it-IT" sz="2800" dirty="0"/>
          </a:p>
          <a:p>
            <a:pPr marL="457200" indent="-457200">
              <a:buFont typeface="Wingdings" panose="05000000000000000000" pitchFamily="2" charset="2"/>
              <a:buChar char="q"/>
            </a:pPr>
            <a:r>
              <a:rPr lang="it-IT" sz="2800" dirty="0"/>
              <a:t>Recettori batterici in grado di indurre infiammazione negli organismi animali</a:t>
            </a:r>
          </a:p>
          <a:p>
            <a:pPr marL="457200" indent="-457200">
              <a:buFont typeface="Wingdings" panose="05000000000000000000" pitchFamily="2" charset="2"/>
              <a:buChar char="q"/>
            </a:pPr>
            <a:r>
              <a:rPr lang="it-IT" sz="2800" dirty="0"/>
              <a:t>Recettori che riconoscono strutture molecolari estranee alle cellule sane</a:t>
            </a:r>
          </a:p>
          <a:p>
            <a:pPr marL="457200" indent="-457200">
              <a:buFont typeface="Wingdings" panose="05000000000000000000" pitchFamily="2" charset="2"/>
              <a:buChar char="q"/>
            </a:pPr>
            <a:r>
              <a:rPr lang="it-IT" sz="2800" dirty="0"/>
              <a:t>Recettori dell’immunità adattativa in grado di riconoscere specifici componenti batterici ceppo-correlati</a:t>
            </a:r>
          </a:p>
          <a:p>
            <a:pPr marL="457200" indent="-457200">
              <a:buFont typeface="Wingdings" panose="05000000000000000000" pitchFamily="2" charset="2"/>
              <a:buChar char="q"/>
            </a:pPr>
            <a:r>
              <a:rPr lang="it-IT" sz="2800" dirty="0"/>
              <a:t>Sostanze secrete dalle cellule stimolate da interleuchina 1 </a:t>
            </a:r>
          </a:p>
        </p:txBody>
      </p:sp>
    </p:spTree>
    <p:extLst>
      <p:ext uri="{BB962C8B-B14F-4D97-AF65-F5344CB8AC3E}">
        <p14:creationId xmlns:p14="http://schemas.microsoft.com/office/powerpoint/2010/main" val="1639657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TextShape 2"/>
          <p:cNvSpPr txBox="1"/>
          <p:nvPr/>
        </p:nvSpPr>
        <p:spPr>
          <a:xfrm>
            <a:off x="1030902" y="4346975"/>
            <a:ext cx="10648907" cy="521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999" tIns="44999" rIns="44999" bIns="44999">
            <a:spAutoFit/>
          </a:bodyPr>
          <a:lstStyle/>
          <a:p>
            <a:pPr marL="361" algn="just">
              <a:spcBef>
                <a:spcPts val="500"/>
              </a:spcBef>
              <a:buClr>
                <a:srgbClr val="0BD0D9"/>
              </a:buClr>
              <a:buSzPct val="95000"/>
              <a:defRPr sz="2600" b="1" spc="-1">
                <a:latin typeface="Calibri"/>
                <a:ea typeface="Calibri"/>
                <a:cs typeface="Calibri"/>
                <a:sym typeface="Calibri"/>
              </a:defRPr>
            </a:pPr>
            <a:endParaRPr sz="2800" dirty="0">
              <a:ea typeface="Constantia"/>
              <a:cs typeface="Constantia"/>
              <a:sym typeface="Constantia"/>
            </a:endParaRPr>
          </a:p>
        </p:txBody>
      </p:sp>
      <p:sp>
        <p:nvSpPr>
          <p:cNvPr id="2" name="TextBox 1">
            <a:extLst>
              <a:ext uri="{FF2B5EF4-FFF2-40B4-BE49-F238E27FC236}">
                <a16:creationId xmlns:a16="http://schemas.microsoft.com/office/drawing/2014/main" id="{A3574A5A-A8B5-17C7-42E6-C60FA04C97A6}"/>
              </a:ext>
            </a:extLst>
          </p:cNvPr>
          <p:cNvSpPr txBox="1"/>
          <p:nvPr/>
        </p:nvSpPr>
        <p:spPr>
          <a:xfrm>
            <a:off x="254382" y="240632"/>
            <a:ext cx="10113401" cy="584775"/>
          </a:xfrm>
          <a:prstGeom prst="rect">
            <a:avLst/>
          </a:prstGeom>
          <a:noFill/>
        </p:spPr>
        <p:txBody>
          <a:bodyPr wrap="square" rtlCol="0">
            <a:spAutoFit/>
          </a:bodyPr>
          <a:lstStyle/>
          <a:p>
            <a:r>
              <a:rPr lang="it-IT" sz="3200" b="1" dirty="0">
                <a:solidFill>
                  <a:srgbClr val="0070C0"/>
                </a:solidFill>
              </a:rPr>
              <a:t>RISOLUZIONE DELL’INFIAMMAZIONE ACUTA</a:t>
            </a:r>
          </a:p>
        </p:txBody>
      </p:sp>
      <p:sp>
        <p:nvSpPr>
          <p:cNvPr id="3" name="TextBox 2">
            <a:extLst>
              <a:ext uri="{FF2B5EF4-FFF2-40B4-BE49-F238E27FC236}">
                <a16:creationId xmlns:a16="http://schemas.microsoft.com/office/drawing/2014/main" id="{D7B181A2-7190-3262-519C-2DF41875DEB7}"/>
              </a:ext>
            </a:extLst>
          </p:cNvPr>
          <p:cNvSpPr txBox="1"/>
          <p:nvPr/>
        </p:nvSpPr>
        <p:spPr>
          <a:xfrm>
            <a:off x="301658" y="1197765"/>
            <a:ext cx="11434714" cy="5509200"/>
          </a:xfrm>
          <a:prstGeom prst="rect">
            <a:avLst/>
          </a:prstGeom>
          <a:noFill/>
        </p:spPr>
        <p:txBody>
          <a:bodyPr wrap="square" rtlCol="0">
            <a:spAutoFit/>
          </a:bodyPr>
          <a:lstStyle/>
          <a:p>
            <a:r>
              <a:rPr lang="it-IT" sz="3200" dirty="0"/>
              <a:t>Interruzione della produzione di sostanze infiammatorie</a:t>
            </a:r>
          </a:p>
          <a:p>
            <a:endParaRPr lang="it-IT" sz="3200" dirty="0"/>
          </a:p>
          <a:p>
            <a:r>
              <a:rPr lang="it-IT" sz="3200" dirty="0"/>
              <a:t>Neutralizzazione dei mediatori coinvolti (esaurimento, degradazione)</a:t>
            </a:r>
          </a:p>
          <a:p>
            <a:endParaRPr lang="it-IT" sz="3200" dirty="0"/>
          </a:p>
          <a:p>
            <a:r>
              <a:rPr lang="it-IT" sz="3200" dirty="0"/>
              <a:t>Normalizzazione della permeabilità vascolare e interruzione della migrazione leucocitaria</a:t>
            </a:r>
          </a:p>
          <a:p>
            <a:endParaRPr lang="it-IT" sz="3200" dirty="0"/>
          </a:p>
          <a:p>
            <a:r>
              <a:rPr lang="it-IT" sz="3200" dirty="0"/>
              <a:t>Sintesi di mediatori antinfiammatori (e.g. TGF</a:t>
            </a:r>
            <a:r>
              <a:rPr lang="el-GR" sz="3200" dirty="0"/>
              <a:t>β</a:t>
            </a:r>
            <a:r>
              <a:rPr lang="en-US" sz="3200" dirty="0"/>
              <a:t>, </a:t>
            </a:r>
            <a:r>
              <a:rPr lang="en-US" sz="3200" dirty="0" err="1"/>
              <a:t>lipoxine</a:t>
            </a:r>
            <a:r>
              <a:rPr lang="en-US" sz="3200" dirty="0"/>
              <a:t>, </a:t>
            </a:r>
            <a:r>
              <a:rPr lang="en-US" sz="3200" dirty="0" err="1"/>
              <a:t>resolvine</a:t>
            </a:r>
            <a:r>
              <a:rPr lang="en-US" sz="3200" dirty="0"/>
              <a:t> e </a:t>
            </a:r>
            <a:r>
              <a:rPr lang="en-US" sz="3200" dirty="0" err="1"/>
              <a:t>protectine</a:t>
            </a:r>
            <a:r>
              <a:rPr lang="el-GR" sz="3200" dirty="0"/>
              <a:t>)</a:t>
            </a:r>
          </a:p>
          <a:p>
            <a:endParaRPr lang="it-IT" sz="3200" dirty="0"/>
          </a:p>
        </p:txBody>
      </p:sp>
    </p:spTree>
    <p:extLst>
      <p:ext uri="{BB962C8B-B14F-4D97-AF65-F5344CB8AC3E}">
        <p14:creationId xmlns:p14="http://schemas.microsoft.com/office/powerpoint/2010/main" val="15145986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p:tmAbs val="0"/>
                                  </p:iterate>
                                  <p:childTnLst>
                                    <p:set>
                                      <p:cBhvr>
                                        <p:cTn id="6" fill="hold"/>
                                        <p:tgtEl>
                                          <p:spTgt spid="1322">
                                            <p:bg/>
                                          </p:spTgt>
                                        </p:tgtEl>
                                        <p:attrNameLst>
                                          <p:attrName>style.visibility</p:attrName>
                                        </p:attrNameLst>
                                      </p:cBhvr>
                                      <p:to>
                                        <p:strVal val="visible"/>
                                      </p:to>
                                    </p:set>
                                    <p:animEffect transition="in" filter="strips(downLeft)">
                                      <p:cBhvr>
                                        <p:cTn id="7" dur="500"/>
                                        <p:tgtEl>
                                          <p:spTgt spid="1322">
                                            <p:bg/>
                                          </p:spTgt>
                                        </p:tgtEl>
                                      </p:cBhvr>
                                    </p:animEffect>
                                  </p:childTnLst>
                                </p:cTn>
                              </p:par>
                              <p:par>
                                <p:cTn id="8" presetID="18" presetClass="entr" presetSubtype="12" fill="hold" grpId="0" nodeType="withEffect" nodePh="1">
                                  <p:stCondLst>
                                    <p:cond delay="0"/>
                                  </p:stCondLst>
                                  <p:endCondLst>
                                    <p:cond evt="begin" delay="0">
                                      <p:tn val="8"/>
                                    </p:cond>
                                  </p:endCondLst>
                                  <p:iterate>
                                    <p:tmAbs val="0"/>
                                  </p:iterate>
                                  <p:childTnLst>
                                    <p:set>
                                      <p:cBhvr>
                                        <p:cTn id="9" fill="hold"/>
                                        <p:tgtEl>
                                          <p:spTgt spid="1322">
                                            <p:txEl>
                                              <p:pRg st="0" end="0"/>
                                            </p:txEl>
                                          </p:spTgt>
                                        </p:tgtEl>
                                        <p:attrNameLst>
                                          <p:attrName>style.visibility</p:attrName>
                                        </p:attrNameLst>
                                      </p:cBhvr>
                                      <p:to>
                                        <p:strVal val="visible"/>
                                      </p:to>
                                    </p:set>
                                    <p:animEffect transition="in" filter="strips(downLeft)">
                                      <p:cBhvr>
                                        <p:cTn id="10" dur="500"/>
                                        <p:tgtEl>
                                          <p:spTgt spid="13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iterate>
                                    <p:tmAbs val="0"/>
                                  </p:iterate>
                                  <p:childTnLst>
                                    <p:set>
                                      <p:cBhvr>
                                        <p:cTn id="14" fill="hold"/>
                                        <p:tgtEl>
                                          <p:spTgt spid="1322">
                                            <p:txEl>
                                              <p:charRg st="1" end="1"/>
                                            </p:txEl>
                                          </p:spTgt>
                                        </p:tgtEl>
                                        <p:attrNameLst>
                                          <p:attrName>style.visibility</p:attrName>
                                        </p:attrNameLst>
                                      </p:cBhvr>
                                      <p:to>
                                        <p:strVal val="visible"/>
                                      </p:to>
                                    </p:set>
                                    <p:animEffect transition="in" filter="strips(downLeft)">
                                      <p:cBhvr>
                                        <p:cTn id="15" dur="500"/>
                                        <p:tgtEl>
                                          <p:spTgt spid="1322">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2" grpId="0"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 name="TextShape 2"/>
          <p:cNvSpPr txBox="1"/>
          <p:nvPr/>
        </p:nvSpPr>
        <p:spPr>
          <a:xfrm>
            <a:off x="1410573" y="2524038"/>
            <a:ext cx="8658002" cy="521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marL="640080" lvl="1" indent="-246599" algn="just">
              <a:spcBef>
                <a:spcPts val="500"/>
              </a:spcBef>
              <a:buClr>
                <a:srgbClr val="0F6FC6"/>
              </a:buClr>
              <a:buSzPct val="85000"/>
              <a:buChar char="●"/>
              <a:defRPr sz="2800" b="1" spc="-1">
                <a:solidFill>
                  <a:srgbClr val="FF0000"/>
                </a:solidFill>
                <a:latin typeface="Calibri"/>
                <a:ea typeface="Calibri"/>
                <a:cs typeface="Calibri"/>
                <a:sym typeface="Calibri"/>
              </a:defRPr>
            </a:pPr>
            <a:endParaRPr sz="2800" dirty="0">
              <a:solidFill>
                <a:srgbClr val="000000"/>
              </a:solidFill>
            </a:endParaRPr>
          </a:p>
        </p:txBody>
      </p:sp>
      <p:sp>
        <p:nvSpPr>
          <p:cNvPr id="2" name="TextBox 1">
            <a:extLst>
              <a:ext uri="{FF2B5EF4-FFF2-40B4-BE49-F238E27FC236}">
                <a16:creationId xmlns:a16="http://schemas.microsoft.com/office/drawing/2014/main" id="{D7FF123A-33FC-474F-D5A2-459D444400AC}"/>
              </a:ext>
            </a:extLst>
          </p:cNvPr>
          <p:cNvSpPr txBox="1"/>
          <p:nvPr/>
        </p:nvSpPr>
        <p:spPr>
          <a:xfrm>
            <a:off x="296944" y="480768"/>
            <a:ext cx="11434714" cy="3539430"/>
          </a:xfrm>
          <a:prstGeom prst="rect">
            <a:avLst/>
          </a:prstGeom>
          <a:noFill/>
        </p:spPr>
        <p:txBody>
          <a:bodyPr wrap="square" rtlCol="0">
            <a:spAutoFit/>
          </a:bodyPr>
          <a:lstStyle/>
          <a:p>
            <a:r>
              <a:rPr lang="it-IT" sz="2800" dirty="0" err="1"/>
              <a:t>Lipoxine</a:t>
            </a:r>
            <a:r>
              <a:rPr lang="it-IT" sz="2800" dirty="0"/>
              <a:t> (derivate da </a:t>
            </a:r>
            <a:r>
              <a:rPr lang="it-IT" sz="2800" dirty="0" err="1"/>
              <a:t>ac</a:t>
            </a:r>
            <a:r>
              <a:rPr lang="it-IT" sz="2800" dirty="0"/>
              <a:t>. Arachidonico): </a:t>
            </a:r>
            <a:br>
              <a:rPr lang="it-IT" sz="2800" dirty="0"/>
            </a:br>
            <a:r>
              <a:rPr lang="it-IT" sz="2800" dirty="0"/>
              <a:t>-&gt; inibiscono migrazione dei neutrofili </a:t>
            </a:r>
            <a:br>
              <a:rPr lang="it-IT" sz="2800" dirty="0"/>
            </a:br>
            <a:r>
              <a:rPr lang="it-IT" sz="2800" dirty="0"/>
              <a:t>-&gt; potenziano clearance </a:t>
            </a:r>
            <a:r>
              <a:rPr lang="it-IT" sz="2800" dirty="0" err="1"/>
              <a:t>macrofagica</a:t>
            </a:r>
            <a:endParaRPr lang="it-IT" sz="2800" dirty="0"/>
          </a:p>
          <a:p>
            <a:pPr lvl="1"/>
            <a:r>
              <a:rPr lang="it-IT" sz="2800" dirty="0"/>
              <a:t>(stimolate da aspirina)</a:t>
            </a:r>
          </a:p>
          <a:p>
            <a:endParaRPr lang="it-IT" sz="2800" dirty="0"/>
          </a:p>
          <a:p>
            <a:r>
              <a:rPr lang="it-IT" sz="2800" dirty="0" err="1"/>
              <a:t>Resolvine</a:t>
            </a:r>
            <a:r>
              <a:rPr lang="it-IT" sz="2800" dirty="0"/>
              <a:t> e </a:t>
            </a:r>
            <a:r>
              <a:rPr lang="it-IT" sz="2800" dirty="0" err="1"/>
              <a:t>protectine</a:t>
            </a:r>
            <a:r>
              <a:rPr lang="it-IT" sz="2800" dirty="0"/>
              <a:t> (derivate da </a:t>
            </a:r>
            <a:r>
              <a:rPr lang="it-IT" sz="2800" dirty="0" err="1"/>
              <a:t>ac</a:t>
            </a:r>
            <a:r>
              <a:rPr lang="it-IT" sz="2800" dirty="0"/>
              <a:t> grassi omega-3)</a:t>
            </a:r>
          </a:p>
          <a:p>
            <a:r>
              <a:rPr lang="it-IT" sz="2800" dirty="0"/>
              <a:t>-&gt; Inibiscono richiamo dei neutrofili</a:t>
            </a:r>
          </a:p>
          <a:p>
            <a:endParaRPr lang="it-IT" sz="2800" dirty="0"/>
          </a:p>
        </p:txBody>
      </p:sp>
    </p:spTree>
    <p:extLst>
      <p:ext uri="{BB962C8B-B14F-4D97-AF65-F5344CB8AC3E}">
        <p14:creationId xmlns:p14="http://schemas.microsoft.com/office/powerpoint/2010/main" val="297292814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335"/>
                                        </p:tgtEl>
                                        <p:attrNameLst>
                                          <p:attrName>style.visibility</p:attrName>
                                        </p:attrNameLst>
                                      </p:cBhvr>
                                      <p:to>
                                        <p:strVal val="visible"/>
                                      </p:to>
                                    </p:set>
                                    <p:animEffect transition="in" filter="wipe(left)">
                                      <p:cBhvr>
                                        <p:cTn id="7" dur="500"/>
                                        <p:tgtEl>
                                          <p:spTgt spid="1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19E44-0312-28DA-ACD6-9CCF99EB61FC}"/>
              </a:ext>
            </a:extLst>
          </p:cNvPr>
          <p:cNvSpPr txBox="1"/>
          <p:nvPr/>
        </p:nvSpPr>
        <p:spPr>
          <a:xfrm>
            <a:off x="254382" y="240632"/>
            <a:ext cx="10113401" cy="584775"/>
          </a:xfrm>
          <a:prstGeom prst="rect">
            <a:avLst/>
          </a:prstGeom>
          <a:noFill/>
        </p:spPr>
        <p:txBody>
          <a:bodyPr wrap="square" rtlCol="0">
            <a:spAutoFit/>
          </a:bodyPr>
          <a:lstStyle/>
          <a:p>
            <a:r>
              <a:rPr lang="it-IT" sz="3200" b="1" dirty="0">
                <a:solidFill>
                  <a:srgbClr val="0070C0"/>
                </a:solidFill>
              </a:rPr>
              <a:t>RISOLUZIONE con FIBROSI/CICATRIZZAZIONE</a:t>
            </a:r>
          </a:p>
        </p:txBody>
      </p:sp>
      <p:sp>
        <p:nvSpPr>
          <p:cNvPr id="4" name="TextBox 3">
            <a:extLst>
              <a:ext uri="{FF2B5EF4-FFF2-40B4-BE49-F238E27FC236}">
                <a16:creationId xmlns:a16="http://schemas.microsoft.com/office/drawing/2014/main" id="{4A86C0BA-6F79-C884-7176-D22B788F8A02}"/>
              </a:ext>
            </a:extLst>
          </p:cNvPr>
          <p:cNvSpPr txBox="1"/>
          <p:nvPr/>
        </p:nvSpPr>
        <p:spPr>
          <a:xfrm>
            <a:off x="350635" y="941901"/>
            <a:ext cx="11522815" cy="2677656"/>
          </a:xfrm>
          <a:prstGeom prst="rect">
            <a:avLst/>
          </a:prstGeom>
          <a:noFill/>
        </p:spPr>
        <p:txBody>
          <a:bodyPr wrap="square" rtlCol="0">
            <a:spAutoFit/>
          </a:bodyPr>
          <a:lstStyle/>
          <a:p>
            <a:r>
              <a:rPr lang="it-IT" sz="2800" dirty="0"/>
              <a:t>Riparazione con fibrosi in tessuti privi di capacità rigenerativa o in presenza di lesione molto ampie</a:t>
            </a:r>
          </a:p>
          <a:p>
            <a:endParaRPr lang="it-IT" sz="2800" dirty="0"/>
          </a:p>
          <a:p>
            <a:pPr marL="457200" indent="-457200">
              <a:buFontTx/>
              <a:buChar char="-"/>
            </a:pPr>
            <a:r>
              <a:rPr lang="it-IT" sz="2800" dirty="0"/>
              <a:t>Infarto del miocardio, ferite profonde</a:t>
            </a:r>
          </a:p>
          <a:p>
            <a:pPr marL="457200" indent="-457200">
              <a:buFontTx/>
              <a:buChar char="-"/>
            </a:pPr>
            <a:endParaRPr lang="it-IT" sz="2800" dirty="0"/>
          </a:p>
          <a:p>
            <a:r>
              <a:rPr lang="it-IT" sz="2800" dirty="0"/>
              <a:t>La fibrosi può compromettere variamente le normali funzioni dell’organo</a:t>
            </a:r>
          </a:p>
        </p:txBody>
      </p:sp>
    </p:spTree>
    <p:extLst>
      <p:ext uri="{BB962C8B-B14F-4D97-AF65-F5344CB8AC3E}">
        <p14:creationId xmlns:p14="http://schemas.microsoft.com/office/powerpoint/2010/main" val="376956968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 name="Group 3"/>
          <p:cNvGrpSpPr/>
          <p:nvPr/>
        </p:nvGrpSpPr>
        <p:grpSpPr>
          <a:xfrm>
            <a:off x="7386985" y="1196642"/>
            <a:ext cx="4248001" cy="5401082"/>
            <a:chOff x="0" y="0"/>
            <a:chExt cx="4248000" cy="5401080"/>
          </a:xfrm>
        </p:grpSpPr>
        <p:pic>
          <p:nvPicPr>
            <p:cNvPr id="1359" name="Picture 4" descr="Picture 4"/>
            <p:cNvPicPr>
              <a:picLocks noChangeAspect="1"/>
            </p:cNvPicPr>
            <p:nvPr/>
          </p:nvPicPr>
          <p:blipFill>
            <a:blip r:embed="rId2"/>
            <a:stretch>
              <a:fillRect/>
            </a:stretch>
          </p:blipFill>
          <p:spPr>
            <a:xfrm>
              <a:off x="0" y="0"/>
              <a:ext cx="4248001" cy="5401081"/>
            </a:xfrm>
            <a:prstGeom prst="rect">
              <a:avLst/>
            </a:prstGeom>
            <a:ln w="12700" cap="flat">
              <a:noFill/>
              <a:miter lim="400000"/>
            </a:ln>
            <a:effectLst/>
          </p:spPr>
        </p:pic>
        <p:sp>
          <p:nvSpPr>
            <p:cNvPr id="1360" name="CustomShape 4"/>
            <p:cNvSpPr/>
            <p:nvPr/>
          </p:nvSpPr>
          <p:spPr>
            <a:xfrm>
              <a:off x="72000" y="4929480"/>
              <a:ext cx="4104001" cy="397976"/>
            </a:xfrm>
            <a:prstGeom prst="rect">
              <a:avLst/>
            </a:prstGeom>
            <a:solidFill>
              <a:schemeClr val="accent3">
                <a:lumOff val="44000"/>
              </a:schemeClr>
            </a:solidFill>
            <a:ln w="3175" cap="flat">
              <a:solidFill>
                <a:srgbClr val="5B9BD5"/>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999" tIns="44999" rIns="44999" bIns="44999" numCol="1" anchor="t">
              <a:spAutoFit/>
            </a:bodyPr>
            <a:lstStyle>
              <a:lvl1pPr algn="ctr">
                <a:defRPr sz="2000" spc="-1">
                  <a:latin typeface="Calibri"/>
                  <a:ea typeface="Calibri"/>
                  <a:cs typeface="Calibri"/>
                  <a:sym typeface="Calibri"/>
                </a:defRPr>
              </a:lvl1pPr>
            </a:lstStyle>
            <a:p>
              <a:r>
                <a:t>purulent exudate in pericardial cavity</a:t>
              </a:r>
            </a:p>
          </p:txBody>
        </p:sp>
      </p:grpSp>
      <p:sp>
        <p:nvSpPr>
          <p:cNvPr id="2" name="TextBox 1">
            <a:extLst>
              <a:ext uri="{FF2B5EF4-FFF2-40B4-BE49-F238E27FC236}">
                <a16:creationId xmlns:a16="http://schemas.microsoft.com/office/drawing/2014/main" id="{88061F42-B838-CFB3-D71D-74B5CE15E9EB}"/>
              </a:ext>
            </a:extLst>
          </p:cNvPr>
          <p:cNvSpPr txBox="1"/>
          <p:nvPr/>
        </p:nvSpPr>
        <p:spPr>
          <a:xfrm>
            <a:off x="254382" y="240632"/>
            <a:ext cx="10113401" cy="584775"/>
          </a:xfrm>
          <a:prstGeom prst="rect">
            <a:avLst/>
          </a:prstGeom>
          <a:noFill/>
        </p:spPr>
        <p:txBody>
          <a:bodyPr wrap="square" rtlCol="0">
            <a:spAutoFit/>
          </a:bodyPr>
          <a:lstStyle/>
          <a:p>
            <a:r>
              <a:rPr lang="it-IT" sz="3200" b="1" dirty="0">
                <a:solidFill>
                  <a:srgbClr val="0070C0"/>
                </a:solidFill>
              </a:rPr>
              <a:t>RISOLUZIONE con SUPPURAZIONE e drenaggio</a:t>
            </a:r>
          </a:p>
        </p:txBody>
      </p:sp>
      <p:sp>
        <p:nvSpPr>
          <p:cNvPr id="3" name="TextBox 2">
            <a:extLst>
              <a:ext uri="{FF2B5EF4-FFF2-40B4-BE49-F238E27FC236}">
                <a16:creationId xmlns:a16="http://schemas.microsoft.com/office/drawing/2014/main" id="{1F03303D-2336-57F8-5DC1-A4950C7E349F}"/>
              </a:ext>
            </a:extLst>
          </p:cNvPr>
          <p:cNvSpPr txBox="1"/>
          <p:nvPr/>
        </p:nvSpPr>
        <p:spPr>
          <a:xfrm>
            <a:off x="254382" y="1012880"/>
            <a:ext cx="7001974" cy="5693866"/>
          </a:xfrm>
          <a:prstGeom prst="rect">
            <a:avLst/>
          </a:prstGeom>
          <a:noFill/>
        </p:spPr>
        <p:txBody>
          <a:bodyPr wrap="square" rtlCol="0">
            <a:spAutoFit/>
          </a:bodyPr>
          <a:lstStyle/>
          <a:p>
            <a:r>
              <a:rPr lang="it-IT" sz="2800" dirty="0"/>
              <a:t>Alcuni germi tendono a indurre un’infiammazione acuta intensa dominata da essudato ricco in granulociti neutrofili (Pus)</a:t>
            </a:r>
          </a:p>
          <a:p>
            <a:endParaRPr lang="it-IT" sz="2800" dirty="0"/>
          </a:p>
          <a:p>
            <a:r>
              <a:rPr lang="it-IT" sz="2800" dirty="0"/>
              <a:t>Si tratta di batteri </a:t>
            </a:r>
            <a:r>
              <a:rPr lang="it-IT" sz="2800" b="1" dirty="0"/>
              <a:t>piogeni</a:t>
            </a:r>
            <a:r>
              <a:rPr lang="it-IT" sz="2800" dirty="0"/>
              <a:t> (induttori di pus) come stafilococchi, meningococchi, </a:t>
            </a:r>
            <a:r>
              <a:rPr lang="it-IT" sz="2800" dirty="0" err="1"/>
              <a:t>gonococci</a:t>
            </a:r>
            <a:r>
              <a:rPr lang="it-IT" sz="2800" dirty="0"/>
              <a:t>) dotati di capsula polisaccaridica che da un lato ostacola la fagocitosi e dall’altro stimola la reazione dell’immunità innata</a:t>
            </a:r>
          </a:p>
          <a:p>
            <a:endParaRPr lang="it-IT" sz="2800" dirty="0"/>
          </a:p>
          <a:p>
            <a:r>
              <a:rPr lang="it-IT" sz="2800" dirty="0"/>
              <a:t>Si possono avere raccolte circoscritte in cavità o neo-cavità post-necrotiche -&gt; ascessi, che possono guarire se trovano drenaggio esterno</a:t>
            </a:r>
          </a:p>
        </p:txBody>
      </p:sp>
    </p:spTree>
    <p:extLst>
      <p:ext uri="{BB962C8B-B14F-4D97-AF65-F5344CB8AC3E}">
        <p14:creationId xmlns:p14="http://schemas.microsoft.com/office/powerpoint/2010/main" val="282798111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iterate>
                                    <p:tmAbs val="0"/>
                                  </p:iterate>
                                  <p:childTnLst>
                                    <p:set>
                                      <p:cBhvr>
                                        <p:cTn id="6" fill="hold"/>
                                        <p:tgtEl>
                                          <p:spTgt spid="1361"/>
                                        </p:tgtEl>
                                        <p:attrNameLst>
                                          <p:attrName>style.visibility</p:attrName>
                                        </p:attrNameLst>
                                      </p:cBhvr>
                                      <p:to>
                                        <p:strVal val="visible"/>
                                      </p:to>
                                    </p:set>
                                    <p:anim calcmode="lin" valueType="num">
                                      <p:cBhvr>
                                        <p:cTn id="7" dur="500" fill="hold"/>
                                        <p:tgtEl>
                                          <p:spTgt spid="1361"/>
                                        </p:tgtEl>
                                        <p:attrNameLst>
                                          <p:attrName>ppt_x</p:attrName>
                                        </p:attrNameLst>
                                      </p:cBhvr>
                                      <p:tavLst>
                                        <p:tav tm="0">
                                          <p:val>
                                            <p:strVal val="0-#ppt_w/2"/>
                                          </p:val>
                                        </p:tav>
                                        <p:tav tm="100000">
                                          <p:val>
                                            <p:strVal val="#ppt_x"/>
                                          </p:val>
                                        </p:tav>
                                      </p:tavLst>
                                    </p:anim>
                                    <p:anim calcmode="lin" valueType="num">
                                      <p:cBhvr>
                                        <p:cTn id="8" dur="500" fill="hold"/>
                                        <p:tgtEl>
                                          <p:spTgt spid="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 name="CustomShape 6"/>
          <p:cNvSpPr/>
          <p:nvPr/>
        </p:nvSpPr>
        <p:spPr>
          <a:xfrm flipV="1">
            <a:off x="1161540" y="4918421"/>
            <a:ext cx="369361" cy="660602"/>
          </a:xfrm>
          <a:prstGeom prst="line">
            <a:avLst/>
          </a:prstGeom>
          <a:noFill/>
          <a:ln w="57150" cap="flat">
            <a:solidFill>
              <a:schemeClr val="accent3">
                <a:lumOff val="44000"/>
              </a:schemeClr>
            </a:solidFill>
            <a:prstDash val="solid"/>
            <a:round/>
            <a:tailEnd type="triangle" w="med" len="med"/>
          </a:ln>
          <a:effectLst/>
        </p:spPr>
        <p:txBody>
          <a:bodyPr wrap="square" lIns="45719" tIns="45719" rIns="45719" bIns="45719" numCol="1" anchor="t">
            <a:noAutofit/>
          </a:bodyPr>
          <a:lstStyle/>
          <a:p>
            <a:endParaRPr/>
          </a:p>
        </p:txBody>
      </p:sp>
      <p:sp>
        <p:nvSpPr>
          <p:cNvPr id="1371" name="CustomShape 8"/>
          <p:cNvSpPr/>
          <p:nvPr/>
        </p:nvSpPr>
        <p:spPr>
          <a:xfrm>
            <a:off x="8745919" y="2508033"/>
            <a:ext cx="1403281" cy="397976"/>
          </a:xfrm>
          <a:prstGeom prst="rect">
            <a:avLst/>
          </a:prstGeom>
          <a:noFill/>
          <a:ln w="3175"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999" tIns="44999" rIns="44999" bIns="44999" numCol="1" anchor="ctr">
            <a:spAutoFit/>
          </a:bodyPr>
          <a:lstStyle>
            <a:lvl1pPr algn="ctr">
              <a:defRPr sz="2000" b="1" spc="-1">
                <a:latin typeface="Calibri"/>
                <a:ea typeface="Calibri"/>
                <a:cs typeface="Calibri"/>
                <a:sym typeface="Calibri"/>
              </a:defRPr>
            </a:lvl1pPr>
          </a:lstStyle>
          <a:p>
            <a:r>
              <a:rPr dirty="0"/>
              <a:t>intact liver</a:t>
            </a:r>
          </a:p>
        </p:txBody>
      </p:sp>
      <p:sp>
        <p:nvSpPr>
          <p:cNvPr id="2" name="TextBox 1">
            <a:extLst>
              <a:ext uri="{FF2B5EF4-FFF2-40B4-BE49-F238E27FC236}">
                <a16:creationId xmlns:a16="http://schemas.microsoft.com/office/drawing/2014/main" id="{105599EC-B6B3-2EEA-62D7-4426956B2298}"/>
              </a:ext>
            </a:extLst>
          </p:cNvPr>
          <p:cNvSpPr txBox="1"/>
          <p:nvPr/>
        </p:nvSpPr>
        <p:spPr>
          <a:xfrm>
            <a:off x="378135" y="246043"/>
            <a:ext cx="11399062" cy="1815882"/>
          </a:xfrm>
          <a:prstGeom prst="rect">
            <a:avLst/>
          </a:prstGeom>
          <a:noFill/>
        </p:spPr>
        <p:txBody>
          <a:bodyPr wrap="square" rtlCol="0">
            <a:spAutoFit/>
          </a:bodyPr>
          <a:lstStyle/>
          <a:p>
            <a:r>
              <a:rPr lang="it-IT" sz="2800" dirty="0"/>
              <a:t>Gli ascessi hanno tipicamente una zona centrale necrotica circondata da uno strato di neutrofili vivi e da tessuto con vasodilatazione e proliferazione di fibroblasti che contribuiscono a contenere il processo. La guarigione avviene per drenaggio o per sostituzione fibrosa (a causa della distruzione tessutale)</a:t>
            </a:r>
          </a:p>
        </p:txBody>
      </p:sp>
      <p:pic>
        <p:nvPicPr>
          <p:cNvPr id="4" name="Picture 3">
            <a:extLst>
              <a:ext uri="{FF2B5EF4-FFF2-40B4-BE49-F238E27FC236}">
                <a16:creationId xmlns:a16="http://schemas.microsoft.com/office/drawing/2014/main" id="{BC30C73E-5529-AEDB-E946-B42CAD02DFAE}"/>
              </a:ext>
            </a:extLst>
          </p:cNvPr>
          <p:cNvPicPr>
            <a:picLocks noChangeAspect="1"/>
          </p:cNvPicPr>
          <p:nvPr/>
        </p:nvPicPr>
        <p:blipFill>
          <a:blip r:embed="rId2"/>
          <a:stretch>
            <a:fillRect/>
          </a:stretch>
        </p:blipFill>
        <p:spPr>
          <a:xfrm>
            <a:off x="1732209" y="2429180"/>
            <a:ext cx="3238050" cy="3499786"/>
          </a:xfrm>
          <a:prstGeom prst="rect">
            <a:avLst/>
          </a:prstGeom>
        </p:spPr>
      </p:pic>
      <p:sp>
        <p:nvSpPr>
          <p:cNvPr id="5" name="TextBox 4">
            <a:extLst>
              <a:ext uri="{FF2B5EF4-FFF2-40B4-BE49-F238E27FC236}">
                <a16:creationId xmlns:a16="http://schemas.microsoft.com/office/drawing/2014/main" id="{ADB5FCC5-9436-1ABD-D1AA-17E2D2B2F1B4}"/>
              </a:ext>
            </a:extLst>
          </p:cNvPr>
          <p:cNvSpPr txBox="1"/>
          <p:nvPr/>
        </p:nvSpPr>
        <p:spPr>
          <a:xfrm>
            <a:off x="1683020" y="6052288"/>
            <a:ext cx="2160528" cy="461665"/>
          </a:xfrm>
          <a:prstGeom prst="rect">
            <a:avLst/>
          </a:prstGeom>
          <a:noFill/>
        </p:spPr>
        <p:txBody>
          <a:bodyPr wrap="none" rtlCol="0">
            <a:spAutoFit/>
          </a:bodyPr>
          <a:lstStyle/>
          <a:p>
            <a:r>
              <a:rPr lang="it-IT" sz="2400" dirty="0"/>
              <a:t>Ascesso epatico</a:t>
            </a:r>
          </a:p>
        </p:txBody>
      </p:sp>
      <p:pic>
        <p:nvPicPr>
          <p:cNvPr id="6" name="Picture 5">
            <a:extLst>
              <a:ext uri="{FF2B5EF4-FFF2-40B4-BE49-F238E27FC236}">
                <a16:creationId xmlns:a16="http://schemas.microsoft.com/office/drawing/2014/main" id="{82E2083B-BD7E-8A3C-A3A7-7EBAB154D5C0}"/>
              </a:ext>
            </a:extLst>
          </p:cNvPr>
          <p:cNvPicPr>
            <a:picLocks noChangeAspect="1"/>
          </p:cNvPicPr>
          <p:nvPr/>
        </p:nvPicPr>
        <p:blipFill>
          <a:blip r:embed="rId3"/>
          <a:stretch>
            <a:fillRect/>
          </a:stretch>
        </p:blipFill>
        <p:spPr>
          <a:xfrm>
            <a:off x="5171567" y="2429180"/>
            <a:ext cx="4803706" cy="3543328"/>
          </a:xfrm>
          <a:prstGeom prst="rect">
            <a:avLst/>
          </a:prstGeom>
        </p:spPr>
      </p:pic>
      <p:sp>
        <p:nvSpPr>
          <p:cNvPr id="1370" name="CustomShape 7"/>
          <p:cNvSpPr/>
          <p:nvPr/>
        </p:nvSpPr>
        <p:spPr>
          <a:xfrm>
            <a:off x="7103390" y="3970106"/>
            <a:ext cx="1115998" cy="461476"/>
          </a:xfrm>
          <a:prstGeom prst="rect">
            <a:avLst/>
          </a:prstGeom>
          <a:solidFill>
            <a:schemeClr val="accent3">
              <a:lumOff val="44000"/>
            </a:schemeClr>
          </a:solidFill>
          <a:ln w="3175"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999" tIns="44999" rIns="44999" bIns="44999" numCol="1" anchor="ctr">
            <a:spAutoFit/>
          </a:bodyPr>
          <a:lstStyle>
            <a:lvl1pPr algn="ctr">
              <a:defRPr sz="2400" spc="-1">
                <a:latin typeface="Calibri"/>
                <a:ea typeface="Calibri"/>
                <a:cs typeface="Calibri"/>
                <a:sym typeface="Calibri"/>
              </a:defRPr>
            </a:lvl1pPr>
          </a:lstStyle>
          <a:p>
            <a:r>
              <a:rPr dirty="0"/>
              <a:t>necrosis</a:t>
            </a:r>
          </a:p>
        </p:txBody>
      </p:sp>
    </p:spTree>
    <p:extLst>
      <p:ext uri="{BB962C8B-B14F-4D97-AF65-F5344CB8AC3E}">
        <p14:creationId xmlns:p14="http://schemas.microsoft.com/office/powerpoint/2010/main" val="398902823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81BD18-B3E9-BDD2-F4F3-1F523A27E61E}"/>
              </a:ext>
            </a:extLst>
          </p:cNvPr>
          <p:cNvSpPr txBox="1"/>
          <p:nvPr/>
        </p:nvSpPr>
        <p:spPr>
          <a:xfrm>
            <a:off x="1206347" y="579017"/>
            <a:ext cx="9694843" cy="4524315"/>
          </a:xfrm>
          <a:prstGeom prst="rect">
            <a:avLst/>
          </a:prstGeom>
          <a:noFill/>
        </p:spPr>
        <p:txBody>
          <a:bodyPr wrap="square">
            <a:spAutoFit/>
          </a:bodyPr>
          <a:lstStyle/>
          <a:p>
            <a:pPr rtl="0">
              <a:buNone/>
            </a:pPr>
            <a:r>
              <a:rPr lang="it-IT" sz="3200" b="0" i="0" u="none" strike="noStrike" dirty="0">
                <a:solidFill>
                  <a:srgbClr val="000000"/>
                </a:solidFill>
                <a:effectLst/>
                <a:latin typeface="Arial" panose="020B0604020202020204" pitchFamily="34" charset="0"/>
              </a:rPr>
              <a:t>Pus bianco (laudabile nella scuola Salernitana) da favorire ed evacuare. </a:t>
            </a:r>
          </a:p>
          <a:p>
            <a:pPr rtl="0">
              <a:buNone/>
            </a:pPr>
            <a:r>
              <a:rPr lang="it-IT" sz="3200" b="0" i="0" u="none" strike="noStrike" dirty="0">
                <a:solidFill>
                  <a:srgbClr val="000000"/>
                </a:solidFill>
                <a:effectLst/>
                <a:latin typeface="Arial" panose="020B0604020202020204" pitchFamily="34" charset="0"/>
              </a:rPr>
              <a:t>Pus marcio morte. </a:t>
            </a:r>
          </a:p>
          <a:p>
            <a:pPr rtl="0">
              <a:buNone/>
            </a:pPr>
            <a:endParaRPr lang="it-IT" sz="3200" b="0" dirty="0">
              <a:effectLst/>
            </a:endParaRPr>
          </a:p>
          <a:p>
            <a:pPr rtl="0">
              <a:buNone/>
            </a:pPr>
            <a:r>
              <a:rPr lang="it-IT" sz="3200" b="0" i="0" u="none" strike="noStrike" dirty="0">
                <a:solidFill>
                  <a:srgbClr val="000000"/>
                </a:solidFill>
                <a:effectLst/>
                <a:latin typeface="Arial" panose="020B0604020202020204" pitchFamily="34" charset="0"/>
              </a:rPr>
              <a:t>Dove non può il pus può il coltello, dove non può il coltello, il cauterio</a:t>
            </a:r>
            <a:endParaRPr lang="it-IT" sz="3200" b="0" dirty="0">
              <a:effectLst/>
            </a:endParaRPr>
          </a:p>
          <a:p>
            <a:pPr rtl="0">
              <a:buNone/>
            </a:pPr>
            <a:r>
              <a:rPr lang="it-IT" sz="3200" b="0" i="0" u="none" strike="noStrike" dirty="0">
                <a:solidFill>
                  <a:srgbClr val="000000"/>
                </a:solidFill>
                <a:effectLst/>
                <a:latin typeface="Arial" panose="020B0604020202020204" pitchFamily="34" charset="0"/>
              </a:rPr>
              <a:t>Argilla, miele, zucchero, sale, salice …</a:t>
            </a:r>
            <a:endParaRPr lang="it-IT" sz="3200" b="0" dirty="0">
              <a:effectLst/>
            </a:endParaRPr>
          </a:p>
          <a:p>
            <a:pPr rtl="0">
              <a:buNone/>
            </a:pPr>
            <a:r>
              <a:rPr lang="it-IT" sz="3200" b="0" i="0" u="none" strike="noStrike" dirty="0">
                <a:solidFill>
                  <a:srgbClr val="000000"/>
                </a:solidFill>
                <a:effectLst/>
                <a:latin typeface="Arial" panose="020B0604020202020204" pitchFamily="34" charset="0"/>
              </a:rPr>
              <a:t>meglio lavare le ferite con vino caldo e aceto e rimuovere il tessuto necrotico</a:t>
            </a:r>
            <a:endParaRPr lang="it-IT" sz="3200" dirty="0"/>
          </a:p>
        </p:txBody>
      </p:sp>
    </p:spTree>
    <p:extLst>
      <p:ext uri="{BB962C8B-B14F-4D97-AF65-F5344CB8AC3E}">
        <p14:creationId xmlns:p14="http://schemas.microsoft.com/office/powerpoint/2010/main" val="3740560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FA1150-87F6-6E60-0BCA-33C28C0B7FAA}"/>
              </a:ext>
            </a:extLst>
          </p:cNvPr>
          <p:cNvSpPr txBox="1"/>
          <p:nvPr/>
        </p:nvSpPr>
        <p:spPr>
          <a:xfrm>
            <a:off x="378135" y="246043"/>
            <a:ext cx="11399062" cy="954107"/>
          </a:xfrm>
          <a:prstGeom prst="rect">
            <a:avLst/>
          </a:prstGeom>
          <a:noFill/>
        </p:spPr>
        <p:txBody>
          <a:bodyPr wrap="square" rtlCol="0">
            <a:spAutoFit/>
          </a:bodyPr>
          <a:lstStyle/>
          <a:p>
            <a:r>
              <a:rPr lang="it-IT" sz="2800" b="1" dirty="0">
                <a:solidFill>
                  <a:schemeClr val="accent1"/>
                </a:solidFill>
              </a:rPr>
              <a:t>Evoluzione dell’infiammazione suppurativa</a:t>
            </a:r>
          </a:p>
          <a:p>
            <a:r>
              <a:rPr lang="it-IT" sz="2800" dirty="0"/>
              <a:t>Per effetto di enzimi distrutti e aumento di pressione</a:t>
            </a:r>
          </a:p>
        </p:txBody>
      </p:sp>
      <p:sp>
        <p:nvSpPr>
          <p:cNvPr id="3" name="TextBox 2">
            <a:extLst>
              <a:ext uri="{FF2B5EF4-FFF2-40B4-BE49-F238E27FC236}">
                <a16:creationId xmlns:a16="http://schemas.microsoft.com/office/drawing/2014/main" id="{17EBFDF8-8CA3-0246-5F8A-8CA2A7F37C50}"/>
              </a:ext>
            </a:extLst>
          </p:cNvPr>
          <p:cNvSpPr txBox="1"/>
          <p:nvPr/>
        </p:nvSpPr>
        <p:spPr>
          <a:xfrm>
            <a:off x="378135" y="1486041"/>
            <a:ext cx="9074802" cy="1200329"/>
          </a:xfrm>
          <a:prstGeom prst="rect">
            <a:avLst/>
          </a:prstGeom>
          <a:noFill/>
        </p:spPr>
        <p:txBody>
          <a:bodyPr wrap="square" rtlCol="0">
            <a:spAutoFit/>
          </a:bodyPr>
          <a:lstStyle/>
          <a:p>
            <a:pPr marL="342900" indent="-342900">
              <a:buFont typeface="Wingdings" panose="05000000000000000000" pitchFamily="2" charset="2"/>
              <a:buChar char="v"/>
            </a:pPr>
            <a:r>
              <a:rPr lang="it-IT" sz="2400" dirty="0"/>
              <a:t>APERTURA ESTERNA </a:t>
            </a:r>
            <a:r>
              <a:rPr lang="it-IT" sz="2400" b="1" dirty="0"/>
              <a:t>DRENAGGIO</a:t>
            </a:r>
          </a:p>
          <a:p>
            <a:pPr marL="342900" indent="-342900">
              <a:buFont typeface="Wingdings" panose="05000000000000000000" pitchFamily="2" charset="2"/>
              <a:buChar char="v"/>
            </a:pPr>
            <a:r>
              <a:rPr lang="it-IT" sz="2400" b="1" dirty="0"/>
              <a:t>FISTOLIZZAZIONE</a:t>
            </a:r>
            <a:r>
              <a:rPr lang="it-IT" sz="2400" dirty="0"/>
              <a:t> IN ALTRO ORGANO O VISCERE o CAVITA’</a:t>
            </a:r>
          </a:p>
          <a:p>
            <a:pPr marL="342900" indent="-342900">
              <a:buFont typeface="Wingdings" panose="05000000000000000000" pitchFamily="2" charset="2"/>
              <a:buChar char="v"/>
            </a:pPr>
            <a:r>
              <a:rPr lang="it-IT" sz="2400" b="1" dirty="0"/>
              <a:t>EMBOLIA SETTICA </a:t>
            </a:r>
            <a:r>
              <a:rPr lang="it-IT" sz="2400" dirty="0"/>
              <a:t>EMATICA -&gt; SETTICEMIA/SEPSI</a:t>
            </a:r>
          </a:p>
        </p:txBody>
      </p:sp>
      <p:pic>
        <p:nvPicPr>
          <p:cNvPr id="6" name="Picture 5">
            <a:extLst>
              <a:ext uri="{FF2B5EF4-FFF2-40B4-BE49-F238E27FC236}">
                <a16:creationId xmlns:a16="http://schemas.microsoft.com/office/drawing/2014/main" id="{3A2AC6F5-F662-3324-439F-6A254C51843B}"/>
              </a:ext>
            </a:extLst>
          </p:cNvPr>
          <p:cNvPicPr>
            <a:picLocks noChangeAspect="1"/>
          </p:cNvPicPr>
          <p:nvPr/>
        </p:nvPicPr>
        <p:blipFill>
          <a:blip r:embed="rId2"/>
          <a:stretch>
            <a:fillRect/>
          </a:stretch>
        </p:blipFill>
        <p:spPr>
          <a:xfrm>
            <a:off x="441289" y="2686371"/>
            <a:ext cx="4478690" cy="3588924"/>
          </a:xfrm>
          <a:prstGeom prst="rect">
            <a:avLst/>
          </a:prstGeom>
        </p:spPr>
      </p:pic>
      <p:sp>
        <p:nvSpPr>
          <p:cNvPr id="7" name="TextBox 6">
            <a:extLst>
              <a:ext uri="{FF2B5EF4-FFF2-40B4-BE49-F238E27FC236}">
                <a16:creationId xmlns:a16="http://schemas.microsoft.com/office/drawing/2014/main" id="{888495B1-7040-E71E-0349-AB237B8D1E2F}"/>
              </a:ext>
            </a:extLst>
          </p:cNvPr>
          <p:cNvSpPr txBox="1"/>
          <p:nvPr/>
        </p:nvSpPr>
        <p:spPr>
          <a:xfrm>
            <a:off x="441289" y="6360946"/>
            <a:ext cx="2484976" cy="369332"/>
          </a:xfrm>
          <a:prstGeom prst="rect">
            <a:avLst/>
          </a:prstGeom>
          <a:noFill/>
        </p:spPr>
        <p:txBody>
          <a:bodyPr wrap="none" rtlCol="0">
            <a:spAutoFit/>
          </a:bodyPr>
          <a:lstStyle/>
          <a:p>
            <a:r>
              <a:rPr lang="it-IT" dirty="0"/>
              <a:t>Ascesso in Ca mammella</a:t>
            </a:r>
          </a:p>
        </p:txBody>
      </p:sp>
      <p:pic>
        <p:nvPicPr>
          <p:cNvPr id="1026" name="Picture 2" descr="Colovesical fistula">
            <a:extLst>
              <a:ext uri="{FF2B5EF4-FFF2-40B4-BE49-F238E27FC236}">
                <a16:creationId xmlns:a16="http://schemas.microsoft.com/office/drawing/2014/main" id="{DBFFA1EE-EC25-FEC2-9EA6-D195EFD77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953" y="2868612"/>
            <a:ext cx="4344241" cy="32844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55335F-5CA0-7034-D230-C37771286AA9}"/>
              </a:ext>
            </a:extLst>
          </p:cNvPr>
          <p:cNvSpPr txBox="1"/>
          <p:nvPr/>
        </p:nvSpPr>
        <p:spPr>
          <a:xfrm>
            <a:off x="5796879" y="6283252"/>
            <a:ext cx="4268413" cy="369332"/>
          </a:xfrm>
          <a:prstGeom prst="rect">
            <a:avLst/>
          </a:prstGeom>
          <a:noFill/>
        </p:spPr>
        <p:txBody>
          <a:bodyPr wrap="none" rtlCol="0">
            <a:spAutoFit/>
          </a:bodyPr>
          <a:lstStyle/>
          <a:p>
            <a:r>
              <a:rPr lang="it-IT" dirty="0"/>
              <a:t>Malattia di Crohn: fistola tra colon e vescica</a:t>
            </a:r>
          </a:p>
        </p:txBody>
      </p:sp>
    </p:spTree>
    <p:extLst>
      <p:ext uri="{BB962C8B-B14F-4D97-AF65-F5344CB8AC3E}">
        <p14:creationId xmlns:p14="http://schemas.microsoft.com/office/powerpoint/2010/main" val="3990217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418FD5-8655-22D8-FDD3-DC5955667D27}"/>
              </a:ext>
            </a:extLst>
          </p:cNvPr>
          <p:cNvSpPr txBox="1"/>
          <p:nvPr/>
        </p:nvSpPr>
        <p:spPr>
          <a:xfrm>
            <a:off x="711200" y="5193553"/>
            <a:ext cx="5259710" cy="1200329"/>
          </a:xfrm>
          <a:prstGeom prst="rect">
            <a:avLst/>
          </a:prstGeom>
          <a:noFill/>
        </p:spPr>
        <p:txBody>
          <a:bodyPr wrap="none" rtlCol="0">
            <a:spAutoFit/>
          </a:bodyPr>
          <a:lstStyle/>
          <a:p>
            <a:r>
              <a:rPr lang="it-IT" sz="2400" dirty="0"/>
              <a:t>Perforazione e diffusione</a:t>
            </a:r>
          </a:p>
          <a:p>
            <a:pPr marL="285750" indent="-285750">
              <a:buFontTx/>
              <a:buChar char="-"/>
            </a:pPr>
            <a:r>
              <a:rPr lang="it-IT" sz="2400" dirty="0"/>
              <a:t>Peritonite localizzata (ascesso saccato)</a:t>
            </a:r>
          </a:p>
          <a:p>
            <a:pPr marL="285750" indent="-285750">
              <a:buFontTx/>
              <a:buChar char="-"/>
            </a:pPr>
            <a:r>
              <a:rPr lang="it-IT" sz="2400" dirty="0"/>
              <a:t>Peritonite generalizzata</a:t>
            </a:r>
          </a:p>
        </p:txBody>
      </p:sp>
      <p:pic>
        <p:nvPicPr>
          <p:cNvPr id="3" name="Picture 2">
            <a:extLst>
              <a:ext uri="{FF2B5EF4-FFF2-40B4-BE49-F238E27FC236}">
                <a16:creationId xmlns:a16="http://schemas.microsoft.com/office/drawing/2014/main" id="{C7B09B10-6BB7-C389-60EB-4F699112A51E}"/>
              </a:ext>
            </a:extLst>
          </p:cNvPr>
          <p:cNvPicPr>
            <a:picLocks noChangeAspect="1"/>
          </p:cNvPicPr>
          <p:nvPr/>
        </p:nvPicPr>
        <p:blipFill>
          <a:blip r:embed="rId2"/>
          <a:stretch>
            <a:fillRect/>
          </a:stretch>
        </p:blipFill>
        <p:spPr>
          <a:xfrm>
            <a:off x="660362" y="703609"/>
            <a:ext cx="6096851" cy="3705742"/>
          </a:xfrm>
          <a:prstGeom prst="rect">
            <a:avLst/>
          </a:prstGeom>
        </p:spPr>
      </p:pic>
    </p:spTree>
    <p:extLst>
      <p:ext uri="{BB962C8B-B14F-4D97-AF65-F5344CB8AC3E}">
        <p14:creationId xmlns:p14="http://schemas.microsoft.com/office/powerpoint/2010/main" val="1966467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2" name="Gruppo 1">
            <a:extLst>
              <a:ext uri="{FF2B5EF4-FFF2-40B4-BE49-F238E27FC236}">
                <a16:creationId xmlns:a16="http://schemas.microsoft.com/office/drawing/2014/main" id="{8E34F285-5942-6F6A-2A45-DE66E4727143}"/>
              </a:ext>
            </a:extLst>
          </p:cNvPr>
          <p:cNvGrpSpPr/>
          <p:nvPr/>
        </p:nvGrpSpPr>
        <p:grpSpPr>
          <a:xfrm>
            <a:off x="304800" y="0"/>
            <a:ext cx="11752235" cy="6858000"/>
            <a:chOff x="228600" y="0"/>
            <a:chExt cx="8814176" cy="5143500"/>
          </a:xfrm>
        </p:grpSpPr>
        <p:grpSp>
          <p:nvGrpSpPr>
            <p:cNvPr id="9" name="Gruppo 8">
              <a:extLst>
                <a:ext uri="{FF2B5EF4-FFF2-40B4-BE49-F238E27FC236}">
                  <a16:creationId xmlns:a16="http://schemas.microsoft.com/office/drawing/2014/main" id="{890790E7-9747-2690-A3BB-E4F416E53E9A}"/>
                </a:ext>
              </a:extLst>
            </p:cNvPr>
            <p:cNvGrpSpPr/>
            <p:nvPr/>
          </p:nvGrpSpPr>
          <p:grpSpPr>
            <a:xfrm>
              <a:off x="228600" y="0"/>
              <a:ext cx="8214607" cy="5143500"/>
              <a:chOff x="228600" y="0"/>
              <a:chExt cx="8214607" cy="5143500"/>
            </a:xfrm>
          </p:grpSpPr>
          <p:pic>
            <p:nvPicPr>
              <p:cNvPr id="3" name="Immagine 2">
                <a:extLst>
                  <a:ext uri="{FF2B5EF4-FFF2-40B4-BE49-F238E27FC236}">
                    <a16:creationId xmlns:a16="http://schemas.microsoft.com/office/drawing/2014/main" id="{705D61B1-E5D1-19F2-337E-92FC86D4C4F6}"/>
                  </a:ext>
                </a:extLst>
              </p:cNvPr>
              <p:cNvPicPr>
                <a:picLocks noChangeAspect="1"/>
              </p:cNvPicPr>
              <p:nvPr/>
            </p:nvPicPr>
            <p:blipFill>
              <a:blip r:embed="rId3"/>
              <a:stretch>
                <a:fillRect/>
              </a:stretch>
            </p:blipFill>
            <p:spPr>
              <a:xfrm>
                <a:off x="4571925" y="2551500"/>
                <a:ext cx="3871282" cy="2592000"/>
              </a:xfrm>
              <a:prstGeom prst="rect">
                <a:avLst/>
              </a:prstGeom>
            </p:spPr>
          </p:pic>
          <p:pic>
            <p:nvPicPr>
              <p:cNvPr id="161" name="Google Shape;161;p28"/>
              <p:cNvPicPr preferRelativeResize="0"/>
              <p:nvPr/>
            </p:nvPicPr>
            <p:blipFill rotWithShape="1">
              <a:blip r:embed="rId4">
                <a:alphaModFix/>
              </a:blip>
              <a:srcRect r="58811"/>
              <a:stretch/>
            </p:blipFill>
            <p:spPr>
              <a:xfrm>
                <a:off x="228600" y="0"/>
                <a:ext cx="3588798" cy="5143500"/>
              </a:xfrm>
              <a:prstGeom prst="rect">
                <a:avLst/>
              </a:prstGeom>
              <a:noFill/>
              <a:ln>
                <a:noFill/>
              </a:ln>
            </p:spPr>
          </p:pic>
          <p:sp>
            <p:nvSpPr>
              <p:cNvPr id="162" name="Google Shape;162;p28"/>
              <p:cNvSpPr txBox="1"/>
              <p:nvPr/>
            </p:nvSpPr>
            <p:spPr>
              <a:xfrm>
                <a:off x="271520" y="889918"/>
                <a:ext cx="924000" cy="369291"/>
              </a:xfrm>
              <a:prstGeom prst="rect">
                <a:avLst/>
              </a:prstGeom>
              <a:noFill/>
              <a:ln>
                <a:noFill/>
              </a:ln>
            </p:spPr>
            <p:txBody>
              <a:bodyPr spcFirstLastPara="1" wrap="square" lIns="121900" tIns="60933" rIns="121900" bIns="60933" anchor="t" anchorCtr="0">
                <a:spAutoFit/>
              </a:bodyPr>
              <a:lstStyle/>
              <a:p>
                <a:pPr>
                  <a:buClr>
                    <a:schemeClr val="dk1"/>
                  </a:buClr>
                  <a:buSzPts val="1800"/>
                </a:pPr>
                <a:r>
                  <a:rPr lang="it" sz="2400" dirty="0">
                    <a:solidFill>
                      <a:schemeClr val="dk1"/>
                    </a:solidFill>
                    <a:latin typeface="Calibri"/>
                    <a:ea typeface="Calibri"/>
                    <a:cs typeface="Calibri"/>
                    <a:sym typeface="Calibri"/>
                  </a:rPr>
                  <a:t>Timo</a:t>
                </a:r>
                <a:endParaRPr sz="2400" dirty="0"/>
              </a:p>
            </p:txBody>
          </p:sp>
          <p:sp>
            <p:nvSpPr>
              <p:cNvPr id="163" name="Google Shape;163;p28"/>
              <p:cNvSpPr txBox="1"/>
              <p:nvPr/>
            </p:nvSpPr>
            <p:spPr>
              <a:xfrm>
                <a:off x="239523" y="1363044"/>
                <a:ext cx="924000" cy="369291"/>
              </a:xfrm>
              <a:prstGeom prst="rect">
                <a:avLst/>
              </a:prstGeom>
              <a:noFill/>
              <a:ln>
                <a:noFill/>
              </a:ln>
            </p:spPr>
            <p:txBody>
              <a:bodyPr spcFirstLastPara="1" wrap="square" lIns="121900" tIns="60933" rIns="121900" bIns="60933" anchor="t" anchorCtr="0">
                <a:spAutoFit/>
              </a:bodyPr>
              <a:lstStyle/>
              <a:p>
                <a:pPr algn="ctr">
                  <a:buClr>
                    <a:schemeClr val="dk1"/>
                  </a:buClr>
                  <a:buSzPts val="1800"/>
                </a:pPr>
                <a:r>
                  <a:rPr lang="it" sz="2400" dirty="0">
                    <a:solidFill>
                      <a:schemeClr val="dk1"/>
                    </a:solidFill>
                    <a:latin typeface="Calibri"/>
                    <a:ea typeface="Calibri"/>
                    <a:cs typeface="Calibri"/>
                    <a:sym typeface="Calibri"/>
                  </a:rPr>
                  <a:t>Milza</a:t>
                </a:r>
                <a:endParaRPr sz="2400" dirty="0"/>
              </a:p>
            </p:txBody>
          </p:sp>
          <p:cxnSp>
            <p:nvCxnSpPr>
              <p:cNvPr id="164" name="Google Shape;164;p28"/>
              <p:cNvCxnSpPr/>
              <p:nvPr/>
            </p:nvCxnSpPr>
            <p:spPr>
              <a:xfrm>
                <a:off x="401075" y="1245637"/>
                <a:ext cx="1496400" cy="1688"/>
              </a:xfrm>
              <a:prstGeom prst="straightConnector1">
                <a:avLst/>
              </a:prstGeom>
              <a:noFill/>
              <a:ln w="19050" cap="flat" cmpd="sng">
                <a:solidFill>
                  <a:srgbClr val="434343"/>
                </a:solidFill>
                <a:prstDash val="solid"/>
                <a:round/>
                <a:headEnd type="none" w="med" len="med"/>
                <a:tailEnd type="stealth" w="med" len="med"/>
              </a:ln>
            </p:spPr>
          </p:cxnSp>
          <p:cxnSp>
            <p:nvCxnSpPr>
              <p:cNvPr id="165" name="Google Shape;165;p28"/>
              <p:cNvCxnSpPr/>
              <p:nvPr/>
            </p:nvCxnSpPr>
            <p:spPr>
              <a:xfrm>
                <a:off x="464657" y="1719264"/>
                <a:ext cx="1695300" cy="7714"/>
              </a:xfrm>
              <a:prstGeom prst="straightConnector1">
                <a:avLst/>
              </a:prstGeom>
              <a:noFill/>
              <a:ln w="19050" cap="flat" cmpd="sng">
                <a:solidFill>
                  <a:srgbClr val="434343"/>
                </a:solidFill>
                <a:prstDash val="solid"/>
                <a:round/>
                <a:headEnd type="none" w="med" len="med"/>
                <a:tailEnd type="stealth" w="med" len="med"/>
              </a:ln>
            </p:spPr>
          </p:cxnSp>
          <p:sp>
            <p:nvSpPr>
              <p:cNvPr id="166" name="Google Shape;166;p28"/>
              <p:cNvSpPr txBox="1"/>
              <p:nvPr/>
            </p:nvSpPr>
            <p:spPr>
              <a:xfrm>
                <a:off x="2907325" y="1110637"/>
                <a:ext cx="1161900" cy="369291"/>
              </a:xfrm>
              <a:prstGeom prst="rect">
                <a:avLst/>
              </a:prstGeom>
              <a:noFill/>
              <a:ln>
                <a:noFill/>
              </a:ln>
            </p:spPr>
            <p:txBody>
              <a:bodyPr spcFirstLastPara="1" wrap="square" lIns="121900" tIns="60933" rIns="121900" bIns="60933" anchor="t" anchorCtr="0">
                <a:spAutoFit/>
              </a:bodyPr>
              <a:lstStyle/>
              <a:p>
                <a:pPr>
                  <a:buClr>
                    <a:schemeClr val="dk1"/>
                  </a:buClr>
                  <a:buSzPts val="1800"/>
                </a:pPr>
                <a:r>
                  <a:rPr lang="it" sz="2400" dirty="0">
                    <a:solidFill>
                      <a:schemeClr val="dk1"/>
                    </a:solidFill>
                    <a:latin typeface="Calibri"/>
                    <a:ea typeface="Calibri"/>
                    <a:cs typeface="Calibri"/>
                    <a:sym typeface="Calibri"/>
                  </a:rPr>
                  <a:t>Linfonodi</a:t>
                </a:r>
                <a:endParaRPr sz="2400" dirty="0"/>
              </a:p>
            </p:txBody>
          </p:sp>
          <p:cxnSp>
            <p:nvCxnSpPr>
              <p:cNvPr id="167" name="Google Shape;167;p28"/>
              <p:cNvCxnSpPr/>
              <p:nvPr/>
            </p:nvCxnSpPr>
            <p:spPr>
              <a:xfrm flipH="1">
                <a:off x="2399225" y="1484639"/>
                <a:ext cx="1496400" cy="1688"/>
              </a:xfrm>
              <a:prstGeom prst="straightConnector1">
                <a:avLst/>
              </a:prstGeom>
              <a:noFill/>
              <a:ln w="19050" cap="flat" cmpd="sng">
                <a:solidFill>
                  <a:srgbClr val="434343"/>
                </a:solidFill>
                <a:prstDash val="solid"/>
                <a:round/>
                <a:headEnd type="none" w="med" len="med"/>
                <a:tailEnd type="stealth" w="med" len="med"/>
              </a:ln>
            </p:spPr>
          </p:cxnSp>
          <p:sp>
            <p:nvSpPr>
              <p:cNvPr id="168" name="Google Shape;168;p28"/>
              <p:cNvSpPr txBox="1"/>
              <p:nvPr/>
            </p:nvSpPr>
            <p:spPr>
              <a:xfrm>
                <a:off x="2781900" y="3637024"/>
                <a:ext cx="1751400" cy="369291"/>
              </a:xfrm>
              <a:prstGeom prst="rect">
                <a:avLst/>
              </a:prstGeom>
              <a:noFill/>
              <a:ln>
                <a:noFill/>
              </a:ln>
            </p:spPr>
            <p:txBody>
              <a:bodyPr spcFirstLastPara="1" wrap="square" lIns="121900" tIns="60933" rIns="121900" bIns="60933" anchor="t" anchorCtr="0">
                <a:spAutoFit/>
              </a:bodyPr>
              <a:lstStyle/>
              <a:p>
                <a:pPr>
                  <a:buClr>
                    <a:schemeClr val="dk1"/>
                  </a:buClr>
                  <a:buSzPts val="1800"/>
                </a:pPr>
                <a:r>
                  <a:rPr lang="it" sz="2400" dirty="0">
                    <a:solidFill>
                      <a:schemeClr val="dk1"/>
                    </a:solidFill>
                    <a:latin typeface="Calibri"/>
                    <a:ea typeface="Calibri"/>
                    <a:cs typeface="Calibri"/>
                    <a:sym typeface="Calibri"/>
                  </a:rPr>
                  <a:t>Midollo osseo</a:t>
                </a:r>
                <a:endParaRPr sz="2400" dirty="0"/>
              </a:p>
            </p:txBody>
          </p:sp>
          <p:cxnSp>
            <p:nvCxnSpPr>
              <p:cNvPr id="169" name="Google Shape;169;p28"/>
              <p:cNvCxnSpPr>
                <a:cxnSpLocks/>
              </p:cNvCxnSpPr>
              <p:nvPr/>
            </p:nvCxnSpPr>
            <p:spPr>
              <a:xfrm flipH="1" flipV="1">
                <a:off x="2485748" y="3053918"/>
                <a:ext cx="2432481" cy="905523"/>
              </a:xfrm>
              <a:prstGeom prst="straightConnector1">
                <a:avLst/>
              </a:prstGeom>
              <a:noFill/>
              <a:ln w="19050" cap="flat" cmpd="sng">
                <a:solidFill>
                  <a:srgbClr val="434343"/>
                </a:solidFill>
                <a:prstDash val="solid"/>
                <a:round/>
                <a:headEnd type="none" w="med" len="med"/>
                <a:tailEnd type="stealth" w="med" len="med"/>
              </a:ln>
            </p:spPr>
          </p:cxnSp>
        </p:grpSp>
        <p:sp>
          <p:nvSpPr>
            <p:cNvPr id="5" name="CasellaDiTesto 4">
              <a:extLst>
                <a:ext uri="{FF2B5EF4-FFF2-40B4-BE49-F238E27FC236}">
                  <a16:creationId xmlns:a16="http://schemas.microsoft.com/office/drawing/2014/main" id="{69A39EA9-B31C-BC2B-86CB-921ABB31EEA5}"/>
                </a:ext>
              </a:extLst>
            </p:cNvPr>
            <p:cNvSpPr txBox="1"/>
            <p:nvPr/>
          </p:nvSpPr>
          <p:spPr>
            <a:xfrm>
              <a:off x="4830972" y="573851"/>
              <a:ext cx="4041508" cy="346249"/>
            </a:xfrm>
            <a:prstGeom prst="rect">
              <a:avLst/>
            </a:prstGeom>
            <a:noFill/>
          </p:spPr>
          <p:txBody>
            <a:bodyPr wrap="square" rtlCol="0">
              <a:spAutoFit/>
            </a:bodyPr>
            <a:lstStyle/>
            <a:p>
              <a:r>
                <a:rPr lang="it-IT" sz="2400" dirty="0">
                  <a:latin typeface="Calibri" panose="020F0502020204030204" pitchFamily="34" charset="0"/>
                  <a:ea typeface="Calibri" panose="020F0502020204030204" pitchFamily="34" charset="0"/>
                  <a:cs typeface="Calibri" panose="020F0502020204030204" pitchFamily="34" charset="0"/>
                </a:rPr>
                <a:t>Nascita e maturazione dei globuli bianchi</a:t>
              </a:r>
            </a:p>
          </p:txBody>
        </p:sp>
        <p:sp>
          <p:nvSpPr>
            <p:cNvPr id="6" name="CasellaDiTesto 5">
              <a:extLst>
                <a:ext uri="{FF2B5EF4-FFF2-40B4-BE49-F238E27FC236}">
                  <a16:creationId xmlns:a16="http://schemas.microsoft.com/office/drawing/2014/main" id="{34D7FC45-2BF6-F972-C521-4709978E7876}"/>
                </a:ext>
              </a:extLst>
            </p:cNvPr>
            <p:cNvSpPr txBox="1"/>
            <p:nvPr/>
          </p:nvSpPr>
          <p:spPr>
            <a:xfrm>
              <a:off x="5172500" y="1542312"/>
              <a:ext cx="3588798" cy="346249"/>
            </a:xfrm>
            <a:prstGeom prst="rect">
              <a:avLst/>
            </a:prstGeom>
            <a:noFill/>
          </p:spPr>
          <p:txBody>
            <a:bodyPr wrap="square" rtlCol="0">
              <a:spAutoFit/>
            </a:bodyPr>
            <a:lstStyle/>
            <a:p>
              <a:r>
                <a:rPr lang="it-IT" sz="2400" dirty="0">
                  <a:latin typeface="Calibri" panose="020F0502020204030204" pitchFamily="34" charset="0"/>
                  <a:ea typeface="Calibri" panose="020F0502020204030204" pitchFamily="34" charset="0"/>
                  <a:cs typeface="Calibri" panose="020F0502020204030204" pitchFamily="34" charset="0"/>
                </a:rPr>
                <a:t>Organi linfoidi primari e secondari</a:t>
              </a:r>
            </a:p>
          </p:txBody>
        </p:sp>
        <p:sp>
          <p:nvSpPr>
            <p:cNvPr id="7" name="Rettangolo con angoli arrotondati 6">
              <a:extLst>
                <a:ext uri="{FF2B5EF4-FFF2-40B4-BE49-F238E27FC236}">
                  <a16:creationId xmlns:a16="http://schemas.microsoft.com/office/drawing/2014/main" id="{CDA1282F-A46C-B265-F463-F4AA97D17DA6}"/>
                </a:ext>
              </a:extLst>
            </p:cNvPr>
            <p:cNvSpPr/>
            <p:nvPr/>
          </p:nvSpPr>
          <p:spPr>
            <a:xfrm>
              <a:off x="4660676" y="533566"/>
              <a:ext cx="4382100" cy="459212"/>
            </a:xfrm>
            <a:prstGeom prst="roundRect">
              <a:avLst/>
            </a:prstGeom>
            <a:no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8" name="Rettangolo con angoli arrotondati 7">
              <a:extLst>
                <a:ext uri="{FF2B5EF4-FFF2-40B4-BE49-F238E27FC236}">
                  <a16:creationId xmlns:a16="http://schemas.microsoft.com/office/drawing/2014/main" id="{C911E6D1-DED2-C43E-10D0-0B9988CB4C94}"/>
                </a:ext>
              </a:extLst>
            </p:cNvPr>
            <p:cNvSpPr/>
            <p:nvPr/>
          </p:nvSpPr>
          <p:spPr>
            <a:xfrm>
              <a:off x="5172500" y="1519707"/>
              <a:ext cx="3358452" cy="459212"/>
            </a:xfrm>
            <a:prstGeom prst="roundRect">
              <a:avLst/>
            </a:prstGeom>
            <a:no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DA2ED-9022-582D-0B34-994DE9520160}"/>
              </a:ext>
            </a:extLst>
          </p:cNvPr>
          <p:cNvPicPr>
            <a:picLocks noChangeAspect="1"/>
          </p:cNvPicPr>
          <p:nvPr/>
        </p:nvPicPr>
        <p:blipFill>
          <a:blip r:embed="rId2"/>
          <a:stretch>
            <a:fillRect/>
          </a:stretch>
        </p:blipFill>
        <p:spPr>
          <a:xfrm>
            <a:off x="1215015" y="89548"/>
            <a:ext cx="9890407" cy="6678903"/>
          </a:xfrm>
          <a:prstGeom prst="rect">
            <a:avLst/>
          </a:prstGeom>
        </p:spPr>
      </p:pic>
    </p:spTree>
    <p:extLst>
      <p:ext uri="{BB962C8B-B14F-4D97-AF65-F5344CB8AC3E}">
        <p14:creationId xmlns:p14="http://schemas.microsoft.com/office/powerpoint/2010/main" val="272988554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4CB06-F588-05FA-8D32-2E342563B4BE}"/>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Intervento dell’immunità adattativa TCR E BCR</a:t>
            </a:r>
          </a:p>
        </p:txBody>
      </p:sp>
      <p:sp>
        <p:nvSpPr>
          <p:cNvPr id="6" name="TextBox 5">
            <a:extLst>
              <a:ext uri="{FF2B5EF4-FFF2-40B4-BE49-F238E27FC236}">
                <a16:creationId xmlns:a16="http://schemas.microsoft.com/office/drawing/2014/main" id="{E9FDBE38-9A41-0D99-E66F-D499452C40D0}"/>
              </a:ext>
            </a:extLst>
          </p:cNvPr>
          <p:cNvSpPr txBox="1"/>
          <p:nvPr/>
        </p:nvSpPr>
        <p:spPr>
          <a:xfrm>
            <a:off x="594023" y="1377900"/>
            <a:ext cx="7956154" cy="4401205"/>
          </a:xfrm>
          <a:prstGeom prst="rect">
            <a:avLst/>
          </a:prstGeom>
          <a:noFill/>
        </p:spPr>
        <p:txBody>
          <a:bodyPr wrap="square" rtlCol="0">
            <a:spAutoFit/>
          </a:bodyPr>
          <a:lstStyle/>
          <a:p>
            <a:r>
              <a:rPr lang="it-IT" sz="2800" dirty="0"/>
              <a:t>Riconoscimento nel tessuto infettato</a:t>
            </a:r>
          </a:p>
          <a:p>
            <a:endParaRPr lang="it-IT" sz="2800" dirty="0"/>
          </a:p>
          <a:p>
            <a:r>
              <a:rPr lang="it-IT" sz="2800" dirty="0"/>
              <a:t>Allerta immunità naturale e processo infiammatorio</a:t>
            </a:r>
          </a:p>
          <a:p>
            <a:endParaRPr lang="it-IT" sz="2800" dirty="0"/>
          </a:p>
          <a:p>
            <a:r>
              <a:rPr lang="it-IT" sz="2800" dirty="0"/>
              <a:t>Attivazione delle cellule dendritiche cariche di antigeni e migrazione nei linfonodi</a:t>
            </a:r>
          </a:p>
          <a:p>
            <a:endParaRPr lang="it-IT" sz="2800" dirty="0"/>
          </a:p>
          <a:p>
            <a:r>
              <a:rPr lang="it-IT" sz="2800" dirty="0"/>
              <a:t>Selezione di linfociti con affinità per antigeni selezionati e avvio dell’immunità adattativa</a:t>
            </a:r>
          </a:p>
          <a:p>
            <a:endParaRPr lang="it-IT" sz="2800" dirty="0"/>
          </a:p>
        </p:txBody>
      </p:sp>
    </p:spTree>
    <p:extLst>
      <p:ext uri="{BB962C8B-B14F-4D97-AF65-F5344CB8AC3E}">
        <p14:creationId xmlns:p14="http://schemas.microsoft.com/office/powerpoint/2010/main" val="42842578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0595EC-F7B9-4290-9232-17196191C569}"/>
              </a:ext>
            </a:extLst>
          </p:cNvPr>
          <p:cNvGrpSpPr/>
          <p:nvPr/>
        </p:nvGrpSpPr>
        <p:grpSpPr>
          <a:xfrm>
            <a:off x="5078509" y="3184711"/>
            <a:ext cx="6271961" cy="3609154"/>
            <a:chOff x="5078509" y="3184711"/>
            <a:chExt cx="6271961" cy="3609154"/>
          </a:xfrm>
        </p:grpSpPr>
        <p:pic>
          <p:nvPicPr>
            <p:cNvPr id="22" name="Picture 21">
              <a:extLst>
                <a:ext uri="{FF2B5EF4-FFF2-40B4-BE49-F238E27FC236}">
                  <a16:creationId xmlns:a16="http://schemas.microsoft.com/office/drawing/2014/main" id="{F34A9336-A3F6-49AB-95F3-5620C5B82188}"/>
                </a:ext>
              </a:extLst>
            </p:cNvPr>
            <p:cNvPicPr>
              <a:picLocks noChangeAspect="1"/>
            </p:cNvPicPr>
            <p:nvPr/>
          </p:nvPicPr>
          <p:blipFill>
            <a:blip r:embed="rId2"/>
            <a:stretch>
              <a:fillRect/>
            </a:stretch>
          </p:blipFill>
          <p:spPr>
            <a:xfrm>
              <a:off x="8844077" y="3706956"/>
              <a:ext cx="2506393" cy="2985257"/>
            </a:xfrm>
            <a:prstGeom prst="rect">
              <a:avLst/>
            </a:prstGeom>
          </p:spPr>
        </p:pic>
        <p:pic>
          <p:nvPicPr>
            <p:cNvPr id="23" name="Picture 22">
              <a:extLst>
                <a:ext uri="{FF2B5EF4-FFF2-40B4-BE49-F238E27FC236}">
                  <a16:creationId xmlns:a16="http://schemas.microsoft.com/office/drawing/2014/main" id="{E6600490-146F-434C-8231-95371962CB3E}"/>
                </a:ext>
              </a:extLst>
            </p:cNvPr>
            <p:cNvPicPr>
              <a:picLocks noChangeAspect="1"/>
            </p:cNvPicPr>
            <p:nvPr/>
          </p:nvPicPr>
          <p:blipFill>
            <a:blip r:embed="rId3"/>
            <a:stretch>
              <a:fillRect/>
            </a:stretch>
          </p:blipFill>
          <p:spPr>
            <a:xfrm>
              <a:off x="5730893" y="3798857"/>
              <a:ext cx="2337092" cy="2534713"/>
            </a:xfrm>
            <a:prstGeom prst="rect">
              <a:avLst/>
            </a:prstGeom>
          </p:spPr>
        </p:pic>
        <p:cxnSp>
          <p:nvCxnSpPr>
            <p:cNvPr id="57" name="Straight Connector 56">
              <a:extLst>
                <a:ext uri="{FF2B5EF4-FFF2-40B4-BE49-F238E27FC236}">
                  <a16:creationId xmlns:a16="http://schemas.microsoft.com/office/drawing/2014/main" id="{0485A8CF-4CF1-48F2-BE8C-84B87258EA57}"/>
                </a:ext>
              </a:extLst>
            </p:cNvPr>
            <p:cNvCxnSpPr>
              <a:cxnSpLocks/>
              <a:stCxn id="94" idx="7"/>
            </p:cNvCxnSpPr>
            <p:nvPr/>
          </p:nvCxnSpPr>
          <p:spPr>
            <a:xfrm>
              <a:off x="8159115" y="3713259"/>
              <a:ext cx="1716837" cy="10887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9E5989F-AD92-40FD-BD04-29DE90B84A17}"/>
                </a:ext>
              </a:extLst>
            </p:cNvPr>
            <p:cNvCxnSpPr>
              <a:cxnSpLocks/>
              <a:stCxn id="94" idx="5"/>
            </p:cNvCxnSpPr>
            <p:nvPr/>
          </p:nvCxnSpPr>
          <p:spPr>
            <a:xfrm flipV="1">
              <a:off x="8159115" y="4803731"/>
              <a:ext cx="1739880" cy="146158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5B6450E3-892B-4140-B453-553AF590B51D}"/>
                </a:ext>
              </a:extLst>
            </p:cNvPr>
            <p:cNvSpPr/>
            <p:nvPr/>
          </p:nvSpPr>
          <p:spPr>
            <a:xfrm>
              <a:off x="5078509" y="3184711"/>
              <a:ext cx="3609154" cy="3609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a:t>
              </a:r>
            </a:p>
          </p:txBody>
        </p:sp>
        <p:sp>
          <p:nvSpPr>
            <p:cNvPr id="101" name="Arrow: Down 100">
              <a:extLst>
                <a:ext uri="{FF2B5EF4-FFF2-40B4-BE49-F238E27FC236}">
                  <a16:creationId xmlns:a16="http://schemas.microsoft.com/office/drawing/2014/main" id="{BADE68DF-9B74-4E48-A033-29AE981DF30F}"/>
                </a:ext>
              </a:extLst>
            </p:cNvPr>
            <p:cNvSpPr/>
            <p:nvPr/>
          </p:nvSpPr>
          <p:spPr>
            <a:xfrm>
              <a:off x="10254418" y="3283456"/>
              <a:ext cx="112042" cy="637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 name="Picture 4">
            <a:extLst>
              <a:ext uri="{FF2B5EF4-FFF2-40B4-BE49-F238E27FC236}">
                <a16:creationId xmlns:a16="http://schemas.microsoft.com/office/drawing/2014/main" id="{5FED9366-D326-490E-90CB-FF2C819642F0}"/>
              </a:ext>
            </a:extLst>
          </p:cNvPr>
          <p:cNvPicPr>
            <a:picLocks noChangeAspect="1"/>
          </p:cNvPicPr>
          <p:nvPr/>
        </p:nvPicPr>
        <p:blipFill>
          <a:blip r:embed="rId4"/>
          <a:stretch>
            <a:fillRect/>
          </a:stretch>
        </p:blipFill>
        <p:spPr>
          <a:xfrm>
            <a:off x="46155" y="0"/>
            <a:ext cx="3090213" cy="3474231"/>
          </a:xfrm>
          <a:prstGeom prst="rect">
            <a:avLst/>
          </a:prstGeom>
        </p:spPr>
      </p:pic>
      <p:pic>
        <p:nvPicPr>
          <p:cNvPr id="7" name="Picture 6">
            <a:extLst>
              <a:ext uri="{FF2B5EF4-FFF2-40B4-BE49-F238E27FC236}">
                <a16:creationId xmlns:a16="http://schemas.microsoft.com/office/drawing/2014/main" id="{D6135AA4-29E3-4E5E-B59B-64072C996DA8}"/>
              </a:ext>
            </a:extLst>
          </p:cNvPr>
          <p:cNvPicPr>
            <a:picLocks noChangeAspect="1"/>
          </p:cNvPicPr>
          <p:nvPr/>
        </p:nvPicPr>
        <p:blipFill>
          <a:blip r:embed="rId5"/>
          <a:stretch>
            <a:fillRect/>
          </a:stretch>
        </p:blipFill>
        <p:spPr>
          <a:xfrm>
            <a:off x="3460131" y="607588"/>
            <a:ext cx="3121842" cy="2561747"/>
          </a:xfrm>
          <a:prstGeom prst="rect">
            <a:avLst/>
          </a:prstGeom>
        </p:spPr>
      </p:pic>
      <p:pic>
        <p:nvPicPr>
          <p:cNvPr id="14" name="Picture 13">
            <a:extLst>
              <a:ext uri="{FF2B5EF4-FFF2-40B4-BE49-F238E27FC236}">
                <a16:creationId xmlns:a16="http://schemas.microsoft.com/office/drawing/2014/main" id="{A2A635E4-ECC6-41A1-B605-152EA44CF688}"/>
              </a:ext>
            </a:extLst>
          </p:cNvPr>
          <p:cNvPicPr>
            <a:picLocks noChangeAspect="1"/>
          </p:cNvPicPr>
          <p:nvPr/>
        </p:nvPicPr>
        <p:blipFill>
          <a:blip r:embed="rId6"/>
          <a:stretch>
            <a:fillRect/>
          </a:stretch>
        </p:blipFill>
        <p:spPr>
          <a:xfrm rot="20701935">
            <a:off x="6128390" y="2385436"/>
            <a:ext cx="303685" cy="300154"/>
          </a:xfrm>
          <a:prstGeom prst="rect">
            <a:avLst/>
          </a:prstGeom>
        </p:spPr>
      </p:pic>
      <p:cxnSp>
        <p:nvCxnSpPr>
          <p:cNvPr id="25" name="Straight Connector 24">
            <a:extLst>
              <a:ext uri="{FF2B5EF4-FFF2-40B4-BE49-F238E27FC236}">
                <a16:creationId xmlns:a16="http://schemas.microsoft.com/office/drawing/2014/main" id="{80D32EA6-E7D8-441F-88D0-A6004BCC199B}"/>
              </a:ext>
            </a:extLst>
          </p:cNvPr>
          <p:cNvCxnSpPr>
            <a:cxnSpLocks/>
          </p:cNvCxnSpPr>
          <p:nvPr/>
        </p:nvCxnSpPr>
        <p:spPr>
          <a:xfrm flipV="1">
            <a:off x="2019504" y="393147"/>
            <a:ext cx="1979563" cy="10508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2D4B02-1601-46BC-9809-F49C9204E06D}"/>
              </a:ext>
            </a:extLst>
          </p:cNvPr>
          <p:cNvCxnSpPr>
            <a:cxnSpLocks/>
          </p:cNvCxnSpPr>
          <p:nvPr/>
        </p:nvCxnSpPr>
        <p:spPr>
          <a:xfrm>
            <a:off x="1985275" y="1444010"/>
            <a:ext cx="1292855" cy="15720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8DC9E24-84F5-4A41-B1AA-1435B5C7DAA6}"/>
              </a:ext>
            </a:extLst>
          </p:cNvPr>
          <p:cNvCxnSpPr/>
          <p:nvPr/>
        </p:nvCxnSpPr>
        <p:spPr>
          <a:xfrm>
            <a:off x="5723538" y="253551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3D2FDED1-8B7E-4802-93A9-0D2FD3EA1C9D}"/>
              </a:ext>
            </a:extLst>
          </p:cNvPr>
          <p:cNvSpPr/>
          <p:nvPr/>
        </p:nvSpPr>
        <p:spPr>
          <a:xfrm>
            <a:off x="2973022" y="215153"/>
            <a:ext cx="3609154" cy="3609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oup 3">
            <a:extLst>
              <a:ext uri="{FF2B5EF4-FFF2-40B4-BE49-F238E27FC236}">
                <a16:creationId xmlns:a16="http://schemas.microsoft.com/office/drawing/2014/main" id="{B2C344AE-80D3-4B80-82B8-2D87B38C683A}"/>
              </a:ext>
            </a:extLst>
          </p:cNvPr>
          <p:cNvGrpSpPr/>
          <p:nvPr/>
        </p:nvGrpSpPr>
        <p:grpSpPr>
          <a:xfrm>
            <a:off x="6080294" y="117804"/>
            <a:ext cx="5548223" cy="3609154"/>
            <a:chOff x="6080294" y="117804"/>
            <a:chExt cx="5548223" cy="3609154"/>
          </a:xfrm>
        </p:grpSpPr>
        <p:cxnSp>
          <p:nvCxnSpPr>
            <p:cNvPr id="29" name="Straight Connector 28">
              <a:extLst>
                <a:ext uri="{FF2B5EF4-FFF2-40B4-BE49-F238E27FC236}">
                  <a16:creationId xmlns:a16="http://schemas.microsoft.com/office/drawing/2014/main" id="{7A25B388-8A58-4035-9233-DA52D88455A3}"/>
                </a:ext>
              </a:extLst>
            </p:cNvPr>
            <p:cNvCxnSpPr>
              <a:cxnSpLocks/>
            </p:cNvCxnSpPr>
            <p:nvPr/>
          </p:nvCxnSpPr>
          <p:spPr>
            <a:xfrm>
              <a:off x="6080294" y="2438628"/>
              <a:ext cx="2763783" cy="990369"/>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02A61B9-8BD4-4673-AE61-68506DCF1C1B}"/>
                </a:ext>
              </a:extLst>
            </p:cNvPr>
            <p:cNvGrpSpPr/>
            <p:nvPr/>
          </p:nvGrpSpPr>
          <p:grpSpPr>
            <a:xfrm>
              <a:off x="8019363" y="117804"/>
              <a:ext cx="3609154" cy="3609154"/>
              <a:chOff x="8019363" y="117804"/>
              <a:chExt cx="3609154" cy="3609154"/>
            </a:xfrm>
          </p:grpSpPr>
          <p:pic>
            <p:nvPicPr>
              <p:cNvPr id="9" name="Picture 8">
                <a:extLst>
                  <a:ext uri="{FF2B5EF4-FFF2-40B4-BE49-F238E27FC236}">
                    <a16:creationId xmlns:a16="http://schemas.microsoft.com/office/drawing/2014/main" id="{47A8953D-5D47-43AC-8954-59FA59D434EB}"/>
                  </a:ext>
                </a:extLst>
              </p:cNvPr>
              <p:cNvPicPr>
                <a:picLocks noChangeAspect="1"/>
              </p:cNvPicPr>
              <p:nvPr/>
            </p:nvPicPr>
            <p:blipFill>
              <a:blip r:embed="rId7"/>
              <a:stretch>
                <a:fillRect/>
              </a:stretch>
            </p:blipFill>
            <p:spPr>
              <a:xfrm>
                <a:off x="8326083" y="752420"/>
                <a:ext cx="1204884" cy="1135577"/>
              </a:xfrm>
              <a:prstGeom prst="rect">
                <a:avLst/>
              </a:prstGeom>
            </p:spPr>
          </p:pic>
          <p:pic>
            <p:nvPicPr>
              <p:cNvPr id="13" name="Picture 12">
                <a:extLst>
                  <a:ext uri="{FF2B5EF4-FFF2-40B4-BE49-F238E27FC236}">
                    <a16:creationId xmlns:a16="http://schemas.microsoft.com/office/drawing/2014/main" id="{F1294445-E927-4DCE-932C-0A569E61A5F5}"/>
                  </a:ext>
                </a:extLst>
              </p:cNvPr>
              <p:cNvPicPr>
                <a:picLocks noChangeAspect="1"/>
              </p:cNvPicPr>
              <p:nvPr/>
            </p:nvPicPr>
            <p:blipFill>
              <a:blip r:embed="rId6"/>
              <a:stretch>
                <a:fillRect/>
              </a:stretch>
            </p:blipFill>
            <p:spPr>
              <a:xfrm>
                <a:off x="8139107" y="1306561"/>
                <a:ext cx="303685" cy="300154"/>
              </a:xfrm>
              <a:prstGeom prst="rect">
                <a:avLst/>
              </a:prstGeom>
            </p:spPr>
          </p:pic>
          <p:pic>
            <p:nvPicPr>
              <p:cNvPr id="20" name="Picture 19">
                <a:extLst>
                  <a:ext uri="{FF2B5EF4-FFF2-40B4-BE49-F238E27FC236}">
                    <a16:creationId xmlns:a16="http://schemas.microsoft.com/office/drawing/2014/main" id="{91F014EA-AFE4-4930-973B-2A4BCE5E6D81}"/>
                  </a:ext>
                </a:extLst>
              </p:cNvPr>
              <p:cNvPicPr>
                <a:picLocks noChangeAspect="1"/>
              </p:cNvPicPr>
              <p:nvPr/>
            </p:nvPicPr>
            <p:blipFill>
              <a:blip r:embed="rId8"/>
              <a:stretch>
                <a:fillRect/>
              </a:stretch>
            </p:blipFill>
            <p:spPr>
              <a:xfrm rot="20885711">
                <a:off x="9363033" y="1479283"/>
                <a:ext cx="1890356" cy="2069507"/>
              </a:xfrm>
              <a:prstGeom prst="rect">
                <a:avLst/>
              </a:prstGeom>
            </p:spPr>
          </p:pic>
          <p:pic>
            <p:nvPicPr>
              <p:cNvPr id="16" name="Picture 15">
                <a:extLst>
                  <a:ext uri="{FF2B5EF4-FFF2-40B4-BE49-F238E27FC236}">
                    <a16:creationId xmlns:a16="http://schemas.microsoft.com/office/drawing/2014/main" id="{1528AAD3-D090-4CDA-9559-BA3B0AD79977}"/>
                  </a:ext>
                </a:extLst>
              </p:cNvPr>
              <p:cNvPicPr>
                <a:picLocks noChangeAspect="1"/>
              </p:cNvPicPr>
              <p:nvPr/>
            </p:nvPicPr>
            <p:blipFill>
              <a:blip r:embed="rId9"/>
              <a:stretch>
                <a:fillRect/>
              </a:stretch>
            </p:blipFill>
            <p:spPr>
              <a:xfrm>
                <a:off x="9402670" y="414868"/>
                <a:ext cx="1389208" cy="958605"/>
              </a:xfrm>
              <a:prstGeom prst="rect">
                <a:avLst/>
              </a:prstGeom>
            </p:spPr>
          </p:pic>
          <p:pic>
            <p:nvPicPr>
              <p:cNvPr id="18" name="Picture 17">
                <a:extLst>
                  <a:ext uri="{FF2B5EF4-FFF2-40B4-BE49-F238E27FC236}">
                    <a16:creationId xmlns:a16="http://schemas.microsoft.com/office/drawing/2014/main" id="{DA1853D7-B16E-4BDB-A1BF-55AD125B478B}"/>
                  </a:ext>
                </a:extLst>
              </p:cNvPr>
              <p:cNvPicPr>
                <a:picLocks noChangeAspect="1"/>
              </p:cNvPicPr>
              <p:nvPr/>
            </p:nvPicPr>
            <p:blipFill>
              <a:blip r:embed="rId10"/>
              <a:stretch>
                <a:fillRect/>
              </a:stretch>
            </p:blipFill>
            <p:spPr>
              <a:xfrm rot="21349550">
                <a:off x="8527830" y="2013907"/>
                <a:ext cx="998069" cy="1165188"/>
              </a:xfrm>
              <a:prstGeom prst="rect">
                <a:avLst/>
              </a:prstGeom>
            </p:spPr>
          </p:pic>
          <p:sp>
            <p:nvSpPr>
              <p:cNvPr id="85" name="Oval 84">
                <a:extLst>
                  <a:ext uri="{FF2B5EF4-FFF2-40B4-BE49-F238E27FC236}">
                    <a16:creationId xmlns:a16="http://schemas.microsoft.com/office/drawing/2014/main" id="{293B3927-D20A-4D42-A4C0-A8CC3F6646A8}"/>
                  </a:ext>
                </a:extLst>
              </p:cNvPr>
              <p:cNvSpPr/>
              <p:nvPr/>
            </p:nvSpPr>
            <p:spPr>
              <a:xfrm>
                <a:off x="8019363" y="117804"/>
                <a:ext cx="3609154" cy="3609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a:t>
                </a:r>
              </a:p>
            </p:txBody>
          </p:sp>
        </p:grpSp>
        <p:cxnSp>
          <p:nvCxnSpPr>
            <p:cNvPr id="28" name="Straight Connector 27">
              <a:extLst>
                <a:ext uri="{FF2B5EF4-FFF2-40B4-BE49-F238E27FC236}">
                  <a16:creationId xmlns:a16="http://schemas.microsoft.com/office/drawing/2014/main" id="{4F90DAA1-3141-4741-A4B0-87B0D177DC1E}"/>
                </a:ext>
              </a:extLst>
            </p:cNvPr>
            <p:cNvCxnSpPr>
              <a:cxnSpLocks/>
              <a:endCxn id="85" idx="1"/>
            </p:cNvCxnSpPr>
            <p:nvPr/>
          </p:nvCxnSpPr>
          <p:spPr>
            <a:xfrm flipV="1">
              <a:off x="6080294" y="646352"/>
              <a:ext cx="2467617" cy="179227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12DE762-BFA0-4677-B7FF-5711FD4621CF}"/>
              </a:ext>
            </a:extLst>
          </p:cNvPr>
          <p:cNvGrpSpPr/>
          <p:nvPr/>
        </p:nvGrpSpPr>
        <p:grpSpPr>
          <a:xfrm>
            <a:off x="1985275" y="3369498"/>
            <a:ext cx="3722575" cy="1816286"/>
            <a:chOff x="1985275" y="3369498"/>
            <a:chExt cx="3722575" cy="1816286"/>
          </a:xfrm>
        </p:grpSpPr>
        <p:pic>
          <p:nvPicPr>
            <p:cNvPr id="69" name="Picture 68">
              <a:extLst>
                <a:ext uri="{FF2B5EF4-FFF2-40B4-BE49-F238E27FC236}">
                  <a16:creationId xmlns:a16="http://schemas.microsoft.com/office/drawing/2014/main" id="{2A115BED-7991-4072-BB3E-F440A03A0ADA}"/>
                </a:ext>
              </a:extLst>
            </p:cNvPr>
            <p:cNvPicPr>
              <a:picLocks noChangeAspect="1"/>
            </p:cNvPicPr>
            <p:nvPr/>
          </p:nvPicPr>
          <p:blipFill>
            <a:blip r:embed="rId11"/>
            <a:stretch>
              <a:fillRect/>
            </a:stretch>
          </p:blipFill>
          <p:spPr>
            <a:xfrm>
              <a:off x="2348612" y="3688666"/>
              <a:ext cx="615108" cy="608222"/>
            </a:xfrm>
            <a:prstGeom prst="rect">
              <a:avLst/>
            </a:prstGeom>
          </p:spPr>
        </p:pic>
        <p:pic>
          <p:nvPicPr>
            <p:cNvPr id="71" name="Picture 70">
              <a:extLst>
                <a:ext uri="{FF2B5EF4-FFF2-40B4-BE49-F238E27FC236}">
                  <a16:creationId xmlns:a16="http://schemas.microsoft.com/office/drawing/2014/main" id="{36E52090-7296-49BE-A087-06478458BCBC}"/>
                </a:ext>
              </a:extLst>
            </p:cNvPr>
            <p:cNvPicPr>
              <a:picLocks noChangeAspect="1"/>
            </p:cNvPicPr>
            <p:nvPr/>
          </p:nvPicPr>
          <p:blipFill>
            <a:blip r:embed="rId12"/>
            <a:stretch>
              <a:fillRect/>
            </a:stretch>
          </p:blipFill>
          <p:spPr>
            <a:xfrm>
              <a:off x="1985275" y="4308741"/>
              <a:ext cx="1052331" cy="784728"/>
            </a:xfrm>
            <a:prstGeom prst="rect">
              <a:avLst/>
            </a:prstGeom>
          </p:spPr>
        </p:pic>
        <p:pic>
          <p:nvPicPr>
            <p:cNvPr id="73" name="Picture 72">
              <a:extLst>
                <a:ext uri="{FF2B5EF4-FFF2-40B4-BE49-F238E27FC236}">
                  <a16:creationId xmlns:a16="http://schemas.microsoft.com/office/drawing/2014/main" id="{B9A0F2BC-4931-49E0-9D35-802DE9882B2F}"/>
                </a:ext>
              </a:extLst>
            </p:cNvPr>
            <p:cNvPicPr>
              <a:picLocks noChangeAspect="1"/>
            </p:cNvPicPr>
            <p:nvPr/>
          </p:nvPicPr>
          <p:blipFill>
            <a:blip r:embed="rId13"/>
            <a:stretch>
              <a:fillRect/>
            </a:stretch>
          </p:blipFill>
          <p:spPr>
            <a:xfrm>
              <a:off x="3009285" y="3688666"/>
              <a:ext cx="805694" cy="831099"/>
            </a:xfrm>
            <a:prstGeom prst="rect">
              <a:avLst/>
            </a:prstGeom>
          </p:spPr>
        </p:pic>
        <p:cxnSp>
          <p:nvCxnSpPr>
            <p:cNvPr id="74" name="Straight Connector 73">
              <a:extLst>
                <a:ext uri="{FF2B5EF4-FFF2-40B4-BE49-F238E27FC236}">
                  <a16:creationId xmlns:a16="http://schemas.microsoft.com/office/drawing/2014/main" id="{E8069031-A046-43B6-93A4-E936A74EE21D}"/>
                </a:ext>
              </a:extLst>
            </p:cNvPr>
            <p:cNvCxnSpPr>
              <a:cxnSpLocks/>
            </p:cNvCxnSpPr>
            <p:nvPr/>
          </p:nvCxnSpPr>
          <p:spPr>
            <a:xfrm flipH="1">
              <a:off x="2802279" y="4748392"/>
              <a:ext cx="2905571" cy="4373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79B0BD2-DB41-46ED-8D07-82CC0D8552E9}"/>
                </a:ext>
              </a:extLst>
            </p:cNvPr>
            <p:cNvCxnSpPr>
              <a:cxnSpLocks/>
            </p:cNvCxnSpPr>
            <p:nvPr/>
          </p:nvCxnSpPr>
          <p:spPr>
            <a:xfrm>
              <a:off x="4039007" y="4038748"/>
              <a:ext cx="1668843" cy="70964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9" name="Arrow: Right 108">
              <a:extLst>
                <a:ext uri="{FF2B5EF4-FFF2-40B4-BE49-F238E27FC236}">
                  <a16:creationId xmlns:a16="http://schemas.microsoft.com/office/drawing/2014/main" id="{995998E3-10D2-4F92-922B-256884CCBE6E}"/>
                </a:ext>
              </a:extLst>
            </p:cNvPr>
            <p:cNvSpPr/>
            <p:nvPr/>
          </p:nvSpPr>
          <p:spPr>
            <a:xfrm rot="19135636">
              <a:off x="3003106" y="3369498"/>
              <a:ext cx="787756" cy="137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 name="TextBox 9">
            <a:extLst>
              <a:ext uri="{FF2B5EF4-FFF2-40B4-BE49-F238E27FC236}">
                <a16:creationId xmlns:a16="http://schemas.microsoft.com/office/drawing/2014/main" id="{41A43518-0898-46BA-8A3A-634D26F491B4}"/>
              </a:ext>
            </a:extLst>
          </p:cNvPr>
          <p:cNvSpPr txBox="1"/>
          <p:nvPr/>
        </p:nvSpPr>
        <p:spPr>
          <a:xfrm>
            <a:off x="10968154" y="1721929"/>
            <a:ext cx="1068882" cy="954107"/>
          </a:xfrm>
          <a:prstGeom prst="rect">
            <a:avLst/>
          </a:prstGeom>
          <a:noFill/>
        </p:spPr>
        <p:txBody>
          <a:bodyPr wrap="none" rtlCol="0">
            <a:spAutoFit/>
          </a:bodyPr>
          <a:lstStyle/>
          <a:p>
            <a:r>
              <a:rPr lang="it-IT" sz="2800" b="1" dirty="0"/>
              <a:t>6h</a:t>
            </a:r>
          </a:p>
          <a:p>
            <a:r>
              <a:rPr lang="it-IT" sz="2800" b="1" dirty="0"/>
              <a:t>carico</a:t>
            </a:r>
          </a:p>
        </p:txBody>
      </p:sp>
      <p:sp>
        <p:nvSpPr>
          <p:cNvPr id="35" name="TextBox 34">
            <a:extLst>
              <a:ext uri="{FF2B5EF4-FFF2-40B4-BE49-F238E27FC236}">
                <a16:creationId xmlns:a16="http://schemas.microsoft.com/office/drawing/2014/main" id="{990FB10F-9C54-4301-B8D9-51B1D2B46D33}"/>
              </a:ext>
            </a:extLst>
          </p:cNvPr>
          <p:cNvSpPr txBox="1"/>
          <p:nvPr/>
        </p:nvSpPr>
        <p:spPr>
          <a:xfrm>
            <a:off x="9087842" y="3479942"/>
            <a:ext cx="2945176" cy="954107"/>
          </a:xfrm>
          <a:prstGeom prst="rect">
            <a:avLst/>
          </a:prstGeom>
          <a:noFill/>
        </p:spPr>
        <p:txBody>
          <a:bodyPr wrap="square" rtlCol="0">
            <a:spAutoFit/>
          </a:bodyPr>
          <a:lstStyle/>
          <a:p>
            <a:r>
              <a:rPr lang="it-IT" sz="2800" b="1" dirty="0"/>
              <a:t>24h: viaggio e specializzazione</a:t>
            </a:r>
          </a:p>
        </p:txBody>
      </p:sp>
      <p:sp>
        <p:nvSpPr>
          <p:cNvPr id="36" name="TextBox 35">
            <a:extLst>
              <a:ext uri="{FF2B5EF4-FFF2-40B4-BE49-F238E27FC236}">
                <a16:creationId xmlns:a16="http://schemas.microsoft.com/office/drawing/2014/main" id="{7DEA7484-97EE-4B8C-97C4-0F45B89768FB}"/>
              </a:ext>
            </a:extLst>
          </p:cNvPr>
          <p:cNvSpPr txBox="1"/>
          <p:nvPr/>
        </p:nvSpPr>
        <p:spPr>
          <a:xfrm>
            <a:off x="4519927" y="5749323"/>
            <a:ext cx="2945176" cy="954107"/>
          </a:xfrm>
          <a:prstGeom prst="rect">
            <a:avLst/>
          </a:prstGeom>
          <a:noFill/>
        </p:spPr>
        <p:txBody>
          <a:bodyPr wrap="square" rtlCol="0">
            <a:spAutoFit/>
          </a:bodyPr>
          <a:lstStyle/>
          <a:p>
            <a:r>
              <a:rPr lang="it-IT" sz="2800" b="1" dirty="0"/>
              <a:t>1 settimana</a:t>
            </a:r>
          </a:p>
          <a:p>
            <a:r>
              <a:rPr lang="it-IT" sz="2800" b="1" dirty="0"/>
              <a:t>Nel </a:t>
            </a:r>
            <a:r>
              <a:rPr lang="it-IT" sz="2800" b="1" dirty="0" err="1"/>
              <a:t>linfondo</a:t>
            </a:r>
            <a:endParaRPr lang="it-IT" sz="2800" b="1" dirty="0"/>
          </a:p>
        </p:txBody>
      </p:sp>
      <p:sp>
        <p:nvSpPr>
          <p:cNvPr id="2" name="TextBox 1">
            <a:extLst>
              <a:ext uri="{FF2B5EF4-FFF2-40B4-BE49-F238E27FC236}">
                <a16:creationId xmlns:a16="http://schemas.microsoft.com/office/drawing/2014/main" id="{8CCD10EE-39E8-F104-2007-37C8C51D5621}"/>
              </a:ext>
            </a:extLst>
          </p:cNvPr>
          <p:cNvSpPr txBox="1"/>
          <p:nvPr/>
        </p:nvSpPr>
        <p:spPr>
          <a:xfrm>
            <a:off x="6102376" y="-23140"/>
            <a:ext cx="2665345" cy="1384995"/>
          </a:xfrm>
          <a:prstGeom prst="rect">
            <a:avLst/>
          </a:prstGeom>
          <a:noFill/>
        </p:spPr>
        <p:txBody>
          <a:bodyPr wrap="none" rtlCol="0">
            <a:spAutoFit/>
          </a:bodyPr>
          <a:lstStyle/>
          <a:p>
            <a:r>
              <a:rPr lang="it-IT" sz="2800" b="1" dirty="0"/>
              <a:t>1h</a:t>
            </a:r>
          </a:p>
          <a:p>
            <a:r>
              <a:rPr lang="it-IT" sz="2800" b="1" dirty="0"/>
              <a:t>Attivazione</a:t>
            </a:r>
          </a:p>
          <a:p>
            <a:r>
              <a:rPr lang="it-IT" sz="2800" b="1" dirty="0"/>
              <a:t>Immunità innata</a:t>
            </a:r>
          </a:p>
        </p:txBody>
      </p:sp>
      <p:sp>
        <p:nvSpPr>
          <p:cNvPr id="11" name="TextBox 10">
            <a:extLst>
              <a:ext uri="{FF2B5EF4-FFF2-40B4-BE49-F238E27FC236}">
                <a16:creationId xmlns:a16="http://schemas.microsoft.com/office/drawing/2014/main" id="{30EBA948-A447-794C-0AE0-B43051540B28}"/>
              </a:ext>
            </a:extLst>
          </p:cNvPr>
          <p:cNvSpPr txBox="1"/>
          <p:nvPr/>
        </p:nvSpPr>
        <p:spPr>
          <a:xfrm>
            <a:off x="137160" y="5354275"/>
            <a:ext cx="4459106" cy="1569660"/>
          </a:xfrm>
          <a:prstGeom prst="rect">
            <a:avLst/>
          </a:prstGeom>
          <a:noFill/>
        </p:spPr>
        <p:txBody>
          <a:bodyPr wrap="square" rtlCol="0">
            <a:spAutoFit/>
          </a:bodyPr>
          <a:lstStyle/>
          <a:p>
            <a:pPr algn="l">
              <a:spcBef>
                <a:spcPts val="1800"/>
              </a:spcBef>
            </a:pPr>
            <a:r>
              <a:rPr lang="it-IT" sz="2400" b="0" i="0" u="none" strike="noStrike" baseline="0" dirty="0"/>
              <a:t>La cellula dendritica può interagire con </a:t>
            </a:r>
            <a:r>
              <a:rPr lang="it-IT" sz="2400" b="0" i="0" u="sng" strike="noStrike" baseline="0" dirty="0"/>
              <a:t>100-1000 Linfociti/ora</a:t>
            </a:r>
            <a:br>
              <a:rPr lang="it-IT" sz="2400" dirty="0"/>
            </a:br>
            <a:r>
              <a:rPr lang="it-IT" sz="2400" b="1" i="0" u="none" strike="noStrike" baseline="0" dirty="0"/>
              <a:t>500 milioni di linfociti al dì</a:t>
            </a:r>
            <a:r>
              <a:rPr lang="it-IT" sz="2400" b="1" i="0" u="none" strike="noStrike" baseline="0" dirty="0">
                <a:solidFill>
                  <a:srgbClr val="B60014"/>
                </a:solidFill>
              </a:rPr>
              <a:t> </a:t>
            </a:r>
            <a:r>
              <a:rPr lang="it-IT" sz="2400" i="0" u="none" strike="noStrike" baseline="0" dirty="0"/>
              <a:t>fanno il loro passaggio in un linfonodo</a:t>
            </a:r>
            <a:endParaRPr lang="it-IT" sz="2400" dirty="0"/>
          </a:p>
        </p:txBody>
      </p:sp>
    </p:spTree>
    <p:extLst>
      <p:ext uri="{BB962C8B-B14F-4D97-AF65-F5344CB8AC3E}">
        <p14:creationId xmlns:p14="http://schemas.microsoft.com/office/powerpoint/2010/main" val="225794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5" grpId="0"/>
      <p:bldP spid="36" grpId="0"/>
      <p:bldP spid="2"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TextShape 1"/>
          <p:cNvSpPr txBox="1"/>
          <p:nvPr/>
        </p:nvSpPr>
        <p:spPr>
          <a:xfrm>
            <a:off x="152919" y="134556"/>
            <a:ext cx="8406360"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6600" b="1" spc="-1">
                <a:latin typeface="Calibri"/>
                <a:ea typeface="Calibri"/>
                <a:cs typeface="Calibri"/>
                <a:sym typeface="Calibri"/>
              </a:defRPr>
            </a:lvl1pPr>
          </a:lstStyle>
          <a:p>
            <a:pPr algn="l"/>
            <a:r>
              <a:rPr lang="en-US" sz="4000" dirty="0" err="1">
                <a:solidFill>
                  <a:schemeClr val="accent1"/>
                </a:solidFill>
              </a:rPr>
              <a:t>I</a:t>
            </a:r>
            <a:r>
              <a:rPr sz="4000" dirty="0" err="1">
                <a:solidFill>
                  <a:schemeClr val="accent1"/>
                </a:solidFill>
              </a:rPr>
              <a:t>nf</a:t>
            </a:r>
            <a:r>
              <a:rPr lang="en-US" sz="4000" dirty="0" err="1">
                <a:solidFill>
                  <a:schemeClr val="accent1"/>
                </a:solidFill>
              </a:rPr>
              <a:t>iammazione</a:t>
            </a:r>
            <a:r>
              <a:rPr lang="en-US" sz="4000" dirty="0">
                <a:solidFill>
                  <a:schemeClr val="accent1"/>
                </a:solidFill>
              </a:rPr>
              <a:t> </a:t>
            </a:r>
            <a:r>
              <a:rPr lang="en-US" sz="4000" dirty="0" err="1">
                <a:solidFill>
                  <a:schemeClr val="accent1"/>
                </a:solidFill>
              </a:rPr>
              <a:t>cronica</a:t>
            </a:r>
            <a:endParaRPr sz="4000" dirty="0">
              <a:solidFill>
                <a:schemeClr val="accent1"/>
              </a:solidFill>
            </a:endParaRPr>
          </a:p>
        </p:txBody>
      </p:sp>
      <p:sp>
        <p:nvSpPr>
          <p:cNvPr id="11" name="TextBox 10">
            <a:extLst>
              <a:ext uri="{FF2B5EF4-FFF2-40B4-BE49-F238E27FC236}">
                <a16:creationId xmlns:a16="http://schemas.microsoft.com/office/drawing/2014/main" id="{A9528DA0-C3C3-4973-7EBD-B38955413544}"/>
              </a:ext>
            </a:extLst>
          </p:cNvPr>
          <p:cNvSpPr txBox="1"/>
          <p:nvPr/>
        </p:nvSpPr>
        <p:spPr>
          <a:xfrm>
            <a:off x="5555009" y="1887543"/>
            <a:ext cx="6318051" cy="4893647"/>
          </a:xfrm>
          <a:prstGeom prst="rect">
            <a:avLst/>
          </a:prstGeom>
          <a:noFill/>
        </p:spPr>
        <p:txBody>
          <a:bodyPr wrap="square" rtlCol="0">
            <a:spAutoFit/>
          </a:bodyPr>
          <a:lstStyle/>
          <a:p>
            <a:pPr marL="457200" indent="-457200">
              <a:buFont typeface="Wingdings" panose="05000000000000000000" pitchFamily="2" charset="2"/>
              <a:buChar char="v"/>
            </a:pPr>
            <a:r>
              <a:rPr lang="it-IT" sz="3200" dirty="0"/>
              <a:t>Persistenza dell’agente offendente</a:t>
            </a:r>
          </a:p>
          <a:p>
            <a:r>
              <a:rPr lang="it-IT" sz="3200" dirty="0"/>
              <a:t>     </a:t>
            </a:r>
            <a:r>
              <a:rPr lang="it-IT" sz="2400" dirty="0"/>
              <a:t>(caratteristiche dell’agente e dell’ospite)</a:t>
            </a:r>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a:t>Gravità del processo iniziale e coinvolgimento anomalo </a:t>
            </a:r>
            <a:r>
              <a:rPr lang="it-IT" sz="3200" b="1" dirty="0"/>
              <a:t>dell’immunità adattativa</a:t>
            </a:r>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a:t>Fattori genetici predisponenti</a:t>
            </a:r>
          </a:p>
          <a:p>
            <a:r>
              <a:rPr lang="it-IT" sz="2400" dirty="0"/>
              <a:t>       difetti immunitari</a:t>
            </a:r>
          </a:p>
          <a:p>
            <a:r>
              <a:rPr lang="it-IT" sz="2400" dirty="0"/>
              <a:t>       difetti dei meccanismi di </a:t>
            </a:r>
            <a:r>
              <a:rPr lang="it-IT" sz="2400" dirty="0" err="1"/>
              <a:t>rparazione</a:t>
            </a:r>
            <a:endParaRPr lang="it-IT" sz="2400" dirty="0"/>
          </a:p>
        </p:txBody>
      </p:sp>
      <p:sp>
        <p:nvSpPr>
          <p:cNvPr id="12" name="TextBox 11">
            <a:extLst>
              <a:ext uri="{FF2B5EF4-FFF2-40B4-BE49-F238E27FC236}">
                <a16:creationId xmlns:a16="http://schemas.microsoft.com/office/drawing/2014/main" id="{192CD885-5D72-572F-00C2-3B495D286715}"/>
              </a:ext>
            </a:extLst>
          </p:cNvPr>
          <p:cNvSpPr txBox="1"/>
          <p:nvPr/>
        </p:nvSpPr>
        <p:spPr>
          <a:xfrm>
            <a:off x="5707930" y="273377"/>
            <a:ext cx="5740924" cy="954107"/>
          </a:xfrm>
          <a:prstGeom prst="rect">
            <a:avLst/>
          </a:prstGeom>
          <a:noFill/>
        </p:spPr>
        <p:txBody>
          <a:bodyPr wrap="square" rtlCol="0">
            <a:spAutoFit/>
          </a:bodyPr>
          <a:lstStyle/>
          <a:p>
            <a:pPr marL="285750" indent="-285750">
              <a:buFont typeface="Arial" panose="020B0604020202020204" pitchFamily="34" charset="0"/>
              <a:buChar char="•"/>
            </a:pPr>
            <a:r>
              <a:rPr lang="it-IT" sz="2800" dirty="0"/>
              <a:t>Evoluzione di infiammazione acuta</a:t>
            </a:r>
          </a:p>
          <a:p>
            <a:pPr marL="285750" indent="-285750">
              <a:buFont typeface="Arial" panose="020B0604020202020204" pitchFamily="34" charset="0"/>
              <a:buChar char="•"/>
            </a:pPr>
            <a:r>
              <a:rPr lang="it-IT" sz="2800" dirty="0"/>
              <a:t>Infiammazione cronica </a:t>
            </a:r>
            <a:r>
              <a:rPr lang="it-IT" sz="2800" i="1" dirty="0"/>
              <a:t>ab </a:t>
            </a:r>
            <a:r>
              <a:rPr lang="it-IT" sz="2800" i="1" dirty="0" err="1"/>
              <a:t>initio</a:t>
            </a:r>
            <a:endParaRPr lang="it-IT" sz="2800" i="1" dirty="0"/>
          </a:p>
        </p:txBody>
      </p:sp>
      <p:pic>
        <p:nvPicPr>
          <p:cNvPr id="3" name="Picture 2">
            <a:extLst>
              <a:ext uri="{FF2B5EF4-FFF2-40B4-BE49-F238E27FC236}">
                <a16:creationId xmlns:a16="http://schemas.microsoft.com/office/drawing/2014/main" id="{B235AF97-E128-7481-E520-530B3230A2E5}"/>
              </a:ext>
            </a:extLst>
          </p:cNvPr>
          <p:cNvPicPr>
            <a:picLocks noChangeAspect="1"/>
          </p:cNvPicPr>
          <p:nvPr/>
        </p:nvPicPr>
        <p:blipFill>
          <a:blip r:embed="rId2"/>
          <a:stretch>
            <a:fillRect/>
          </a:stretch>
        </p:blipFill>
        <p:spPr>
          <a:xfrm>
            <a:off x="813653" y="1085678"/>
            <a:ext cx="3689889" cy="536512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8" name="Group 3"/>
          <p:cNvGrpSpPr/>
          <p:nvPr/>
        </p:nvGrpSpPr>
        <p:grpSpPr>
          <a:xfrm>
            <a:off x="193250" y="325224"/>
            <a:ext cx="11863631" cy="5858759"/>
            <a:chOff x="0" y="0"/>
            <a:chExt cx="8568720" cy="3599279"/>
          </a:xfrm>
        </p:grpSpPr>
        <p:pic>
          <p:nvPicPr>
            <p:cNvPr id="1085" name="Picture 2" descr="Picture 2"/>
            <p:cNvPicPr>
              <a:picLocks noChangeAspect="1"/>
            </p:cNvPicPr>
            <p:nvPr/>
          </p:nvPicPr>
          <p:blipFill>
            <a:blip r:embed="rId2"/>
            <a:stretch>
              <a:fillRect/>
            </a:stretch>
          </p:blipFill>
          <p:spPr>
            <a:xfrm>
              <a:off x="0" y="0"/>
              <a:ext cx="8568721" cy="3599280"/>
            </a:xfrm>
            <a:prstGeom prst="rect">
              <a:avLst/>
            </a:prstGeom>
            <a:ln w="12700" cap="flat">
              <a:noFill/>
              <a:miter lim="400000"/>
            </a:ln>
            <a:effectLst/>
          </p:spPr>
        </p:pic>
        <p:sp>
          <p:nvSpPr>
            <p:cNvPr id="1086" name="CustomShape 4"/>
            <p:cNvSpPr/>
            <p:nvPr/>
          </p:nvSpPr>
          <p:spPr>
            <a:xfrm>
              <a:off x="2880360" y="57959"/>
              <a:ext cx="2448001" cy="3492001"/>
            </a:xfrm>
            <a:prstGeom prst="rect">
              <a:avLst/>
            </a:prstGeom>
            <a:noFill/>
            <a:ln w="12700" cap="flat">
              <a:solidFill>
                <a:srgbClr val="000000"/>
              </a:solidFill>
              <a:prstDash val="solid"/>
              <a:round/>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7" name="CustomShape 5"/>
            <p:cNvSpPr/>
            <p:nvPr/>
          </p:nvSpPr>
          <p:spPr>
            <a:xfrm>
              <a:off x="5400360" y="57959"/>
              <a:ext cx="3093121" cy="3492001"/>
            </a:xfrm>
            <a:prstGeom prst="rect">
              <a:avLst/>
            </a:prstGeom>
            <a:noFill/>
            <a:ln w="12700" cap="flat">
              <a:solidFill>
                <a:srgbClr val="000000"/>
              </a:solidFill>
              <a:prstDash val="solid"/>
              <a:round/>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2" name="TextBox 1">
            <a:extLst>
              <a:ext uri="{FF2B5EF4-FFF2-40B4-BE49-F238E27FC236}">
                <a16:creationId xmlns:a16="http://schemas.microsoft.com/office/drawing/2014/main" id="{B914C7A3-8652-5047-404A-02006B053378}"/>
              </a:ext>
            </a:extLst>
          </p:cNvPr>
          <p:cNvSpPr txBox="1"/>
          <p:nvPr/>
        </p:nvSpPr>
        <p:spPr>
          <a:xfrm>
            <a:off x="9733175" y="4284483"/>
            <a:ext cx="2179058" cy="523220"/>
          </a:xfrm>
          <a:prstGeom prst="rect">
            <a:avLst/>
          </a:prstGeom>
          <a:noFill/>
        </p:spPr>
        <p:txBody>
          <a:bodyPr wrap="none" rtlCol="0">
            <a:spAutoFit/>
          </a:bodyPr>
          <a:lstStyle/>
          <a:p>
            <a:r>
              <a:rPr lang="it-IT" sz="2800" dirty="0"/>
              <a:t>+ angiogenesi</a:t>
            </a:r>
          </a:p>
        </p:txBody>
      </p:sp>
    </p:spTree>
    <p:extLst>
      <p:ext uri="{BB962C8B-B14F-4D97-AF65-F5344CB8AC3E}">
        <p14:creationId xmlns:p14="http://schemas.microsoft.com/office/powerpoint/2010/main" val="155810092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a:extLst>
              <a:ext uri="{FF2B5EF4-FFF2-40B4-BE49-F238E27FC236}">
                <a16:creationId xmlns:a16="http://schemas.microsoft.com/office/drawing/2014/main" id="{38565C14-8869-9D2C-44B2-66C0AE6F8AD3}"/>
              </a:ext>
            </a:extLst>
          </p:cNvPr>
          <p:cNvSpPr txBox="1"/>
          <p:nvPr/>
        </p:nvSpPr>
        <p:spPr>
          <a:xfrm>
            <a:off x="152919" y="134556"/>
            <a:ext cx="8406360"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6600" b="1" spc="-1">
                <a:latin typeface="Calibri"/>
                <a:ea typeface="Calibri"/>
                <a:cs typeface="Calibri"/>
                <a:sym typeface="Calibri"/>
              </a:defRPr>
            </a:lvl1pPr>
          </a:lstStyle>
          <a:p>
            <a:pPr algn="l"/>
            <a:r>
              <a:rPr lang="en-US" sz="4000" dirty="0" err="1">
                <a:solidFill>
                  <a:schemeClr val="accent1"/>
                </a:solidFill>
              </a:rPr>
              <a:t>I</a:t>
            </a:r>
            <a:r>
              <a:rPr sz="4000" dirty="0" err="1">
                <a:solidFill>
                  <a:schemeClr val="accent1"/>
                </a:solidFill>
              </a:rPr>
              <a:t>nf</a:t>
            </a:r>
            <a:r>
              <a:rPr lang="en-US" sz="4000" dirty="0" err="1">
                <a:solidFill>
                  <a:schemeClr val="accent1"/>
                </a:solidFill>
              </a:rPr>
              <a:t>iammazione</a:t>
            </a:r>
            <a:r>
              <a:rPr lang="en-US" sz="4000" dirty="0">
                <a:solidFill>
                  <a:schemeClr val="accent1"/>
                </a:solidFill>
              </a:rPr>
              <a:t> </a:t>
            </a:r>
            <a:r>
              <a:rPr lang="en-US" sz="4000" dirty="0" err="1">
                <a:solidFill>
                  <a:schemeClr val="accent1"/>
                </a:solidFill>
              </a:rPr>
              <a:t>cronica</a:t>
            </a:r>
            <a:endParaRPr sz="4000" dirty="0">
              <a:solidFill>
                <a:schemeClr val="accent1"/>
              </a:solidFill>
            </a:endParaRPr>
          </a:p>
        </p:txBody>
      </p:sp>
      <p:sp>
        <p:nvSpPr>
          <p:cNvPr id="3" name="TextBox 2">
            <a:extLst>
              <a:ext uri="{FF2B5EF4-FFF2-40B4-BE49-F238E27FC236}">
                <a16:creationId xmlns:a16="http://schemas.microsoft.com/office/drawing/2014/main" id="{A0C91026-1418-EF9F-4432-15395C052D54}"/>
              </a:ext>
            </a:extLst>
          </p:cNvPr>
          <p:cNvSpPr txBox="1"/>
          <p:nvPr/>
        </p:nvSpPr>
        <p:spPr>
          <a:xfrm>
            <a:off x="405353" y="1107649"/>
            <a:ext cx="10369484" cy="4524315"/>
          </a:xfrm>
          <a:prstGeom prst="rect">
            <a:avLst/>
          </a:prstGeom>
          <a:noFill/>
        </p:spPr>
        <p:txBody>
          <a:bodyPr wrap="square" rtlCol="0">
            <a:spAutoFit/>
          </a:bodyPr>
          <a:lstStyle/>
          <a:p>
            <a:r>
              <a:rPr lang="it-IT" sz="3200" dirty="0"/>
              <a:t>Malattie reumatologiche</a:t>
            </a:r>
          </a:p>
          <a:p>
            <a:endParaRPr lang="it-IT" sz="3200" dirty="0"/>
          </a:p>
          <a:p>
            <a:r>
              <a:rPr lang="it-IT" sz="3200" dirty="0"/>
              <a:t>Malattie infiammatorie dell’intestino</a:t>
            </a:r>
          </a:p>
          <a:p>
            <a:endParaRPr lang="it-IT" sz="3200" dirty="0"/>
          </a:p>
          <a:p>
            <a:r>
              <a:rPr lang="it-IT" sz="3200" dirty="0"/>
              <a:t>Malattie con infiammazione cronica «sub-clinica»</a:t>
            </a:r>
          </a:p>
          <a:p>
            <a:r>
              <a:rPr lang="it-IT" sz="3200" dirty="0"/>
              <a:t>	- malattie neurodegenerative</a:t>
            </a:r>
          </a:p>
          <a:p>
            <a:r>
              <a:rPr lang="it-IT" sz="3200" dirty="0"/>
              <a:t>	- aterosclerosi</a:t>
            </a:r>
          </a:p>
          <a:p>
            <a:r>
              <a:rPr lang="it-IT" sz="3200" dirty="0"/>
              <a:t>	- diabete di tipo 2, sindrome metabolica</a:t>
            </a:r>
          </a:p>
          <a:p>
            <a:r>
              <a:rPr lang="it-IT" sz="3200" dirty="0"/>
              <a:t>	- alcuni tumori</a:t>
            </a:r>
          </a:p>
        </p:txBody>
      </p:sp>
    </p:spTree>
    <p:extLst>
      <p:ext uri="{BB962C8B-B14F-4D97-AF65-F5344CB8AC3E}">
        <p14:creationId xmlns:p14="http://schemas.microsoft.com/office/powerpoint/2010/main" val="19035077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CC36D60-EB67-5367-89B2-E4497F3197AB}"/>
              </a:ext>
            </a:extLst>
          </p:cNvPr>
          <p:cNvGrpSpPr/>
          <p:nvPr/>
        </p:nvGrpSpPr>
        <p:grpSpPr>
          <a:xfrm>
            <a:off x="8685965" y="3894282"/>
            <a:ext cx="3132138" cy="2813050"/>
            <a:chOff x="2729885" y="520616"/>
            <a:chExt cx="3132138" cy="2813050"/>
          </a:xfrm>
        </p:grpSpPr>
        <p:grpSp>
          <p:nvGrpSpPr>
            <p:cNvPr id="8" name="Group 15">
              <a:extLst>
                <a:ext uri="{FF2B5EF4-FFF2-40B4-BE49-F238E27FC236}">
                  <a16:creationId xmlns:a16="http://schemas.microsoft.com/office/drawing/2014/main" id="{4FBBF1F9-88BA-D4B6-A37F-BE7E07AD99CF}"/>
                </a:ext>
              </a:extLst>
            </p:cNvPr>
            <p:cNvGrpSpPr>
              <a:grpSpLocks/>
            </p:cNvGrpSpPr>
            <p:nvPr/>
          </p:nvGrpSpPr>
          <p:grpSpPr bwMode="auto">
            <a:xfrm>
              <a:off x="2729885" y="520616"/>
              <a:ext cx="3132138" cy="2813050"/>
              <a:chOff x="1678" y="132"/>
              <a:chExt cx="2279" cy="2318"/>
            </a:xfrm>
          </p:grpSpPr>
          <p:pic>
            <p:nvPicPr>
              <p:cNvPr id="12" name="Picture 7">
                <a:extLst>
                  <a:ext uri="{FF2B5EF4-FFF2-40B4-BE49-F238E27FC236}">
                    <a16:creationId xmlns:a16="http://schemas.microsoft.com/office/drawing/2014/main" id="{24E3BD86-D9F8-CB64-D084-99B67F20D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 y="132"/>
                <a:ext cx="2279" cy="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a:extLst>
                  <a:ext uri="{FF2B5EF4-FFF2-40B4-BE49-F238E27FC236}">
                    <a16:creationId xmlns:a16="http://schemas.microsoft.com/office/drawing/2014/main" id="{BE896D74-E6E8-7420-EC77-2AA180DE7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 y="1869"/>
                <a:ext cx="22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4666BC56-DF83-7CD2-41A3-ED133ABD2D4C}"/>
                </a:ext>
              </a:extLst>
            </p:cNvPr>
            <p:cNvGrpSpPr/>
            <p:nvPr/>
          </p:nvGrpSpPr>
          <p:grpSpPr>
            <a:xfrm>
              <a:off x="4908098" y="2628426"/>
              <a:ext cx="742412" cy="463424"/>
              <a:chOff x="4054433" y="3993671"/>
              <a:chExt cx="742412" cy="463424"/>
            </a:xfrm>
          </p:grpSpPr>
          <p:pic>
            <p:nvPicPr>
              <p:cNvPr id="10" name="Picture 9">
                <a:extLst>
                  <a:ext uri="{FF2B5EF4-FFF2-40B4-BE49-F238E27FC236}">
                    <a16:creationId xmlns:a16="http://schemas.microsoft.com/office/drawing/2014/main" id="{5CB66533-58AC-3072-DB8A-6F25F0750AE1}"/>
                  </a:ext>
                </a:extLst>
              </p:cNvPr>
              <p:cNvPicPr>
                <a:picLocks noChangeAspect="1"/>
              </p:cNvPicPr>
              <p:nvPr/>
            </p:nvPicPr>
            <p:blipFill>
              <a:blip r:embed="rId4"/>
              <a:stretch>
                <a:fillRect/>
              </a:stretch>
            </p:blipFill>
            <p:spPr>
              <a:xfrm>
                <a:off x="4054433" y="4133200"/>
                <a:ext cx="381053" cy="323895"/>
              </a:xfrm>
              <a:prstGeom prst="rect">
                <a:avLst/>
              </a:prstGeom>
            </p:spPr>
          </p:pic>
          <p:pic>
            <p:nvPicPr>
              <p:cNvPr id="11" name="Picture 10">
                <a:extLst>
                  <a:ext uri="{FF2B5EF4-FFF2-40B4-BE49-F238E27FC236}">
                    <a16:creationId xmlns:a16="http://schemas.microsoft.com/office/drawing/2014/main" id="{412356AE-E9A9-99A4-2722-8B1637825790}"/>
                  </a:ext>
                </a:extLst>
              </p:cNvPr>
              <p:cNvPicPr>
                <a:picLocks noChangeAspect="1"/>
              </p:cNvPicPr>
              <p:nvPr/>
            </p:nvPicPr>
            <p:blipFill>
              <a:blip r:embed="rId4"/>
              <a:stretch>
                <a:fillRect/>
              </a:stretch>
            </p:blipFill>
            <p:spPr>
              <a:xfrm rot="18212922">
                <a:off x="4416852" y="4024481"/>
                <a:ext cx="410804" cy="349183"/>
              </a:xfrm>
              <a:prstGeom prst="rect">
                <a:avLst/>
              </a:prstGeom>
            </p:spPr>
          </p:pic>
        </p:grpSp>
      </p:grpSp>
      <p:sp>
        <p:nvSpPr>
          <p:cNvPr id="3" name="TextShape 1">
            <a:extLst>
              <a:ext uri="{FF2B5EF4-FFF2-40B4-BE49-F238E27FC236}">
                <a16:creationId xmlns:a16="http://schemas.microsoft.com/office/drawing/2014/main" id="{91EE3DC7-F944-811B-4199-27B82F787D60}"/>
              </a:ext>
            </a:extLst>
          </p:cNvPr>
          <p:cNvSpPr txBox="1"/>
          <p:nvPr/>
        </p:nvSpPr>
        <p:spPr>
          <a:xfrm>
            <a:off x="152919" y="134556"/>
            <a:ext cx="8406360"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6600" b="1" spc="-1">
                <a:latin typeface="Calibri"/>
                <a:ea typeface="Calibri"/>
                <a:cs typeface="Calibri"/>
                <a:sym typeface="Calibri"/>
              </a:defRPr>
            </a:lvl1pPr>
          </a:lstStyle>
          <a:p>
            <a:pPr algn="l"/>
            <a:r>
              <a:rPr lang="en-US" sz="4000" dirty="0" err="1">
                <a:solidFill>
                  <a:schemeClr val="accent1"/>
                </a:solidFill>
              </a:rPr>
              <a:t>I</a:t>
            </a:r>
            <a:r>
              <a:rPr sz="4000" dirty="0" err="1">
                <a:solidFill>
                  <a:schemeClr val="accent1"/>
                </a:solidFill>
              </a:rPr>
              <a:t>nf</a:t>
            </a:r>
            <a:r>
              <a:rPr lang="en-US" sz="4000" dirty="0" err="1">
                <a:solidFill>
                  <a:schemeClr val="accent1"/>
                </a:solidFill>
              </a:rPr>
              <a:t>iammazione</a:t>
            </a:r>
            <a:r>
              <a:rPr lang="en-US" sz="4000" dirty="0">
                <a:solidFill>
                  <a:schemeClr val="accent1"/>
                </a:solidFill>
              </a:rPr>
              <a:t> </a:t>
            </a:r>
            <a:r>
              <a:rPr lang="en-US" sz="4000" dirty="0" err="1">
                <a:solidFill>
                  <a:schemeClr val="accent1"/>
                </a:solidFill>
              </a:rPr>
              <a:t>cronica</a:t>
            </a:r>
            <a:endParaRPr sz="4000" dirty="0">
              <a:solidFill>
                <a:schemeClr val="accent1"/>
              </a:solidFill>
            </a:endParaRPr>
          </a:p>
        </p:txBody>
      </p:sp>
      <p:sp>
        <p:nvSpPr>
          <p:cNvPr id="4" name="TextBox 3">
            <a:extLst>
              <a:ext uri="{FF2B5EF4-FFF2-40B4-BE49-F238E27FC236}">
                <a16:creationId xmlns:a16="http://schemas.microsoft.com/office/drawing/2014/main" id="{CF52E614-1100-62AF-BB25-8929F0EE97A3}"/>
              </a:ext>
            </a:extLst>
          </p:cNvPr>
          <p:cNvSpPr txBox="1"/>
          <p:nvPr/>
        </p:nvSpPr>
        <p:spPr>
          <a:xfrm>
            <a:off x="113122" y="910224"/>
            <a:ext cx="11340446" cy="584775"/>
          </a:xfrm>
          <a:prstGeom prst="rect">
            <a:avLst/>
          </a:prstGeom>
          <a:noFill/>
        </p:spPr>
        <p:txBody>
          <a:bodyPr wrap="square" rtlCol="0">
            <a:spAutoFit/>
          </a:bodyPr>
          <a:lstStyle/>
          <a:p>
            <a:r>
              <a:rPr lang="it-IT" sz="3200" dirty="0"/>
              <a:t>PERSISTENZA DELL’AGENTE OFFENDENTE: infezione cronica</a:t>
            </a:r>
          </a:p>
        </p:txBody>
      </p:sp>
      <p:pic>
        <p:nvPicPr>
          <p:cNvPr id="1026" name="Picture 2">
            <a:extLst>
              <a:ext uri="{FF2B5EF4-FFF2-40B4-BE49-F238E27FC236}">
                <a16:creationId xmlns:a16="http://schemas.microsoft.com/office/drawing/2014/main" id="{1F1F7D6A-5CC3-94BA-2D0B-F3FF38FA4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6034" y="1716346"/>
            <a:ext cx="5179931" cy="47696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BE5F9B-C784-A67A-76B9-790282B27161}"/>
              </a:ext>
            </a:extLst>
          </p:cNvPr>
          <p:cNvSpPr txBox="1"/>
          <p:nvPr/>
        </p:nvSpPr>
        <p:spPr>
          <a:xfrm>
            <a:off x="377456" y="2828835"/>
            <a:ext cx="3638945" cy="1200329"/>
          </a:xfrm>
          <a:prstGeom prst="rect">
            <a:avLst/>
          </a:prstGeom>
          <a:noFill/>
        </p:spPr>
        <p:txBody>
          <a:bodyPr wrap="none" rtlCol="0">
            <a:spAutoFit/>
          </a:bodyPr>
          <a:lstStyle/>
          <a:p>
            <a:r>
              <a:rPr lang="it-IT" sz="2400" b="1" dirty="0"/>
              <a:t>Caratteristiche del microbo</a:t>
            </a:r>
          </a:p>
          <a:p>
            <a:endParaRPr lang="it-IT" sz="2400" b="1" dirty="0"/>
          </a:p>
          <a:p>
            <a:r>
              <a:rPr lang="it-IT" sz="2400" b="1" dirty="0"/>
              <a:t>Contesto dell’infezione</a:t>
            </a:r>
          </a:p>
        </p:txBody>
      </p:sp>
      <p:sp>
        <p:nvSpPr>
          <p:cNvPr id="6" name="TextBox 5">
            <a:extLst>
              <a:ext uri="{FF2B5EF4-FFF2-40B4-BE49-F238E27FC236}">
                <a16:creationId xmlns:a16="http://schemas.microsoft.com/office/drawing/2014/main" id="{C2DF6F49-DE48-A932-7BF4-D6B31E5D134D}"/>
              </a:ext>
            </a:extLst>
          </p:cNvPr>
          <p:cNvSpPr txBox="1"/>
          <p:nvPr/>
        </p:nvSpPr>
        <p:spPr>
          <a:xfrm>
            <a:off x="8291121" y="1674673"/>
            <a:ext cx="3611525" cy="2308324"/>
          </a:xfrm>
          <a:prstGeom prst="rect">
            <a:avLst/>
          </a:prstGeom>
          <a:noFill/>
        </p:spPr>
        <p:txBody>
          <a:bodyPr wrap="square" rtlCol="0">
            <a:spAutoFit/>
          </a:bodyPr>
          <a:lstStyle/>
          <a:p>
            <a:r>
              <a:rPr lang="it-IT" sz="2400" b="1" dirty="0"/>
              <a:t>Caratteristiche dell’ospite</a:t>
            </a:r>
          </a:p>
          <a:p>
            <a:endParaRPr lang="it-IT" sz="2400" b="1" dirty="0"/>
          </a:p>
          <a:p>
            <a:pPr marL="342900" indent="-342900">
              <a:buFontTx/>
              <a:buChar char="-"/>
            </a:pPr>
            <a:r>
              <a:rPr lang="it-IT" sz="2400" b="1" dirty="0"/>
              <a:t>Primitive (genetiche)</a:t>
            </a:r>
          </a:p>
          <a:p>
            <a:pPr marL="342900" indent="-342900">
              <a:buFontTx/>
              <a:buChar char="-"/>
            </a:pPr>
            <a:r>
              <a:rPr lang="it-IT" sz="2400" b="1" dirty="0"/>
              <a:t>Secondarie </a:t>
            </a:r>
            <a:br>
              <a:rPr lang="it-IT" sz="2400" b="1" dirty="0"/>
            </a:br>
            <a:r>
              <a:rPr lang="it-IT" sz="2400" b="1" dirty="0"/>
              <a:t>(stato nutrizionale, comorbidità, farmaci)</a:t>
            </a:r>
          </a:p>
        </p:txBody>
      </p:sp>
      <p:pic>
        <p:nvPicPr>
          <p:cNvPr id="1028" name="Picture 4" descr="RKI - EM-Aufnahmen - Mycobacterium tuberculosis">
            <a:extLst>
              <a:ext uri="{FF2B5EF4-FFF2-40B4-BE49-F238E27FC236}">
                <a16:creationId xmlns:a16="http://schemas.microsoft.com/office/drawing/2014/main" id="{EC06374A-3B2E-8AD1-4D24-1130DC6246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081" y="4209824"/>
            <a:ext cx="2181225" cy="209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99AFEE-BB8C-C689-2391-C8AB6510CCEB}"/>
              </a:ext>
            </a:extLst>
          </p:cNvPr>
          <p:cNvSpPr txBox="1"/>
          <p:nvPr/>
        </p:nvSpPr>
        <p:spPr>
          <a:xfrm>
            <a:off x="91857" y="59417"/>
            <a:ext cx="11340446" cy="584775"/>
          </a:xfrm>
          <a:prstGeom prst="rect">
            <a:avLst/>
          </a:prstGeom>
          <a:noFill/>
        </p:spPr>
        <p:txBody>
          <a:bodyPr wrap="square" rtlCol="0">
            <a:spAutoFit/>
          </a:bodyPr>
          <a:lstStyle/>
          <a:p>
            <a:r>
              <a:rPr lang="it-IT" sz="3200" b="1" dirty="0">
                <a:solidFill>
                  <a:srgbClr val="0070C0"/>
                </a:solidFill>
              </a:rPr>
              <a:t>PERSISTENZA DELL’AGENTE OFFENDENTE - IMMUNOPATOLOGIA</a:t>
            </a:r>
          </a:p>
        </p:txBody>
      </p:sp>
      <p:sp>
        <p:nvSpPr>
          <p:cNvPr id="3" name="TextBox 2">
            <a:extLst>
              <a:ext uri="{FF2B5EF4-FFF2-40B4-BE49-F238E27FC236}">
                <a16:creationId xmlns:a16="http://schemas.microsoft.com/office/drawing/2014/main" id="{6F26657B-85ED-08A2-CD6F-F93C0C9A41CC}"/>
              </a:ext>
            </a:extLst>
          </p:cNvPr>
          <p:cNvSpPr txBox="1"/>
          <p:nvPr/>
        </p:nvSpPr>
        <p:spPr>
          <a:xfrm>
            <a:off x="212651" y="871869"/>
            <a:ext cx="10600660" cy="523220"/>
          </a:xfrm>
          <a:prstGeom prst="rect">
            <a:avLst/>
          </a:prstGeom>
          <a:noFill/>
        </p:spPr>
        <p:txBody>
          <a:bodyPr wrap="square" rtlCol="0">
            <a:spAutoFit/>
          </a:bodyPr>
          <a:lstStyle/>
          <a:p>
            <a:r>
              <a:rPr lang="it-IT" sz="2800" dirty="0"/>
              <a:t>Persistenza di un allergene</a:t>
            </a:r>
          </a:p>
        </p:txBody>
      </p:sp>
      <p:pic>
        <p:nvPicPr>
          <p:cNvPr id="4" name="Immagine 7">
            <a:extLst>
              <a:ext uri="{FF2B5EF4-FFF2-40B4-BE49-F238E27FC236}">
                <a16:creationId xmlns:a16="http://schemas.microsoft.com/office/drawing/2014/main" id="{2BEA313C-4E8C-90BF-A8ED-7FA2409A4864}"/>
              </a:ext>
            </a:extLst>
          </p:cNvPr>
          <p:cNvPicPr>
            <a:picLocks noChangeAspect="1"/>
          </p:cNvPicPr>
          <p:nvPr/>
        </p:nvPicPr>
        <p:blipFill>
          <a:blip r:embed="rId2"/>
          <a:stretch>
            <a:fillRect/>
          </a:stretch>
        </p:blipFill>
        <p:spPr>
          <a:xfrm>
            <a:off x="362004" y="2711856"/>
            <a:ext cx="3131804" cy="2608817"/>
          </a:xfrm>
          <a:prstGeom prst="rect">
            <a:avLst/>
          </a:prstGeom>
        </p:spPr>
      </p:pic>
      <p:sp>
        <p:nvSpPr>
          <p:cNvPr id="5" name="TextBox 4">
            <a:extLst>
              <a:ext uri="{FF2B5EF4-FFF2-40B4-BE49-F238E27FC236}">
                <a16:creationId xmlns:a16="http://schemas.microsoft.com/office/drawing/2014/main" id="{CD7FB8D0-D31F-F32D-2549-D49D445DBF63}"/>
              </a:ext>
            </a:extLst>
          </p:cNvPr>
          <p:cNvSpPr txBox="1"/>
          <p:nvPr/>
        </p:nvSpPr>
        <p:spPr>
          <a:xfrm>
            <a:off x="3689497" y="2711856"/>
            <a:ext cx="7958469" cy="2308324"/>
          </a:xfrm>
          <a:prstGeom prst="rect">
            <a:avLst/>
          </a:prstGeom>
          <a:noFill/>
        </p:spPr>
        <p:txBody>
          <a:bodyPr wrap="square" rtlCol="0">
            <a:spAutoFit/>
          </a:bodyPr>
          <a:lstStyle/>
          <a:p>
            <a:r>
              <a:rPr lang="it-IT" sz="2400" dirty="0"/>
              <a:t>ATTREZZI IMMUNITARI TIPICI DELL’IPERSENSIBILITA’ DI TIPO I sec. </a:t>
            </a:r>
            <a:r>
              <a:rPr lang="it-IT" sz="2400" dirty="0" err="1"/>
              <a:t>Gell</a:t>
            </a:r>
            <a:r>
              <a:rPr lang="it-IT" sz="2400" dirty="0"/>
              <a:t> &amp; Coombs</a:t>
            </a:r>
          </a:p>
          <a:p>
            <a:endParaRPr lang="it-IT" sz="2400" dirty="0"/>
          </a:p>
          <a:p>
            <a:pPr marL="342900" indent="-342900">
              <a:buFontTx/>
              <a:buChar char="-"/>
            </a:pPr>
            <a:r>
              <a:rPr lang="it-IT" sz="2400" dirty="0"/>
              <a:t>Coinvolgimento di linfociti B e IgE</a:t>
            </a:r>
          </a:p>
          <a:p>
            <a:pPr marL="342900" indent="-342900">
              <a:buFontTx/>
              <a:buChar char="-"/>
            </a:pPr>
            <a:r>
              <a:rPr lang="it-IT" sz="2400" dirty="0"/>
              <a:t>Attivazione mastociti ed eosinofili</a:t>
            </a:r>
          </a:p>
          <a:p>
            <a:pPr marL="342900" indent="-342900">
              <a:buFontTx/>
              <a:buChar char="-"/>
            </a:pPr>
            <a:endParaRPr lang="it-IT" sz="2400" dirty="0"/>
          </a:p>
        </p:txBody>
      </p:sp>
      <p:sp>
        <p:nvSpPr>
          <p:cNvPr id="6" name="TextBox 5">
            <a:extLst>
              <a:ext uri="{FF2B5EF4-FFF2-40B4-BE49-F238E27FC236}">
                <a16:creationId xmlns:a16="http://schemas.microsoft.com/office/drawing/2014/main" id="{798B4B7F-9670-995E-CAA2-84C8F7EB070D}"/>
              </a:ext>
            </a:extLst>
          </p:cNvPr>
          <p:cNvSpPr txBox="1"/>
          <p:nvPr/>
        </p:nvSpPr>
        <p:spPr>
          <a:xfrm>
            <a:off x="362004" y="5437111"/>
            <a:ext cx="11365708" cy="1200329"/>
          </a:xfrm>
          <a:prstGeom prst="rect">
            <a:avLst/>
          </a:prstGeom>
          <a:noFill/>
        </p:spPr>
        <p:txBody>
          <a:bodyPr wrap="square" rtlCol="0">
            <a:spAutoFit/>
          </a:bodyPr>
          <a:lstStyle/>
          <a:p>
            <a:r>
              <a:rPr lang="it-IT" sz="2400" dirty="0"/>
              <a:t>Infiammazione dominata da istamina, leucotrieni, citochine come IL-4 e IL-5</a:t>
            </a:r>
          </a:p>
          <a:p>
            <a:endParaRPr lang="it-IT" sz="2400" dirty="0"/>
          </a:p>
          <a:p>
            <a:r>
              <a:rPr lang="it-IT" sz="2400" dirty="0"/>
              <a:t>INFIAMMAZIONE ALLERGICA </a:t>
            </a:r>
            <a:r>
              <a:rPr lang="it-IT" sz="2400" b="1" dirty="0"/>
              <a:t>ACUTA</a:t>
            </a:r>
            <a:r>
              <a:rPr lang="it-IT" sz="2400" dirty="0"/>
              <a:t> E </a:t>
            </a:r>
            <a:r>
              <a:rPr lang="it-IT" sz="2400" b="1" dirty="0"/>
              <a:t>CRONICA</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sultati immagini per hypersensitivity reactions">
            <a:extLst>
              <a:ext uri="{FF2B5EF4-FFF2-40B4-BE49-F238E27FC236}">
                <a16:creationId xmlns:a16="http://schemas.microsoft.com/office/drawing/2014/main" id="{21B7C310-2A5B-1A20-4788-09DA11FA1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592138"/>
            <a:ext cx="864235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86D12AD-2C51-069D-8ADB-E67B3E51F2D8}"/>
              </a:ext>
            </a:extLst>
          </p:cNvPr>
          <p:cNvSpPr/>
          <p:nvPr/>
        </p:nvSpPr>
        <p:spPr>
          <a:xfrm>
            <a:off x="3163330" y="1047853"/>
            <a:ext cx="1823857" cy="56841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45072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A3E8AF-F62F-DCF7-3585-67C88CBFC73D}"/>
              </a:ext>
            </a:extLst>
          </p:cNvPr>
          <p:cNvSpPr txBox="1"/>
          <p:nvPr/>
        </p:nvSpPr>
        <p:spPr>
          <a:xfrm>
            <a:off x="153223" y="113682"/>
            <a:ext cx="11140852" cy="523220"/>
          </a:xfrm>
          <a:prstGeom prst="rect">
            <a:avLst/>
          </a:prstGeom>
          <a:noFill/>
        </p:spPr>
        <p:txBody>
          <a:bodyPr wrap="square" rtlCol="0">
            <a:spAutoFit/>
          </a:bodyPr>
          <a:lstStyle/>
          <a:p>
            <a:r>
              <a:rPr lang="it-IT" sz="2800" b="1" dirty="0">
                <a:solidFill>
                  <a:schemeClr val="accent1"/>
                </a:solidFill>
              </a:rPr>
              <a:t>A VOLTE XE PEZO EL TACON DEL BUSO</a:t>
            </a:r>
          </a:p>
        </p:txBody>
      </p:sp>
      <p:sp>
        <p:nvSpPr>
          <p:cNvPr id="4" name="TextBox 3">
            <a:extLst>
              <a:ext uri="{FF2B5EF4-FFF2-40B4-BE49-F238E27FC236}">
                <a16:creationId xmlns:a16="http://schemas.microsoft.com/office/drawing/2014/main" id="{E95A5CF9-143E-D2E9-7F03-80D8F6880CAC}"/>
              </a:ext>
            </a:extLst>
          </p:cNvPr>
          <p:cNvSpPr txBox="1"/>
          <p:nvPr/>
        </p:nvSpPr>
        <p:spPr>
          <a:xfrm>
            <a:off x="207594" y="731520"/>
            <a:ext cx="11521440" cy="461665"/>
          </a:xfrm>
          <a:prstGeom prst="rect">
            <a:avLst/>
          </a:prstGeom>
          <a:noFill/>
        </p:spPr>
        <p:txBody>
          <a:bodyPr wrap="square" rtlCol="0">
            <a:spAutoFit/>
          </a:bodyPr>
          <a:lstStyle/>
          <a:p>
            <a:r>
              <a:rPr lang="it-IT" sz="2400" dirty="0"/>
              <a:t>Molte patologie sono legate a circoli viziosi attuati in tentativi compensatori eroici</a:t>
            </a:r>
          </a:p>
        </p:txBody>
      </p:sp>
      <p:sp>
        <p:nvSpPr>
          <p:cNvPr id="5" name="TextBox 4">
            <a:extLst>
              <a:ext uri="{FF2B5EF4-FFF2-40B4-BE49-F238E27FC236}">
                <a16:creationId xmlns:a16="http://schemas.microsoft.com/office/drawing/2014/main" id="{662683B4-1639-DDB0-4D40-040852C4E2D1}"/>
              </a:ext>
            </a:extLst>
          </p:cNvPr>
          <p:cNvSpPr txBox="1"/>
          <p:nvPr/>
        </p:nvSpPr>
        <p:spPr>
          <a:xfrm>
            <a:off x="207594" y="1416424"/>
            <a:ext cx="11776812" cy="5262979"/>
          </a:xfrm>
          <a:prstGeom prst="rect">
            <a:avLst/>
          </a:prstGeom>
          <a:noFill/>
        </p:spPr>
        <p:txBody>
          <a:bodyPr wrap="square" rtlCol="0">
            <a:spAutoFit/>
          </a:bodyPr>
          <a:lstStyle/>
          <a:p>
            <a:r>
              <a:rPr lang="en-US" sz="2400" b="1" dirty="0"/>
              <a:t>Systemic inflammatory response syndrome (SIRS) o “</a:t>
            </a:r>
            <a:r>
              <a:rPr lang="en-US" sz="2400" b="1" dirty="0" err="1"/>
              <a:t>tempesta</a:t>
            </a:r>
            <a:r>
              <a:rPr lang="en-US" sz="2400" b="1" dirty="0"/>
              <a:t> </a:t>
            </a:r>
            <a:r>
              <a:rPr lang="en-US" sz="2400" b="1" dirty="0" err="1"/>
              <a:t>citochinica</a:t>
            </a:r>
            <a:r>
              <a:rPr lang="en-US" sz="2400" b="1" dirty="0"/>
              <a:t>”</a:t>
            </a:r>
            <a:endParaRPr lang="en-US" sz="2400" dirty="0"/>
          </a:p>
          <a:p>
            <a:r>
              <a:rPr lang="en-US" sz="2400" dirty="0" err="1"/>
              <a:t>Condizione</a:t>
            </a:r>
            <a:r>
              <a:rPr lang="en-US" sz="2400" dirty="0"/>
              <a:t> </a:t>
            </a:r>
            <a:r>
              <a:rPr lang="en-US" sz="2400" dirty="0" err="1"/>
              <a:t>simil-settica</a:t>
            </a:r>
            <a:r>
              <a:rPr lang="en-US" sz="2400" dirty="0"/>
              <a:t> (</a:t>
            </a:r>
            <a:r>
              <a:rPr lang="en-US" sz="2400" dirty="0" err="1"/>
              <a:t>può</a:t>
            </a:r>
            <a:r>
              <a:rPr lang="en-US" sz="2400" dirty="0"/>
              <a:t> </a:t>
            </a:r>
            <a:r>
              <a:rPr lang="en-US" sz="2400" dirty="0" err="1"/>
              <a:t>verificarsi</a:t>
            </a:r>
            <a:r>
              <a:rPr lang="en-US" sz="2400" dirty="0"/>
              <a:t> </a:t>
            </a:r>
            <a:r>
              <a:rPr lang="en-US" sz="2400" dirty="0" err="1"/>
              <a:t>anche</a:t>
            </a:r>
            <a:r>
              <a:rPr lang="en-US" sz="2400" dirty="0"/>
              <a:t> in </a:t>
            </a:r>
            <a:r>
              <a:rPr lang="en-US" sz="2400" dirty="0" err="1"/>
              <a:t>assenza</a:t>
            </a:r>
            <a:r>
              <a:rPr lang="en-US" sz="2400" dirty="0"/>
              <a:t> di </a:t>
            </a:r>
            <a:r>
              <a:rPr lang="en-US" sz="2400" dirty="0" err="1"/>
              <a:t>setticemia</a:t>
            </a:r>
            <a:r>
              <a:rPr lang="en-US" sz="2400" dirty="0"/>
              <a:t>)</a:t>
            </a:r>
          </a:p>
          <a:p>
            <a:r>
              <a:rPr lang="en-US" sz="2400" dirty="0" err="1"/>
              <a:t>Può</a:t>
            </a:r>
            <a:r>
              <a:rPr lang="en-US" sz="2400" dirty="0"/>
              <a:t> </a:t>
            </a:r>
            <a:r>
              <a:rPr lang="en-US" sz="2400" dirty="0" err="1"/>
              <a:t>derivare</a:t>
            </a:r>
            <a:r>
              <a:rPr lang="en-US" sz="2400" dirty="0"/>
              <a:t> da </a:t>
            </a:r>
            <a:r>
              <a:rPr lang="en-US" sz="2400" dirty="0" err="1"/>
              <a:t>una</a:t>
            </a:r>
            <a:r>
              <a:rPr lang="en-US" sz="2400" dirty="0"/>
              <a:t> </a:t>
            </a:r>
            <a:r>
              <a:rPr lang="en-US" sz="2400" dirty="0" err="1"/>
              <a:t>varietà</a:t>
            </a:r>
            <a:r>
              <a:rPr lang="en-US" sz="2400" dirty="0"/>
              <a:t> di stimuli non </a:t>
            </a:r>
            <a:r>
              <a:rPr lang="en-US" sz="2400" dirty="0" err="1"/>
              <a:t>batterici</a:t>
            </a:r>
            <a:endParaRPr lang="en-US" sz="2400" dirty="0"/>
          </a:p>
          <a:p>
            <a:r>
              <a:rPr lang="en-US" sz="2400" dirty="0"/>
              <a:t>- </a:t>
            </a:r>
            <a:r>
              <a:rPr lang="en-US" sz="2400" dirty="0" err="1"/>
              <a:t>Infezioni</a:t>
            </a:r>
            <a:r>
              <a:rPr lang="en-US" sz="2400" dirty="0"/>
              <a:t> </a:t>
            </a:r>
            <a:r>
              <a:rPr lang="en-US" sz="2400" dirty="0" err="1"/>
              <a:t>virali</a:t>
            </a:r>
            <a:r>
              <a:rPr lang="en-US" sz="2400" dirty="0"/>
              <a:t> con </a:t>
            </a:r>
            <a:r>
              <a:rPr lang="en-US" sz="2400" dirty="0" err="1"/>
              <a:t>scarsa</a:t>
            </a:r>
            <a:r>
              <a:rPr lang="en-US" sz="2400" dirty="0"/>
              <a:t> </a:t>
            </a:r>
            <a:r>
              <a:rPr lang="en-US" sz="2400" dirty="0" err="1"/>
              <a:t>risposta</a:t>
            </a:r>
            <a:r>
              <a:rPr lang="en-US" sz="2400" dirty="0"/>
              <a:t> </a:t>
            </a:r>
            <a:r>
              <a:rPr lang="en-US" sz="2400" dirty="0" err="1"/>
              <a:t>citotossica</a:t>
            </a:r>
            <a:r>
              <a:rPr lang="en-US" sz="2400" dirty="0"/>
              <a:t> da </a:t>
            </a:r>
            <a:r>
              <a:rPr lang="en-US" sz="2400" dirty="0" err="1"/>
              <a:t>parte</a:t>
            </a:r>
            <a:r>
              <a:rPr lang="en-US" sz="2400" dirty="0"/>
              <a:t> </a:t>
            </a:r>
            <a:r>
              <a:rPr lang="en-US" sz="2400" dirty="0" err="1"/>
              <a:t>dell’organismo</a:t>
            </a:r>
            <a:r>
              <a:rPr lang="en-US" sz="2400" dirty="0"/>
              <a:t> </a:t>
            </a:r>
          </a:p>
          <a:p>
            <a:pPr marL="342900" indent="-342900">
              <a:buFontTx/>
              <a:buChar char="-"/>
            </a:pPr>
            <a:r>
              <a:rPr lang="en-US" sz="2400" dirty="0" err="1"/>
              <a:t>ustioni</a:t>
            </a:r>
            <a:r>
              <a:rPr lang="en-US" sz="2400" dirty="0"/>
              <a:t>, </a:t>
            </a:r>
            <a:r>
              <a:rPr lang="en-US" sz="2400" dirty="0" err="1"/>
              <a:t>gravi</a:t>
            </a:r>
            <a:r>
              <a:rPr lang="en-US" sz="2400" dirty="0"/>
              <a:t> trauma, </a:t>
            </a:r>
            <a:r>
              <a:rPr lang="en-US" sz="2400" dirty="0" err="1"/>
              <a:t>pancreatite</a:t>
            </a:r>
            <a:endParaRPr lang="en-US" sz="2400" dirty="0"/>
          </a:p>
          <a:p>
            <a:pPr marL="342900" indent="-342900">
              <a:buFontTx/>
              <a:buChar char="-"/>
            </a:pPr>
            <a:r>
              <a:rPr lang="en-US" sz="2400" dirty="0"/>
              <a:t>CAR-T (cytokine release syndrome)</a:t>
            </a:r>
          </a:p>
          <a:p>
            <a:pPr marL="342900" indent="-342900">
              <a:buFontTx/>
              <a:buChar char="-"/>
            </a:pPr>
            <a:endParaRPr lang="en-US" sz="2400" dirty="0"/>
          </a:p>
          <a:p>
            <a:r>
              <a:rPr lang="en-US" sz="2400" dirty="0" err="1"/>
              <a:t>Patogenesi</a:t>
            </a:r>
            <a:r>
              <a:rPr lang="en-US" sz="2400" dirty="0"/>
              <a:t> simile </a:t>
            </a:r>
            <a:r>
              <a:rPr lang="en-US" sz="2400" dirty="0" err="1"/>
              <a:t>allo</a:t>
            </a:r>
            <a:r>
              <a:rPr lang="en-US" sz="2400" dirty="0"/>
              <a:t> shock </a:t>
            </a:r>
            <a:r>
              <a:rPr lang="en-US" sz="2400" dirty="0" err="1"/>
              <a:t>settico</a:t>
            </a:r>
            <a:r>
              <a:rPr lang="en-US" sz="2400" dirty="0"/>
              <a:t> (legato a </a:t>
            </a:r>
            <a:r>
              <a:rPr lang="en-US" sz="2400" dirty="0" err="1"/>
              <a:t>iperstimolazione</a:t>
            </a:r>
            <a:r>
              <a:rPr lang="en-US" sz="2400" dirty="0"/>
              <a:t> da </a:t>
            </a:r>
            <a:r>
              <a:rPr lang="en-US" sz="2400" dirty="0" err="1"/>
              <a:t>lipopolisaccaride</a:t>
            </a:r>
            <a:r>
              <a:rPr lang="en-US" sz="2400" dirty="0"/>
              <a:t>)</a:t>
            </a:r>
          </a:p>
          <a:p>
            <a:pPr marL="342900" indent="-342900">
              <a:buFontTx/>
              <a:buChar char="-"/>
            </a:pPr>
            <a:r>
              <a:rPr lang="en-US" sz="2400" dirty="0" err="1"/>
              <a:t>Iperferritinemia</a:t>
            </a:r>
            <a:endParaRPr lang="en-US" sz="2400" dirty="0"/>
          </a:p>
          <a:p>
            <a:pPr marL="342900" indent="-342900">
              <a:buFontTx/>
              <a:buChar char="-"/>
            </a:pPr>
            <a:r>
              <a:rPr lang="en-US" sz="2400" dirty="0" err="1"/>
              <a:t>Iperproduzione</a:t>
            </a:r>
            <a:r>
              <a:rPr lang="en-US" sz="2400" dirty="0"/>
              <a:t> di </a:t>
            </a:r>
            <a:r>
              <a:rPr lang="en-US" sz="2400" dirty="0" err="1"/>
              <a:t>citochine</a:t>
            </a:r>
            <a:r>
              <a:rPr lang="en-US" sz="2400" dirty="0"/>
              <a:t> come IL-1, IL-6, IFN-gamma</a:t>
            </a:r>
          </a:p>
          <a:p>
            <a:pPr marL="342900" indent="-342900">
              <a:buFontTx/>
              <a:buChar char="-"/>
            </a:pPr>
            <a:r>
              <a:rPr lang="en-US" sz="2400" dirty="0" err="1"/>
              <a:t>Segni</a:t>
            </a:r>
            <a:r>
              <a:rPr lang="en-US" sz="2400" dirty="0"/>
              <a:t> di </a:t>
            </a:r>
            <a:r>
              <a:rPr lang="en-US" sz="2400" dirty="0" err="1"/>
              <a:t>attivazione</a:t>
            </a:r>
            <a:r>
              <a:rPr lang="en-US" sz="2400" dirty="0"/>
              <a:t> </a:t>
            </a:r>
            <a:r>
              <a:rPr lang="en-US" sz="2400" dirty="0" err="1"/>
              <a:t>della</a:t>
            </a:r>
            <a:r>
              <a:rPr lang="en-US" sz="2400" dirty="0"/>
              <a:t> </a:t>
            </a:r>
            <a:r>
              <a:rPr lang="en-US" sz="2400" dirty="0" err="1"/>
              <a:t>coagulazione</a:t>
            </a:r>
            <a:endParaRPr lang="en-US" sz="2400" dirty="0"/>
          </a:p>
          <a:p>
            <a:pPr marL="800100" lvl="1" indent="-342900">
              <a:buFontTx/>
              <a:buChar char="-"/>
            </a:pPr>
            <a:r>
              <a:rPr lang="en-US" sz="2400" dirty="0" err="1"/>
              <a:t>Piastrinopenia</a:t>
            </a:r>
            <a:endParaRPr lang="en-US" sz="2400" dirty="0"/>
          </a:p>
          <a:p>
            <a:pPr marL="800100" lvl="1" indent="-342900">
              <a:buFontTx/>
              <a:buChar char="-"/>
            </a:pPr>
            <a:r>
              <a:rPr lang="en-US" sz="2400" dirty="0" err="1"/>
              <a:t>Aumento</a:t>
            </a:r>
            <a:r>
              <a:rPr lang="en-US" sz="2400" dirty="0"/>
              <a:t> </a:t>
            </a:r>
            <a:r>
              <a:rPr lang="en-US" sz="2400" dirty="0" err="1"/>
              <a:t>dei</a:t>
            </a:r>
            <a:r>
              <a:rPr lang="en-US" sz="2400" dirty="0"/>
              <a:t> </a:t>
            </a:r>
            <a:r>
              <a:rPr lang="en-US" sz="2400" dirty="0" err="1"/>
              <a:t>frammenti</a:t>
            </a:r>
            <a:r>
              <a:rPr lang="en-US" sz="2400" dirty="0"/>
              <a:t> di digestion </a:t>
            </a:r>
            <a:r>
              <a:rPr lang="en-US" sz="2400" dirty="0" err="1"/>
              <a:t>della</a:t>
            </a:r>
            <a:r>
              <a:rPr lang="en-US" sz="2400" dirty="0"/>
              <a:t> </a:t>
            </a:r>
            <a:r>
              <a:rPr lang="en-US" sz="2400" dirty="0" err="1"/>
              <a:t>fibrina</a:t>
            </a:r>
            <a:r>
              <a:rPr lang="en-US" sz="2400" dirty="0"/>
              <a:t> (D-</a:t>
            </a:r>
            <a:r>
              <a:rPr lang="en-US" sz="2400" dirty="0" err="1"/>
              <a:t>Dimero</a:t>
            </a:r>
            <a:r>
              <a:rPr lang="en-US" sz="2400" dirty="0"/>
              <a:t>)</a:t>
            </a:r>
          </a:p>
          <a:p>
            <a:pPr lvl="4"/>
            <a:r>
              <a:rPr lang="en-US" sz="2400" dirty="0"/>
              <a:t>(</a:t>
            </a:r>
            <a:r>
              <a:rPr lang="en-US" sz="2400" dirty="0" err="1"/>
              <a:t>vedi</a:t>
            </a:r>
            <a:r>
              <a:rPr lang="en-US" sz="2400" dirty="0"/>
              <a:t> </a:t>
            </a:r>
            <a:r>
              <a:rPr lang="en-US" sz="2400" dirty="0" err="1"/>
              <a:t>lezione</a:t>
            </a:r>
            <a:r>
              <a:rPr lang="en-US" sz="2400" dirty="0"/>
              <a:t> </a:t>
            </a:r>
            <a:r>
              <a:rPr lang="en-US" sz="2400" dirty="0" err="1"/>
              <a:t>emostasi</a:t>
            </a:r>
            <a:r>
              <a:rPr lang="en-US" sz="2400" dirty="0"/>
              <a:t>)</a:t>
            </a:r>
          </a:p>
        </p:txBody>
      </p:sp>
    </p:spTree>
    <p:extLst>
      <p:ext uri="{BB962C8B-B14F-4D97-AF65-F5344CB8AC3E}">
        <p14:creationId xmlns:p14="http://schemas.microsoft.com/office/powerpoint/2010/main" val="376152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grpSp>
        <p:nvGrpSpPr>
          <p:cNvPr id="2" name="Gruppo 1">
            <a:extLst>
              <a:ext uri="{FF2B5EF4-FFF2-40B4-BE49-F238E27FC236}">
                <a16:creationId xmlns:a16="http://schemas.microsoft.com/office/drawing/2014/main" id="{77584454-72C6-9CB5-DE06-F57BF086A33C}"/>
              </a:ext>
            </a:extLst>
          </p:cNvPr>
          <p:cNvGrpSpPr/>
          <p:nvPr/>
        </p:nvGrpSpPr>
        <p:grpSpPr>
          <a:xfrm>
            <a:off x="-48697" y="109211"/>
            <a:ext cx="12502161" cy="6393189"/>
            <a:chOff x="-36523" y="81908"/>
            <a:chExt cx="9376621" cy="4794892"/>
          </a:xfrm>
        </p:grpSpPr>
        <p:grpSp>
          <p:nvGrpSpPr>
            <p:cNvPr id="180" name="Google Shape;180;p30"/>
            <p:cNvGrpSpPr/>
            <p:nvPr/>
          </p:nvGrpSpPr>
          <p:grpSpPr>
            <a:xfrm>
              <a:off x="1938309" y="904040"/>
              <a:ext cx="4839212" cy="3972760"/>
              <a:chOff x="1527430" y="1767425"/>
              <a:chExt cx="5758906" cy="5041362"/>
            </a:xfrm>
          </p:grpSpPr>
          <p:pic>
            <p:nvPicPr>
              <p:cNvPr id="181" name="Google Shape;181;p30"/>
              <p:cNvPicPr preferRelativeResize="0"/>
              <p:nvPr/>
            </p:nvPicPr>
            <p:blipFill rotWithShape="1">
              <a:blip r:embed="rId3">
                <a:alphaModFix/>
              </a:blip>
              <a:srcRect/>
              <a:stretch/>
            </p:blipFill>
            <p:spPr>
              <a:xfrm>
                <a:off x="2181225" y="2046287"/>
                <a:ext cx="4762500" cy="4762500"/>
              </a:xfrm>
              <a:prstGeom prst="rect">
                <a:avLst/>
              </a:prstGeom>
              <a:noFill/>
              <a:ln>
                <a:noFill/>
              </a:ln>
            </p:spPr>
          </p:pic>
          <p:grpSp>
            <p:nvGrpSpPr>
              <p:cNvPr id="182" name="Google Shape;182;p30"/>
              <p:cNvGrpSpPr/>
              <p:nvPr/>
            </p:nvGrpSpPr>
            <p:grpSpPr>
              <a:xfrm flipH="1">
                <a:off x="1527430" y="4293205"/>
                <a:ext cx="3196151" cy="1799182"/>
                <a:chOff x="-3661812" y="2804600"/>
                <a:chExt cx="1693325" cy="1396989"/>
              </a:xfrm>
            </p:grpSpPr>
            <p:sp>
              <p:nvSpPr>
                <p:cNvPr id="183" name="Google Shape;183;p30"/>
                <p:cNvSpPr/>
                <p:nvPr/>
              </p:nvSpPr>
              <p:spPr>
                <a:xfrm>
                  <a:off x="-3653375" y="2804600"/>
                  <a:ext cx="1619250" cy="772575"/>
                </a:xfrm>
                <a:custGeom>
                  <a:avLst/>
                  <a:gdLst/>
                  <a:ahLst/>
                  <a:cxnLst/>
                  <a:rect l="l" t="t" r="r" b="b"/>
                  <a:pathLst>
                    <a:path w="64770" h="30903" extrusionOk="0">
                      <a:moveTo>
                        <a:pt x="0" y="30903"/>
                      </a:moveTo>
                      <a:cubicBezTo>
                        <a:pt x="23922" y="30903"/>
                        <a:pt x="51497" y="19901"/>
                        <a:pt x="64770" y="0"/>
                      </a:cubicBezTo>
                    </a:path>
                  </a:pathLst>
                </a:custGeom>
                <a:noFill/>
                <a:ln w="38100" cap="flat" cmpd="sng">
                  <a:solidFill>
                    <a:srgbClr val="A61C00"/>
                  </a:solidFill>
                  <a:prstDash val="lgDash"/>
                  <a:round/>
                  <a:headEnd type="none" w="med" len="med"/>
                  <a:tailEnd type="none" w="med" len="med"/>
                </a:ln>
              </p:spPr>
              <p:txBody>
                <a:bodyPr/>
                <a:lstStyle/>
                <a:p>
                  <a:endParaRPr lang="it-IT" sz="2400"/>
                </a:p>
              </p:txBody>
            </p:sp>
            <p:sp>
              <p:nvSpPr>
                <p:cNvPr id="184" name="Google Shape;184;p30"/>
                <p:cNvSpPr/>
                <p:nvPr/>
              </p:nvSpPr>
              <p:spPr>
                <a:xfrm>
                  <a:off x="-3661812" y="3857539"/>
                  <a:ext cx="1693325" cy="344050"/>
                </a:xfrm>
                <a:custGeom>
                  <a:avLst/>
                  <a:gdLst/>
                  <a:ahLst/>
                  <a:cxnLst/>
                  <a:rect l="l" t="t" r="r" b="b"/>
                  <a:pathLst>
                    <a:path w="67733" h="13762" extrusionOk="0">
                      <a:moveTo>
                        <a:pt x="0" y="1062"/>
                      </a:moveTo>
                      <a:cubicBezTo>
                        <a:pt x="22971" y="1062"/>
                        <a:pt x="54998" y="-5356"/>
                        <a:pt x="67733" y="13762"/>
                      </a:cubicBezTo>
                    </a:path>
                  </a:pathLst>
                </a:custGeom>
                <a:noFill/>
                <a:ln w="38100" cap="flat" cmpd="sng">
                  <a:solidFill>
                    <a:srgbClr val="A61C00"/>
                  </a:solidFill>
                  <a:prstDash val="lgDash"/>
                  <a:round/>
                  <a:headEnd type="none" w="med" len="med"/>
                  <a:tailEnd type="none" w="med" len="med"/>
                </a:ln>
              </p:spPr>
              <p:txBody>
                <a:bodyPr/>
                <a:lstStyle/>
                <a:p>
                  <a:endParaRPr lang="it-IT" sz="2400"/>
                </a:p>
              </p:txBody>
            </p:sp>
          </p:grpSp>
          <p:sp>
            <p:nvSpPr>
              <p:cNvPr id="185" name="Google Shape;185;p30"/>
              <p:cNvSpPr/>
              <p:nvPr/>
            </p:nvSpPr>
            <p:spPr>
              <a:xfrm rot="17538995" flipH="1">
                <a:off x="5844528" y="3133028"/>
                <a:ext cx="1548361" cy="1335254"/>
              </a:xfrm>
              <a:custGeom>
                <a:avLst/>
                <a:gdLst/>
                <a:ahLst/>
                <a:cxnLst/>
                <a:rect l="l" t="t" r="r" b="b"/>
                <a:pathLst>
                  <a:path w="64770" h="30903" extrusionOk="0">
                    <a:moveTo>
                      <a:pt x="0" y="30903"/>
                    </a:moveTo>
                    <a:cubicBezTo>
                      <a:pt x="23922" y="30903"/>
                      <a:pt x="51497" y="19901"/>
                      <a:pt x="64770" y="0"/>
                    </a:cubicBezTo>
                  </a:path>
                </a:pathLst>
              </a:custGeom>
              <a:noFill/>
              <a:ln w="38100" cap="flat" cmpd="sng">
                <a:solidFill>
                  <a:srgbClr val="A61C00"/>
                </a:solidFill>
                <a:prstDash val="lgDash"/>
                <a:round/>
                <a:headEnd type="none" w="med" len="med"/>
                <a:tailEnd type="stealth" w="med" len="med"/>
              </a:ln>
            </p:spPr>
            <p:txBody>
              <a:bodyPr/>
              <a:lstStyle/>
              <a:p>
                <a:endParaRPr lang="it-IT" sz="2400"/>
              </a:p>
            </p:txBody>
          </p:sp>
          <p:grpSp>
            <p:nvGrpSpPr>
              <p:cNvPr id="186" name="Google Shape;186;p30"/>
              <p:cNvGrpSpPr/>
              <p:nvPr/>
            </p:nvGrpSpPr>
            <p:grpSpPr>
              <a:xfrm flipH="1">
                <a:off x="1746133" y="1767425"/>
                <a:ext cx="2825717" cy="2001691"/>
                <a:chOff x="-3661811" y="2597946"/>
                <a:chExt cx="1497069" cy="1860480"/>
              </a:xfrm>
            </p:grpSpPr>
            <p:sp>
              <p:nvSpPr>
                <p:cNvPr id="187" name="Google Shape;187;p30"/>
                <p:cNvSpPr/>
                <p:nvPr/>
              </p:nvSpPr>
              <p:spPr>
                <a:xfrm>
                  <a:off x="-3653374" y="2597946"/>
                  <a:ext cx="1204398" cy="979239"/>
                </a:xfrm>
                <a:custGeom>
                  <a:avLst/>
                  <a:gdLst/>
                  <a:ahLst/>
                  <a:cxnLst/>
                  <a:rect l="l" t="t" r="r" b="b"/>
                  <a:pathLst>
                    <a:path w="64770" h="30903" extrusionOk="0">
                      <a:moveTo>
                        <a:pt x="0" y="30903"/>
                      </a:moveTo>
                      <a:cubicBezTo>
                        <a:pt x="23922" y="30903"/>
                        <a:pt x="51497" y="19901"/>
                        <a:pt x="64770" y="0"/>
                      </a:cubicBezTo>
                    </a:path>
                  </a:pathLst>
                </a:custGeom>
                <a:noFill/>
                <a:ln w="38100" cap="flat" cmpd="sng">
                  <a:solidFill>
                    <a:srgbClr val="A61C00"/>
                  </a:solidFill>
                  <a:prstDash val="lgDash"/>
                  <a:round/>
                  <a:headEnd type="none" w="med" len="med"/>
                  <a:tailEnd type="none" w="med" len="med"/>
                </a:ln>
              </p:spPr>
              <p:txBody>
                <a:bodyPr/>
                <a:lstStyle/>
                <a:p>
                  <a:endParaRPr lang="it-IT" sz="2400"/>
                </a:p>
              </p:txBody>
            </p:sp>
            <p:sp>
              <p:nvSpPr>
                <p:cNvPr id="188" name="Google Shape;188;p30"/>
                <p:cNvSpPr/>
                <p:nvPr/>
              </p:nvSpPr>
              <p:spPr>
                <a:xfrm>
                  <a:off x="-3661811" y="3857543"/>
                  <a:ext cx="1497069" cy="600883"/>
                </a:xfrm>
                <a:custGeom>
                  <a:avLst/>
                  <a:gdLst/>
                  <a:ahLst/>
                  <a:cxnLst/>
                  <a:rect l="l" t="t" r="r" b="b"/>
                  <a:pathLst>
                    <a:path w="67733" h="13762" extrusionOk="0">
                      <a:moveTo>
                        <a:pt x="0" y="1062"/>
                      </a:moveTo>
                      <a:cubicBezTo>
                        <a:pt x="22971" y="1062"/>
                        <a:pt x="54998" y="-5356"/>
                        <a:pt x="67733" y="13762"/>
                      </a:cubicBezTo>
                    </a:path>
                  </a:pathLst>
                </a:custGeom>
                <a:noFill/>
                <a:ln w="38100" cap="flat" cmpd="sng">
                  <a:solidFill>
                    <a:srgbClr val="A61C00"/>
                  </a:solidFill>
                  <a:prstDash val="lgDash"/>
                  <a:round/>
                  <a:headEnd type="none" w="med" len="med"/>
                  <a:tailEnd type="none" w="med" len="med"/>
                </a:ln>
              </p:spPr>
              <p:txBody>
                <a:bodyPr/>
                <a:lstStyle/>
                <a:p>
                  <a:endParaRPr lang="it-IT" sz="2400"/>
                </a:p>
              </p:txBody>
            </p:sp>
          </p:grpSp>
        </p:grpSp>
        <p:grpSp>
          <p:nvGrpSpPr>
            <p:cNvPr id="189" name="Google Shape;189;p30"/>
            <p:cNvGrpSpPr/>
            <p:nvPr/>
          </p:nvGrpSpPr>
          <p:grpSpPr>
            <a:xfrm>
              <a:off x="386450" y="813483"/>
              <a:ext cx="2134144" cy="1421606"/>
              <a:chOff x="-51175" y="1712414"/>
              <a:chExt cx="2557700" cy="1895475"/>
            </a:xfrm>
          </p:grpSpPr>
          <p:sp>
            <p:nvSpPr>
              <p:cNvPr id="190" name="Google Shape;190;p30"/>
              <p:cNvSpPr txBox="1"/>
              <p:nvPr/>
            </p:nvSpPr>
            <p:spPr>
              <a:xfrm>
                <a:off x="-51175" y="1904150"/>
                <a:ext cx="1091999" cy="492388"/>
              </a:xfrm>
              <a:prstGeom prst="rect">
                <a:avLst/>
              </a:prstGeom>
              <a:noFill/>
              <a:ln>
                <a:noFill/>
              </a:ln>
            </p:spPr>
            <p:txBody>
              <a:bodyPr spcFirstLastPara="1" wrap="square" lIns="121900" tIns="60933" rIns="121900" bIns="60933" anchor="t" anchorCtr="0">
                <a:spAutoFit/>
              </a:bodyPr>
              <a:lstStyle/>
              <a:p>
                <a:pPr algn="ctr">
                  <a:buClr>
                    <a:schemeClr val="dk1"/>
                  </a:buClr>
                  <a:buSzPts val="1800"/>
                </a:pPr>
                <a:r>
                  <a:rPr lang="it" sz="2400">
                    <a:solidFill>
                      <a:schemeClr val="dk1"/>
                    </a:solidFill>
                    <a:latin typeface="Calibri"/>
                    <a:ea typeface="Calibri"/>
                    <a:cs typeface="Calibri"/>
                    <a:sym typeface="Calibri"/>
                  </a:rPr>
                  <a:t>Febbre</a:t>
                </a:r>
                <a:endParaRPr sz="2400"/>
              </a:p>
            </p:txBody>
          </p:sp>
          <p:pic>
            <p:nvPicPr>
              <p:cNvPr id="191" name="Google Shape;191;p30"/>
              <p:cNvPicPr preferRelativeResize="0"/>
              <p:nvPr/>
            </p:nvPicPr>
            <p:blipFill>
              <a:blip r:embed="rId4">
                <a:alphaModFix/>
              </a:blip>
              <a:stretch>
                <a:fillRect/>
              </a:stretch>
            </p:blipFill>
            <p:spPr>
              <a:xfrm>
                <a:off x="611050" y="1712414"/>
                <a:ext cx="1895475" cy="1895475"/>
              </a:xfrm>
              <a:prstGeom prst="rect">
                <a:avLst/>
              </a:prstGeom>
              <a:noFill/>
              <a:ln>
                <a:noFill/>
              </a:ln>
            </p:spPr>
          </p:pic>
        </p:grpSp>
        <p:grpSp>
          <p:nvGrpSpPr>
            <p:cNvPr id="192" name="Google Shape;192;p30"/>
            <p:cNvGrpSpPr/>
            <p:nvPr/>
          </p:nvGrpSpPr>
          <p:grpSpPr>
            <a:xfrm>
              <a:off x="-36523" y="2602697"/>
              <a:ext cx="2301577" cy="2206031"/>
              <a:chOff x="-429505" y="3929739"/>
              <a:chExt cx="2712205" cy="2941374"/>
            </a:xfrm>
          </p:grpSpPr>
          <p:pic>
            <p:nvPicPr>
              <p:cNvPr id="193" name="Google Shape;193;p30"/>
              <p:cNvPicPr preferRelativeResize="0"/>
              <p:nvPr/>
            </p:nvPicPr>
            <p:blipFill rotWithShape="1">
              <a:blip r:embed="rId5">
                <a:alphaModFix/>
              </a:blip>
              <a:srcRect/>
              <a:stretch/>
            </p:blipFill>
            <p:spPr>
              <a:xfrm flipH="1">
                <a:off x="834900" y="4293188"/>
                <a:ext cx="1447800" cy="1447800"/>
              </a:xfrm>
              <a:prstGeom prst="rect">
                <a:avLst/>
              </a:prstGeom>
              <a:noFill/>
              <a:ln>
                <a:noFill/>
              </a:ln>
            </p:spPr>
          </p:pic>
          <p:sp>
            <p:nvSpPr>
              <p:cNvPr id="194" name="Google Shape;194;p30"/>
              <p:cNvSpPr txBox="1"/>
              <p:nvPr/>
            </p:nvSpPr>
            <p:spPr>
              <a:xfrm>
                <a:off x="-429505" y="3929739"/>
                <a:ext cx="1979100" cy="861720"/>
              </a:xfrm>
              <a:prstGeom prst="rect">
                <a:avLst/>
              </a:prstGeom>
              <a:noFill/>
              <a:ln>
                <a:noFill/>
              </a:ln>
            </p:spPr>
            <p:txBody>
              <a:bodyPr spcFirstLastPara="1" wrap="square" lIns="121900" tIns="60933" rIns="121900" bIns="60933" anchor="t" anchorCtr="0">
                <a:spAutoFit/>
              </a:bodyPr>
              <a:lstStyle/>
              <a:p>
                <a:pPr algn="ctr">
                  <a:buClr>
                    <a:schemeClr val="dk1"/>
                  </a:buClr>
                  <a:buSzPts val="1800"/>
                </a:pPr>
                <a:r>
                  <a:rPr lang="it" sz="2400">
                    <a:solidFill>
                      <a:schemeClr val="dk1"/>
                    </a:solidFill>
                    <a:latin typeface="Calibri"/>
                    <a:ea typeface="Calibri"/>
                    <a:cs typeface="Calibri"/>
                    <a:sym typeface="Calibri"/>
                  </a:rPr>
                  <a:t>Infiammazione acuta</a:t>
                </a:r>
                <a:endParaRPr sz="2400"/>
              </a:p>
            </p:txBody>
          </p:sp>
          <p:pic>
            <p:nvPicPr>
              <p:cNvPr id="195" name="Google Shape;195;p30"/>
              <p:cNvPicPr preferRelativeResize="0"/>
              <p:nvPr/>
            </p:nvPicPr>
            <p:blipFill>
              <a:blip r:embed="rId6">
                <a:alphaModFix/>
              </a:blip>
              <a:stretch>
                <a:fillRect/>
              </a:stretch>
            </p:blipFill>
            <p:spPr>
              <a:xfrm flipH="1">
                <a:off x="994850" y="5348447"/>
                <a:ext cx="1287850" cy="1287850"/>
              </a:xfrm>
              <a:prstGeom prst="rect">
                <a:avLst/>
              </a:prstGeom>
              <a:noFill/>
              <a:ln>
                <a:noFill/>
              </a:ln>
            </p:spPr>
          </p:pic>
          <p:sp>
            <p:nvSpPr>
              <p:cNvPr id="196" name="Google Shape;196;p30"/>
              <p:cNvSpPr txBox="1"/>
              <p:nvPr/>
            </p:nvSpPr>
            <p:spPr>
              <a:xfrm>
                <a:off x="1091575" y="6378725"/>
                <a:ext cx="735900" cy="492388"/>
              </a:xfrm>
              <a:prstGeom prst="rect">
                <a:avLst/>
              </a:prstGeom>
              <a:noFill/>
              <a:ln>
                <a:noFill/>
              </a:ln>
            </p:spPr>
            <p:txBody>
              <a:bodyPr spcFirstLastPara="1" wrap="square" lIns="121900" tIns="60933" rIns="121900" bIns="60933" anchor="t" anchorCtr="0">
                <a:spAutoFit/>
              </a:bodyPr>
              <a:lstStyle/>
              <a:p>
                <a:pPr algn="ctr">
                  <a:buClr>
                    <a:schemeClr val="dk1"/>
                  </a:buClr>
                  <a:buSzPts val="1800"/>
                </a:pPr>
                <a:r>
                  <a:rPr lang="it" sz="2400">
                    <a:solidFill>
                      <a:schemeClr val="dk1"/>
                    </a:solidFill>
                    <a:latin typeface="Calibri"/>
                    <a:ea typeface="Calibri"/>
                    <a:cs typeface="Calibri"/>
                    <a:sym typeface="Calibri"/>
                  </a:rPr>
                  <a:t>PCR</a:t>
                </a:r>
                <a:endParaRPr sz="2400"/>
              </a:p>
            </p:txBody>
          </p:sp>
        </p:grpSp>
        <p:grpSp>
          <p:nvGrpSpPr>
            <p:cNvPr id="197" name="Google Shape;197;p30"/>
            <p:cNvGrpSpPr/>
            <p:nvPr/>
          </p:nvGrpSpPr>
          <p:grpSpPr>
            <a:xfrm>
              <a:off x="6155548" y="693266"/>
              <a:ext cx="3184550" cy="2364837"/>
              <a:chOff x="6155548" y="682679"/>
              <a:chExt cx="3184550" cy="3153116"/>
            </a:xfrm>
          </p:grpSpPr>
          <p:sp>
            <p:nvSpPr>
              <p:cNvPr id="198" name="Google Shape;198;p30"/>
              <p:cNvSpPr txBox="1"/>
              <p:nvPr/>
            </p:nvSpPr>
            <p:spPr>
              <a:xfrm>
                <a:off x="8309898" y="2122475"/>
                <a:ext cx="1030200" cy="574590"/>
              </a:xfrm>
              <a:prstGeom prst="rect">
                <a:avLst/>
              </a:prstGeom>
              <a:noFill/>
              <a:ln>
                <a:noFill/>
              </a:ln>
            </p:spPr>
            <p:txBody>
              <a:bodyPr spcFirstLastPara="1" wrap="square" lIns="121900" tIns="60933" rIns="121900" bIns="60933" anchor="t" anchorCtr="0">
                <a:spAutoFit/>
              </a:bodyPr>
              <a:lstStyle/>
              <a:p>
                <a:pPr algn="ctr">
                  <a:buClr>
                    <a:schemeClr val="dk1"/>
                  </a:buClr>
                  <a:buSzPts val="1800"/>
                </a:pPr>
                <a:r>
                  <a:rPr lang="it" sz="1467">
                    <a:solidFill>
                      <a:schemeClr val="dk1"/>
                    </a:solidFill>
                    <a:latin typeface="Calibri"/>
                    <a:ea typeface="Calibri"/>
                    <a:cs typeface="Calibri"/>
                    <a:sym typeface="Calibri"/>
                  </a:rPr>
                  <a:t>Recettore </a:t>
                </a:r>
                <a:endParaRPr sz="1467">
                  <a:solidFill>
                    <a:schemeClr val="dk1"/>
                  </a:solidFill>
                  <a:latin typeface="Calibri"/>
                  <a:ea typeface="Calibri"/>
                  <a:cs typeface="Calibri"/>
                  <a:sym typeface="Calibri"/>
                </a:endParaRPr>
              </a:p>
              <a:p>
                <a:pPr algn="ctr">
                  <a:buClr>
                    <a:schemeClr val="dk1"/>
                  </a:buClr>
                  <a:buSzPts val="1800"/>
                </a:pPr>
                <a:r>
                  <a:rPr lang="it" sz="1467">
                    <a:solidFill>
                      <a:schemeClr val="dk1"/>
                    </a:solidFill>
                    <a:latin typeface="Calibri"/>
                    <a:ea typeface="Calibri"/>
                    <a:cs typeface="Calibri"/>
                    <a:sym typeface="Calibri"/>
                  </a:rPr>
                  <a:t>per virus</a:t>
                </a:r>
                <a:endParaRPr sz="933"/>
              </a:p>
            </p:txBody>
          </p:sp>
          <p:grpSp>
            <p:nvGrpSpPr>
              <p:cNvPr id="199" name="Google Shape;199;p30"/>
              <p:cNvGrpSpPr/>
              <p:nvPr/>
            </p:nvGrpSpPr>
            <p:grpSpPr>
              <a:xfrm>
                <a:off x="6155548" y="682679"/>
                <a:ext cx="2844602" cy="3153116"/>
                <a:chOff x="6155548" y="682679"/>
                <a:chExt cx="2844602" cy="3153116"/>
              </a:xfrm>
            </p:grpSpPr>
            <p:grpSp>
              <p:nvGrpSpPr>
                <p:cNvPr id="200" name="Google Shape;200;p30"/>
                <p:cNvGrpSpPr/>
                <p:nvPr/>
              </p:nvGrpSpPr>
              <p:grpSpPr>
                <a:xfrm>
                  <a:off x="6517204" y="682679"/>
                  <a:ext cx="2481188" cy="2492335"/>
                  <a:chOff x="484437" y="1177925"/>
                  <a:chExt cx="2824025" cy="2746374"/>
                </a:xfrm>
              </p:grpSpPr>
              <p:pic>
                <p:nvPicPr>
                  <p:cNvPr id="201" name="Google Shape;201;p30"/>
                  <p:cNvPicPr preferRelativeResize="0"/>
                  <p:nvPr/>
                </p:nvPicPr>
                <p:blipFill rotWithShape="1">
                  <a:blip r:embed="rId7">
                    <a:alphaModFix/>
                  </a:blip>
                  <a:srcRect/>
                  <a:stretch/>
                </p:blipFill>
                <p:spPr>
                  <a:xfrm rot="840023" flipH="1">
                    <a:off x="2321636" y="1495067"/>
                    <a:ext cx="824852" cy="956798"/>
                  </a:xfrm>
                  <a:prstGeom prst="rect">
                    <a:avLst/>
                  </a:prstGeom>
                  <a:noFill/>
                  <a:ln>
                    <a:noFill/>
                  </a:ln>
                </p:spPr>
              </p:pic>
              <p:pic>
                <p:nvPicPr>
                  <p:cNvPr id="202" name="Google Shape;202;p30"/>
                  <p:cNvPicPr preferRelativeResize="0"/>
                  <p:nvPr/>
                </p:nvPicPr>
                <p:blipFill rotWithShape="1">
                  <a:blip r:embed="rId8">
                    <a:alphaModFix/>
                  </a:blip>
                  <a:srcRect/>
                  <a:stretch/>
                </p:blipFill>
                <p:spPr>
                  <a:xfrm rot="-1139998" flipH="1">
                    <a:off x="712787" y="1481137"/>
                    <a:ext cx="998537" cy="998537"/>
                  </a:xfrm>
                  <a:prstGeom prst="rect">
                    <a:avLst/>
                  </a:prstGeom>
                  <a:noFill/>
                  <a:ln>
                    <a:noFill/>
                  </a:ln>
                </p:spPr>
              </p:pic>
              <p:pic>
                <p:nvPicPr>
                  <p:cNvPr id="203" name="Google Shape;203;p30"/>
                  <p:cNvPicPr preferRelativeResize="0"/>
                  <p:nvPr/>
                </p:nvPicPr>
                <p:blipFill rotWithShape="1">
                  <a:blip r:embed="rId9">
                    <a:alphaModFix/>
                  </a:blip>
                  <a:srcRect/>
                  <a:stretch/>
                </p:blipFill>
                <p:spPr>
                  <a:xfrm>
                    <a:off x="1008062" y="2065337"/>
                    <a:ext cx="1858963" cy="1858962"/>
                  </a:xfrm>
                  <a:prstGeom prst="rect">
                    <a:avLst/>
                  </a:prstGeom>
                  <a:noFill/>
                  <a:ln>
                    <a:noFill/>
                  </a:ln>
                </p:spPr>
              </p:pic>
              <p:sp>
                <p:nvSpPr>
                  <p:cNvPr id="204" name="Google Shape;204;p30"/>
                  <p:cNvSpPr txBox="1"/>
                  <p:nvPr/>
                </p:nvSpPr>
                <p:spPr>
                  <a:xfrm>
                    <a:off x="484437" y="1214581"/>
                    <a:ext cx="814500" cy="474747"/>
                  </a:xfrm>
                  <a:prstGeom prst="rect">
                    <a:avLst/>
                  </a:prstGeom>
                  <a:noFill/>
                  <a:ln>
                    <a:noFill/>
                  </a:ln>
                </p:spPr>
                <p:txBody>
                  <a:bodyPr spcFirstLastPara="1" wrap="square" lIns="121900" tIns="60933" rIns="121900" bIns="60933" anchor="t" anchorCtr="0">
                    <a:spAutoFit/>
                  </a:bodyPr>
                  <a:lstStyle/>
                  <a:p>
                    <a:pPr>
                      <a:buClr>
                        <a:schemeClr val="dk1"/>
                      </a:buClr>
                      <a:buSzPts val="1800"/>
                    </a:pPr>
                    <a:r>
                      <a:rPr lang="it" sz="2000">
                        <a:solidFill>
                          <a:schemeClr val="dk1"/>
                        </a:solidFill>
                        <a:latin typeface="Calibri"/>
                        <a:ea typeface="Calibri"/>
                        <a:cs typeface="Calibri"/>
                        <a:sym typeface="Calibri"/>
                      </a:rPr>
                      <a:t>Batteri</a:t>
                    </a:r>
                    <a:endParaRPr sz="1467"/>
                  </a:p>
                </p:txBody>
              </p:sp>
              <p:sp>
                <p:nvSpPr>
                  <p:cNvPr id="205" name="Google Shape;205;p30"/>
                  <p:cNvSpPr txBox="1"/>
                  <p:nvPr/>
                </p:nvSpPr>
                <p:spPr>
                  <a:xfrm>
                    <a:off x="2646362" y="1177925"/>
                    <a:ext cx="662100" cy="474747"/>
                  </a:xfrm>
                  <a:prstGeom prst="rect">
                    <a:avLst/>
                  </a:prstGeom>
                  <a:noFill/>
                  <a:ln>
                    <a:noFill/>
                  </a:ln>
                </p:spPr>
                <p:txBody>
                  <a:bodyPr spcFirstLastPara="1" wrap="square" lIns="121900" tIns="60933" rIns="121900" bIns="60933" anchor="t" anchorCtr="0">
                    <a:spAutoFit/>
                  </a:bodyPr>
                  <a:lstStyle/>
                  <a:p>
                    <a:pPr>
                      <a:buClr>
                        <a:schemeClr val="dk1"/>
                      </a:buClr>
                      <a:buSzPts val="1800"/>
                    </a:pPr>
                    <a:r>
                      <a:rPr lang="it" sz="2000">
                        <a:solidFill>
                          <a:schemeClr val="dk1"/>
                        </a:solidFill>
                        <a:latin typeface="Calibri"/>
                        <a:ea typeface="Calibri"/>
                        <a:cs typeface="Calibri"/>
                        <a:sym typeface="Calibri"/>
                      </a:rPr>
                      <a:t>Virus</a:t>
                    </a:r>
                    <a:endParaRPr sz="1467"/>
                  </a:p>
                </p:txBody>
              </p:sp>
            </p:grpSp>
            <p:sp>
              <p:nvSpPr>
                <p:cNvPr id="206" name="Google Shape;206;p30"/>
                <p:cNvSpPr txBox="1"/>
                <p:nvPr/>
              </p:nvSpPr>
              <p:spPr>
                <a:xfrm>
                  <a:off x="7908150" y="2974075"/>
                  <a:ext cx="1092000" cy="861720"/>
                </a:xfrm>
                <a:prstGeom prst="rect">
                  <a:avLst/>
                </a:prstGeom>
                <a:noFill/>
                <a:ln>
                  <a:noFill/>
                </a:ln>
              </p:spPr>
              <p:txBody>
                <a:bodyPr spcFirstLastPara="1" wrap="square" lIns="121900" tIns="60933" rIns="121900" bIns="60933" anchor="t" anchorCtr="0">
                  <a:spAutoFit/>
                </a:bodyPr>
                <a:lstStyle/>
                <a:p>
                  <a:pPr algn="ctr">
                    <a:buClr>
                      <a:schemeClr val="dk1"/>
                    </a:buClr>
                    <a:buSzPts val="1800"/>
                  </a:pPr>
                  <a:r>
                    <a:rPr lang="it" sz="2400">
                      <a:solidFill>
                        <a:schemeClr val="dk1"/>
                      </a:solidFill>
                      <a:latin typeface="Calibri"/>
                      <a:ea typeface="Calibri"/>
                      <a:cs typeface="Calibri"/>
                      <a:sym typeface="Calibri"/>
                    </a:rPr>
                    <a:t>Globulo </a:t>
                  </a:r>
                  <a:endParaRPr sz="2400">
                    <a:solidFill>
                      <a:schemeClr val="dk1"/>
                    </a:solidFill>
                    <a:latin typeface="Calibri"/>
                    <a:ea typeface="Calibri"/>
                    <a:cs typeface="Calibri"/>
                    <a:sym typeface="Calibri"/>
                  </a:endParaRPr>
                </a:p>
                <a:p>
                  <a:pPr algn="ctr">
                    <a:buClr>
                      <a:schemeClr val="dk1"/>
                    </a:buClr>
                    <a:buSzPts val="1800"/>
                  </a:pPr>
                  <a:r>
                    <a:rPr lang="it" sz="2400">
                      <a:solidFill>
                        <a:schemeClr val="dk1"/>
                      </a:solidFill>
                      <a:latin typeface="Calibri"/>
                      <a:ea typeface="Calibri"/>
                      <a:cs typeface="Calibri"/>
                      <a:sym typeface="Calibri"/>
                    </a:rPr>
                    <a:t>bianco</a:t>
                  </a:r>
                  <a:endParaRPr sz="2400"/>
                </a:p>
              </p:txBody>
            </p:sp>
            <p:sp>
              <p:nvSpPr>
                <p:cNvPr id="207" name="Google Shape;207;p30"/>
                <p:cNvSpPr txBox="1"/>
                <p:nvPr/>
              </p:nvSpPr>
              <p:spPr>
                <a:xfrm>
                  <a:off x="6155548" y="1873400"/>
                  <a:ext cx="1030200" cy="574590"/>
                </a:xfrm>
                <a:prstGeom prst="rect">
                  <a:avLst/>
                </a:prstGeom>
                <a:noFill/>
                <a:ln>
                  <a:noFill/>
                </a:ln>
              </p:spPr>
              <p:txBody>
                <a:bodyPr spcFirstLastPara="1" wrap="square" lIns="121900" tIns="60933" rIns="121900" bIns="60933" anchor="t" anchorCtr="0">
                  <a:spAutoFit/>
                </a:bodyPr>
                <a:lstStyle/>
                <a:p>
                  <a:pPr algn="ctr">
                    <a:buClr>
                      <a:schemeClr val="dk1"/>
                    </a:buClr>
                    <a:buSzPts val="1800"/>
                  </a:pPr>
                  <a:r>
                    <a:rPr lang="it" sz="1467">
                      <a:solidFill>
                        <a:schemeClr val="dk1"/>
                      </a:solidFill>
                      <a:latin typeface="Calibri"/>
                      <a:ea typeface="Calibri"/>
                      <a:cs typeface="Calibri"/>
                      <a:sym typeface="Calibri"/>
                    </a:rPr>
                    <a:t>Recettore </a:t>
                  </a:r>
                  <a:endParaRPr sz="1467">
                    <a:solidFill>
                      <a:schemeClr val="dk1"/>
                    </a:solidFill>
                    <a:latin typeface="Calibri"/>
                    <a:ea typeface="Calibri"/>
                    <a:cs typeface="Calibri"/>
                    <a:sym typeface="Calibri"/>
                  </a:endParaRPr>
                </a:p>
                <a:p>
                  <a:pPr algn="ctr">
                    <a:buClr>
                      <a:schemeClr val="dk1"/>
                    </a:buClr>
                    <a:buSzPts val="1800"/>
                  </a:pPr>
                  <a:r>
                    <a:rPr lang="it" sz="1467">
                      <a:solidFill>
                        <a:schemeClr val="dk1"/>
                      </a:solidFill>
                      <a:latin typeface="Calibri"/>
                      <a:ea typeface="Calibri"/>
                      <a:cs typeface="Calibri"/>
                      <a:sym typeface="Calibri"/>
                    </a:rPr>
                    <a:t>per batteri</a:t>
                  </a:r>
                  <a:endParaRPr sz="933"/>
                </a:p>
              </p:txBody>
            </p:sp>
          </p:grpSp>
        </p:grpSp>
        <p:sp>
          <p:nvSpPr>
            <p:cNvPr id="4" name="Nuvola 3">
              <a:extLst>
                <a:ext uri="{FF2B5EF4-FFF2-40B4-BE49-F238E27FC236}">
                  <a16:creationId xmlns:a16="http://schemas.microsoft.com/office/drawing/2014/main" id="{0387B536-226C-0375-2D51-8CC4C3539671}"/>
                </a:ext>
              </a:extLst>
            </p:cNvPr>
            <p:cNvSpPr/>
            <p:nvPr/>
          </p:nvSpPr>
          <p:spPr>
            <a:xfrm>
              <a:off x="145608" y="159706"/>
              <a:ext cx="911164" cy="710974"/>
            </a:xfrm>
            <a:prstGeom prst="cloud">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5" name="CasellaDiTesto 4">
              <a:extLst>
                <a:ext uri="{FF2B5EF4-FFF2-40B4-BE49-F238E27FC236}">
                  <a16:creationId xmlns:a16="http://schemas.microsoft.com/office/drawing/2014/main" id="{2393DE55-8575-82CF-3814-BE3726EF8198}"/>
                </a:ext>
              </a:extLst>
            </p:cNvPr>
            <p:cNvSpPr txBox="1"/>
            <p:nvPr/>
          </p:nvSpPr>
          <p:spPr>
            <a:xfrm>
              <a:off x="295790" y="257711"/>
              <a:ext cx="715620" cy="438581"/>
            </a:xfrm>
            <a:prstGeom prst="rect">
              <a:avLst/>
            </a:prstGeom>
            <a:noFill/>
          </p:spPr>
          <p:txBody>
            <a:bodyPr wrap="square" rtlCol="0">
              <a:spAutoFit/>
            </a:bodyPr>
            <a:lstStyle/>
            <a:p>
              <a:r>
                <a:rPr lang="it-IT" sz="3200" b="1" dirty="0">
                  <a:latin typeface="Calibri" panose="020F0502020204030204" pitchFamily="34" charset="0"/>
                  <a:ea typeface="Calibri" panose="020F0502020204030204" pitchFamily="34" charset="0"/>
                  <a:cs typeface="Calibri" panose="020F0502020204030204" pitchFamily="34" charset="0"/>
                </a:rPr>
                <a:t>IL-1</a:t>
              </a:r>
            </a:p>
          </p:txBody>
        </p:sp>
        <p:sp>
          <p:nvSpPr>
            <p:cNvPr id="6" name="Nuvola 5">
              <a:extLst>
                <a:ext uri="{FF2B5EF4-FFF2-40B4-BE49-F238E27FC236}">
                  <a16:creationId xmlns:a16="http://schemas.microsoft.com/office/drawing/2014/main" id="{B7784D18-DC7C-6C51-EA1D-9B5BB5F33083}"/>
                </a:ext>
              </a:extLst>
            </p:cNvPr>
            <p:cNvSpPr/>
            <p:nvPr/>
          </p:nvSpPr>
          <p:spPr>
            <a:xfrm>
              <a:off x="5478420" y="444265"/>
              <a:ext cx="911164" cy="710974"/>
            </a:xfrm>
            <a:prstGeom prst="cloud">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7" name="CasellaDiTesto 6">
              <a:extLst>
                <a:ext uri="{FF2B5EF4-FFF2-40B4-BE49-F238E27FC236}">
                  <a16:creationId xmlns:a16="http://schemas.microsoft.com/office/drawing/2014/main" id="{4501D9C9-11AC-9BA8-E7DD-D54BD4585846}"/>
                </a:ext>
              </a:extLst>
            </p:cNvPr>
            <p:cNvSpPr txBox="1"/>
            <p:nvPr/>
          </p:nvSpPr>
          <p:spPr>
            <a:xfrm>
              <a:off x="5628602" y="542270"/>
              <a:ext cx="715620" cy="438581"/>
            </a:xfrm>
            <a:prstGeom prst="rect">
              <a:avLst/>
            </a:prstGeom>
            <a:noFill/>
          </p:spPr>
          <p:txBody>
            <a:bodyPr wrap="square" rtlCol="0">
              <a:spAutoFit/>
            </a:bodyPr>
            <a:lstStyle/>
            <a:p>
              <a:r>
                <a:rPr lang="it-IT" sz="3200" b="1" dirty="0">
                  <a:latin typeface="Calibri" panose="020F0502020204030204" pitchFamily="34" charset="0"/>
                  <a:ea typeface="Calibri" panose="020F0502020204030204" pitchFamily="34" charset="0"/>
                  <a:cs typeface="Calibri" panose="020F0502020204030204" pitchFamily="34" charset="0"/>
                </a:rPr>
                <a:t>LPS</a:t>
              </a:r>
            </a:p>
          </p:txBody>
        </p:sp>
        <p:sp>
          <p:nvSpPr>
            <p:cNvPr id="8" name="Nuvola 7">
              <a:extLst>
                <a:ext uri="{FF2B5EF4-FFF2-40B4-BE49-F238E27FC236}">
                  <a16:creationId xmlns:a16="http://schemas.microsoft.com/office/drawing/2014/main" id="{A4C6F7DC-08BB-6875-D9C5-1761D0F5DA50}"/>
                </a:ext>
              </a:extLst>
            </p:cNvPr>
            <p:cNvSpPr/>
            <p:nvPr/>
          </p:nvSpPr>
          <p:spPr>
            <a:xfrm>
              <a:off x="7617735" y="81908"/>
              <a:ext cx="911164" cy="710974"/>
            </a:xfrm>
            <a:prstGeom prst="cloud">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9" name="CasellaDiTesto 8">
              <a:extLst>
                <a:ext uri="{FF2B5EF4-FFF2-40B4-BE49-F238E27FC236}">
                  <a16:creationId xmlns:a16="http://schemas.microsoft.com/office/drawing/2014/main" id="{2BF4C35E-8420-AE13-A68F-AD5C93C6F9E4}"/>
                </a:ext>
              </a:extLst>
            </p:cNvPr>
            <p:cNvSpPr txBox="1"/>
            <p:nvPr/>
          </p:nvSpPr>
          <p:spPr>
            <a:xfrm>
              <a:off x="7676580" y="148819"/>
              <a:ext cx="773552" cy="438581"/>
            </a:xfrm>
            <a:prstGeom prst="rect">
              <a:avLst/>
            </a:prstGeom>
            <a:noFill/>
          </p:spPr>
          <p:txBody>
            <a:bodyPr wrap="square" rtlCol="0">
              <a:spAutoFit/>
            </a:bodyPr>
            <a:lstStyle/>
            <a:p>
              <a:r>
                <a:rPr lang="it-IT" sz="3200" b="1" dirty="0">
                  <a:latin typeface="Calibri" panose="020F0502020204030204" pitchFamily="34" charset="0"/>
                  <a:ea typeface="Calibri" panose="020F0502020204030204" pitchFamily="34" charset="0"/>
                  <a:cs typeface="Calibri" panose="020F0502020204030204" pitchFamily="34" charset="0"/>
                </a:rPr>
                <a:t>RNA</a:t>
              </a:r>
            </a:p>
          </p:txBody>
        </p:sp>
        <p:sp>
          <p:nvSpPr>
            <p:cNvPr id="10" name="CasellaDiTesto 9">
              <a:extLst>
                <a:ext uri="{FF2B5EF4-FFF2-40B4-BE49-F238E27FC236}">
                  <a16:creationId xmlns:a16="http://schemas.microsoft.com/office/drawing/2014/main" id="{8EBC816E-A48B-4E6C-A5F6-13FDF7E63707}"/>
                </a:ext>
              </a:extLst>
            </p:cNvPr>
            <p:cNvSpPr txBox="1"/>
            <p:nvPr/>
          </p:nvSpPr>
          <p:spPr>
            <a:xfrm>
              <a:off x="6667288" y="3453302"/>
              <a:ext cx="2304629" cy="992724"/>
            </a:xfrm>
            <a:prstGeom prst="rect">
              <a:avLst/>
            </a:prstGeom>
            <a:noFill/>
          </p:spPr>
          <p:txBody>
            <a:bodyPr wrap="square" rtlCol="0">
              <a:spAutoFit/>
            </a:bodyPr>
            <a:lstStyle/>
            <a:p>
              <a:pPr algn="ctr"/>
              <a:r>
                <a:rPr lang="it-IT" sz="2667" b="1" dirty="0">
                  <a:latin typeface="Calibri" panose="020F0502020204030204" pitchFamily="34" charset="0"/>
                  <a:ea typeface="Calibri" panose="020F0502020204030204" pitchFamily="34" charset="0"/>
                  <a:cs typeface="Calibri" panose="020F0502020204030204" pitchFamily="34" charset="0"/>
                </a:rPr>
                <a:t>Infiammazione utile per combattere l'infezione</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A8D80B-2383-9657-C5AA-FEB6DE5B9119}"/>
              </a:ext>
            </a:extLst>
          </p:cNvPr>
          <p:cNvPicPr>
            <a:picLocks noChangeAspect="1"/>
          </p:cNvPicPr>
          <p:nvPr/>
        </p:nvPicPr>
        <p:blipFill>
          <a:blip r:embed="rId2"/>
          <a:stretch>
            <a:fillRect/>
          </a:stretch>
        </p:blipFill>
        <p:spPr>
          <a:xfrm>
            <a:off x="2247608" y="809698"/>
            <a:ext cx="7757683" cy="5225502"/>
          </a:xfrm>
          <a:prstGeom prst="rect">
            <a:avLst/>
          </a:prstGeom>
        </p:spPr>
      </p:pic>
    </p:spTree>
    <p:extLst>
      <p:ext uri="{BB962C8B-B14F-4D97-AF65-F5344CB8AC3E}">
        <p14:creationId xmlns:p14="http://schemas.microsoft.com/office/powerpoint/2010/main" val="29176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55D7FA-6A80-686E-BADB-8D8C22682FE4}"/>
              </a:ext>
            </a:extLst>
          </p:cNvPr>
          <p:cNvSpPr txBox="1"/>
          <p:nvPr/>
        </p:nvSpPr>
        <p:spPr>
          <a:xfrm>
            <a:off x="185271" y="138063"/>
            <a:ext cx="2665506" cy="584775"/>
          </a:xfrm>
          <a:prstGeom prst="rect">
            <a:avLst/>
          </a:prstGeom>
          <a:noFill/>
        </p:spPr>
        <p:txBody>
          <a:bodyPr wrap="square" rtlCol="0">
            <a:spAutoFit/>
          </a:bodyPr>
          <a:lstStyle/>
          <a:p>
            <a:r>
              <a:rPr lang="it-IT" sz="3200" b="1" dirty="0">
                <a:solidFill>
                  <a:schemeClr val="accent1"/>
                </a:solidFill>
              </a:rPr>
              <a:t>SHOCK</a:t>
            </a:r>
          </a:p>
        </p:txBody>
      </p:sp>
      <p:sp>
        <p:nvSpPr>
          <p:cNvPr id="6" name="TextBox 5">
            <a:extLst>
              <a:ext uri="{FF2B5EF4-FFF2-40B4-BE49-F238E27FC236}">
                <a16:creationId xmlns:a16="http://schemas.microsoft.com/office/drawing/2014/main" id="{38B8A713-CC1D-0414-BEA4-245B1A1BF6FC}"/>
              </a:ext>
            </a:extLst>
          </p:cNvPr>
          <p:cNvSpPr txBox="1"/>
          <p:nvPr/>
        </p:nvSpPr>
        <p:spPr>
          <a:xfrm>
            <a:off x="185271" y="881061"/>
            <a:ext cx="11782442" cy="3970318"/>
          </a:xfrm>
          <a:prstGeom prst="rect">
            <a:avLst/>
          </a:prstGeom>
          <a:noFill/>
        </p:spPr>
        <p:txBody>
          <a:bodyPr wrap="square" rtlCol="0">
            <a:spAutoFit/>
          </a:bodyPr>
          <a:lstStyle/>
          <a:p>
            <a:r>
              <a:rPr lang="it-IT" sz="2800" b="1" dirty="0"/>
              <a:t>Conflitto di perfusione tra centro e periferia</a:t>
            </a:r>
          </a:p>
          <a:p>
            <a:endParaRPr lang="it-IT" sz="2800" dirty="0"/>
          </a:p>
          <a:p>
            <a:r>
              <a:rPr lang="it-IT" sz="2800" dirty="0"/>
              <a:t>Riduzione della portata cardiaca 	-&gt; shock cardiogeno (infarto miocardico)</a:t>
            </a:r>
          </a:p>
          <a:p>
            <a:r>
              <a:rPr lang="it-IT" sz="2800" dirty="0"/>
              <a:t>Ridotto volume circolante		-&gt; shock </a:t>
            </a:r>
            <a:r>
              <a:rPr lang="it-IT" sz="2800" dirty="0" err="1"/>
              <a:t>ipovolemico</a:t>
            </a:r>
            <a:r>
              <a:rPr lang="it-IT" sz="2800" dirty="0"/>
              <a:t> perdita di liquidi</a:t>
            </a:r>
          </a:p>
          <a:p>
            <a:r>
              <a:rPr lang="it-IT" sz="2800" u="sng" dirty="0"/>
              <a:t>Attivazione endoteliale, vasodilatazione, </a:t>
            </a:r>
            <a:r>
              <a:rPr lang="it-IT" sz="2800" b="1" u="sng" dirty="0"/>
              <a:t>CID	-&gt; shock settico</a:t>
            </a:r>
          </a:p>
          <a:p>
            <a:endParaRPr lang="it-IT" sz="2800" dirty="0"/>
          </a:p>
          <a:p>
            <a:r>
              <a:rPr lang="it-IT" sz="2800" dirty="0"/>
              <a:t>Ipossia tessutale, sofferenza organi vitali, circolo vizioso</a:t>
            </a:r>
          </a:p>
          <a:p>
            <a:endParaRPr lang="it-IT" sz="2800" dirty="0"/>
          </a:p>
          <a:p>
            <a:r>
              <a:rPr lang="it-IT" sz="2800" dirty="0"/>
              <a:t>SINDROME DA </a:t>
            </a:r>
            <a:r>
              <a:rPr lang="it-IT" sz="2800" b="1" dirty="0"/>
              <a:t>INSUFFICIENZA MULTI-ORGANO </a:t>
            </a:r>
            <a:r>
              <a:rPr lang="it-IT" sz="2800" dirty="0"/>
              <a:t>(MOF </a:t>
            </a:r>
            <a:r>
              <a:rPr lang="it-IT" sz="2800" dirty="0" err="1"/>
              <a:t>multi-organ</a:t>
            </a:r>
            <a:r>
              <a:rPr lang="it-IT" sz="2800" dirty="0"/>
              <a:t> </a:t>
            </a:r>
            <a:r>
              <a:rPr lang="it-IT" sz="2800" dirty="0" err="1"/>
              <a:t>failure</a:t>
            </a:r>
            <a:r>
              <a:rPr lang="it-IT" sz="2800" dirty="0"/>
              <a:t>)</a:t>
            </a:r>
          </a:p>
        </p:txBody>
      </p:sp>
    </p:spTree>
    <p:extLst>
      <p:ext uri="{BB962C8B-B14F-4D97-AF65-F5344CB8AC3E}">
        <p14:creationId xmlns:p14="http://schemas.microsoft.com/office/powerpoint/2010/main" val="332885073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458E5-75C5-EDE7-87F7-9EEDB39F8B21}"/>
              </a:ext>
            </a:extLst>
          </p:cNvPr>
          <p:cNvPicPr>
            <a:picLocks noChangeAspect="1"/>
          </p:cNvPicPr>
          <p:nvPr/>
        </p:nvPicPr>
        <p:blipFill>
          <a:blip r:embed="rId2"/>
          <a:stretch>
            <a:fillRect/>
          </a:stretch>
        </p:blipFill>
        <p:spPr>
          <a:xfrm>
            <a:off x="639482" y="-23427"/>
            <a:ext cx="10715812" cy="6780066"/>
          </a:xfrm>
          <a:prstGeom prst="rect">
            <a:avLst/>
          </a:prstGeom>
        </p:spPr>
      </p:pic>
    </p:spTree>
    <p:extLst>
      <p:ext uri="{BB962C8B-B14F-4D97-AF65-F5344CB8AC3E}">
        <p14:creationId xmlns:p14="http://schemas.microsoft.com/office/powerpoint/2010/main" val="1258932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5C6C6E-8923-D7BC-0BD7-64BFAB2CACC6}"/>
              </a:ext>
            </a:extLst>
          </p:cNvPr>
          <p:cNvSpPr txBox="1"/>
          <p:nvPr/>
        </p:nvSpPr>
        <p:spPr>
          <a:xfrm>
            <a:off x="288522" y="158161"/>
            <a:ext cx="11481111" cy="646331"/>
          </a:xfrm>
          <a:prstGeom prst="rect">
            <a:avLst/>
          </a:prstGeom>
          <a:noFill/>
        </p:spPr>
        <p:txBody>
          <a:bodyPr wrap="square" rtlCol="0">
            <a:spAutoFit/>
          </a:bodyPr>
          <a:lstStyle/>
          <a:p>
            <a:r>
              <a:rPr lang="it-IT" sz="3600" b="1" dirty="0">
                <a:solidFill>
                  <a:srgbClr val="0070C0"/>
                </a:solidFill>
              </a:rPr>
              <a:t>COME FUNZIONA NORMALMENTE L’INFIAMMAZIONE?</a:t>
            </a:r>
          </a:p>
        </p:txBody>
      </p:sp>
      <p:sp>
        <p:nvSpPr>
          <p:cNvPr id="4" name="TextBox 3">
            <a:extLst>
              <a:ext uri="{FF2B5EF4-FFF2-40B4-BE49-F238E27FC236}">
                <a16:creationId xmlns:a16="http://schemas.microsoft.com/office/drawing/2014/main" id="{052421EF-42E4-D4BD-7A16-3A607BA23724}"/>
              </a:ext>
            </a:extLst>
          </p:cNvPr>
          <p:cNvSpPr txBox="1"/>
          <p:nvPr/>
        </p:nvSpPr>
        <p:spPr>
          <a:xfrm>
            <a:off x="371203" y="1226404"/>
            <a:ext cx="11449594" cy="4401205"/>
          </a:xfrm>
          <a:prstGeom prst="rect">
            <a:avLst/>
          </a:prstGeom>
          <a:noFill/>
        </p:spPr>
        <p:txBody>
          <a:bodyPr wrap="square" rtlCol="0">
            <a:spAutoFit/>
          </a:bodyPr>
          <a:lstStyle/>
          <a:p>
            <a:r>
              <a:rPr lang="it-IT" sz="2800" dirty="0"/>
              <a:t>REAZIONE FONDAMENTALE PER SOPRAVVIVENZA</a:t>
            </a:r>
          </a:p>
          <a:p>
            <a:endParaRPr lang="it-IT" sz="2800" dirty="0"/>
          </a:p>
          <a:p>
            <a:pPr marL="285750" indent="-285750">
              <a:buFontTx/>
              <a:buChar char="-"/>
            </a:pPr>
            <a:r>
              <a:rPr lang="it-IT" sz="2800" dirty="0"/>
              <a:t>Sistemi innati di reazione presenti in tutte le cellule dell’organismo</a:t>
            </a:r>
          </a:p>
          <a:p>
            <a:pPr marL="285750" indent="-285750">
              <a:buFontTx/>
              <a:buChar char="-"/>
            </a:pPr>
            <a:r>
              <a:rPr lang="it-IT" sz="2800" dirty="0"/>
              <a:t>Proteine pronte nel sangue («anticorpi naturali», complemento, MBL, </a:t>
            </a:r>
            <a:r>
              <a:rPr lang="it-IT" sz="2800" dirty="0" err="1"/>
              <a:t>etc</a:t>
            </a:r>
            <a:r>
              <a:rPr lang="it-IT" sz="2800" dirty="0"/>
              <a:t>)</a:t>
            </a:r>
          </a:p>
          <a:p>
            <a:pPr marL="285750" indent="-285750">
              <a:buFontTx/>
              <a:buChar char="-"/>
            </a:pPr>
            <a:r>
              <a:rPr lang="it-IT" sz="2800" dirty="0"/>
              <a:t>Cellule «sentinella» presenti nel sangue e nei tessuti (pronte ad essere reclutate)</a:t>
            </a:r>
          </a:p>
          <a:p>
            <a:pPr marL="285750" indent="-285750">
              <a:buFontTx/>
              <a:buChar char="-"/>
            </a:pPr>
            <a:endParaRPr lang="it-IT" sz="2800" dirty="0"/>
          </a:p>
          <a:p>
            <a:r>
              <a:rPr lang="it-IT" sz="2800" dirty="0"/>
              <a:t>La </a:t>
            </a:r>
            <a:r>
              <a:rPr lang="it-IT" sz="2800" b="1" dirty="0"/>
              <a:t>rapidità di innesco </a:t>
            </a:r>
            <a:r>
              <a:rPr lang="it-IT" sz="2800" dirty="0"/>
              <a:t>delle risposte infiammatorie può essere critica (e sicuramente lo è stato spesso nella nostra evoluzione)</a:t>
            </a:r>
          </a:p>
          <a:p>
            <a:pPr marL="285750" indent="-285750">
              <a:buFontTx/>
              <a:buChar char="-"/>
            </a:pPr>
            <a:endParaRPr lang="it-IT" sz="2800" dirty="0"/>
          </a:p>
        </p:txBody>
      </p:sp>
    </p:spTree>
    <p:extLst>
      <p:ext uri="{BB962C8B-B14F-4D97-AF65-F5344CB8AC3E}">
        <p14:creationId xmlns:p14="http://schemas.microsoft.com/office/powerpoint/2010/main" val="2912924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TextShape 2"/>
          <p:cNvSpPr txBox="1"/>
          <p:nvPr/>
        </p:nvSpPr>
        <p:spPr>
          <a:xfrm>
            <a:off x="2310189" y="4012765"/>
            <a:ext cx="8776800" cy="552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algn="just">
              <a:spcBef>
                <a:spcPts val="200"/>
              </a:spcBef>
              <a:defRPr sz="3000" spc="-1">
                <a:latin typeface="Constantia"/>
                <a:ea typeface="Constantia"/>
                <a:cs typeface="Constantia"/>
                <a:sym typeface="Constantia"/>
              </a:defRPr>
            </a:pPr>
            <a:endParaRPr sz="3000" dirty="0">
              <a:ea typeface="Constantia"/>
              <a:cs typeface="Constantia"/>
              <a:sym typeface="Constantia"/>
            </a:endParaRPr>
          </a:p>
        </p:txBody>
      </p:sp>
      <p:sp>
        <p:nvSpPr>
          <p:cNvPr id="2" name="TextBox 1">
            <a:extLst>
              <a:ext uri="{FF2B5EF4-FFF2-40B4-BE49-F238E27FC236}">
                <a16:creationId xmlns:a16="http://schemas.microsoft.com/office/drawing/2014/main" id="{532D7A86-8A4D-284C-6997-CD9D6D754924}"/>
              </a:ext>
            </a:extLst>
          </p:cNvPr>
          <p:cNvSpPr txBox="1"/>
          <p:nvPr/>
        </p:nvSpPr>
        <p:spPr>
          <a:xfrm>
            <a:off x="457199" y="1103812"/>
            <a:ext cx="10744200" cy="3046988"/>
          </a:xfrm>
          <a:prstGeom prst="rect">
            <a:avLst/>
          </a:prstGeom>
          <a:noFill/>
        </p:spPr>
        <p:txBody>
          <a:bodyPr wrap="square" rtlCol="0">
            <a:spAutoFit/>
          </a:bodyPr>
          <a:lstStyle/>
          <a:p>
            <a:r>
              <a:rPr lang="en-US" sz="3200" dirty="0" err="1"/>
              <a:t>Programma</a:t>
            </a:r>
            <a:r>
              <a:rPr lang="en-US" sz="3200" dirty="0"/>
              <a:t> </a:t>
            </a:r>
            <a:r>
              <a:rPr lang="en-US" sz="3200" dirty="0" err="1"/>
              <a:t>protettivo</a:t>
            </a:r>
            <a:r>
              <a:rPr lang="en-US" sz="3200" dirty="0"/>
              <a:t> </a:t>
            </a:r>
            <a:r>
              <a:rPr lang="en-US" sz="3200" dirty="0" err="1"/>
              <a:t>finalizzato</a:t>
            </a:r>
            <a:r>
              <a:rPr lang="en-US" sz="3200" dirty="0"/>
              <a:t> a </a:t>
            </a:r>
            <a:r>
              <a:rPr lang="en-US" sz="3200" dirty="0" err="1"/>
              <a:t>rispondere</a:t>
            </a:r>
            <a:r>
              <a:rPr lang="en-US" sz="3200" dirty="0"/>
              <a:t> ad </a:t>
            </a:r>
            <a:r>
              <a:rPr lang="en-US" sz="3200" dirty="0" err="1"/>
              <a:t>una</a:t>
            </a:r>
            <a:r>
              <a:rPr lang="en-US" sz="3200" dirty="0"/>
              <a:t> </a:t>
            </a:r>
            <a:r>
              <a:rPr lang="en-US" sz="3200" dirty="0" err="1"/>
              <a:t>varietà</a:t>
            </a:r>
            <a:r>
              <a:rPr lang="en-US" sz="3200" dirty="0"/>
              <a:t> di </a:t>
            </a:r>
            <a:r>
              <a:rPr lang="en-US" sz="3200" dirty="0" err="1"/>
              <a:t>insulti</a:t>
            </a:r>
            <a:r>
              <a:rPr lang="en-US" sz="3200" dirty="0"/>
              <a:t> </a:t>
            </a:r>
            <a:r>
              <a:rPr lang="en-US" sz="3200" dirty="0" err="1"/>
              <a:t>che</a:t>
            </a:r>
            <a:r>
              <a:rPr lang="en-US" sz="3200" dirty="0"/>
              <a:t> </a:t>
            </a:r>
            <a:r>
              <a:rPr lang="en-US" sz="3200" dirty="0" err="1"/>
              <a:t>conducono</a:t>
            </a:r>
            <a:r>
              <a:rPr lang="en-US" sz="3200" dirty="0"/>
              <a:t> a </a:t>
            </a:r>
            <a:r>
              <a:rPr lang="en-US" sz="3200" dirty="0" err="1"/>
              <a:t>danno</a:t>
            </a:r>
            <a:r>
              <a:rPr lang="en-US" sz="3200" dirty="0"/>
              <a:t> </a:t>
            </a:r>
            <a:r>
              <a:rPr lang="en-US" sz="3200" dirty="0" err="1"/>
              <a:t>cellulare</a:t>
            </a:r>
            <a:endParaRPr lang="en-US" sz="3200" dirty="0"/>
          </a:p>
          <a:p>
            <a:endParaRPr lang="en-US" sz="3200" dirty="0"/>
          </a:p>
          <a:p>
            <a:pPr marL="457200" indent="-457200">
              <a:buFontTx/>
              <a:buChar char="-"/>
            </a:pPr>
            <a:r>
              <a:rPr lang="en-US" sz="3200" dirty="0" err="1"/>
              <a:t>Risposta</a:t>
            </a:r>
            <a:r>
              <a:rPr lang="en-US" sz="3200" dirty="0"/>
              <a:t> </a:t>
            </a:r>
            <a:r>
              <a:rPr lang="en-US" sz="3200" dirty="0" err="1"/>
              <a:t>vascolare-immunitaria</a:t>
            </a:r>
            <a:endParaRPr lang="en-US" sz="3200" dirty="0"/>
          </a:p>
          <a:p>
            <a:pPr marL="457200" indent="-457200">
              <a:buFontTx/>
              <a:buChar char="-"/>
            </a:pPr>
            <a:r>
              <a:rPr lang="en-US" sz="3200" dirty="0" err="1"/>
              <a:t>Rimozione</a:t>
            </a:r>
            <a:r>
              <a:rPr lang="en-US" sz="3200" dirty="0"/>
              <a:t> di </a:t>
            </a:r>
            <a:r>
              <a:rPr lang="en-US" sz="3200" dirty="0" err="1"/>
              <a:t>detriti</a:t>
            </a:r>
            <a:r>
              <a:rPr lang="en-US" sz="3200" dirty="0"/>
              <a:t>, cellule </a:t>
            </a:r>
            <a:r>
              <a:rPr lang="en-US" sz="3200" dirty="0" err="1"/>
              <a:t>necrotiche</a:t>
            </a:r>
            <a:r>
              <a:rPr lang="en-US" sz="3200" dirty="0"/>
              <a:t>, </a:t>
            </a:r>
            <a:r>
              <a:rPr lang="en-US" sz="3200" dirty="0" err="1"/>
              <a:t>sostanze</a:t>
            </a:r>
            <a:r>
              <a:rPr lang="en-US" sz="3200" dirty="0"/>
              <a:t> </a:t>
            </a:r>
            <a:r>
              <a:rPr lang="en-US" sz="3200" dirty="0" err="1"/>
              <a:t>estranee</a:t>
            </a:r>
            <a:endParaRPr lang="en-US" sz="3200" dirty="0"/>
          </a:p>
          <a:p>
            <a:pPr marL="457200" indent="-457200">
              <a:buFontTx/>
              <a:buChar char="-"/>
            </a:pPr>
            <a:r>
              <a:rPr lang="en-US" sz="3200" dirty="0" err="1"/>
              <a:t>Riparazione</a:t>
            </a:r>
            <a:r>
              <a:rPr lang="en-US" sz="3200" dirty="0"/>
              <a:t> del </a:t>
            </a:r>
            <a:r>
              <a:rPr lang="en-US" sz="3200" dirty="0" err="1"/>
              <a:t>danno</a:t>
            </a:r>
            <a:r>
              <a:rPr lang="en-US" sz="3200" dirty="0"/>
              <a:t> e </a:t>
            </a:r>
            <a:r>
              <a:rPr lang="en-US" sz="3200" dirty="0" err="1"/>
              <a:t>recupero</a:t>
            </a:r>
            <a:r>
              <a:rPr lang="en-US" sz="3200" dirty="0"/>
              <a:t> </a:t>
            </a:r>
            <a:r>
              <a:rPr lang="en-US" sz="3200" dirty="0" err="1"/>
              <a:t>dell’omeostasi</a:t>
            </a:r>
            <a:r>
              <a:rPr lang="en-US" sz="3200" dirty="0"/>
              <a:t> </a:t>
            </a:r>
            <a:r>
              <a:rPr lang="en-US" sz="3200" dirty="0" err="1"/>
              <a:t>iniziale</a:t>
            </a:r>
            <a:endParaRPr lang="en-US" sz="3200" dirty="0"/>
          </a:p>
        </p:txBody>
      </p:sp>
      <p:sp>
        <p:nvSpPr>
          <p:cNvPr id="3" name="TextBox 2">
            <a:extLst>
              <a:ext uri="{FF2B5EF4-FFF2-40B4-BE49-F238E27FC236}">
                <a16:creationId xmlns:a16="http://schemas.microsoft.com/office/drawing/2014/main" id="{E53AE246-41D5-8B98-5DA6-11232D804DAB}"/>
              </a:ext>
            </a:extLst>
          </p:cNvPr>
          <p:cNvSpPr txBox="1"/>
          <p:nvPr/>
        </p:nvSpPr>
        <p:spPr>
          <a:xfrm>
            <a:off x="222069" y="107394"/>
            <a:ext cx="8151222" cy="646331"/>
          </a:xfrm>
          <a:prstGeom prst="rect">
            <a:avLst/>
          </a:prstGeom>
          <a:noFill/>
        </p:spPr>
        <p:txBody>
          <a:bodyPr wrap="square" rtlCol="0">
            <a:spAutoFit/>
          </a:bodyPr>
          <a:lstStyle/>
          <a:p>
            <a:r>
              <a:rPr lang="it-IT" sz="3600" b="1" dirty="0">
                <a:solidFill>
                  <a:schemeClr val="accent1"/>
                </a:solidFill>
              </a:rPr>
              <a:t>INFIAMMAZIONE - RIPARAZIONE</a:t>
            </a:r>
          </a:p>
        </p:txBody>
      </p:sp>
      <p:sp>
        <p:nvSpPr>
          <p:cNvPr id="4" name="TextBox 3">
            <a:extLst>
              <a:ext uri="{FF2B5EF4-FFF2-40B4-BE49-F238E27FC236}">
                <a16:creationId xmlns:a16="http://schemas.microsoft.com/office/drawing/2014/main" id="{E797BA6C-E9B5-48CE-46AA-B7A913B19119}"/>
              </a:ext>
            </a:extLst>
          </p:cNvPr>
          <p:cNvSpPr txBox="1"/>
          <p:nvPr/>
        </p:nvSpPr>
        <p:spPr>
          <a:xfrm>
            <a:off x="306977" y="5310052"/>
            <a:ext cx="11090366" cy="954107"/>
          </a:xfrm>
          <a:prstGeom prst="rect">
            <a:avLst/>
          </a:prstGeom>
          <a:noFill/>
        </p:spPr>
        <p:txBody>
          <a:bodyPr wrap="square" rtlCol="0">
            <a:spAutoFit/>
          </a:bodyPr>
          <a:lstStyle/>
          <a:p>
            <a:r>
              <a:rPr lang="it-IT" sz="2800" dirty="0"/>
              <a:t>Rapidità di avvio, capacità di amplificazione, meccanismi di contenimento e spegnimento</a:t>
            </a:r>
          </a:p>
        </p:txBody>
      </p:sp>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TotalTime>
  <Words>2529</Words>
  <Application>Microsoft Office PowerPoint</Application>
  <PresentationFormat>Widescreen</PresentationFormat>
  <Paragraphs>438</Paragraphs>
  <Slides>72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Arial</vt:lpstr>
      <vt:lpstr>Calibri</vt:lpstr>
      <vt:lpstr>Calibri Light</vt:lpstr>
      <vt:lpstr>Constantia</vt:lpstr>
      <vt:lpstr>Gotham 4r</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Derivati infiammatori dell’acido arachidonico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Migrazione leucocitaria nella flogosi: microscopia intravitale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TOMMASINI ALBERTO</dc:creator>
  <cp:lastModifiedBy>Alberto Tommasini</cp:lastModifiedBy>
  <cp:revision>4</cp:revision>
  <dcterms:created xsi:type="dcterms:W3CDTF">2023-03-04T13:06:20Z</dcterms:created>
  <dcterms:modified xsi:type="dcterms:W3CDTF">2026-03-29T20:21:03Z</dcterms:modified>
</cp:coreProperties>
</file>