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7" r:id="rId11"/>
    <p:sldId id="264" r:id="rId12"/>
    <p:sldId id="265" r:id="rId13"/>
    <p:sldId id="266" r:id="rId14"/>
    <p:sldId id="279" r:id="rId15"/>
    <p:sldId id="280" r:id="rId16"/>
    <p:sldId id="281" r:id="rId17"/>
    <p:sldId id="269" r:id="rId18"/>
    <p:sldId id="270" r:id="rId19"/>
    <p:sldId id="271" r:id="rId20"/>
    <p:sldId id="274" r:id="rId21"/>
    <p:sldId id="292" r:id="rId22"/>
    <p:sldId id="275" r:id="rId23"/>
    <p:sldId id="286" r:id="rId24"/>
    <p:sldId id="282" r:id="rId25"/>
    <p:sldId id="284" r:id="rId26"/>
    <p:sldId id="283" r:id="rId27"/>
    <p:sldId id="285" r:id="rId28"/>
    <p:sldId id="276" r:id="rId29"/>
    <p:sldId id="289" r:id="rId30"/>
    <p:sldId id="290" r:id="rId31"/>
    <p:sldId id="291" r:id="rId32"/>
    <p:sldId id="293" r:id="rId33"/>
    <p:sldId id="277" r:id="rId34"/>
    <p:sldId id="294" r:id="rId35"/>
    <p:sldId id="297" r:id="rId36"/>
    <p:sldId id="287" r:id="rId37"/>
    <p:sldId id="295" r:id="rId38"/>
    <p:sldId id="296" r:id="rId39"/>
    <p:sldId id="28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278" r:id="rId48"/>
    <p:sldId id="298" r:id="rId4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9DB6E-2D0F-24C4-EA36-2DF8BA0F45F2}" v="3" dt="2026-03-23T12:34:53.923"/>
    <p1510:client id="{AF9C594E-6F5C-1C0F-F5EE-9054D7F48EF7}" v="1" dt="2026-03-24T13:18:15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59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63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2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23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01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4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43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51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08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09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4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32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112972982092456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Gli accessi venosi centrali</a:t>
            </a:r>
          </a:p>
        </p:txBody>
      </p:sp>
    </p:spTree>
    <p:extLst>
      <p:ext uri="{BB962C8B-B14F-4D97-AF65-F5344CB8AC3E}">
        <p14:creationId xmlns:p14="http://schemas.microsoft.com/office/powerpoint/2010/main" val="341238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Accessi venosi centrali nel neonato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cateteri venosi ombelicali (CVO), </a:t>
            </a:r>
            <a:r>
              <a:rPr lang="it-IT" dirty="0" err="1"/>
              <a:t>monolume</a:t>
            </a:r>
            <a:r>
              <a:rPr lang="it-IT" dirty="0"/>
              <a:t> o </a:t>
            </a:r>
            <a:r>
              <a:rPr lang="it-IT" dirty="0" err="1"/>
              <a:t>bilume</a:t>
            </a:r>
            <a:r>
              <a:rPr lang="it-IT" dirty="0"/>
              <a:t>, di calibro solitamente compreso tra 2.5 e 5Fr, utilizzati come accesso venoso inserito subito dopo la nascita la punta deve essere posta a livello della giunzione tra cava inferiore e atrio destro.</a:t>
            </a:r>
          </a:p>
          <a:p>
            <a:r>
              <a:rPr lang="it-IT" dirty="0"/>
              <a:t>Cateteri epicutaneo-cavali (ECC), </a:t>
            </a:r>
            <a:r>
              <a:rPr lang="it-IT" dirty="0" err="1"/>
              <a:t>monolume</a:t>
            </a:r>
            <a:r>
              <a:rPr lang="it-IT" dirty="0"/>
              <a:t> o </a:t>
            </a:r>
            <a:r>
              <a:rPr lang="it-IT" dirty="0" err="1"/>
              <a:t>bilume</a:t>
            </a:r>
            <a:r>
              <a:rPr lang="it-IT" dirty="0"/>
              <a:t>, di calibro compreso tra 1Fr e 2.7Fr, utili per la infusione di liquidi, nutrizione parenterale; non sono però appropriati per i prelievi, né per la somministrazione di sangue o emoderivati, né per il monitoraggio emodinamico, impiantabili in vene superficiali.</a:t>
            </a:r>
          </a:p>
          <a:p>
            <a:r>
              <a:rPr lang="it-IT" dirty="0"/>
              <a:t>Cateteri venosi centrali ad inserzione </a:t>
            </a:r>
            <a:r>
              <a:rPr lang="it-IT" dirty="0" err="1"/>
              <a:t>ecoguidata</a:t>
            </a:r>
            <a:r>
              <a:rPr lang="it-IT" dirty="0"/>
              <a:t> in vene profonde</a:t>
            </a:r>
          </a:p>
        </p:txBody>
      </p:sp>
    </p:spTree>
    <p:extLst>
      <p:ext uri="{BB962C8B-B14F-4D97-AF65-F5344CB8AC3E}">
        <p14:creationId xmlns:p14="http://schemas.microsoft.com/office/powerpoint/2010/main" val="183262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92" y="418185"/>
            <a:ext cx="5119007" cy="599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5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06" y="189321"/>
            <a:ext cx="9100457" cy="64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Complicanze: trombosi venosa da catetere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Si intende per trombosi venosa da catetere la presenza nel tratto di vena percorso dal catetere, di una trombosi venosa a partire da una lesione endoteliale causata o dalla penetrazione del catetere nella vena o dal trauma meccanico e/o chimico. </a:t>
            </a:r>
          </a:p>
          <a:p>
            <a:pPr marL="0" indent="0">
              <a:buNone/>
            </a:pPr>
            <a:r>
              <a:rPr lang="it-IT" dirty="0"/>
              <a:t>La trombosi venosa va distinta dalla occlusione del lume causata da coaguli e dalla cosiddetta 'guaina di fibrina' (</a:t>
            </a:r>
            <a:r>
              <a:rPr lang="it-IT" dirty="0" err="1"/>
              <a:t>fibrin</a:t>
            </a:r>
            <a:r>
              <a:rPr lang="it-IT" dirty="0"/>
              <a:t> sleeve).</a:t>
            </a:r>
          </a:p>
          <a:p>
            <a:pPr marL="0" indent="0">
              <a:buNone/>
            </a:pPr>
            <a:r>
              <a:rPr lang="it-IT" dirty="0"/>
              <a:t>Essa può essere di due tipologie:</a:t>
            </a:r>
          </a:p>
          <a:p>
            <a:r>
              <a:rPr lang="it-IT" dirty="0"/>
              <a:t>Trombosi venosa periferica</a:t>
            </a:r>
          </a:p>
          <a:p>
            <a:r>
              <a:rPr lang="it-IT" dirty="0"/>
              <a:t>Trombosi venosa centrale</a:t>
            </a:r>
          </a:p>
        </p:txBody>
      </p:sp>
    </p:spTree>
    <p:extLst>
      <p:ext uri="{BB962C8B-B14F-4D97-AF65-F5344CB8AC3E}">
        <p14:creationId xmlns:p14="http://schemas.microsoft.com/office/powerpoint/2010/main" val="186988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Complicanze: trombosi venosa da catetere «periferica»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È una tipologia di trombosi che si manifesta nel tratto di ingresso del catetere nella vena. Può essere occludente o non occludente. In genere è causata dal trauma endoteliale durante l’inserimento.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La sua presenza non preclude l’utilizzo del catetere ma necessita di trattamento farmacologico.</a:t>
            </a:r>
          </a:p>
        </p:txBody>
      </p:sp>
    </p:spTree>
    <p:extLst>
      <p:ext uri="{BB962C8B-B14F-4D97-AF65-F5344CB8AC3E}">
        <p14:creationId xmlns:p14="http://schemas.microsoft.com/office/powerpoint/2010/main" val="238902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Complicanze: trombosi venosa da catetere «centrale»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È una tipologia di trombosi che si manifesta in prossimità della punta del catetere. Può essere occludente o non occludente.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La sua presenza è associata al malfunzionamento dell’accesso venoso che non deve più essere utilizzato. Il dispositivo non va immediatamente rimosso, ma solo dopo un adeguato periodo di trattamento con anticoagulante.</a:t>
            </a:r>
          </a:p>
        </p:txBody>
      </p:sp>
      <p:pic>
        <p:nvPicPr>
          <p:cNvPr id="4" name="Immagine 3" descr="Immagine che contiene rosso, dessert, cibo, gelatin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C0768963-ECAD-E6E7-176C-D18FB125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986" y="4134532"/>
            <a:ext cx="2090057" cy="20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Complicanze: guaina </a:t>
            </a:r>
            <a:r>
              <a:rPr lang="it-IT" sz="3600" err="1"/>
              <a:t>fibroblastlica</a:t>
            </a:r>
            <a:r>
              <a:rPr lang="it-IT" sz="4000" dirty="0"/>
              <a:t> «</a:t>
            </a:r>
            <a:r>
              <a:rPr lang="it-IT" sz="4000" err="1"/>
              <a:t>fibrin</a:t>
            </a:r>
            <a:r>
              <a:rPr lang="it-IT" sz="4000" dirty="0"/>
              <a:t> sleeve»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6339069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È una guaina che contorna le pareti esterne del catetere in qualsiasi punto del suo decorso. Non si attacca alle pareti dell’endotelio (</a:t>
            </a:r>
            <a:r>
              <a:rPr lang="it-IT" dirty="0" err="1"/>
              <a:t>ecograficamente</a:t>
            </a:r>
            <a:r>
              <a:rPr lang="it-IT" dirty="0"/>
              <a:t> lo si vede fluttuare). Può causare malfunzionamento.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Non comporta rischi trattandosi di un tessuto connettivale, non è sensibile ai trombolitici.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5EE99F2-0386-CE76-C27D-4E3A45BC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34" y="2256304"/>
            <a:ext cx="4997179" cy="34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4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Strategie di prevenzione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462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trombosi venosa da catetere è un fenomeno solo parzialmente prevenibile. Quasi tutte le indicazioni per prevenirle sono riservate al momento dell’impianto. Per la gestione invece è fondamentale</a:t>
            </a:r>
            <a:r>
              <a:rPr lang="it-IT" sz="3200" dirty="0"/>
              <a:t>:</a:t>
            </a:r>
          </a:p>
          <a:p>
            <a:pPr marL="0" indent="0">
              <a:buNone/>
            </a:pPr>
            <a:endParaRPr lang="it-IT" sz="3200" dirty="0"/>
          </a:p>
          <a:p>
            <a:r>
              <a:rPr lang="it-IT" dirty="0"/>
              <a:t>stabilizzare il dispositivo in modo che i movimenti del catetere in corrispondenza del sito di emergenza siano minimizzati o azzerati</a:t>
            </a:r>
          </a:p>
        </p:txBody>
      </p:sp>
    </p:spTree>
    <p:extLst>
      <p:ext uri="{BB962C8B-B14F-4D97-AF65-F5344CB8AC3E}">
        <p14:creationId xmlns:p14="http://schemas.microsoft.com/office/powerpoint/2010/main" val="3828329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Complicanze meccaniche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Dislogazione del catetere nel tratto esterno </a:t>
            </a:r>
            <a:r>
              <a:rPr lang="it-IT" dirty="0">
                <a:sym typeface="Wingdings" panose="05000000000000000000" pitchFamily="2" charset="2"/>
              </a:rPr>
              <a:t> inappropriato fissaggio</a:t>
            </a:r>
          </a:p>
          <a:p>
            <a:r>
              <a:rPr lang="it-IT" dirty="0">
                <a:sym typeface="Wingdings" panose="05000000000000000000" pitchFamily="2" charset="2"/>
              </a:rPr>
              <a:t>Migrazione della punta  La punta del catetere si sposta dalla sua sede originale</a:t>
            </a:r>
          </a:p>
          <a:p>
            <a:r>
              <a:rPr lang="it-IT" dirty="0">
                <a:sym typeface="Wingdings" panose="05000000000000000000" pitchFamily="2" charset="2"/>
              </a:rPr>
              <a:t>Rotture del tratto extra-vascolare o intravascolare  </a:t>
            </a:r>
            <a:r>
              <a:rPr lang="it-IT" dirty="0"/>
              <a:t>possono essere dovute a manovre inappropriate di lavaggio del catetere con alte pressioni, all'utilizzo inappropriato di un catetere non power </a:t>
            </a:r>
            <a:r>
              <a:rPr lang="it-IT" dirty="0" err="1"/>
              <a:t>injectable</a:t>
            </a:r>
            <a:r>
              <a:rPr lang="it-IT" dirty="0"/>
              <a:t> o all’utilizzo delle </a:t>
            </a:r>
            <a:r>
              <a:rPr lang="it-IT" dirty="0" err="1"/>
              <a:t>clamp</a:t>
            </a:r>
            <a:r>
              <a:rPr lang="it-IT" dirty="0"/>
              <a:t> del catetere</a:t>
            </a:r>
          </a:p>
          <a:p>
            <a:r>
              <a:rPr lang="it-IT" dirty="0"/>
              <a:t>Occlusione </a:t>
            </a:r>
            <a:r>
              <a:rPr lang="it-IT" dirty="0">
                <a:sym typeface="Wingdings" panose="05000000000000000000" pitchFamily="2" charset="2"/>
              </a:rPr>
              <a:t>causate da precipitati di farmaci o da sangue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917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Strategie di prevenzione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Stabilizzare il catetere con </a:t>
            </a:r>
            <a:r>
              <a:rPr lang="it-IT" dirty="0" err="1"/>
              <a:t>suturless-device</a:t>
            </a:r>
            <a:r>
              <a:rPr lang="it-IT" dirty="0"/>
              <a:t> e medicazione adeguata</a:t>
            </a:r>
          </a:p>
          <a:p>
            <a:r>
              <a:rPr lang="it-IT" dirty="0"/>
              <a:t>Prima di alcune manovre verificare se il catetere è power-</a:t>
            </a:r>
            <a:r>
              <a:rPr lang="it-IT" dirty="0" err="1"/>
              <a:t>injectable</a:t>
            </a:r>
            <a:endParaRPr lang="it-IT" dirty="0"/>
          </a:p>
          <a:p>
            <a:r>
              <a:rPr lang="it-IT" dirty="0"/>
              <a:t>Utilizzo di </a:t>
            </a:r>
            <a:r>
              <a:rPr lang="it-IT" dirty="0" err="1"/>
              <a:t>Needle</a:t>
            </a:r>
            <a:r>
              <a:rPr lang="it-IT" dirty="0"/>
              <a:t> Free Connector a pressione neutra</a:t>
            </a:r>
          </a:p>
          <a:p>
            <a:r>
              <a:rPr lang="it-IT" dirty="0"/>
              <a:t>Lavare il catetere con 10 ml soluzione fisiologica 0.9% con tecnica pulsata (1 ml per volta) dopo ogni utilizzo o una volta a settimana se non utilizzato. Usare 20 ml dopo prelievo ematico o trasfusione di sangue.</a:t>
            </a:r>
          </a:p>
        </p:txBody>
      </p:sp>
    </p:spTree>
    <p:extLst>
      <p:ext uri="{BB962C8B-B14F-4D97-AF65-F5344CB8AC3E}">
        <p14:creationId xmlns:p14="http://schemas.microsoft.com/office/powerpoint/2010/main" val="160541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dirty="0"/>
              <a:t>Si definisce un accesso venoso centrale il dispositivo intravascolare la </a:t>
            </a:r>
            <a:r>
              <a:rPr lang="it-IT"/>
              <a:t>cui punta arriva in vena cava superiore, in prossimità dell'atrio destro o in vena cava </a:t>
            </a:r>
            <a:r>
              <a:rPr lang="it-IT" dirty="0"/>
              <a:t>inferiore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La posizione ottimale è la giunzione atrio-cavale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Per il femorale la posizione ottimale è la parte alta della vena cava inferiore al di sopra delle vene renali ma sotto le vene sovra-epatiche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1" y="4940714"/>
            <a:ext cx="1948008" cy="181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24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Complicanze infettive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 genere gli accessi venosi di lunga durata possono andare incontro a complicanze infettive, soprattutto se non gestiti in maniera asettica e non medicati nel modo corretto. La gestione delle infezioni catetere correlate la vedremo con le emocolture.</a:t>
            </a:r>
          </a:p>
        </p:txBody>
      </p:sp>
    </p:spTree>
    <p:extLst>
      <p:ext uri="{BB962C8B-B14F-4D97-AF65-F5344CB8AC3E}">
        <p14:creationId xmlns:p14="http://schemas.microsoft.com/office/powerpoint/2010/main" val="921757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Complicanze lesive (MARSI) </a:t>
            </a:r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Adhesive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skin</a:t>
            </a:r>
            <a:r>
              <a:rPr lang="it-IT" dirty="0"/>
              <a:t> </a:t>
            </a:r>
            <a:r>
              <a:rPr lang="it-IT" dirty="0" err="1"/>
              <a:t>injury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Vengono definite come “quelle situazioni in cui un eritema e qualsiasi altra tipologia di manifestazione cutanea anomala persistono per più di 30 minuti dopo la rimozione di un cerotto o di un adesivo”</a:t>
            </a:r>
          </a:p>
        </p:txBody>
      </p:sp>
      <p:pic>
        <p:nvPicPr>
          <p:cNvPr id="4" name="Immagine 3" descr="Reduce Risk of Medical Adhesive-Related Skin Injury (MARSI) | 3M India">
            <a:extLst>
              <a:ext uri="{FF2B5EF4-FFF2-40B4-BE49-F238E27FC236}">
                <a16:creationId xmlns:a16="http://schemas.microsoft.com/office/drawing/2014/main" id="{F47E6B00-1043-F55F-15B2-237BD77D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3879396"/>
            <a:ext cx="3431721" cy="16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5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Dispositivi utili per gli accessi venosi centrali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346437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/>
              <a:t>Medicazioni </a:t>
            </a:r>
            <a:r>
              <a:rPr lang="it-IT"/>
              <a:t>semipermeabili</a:t>
            </a:r>
            <a:r>
              <a:rPr lang="it-IT" dirty="0"/>
              <a:t> trasparenti:</a:t>
            </a:r>
          </a:p>
          <a:p>
            <a:r>
              <a:rPr lang="it-IT" dirty="0"/>
              <a:t>Bordate</a:t>
            </a:r>
          </a:p>
          <a:p>
            <a:r>
              <a:rPr lang="it-IT" dirty="0"/>
              <a:t>Non bordate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61" y="1291318"/>
            <a:ext cx="2381250" cy="23812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761" y="459876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12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Dispositivi utili per gli accessi venosi centrali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3464379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Antisettici monouso:</a:t>
            </a:r>
          </a:p>
          <a:p>
            <a:r>
              <a:rPr lang="it-IT" dirty="0" err="1"/>
              <a:t>Chloraprep</a:t>
            </a:r>
            <a:endParaRPr lang="it-IT" dirty="0"/>
          </a:p>
          <a:p>
            <a:r>
              <a:rPr lang="it-IT" dirty="0"/>
              <a:t>Salvietta disinfettante con </a:t>
            </a:r>
            <a:r>
              <a:rPr lang="it-IT" dirty="0" err="1"/>
              <a:t>clorexidina</a:t>
            </a:r>
            <a:r>
              <a:rPr lang="it-IT" dirty="0"/>
              <a:t> 2% e alcool 70</a:t>
            </a:r>
          </a:p>
        </p:txBody>
      </p:sp>
      <p:pic>
        <p:nvPicPr>
          <p:cNvPr id="6146" name="Picture 2" descr="BD ChloraPrep™ skin preparation | BD Middle East, North Africa, and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39" y="162098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lvietta disinfettante alla clorexidina e alcool isopropilico NEXCLOREX 2% PREP (conf. 10 pz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6" y="4334164"/>
            <a:ext cx="2445328" cy="24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76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Dispositivi utili per gli accessi venosi centrali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01116"/>
            <a:ext cx="4777509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Medicazioni con </a:t>
            </a:r>
            <a:r>
              <a:rPr lang="it-IT" dirty="0" err="1"/>
              <a:t>clorexidina</a:t>
            </a:r>
            <a:r>
              <a:rPr lang="it-IT" dirty="0"/>
              <a:t>:</a:t>
            </a:r>
          </a:p>
          <a:p>
            <a:r>
              <a:rPr lang="it-IT" dirty="0"/>
              <a:t>Feltrino a lento rilascio</a:t>
            </a:r>
          </a:p>
          <a:p>
            <a:r>
              <a:rPr lang="it-IT" dirty="0"/>
              <a:t>Incorporati nelle medicazioni </a:t>
            </a:r>
            <a:r>
              <a:rPr lang="it-IT" dirty="0" err="1"/>
              <a:t>semipermiabili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892" y="4388385"/>
            <a:ext cx="2148901" cy="21558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510" y="1607127"/>
            <a:ext cx="2490643" cy="24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8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Dispositivi utili per gli accessi venosi centrali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01116"/>
            <a:ext cx="4777509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Suturless</a:t>
            </a:r>
            <a:r>
              <a:rPr lang="it-IT" dirty="0"/>
              <a:t> </a:t>
            </a:r>
            <a:r>
              <a:rPr lang="it-IT" dirty="0" err="1"/>
              <a:t>device</a:t>
            </a:r>
            <a:r>
              <a:rPr lang="it-IT" dirty="0"/>
              <a:t>:</a:t>
            </a:r>
          </a:p>
          <a:p>
            <a:r>
              <a:rPr lang="it-IT" dirty="0" err="1"/>
              <a:t>Grip-lok</a:t>
            </a:r>
            <a:endParaRPr lang="it-IT" dirty="0"/>
          </a:p>
          <a:p>
            <a:r>
              <a:rPr lang="it-IT" dirty="0"/>
              <a:t>Stat-</a:t>
            </a:r>
            <a:r>
              <a:rPr lang="it-IT" dirty="0" err="1"/>
              <a:t>lok</a:t>
            </a:r>
            <a:endParaRPr lang="it-IT" dirty="0"/>
          </a:p>
          <a:p>
            <a:r>
              <a:rPr lang="it-IT" dirty="0"/>
              <a:t>Dispositivo di ancoraggio sottocutaneo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509" y="1514475"/>
            <a:ext cx="2286000" cy="20002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980" y="3611419"/>
            <a:ext cx="3920548" cy="196027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059" y="507985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5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Dispositivi utili per gli accessi venosi centrali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01116"/>
            <a:ext cx="4777509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Dispositivi aggiuntivi:</a:t>
            </a:r>
          </a:p>
          <a:p>
            <a:r>
              <a:rPr lang="it-IT" dirty="0" err="1"/>
              <a:t>Needle</a:t>
            </a:r>
            <a:r>
              <a:rPr lang="it-IT" dirty="0"/>
              <a:t> free </a:t>
            </a:r>
            <a:r>
              <a:rPr lang="it-IT" dirty="0" err="1"/>
              <a:t>connectors</a:t>
            </a:r>
            <a:r>
              <a:rPr lang="it-IT" dirty="0"/>
              <a:t> a pressione neutra</a:t>
            </a:r>
          </a:p>
          <a:p>
            <a:r>
              <a:rPr lang="it-IT" dirty="0"/>
              <a:t>Port </a:t>
            </a:r>
            <a:r>
              <a:rPr lang="it-IT" dirty="0" err="1"/>
              <a:t>protectors</a:t>
            </a:r>
            <a:r>
              <a:rPr lang="it-IT" dirty="0"/>
              <a:t> a lento rilascio di </a:t>
            </a:r>
            <a:r>
              <a:rPr lang="it-IT" dirty="0" err="1"/>
              <a:t>clorexidina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819" y="1775546"/>
            <a:ext cx="2143125" cy="21431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112" y="42093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59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Dispositivi utili per gli accessi venosi centrali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01116"/>
            <a:ext cx="4777509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Ago di </a:t>
            </a:r>
            <a:r>
              <a:rPr lang="it-IT" dirty="0" err="1"/>
              <a:t>huber</a:t>
            </a:r>
            <a:r>
              <a:rPr lang="it-IT" dirty="0"/>
              <a:t>:</a:t>
            </a:r>
          </a:p>
          <a:p>
            <a:r>
              <a:rPr lang="it-IT" dirty="0"/>
              <a:t>Senza sistema </a:t>
            </a:r>
            <a:r>
              <a:rPr lang="it-IT" dirty="0" err="1"/>
              <a:t>gripper</a:t>
            </a:r>
            <a:endParaRPr lang="it-IT" dirty="0"/>
          </a:p>
          <a:p>
            <a:r>
              <a:rPr lang="it-IT" dirty="0"/>
              <a:t>Con sistema </a:t>
            </a:r>
            <a:r>
              <a:rPr lang="it-IT" dirty="0" err="1"/>
              <a:t>gripper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589" y="1828078"/>
            <a:ext cx="2657475" cy="17240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543" y="3872136"/>
            <a:ext cx="3114820" cy="2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38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degli accessi venosi centrali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Sorveglianza delle possibili complicanze</a:t>
            </a:r>
          </a:p>
          <a:p>
            <a:r>
              <a:rPr lang="it-IT" dirty="0"/>
              <a:t>Creazioni di bundle e </a:t>
            </a:r>
            <a:r>
              <a:rPr lang="it-IT" dirty="0" err="1"/>
              <a:t>checklist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9693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degli accessi venosi centrali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Sorvegliare quotidianamente lo stato della medicazione e i segni e sintomi dell’infezione</a:t>
            </a:r>
          </a:p>
          <a:p>
            <a:r>
              <a:rPr lang="it-IT" dirty="0"/>
              <a:t>Sostituire le medicazioni </a:t>
            </a:r>
            <a:r>
              <a:rPr lang="it-IT" dirty="0" err="1"/>
              <a:t>semipermiabili</a:t>
            </a:r>
            <a:r>
              <a:rPr lang="it-IT" dirty="0"/>
              <a:t> trasparenti e il </a:t>
            </a:r>
            <a:r>
              <a:rPr lang="it-IT" dirty="0" err="1"/>
              <a:t>suturless</a:t>
            </a:r>
            <a:r>
              <a:rPr lang="it-IT" dirty="0"/>
              <a:t> </a:t>
            </a:r>
            <a:r>
              <a:rPr lang="it-IT" dirty="0" err="1"/>
              <a:t>device</a:t>
            </a:r>
            <a:r>
              <a:rPr lang="it-IT" dirty="0"/>
              <a:t> (se presente) ogni 7 giorni o quando è visibilmente sporca/staccata (Altro tipo di medicazioni vanno </a:t>
            </a:r>
            <a:r>
              <a:rPr lang="it-IT" dirty="0" err="1"/>
              <a:t>sostiuite</a:t>
            </a:r>
            <a:r>
              <a:rPr lang="it-IT" dirty="0"/>
              <a:t> dopo 24/48 ore)</a:t>
            </a:r>
          </a:p>
          <a:p>
            <a:r>
              <a:rPr lang="it-IT" dirty="0"/>
              <a:t>Eseguire l’antisepsi cutanea dell’</a:t>
            </a:r>
            <a:r>
              <a:rPr lang="it-IT" dirty="0" err="1"/>
              <a:t>exite</a:t>
            </a:r>
            <a:r>
              <a:rPr lang="it-IT" dirty="0"/>
              <a:t>-site con </a:t>
            </a:r>
            <a:r>
              <a:rPr lang="it-IT" dirty="0" err="1"/>
              <a:t>clorexidina</a:t>
            </a:r>
            <a:r>
              <a:rPr lang="it-IT" dirty="0"/>
              <a:t> 2% in alcool isopropilico 70% (asciugatura 30 secondi). Nel caso di pazienti notoriamente intolleranti/allergici, si utilizza in alternativa </a:t>
            </a:r>
            <a:r>
              <a:rPr lang="it-IT" dirty="0" err="1"/>
              <a:t>iodopovidone</a:t>
            </a:r>
            <a:r>
              <a:rPr lang="it-IT" dirty="0"/>
              <a:t> 10% (asciugatura 120 secondi)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26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7206514" cy="4701010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accent6"/>
                </a:solidFill>
              </a:rPr>
              <a:t>Necessità di infusione di farmaci con </a:t>
            </a:r>
            <a:r>
              <a:rPr lang="it-IT" dirty="0" err="1">
                <a:solidFill>
                  <a:schemeClr val="accent6"/>
                </a:solidFill>
              </a:rPr>
              <a:t>pH</a:t>
            </a:r>
            <a:r>
              <a:rPr lang="it-IT" dirty="0">
                <a:solidFill>
                  <a:schemeClr val="accent6"/>
                </a:solidFill>
              </a:rPr>
              <a:t>&lt;5 o &gt;9 </a:t>
            </a:r>
          </a:p>
          <a:p>
            <a:r>
              <a:rPr lang="it-IT" dirty="0">
                <a:solidFill>
                  <a:schemeClr val="accent6"/>
                </a:solidFill>
              </a:rPr>
              <a:t>Farmaci vescicanti e irritanti</a:t>
            </a:r>
          </a:p>
          <a:p>
            <a:r>
              <a:rPr lang="it-IT" dirty="0">
                <a:solidFill>
                  <a:schemeClr val="accent6"/>
                </a:solidFill>
              </a:rPr>
              <a:t>necessità di somministrazione di farmaci con osmolarità &gt;600 </a:t>
            </a:r>
            <a:r>
              <a:rPr lang="it-IT" dirty="0" err="1">
                <a:solidFill>
                  <a:schemeClr val="accent6"/>
                </a:solidFill>
              </a:rPr>
              <a:t>mOsm</a:t>
            </a:r>
            <a:r>
              <a:rPr lang="it-IT" dirty="0">
                <a:solidFill>
                  <a:schemeClr val="accent6"/>
                </a:solidFill>
              </a:rPr>
              <a:t>/litro </a:t>
            </a:r>
          </a:p>
          <a:p>
            <a:r>
              <a:rPr lang="it-IT" dirty="0">
                <a:solidFill>
                  <a:schemeClr val="accent6"/>
                </a:solidFill>
              </a:rPr>
              <a:t>necessità di nutrizione parenterale osmolarità &gt;800 </a:t>
            </a:r>
            <a:r>
              <a:rPr lang="it-IT" dirty="0" err="1">
                <a:solidFill>
                  <a:schemeClr val="accent6"/>
                </a:solidFill>
              </a:rPr>
              <a:t>mOsm</a:t>
            </a:r>
            <a:r>
              <a:rPr lang="it-IT" dirty="0">
                <a:solidFill>
                  <a:schemeClr val="accent6"/>
                </a:solidFill>
              </a:rPr>
              <a:t>/litro </a:t>
            </a:r>
          </a:p>
          <a:p>
            <a:endParaRPr lang="it-IT" dirty="0">
              <a:solidFill>
                <a:schemeClr val="accent6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necessità di emodialisi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necessità di ripetuti prelievi ematici</a:t>
            </a:r>
          </a:p>
          <a:p>
            <a:r>
              <a:rPr lang="it-IT" dirty="0">
                <a:solidFill>
                  <a:srgbClr val="0070C0"/>
                </a:solidFill>
              </a:rPr>
              <a:t>necessità di monitoraggio emodinamico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430933" y="2776607"/>
            <a:ext cx="299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6"/>
                </a:solidFill>
              </a:rPr>
              <a:t>Tutti gli accessi venosi centrali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430933" y="4425890"/>
            <a:ext cx="353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È richiesto un accesso venoso specifico in termini di materiale, lunghezza, calibro e rigidità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430933" y="5463628"/>
            <a:ext cx="338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Solo gli accessi venosi centrali posizionati in giunzione atrio-cavale e non inferiori a 3 </a:t>
            </a:r>
            <a:r>
              <a:rPr lang="it-IT" dirty="0" err="1">
                <a:solidFill>
                  <a:srgbClr val="0070C0"/>
                </a:solidFill>
              </a:rPr>
              <a:t>Fr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7684314" y="2961273"/>
            <a:ext cx="746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7684315" y="4887555"/>
            <a:ext cx="746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7684315" y="5925293"/>
            <a:ext cx="7466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96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Visual exit-site score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32" y="2530764"/>
            <a:ext cx="7710750" cy="24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Tipologie di medicazioni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Utilizzare per i cateteri venosi centrali una medicazione trasparente parzialmente o totalmente bordata </a:t>
            </a:r>
          </a:p>
          <a:p>
            <a:r>
              <a:rPr lang="it-IT" dirty="0"/>
              <a:t>per i cateteri venosi periferici è sufficiente una medicazione trasparente non bordata</a:t>
            </a:r>
          </a:p>
          <a:p>
            <a:r>
              <a:rPr lang="it-IT" dirty="0"/>
              <a:t>In caso di provata intolleranza alle medicazioni semipermeabili trasparenti, il sito di emergenza può essere coperto con medicazioni con garza, che però vanno sostituite ogni 48 ore</a:t>
            </a:r>
          </a:p>
        </p:txBody>
      </p:sp>
    </p:spTree>
    <p:extLst>
      <p:ext uri="{BB962C8B-B14F-4D97-AF65-F5344CB8AC3E}">
        <p14:creationId xmlns:p14="http://schemas.microsoft.com/office/powerpoint/2010/main" val="1368022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Tipologie di medicazioni: indicazioni pediatriche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Nel caso di bambini e neonati, la medicazione trasparente dovrà essere di dimensioni proporzionate all’area da coprire e dovrà essere tassativamente ad alta traspirabilità</a:t>
            </a:r>
          </a:p>
          <a:p>
            <a:r>
              <a:rPr lang="it-IT" dirty="0"/>
              <a:t>Nel caso dei cateteri neonatali, la medicazione trasparente, se non staccata e non danneggiata, può rimanere in sede anche per periodi superiori ad una settimana</a:t>
            </a:r>
          </a:p>
        </p:txBody>
      </p:sp>
    </p:spTree>
    <p:extLst>
      <p:ext uri="{BB962C8B-B14F-4D97-AF65-F5344CB8AC3E}">
        <p14:creationId xmlns:p14="http://schemas.microsoft.com/office/powerpoint/2010/main" val="988507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Procedura medicazioni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Igiene delle mani (utilizzando preferibilmente gel idroalcolico) </a:t>
            </a:r>
          </a:p>
          <a:p>
            <a:r>
              <a:rPr lang="it-IT" dirty="0"/>
              <a:t>Indossare guanti puliti non sterili </a:t>
            </a:r>
          </a:p>
          <a:p>
            <a:r>
              <a:rPr lang="it-IT" dirty="0"/>
              <a:t>Rimuovere la membrana trasparente semipermeabile con tecnica appropriata (ovvero senza mobilizzare il catetere)</a:t>
            </a:r>
          </a:p>
          <a:p>
            <a:r>
              <a:rPr lang="it-IT" dirty="0"/>
              <a:t>Rimuovere il feltrino a rilascio di </a:t>
            </a:r>
            <a:r>
              <a:rPr lang="it-IT" dirty="0" err="1"/>
              <a:t>clorexidina</a:t>
            </a:r>
            <a:r>
              <a:rPr lang="it-IT" dirty="0"/>
              <a:t> (se presente) </a:t>
            </a:r>
          </a:p>
          <a:p>
            <a:r>
              <a:rPr lang="it-IT" dirty="0"/>
              <a:t>Rimuovere il </a:t>
            </a:r>
            <a:r>
              <a:rPr lang="it-IT" dirty="0" err="1"/>
              <a:t>sutureless</a:t>
            </a:r>
            <a:r>
              <a:rPr lang="it-IT" dirty="0"/>
              <a:t> </a:t>
            </a:r>
            <a:r>
              <a:rPr lang="it-IT" dirty="0" err="1"/>
              <a:t>device</a:t>
            </a:r>
            <a:r>
              <a:rPr lang="it-IT" dirty="0"/>
              <a:t> con tecnica appropriata (a meno che il catetere non sia fissato mediante ancoraggio sottocutaneo) </a:t>
            </a:r>
          </a:p>
          <a:p>
            <a:r>
              <a:rPr lang="it-IT" dirty="0"/>
              <a:t>Rimuovere i guanti puliti </a:t>
            </a:r>
          </a:p>
          <a:p>
            <a:r>
              <a:rPr lang="it-IT" dirty="0"/>
              <a:t>Nuova igiene delle mani </a:t>
            </a:r>
          </a:p>
          <a:p>
            <a:r>
              <a:rPr lang="it-IT" dirty="0"/>
              <a:t>Indossare guanti sterili</a:t>
            </a:r>
          </a:p>
        </p:txBody>
      </p:sp>
    </p:spTree>
    <p:extLst>
      <p:ext uri="{BB962C8B-B14F-4D97-AF65-F5344CB8AC3E}">
        <p14:creationId xmlns:p14="http://schemas.microsoft.com/office/powerpoint/2010/main" val="2049129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Procedura medicazioni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Antisepsi cutanea intorno al sito di emergenza con </a:t>
            </a:r>
            <a:r>
              <a:rPr lang="it-IT" dirty="0" err="1"/>
              <a:t>clorexidina</a:t>
            </a:r>
            <a:r>
              <a:rPr lang="it-IT" dirty="0"/>
              <a:t> gluconato al 2% in alcool isopropilico al 70% erogata attraverso applicatori monodose e monouso sterili </a:t>
            </a:r>
          </a:p>
          <a:p>
            <a:r>
              <a:rPr lang="it-IT" dirty="0"/>
              <a:t>Applicazione del nuovo </a:t>
            </a:r>
            <a:r>
              <a:rPr lang="it-IT" dirty="0" err="1"/>
              <a:t>sutureless</a:t>
            </a:r>
            <a:r>
              <a:rPr lang="it-IT" dirty="0"/>
              <a:t> </a:t>
            </a:r>
            <a:r>
              <a:rPr lang="it-IT" dirty="0" err="1"/>
              <a:t>device</a:t>
            </a:r>
            <a:r>
              <a:rPr lang="it-IT" dirty="0"/>
              <a:t> (a meno che il catetere non sia fissato mediante ancoraggio sottocutaneo) </a:t>
            </a:r>
          </a:p>
          <a:p>
            <a:r>
              <a:rPr lang="it-IT" dirty="0"/>
              <a:t>Applicazione della nuova medicazione semipermeabile trasparente</a:t>
            </a:r>
          </a:p>
          <a:p>
            <a:r>
              <a:rPr lang="it-IT" dirty="0"/>
              <a:t>Annotazione della data sulla medicazione </a:t>
            </a:r>
          </a:p>
          <a:p>
            <a:r>
              <a:rPr lang="it-IT" dirty="0"/>
              <a:t>Registrazione dell’avvenuta medicazione in cartella infermieristica</a:t>
            </a:r>
          </a:p>
        </p:txBody>
      </p:sp>
    </p:spTree>
    <p:extLst>
      <p:ext uri="{BB962C8B-B14F-4D97-AF65-F5344CB8AC3E}">
        <p14:creationId xmlns:p14="http://schemas.microsoft.com/office/powerpoint/2010/main" val="4189828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Procedura medicazioni: video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https://www.youtube.com/watch?v=_hcyklAQavU</a:t>
            </a:r>
          </a:p>
        </p:txBody>
      </p:sp>
    </p:spTree>
    <p:extLst>
      <p:ext uri="{BB962C8B-B14F-4D97-AF65-F5344CB8AC3E}">
        <p14:creationId xmlns:p14="http://schemas.microsoft.com/office/powerpoint/2010/main" val="83609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linee </a:t>
            </a:r>
            <a:r>
              <a:rPr lang="it-IT" dirty="0" err="1"/>
              <a:t>infusionali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/>
              <a:t>I set infusionali, se usati in maniera continua, devono essere sostituiti non prima di 96 ore e non oltre i 7 giorni, con le seguenti eccezioni: </a:t>
            </a:r>
          </a:p>
          <a:p>
            <a:r>
              <a:rPr lang="it-IT" dirty="0"/>
              <a:t>se i set sono stati utilizzati per l’infusione di sangue o emoderivati, essi devono essere sostituiti immediatamente alla fine dell’infusione;</a:t>
            </a:r>
          </a:p>
          <a:p>
            <a:r>
              <a:rPr lang="it-IT" dirty="0"/>
              <a:t>i set infusionali utilizzati per la somministrazione di nutrizione parenterale contenente lipidi o per la somministrazione di soluzioni a base lipidica devono essere sostituiti ogni 24 ore; </a:t>
            </a:r>
          </a:p>
          <a:p>
            <a:r>
              <a:rPr lang="it-IT" dirty="0"/>
              <a:t>i set utilizzati per la somministrazione di chemioterapia devono essere immediatamente sostituiti e smaltiti in accordo alle raccomandazioni aziendali sull’argomento. </a:t>
            </a:r>
          </a:p>
        </p:txBody>
      </p:sp>
    </p:spTree>
    <p:extLst>
      <p:ext uri="{BB962C8B-B14F-4D97-AF65-F5344CB8AC3E}">
        <p14:creationId xmlns:p14="http://schemas.microsoft.com/office/powerpoint/2010/main" val="2155227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Tecnica asettica di accesso al sistema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igiene delle mani; </a:t>
            </a:r>
          </a:p>
          <a:p>
            <a:r>
              <a:rPr lang="it-IT" dirty="0"/>
              <a:t>indossare guanti puliti non sterili; </a:t>
            </a:r>
          </a:p>
          <a:p>
            <a:r>
              <a:rPr lang="it-IT" dirty="0"/>
              <a:t>rimuovere il </a:t>
            </a:r>
            <a:r>
              <a:rPr lang="it-IT" dirty="0" err="1"/>
              <a:t>port</a:t>
            </a:r>
            <a:r>
              <a:rPr lang="it-IT" dirty="0"/>
              <a:t> </a:t>
            </a:r>
            <a:r>
              <a:rPr lang="it-IT" dirty="0" err="1"/>
              <a:t>protector</a:t>
            </a:r>
            <a:r>
              <a:rPr lang="it-IT" dirty="0"/>
              <a:t>; (in assenza del </a:t>
            </a:r>
            <a:r>
              <a:rPr lang="it-IT" dirty="0" err="1"/>
              <a:t>port</a:t>
            </a:r>
            <a:r>
              <a:rPr lang="it-IT" dirty="0"/>
              <a:t> </a:t>
            </a:r>
            <a:r>
              <a:rPr lang="it-IT" dirty="0" err="1"/>
              <a:t>protector</a:t>
            </a:r>
            <a:r>
              <a:rPr lang="it-IT" dirty="0"/>
              <a:t>: strofinare vigorosamente per almeno 15 secondi la superficie di connessione del NFC con salviette o garze imbevute di </a:t>
            </a:r>
            <a:r>
              <a:rPr lang="it-IT" dirty="0" err="1"/>
              <a:t>clorexidina</a:t>
            </a:r>
            <a:r>
              <a:rPr lang="it-IT" dirty="0"/>
              <a:t> al 2% in alcool isopropilico al 70%, evitando di toccare la superficie di connessione dopo l’applicazione del disinfettante)</a:t>
            </a:r>
          </a:p>
          <a:p>
            <a:r>
              <a:rPr lang="it-IT" dirty="0"/>
              <a:t>connettere la linea </a:t>
            </a:r>
            <a:r>
              <a:rPr lang="it-IT" dirty="0" err="1"/>
              <a:t>infusionale</a:t>
            </a:r>
            <a:r>
              <a:rPr lang="it-IT" dirty="0"/>
              <a:t>; </a:t>
            </a:r>
          </a:p>
          <a:p>
            <a:r>
              <a:rPr lang="it-IT" dirty="0"/>
              <a:t>nuova igiene delle mani</a:t>
            </a:r>
          </a:p>
        </p:txBody>
      </p:sp>
    </p:spTree>
    <p:extLst>
      <p:ext uri="{BB962C8B-B14F-4D97-AF65-F5344CB8AC3E}">
        <p14:creationId xmlns:p14="http://schemas.microsoft.com/office/powerpoint/2010/main" val="2568759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Tecnica asettica di accesso al sistema con infusione continua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igiene delle mani; </a:t>
            </a:r>
          </a:p>
          <a:p>
            <a:r>
              <a:rPr lang="it-IT" dirty="0"/>
              <a:t>indossare guanti puliti non sterili; </a:t>
            </a:r>
          </a:p>
          <a:p>
            <a:r>
              <a:rPr lang="it-IT" dirty="0"/>
              <a:t>rimuovere le linee </a:t>
            </a:r>
            <a:r>
              <a:rPr lang="it-IT" dirty="0" err="1"/>
              <a:t>infusionali</a:t>
            </a:r>
            <a:r>
              <a:rPr lang="it-IT" dirty="0"/>
              <a:t> secondo i criteri di gestione delle linee </a:t>
            </a:r>
            <a:r>
              <a:rPr lang="it-IT" dirty="0" err="1"/>
              <a:t>infusionali</a:t>
            </a:r>
            <a:endParaRPr lang="it-IT" dirty="0"/>
          </a:p>
          <a:p>
            <a:r>
              <a:rPr lang="it-IT" dirty="0"/>
              <a:t>effettuare un </a:t>
            </a:r>
            <a:r>
              <a:rPr lang="it-IT" dirty="0" err="1"/>
              <a:t>flush</a:t>
            </a:r>
            <a:r>
              <a:rPr lang="it-IT" dirty="0"/>
              <a:t> con soluzione fisiologica (con volume pari ad almeno due volte lo spazio morto del sistema – ad esempio, 10 ml nel paziente adulto, ma tre/quattro volte lo spazio morto, 20 ml nel paziente adulto (nel caso in cui siano stati infusi sangue, emoderivati o nutrizione parenterale contenenti lipidi) e tecnica pulsante start and stop; </a:t>
            </a:r>
          </a:p>
          <a:p>
            <a:r>
              <a:rPr lang="it-IT" dirty="0"/>
              <a:t>applicare un nuovo </a:t>
            </a:r>
            <a:r>
              <a:rPr lang="it-IT" dirty="0" err="1"/>
              <a:t>port</a:t>
            </a:r>
            <a:r>
              <a:rPr lang="it-IT" dirty="0"/>
              <a:t> </a:t>
            </a:r>
            <a:r>
              <a:rPr lang="it-IT" dirty="0" err="1"/>
              <a:t>protector</a:t>
            </a:r>
            <a:r>
              <a:rPr lang="it-IT" dirty="0"/>
              <a:t>; </a:t>
            </a:r>
          </a:p>
          <a:p>
            <a:r>
              <a:rPr lang="it-IT" dirty="0"/>
              <a:t>nuova igiene delle mani.</a:t>
            </a:r>
          </a:p>
        </p:txBody>
      </p:sp>
    </p:spTree>
    <p:extLst>
      <p:ext uri="{BB962C8B-B14F-4D97-AF65-F5344CB8AC3E}">
        <p14:creationId xmlns:p14="http://schemas.microsoft.com/office/powerpoint/2010/main" val="3144917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Procedura inserimento ago di </a:t>
            </a:r>
            <a:r>
              <a:rPr lang="it-IT" dirty="0" err="1"/>
              <a:t>Huber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6726382" cy="4351338"/>
          </a:xfrm>
        </p:spPr>
        <p:txBody>
          <a:bodyPr/>
          <a:lstStyle/>
          <a:p>
            <a:r>
              <a:rPr lang="it-IT" dirty="0"/>
              <a:t>Riempire l’ago di </a:t>
            </a:r>
            <a:r>
              <a:rPr lang="it-IT" dirty="0" err="1"/>
              <a:t>Huber</a:t>
            </a:r>
            <a:r>
              <a:rPr lang="it-IT" dirty="0"/>
              <a:t> con SF sterile </a:t>
            </a:r>
          </a:p>
          <a:p>
            <a:r>
              <a:rPr lang="it-IT" dirty="0"/>
              <a:t>Localizzare la camera del catetere e tenerla ferma con tre dita </a:t>
            </a:r>
          </a:p>
          <a:p>
            <a:r>
              <a:rPr lang="it-IT" dirty="0"/>
              <a:t>Inserire l’ago di </a:t>
            </a:r>
            <a:r>
              <a:rPr lang="it-IT" dirty="0" err="1"/>
              <a:t>Huber</a:t>
            </a:r>
            <a:r>
              <a:rPr lang="it-IT" dirty="0"/>
              <a:t> verticalmente al centro della camera fino a toccarne il fondo</a:t>
            </a:r>
          </a:p>
          <a:p>
            <a:r>
              <a:rPr lang="it-IT" dirty="0"/>
              <a:t>L’ago di </a:t>
            </a:r>
            <a:r>
              <a:rPr lang="it-IT" dirty="0" err="1"/>
              <a:t>huber</a:t>
            </a:r>
            <a:r>
              <a:rPr lang="it-IT" dirty="0"/>
              <a:t> può restare in sede per 7 giorni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565" y="1490662"/>
            <a:ext cx="41338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8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Vene utilizzabili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8323" y="105730"/>
            <a:ext cx="3836972" cy="34828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149" y="3655674"/>
            <a:ext cx="2752594" cy="311786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3338" y="2735716"/>
            <a:ext cx="7701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Succlavia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Giugulare interna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Anonima (brachiocefalica)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Ascellare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Femorale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Vene profonde arto superiore (brachiale, cefalica </a:t>
            </a:r>
            <a:r>
              <a:rPr lang="it-IT" dirty="0">
                <a:solidFill>
                  <a:srgbClr val="FF0000"/>
                </a:solidFill>
              </a:rPr>
              <a:t>e basilica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Vena ombelicale nei neonati</a:t>
            </a:r>
          </a:p>
        </p:txBody>
      </p:sp>
    </p:spTree>
    <p:extLst>
      <p:ext uri="{BB962C8B-B14F-4D97-AF65-F5344CB8AC3E}">
        <p14:creationId xmlns:p14="http://schemas.microsoft.com/office/powerpoint/2010/main" val="1212720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16353-3BD9-4BC9-B83C-2AD6A882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Prelievo da CVC: Accertamento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3856A-AD79-4A31-ACD0-E633DBC6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Presentarsi, identificare la persona assistita ed informarla della procedura</a:t>
            </a:r>
          </a:p>
        </p:txBody>
      </p:sp>
    </p:spTree>
    <p:extLst>
      <p:ext uri="{BB962C8B-B14F-4D97-AF65-F5344CB8AC3E}">
        <p14:creationId xmlns:p14="http://schemas.microsoft.com/office/powerpoint/2010/main" val="3292382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16353-3BD9-4BC9-B83C-2AD6A882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Prelievo da CVC: Preparazione del materiale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3856A-AD79-4A31-ACD0-E633DBC6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guanti non sterili, </a:t>
            </a:r>
          </a:p>
          <a:p>
            <a:r>
              <a:rPr lang="it-IT" dirty="0"/>
              <a:t>occhiali protettivi, </a:t>
            </a:r>
          </a:p>
          <a:p>
            <a:r>
              <a:rPr lang="it-IT" dirty="0"/>
              <a:t>siringa da 10 ml, </a:t>
            </a:r>
          </a:p>
          <a:p>
            <a:r>
              <a:rPr lang="it-IT" dirty="0"/>
              <a:t>siringhe con soluzione fisiologica 0.9% (20 ml), </a:t>
            </a:r>
          </a:p>
          <a:p>
            <a:r>
              <a:rPr lang="it-IT" dirty="0" err="1"/>
              <a:t>port</a:t>
            </a:r>
            <a:r>
              <a:rPr lang="it-IT" dirty="0"/>
              <a:t> </a:t>
            </a:r>
            <a:r>
              <a:rPr lang="it-IT" dirty="0" err="1"/>
              <a:t>protector</a:t>
            </a:r>
            <a:r>
              <a:rPr lang="it-IT" dirty="0"/>
              <a:t>, </a:t>
            </a:r>
          </a:p>
          <a:p>
            <a:r>
              <a:rPr lang="it-IT" dirty="0"/>
              <a:t>garza sterile monouso imbevuta di </a:t>
            </a:r>
            <a:r>
              <a:rPr lang="it-IT" dirty="0" err="1"/>
              <a:t>clorexidina</a:t>
            </a:r>
            <a:r>
              <a:rPr lang="it-IT" dirty="0"/>
              <a:t> 2% in alcool isopropilico 70%, </a:t>
            </a:r>
          </a:p>
          <a:p>
            <a:r>
              <a:rPr lang="it-IT" dirty="0" err="1"/>
              <a:t>Needle</a:t>
            </a:r>
            <a:r>
              <a:rPr lang="it-IT" dirty="0"/>
              <a:t> free </a:t>
            </a:r>
            <a:r>
              <a:rPr lang="it-IT" dirty="0" err="1"/>
              <a:t>connector</a:t>
            </a:r>
            <a:r>
              <a:rPr lang="it-IT" dirty="0"/>
              <a:t>, </a:t>
            </a:r>
          </a:p>
          <a:p>
            <a:r>
              <a:rPr lang="it-IT" dirty="0"/>
              <a:t>Campana con sistema </a:t>
            </a:r>
            <a:r>
              <a:rPr lang="it-IT" dirty="0" err="1"/>
              <a:t>vacutainer</a:t>
            </a:r>
            <a:r>
              <a:rPr lang="it-IT" dirty="0"/>
              <a:t>, </a:t>
            </a:r>
          </a:p>
          <a:p>
            <a:r>
              <a:rPr lang="it-IT" dirty="0"/>
              <a:t>Provette</a:t>
            </a:r>
          </a:p>
          <a:p>
            <a:r>
              <a:rPr lang="it-IT" dirty="0"/>
              <a:t>Contenitore </a:t>
            </a:r>
            <a:r>
              <a:rPr lang="it-IT" dirty="0" err="1"/>
              <a:t>rigiuti</a:t>
            </a:r>
            <a:r>
              <a:rPr lang="it-IT" dirty="0"/>
              <a:t> taglienti</a:t>
            </a:r>
          </a:p>
        </p:txBody>
      </p:sp>
    </p:spTree>
    <p:extLst>
      <p:ext uri="{BB962C8B-B14F-4D97-AF65-F5344CB8AC3E}">
        <p14:creationId xmlns:p14="http://schemas.microsoft.com/office/powerpoint/2010/main" val="1988319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16353-3BD9-4BC9-B83C-2AD6A882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Prelievo da CVC: Sicurezza assistito ed operatore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3856A-AD79-4A31-ACD0-E633DBC6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Eseguire igiene mani</a:t>
            </a:r>
          </a:p>
          <a:p>
            <a:r>
              <a:rPr lang="it-IT" dirty="0"/>
              <a:t>Utilizzo dei DPI</a:t>
            </a:r>
          </a:p>
          <a:p>
            <a:r>
              <a:rPr lang="it-IT" dirty="0"/>
              <a:t>Posizionare l’assistito </a:t>
            </a:r>
          </a:p>
        </p:txBody>
      </p:sp>
    </p:spTree>
    <p:extLst>
      <p:ext uri="{BB962C8B-B14F-4D97-AF65-F5344CB8AC3E}">
        <p14:creationId xmlns:p14="http://schemas.microsoft.com/office/powerpoint/2010/main" val="689705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16353-3BD9-4BC9-B83C-2AD6A882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Prelievo da CVC: Sicurezza assistito ed operatore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3856A-AD79-4A31-ACD0-E633DBC6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Eseguire igiene mani</a:t>
            </a:r>
          </a:p>
          <a:p>
            <a:r>
              <a:rPr lang="it-IT" dirty="0"/>
              <a:t>Utilizzo dei DPI</a:t>
            </a:r>
          </a:p>
          <a:p>
            <a:r>
              <a:rPr lang="it-IT" dirty="0"/>
              <a:t>Posizionare l’assistito </a:t>
            </a:r>
          </a:p>
        </p:txBody>
      </p:sp>
    </p:spTree>
    <p:extLst>
      <p:ext uri="{BB962C8B-B14F-4D97-AF65-F5344CB8AC3E}">
        <p14:creationId xmlns:p14="http://schemas.microsoft.com/office/powerpoint/2010/main" val="4075520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16353-3BD9-4BC9-B83C-2AD6A882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Prelievo da CVC: Esecuzione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3856A-AD79-4A31-ACD0-E633DBC6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Clampare</a:t>
            </a:r>
            <a:r>
              <a:rPr lang="it-IT" dirty="0"/>
              <a:t> il catetere e rimuovere il </a:t>
            </a:r>
            <a:r>
              <a:rPr lang="it-IT" dirty="0" err="1"/>
              <a:t>Needle</a:t>
            </a:r>
            <a:r>
              <a:rPr lang="it-IT" dirty="0"/>
              <a:t> Free Connector e frizionare la porta di accesso al CVC con </a:t>
            </a:r>
            <a:r>
              <a:rPr lang="it-IT" dirty="0" err="1"/>
              <a:t>clorexifina</a:t>
            </a:r>
            <a:r>
              <a:rPr lang="it-IT" dirty="0"/>
              <a:t> 2% in alcool isopropilico 70% per 10 secondi e lasciare asciugare per 20-30 secondi</a:t>
            </a:r>
          </a:p>
          <a:p>
            <a:r>
              <a:rPr lang="it-IT" dirty="0"/>
              <a:t>Raccordare la siringa da 10 ml, </a:t>
            </a:r>
            <a:r>
              <a:rPr lang="it-IT" dirty="0" err="1"/>
              <a:t>sclampare</a:t>
            </a:r>
            <a:r>
              <a:rPr lang="it-IT" dirty="0"/>
              <a:t> il catetere e scartare 5 ml di sangue. </a:t>
            </a:r>
            <a:r>
              <a:rPr lang="it-IT" dirty="0" err="1"/>
              <a:t>Riclampare</a:t>
            </a:r>
            <a:r>
              <a:rPr lang="it-IT" dirty="0"/>
              <a:t> il catetere.</a:t>
            </a:r>
          </a:p>
          <a:p>
            <a:r>
              <a:rPr lang="it-IT" dirty="0"/>
              <a:t>Connettere la campana con sistema </a:t>
            </a:r>
            <a:r>
              <a:rPr lang="it-IT" dirty="0" err="1"/>
              <a:t>vacutainer</a:t>
            </a:r>
            <a:r>
              <a:rPr lang="it-IT" dirty="0"/>
              <a:t> e </a:t>
            </a:r>
            <a:r>
              <a:rPr lang="it-IT" dirty="0" err="1"/>
              <a:t>sclampare</a:t>
            </a:r>
            <a:r>
              <a:rPr lang="it-IT" dirty="0"/>
              <a:t> il catetere</a:t>
            </a:r>
          </a:p>
          <a:p>
            <a:r>
              <a:rPr lang="it-IT" dirty="0"/>
              <a:t>Inserire le provette etichettate rispettando l’ordine corretto</a:t>
            </a:r>
          </a:p>
          <a:p>
            <a:r>
              <a:rPr lang="it-IT" dirty="0" err="1"/>
              <a:t>Clampare</a:t>
            </a:r>
            <a:r>
              <a:rPr lang="it-IT" dirty="0"/>
              <a:t> il catetere e rimuovere la campana con sistema </a:t>
            </a:r>
            <a:r>
              <a:rPr lang="it-IT" dirty="0" err="1"/>
              <a:t>vacutainer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9939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16353-3BD9-4BC9-B83C-2AD6A882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Prelievo da CVC: Esecuzione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3856A-AD79-4A31-ACD0-E633DBC6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Raccordare la siringa con 20 ml di soluzione fisiologica 0.9% al nuovo </a:t>
            </a:r>
            <a:r>
              <a:rPr lang="it-IT" dirty="0" err="1"/>
              <a:t>Needle</a:t>
            </a:r>
            <a:r>
              <a:rPr lang="it-IT" dirty="0"/>
              <a:t> Free Connector e avvitarlo alla porta d’ingresso del catetere</a:t>
            </a:r>
          </a:p>
          <a:p>
            <a:r>
              <a:rPr lang="it-IT" dirty="0" err="1"/>
              <a:t>Sclampare</a:t>
            </a:r>
            <a:r>
              <a:rPr lang="it-IT" dirty="0"/>
              <a:t> il catetere ed eseguire il lavaggio con tecnica pulsante (1 ml per volta)</a:t>
            </a:r>
          </a:p>
        </p:txBody>
      </p:sp>
    </p:spTree>
    <p:extLst>
      <p:ext uri="{BB962C8B-B14F-4D97-AF65-F5344CB8AC3E}">
        <p14:creationId xmlns:p14="http://schemas.microsoft.com/office/powerpoint/2010/main" val="2377546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16353-3BD9-4BC9-B83C-2AD6A882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Prelievo da CVC: Fase finale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3856A-AD79-4A31-ACD0-E633DBC6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Ricopre l’assistito e gli fa assumere una posizione confortevole</a:t>
            </a:r>
          </a:p>
          <a:p>
            <a:r>
              <a:rPr lang="it-IT" dirty="0"/>
              <a:t>Smaltisce il materiale di consumo come da normativa vigente</a:t>
            </a:r>
          </a:p>
          <a:p>
            <a:r>
              <a:rPr lang="it-IT" dirty="0"/>
              <a:t>Esegue l’igiene delle mani</a:t>
            </a:r>
          </a:p>
        </p:txBody>
      </p:sp>
    </p:spTree>
    <p:extLst>
      <p:ext uri="{BB962C8B-B14F-4D97-AF65-F5344CB8AC3E}">
        <p14:creationId xmlns:p14="http://schemas.microsoft.com/office/powerpoint/2010/main" val="2584899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Rimozione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più utile; </a:t>
            </a:r>
          </a:p>
          <a:p>
            <a:r>
              <a:rPr lang="it-IT" dirty="0"/>
              <a:t>non più appropriato come tipologia, in relazione all’uso previsto;</a:t>
            </a:r>
          </a:p>
          <a:p>
            <a:r>
              <a:rPr lang="it-IT" dirty="0"/>
              <a:t>con complicanza che richiede la rimozione (CRBSI documentata, ad esempio, o altro); </a:t>
            </a:r>
          </a:p>
          <a:p>
            <a:r>
              <a:rPr lang="it-IT" dirty="0"/>
              <a:t>rifiutato dal paziente</a:t>
            </a:r>
          </a:p>
        </p:txBody>
      </p:sp>
    </p:spTree>
    <p:extLst>
      <p:ext uri="{BB962C8B-B14F-4D97-AF65-F5344CB8AC3E}">
        <p14:creationId xmlns:p14="http://schemas.microsoft.com/office/powerpoint/2010/main" val="1180349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Bibliografia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Cerotto V, </a:t>
            </a:r>
            <a:r>
              <a:rPr lang="it-IT" dirty="0" err="1"/>
              <a:t>Vailati</a:t>
            </a:r>
            <a:r>
              <a:rPr lang="it-IT" dirty="0"/>
              <a:t> D, </a:t>
            </a:r>
            <a:r>
              <a:rPr lang="it-IT" dirty="0" err="1"/>
              <a:t>Montrucchio</a:t>
            </a:r>
            <a:r>
              <a:rPr lang="it-IT" dirty="0"/>
              <a:t> G, </a:t>
            </a:r>
            <a:r>
              <a:rPr lang="it-IT" dirty="0" err="1"/>
              <a:t>Capozzoli</a:t>
            </a:r>
            <a:r>
              <a:rPr lang="it-IT" dirty="0"/>
              <a:t> G, </a:t>
            </a:r>
            <a:r>
              <a:rPr lang="it-IT" dirty="0" err="1"/>
              <a:t>Brazzi</a:t>
            </a:r>
            <a:r>
              <a:rPr lang="it-IT" dirty="0"/>
              <a:t> L, &amp; Gori F. (2018). </a:t>
            </a:r>
            <a:r>
              <a:rPr lang="it-IT" i="1" dirty="0"/>
              <a:t>Buone pratiche cliniche SIAARTI</a:t>
            </a:r>
            <a:r>
              <a:rPr lang="it-IT" dirty="0"/>
              <a:t>.</a:t>
            </a:r>
          </a:p>
          <a:p>
            <a:r>
              <a:rPr lang="it-IT" dirty="0"/>
              <a:t>Daphne </a:t>
            </a:r>
            <a:r>
              <a:rPr lang="it-IT" dirty="0" err="1"/>
              <a:t>Broadhurst</a:t>
            </a:r>
            <a:r>
              <a:rPr lang="it-IT" dirty="0"/>
              <a:t>, Carmen </a:t>
            </a:r>
            <a:r>
              <a:rPr lang="it-IT" dirty="0" err="1"/>
              <a:t>Cernusca</a:t>
            </a:r>
            <a:r>
              <a:rPr lang="it-IT" dirty="0"/>
              <a:t>, Cheryl Cook, Jocelyn Hill, </a:t>
            </a:r>
            <a:r>
              <a:rPr lang="it-IT" dirty="0" err="1"/>
              <a:t>Kristie</a:t>
            </a:r>
            <a:r>
              <a:rPr lang="it-IT" dirty="0"/>
              <a:t> </a:t>
            </a:r>
            <a:r>
              <a:rPr lang="it-IT" dirty="0" err="1"/>
              <a:t>Naayer</a:t>
            </a:r>
            <a:r>
              <a:rPr lang="it-IT" dirty="0"/>
              <a:t>, France </a:t>
            </a:r>
            <a:r>
              <a:rPr lang="it-IT" dirty="0" err="1"/>
              <a:t>Paquet</a:t>
            </a:r>
            <a:r>
              <a:rPr lang="it-IT" dirty="0"/>
              <a:t>, &amp; Andrea </a:t>
            </a:r>
            <a:r>
              <a:rPr lang="it-IT" dirty="0" err="1"/>
              <a:t>Raynak</a:t>
            </a:r>
            <a:r>
              <a:rPr lang="it-IT" dirty="0"/>
              <a:t>. (s.d.). </a:t>
            </a:r>
            <a:r>
              <a:rPr lang="it-IT" i="1" dirty="0"/>
              <a:t>CVAA </a:t>
            </a:r>
            <a:r>
              <a:rPr lang="it-IT" i="1" dirty="0" err="1"/>
              <a:t>Occlusion</a:t>
            </a:r>
            <a:r>
              <a:rPr lang="it-IT" i="1" dirty="0"/>
              <a:t> Management  </a:t>
            </a:r>
            <a:r>
              <a:rPr lang="it-IT" i="1" dirty="0" err="1"/>
              <a:t>Guideline</a:t>
            </a:r>
            <a:r>
              <a:rPr lang="it-IT" i="1" dirty="0"/>
              <a:t> for Central </a:t>
            </a:r>
            <a:r>
              <a:rPr lang="it-IT" i="1" dirty="0" err="1"/>
              <a:t>Venous</a:t>
            </a:r>
            <a:r>
              <a:rPr lang="it-IT" i="1" dirty="0"/>
              <a:t>  Access </a:t>
            </a:r>
            <a:r>
              <a:rPr lang="it-IT" i="1" dirty="0" err="1"/>
              <a:t>Devices</a:t>
            </a:r>
            <a:r>
              <a:rPr lang="it-IT" i="1" dirty="0"/>
              <a:t> (</a:t>
            </a:r>
            <a:r>
              <a:rPr lang="it-IT" i="1" dirty="0" err="1"/>
              <a:t>CVADs</a:t>
            </a:r>
            <a:r>
              <a:rPr lang="it-IT" i="1" dirty="0"/>
              <a:t>)</a:t>
            </a:r>
            <a:r>
              <a:rPr lang="it-IT" dirty="0"/>
              <a:t>.</a:t>
            </a:r>
          </a:p>
          <a:p>
            <a:r>
              <a:rPr lang="it-IT" dirty="0"/>
              <a:t>Pinelli, F., </a:t>
            </a:r>
            <a:r>
              <a:rPr lang="it-IT" dirty="0" err="1"/>
              <a:t>Pittiruti</a:t>
            </a:r>
            <a:r>
              <a:rPr lang="it-IT" dirty="0"/>
              <a:t>, M., Van </a:t>
            </a:r>
            <a:r>
              <a:rPr lang="it-IT" dirty="0" err="1"/>
              <a:t>Boxtel</a:t>
            </a:r>
            <a:r>
              <a:rPr lang="it-IT" dirty="0"/>
              <a:t>, T., Barone, G., Biffi, R., </a:t>
            </a:r>
            <a:r>
              <a:rPr lang="it-IT" dirty="0" err="1"/>
              <a:t>Capozzoli</a:t>
            </a:r>
            <a:r>
              <a:rPr lang="it-IT" dirty="0"/>
              <a:t>, G., </a:t>
            </a:r>
            <a:r>
              <a:rPr lang="it-IT" dirty="0" err="1"/>
              <a:t>Crocoli</a:t>
            </a:r>
            <a:r>
              <a:rPr lang="it-IT" dirty="0"/>
              <a:t>, A., </a:t>
            </a:r>
            <a:r>
              <a:rPr lang="it-IT" dirty="0" err="1"/>
              <a:t>Elli</a:t>
            </a:r>
            <a:r>
              <a:rPr lang="it-IT" dirty="0"/>
              <a:t>, S., </a:t>
            </a:r>
            <a:r>
              <a:rPr lang="it-IT" dirty="0" err="1"/>
              <a:t>Elisei</a:t>
            </a:r>
            <a:r>
              <a:rPr lang="it-IT" dirty="0"/>
              <a:t>, D., Fabiani, A., </a:t>
            </a:r>
            <a:r>
              <a:rPr lang="it-IT" dirty="0" err="1"/>
              <a:t>Garrino</a:t>
            </a:r>
            <a:r>
              <a:rPr lang="it-IT" dirty="0"/>
              <a:t>, C., Graziano, U., Montagnani, L., Prato, A. P., </a:t>
            </a:r>
            <a:r>
              <a:rPr lang="it-IT" dirty="0" err="1"/>
              <a:t>Scoppettuolo</a:t>
            </a:r>
            <a:r>
              <a:rPr lang="it-IT" dirty="0"/>
              <a:t>, G., Zadra, N., </a:t>
            </a:r>
            <a:r>
              <a:rPr lang="it-IT" dirty="0" err="1"/>
              <a:t>Zanaboni</a:t>
            </a:r>
            <a:r>
              <a:rPr lang="it-IT" dirty="0"/>
              <a:t>, C., </a:t>
            </a:r>
            <a:r>
              <a:rPr lang="it-IT" dirty="0" err="1"/>
              <a:t>Zerla</a:t>
            </a:r>
            <a:r>
              <a:rPr lang="it-IT" dirty="0"/>
              <a:t>, P., </a:t>
            </a:r>
            <a:r>
              <a:rPr lang="it-IT" dirty="0" err="1"/>
              <a:t>Konstantinou</a:t>
            </a:r>
            <a:r>
              <a:rPr lang="it-IT" dirty="0"/>
              <a:t>, E., … Pepe, G. (2021). </a:t>
            </a:r>
            <a:r>
              <a:rPr lang="it-IT" dirty="0" err="1"/>
              <a:t>GAVeCeLT-WoCoVA</a:t>
            </a:r>
            <a:r>
              <a:rPr lang="it-IT" dirty="0"/>
              <a:t> </a:t>
            </a:r>
            <a:r>
              <a:rPr lang="it-IT" dirty="0" err="1"/>
              <a:t>Consensus</a:t>
            </a:r>
            <a:r>
              <a:rPr lang="it-IT" dirty="0"/>
              <a:t> on </a:t>
            </a:r>
            <a:r>
              <a:rPr lang="it-IT" dirty="0" err="1"/>
              <a:t>subcutaneously</a:t>
            </a:r>
            <a:r>
              <a:rPr lang="it-IT" dirty="0"/>
              <a:t> </a:t>
            </a:r>
            <a:r>
              <a:rPr lang="it-IT" dirty="0" err="1"/>
              <a:t>anchored</a:t>
            </a:r>
            <a:r>
              <a:rPr lang="it-IT" dirty="0"/>
              <a:t> </a:t>
            </a:r>
            <a:r>
              <a:rPr lang="it-IT" dirty="0" err="1"/>
              <a:t>securement</a:t>
            </a:r>
            <a:r>
              <a:rPr lang="it-IT" dirty="0"/>
              <a:t> </a:t>
            </a:r>
            <a:r>
              <a:rPr lang="it-IT" dirty="0" err="1"/>
              <a:t>devices</a:t>
            </a:r>
            <a:r>
              <a:rPr lang="it-IT" dirty="0"/>
              <a:t> for the </a:t>
            </a:r>
            <a:r>
              <a:rPr lang="it-IT" dirty="0" err="1"/>
              <a:t>securement</a:t>
            </a:r>
            <a:r>
              <a:rPr lang="it-IT" dirty="0"/>
              <a:t> of </a:t>
            </a:r>
            <a:r>
              <a:rPr lang="it-IT" dirty="0" err="1"/>
              <a:t>venous</a:t>
            </a:r>
            <a:r>
              <a:rPr lang="it-IT" dirty="0"/>
              <a:t> </a:t>
            </a:r>
            <a:r>
              <a:rPr lang="it-IT" dirty="0" err="1"/>
              <a:t>catheters</a:t>
            </a:r>
            <a:r>
              <a:rPr lang="it-IT" dirty="0"/>
              <a:t>: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evidence</a:t>
            </a:r>
            <a:r>
              <a:rPr lang="it-IT" dirty="0"/>
              <a:t> and </a:t>
            </a:r>
            <a:r>
              <a:rPr lang="it-IT" dirty="0" err="1"/>
              <a:t>recommendations</a:t>
            </a:r>
            <a:r>
              <a:rPr lang="it-IT" dirty="0"/>
              <a:t> for future </a:t>
            </a:r>
            <a:r>
              <a:rPr lang="it-IT" dirty="0" err="1"/>
              <a:t>research</a:t>
            </a:r>
            <a:r>
              <a:rPr lang="it-IT" dirty="0"/>
              <a:t>. </a:t>
            </a:r>
            <a:r>
              <a:rPr lang="it-IT" i="1" dirty="0"/>
              <a:t>The Journal of </a:t>
            </a:r>
            <a:r>
              <a:rPr lang="it-IT" i="1" dirty="0" err="1"/>
              <a:t>Vascular</a:t>
            </a:r>
            <a:r>
              <a:rPr lang="it-IT" i="1" dirty="0"/>
              <a:t> Access</a:t>
            </a:r>
            <a:r>
              <a:rPr lang="it-IT" dirty="0"/>
              <a:t>, </a:t>
            </a:r>
            <a:r>
              <a:rPr lang="it-IT" i="1" dirty="0"/>
              <a:t>22</a:t>
            </a:r>
            <a:r>
              <a:rPr lang="it-IT" dirty="0"/>
              <a:t>(5), 716–725. </a:t>
            </a:r>
            <a:r>
              <a:rPr lang="it-IT" dirty="0">
                <a:hlinkClick r:id="rId2"/>
              </a:rPr>
              <a:t>https://doi.org/10.1177/1129729820924568</a:t>
            </a:r>
            <a:endParaRPr lang="it-IT" dirty="0"/>
          </a:p>
          <a:p>
            <a:r>
              <a:rPr lang="it-IT" dirty="0" err="1"/>
              <a:t>Pittiruti</a:t>
            </a:r>
            <a:r>
              <a:rPr lang="it-IT" dirty="0"/>
              <a:t>, M., </a:t>
            </a:r>
            <a:r>
              <a:rPr lang="it-IT" dirty="0" err="1"/>
              <a:t>Boxtel</a:t>
            </a:r>
            <a:r>
              <a:rPr lang="it-IT" dirty="0"/>
              <a:t>, T. V., </a:t>
            </a:r>
            <a:r>
              <a:rPr lang="it-IT" dirty="0" err="1"/>
              <a:t>Scoppettuolo</a:t>
            </a:r>
            <a:r>
              <a:rPr lang="it-IT" dirty="0"/>
              <a:t>, G., Carr, P., </a:t>
            </a:r>
            <a:r>
              <a:rPr lang="it-IT" dirty="0" err="1"/>
              <a:t>Konstantinou</a:t>
            </a:r>
            <a:r>
              <a:rPr lang="it-IT" dirty="0"/>
              <a:t>, E., </a:t>
            </a:r>
            <a:r>
              <a:rPr lang="it-IT" dirty="0" err="1"/>
              <a:t>Miluy</a:t>
            </a:r>
            <a:r>
              <a:rPr lang="it-IT" dirty="0"/>
              <a:t>, G. O., </a:t>
            </a:r>
            <a:r>
              <a:rPr lang="it-IT" dirty="0" err="1"/>
              <a:t>Lamperti</a:t>
            </a:r>
            <a:r>
              <a:rPr lang="it-IT" dirty="0"/>
              <a:t>, M., </a:t>
            </a:r>
            <a:r>
              <a:rPr lang="it-IT" dirty="0" err="1"/>
              <a:t>Goossens</a:t>
            </a:r>
            <a:r>
              <a:rPr lang="it-IT" dirty="0"/>
              <a:t>, G. A., </a:t>
            </a:r>
            <a:r>
              <a:rPr lang="it-IT" dirty="0" err="1"/>
              <a:t>Simcock</a:t>
            </a:r>
            <a:r>
              <a:rPr lang="it-IT" dirty="0"/>
              <a:t>, L., Dupont, C., </a:t>
            </a:r>
            <a:r>
              <a:rPr lang="it-IT" dirty="0" err="1"/>
              <a:t>Inwood</a:t>
            </a:r>
            <a:r>
              <a:rPr lang="it-IT" dirty="0"/>
              <a:t>, S., </a:t>
            </a:r>
            <a:r>
              <a:rPr lang="it-IT" dirty="0" err="1"/>
              <a:t>Bertoglio</a:t>
            </a:r>
            <a:r>
              <a:rPr lang="it-IT" dirty="0"/>
              <a:t>, S., Pinelli, F., &amp; Pepe, G. (s.d.). </a:t>
            </a:r>
            <a:r>
              <a:rPr lang="it-IT" i="1" dirty="0"/>
              <a:t>Raccomandazioni europee sulla corretta indicazione e uso dei dispositivi di accesso venoso periferico (consenso ERPIUP): Un progetto </a:t>
            </a:r>
            <a:r>
              <a:rPr lang="it-IT" i="1" dirty="0" err="1"/>
              <a:t>WoCoVA</a:t>
            </a:r>
            <a:r>
              <a:rPr lang="it-IT" dirty="0"/>
              <a:t>.</a:t>
            </a:r>
          </a:p>
          <a:p>
            <a:r>
              <a:rPr lang="it-IT" dirty="0" err="1"/>
              <a:t>Pittiruti</a:t>
            </a:r>
            <a:r>
              <a:rPr lang="it-IT" dirty="0"/>
              <a:t> Mauro &amp; </a:t>
            </a:r>
            <a:r>
              <a:rPr lang="it-IT" dirty="0" err="1"/>
              <a:t>Scoppettuolo</a:t>
            </a:r>
            <a:r>
              <a:rPr lang="it-IT" dirty="0"/>
              <a:t> Giancarlo. (2024). </a:t>
            </a:r>
            <a:r>
              <a:rPr lang="it-IT" i="1" dirty="0"/>
              <a:t>RACCOMANDAZIONI </a:t>
            </a:r>
            <a:r>
              <a:rPr lang="it-IT" i="1" dirty="0" err="1"/>
              <a:t>GAVeCeLT</a:t>
            </a:r>
            <a:r>
              <a:rPr lang="it-IT" i="1" dirty="0"/>
              <a:t> 2024 PER LA INDICAZIONE, L’IMPIANTO E LA GESTIONE  DEI DISPOSITIVI PER ACCESSO VENOSO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500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Classificazione accessi venosi centrali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29733"/>
            <a:ext cx="10515600" cy="4351338"/>
          </a:xfrm>
        </p:spPr>
        <p:txBody>
          <a:bodyPr/>
          <a:lstStyle/>
          <a:p>
            <a:r>
              <a:rPr lang="it-IT" dirty="0"/>
              <a:t>CICC = </a:t>
            </a:r>
            <a:r>
              <a:rPr lang="it-IT" dirty="0" err="1"/>
              <a:t>Centrally</a:t>
            </a:r>
            <a:r>
              <a:rPr lang="it-IT" dirty="0"/>
              <a:t> </a:t>
            </a:r>
            <a:r>
              <a:rPr lang="it-IT" dirty="0" err="1"/>
              <a:t>Inserted</a:t>
            </a:r>
            <a:r>
              <a:rPr lang="it-IT" dirty="0"/>
              <a:t> Central </a:t>
            </a:r>
            <a:r>
              <a:rPr lang="it-IT" dirty="0" err="1"/>
              <a:t>Catheter</a:t>
            </a:r>
            <a:endParaRPr lang="it-IT" dirty="0"/>
          </a:p>
          <a:p>
            <a:endParaRPr lang="it-IT" dirty="0"/>
          </a:p>
          <a:p>
            <a:r>
              <a:rPr lang="it-IT" dirty="0"/>
              <a:t>FICC = </a:t>
            </a:r>
            <a:r>
              <a:rPr lang="it-IT" dirty="0" err="1"/>
              <a:t>Femorally</a:t>
            </a:r>
            <a:r>
              <a:rPr lang="it-IT" dirty="0"/>
              <a:t> </a:t>
            </a:r>
            <a:r>
              <a:rPr lang="it-IT" dirty="0" err="1"/>
              <a:t>Inserted</a:t>
            </a:r>
            <a:r>
              <a:rPr lang="it-IT" dirty="0"/>
              <a:t> Central </a:t>
            </a:r>
            <a:r>
              <a:rPr lang="it-IT" dirty="0" err="1"/>
              <a:t>Catheter</a:t>
            </a:r>
            <a:endParaRPr lang="it-IT" dirty="0"/>
          </a:p>
          <a:p>
            <a:endParaRPr lang="it-IT" dirty="0"/>
          </a:p>
          <a:p>
            <a:r>
              <a:rPr lang="it-IT" dirty="0"/>
              <a:t>PICC = </a:t>
            </a:r>
            <a:r>
              <a:rPr lang="it-IT" dirty="0" err="1"/>
              <a:t>Peripherally</a:t>
            </a:r>
            <a:r>
              <a:rPr lang="it-IT" dirty="0"/>
              <a:t> </a:t>
            </a:r>
            <a:r>
              <a:rPr lang="it-IT" dirty="0" err="1"/>
              <a:t>Inserted</a:t>
            </a:r>
            <a:r>
              <a:rPr lang="it-IT" dirty="0"/>
              <a:t> Central </a:t>
            </a:r>
            <a:r>
              <a:rPr lang="it-IT" dirty="0" err="1"/>
              <a:t>Catheter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108" y="1431637"/>
            <a:ext cx="2560692" cy="20237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5" y="3561773"/>
            <a:ext cx="2066925" cy="22098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789" y="4980896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Classificazione accessi venosi centrali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29733"/>
            <a:ext cx="10515600" cy="4351338"/>
          </a:xfrm>
        </p:spPr>
        <p:txBody>
          <a:bodyPr/>
          <a:lstStyle/>
          <a:p>
            <a:r>
              <a:rPr lang="it-IT" dirty="0"/>
              <a:t>Non </a:t>
            </a:r>
            <a:r>
              <a:rPr lang="it-IT" dirty="0" err="1"/>
              <a:t>tunnellizzati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Tunnellizati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Porth</a:t>
            </a:r>
            <a:r>
              <a:rPr lang="it-IT" dirty="0"/>
              <a:t>-a-</a:t>
            </a:r>
            <a:r>
              <a:rPr lang="it-IT" dirty="0" err="1"/>
              <a:t>cath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156" y="4771346"/>
            <a:ext cx="2838450" cy="1609725"/>
          </a:xfrm>
          <a:prstGeom prst="rect">
            <a:avLst/>
          </a:prstGeom>
        </p:spPr>
      </p:pic>
      <p:pic>
        <p:nvPicPr>
          <p:cNvPr id="4100" name="Picture 4" descr="Dispositivi di accesso venoso centrale - Lymphoma 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83" y="1483613"/>
            <a:ext cx="2208934" cy="274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9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Porth</a:t>
            </a:r>
            <a:r>
              <a:rPr lang="it-IT" dirty="0"/>
              <a:t>-a-</a:t>
            </a:r>
            <a:r>
              <a:rPr lang="it-IT" dirty="0" err="1"/>
              <a:t>cath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314" y="1749425"/>
            <a:ext cx="10515600" cy="4351338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dirty="0" err="1"/>
              <a:t>port</a:t>
            </a:r>
            <a:r>
              <a:rPr lang="it-IT" dirty="0"/>
              <a:t>-a-</a:t>
            </a:r>
            <a:r>
              <a:rPr lang="it-IT" dirty="0" err="1"/>
              <a:t>cath</a:t>
            </a:r>
            <a:r>
              <a:rPr lang="it-IT" dirty="0"/>
              <a:t> è un dispositivo per l’accesso venoso centrale totalmente impiantabile che altro non è che un </a:t>
            </a:r>
            <a:r>
              <a:rPr lang="it-IT" dirty="0" err="1"/>
              <a:t>reservoir</a:t>
            </a:r>
            <a:r>
              <a:rPr lang="it-IT" dirty="0"/>
              <a:t> di silicone o di titanio sottocute.</a:t>
            </a:r>
          </a:p>
          <a:p>
            <a:endParaRPr lang="it-IT" dirty="0"/>
          </a:p>
          <a:p>
            <a:r>
              <a:rPr lang="it-IT" dirty="0"/>
              <a:t>L’accesso al </a:t>
            </a:r>
            <a:r>
              <a:rPr lang="it-IT" dirty="0" err="1"/>
              <a:t>port</a:t>
            </a:r>
            <a:r>
              <a:rPr lang="it-IT" dirty="0"/>
              <a:t> è consentito solamente con un ago particolare chiamato ago di </a:t>
            </a:r>
            <a:r>
              <a:rPr lang="it-IT" dirty="0" err="1"/>
              <a:t>Huber</a:t>
            </a:r>
            <a:r>
              <a:rPr lang="it-IT" dirty="0"/>
              <a:t> che è un ago non carotante</a:t>
            </a:r>
          </a:p>
        </p:txBody>
      </p:sp>
      <p:pic>
        <p:nvPicPr>
          <p:cNvPr id="5" name="Immagine 4" descr="Immagine che contiene Accessorio di moda, Gioielli, Auricolari, collan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A2812D60-23A8-14B2-AC63-EDEE44CBC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270" y="4695146"/>
            <a:ext cx="2838450" cy="1609725"/>
          </a:xfrm>
          <a:prstGeom prst="rect">
            <a:avLst/>
          </a:prstGeom>
        </p:spPr>
      </p:pic>
      <p:pic>
        <p:nvPicPr>
          <p:cNvPr id="7" name="Immagine 6" descr="Immagine che contiene cavo, Auricolari, auricolar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30D57737-8C75-7AF8-6959-D72729A57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99" y="4590593"/>
            <a:ext cx="2309278" cy="20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3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Classificazione accessi venosi centrali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seconda della tipologia di catetere essi possono essere di medio o di lungo utilizzo, </a:t>
            </a:r>
            <a:r>
              <a:rPr lang="it-IT" dirty="0" err="1"/>
              <a:t>extraospedaliero</a:t>
            </a:r>
            <a:r>
              <a:rPr lang="it-IT" dirty="0"/>
              <a:t> o intraospedaliero</a:t>
            </a:r>
          </a:p>
        </p:txBody>
      </p:sp>
    </p:spTree>
    <p:extLst>
      <p:ext uri="{BB962C8B-B14F-4D97-AF65-F5344CB8AC3E}">
        <p14:creationId xmlns:p14="http://schemas.microsoft.com/office/powerpoint/2010/main" val="304873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Accessi venosi centrali in ambito pediatrico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In ambito pediatrico è per gran parte analoga a quella descritta nel paziente adulto ma ha le seguenti peculiarità:</a:t>
            </a:r>
          </a:p>
          <a:p>
            <a:r>
              <a:rPr lang="it-IT" dirty="0"/>
              <a:t>diverso calibro e lunghezza delle cannule periferiche lunghe da utilizzare (preferibilmente: 3Fr, 8 cm)</a:t>
            </a:r>
          </a:p>
          <a:p>
            <a:r>
              <a:rPr lang="it-IT" dirty="0"/>
              <a:t>maggiore frequenza della necessità di </a:t>
            </a:r>
            <a:r>
              <a:rPr lang="it-IT" dirty="0" err="1"/>
              <a:t>tunnellizzazione</a:t>
            </a:r>
            <a:r>
              <a:rPr lang="it-IT" dirty="0"/>
              <a:t> dei PICC </a:t>
            </a:r>
          </a:p>
          <a:p>
            <a:r>
              <a:rPr lang="it-IT" dirty="0"/>
              <a:t>maggiore frequenza di impianto </a:t>
            </a:r>
            <a:r>
              <a:rPr lang="it-IT" dirty="0" err="1"/>
              <a:t>cervico</a:t>
            </a:r>
            <a:r>
              <a:rPr lang="it-IT" dirty="0"/>
              <a:t>-toracico (CICC) piuttosto che brachiale (PICC), specialmente nei bambini più piccoli, per la assenza al braccio di vene di calibro </a:t>
            </a:r>
          </a:p>
          <a:p>
            <a:r>
              <a:rPr lang="it-IT" dirty="0"/>
              <a:t>forte indicazione all’ancoraggio sottocutaneo per tutti gli accessi venosi centrali non inseriti in emergenza (CICC, FICC, PICC), visto l’elevata incidenza di dislocazioni accidentali in età pediatrica. </a:t>
            </a:r>
          </a:p>
        </p:txBody>
      </p:sp>
    </p:spTree>
    <p:extLst>
      <p:ext uri="{BB962C8B-B14F-4D97-AF65-F5344CB8AC3E}">
        <p14:creationId xmlns:p14="http://schemas.microsoft.com/office/powerpoint/2010/main" val="974391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2455</Words>
  <Application>Microsoft Office PowerPoint</Application>
  <PresentationFormat>Widescreen</PresentationFormat>
  <Paragraphs>213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49" baseType="lpstr">
      <vt:lpstr>Tema di Office</vt:lpstr>
      <vt:lpstr>Gli accessi venosi centrali</vt:lpstr>
      <vt:lpstr>Definizione</vt:lpstr>
      <vt:lpstr>Indicazioni</vt:lpstr>
      <vt:lpstr>Vene utilizzabili</vt:lpstr>
      <vt:lpstr>Classificazione accessi venosi centrali</vt:lpstr>
      <vt:lpstr>Classificazione accessi venosi centrali</vt:lpstr>
      <vt:lpstr>Porth-a-cath</vt:lpstr>
      <vt:lpstr>Classificazione accessi venosi centrali</vt:lpstr>
      <vt:lpstr>Accessi venosi centrali in ambito pediatrico</vt:lpstr>
      <vt:lpstr>Accessi venosi centrali nel neonato</vt:lpstr>
      <vt:lpstr>Presentazione standard di PowerPoint</vt:lpstr>
      <vt:lpstr>Presentazione standard di PowerPoint</vt:lpstr>
      <vt:lpstr>Complicanze: trombosi venosa da catetere</vt:lpstr>
      <vt:lpstr>Complicanze: trombosi venosa da catetere «periferica»</vt:lpstr>
      <vt:lpstr>Complicanze: trombosi venosa da catetere «centrale»</vt:lpstr>
      <vt:lpstr>Complicanze: guaina fibroblastlica «fibrin sleeve»</vt:lpstr>
      <vt:lpstr>Strategie di prevenzione</vt:lpstr>
      <vt:lpstr>Complicanze meccaniche</vt:lpstr>
      <vt:lpstr>Strategie di prevenzione</vt:lpstr>
      <vt:lpstr>Complicanze infettive</vt:lpstr>
      <vt:lpstr>Complicanze lesive (MARSI) Medical Adhesive related skin injury</vt:lpstr>
      <vt:lpstr>Dispositivi utili per gli accessi venosi centrali</vt:lpstr>
      <vt:lpstr>Dispositivi utili per gli accessi venosi centrali</vt:lpstr>
      <vt:lpstr>Dispositivi utili per gli accessi venosi centrali</vt:lpstr>
      <vt:lpstr>Dispositivi utili per gli accessi venosi centrali</vt:lpstr>
      <vt:lpstr>Dispositivi utili per gli accessi venosi centrali</vt:lpstr>
      <vt:lpstr>Dispositivi utili per gli accessi venosi centrali</vt:lpstr>
      <vt:lpstr>Gestione degli accessi venosi centrali</vt:lpstr>
      <vt:lpstr>Gestione degli accessi venosi centrali</vt:lpstr>
      <vt:lpstr>Visual exit-site score</vt:lpstr>
      <vt:lpstr>Tipologie di medicazioni</vt:lpstr>
      <vt:lpstr>Tipologie di medicazioni: indicazioni pediatriche</vt:lpstr>
      <vt:lpstr>Procedura medicazioni</vt:lpstr>
      <vt:lpstr>Procedura medicazioni</vt:lpstr>
      <vt:lpstr>Procedura medicazioni: video</vt:lpstr>
      <vt:lpstr>Gestione linee infusionali</vt:lpstr>
      <vt:lpstr>Tecnica asettica di accesso al sistema</vt:lpstr>
      <vt:lpstr>Tecnica asettica di accesso al sistema con infusione continua</vt:lpstr>
      <vt:lpstr>Procedura inserimento ago di Huber</vt:lpstr>
      <vt:lpstr>Prelievo da CVC: Accertamento</vt:lpstr>
      <vt:lpstr>Prelievo da CVC: Preparazione del materiale</vt:lpstr>
      <vt:lpstr>Prelievo da CVC: Sicurezza assistito ed operatore</vt:lpstr>
      <vt:lpstr>Prelievo da CVC: Sicurezza assistito ed operatore</vt:lpstr>
      <vt:lpstr>Prelievo da CVC: Esecuzione</vt:lpstr>
      <vt:lpstr>Prelievo da CVC: Esecuzione</vt:lpstr>
      <vt:lpstr>Prelievo da CVC: Fase finale</vt:lpstr>
      <vt:lpstr>Rimozione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accessi venosi centrali</dc:title>
  <dc:creator>AVERSANA NICOLA</dc:creator>
  <cp:lastModifiedBy>AVERSANA NICOLA</cp:lastModifiedBy>
  <cp:revision>73</cp:revision>
  <dcterms:created xsi:type="dcterms:W3CDTF">2025-01-02T17:14:51Z</dcterms:created>
  <dcterms:modified xsi:type="dcterms:W3CDTF">2026-03-30T11:07:24Z</dcterms:modified>
</cp:coreProperties>
</file>