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7" r:id="rId12"/>
    <p:sldId id="268" r:id="rId13"/>
    <p:sldId id="265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ERSANA NICOLA" initials="AN" lastIdx="1" clrIdx="0">
    <p:extLst>
      <p:ext uri="{19B8F6BF-5375-455C-9EA6-DF929625EA0E}">
        <p15:presenceInfo xmlns:p15="http://schemas.microsoft.com/office/powerpoint/2012/main" userId="AVERSANA NIC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5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63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2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23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01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45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43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5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08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09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4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9339-6184-4C36-9992-8B7B39AD8B42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75C1-19FC-441E-8786-5D786331C1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32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7/CCM.000000000000533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emocolture</a:t>
            </a:r>
          </a:p>
        </p:txBody>
      </p:sp>
    </p:spTree>
    <p:extLst>
      <p:ext uri="{BB962C8B-B14F-4D97-AF65-F5344CB8AC3E}">
        <p14:creationId xmlns:p14="http://schemas.microsoft.com/office/powerpoint/2010/main" val="341238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dispositivi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Ago diretto VS ago farfalla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r>
              <a:rPr lang="it-IT" dirty="0"/>
              <a:t>L’ago a farfalla è generalmente da preferirsi perché riduce i rischi di puntura accidentale</a:t>
            </a:r>
          </a:p>
          <a:p>
            <a:r>
              <a:rPr lang="it-IT" dirty="0"/>
              <a:t>L’ago diretto ha una percentuale leggermente minore di contaminazione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80" y="2382682"/>
            <a:ext cx="1911174" cy="18895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673" y="2605386"/>
            <a:ext cx="16859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4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/>
          <p:nvPr/>
        </p:nvSpPr>
        <p:spPr>
          <a:xfrm>
            <a:off x="1440873" y="2983345"/>
            <a:ext cx="3722254" cy="289098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dispositivi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Flaconi aerobi e anaerobi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88" y="3436505"/>
            <a:ext cx="2352675" cy="19431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527" y="2789381"/>
            <a:ext cx="2039752" cy="38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dispositivi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Campana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89" y="3055576"/>
            <a:ext cx="2428875" cy="17621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21185" t="2712" r="57630" b="33190"/>
          <a:stretch/>
        </p:blipFill>
        <p:spPr>
          <a:xfrm>
            <a:off x="2124365" y="2660073"/>
            <a:ext cx="1361952" cy="279861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977614" y="5633161"/>
            <a:ext cx="623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Attenzione: quasi tutte le campane in commercio non sono sterili</a:t>
            </a:r>
          </a:p>
        </p:txBody>
      </p:sp>
    </p:spTree>
    <p:extLst>
      <p:ext uri="{BB962C8B-B14F-4D97-AF65-F5344CB8AC3E}">
        <p14:creationId xmlns:p14="http://schemas.microsoft.com/office/powerpoint/2010/main" val="315611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dispositivi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Set di prelievo con ago a farfalla corredato da  </a:t>
            </a:r>
            <a:r>
              <a:rPr lang="it-IT" dirty="0" err="1"/>
              <a:t>initial</a:t>
            </a:r>
            <a:r>
              <a:rPr lang="it-IT" dirty="0"/>
              <a:t> specimen </a:t>
            </a:r>
            <a:r>
              <a:rPr lang="it-IT" dirty="0" err="1"/>
              <a:t>diversion</a:t>
            </a:r>
            <a:r>
              <a:rPr lang="it-IT" dirty="0"/>
              <a:t> </a:t>
            </a:r>
            <a:r>
              <a:rPr lang="it-IT" dirty="0" err="1"/>
              <a:t>device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37" y="2839895"/>
            <a:ext cx="3234603" cy="34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dispositivi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err="1"/>
              <a:t>Chloraprep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87" y="3367232"/>
            <a:ext cx="2028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3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procedura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Prima di iniziare la preparazione del materiale scegliere la tipologia di tecnica di emocoltura: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</a:rPr>
              <a:t>Tecnica no </a:t>
            </a:r>
            <a:r>
              <a:rPr lang="it-IT" dirty="0" err="1">
                <a:solidFill>
                  <a:srgbClr val="FF0000"/>
                </a:solidFill>
              </a:rPr>
              <a:t>touch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 VS Tecnica sterile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Single sample </a:t>
            </a:r>
            <a:r>
              <a:rPr lang="it-IT" dirty="0" err="1">
                <a:solidFill>
                  <a:srgbClr val="FF0000"/>
                </a:solidFill>
                <a:sym typeface="Wingdings" panose="05000000000000000000" pitchFamily="2" charset="2"/>
              </a:rPr>
              <a:t>strategy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 VS multi sample </a:t>
            </a:r>
            <a:r>
              <a:rPr lang="it-IT" dirty="0" err="1">
                <a:solidFill>
                  <a:srgbClr val="FF0000"/>
                </a:solidFill>
                <a:sym typeface="Wingdings" panose="05000000000000000000" pitchFamily="2" charset="2"/>
              </a:rPr>
              <a:t>strategy</a:t>
            </a:r>
            <a:endParaRPr lang="it-IT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Ago a farfalla VS ago diretto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accertamento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Presentarsi, identificare la persona assistita ed informarla della procedura. </a:t>
            </a:r>
          </a:p>
          <a:p>
            <a:r>
              <a:rPr lang="it-IT" dirty="0"/>
              <a:t>Verifica la prescrizione delle emocolture </a:t>
            </a:r>
          </a:p>
          <a:p>
            <a:r>
              <a:rPr lang="it-IT" dirty="0"/>
              <a:t>Valutare il grado di collaborazione dell’assistito </a:t>
            </a:r>
          </a:p>
          <a:p>
            <a:r>
              <a:rPr lang="it-IT" dirty="0"/>
              <a:t>Accertare la presenza di allergie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2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preparazione ambiente e materiale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Preparare il materiale: guanti non sterili (procedura no </a:t>
            </a:r>
            <a:r>
              <a:rPr lang="it-IT" dirty="0" err="1"/>
              <a:t>touch</a:t>
            </a:r>
            <a:r>
              <a:rPr lang="it-IT" dirty="0"/>
              <a:t>), Guanti sterili, </a:t>
            </a:r>
            <a:r>
              <a:rPr lang="it-IT" dirty="0" err="1"/>
              <a:t>Clorexidina</a:t>
            </a:r>
            <a:r>
              <a:rPr lang="it-IT" dirty="0"/>
              <a:t> 2% in base alcolica 70% (in alternativa </a:t>
            </a:r>
            <a:r>
              <a:rPr lang="it-IT" dirty="0" err="1"/>
              <a:t>iodiopovidone</a:t>
            </a:r>
            <a:r>
              <a:rPr lang="it-IT" dirty="0"/>
              <a:t> se allergie), garze sterili, ago a farfalla (o ago diretto), campana, flaconi per emocolture, cerotto, campetto sterile (se necessario) </a:t>
            </a:r>
          </a:p>
          <a:p>
            <a:r>
              <a:rPr lang="it-IT" dirty="0"/>
              <a:t>Etichettare i flaconi per emocolture </a:t>
            </a:r>
          </a:p>
          <a:p>
            <a:r>
              <a:rPr lang="it-IT" dirty="0"/>
              <a:t>Garantire la privacy ed il comfort</a:t>
            </a:r>
          </a:p>
        </p:txBody>
      </p:sp>
    </p:spTree>
    <p:extLst>
      <p:ext uri="{BB962C8B-B14F-4D97-AF65-F5344CB8AC3E}">
        <p14:creationId xmlns:p14="http://schemas.microsoft.com/office/powerpoint/2010/main" val="237460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Emocolture: sicurezza assistito ed operatore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Eseguire l’igiene delle mani</a:t>
            </a:r>
          </a:p>
          <a:p>
            <a:r>
              <a:rPr lang="it-IT" dirty="0"/>
              <a:t>Utilizzo dei DPI (mascherina chirurgica)</a:t>
            </a:r>
          </a:p>
          <a:p>
            <a:r>
              <a:rPr lang="it-IT" dirty="0"/>
              <a:t>Posizionare l’assistito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5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Emocolture: esecuzione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Posizionare il laccio emostatico e valutare il patrimonio venoso</a:t>
            </a:r>
          </a:p>
          <a:p>
            <a:r>
              <a:rPr lang="it-IT" dirty="0"/>
              <a:t>Rimuovere il laccio</a:t>
            </a:r>
          </a:p>
          <a:p>
            <a:r>
              <a:rPr lang="it-IT" dirty="0"/>
              <a:t>Ove necessario preparare il campetto sterile aprendo sterilmente tutto il materiale</a:t>
            </a:r>
          </a:p>
          <a:p>
            <a:r>
              <a:rPr lang="it-IT" dirty="0"/>
              <a:t>Nuova igiene delle mani</a:t>
            </a:r>
          </a:p>
          <a:p>
            <a:r>
              <a:rPr lang="it-IT" dirty="0"/>
              <a:t>Indossare guanti puliti monouso per tecnica no-</a:t>
            </a:r>
            <a:r>
              <a:rPr lang="it-IT" dirty="0" err="1"/>
              <a:t>touch</a:t>
            </a:r>
            <a:r>
              <a:rPr lang="it-IT" dirty="0"/>
              <a:t> o guanti sterili per tecnica sterile</a:t>
            </a:r>
          </a:p>
          <a:p>
            <a:r>
              <a:rPr lang="it-IT" dirty="0"/>
              <a:t>Antisepsi cutanea sul sito prescelto, per 7-8 cm di diametro, con garze sterili e </a:t>
            </a:r>
            <a:r>
              <a:rPr lang="it-IT" dirty="0" err="1"/>
              <a:t>clorexidina</a:t>
            </a:r>
            <a:r>
              <a:rPr lang="it-IT" dirty="0"/>
              <a:t> gluconato al 2% in alcool isopropilico al 70% (o </a:t>
            </a:r>
            <a:r>
              <a:rPr lang="it-IT" dirty="0" err="1"/>
              <a:t>iodopovidone</a:t>
            </a:r>
            <a:r>
              <a:rPr lang="it-IT" dirty="0"/>
              <a:t> in caso di allergie) e aspettare tempi di asciugatura del prodotto (utilizzare </a:t>
            </a:r>
            <a:r>
              <a:rPr lang="it-IT" dirty="0" err="1"/>
              <a:t>chloraprep</a:t>
            </a:r>
            <a:r>
              <a:rPr lang="it-IT" dirty="0"/>
              <a:t> per la tecnica no-</a:t>
            </a:r>
            <a:r>
              <a:rPr lang="it-IT" dirty="0" err="1"/>
              <a:t>touch</a:t>
            </a:r>
            <a:r>
              <a:rPr lang="it-IT" dirty="0"/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1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infezioni del torrente circolatorio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Le infezioni del torrente circolatorio (</a:t>
            </a:r>
            <a:r>
              <a:rPr lang="it-IT" dirty="0" err="1"/>
              <a:t>bloodstream</a:t>
            </a:r>
            <a:r>
              <a:rPr lang="it-IT" dirty="0"/>
              <a:t> </a:t>
            </a:r>
            <a:r>
              <a:rPr lang="it-IT" dirty="0" err="1"/>
              <a:t>infections</a:t>
            </a:r>
            <a:r>
              <a:rPr lang="it-IT" dirty="0"/>
              <a:t>, BSI) sono definite dalla presenza di microrganismi nel circolo sanguigno.</a:t>
            </a:r>
          </a:p>
          <a:p>
            <a:pPr marL="0" indent="0">
              <a:buNone/>
            </a:pPr>
            <a:r>
              <a:rPr lang="it-IT" dirty="0"/>
              <a:t>la sepsi è la conseguenza più temuta delle infezioni del torrente circolatorio. Essa è una insufficienza d’organo, potenzialmente letale, causata da una risposta </a:t>
            </a:r>
            <a:r>
              <a:rPr lang="it-IT" dirty="0" err="1"/>
              <a:t>disregolata</a:t>
            </a:r>
            <a:r>
              <a:rPr lang="it-IT" dirty="0"/>
              <a:t> dell’ospite ad un’infezione.</a:t>
            </a:r>
          </a:p>
          <a:p>
            <a:pPr marL="0" indent="0">
              <a:buNone/>
            </a:pPr>
            <a:r>
              <a:rPr lang="it-IT" dirty="0"/>
              <a:t>Le infezioni del torrente circolatorio può essere preceduta, seguita o concomitante a una malattia infettiva localizzata, come endocardite, polmonite, infezioni del tratto urinario, meningite, infezioni di </a:t>
            </a:r>
            <a:r>
              <a:rPr lang="it-IT" dirty="0" err="1"/>
              <a:t>endoprotesi</a:t>
            </a:r>
            <a:r>
              <a:rPr lang="it-IT" dirty="0"/>
              <a:t>, ecc.</a:t>
            </a:r>
          </a:p>
          <a:p>
            <a:pPr marL="0" indent="0">
              <a:buNone/>
            </a:pPr>
            <a:r>
              <a:rPr lang="it-IT" dirty="0"/>
              <a:t>Tuttavia, la sepsi può essere presente anche in assenza di infezioni del torrente ematico. Nel sospetto di queste forme infettive ha senso intraprendere la ricerca di agenti patogeni nel sangue.</a:t>
            </a:r>
          </a:p>
        </p:txBody>
      </p:sp>
    </p:spTree>
    <p:extLst>
      <p:ext uri="{BB962C8B-B14F-4D97-AF65-F5344CB8AC3E}">
        <p14:creationId xmlns:p14="http://schemas.microsoft.com/office/powerpoint/2010/main" val="2739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Emocolture: esecuzione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Applicare garze sterili con lo stesso disinfettante sopra i flaconi di emocoltura dopo aver rimosso il tappo protettivo e strofinare</a:t>
            </a:r>
          </a:p>
          <a:p>
            <a:r>
              <a:rPr lang="it-IT" dirty="0"/>
              <a:t>Pungere la vena prescelta (non ripalpare la vena durante la puntura se si utilizza la tecnica no-</a:t>
            </a:r>
            <a:r>
              <a:rPr lang="it-IT" dirty="0" err="1"/>
              <a:t>touch</a:t>
            </a:r>
            <a:r>
              <a:rPr lang="it-IT" dirty="0"/>
              <a:t>)</a:t>
            </a:r>
          </a:p>
          <a:p>
            <a:r>
              <a:rPr lang="it-IT" dirty="0"/>
              <a:t>Riempire ogni </a:t>
            </a:r>
            <a:r>
              <a:rPr lang="it-IT" dirty="0" err="1"/>
              <a:t>flacono</a:t>
            </a:r>
            <a:r>
              <a:rPr lang="it-IT" dirty="0"/>
              <a:t> con 8-10 ml di sangue negli adulti e 1-4 ml nei pazienti pediatrici. Riempire sempre prima i flaconi per aerobi ed agitare delicatamente. </a:t>
            </a:r>
          </a:p>
          <a:p>
            <a:r>
              <a:rPr lang="it-IT" dirty="0"/>
              <a:t>Rimuovere l’ago ed applicare cerotto</a:t>
            </a:r>
          </a:p>
        </p:txBody>
      </p:sp>
    </p:spTree>
    <p:extLst>
      <p:ext uri="{BB962C8B-B14F-4D97-AF65-F5344CB8AC3E}">
        <p14:creationId xmlns:p14="http://schemas.microsoft.com/office/powerpoint/2010/main" val="291651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Emocolture: fase finale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Ricopre l’assistito e far assumere una posizione confortevole</a:t>
            </a:r>
          </a:p>
          <a:p>
            <a:r>
              <a:rPr lang="it-IT" dirty="0"/>
              <a:t>Smaltisce il materiale di consumo come da normativa vigente</a:t>
            </a:r>
          </a:p>
          <a:p>
            <a:r>
              <a:rPr lang="it-IT" dirty="0"/>
              <a:t>Esegue l’igiene delle mani</a:t>
            </a:r>
          </a:p>
          <a:p>
            <a:r>
              <a:rPr lang="it-IT" dirty="0"/>
              <a:t>Inviare i campioni al laboratorio entro 2 ore (conservare a temperatura ambiente se non è possibile inviarli)</a:t>
            </a:r>
          </a:p>
          <a:p>
            <a:r>
              <a:rPr lang="it-IT" dirty="0"/>
              <a:t>Registra l’avvenuto prelievo</a:t>
            </a:r>
          </a:p>
        </p:txBody>
      </p:sp>
    </p:spTree>
    <p:extLst>
      <p:ext uri="{BB962C8B-B14F-4D97-AF65-F5344CB8AC3E}">
        <p14:creationId xmlns:p14="http://schemas.microsoft.com/office/powerpoint/2010/main" val="267870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consigli utili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prelievi da cannule periferiche sono gravati da un maggior rischio di contaminazione: per questo, è consentito il loro utilizzo solo nei casi in cui risulti impossibile eseguire un prelievo da </a:t>
            </a:r>
            <a:r>
              <a:rPr lang="it-IT" dirty="0" err="1"/>
              <a:t>venipuntura</a:t>
            </a:r>
            <a:r>
              <a:rPr lang="it-IT" dirty="0"/>
              <a:t>. Si consiglia sempre di utilizzare un ago cannula appena posizionato e di non utilizzare accessi </a:t>
            </a:r>
            <a:r>
              <a:rPr lang="it-IT" dirty="0" err="1"/>
              <a:t>pre</a:t>
            </a:r>
            <a:r>
              <a:rPr lang="it-IT" dirty="0"/>
              <a:t>-esistenti. </a:t>
            </a:r>
          </a:p>
          <a:p>
            <a:r>
              <a:rPr lang="it-IT" dirty="0"/>
              <a:t>È preferibile un prelievo contro-laterale rispetto al catetere/</a:t>
            </a:r>
            <a:r>
              <a:rPr lang="it-IT" dirty="0" err="1"/>
              <a:t>agocannula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410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antibiogramma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827982" cy="4351338"/>
          </a:xfrm>
        </p:spPr>
        <p:txBody>
          <a:bodyPr/>
          <a:lstStyle/>
          <a:p>
            <a:r>
              <a:rPr lang="it-IT" dirty="0"/>
              <a:t>L’antibiogramma (ABG) è un test di laboratorio che consiste nel mettere un microrganismo a contatto con un antibiotico per valutare qual è l’antibiotico più efficace per quel batterio. L’antibiogramma è in grado di fornirci il valore della MIC, concentrazione minima inibitoria (</a:t>
            </a:r>
            <a:r>
              <a:rPr lang="it-IT" dirty="0" err="1"/>
              <a:t>minimal</a:t>
            </a:r>
            <a:r>
              <a:rPr lang="it-IT" dirty="0"/>
              <a:t> </a:t>
            </a:r>
            <a:r>
              <a:rPr lang="it-IT" dirty="0" err="1"/>
              <a:t>inhibitory</a:t>
            </a:r>
            <a:r>
              <a:rPr lang="it-IT" dirty="0"/>
              <a:t> </a:t>
            </a:r>
            <a:r>
              <a:rPr lang="it-IT" dirty="0" err="1"/>
              <a:t>concentration</a:t>
            </a:r>
            <a:r>
              <a:rPr lang="it-IT" dirty="0"/>
              <a:t>). La MIC è la concentrazione più bassa di antibiotico che risulta efficace per inibire la crescita di un batterio.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348" y="2576946"/>
            <a:ext cx="3382984" cy="22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91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 time to </a:t>
            </a:r>
            <a:r>
              <a:rPr lang="it-IT" dirty="0" err="1"/>
              <a:t>positivity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32025"/>
            <a:ext cx="5922818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È una tipologia di emocoltura che si utilizza nel paziente con CVC (o una cannula periferica di lunga durata), in cui si sospetti (o non si possa escludere) una batteriemia catetere-correlata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085" y="2232025"/>
            <a:ext cx="4731575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 time to </a:t>
            </a:r>
            <a:r>
              <a:rPr lang="it-IT" dirty="0" err="1"/>
              <a:t>positivity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È essenziale che il prelievo dal/dai cateteri venga eseguito contemporaneamente con quello da vena periferica, dopo aver disinfettato il raccordo con un adeguato presidio antisettico; </a:t>
            </a:r>
          </a:p>
          <a:p>
            <a:r>
              <a:rPr lang="it-IT" dirty="0"/>
              <a:t>È essenziale non scartare la prima quantità di sangue prelevato dal CVC perché è quella con la più alta concentrazione microbica; </a:t>
            </a:r>
          </a:p>
          <a:p>
            <a:r>
              <a:rPr lang="it-IT" dirty="0"/>
              <a:t>È essenziale rispettare i volumi di inoculo cercando di immettere in ogni flacone la stessa quantità di sangue: ciò consentirà l’interpretazione dei risultati sulla base dei tempi di crescita</a:t>
            </a:r>
          </a:p>
          <a:p>
            <a:r>
              <a:rPr lang="it-IT" dirty="0"/>
              <a:t>È essenziale eseguire </a:t>
            </a:r>
            <a:r>
              <a:rPr lang="it-IT" b="1" dirty="0"/>
              <a:t>un set </a:t>
            </a:r>
            <a:r>
              <a:rPr lang="it-IT" dirty="0"/>
              <a:t>(aerobi e anaerobi) per ogni via del catetere</a:t>
            </a:r>
          </a:p>
        </p:txBody>
      </p:sp>
    </p:spTree>
    <p:extLst>
      <p:ext uri="{BB962C8B-B14F-4D97-AF65-F5344CB8AC3E}">
        <p14:creationId xmlns:p14="http://schemas.microsoft.com/office/powerpoint/2010/main" val="29797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Interpretazione emocolture time to </a:t>
            </a:r>
            <a:r>
              <a:rPr lang="it-IT" dirty="0" err="1"/>
              <a:t>positivity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09" y="1457991"/>
            <a:ext cx="5806786" cy="50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3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 time to </a:t>
            </a:r>
            <a:r>
              <a:rPr lang="it-IT" dirty="0" err="1"/>
              <a:t>positivity</a:t>
            </a:r>
            <a:r>
              <a:rPr lang="it-IT" dirty="0"/>
              <a:t>: procedura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(il secondo operatore esegue un set di emocolture in contemporanea da vena periferica)</a:t>
            </a:r>
          </a:p>
          <a:p>
            <a:r>
              <a:rPr lang="it-IT" dirty="0"/>
              <a:t>Presentarsi, identificare la persona assistita ed informarla della procedura. </a:t>
            </a:r>
          </a:p>
          <a:p>
            <a:r>
              <a:rPr lang="it-IT" dirty="0"/>
              <a:t>Verifica la prescrizione delle emocolture </a:t>
            </a:r>
          </a:p>
          <a:p>
            <a:r>
              <a:rPr lang="it-IT" dirty="0"/>
              <a:t>Valutare il grado di collaborazione dell’assistito </a:t>
            </a:r>
          </a:p>
          <a:p>
            <a:r>
              <a:rPr lang="it-IT" dirty="0"/>
              <a:t>Accertare la presenza di allergie</a:t>
            </a:r>
          </a:p>
        </p:txBody>
      </p:sp>
    </p:spTree>
    <p:extLst>
      <p:ext uri="{BB962C8B-B14F-4D97-AF65-F5344CB8AC3E}">
        <p14:creationId xmlns:p14="http://schemas.microsoft.com/office/powerpoint/2010/main" val="1580358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 time to </a:t>
            </a:r>
            <a:r>
              <a:rPr lang="it-IT" dirty="0" err="1"/>
              <a:t>positivity</a:t>
            </a:r>
            <a:r>
              <a:rPr lang="it-IT" dirty="0"/>
              <a:t>: procedura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Preparare il materiale: guanti non sterili, </a:t>
            </a:r>
            <a:r>
              <a:rPr lang="it-IT" dirty="0" err="1"/>
              <a:t>Clorexidina</a:t>
            </a:r>
            <a:r>
              <a:rPr lang="it-IT" dirty="0"/>
              <a:t> 2% in base alcolica 70%, garze sterili, </a:t>
            </a:r>
            <a:r>
              <a:rPr lang="it-IT" dirty="0" err="1"/>
              <a:t>asistema</a:t>
            </a:r>
            <a:r>
              <a:rPr lang="it-IT" dirty="0"/>
              <a:t> </a:t>
            </a:r>
            <a:r>
              <a:rPr lang="it-IT" dirty="0" err="1"/>
              <a:t>vacutainer</a:t>
            </a:r>
            <a:r>
              <a:rPr lang="it-IT" dirty="0"/>
              <a:t>, campana, flaconi per emocolture, siringhe da 10 ml, soluzione fisiologica 0.9% (in alternativa utilizzare siringhe sterili </a:t>
            </a:r>
            <a:r>
              <a:rPr lang="it-IT" dirty="0" err="1"/>
              <a:t>preriempite</a:t>
            </a:r>
            <a:r>
              <a:rPr lang="it-IT" dirty="0"/>
              <a:t>), </a:t>
            </a:r>
            <a:r>
              <a:rPr lang="it-IT" dirty="0" err="1"/>
              <a:t>Needle</a:t>
            </a:r>
            <a:r>
              <a:rPr lang="it-IT" dirty="0"/>
              <a:t> Free Connector, Port </a:t>
            </a:r>
            <a:r>
              <a:rPr lang="it-IT" dirty="0" err="1"/>
              <a:t>Protector</a:t>
            </a:r>
            <a:r>
              <a:rPr lang="it-IT" dirty="0"/>
              <a:t>, campetto sterile (se necessario) </a:t>
            </a:r>
          </a:p>
          <a:p>
            <a:r>
              <a:rPr lang="it-IT" dirty="0"/>
              <a:t>Etichettare i flaconi per emocolture </a:t>
            </a:r>
          </a:p>
          <a:p>
            <a:r>
              <a:rPr lang="it-IT" dirty="0"/>
              <a:t>Garantire la privacy ed il comfort</a:t>
            </a:r>
          </a:p>
        </p:txBody>
      </p:sp>
    </p:spTree>
    <p:extLst>
      <p:ext uri="{BB962C8B-B14F-4D97-AF65-F5344CB8AC3E}">
        <p14:creationId xmlns:p14="http://schemas.microsoft.com/office/powerpoint/2010/main" val="35514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 time to </a:t>
            </a:r>
            <a:r>
              <a:rPr lang="it-IT" dirty="0" err="1"/>
              <a:t>positivity</a:t>
            </a:r>
            <a:r>
              <a:rPr lang="it-IT" dirty="0"/>
              <a:t>: procedura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Eseguire l’igiene delle mani </a:t>
            </a:r>
          </a:p>
          <a:p>
            <a:r>
              <a:rPr lang="it-IT" dirty="0"/>
              <a:t>Utilizzo dei DPI (mascherina chirurgica e guanti monouso) </a:t>
            </a:r>
          </a:p>
          <a:p>
            <a:r>
              <a:rPr lang="it-IT" dirty="0"/>
              <a:t>Posizionare l’assistito</a:t>
            </a:r>
          </a:p>
        </p:txBody>
      </p:sp>
    </p:spTree>
    <p:extLst>
      <p:ext uri="{BB962C8B-B14F-4D97-AF65-F5344CB8AC3E}">
        <p14:creationId xmlns:p14="http://schemas.microsoft.com/office/powerpoint/2010/main" val="63094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sepsi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sepsi è un’infezione grave caratterizzata da un’elevata mortalità che causa circa 50 milioni di nuovi casi per anno ed 11 milioni di morti Circa </a:t>
            </a:r>
          </a:p>
          <a:p>
            <a:pPr marL="0" indent="0">
              <a:buNone/>
            </a:pPr>
            <a:r>
              <a:rPr lang="it-IT" dirty="0"/>
              <a:t>l’80% dei casi sono di origine comunitaria, mentre la quota di sepsi-correlata all’assistenza, seppure non stimabile in maniera accurata, è di circa il 20% </a:t>
            </a:r>
          </a:p>
          <a:p>
            <a:pPr marL="0" indent="0">
              <a:buNone/>
            </a:pPr>
            <a:r>
              <a:rPr lang="it-IT" dirty="0"/>
              <a:t>Sulla sepsi insiste in modo importante il problema dell’antimicrobico resistenza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47372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 time to </a:t>
            </a:r>
            <a:r>
              <a:rPr lang="it-IT" dirty="0" err="1"/>
              <a:t>positivity</a:t>
            </a:r>
            <a:r>
              <a:rPr lang="it-IT" dirty="0"/>
              <a:t>: procedura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Clampare</a:t>
            </a:r>
            <a:r>
              <a:rPr lang="it-IT" dirty="0"/>
              <a:t> il catetere e rimuovere eventuali </a:t>
            </a:r>
            <a:r>
              <a:rPr lang="it-IT" dirty="0" err="1"/>
              <a:t>Needle</a:t>
            </a:r>
            <a:r>
              <a:rPr lang="it-IT" dirty="0"/>
              <a:t> Free Connector e Port </a:t>
            </a:r>
            <a:r>
              <a:rPr lang="it-IT" dirty="0" err="1"/>
              <a:t>Protector</a:t>
            </a:r>
            <a:r>
              <a:rPr lang="it-IT" dirty="0"/>
              <a:t> </a:t>
            </a:r>
          </a:p>
          <a:p>
            <a:r>
              <a:rPr lang="it-IT" dirty="0"/>
              <a:t>Ove necessario preparare il campetto sterile aprendo sterilmente tutto il materiale </a:t>
            </a:r>
          </a:p>
          <a:p>
            <a:r>
              <a:rPr lang="it-IT" dirty="0"/>
              <a:t>Eseguire con garze sterile imbevute di </a:t>
            </a:r>
            <a:r>
              <a:rPr lang="it-IT" dirty="0" err="1"/>
              <a:t>clorexidina</a:t>
            </a:r>
            <a:r>
              <a:rPr lang="it-IT" dirty="0"/>
              <a:t> 2% in base alcolica 70% la disinfezione sfregando le porte di ingresso del catetere per 15 secondi e lasciare asciugare per 30 secondi. Appoggiare su garza sterile le linee </a:t>
            </a:r>
            <a:r>
              <a:rPr lang="it-IT" dirty="0" err="1"/>
              <a:t>infusionali</a:t>
            </a:r>
            <a:r>
              <a:rPr lang="it-IT" dirty="0"/>
              <a:t> </a:t>
            </a:r>
          </a:p>
          <a:p>
            <a:r>
              <a:rPr lang="it-IT" dirty="0"/>
              <a:t>Applicare garze sterili con lo stesso disinfettante sopra i flaconi di emocoltura dopo aver rimosso il tappo protettivo e strofinare</a:t>
            </a:r>
          </a:p>
          <a:p>
            <a:r>
              <a:rPr lang="it-IT" dirty="0"/>
              <a:t>Applicare alle porte d’ingresso il sistema </a:t>
            </a:r>
            <a:r>
              <a:rPr lang="it-IT" dirty="0" err="1"/>
              <a:t>vacutainer</a:t>
            </a:r>
            <a:r>
              <a:rPr lang="it-IT" dirty="0"/>
              <a:t> con campana per emocolture</a:t>
            </a:r>
          </a:p>
        </p:txBody>
      </p:sp>
    </p:spTree>
    <p:extLst>
      <p:ext uri="{BB962C8B-B14F-4D97-AF65-F5344CB8AC3E}">
        <p14:creationId xmlns:p14="http://schemas.microsoft.com/office/powerpoint/2010/main" val="336290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 time to </a:t>
            </a:r>
            <a:r>
              <a:rPr lang="it-IT" dirty="0" err="1"/>
              <a:t>positivity</a:t>
            </a:r>
            <a:r>
              <a:rPr lang="it-IT" dirty="0"/>
              <a:t>: procedura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Scalmpare</a:t>
            </a:r>
            <a:r>
              <a:rPr lang="it-IT" dirty="0"/>
              <a:t> il catetere e prelevare il sangue, 7/10 ml per flacone, partendo dagli aerobi e a seguire gli anaerobi (NB: è fondamentale raccogliere la stessa quantità di sangue per ogni flacone)</a:t>
            </a:r>
          </a:p>
          <a:p>
            <a:r>
              <a:rPr lang="it-IT" dirty="0" err="1"/>
              <a:t>Clampare</a:t>
            </a:r>
            <a:r>
              <a:rPr lang="it-IT" dirty="0"/>
              <a:t> nuovamente il catetere e rimuovere la campana </a:t>
            </a:r>
          </a:p>
          <a:p>
            <a:r>
              <a:rPr lang="it-IT" dirty="0"/>
              <a:t>Riempire ogni </a:t>
            </a:r>
            <a:r>
              <a:rPr lang="it-IT" dirty="0" err="1"/>
              <a:t>flacono</a:t>
            </a:r>
            <a:r>
              <a:rPr lang="it-IT" dirty="0"/>
              <a:t> con 8-10 ml di sangue negli adulti e 1-4 ml nei pazienti pediatrici. </a:t>
            </a:r>
          </a:p>
          <a:p>
            <a:r>
              <a:rPr lang="it-IT" dirty="0"/>
              <a:t>Riempire sempre prima i flaconi per aerobi ed agitare delicatamente.</a:t>
            </a:r>
          </a:p>
          <a:p>
            <a:r>
              <a:rPr lang="it-IT" dirty="0"/>
              <a:t>Controllare il corretto riempimento dei flaconi ponendoli in posizione verticale </a:t>
            </a:r>
          </a:p>
          <a:p>
            <a:r>
              <a:rPr lang="it-IT" dirty="0"/>
              <a:t>Eseguire lavaggio di ogni via del catetere con 10 ml di soluzione fisiologica 0.9% con tecnica </a:t>
            </a:r>
            <a:r>
              <a:rPr lang="it-IT" dirty="0" err="1"/>
              <a:t>push</a:t>
            </a:r>
            <a:r>
              <a:rPr lang="it-IT" dirty="0"/>
              <a:t> and stop</a:t>
            </a:r>
          </a:p>
        </p:txBody>
      </p:sp>
    </p:spTree>
    <p:extLst>
      <p:ext uri="{BB962C8B-B14F-4D97-AF65-F5344CB8AC3E}">
        <p14:creationId xmlns:p14="http://schemas.microsoft.com/office/powerpoint/2010/main" val="2667748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 time to </a:t>
            </a:r>
            <a:r>
              <a:rPr lang="it-IT" dirty="0" err="1"/>
              <a:t>positivity</a:t>
            </a:r>
            <a:r>
              <a:rPr lang="it-IT" dirty="0"/>
              <a:t>: procedura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Ricopre l’assistito far assumere una posizione confortevole </a:t>
            </a:r>
          </a:p>
          <a:p>
            <a:r>
              <a:rPr lang="it-IT" dirty="0"/>
              <a:t>Smaltisce il materiale di consumo come da normativa vigente </a:t>
            </a:r>
          </a:p>
          <a:p>
            <a:r>
              <a:rPr lang="it-IT" dirty="0"/>
              <a:t>Esegue l’igiene delle mani </a:t>
            </a:r>
          </a:p>
          <a:p>
            <a:r>
              <a:rPr lang="it-IT"/>
              <a:t>Inviare </a:t>
            </a:r>
            <a:r>
              <a:rPr lang="it-IT" dirty="0"/>
              <a:t>i campioni al laboratorio entro 4 ore (conservare a temperatura ambiente se non è possibile inviarli</a:t>
            </a:r>
            <a:r>
              <a:rPr lang="it-IT"/>
              <a:t>) </a:t>
            </a:r>
          </a:p>
          <a:p>
            <a:r>
              <a:rPr lang="it-IT"/>
              <a:t>Registra l’avvenuto prelievo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1276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ASUGI. (s.d.). </a:t>
            </a:r>
            <a:r>
              <a:rPr lang="it-IT" i="1" dirty="0"/>
              <a:t>MANUALE INFORMATIVO DEL DIPARTIMENTO DI MEDICINA DI LABORATORIO PER MEDICI ED OPERATORI SANITARI S.C. MICROBIOLOGIA</a:t>
            </a:r>
            <a:r>
              <a:rPr lang="it-IT" dirty="0"/>
              <a:t>.</a:t>
            </a:r>
          </a:p>
          <a:p>
            <a:r>
              <a:rPr lang="it-IT" dirty="0"/>
              <a:t>Evans, L., </a:t>
            </a:r>
            <a:r>
              <a:rPr lang="it-IT" dirty="0" err="1"/>
              <a:t>Rhodes</a:t>
            </a:r>
            <a:r>
              <a:rPr lang="it-IT" dirty="0"/>
              <a:t>, A., </a:t>
            </a:r>
            <a:r>
              <a:rPr lang="it-IT" dirty="0" err="1"/>
              <a:t>Alhazzani</a:t>
            </a:r>
            <a:r>
              <a:rPr lang="it-IT" dirty="0"/>
              <a:t>, W., Antonelli, M., </a:t>
            </a:r>
            <a:r>
              <a:rPr lang="it-IT" dirty="0" err="1"/>
              <a:t>Coopersmith</a:t>
            </a:r>
            <a:r>
              <a:rPr lang="it-IT" dirty="0"/>
              <a:t>, C. M., French, C., Machado, F. R., </a:t>
            </a:r>
            <a:r>
              <a:rPr lang="it-IT" dirty="0" err="1"/>
              <a:t>Mcintyre</a:t>
            </a:r>
            <a:r>
              <a:rPr lang="it-IT" dirty="0"/>
              <a:t>, L., </a:t>
            </a:r>
            <a:r>
              <a:rPr lang="it-IT" dirty="0" err="1"/>
              <a:t>Ostermann</a:t>
            </a:r>
            <a:r>
              <a:rPr lang="it-IT" dirty="0"/>
              <a:t>, M., Prescott, H. C., </a:t>
            </a:r>
            <a:r>
              <a:rPr lang="it-IT" dirty="0" err="1"/>
              <a:t>Schorr</a:t>
            </a:r>
            <a:r>
              <a:rPr lang="it-IT" dirty="0"/>
              <a:t>, C., Simpson, S., </a:t>
            </a:r>
            <a:r>
              <a:rPr lang="it-IT" dirty="0" err="1"/>
              <a:t>Wiersinga</a:t>
            </a:r>
            <a:r>
              <a:rPr lang="it-IT" dirty="0"/>
              <a:t>, W. J., </a:t>
            </a:r>
            <a:r>
              <a:rPr lang="it-IT" dirty="0" err="1"/>
              <a:t>Alshamsi</a:t>
            </a:r>
            <a:r>
              <a:rPr lang="it-IT" dirty="0"/>
              <a:t>, F., Angus, D. C., Arabi, Y., </a:t>
            </a:r>
            <a:r>
              <a:rPr lang="it-IT" dirty="0" err="1"/>
              <a:t>Azevedo</a:t>
            </a:r>
            <a:r>
              <a:rPr lang="it-IT" dirty="0"/>
              <a:t>, L., Beale, R., </a:t>
            </a:r>
            <a:r>
              <a:rPr lang="it-IT" dirty="0" err="1"/>
              <a:t>Beilman</a:t>
            </a:r>
            <a:r>
              <a:rPr lang="it-IT" dirty="0"/>
              <a:t>, G., … Levy, M. (2021). </a:t>
            </a:r>
            <a:r>
              <a:rPr lang="it-IT" dirty="0" err="1"/>
              <a:t>Surviving</a:t>
            </a:r>
            <a:r>
              <a:rPr lang="it-IT" dirty="0"/>
              <a:t> </a:t>
            </a:r>
            <a:r>
              <a:rPr lang="it-IT" dirty="0" err="1"/>
              <a:t>Sepsis</a:t>
            </a:r>
            <a:r>
              <a:rPr lang="it-IT" dirty="0"/>
              <a:t> </a:t>
            </a:r>
            <a:r>
              <a:rPr lang="it-IT" dirty="0" err="1"/>
              <a:t>Campaign</a:t>
            </a:r>
            <a:r>
              <a:rPr lang="it-IT" dirty="0"/>
              <a:t>: International </a:t>
            </a:r>
            <a:r>
              <a:rPr lang="it-IT" dirty="0" err="1"/>
              <a:t>Guidelines</a:t>
            </a:r>
            <a:r>
              <a:rPr lang="it-IT" dirty="0"/>
              <a:t> for Management of </a:t>
            </a:r>
            <a:r>
              <a:rPr lang="it-IT" dirty="0" err="1"/>
              <a:t>Sepsis</a:t>
            </a:r>
            <a:r>
              <a:rPr lang="it-IT" dirty="0"/>
              <a:t> and </a:t>
            </a:r>
            <a:r>
              <a:rPr lang="it-IT" dirty="0" err="1"/>
              <a:t>Septic</a:t>
            </a:r>
            <a:r>
              <a:rPr lang="it-IT" dirty="0"/>
              <a:t> Shock 2021. </a:t>
            </a:r>
            <a:r>
              <a:rPr lang="it-IT" i="1" dirty="0"/>
              <a:t>Critical Care Medicine</a:t>
            </a:r>
            <a:r>
              <a:rPr lang="it-IT" dirty="0"/>
              <a:t>, </a:t>
            </a:r>
            <a:r>
              <a:rPr lang="it-IT" i="1" dirty="0"/>
              <a:t>49</a:t>
            </a:r>
            <a:r>
              <a:rPr lang="it-IT" dirty="0"/>
              <a:t>(11), e1063–e1143. </a:t>
            </a:r>
            <a:r>
              <a:rPr lang="it-IT" dirty="0">
                <a:hlinkClick r:id="rId2"/>
              </a:rPr>
              <a:t>https://doi.org/10.1097/CCM.0000000000005337</a:t>
            </a:r>
            <a:endParaRPr lang="it-IT" dirty="0"/>
          </a:p>
          <a:p>
            <a:r>
              <a:rPr lang="it-IT" dirty="0"/>
              <a:t>Fontana, C., </a:t>
            </a:r>
            <a:r>
              <a:rPr lang="it-IT" dirty="0" err="1"/>
              <a:t>Luzzaro</a:t>
            </a:r>
            <a:r>
              <a:rPr lang="it-IT" dirty="0"/>
              <a:t>, F., </a:t>
            </a:r>
            <a:r>
              <a:rPr lang="it-IT" dirty="0" err="1"/>
              <a:t>Glister</a:t>
            </a:r>
            <a:r>
              <a:rPr lang="it-IT" dirty="0"/>
              <a:t>, C., &amp; </a:t>
            </a:r>
            <a:r>
              <a:rPr lang="it-IT" dirty="0" err="1"/>
              <a:t>Tascini</a:t>
            </a:r>
            <a:r>
              <a:rPr lang="it-IT" dirty="0"/>
              <a:t>, C. (2023). </a:t>
            </a:r>
            <a:r>
              <a:rPr lang="it-IT" i="1" dirty="0"/>
              <a:t>INFEZIONI DEL TORRENTE CIRCOLATORIO</a:t>
            </a:r>
            <a:r>
              <a:rPr lang="it-IT" dirty="0"/>
              <a:t>.</a:t>
            </a:r>
          </a:p>
          <a:p>
            <a:r>
              <a:rPr lang="it-IT" dirty="0"/>
              <a:t>Rocchetti, A., </a:t>
            </a:r>
            <a:r>
              <a:rPr lang="it-IT" dirty="0" err="1"/>
              <a:t>Sambri</a:t>
            </a:r>
            <a:r>
              <a:rPr lang="it-IT" dirty="0"/>
              <a:t>, V., Farina, C., Carretto, E., </a:t>
            </a:r>
            <a:r>
              <a:rPr lang="it-IT" dirty="0" err="1"/>
              <a:t>Meledandri</a:t>
            </a:r>
            <a:r>
              <a:rPr lang="it-IT" dirty="0"/>
              <a:t>, M., &amp; Raglio, A. (2016). </a:t>
            </a:r>
            <a:r>
              <a:rPr lang="it-IT" i="1" dirty="0"/>
              <a:t>Raccomandazioni APSI-SIMPIOS sull’emocoltura nel paziente settico</a:t>
            </a:r>
            <a:r>
              <a:rPr lang="it-IT" dirty="0"/>
              <a:t>. </a:t>
            </a:r>
            <a:r>
              <a:rPr lang="it-IT" i="1"/>
              <a:t>6</a:t>
            </a:r>
            <a:r>
              <a:rPr lang="it-IT"/>
              <a:t>(4).</a:t>
            </a:r>
            <a:endParaRPr lang="it-IT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82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</a:t>
            </a:r>
            <a:r>
              <a:rPr lang="it-IT" dirty="0" err="1"/>
              <a:t>gold</a:t>
            </a:r>
            <a:r>
              <a:rPr lang="it-IT" dirty="0"/>
              <a:t> standard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Nonostante l’introduzione di nuove tecnologie per la diagnosi eziologica, l’emocoltura rimane il </a:t>
            </a:r>
            <a:r>
              <a:rPr lang="it-IT" b="1" dirty="0" err="1"/>
              <a:t>gold</a:t>
            </a:r>
            <a:r>
              <a:rPr lang="it-IT" b="1" dirty="0"/>
              <a:t> standard </a:t>
            </a:r>
            <a:r>
              <a:rPr lang="it-IT" dirty="0"/>
              <a:t>nella diagnostica microbiologica di sepsi o di febbre di origine ignota o più in generale delle BSI ed è una delle azioni comprese nella “hour-1 bundle” (azioni da intraprendere entro 1 ora dal riconoscimento del caso di sepsi):</a:t>
            </a:r>
          </a:p>
          <a:p>
            <a:r>
              <a:rPr lang="it-IT" dirty="0"/>
              <a:t>Emocolture</a:t>
            </a:r>
          </a:p>
          <a:p>
            <a:r>
              <a:rPr lang="it-IT" dirty="0"/>
              <a:t>misurazione dei lattati</a:t>
            </a:r>
          </a:p>
          <a:p>
            <a:r>
              <a:rPr lang="it-IT" dirty="0"/>
              <a:t>somministrazione di terapia antibiotica</a:t>
            </a:r>
          </a:p>
          <a:p>
            <a:r>
              <a:rPr lang="it-IT" dirty="0"/>
              <a:t>somministrazione endovena di fluidi</a:t>
            </a:r>
          </a:p>
          <a:p>
            <a:r>
              <a:rPr lang="it-IT" dirty="0"/>
              <a:t>somministrazione di farmaci vasopressori </a:t>
            </a:r>
          </a:p>
        </p:txBody>
      </p:sp>
    </p:spTree>
    <p:extLst>
      <p:ext uri="{BB962C8B-B14F-4D97-AF65-F5344CB8AC3E}">
        <p14:creationId xmlns:p14="http://schemas.microsoft.com/office/powerpoint/2010/main" val="33470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</a:t>
            </a:r>
            <a:r>
              <a:rPr lang="it-IT" dirty="0" err="1"/>
              <a:t>gold</a:t>
            </a:r>
            <a:r>
              <a:rPr lang="it-IT" dirty="0"/>
              <a:t> standard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950527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Più specificamente le linee guida raccomandano di ottenere emocolture (2 o più set) e colture microbiologiche da tutti i siti </a:t>
            </a:r>
            <a:r>
              <a:rPr lang="it-IT" dirty="0" err="1"/>
              <a:t>sepsigeni</a:t>
            </a:r>
            <a:r>
              <a:rPr lang="it-IT" dirty="0"/>
              <a:t> potenziali prima dell’inizio della terapia antimicrobica, quando ciò non comporti un ritardo sostanziale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237" y="1825625"/>
            <a:ext cx="4772635" cy="3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7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Emocoltura: quando?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L’esame deve essere prescritto tempestivamente a fronte del sospetto clinico </a:t>
            </a:r>
          </a:p>
          <a:p>
            <a:r>
              <a:rPr lang="it-IT" dirty="0"/>
              <a:t>La batteriemia spesso non correla con segni e sintomi specifici, pertanto, non è indicato attendere la comparsa di brivido e/o del picco febbrile per eseguire il prelievo</a:t>
            </a:r>
          </a:p>
          <a:p>
            <a:r>
              <a:rPr lang="it-IT" dirty="0"/>
              <a:t>L’esame deve essere eseguito prima o il più lontano possibile dall’inizio della terapia antibiotica empirica, questo tuttavia non deve causare ritardi nell’iter terapeutico (ritardi maggiori di 45 minuti)</a:t>
            </a:r>
          </a:p>
        </p:txBody>
      </p:sp>
    </p:spTree>
    <p:extLst>
      <p:ext uri="{BB962C8B-B14F-4D97-AF65-F5344CB8AC3E}">
        <p14:creationId xmlns:p14="http://schemas.microsoft.com/office/powerpoint/2010/main" val="3594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come?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Riempire ogni flacone di emocoltura (es. aerobi o anaerobi) con 8-10 ml di sangue</a:t>
            </a:r>
          </a:p>
          <a:p>
            <a:endParaRPr lang="it-IT" dirty="0"/>
          </a:p>
          <a:p>
            <a:r>
              <a:rPr lang="it-IT" dirty="0"/>
              <a:t>single sample </a:t>
            </a:r>
            <a:r>
              <a:rPr lang="it-IT" dirty="0" err="1"/>
              <a:t>strategy</a:t>
            </a:r>
            <a:r>
              <a:rPr lang="it-IT" dirty="0"/>
              <a:t>: singolo prelievo di 30-40 </a:t>
            </a:r>
            <a:r>
              <a:rPr lang="it-IT" dirty="0" err="1"/>
              <a:t>mL</a:t>
            </a:r>
            <a:r>
              <a:rPr lang="it-IT" dirty="0"/>
              <a:t> di sangue da </a:t>
            </a:r>
            <a:r>
              <a:rPr lang="it-IT" dirty="0" err="1"/>
              <a:t>venipuntura</a:t>
            </a:r>
            <a:r>
              <a:rPr lang="it-IT" dirty="0"/>
              <a:t> periferica da ripartire nei diversi flaconi di emocoltura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multi sample </a:t>
            </a:r>
            <a:r>
              <a:rPr lang="it-IT" dirty="0" err="1"/>
              <a:t>strategy</a:t>
            </a:r>
            <a:r>
              <a:rPr lang="it-IT" dirty="0"/>
              <a:t>: 3 </a:t>
            </a:r>
            <a:r>
              <a:rPr lang="it-IT" dirty="0" err="1"/>
              <a:t>venipunture</a:t>
            </a:r>
            <a:r>
              <a:rPr lang="it-IT" dirty="0"/>
              <a:t> ad intervalli regolari di 10-30 minuti in punti diversi</a:t>
            </a:r>
          </a:p>
        </p:txBody>
      </p:sp>
    </p:spTree>
    <p:extLst>
      <p:ext uri="{BB962C8B-B14F-4D97-AF65-F5344CB8AC3E}">
        <p14:creationId xmlns:p14="http://schemas.microsoft.com/office/powerpoint/2010/main" val="19989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paziente pediatrico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Per il paziente pediatrico sono disponibili flaconi dedicati: questi possono essere inoculati con un volume di sangue minimo di 1 </a:t>
            </a:r>
            <a:r>
              <a:rPr lang="it-IT" dirty="0" err="1"/>
              <a:t>mL</a:t>
            </a:r>
            <a:r>
              <a:rPr lang="it-IT" dirty="0"/>
              <a:t>; il volume di sangue massimo per una singola emocoltura pediatrica è di 4 </a:t>
            </a:r>
            <a:r>
              <a:rPr lang="it-IT" dirty="0" err="1"/>
              <a:t>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311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Emocolture: volume di sangue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Un volume di sangue &gt;10 </a:t>
            </a:r>
            <a:r>
              <a:rPr lang="it-IT" dirty="0" err="1"/>
              <a:t>mL</a:t>
            </a:r>
            <a:r>
              <a:rPr lang="it-IT" dirty="0"/>
              <a:t>/flacone può determinare risultati falsi negativi o falsi positivi e la raccolta di una eccessiva quantità di sangue in ogni flacone va evitata</a:t>
            </a:r>
          </a:p>
        </p:txBody>
      </p:sp>
    </p:spTree>
    <p:extLst>
      <p:ext uri="{BB962C8B-B14F-4D97-AF65-F5344CB8AC3E}">
        <p14:creationId xmlns:p14="http://schemas.microsoft.com/office/powerpoint/2010/main" val="2684253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22761</TotalTime>
  <Words>1849</Words>
  <Application>Microsoft Office PowerPoint</Application>
  <PresentationFormat>Widescreen</PresentationFormat>
  <Paragraphs>138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Le emocolture</vt:lpstr>
      <vt:lpstr>Le infezioni del torrente circolatorio</vt:lpstr>
      <vt:lpstr>La sepsi</vt:lpstr>
      <vt:lpstr>Emocolture: gold standard </vt:lpstr>
      <vt:lpstr>Emocolture: gold standard</vt:lpstr>
      <vt:lpstr>Emocoltura: quando?</vt:lpstr>
      <vt:lpstr>Emocolture: come?</vt:lpstr>
      <vt:lpstr>Emocolture: paziente pediatrico</vt:lpstr>
      <vt:lpstr>Emocolture: volume di sangue</vt:lpstr>
      <vt:lpstr>Emocolture: dispositivi</vt:lpstr>
      <vt:lpstr>Emocolture: dispositivi</vt:lpstr>
      <vt:lpstr>Emocolture: dispositivi</vt:lpstr>
      <vt:lpstr>Emocolture: dispositivi</vt:lpstr>
      <vt:lpstr>Emocolture: dispositivi</vt:lpstr>
      <vt:lpstr>Emocolture: procedura</vt:lpstr>
      <vt:lpstr>Emocolture: accertamento</vt:lpstr>
      <vt:lpstr>Emocolture: preparazione ambiente e materiale</vt:lpstr>
      <vt:lpstr>Emocolture: sicurezza assistito ed operatore</vt:lpstr>
      <vt:lpstr>Emocolture: esecuzione</vt:lpstr>
      <vt:lpstr>Emocolture: esecuzione</vt:lpstr>
      <vt:lpstr>Emocolture: fase finale</vt:lpstr>
      <vt:lpstr>Emocolture: consigli utili</vt:lpstr>
      <vt:lpstr>Emocolture: antibiogramma</vt:lpstr>
      <vt:lpstr>Emocolture time to positivity</vt:lpstr>
      <vt:lpstr>Emocolture time to positivity</vt:lpstr>
      <vt:lpstr>Interpretazione emocolture time to positivity</vt:lpstr>
      <vt:lpstr>Emocolture time to positivity: procedura</vt:lpstr>
      <vt:lpstr>Emocolture time to positivity: procedura</vt:lpstr>
      <vt:lpstr>Emocolture time to positivity: procedura</vt:lpstr>
      <vt:lpstr>Emocolture time to positivity: procedura</vt:lpstr>
      <vt:lpstr>Emocolture time to positivity: procedura</vt:lpstr>
      <vt:lpstr>Emocolture time to positivity: procedura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accessi venosi centrali</dc:title>
  <dc:creator>AVERSANA NICOLA</dc:creator>
  <cp:lastModifiedBy>AVERSANA NICOLA</cp:lastModifiedBy>
  <cp:revision>57</cp:revision>
  <dcterms:created xsi:type="dcterms:W3CDTF">2025-01-02T17:14:51Z</dcterms:created>
  <dcterms:modified xsi:type="dcterms:W3CDTF">2026-03-30T11:38:10Z</dcterms:modified>
</cp:coreProperties>
</file>