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2"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5762D5-EA3E-52E9-F7B6-CE87A3CDDA59}" v="31" dt="2026-03-24T14:53:46.869"/>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FC7324-218B-44FF-9E4E-DBC462E197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C9F6C791-7BFB-42C5-9A4B-DFEA46432F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B3EF653-58A9-43C8-B8C0-69D840EC8060}"/>
              </a:ext>
            </a:extLst>
          </p:cNvPr>
          <p:cNvSpPr>
            <a:spLocks noGrp="1"/>
          </p:cNvSpPr>
          <p:nvPr>
            <p:ph type="dt" sz="half" idx="10"/>
          </p:nvPr>
        </p:nvSpPr>
        <p:spPr/>
        <p:txBody>
          <a:bodyPr/>
          <a:lstStyle/>
          <a:p>
            <a:fld id="{590F0AAF-1C07-4C74-9D81-B170252CF61E}" type="datetimeFigureOut">
              <a:rPr lang="it-IT" smtClean="0"/>
              <a:t>30/03/2026</a:t>
            </a:fld>
            <a:endParaRPr lang="it-IT"/>
          </a:p>
        </p:txBody>
      </p:sp>
      <p:sp>
        <p:nvSpPr>
          <p:cNvPr id="5" name="Segnaposto piè di pagina 4">
            <a:extLst>
              <a:ext uri="{FF2B5EF4-FFF2-40B4-BE49-F238E27FC236}">
                <a16:creationId xmlns:a16="http://schemas.microsoft.com/office/drawing/2014/main" id="{EDAAE349-6C39-426F-90CB-558E020E8C7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701CF25-5F1F-489C-897A-713A4AFD679D}"/>
              </a:ext>
            </a:extLst>
          </p:cNvPr>
          <p:cNvSpPr>
            <a:spLocks noGrp="1"/>
          </p:cNvSpPr>
          <p:nvPr>
            <p:ph type="sldNum" sz="quarter" idx="12"/>
          </p:nvPr>
        </p:nvSpPr>
        <p:spPr/>
        <p:txBody>
          <a:bodyPr/>
          <a:lstStyle/>
          <a:p>
            <a:fld id="{493A3141-5E5E-404C-B17D-2504621F574E}" type="slidenum">
              <a:rPr lang="it-IT" smtClean="0"/>
              <a:t>‹N›</a:t>
            </a:fld>
            <a:endParaRPr lang="it-IT"/>
          </a:p>
        </p:txBody>
      </p:sp>
    </p:spTree>
    <p:extLst>
      <p:ext uri="{BB962C8B-B14F-4D97-AF65-F5344CB8AC3E}">
        <p14:creationId xmlns:p14="http://schemas.microsoft.com/office/powerpoint/2010/main" val="625251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4D77BDC-48DD-4A66-B0D1-0DF906EA23D8}"/>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7315D67-8F78-47E0-BD90-0D2A35C8135D}"/>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FCDFB7D-27C2-4155-998C-600E938EB274}"/>
              </a:ext>
            </a:extLst>
          </p:cNvPr>
          <p:cNvSpPr>
            <a:spLocks noGrp="1"/>
          </p:cNvSpPr>
          <p:nvPr>
            <p:ph type="dt" sz="half" idx="10"/>
          </p:nvPr>
        </p:nvSpPr>
        <p:spPr/>
        <p:txBody>
          <a:bodyPr/>
          <a:lstStyle/>
          <a:p>
            <a:fld id="{590F0AAF-1C07-4C74-9D81-B170252CF61E}" type="datetimeFigureOut">
              <a:rPr lang="it-IT" smtClean="0"/>
              <a:t>30/03/2026</a:t>
            </a:fld>
            <a:endParaRPr lang="it-IT"/>
          </a:p>
        </p:txBody>
      </p:sp>
      <p:sp>
        <p:nvSpPr>
          <p:cNvPr id="5" name="Segnaposto piè di pagina 4">
            <a:extLst>
              <a:ext uri="{FF2B5EF4-FFF2-40B4-BE49-F238E27FC236}">
                <a16:creationId xmlns:a16="http://schemas.microsoft.com/office/drawing/2014/main" id="{5E94FF22-D1B4-4855-BCD0-1FD14A5D4D5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B18344A-79F2-4E8F-80C8-736BD50D3B23}"/>
              </a:ext>
            </a:extLst>
          </p:cNvPr>
          <p:cNvSpPr>
            <a:spLocks noGrp="1"/>
          </p:cNvSpPr>
          <p:nvPr>
            <p:ph type="sldNum" sz="quarter" idx="12"/>
          </p:nvPr>
        </p:nvSpPr>
        <p:spPr/>
        <p:txBody>
          <a:bodyPr/>
          <a:lstStyle/>
          <a:p>
            <a:fld id="{493A3141-5E5E-404C-B17D-2504621F574E}" type="slidenum">
              <a:rPr lang="it-IT" smtClean="0"/>
              <a:t>‹N›</a:t>
            </a:fld>
            <a:endParaRPr lang="it-IT"/>
          </a:p>
        </p:txBody>
      </p:sp>
    </p:spTree>
    <p:extLst>
      <p:ext uri="{BB962C8B-B14F-4D97-AF65-F5344CB8AC3E}">
        <p14:creationId xmlns:p14="http://schemas.microsoft.com/office/powerpoint/2010/main" val="2116659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47C5E9E1-D500-49AB-B672-618B8C0F90AB}"/>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62F40DB-24B4-4147-B6D0-74D46299B083}"/>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AF514EB-657E-422F-8991-5D8455A28F6C}"/>
              </a:ext>
            </a:extLst>
          </p:cNvPr>
          <p:cNvSpPr>
            <a:spLocks noGrp="1"/>
          </p:cNvSpPr>
          <p:nvPr>
            <p:ph type="dt" sz="half" idx="10"/>
          </p:nvPr>
        </p:nvSpPr>
        <p:spPr/>
        <p:txBody>
          <a:bodyPr/>
          <a:lstStyle/>
          <a:p>
            <a:fld id="{590F0AAF-1C07-4C74-9D81-B170252CF61E}" type="datetimeFigureOut">
              <a:rPr lang="it-IT" smtClean="0"/>
              <a:t>30/03/2026</a:t>
            </a:fld>
            <a:endParaRPr lang="it-IT"/>
          </a:p>
        </p:txBody>
      </p:sp>
      <p:sp>
        <p:nvSpPr>
          <p:cNvPr id="5" name="Segnaposto piè di pagina 4">
            <a:extLst>
              <a:ext uri="{FF2B5EF4-FFF2-40B4-BE49-F238E27FC236}">
                <a16:creationId xmlns:a16="http://schemas.microsoft.com/office/drawing/2014/main" id="{8D903454-238F-46D8-BD4F-C680E9FC3AA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D9A7CB-F127-4FB4-A64F-6AAE2338FF31}"/>
              </a:ext>
            </a:extLst>
          </p:cNvPr>
          <p:cNvSpPr>
            <a:spLocks noGrp="1"/>
          </p:cNvSpPr>
          <p:nvPr>
            <p:ph type="sldNum" sz="quarter" idx="12"/>
          </p:nvPr>
        </p:nvSpPr>
        <p:spPr/>
        <p:txBody>
          <a:bodyPr/>
          <a:lstStyle/>
          <a:p>
            <a:fld id="{493A3141-5E5E-404C-B17D-2504621F574E}" type="slidenum">
              <a:rPr lang="it-IT" smtClean="0"/>
              <a:t>‹N›</a:t>
            </a:fld>
            <a:endParaRPr lang="it-IT"/>
          </a:p>
        </p:txBody>
      </p:sp>
    </p:spTree>
    <p:extLst>
      <p:ext uri="{BB962C8B-B14F-4D97-AF65-F5344CB8AC3E}">
        <p14:creationId xmlns:p14="http://schemas.microsoft.com/office/powerpoint/2010/main" val="155442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552444-0F6B-44F4-8141-82BD8CDE2E8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DAF940F-04A3-4866-BD2D-23CD0245D2FF}"/>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5A12CCE-3F2A-4BCA-9194-3F65222C59EB}"/>
              </a:ext>
            </a:extLst>
          </p:cNvPr>
          <p:cNvSpPr>
            <a:spLocks noGrp="1"/>
          </p:cNvSpPr>
          <p:nvPr>
            <p:ph type="dt" sz="half" idx="10"/>
          </p:nvPr>
        </p:nvSpPr>
        <p:spPr/>
        <p:txBody>
          <a:bodyPr/>
          <a:lstStyle/>
          <a:p>
            <a:fld id="{590F0AAF-1C07-4C74-9D81-B170252CF61E}" type="datetimeFigureOut">
              <a:rPr lang="it-IT" smtClean="0"/>
              <a:t>30/03/2026</a:t>
            </a:fld>
            <a:endParaRPr lang="it-IT"/>
          </a:p>
        </p:txBody>
      </p:sp>
      <p:sp>
        <p:nvSpPr>
          <p:cNvPr id="5" name="Segnaposto piè di pagina 4">
            <a:extLst>
              <a:ext uri="{FF2B5EF4-FFF2-40B4-BE49-F238E27FC236}">
                <a16:creationId xmlns:a16="http://schemas.microsoft.com/office/drawing/2014/main" id="{B1522255-0BAA-45C8-AE48-FBB7AA8914D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CC380E5-A555-4310-B7B7-B3812143610C}"/>
              </a:ext>
            </a:extLst>
          </p:cNvPr>
          <p:cNvSpPr>
            <a:spLocks noGrp="1"/>
          </p:cNvSpPr>
          <p:nvPr>
            <p:ph type="sldNum" sz="quarter" idx="12"/>
          </p:nvPr>
        </p:nvSpPr>
        <p:spPr/>
        <p:txBody>
          <a:bodyPr/>
          <a:lstStyle/>
          <a:p>
            <a:fld id="{493A3141-5E5E-404C-B17D-2504621F574E}" type="slidenum">
              <a:rPr lang="it-IT" smtClean="0"/>
              <a:t>‹N›</a:t>
            </a:fld>
            <a:endParaRPr lang="it-IT"/>
          </a:p>
        </p:txBody>
      </p:sp>
    </p:spTree>
    <p:extLst>
      <p:ext uri="{BB962C8B-B14F-4D97-AF65-F5344CB8AC3E}">
        <p14:creationId xmlns:p14="http://schemas.microsoft.com/office/powerpoint/2010/main" val="2072533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4B4BEE-6D1A-49C0-BA4E-D09B391E136B}"/>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28F89C0-C28F-4BEF-B8C8-53C27C2510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F3FE4BD8-CB59-406E-85E1-32ECEBE5052E}"/>
              </a:ext>
            </a:extLst>
          </p:cNvPr>
          <p:cNvSpPr>
            <a:spLocks noGrp="1"/>
          </p:cNvSpPr>
          <p:nvPr>
            <p:ph type="dt" sz="half" idx="10"/>
          </p:nvPr>
        </p:nvSpPr>
        <p:spPr/>
        <p:txBody>
          <a:bodyPr/>
          <a:lstStyle/>
          <a:p>
            <a:fld id="{590F0AAF-1C07-4C74-9D81-B170252CF61E}" type="datetimeFigureOut">
              <a:rPr lang="it-IT" smtClean="0"/>
              <a:t>30/03/2026</a:t>
            </a:fld>
            <a:endParaRPr lang="it-IT"/>
          </a:p>
        </p:txBody>
      </p:sp>
      <p:sp>
        <p:nvSpPr>
          <p:cNvPr id="5" name="Segnaposto piè di pagina 4">
            <a:extLst>
              <a:ext uri="{FF2B5EF4-FFF2-40B4-BE49-F238E27FC236}">
                <a16:creationId xmlns:a16="http://schemas.microsoft.com/office/drawing/2014/main" id="{23DE722C-C781-4FE4-BFA1-D02C34BC082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0E3AB1E-B412-46EA-B04F-0A022526904B}"/>
              </a:ext>
            </a:extLst>
          </p:cNvPr>
          <p:cNvSpPr>
            <a:spLocks noGrp="1"/>
          </p:cNvSpPr>
          <p:nvPr>
            <p:ph type="sldNum" sz="quarter" idx="12"/>
          </p:nvPr>
        </p:nvSpPr>
        <p:spPr/>
        <p:txBody>
          <a:bodyPr/>
          <a:lstStyle/>
          <a:p>
            <a:fld id="{493A3141-5E5E-404C-B17D-2504621F574E}" type="slidenum">
              <a:rPr lang="it-IT" smtClean="0"/>
              <a:t>‹N›</a:t>
            </a:fld>
            <a:endParaRPr lang="it-IT"/>
          </a:p>
        </p:txBody>
      </p:sp>
    </p:spTree>
    <p:extLst>
      <p:ext uri="{BB962C8B-B14F-4D97-AF65-F5344CB8AC3E}">
        <p14:creationId xmlns:p14="http://schemas.microsoft.com/office/powerpoint/2010/main" val="1896373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A457F9-FA89-49CB-BAC9-C7DA58FC18F3}"/>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3395612-3925-4958-9831-83E59B72ACC2}"/>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CF71FB85-D321-4EC4-8924-04D87CC0A684}"/>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D6ECBFF-B1A3-4A01-A660-A5AC7B9B8661}"/>
              </a:ext>
            </a:extLst>
          </p:cNvPr>
          <p:cNvSpPr>
            <a:spLocks noGrp="1"/>
          </p:cNvSpPr>
          <p:nvPr>
            <p:ph type="dt" sz="half" idx="10"/>
          </p:nvPr>
        </p:nvSpPr>
        <p:spPr/>
        <p:txBody>
          <a:bodyPr/>
          <a:lstStyle/>
          <a:p>
            <a:fld id="{590F0AAF-1C07-4C74-9D81-B170252CF61E}" type="datetimeFigureOut">
              <a:rPr lang="it-IT" smtClean="0"/>
              <a:t>30/03/2026</a:t>
            </a:fld>
            <a:endParaRPr lang="it-IT"/>
          </a:p>
        </p:txBody>
      </p:sp>
      <p:sp>
        <p:nvSpPr>
          <p:cNvPr id="6" name="Segnaposto piè di pagina 5">
            <a:extLst>
              <a:ext uri="{FF2B5EF4-FFF2-40B4-BE49-F238E27FC236}">
                <a16:creationId xmlns:a16="http://schemas.microsoft.com/office/drawing/2014/main" id="{579F1D45-B7BD-408B-BB09-BCE2077AD54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FFDB99E-0B01-4CE1-B80E-18C52858DE51}"/>
              </a:ext>
            </a:extLst>
          </p:cNvPr>
          <p:cNvSpPr>
            <a:spLocks noGrp="1"/>
          </p:cNvSpPr>
          <p:nvPr>
            <p:ph type="sldNum" sz="quarter" idx="12"/>
          </p:nvPr>
        </p:nvSpPr>
        <p:spPr/>
        <p:txBody>
          <a:bodyPr/>
          <a:lstStyle/>
          <a:p>
            <a:fld id="{493A3141-5E5E-404C-B17D-2504621F574E}" type="slidenum">
              <a:rPr lang="it-IT" smtClean="0"/>
              <a:t>‹N›</a:t>
            </a:fld>
            <a:endParaRPr lang="it-IT"/>
          </a:p>
        </p:txBody>
      </p:sp>
    </p:spTree>
    <p:extLst>
      <p:ext uri="{BB962C8B-B14F-4D97-AF65-F5344CB8AC3E}">
        <p14:creationId xmlns:p14="http://schemas.microsoft.com/office/powerpoint/2010/main" val="263978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F9659C-FC4D-4740-A6D1-67650E22D619}"/>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107E11E4-D372-41C4-934B-FBD19EC5A8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2CA3AC9C-DB50-45A3-9903-0C874745489F}"/>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7D28FAB9-0F5A-46EE-B86C-53ED802B149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4DE4405E-8453-44DE-9177-577E67095BD5}"/>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1DE9290D-8E26-4C2E-94F2-F23FF6706A14}"/>
              </a:ext>
            </a:extLst>
          </p:cNvPr>
          <p:cNvSpPr>
            <a:spLocks noGrp="1"/>
          </p:cNvSpPr>
          <p:nvPr>
            <p:ph type="dt" sz="half" idx="10"/>
          </p:nvPr>
        </p:nvSpPr>
        <p:spPr/>
        <p:txBody>
          <a:bodyPr/>
          <a:lstStyle/>
          <a:p>
            <a:fld id="{590F0AAF-1C07-4C74-9D81-B170252CF61E}" type="datetimeFigureOut">
              <a:rPr lang="it-IT" smtClean="0"/>
              <a:t>30/03/2026</a:t>
            </a:fld>
            <a:endParaRPr lang="it-IT"/>
          </a:p>
        </p:txBody>
      </p:sp>
      <p:sp>
        <p:nvSpPr>
          <p:cNvPr id="8" name="Segnaposto piè di pagina 7">
            <a:extLst>
              <a:ext uri="{FF2B5EF4-FFF2-40B4-BE49-F238E27FC236}">
                <a16:creationId xmlns:a16="http://schemas.microsoft.com/office/drawing/2014/main" id="{A2F5AD46-8B60-4C53-8C4A-F72EEAB90BC8}"/>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67D7102-FFC0-400F-9A84-162E4E18EB2F}"/>
              </a:ext>
            </a:extLst>
          </p:cNvPr>
          <p:cNvSpPr>
            <a:spLocks noGrp="1"/>
          </p:cNvSpPr>
          <p:nvPr>
            <p:ph type="sldNum" sz="quarter" idx="12"/>
          </p:nvPr>
        </p:nvSpPr>
        <p:spPr/>
        <p:txBody>
          <a:bodyPr/>
          <a:lstStyle/>
          <a:p>
            <a:fld id="{493A3141-5E5E-404C-B17D-2504621F574E}" type="slidenum">
              <a:rPr lang="it-IT" smtClean="0"/>
              <a:t>‹N›</a:t>
            </a:fld>
            <a:endParaRPr lang="it-IT"/>
          </a:p>
        </p:txBody>
      </p:sp>
    </p:spTree>
    <p:extLst>
      <p:ext uri="{BB962C8B-B14F-4D97-AF65-F5344CB8AC3E}">
        <p14:creationId xmlns:p14="http://schemas.microsoft.com/office/powerpoint/2010/main" val="905734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87FCCE-AC81-4503-A76A-E95FCE6FD0DC}"/>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CC0356-1DC2-4B10-812B-F78AE2061348}"/>
              </a:ext>
            </a:extLst>
          </p:cNvPr>
          <p:cNvSpPr>
            <a:spLocks noGrp="1"/>
          </p:cNvSpPr>
          <p:nvPr>
            <p:ph type="dt" sz="half" idx="10"/>
          </p:nvPr>
        </p:nvSpPr>
        <p:spPr/>
        <p:txBody>
          <a:bodyPr/>
          <a:lstStyle/>
          <a:p>
            <a:fld id="{590F0AAF-1C07-4C74-9D81-B170252CF61E}" type="datetimeFigureOut">
              <a:rPr lang="it-IT" smtClean="0"/>
              <a:t>30/03/2026</a:t>
            </a:fld>
            <a:endParaRPr lang="it-IT"/>
          </a:p>
        </p:txBody>
      </p:sp>
      <p:sp>
        <p:nvSpPr>
          <p:cNvPr id="4" name="Segnaposto piè di pagina 3">
            <a:extLst>
              <a:ext uri="{FF2B5EF4-FFF2-40B4-BE49-F238E27FC236}">
                <a16:creationId xmlns:a16="http://schemas.microsoft.com/office/drawing/2014/main" id="{1A11ACDC-559C-4476-BC22-1A45A392CE52}"/>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1BAD7F88-D7D4-4328-8AF0-E62CB7DB5B32}"/>
              </a:ext>
            </a:extLst>
          </p:cNvPr>
          <p:cNvSpPr>
            <a:spLocks noGrp="1"/>
          </p:cNvSpPr>
          <p:nvPr>
            <p:ph type="sldNum" sz="quarter" idx="12"/>
          </p:nvPr>
        </p:nvSpPr>
        <p:spPr/>
        <p:txBody>
          <a:bodyPr/>
          <a:lstStyle/>
          <a:p>
            <a:fld id="{493A3141-5E5E-404C-B17D-2504621F574E}" type="slidenum">
              <a:rPr lang="it-IT" smtClean="0"/>
              <a:t>‹N›</a:t>
            </a:fld>
            <a:endParaRPr lang="it-IT"/>
          </a:p>
        </p:txBody>
      </p:sp>
    </p:spTree>
    <p:extLst>
      <p:ext uri="{BB962C8B-B14F-4D97-AF65-F5344CB8AC3E}">
        <p14:creationId xmlns:p14="http://schemas.microsoft.com/office/powerpoint/2010/main" val="1204779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7CD20DF1-BC15-418D-9CBC-E882AC518B55}"/>
              </a:ext>
            </a:extLst>
          </p:cNvPr>
          <p:cNvSpPr>
            <a:spLocks noGrp="1"/>
          </p:cNvSpPr>
          <p:nvPr>
            <p:ph type="dt" sz="half" idx="10"/>
          </p:nvPr>
        </p:nvSpPr>
        <p:spPr/>
        <p:txBody>
          <a:bodyPr/>
          <a:lstStyle/>
          <a:p>
            <a:fld id="{590F0AAF-1C07-4C74-9D81-B170252CF61E}" type="datetimeFigureOut">
              <a:rPr lang="it-IT" smtClean="0"/>
              <a:t>30/03/2026</a:t>
            </a:fld>
            <a:endParaRPr lang="it-IT"/>
          </a:p>
        </p:txBody>
      </p:sp>
      <p:sp>
        <p:nvSpPr>
          <p:cNvPr id="3" name="Segnaposto piè di pagina 2">
            <a:extLst>
              <a:ext uri="{FF2B5EF4-FFF2-40B4-BE49-F238E27FC236}">
                <a16:creationId xmlns:a16="http://schemas.microsoft.com/office/drawing/2014/main" id="{63FB5D8B-0151-4C7B-A784-1DE655D8F008}"/>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0AC21C45-3350-48B9-9D3E-5C9B905E9DDD}"/>
              </a:ext>
            </a:extLst>
          </p:cNvPr>
          <p:cNvSpPr>
            <a:spLocks noGrp="1"/>
          </p:cNvSpPr>
          <p:nvPr>
            <p:ph type="sldNum" sz="quarter" idx="12"/>
          </p:nvPr>
        </p:nvSpPr>
        <p:spPr/>
        <p:txBody>
          <a:bodyPr/>
          <a:lstStyle/>
          <a:p>
            <a:fld id="{493A3141-5E5E-404C-B17D-2504621F574E}" type="slidenum">
              <a:rPr lang="it-IT" smtClean="0"/>
              <a:t>‹N›</a:t>
            </a:fld>
            <a:endParaRPr lang="it-IT"/>
          </a:p>
        </p:txBody>
      </p:sp>
    </p:spTree>
    <p:extLst>
      <p:ext uri="{BB962C8B-B14F-4D97-AF65-F5344CB8AC3E}">
        <p14:creationId xmlns:p14="http://schemas.microsoft.com/office/powerpoint/2010/main" val="3817206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4D360D-734B-4C0D-BFA3-712B3CD37E6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15EDD72-1E31-43D3-B379-D920622308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1D89467-79DC-412C-A020-C0AB4007C7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4D3B7DE5-2536-4D54-9F42-4D1CCFDB123E}"/>
              </a:ext>
            </a:extLst>
          </p:cNvPr>
          <p:cNvSpPr>
            <a:spLocks noGrp="1"/>
          </p:cNvSpPr>
          <p:nvPr>
            <p:ph type="dt" sz="half" idx="10"/>
          </p:nvPr>
        </p:nvSpPr>
        <p:spPr/>
        <p:txBody>
          <a:bodyPr/>
          <a:lstStyle/>
          <a:p>
            <a:fld id="{590F0AAF-1C07-4C74-9D81-B170252CF61E}" type="datetimeFigureOut">
              <a:rPr lang="it-IT" smtClean="0"/>
              <a:t>30/03/2026</a:t>
            </a:fld>
            <a:endParaRPr lang="it-IT"/>
          </a:p>
        </p:txBody>
      </p:sp>
      <p:sp>
        <p:nvSpPr>
          <p:cNvPr id="6" name="Segnaposto piè di pagina 5">
            <a:extLst>
              <a:ext uri="{FF2B5EF4-FFF2-40B4-BE49-F238E27FC236}">
                <a16:creationId xmlns:a16="http://schemas.microsoft.com/office/drawing/2014/main" id="{1D241082-D2E8-4060-AFCA-09434C44435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7354FCC-0109-4668-A5C9-2A652CE5345D}"/>
              </a:ext>
            </a:extLst>
          </p:cNvPr>
          <p:cNvSpPr>
            <a:spLocks noGrp="1"/>
          </p:cNvSpPr>
          <p:nvPr>
            <p:ph type="sldNum" sz="quarter" idx="12"/>
          </p:nvPr>
        </p:nvSpPr>
        <p:spPr/>
        <p:txBody>
          <a:bodyPr/>
          <a:lstStyle/>
          <a:p>
            <a:fld id="{493A3141-5E5E-404C-B17D-2504621F574E}" type="slidenum">
              <a:rPr lang="it-IT" smtClean="0"/>
              <a:t>‹N›</a:t>
            </a:fld>
            <a:endParaRPr lang="it-IT"/>
          </a:p>
        </p:txBody>
      </p:sp>
    </p:spTree>
    <p:extLst>
      <p:ext uri="{BB962C8B-B14F-4D97-AF65-F5344CB8AC3E}">
        <p14:creationId xmlns:p14="http://schemas.microsoft.com/office/powerpoint/2010/main" val="91268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0F7AA0-6707-4B13-8D05-E3A8E615C8A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E234662-E678-4409-BBD0-560866300C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59CF07E1-716D-4ACD-B576-6A3DF87A43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1ECE4F98-7450-4AE4-89DE-BA57C39361BE}"/>
              </a:ext>
            </a:extLst>
          </p:cNvPr>
          <p:cNvSpPr>
            <a:spLocks noGrp="1"/>
          </p:cNvSpPr>
          <p:nvPr>
            <p:ph type="dt" sz="half" idx="10"/>
          </p:nvPr>
        </p:nvSpPr>
        <p:spPr/>
        <p:txBody>
          <a:bodyPr/>
          <a:lstStyle/>
          <a:p>
            <a:fld id="{590F0AAF-1C07-4C74-9D81-B170252CF61E}" type="datetimeFigureOut">
              <a:rPr lang="it-IT" smtClean="0"/>
              <a:t>30/03/2026</a:t>
            </a:fld>
            <a:endParaRPr lang="it-IT"/>
          </a:p>
        </p:txBody>
      </p:sp>
      <p:sp>
        <p:nvSpPr>
          <p:cNvPr id="6" name="Segnaposto piè di pagina 5">
            <a:extLst>
              <a:ext uri="{FF2B5EF4-FFF2-40B4-BE49-F238E27FC236}">
                <a16:creationId xmlns:a16="http://schemas.microsoft.com/office/drawing/2014/main" id="{B88C417D-1F7E-4F24-92C6-B659C3932D3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849EA71-A187-488E-9FAF-A4CB23FB09E0}"/>
              </a:ext>
            </a:extLst>
          </p:cNvPr>
          <p:cNvSpPr>
            <a:spLocks noGrp="1"/>
          </p:cNvSpPr>
          <p:nvPr>
            <p:ph type="sldNum" sz="quarter" idx="12"/>
          </p:nvPr>
        </p:nvSpPr>
        <p:spPr/>
        <p:txBody>
          <a:bodyPr/>
          <a:lstStyle/>
          <a:p>
            <a:fld id="{493A3141-5E5E-404C-B17D-2504621F574E}" type="slidenum">
              <a:rPr lang="it-IT" smtClean="0"/>
              <a:t>‹N›</a:t>
            </a:fld>
            <a:endParaRPr lang="it-IT"/>
          </a:p>
        </p:txBody>
      </p:sp>
    </p:spTree>
    <p:extLst>
      <p:ext uri="{BB962C8B-B14F-4D97-AF65-F5344CB8AC3E}">
        <p14:creationId xmlns:p14="http://schemas.microsoft.com/office/powerpoint/2010/main" val="3762980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25EFC8A5-9BED-4292-A6E6-3E20A6DE89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A7938D2-2169-4891-953B-E7ED678FED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6D73B93-612A-4F9F-B28D-761B64CD8A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0F0AAF-1C07-4C74-9D81-B170252CF61E}" type="datetimeFigureOut">
              <a:rPr lang="it-IT" smtClean="0"/>
              <a:t>30/03/2026</a:t>
            </a:fld>
            <a:endParaRPr lang="it-IT"/>
          </a:p>
        </p:txBody>
      </p:sp>
      <p:sp>
        <p:nvSpPr>
          <p:cNvPr id="5" name="Segnaposto piè di pagina 4">
            <a:extLst>
              <a:ext uri="{FF2B5EF4-FFF2-40B4-BE49-F238E27FC236}">
                <a16:creationId xmlns:a16="http://schemas.microsoft.com/office/drawing/2014/main" id="{2B0FD6E3-B1EE-4AFF-995E-C1480C0C36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D1E73C6C-B0BA-4733-87A6-62F2DFDCF4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3A3141-5E5E-404C-B17D-2504621F574E}" type="slidenum">
              <a:rPr lang="it-IT" smtClean="0"/>
              <a:t>‹N›</a:t>
            </a:fld>
            <a:endParaRPr lang="it-IT"/>
          </a:p>
        </p:txBody>
      </p:sp>
    </p:spTree>
    <p:extLst>
      <p:ext uri="{BB962C8B-B14F-4D97-AF65-F5344CB8AC3E}">
        <p14:creationId xmlns:p14="http://schemas.microsoft.com/office/powerpoint/2010/main" val="19134422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78A8EC-B052-40A6-9798-CD30A3C1F7AE}"/>
              </a:ext>
            </a:extLst>
          </p:cNvPr>
          <p:cNvSpPr>
            <a:spLocks noGrp="1"/>
          </p:cNvSpPr>
          <p:nvPr>
            <p:ph type="ctrTitle"/>
          </p:nvPr>
        </p:nvSpPr>
        <p:spPr/>
        <p:txBody>
          <a:bodyPr/>
          <a:lstStyle/>
          <a:p>
            <a:r>
              <a:rPr lang="it-IT" dirty="0"/>
              <a:t>Emogasanalisi arteriosa</a:t>
            </a:r>
          </a:p>
        </p:txBody>
      </p:sp>
      <p:sp>
        <p:nvSpPr>
          <p:cNvPr id="3" name="Sottotitolo 2">
            <a:extLst>
              <a:ext uri="{FF2B5EF4-FFF2-40B4-BE49-F238E27FC236}">
                <a16:creationId xmlns:a16="http://schemas.microsoft.com/office/drawing/2014/main" id="{34BF8108-71EB-46CE-8457-1A4E9760AC25}"/>
              </a:ext>
            </a:extLst>
          </p:cNvPr>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13922615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66142-7A34-49EA-AFEA-0856D90764CB}"/>
              </a:ext>
            </a:extLst>
          </p:cNvPr>
          <p:cNvSpPr>
            <a:spLocks noGrp="1"/>
          </p:cNvSpPr>
          <p:nvPr>
            <p:ph type="title"/>
          </p:nvPr>
        </p:nvSpPr>
        <p:spPr/>
        <p:txBody>
          <a:bodyPr/>
          <a:lstStyle/>
          <a:p>
            <a:r>
              <a:rPr lang="it-IT" dirty="0"/>
              <a:t>PREPARAZIONE AMBIENTE E MATERIALE</a:t>
            </a:r>
          </a:p>
        </p:txBody>
      </p:sp>
      <p:sp>
        <p:nvSpPr>
          <p:cNvPr id="3" name="Segnaposto contenuto 2">
            <a:extLst>
              <a:ext uri="{FF2B5EF4-FFF2-40B4-BE49-F238E27FC236}">
                <a16:creationId xmlns:a16="http://schemas.microsoft.com/office/drawing/2014/main" id="{CBF3FA69-59D0-4A90-A571-174D300DE1B2}"/>
              </a:ext>
            </a:extLst>
          </p:cNvPr>
          <p:cNvSpPr>
            <a:spLocks noGrp="1"/>
          </p:cNvSpPr>
          <p:nvPr>
            <p:ph idx="1"/>
          </p:nvPr>
        </p:nvSpPr>
        <p:spPr/>
        <p:txBody>
          <a:bodyPr/>
          <a:lstStyle/>
          <a:p>
            <a:r>
              <a:rPr lang="it-IT" dirty="0"/>
              <a:t>Preparare il materiale: guanti non sterili, occhiali protettivi, soluzione antisettica, siringa EGA, 2 garze sterili, cerotto, contenitore rifiuti taglienti, sacchetto rifiuti pericolosi con ghiaccio, telo arrotolato.</a:t>
            </a:r>
          </a:p>
          <a:p>
            <a:r>
              <a:rPr lang="it-IT" dirty="0"/>
              <a:t>Garantire la privacy ed il comfort, posizionare un telo sotto il braccio.</a:t>
            </a:r>
          </a:p>
          <a:p>
            <a:endParaRPr lang="it-IT" dirty="0"/>
          </a:p>
        </p:txBody>
      </p:sp>
    </p:spTree>
    <p:extLst>
      <p:ext uri="{BB962C8B-B14F-4D97-AF65-F5344CB8AC3E}">
        <p14:creationId xmlns:p14="http://schemas.microsoft.com/office/powerpoint/2010/main" val="1806763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D38A30-EEC1-4B3F-B48E-49B20E3C013F}"/>
              </a:ext>
            </a:extLst>
          </p:cNvPr>
          <p:cNvSpPr>
            <a:spLocks noGrp="1"/>
          </p:cNvSpPr>
          <p:nvPr>
            <p:ph type="title"/>
          </p:nvPr>
        </p:nvSpPr>
        <p:spPr/>
        <p:txBody>
          <a:bodyPr/>
          <a:lstStyle/>
          <a:p>
            <a:r>
              <a:rPr lang="it-IT" dirty="0"/>
              <a:t>SICUREZZA ASSISTITO ED OPERATORE</a:t>
            </a:r>
          </a:p>
        </p:txBody>
      </p:sp>
      <p:sp>
        <p:nvSpPr>
          <p:cNvPr id="3" name="Segnaposto contenuto 2">
            <a:extLst>
              <a:ext uri="{FF2B5EF4-FFF2-40B4-BE49-F238E27FC236}">
                <a16:creationId xmlns:a16="http://schemas.microsoft.com/office/drawing/2014/main" id="{10A80F3A-27C9-4890-9CD5-AF4DACAF75BF}"/>
              </a:ext>
            </a:extLst>
          </p:cNvPr>
          <p:cNvSpPr>
            <a:spLocks noGrp="1"/>
          </p:cNvSpPr>
          <p:nvPr>
            <p:ph idx="1"/>
          </p:nvPr>
        </p:nvSpPr>
        <p:spPr/>
        <p:txBody>
          <a:bodyPr/>
          <a:lstStyle/>
          <a:p>
            <a:r>
              <a:rPr lang="it-IT" dirty="0"/>
              <a:t>Eseguire l’igiene delle mani.</a:t>
            </a:r>
          </a:p>
          <a:p>
            <a:r>
              <a:rPr lang="it-IT" dirty="0"/>
              <a:t>Utilizzo dei DPI.</a:t>
            </a:r>
          </a:p>
          <a:p>
            <a:r>
              <a:rPr lang="it-IT" dirty="0"/>
              <a:t>Posizionare l’assistito in posizione comoda.</a:t>
            </a:r>
          </a:p>
          <a:p>
            <a:endParaRPr lang="it-IT" dirty="0"/>
          </a:p>
        </p:txBody>
      </p:sp>
    </p:spTree>
    <p:extLst>
      <p:ext uri="{BB962C8B-B14F-4D97-AF65-F5344CB8AC3E}">
        <p14:creationId xmlns:p14="http://schemas.microsoft.com/office/powerpoint/2010/main" val="2712247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BED793-4C20-4849-9279-E29FCE602B84}"/>
              </a:ext>
            </a:extLst>
          </p:cNvPr>
          <p:cNvSpPr>
            <a:spLocks noGrp="1"/>
          </p:cNvSpPr>
          <p:nvPr>
            <p:ph type="title"/>
          </p:nvPr>
        </p:nvSpPr>
        <p:spPr/>
        <p:txBody>
          <a:bodyPr/>
          <a:lstStyle/>
          <a:p>
            <a:r>
              <a:rPr lang="it-IT" dirty="0"/>
              <a:t>ESECUZIONE</a:t>
            </a:r>
          </a:p>
        </p:txBody>
      </p:sp>
      <p:sp>
        <p:nvSpPr>
          <p:cNvPr id="3" name="Segnaposto contenuto 2">
            <a:extLst>
              <a:ext uri="{FF2B5EF4-FFF2-40B4-BE49-F238E27FC236}">
                <a16:creationId xmlns:a16="http://schemas.microsoft.com/office/drawing/2014/main" id="{266AF2D9-E5B4-4CE8-94B0-A1F7D85C0DF3}"/>
              </a:ext>
            </a:extLst>
          </p:cNvPr>
          <p:cNvSpPr>
            <a:spLocks noGrp="1"/>
          </p:cNvSpPr>
          <p:nvPr>
            <p:ph idx="1"/>
          </p:nvPr>
        </p:nvSpPr>
        <p:spPr/>
        <p:txBody>
          <a:bodyPr>
            <a:normAutofit lnSpcReduction="10000"/>
          </a:bodyPr>
          <a:lstStyle/>
          <a:p>
            <a:r>
              <a:rPr lang="it-IT" dirty="0"/>
              <a:t>Aprire la confezione della siringa garantendo la non contaminazione, lasciare lo stantuffo retratto di 2-3 ml.</a:t>
            </a:r>
          </a:p>
          <a:p>
            <a:r>
              <a:rPr lang="it-IT" dirty="0"/>
              <a:t>Palpare l’arteria radiale.</a:t>
            </a:r>
          </a:p>
          <a:p>
            <a:r>
              <a:rPr lang="it-IT" dirty="0"/>
              <a:t>Eseguire l’antisepsi della cute e aspettare il tempo di asciugatura.</a:t>
            </a:r>
          </a:p>
          <a:p>
            <a:r>
              <a:rPr lang="it-IT" dirty="0"/>
              <a:t>Posizionare la mano con il polso esteso sul telo arrotolato. Palpare l’arteria sopra al sito di puntura con il dito indice e il medio della mano on dominante. Impugnare la siringa con la mano dominante (non toccare direttamente l’area che deve essere punta). Pungere l'arteria con l'ago a un angolo di 30-45 gradi.</a:t>
            </a:r>
          </a:p>
          <a:p>
            <a:r>
              <a:rPr lang="it-IT" dirty="0"/>
              <a:t>Prelevare 3-5 ml di sangue arterioso.</a:t>
            </a:r>
          </a:p>
        </p:txBody>
      </p:sp>
    </p:spTree>
    <p:extLst>
      <p:ext uri="{BB962C8B-B14F-4D97-AF65-F5344CB8AC3E}">
        <p14:creationId xmlns:p14="http://schemas.microsoft.com/office/powerpoint/2010/main" val="1006166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BED793-4C20-4849-9279-E29FCE602B84}"/>
              </a:ext>
            </a:extLst>
          </p:cNvPr>
          <p:cNvSpPr>
            <a:spLocks noGrp="1"/>
          </p:cNvSpPr>
          <p:nvPr>
            <p:ph type="title"/>
          </p:nvPr>
        </p:nvSpPr>
        <p:spPr/>
        <p:txBody>
          <a:bodyPr/>
          <a:lstStyle/>
          <a:p>
            <a:r>
              <a:rPr lang="it-IT" dirty="0"/>
              <a:t>ESECUZIONE</a:t>
            </a:r>
          </a:p>
        </p:txBody>
      </p:sp>
      <p:sp>
        <p:nvSpPr>
          <p:cNvPr id="3" name="Segnaposto contenuto 2">
            <a:extLst>
              <a:ext uri="{FF2B5EF4-FFF2-40B4-BE49-F238E27FC236}">
                <a16:creationId xmlns:a16="http://schemas.microsoft.com/office/drawing/2014/main" id="{266AF2D9-E5B4-4CE8-94B0-A1F7D85C0DF3}"/>
              </a:ext>
            </a:extLst>
          </p:cNvPr>
          <p:cNvSpPr>
            <a:spLocks noGrp="1"/>
          </p:cNvSpPr>
          <p:nvPr>
            <p:ph idx="1"/>
          </p:nvPr>
        </p:nvSpPr>
        <p:spPr/>
        <p:txBody>
          <a:bodyPr>
            <a:normAutofit lnSpcReduction="10000"/>
          </a:bodyPr>
          <a:lstStyle/>
          <a:p>
            <a:r>
              <a:rPr lang="it-IT" dirty="0"/>
              <a:t>Rimuovere l'ago e applicare contemporaneamente una pressione sul sito di puntura con una garza sterile fino al raggiungimento dell'emostasi. Questa operazione richiede solitamente 5minuti in un paziente non in terapia anticoagulante. (altrimenti almeno 10-15 minuti).</a:t>
            </a:r>
          </a:p>
          <a:p>
            <a:r>
              <a:rPr lang="it-IT" dirty="0"/>
              <a:t>Rimuovere l’ago.</a:t>
            </a:r>
          </a:p>
          <a:p>
            <a:r>
              <a:rPr lang="it-IT" dirty="0"/>
              <a:t>Applicare il tappo protettivo.</a:t>
            </a:r>
          </a:p>
          <a:p>
            <a:r>
              <a:rPr lang="it-IT" dirty="0"/>
              <a:t>Rimuovere l’aria in eccesso nella siringa tenendola in posizione verticale e picchiettando leggermente la siringa.</a:t>
            </a:r>
          </a:p>
          <a:p>
            <a:r>
              <a:rPr lang="it-IT" dirty="0"/>
              <a:t>Elimina l’ago nell’apposito contenitore.</a:t>
            </a:r>
          </a:p>
        </p:txBody>
      </p:sp>
    </p:spTree>
    <p:extLst>
      <p:ext uri="{BB962C8B-B14F-4D97-AF65-F5344CB8AC3E}">
        <p14:creationId xmlns:p14="http://schemas.microsoft.com/office/powerpoint/2010/main" val="742456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9E0769-EAD4-4DEA-8B9C-FF2EB4928D2C}"/>
              </a:ext>
            </a:extLst>
          </p:cNvPr>
          <p:cNvSpPr>
            <a:spLocks noGrp="1"/>
          </p:cNvSpPr>
          <p:nvPr>
            <p:ph type="title"/>
          </p:nvPr>
        </p:nvSpPr>
        <p:spPr/>
        <p:txBody>
          <a:bodyPr/>
          <a:lstStyle/>
          <a:p>
            <a:r>
              <a:rPr lang="it-IT" dirty="0"/>
              <a:t>FASE FINALE</a:t>
            </a:r>
          </a:p>
        </p:txBody>
      </p:sp>
      <p:sp>
        <p:nvSpPr>
          <p:cNvPr id="3" name="Segnaposto contenuto 2">
            <a:extLst>
              <a:ext uri="{FF2B5EF4-FFF2-40B4-BE49-F238E27FC236}">
                <a16:creationId xmlns:a16="http://schemas.microsoft.com/office/drawing/2014/main" id="{D555CCE3-90FC-477E-BA2B-ED9AE41DC3EB}"/>
              </a:ext>
            </a:extLst>
          </p:cNvPr>
          <p:cNvSpPr>
            <a:spLocks noGrp="1"/>
          </p:cNvSpPr>
          <p:nvPr>
            <p:ph idx="1"/>
          </p:nvPr>
        </p:nvSpPr>
        <p:spPr/>
        <p:txBody>
          <a:bodyPr/>
          <a:lstStyle/>
          <a:p>
            <a:r>
              <a:rPr lang="it-IT" dirty="0"/>
              <a:t>Ricopre l’assistito far assumere una posizione confortevole.</a:t>
            </a:r>
          </a:p>
          <a:p>
            <a:r>
              <a:rPr lang="it-IT" dirty="0"/>
              <a:t>Smaltire il materiale di consumo come da normativa vigente.</a:t>
            </a:r>
          </a:p>
          <a:p>
            <a:r>
              <a:rPr lang="it-IT" dirty="0"/>
              <a:t>Posizionare il prelievo nel sacchetto rifiuti pericolosi con ghiaccio e segnalare eventuale FiO2 erogata. </a:t>
            </a:r>
          </a:p>
          <a:p>
            <a:r>
              <a:rPr lang="it-IT" dirty="0"/>
              <a:t>Esegue l’igiene delle mani.</a:t>
            </a:r>
          </a:p>
          <a:p>
            <a:r>
              <a:rPr lang="it-IT" dirty="0"/>
              <a:t>Controlla l’assistito e rileva la comparsa di eventuali eventi avversi.</a:t>
            </a:r>
          </a:p>
          <a:p>
            <a:pPr marL="0" indent="0">
              <a:buNone/>
            </a:pPr>
            <a:endParaRPr lang="it-IT" dirty="0"/>
          </a:p>
        </p:txBody>
      </p:sp>
    </p:spTree>
    <p:extLst>
      <p:ext uri="{BB962C8B-B14F-4D97-AF65-F5344CB8AC3E}">
        <p14:creationId xmlns:p14="http://schemas.microsoft.com/office/powerpoint/2010/main" val="322564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A76F02-3D25-42C3-A0F9-4C37D60415DA}"/>
              </a:ext>
            </a:extLst>
          </p:cNvPr>
          <p:cNvSpPr>
            <a:spLocks noGrp="1"/>
          </p:cNvSpPr>
          <p:nvPr>
            <p:ph type="title"/>
          </p:nvPr>
        </p:nvSpPr>
        <p:spPr/>
        <p:txBody>
          <a:bodyPr/>
          <a:lstStyle/>
          <a:p>
            <a:r>
              <a:rPr lang="it-IT" dirty="0"/>
              <a:t>Assistenza post-procedura</a:t>
            </a:r>
          </a:p>
        </p:txBody>
      </p:sp>
      <p:sp>
        <p:nvSpPr>
          <p:cNvPr id="3" name="Segnaposto contenuto 2">
            <a:extLst>
              <a:ext uri="{FF2B5EF4-FFF2-40B4-BE49-F238E27FC236}">
                <a16:creationId xmlns:a16="http://schemas.microsoft.com/office/drawing/2014/main" id="{2DF2CA56-CCED-4913-A519-FF552F135B48}"/>
              </a:ext>
            </a:extLst>
          </p:cNvPr>
          <p:cNvSpPr>
            <a:spLocks noGrp="1"/>
          </p:cNvSpPr>
          <p:nvPr>
            <p:ph idx="1"/>
          </p:nvPr>
        </p:nvSpPr>
        <p:spPr/>
        <p:txBody>
          <a:bodyPr/>
          <a:lstStyle/>
          <a:p>
            <a:pPr marL="0" indent="0">
              <a:buNone/>
            </a:pPr>
            <a:r>
              <a:rPr lang="it-IT" dirty="0"/>
              <a:t>i pazienti devono essere monitorati per rilevare eventuali nuovi sintomi, come alterazioni del colore della pelle, dolore persistente o in peggioramento, sanguinamento attivo e compromissione del movimento o della sensibilità dell'arto. Il monitoraggio è particolarmente importante nei pazienti sottoposti a terapia anticoagulante o a trombolitici, poiché in tali pazienti si può osservare sanguinamento anche se la puntura è avvenuta ore prima</a:t>
            </a:r>
          </a:p>
        </p:txBody>
      </p:sp>
    </p:spTree>
    <p:extLst>
      <p:ext uri="{BB962C8B-B14F-4D97-AF65-F5344CB8AC3E}">
        <p14:creationId xmlns:p14="http://schemas.microsoft.com/office/powerpoint/2010/main" val="959723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2EA2C8-2A52-4BB7-A90C-867F5834C641}"/>
              </a:ext>
            </a:extLst>
          </p:cNvPr>
          <p:cNvSpPr>
            <a:spLocks noGrp="1"/>
          </p:cNvSpPr>
          <p:nvPr>
            <p:ph type="title"/>
          </p:nvPr>
        </p:nvSpPr>
        <p:spPr/>
        <p:txBody>
          <a:bodyPr/>
          <a:lstStyle/>
          <a:p>
            <a:r>
              <a:rPr lang="it-IT" dirty="0"/>
              <a:t>Complicanze comuni</a:t>
            </a:r>
          </a:p>
        </p:txBody>
      </p:sp>
      <p:sp>
        <p:nvSpPr>
          <p:cNvPr id="3" name="Segnaposto contenuto 2">
            <a:extLst>
              <a:ext uri="{FF2B5EF4-FFF2-40B4-BE49-F238E27FC236}">
                <a16:creationId xmlns:a16="http://schemas.microsoft.com/office/drawing/2014/main" id="{74AC5439-6E1E-4562-9C3A-FA5096A587A7}"/>
              </a:ext>
            </a:extLst>
          </p:cNvPr>
          <p:cNvSpPr>
            <a:spLocks noGrp="1"/>
          </p:cNvSpPr>
          <p:nvPr>
            <p:ph idx="1"/>
          </p:nvPr>
        </p:nvSpPr>
        <p:spPr/>
        <p:txBody>
          <a:bodyPr/>
          <a:lstStyle/>
          <a:p>
            <a:r>
              <a:rPr lang="it-IT" dirty="0"/>
              <a:t>Dolore locale e parestesia</a:t>
            </a:r>
          </a:p>
          <a:p>
            <a:r>
              <a:rPr lang="it-IT" dirty="0"/>
              <a:t>ematomi</a:t>
            </a:r>
          </a:p>
          <a:p>
            <a:r>
              <a:rPr lang="it-IT" dirty="0"/>
              <a:t>Emorragie locali minori</a:t>
            </a:r>
          </a:p>
        </p:txBody>
      </p:sp>
    </p:spTree>
    <p:extLst>
      <p:ext uri="{BB962C8B-B14F-4D97-AF65-F5344CB8AC3E}">
        <p14:creationId xmlns:p14="http://schemas.microsoft.com/office/powerpoint/2010/main" val="231126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3D7920-0CA2-414E-8615-E0FA46247C62}"/>
              </a:ext>
            </a:extLst>
          </p:cNvPr>
          <p:cNvSpPr>
            <a:spLocks noGrp="1"/>
          </p:cNvSpPr>
          <p:nvPr>
            <p:ph type="title"/>
          </p:nvPr>
        </p:nvSpPr>
        <p:spPr/>
        <p:txBody>
          <a:bodyPr/>
          <a:lstStyle/>
          <a:p>
            <a:r>
              <a:rPr lang="it-IT" dirty="0"/>
              <a:t>Complicanze meno comuni/rare</a:t>
            </a:r>
          </a:p>
        </p:txBody>
      </p:sp>
      <p:sp>
        <p:nvSpPr>
          <p:cNvPr id="3" name="Segnaposto contenuto 2">
            <a:extLst>
              <a:ext uri="{FF2B5EF4-FFF2-40B4-BE49-F238E27FC236}">
                <a16:creationId xmlns:a16="http://schemas.microsoft.com/office/drawing/2014/main" id="{6ADE1048-70A7-49A3-B014-9D3680EC5624}"/>
              </a:ext>
            </a:extLst>
          </p:cNvPr>
          <p:cNvSpPr>
            <a:spLocks noGrp="1"/>
          </p:cNvSpPr>
          <p:nvPr>
            <p:ph idx="1"/>
          </p:nvPr>
        </p:nvSpPr>
        <p:spPr/>
        <p:txBody>
          <a:bodyPr>
            <a:normAutofit/>
          </a:bodyPr>
          <a:lstStyle/>
          <a:p>
            <a:r>
              <a:rPr lang="it-IT" dirty="0"/>
              <a:t>Emorragie locali moderata o grave</a:t>
            </a:r>
          </a:p>
          <a:p>
            <a:r>
              <a:rPr lang="it-IT" dirty="0"/>
              <a:t>Risposta </a:t>
            </a:r>
            <a:r>
              <a:rPr lang="it-IT" dirty="0" err="1"/>
              <a:t>vasovagale</a:t>
            </a:r>
            <a:endParaRPr lang="it-IT" dirty="0"/>
          </a:p>
          <a:p>
            <a:r>
              <a:rPr lang="it-IT" dirty="0"/>
              <a:t>Vasospasmo arterioso</a:t>
            </a:r>
          </a:p>
          <a:p>
            <a:r>
              <a:rPr lang="it-IT" dirty="0"/>
              <a:t>Infezione del sito di puntura</a:t>
            </a:r>
          </a:p>
          <a:p>
            <a:r>
              <a:rPr lang="it-IT" dirty="0"/>
              <a:t>Occlusione arteriosa da ematoma </a:t>
            </a:r>
          </a:p>
          <a:p>
            <a:r>
              <a:rPr lang="it-IT" dirty="0"/>
              <a:t>Trombosi</a:t>
            </a:r>
          </a:p>
          <a:p>
            <a:r>
              <a:rPr lang="it-IT" dirty="0"/>
              <a:t>Lesione nervosa </a:t>
            </a:r>
          </a:p>
          <a:p>
            <a:r>
              <a:rPr lang="it-IT" dirty="0"/>
              <a:t>Lacerazione del vaso</a:t>
            </a:r>
          </a:p>
          <a:p>
            <a:endParaRPr lang="it-IT" dirty="0"/>
          </a:p>
        </p:txBody>
      </p:sp>
    </p:spTree>
    <p:extLst>
      <p:ext uri="{BB962C8B-B14F-4D97-AF65-F5344CB8AC3E}">
        <p14:creationId xmlns:p14="http://schemas.microsoft.com/office/powerpoint/2010/main" val="79606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5B594F-ACE5-4ABB-A739-C3EF057BE684}"/>
              </a:ext>
            </a:extLst>
          </p:cNvPr>
          <p:cNvSpPr>
            <a:spLocks noGrp="1"/>
          </p:cNvSpPr>
          <p:nvPr>
            <p:ph type="title"/>
          </p:nvPr>
        </p:nvSpPr>
        <p:spPr/>
        <p:txBody>
          <a:bodyPr/>
          <a:lstStyle/>
          <a:p>
            <a:r>
              <a:rPr lang="it-IT" dirty="0"/>
              <a:t>TRASPORTO E ANALISI</a:t>
            </a:r>
          </a:p>
        </p:txBody>
      </p:sp>
      <p:sp>
        <p:nvSpPr>
          <p:cNvPr id="3" name="Segnaposto contenuto 2">
            <a:extLst>
              <a:ext uri="{FF2B5EF4-FFF2-40B4-BE49-F238E27FC236}">
                <a16:creationId xmlns:a16="http://schemas.microsoft.com/office/drawing/2014/main" id="{3D9ABE7D-1DA4-43D4-B79E-6AB599E4708B}"/>
              </a:ext>
            </a:extLst>
          </p:cNvPr>
          <p:cNvSpPr>
            <a:spLocks noGrp="1"/>
          </p:cNvSpPr>
          <p:nvPr>
            <p:ph idx="1"/>
          </p:nvPr>
        </p:nvSpPr>
        <p:spPr/>
        <p:txBody>
          <a:bodyPr/>
          <a:lstStyle/>
          <a:p>
            <a:pPr marL="0" indent="0">
              <a:buNone/>
            </a:pPr>
            <a:r>
              <a:rPr lang="it-IT" dirty="0"/>
              <a:t>Il campione di sangue arterioso deve essere posto su ghiaccio durante il trasporto al laboratorio e quindi analizzato il più rapidamente possibile. Ciò riduce il consumo di ossigeno da parte di leucociti o piastrine (ovvero, furto di leucociti o piastrine), che può causare una pressione parziale di ossigeno arterioso (PaO2) bassa.</a:t>
            </a:r>
          </a:p>
        </p:txBody>
      </p:sp>
    </p:spTree>
    <p:extLst>
      <p:ext uri="{BB962C8B-B14F-4D97-AF65-F5344CB8AC3E}">
        <p14:creationId xmlns:p14="http://schemas.microsoft.com/office/powerpoint/2010/main" val="2306984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0D5AF9-6DB9-44A0-8933-023B7AF3F442}"/>
              </a:ext>
            </a:extLst>
          </p:cNvPr>
          <p:cNvSpPr>
            <a:spLocks noGrp="1"/>
          </p:cNvSpPr>
          <p:nvPr>
            <p:ph type="title"/>
          </p:nvPr>
        </p:nvSpPr>
        <p:spPr/>
        <p:txBody>
          <a:bodyPr/>
          <a:lstStyle/>
          <a:p>
            <a:r>
              <a:rPr lang="it-IT" dirty="0"/>
              <a:t>Emogasanalisi arteriosa</a:t>
            </a:r>
          </a:p>
        </p:txBody>
      </p:sp>
      <p:sp>
        <p:nvSpPr>
          <p:cNvPr id="4" name="CasellaDiTesto 3">
            <a:extLst>
              <a:ext uri="{FF2B5EF4-FFF2-40B4-BE49-F238E27FC236}">
                <a16:creationId xmlns:a16="http://schemas.microsoft.com/office/drawing/2014/main" id="{3786341D-FEAD-4A93-9AFE-A2EA1D255CCA}"/>
              </a:ext>
            </a:extLst>
          </p:cNvPr>
          <p:cNvSpPr txBox="1"/>
          <p:nvPr/>
        </p:nvSpPr>
        <p:spPr>
          <a:xfrm>
            <a:off x="719091" y="1925134"/>
            <a:ext cx="6693763" cy="4524315"/>
          </a:xfrm>
          <a:prstGeom prst="rect">
            <a:avLst/>
          </a:prstGeom>
          <a:noFill/>
        </p:spPr>
        <p:txBody>
          <a:bodyPr wrap="square" lIns="91440" tIns="45720" rIns="91440" bIns="45720" rtlCol="0" anchor="t">
            <a:spAutoFit/>
          </a:bodyPr>
          <a:lstStyle/>
          <a:p>
            <a:r>
              <a:rPr lang="it-IT" sz="2400"/>
              <a:t>L'emogasanalisi viene eseguita per ottenere misurazioni precise: </a:t>
            </a:r>
            <a:endParaRPr lang="it-IT" sz="2400" dirty="0">
              <a:ea typeface="Calibri"/>
              <a:cs typeface="Calibri"/>
            </a:endParaRPr>
          </a:p>
          <a:p>
            <a:pPr marL="285750" indent="-285750">
              <a:buFont typeface="Arial"/>
              <a:buChar char="•"/>
            </a:pPr>
            <a:r>
              <a:rPr lang="it-IT" sz="2400"/>
              <a:t>della pressione parziale dell'ossigeno arterioso (PaO2)</a:t>
            </a:r>
            <a:endParaRPr lang="it-IT" sz="2400" dirty="0">
              <a:ea typeface="Calibri"/>
              <a:cs typeface="Calibri"/>
            </a:endParaRPr>
          </a:p>
          <a:p>
            <a:pPr marL="285750" indent="-285750">
              <a:buFont typeface="Arial"/>
              <a:buChar char="•"/>
            </a:pPr>
            <a:r>
              <a:rPr lang="it-IT" sz="2400"/>
              <a:t>della </a:t>
            </a:r>
            <a:r>
              <a:rPr lang="it-IT" sz="2400" dirty="0"/>
              <a:t>pressione </a:t>
            </a:r>
            <a:r>
              <a:rPr lang="it-IT" sz="2400"/>
              <a:t>parziale di diossido di carbonio arteriosa (PaCO2), </a:t>
            </a:r>
            <a:endParaRPr lang="it-IT" sz="2400" dirty="0">
              <a:ea typeface="Calibri"/>
              <a:cs typeface="Calibri"/>
            </a:endParaRPr>
          </a:p>
          <a:p>
            <a:pPr marL="285750" indent="-285750">
              <a:buFont typeface="Arial"/>
              <a:buChar char="•"/>
            </a:pPr>
            <a:r>
              <a:rPr lang="it-IT" sz="2400"/>
              <a:t>il livello di bicarbonato </a:t>
            </a:r>
            <a:endParaRPr lang="it-IT" sz="2400" dirty="0">
              <a:ea typeface="Calibri"/>
              <a:cs typeface="Calibri"/>
            </a:endParaRPr>
          </a:p>
          <a:p>
            <a:pPr marL="285750" indent="-285750">
              <a:buFont typeface="Arial"/>
              <a:buChar char="•"/>
            </a:pPr>
            <a:r>
              <a:rPr lang="it-IT" sz="2400"/>
              <a:t>la </a:t>
            </a:r>
            <a:r>
              <a:rPr lang="it-IT" sz="2400" dirty="0"/>
              <a:t>saturazione di ossigeno. </a:t>
            </a:r>
            <a:endParaRPr lang="it-IT" sz="2400" dirty="0">
              <a:ea typeface="Calibri"/>
              <a:cs typeface="Calibri"/>
            </a:endParaRPr>
          </a:p>
          <a:p>
            <a:pPr marL="285750" indent="-285750">
              <a:buFont typeface="Arial"/>
              <a:buChar char="•"/>
            </a:pPr>
            <a:endParaRPr lang="it-IT" sz="2400" dirty="0">
              <a:ea typeface="Calibri"/>
              <a:cs typeface="Calibri"/>
            </a:endParaRPr>
          </a:p>
          <a:p>
            <a:r>
              <a:rPr lang="it-IT" sz="2400"/>
              <a:t>L'emogasanalisi è anche in grado di </a:t>
            </a:r>
            <a:r>
              <a:rPr lang="it-IT" sz="2400" dirty="0"/>
              <a:t>misurare accuratamente la carbossiemoglobina e la metaemoglobina.</a:t>
            </a:r>
            <a:endParaRPr lang="it-IT" sz="2400">
              <a:ea typeface="Calibri" panose="020F0502020204030204"/>
              <a:cs typeface="Calibri" panose="020F0502020204030204"/>
            </a:endParaRPr>
          </a:p>
        </p:txBody>
      </p:sp>
      <p:pic>
        <p:nvPicPr>
          <p:cNvPr id="8" name="Segnaposto contenuto 7">
            <a:extLst>
              <a:ext uri="{FF2B5EF4-FFF2-40B4-BE49-F238E27FC236}">
                <a16:creationId xmlns:a16="http://schemas.microsoft.com/office/drawing/2014/main" id="{B5F12D19-8859-4085-A318-2EB536F24BB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993602" y="1329329"/>
            <a:ext cx="3479307" cy="4943516"/>
          </a:xfrm>
        </p:spPr>
      </p:pic>
    </p:spTree>
    <p:extLst>
      <p:ext uri="{BB962C8B-B14F-4D97-AF65-F5344CB8AC3E}">
        <p14:creationId xmlns:p14="http://schemas.microsoft.com/office/powerpoint/2010/main" val="1070779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291B05-F825-4B9E-AB27-CC924B4F0468}"/>
              </a:ext>
            </a:extLst>
          </p:cNvPr>
          <p:cNvSpPr>
            <a:spLocks noGrp="1"/>
          </p:cNvSpPr>
          <p:nvPr>
            <p:ph type="title"/>
          </p:nvPr>
        </p:nvSpPr>
        <p:spPr/>
        <p:txBody>
          <a:bodyPr/>
          <a:lstStyle/>
          <a:p>
            <a:r>
              <a:rPr lang="it-IT" dirty="0"/>
              <a:t>Indicazioni</a:t>
            </a:r>
          </a:p>
        </p:txBody>
      </p:sp>
      <p:sp>
        <p:nvSpPr>
          <p:cNvPr id="3" name="Segnaposto contenuto 2">
            <a:extLst>
              <a:ext uri="{FF2B5EF4-FFF2-40B4-BE49-F238E27FC236}">
                <a16:creationId xmlns:a16="http://schemas.microsoft.com/office/drawing/2014/main" id="{CC1327C9-019A-4DD4-92D9-B5377483388B}"/>
              </a:ext>
            </a:extLst>
          </p:cNvPr>
          <p:cNvSpPr>
            <a:spLocks noGrp="1"/>
          </p:cNvSpPr>
          <p:nvPr>
            <p:ph idx="1"/>
          </p:nvPr>
        </p:nvSpPr>
        <p:spPr/>
        <p:txBody>
          <a:bodyPr/>
          <a:lstStyle/>
          <a:p>
            <a:r>
              <a:rPr lang="it-IT" dirty="0"/>
              <a:t>Identificazione e monitoraggio dei disturbi acido-base</a:t>
            </a:r>
          </a:p>
          <a:p>
            <a:r>
              <a:rPr lang="it-IT" dirty="0"/>
              <a:t>Misurazione delle pressioni parziali dell'ossigeno (</a:t>
            </a:r>
            <a:r>
              <a:rPr lang="it-IT" dirty="0" err="1"/>
              <a:t>PaO</a:t>
            </a:r>
            <a:r>
              <a:rPr lang="it-IT" dirty="0"/>
              <a:t> </a:t>
            </a:r>
            <a:r>
              <a:rPr lang="it-IT" baseline="-25000" dirty="0"/>
              <a:t>2</a:t>
            </a:r>
            <a:r>
              <a:rPr lang="it-IT" dirty="0"/>
              <a:t>) e dell'anidride carbonica (</a:t>
            </a:r>
            <a:r>
              <a:rPr lang="it-IT" dirty="0" err="1"/>
              <a:t>PaCO</a:t>
            </a:r>
            <a:r>
              <a:rPr lang="it-IT" dirty="0"/>
              <a:t> </a:t>
            </a:r>
            <a:r>
              <a:rPr lang="it-IT" baseline="-25000" dirty="0"/>
              <a:t>2</a:t>
            </a:r>
            <a:r>
              <a:rPr lang="it-IT" dirty="0"/>
              <a:t>)</a:t>
            </a:r>
          </a:p>
          <a:p>
            <a:r>
              <a:rPr lang="it-IT" dirty="0"/>
              <a:t>Valutazione della risposta agli interventi terapeutici (ad esempio, insulina nei pazienti con chetoacidosi diabetica)</a:t>
            </a:r>
          </a:p>
          <a:p>
            <a:r>
              <a:rPr lang="it-IT" dirty="0"/>
              <a:t>Rilevamento e quantificazione dei livelli di emoglobine anomale (ad esempio, carbossiemoglobina e metaemoglobina)</a:t>
            </a:r>
          </a:p>
          <a:p>
            <a:r>
              <a:rPr lang="it-IT" dirty="0"/>
              <a:t>Prelievo di un campione di sangue in un contesto di emergenza acuta quando il campionamento venoso non è fattibile</a:t>
            </a:r>
          </a:p>
          <a:p>
            <a:endParaRPr lang="it-IT" dirty="0"/>
          </a:p>
        </p:txBody>
      </p:sp>
    </p:spTree>
    <p:extLst>
      <p:ext uri="{BB962C8B-B14F-4D97-AF65-F5344CB8AC3E}">
        <p14:creationId xmlns:p14="http://schemas.microsoft.com/office/powerpoint/2010/main" val="2835005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B73A39-F59E-442F-8FDA-98212CEB3673}"/>
              </a:ext>
            </a:extLst>
          </p:cNvPr>
          <p:cNvSpPr>
            <a:spLocks noGrp="1"/>
          </p:cNvSpPr>
          <p:nvPr>
            <p:ph type="title"/>
          </p:nvPr>
        </p:nvSpPr>
        <p:spPr/>
        <p:txBody>
          <a:bodyPr/>
          <a:lstStyle/>
          <a:p>
            <a:r>
              <a:rPr lang="it-IT" dirty="0"/>
              <a:t>Controindicazioni</a:t>
            </a:r>
          </a:p>
        </p:txBody>
      </p:sp>
      <p:sp>
        <p:nvSpPr>
          <p:cNvPr id="3" name="Segnaposto contenuto 2">
            <a:extLst>
              <a:ext uri="{FF2B5EF4-FFF2-40B4-BE49-F238E27FC236}">
                <a16:creationId xmlns:a16="http://schemas.microsoft.com/office/drawing/2014/main" id="{2A86D61B-01E0-43F4-B76F-2F85E3D76FF0}"/>
              </a:ext>
            </a:extLst>
          </p:cNvPr>
          <p:cNvSpPr>
            <a:spLocks noGrp="1"/>
          </p:cNvSpPr>
          <p:nvPr>
            <p:ph idx="1"/>
          </p:nvPr>
        </p:nvSpPr>
        <p:spPr/>
        <p:txBody>
          <a:bodyPr/>
          <a:lstStyle/>
          <a:p>
            <a:r>
              <a:rPr lang="it-IT" dirty="0"/>
              <a:t>Un test di Allen modificato anormale </a:t>
            </a:r>
          </a:p>
          <a:p>
            <a:r>
              <a:rPr lang="it-IT" dirty="0"/>
              <a:t>Infezione locale, trombo o anatomia distorta nel sito di puntura </a:t>
            </a:r>
          </a:p>
          <a:p>
            <a:r>
              <a:rPr lang="it-IT" dirty="0"/>
              <a:t>Grave malattia vascolare periferica dell'arteria selezionata per il campionamento</a:t>
            </a:r>
          </a:p>
          <a:p>
            <a:r>
              <a:rPr lang="it-IT" dirty="0"/>
              <a:t>Sindrome di </a:t>
            </a:r>
            <a:r>
              <a:rPr lang="it-IT" dirty="0" err="1"/>
              <a:t>Raynaud</a:t>
            </a:r>
            <a:r>
              <a:rPr lang="it-IT" dirty="0"/>
              <a:t> attiva</a:t>
            </a:r>
          </a:p>
        </p:txBody>
      </p:sp>
    </p:spTree>
    <p:extLst>
      <p:ext uri="{BB962C8B-B14F-4D97-AF65-F5344CB8AC3E}">
        <p14:creationId xmlns:p14="http://schemas.microsoft.com/office/powerpoint/2010/main" val="1649399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C27ACB-219E-47AD-87B9-CF56D64B7CB7}"/>
              </a:ext>
            </a:extLst>
          </p:cNvPr>
          <p:cNvSpPr>
            <a:spLocks noGrp="1"/>
          </p:cNvSpPr>
          <p:nvPr>
            <p:ph type="title"/>
          </p:nvPr>
        </p:nvSpPr>
        <p:spPr/>
        <p:txBody>
          <a:bodyPr/>
          <a:lstStyle/>
          <a:p>
            <a:r>
              <a:rPr lang="it-IT" dirty="0"/>
              <a:t>Controindicazioni parziali</a:t>
            </a:r>
          </a:p>
        </p:txBody>
      </p:sp>
      <p:sp>
        <p:nvSpPr>
          <p:cNvPr id="3" name="Segnaposto contenuto 2">
            <a:extLst>
              <a:ext uri="{FF2B5EF4-FFF2-40B4-BE49-F238E27FC236}">
                <a16:creationId xmlns:a16="http://schemas.microsoft.com/office/drawing/2014/main" id="{A135A0F9-5796-4906-A184-CA8C5F5FBC98}"/>
              </a:ext>
            </a:extLst>
          </p:cNvPr>
          <p:cNvSpPr>
            <a:spLocks noGrp="1"/>
          </p:cNvSpPr>
          <p:nvPr>
            <p:ph idx="1"/>
          </p:nvPr>
        </p:nvSpPr>
        <p:spPr/>
        <p:txBody>
          <a:bodyPr/>
          <a:lstStyle/>
          <a:p>
            <a:r>
              <a:rPr lang="it-IT" dirty="0"/>
              <a:t>INR ≥ 3</a:t>
            </a:r>
          </a:p>
          <a:p>
            <a:r>
              <a:rPr lang="it-IT" dirty="0"/>
              <a:t>PTT ≥ 100s</a:t>
            </a:r>
          </a:p>
          <a:p>
            <a:r>
              <a:rPr lang="it-IT" dirty="0"/>
              <a:t>Piastrine &lt; 50.000/</a:t>
            </a:r>
            <a:r>
              <a:rPr lang="it-IT" dirty="0" err="1"/>
              <a:t>mcL</a:t>
            </a:r>
            <a:endParaRPr lang="it-IT" dirty="0"/>
          </a:p>
        </p:txBody>
      </p:sp>
    </p:spTree>
    <p:extLst>
      <p:ext uri="{BB962C8B-B14F-4D97-AF65-F5344CB8AC3E}">
        <p14:creationId xmlns:p14="http://schemas.microsoft.com/office/powerpoint/2010/main" val="2124913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B87AEE-4338-40AB-BD3C-A41CCE5A4E48}"/>
              </a:ext>
            </a:extLst>
          </p:cNvPr>
          <p:cNvSpPr>
            <a:spLocks noGrp="1"/>
          </p:cNvSpPr>
          <p:nvPr>
            <p:ph type="title"/>
          </p:nvPr>
        </p:nvSpPr>
        <p:spPr/>
        <p:txBody>
          <a:bodyPr/>
          <a:lstStyle/>
          <a:p>
            <a:r>
              <a:rPr lang="it-IT" dirty="0"/>
              <a:t>Arterie per emogasanalisi</a:t>
            </a:r>
          </a:p>
        </p:txBody>
      </p:sp>
      <p:sp>
        <p:nvSpPr>
          <p:cNvPr id="3" name="Segnaposto contenuto 2">
            <a:extLst>
              <a:ext uri="{FF2B5EF4-FFF2-40B4-BE49-F238E27FC236}">
                <a16:creationId xmlns:a16="http://schemas.microsoft.com/office/drawing/2014/main" id="{71B2A83F-B36D-4FC5-A660-721A50B2BE21}"/>
              </a:ext>
            </a:extLst>
          </p:cNvPr>
          <p:cNvSpPr>
            <a:spLocks noGrp="1"/>
          </p:cNvSpPr>
          <p:nvPr>
            <p:ph idx="1"/>
          </p:nvPr>
        </p:nvSpPr>
        <p:spPr/>
        <p:txBody>
          <a:bodyPr/>
          <a:lstStyle/>
          <a:p>
            <a:pPr marL="0" indent="0">
              <a:buNone/>
            </a:pPr>
            <a:r>
              <a:rPr lang="it-IT" dirty="0"/>
              <a:t>Puntura di arteria percutanea:</a:t>
            </a:r>
          </a:p>
          <a:p>
            <a:r>
              <a:rPr lang="it-IT" dirty="0"/>
              <a:t>Arteria radiale</a:t>
            </a:r>
          </a:p>
          <a:p>
            <a:r>
              <a:rPr lang="it-IT" dirty="0"/>
              <a:t>Arteria brachiale</a:t>
            </a:r>
          </a:p>
          <a:p>
            <a:r>
              <a:rPr lang="it-IT" dirty="0"/>
              <a:t>Arteria femorale</a:t>
            </a:r>
          </a:p>
          <a:p>
            <a:r>
              <a:rPr lang="it-IT" dirty="0"/>
              <a:t>Arteria ascellare</a:t>
            </a:r>
          </a:p>
          <a:p>
            <a:r>
              <a:rPr lang="it-IT" dirty="0"/>
              <a:t>Arteria dorsale del piede</a:t>
            </a:r>
          </a:p>
        </p:txBody>
      </p:sp>
      <p:sp>
        <p:nvSpPr>
          <p:cNvPr id="4" name="Ovale 3">
            <a:extLst>
              <a:ext uri="{FF2B5EF4-FFF2-40B4-BE49-F238E27FC236}">
                <a16:creationId xmlns:a16="http://schemas.microsoft.com/office/drawing/2014/main" id="{B0F64EF0-D220-48F0-86C2-673CCFCADA2D}"/>
              </a:ext>
            </a:extLst>
          </p:cNvPr>
          <p:cNvSpPr/>
          <p:nvPr/>
        </p:nvSpPr>
        <p:spPr>
          <a:xfrm>
            <a:off x="905522" y="2317072"/>
            <a:ext cx="2565647" cy="488272"/>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5" name="Immagine 4">
            <a:extLst>
              <a:ext uri="{FF2B5EF4-FFF2-40B4-BE49-F238E27FC236}">
                <a16:creationId xmlns:a16="http://schemas.microsoft.com/office/drawing/2014/main" id="{C05027C9-C238-49F8-8A0A-A2EC11231411}"/>
              </a:ext>
            </a:extLst>
          </p:cNvPr>
          <p:cNvPicPr>
            <a:picLocks noChangeAspect="1"/>
          </p:cNvPicPr>
          <p:nvPr/>
        </p:nvPicPr>
        <p:blipFill>
          <a:blip r:embed="rId2"/>
          <a:stretch>
            <a:fillRect/>
          </a:stretch>
        </p:blipFill>
        <p:spPr>
          <a:xfrm>
            <a:off x="7491134" y="365125"/>
            <a:ext cx="4010025" cy="5991225"/>
          </a:xfrm>
          <a:prstGeom prst="rect">
            <a:avLst/>
          </a:prstGeom>
        </p:spPr>
      </p:pic>
    </p:spTree>
    <p:extLst>
      <p:ext uri="{BB962C8B-B14F-4D97-AF65-F5344CB8AC3E}">
        <p14:creationId xmlns:p14="http://schemas.microsoft.com/office/powerpoint/2010/main" val="1288033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DD9106-0760-48E9-85BE-1EFEB9BB7B8B}"/>
              </a:ext>
            </a:extLst>
          </p:cNvPr>
          <p:cNvSpPr>
            <a:spLocks noGrp="1"/>
          </p:cNvSpPr>
          <p:nvPr>
            <p:ph type="title"/>
          </p:nvPr>
        </p:nvSpPr>
        <p:spPr/>
        <p:txBody>
          <a:bodyPr/>
          <a:lstStyle/>
          <a:p>
            <a:r>
              <a:rPr lang="it-IT" dirty="0"/>
              <a:t>Materiale</a:t>
            </a:r>
          </a:p>
        </p:txBody>
      </p:sp>
      <p:sp>
        <p:nvSpPr>
          <p:cNvPr id="3" name="Segnaposto contenuto 2">
            <a:extLst>
              <a:ext uri="{FF2B5EF4-FFF2-40B4-BE49-F238E27FC236}">
                <a16:creationId xmlns:a16="http://schemas.microsoft.com/office/drawing/2014/main" id="{54864DDD-92E7-4D2A-8213-E9CA3E31E1B8}"/>
              </a:ext>
            </a:extLst>
          </p:cNvPr>
          <p:cNvSpPr>
            <a:spLocks noGrp="1"/>
          </p:cNvSpPr>
          <p:nvPr>
            <p:ph idx="1"/>
          </p:nvPr>
        </p:nvSpPr>
        <p:spPr/>
        <p:txBody>
          <a:bodyPr>
            <a:normAutofit fontScale="92500" lnSpcReduction="10000"/>
          </a:bodyPr>
          <a:lstStyle/>
          <a:p>
            <a:r>
              <a:rPr lang="it-IT" dirty="0"/>
              <a:t>Guanti non sterili</a:t>
            </a:r>
          </a:p>
          <a:p>
            <a:r>
              <a:rPr lang="it-IT" dirty="0"/>
              <a:t>Occhiali protettivi</a:t>
            </a:r>
          </a:p>
          <a:p>
            <a:r>
              <a:rPr lang="it-IT" dirty="0"/>
              <a:t>Soluzione antisettica </a:t>
            </a:r>
          </a:p>
          <a:p>
            <a:r>
              <a:rPr lang="it-IT" dirty="0"/>
              <a:t>siringa </a:t>
            </a:r>
            <a:r>
              <a:rPr lang="it-IT" dirty="0" err="1"/>
              <a:t>pre</a:t>
            </a:r>
            <a:r>
              <a:rPr lang="it-IT" dirty="0"/>
              <a:t>-eparinizzata da 3 ml con ago da 22 a 25 </a:t>
            </a:r>
            <a:r>
              <a:rPr lang="it-IT" dirty="0" err="1"/>
              <a:t>gauge</a:t>
            </a:r>
            <a:r>
              <a:rPr lang="it-IT" dirty="0"/>
              <a:t> e tappo per siringa</a:t>
            </a:r>
          </a:p>
          <a:p>
            <a:r>
              <a:rPr lang="it-IT" dirty="0"/>
              <a:t>2 garze sterili</a:t>
            </a:r>
          </a:p>
          <a:p>
            <a:r>
              <a:rPr lang="it-IT" dirty="0"/>
              <a:t>cerotto </a:t>
            </a:r>
          </a:p>
          <a:p>
            <a:r>
              <a:rPr lang="it-IT" dirty="0"/>
              <a:t>sacchetto di plastica per rifiuti pericolosi con ghiaccio</a:t>
            </a:r>
          </a:p>
          <a:p>
            <a:r>
              <a:rPr lang="it-IT" dirty="0"/>
              <a:t>contenitore per oggetti taglienti</a:t>
            </a:r>
          </a:p>
          <a:p>
            <a:r>
              <a:rPr lang="it-IT" dirty="0"/>
              <a:t>Telo arrotolato</a:t>
            </a:r>
          </a:p>
          <a:p>
            <a:endParaRPr lang="it-IT" dirty="0"/>
          </a:p>
        </p:txBody>
      </p:sp>
    </p:spTree>
    <p:extLst>
      <p:ext uri="{BB962C8B-B14F-4D97-AF65-F5344CB8AC3E}">
        <p14:creationId xmlns:p14="http://schemas.microsoft.com/office/powerpoint/2010/main" val="3598485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ABE401-72A9-4CE8-8D8C-2E99CAE26133}"/>
              </a:ext>
            </a:extLst>
          </p:cNvPr>
          <p:cNvSpPr>
            <a:spLocks noGrp="1"/>
          </p:cNvSpPr>
          <p:nvPr>
            <p:ph type="title"/>
          </p:nvPr>
        </p:nvSpPr>
        <p:spPr/>
        <p:txBody>
          <a:bodyPr/>
          <a:lstStyle/>
          <a:p>
            <a:r>
              <a:rPr lang="it-IT" dirty="0"/>
              <a:t>Accertamento</a:t>
            </a:r>
          </a:p>
        </p:txBody>
      </p:sp>
      <p:sp>
        <p:nvSpPr>
          <p:cNvPr id="3" name="Segnaposto contenuto 2">
            <a:extLst>
              <a:ext uri="{FF2B5EF4-FFF2-40B4-BE49-F238E27FC236}">
                <a16:creationId xmlns:a16="http://schemas.microsoft.com/office/drawing/2014/main" id="{D7452772-1A3B-484E-9003-82ECD547841C}"/>
              </a:ext>
            </a:extLst>
          </p:cNvPr>
          <p:cNvSpPr>
            <a:spLocks noGrp="1"/>
          </p:cNvSpPr>
          <p:nvPr>
            <p:ph idx="1"/>
          </p:nvPr>
        </p:nvSpPr>
        <p:spPr/>
        <p:txBody>
          <a:bodyPr/>
          <a:lstStyle/>
          <a:p>
            <a:r>
              <a:rPr lang="it-IT" dirty="0"/>
              <a:t>Presentarsi, identificare la persona assistita ed informarla della procedura.</a:t>
            </a:r>
          </a:p>
          <a:p>
            <a:r>
              <a:rPr lang="it-IT" dirty="0"/>
              <a:t>Accertare la presenza di allergie all’antisettico.</a:t>
            </a:r>
          </a:p>
          <a:p>
            <a:r>
              <a:rPr lang="it-IT" dirty="0"/>
              <a:t>Valutare la sede di esecuzione della puntura radiale.</a:t>
            </a:r>
          </a:p>
          <a:p>
            <a:r>
              <a:rPr lang="it-IT" dirty="0"/>
              <a:t>Effettuare il controllo locale per verificare che non siano presenti ematomi, infiammazione, algie.</a:t>
            </a:r>
          </a:p>
          <a:p>
            <a:r>
              <a:rPr lang="it-IT" dirty="0"/>
              <a:t>Eseguire il test di Allen modificato.</a:t>
            </a:r>
          </a:p>
        </p:txBody>
      </p:sp>
    </p:spTree>
    <p:extLst>
      <p:ext uri="{BB962C8B-B14F-4D97-AF65-F5344CB8AC3E}">
        <p14:creationId xmlns:p14="http://schemas.microsoft.com/office/powerpoint/2010/main" val="3655190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120438-BCF7-44EB-9F7C-F1151AE5B796}"/>
              </a:ext>
            </a:extLst>
          </p:cNvPr>
          <p:cNvSpPr>
            <a:spLocks noGrp="1"/>
          </p:cNvSpPr>
          <p:nvPr>
            <p:ph type="title"/>
          </p:nvPr>
        </p:nvSpPr>
        <p:spPr/>
        <p:txBody>
          <a:bodyPr/>
          <a:lstStyle/>
          <a:p>
            <a:r>
              <a:rPr lang="it-IT" dirty="0"/>
              <a:t>Test di </a:t>
            </a:r>
            <a:r>
              <a:rPr lang="it-IT" dirty="0" err="1"/>
              <a:t>allen</a:t>
            </a:r>
            <a:r>
              <a:rPr lang="it-IT" dirty="0"/>
              <a:t> modificato</a:t>
            </a:r>
          </a:p>
        </p:txBody>
      </p:sp>
      <p:sp>
        <p:nvSpPr>
          <p:cNvPr id="3" name="Segnaposto contenuto 2">
            <a:extLst>
              <a:ext uri="{FF2B5EF4-FFF2-40B4-BE49-F238E27FC236}">
                <a16:creationId xmlns:a16="http://schemas.microsoft.com/office/drawing/2014/main" id="{16E92B7C-F1CD-4C21-9829-BA4F883703A3}"/>
              </a:ext>
            </a:extLst>
          </p:cNvPr>
          <p:cNvSpPr>
            <a:spLocks noGrp="1"/>
          </p:cNvSpPr>
          <p:nvPr>
            <p:ph idx="1"/>
          </p:nvPr>
        </p:nvSpPr>
        <p:spPr>
          <a:xfrm>
            <a:off x="261151" y="1967667"/>
            <a:ext cx="6876495" cy="4351338"/>
          </a:xfrm>
        </p:spPr>
        <p:txBody>
          <a:bodyPr>
            <a:normAutofit lnSpcReduction="10000"/>
          </a:bodyPr>
          <a:lstStyle/>
          <a:p>
            <a:r>
              <a:rPr lang="it-IT" dirty="0"/>
              <a:t>Tenere la mano del paziente alta con il pugno chiuso </a:t>
            </a:r>
          </a:p>
          <a:p>
            <a:r>
              <a:rPr lang="it-IT" dirty="0"/>
              <a:t>Comprimere le arterie radiale e ulnare vengono compresse (A) </a:t>
            </a:r>
          </a:p>
          <a:p>
            <a:r>
              <a:rPr lang="it-IT" dirty="0"/>
              <a:t>Abbassare la mano (B) </a:t>
            </a:r>
          </a:p>
          <a:p>
            <a:r>
              <a:rPr lang="it-IT" dirty="0"/>
              <a:t>aprire il pugno (C)</a:t>
            </a:r>
          </a:p>
          <a:p>
            <a:r>
              <a:rPr lang="it-IT" dirty="0"/>
              <a:t>rilascia la pressione sull'arteria ulnare (D)</a:t>
            </a:r>
          </a:p>
          <a:p>
            <a:r>
              <a:rPr lang="it-IT" dirty="0"/>
              <a:t>il colore della mano dovrebbe tornare entro 6 secondi, indicando un'arteria ulnare pervia.</a:t>
            </a:r>
          </a:p>
        </p:txBody>
      </p:sp>
      <p:pic>
        <p:nvPicPr>
          <p:cNvPr id="4" name="Immagine 3">
            <a:extLst>
              <a:ext uri="{FF2B5EF4-FFF2-40B4-BE49-F238E27FC236}">
                <a16:creationId xmlns:a16="http://schemas.microsoft.com/office/drawing/2014/main" id="{2DD76516-D728-406A-8914-50C6364E9884}"/>
              </a:ext>
            </a:extLst>
          </p:cNvPr>
          <p:cNvPicPr>
            <a:picLocks noChangeAspect="1"/>
          </p:cNvPicPr>
          <p:nvPr/>
        </p:nvPicPr>
        <p:blipFill>
          <a:blip r:embed="rId2"/>
          <a:stretch>
            <a:fillRect/>
          </a:stretch>
        </p:blipFill>
        <p:spPr>
          <a:xfrm>
            <a:off x="7588755" y="1967667"/>
            <a:ext cx="4683098" cy="3437731"/>
          </a:xfrm>
          <a:prstGeom prst="rect">
            <a:avLst/>
          </a:prstGeom>
        </p:spPr>
      </p:pic>
    </p:spTree>
    <p:extLst>
      <p:ext uri="{BB962C8B-B14F-4D97-AF65-F5344CB8AC3E}">
        <p14:creationId xmlns:p14="http://schemas.microsoft.com/office/powerpoint/2010/main" val="101913673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346</TotalTime>
  <Words>808</Words>
  <Application>Microsoft Office PowerPoint</Application>
  <PresentationFormat>Widescreen</PresentationFormat>
  <Paragraphs>90</Paragraphs>
  <Slides>18</Slides>
  <Notes>0</Notes>
  <HiddenSlides>0</HiddenSlides>
  <MMClips>0</MMClips>
  <ScaleCrop>false</ScaleCrop>
  <HeadingPairs>
    <vt:vector size="4" baseType="variant">
      <vt:variant>
        <vt:lpstr>Tema</vt:lpstr>
      </vt:variant>
      <vt:variant>
        <vt:i4>1</vt:i4>
      </vt:variant>
      <vt:variant>
        <vt:lpstr>Titoli diapositive</vt:lpstr>
      </vt:variant>
      <vt:variant>
        <vt:i4>18</vt:i4>
      </vt:variant>
    </vt:vector>
  </HeadingPairs>
  <TitlesOfParts>
    <vt:vector size="19" baseType="lpstr">
      <vt:lpstr>Tema di Office</vt:lpstr>
      <vt:lpstr>Emogasanalisi arteriosa</vt:lpstr>
      <vt:lpstr>Emogasanalisi arteriosa</vt:lpstr>
      <vt:lpstr>Indicazioni</vt:lpstr>
      <vt:lpstr>Controindicazioni</vt:lpstr>
      <vt:lpstr>Controindicazioni parziali</vt:lpstr>
      <vt:lpstr>Arterie per emogasanalisi</vt:lpstr>
      <vt:lpstr>Materiale</vt:lpstr>
      <vt:lpstr>Accertamento</vt:lpstr>
      <vt:lpstr>Test di allen modificato</vt:lpstr>
      <vt:lpstr>PREPARAZIONE AMBIENTE E MATERIALE</vt:lpstr>
      <vt:lpstr>SICUREZZA ASSISTITO ED OPERATORE</vt:lpstr>
      <vt:lpstr>ESECUZIONE</vt:lpstr>
      <vt:lpstr>ESECUZIONE</vt:lpstr>
      <vt:lpstr>FASE FINALE</vt:lpstr>
      <vt:lpstr>Assistenza post-procedura</vt:lpstr>
      <vt:lpstr>Complicanze comuni</vt:lpstr>
      <vt:lpstr>Complicanze meno comuni/rare</vt:lpstr>
      <vt:lpstr>TRASPORTO E ANALISI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Emogasanalisi arteriosa</dc:title>
  <dc:creator>AVERSANA NICOLA</dc:creator>
  <cp:lastModifiedBy>AVERSANA NICOLA</cp:lastModifiedBy>
  <cp:revision>24</cp:revision>
  <dcterms:created xsi:type="dcterms:W3CDTF">2026-01-08T12:47:04Z</dcterms:created>
  <dcterms:modified xsi:type="dcterms:W3CDTF">2026-03-30T10:57:12Z</dcterms:modified>
</cp:coreProperties>
</file>