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 snapToGrid="0">
      <p:cViewPr varScale="1">
        <p:scale>
          <a:sx n="69" d="100"/>
          <a:sy n="69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SQUATO LUCIA" userId="251e4898-0391-4635-adf0-5131bae572ce" providerId="ADAL" clId="{04BDB7BA-B8F7-46BF-BB65-C68F207EAB2A}"/>
    <pc:docChg chg="custSel addSld modSld">
      <pc:chgData name="PASQUATO LUCIA" userId="251e4898-0391-4635-adf0-5131bae572ce" providerId="ADAL" clId="{04BDB7BA-B8F7-46BF-BB65-C68F207EAB2A}" dt="2025-04-03T08:32:36.716" v="269" actId="1037"/>
      <pc:docMkLst>
        <pc:docMk/>
      </pc:docMkLst>
      <pc:sldChg chg="addSp delSp modSp add">
        <pc:chgData name="PASQUATO LUCIA" userId="251e4898-0391-4635-adf0-5131bae572ce" providerId="ADAL" clId="{04BDB7BA-B8F7-46BF-BB65-C68F207EAB2A}" dt="2025-04-03T08:32:36.716" v="269" actId="1037"/>
        <pc:sldMkLst>
          <pc:docMk/>
          <pc:sldMk cId="741640334" sldId="259"/>
        </pc:sldMkLst>
        <pc:spChg chg="add del mod">
          <ac:chgData name="PASQUATO LUCIA" userId="251e4898-0391-4635-adf0-5131bae572ce" providerId="ADAL" clId="{04BDB7BA-B8F7-46BF-BB65-C68F207EAB2A}" dt="2025-04-03T08:14:06.705" v="43"/>
          <ac:spMkLst>
            <pc:docMk/>
            <pc:sldMk cId="741640334" sldId="259"/>
            <ac:spMk id="3" creationId="{58063234-C396-459E-A129-860A29AB5519}"/>
          </ac:spMkLst>
        </pc:spChg>
        <pc:spChg chg="add del mod">
          <ac:chgData name="PASQUATO LUCIA" userId="251e4898-0391-4635-adf0-5131bae572ce" providerId="ADAL" clId="{04BDB7BA-B8F7-46BF-BB65-C68F207EAB2A}" dt="2025-04-03T08:14:06.705" v="45"/>
          <ac:spMkLst>
            <pc:docMk/>
            <pc:sldMk cId="741640334" sldId="259"/>
            <ac:spMk id="4" creationId="{274B5EB0-48AE-4FA2-BB22-8186F4D79E33}"/>
          </ac:spMkLst>
        </pc:spChg>
        <pc:spChg chg="add mod">
          <ac:chgData name="PASQUATO LUCIA" userId="251e4898-0391-4635-adf0-5131bae572ce" providerId="ADAL" clId="{04BDB7BA-B8F7-46BF-BB65-C68F207EAB2A}" dt="2025-04-03T08:32:16.235" v="240" actId="1035"/>
          <ac:spMkLst>
            <pc:docMk/>
            <pc:sldMk cId="741640334" sldId="259"/>
            <ac:spMk id="5" creationId="{DD7B590A-AEB3-4DB8-AD76-A13337AE77C7}"/>
          </ac:spMkLst>
        </pc:spChg>
        <pc:spChg chg="add del mod">
          <ac:chgData name="PASQUATO LUCIA" userId="251e4898-0391-4635-adf0-5131bae572ce" providerId="ADAL" clId="{04BDB7BA-B8F7-46BF-BB65-C68F207EAB2A}" dt="2025-04-03T08:20:55.361" v="132"/>
          <ac:spMkLst>
            <pc:docMk/>
            <pc:sldMk cId="741640334" sldId="259"/>
            <ac:spMk id="6" creationId="{50544D46-772F-442A-B3FA-B7698CAADE9F}"/>
          </ac:spMkLst>
        </pc:spChg>
        <pc:spChg chg="add mod">
          <ac:chgData name="PASQUATO LUCIA" userId="251e4898-0391-4635-adf0-5131bae572ce" providerId="ADAL" clId="{04BDB7BA-B8F7-46BF-BB65-C68F207EAB2A}" dt="2025-04-03T08:32:16.235" v="240" actId="1035"/>
          <ac:spMkLst>
            <pc:docMk/>
            <pc:sldMk cId="741640334" sldId="259"/>
            <ac:spMk id="7" creationId="{50752DE6-A528-47EA-9D49-68661A5D2A20}"/>
          </ac:spMkLst>
        </pc:spChg>
        <pc:spChg chg="add mod">
          <ac:chgData name="PASQUATO LUCIA" userId="251e4898-0391-4635-adf0-5131bae572ce" providerId="ADAL" clId="{04BDB7BA-B8F7-46BF-BB65-C68F207EAB2A}" dt="2025-04-03T08:32:22.277" v="251" actId="1035"/>
          <ac:spMkLst>
            <pc:docMk/>
            <pc:sldMk cId="741640334" sldId="259"/>
            <ac:spMk id="9" creationId="{5C85E5AF-E0B7-4C53-8875-251F60CAFC71}"/>
          </ac:spMkLst>
        </pc:spChg>
        <pc:spChg chg="add mod">
          <ac:chgData name="PASQUATO LUCIA" userId="251e4898-0391-4635-adf0-5131bae572ce" providerId="ADAL" clId="{04BDB7BA-B8F7-46BF-BB65-C68F207EAB2A}" dt="2025-04-03T08:32:22.277" v="251" actId="1035"/>
          <ac:spMkLst>
            <pc:docMk/>
            <pc:sldMk cId="741640334" sldId="259"/>
            <ac:spMk id="10" creationId="{318289D0-E608-4DCC-BEAF-ED690E0AC6F0}"/>
          </ac:spMkLst>
        </pc:spChg>
        <pc:graphicFrameChg chg="add mod">
          <ac:chgData name="PASQUATO LUCIA" userId="251e4898-0391-4635-adf0-5131bae572ce" providerId="ADAL" clId="{04BDB7BA-B8F7-46BF-BB65-C68F207EAB2A}" dt="2025-04-03T08:32:16.235" v="240" actId="1035"/>
          <ac:graphicFrameMkLst>
            <pc:docMk/>
            <pc:sldMk cId="741640334" sldId="259"/>
            <ac:graphicFrameMk id="2" creationId="{83E5DD71-C2BE-4393-AC9E-1C504020F330}"/>
          </ac:graphicFrameMkLst>
        </pc:graphicFrameChg>
        <pc:graphicFrameChg chg="add del mod">
          <ac:chgData name="PASQUATO LUCIA" userId="251e4898-0391-4635-adf0-5131bae572ce" providerId="ADAL" clId="{04BDB7BA-B8F7-46BF-BB65-C68F207EAB2A}" dt="2025-04-03T08:30:37.780" v="205" actId="478"/>
          <ac:graphicFrameMkLst>
            <pc:docMk/>
            <pc:sldMk cId="741640334" sldId="259"/>
            <ac:graphicFrameMk id="8" creationId="{F1DFA69B-DC88-41C2-835C-59668CC52FC6}"/>
          </ac:graphicFrameMkLst>
        </pc:graphicFrameChg>
        <pc:graphicFrameChg chg="add mod">
          <ac:chgData name="PASQUATO LUCIA" userId="251e4898-0391-4635-adf0-5131bae572ce" providerId="ADAL" clId="{04BDB7BA-B8F7-46BF-BB65-C68F207EAB2A}" dt="2025-04-03T08:32:30.423" v="252" actId="14100"/>
          <ac:graphicFrameMkLst>
            <pc:docMk/>
            <pc:sldMk cId="741640334" sldId="259"/>
            <ac:graphicFrameMk id="11" creationId="{40FBE385-E9EC-4480-B65C-438C32CF1DEC}"/>
          </ac:graphicFrameMkLst>
        </pc:graphicFrameChg>
        <pc:graphicFrameChg chg="add del mod">
          <ac:chgData name="PASQUATO LUCIA" userId="251e4898-0391-4635-adf0-5131bae572ce" providerId="ADAL" clId="{04BDB7BA-B8F7-46BF-BB65-C68F207EAB2A}" dt="2025-04-03T08:31:40.751" v="212"/>
          <ac:graphicFrameMkLst>
            <pc:docMk/>
            <pc:sldMk cId="741640334" sldId="259"/>
            <ac:graphicFrameMk id="12" creationId="{6960AD5A-5ED0-4010-8525-E63C332C376A}"/>
          </ac:graphicFrameMkLst>
        </pc:graphicFrameChg>
        <pc:graphicFrameChg chg="add mod">
          <ac:chgData name="PASQUATO LUCIA" userId="251e4898-0391-4635-adf0-5131bae572ce" providerId="ADAL" clId="{04BDB7BA-B8F7-46BF-BB65-C68F207EAB2A}" dt="2025-04-03T08:32:36.716" v="269" actId="1037"/>
          <ac:graphicFrameMkLst>
            <pc:docMk/>
            <pc:sldMk cId="741640334" sldId="259"/>
            <ac:graphicFrameMk id="13" creationId="{418C5BD4-6664-468E-B32A-16E01D6DFA69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23"/>
          </p:nvPr>
        </p:nvSpPr>
        <p:spPr>
          <a:xfrm>
            <a:off x="4984750" y="2749550"/>
            <a:ext cx="7937500" cy="9238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886640052_3195x2556.jpeg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eg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660384004_1290x1720.jpeg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9320106" y="8886613"/>
            <a:ext cx="2709335" cy="38703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3" tIns="65023" rIns="65023" bIns="65023" anchor="t">
            <a:normAutofit lnSpcReduction="10000"/>
          </a:bodyPr>
          <a:lstStyle>
            <a:lvl1pPr algn="r" defTabSz="1300480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152" name="Aryl Halides"/>
          <p:cNvSpPr txBox="1"/>
          <p:nvPr/>
        </p:nvSpPr>
        <p:spPr>
          <a:xfrm>
            <a:off x="1020661" y="394746"/>
            <a:ext cx="11056319" cy="808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3" tIns="65023" rIns="65023" bIns="65023">
            <a:spAutoFit/>
          </a:bodyPr>
          <a:lstStyle>
            <a:lvl1pPr marL="255129" indent="-255129" defTabSz="1300480">
              <a:spcBef>
                <a:spcPts val="1000"/>
              </a:spcBef>
              <a:defRPr sz="4400" b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3400">
                <a:solidFill>
                  <a:srgbClr val="000000"/>
                </a:solidFill>
                <a:effectLst/>
              </a:defRPr>
            </a:pP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Nucleophilic</a:t>
            </a:r>
            <a:r>
              <a:rPr lang="it-IT" sz="44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Aromatic</a:t>
            </a:r>
            <a:r>
              <a:rPr lang="it-IT" sz="44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Substitution</a:t>
            </a:r>
            <a:endParaRPr sz="4400" dirty="0">
              <a:solidFill>
                <a:srgbClr val="C00000"/>
              </a:solidFill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3" name="image78.pdf" descr="image78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5457" y="1753001"/>
            <a:ext cx="1733975" cy="1333826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SN2"/>
          <p:cNvSpPr txBox="1"/>
          <p:nvPr/>
        </p:nvSpPr>
        <p:spPr>
          <a:xfrm>
            <a:off x="1158685" y="2180144"/>
            <a:ext cx="878791" cy="669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3" tIns="65023" rIns="65023" bIns="65023">
            <a:spAutoFit/>
          </a:bodyPr>
          <a:lstStyle/>
          <a:p>
            <a:pPr algn="l" defTabSz="1300480"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>
                <a:solidFill>
                  <a:srgbClr val="800000"/>
                </a:solidFill>
              </a:rPr>
              <a:t>S</a:t>
            </a:r>
            <a:r>
              <a:rPr b="0" baseline="-19411">
                <a:solidFill>
                  <a:srgbClr val="800000"/>
                </a:solidFill>
              </a:rPr>
              <a:t>N</a:t>
            </a:r>
            <a:r>
              <a:rPr b="0">
                <a:solidFill>
                  <a:srgbClr val="800000"/>
                </a:solidFill>
              </a:rPr>
              <a:t>2</a:t>
            </a:r>
          </a:p>
        </p:txBody>
      </p:sp>
      <p:sp>
        <p:nvSpPr>
          <p:cNvPr id="155" name="SN1"/>
          <p:cNvSpPr txBox="1"/>
          <p:nvPr/>
        </p:nvSpPr>
        <p:spPr>
          <a:xfrm>
            <a:off x="7477760" y="2186494"/>
            <a:ext cx="878790" cy="669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3" tIns="65023" rIns="65023" bIns="65023">
            <a:spAutoFit/>
          </a:bodyPr>
          <a:lstStyle/>
          <a:p>
            <a:pPr algn="l" defTabSz="1300480"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>
                <a:solidFill>
                  <a:srgbClr val="800000"/>
                </a:solidFill>
              </a:rPr>
              <a:t>S</a:t>
            </a:r>
            <a:r>
              <a:rPr b="0" baseline="-19411">
                <a:solidFill>
                  <a:srgbClr val="800000"/>
                </a:solidFill>
              </a:rPr>
              <a:t>N</a:t>
            </a:r>
            <a:r>
              <a:rPr b="0">
                <a:solidFill>
                  <a:srgbClr val="800000"/>
                </a:solidFill>
              </a:rPr>
              <a:t>1</a:t>
            </a:r>
          </a:p>
        </p:txBody>
      </p:sp>
      <p:sp>
        <p:nvSpPr>
          <p:cNvPr id="156" name="Backside attack is impossible"/>
          <p:cNvSpPr txBox="1"/>
          <p:nvPr/>
        </p:nvSpPr>
        <p:spPr>
          <a:xfrm>
            <a:off x="2384213" y="2945108"/>
            <a:ext cx="2384214" cy="7813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3" tIns="65023" rIns="65023" bIns="65023">
            <a:spAutoFit/>
          </a:bodyPr>
          <a:lstStyle>
            <a:lvl1pPr algn="l" defTabSz="1300480">
              <a:defRPr sz="2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3400" b="1"/>
            </a:pPr>
            <a:r>
              <a:rPr sz="2200" b="0"/>
              <a:t>Backside attack is impossible</a:t>
            </a:r>
          </a:p>
        </p:txBody>
      </p:sp>
      <p:sp>
        <p:nvSpPr>
          <p:cNvPr id="157" name="Very unstable sp2 carbocation"/>
          <p:cNvSpPr txBox="1"/>
          <p:nvPr/>
        </p:nvSpPr>
        <p:spPr>
          <a:xfrm>
            <a:off x="8236373" y="2945108"/>
            <a:ext cx="2384214" cy="7813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3" tIns="65023" rIns="65023" bIns="65023">
            <a:spAutoFit/>
          </a:bodyPr>
          <a:lstStyle/>
          <a:p>
            <a:pPr algn="l" defTabSz="1300480"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sz="2200" b="0"/>
              <a:t>Very unstable sp</a:t>
            </a:r>
            <a:r>
              <a:rPr sz="2200" b="0" baseline="30545"/>
              <a:t>2</a:t>
            </a:r>
            <a:r>
              <a:rPr sz="2200" b="0"/>
              <a:t> carbocation</a:t>
            </a:r>
          </a:p>
        </p:txBody>
      </p:sp>
      <p:sp>
        <p:nvSpPr>
          <p:cNvPr id="158" name="SNAr"/>
          <p:cNvSpPr txBox="1"/>
          <p:nvPr/>
        </p:nvSpPr>
        <p:spPr>
          <a:xfrm>
            <a:off x="975359" y="5654441"/>
            <a:ext cx="1070445" cy="6691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65023" tIns="65023" rIns="65023" bIns="65023">
            <a:spAutoFit/>
          </a:bodyPr>
          <a:lstStyle/>
          <a:p>
            <a:pPr algn="l" defTabSz="1300480"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>
                <a:solidFill>
                  <a:srgbClr val="800000"/>
                </a:solidFill>
              </a:rPr>
              <a:t>S</a:t>
            </a:r>
            <a:r>
              <a:rPr b="0" baseline="-19411">
                <a:solidFill>
                  <a:srgbClr val="800000"/>
                </a:solidFill>
              </a:rPr>
              <a:t>N</a:t>
            </a:r>
            <a:r>
              <a:rPr b="0">
                <a:solidFill>
                  <a:srgbClr val="800000"/>
                </a:solidFill>
              </a:rPr>
              <a:t>Ar</a:t>
            </a:r>
          </a:p>
        </p:txBody>
      </p:sp>
      <p:pic>
        <p:nvPicPr>
          <p:cNvPr id="15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4312" y="1373662"/>
            <a:ext cx="981718" cy="153393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0" name="Image" descr="Imag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1306" y="4786760"/>
            <a:ext cx="8579557" cy="3359574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CasellaDiTesto 1"/>
          <p:cNvSpPr txBox="1"/>
          <p:nvPr/>
        </p:nvSpPr>
        <p:spPr>
          <a:xfrm>
            <a:off x="1119905" y="8193656"/>
            <a:ext cx="10084166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sym typeface="Helvetica Neue"/>
              </a:rPr>
              <a:t>Questa reazione avviene se  nell’anello aromatico, in posizione orto o para rispetto all’alogeno, è presente un forte gruppo </a:t>
            </a:r>
            <a:r>
              <a:rPr kumimoji="0" lang="it-IT" sz="1800" b="0" i="0" u="none" strike="noStrike" cap="none" spc="0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uFillTx/>
                <a:sym typeface="Helvetica Neue"/>
              </a:rPr>
              <a:t>elettron</a:t>
            </a:r>
            <a:r>
              <a:rPr lang="it-IT" sz="1800" dirty="0">
                <a:solidFill>
                  <a:srgbClr val="C00000"/>
                </a:solidFill>
              </a:rPr>
              <a:t>-</a:t>
            </a:r>
            <a:r>
              <a:rPr kumimoji="0" lang="it-IT" sz="1800" b="0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sym typeface="Helvetica Neue"/>
              </a:rPr>
              <a:t>attrattore, gruppo attivante.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4294967295"/>
          </p:nvPr>
        </p:nvSpPr>
        <p:spPr>
          <a:xfrm>
            <a:off x="9320106" y="8886613"/>
            <a:ext cx="2709335" cy="387038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3" tIns="65023" rIns="65023" bIns="65023" anchor="t">
            <a:normAutofit lnSpcReduction="10000"/>
          </a:bodyPr>
          <a:lstStyle>
            <a:lvl1pPr algn="r" defTabSz="1300480">
              <a:defRPr sz="18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63" name="Aryl Halides"/>
          <p:cNvSpPr txBox="1"/>
          <p:nvPr/>
        </p:nvSpPr>
        <p:spPr>
          <a:xfrm>
            <a:off x="866987" y="650239"/>
            <a:ext cx="11270825" cy="808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3" tIns="65023" rIns="65023" bIns="65023">
            <a:spAutoFit/>
          </a:bodyPr>
          <a:lstStyle>
            <a:lvl1pPr marL="255129" indent="-255129" defTabSz="1300480">
              <a:spcBef>
                <a:spcPts val="1000"/>
              </a:spcBef>
              <a:defRPr sz="4400" b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defRPr sz="3400">
                <a:solidFill>
                  <a:srgbClr val="000000"/>
                </a:solidFill>
                <a:effectLst/>
              </a:defRPr>
            </a:pP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Nucleophilic</a:t>
            </a:r>
            <a:r>
              <a:rPr lang="it-IT" sz="44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Aromatic</a:t>
            </a:r>
            <a:r>
              <a:rPr lang="it-IT" sz="44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4400" dirty="0" err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Substitutions</a:t>
            </a:r>
            <a:endParaRPr sz="4400" dirty="0">
              <a:solidFill>
                <a:srgbClr val="C00000"/>
              </a:solidFill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4" name="Aromatic compounds are electron rich.…"/>
          <p:cNvSpPr txBox="1"/>
          <p:nvPr/>
        </p:nvSpPr>
        <p:spPr>
          <a:xfrm>
            <a:off x="866987" y="1950719"/>
            <a:ext cx="11921068" cy="3270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65023" tIns="65023" rIns="65023" bIns="65023">
            <a:spAutoFit/>
          </a:bodyPr>
          <a:lstStyle/>
          <a:p>
            <a:pPr marL="485775" indent="-485775" algn="l" defTabSz="1300480">
              <a:buSzPct val="100000"/>
              <a:buFont typeface="Arial"/>
              <a:buChar char="•"/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 dirty="0"/>
              <a:t>Aromatic compounds are electron rich. </a:t>
            </a:r>
          </a:p>
          <a:p>
            <a:pPr marL="485775" indent="-485775" algn="l" defTabSz="1300480">
              <a:buSzPct val="100000"/>
              <a:buFont typeface="Arial"/>
              <a:buChar char="•"/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b="0" dirty="0"/>
          </a:p>
          <a:p>
            <a:pPr marL="485775" indent="-485775" algn="l" defTabSz="1300480">
              <a:buSzPct val="100000"/>
              <a:buFont typeface="Arial"/>
              <a:buChar char="•"/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 dirty="0"/>
              <a:t>They react only when strong –R substituents are present.</a:t>
            </a:r>
          </a:p>
          <a:p>
            <a:pPr marL="485775" indent="-485775" algn="l" defTabSz="1300480">
              <a:buSzPct val="100000"/>
              <a:buFont typeface="Arial"/>
              <a:buChar char="•"/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 b="0" dirty="0"/>
          </a:p>
          <a:p>
            <a:pPr marL="485775" indent="-485775" algn="l" defTabSz="1300480">
              <a:buSzPct val="100000"/>
              <a:buFont typeface="Arial"/>
              <a:buChar char="•"/>
              <a:defRPr sz="34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b="0" dirty="0"/>
              <a:t>The order of reactivity is F&gt;Cl&gt;Br&gt;I</a:t>
            </a:r>
            <a:r>
              <a:rPr lang="it-IT" b="0" dirty="0"/>
              <a:t> (per la stabilizzazione </a:t>
            </a:r>
            <a:r>
              <a:rPr lang="it-IT" dirty="0"/>
              <a:t>dell’intermedio)</a:t>
            </a:r>
            <a:endParaRPr dirty="0"/>
          </a:p>
        </p:txBody>
      </p:sp>
      <p:pic>
        <p:nvPicPr>
          <p:cNvPr id="165" name="image81.pdf" descr="image81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226" y="5743786"/>
            <a:ext cx="3729850" cy="227584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image82.pdf" descr="image82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0773" y="5743786"/>
            <a:ext cx="4804552" cy="22758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yl Halides"/>
          <p:cNvSpPr txBox="1"/>
          <p:nvPr/>
        </p:nvSpPr>
        <p:spPr>
          <a:xfrm>
            <a:off x="1210239" y="650239"/>
            <a:ext cx="10488705" cy="808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65023" tIns="65023" rIns="65023" bIns="65023">
            <a:spAutoFit/>
          </a:bodyPr>
          <a:lstStyle>
            <a:lvl1pPr marL="255129" indent="-255129" defTabSz="1300480">
              <a:spcBef>
                <a:spcPts val="1000"/>
              </a:spcBef>
              <a:defRPr sz="4400" b="1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l">
              <a:defRPr sz="3400">
                <a:solidFill>
                  <a:srgbClr val="000000"/>
                </a:solidFill>
                <a:effectLst/>
              </a:defRPr>
            </a:pPr>
            <a:r>
              <a:rPr lang="it-IT" sz="44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Sostituzione Nucleofila Aromatica</a:t>
            </a:r>
            <a:endParaRPr sz="4400" dirty="0">
              <a:solidFill>
                <a:srgbClr val="C00000"/>
              </a:solidFill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213347"/>
              </p:ext>
            </p:extLst>
          </p:nvPr>
        </p:nvGraphicFramePr>
        <p:xfrm>
          <a:off x="1210239" y="2231932"/>
          <a:ext cx="10590968" cy="43974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S ChemDraw Drawing" r:id="rId3" imgW="6263161" imgH="2600814" progId="ChemDraw.Document.6.0">
                  <p:embed/>
                </p:oleObj>
              </mc:Choice>
              <mc:Fallback>
                <p:oleObj name="CS ChemDraw Drawing" r:id="rId3" imgW="6263161" imgH="2600814" progId="ChemDraw.Document.6.0">
                  <p:embed/>
                  <p:pic>
                    <p:nvPicPr>
                      <p:cNvPr id="4" name="Oggetto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10239" y="2231932"/>
                        <a:ext cx="10590968" cy="43974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asellaDiTesto 4"/>
          <p:cNvSpPr txBox="1"/>
          <p:nvPr/>
        </p:nvSpPr>
        <p:spPr>
          <a:xfrm>
            <a:off x="6165698" y="4965551"/>
            <a:ext cx="4188538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spc="0" normalizeH="0" baseline="0" dirty="0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intermedio </a:t>
            </a:r>
            <a:r>
              <a:rPr kumimoji="0" lang="it-IT" sz="2000" b="1" i="0" u="none" strike="noStrike" cap="none" spc="0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Meisenheimer</a:t>
            </a:r>
            <a:endParaRPr kumimoji="0" lang="it-IT" sz="2000" b="1" i="0" u="none" strike="noStrike" cap="none" spc="0" normalizeH="0" baseline="0" dirty="0">
              <a:ln>
                <a:noFill/>
              </a:ln>
              <a:solidFill>
                <a:srgbClr val="C0000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255192" y="4192282"/>
            <a:ext cx="1821011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stabilizzazione per</a:t>
            </a:r>
          </a:p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effetto induttivo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30517" y="4169871"/>
            <a:ext cx="1821011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stabilizzazione per</a:t>
            </a:r>
          </a:p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effetto di risonanza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210239" y="7371890"/>
            <a:ext cx="9323065" cy="41036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Un gruppo attivante per </a:t>
            </a:r>
            <a:r>
              <a:rPr kumimoji="0" lang="it-IT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</a:t>
            </a:r>
            <a:r>
              <a:rPr kumimoji="0" lang="it-IT" sz="2000" b="0" i="0" u="none" strike="noStrike" cap="none" spc="0" normalizeH="0" baseline="-2500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N</a:t>
            </a:r>
            <a:r>
              <a:rPr kumimoji="0" lang="it-IT" sz="20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Ar</a:t>
            </a:r>
            <a:r>
              <a:rPr kumimoji="0" lang="it-IT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deve avere</a:t>
            </a:r>
            <a:r>
              <a:rPr kumimoji="0" lang="it-IT" sz="20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 effetto –I e –R, diversamente dalle </a:t>
            </a:r>
            <a:r>
              <a:rPr kumimoji="0" lang="it-IT" sz="20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S</a:t>
            </a:r>
            <a:r>
              <a:rPr kumimoji="0" lang="it-IT" sz="2000" b="0" i="0" u="none" strike="noStrike" cap="none" spc="0" normalizeH="0" baseline="-2500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E</a:t>
            </a:r>
            <a:r>
              <a:rPr kumimoji="0" lang="it-IT" sz="2000" b="0" i="0" u="none" strike="noStrike" cap="none" spc="0" normalizeH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Ar</a:t>
            </a:r>
            <a:endParaRPr kumimoji="0" lang="it-IT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01086124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>
            <a:extLst>
              <a:ext uri="{FF2B5EF4-FFF2-40B4-BE49-F238E27FC236}">
                <a16:creationId xmlns:a16="http://schemas.microsoft.com/office/drawing/2014/main" id="{83E5DD71-C2BE-4393-AC9E-1C504020F3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500125"/>
              </p:ext>
            </p:extLst>
          </p:nvPr>
        </p:nvGraphicFramePr>
        <p:xfrm>
          <a:off x="2015692" y="1879445"/>
          <a:ext cx="7704576" cy="1861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S ChemDraw Drawing" r:id="rId3" imgW="3817230" imgH="921660" progId="ChemDraw.Document.6.0">
                  <p:embed/>
                </p:oleObj>
              </mc:Choice>
              <mc:Fallback>
                <p:oleObj name="CS ChemDraw Drawing" r:id="rId3" imgW="3817230" imgH="921660" progId="ChemDraw.Document.6.0">
                  <p:embed/>
                  <p:pic>
                    <p:nvPicPr>
                      <p:cNvPr id="2" name="Oggetto 1">
                        <a:extLst>
                          <a:ext uri="{FF2B5EF4-FFF2-40B4-BE49-F238E27FC236}">
                            <a16:creationId xmlns:a16="http://schemas.microsoft.com/office/drawing/2014/main" id="{83E5DD71-C2BE-4393-AC9E-1C504020F3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15692" y="1879445"/>
                        <a:ext cx="7704576" cy="18612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ttangolo 4">
            <a:extLst>
              <a:ext uri="{FF2B5EF4-FFF2-40B4-BE49-F238E27FC236}">
                <a16:creationId xmlns:a16="http://schemas.microsoft.com/office/drawing/2014/main" id="{DD7B590A-AEB3-4DB8-AD76-A13337AE77C7}"/>
              </a:ext>
            </a:extLst>
          </p:cNvPr>
          <p:cNvSpPr/>
          <p:nvPr/>
        </p:nvSpPr>
        <p:spPr>
          <a:xfrm>
            <a:off x="1164237" y="578858"/>
            <a:ext cx="33057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dirty="0">
                <a:solidFill>
                  <a:srgbClr val="C000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Sintesi del fenolo</a:t>
            </a:r>
            <a:endParaRPr lang="it-IT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0752DE6-A528-47EA-9D49-68661A5D2A20}"/>
              </a:ext>
            </a:extLst>
          </p:cNvPr>
          <p:cNvSpPr txBox="1"/>
          <p:nvPr/>
        </p:nvSpPr>
        <p:spPr>
          <a:xfrm>
            <a:off x="1379283" y="1446426"/>
            <a:ext cx="5277086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Processo industriale  di Dow Chemical Company, 1928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C85E5AF-E0B7-4C53-8875-251F60CAFC71}"/>
              </a:ext>
            </a:extLst>
          </p:cNvPr>
          <p:cNvSpPr txBox="1"/>
          <p:nvPr/>
        </p:nvSpPr>
        <p:spPr>
          <a:xfrm>
            <a:off x="909520" y="4675403"/>
            <a:ext cx="1907573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C1 marcato con </a:t>
            </a:r>
            <a:r>
              <a:rPr kumimoji="0" lang="it-IT" sz="1600" b="0" i="0" u="none" strike="noStrike" cap="none" spc="0" normalizeH="0" baseline="30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14</a:t>
            </a: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C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18289D0-E608-4DCC-BEAF-ED690E0AC6F0}"/>
              </a:ext>
            </a:extLst>
          </p:cNvPr>
          <p:cNvSpPr txBox="1"/>
          <p:nvPr/>
        </p:nvSpPr>
        <p:spPr>
          <a:xfrm>
            <a:off x="1164237" y="6077163"/>
            <a:ext cx="1311256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t>meccanismo:</a:t>
            </a:r>
          </a:p>
        </p:txBody>
      </p:sp>
      <p:graphicFrame>
        <p:nvGraphicFramePr>
          <p:cNvPr id="11" name="Oggetto 10">
            <a:extLst>
              <a:ext uri="{FF2B5EF4-FFF2-40B4-BE49-F238E27FC236}">
                <a16:creationId xmlns:a16="http://schemas.microsoft.com/office/drawing/2014/main" id="{40FBE385-E9EC-4480-B65C-438C32CF1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973469"/>
              </p:ext>
            </p:extLst>
          </p:nvPr>
        </p:nvGraphicFramePr>
        <p:xfrm>
          <a:off x="3789879" y="4187604"/>
          <a:ext cx="6170588" cy="1132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S ChemDraw Drawing" r:id="rId5" imgW="3606935" imgH="662399" progId="ChemDraw.Document.6.0">
                  <p:embed/>
                </p:oleObj>
              </mc:Choice>
              <mc:Fallback>
                <p:oleObj name="CS ChemDraw Drawing" r:id="rId5" imgW="3606935" imgH="662399" progId="ChemDraw.Document.6.0">
                  <p:embed/>
                  <p:pic>
                    <p:nvPicPr>
                      <p:cNvPr id="11" name="Oggetto 10">
                        <a:extLst>
                          <a:ext uri="{FF2B5EF4-FFF2-40B4-BE49-F238E27FC236}">
                            <a16:creationId xmlns:a16="http://schemas.microsoft.com/office/drawing/2014/main" id="{40FBE385-E9EC-4480-B65C-438C32CF1D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89879" y="4187604"/>
                        <a:ext cx="6170588" cy="11325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ggetto 12">
            <a:extLst>
              <a:ext uri="{FF2B5EF4-FFF2-40B4-BE49-F238E27FC236}">
                <a16:creationId xmlns:a16="http://schemas.microsoft.com/office/drawing/2014/main" id="{418C5BD4-6664-468E-B32A-16E01D6DFA6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465622"/>
              </p:ext>
            </p:extLst>
          </p:nvPr>
        </p:nvGraphicFramePr>
        <p:xfrm>
          <a:off x="2868031" y="5694215"/>
          <a:ext cx="7832485" cy="38515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Drawing" r:id="rId7" imgW="5575931" imgH="2741346" progId="ChemDraw.Document.6.0">
                  <p:embed/>
                </p:oleObj>
              </mc:Choice>
              <mc:Fallback>
                <p:oleObj name="CS ChemDraw Drawing" r:id="rId7" imgW="5575931" imgH="2741346" progId="ChemDraw.Document.6.0">
                  <p:embed/>
                  <p:pic>
                    <p:nvPicPr>
                      <p:cNvPr id="13" name="Oggetto 12">
                        <a:extLst>
                          <a:ext uri="{FF2B5EF4-FFF2-40B4-BE49-F238E27FC236}">
                            <a16:creationId xmlns:a16="http://schemas.microsoft.com/office/drawing/2014/main" id="{418C5BD4-6664-468E-B32A-16E01D6DFA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868031" y="5694215"/>
                        <a:ext cx="7832485" cy="38515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4164033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7b1b287e6cb0c22268dbd08c0a30b7b5">
  <xsd:schema xmlns:xsd="http://www.w3.org/2001/XMLSchema" xmlns:xs="http://www.w3.org/2001/XMLSchema" xmlns:p="http://schemas.microsoft.com/office/2006/metadata/properties" xmlns:ns3="ce2ceee5-4e98-448d-bd69-9759c2918574" xmlns:ns4="f3077446-a7b8-4994-9298-7551826f19f8" targetNamespace="http://schemas.microsoft.com/office/2006/metadata/properties" ma:root="true" ma:fieldsID="cad4aeb58628cda3b89dbd8988c45f18" ns3:_="" ns4:_="">
    <xsd:import namespace="ce2ceee5-4e98-448d-bd69-9759c2918574"/>
    <xsd:import namespace="f3077446-a7b8-4994-9298-7551826f19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5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Props1.xml><?xml version="1.0" encoding="utf-8"?>
<ds:datastoreItem xmlns:ds="http://schemas.openxmlformats.org/officeDocument/2006/customXml" ds:itemID="{6756126C-4FEE-4E83-94D7-60FD371F8C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2ceee5-4e98-448d-bd69-9759c2918574"/>
    <ds:schemaRef ds:uri="f3077446-a7b8-4994-9298-7551826f19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6717BF3-2273-436E-B10D-CE4817244F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527AC0-1B7E-428D-8E06-E5678B0682D5}">
  <ds:schemaRefs>
    <ds:schemaRef ds:uri="http://schemas.openxmlformats.org/package/2006/metadata/core-properties"/>
    <ds:schemaRef ds:uri="f3077446-a7b8-4994-9298-7551826f19f8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dcmitype/"/>
    <ds:schemaRef ds:uri="ce2ceee5-4e98-448d-bd69-9759c2918574"/>
    <ds:schemaRef ds:uri="http://schemas.microsoft.com/office/2006/documentManagement/typ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127</Words>
  <Application>Microsoft Office PowerPoint</Application>
  <PresentationFormat>Personalizzato</PresentationFormat>
  <Paragraphs>26</Paragraphs>
  <Slides>4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Helvetica Neue</vt:lpstr>
      <vt:lpstr>Helvetica Neue Medium</vt:lpstr>
      <vt:lpstr>Times New Roman</vt:lpstr>
      <vt:lpstr>21_BasicWhite</vt:lpstr>
      <vt:lpstr>CS ChemDraw Drawing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dscfpasq7</dc:creator>
  <cp:lastModifiedBy>PASQUATO LUCIA</cp:lastModifiedBy>
  <cp:revision>8</cp:revision>
  <dcterms:modified xsi:type="dcterms:W3CDTF">2025-04-03T08:32:42Z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