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30" r:id="rId2"/>
    <p:sldId id="431" r:id="rId3"/>
    <p:sldId id="432" r:id="rId4"/>
    <p:sldId id="433" r:id="rId5"/>
    <p:sldId id="434" r:id="rId6"/>
    <p:sldId id="435" r:id="rId7"/>
    <p:sldId id="436" r:id="rId8"/>
    <p:sldId id="437" r:id="rId9"/>
    <p:sldId id="438" r:id="rId10"/>
    <p:sldId id="439" r:id="rId11"/>
    <p:sldId id="440" r:id="rId12"/>
    <p:sldId id="441" r:id="rId13"/>
    <p:sldId id="442" r:id="rId14"/>
    <p:sldId id="443" r:id="rId15"/>
    <p:sldId id="444" r:id="rId16"/>
    <p:sldId id="446" r:id="rId17"/>
    <p:sldId id="447" r:id="rId18"/>
    <p:sldId id="448" r:id="rId19"/>
    <p:sldId id="449" r:id="rId20"/>
    <p:sldId id="450" r:id="rId21"/>
    <p:sldId id="451" r:id="rId22"/>
    <p:sldId id="452" r:id="rId23"/>
    <p:sldId id="453" r:id="rId24"/>
    <p:sldId id="454" r:id="rId25"/>
    <p:sldId id="455" r:id="rId26"/>
    <p:sldId id="456" r:id="rId27"/>
    <p:sldId id="457" r:id="rId28"/>
    <p:sldId id="458" r:id="rId29"/>
    <p:sldId id="461"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FC1C8D-257B-C926-4D31-E772EF3B509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4E25DC0-7DC9-C263-36A2-EC55048E8E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F40AD21-B442-58F5-FEB1-45CA16359FA8}"/>
              </a:ext>
            </a:extLst>
          </p:cNvPr>
          <p:cNvSpPr>
            <a:spLocks noGrp="1"/>
          </p:cNvSpPr>
          <p:nvPr>
            <p:ph type="dt" sz="half" idx="10"/>
          </p:nvPr>
        </p:nvSpPr>
        <p:spPr/>
        <p:txBody>
          <a:bodyPr/>
          <a:lstStyle/>
          <a:p>
            <a:fld id="{BE8ADBE8-EE20-4BD6-B785-91B9D8CF0220}" type="datetimeFigureOut">
              <a:rPr lang="it-IT" smtClean="0"/>
              <a:t>01/04/2026</a:t>
            </a:fld>
            <a:endParaRPr lang="it-IT"/>
          </a:p>
        </p:txBody>
      </p:sp>
      <p:sp>
        <p:nvSpPr>
          <p:cNvPr id="5" name="Segnaposto piè di pagina 4">
            <a:extLst>
              <a:ext uri="{FF2B5EF4-FFF2-40B4-BE49-F238E27FC236}">
                <a16:creationId xmlns:a16="http://schemas.microsoft.com/office/drawing/2014/main" id="{97CC088E-CEF8-9F5D-74EF-5B5C5710D3C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37CCEDD-5DE4-BAD8-C270-EF6286601C30}"/>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75837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18851D-5AA3-6879-FC77-75D5BF362A8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AFFF678-13DB-5B7E-6887-F4FA22C6051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21A9EE2-ECC3-ED0D-344E-1ED105B0C0D3}"/>
              </a:ext>
            </a:extLst>
          </p:cNvPr>
          <p:cNvSpPr>
            <a:spLocks noGrp="1"/>
          </p:cNvSpPr>
          <p:nvPr>
            <p:ph type="dt" sz="half" idx="10"/>
          </p:nvPr>
        </p:nvSpPr>
        <p:spPr/>
        <p:txBody>
          <a:bodyPr/>
          <a:lstStyle/>
          <a:p>
            <a:fld id="{BE8ADBE8-EE20-4BD6-B785-91B9D8CF0220}" type="datetimeFigureOut">
              <a:rPr lang="it-IT" smtClean="0"/>
              <a:t>01/04/2026</a:t>
            </a:fld>
            <a:endParaRPr lang="it-IT"/>
          </a:p>
        </p:txBody>
      </p:sp>
      <p:sp>
        <p:nvSpPr>
          <p:cNvPr id="5" name="Segnaposto piè di pagina 4">
            <a:extLst>
              <a:ext uri="{FF2B5EF4-FFF2-40B4-BE49-F238E27FC236}">
                <a16:creationId xmlns:a16="http://schemas.microsoft.com/office/drawing/2014/main" id="{D2581E53-C147-5058-9D94-66C2C2EF55F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4F2ED39-F4AB-EEB0-91FC-18E213980D9A}"/>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4519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48C6A14-9783-AB0C-35EF-3683EFF086A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8363211-5B94-BCE7-50B7-FC6F72ECEEC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BB73289-E161-8B14-E973-D61A1151006D}"/>
              </a:ext>
            </a:extLst>
          </p:cNvPr>
          <p:cNvSpPr>
            <a:spLocks noGrp="1"/>
          </p:cNvSpPr>
          <p:nvPr>
            <p:ph type="dt" sz="half" idx="10"/>
          </p:nvPr>
        </p:nvSpPr>
        <p:spPr/>
        <p:txBody>
          <a:bodyPr/>
          <a:lstStyle/>
          <a:p>
            <a:fld id="{BE8ADBE8-EE20-4BD6-B785-91B9D8CF0220}" type="datetimeFigureOut">
              <a:rPr lang="it-IT" smtClean="0"/>
              <a:t>01/04/2026</a:t>
            </a:fld>
            <a:endParaRPr lang="it-IT"/>
          </a:p>
        </p:txBody>
      </p:sp>
      <p:sp>
        <p:nvSpPr>
          <p:cNvPr id="5" name="Segnaposto piè di pagina 4">
            <a:extLst>
              <a:ext uri="{FF2B5EF4-FFF2-40B4-BE49-F238E27FC236}">
                <a16:creationId xmlns:a16="http://schemas.microsoft.com/office/drawing/2014/main" id="{19E17C4B-FD89-3777-30D9-01087C3D65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76319D0-A05F-EF33-CED7-AB38BBFF4D78}"/>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324386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7F488A-EDD3-AAE9-0753-0BA2EDB034E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BB21852-C789-59A4-DB1B-679B28DDC1A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4EF466-F7B8-D6C0-12F5-2263AEDD62BF}"/>
              </a:ext>
            </a:extLst>
          </p:cNvPr>
          <p:cNvSpPr>
            <a:spLocks noGrp="1"/>
          </p:cNvSpPr>
          <p:nvPr>
            <p:ph type="dt" sz="half" idx="10"/>
          </p:nvPr>
        </p:nvSpPr>
        <p:spPr/>
        <p:txBody>
          <a:bodyPr/>
          <a:lstStyle/>
          <a:p>
            <a:fld id="{BE8ADBE8-EE20-4BD6-B785-91B9D8CF0220}" type="datetimeFigureOut">
              <a:rPr lang="it-IT" smtClean="0"/>
              <a:t>01/04/2026</a:t>
            </a:fld>
            <a:endParaRPr lang="it-IT"/>
          </a:p>
        </p:txBody>
      </p:sp>
      <p:sp>
        <p:nvSpPr>
          <p:cNvPr id="5" name="Segnaposto piè di pagina 4">
            <a:extLst>
              <a:ext uri="{FF2B5EF4-FFF2-40B4-BE49-F238E27FC236}">
                <a16:creationId xmlns:a16="http://schemas.microsoft.com/office/drawing/2014/main" id="{67980B75-2542-FA4F-F85F-2A6C308703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61E644-98DB-F1CA-DB2F-304318A8EBC5}"/>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994484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95BC6-6A9E-98F5-B8D4-CA04AF2332D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E4F24A3-680A-DBA5-7842-FB46811400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CE35A01-4D55-6950-8282-24DBDCDD5548}"/>
              </a:ext>
            </a:extLst>
          </p:cNvPr>
          <p:cNvSpPr>
            <a:spLocks noGrp="1"/>
          </p:cNvSpPr>
          <p:nvPr>
            <p:ph type="dt" sz="half" idx="10"/>
          </p:nvPr>
        </p:nvSpPr>
        <p:spPr/>
        <p:txBody>
          <a:bodyPr/>
          <a:lstStyle/>
          <a:p>
            <a:fld id="{BE8ADBE8-EE20-4BD6-B785-91B9D8CF0220}" type="datetimeFigureOut">
              <a:rPr lang="it-IT" smtClean="0"/>
              <a:t>01/04/2026</a:t>
            </a:fld>
            <a:endParaRPr lang="it-IT"/>
          </a:p>
        </p:txBody>
      </p:sp>
      <p:sp>
        <p:nvSpPr>
          <p:cNvPr id="5" name="Segnaposto piè di pagina 4">
            <a:extLst>
              <a:ext uri="{FF2B5EF4-FFF2-40B4-BE49-F238E27FC236}">
                <a16:creationId xmlns:a16="http://schemas.microsoft.com/office/drawing/2014/main" id="{ABAE9E5A-365F-4B72-6C76-4D3EF548AB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62E67E-27AC-B291-B94F-9D04F4BFF12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1384614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1C5DD-AAFB-C8DB-19E5-B18CDF63240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3B8D92B-2A18-E2CB-3458-9E3A355062E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AF0CF20-3109-40DF-A755-1ABDAA0B1E0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3511A76-E62A-B9A4-4FD2-36953F685605}"/>
              </a:ext>
            </a:extLst>
          </p:cNvPr>
          <p:cNvSpPr>
            <a:spLocks noGrp="1"/>
          </p:cNvSpPr>
          <p:nvPr>
            <p:ph type="dt" sz="half" idx="10"/>
          </p:nvPr>
        </p:nvSpPr>
        <p:spPr/>
        <p:txBody>
          <a:bodyPr/>
          <a:lstStyle/>
          <a:p>
            <a:fld id="{BE8ADBE8-EE20-4BD6-B785-91B9D8CF0220}" type="datetimeFigureOut">
              <a:rPr lang="it-IT" smtClean="0"/>
              <a:t>01/04/2026</a:t>
            </a:fld>
            <a:endParaRPr lang="it-IT"/>
          </a:p>
        </p:txBody>
      </p:sp>
      <p:sp>
        <p:nvSpPr>
          <p:cNvPr id="6" name="Segnaposto piè di pagina 5">
            <a:extLst>
              <a:ext uri="{FF2B5EF4-FFF2-40B4-BE49-F238E27FC236}">
                <a16:creationId xmlns:a16="http://schemas.microsoft.com/office/drawing/2014/main" id="{FA83308B-E198-8975-CB83-7335382D76D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26A728C-B037-A069-3A0E-97C92224BD54}"/>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332280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D87C2-0E1F-BD53-CCB9-BD138FD624D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14D2FC9-DFB0-7E62-F037-1E946D57B6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DDAEA0F-4F3A-1628-3412-41F4AD983E9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710BD20-DFA1-410A-9EA2-9523A18E4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71B4435-7C62-260B-E41B-945A8675439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18794A6-38A7-4295-EE0D-CB1660E0CE7A}"/>
              </a:ext>
            </a:extLst>
          </p:cNvPr>
          <p:cNvSpPr>
            <a:spLocks noGrp="1"/>
          </p:cNvSpPr>
          <p:nvPr>
            <p:ph type="dt" sz="half" idx="10"/>
          </p:nvPr>
        </p:nvSpPr>
        <p:spPr/>
        <p:txBody>
          <a:bodyPr/>
          <a:lstStyle/>
          <a:p>
            <a:fld id="{BE8ADBE8-EE20-4BD6-B785-91B9D8CF0220}" type="datetimeFigureOut">
              <a:rPr lang="it-IT" smtClean="0"/>
              <a:t>01/04/2026</a:t>
            </a:fld>
            <a:endParaRPr lang="it-IT"/>
          </a:p>
        </p:txBody>
      </p:sp>
      <p:sp>
        <p:nvSpPr>
          <p:cNvPr id="8" name="Segnaposto piè di pagina 7">
            <a:extLst>
              <a:ext uri="{FF2B5EF4-FFF2-40B4-BE49-F238E27FC236}">
                <a16:creationId xmlns:a16="http://schemas.microsoft.com/office/drawing/2014/main" id="{A79E216C-A78D-7879-0BFC-EC45E040059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8167E0C-9999-C2F9-2A49-450767744CEA}"/>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16041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6A7D7C-2DBD-846D-B0E1-E12428D6E23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6EE4A3A-3B68-D15C-A450-E936D6E15982}"/>
              </a:ext>
            </a:extLst>
          </p:cNvPr>
          <p:cNvSpPr>
            <a:spLocks noGrp="1"/>
          </p:cNvSpPr>
          <p:nvPr>
            <p:ph type="dt" sz="half" idx="10"/>
          </p:nvPr>
        </p:nvSpPr>
        <p:spPr/>
        <p:txBody>
          <a:bodyPr/>
          <a:lstStyle/>
          <a:p>
            <a:fld id="{BE8ADBE8-EE20-4BD6-B785-91B9D8CF0220}" type="datetimeFigureOut">
              <a:rPr lang="it-IT" smtClean="0"/>
              <a:t>01/04/2026</a:t>
            </a:fld>
            <a:endParaRPr lang="it-IT"/>
          </a:p>
        </p:txBody>
      </p:sp>
      <p:sp>
        <p:nvSpPr>
          <p:cNvPr id="4" name="Segnaposto piè di pagina 3">
            <a:extLst>
              <a:ext uri="{FF2B5EF4-FFF2-40B4-BE49-F238E27FC236}">
                <a16:creationId xmlns:a16="http://schemas.microsoft.com/office/drawing/2014/main" id="{60F52437-A655-2B40-EDC5-C25321486AF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D279C3C-4FB1-B7A1-6562-FAB0860A6157}"/>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619126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DB6365-22D4-D2F3-66C0-3DEE88BA1C1C}"/>
              </a:ext>
            </a:extLst>
          </p:cNvPr>
          <p:cNvSpPr>
            <a:spLocks noGrp="1"/>
          </p:cNvSpPr>
          <p:nvPr>
            <p:ph type="dt" sz="half" idx="10"/>
          </p:nvPr>
        </p:nvSpPr>
        <p:spPr/>
        <p:txBody>
          <a:bodyPr/>
          <a:lstStyle/>
          <a:p>
            <a:fld id="{BE8ADBE8-EE20-4BD6-B785-91B9D8CF0220}" type="datetimeFigureOut">
              <a:rPr lang="it-IT" smtClean="0"/>
              <a:t>01/04/2026</a:t>
            </a:fld>
            <a:endParaRPr lang="it-IT"/>
          </a:p>
        </p:txBody>
      </p:sp>
      <p:sp>
        <p:nvSpPr>
          <p:cNvPr id="3" name="Segnaposto piè di pagina 2">
            <a:extLst>
              <a:ext uri="{FF2B5EF4-FFF2-40B4-BE49-F238E27FC236}">
                <a16:creationId xmlns:a16="http://schemas.microsoft.com/office/drawing/2014/main" id="{CFFE36D6-F1A3-F668-902D-A20B102D084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452A596-8329-A366-FCE2-D544400F5461}"/>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1751135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CF8F64-E96E-371F-DB90-A444005F5FD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8F46DF-E4C9-7903-FE37-23716CD3E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AA16B0E-F6E3-D0CD-7F5F-A96B99C9D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AF5DC4C-AAAE-60C4-3AFF-80188AEFC8D3}"/>
              </a:ext>
            </a:extLst>
          </p:cNvPr>
          <p:cNvSpPr>
            <a:spLocks noGrp="1"/>
          </p:cNvSpPr>
          <p:nvPr>
            <p:ph type="dt" sz="half" idx="10"/>
          </p:nvPr>
        </p:nvSpPr>
        <p:spPr/>
        <p:txBody>
          <a:bodyPr/>
          <a:lstStyle/>
          <a:p>
            <a:fld id="{BE8ADBE8-EE20-4BD6-B785-91B9D8CF0220}" type="datetimeFigureOut">
              <a:rPr lang="it-IT" smtClean="0"/>
              <a:t>01/04/2026</a:t>
            </a:fld>
            <a:endParaRPr lang="it-IT"/>
          </a:p>
        </p:txBody>
      </p:sp>
      <p:sp>
        <p:nvSpPr>
          <p:cNvPr id="6" name="Segnaposto piè di pagina 5">
            <a:extLst>
              <a:ext uri="{FF2B5EF4-FFF2-40B4-BE49-F238E27FC236}">
                <a16:creationId xmlns:a16="http://schemas.microsoft.com/office/drawing/2014/main" id="{A75C52CA-4296-3AE4-051D-87F5AF86BDA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CE521A7-49EB-2C4A-8843-BB17F4BFAFF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97441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C99608-F97F-14D8-19A0-4DE4D75F8D2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7DCA0F4-EC79-0B9F-9977-FD806142E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C6E3B0A-F0E1-67E1-34CC-47D9F9CCC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E1D1291-97BC-6663-ECC4-2008C912DF64}"/>
              </a:ext>
            </a:extLst>
          </p:cNvPr>
          <p:cNvSpPr>
            <a:spLocks noGrp="1"/>
          </p:cNvSpPr>
          <p:nvPr>
            <p:ph type="dt" sz="half" idx="10"/>
          </p:nvPr>
        </p:nvSpPr>
        <p:spPr/>
        <p:txBody>
          <a:bodyPr/>
          <a:lstStyle/>
          <a:p>
            <a:fld id="{BE8ADBE8-EE20-4BD6-B785-91B9D8CF0220}" type="datetimeFigureOut">
              <a:rPr lang="it-IT" smtClean="0"/>
              <a:t>01/04/2026</a:t>
            </a:fld>
            <a:endParaRPr lang="it-IT"/>
          </a:p>
        </p:txBody>
      </p:sp>
      <p:sp>
        <p:nvSpPr>
          <p:cNvPr id="6" name="Segnaposto piè di pagina 5">
            <a:extLst>
              <a:ext uri="{FF2B5EF4-FFF2-40B4-BE49-F238E27FC236}">
                <a16:creationId xmlns:a16="http://schemas.microsoft.com/office/drawing/2014/main" id="{0F970FF3-684A-9F05-C719-3445C4269F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517B07A-18CE-DCE2-B807-7E39C5D6209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3876908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7C674AF-A3E5-14FE-EB6A-E0CFB9A49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08127B1-E6C6-4FF9-6A4D-DCB94E85F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0CA332-7B57-F284-849E-D181E975D5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8ADBE8-EE20-4BD6-B785-91B9D8CF0220}" type="datetimeFigureOut">
              <a:rPr lang="it-IT" smtClean="0"/>
              <a:t>01/04/2026</a:t>
            </a:fld>
            <a:endParaRPr lang="it-IT"/>
          </a:p>
        </p:txBody>
      </p:sp>
      <p:sp>
        <p:nvSpPr>
          <p:cNvPr id="5" name="Segnaposto piè di pagina 4">
            <a:extLst>
              <a:ext uri="{FF2B5EF4-FFF2-40B4-BE49-F238E27FC236}">
                <a16:creationId xmlns:a16="http://schemas.microsoft.com/office/drawing/2014/main" id="{E281C741-A174-DDF9-462F-377E59247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C17BCF61-E086-A50E-0AD7-B03BF92EB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323853-683D-417F-A65F-7E91AA7AD877}" type="slidenum">
              <a:rPr lang="it-IT" smtClean="0"/>
              <a:t>‹N›</a:t>
            </a:fld>
            <a:endParaRPr lang="it-IT"/>
          </a:p>
        </p:txBody>
      </p:sp>
    </p:spTree>
    <p:extLst>
      <p:ext uri="{BB962C8B-B14F-4D97-AF65-F5344CB8AC3E}">
        <p14:creationId xmlns:p14="http://schemas.microsoft.com/office/powerpoint/2010/main" val="3306134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D5D26A4-D566-4452-69F8-966DAD5D29C9}"/>
              </a:ext>
            </a:extLst>
          </p:cNvPr>
          <p:cNvSpPr>
            <a:spLocks noGrp="1"/>
          </p:cNvSpPr>
          <p:nvPr>
            <p:ph idx="1"/>
          </p:nvPr>
        </p:nvSpPr>
        <p:spPr>
          <a:xfrm>
            <a:off x="838200" y="688063"/>
            <a:ext cx="10515600" cy="5488900"/>
          </a:xfrm>
        </p:spPr>
        <p:txBody>
          <a:bodyPr/>
          <a:lstStyle/>
          <a:p>
            <a:pPr algn="just"/>
            <a:r>
              <a:rPr lang="it-IT" dirty="0"/>
              <a:t>Mano a mano che la guerra prosegue con le sue stragi, la propaganda patriottica in tutti i paesi alza i toni per giustificare moralmente il conflitto e motivare l’opinione pubblica e i soldati</a:t>
            </a:r>
          </a:p>
          <a:p>
            <a:pPr algn="just"/>
            <a:r>
              <a:rPr lang="it-IT" dirty="0"/>
              <a:t>La propaganda punta da un lato sull’idea della grandezza nazionale, dall’altro sulla difesa della patria dal nemico, che viene demonizzato: la guerra viene rappresentata come una crociata per la civiltà</a:t>
            </a:r>
          </a:p>
          <a:p>
            <a:pPr algn="just"/>
            <a:r>
              <a:rPr lang="it-IT" dirty="0"/>
              <a:t>La guerra provoca la «brutalizzazione» della mentalità europea (George Mosse), cioè l’assuefazione alla violenza, che proseguirà anche nel dopoguerra</a:t>
            </a:r>
          </a:p>
          <a:p>
            <a:pPr algn="just"/>
            <a:r>
              <a:rPr lang="it-IT" dirty="0"/>
              <a:t>Nell’Impero ottomano fra il 1915 e il 1916 avviene il massacro degli armeni (circa un milione di vittime) realizzato dal governo dei Giovani Turchi</a:t>
            </a:r>
          </a:p>
        </p:txBody>
      </p:sp>
    </p:spTree>
    <p:extLst>
      <p:ext uri="{BB962C8B-B14F-4D97-AF65-F5344CB8AC3E}">
        <p14:creationId xmlns:p14="http://schemas.microsoft.com/office/powerpoint/2010/main" val="233308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12E9DB3-BD1C-4EE0-C6A4-28A0E2672FBA}"/>
              </a:ext>
            </a:extLst>
          </p:cNvPr>
          <p:cNvSpPr>
            <a:spLocks noGrp="1"/>
          </p:cNvSpPr>
          <p:nvPr>
            <p:ph idx="1"/>
          </p:nvPr>
        </p:nvSpPr>
        <p:spPr>
          <a:xfrm>
            <a:off x="838200" y="733331"/>
            <a:ext cx="10515600" cy="5443632"/>
          </a:xfrm>
        </p:spPr>
        <p:txBody>
          <a:bodyPr/>
          <a:lstStyle/>
          <a:p>
            <a:pPr algn="just"/>
            <a:r>
              <a:rPr lang="it-IT" dirty="0"/>
              <a:t>In base alla Conferenza della pace di Parigi (1919-20) e in particolare al trattato di Versailles (1919), la Germania deve rinunciare ad una serie di territori (Alsazia e Lorena alla Francia, parte di Slesia, Posnania e Pomerania alla Polonia), ad una striscia di terra polacca che collega la Polonia con la città libera di Danzica sul Mar Baltico e separa la Germania dalla Prussia orientale, mentre le colonie tedesche sono spartite fra Regno Unito, Francia e Giappone</a:t>
            </a:r>
          </a:p>
          <a:p>
            <a:pPr algn="just"/>
            <a:r>
              <a:rPr lang="it-IT" dirty="0"/>
              <a:t>La Germania deve inoltre pagare una pesante indennità di guerra alle potenze vincitrici, limitare gli effettivi del suo esercito, rinunciare alla flotta e smilitarizzare la Renania, occupata per 15 anni da truppe inglesi, francesi e belghe</a:t>
            </a:r>
          </a:p>
        </p:txBody>
      </p:sp>
    </p:spTree>
    <p:extLst>
      <p:ext uri="{BB962C8B-B14F-4D97-AF65-F5344CB8AC3E}">
        <p14:creationId xmlns:p14="http://schemas.microsoft.com/office/powerpoint/2010/main" val="24302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DE166B-1498-AD2F-2FD8-6587D8732CE2}"/>
              </a:ext>
            </a:extLst>
          </p:cNvPr>
          <p:cNvSpPr>
            <a:spLocks noGrp="1"/>
          </p:cNvSpPr>
          <p:nvPr>
            <p:ph type="title"/>
          </p:nvPr>
        </p:nvSpPr>
        <p:spPr>
          <a:xfrm>
            <a:off x="838200" y="365125"/>
            <a:ext cx="10515600" cy="449687"/>
          </a:xfrm>
        </p:spPr>
        <p:txBody>
          <a:bodyPr>
            <a:normAutofit/>
          </a:bodyPr>
          <a:lstStyle/>
          <a:p>
            <a:pPr algn="ctr"/>
            <a:r>
              <a:rPr lang="it-IT" sz="2400" dirty="0"/>
              <a:t>La Germania in base al trattato di Versailles (1919)</a:t>
            </a:r>
          </a:p>
        </p:txBody>
      </p:sp>
      <p:pic>
        <p:nvPicPr>
          <p:cNvPr id="1026" name="Picture 2">
            <a:extLst>
              <a:ext uri="{FF2B5EF4-FFF2-40B4-BE49-F238E27FC236}">
                <a16:creationId xmlns:a16="http://schemas.microsoft.com/office/drawing/2014/main" id="{93A43307-B123-822A-E587-487FF56A02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5366" y="814812"/>
            <a:ext cx="7001268" cy="536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978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2F600A8-571A-033D-54B6-45F955550517}"/>
              </a:ext>
            </a:extLst>
          </p:cNvPr>
          <p:cNvSpPr>
            <a:spLocks noGrp="1"/>
          </p:cNvSpPr>
          <p:nvPr>
            <p:ph idx="1"/>
          </p:nvPr>
        </p:nvSpPr>
        <p:spPr>
          <a:xfrm>
            <a:off x="838200" y="669956"/>
            <a:ext cx="10515600" cy="5507007"/>
          </a:xfrm>
        </p:spPr>
        <p:txBody>
          <a:bodyPr/>
          <a:lstStyle/>
          <a:p>
            <a:pPr algn="just"/>
            <a:r>
              <a:rPr lang="it-IT" dirty="0"/>
              <a:t>In base al trattato di Saint-Germain per la </a:t>
            </a:r>
            <a:r>
              <a:rPr lang="it-IT" dirty="0" err="1"/>
              <a:t>Cisleitania</a:t>
            </a:r>
            <a:r>
              <a:rPr lang="it-IT" dirty="0"/>
              <a:t> (1919) e al trattato di Trianon per la </a:t>
            </a:r>
            <a:r>
              <a:rPr lang="it-IT" dirty="0" err="1"/>
              <a:t>Transleitania</a:t>
            </a:r>
            <a:r>
              <a:rPr lang="it-IT" dirty="0"/>
              <a:t> (1920) al posto dell’Impero austro-ungarico:</a:t>
            </a:r>
          </a:p>
          <a:p>
            <a:pPr algn="just"/>
            <a:r>
              <a:rPr lang="it-IT" dirty="0"/>
              <a:t>Si formano una repubblica d’Austria e una repubblica di Ungheria</a:t>
            </a:r>
          </a:p>
          <a:p>
            <a:pPr algn="just"/>
            <a:r>
              <a:rPr lang="it-IT" dirty="0"/>
              <a:t>Nasce il Regno dei Serbi, Croati e Sloveni (dal 1929 Jugoslavia) con l’unificazione di Serbia e Montenegro a territori ex austro-ungarici</a:t>
            </a:r>
          </a:p>
          <a:p>
            <a:pPr algn="just"/>
            <a:r>
              <a:rPr lang="it-IT" dirty="0"/>
              <a:t>La Romania si estende annettendo la Transilvania</a:t>
            </a:r>
          </a:p>
          <a:p>
            <a:pPr algn="just"/>
            <a:r>
              <a:rPr lang="it-IT" dirty="0"/>
              <a:t>Nasce la Cecoslovacchia</a:t>
            </a:r>
          </a:p>
          <a:p>
            <a:pPr algn="just"/>
            <a:r>
              <a:rPr lang="it-IT" dirty="0"/>
              <a:t>La Galizia entra a far parte della Polonia</a:t>
            </a:r>
          </a:p>
          <a:p>
            <a:pPr algn="just"/>
            <a:r>
              <a:rPr lang="it-IT" dirty="0"/>
              <a:t>L’Italia annette i territori previsti dal Patto di Londra ma non la Dalmazia, a parte Zara e alcune isole</a:t>
            </a:r>
          </a:p>
          <a:p>
            <a:endParaRPr lang="it-IT" dirty="0"/>
          </a:p>
        </p:txBody>
      </p:sp>
    </p:spTree>
    <p:extLst>
      <p:ext uri="{BB962C8B-B14F-4D97-AF65-F5344CB8AC3E}">
        <p14:creationId xmlns:p14="http://schemas.microsoft.com/office/powerpoint/2010/main" val="295729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D45EE4-74B5-69AB-D6EA-BC0B56644E3F}"/>
              </a:ext>
            </a:extLst>
          </p:cNvPr>
          <p:cNvSpPr>
            <a:spLocks noGrp="1"/>
          </p:cNvSpPr>
          <p:nvPr>
            <p:ph type="title"/>
          </p:nvPr>
        </p:nvSpPr>
        <p:spPr>
          <a:xfrm>
            <a:off x="838200" y="365125"/>
            <a:ext cx="10515600" cy="530225"/>
          </a:xfrm>
        </p:spPr>
        <p:txBody>
          <a:bodyPr>
            <a:normAutofit/>
          </a:bodyPr>
          <a:lstStyle/>
          <a:p>
            <a:pPr algn="ctr"/>
            <a:r>
              <a:rPr lang="it-IT" sz="2400" dirty="0"/>
              <a:t>Stati successori dell’Impero austro-ungarico</a:t>
            </a:r>
          </a:p>
        </p:txBody>
      </p:sp>
      <p:pic>
        <p:nvPicPr>
          <p:cNvPr id="3074" name="Picture 2" descr="Successor states of the Austro-Hungarian Empire 1918 | Gifex">
            <a:extLst>
              <a:ext uri="{FF2B5EF4-FFF2-40B4-BE49-F238E27FC236}">
                <a16:creationId xmlns:a16="http://schemas.microsoft.com/office/drawing/2014/main" id="{9ABEE166-699D-7FA7-99D0-37181D1373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0376" y="895350"/>
            <a:ext cx="7831248" cy="528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137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F962D44-BF54-15FC-8A91-1DFB7951DE55}"/>
              </a:ext>
            </a:extLst>
          </p:cNvPr>
          <p:cNvSpPr>
            <a:spLocks noGrp="1"/>
          </p:cNvSpPr>
          <p:nvPr>
            <p:ph idx="1"/>
          </p:nvPr>
        </p:nvSpPr>
        <p:spPr>
          <a:xfrm>
            <a:off x="838200" y="642796"/>
            <a:ext cx="10515600" cy="5534167"/>
          </a:xfrm>
        </p:spPr>
        <p:txBody>
          <a:bodyPr/>
          <a:lstStyle/>
          <a:p>
            <a:pPr algn="just"/>
            <a:r>
              <a:rPr lang="it-IT" dirty="0"/>
              <a:t>La Repubblica socialista russa non è riconosciuta in quanto i paesi vincitori puntano ad una sconfitta dei bolscevichi nella guerra civile in cui la Russia era impegnata, appoggiando le forze controrivoluzionarie</a:t>
            </a:r>
          </a:p>
          <a:p>
            <a:pPr algn="just"/>
            <a:r>
              <a:rPr lang="it-IT" dirty="0"/>
              <a:t>Viene invece riconosciuta l’indipendenza di Finlandia, Estonia, Lettonia e Lituania, in funzione antibolscevica</a:t>
            </a:r>
          </a:p>
          <a:p>
            <a:pPr algn="just"/>
            <a:r>
              <a:rPr lang="it-IT" dirty="0"/>
              <a:t>Nel 1919 l’Impero ottomano è occupato dalle potenze vincitrici che impongono il trattato di Sèvres (1920), a cui si ribellano i nazionalisti turchi guidati da Mustafa Kemal che, nel solco dell’esperienza dei Giovani Turchi, rilancia un progetto nazionalista, diretto soprattutto contro la Grecia, che ha occupato militarmente la regione di Smirne e punta verso Ankara</a:t>
            </a:r>
          </a:p>
        </p:txBody>
      </p:sp>
    </p:spTree>
    <p:extLst>
      <p:ext uri="{BB962C8B-B14F-4D97-AF65-F5344CB8AC3E}">
        <p14:creationId xmlns:p14="http://schemas.microsoft.com/office/powerpoint/2010/main" val="1096402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01EA2F-3002-5CA6-A315-E7C06507BFC4}"/>
              </a:ext>
            </a:extLst>
          </p:cNvPr>
          <p:cNvSpPr>
            <a:spLocks noGrp="1"/>
          </p:cNvSpPr>
          <p:nvPr>
            <p:ph type="title"/>
          </p:nvPr>
        </p:nvSpPr>
        <p:spPr>
          <a:xfrm>
            <a:off x="838200" y="365126"/>
            <a:ext cx="10515600" cy="458740"/>
          </a:xfrm>
        </p:spPr>
        <p:txBody>
          <a:bodyPr>
            <a:normAutofit/>
          </a:bodyPr>
          <a:lstStyle/>
          <a:p>
            <a:pPr algn="ctr"/>
            <a:r>
              <a:rPr lang="it-IT" sz="2400" dirty="0"/>
              <a:t>L’Impero ottomano in seguito al trattato di Sèvres (1920)</a:t>
            </a:r>
          </a:p>
        </p:txBody>
      </p:sp>
      <p:pic>
        <p:nvPicPr>
          <p:cNvPr id="4098" name="Picture 2">
            <a:extLst>
              <a:ext uri="{FF2B5EF4-FFF2-40B4-BE49-F238E27FC236}">
                <a16:creationId xmlns:a16="http://schemas.microsoft.com/office/drawing/2014/main" id="{A8D54AA5-9D6C-B260-50D8-B3364F03EC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0253" y="823866"/>
            <a:ext cx="8211494" cy="526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806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4099004-1ABD-D689-B554-7599E0BB1A19}"/>
              </a:ext>
            </a:extLst>
          </p:cNvPr>
          <p:cNvSpPr>
            <a:spLocks noGrp="1"/>
          </p:cNvSpPr>
          <p:nvPr>
            <p:ph idx="1"/>
          </p:nvPr>
        </p:nvSpPr>
        <p:spPr>
          <a:xfrm>
            <a:off x="838200" y="715224"/>
            <a:ext cx="10515600" cy="5461739"/>
          </a:xfrm>
        </p:spPr>
        <p:txBody>
          <a:bodyPr>
            <a:normAutofit lnSpcReduction="10000"/>
          </a:bodyPr>
          <a:lstStyle/>
          <a:p>
            <a:pPr algn="just"/>
            <a:r>
              <a:rPr lang="it-IT" dirty="0"/>
              <a:t>La controffensiva nazionalista turca guidata da Mustafa Kemal costringe l’esercito greco ad abbandonare l’Anatolia</a:t>
            </a:r>
          </a:p>
          <a:p>
            <a:pPr algn="just"/>
            <a:r>
              <a:rPr lang="it-IT" dirty="0"/>
              <a:t>I greci che abitano da secoli l’area di Smirne sono costretti a fuggire in Grecia</a:t>
            </a:r>
          </a:p>
          <a:p>
            <a:pPr algn="just"/>
            <a:r>
              <a:rPr lang="it-IT" dirty="0"/>
              <a:t>Kemal abolisce il sultanato e proclama nel 1923 la nascita della Repubblica di Turchia</a:t>
            </a:r>
          </a:p>
          <a:p>
            <a:pPr algn="just"/>
            <a:r>
              <a:rPr lang="it-IT" dirty="0"/>
              <a:t>Il trattato di Losanna (1923) riconosce la Repubblica di Turchia, rettificando a suo favore i confini previsti nel precedente trattato di Sèvres (1920)</a:t>
            </a:r>
          </a:p>
          <a:p>
            <a:pPr algn="just"/>
            <a:r>
              <a:rPr lang="it-IT" dirty="0"/>
              <a:t>Scambio di popolazioni greche e turche fra Turchia e Grecia</a:t>
            </a:r>
          </a:p>
          <a:p>
            <a:pPr algn="just"/>
            <a:r>
              <a:rPr lang="it-IT" dirty="0"/>
              <a:t>Nei territori ex ottomani del Medio Oriente nascono nuovi stati sottoposti come mandati a Francia e Regno Unito (Palestina, Transgiordania, Iraq, Kuwait, Siria, Libano)</a:t>
            </a:r>
          </a:p>
          <a:p>
            <a:endParaRPr lang="it-IT" dirty="0"/>
          </a:p>
        </p:txBody>
      </p:sp>
    </p:spTree>
    <p:extLst>
      <p:ext uri="{BB962C8B-B14F-4D97-AF65-F5344CB8AC3E}">
        <p14:creationId xmlns:p14="http://schemas.microsoft.com/office/powerpoint/2010/main" val="4107629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6F72A2-31C7-4241-990C-190C11F73016}"/>
              </a:ext>
            </a:extLst>
          </p:cNvPr>
          <p:cNvSpPr>
            <a:spLocks noGrp="1"/>
          </p:cNvSpPr>
          <p:nvPr>
            <p:ph type="title"/>
          </p:nvPr>
        </p:nvSpPr>
        <p:spPr>
          <a:xfrm>
            <a:off x="838200" y="365125"/>
            <a:ext cx="10515600" cy="513061"/>
          </a:xfrm>
        </p:spPr>
        <p:txBody>
          <a:bodyPr>
            <a:normAutofit/>
          </a:bodyPr>
          <a:lstStyle/>
          <a:p>
            <a:pPr algn="ctr"/>
            <a:r>
              <a:rPr lang="it-IT" sz="2400" dirty="0"/>
              <a:t>Trattato di Losanna (1923)</a:t>
            </a:r>
          </a:p>
        </p:txBody>
      </p:sp>
      <p:pic>
        <p:nvPicPr>
          <p:cNvPr id="2050" name="Picture 2" descr="Trattato di Losanna (1923) - Wikipedia">
            <a:extLst>
              <a:ext uri="{FF2B5EF4-FFF2-40B4-BE49-F238E27FC236}">
                <a16:creationId xmlns:a16="http://schemas.microsoft.com/office/drawing/2014/main" id="{96B4840F-E953-F873-A904-8D1936026B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7908" y="878186"/>
            <a:ext cx="8836183" cy="518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48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F80E0A0-76C3-AF14-80F8-882A5C077451}"/>
              </a:ext>
            </a:extLst>
          </p:cNvPr>
          <p:cNvSpPr>
            <a:spLocks noGrp="1"/>
          </p:cNvSpPr>
          <p:nvPr>
            <p:ph idx="1"/>
          </p:nvPr>
        </p:nvSpPr>
        <p:spPr>
          <a:xfrm>
            <a:off x="838200" y="742384"/>
            <a:ext cx="10515600" cy="5434579"/>
          </a:xfrm>
        </p:spPr>
        <p:txBody>
          <a:bodyPr>
            <a:normAutofit/>
          </a:bodyPr>
          <a:lstStyle/>
          <a:p>
            <a:pPr algn="just"/>
            <a:r>
              <a:rPr lang="it-IT" dirty="0"/>
              <a:t>Durante la guerra, in Irlanda a partire dal 1916 era divampata una guerriglia che vedeva contrapposti i gruppi paramilitari irlandesi collegati al partito nazionalista irlandese Sinn Fein, appoggiati dalla Chiesa cattolica irlandese, e il governo britannico</a:t>
            </a:r>
          </a:p>
          <a:p>
            <a:pPr algn="just"/>
            <a:r>
              <a:rPr lang="it-IT" dirty="0"/>
              <a:t>Alle elezioni del dicembre 1918 il Partito parlamentare irlandese favorevole alla Home Rule (autonomia) viene sconfitto dal Sinn Fein che appoggia invece l’indipendenza</a:t>
            </a:r>
          </a:p>
          <a:p>
            <a:pPr algn="just"/>
            <a:r>
              <a:rPr lang="it-IT" dirty="0"/>
              <a:t>I deputati del Sinn Fein proclamano l’indipendenza dell’Irlanda, non riconosciuta da Londra</a:t>
            </a:r>
          </a:p>
          <a:p>
            <a:pPr algn="just"/>
            <a:r>
              <a:rPr lang="it-IT" dirty="0"/>
              <a:t>Fra il 1919 e il 1921 proseguono gli scontri armati tra le forze paramilitari del Sinn Fein (Irish </a:t>
            </a:r>
            <a:r>
              <a:rPr lang="it-IT" dirty="0" err="1"/>
              <a:t>Republican</a:t>
            </a:r>
            <a:r>
              <a:rPr lang="it-IT" dirty="0"/>
              <a:t> Army, IRA) e i reparti militari britannici</a:t>
            </a:r>
          </a:p>
        </p:txBody>
      </p:sp>
    </p:spTree>
    <p:extLst>
      <p:ext uri="{BB962C8B-B14F-4D97-AF65-F5344CB8AC3E}">
        <p14:creationId xmlns:p14="http://schemas.microsoft.com/office/powerpoint/2010/main" val="2775679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D7F3A29-F7AD-E503-A6D6-D6B75B6D8317}"/>
              </a:ext>
            </a:extLst>
          </p:cNvPr>
          <p:cNvSpPr>
            <a:spLocks noGrp="1"/>
          </p:cNvSpPr>
          <p:nvPr>
            <p:ph idx="1"/>
          </p:nvPr>
        </p:nvSpPr>
        <p:spPr>
          <a:xfrm>
            <a:off x="838200" y="733331"/>
            <a:ext cx="10515600" cy="5443632"/>
          </a:xfrm>
        </p:spPr>
        <p:txBody>
          <a:bodyPr/>
          <a:lstStyle/>
          <a:p>
            <a:pPr algn="just"/>
            <a:r>
              <a:rPr lang="it-IT" dirty="0"/>
              <a:t>Nel dicembre 1921 il Regno Unito riconosce lo Stato Libero d’Irlanda, da cui è escluso l’Ulster (Irlanda del Nord), che, pur essendo uno stato autonomo è un dominion britannico, cioè continua a far parte dell’Impero britannico</a:t>
            </a:r>
          </a:p>
          <a:p>
            <a:pPr algn="just"/>
            <a:r>
              <a:rPr lang="it-IT" dirty="0"/>
              <a:t>Guerra civile fino al 1923 che vede scontrarsi il governo dello Stato Libero d’Irlanda sostenuto dal governo britannico e i nazionalisti repubblicani radicali che vogliono l’indipendenza completa dell’Irlanda e la sua trasformazione in repubblica</a:t>
            </a:r>
          </a:p>
          <a:p>
            <a:pPr algn="just"/>
            <a:r>
              <a:rPr lang="it-IT" dirty="0"/>
              <a:t>Nel gennaio 1920 nasce a Ginevra la Società delle Nazioni, organizzazione sovranazionale che ha l’obiettivo di risolvere future controversie fra le nazioni per via diplomatica tramite l’arbitrato internazionale</a:t>
            </a:r>
          </a:p>
          <a:p>
            <a:endParaRPr lang="it-IT" dirty="0"/>
          </a:p>
        </p:txBody>
      </p:sp>
    </p:spTree>
    <p:extLst>
      <p:ext uri="{BB962C8B-B14F-4D97-AF65-F5344CB8AC3E}">
        <p14:creationId xmlns:p14="http://schemas.microsoft.com/office/powerpoint/2010/main" val="3983588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37A72C8-3015-E8D4-FDE1-94E9EB61E317}"/>
              </a:ext>
            </a:extLst>
          </p:cNvPr>
          <p:cNvSpPr>
            <a:spLocks noGrp="1"/>
          </p:cNvSpPr>
          <p:nvPr>
            <p:ph idx="1"/>
          </p:nvPr>
        </p:nvSpPr>
        <p:spPr>
          <a:xfrm>
            <a:off x="838200" y="715224"/>
            <a:ext cx="10515600" cy="5461739"/>
          </a:xfrm>
        </p:spPr>
        <p:txBody>
          <a:bodyPr>
            <a:normAutofit lnSpcReduction="10000"/>
          </a:bodyPr>
          <a:lstStyle/>
          <a:p>
            <a:pPr algn="just"/>
            <a:r>
              <a:rPr lang="it-IT" dirty="0"/>
              <a:t>La minoranza dei socialisti europei che si sono opposti alla guerra convoca due conferenze internazionali in Svizzera, a Zimmerwald (settembre 1915) e a </a:t>
            </a:r>
            <a:r>
              <a:rPr lang="it-IT" dirty="0" err="1"/>
              <a:t>Kienthal</a:t>
            </a:r>
            <a:r>
              <a:rPr lang="it-IT" dirty="0"/>
              <a:t> (aprile 1916), auspicando che gli operai non si combattano più l’un l’altro, ma prendano le armi contro la borghesia sfruttatrice</a:t>
            </a:r>
          </a:p>
          <a:p>
            <a:pPr algn="just"/>
            <a:r>
              <a:rPr lang="it-IT" dirty="0"/>
              <a:t>Anche il papa Benedetto XV condanna la guerra, definendola «un’inutile strage»</a:t>
            </a:r>
          </a:p>
          <a:p>
            <a:pPr algn="just"/>
            <a:r>
              <a:rPr lang="it-IT" dirty="0"/>
              <a:t>Ma le masse, anche operaie, restano in gran parte impermeabili a questi appelli contro la guerra, grazie all’opera di propaganda patriottica e bellicista dei rispettivi governi</a:t>
            </a:r>
          </a:p>
          <a:p>
            <a:pPr algn="just"/>
            <a:r>
              <a:rPr lang="it-IT" dirty="0"/>
              <a:t>I governi inoltre assumono il coordinamento delle industrie maggiormente coinvolte nello sforzo bellico, che vengono militarizzate</a:t>
            </a:r>
          </a:p>
        </p:txBody>
      </p:sp>
    </p:spTree>
    <p:extLst>
      <p:ext uri="{BB962C8B-B14F-4D97-AF65-F5344CB8AC3E}">
        <p14:creationId xmlns:p14="http://schemas.microsoft.com/office/powerpoint/2010/main" val="320920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8436226-6BA9-38F0-24A5-5EA666F3A6EF}"/>
              </a:ext>
            </a:extLst>
          </p:cNvPr>
          <p:cNvSpPr>
            <a:spLocks noGrp="1"/>
          </p:cNvSpPr>
          <p:nvPr>
            <p:ph idx="1"/>
          </p:nvPr>
        </p:nvSpPr>
        <p:spPr>
          <a:xfrm>
            <a:off x="838200" y="787651"/>
            <a:ext cx="10515600" cy="5389312"/>
          </a:xfrm>
        </p:spPr>
        <p:txBody>
          <a:bodyPr/>
          <a:lstStyle/>
          <a:p>
            <a:pPr algn="just"/>
            <a:r>
              <a:rPr lang="it-IT" dirty="0"/>
              <a:t>Gli Stati che avessero violato quanto previsto potevano essere colpiti da sanzioni economiche da parte della Società delle Nazioni stessa</a:t>
            </a:r>
          </a:p>
          <a:p>
            <a:pPr algn="just"/>
            <a:r>
              <a:rPr lang="it-IT" dirty="0"/>
              <a:t>Gli Stati Uniti, dove il congresso è a maggioranza repubblicana, non aderiscono alla Società delle Nazioni, che quindi nasce debole</a:t>
            </a:r>
          </a:p>
          <a:p>
            <a:endParaRPr lang="it-IT" dirty="0"/>
          </a:p>
        </p:txBody>
      </p:sp>
    </p:spTree>
    <p:extLst>
      <p:ext uri="{BB962C8B-B14F-4D97-AF65-F5344CB8AC3E}">
        <p14:creationId xmlns:p14="http://schemas.microsoft.com/office/powerpoint/2010/main" val="4284871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8709A8-C15C-9B3B-BFC5-9863228FE386}"/>
              </a:ext>
            </a:extLst>
          </p:cNvPr>
          <p:cNvSpPr>
            <a:spLocks noGrp="1"/>
          </p:cNvSpPr>
          <p:nvPr>
            <p:ph type="title"/>
          </p:nvPr>
        </p:nvSpPr>
        <p:spPr>
          <a:xfrm>
            <a:off x="838200" y="365125"/>
            <a:ext cx="10515600" cy="449687"/>
          </a:xfrm>
        </p:spPr>
        <p:txBody>
          <a:bodyPr>
            <a:normAutofit/>
          </a:bodyPr>
          <a:lstStyle/>
          <a:p>
            <a:pPr algn="ctr"/>
            <a:r>
              <a:rPr lang="it-IT" sz="2400" dirty="0"/>
              <a:t>L’Europa nel primo dopoguerra</a:t>
            </a:r>
          </a:p>
        </p:txBody>
      </p:sp>
      <p:pic>
        <p:nvPicPr>
          <p:cNvPr id="3076" name="Picture 4" descr="LA GEOPOLITICA DEL FASCISMO IN MACEDONIA - Limes">
            <a:extLst>
              <a:ext uri="{FF2B5EF4-FFF2-40B4-BE49-F238E27FC236}">
                <a16:creationId xmlns:a16="http://schemas.microsoft.com/office/drawing/2014/main" id="{83BC4DCE-3996-7085-BF69-B1649A497D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8689" y="814812"/>
            <a:ext cx="7894622" cy="536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69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DA8451-BC06-F7CF-F8A3-310B0D886725}"/>
              </a:ext>
            </a:extLst>
          </p:cNvPr>
          <p:cNvSpPr>
            <a:spLocks noGrp="1"/>
          </p:cNvSpPr>
          <p:nvPr>
            <p:ph type="title"/>
          </p:nvPr>
        </p:nvSpPr>
        <p:spPr/>
        <p:txBody>
          <a:bodyPr/>
          <a:lstStyle/>
          <a:p>
            <a:r>
              <a:rPr lang="it-IT" dirty="0"/>
              <a:t>La Russia rivoluzionaria</a:t>
            </a:r>
          </a:p>
        </p:txBody>
      </p:sp>
      <p:sp>
        <p:nvSpPr>
          <p:cNvPr id="3" name="Segnaposto contenuto 2">
            <a:extLst>
              <a:ext uri="{FF2B5EF4-FFF2-40B4-BE49-F238E27FC236}">
                <a16:creationId xmlns:a16="http://schemas.microsoft.com/office/drawing/2014/main" id="{5EA2FF66-79C3-A060-0098-05F27A2A608E}"/>
              </a:ext>
            </a:extLst>
          </p:cNvPr>
          <p:cNvSpPr>
            <a:spLocks noGrp="1"/>
          </p:cNvSpPr>
          <p:nvPr>
            <p:ph idx="1"/>
          </p:nvPr>
        </p:nvSpPr>
        <p:spPr/>
        <p:txBody>
          <a:bodyPr>
            <a:normAutofit lnSpcReduction="10000"/>
          </a:bodyPr>
          <a:lstStyle/>
          <a:p>
            <a:pPr algn="just"/>
            <a:r>
              <a:rPr lang="it-IT" dirty="0"/>
              <a:t>La Russia ha avuto un alto numero di perdite in guerra (1.700.000 morti)</a:t>
            </a:r>
          </a:p>
          <a:p>
            <a:pPr algn="just"/>
            <a:r>
              <a:rPr lang="it-IT" dirty="0"/>
              <a:t>Agricoltura e industria non riescono più a sostenere esercito e società russa</a:t>
            </a:r>
          </a:p>
          <a:p>
            <a:pPr algn="just"/>
            <a:r>
              <a:rPr lang="it-IT" dirty="0"/>
              <a:t>Le manifestazioni degli operai della fabbrica Putilov a Pietrogrado e il rifiuto di molti soldati di sparare contro questi, porta all’avvio della rivoluzione di febbraio 1917</a:t>
            </a:r>
          </a:p>
          <a:p>
            <a:pPr algn="just"/>
            <a:r>
              <a:rPr lang="it-IT" dirty="0"/>
              <a:t>Abdicazione di Nicola II e proclamazione della repubblica</a:t>
            </a:r>
          </a:p>
          <a:p>
            <a:pPr algn="just"/>
            <a:r>
              <a:rPr lang="it-IT" dirty="0"/>
              <a:t>Nomina di un governo provvisorio di coalizione presieduto dal principe L’</a:t>
            </a:r>
            <a:r>
              <a:rPr lang="it-IT" dirty="0" err="1"/>
              <a:t>vov</a:t>
            </a:r>
            <a:r>
              <a:rPr lang="it-IT" dirty="0"/>
              <a:t> e decisione di proseguire la guerra </a:t>
            </a:r>
          </a:p>
        </p:txBody>
      </p:sp>
    </p:spTree>
    <p:extLst>
      <p:ext uri="{BB962C8B-B14F-4D97-AF65-F5344CB8AC3E}">
        <p14:creationId xmlns:p14="http://schemas.microsoft.com/office/powerpoint/2010/main" val="981791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A5E8FAB-FE8D-9C5B-D998-7C8C19195455}"/>
              </a:ext>
            </a:extLst>
          </p:cNvPr>
          <p:cNvSpPr>
            <a:spLocks noGrp="1"/>
          </p:cNvSpPr>
          <p:nvPr>
            <p:ph idx="1"/>
          </p:nvPr>
        </p:nvSpPr>
        <p:spPr>
          <a:xfrm>
            <a:off x="838200" y="679010"/>
            <a:ext cx="10515600" cy="5497953"/>
          </a:xfrm>
        </p:spPr>
        <p:txBody>
          <a:bodyPr/>
          <a:lstStyle/>
          <a:p>
            <a:pPr algn="just"/>
            <a:r>
              <a:rPr lang="it-IT" dirty="0"/>
              <a:t>In particolare sulla questione della guerra si forma un contropotere rispetto al governo provvisorio, cioè i soviet di operai e soldati, fra cui quello di Pietrogrado è il più attivo e giunge ad avere il controllo di ferrovie, poste, telegrafi e di soldati ribelli rispetto al governo provvisorio</a:t>
            </a:r>
          </a:p>
          <a:p>
            <a:pPr algn="just"/>
            <a:r>
              <a:rPr lang="it-IT" dirty="0"/>
              <a:t>Nelle campagne i contadini si appropriano delle terre</a:t>
            </a:r>
          </a:p>
          <a:p>
            <a:pPr algn="just"/>
            <a:r>
              <a:rPr lang="it-IT" dirty="0"/>
              <a:t>Con la complicità del governo tedesco Lenin torna in Russia nell’aprile 1917, in quanto favorevole all’uscita russa dalla guerra</a:t>
            </a:r>
          </a:p>
          <a:p>
            <a:pPr algn="just"/>
            <a:r>
              <a:rPr lang="it-IT" dirty="0"/>
              <a:t>«Tesi di aprile» di Lenin: tutto il potere ai soviet di operai e contadini, uscita della Russia dalla guerra e nazionalizzazione delle terre</a:t>
            </a:r>
          </a:p>
          <a:p>
            <a:endParaRPr lang="it-IT" dirty="0"/>
          </a:p>
        </p:txBody>
      </p:sp>
    </p:spTree>
    <p:extLst>
      <p:ext uri="{BB962C8B-B14F-4D97-AF65-F5344CB8AC3E}">
        <p14:creationId xmlns:p14="http://schemas.microsoft.com/office/powerpoint/2010/main" val="3238980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83CDA71-441A-38B1-5BBE-E8335510BDB5}"/>
              </a:ext>
            </a:extLst>
          </p:cNvPr>
          <p:cNvSpPr>
            <a:spLocks noGrp="1"/>
          </p:cNvSpPr>
          <p:nvPr>
            <p:ph idx="1"/>
          </p:nvPr>
        </p:nvSpPr>
        <p:spPr>
          <a:xfrm>
            <a:off x="838200" y="660903"/>
            <a:ext cx="10515600" cy="5516060"/>
          </a:xfrm>
        </p:spPr>
        <p:txBody>
          <a:bodyPr/>
          <a:lstStyle/>
          <a:p>
            <a:pPr algn="just"/>
            <a:r>
              <a:rPr lang="it-IT" dirty="0"/>
              <a:t>Rottura netta fra Lenin e gli altri partiti della sinistra: nel maggio 1917 menscevichi e social-rivoluzionari entrano in un secondo governo L’</a:t>
            </a:r>
            <a:r>
              <a:rPr lang="it-IT" dirty="0" err="1"/>
              <a:t>vov</a:t>
            </a:r>
            <a:r>
              <a:rPr lang="it-IT" dirty="0"/>
              <a:t>, che continua la guerra</a:t>
            </a:r>
          </a:p>
          <a:p>
            <a:pPr algn="just"/>
            <a:r>
              <a:rPr lang="it-IT" dirty="0"/>
              <a:t>Nel soviet di Pietrogrado il consenso dei bolscevichi sta aumentando, mentre Lenin forma le Guardie rosse, reclutate fra gli operai di Pietrogrado</a:t>
            </a:r>
          </a:p>
          <a:p>
            <a:pPr algn="just"/>
            <a:r>
              <a:rPr lang="it-IT" dirty="0"/>
              <a:t>Dal luglio 1917 il governo provvisorio è presieduto dal social-rivoluzionario Aleksandr Kerenskij</a:t>
            </a:r>
          </a:p>
          <a:p>
            <a:pPr algn="just"/>
            <a:r>
              <a:rPr lang="it-IT" dirty="0"/>
              <a:t>Prima repressione antibolscevica, poi richiesta di aiuto ai bolscevichi contro il tentativo di colpo di stato del generale Kornilov (agosto 1917)</a:t>
            </a:r>
          </a:p>
          <a:p>
            <a:endParaRPr lang="it-IT" dirty="0"/>
          </a:p>
          <a:p>
            <a:endParaRPr lang="it-IT" dirty="0"/>
          </a:p>
          <a:p>
            <a:endParaRPr lang="it-IT" dirty="0"/>
          </a:p>
        </p:txBody>
      </p:sp>
    </p:spTree>
    <p:extLst>
      <p:ext uri="{BB962C8B-B14F-4D97-AF65-F5344CB8AC3E}">
        <p14:creationId xmlns:p14="http://schemas.microsoft.com/office/powerpoint/2010/main" val="3446977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18AAFF1-3FB7-4864-8CA6-22F6B8B990FC}"/>
              </a:ext>
            </a:extLst>
          </p:cNvPr>
          <p:cNvSpPr>
            <a:spLocks noGrp="1"/>
          </p:cNvSpPr>
          <p:nvPr>
            <p:ph idx="1"/>
          </p:nvPr>
        </p:nvSpPr>
        <p:spPr>
          <a:xfrm>
            <a:off x="838200" y="814812"/>
            <a:ext cx="10515600" cy="5362151"/>
          </a:xfrm>
        </p:spPr>
        <p:txBody>
          <a:bodyPr>
            <a:normAutofit/>
          </a:bodyPr>
          <a:lstStyle/>
          <a:p>
            <a:pPr algn="just"/>
            <a:r>
              <a:rPr lang="it-IT" dirty="0"/>
              <a:t>Aumentato prestigio bolscevico in particolare a Pietrogrado, ma Lenin teme l’elezione per l’Assemblea costituente e il voto dei contadini</a:t>
            </a:r>
          </a:p>
          <a:p>
            <a:pPr algn="just"/>
            <a:r>
              <a:rPr lang="it-IT" dirty="0"/>
              <a:t>Fra il 24 e il 25 ottobre 1917 Rivoluzione d’Ottobre (colpo di Stato bolscevico), attuata per mezzo delle Guardie rosse e dei soldati </a:t>
            </a:r>
            <a:r>
              <a:rPr lang="it-IT" dirty="0" err="1"/>
              <a:t>filobolscevichi</a:t>
            </a:r>
            <a:r>
              <a:rPr lang="it-IT" dirty="0"/>
              <a:t> e presa del potere</a:t>
            </a:r>
          </a:p>
          <a:p>
            <a:pPr algn="just"/>
            <a:r>
              <a:rPr lang="it-IT" dirty="0"/>
              <a:t>Si forma il governo bolscevico, che assume il nome di Consiglio dei commissari del popolo: presidente Lenin, commissario agli Esteri Trotzkij, commissario alle Nazionalità Stalin</a:t>
            </a:r>
          </a:p>
          <a:p>
            <a:pPr algn="just"/>
            <a:r>
              <a:rPr lang="it-IT" dirty="0"/>
              <a:t>Lenin annuncia il programma del governo: pace con gli Imperi centrali, confisca delle grandi proprietà terriere e delle terre della Chiesa e redistribuzione alle famiglie contadine</a:t>
            </a:r>
          </a:p>
        </p:txBody>
      </p:sp>
    </p:spTree>
    <p:extLst>
      <p:ext uri="{BB962C8B-B14F-4D97-AF65-F5344CB8AC3E}">
        <p14:creationId xmlns:p14="http://schemas.microsoft.com/office/powerpoint/2010/main" val="516883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02B3303-72CF-E661-C57F-67E1C8694394}"/>
              </a:ext>
            </a:extLst>
          </p:cNvPr>
          <p:cNvSpPr>
            <a:spLocks noGrp="1"/>
          </p:cNvSpPr>
          <p:nvPr>
            <p:ph idx="1"/>
          </p:nvPr>
        </p:nvSpPr>
        <p:spPr>
          <a:xfrm>
            <a:off x="838200" y="769545"/>
            <a:ext cx="10515600" cy="5407418"/>
          </a:xfrm>
        </p:spPr>
        <p:txBody>
          <a:bodyPr/>
          <a:lstStyle/>
          <a:p>
            <a:pPr algn="just"/>
            <a:r>
              <a:rPr lang="it-IT" dirty="0"/>
              <a:t>Alle elezioni per l’Assemblea costituente, il 25 novembre 1917, vittoria dei social-rivoluzionari, mentre i bolscevichi sono minoritari</a:t>
            </a:r>
          </a:p>
          <a:p>
            <a:pPr algn="just"/>
            <a:r>
              <a:rPr lang="it-IT" dirty="0"/>
              <a:t>Nel gennaio 1918 i bolscevichi sciolgono con la forza l’Assemblea costituente e avviano un sistema a partito unico</a:t>
            </a:r>
          </a:p>
          <a:p>
            <a:pPr algn="just"/>
            <a:r>
              <a:rPr lang="it-IT" dirty="0"/>
              <a:t>Con il trattato di pace di Brest-</a:t>
            </a:r>
            <a:r>
              <a:rPr lang="it-IT" dirty="0" err="1"/>
              <a:t>Litovsk</a:t>
            </a:r>
            <a:r>
              <a:rPr lang="it-IT" dirty="0"/>
              <a:t> (3 marzo 1918) con l’Impero tedesco, la Russia perde il controllo di Finlandia, regioni baltiche, Polonia e Ucraina, occupate dall’esercito tedesco</a:t>
            </a:r>
          </a:p>
          <a:p>
            <a:pPr algn="just"/>
            <a:r>
              <a:rPr lang="it-IT" dirty="0"/>
              <a:t>Per ragioni strategiche, essendo troppo vicina ai territori occupati dai tedeschi, la capitale russa si sposta da Pietrogrado a Mosca</a:t>
            </a:r>
          </a:p>
          <a:p>
            <a:pPr algn="just"/>
            <a:r>
              <a:rPr lang="it-IT" dirty="0"/>
              <a:t>Il Partito socialdemocratico operaio bolscevico cambia il nome in Partito comunista</a:t>
            </a:r>
          </a:p>
        </p:txBody>
      </p:sp>
    </p:spTree>
    <p:extLst>
      <p:ext uri="{BB962C8B-B14F-4D97-AF65-F5344CB8AC3E}">
        <p14:creationId xmlns:p14="http://schemas.microsoft.com/office/powerpoint/2010/main" val="1579894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553DC85-E0EC-3036-3072-75894E3502BA}"/>
              </a:ext>
            </a:extLst>
          </p:cNvPr>
          <p:cNvSpPr>
            <a:spLocks noGrp="1"/>
          </p:cNvSpPr>
          <p:nvPr>
            <p:ph idx="1"/>
          </p:nvPr>
        </p:nvSpPr>
        <p:spPr>
          <a:xfrm>
            <a:off x="838200" y="606582"/>
            <a:ext cx="10515600" cy="5570381"/>
          </a:xfrm>
        </p:spPr>
        <p:txBody>
          <a:bodyPr/>
          <a:lstStyle/>
          <a:p>
            <a:pPr algn="just"/>
            <a:r>
              <a:rPr lang="it-IT" dirty="0"/>
              <a:t>Inizia la guerra civile russa: da una parte i bolscevichi, dall’altra i controrivoluzionari (le «armate bianche»): zaristi ma anche altre forze ostili ai bolscevichi</a:t>
            </a:r>
          </a:p>
          <a:p>
            <a:pPr algn="just"/>
            <a:r>
              <a:rPr lang="it-IT" dirty="0"/>
              <a:t>Eliminazione dello zar Nicola II e della famiglia (luglio 1918)</a:t>
            </a:r>
          </a:p>
          <a:p>
            <a:pPr algn="just"/>
            <a:r>
              <a:rPr lang="it-IT" dirty="0"/>
              <a:t>L’Intesa invia truppe a sostegno delle forze antibolsceviche</a:t>
            </a:r>
          </a:p>
          <a:p>
            <a:pPr algn="just"/>
            <a:r>
              <a:rPr lang="it-IT" dirty="0"/>
              <a:t>Truppe nazionaliste (baltiche, ucraine) attaccano i bolscevichi</a:t>
            </a:r>
          </a:p>
          <a:p>
            <a:pPr algn="just"/>
            <a:r>
              <a:rPr lang="it-IT" dirty="0"/>
              <a:t>Trotzkij crea l’Armata rossa, che recluta in massa, affidandosi anche ad ex ufficiali zaristi, sotto la supervisione dei commissari politici bolscevichi</a:t>
            </a:r>
          </a:p>
        </p:txBody>
      </p:sp>
    </p:spTree>
    <p:extLst>
      <p:ext uri="{BB962C8B-B14F-4D97-AF65-F5344CB8AC3E}">
        <p14:creationId xmlns:p14="http://schemas.microsoft.com/office/powerpoint/2010/main" val="3097854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63B9BB3-6129-9410-4E47-A283639FCA3D}"/>
              </a:ext>
            </a:extLst>
          </p:cNvPr>
          <p:cNvSpPr>
            <a:spLocks noGrp="1"/>
          </p:cNvSpPr>
          <p:nvPr>
            <p:ph idx="1"/>
          </p:nvPr>
        </p:nvSpPr>
        <p:spPr>
          <a:xfrm>
            <a:off x="838200" y="669956"/>
            <a:ext cx="10515600" cy="5507007"/>
          </a:xfrm>
        </p:spPr>
        <p:txBody>
          <a:bodyPr/>
          <a:lstStyle/>
          <a:p>
            <a:pPr algn="just"/>
            <a:r>
              <a:rPr lang="it-IT" dirty="0"/>
              <a:t>Grande efficienza dell’Armata rossa e divisioni nel campo controrivoluzionario, fra generali zaristi e nazionalisti finlandesi e baltici, che chiedono l’indipendenza</a:t>
            </a:r>
          </a:p>
          <a:p>
            <a:pPr algn="just"/>
            <a:r>
              <a:rPr lang="it-IT" dirty="0"/>
              <a:t>Nel 1920 l’Armata rossa è giunta a controllare la situazione, ma viene attaccata dalla Polonia: con il trattato di Riga (marzo 1921), si fissa il confine russo-polacco, in base al quale la Polonia annette parti di Bielorussia e Ucraina</a:t>
            </a:r>
          </a:p>
          <a:p>
            <a:pPr algn="just"/>
            <a:r>
              <a:rPr lang="it-IT" dirty="0"/>
              <a:t>Finlandia, Estonia, Lettonia e Lituania sono indipendenti</a:t>
            </a:r>
          </a:p>
          <a:p>
            <a:pPr algn="just"/>
            <a:r>
              <a:rPr lang="it-IT" dirty="0"/>
              <a:t>Durante la guerra civile, dal 1918, il governo comunista aveva applicato il «comunismo di guerra», che si basava su una rigida centralizzazione statale di tutte le attività economiche, dall’industria, al commercio e all’agricoltura</a:t>
            </a:r>
          </a:p>
        </p:txBody>
      </p:sp>
    </p:spTree>
    <p:extLst>
      <p:ext uri="{BB962C8B-B14F-4D97-AF65-F5344CB8AC3E}">
        <p14:creationId xmlns:p14="http://schemas.microsoft.com/office/powerpoint/2010/main" val="2900055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1C767D-7F37-E95B-EA84-3A34A3F6A0D5}"/>
              </a:ext>
            </a:extLst>
          </p:cNvPr>
          <p:cNvSpPr>
            <a:spLocks noGrp="1"/>
          </p:cNvSpPr>
          <p:nvPr>
            <p:ph type="title"/>
          </p:nvPr>
        </p:nvSpPr>
        <p:spPr>
          <a:xfrm>
            <a:off x="838200" y="365126"/>
            <a:ext cx="10515600" cy="422526"/>
          </a:xfrm>
        </p:spPr>
        <p:txBody>
          <a:bodyPr>
            <a:normAutofit fontScale="90000"/>
          </a:bodyPr>
          <a:lstStyle/>
          <a:p>
            <a:pPr algn="ctr"/>
            <a:r>
              <a:rPr lang="it-IT" sz="2400" dirty="0"/>
              <a:t>Guerra civile russa (1918-1921)</a:t>
            </a:r>
          </a:p>
        </p:txBody>
      </p:sp>
      <p:pic>
        <p:nvPicPr>
          <p:cNvPr id="1026" name="Picture 2" descr="Mappe della rivoluzione russa">
            <a:extLst>
              <a:ext uri="{FF2B5EF4-FFF2-40B4-BE49-F238E27FC236}">
                <a16:creationId xmlns:a16="http://schemas.microsoft.com/office/drawing/2014/main" id="{6EE1C330-58F1-61C5-F677-5AC00D3977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8774" y="787652"/>
            <a:ext cx="5954452" cy="538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806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D2954DA-1712-EAE2-A64D-1608D09DDBA7}"/>
              </a:ext>
            </a:extLst>
          </p:cNvPr>
          <p:cNvSpPr>
            <a:spLocks noGrp="1"/>
          </p:cNvSpPr>
          <p:nvPr>
            <p:ph idx="1"/>
          </p:nvPr>
        </p:nvSpPr>
        <p:spPr>
          <a:xfrm>
            <a:off x="838200" y="633743"/>
            <a:ext cx="10515600" cy="5543220"/>
          </a:xfrm>
        </p:spPr>
        <p:txBody>
          <a:bodyPr>
            <a:normAutofit fontScale="92500" lnSpcReduction="10000"/>
          </a:bodyPr>
          <a:lstStyle/>
          <a:p>
            <a:pPr algn="just"/>
            <a:r>
              <a:rPr lang="it-IT" dirty="0"/>
              <a:t>Durante la guerra aumenta l’inflazione e specialmente le classi popolari e contadine devono far fronte ad un aumento del costo dei generi di prima necessità</a:t>
            </a:r>
          </a:p>
          <a:p>
            <a:pPr algn="just"/>
            <a:r>
              <a:rPr lang="it-IT" dirty="0"/>
              <a:t>Nel 1917 iniziano a manifestarsi casi sempre più frequenti di ammutinamenti, diserzioni e proteste contro la guerra, sia al fronte che nelle retrovie</a:t>
            </a:r>
          </a:p>
          <a:p>
            <a:pPr algn="just"/>
            <a:r>
              <a:rPr lang="it-IT" dirty="0"/>
              <a:t>I governi rispondono da un lato con ulteriore propaganda per motivare le truppe e con un miglioramento relativo del loro trattamento, dall’altro con punizioni più dure: in Italia sono 4000 i soldati condannati a morte, di cui 750 giustiziati, cui si aggiungono almeno 300 fucilazioni sommarie</a:t>
            </a:r>
          </a:p>
          <a:p>
            <a:pPr algn="just"/>
            <a:r>
              <a:rPr lang="it-IT" dirty="0"/>
              <a:t>I due schieramenti che si affrontano dall’agosto del 1914 sono l’Intesa (Francia, Regno Unito e Russia, a sostegno della Serbia) e gli Imperi centrali (Germania, Impero austro-ungarico e Impero ottomano). Negli anni seguenti altri paesi si aggiungono ai due schieramenti</a:t>
            </a:r>
          </a:p>
          <a:p>
            <a:endParaRPr lang="it-IT" dirty="0"/>
          </a:p>
          <a:p>
            <a:endParaRPr lang="it-IT" dirty="0"/>
          </a:p>
        </p:txBody>
      </p:sp>
    </p:spTree>
    <p:extLst>
      <p:ext uri="{BB962C8B-B14F-4D97-AF65-F5344CB8AC3E}">
        <p14:creationId xmlns:p14="http://schemas.microsoft.com/office/powerpoint/2010/main" val="240924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530B2C4-647A-5C1B-438C-E6986506E7FD}"/>
              </a:ext>
            </a:extLst>
          </p:cNvPr>
          <p:cNvSpPr>
            <a:spLocks noGrp="1"/>
          </p:cNvSpPr>
          <p:nvPr>
            <p:ph idx="1"/>
          </p:nvPr>
        </p:nvSpPr>
        <p:spPr>
          <a:xfrm>
            <a:off x="838200" y="769545"/>
            <a:ext cx="10515600" cy="5407418"/>
          </a:xfrm>
        </p:spPr>
        <p:txBody>
          <a:bodyPr/>
          <a:lstStyle/>
          <a:p>
            <a:pPr algn="just"/>
            <a:r>
              <a:rPr lang="it-IT" dirty="0"/>
              <a:t>Il governo italiano opta inizialmente per la neutralità, visto che il trattato della Triplice Alleanza è difensivo e l’Impero austro-ungarico aveva attaccato la Serbia</a:t>
            </a:r>
          </a:p>
          <a:p>
            <a:pPr algn="just"/>
            <a:r>
              <a:rPr lang="it-IT" dirty="0"/>
              <a:t>Progressivamente l’opinione pubblica italiana si divide fra neutralisti (liberali come Giolitti, socialisti, una parte dei cattolici) e interventisti (interventisti democratici, rivoluzionari, liberali, nazionalisti), che sostengono l’ingresso in guerra ma contro l’Impero austro-ungarico</a:t>
            </a:r>
          </a:p>
          <a:p>
            <a:pPr algn="just"/>
            <a:r>
              <a:rPr lang="it-IT" dirty="0"/>
              <a:t>L’Intesa promette all’Italia dei vantaggi territoriali in caso di vittoria: Trentino, Alto Adige, Venezia Giulia, Istria, Dalmazia, protettorato sull’Albania, Valona, la regione turca di </a:t>
            </a:r>
            <a:r>
              <a:rPr lang="it-IT" dirty="0" err="1"/>
              <a:t>Antalia</a:t>
            </a:r>
            <a:r>
              <a:rPr lang="it-IT" dirty="0"/>
              <a:t> (Patto di Londra, aprile 1915)</a:t>
            </a:r>
          </a:p>
        </p:txBody>
      </p:sp>
    </p:spTree>
    <p:extLst>
      <p:ext uri="{BB962C8B-B14F-4D97-AF65-F5344CB8AC3E}">
        <p14:creationId xmlns:p14="http://schemas.microsoft.com/office/powerpoint/2010/main" val="122260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146E948-3AA2-9528-0754-D254FC47DA3E}"/>
              </a:ext>
            </a:extLst>
          </p:cNvPr>
          <p:cNvSpPr>
            <a:spLocks noGrp="1"/>
          </p:cNvSpPr>
          <p:nvPr>
            <p:ph idx="1"/>
          </p:nvPr>
        </p:nvSpPr>
        <p:spPr>
          <a:xfrm>
            <a:off x="838200" y="669956"/>
            <a:ext cx="10515600" cy="5507007"/>
          </a:xfrm>
        </p:spPr>
        <p:txBody>
          <a:bodyPr/>
          <a:lstStyle/>
          <a:p>
            <a:pPr algn="just"/>
            <a:r>
              <a:rPr lang="it-IT" dirty="0"/>
              <a:t>Il governo Salandra firma segretamente il Patto di Londra e, grazie a una propaganda bellicista portata avanti soprattutto dai nazionalisti e dal poeta Gabriele D’Annunzio, il parlamento approva</a:t>
            </a:r>
          </a:p>
          <a:p>
            <a:pPr algn="just"/>
            <a:r>
              <a:rPr lang="it-IT" dirty="0"/>
              <a:t>I socialisti si oppongono, ma usando la formula neutralista del «né aderire, né sabotare»</a:t>
            </a:r>
          </a:p>
          <a:p>
            <a:pPr algn="just"/>
            <a:r>
              <a:rPr lang="it-IT" dirty="0"/>
              <a:t>Il 23 maggio 1915 il governo italiano dichiara guerra all’Impero austro-ungarico e il 24 maggio iniziano le ostilità</a:t>
            </a:r>
          </a:p>
          <a:p>
            <a:pPr algn="just"/>
            <a:r>
              <a:rPr lang="it-IT" dirty="0"/>
              <a:t>La guerra sottomarina tedesca contro le navi dei paesi neutrali che portano rifornimenti all’Intesa provoca l’affondamento di molte navi statunitensi e la conseguente entrata in guerra degli Stati Uniti contro la Germania e i suoi alleati (aprile 1917)</a:t>
            </a:r>
          </a:p>
        </p:txBody>
      </p:sp>
    </p:spTree>
    <p:extLst>
      <p:ext uri="{BB962C8B-B14F-4D97-AF65-F5344CB8AC3E}">
        <p14:creationId xmlns:p14="http://schemas.microsoft.com/office/powerpoint/2010/main" val="253542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E8C78CB-065A-5CF5-AB83-201599FDE7BC}"/>
              </a:ext>
            </a:extLst>
          </p:cNvPr>
          <p:cNvSpPr>
            <a:spLocks noGrp="1"/>
          </p:cNvSpPr>
          <p:nvPr>
            <p:ph idx="1"/>
          </p:nvPr>
        </p:nvSpPr>
        <p:spPr>
          <a:xfrm>
            <a:off x="838200" y="633743"/>
            <a:ext cx="10515600" cy="5543220"/>
          </a:xfrm>
        </p:spPr>
        <p:txBody>
          <a:bodyPr/>
          <a:lstStyle/>
          <a:p>
            <a:pPr algn="just"/>
            <a:r>
              <a:rPr lang="it-IT" dirty="0"/>
              <a:t>In Russia scoppia una rivoluzione nel febbraio 1917, che porta all’abdicazione dello zar Nicola II e alla nomina di un governo provvisorio, che prosegue la guerra</a:t>
            </a:r>
          </a:p>
          <a:p>
            <a:pPr algn="just"/>
            <a:r>
              <a:rPr lang="it-IT" dirty="0"/>
              <a:t>Il 25 ottobre scoppia una seconda rivoluzione, guidata dai bolscevichi (frazione rivoluzionaria del Partito socialdemocratico russo), che porta alla creazione di una Repubblica socialista russa e alla stipula di una pace con la Germania (trattato di Brest-</a:t>
            </a:r>
            <a:r>
              <a:rPr lang="it-IT" dirty="0" err="1"/>
              <a:t>Litovsk</a:t>
            </a:r>
            <a:r>
              <a:rPr lang="it-IT" dirty="0"/>
              <a:t>, marzo 1918)</a:t>
            </a:r>
          </a:p>
          <a:p>
            <a:pPr algn="just"/>
            <a:r>
              <a:rPr lang="it-IT" dirty="0"/>
              <a:t>Sul fronte italiano, gli austro-tedeschi sfondano le difese italiane a Caporetto (ottobre 1917) e vengono fermati lungo il fiume Piave</a:t>
            </a:r>
          </a:p>
          <a:p>
            <a:pPr algn="just"/>
            <a:r>
              <a:rPr lang="it-IT" dirty="0"/>
              <a:t>Il capo di stato maggiore Luigi Cadorna viene sostituito con Armando Diaz: miglioramento del trattamento delle truppe</a:t>
            </a:r>
          </a:p>
          <a:p>
            <a:endParaRPr lang="it-IT" dirty="0"/>
          </a:p>
        </p:txBody>
      </p:sp>
    </p:spTree>
    <p:extLst>
      <p:ext uri="{BB962C8B-B14F-4D97-AF65-F5344CB8AC3E}">
        <p14:creationId xmlns:p14="http://schemas.microsoft.com/office/powerpoint/2010/main" val="1226188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6405B5E-FE65-4ABE-8DB0-59D3166ABB0F}"/>
              </a:ext>
            </a:extLst>
          </p:cNvPr>
          <p:cNvSpPr>
            <a:spLocks noGrp="1"/>
          </p:cNvSpPr>
          <p:nvPr>
            <p:ph idx="1"/>
          </p:nvPr>
        </p:nvSpPr>
        <p:spPr>
          <a:xfrm>
            <a:off x="838200" y="715224"/>
            <a:ext cx="10515600" cy="5461739"/>
          </a:xfrm>
        </p:spPr>
        <p:txBody>
          <a:bodyPr/>
          <a:lstStyle/>
          <a:p>
            <a:pPr algn="just"/>
            <a:r>
              <a:rPr lang="it-IT" dirty="0"/>
              <a:t>Il governo di Paolo Boselli viene sostituito da un nuovo governo presieduto da Vittorio Emanuele Orlando</a:t>
            </a:r>
          </a:p>
          <a:p>
            <a:pPr algn="just"/>
            <a:r>
              <a:rPr lang="it-IT" dirty="0"/>
              <a:t>L’arrivo dei rinforzi statunitensi nella primavera del 1918 mette progressivamente in crisi gli Imperi centrali: il 3 novembre l’Impero austro-ungarico firma l’armistizio (entra in vigore il 4 novembre)</a:t>
            </a:r>
          </a:p>
          <a:p>
            <a:pPr algn="just"/>
            <a:r>
              <a:rPr lang="it-IT" dirty="0"/>
              <a:t>In Germania scoppia una rivoluzione, diventa presidente del Consiglio il socialdemocratico Friedrich Ebert, l’imperatore Guglielmo II fugge, viene proclamata la repubblica e viene firmato l’armistizio (11 novembre 1918)</a:t>
            </a:r>
          </a:p>
          <a:p>
            <a:pPr algn="just"/>
            <a:r>
              <a:rPr lang="it-IT" dirty="0"/>
              <a:t>Nel gennaio del 1918 il presidente statunitense Woodrow Wilson aveva fissato 14 punti da raggiungere per il dopoguerra</a:t>
            </a:r>
          </a:p>
          <a:p>
            <a:endParaRPr lang="it-IT" dirty="0"/>
          </a:p>
        </p:txBody>
      </p:sp>
    </p:spTree>
    <p:extLst>
      <p:ext uri="{BB962C8B-B14F-4D97-AF65-F5344CB8AC3E}">
        <p14:creationId xmlns:p14="http://schemas.microsoft.com/office/powerpoint/2010/main" val="991047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929A582-24E0-D319-F5AD-79917627870A}"/>
              </a:ext>
            </a:extLst>
          </p:cNvPr>
          <p:cNvSpPr>
            <a:spLocks noGrp="1"/>
          </p:cNvSpPr>
          <p:nvPr>
            <p:ph idx="1"/>
          </p:nvPr>
        </p:nvSpPr>
        <p:spPr>
          <a:xfrm>
            <a:off x="838200" y="642796"/>
            <a:ext cx="10515600" cy="5534167"/>
          </a:xfrm>
        </p:spPr>
        <p:txBody>
          <a:bodyPr/>
          <a:lstStyle/>
          <a:p>
            <a:pPr algn="just"/>
            <a:r>
              <a:rPr lang="it-IT" dirty="0"/>
              <a:t>Fra questi punti vi erano: libertà di navigazione, disarmo, libertà di commercio, autodeterminazione dei popoli, creazione di un organismo internazionale che potesse permettere di risolvere in futuro i conflitti internazionali, pace senza vendette da parte dei vincitori sui vinti</a:t>
            </a:r>
          </a:p>
          <a:p>
            <a:pPr algn="just"/>
            <a:r>
              <a:rPr lang="it-IT" dirty="0"/>
              <a:t>Ma Francia e Regno Unito hanno invece l’obiettivo di punire la Germania, considerata la responsabile del conflitto</a:t>
            </a:r>
          </a:p>
          <a:p>
            <a:pPr algn="just"/>
            <a:r>
              <a:rPr lang="it-IT" dirty="0"/>
              <a:t>Nonostante il tentativo fatto nell’ottobre del 1918 da parte dell’imperatore Carlo I d’Asburgo di realizzare una riforma federale dell’Impero austro-ungarico, questo si disgrega con la nascita di nuovi stati indipendenti e l’annessione di altri territori a paesi preesistenti</a:t>
            </a:r>
          </a:p>
        </p:txBody>
      </p:sp>
    </p:spTree>
    <p:extLst>
      <p:ext uri="{BB962C8B-B14F-4D97-AF65-F5344CB8AC3E}">
        <p14:creationId xmlns:p14="http://schemas.microsoft.com/office/powerpoint/2010/main" val="210617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88A2BA8-DD11-DFB1-3A1B-52B092C747CE}"/>
              </a:ext>
            </a:extLst>
          </p:cNvPr>
          <p:cNvSpPr>
            <a:spLocks noGrp="1"/>
          </p:cNvSpPr>
          <p:nvPr>
            <p:ph idx="1"/>
          </p:nvPr>
        </p:nvSpPr>
        <p:spPr>
          <a:xfrm>
            <a:off x="838200" y="697117"/>
            <a:ext cx="10515600" cy="5479846"/>
          </a:xfrm>
        </p:spPr>
        <p:txBody>
          <a:bodyPr/>
          <a:lstStyle/>
          <a:p>
            <a:pPr algn="just"/>
            <a:r>
              <a:rPr lang="it-IT" dirty="0"/>
              <a:t>Per sconfiggere l’Impero ottomano l’Intesa, e in particolare il Regno Unito, ha promesso agli arabi la formazione di un regno arabo indipendente, alla Grecia un allargamento territoriale in Tracia e nell’Anatolia occidentale e agli ebrei della diaspora la creazione di un territorio ebraico in Palestina (dichiarazione Balfour), così come prospettato dal programma sionista</a:t>
            </a:r>
          </a:p>
          <a:p>
            <a:pPr algn="just"/>
            <a:r>
              <a:rPr lang="it-IT" dirty="0"/>
              <a:t>Con la sconfitta dell’Impero ottomano (armistizio di </a:t>
            </a:r>
            <a:r>
              <a:rPr lang="it-IT" dirty="0" err="1"/>
              <a:t>Mudros</a:t>
            </a:r>
            <a:r>
              <a:rPr lang="it-IT" dirty="0"/>
              <a:t>, 30 ottobre 1918), l’Intesa occupa vaste aree dell’Impero, sia in Medio Oriente che sulle coste sud-occidentali dell’Anatolia, sia la stessa Istanbul</a:t>
            </a:r>
          </a:p>
          <a:p>
            <a:pPr algn="just"/>
            <a:r>
              <a:rPr lang="it-IT" dirty="0"/>
              <a:t>La Grecia occupa la regione di Smirne</a:t>
            </a:r>
          </a:p>
        </p:txBody>
      </p:sp>
    </p:spTree>
    <p:extLst>
      <p:ext uri="{BB962C8B-B14F-4D97-AF65-F5344CB8AC3E}">
        <p14:creationId xmlns:p14="http://schemas.microsoft.com/office/powerpoint/2010/main" val="939032140"/>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2429</Words>
  <Application>Microsoft Office PowerPoint</Application>
  <PresentationFormat>Widescreen</PresentationFormat>
  <Paragraphs>99</Paragraphs>
  <Slides>29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29</vt:i4>
      </vt:variant>
    </vt:vector>
  </HeadingPairs>
  <TitlesOfParts>
    <vt:vector size="33" baseType="lpstr">
      <vt:lpstr>Aptos</vt:lpstr>
      <vt:lpstr>Aptos Display</vt:lpstr>
      <vt:lpstr>Arial</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Germania in base al trattato di Versailles (1919)</vt:lpstr>
      <vt:lpstr>Presentazione standard di PowerPoint</vt:lpstr>
      <vt:lpstr>Stati successori dell’Impero austro-ungarico</vt:lpstr>
      <vt:lpstr>Presentazione standard di PowerPoint</vt:lpstr>
      <vt:lpstr>L’Impero ottomano in seguito al trattato di Sèvres (1920)</vt:lpstr>
      <vt:lpstr>Presentazione standard di PowerPoint</vt:lpstr>
      <vt:lpstr>Trattato di Losanna (1923)</vt:lpstr>
      <vt:lpstr>Presentazione standard di PowerPoint</vt:lpstr>
      <vt:lpstr>Presentazione standard di PowerPoint</vt:lpstr>
      <vt:lpstr>Presentazione standard di PowerPoint</vt:lpstr>
      <vt:lpstr>L’Europa nel primo dopoguerra</vt:lpstr>
      <vt:lpstr>La Russia rivoluzionaria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Guerra civile russa (1918-1921)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SANTORO STEFANO</dc:creator>
  <cp:lastModifiedBy>SANTORO STEFANO</cp:lastModifiedBy>
  <cp:revision>1</cp:revision>
  <dcterms:created xsi:type="dcterms:W3CDTF">2026-04-01T06:48:09Z</dcterms:created>
  <dcterms:modified xsi:type="dcterms:W3CDTF">2026-04-01T06:48:50Z</dcterms:modified>
</cp:coreProperties>
</file>