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3" r:id="rId11"/>
    <p:sldId id="262" r:id="rId12"/>
    <p:sldId id="264" r:id="rId13"/>
    <p:sldId id="268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6694699999999999E-2"/>
          <c:y val="5.4309299999999998E-2"/>
          <c:w val="0.93481899999999996"/>
          <c:h val="0.85092999999999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</c:strRef>
          </c:tx>
          <c:spPr>
            <a:ln w="38100" cap="flat">
              <a:solidFill>
                <a:srgbClr val="FF2600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86-463D-9A45-A3A9EF412A5E}"/>
            </c:ext>
          </c:extLst>
        </c:ser>
        <c:ser>
          <c:idx val="1"/>
          <c:order val="1"/>
          <c:tx>
            <c:strRef>
              <c:f>Sheet1!$C$1</c:f>
            </c:strRef>
          </c:tx>
          <c:spPr>
            <a:ln w="38100" cap="flat">
              <a:solidFill>
                <a:srgbClr val="0433F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86-463D-9A45-A3A9EF412A5E}"/>
            </c:ext>
          </c:extLst>
        </c:ser>
        <c:ser>
          <c:idx val="2"/>
          <c:order val="2"/>
          <c:tx>
            <c:strRef>
              <c:f>Sheet1!$D$1</c:f>
            </c:strRef>
          </c:tx>
          <c:spPr>
            <a:ln w="38100" cap="flat">
              <a:solidFill>
                <a:srgbClr val="929292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86-463D-9A45-A3A9EF412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1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crossBetween val="between"/>
        <c:majorUnit val="0.25"/>
        <c:minorUnit val="0.125"/>
      </c:valAx>
      <c:valAx>
        <c:axId val="2094734553"/>
        <c:scaling>
          <c:orientation val="minMax"/>
          <c:max val="12"/>
          <c:min val="0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54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3"/>
        <c:minorUnit val="1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9949600000000001E-2"/>
          <c:y val="5.2619300000000001E-2"/>
          <c:w val="0.96447799999999995"/>
          <c:h val="0.85461299999999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</c:strRef>
          </c:tx>
          <c:spPr>
            <a:ln w="38100" cap="flat">
              <a:solidFill>
                <a:srgbClr val="0433F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35-4358-9A30-698CE8815395}"/>
            </c:ext>
          </c:extLst>
        </c:ser>
        <c:ser>
          <c:idx val="1"/>
          <c:order val="1"/>
          <c:tx>
            <c:strRef>
              <c:f>Sheet1!$C$1</c:f>
            </c:strRef>
          </c:tx>
          <c:spPr>
            <a:ln w="38100" cap="flat">
              <a:solidFill>
                <a:schemeClr val="accent3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35-4358-9A30-698CE8815395}"/>
            </c:ext>
          </c:extLst>
        </c:ser>
        <c:ser>
          <c:idx val="2"/>
          <c:order val="2"/>
          <c:tx>
            <c:strRef>
              <c:f>Sheet1!$D$1</c:f>
            </c:strRef>
          </c:tx>
          <c:spPr>
            <a:ln w="38100" cap="flat">
              <a:noFill/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929292"/>
              </a:solidFill>
              <a:ln w="3175" cap="flat">
                <a:solidFill>
                  <a:srgbClr val="929292"/>
                </a:solidFill>
                <a:prstDash val="solid"/>
                <a:miter lim="400000"/>
              </a:ln>
              <a:effectLst/>
            </c:spPr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  <c:pt idx="5">
                  <c:v>1.1000000000000001</c:v>
                </c:pt>
                <c:pt idx="6">
                  <c:v>1.25</c:v>
                </c:pt>
                <c:pt idx="7">
                  <c:v>1.4</c:v>
                </c:pt>
                <c:pt idx="8">
                  <c:v>1.6</c:v>
                </c:pt>
                <c:pt idx="9">
                  <c:v>1.7</c:v>
                </c:pt>
                <c:pt idx="10">
                  <c:v>1.85</c:v>
                </c:pt>
                <c:pt idx="11">
                  <c:v>1.91</c:v>
                </c:pt>
                <c:pt idx="12">
                  <c:v>2</c:v>
                </c:pt>
                <c:pt idx="13">
                  <c:v>2.0499999999999998</c:v>
                </c:pt>
                <c:pt idx="14">
                  <c:v>2.0299999999999998</c:v>
                </c:pt>
                <c:pt idx="15">
                  <c:v>2</c:v>
                </c:pt>
                <c:pt idx="16">
                  <c:v>1.95</c:v>
                </c:pt>
                <c:pt idx="17">
                  <c:v>1.87</c:v>
                </c:pt>
                <c:pt idx="18">
                  <c:v>1.91</c:v>
                </c:pt>
                <c:pt idx="19">
                  <c:v>1.95</c:v>
                </c:pt>
                <c:pt idx="2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35-4358-9A30-698CE881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1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crossBetween val="between"/>
        <c:majorUnit val="0.25"/>
        <c:minorUnit val="0.125"/>
      </c:valAx>
      <c:valAx>
        <c:axId val="209473455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55564E-2"/>
          <c:y val="2.2345400000000001E-2"/>
          <c:w val="0.97944399999999998"/>
          <c:h val="0.956909000000000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</c:strRef>
          </c:tx>
          <c:spPr>
            <a:ln w="38100" cap="flat">
              <a:solidFill>
                <a:srgbClr val="0433F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5A-48CD-8AF8-46239BDAD4FD}"/>
            </c:ext>
          </c:extLst>
        </c:ser>
        <c:ser>
          <c:idx val="1"/>
          <c:order val="1"/>
          <c:tx>
            <c:strRef>
              <c:f>Sheet1!$C$1</c:f>
            </c:strRef>
          </c:tx>
          <c:spPr>
            <a:ln w="38100" cap="flat">
              <a:solidFill>
                <a:srgbClr val="00B050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xVal>
          <c:yVal>
            <c:numRef>
              <c:f>Sheet1!$E$2:$E$3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5A-48CD-8AF8-46239BDAD4FD}"/>
            </c:ext>
          </c:extLst>
        </c:ser>
        <c:ser>
          <c:idx val="2"/>
          <c:order val="2"/>
          <c:tx>
            <c:strRef>
              <c:f>Sheet1!$D$1</c:f>
            </c:strRef>
          </c:tx>
          <c:spPr>
            <a:ln w="38100" cap="flat">
              <a:solidFill>
                <a:srgbClr val="929292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xVal>
          <c:yVal>
            <c:numRef>
              <c:f>Sheet1!$G$2:$G$3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5A-48CD-8AF8-46239BDAD4FD}"/>
            </c:ext>
          </c:extLst>
        </c:ser>
        <c:ser>
          <c:idx val="3"/>
          <c:order val="3"/>
          <c:tx>
            <c:strRef>
              <c:f>Sheet1!$E$1</c:f>
            </c:strRef>
          </c:tx>
          <c:spPr>
            <a:ln w="38100" cap="flat">
              <a:solidFill>
                <a:srgbClr val="00F900"/>
              </a:solidFill>
              <a:custDash>
                <a:ds d="200000" sp="200000"/>
              </a:custDash>
              <a:miter lim="400000"/>
            </a:ln>
            <a:effectLst/>
          </c:spPr>
          <c:marker>
            <c:symbol val="none"/>
          </c:marker>
          <c:xVal>
            <c:numRef>
              <c:f>Sheet1!$H$2:$H$3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5A-48CD-8AF8-46239BDAD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crossBetween val="between"/>
        <c:majorUnit val="2.5"/>
        <c:minorUnit val="1.25"/>
      </c:valAx>
      <c:valAx>
        <c:axId val="209473455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2.5"/>
        <c:minorUnit val="1.2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077A2-8AB0-454C-B162-8DF381A4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4AA051-1DF6-4ED4-9F76-FE132E414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71465A-5EE4-4C5E-A384-3A74DFD6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1FE462-BD2A-4810-95E2-CA737A4B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79F46-9A67-41AC-9678-E0E4580D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28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5016BE-42D6-433E-BAAA-61D4FF19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556713-AE12-4DA9-9203-ED8251337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0266A4-377C-4421-AC0D-B6E47B5C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B4793F-14CE-4F84-9DA7-5B1BA207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788C2C-4F49-40B1-9C0E-EFC36EE3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E979B7-BED7-4787-B629-16A66F85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61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7EB55-5EC1-4C6D-BA23-4F5C46BA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7796BA-4610-44AD-9B1A-3E48457D3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C03A66-53E6-4880-AEF4-605C076C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2E3A9B-7B8E-4023-861E-6926A617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4015E0-8097-4876-847D-204585A3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92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BD8254-182D-493F-B706-541EA2B8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CAC5A2-80FA-4F99-AA9A-5501E8A25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D6B85B-4A85-4180-B71F-71CD931F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DCFEC0-628B-4FD7-B141-1FA5DD01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8F1904-034B-4491-AE78-2CA1A702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13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1763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D9297-549F-42ED-A8A0-58BEA0EF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F126ED-2697-4A14-8A00-A4D7D252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7BCA4-ABF9-402D-8967-265E615D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4819D9-65BC-4ADC-89BD-048FACA6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DB43E-3C8A-49A7-A3DC-EDD95B56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11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D9297-549F-42ED-A8A0-58BEA0EF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F126ED-2697-4A14-8A00-A4D7D252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955"/>
            <a:ext cx="10515600" cy="367000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7BCA4-ABF9-402D-8967-265E615D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4819D9-65BC-4ADC-89BD-048FACA6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DB43E-3C8A-49A7-A3DC-EDD95B56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CD301DE-AD09-4C71-A709-43F8DA0B5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0077"/>
            <a:ext cx="10515600" cy="457488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1194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1E090-02FB-49B2-A809-A938AA00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5FC542-0D3E-46E3-861C-25473D47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062A5A-386F-4D98-88B9-D6C680E5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888D1A-5BA8-4365-AF62-3EE51E73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186E1-1B76-41FD-AEA4-857BA320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4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8D41F-4648-420D-AA69-A017B00F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41C1E7-D5D5-4B33-9781-95E968AA3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AD4654-F275-44BB-8798-456966800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440A40-E72F-4409-8493-9DC01C2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31623A-E6B3-4913-958C-AD6FD236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F66765-00A7-462B-B765-90E9198D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23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87452-ED4F-4D66-AD6A-AA1EF4D4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12B911-C1A8-4633-A3AF-B70BA20F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21322D-A78D-4CC6-BBED-9DA07F80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5DEA9D-DE99-4C7C-93A9-666953E7C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969503-871F-447D-9C3F-4D8CAF274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22C400-3245-49A6-9277-834AAE37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C73FC4-A323-423E-8827-741BE2A8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57DEF4-6D60-4161-9DCD-38C66A5E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38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E16E-D30E-448A-AE95-4DC88E51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E423DB-B27C-417A-A35D-AADFB9B5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7ACD7B-5876-42E2-8376-A255074C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42F440-6715-4A2F-B116-A77C64B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07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6F4F96-F1C5-41B5-8971-D8B0BFD0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BEE2B8-CB4A-45EE-AE59-A8C35802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5B7773-CBC4-4698-97E3-9908DC37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7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DBCE2-BFAF-4DF3-9099-3BC26AAD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5BF01E-F6A4-49D0-9AB5-0B5BCDCC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8F8731-1DEB-4FC7-9113-EBF61176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A5CEFF-D703-4C80-9EDB-FA981AFD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76E9E8-9035-4EEE-BFF3-4FA7B0C9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1A86F3-3CB2-42D8-9E8B-FDAB6530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3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0A0412B-55A6-4679-9AC2-92AFE159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4E7802-982E-4F70-9C73-94A2DF967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B2A464-9A05-48E5-8E4A-789376A92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C58D-8916-412F-B3E5-380D4CAB10B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04E7F-14EC-40D4-B1D2-FE12657A0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8585A-A7A5-4274-A93B-8EE092176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9141-F3EB-44D6-BDB4-4D29E7A87F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3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C5003-6177-4BC5-8A77-7A9F1D447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Termodinamica delle miscele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F78548-A5B6-4B84-A7AC-6AB445B0E1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Miscele semplici (=non reattive)</a:t>
            </a:r>
          </a:p>
        </p:txBody>
      </p:sp>
    </p:spTree>
    <p:extLst>
      <p:ext uri="{BB962C8B-B14F-4D97-AF65-F5344CB8AC3E}">
        <p14:creationId xmlns:p14="http://schemas.microsoft.com/office/powerpoint/2010/main" val="112652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EAD85-11DF-4A0C-99C7-281DBB4E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389"/>
          </a:xfrm>
        </p:spPr>
        <p:txBody>
          <a:bodyPr/>
          <a:lstStyle/>
          <a:p>
            <a:r>
              <a:rPr lang="it-IT" dirty="0"/>
              <a:t>Energia di Gibbs molare parziale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907B17-6341-4A92-8008-2A888F81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080"/>
            <a:ext cx="10515600" cy="3670008"/>
          </a:xfrm>
        </p:spPr>
        <p:txBody>
          <a:bodyPr/>
          <a:lstStyle/>
          <a:p>
            <a:r>
              <a:rPr lang="it-IT" dirty="0"/>
              <a:t>Il concetto di grandezza molare parziale si estende a tutte le grandezze estensive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Es. energia di Gibbs totale per una miscela binaria è</a:t>
            </a:r>
          </a:p>
          <a:p>
            <a:pPr marL="0" indent="0">
              <a:buNone/>
            </a:pPr>
            <a:r>
              <a:rPr lang="it-IT" sz="3600" dirty="0"/>
              <a:t>			G= </a:t>
            </a:r>
            <a:r>
              <a:rPr lang="it-IT" sz="3600" dirty="0" err="1"/>
              <a:t>n</a:t>
            </a:r>
            <a:r>
              <a:rPr lang="it-IT" sz="3600" baseline="-25000" dirty="0" err="1"/>
              <a:t>A</a:t>
            </a:r>
            <a:r>
              <a:rPr lang="it-IT" sz="3600" dirty="0" err="1">
                <a:latin typeface="Symbol" panose="05050102010706020507" pitchFamily="18" charset="2"/>
              </a:rPr>
              <a:t>m</a:t>
            </a:r>
            <a:r>
              <a:rPr lang="it-IT" sz="3600" baseline="-25000" dirty="0" err="1"/>
              <a:t>A</a:t>
            </a:r>
            <a:r>
              <a:rPr lang="it-IT" sz="3600" dirty="0"/>
              <a:t> + </a:t>
            </a:r>
            <a:r>
              <a:rPr lang="it-IT" sz="3600" dirty="0" err="1"/>
              <a:t>n</a:t>
            </a:r>
            <a:r>
              <a:rPr lang="it-IT" sz="3600" baseline="-25000" dirty="0" err="1"/>
              <a:t>B</a:t>
            </a:r>
            <a:r>
              <a:rPr lang="it-IT" sz="3600" dirty="0" err="1">
                <a:latin typeface="Symbol" panose="05050102010706020507" pitchFamily="18" charset="2"/>
              </a:rPr>
              <a:t>m</a:t>
            </a:r>
            <a:r>
              <a:rPr lang="it-IT" sz="3600" baseline="-25000" dirty="0" err="1"/>
              <a:t>B</a:t>
            </a:r>
            <a:endParaRPr lang="it-IT" sz="3600" baseline="-250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DD1446-0BB2-4BD0-852A-9231078DA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45912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potenziale chimico di un componente in una miscela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91B567D-5997-4C85-8211-08C4B9164E96}"/>
                  </a:ext>
                </a:extLst>
              </p:cNvPr>
              <p:cNvSpPr txBox="1"/>
              <p:nvPr/>
            </p:nvSpPr>
            <p:spPr>
              <a:xfrm>
                <a:off x="3418448" y="2894255"/>
                <a:ext cx="2940148" cy="1078757"/>
              </a:xfrm>
              <a:prstGeom prst="rect">
                <a:avLst/>
              </a:prstGeom>
              <a:noFill/>
              <a:ln w="1079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91B567D-5997-4C85-8211-08C4B9164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448" y="2894255"/>
                <a:ext cx="2940148" cy="1078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079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0B3C64-0E3D-410E-BE77-D3E09EDD49A0}"/>
              </a:ext>
            </a:extLst>
          </p:cNvPr>
          <p:cNvSpPr txBox="1"/>
          <p:nvPr/>
        </p:nvSpPr>
        <p:spPr>
          <a:xfrm>
            <a:off x="6697676" y="2797976"/>
            <a:ext cx="4909644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t-IT" sz="2800" b="1" dirty="0"/>
              <a:t>p</a:t>
            </a:r>
            <a:r>
              <a:rPr lang="it-IT" sz="2800" dirty="0"/>
              <a:t> e </a:t>
            </a:r>
            <a:r>
              <a:rPr lang="it-IT" sz="2800" b="1" dirty="0"/>
              <a:t>T</a:t>
            </a:r>
            <a:r>
              <a:rPr lang="it-IT" sz="2800" dirty="0"/>
              <a:t> cost</a:t>
            </a:r>
          </a:p>
          <a:p>
            <a:r>
              <a:rPr lang="it-IT" sz="2800" b="1" dirty="0"/>
              <a:t>n’</a:t>
            </a:r>
            <a:r>
              <a:rPr lang="it-IT" sz="2800" dirty="0"/>
              <a:t> : numero di moli di tutti i componenti diversi da J costante</a:t>
            </a:r>
          </a:p>
        </p:txBody>
      </p:sp>
    </p:spTree>
    <p:extLst>
      <p:ext uri="{BB962C8B-B14F-4D97-AF65-F5344CB8AC3E}">
        <p14:creationId xmlns:p14="http://schemas.microsoft.com/office/powerpoint/2010/main" val="297956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FD0E0D-67B7-47B6-A157-4D92476F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Energia di Gibbs di mescolamento per gas perfetti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3">
                <a:extLst>
                  <a:ext uri="{FF2B5EF4-FFF2-40B4-BE49-F238E27FC236}">
                    <a16:creationId xmlns:a16="http://schemas.microsoft.com/office/drawing/2014/main" id="{90025C91-49E6-484C-B82A-64804C1AA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it-IT" dirty="0"/>
                  <a:t>Il mescolamento di due gas perfetti è un processo spontaneo</a:t>
                </a:r>
              </a:p>
              <a:p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G</a:t>
                </a:r>
                <a:r>
                  <a:rPr lang="it-IT" dirty="0"/>
                  <a:t>&lt; 0 a p e T cost</a:t>
                </a:r>
              </a:p>
              <a:p>
                <a:r>
                  <a:rPr lang="it-IT" dirty="0"/>
                  <a:t>Il sistema all’inizio è costituito da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A</a:t>
                </a:r>
                <a:r>
                  <a:rPr lang="it-IT" dirty="0"/>
                  <a:t> moli del gas A e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B</a:t>
                </a:r>
                <a:r>
                  <a:rPr lang="it-IT" dirty="0"/>
                  <a:t> moli del gas B in due recipienti separati, entrambi alla temperatura T e alla pressione p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it-IT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it-IT" dirty="0"/>
              </a:p>
              <a:p>
                <a:r>
                  <a:rPr lang="it-IT" dirty="0"/>
                  <a:t>Dopo il mescolamento la pressione è sempre, con </a:t>
                </a:r>
                <a:r>
                  <a:rPr lang="it-IT" dirty="0" err="1"/>
                  <a:t>pA</a:t>
                </a:r>
                <a:r>
                  <a:rPr lang="it-IT" dirty="0"/>
                  <a:t> e </a:t>
                </a:r>
                <a:r>
                  <a:rPr lang="it-IT" dirty="0" err="1"/>
                  <a:t>pB</a:t>
                </a:r>
                <a:r>
                  <a:rPr lang="it-IT" dirty="0"/>
                  <a:t> le pressioni parziali dei due gas p=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+p</a:t>
                </a:r>
                <a:r>
                  <a:rPr lang="it-IT" baseline="-25000" dirty="0" err="1"/>
                  <a:t>B</a:t>
                </a:r>
                <a:endParaRPr lang="it-IT" baseline="-25000" dirty="0"/>
              </a:p>
              <a:p>
                <a:pPr marL="0" indent="0" algn="just">
                  <a:buNone/>
                </a:pP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                             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it-IT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it-IT" dirty="0"/>
                  <a:t>	</a:t>
                </a:r>
              </a:p>
            </p:txBody>
          </p:sp>
        </mc:Choice>
        <mc:Fallback xmlns="">
          <p:sp>
            <p:nvSpPr>
              <p:cNvPr id="4" name="Segnaposto testo 3">
                <a:extLst>
                  <a:ext uri="{FF2B5EF4-FFF2-40B4-BE49-F238E27FC236}">
                    <a16:creationId xmlns:a16="http://schemas.microsoft.com/office/drawing/2014/main" id="{90025C91-49E6-484C-B82A-64804C1AA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6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90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F79522B-F906-4BB2-AF16-AFA82BB22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0887"/>
                <a:ext cx="10515600" cy="5236356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latin typeface="Calibri" panose="020F0502020204030204" pitchFamily="34" charset="0"/>
                  </a:rPr>
                  <a:t>La differenza </a:t>
                </a:r>
                <a:r>
                  <a:rPr lang="it-IT" dirty="0" err="1">
                    <a:latin typeface="Calibri" panose="020F0502020204030204" pitchFamily="34" charset="0"/>
                  </a:rPr>
                  <a:t>G</a:t>
                </a:r>
                <a:r>
                  <a:rPr lang="it-IT" baseline="-25000" dirty="0" err="1">
                    <a:latin typeface="Calibri" panose="020F0502020204030204" pitchFamily="34" charset="0"/>
                  </a:rPr>
                  <a:t>f</a:t>
                </a:r>
                <a:r>
                  <a:rPr lang="it-IT" dirty="0" err="1">
                    <a:latin typeface="Calibri" panose="020F0502020204030204" pitchFamily="34" charset="0"/>
                  </a:rPr>
                  <a:t>-G</a:t>
                </a:r>
                <a:r>
                  <a:rPr lang="it-IT" baseline="-25000" dirty="0" err="1">
                    <a:latin typeface="Calibri" panose="020F0502020204030204" pitchFamily="34" charset="0"/>
                  </a:rPr>
                  <a:t>i</a:t>
                </a:r>
                <a:r>
                  <a:rPr lang="it-IT" baseline="-25000" dirty="0">
                    <a:latin typeface="Calibri" panose="020F0502020204030204" pitchFamily="34" charset="0"/>
                  </a:rPr>
                  <a:t> </a:t>
                </a:r>
                <a:r>
                  <a:rPr lang="it-IT" dirty="0">
                    <a:latin typeface="Calibri" panose="020F0502020204030204" pitchFamily="34" charset="0"/>
                  </a:rPr>
                  <a:t>è l’energia di Gibbs di mescolamento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                   </m:t>
                        </m:r>
                        <m:r>
                          <a:rPr lang="it-IT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𝑚𝑖𝑥</m:t>
                        </m:r>
                      </m:sub>
                    </m:sSub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3200" i="1">
                        <a:latin typeface="Cambria Math" panose="02040503050406030204" pitchFamily="18" charset="0"/>
                      </a:rPr>
                      <m:t>𝑅𝑇𝑙𝑛</m:t>
                    </m:r>
                    <m:d>
                      <m:d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it-IT" sz="32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3200" i="1">
                        <a:latin typeface="Cambria Math" panose="02040503050406030204" pitchFamily="18" charset="0"/>
                      </a:rPr>
                      <m:t>𝑅𝑇𝑙𝑛</m:t>
                    </m:r>
                    <m:d>
                      <m:d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lang="it-IT" sz="3200" dirty="0"/>
              </a:p>
              <a:p>
                <a:r>
                  <a:rPr lang="it-IT" dirty="0"/>
                  <a:t>Sostituendo      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A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n</a:t>
                </a:r>
                <a:r>
                  <a:rPr lang="it-IT" dirty="0"/>
                  <a:t>,    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B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B</a:t>
                </a:r>
                <a:r>
                  <a:rPr lang="it-IT" dirty="0" err="1"/>
                  <a:t>n</a:t>
                </a:r>
                <a:r>
                  <a:rPr lang="it-IT" dirty="0"/>
                  <a:t>    con n= </a:t>
                </a:r>
                <a:r>
                  <a:rPr lang="it-IT" dirty="0" err="1"/>
                  <a:t>n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+n</a:t>
                </a:r>
                <a:r>
                  <a:rPr lang="it-IT" baseline="-25000" dirty="0" err="1"/>
                  <a:t>B</a:t>
                </a:r>
                <a:endParaRPr lang="it-IT" baseline="-25000" dirty="0"/>
              </a:p>
              <a:p>
                <a:r>
                  <a:rPr lang="it-IT" dirty="0"/>
                  <a:t>e, dalla legge di Dalton, 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A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A</a:t>
                </a:r>
                <a:r>
                  <a:rPr lang="it-IT" dirty="0" err="1"/>
                  <a:t>p</a:t>
                </a:r>
                <a:r>
                  <a:rPr lang="it-IT" dirty="0"/>
                  <a:t>	 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B</a:t>
                </a:r>
                <a:r>
                  <a:rPr lang="it-IT" dirty="0"/>
                  <a:t>=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B</a:t>
                </a:r>
                <a:r>
                  <a:rPr lang="it-IT" dirty="0" err="1"/>
                  <a:t>p</a:t>
                </a:r>
                <a:endParaRPr lang="it-IT" dirty="0"/>
              </a:p>
              <a:p>
                <a:pPr marL="0" indent="0">
                  <a:buNone/>
                </a:pPr>
                <a:endParaRPr lang="it-IT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it-IT" dirty="0">
                    <a:latin typeface="Symbol" panose="05050102010706020507" pitchFamily="18" charset="2"/>
                  </a:rPr>
                  <a:t>		</a:t>
                </a:r>
                <a:r>
                  <a:rPr lang="it-IT" sz="3600" dirty="0" err="1">
                    <a:latin typeface="Symbol" panose="05050102010706020507" pitchFamily="18" charset="2"/>
                  </a:rPr>
                  <a:t>D</a:t>
                </a:r>
                <a:r>
                  <a:rPr lang="it-IT" sz="3600" baseline="-25000" dirty="0" err="1"/>
                  <a:t>mix</a:t>
                </a:r>
                <a:r>
                  <a:rPr lang="it-IT" sz="3600" dirty="0" err="1"/>
                  <a:t>G</a:t>
                </a:r>
                <a:r>
                  <a:rPr lang="it-IT" sz="3600" dirty="0"/>
                  <a:t>= </a:t>
                </a:r>
                <a:r>
                  <a:rPr lang="it-IT" sz="3600" dirty="0" err="1"/>
                  <a:t>nRT</a:t>
                </a:r>
                <a:r>
                  <a:rPr lang="it-IT" sz="3600" dirty="0"/>
                  <a:t> (</a:t>
                </a:r>
                <a:r>
                  <a:rPr lang="it-IT" sz="3600" dirty="0" err="1"/>
                  <a:t>x</a:t>
                </a:r>
                <a:r>
                  <a:rPr lang="it-IT" sz="3600" baseline="-25000" dirty="0" err="1"/>
                  <a:t>A</a:t>
                </a:r>
                <a:r>
                  <a:rPr lang="it-IT" sz="3600" dirty="0" err="1"/>
                  <a:t>lnx</a:t>
                </a:r>
                <a:r>
                  <a:rPr lang="it-IT" sz="3600" baseline="-25000" dirty="0" err="1"/>
                  <a:t>A</a:t>
                </a:r>
                <a:r>
                  <a:rPr lang="it-IT" sz="3600" dirty="0"/>
                  <a:t> + </a:t>
                </a:r>
                <a:r>
                  <a:rPr lang="it-IT" sz="3600" dirty="0" err="1"/>
                  <a:t>x</a:t>
                </a:r>
                <a:r>
                  <a:rPr lang="it-IT" sz="3600" baseline="-25000" dirty="0" err="1"/>
                  <a:t>B</a:t>
                </a:r>
                <a:r>
                  <a:rPr lang="it-IT" sz="3600" dirty="0" err="1"/>
                  <a:t>lnx</a:t>
                </a:r>
                <a:r>
                  <a:rPr lang="it-IT" sz="3600" baseline="-25000" dirty="0" err="1"/>
                  <a:t>B</a:t>
                </a:r>
                <a:r>
                  <a:rPr lang="it-IT" sz="3600" dirty="0"/>
                  <a:t>)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Le frazioni molari,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A</a:t>
                </a:r>
                <a:r>
                  <a:rPr lang="it-IT" dirty="0"/>
                  <a:t> e </a:t>
                </a:r>
                <a:r>
                  <a:rPr lang="it-IT" dirty="0" err="1"/>
                  <a:t>x</a:t>
                </a:r>
                <a:r>
                  <a:rPr lang="it-IT" baseline="-25000" dirty="0" err="1"/>
                  <a:t>B</a:t>
                </a:r>
                <a:r>
                  <a:rPr lang="it-IT" dirty="0"/>
                  <a:t>, per definizione &lt;1, quindi i loro ln &lt;0 e</a:t>
                </a:r>
              </a:p>
              <a:p>
                <a:pPr marL="0" indent="0">
                  <a:buNone/>
                </a:pPr>
                <a:r>
                  <a:rPr lang="it-IT" sz="3600" dirty="0">
                    <a:latin typeface="Symbol" panose="05050102010706020507" pitchFamily="18" charset="2"/>
                  </a:rPr>
                  <a:t>				</a:t>
                </a:r>
                <a:r>
                  <a:rPr lang="it-IT" sz="3600" dirty="0" err="1">
                    <a:latin typeface="Symbol" panose="05050102010706020507" pitchFamily="18" charset="2"/>
                  </a:rPr>
                  <a:t>D</a:t>
                </a:r>
                <a:r>
                  <a:rPr lang="it-IT" sz="3600" baseline="-25000" dirty="0" err="1"/>
                  <a:t>mix</a:t>
                </a:r>
                <a:r>
                  <a:rPr lang="it-IT" sz="3600" dirty="0" err="1"/>
                  <a:t>G</a:t>
                </a:r>
                <a:r>
                  <a:rPr lang="it-IT" sz="3600" dirty="0"/>
                  <a:t> &lt; 0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F79522B-F906-4BB2-AF16-AFA82BB22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0887"/>
                <a:ext cx="10515600" cy="5236356"/>
              </a:xfrm>
              <a:blipFill>
                <a:blip r:embed="rId2"/>
                <a:stretch>
                  <a:fillRect l="-1217" t="-1979" b="-18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4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40446-B4E5-4420-AF06-00096D26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Entropia ed Entalpia di mescolamento per i gas perfetti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F0A35EA-8FB6-42E5-8B7B-FF2E18963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583503"/>
              </a:xfrm>
            </p:spPr>
            <p:txBody>
              <a:bodyPr>
                <a:normAutofit fontScale="92500"/>
              </a:bodyPr>
              <a:lstStyle/>
              <a:p>
                <a:r>
                  <a:rPr lang="it-IT" dirty="0"/>
                  <a:t>Dalla </a:t>
                </a:r>
                <a:r>
                  <a:rPr lang="it-IT" sz="2800" dirty="0" err="1">
                    <a:latin typeface="Symbol" panose="05050102010706020507" pitchFamily="18" charset="2"/>
                  </a:rPr>
                  <a:t>D</a:t>
                </a:r>
                <a:r>
                  <a:rPr lang="it-IT" sz="2800" baseline="-25000" dirty="0" err="1"/>
                  <a:t>mix</a:t>
                </a:r>
                <a:r>
                  <a:rPr lang="it-IT" sz="2800" dirty="0" err="1"/>
                  <a:t>G</a:t>
                </a:r>
                <a:r>
                  <a:rPr lang="it-IT" dirty="0"/>
                  <a:t> si può calcolare la </a:t>
                </a:r>
                <a:r>
                  <a:rPr lang="it-IT" sz="2800" dirty="0" err="1">
                    <a:latin typeface="Symbol" panose="05050102010706020507" pitchFamily="18" charset="2"/>
                  </a:rPr>
                  <a:t>D</a:t>
                </a:r>
                <a:r>
                  <a:rPr lang="it-IT" sz="2800" baseline="-25000" dirty="0" err="1"/>
                  <a:t>mix</a:t>
                </a:r>
                <a:r>
                  <a:rPr lang="it-IT" sz="2800" dirty="0" err="1"/>
                  <a:t>S</a:t>
                </a:r>
                <a:r>
                  <a:rPr lang="it-IT" sz="2800" dirty="0"/>
                  <a:t>, ricordando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it-IT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sz="28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𝑚𝑖𝑥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Poiché </a:t>
                </a:r>
                <a:r>
                  <a:rPr lang="it-IT" dirty="0" err="1"/>
                  <a:t>lnx</a:t>
                </a:r>
                <a:r>
                  <a:rPr lang="it-IT" dirty="0"/>
                  <a:t> &lt;0</a:t>
                </a:r>
              </a:p>
              <a:p>
                <a:pPr marL="914400" lvl="2" indent="0">
                  <a:buNone/>
                </a:pPr>
                <a:r>
                  <a:rPr lang="it-IT" sz="3200" dirty="0">
                    <a:latin typeface="Symbol" panose="05050102010706020507" pitchFamily="18" charset="2"/>
                  </a:rPr>
                  <a:t>		</a:t>
                </a:r>
                <a:r>
                  <a:rPr lang="it-IT" sz="3200" b="1" dirty="0" err="1">
                    <a:latin typeface="Symbol" panose="05050102010706020507" pitchFamily="18" charset="2"/>
                  </a:rPr>
                  <a:t>D</a:t>
                </a:r>
                <a:r>
                  <a:rPr lang="it-IT" sz="3200" b="1" baseline="-25000" dirty="0" err="1"/>
                  <a:t>mix</a:t>
                </a:r>
                <a:r>
                  <a:rPr lang="it-IT" sz="3200" b="1" dirty="0" err="1"/>
                  <a:t>S</a:t>
                </a:r>
                <a:r>
                  <a:rPr lang="it-IT" sz="3200" b="1" dirty="0"/>
                  <a:t>&gt; 0</a:t>
                </a:r>
              </a:p>
              <a:p>
                <a:r>
                  <a:rPr lang="it-IT" dirty="0"/>
                  <a:t>Per i gas perfetti da </a:t>
                </a:r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G</a:t>
                </a:r>
                <a:r>
                  <a:rPr lang="it-IT" dirty="0"/>
                  <a:t>= </a:t>
                </a:r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H</a:t>
                </a:r>
                <a:r>
                  <a:rPr lang="it-IT" dirty="0"/>
                  <a:t> – T </a:t>
                </a:r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mix</a:t>
                </a:r>
                <a:r>
                  <a:rPr lang="it-IT" dirty="0" err="1"/>
                  <a:t>S</a:t>
                </a:r>
                <a:r>
                  <a:rPr lang="it-IT" dirty="0"/>
                  <a:t>, la T non varia e </a:t>
                </a:r>
              </a:p>
              <a:p>
                <a:pPr marL="0" indent="0">
                  <a:buNone/>
                </a:pPr>
                <a:r>
                  <a:rPr lang="it-IT" dirty="0">
                    <a:latin typeface="Symbol" panose="05050102010706020507" pitchFamily="18" charset="2"/>
                  </a:rPr>
                  <a:t>			</a:t>
                </a:r>
                <a:r>
                  <a:rPr lang="it-IT" b="1" dirty="0" err="1">
                    <a:latin typeface="Symbol" panose="05050102010706020507" pitchFamily="18" charset="2"/>
                  </a:rPr>
                  <a:t>D</a:t>
                </a:r>
                <a:r>
                  <a:rPr lang="it-IT" b="1" baseline="-25000" dirty="0" err="1"/>
                  <a:t>mix</a:t>
                </a:r>
                <a:r>
                  <a:rPr lang="it-IT" b="1" dirty="0" err="1"/>
                  <a:t>H</a:t>
                </a:r>
                <a:r>
                  <a:rPr lang="it-IT" b="1" dirty="0"/>
                  <a:t> =0       </a:t>
                </a:r>
              </a:p>
              <a:p>
                <a:r>
                  <a:rPr lang="it-IT" dirty="0"/>
                  <a:t>Il mescolamento dei gas perfetti è dovuto del tutto al contributo entropico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F0A35EA-8FB6-42E5-8B7B-FF2E18963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583503"/>
              </a:xfrm>
              <a:blipFill>
                <a:blip r:embed="rId2"/>
                <a:stretch>
                  <a:fillRect l="-928" t="-2261" b="-17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79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353C17-D70E-4121-898A-1A1A4149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potenziale chimico di un componente in una soluzione in equilibrio con il vapore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BFE882-F8EB-409F-BB7B-7BA40934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0" y="2144348"/>
            <a:ext cx="7359869" cy="3670008"/>
          </a:xfrm>
        </p:spPr>
        <p:txBody>
          <a:bodyPr/>
          <a:lstStyle/>
          <a:p>
            <a:r>
              <a:rPr lang="it-IT" dirty="0"/>
              <a:t>Ci si basa sul fatto che il potenziale della sostanza nel fase gas e uguale al potenziale chimico della stessa sostanza nella fase liquida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A</a:t>
            </a:r>
            <a:r>
              <a:rPr lang="it-IT" dirty="0"/>
              <a:t>(l)= 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A</a:t>
            </a:r>
            <a:r>
              <a:rPr lang="it-IT" dirty="0"/>
              <a:t>(g)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B</a:t>
            </a:r>
            <a:r>
              <a:rPr lang="it-IT" dirty="0"/>
              <a:t>(l)= </a:t>
            </a:r>
            <a:r>
              <a:rPr lang="it-IT" dirty="0" err="1">
                <a:latin typeface="Symbol" panose="05050102010706020507" pitchFamily="18" charset="2"/>
              </a:rPr>
              <a:t>m</a:t>
            </a:r>
            <a:r>
              <a:rPr lang="it-IT" baseline="-25000" dirty="0" err="1"/>
              <a:t>B</a:t>
            </a:r>
            <a:r>
              <a:rPr lang="it-IT" dirty="0"/>
              <a:t>(g)</a:t>
            </a:r>
          </a:p>
          <a:p>
            <a:pPr marL="0" indent="0">
              <a:buNone/>
            </a:pPr>
            <a:r>
              <a:rPr lang="it-IT" dirty="0"/>
              <a:t>……</a:t>
            </a:r>
          </a:p>
          <a:p>
            <a:r>
              <a:rPr lang="it-IT" dirty="0"/>
              <a:t>E questo per tutti i componenti della miscela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8BFF296-62AC-46BC-BC66-E24A474D4C01}"/>
              </a:ext>
            </a:extLst>
          </p:cNvPr>
          <p:cNvGrpSpPr/>
          <p:nvPr/>
        </p:nvGrpSpPr>
        <p:grpSpPr>
          <a:xfrm>
            <a:off x="9080938" y="2569779"/>
            <a:ext cx="1686910" cy="2651126"/>
            <a:chOff x="9080938" y="2569779"/>
            <a:chExt cx="1686910" cy="2651126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E95354F-8903-45ED-B1E5-1E5284711EA9}"/>
                </a:ext>
              </a:extLst>
            </p:cNvPr>
            <p:cNvGrpSpPr/>
            <p:nvPr/>
          </p:nvGrpSpPr>
          <p:grpSpPr>
            <a:xfrm>
              <a:off x="9080938" y="2569779"/>
              <a:ext cx="1686910" cy="2651126"/>
              <a:chOff x="9080938" y="2569779"/>
              <a:chExt cx="1686910" cy="2651126"/>
            </a:xfrm>
          </p:grpSpPr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58FB65FC-9543-4CB6-A6A8-E8408DE0A2F3}"/>
                  </a:ext>
                </a:extLst>
              </p:cNvPr>
              <p:cNvSpPr/>
              <p:nvPr/>
            </p:nvSpPr>
            <p:spPr>
              <a:xfrm>
                <a:off x="9080938" y="2569779"/>
                <a:ext cx="1686910" cy="13255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073D4EF3-13B5-4FD8-9839-A409E7F6523D}"/>
                  </a:ext>
                </a:extLst>
              </p:cNvPr>
              <p:cNvSpPr/>
              <p:nvPr/>
            </p:nvSpPr>
            <p:spPr>
              <a:xfrm>
                <a:off x="9080938" y="3895342"/>
                <a:ext cx="1686910" cy="132556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EE7588F-CCED-4E36-87CC-AD47DB977EC9}"/>
                </a:ext>
              </a:extLst>
            </p:cNvPr>
            <p:cNvSpPr txBox="1"/>
            <p:nvPr/>
          </p:nvSpPr>
          <p:spPr>
            <a:xfrm>
              <a:off x="9179472" y="2967335"/>
              <a:ext cx="1489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A(g) + B(g)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63616FB-1C06-4D06-A7F7-085C1466D8D0}"/>
                </a:ext>
              </a:extLst>
            </p:cNvPr>
            <p:cNvSpPr txBox="1"/>
            <p:nvPr/>
          </p:nvSpPr>
          <p:spPr>
            <a:xfrm>
              <a:off x="9175530" y="4312768"/>
              <a:ext cx="1560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rgbClr val="FFFF00"/>
                  </a:solidFill>
                </a:rPr>
                <a:t>A(l) + B(l)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9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4671D-E4FE-47E7-BD9C-64282584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potenziale chimico di un componente in una soluzione in equilibrio con il vapore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E484C7-6957-4332-AFAB-C19339E39F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5066"/>
                <a:ext cx="9535510" cy="3670008"/>
              </a:xfrm>
            </p:spPr>
            <p:txBody>
              <a:bodyPr/>
              <a:lstStyle/>
              <a:p>
                <a:r>
                  <a:rPr lang="it-IT" dirty="0"/>
                  <a:t>Si contrassegnano con * le quantità relative alle sostanze pure</a:t>
                </a:r>
              </a:p>
              <a:p>
                <a:pPr marL="0" indent="0">
                  <a:buNone/>
                </a:pPr>
                <a:r>
                  <a:rPr lang="it-IT" dirty="0">
                    <a:latin typeface="Symbol" panose="05050102010706020507" pitchFamily="18" charset="2"/>
                  </a:rPr>
                  <a:t>	</a:t>
                </a:r>
                <a:r>
                  <a:rPr lang="it-IT" dirty="0" err="1">
                    <a:latin typeface="Symbol" panose="05050102010706020507" pitchFamily="18" charset="2"/>
                  </a:rPr>
                  <a:t>m</a:t>
                </a:r>
                <a:r>
                  <a:rPr lang="it-IT" baseline="-25000" dirty="0" err="1"/>
                  <a:t>A</a:t>
                </a:r>
                <a:r>
                  <a:rPr lang="it-IT" dirty="0"/>
                  <a:t>*(l) potenziale chimico del liquido puro A</a:t>
                </a:r>
              </a:p>
              <a:p>
                <a:pPr marL="0" indent="0">
                  <a:buNone/>
                </a:pPr>
                <a:r>
                  <a:rPr lang="it-IT" dirty="0"/>
                  <a:t>La pressione di vapore del liquido puro è </a:t>
                </a:r>
                <a:r>
                  <a:rPr lang="it-IT" dirty="0" err="1"/>
                  <a:t>p</a:t>
                </a:r>
                <a:r>
                  <a:rPr lang="it-IT" baseline="-25000" dirty="0" err="1"/>
                  <a:t>A</a:t>
                </a:r>
                <a:r>
                  <a:rPr lang="it-IT" dirty="0"/>
                  <a:t>*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5E484C7-6957-4332-AFAB-C19339E39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5066"/>
                <a:ext cx="9535510" cy="3670008"/>
              </a:xfrm>
              <a:blipFill>
                <a:blip r:embed="rId2"/>
                <a:stretch>
                  <a:fillRect l="-1343" t="-2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2DEF6C-EE61-41C5-93F2-3224002D1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0231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Soluzioni ideali</a:t>
            </a:r>
          </a:p>
        </p:txBody>
      </p:sp>
    </p:spTree>
    <p:extLst>
      <p:ext uri="{BB962C8B-B14F-4D97-AF65-F5344CB8AC3E}">
        <p14:creationId xmlns:p14="http://schemas.microsoft.com/office/powerpoint/2010/main" val="250170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l potenziale chimico dei liquid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Il potenziale chimico di un componente in una soluzione in equilibrio con il vapore</a:t>
            </a:r>
            <a:endParaRPr dirty="0"/>
          </a:p>
        </p:txBody>
      </p:sp>
      <p:sp>
        <p:nvSpPr>
          <p:cNvPr id="156" name="Soluzioni ideali"/>
          <p:cNvSpPr txBox="1">
            <a:spLocks noGrp="1"/>
          </p:cNvSpPr>
          <p:nvPr>
            <p:ph type="body" idx="21"/>
          </p:nvPr>
        </p:nvSpPr>
        <p:spPr>
          <a:xfrm>
            <a:off x="603250" y="1690688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 err="1"/>
              <a:t>Soluzioni</a:t>
            </a:r>
            <a:r>
              <a:rPr dirty="0"/>
              <a:t> </a:t>
            </a:r>
            <a:r>
              <a:rPr dirty="0" err="1"/>
              <a:t>ideali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Il potenziale chimico di un componente liquido pur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2504219"/>
                <a:ext cx="10985500" cy="373892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it-IT" dirty="0"/>
                  <a:t>Il </a:t>
                </a:r>
                <a:r>
                  <a:rPr lang="it-IT" dirty="0" err="1"/>
                  <a:t>potenziale</a:t>
                </a:r>
                <a:r>
                  <a:rPr lang="it-IT" dirty="0"/>
                  <a:t> </a:t>
                </a:r>
                <a:r>
                  <a:rPr lang="it-IT" dirty="0" err="1"/>
                  <a:t>chimico</a:t>
                </a:r>
                <a:r>
                  <a:rPr lang="it-IT" dirty="0"/>
                  <a:t> di A, </a:t>
                </a:r>
                <a:r>
                  <a:rPr lang="it-IT" dirty="0" err="1"/>
                  <a:t>quando</a:t>
                </a:r>
                <a:r>
                  <a:rPr lang="it-IT" dirty="0"/>
                  <a:t> è un </a:t>
                </a:r>
                <a:r>
                  <a:rPr lang="it-IT" dirty="0" err="1"/>
                  <a:t>componente</a:t>
                </a:r>
                <a:r>
                  <a:rPr lang="it-IT" dirty="0"/>
                  <a:t> di una </a:t>
                </a:r>
                <a:r>
                  <a:rPr lang="it-IT" dirty="0" err="1"/>
                  <a:t>soluzione</a:t>
                </a:r>
                <a:endParaRPr lang="it-IT" dirty="0"/>
              </a:p>
              <a:p>
                <a:pPr marL="0" lvl="1" indent="3048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ar-AE"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ar-AE" sz="2925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925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2925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AE"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ar-AE"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9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sz="2925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925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925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ar-AE" sz="29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ar-AE" sz="2925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r>
                  <a:rPr lang="it-IT" dirty="0" err="1"/>
                  <a:t>p</a:t>
                </a:r>
                <a:r>
                  <a:rPr lang="it-IT" baseline="-16416" dirty="0" err="1"/>
                  <a:t>A</a:t>
                </a:r>
                <a:r>
                  <a:rPr lang="it-IT" dirty="0"/>
                  <a:t> è la pressione di vapore di A nel caso della miscela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A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ar-A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ar-A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57" name="Il potenziale chimico di un componente liquido pur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2504219"/>
                <a:ext cx="10985500" cy="3738926"/>
              </a:xfrm>
              <a:prstGeom prst="rect">
                <a:avLst/>
              </a:prstGeom>
              <a:blipFill>
                <a:blip r:embed="rId2"/>
                <a:stretch>
                  <a:fillRect l="-1165" t="-2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oluzioni ideali: Legge di Rao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Soluzioni ideali: Legge di Raoult</a:t>
            </a:r>
          </a:p>
        </p:txBody>
      </p:sp>
      <p:sp>
        <p:nvSpPr>
          <p:cNvPr id="160" name="Il potenziale chimico dei liquid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Il potenziale chimico dei liquidi</a:t>
            </a:r>
          </a:p>
        </p:txBody>
      </p:sp>
      <p:sp>
        <p:nvSpPr>
          <p:cNvPr id="161" name="Legge di Raoult  pA=xApA*…"/>
          <p:cNvSpPr txBox="1">
            <a:spLocks noGrp="1"/>
          </p:cNvSpPr>
          <p:nvPr>
            <p:ph type="body" sz="half" idx="1"/>
          </p:nvPr>
        </p:nvSpPr>
        <p:spPr>
          <a:xfrm>
            <a:off x="635481" y="1722800"/>
            <a:ext cx="5518268" cy="495935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1036294">
              <a:spcBef>
                <a:spcPts val="1900"/>
              </a:spcBef>
              <a:buNone/>
              <a:defRPr sz="4080" b="1"/>
            </a:pP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r>
              <a:rPr dirty="0"/>
              <a:t>  </a:t>
            </a:r>
            <a:r>
              <a:rPr dirty="0" err="1"/>
              <a:t>p</a:t>
            </a:r>
            <a:r>
              <a:rPr baseline="-25000" dirty="0" err="1"/>
              <a:t>A</a:t>
            </a:r>
            <a:r>
              <a:rPr dirty="0"/>
              <a:t>=</a:t>
            </a:r>
            <a:r>
              <a:rPr dirty="0" err="1"/>
              <a:t>x</a:t>
            </a:r>
            <a:r>
              <a:rPr baseline="-25000" dirty="0" err="1"/>
              <a:t>A</a:t>
            </a:r>
            <a:r>
              <a:rPr dirty="0" err="1"/>
              <a:t>p</a:t>
            </a:r>
            <a:r>
              <a:rPr baseline="-25000" dirty="0" err="1"/>
              <a:t>A</a:t>
            </a:r>
            <a:r>
              <a:rPr dirty="0"/>
              <a:t>*</a:t>
            </a:r>
          </a:p>
          <a:p>
            <a:pPr marL="0" indent="0" defTabSz="1036294">
              <a:spcBef>
                <a:spcPts val="1900"/>
              </a:spcBef>
              <a:buNone/>
              <a:defRPr sz="4080"/>
            </a:pPr>
            <a:r>
              <a:rPr dirty="0" err="1"/>
              <a:t>Relazione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pressione</a:t>
            </a:r>
            <a:r>
              <a:rPr dirty="0"/>
              <a:t> di </a:t>
            </a:r>
            <a:r>
              <a:rPr dirty="0" err="1"/>
              <a:t>vapore</a:t>
            </a:r>
            <a:r>
              <a:rPr dirty="0"/>
              <a:t> e </a:t>
            </a:r>
            <a:r>
              <a:rPr dirty="0" err="1"/>
              <a:t>composizione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per un </a:t>
            </a:r>
            <a:r>
              <a:rPr dirty="0" err="1"/>
              <a:t>componente</a:t>
            </a:r>
            <a:r>
              <a:rPr dirty="0"/>
              <a:t> in una </a:t>
            </a:r>
            <a:r>
              <a:rPr dirty="0" err="1"/>
              <a:t>soluzione</a:t>
            </a:r>
            <a:r>
              <a:rPr dirty="0"/>
              <a:t> </a:t>
            </a:r>
            <a:r>
              <a:rPr dirty="0" err="1"/>
              <a:t>ideale</a:t>
            </a:r>
            <a:endParaRPr dirty="0"/>
          </a:p>
          <a:p>
            <a:pPr marL="0" lvl="3" indent="582930" defTabSz="1036294">
              <a:spcBef>
                <a:spcPts val="1900"/>
              </a:spcBef>
              <a:buNone/>
              <a:defRPr sz="4505" b="1"/>
            </a:pPr>
            <a:r>
              <a:rPr dirty="0" err="1"/>
              <a:t>μ</a:t>
            </a:r>
            <a:r>
              <a:rPr spc="-113" baseline="-5999" dirty="0" err="1"/>
              <a:t>A</a:t>
            </a:r>
            <a:r>
              <a:rPr dirty="0"/>
              <a:t>(l)=</a:t>
            </a:r>
            <a:r>
              <a:rPr dirty="0" err="1"/>
              <a:t>μ</a:t>
            </a:r>
            <a:r>
              <a:rPr baseline="-17098" dirty="0" err="1"/>
              <a:t>A</a:t>
            </a:r>
            <a:r>
              <a:rPr dirty="0"/>
              <a:t>*(l) + </a:t>
            </a:r>
            <a:r>
              <a:rPr dirty="0" err="1"/>
              <a:t>RTlnx</a:t>
            </a:r>
            <a:r>
              <a:rPr baseline="-17098" dirty="0" err="1"/>
              <a:t>A</a:t>
            </a:r>
            <a:endParaRPr baseline="-17098" dirty="0"/>
          </a:p>
          <a:p>
            <a:pPr marL="0" indent="0" defTabSz="1036294">
              <a:spcBef>
                <a:spcPts val="1900"/>
              </a:spcBef>
              <a:buNone/>
              <a:defRPr sz="4080"/>
            </a:pPr>
            <a:r>
              <a:rPr dirty="0"/>
              <a:t>è </a:t>
            </a:r>
            <a:r>
              <a:rPr dirty="0" err="1"/>
              <a:t>seguita</a:t>
            </a:r>
            <a:r>
              <a:rPr dirty="0"/>
              <a:t> da </a:t>
            </a:r>
            <a:r>
              <a:rPr dirty="0" err="1"/>
              <a:t>miscele</a:t>
            </a:r>
            <a:r>
              <a:rPr dirty="0"/>
              <a:t> di composti di </a:t>
            </a:r>
            <a:r>
              <a:rPr dirty="0" err="1"/>
              <a:t>struttura</a:t>
            </a:r>
            <a:r>
              <a:rPr dirty="0"/>
              <a:t> </a:t>
            </a:r>
            <a:r>
              <a:rPr dirty="0" err="1"/>
              <a:t>simili</a:t>
            </a:r>
            <a:r>
              <a:rPr dirty="0"/>
              <a:t>, dove le </a:t>
            </a:r>
            <a:r>
              <a:rPr dirty="0" err="1"/>
              <a:t>forze</a:t>
            </a:r>
            <a:r>
              <a:rPr dirty="0"/>
              <a:t> </a:t>
            </a:r>
            <a:r>
              <a:rPr dirty="0" err="1"/>
              <a:t>intermolecolari</a:t>
            </a:r>
            <a:r>
              <a:rPr dirty="0"/>
              <a:t> non </a:t>
            </a:r>
            <a:r>
              <a:rPr dirty="0" err="1"/>
              <a:t>variano</a:t>
            </a:r>
            <a:r>
              <a:rPr dirty="0"/>
              <a:t> </a:t>
            </a:r>
            <a:r>
              <a:rPr dirty="0" err="1"/>
              <a:t>passando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composti </a:t>
            </a:r>
            <a:r>
              <a:rPr dirty="0" err="1"/>
              <a:t>puri</a:t>
            </a:r>
            <a:r>
              <a:rPr dirty="0"/>
              <a:t> e </a:t>
            </a:r>
            <a:r>
              <a:rPr dirty="0" err="1"/>
              <a:t>miscele</a:t>
            </a:r>
            <a:endParaRPr dirty="0"/>
          </a:p>
          <a:p>
            <a:pPr marL="0" indent="0" defTabSz="1036294">
              <a:spcBef>
                <a:spcPts val="1900"/>
              </a:spcBef>
              <a:buNone/>
              <a:defRPr sz="4080"/>
            </a:pPr>
            <a:r>
              <a:rPr dirty="0"/>
              <a:t>es. benzene toluene</a:t>
            </a:r>
          </a:p>
        </p:txBody>
      </p:sp>
      <p:graphicFrame>
        <p:nvGraphicFramePr>
          <p:cNvPr id="162" name="Grafico a dispersione"/>
          <p:cNvGraphicFramePr/>
          <p:nvPr>
            <p:extLst>
              <p:ext uri="{D42A27DB-BD31-4B8C-83A1-F6EECF244321}">
                <p14:modId xmlns:p14="http://schemas.microsoft.com/office/powerpoint/2010/main" val="2353741960"/>
              </p:ext>
            </p:extLst>
          </p:nvPr>
        </p:nvGraphicFramePr>
        <p:xfrm>
          <a:off x="6597744" y="1260518"/>
          <a:ext cx="3552106" cy="491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" name="XA"/>
          <p:cNvSpPr txBox="1"/>
          <p:nvPr/>
        </p:nvSpPr>
        <p:spPr>
          <a:xfrm>
            <a:off x="9706837" y="6195220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X</a:t>
            </a:r>
            <a:r>
              <a:rPr sz="2400" baseline="-14333"/>
              <a:t>A</a:t>
            </a:r>
          </a:p>
        </p:txBody>
      </p:sp>
      <p:sp>
        <p:nvSpPr>
          <p:cNvPr id="164" name="pB=xBpB*"/>
          <p:cNvSpPr txBox="1"/>
          <p:nvPr/>
        </p:nvSpPr>
        <p:spPr>
          <a:xfrm>
            <a:off x="6567105" y="4146819"/>
            <a:ext cx="1312253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433FF"/>
                </a:solidFill>
              </a:defRPr>
            </a:pP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=x</a:t>
            </a:r>
            <a:r>
              <a:rPr sz="2400" baseline="-16416"/>
              <a:t>B</a:t>
            </a: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*</a:t>
            </a:r>
          </a:p>
        </p:txBody>
      </p:sp>
      <p:sp>
        <p:nvSpPr>
          <p:cNvPr id="165" name="pA=xApA*"/>
          <p:cNvSpPr txBox="1"/>
          <p:nvPr/>
        </p:nvSpPr>
        <p:spPr>
          <a:xfrm>
            <a:off x="9004939" y="3347206"/>
            <a:ext cx="1312253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FF2600"/>
                </a:solidFill>
              </a:defRPr>
            </a:pP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=x</a:t>
            </a:r>
            <a:r>
              <a:rPr sz="2400" baseline="-16416"/>
              <a:t>A</a:t>
            </a: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*</a:t>
            </a:r>
          </a:p>
        </p:txBody>
      </p:sp>
      <p:sp>
        <p:nvSpPr>
          <p:cNvPr id="166" name="pTOT=pB+pB"/>
          <p:cNvSpPr txBox="1"/>
          <p:nvPr/>
        </p:nvSpPr>
        <p:spPr>
          <a:xfrm>
            <a:off x="7146298" y="2126061"/>
            <a:ext cx="2130954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A9A9A9"/>
                </a:solidFill>
              </a:defRPr>
            </a:pPr>
            <a:r>
              <a:rPr sz="2400"/>
              <a:t>p</a:t>
            </a:r>
            <a:r>
              <a:rPr sz="2400" baseline="-16416"/>
              <a:t>TOT</a:t>
            </a:r>
            <a:r>
              <a:rPr sz="2400"/>
              <a:t>=p</a:t>
            </a:r>
            <a:r>
              <a:rPr sz="2400" baseline="-16416"/>
              <a:t>B</a:t>
            </a:r>
            <a:r>
              <a:rPr sz="2400"/>
              <a:t>+p</a:t>
            </a:r>
            <a:r>
              <a:rPr sz="2400" baseline="-16416"/>
              <a:t>B</a:t>
            </a:r>
          </a:p>
        </p:txBody>
      </p:sp>
      <p:sp>
        <p:nvSpPr>
          <p:cNvPr id="167" name="pA*"/>
          <p:cNvSpPr txBox="1"/>
          <p:nvPr/>
        </p:nvSpPr>
        <p:spPr>
          <a:xfrm>
            <a:off x="10155997" y="1980153"/>
            <a:ext cx="48571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FF2600"/>
                </a:solidFill>
              </a:defRPr>
            </a:pP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*</a:t>
            </a:r>
          </a:p>
        </p:txBody>
      </p:sp>
      <p:sp>
        <p:nvSpPr>
          <p:cNvPr id="168" name="pB*"/>
          <p:cNvSpPr txBox="1"/>
          <p:nvPr/>
        </p:nvSpPr>
        <p:spPr>
          <a:xfrm>
            <a:off x="6207415" y="3068834"/>
            <a:ext cx="479298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433FF"/>
                </a:solidFill>
              </a:defRPr>
            </a:pP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*</a:t>
            </a:r>
          </a:p>
        </p:txBody>
      </p:sp>
      <p:grpSp>
        <p:nvGrpSpPr>
          <p:cNvPr id="171" name="Tcost"/>
          <p:cNvGrpSpPr/>
          <p:nvPr/>
        </p:nvGrpSpPr>
        <p:grpSpPr>
          <a:xfrm>
            <a:off x="9549288" y="1252643"/>
            <a:ext cx="1013918" cy="696317"/>
            <a:chOff x="0" y="0"/>
            <a:chExt cx="2027835" cy="1392632"/>
          </a:xfrm>
        </p:grpSpPr>
        <p:sp>
          <p:nvSpPr>
            <p:cNvPr id="170" name="Tcost"/>
            <p:cNvSpPr txBox="1"/>
            <p:nvPr/>
          </p:nvSpPr>
          <p:spPr>
            <a:xfrm>
              <a:off x="215900" y="172924"/>
              <a:ext cx="1367809" cy="767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lvl1pPr>
            </a:lstStyle>
            <a:p>
              <a:r>
                <a:rPr sz="2400"/>
                <a:t>Tcost</a:t>
              </a:r>
            </a:p>
          </p:txBody>
        </p:sp>
        <p:pic>
          <p:nvPicPr>
            <p:cNvPr id="169" name="Tcost Tcost" descr="Tcost Tcost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27835" cy="1392632"/>
            </a:xfrm>
            <a:prstGeom prst="rect">
              <a:avLst/>
            </a:prstGeom>
            <a:effectLst/>
          </p:spPr>
        </p:pic>
      </p:grpSp>
      <p:sp>
        <p:nvSpPr>
          <p:cNvPr id="172" name="p"/>
          <p:cNvSpPr txBox="1"/>
          <p:nvPr/>
        </p:nvSpPr>
        <p:spPr>
          <a:xfrm>
            <a:off x="6453897" y="1908611"/>
            <a:ext cx="21320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p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oluzioni reali"/>
          <p:cNvSpPr txBox="1">
            <a:spLocks noGrp="1"/>
          </p:cNvSpPr>
          <p:nvPr>
            <p:ph type="title"/>
          </p:nvPr>
        </p:nvSpPr>
        <p:spPr>
          <a:xfrm>
            <a:off x="904071" y="538680"/>
            <a:ext cx="10985501" cy="716582"/>
          </a:xfrm>
          <a:prstGeom prst="rect">
            <a:avLst/>
          </a:prstGeom>
        </p:spPr>
        <p:txBody>
          <a:bodyPr/>
          <a:lstStyle/>
          <a:p>
            <a:r>
              <a:t>Soluzioni reali</a:t>
            </a:r>
          </a:p>
        </p:txBody>
      </p:sp>
      <p:sp>
        <p:nvSpPr>
          <p:cNvPr id="175" name="Deviazioni dalla legge di Raoult"/>
          <p:cNvSpPr txBox="1">
            <a:spLocks noGrp="1"/>
          </p:cNvSpPr>
          <p:nvPr>
            <p:ph type="body" idx="21"/>
          </p:nvPr>
        </p:nvSpPr>
        <p:spPr>
          <a:xfrm>
            <a:off x="904071" y="1177593"/>
            <a:ext cx="10985501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Deviazioni dalla legge di Raoult</a:t>
            </a:r>
          </a:p>
        </p:txBody>
      </p:sp>
      <p:sp>
        <p:nvSpPr>
          <p:cNvPr id="176" name="Le pressioni parziali non obbediscono la legge di Raoult (linee tratteggiate)…"/>
          <p:cNvSpPr txBox="1">
            <a:spLocks noGrp="1"/>
          </p:cNvSpPr>
          <p:nvPr>
            <p:ph type="body" sz="half" idx="1"/>
          </p:nvPr>
        </p:nvSpPr>
        <p:spPr>
          <a:xfrm>
            <a:off x="971840" y="1804346"/>
            <a:ext cx="5602328" cy="412800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Le </a:t>
            </a:r>
            <a:r>
              <a:rPr dirty="0" err="1"/>
              <a:t>pressioni</a:t>
            </a:r>
            <a:r>
              <a:rPr dirty="0"/>
              <a:t> </a:t>
            </a:r>
            <a:r>
              <a:rPr dirty="0" err="1"/>
              <a:t>parziali</a:t>
            </a:r>
            <a:r>
              <a:rPr dirty="0"/>
              <a:t> non </a:t>
            </a:r>
            <a:r>
              <a:rPr dirty="0" err="1"/>
              <a:t>obbediscono</a:t>
            </a:r>
            <a:r>
              <a:rPr dirty="0"/>
              <a:t> la </a:t>
            </a: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r>
              <a:rPr dirty="0"/>
              <a:t> (</a:t>
            </a:r>
            <a:r>
              <a:rPr dirty="0" err="1"/>
              <a:t>linee</a:t>
            </a:r>
            <a:r>
              <a:rPr dirty="0"/>
              <a:t> </a:t>
            </a:r>
            <a:r>
              <a:rPr dirty="0" err="1"/>
              <a:t>tratteggiate</a:t>
            </a:r>
            <a:r>
              <a:rPr dirty="0"/>
              <a:t>)</a:t>
            </a:r>
          </a:p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Si </a:t>
            </a:r>
            <a:r>
              <a:rPr dirty="0" err="1"/>
              <a:t>osservano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deviazioni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endParaRPr dirty="0"/>
          </a:p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Nel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miscela</a:t>
            </a:r>
            <a:r>
              <a:rPr dirty="0"/>
              <a:t> CS</a:t>
            </a:r>
            <a:r>
              <a:rPr baseline="-16738" dirty="0"/>
              <a:t>2</a:t>
            </a:r>
            <a:r>
              <a:rPr dirty="0"/>
              <a:t> e acetone le </a:t>
            </a:r>
            <a:r>
              <a:rPr dirty="0" err="1"/>
              <a:t>deviazioni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positive</a:t>
            </a:r>
          </a:p>
          <a:p>
            <a:pPr marL="295656" indent="-295656" defTabSz="1182594">
              <a:spcBef>
                <a:spcPts val="2150"/>
              </a:spcBef>
              <a:defRPr sz="4656"/>
            </a:pPr>
            <a:r>
              <a:rPr dirty="0"/>
              <a:t>Per X</a:t>
            </a:r>
            <a:r>
              <a:rPr baseline="-16738" dirty="0"/>
              <a:t>A</a:t>
            </a:r>
            <a:r>
              <a:rPr dirty="0"/>
              <a:t>≈ 1 e X</a:t>
            </a:r>
            <a:r>
              <a:rPr baseline="-16738" dirty="0"/>
              <a:t>B</a:t>
            </a:r>
            <a:r>
              <a:rPr dirty="0"/>
              <a:t>≈ 1, </a:t>
            </a:r>
            <a:r>
              <a:rPr dirty="0" err="1"/>
              <a:t>cioè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liquidi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quasi </a:t>
            </a:r>
            <a:r>
              <a:rPr dirty="0" err="1"/>
              <a:t>puri</a:t>
            </a:r>
            <a:r>
              <a:rPr dirty="0"/>
              <a:t>, per A e per B (</a:t>
            </a:r>
            <a:r>
              <a:rPr dirty="0" err="1"/>
              <a:t>si</a:t>
            </a:r>
            <a:r>
              <a:rPr dirty="0"/>
              <a:t> dice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comportano</a:t>
            </a:r>
            <a:r>
              <a:rPr dirty="0"/>
              <a:t> da </a:t>
            </a:r>
            <a:r>
              <a:rPr b="1" dirty="0" err="1"/>
              <a:t>solvente</a:t>
            </a:r>
            <a:r>
              <a:rPr dirty="0"/>
              <a:t>), vale la </a:t>
            </a:r>
            <a:r>
              <a:rPr dirty="0" err="1"/>
              <a:t>legge</a:t>
            </a:r>
            <a:r>
              <a:rPr dirty="0"/>
              <a:t> di </a:t>
            </a:r>
            <a:r>
              <a:rPr dirty="0" err="1"/>
              <a:t>Raoult</a:t>
            </a:r>
            <a:r>
              <a:rPr dirty="0"/>
              <a:t> </a:t>
            </a:r>
          </a:p>
        </p:txBody>
      </p:sp>
      <p:sp>
        <p:nvSpPr>
          <p:cNvPr id="177" name="https://public.websites.umich.edu/~chem260/winter00/lecnotes/lecture29.pdf"/>
          <p:cNvSpPr txBox="1"/>
          <p:nvPr/>
        </p:nvSpPr>
        <p:spPr>
          <a:xfrm>
            <a:off x="999122" y="6242679"/>
            <a:ext cx="9776074" cy="376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700">
                <a:solidFill>
                  <a:srgbClr val="0433FF"/>
                </a:solidFill>
              </a:defRPr>
            </a:lvl1pPr>
          </a:lstStyle>
          <a:p>
            <a:r>
              <a:rPr sz="2350"/>
              <a:t>https://public.websites.umich.edu/~chem260/winter00/lecnotes/lecture29.pdf</a:t>
            </a:r>
          </a:p>
        </p:txBody>
      </p:sp>
      <p:sp>
        <p:nvSpPr>
          <p:cNvPr id="178" name="pA=XApA*"/>
          <p:cNvSpPr txBox="1"/>
          <p:nvPr/>
        </p:nvSpPr>
        <p:spPr>
          <a:xfrm>
            <a:off x="9867574" y="3237153"/>
            <a:ext cx="1199046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=X</a:t>
            </a:r>
            <a:r>
              <a:rPr sz="2400" baseline="-16416"/>
              <a:t>A</a:t>
            </a:r>
            <a:r>
              <a:rPr sz="2400"/>
              <a:t>p</a:t>
            </a:r>
            <a:r>
              <a:rPr sz="2400" baseline="-16416"/>
              <a:t>A</a:t>
            </a:r>
            <a:r>
              <a:rPr sz="2400"/>
              <a:t>*</a:t>
            </a:r>
          </a:p>
        </p:txBody>
      </p:sp>
      <p:grpSp>
        <p:nvGrpSpPr>
          <p:cNvPr id="181" name="Raggruppa"/>
          <p:cNvGrpSpPr/>
          <p:nvPr/>
        </p:nvGrpSpPr>
        <p:grpSpPr>
          <a:xfrm>
            <a:off x="6678659" y="1702684"/>
            <a:ext cx="3210972" cy="4209660"/>
            <a:chOff x="0" y="0"/>
            <a:chExt cx="6421942" cy="8419319"/>
          </a:xfrm>
        </p:grpSpPr>
        <p:pic>
          <p:nvPicPr>
            <p:cNvPr id="179" name="Immagine" descr="Immagin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421943" cy="8419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Linea"/>
            <p:cNvSpPr/>
            <p:nvPr/>
          </p:nvSpPr>
          <p:spPr>
            <a:xfrm flipV="1">
              <a:off x="1220755" y="2438193"/>
              <a:ext cx="4880010" cy="18077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900"/>
            </a:p>
          </p:txBody>
        </p:sp>
      </p:grpSp>
      <p:sp>
        <p:nvSpPr>
          <p:cNvPr id="182" name="XA"/>
          <p:cNvSpPr txBox="1"/>
          <p:nvPr/>
        </p:nvSpPr>
        <p:spPr>
          <a:xfrm>
            <a:off x="9561898" y="5726133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X</a:t>
            </a:r>
            <a:r>
              <a:rPr sz="2400" baseline="-16416"/>
              <a:t>A</a:t>
            </a:r>
          </a:p>
        </p:txBody>
      </p:sp>
      <p:grpSp>
        <p:nvGrpSpPr>
          <p:cNvPr id="185" name="Tcost"/>
          <p:cNvGrpSpPr/>
          <p:nvPr/>
        </p:nvGrpSpPr>
        <p:grpSpPr>
          <a:xfrm>
            <a:off x="9717067" y="1738738"/>
            <a:ext cx="1013918" cy="696317"/>
            <a:chOff x="0" y="0"/>
            <a:chExt cx="2027835" cy="1392632"/>
          </a:xfrm>
        </p:grpSpPr>
        <p:sp>
          <p:nvSpPr>
            <p:cNvPr id="184" name="Tcost"/>
            <p:cNvSpPr txBox="1"/>
            <p:nvPr/>
          </p:nvSpPr>
          <p:spPr>
            <a:xfrm>
              <a:off x="215900" y="172924"/>
              <a:ext cx="1367809" cy="767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lvl1pPr>
            </a:lstStyle>
            <a:p>
              <a:r>
                <a:rPr sz="2400"/>
                <a:t>Tcost</a:t>
              </a:r>
            </a:p>
          </p:txBody>
        </p:sp>
        <p:pic>
          <p:nvPicPr>
            <p:cNvPr id="183" name="Tcost Tcost" descr="Tcost Tcost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027835" cy="1392632"/>
            </a:xfrm>
            <a:prstGeom prst="rect">
              <a:avLst/>
            </a:prstGeom>
            <a:effectLst/>
          </p:spPr>
        </p:pic>
      </p:grpSp>
      <p:sp>
        <p:nvSpPr>
          <p:cNvPr id="186" name="pB=(1-XA)pB*"/>
          <p:cNvSpPr txBox="1"/>
          <p:nvPr/>
        </p:nvSpPr>
        <p:spPr>
          <a:xfrm>
            <a:off x="9456943" y="3921203"/>
            <a:ext cx="162223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p</a:t>
            </a:r>
            <a:r>
              <a:rPr sz="2400" baseline="-16416"/>
              <a:t>B</a:t>
            </a:r>
            <a:r>
              <a:rPr sz="2400"/>
              <a:t>=(1-X</a:t>
            </a:r>
            <a:r>
              <a:rPr sz="2400" baseline="-16416"/>
              <a:t>A</a:t>
            </a:r>
            <a:r>
              <a:rPr sz="2400"/>
              <a:t>)p</a:t>
            </a:r>
            <a:r>
              <a:rPr sz="2400" baseline="-16416"/>
              <a:t>B</a:t>
            </a:r>
            <a:r>
              <a:rPr sz="2400"/>
              <a:t>*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oluzioni diluite ideali: Legge di Hen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Soluzioni diluite ideali: Legge di Henry</a:t>
            </a:r>
          </a:p>
        </p:txBody>
      </p:sp>
      <p:sp>
        <p:nvSpPr>
          <p:cNvPr id="189" name="Potenziale chimico del soluto"/>
          <p:cNvSpPr txBox="1">
            <a:spLocks noGrp="1"/>
          </p:cNvSpPr>
          <p:nvPr>
            <p:ph type="body" idx="21"/>
          </p:nvPr>
        </p:nvSpPr>
        <p:spPr>
          <a:xfrm>
            <a:off x="838200" y="1330405"/>
            <a:ext cx="1075055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t>Potenziale chimico del soluto</a:t>
            </a:r>
          </a:p>
        </p:txBody>
      </p:sp>
      <p:sp>
        <p:nvSpPr>
          <p:cNvPr id="190" name="Nelle soluzioni diluite ideali la pressione di vapore sperimentale segue l’andamento della retta di Raoult alle alte concentrazioni (A si comporta da solvente)…"/>
          <p:cNvSpPr txBox="1">
            <a:spLocks noGrp="1"/>
          </p:cNvSpPr>
          <p:nvPr>
            <p:ph type="body" sz="half" idx="1"/>
          </p:nvPr>
        </p:nvSpPr>
        <p:spPr>
          <a:xfrm>
            <a:off x="603250" y="1978823"/>
            <a:ext cx="6374058" cy="42734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56032" indent="-256032" defTabSz="1024102">
              <a:spcBef>
                <a:spcPts val="1850"/>
              </a:spcBef>
              <a:defRPr sz="4032"/>
            </a:pPr>
            <a:r>
              <a:rPr dirty="0"/>
              <a:t>Nelle </a:t>
            </a:r>
            <a:r>
              <a:rPr dirty="0" err="1"/>
              <a:t>soluzioni</a:t>
            </a:r>
            <a:r>
              <a:rPr dirty="0"/>
              <a:t> </a:t>
            </a:r>
            <a:r>
              <a:rPr dirty="0" err="1"/>
              <a:t>diluite</a:t>
            </a:r>
            <a:r>
              <a:rPr dirty="0"/>
              <a:t> </a:t>
            </a:r>
            <a:r>
              <a:rPr dirty="0" err="1"/>
              <a:t>ideali</a:t>
            </a:r>
            <a:r>
              <a:rPr dirty="0"/>
              <a:t> la </a:t>
            </a:r>
            <a:r>
              <a:rPr dirty="0" err="1"/>
              <a:t>pressione</a:t>
            </a:r>
            <a:r>
              <a:rPr dirty="0"/>
              <a:t> di </a:t>
            </a:r>
            <a:r>
              <a:rPr dirty="0" err="1"/>
              <a:t>vapore</a:t>
            </a:r>
            <a:r>
              <a:rPr dirty="0"/>
              <a:t> </a:t>
            </a:r>
            <a:r>
              <a:rPr dirty="0" err="1"/>
              <a:t>sperimentale</a:t>
            </a:r>
            <a:r>
              <a:rPr dirty="0"/>
              <a:t> segue </a:t>
            </a:r>
            <a:r>
              <a:rPr dirty="0" err="1"/>
              <a:t>l’andamento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>
                <a:solidFill>
                  <a:srgbClr val="0433FF"/>
                </a:solidFill>
              </a:rPr>
              <a:t>retta</a:t>
            </a:r>
            <a:r>
              <a:rPr dirty="0">
                <a:solidFill>
                  <a:srgbClr val="0433FF"/>
                </a:solidFill>
              </a:rPr>
              <a:t> di </a:t>
            </a:r>
            <a:r>
              <a:rPr dirty="0" err="1">
                <a:solidFill>
                  <a:srgbClr val="0433FF"/>
                </a:solidFill>
              </a:rPr>
              <a:t>Raoult</a:t>
            </a:r>
            <a:r>
              <a:rPr dirty="0"/>
              <a:t> alle </a:t>
            </a:r>
            <a:r>
              <a:rPr dirty="0" err="1"/>
              <a:t>alte</a:t>
            </a:r>
            <a:r>
              <a:rPr dirty="0"/>
              <a:t> concentrazioni (A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comporta</a:t>
            </a:r>
            <a:r>
              <a:rPr dirty="0"/>
              <a:t> da </a:t>
            </a:r>
            <a:r>
              <a:rPr dirty="0" err="1"/>
              <a:t>solvente</a:t>
            </a:r>
            <a:r>
              <a:rPr dirty="0"/>
              <a:t>)</a:t>
            </a:r>
          </a:p>
          <a:p>
            <a:pPr marL="256032" indent="-256032" defTabSz="1024102">
              <a:spcBef>
                <a:spcPts val="1850"/>
              </a:spcBef>
              <a:defRPr sz="4032"/>
            </a:pPr>
            <a:r>
              <a:rPr dirty="0"/>
              <a:t>A </a:t>
            </a:r>
            <a:r>
              <a:rPr dirty="0" err="1"/>
              <a:t>bassa</a:t>
            </a:r>
            <a:r>
              <a:rPr dirty="0"/>
              <a:t> </a:t>
            </a:r>
            <a:r>
              <a:rPr dirty="0" err="1"/>
              <a:t>concentrazione</a:t>
            </a:r>
            <a:r>
              <a:rPr dirty="0"/>
              <a:t>  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comporta</a:t>
            </a:r>
            <a:r>
              <a:rPr dirty="0"/>
              <a:t> da </a:t>
            </a:r>
            <a:r>
              <a:rPr dirty="0" err="1"/>
              <a:t>soluto</a:t>
            </a:r>
            <a:r>
              <a:rPr dirty="0"/>
              <a:t> e segue la</a:t>
            </a:r>
          </a:p>
          <a:p>
            <a:pPr marL="0" indent="0" defTabSz="1024102">
              <a:spcBef>
                <a:spcPts val="1850"/>
              </a:spcBef>
              <a:buNone/>
              <a:defRPr sz="4032" b="1"/>
            </a:pPr>
            <a:r>
              <a:rPr dirty="0" err="1"/>
              <a:t>legge</a:t>
            </a:r>
            <a:r>
              <a:rPr dirty="0"/>
              <a:t> di Henry  </a:t>
            </a:r>
            <a:r>
              <a:rPr dirty="0" err="1"/>
              <a:t>p</a:t>
            </a:r>
            <a:r>
              <a:rPr baseline="-18400" dirty="0" err="1"/>
              <a:t>A</a:t>
            </a:r>
            <a:r>
              <a:rPr dirty="0"/>
              <a:t>= </a:t>
            </a:r>
            <a:r>
              <a:rPr dirty="0" err="1"/>
              <a:t>x</a:t>
            </a:r>
            <a:r>
              <a:rPr baseline="-18400" dirty="0" err="1"/>
              <a:t>A</a:t>
            </a:r>
            <a:r>
              <a:rPr dirty="0" err="1"/>
              <a:t>K</a:t>
            </a:r>
            <a:r>
              <a:rPr baseline="-18400" dirty="0" err="1"/>
              <a:t>A</a:t>
            </a:r>
            <a:endParaRPr baseline="-18400" dirty="0"/>
          </a:p>
          <a:p>
            <a:pPr marL="0" indent="0" defTabSz="1024102">
              <a:spcBef>
                <a:spcPts val="1850"/>
              </a:spcBef>
              <a:buNone/>
              <a:defRPr sz="4032"/>
            </a:pPr>
            <a:r>
              <a:rPr dirty="0"/>
              <a:t>K</a:t>
            </a:r>
            <a:r>
              <a:rPr b="1" baseline="-18400" dirty="0"/>
              <a:t>A</a:t>
            </a:r>
            <a:r>
              <a:rPr dirty="0"/>
              <a:t>: </a:t>
            </a:r>
            <a:r>
              <a:rPr dirty="0" err="1"/>
              <a:t>costante</a:t>
            </a:r>
            <a:r>
              <a:rPr dirty="0"/>
              <a:t> di Henry, ha la </a:t>
            </a:r>
            <a:r>
              <a:rPr dirty="0" err="1"/>
              <a:t>dimensione</a:t>
            </a:r>
            <a:r>
              <a:rPr dirty="0"/>
              <a:t> di una </a:t>
            </a:r>
            <a:r>
              <a:rPr dirty="0" err="1"/>
              <a:t>pressione</a:t>
            </a:r>
            <a:endParaRPr dirty="0"/>
          </a:p>
          <a:p>
            <a:pPr marL="0" indent="0" defTabSz="1024102">
              <a:spcBef>
                <a:spcPts val="1850"/>
              </a:spcBef>
              <a:buNone/>
              <a:defRPr sz="4032"/>
            </a:pP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determinata</a:t>
            </a:r>
            <a:r>
              <a:rPr dirty="0"/>
              <a:t> per </a:t>
            </a:r>
            <a:r>
              <a:rPr dirty="0" err="1"/>
              <a:t>estrapolazione</a:t>
            </a:r>
            <a:r>
              <a:rPr dirty="0"/>
              <a:t> dei </a:t>
            </a:r>
            <a:r>
              <a:rPr dirty="0" err="1"/>
              <a:t>punti</a:t>
            </a:r>
            <a:r>
              <a:rPr dirty="0"/>
              <a:t> di </a:t>
            </a:r>
            <a:r>
              <a:rPr dirty="0" err="1"/>
              <a:t>p</a:t>
            </a:r>
            <a:r>
              <a:rPr b="1" baseline="-18400" dirty="0" err="1"/>
              <a:t>A</a:t>
            </a:r>
            <a:r>
              <a:rPr dirty="0"/>
              <a:t> a </a:t>
            </a:r>
            <a:r>
              <a:rPr dirty="0" err="1"/>
              <a:t>basse</a:t>
            </a:r>
            <a:r>
              <a:rPr dirty="0"/>
              <a:t> </a:t>
            </a:r>
            <a:r>
              <a:rPr dirty="0" err="1"/>
              <a:t>x</a:t>
            </a:r>
            <a:r>
              <a:rPr b="1" baseline="-18400" dirty="0" err="1"/>
              <a:t>A</a:t>
            </a:r>
            <a:endParaRPr b="1" baseline="-18400" dirty="0"/>
          </a:p>
        </p:txBody>
      </p:sp>
      <p:graphicFrame>
        <p:nvGraphicFramePr>
          <p:cNvPr id="191" name="Grafico a dispersione"/>
          <p:cNvGraphicFramePr/>
          <p:nvPr>
            <p:extLst>
              <p:ext uri="{D42A27DB-BD31-4B8C-83A1-F6EECF244321}">
                <p14:modId xmlns:p14="http://schemas.microsoft.com/office/powerpoint/2010/main" val="4144562080"/>
              </p:ext>
            </p:extLst>
          </p:nvPr>
        </p:nvGraphicFramePr>
        <p:xfrm>
          <a:off x="7437725" y="1768983"/>
          <a:ext cx="3604767" cy="424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2" name="XA"/>
          <p:cNvSpPr txBox="1"/>
          <p:nvPr/>
        </p:nvSpPr>
        <p:spPr>
          <a:xfrm>
            <a:off x="10440981" y="6020087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/>
              <a:t>X</a:t>
            </a:r>
            <a:r>
              <a:rPr sz="2400" baseline="-5999"/>
              <a:t>A</a:t>
            </a:r>
          </a:p>
        </p:txBody>
      </p:sp>
      <p:sp>
        <p:nvSpPr>
          <p:cNvPr id="193" name="KA"/>
          <p:cNvSpPr txBox="1"/>
          <p:nvPr/>
        </p:nvSpPr>
        <p:spPr>
          <a:xfrm>
            <a:off x="11129354" y="2438612"/>
            <a:ext cx="33021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 dirty="0"/>
              <a:t>K</a:t>
            </a:r>
            <a:r>
              <a:rPr sz="2400" baseline="-5999" dirty="0"/>
              <a:t>A</a:t>
            </a:r>
          </a:p>
        </p:txBody>
      </p:sp>
      <p:sp>
        <p:nvSpPr>
          <p:cNvPr id="194" name="p*A"/>
          <p:cNvSpPr txBox="1"/>
          <p:nvPr/>
        </p:nvSpPr>
        <p:spPr>
          <a:xfrm>
            <a:off x="11163197" y="3996408"/>
            <a:ext cx="48571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defRPr sz="4800">
                <a:solidFill>
                  <a:srgbClr val="000000"/>
                </a:solidFill>
              </a:defRPr>
            </a:pPr>
            <a:r>
              <a:rPr sz="2400" dirty="0"/>
              <a:t>p*</a:t>
            </a:r>
            <a:r>
              <a:rPr sz="2400" baseline="-5999" dirty="0"/>
              <a:t>A</a:t>
            </a:r>
          </a:p>
        </p:txBody>
      </p:sp>
      <p:sp>
        <p:nvSpPr>
          <p:cNvPr id="195" name="p"/>
          <p:cNvSpPr txBox="1"/>
          <p:nvPr/>
        </p:nvSpPr>
        <p:spPr>
          <a:xfrm>
            <a:off x="7124525" y="2052314"/>
            <a:ext cx="21320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p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90BCD-0275-49BA-B2D0-E45FD94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7"/>
            <a:ext cx="10515600" cy="1325563"/>
          </a:xfrm>
        </p:spPr>
        <p:txBody>
          <a:bodyPr/>
          <a:lstStyle/>
          <a:p>
            <a:r>
              <a:rPr lang="it-IT" dirty="0"/>
              <a:t>Grandezza parziale molare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FF0CA1-EB5A-4619-BF83-E0AEA566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14" y="1286859"/>
            <a:ext cx="8876268" cy="4546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167626-4841-41CA-8782-12F36707FEF6}"/>
              </a:ext>
            </a:extLst>
          </p:cNvPr>
          <p:cNvSpPr txBox="1"/>
          <p:nvPr/>
        </p:nvSpPr>
        <p:spPr>
          <a:xfrm>
            <a:off x="1339414" y="6006661"/>
            <a:ext cx="8876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https://goldbook.iupac.org/terms/view/P04418</a:t>
            </a:r>
          </a:p>
        </p:txBody>
      </p:sp>
    </p:spTree>
    <p:extLst>
      <p:ext uri="{BB962C8B-B14F-4D97-AF65-F5344CB8AC3E}">
        <p14:creationId xmlns:p14="http://schemas.microsoft.com/office/powerpoint/2010/main" val="4217747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roprietà colliga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Proprietà colligative</a:t>
            </a:r>
          </a:p>
        </p:txBody>
      </p:sp>
      <p:sp>
        <p:nvSpPr>
          <p:cNvPr id="198" name="Riduzione di μ in presenza del soluto"/>
          <p:cNvSpPr txBox="1">
            <a:spLocks noGrp="1"/>
          </p:cNvSpPr>
          <p:nvPr>
            <p:ph type="body" idx="21"/>
          </p:nvPr>
        </p:nvSpPr>
        <p:spPr>
          <a:xfrm>
            <a:off x="603250" y="1345293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 err="1"/>
              <a:t>Riduzione</a:t>
            </a:r>
            <a:r>
              <a:rPr dirty="0"/>
              <a:t> di μ in </a:t>
            </a:r>
            <a:r>
              <a:rPr dirty="0" err="1"/>
              <a:t>presenza</a:t>
            </a:r>
            <a:r>
              <a:rPr dirty="0"/>
              <a:t> del </a:t>
            </a:r>
            <a:r>
              <a:rPr dirty="0" err="1"/>
              <a:t>soluto</a:t>
            </a:r>
            <a:endParaRPr dirty="0"/>
          </a:p>
        </p:txBody>
      </p:sp>
      <p:sp>
        <p:nvSpPr>
          <p:cNvPr id="199" name="Dipendono (nelle soluzioni diluite) solamente dal numero delle particelle, non dalla natura, perciò sono definite proprietà colligative…"/>
          <p:cNvSpPr txBox="1">
            <a:spLocks noGrp="1"/>
          </p:cNvSpPr>
          <p:nvPr>
            <p:ph type="body" idx="1"/>
          </p:nvPr>
        </p:nvSpPr>
        <p:spPr>
          <a:xfrm>
            <a:off x="603250" y="1934678"/>
            <a:ext cx="10985501" cy="412800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01752" indent="-301752" defTabSz="1206978">
              <a:spcBef>
                <a:spcPts val="2200"/>
              </a:spcBef>
              <a:defRPr sz="4752"/>
            </a:pPr>
            <a:r>
              <a:t>Dipendono (nelle soluzioni diluite) solamente dal </a:t>
            </a:r>
            <a:r>
              <a:rPr b="1"/>
              <a:t>numero delle particelle</a:t>
            </a:r>
            <a:r>
              <a:t>, non dalla natura, perciò sono definite proprietà colligative</a:t>
            </a:r>
          </a:p>
          <a:p>
            <a:pPr marL="301752" indent="-301752" defTabSz="1206978">
              <a:spcBef>
                <a:spcPts val="2200"/>
              </a:spcBef>
              <a:defRPr sz="4752"/>
            </a:pPr>
            <a:r>
              <a:t>Due presupposti:</a:t>
            </a:r>
          </a:p>
          <a:p>
            <a:pPr marL="0" indent="0" defTabSz="1206978">
              <a:spcBef>
                <a:spcPts val="2200"/>
              </a:spcBef>
              <a:buNone/>
              <a:defRPr sz="4752"/>
            </a:pPr>
            <a:r>
              <a:t>1) il </a:t>
            </a:r>
            <a:r>
              <a:rPr b="1"/>
              <a:t>soluto non è volatile</a:t>
            </a:r>
            <a:r>
              <a:t>, perciò non contribuisce alla pressione di vapore</a:t>
            </a:r>
          </a:p>
          <a:p>
            <a:pPr marL="0" indent="0" defTabSz="1206978">
              <a:spcBef>
                <a:spcPts val="2200"/>
              </a:spcBef>
              <a:buNone/>
              <a:defRPr sz="4752"/>
            </a:pPr>
            <a:r>
              <a:t>2) il soluto n</a:t>
            </a:r>
            <a:r>
              <a:rPr b="1"/>
              <a:t>on si discioglie nel solvente solido</a:t>
            </a:r>
          </a:p>
          <a:p>
            <a:pPr marL="0" indent="0" defTabSz="1206978">
              <a:spcBef>
                <a:spcPts val="2200"/>
              </a:spcBef>
              <a:buNone/>
              <a:defRPr sz="4752"/>
            </a:pPr>
            <a:r>
              <a:t>Sono originate dalla riduzione del potenziale chimico del solvente in presenza di soluto  </a:t>
            </a:r>
          </a:p>
          <a:p>
            <a:pPr marL="0" lvl="8" indent="1810512" defTabSz="1206978">
              <a:spcBef>
                <a:spcPts val="2200"/>
              </a:spcBef>
              <a:buNone/>
              <a:defRPr sz="4752" b="1"/>
            </a:pPr>
            <a:r>
              <a:t>                  μ</a:t>
            </a:r>
            <a:r>
              <a:rPr baseline="-16521"/>
              <a:t>A</a:t>
            </a:r>
            <a:r>
              <a:t>(l)= μ</a:t>
            </a:r>
            <a:r>
              <a:rPr baseline="-16521"/>
              <a:t>A</a:t>
            </a:r>
            <a:r>
              <a:t>*(l)+RTlnX</a:t>
            </a:r>
            <a:r>
              <a:rPr baseline="-16521"/>
              <a:t>A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oprietà colliga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 err="1"/>
              <a:t>Proprietà</a:t>
            </a:r>
            <a:r>
              <a:rPr sz="6000" dirty="0"/>
              <a:t> colligative</a:t>
            </a:r>
          </a:p>
        </p:txBody>
      </p:sp>
      <p:sp>
        <p:nvSpPr>
          <p:cNvPr id="202" name="Innalzamento ebullioscopi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>
              <a:buSzPct val="100000"/>
              <a:buAutoNum type="arabicPeriod"/>
              <a:defRPr sz="5500"/>
            </a:pPr>
            <a:r>
              <a:rPr sz="4400" dirty="0" err="1"/>
              <a:t>Innalzamento</a:t>
            </a:r>
            <a:r>
              <a:rPr sz="4400" dirty="0"/>
              <a:t> </a:t>
            </a:r>
            <a:r>
              <a:rPr sz="4400" dirty="0" err="1"/>
              <a:t>ebullioscopio</a:t>
            </a:r>
            <a:endParaRPr sz="4400" dirty="0"/>
          </a:p>
          <a:p>
            <a:pPr marL="444500" indent="-444500">
              <a:buSzPct val="100000"/>
              <a:buAutoNum type="arabicPeriod"/>
              <a:defRPr sz="5500"/>
            </a:pPr>
            <a:r>
              <a:rPr sz="4400" dirty="0" err="1"/>
              <a:t>Abbassamento</a:t>
            </a:r>
            <a:r>
              <a:rPr sz="4400" dirty="0"/>
              <a:t> </a:t>
            </a:r>
            <a:r>
              <a:rPr sz="4400" dirty="0" err="1"/>
              <a:t>crioscopico</a:t>
            </a:r>
            <a:endParaRPr sz="4400" dirty="0"/>
          </a:p>
          <a:p>
            <a:pPr marL="444500" indent="-444500">
              <a:buSzPct val="100000"/>
              <a:buAutoNum type="arabicPeriod"/>
              <a:defRPr sz="5500"/>
            </a:pPr>
            <a:r>
              <a:rPr sz="4400" dirty="0" err="1"/>
              <a:t>Pressione</a:t>
            </a:r>
            <a:r>
              <a:rPr sz="4400" dirty="0"/>
              <a:t> </a:t>
            </a:r>
            <a:r>
              <a:rPr sz="4400" dirty="0" err="1"/>
              <a:t>osmotica</a:t>
            </a:r>
            <a:endParaRPr sz="44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otenziale chimico del solvente in presenza del solu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1975054">
              <a:defRPr sz="6885" spc="-137"/>
            </a:lvl1pPr>
          </a:lstStyle>
          <a:p>
            <a:r>
              <a:rPr dirty="0" err="1"/>
              <a:t>Potenziale</a:t>
            </a:r>
            <a:r>
              <a:rPr dirty="0"/>
              <a:t> </a:t>
            </a:r>
            <a:r>
              <a:rPr dirty="0" err="1"/>
              <a:t>chimico</a:t>
            </a:r>
            <a:r>
              <a:rPr dirty="0"/>
              <a:t> del </a:t>
            </a:r>
            <a:r>
              <a:rPr dirty="0" err="1"/>
              <a:t>solvente</a:t>
            </a:r>
            <a:r>
              <a:rPr dirty="0"/>
              <a:t> in </a:t>
            </a:r>
            <a:r>
              <a:rPr dirty="0" err="1"/>
              <a:t>presenza</a:t>
            </a:r>
            <a:r>
              <a:rPr dirty="0"/>
              <a:t> del </a:t>
            </a:r>
            <a:r>
              <a:rPr dirty="0" err="1"/>
              <a:t>soluto</a:t>
            </a:r>
            <a:endParaRPr dirty="0"/>
          </a:p>
        </p:txBody>
      </p:sp>
      <p:sp>
        <p:nvSpPr>
          <p:cNvPr id="205" name="μA(l)= μA*(l)+RTlnXA…"/>
          <p:cNvSpPr txBox="1">
            <a:spLocks noGrp="1"/>
          </p:cNvSpPr>
          <p:nvPr>
            <p:ph type="body" sz="half" idx="1"/>
          </p:nvPr>
        </p:nvSpPr>
        <p:spPr>
          <a:xfrm>
            <a:off x="647517" y="2108850"/>
            <a:ext cx="5343244" cy="44324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(l)=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*(l)+</a:t>
            </a:r>
            <a:r>
              <a:rPr dirty="0" err="1"/>
              <a:t>RTlnX</a:t>
            </a:r>
            <a:r>
              <a:rPr baseline="-16416" dirty="0" err="1"/>
              <a:t>A</a:t>
            </a:r>
            <a:endParaRPr baseline="-16416" dirty="0"/>
          </a:p>
          <a:p>
            <a:pPr marL="0" indent="0">
              <a:buNone/>
            </a:pPr>
            <a:r>
              <a:rPr dirty="0"/>
              <a:t>In </a:t>
            </a:r>
            <a:r>
              <a:rPr dirty="0" err="1"/>
              <a:t>condizioni</a:t>
            </a:r>
            <a:r>
              <a:rPr dirty="0"/>
              <a:t> di </a:t>
            </a:r>
            <a:r>
              <a:rPr dirty="0" err="1"/>
              <a:t>equilibrio</a:t>
            </a:r>
            <a:r>
              <a:rPr dirty="0"/>
              <a:t> 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soluto</a:t>
            </a:r>
            <a:r>
              <a:rPr baseline="-16416" dirty="0"/>
              <a:t>    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*(g)=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(l)</a:t>
            </a:r>
          </a:p>
          <a:p>
            <a:pPr marL="0" indent="0">
              <a:buNone/>
            </a:pP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*(g)=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*(l)+</a:t>
            </a:r>
            <a:r>
              <a:rPr dirty="0" err="1"/>
              <a:t>RTlnX</a:t>
            </a:r>
            <a:r>
              <a:rPr baseline="-16416" dirty="0" err="1"/>
              <a:t>A</a:t>
            </a:r>
            <a:endParaRPr baseline="-16416" dirty="0"/>
          </a:p>
          <a:p>
            <a:pPr marL="0" indent="0">
              <a:buNone/>
            </a:pPr>
            <a:r>
              <a:rPr dirty="0"/>
              <a:t>Si </a:t>
            </a:r>
            <a:r>
              <a:rPr dirty="0" err="1"/>
              <a:t>ricava</a:t>
            </a:r>
            <a:r>
              <a:rPr dirty="0"/>
              <a:t> la T di </a:t>
            </a:r>
            <a:r>
              <a:rPr dirty="0" err="1"/>
              <a:t>equilibrio</a:t>
            </a:r>
            <a:r>
              <a:rPr dirty="0"/>
              <a:t> 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soluto</a:t>
            </a:r>
            <a:r>
              <a:rPr dirty="0"/>
              <a:t> da</a:t>
            </a:r>
          </a:p>
          <a:p>
            <a:pPr marL="0" indent="0">
              <a:buNone/>
            </a:pPr>
            <a:r>
              <a:rPr dirty="0" err="1"/>
              <a:t>RTlnX</a:t>
            </a:r>
            <a:r>
              <a:rPr baseline="-16416" dirty="0" err="1"/>
              <a:t>A</a:t>
            </a:r>
            <a:r>
              <a:rPr dirty="0"/>
              <a:t>=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*(g)- </a:t>
            </a:r>
            <a:r>
              <a:rPr dirty="0" err="1"/>
              <a:t>μ</a:t>
            </a:r>
            <a:r>
              <a:rPr baseline="-16416" dirty="0" err="1"/>
              <a:t>A</a:t>
            </a:r>
            <a:r>
              <a:rPr dirty="0"/>
              <a:t>*(l) </a:t>
            </a:r>
          </a:p>
          <a:p>
            <a:pPr marL="0" indent="0">
              <a:buNone/>
            </a:pPr>
            <a:r>
              <a:rPr dirty="0" err="1"/>
              <a:t>RTlnX</a:t>
            </a:r>
            <a:r>
              <a:rPr baseline="-16416" dirty="0" err="1"/>
              <a:t>A</a:t>
            </a:r>
            <a:r>
              <a:rPr dirty="0"/>
              <a:t>= </a:t>
            </a:r>
            <a:r>
              <a:rPr dirty="0" err="1"/>
              <a:t>Δ</a:t>
            </a:r>
            <a:r>
              <a:rPr baseline="-16416" dirty="0" err="1"/>
              <a:t>vap</a:t>
            </a:r>
            <a:r>
              <a:rPr dirty="0" err="1"/>
              <a:t>G</a:t>
            </a:r>
            <a:endParaRPr dirty="0"/>
          </a:p>
        </p:txBody>
      </p:sp>
      <p:grpSp>
        <p:nvGrpSpPr>
          <p:cNvPr id="218" name="Raggruppa"/>
          <p:cNvGrpSpPr/>
          <p:nvPr/>
        </p:nvGrpSpPr>
        <p:grpSpPr>
          <a:xfrm>
            <a:off x="6145034" y="2108850"/>
            <a:ext cx="5113185" cy="3853140"/>
            <a:chOff x="0" y="-148846"/>
            <a:chExt cx="10226368" cy="7706278"/>
          </a:xfrm>
        </p:grpSpPr>
        <p:grpSp>
          <p:nvGrpSpPr>
            <p:cNvPr id="216" name="Raggruppa"/>
            <p:cNvGrpSpPr/>
            <p:nvPr/>
          </p:nvGrpSpPr>
          <p:grpSpPr>
            <a:xfrm>
              <a:off x="980816" y="-148846"/>
              <a:ext cx="9245552" cy="7706278"/>
              <a:chOff x="-143829" y="-148845"/>
              <a:chExt cx="9245551" cy="7706277"/>
            </a:xfrm>
          </p:grpSpPr>
          <p:grpSp>
            <p:nvGrpSpPr>
              <p:cNvPr id="211" name="Raggruppa"/>
              <p:cNvGrpSpPr/>
              <p:nvPr/>
            </p:nvGrpSpPr>
            <p:grpSpPr>
              <a:xfrm>
                <a:off x="-143829" y="-148845"/>
                <a:ext cx="9245551" cy="6661055"/>
                <a:chOff x="-143828" y="-148845"/>
                <a:chExt cx="9245550" cy="6661054"/>
              </a:xfrm>
            </p:grpSpPr>
            <p:graphicFrame>
              <p:nvGraphicFramePr>
                <p:cNvPr id="206" name="Grafico a dispersione"/>
                <p:cNvGraphicFramePr/>
                <p:nvPr>
                  <p:extLst>
                    <p:ext uri="{D42A27DB-BD31-4B8C-83A1-F6EECF244321}">
                      <p14:modId xmlns:p14="http://schemas.microsoft.com/office/powerpoint/2010/main" val="1344350456"/>
                    </p:ext>
                  </p:extLst>
                </p:nvPr>
              </p:nvGraphicFramePr>
              <p:xfrm>
                <a:off x="-143828" y="-148845"/>
                <a:ext cx="9245550" cy="66610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207" name="Linea"/>
                <p:cNvSpPr/>
                <p:nvPr/>
              </p:nvSpPr>
              <p:spPr>
                <a:xfrm flipH="1" flipV="1">
                  <a:off x="1147187" y="1592818"/>
                  <a:ext cx="70018" cy="4914447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08" name="Linea"/>
                <p:cNvSpPr/>
                <p:nvPr/>
              </p:nvSpPr>
              <p:spPr>
                <a:xfrm flipV="1">
                  <a:off x="3211475" y="1800980"/>
                  <a:ext cx="70018" cy="4576127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09" name="Linea"/>
                <p:cNvSpPr/>
                <p:nvPr/>
              </p:nvSpPr>
              <p:spPr>
                <a:xfrm flipV="1">
                  <a:off x="5353240" y="2787225"/>
                  <a:ext cx="70018" cy="358988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10" name="Linea"/>
                <p:cNvSpPr/>
                <p:nvPr/>
              </p:nvSpPr>
              <p:spPr>
                <a:xfrm flipH="1" flipV="1">
                  <a:off x="6026963" y="3759927"/>
                  <a:ext cx="0" cy="2617176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endParaRPr sz="900"/>
                </a:p>
              </p:txBody>
            </p:sp>
          </p:grpSp>
          <p:sp>
            <p:nvSpPr>
              <p:cNvPr id="212" name="Tf"/>
              <p:cNvSpPr txBox="1"/>
              <p:nvPr/>
            </p:nvSpPr>
            <p:spPr>
              <a:xfrm>
                <a:off x="840055" y="6790042"/>
                <a:ext cx="52899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 err="1"/>
                  <a:t>T</a:t>
                </a:r>
                <a:r>
                  <a:rPr sz="2400" baseline="-16416" dirty="0" err="1"/>
                  <a:t>f</a:t>
                </a:r>
                <a:endParaRPr sz="2400" baseline="-16416" dirty="0"/>
              </a:p>
            </p:txBody>
          </p:sp>
          <p:sp>
            <p:nvSpPr>
              <p:cNvPr id="213" name="Tf*"/>
              <p:cNvSpPr txBox="1"/>
              <p:nvPr/>
            </p:nvSpPr>
            <p:spPr>
              <a:xfrm>
                <a:off x="2793090" y="6712206"/>
                <a:ext cx="836768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 err="1"/>
                  <a:t>T</a:t>
                </a:r>
                <a:r>
                  <a:rPr sz="2400" baseline="-16416" dirty="0" err="1"/>
                  <a:t>f</a:t>
                </a:r>
                <a:r>
                  <a:rPr sz="2400" dirty="0"/>
                  <a:t>*</a:t>
                </a:r>
              </a:p>
            </p:txBody>
          </p:sp>
          <p:sp>
            <p:nvSpPr>
              <p:cNvPr id="214" name="Tb"/>
              <p:cNvSpPr txBox="1"/>
              <p:nvPr/>
            </p:nvSpPr>
            <p:spPr>
              <a:xfrm>
                <a:off x="6073397" y="6790042"/>
                <a:ext cx="618760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/>
                  <a:t>T</a:t>
                </a:r>
                <a:r>
                  <a:rPr sz="2400" baseline="-16416" dirty="0"/>
                  <a:t>b</a:t>
                </a:r>
              </a:p>
            </p:txBody>
          </p:sp>
          <p:sp>
            <p:nvSpPr>
              <p:cNvPr id="215" name="Tb*"/>
              <p:cNvSpPr txBox="1"/>
              <p:nvPr/>
            </p:nvSpPr>
            <p:spPr>
              <a:xfrm>
                <a:off x="4702667" y="6790042"/>
                <a:ext cx="926536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25400" tIns="25400" rIns="25400" bIns="2540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250"/>
                  </a:spcBef>
                  <a:defRPr sz="4800">
                    <a:solidFill>
                      <a:srgbClr val="000000"/>
                    </a:solidFill>
                  </a:defRPr>
                </a:pPr>
                <a:r>
                  <a:rPr sz="2400" dirty="0"/>
                  <a:t>T</a:t>
                </a:r>
                <a:r>
                  <a:rPr sz="2400" baseline="-16416" dirty="0"/>
                  <a:t>b</a:t>
                </a:r>
                <a:r>
                  <a:rPr sz="2400" dirty="0"/>
                  <a:t>*</a:t>
                </a:r>
              </a:p>
            </p:txBody>
          </p:sp>
        </p:grpSp>
        <p:sp>
          <p:nvSpPr>
            <p:cNvPr id="217" name="μ"/>
            <p:cNvSpPr txBox="1"/>
            <p:nvPr/>
          </p:nvSpPr>
          <p:spPr>
            <a:xfrm>
              <a:off x="0" y="609999"/>
              <a:ext cx="1028386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5900" baseline="-10169">
                  <a:solidFill>
                    <a:srgbClr val="000000"/>
                  </a:solidFill>
                  <a:latin typeface="Symbol"/>
                  <a:ea typeface="Symbol"/>
                  <a:cs typeface="Symbol"/>
                  <a:sym typeface="Symbol"/>
                </a:defRPr>
              </a:lvl1pPr>
            </a:lstStyle>
            <a:p>
              <a:r>
                <a:rPr sz="2950"/>
                <a:t>m</a:t>
              </a:r>
            </a:p>
          </p:txBody>
        </p:sp>
      </p:grpSp>
      <p:sp>
        <p:nvSpPr>
          <p:cNvPr id="219" name="solido"/>
          <p:cNvSpPr txBox="1"/>
          <p:nvPr/>
        </p:nvSpPr>
        <p:spPr>
          <a:xfrm>
            <a:off x="6843889" y="2425405"/>
            <a:ext cx="658835" cy="32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433FF"/>
                </a:solidFill>
              </a:defRPr>
            </a:lvl1pPr>
          </a:lstStyle>
          <a:p>
            <a:r>
              <a:rPr sz="1950" dirty="0" err="1"/>
              <a:t>solido</a:t>
            </a:r>
            <a:endParaRPr sz="1950" dirty="0"/>
          </a:p>
        </p:txBody>
      </p:sp>
      <p:sp>
        <p:nvSpPr>
          <p:cNvPr id="220" name="liquido puro"/>
          <p:cNvSpPr txBox="1"/>
          <p:nvPr/>
        </p:nvSpPr>
        <p:spPr>
          <a:xfrm>
            <a:off x="8777400" y="2918781"/>
            <a:ext cx="1283172" cy="32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F900"/>
                </a:solidFill>
              </a:defRPr>
            </a:lvl1pPr>
          </a:lstStyle>
          <a:p>
            <a:r>
              <a:rPr sz="1950" dirty="0" err="1">
                <a:solidFill>
                  <a:srgbClr val="00B050"/>
                </a:solidFill>
              </a:rPr>
              <a:t>liquido</a:t>
            </a:r>
            <a:r>
              <a:rPr sz="1950" dirty="0">
                <a:solidFill>
                  <a:srgbClr val="00B050"/>
                </a:solidFill>
              </a:rPr>
              <a:t> puro</a:t>
            </a:r>
          </a:p>
        </p:txBody>
      </p:sp>
      <p:sp>
        <p:nvSpPr>
          <p:cNvPr id="221" name="gas"/>
          <p:cNvSpPr txBox="1"/>
          <p:nvPr/>
        </p:nvSpPr>
        <p:spPr>
          <a:xfrm>
            <a:off x="10248220" y="4396161"/>
            <a:ext cx="381708" cy="32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919191"/>
                </a:solidFill>
              </a:defRPr>
            </a:lvl1pPr>
          </a:lstStyle>
          <a:p>
            <a:r>
              <a:rPr sz="1950" dirty="0"/>
              <a:t>gas</a:t>
            </a:r>
          </a:p>
        </p:txBody>
      </p:sp>
      <p:sp>
        <p:nvSpPr>
          <p:cNvPr id="222" name="soluzione"/>
          <p:cNvSpPr txBox="1"/>
          <p:nvPr/>
        </p:nvSpPr>
        <p:spPr>
          <a:xfrm>
            <a:off x="8541242" y="4015520"/>
            <a:ext cx="1014701" cy="321370"/>
          </a:xfrm>
          <a:prstGeom prst="rect">
            <a:avLst/>
          </a:prstGeom>
          <a:ln w="38100">
            <a:solidFill>
              <a:srgbClr val="00F9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F900"/>
                </a:solidFill>
              </a:defRPr>
            </a:lvl1pPr>
          </a:lstStyle>
          <a:p>
            <a:r>
              <a:rPr sz="1950" dirty="0" err="1"/>
              <a:t>soluzione</a:t>
            </a:r>
            <a:endParaRPr sz="1950" dirty="0"/>
          </a:p>
        </p:txBody>
      </p:sp>
      <p:sp>
        <p:nvSpPr>
          <p:cNvPr id="223" name="innalzamento ebullioscopio"/>
          <p:cNvSpPr txBox="1"/>
          <p:nvPr/>
        </p:nvSpPr>
        <p:spPr>
          <a:xfrm>
            <a:off x="8922643" y="6041025"/>
            <a:ext cx="1989359" cy="716093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innalzamento ebullioscopio</a:t>
            </a:r>
          </a:p>
        </p:txBody>
      </p:sp>
      <p:sp>
        <p:nvSpPr>
          <p:cNvPr id="224" name="abbassamento crioscopico"/>
          <p:cNvSpPr txBox="1"/>
          <p:nvPr/>
        </p:nvSpPr>
        <p:spPr>
          <a:xfrm>
            <a:off x="6247885" y="6035805"/>
            <a:ext cx="2136147" cy="716093"/>
          </a:xfrm>
          <a:prstGeom prst="rect">
            <a:avLst/>
          </a:prstGeom>
          <a:ln w="635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 dirty="0" err="1"/>
              <a:t>abbassamento</a:t>
            </a:r>
            <a:r>
              <a:rPr sz="2400" dirty="0"/>
              <a:t> </a:t>
            </a:r>
            <a:r>
              <a:rPr sz="2400" dirty="0" err="1"/>
              <a:t>crioscopico</a:t>
            </a:r>
            <a:endParaRPr sz="2400" dirty="0"/>
          </a:p>
        </p:txBody>
      </p:sp>
      <p:grpSp>
        <p:nvGrpSpPr>
          <p:cNvPr id="227" name="p=cost"/>
          <p:cNvGrpSpPr/>
          <p:nvPr/>
        </p:nvGrpSpPr>
        <p:grpSpPr>
          <a:xfrm>
            <a:off x="10368599" y="1371645"/>
            <a:ext cx="1236423" cy="696317"/>
            <a:chOff x="-1" y="0"/>
            <a:chExt cx="2472844" cy="1392632"/>
          </a:xfrm>
        </p:grpSpPr>
        <p:sp>
          <p:nvSpPr>
            <p:cNvPr id="226" name="p=cost"/>
            <p:cNvSpPr txBox="1"/>
            <p:nvPr/>
          </p:nvSpPr>
          <p:spPr>
            <a:xfrm>
              <a:off x="215899" y="172924"/>
              <a:ext cx="1751247" cy="767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lvl1pPr>
            </a:lstStyle>
            <a:p>
              <a:r>
                <a:rPr sz="2400"/>
                <a:t>p=cost</a:t>
              </a:r>
            </a:p>
          </p:txBody>
        </p:sp>
        <p:pic>
          <p:nvPicPr>
            <p:cNvPr id="225" name="p=cost p=cost" descr="p=cost p=cost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472844" cy="13926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nnalzamento ebullioscop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Innalzamento ebullioscopio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ΔvapG= ΔvapH -T ΔvapS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690688"/>
                <a:ext cx="10985500" cy="496236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r>
                  <a:rPr dirty="0" err="1"/>
                  <a:t>Δ</a:t>
                </a:r>
                <a:r>
                  <a:rPr baseline="-19354" dirty="0" err="1"/>
                  <a:t>vap</a:t>
                </a:r>
                <a:r>
                  <a:rPr dirty="0" err="1"/>
                  <a:t>G</a:t>
                </a:r>
                <a:r>
                  <a:rPr dirty="0"/>
                  <a:t>= </a:t>
                </a:r>
                <a:r>
                  <a:rPr dirty="0" err="1"/>
                  <a:t>Δ</a:t>
                </a:r>
                <a:r>
                  <a:rPr baseline="-19354" dirty="0" err="1"/>
                  <a:t>vap</a:t>
                </a:r>
                <a:r>
                  <a:rPr dirty="0" err="1"/>
                  <a:t>H</a:t>
                </a:r>
                <a:r>
                  <a:rPr dirty="0"/>
                  <a:t> -T </a:t>
                </a:r>
                <a:r>
                  <a:rPr dirty="0" err="1"/>
                  <a:t>Δ</a:t>
                </a:r>
                <a:r>
                  <a:rPr baseline="-19354" dirty="0" err="1"/>
                  <a:t>vap</a:t>
                </a:r>
                <a:r>
                  <a:rPr dirty="0" err="1"/>
                  <a:t>S</a:t>
                </a: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14:m>
                  <m:oMath xmlns:m="http://schemas.openxmlformats.org/officeDocument/2006/math"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sz="4000" dirty="0"/>
                  <a:t> </a:t>
                </a:r>
                <a:r>
                  <a:rPr sz="4700" dirty="0"/>
                  <a:t>          </a:t>
                </a:r>
                <a:r>
                  <a:rPr dirty="0"/>
                  <a:t>con </a:t>
                </a:r>
                <a:r>
                  <a:rPr dirty="0" err="1"/>
                  <a:t>x</a:t>
                </a:r>
                <a:r>
                  <a:rPr baseline="-19354" dirty="0" err="1"/>
                  <a:t>B</a:t>
                </a:r>
                <a:r>
                  <a:rPr dirty="0"/>
                  <a:t> la </a:t>
                </a:r>
                <a:r>
                  <a:rPr dirty="0" err="1"/>
                  <a:t>frazione</a:t>
                </a:r>
                <a:r>
                  <a:rPr dirty="0"/>
                  <a:t> </a:t>
                </a:r>
                <a:r>
                  <a:rPr dirty="0" err="1"/>
                  <a:t>molare</a:t>
                </a:r>
                <a:r>
                  <a:rPr dirty="0"/>
                  <a:t> del </a:t>
                </a:r>
                <a:r>
                  <a:rPr dirty="0" err="1"/>
                  <a:t>soluto</a:t>
                </a:r>
                <a:endParaRPr lang="it-IT"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r>
                  <a:rPr dirty="0"/>
                  <a:t>Nel </a:t>
                </a:r>
                <a:r>
                  <a:rPr dirty="0" err="1"/>
                  <a:t>caso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puro </a:t>
                </a:r>
                <a:r>
                  <a:rPr dirty="0" err="1"/>
                  <a:t>x</a:t>
                </a:r>
                <a:r>
                  <a:rPr baseline="-19354" dirty="0" err="1"/>
                  <a:t>B</a:t>
                </a:r>
                <a:r>
                  <a:rPr baseline="-19354" dirty="0"/>
                  <a:t> </a:t>
                </a:r>
                <a:r>
                  <a:rPr dirty="0"/>
                  <a:t>=0 e la T di </a:t>
                </a:r>
                <a:r>
                  <a:rPr dirty="0" err="1"/>
                  <a:t>ebollizione</a:t>
                </a:r>
                <a:r>
                  <a:rPr dirty="0"/>
                  <a:t> è </a:t>
                </a:r>
                <a:r>
                  <a:rPr dirty="0" err="1"/>
                  <a:t>quella</a:t>
                </a:r>
                <a:r>
                  <a:rPr dirty="0"/>
                  <a:t> del </a:t>
                </a:r>
                <a:r>
                  <a:rPr dirty="0" err="1"/>
                  <a:t>liquido</a:t>
                </a:r>
                <a:r>
                  <a:rPr dirty="0"/>
                  <a:t> puro T*</a:t>
                </a:r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14:m>
                  <m:oMath xmlns:m="http://schemas.openxmlformats.org/officeDocument/2006/math"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sz="4000" dirty="0"/>
                  <a:t>              </a:t>
                </a:r>
                <a:r>
                  <a:rPr dirty="0" err="1"/>
                  <a:t>siccome</a:t>
                </a:r>
                <a:r>
                  <a:rPr dirty="0"/>
                  <a:t> ln1 =0</a:t>
                </a:r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endParaRPr dirty="0"/>
              </a:p>
              <a:p>
                <a:pPr marL="0" indent="0" defTabSz="950952">
                  <a:spcBef>
                    <a:spcPts val="1750"/>
                  </a:spcBef>
                  <a:buNone/>
                  <a:defRPr sz="3743"/>
                </a:pPr>
                <a:r>
                  <a:rPr dirty="0"/>
                  <a:t>La </a:t>
                </a:r>
                <a:r>
                  <a:rPr b="1" dirty="0" err="1"/>
                  <a:t>differenza</a:t>
                </a:r>
                <a:r>
                  <a:rPr dirty="0"/>
                  <a:t> </a:t>
                </a:r>
                <a:r>
                  <a:rPr dirty="0" err="1"/>
                  <a:t>tra</a:t>
                </a:r>
                <a:r>
                  <a:rPr dirty="0"/>
                  <a:t> le due </a:t>
                </a:r>
                <a:r>
                  <a:rPr dirty="0" err="1"/>
                  <a:t>equazioni</a:t>
                </a:r>
                <a:r>
                  <a:rPr dirty="0"/>
                  <a:t> è          </a:t>
                </a:r>
                <a14:m>
                  <m:oMath xmlns:m="http://schemas.openxmlformats.org/officeDocument/2006/math"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endParaRPr sz="4000" dirty="0"/>
              </a:p>
            </p:txBody>
          </p:sp>
        </mc:Choice>
        <mc:Fallback xmlns="">
          <p:sp>
            <p:nvSpPr>
              <p:cNvPr id="230" name="ΔvapG= ΔvapH -T Δvap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690688"/>
                <a:ext cx="10985500" cy="4962360"/>
              </a:xfrm>
              <a:prstGeom prst="rect">
                <a:avLst/>
              </a:prstGeom>
              <a:blipFill>
                <a:blip r:embed="rId2"/>
                <a:stretch>
                  <a:fillRect l="-999" t="-30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Se la quantità di soluto è molto piccola xB&lt;&lt; 1 e ln(1-xB) si può approssimare con -xB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49" y="967027"/>
                <a:ext cx="10985501" cy="5200601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:r>
                  <a:rPr lang="it-IT" sz="3200" dirty="0"/>
                  <a:t>Se la quantità di soluto è molto piccola </a:t>
                </a:r>
                <a:r>
                  <a:rPr lang="it-IT" sz="3200" dirty="0" err="1"/>
                  <a:t>x</a:t>
                </a:r>
                <a:r>
                  <a:rPr lang="it-IT" sz="3200" baseline="-16964" dirty="0" err="1"/>
                  <a:t>B</a:t>
                </a:r>
                <a:r>
                  <a:rPr lang="it-IT" sz="3200" dirty="0"/>
                  <a:t>&lt;&lt; 1 e ln(1-x</a:t>
                </a:r>
                <a:r>
                  <a:rPr lang="it-IT" sz="3200" baseline="-16964" dirty="0"/>
                  <a:t>B</a:t>
                </a:r>
                <a:r>
                  <a:rPr lang="it-IT" sz="3200" dirty="0"/>
                  <a:t>) si può approssimare con –</a:t>
                </a:r>
                <a:r>
                  <a:rPr lang="it-IT" sz="3200" dirty="0" err="1"/>
                  <a:t>x</a:t>
                </a:r>
                <a:r>
                  <a:rPr lang="it-IT" sz="3200" baseline="-16964" dirty="0" err="1"/>
                  <a:t>B</a:t>
                </a:r>
                <a:endParaRPr lang="it-IT" sz="3200" baseline="-16964" dirty="0"/>
              </a:p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:endParaRPr lang="it-IT" sz="3200" baseline="-16964" dirty="0"/>
              </a:p>
              <a:p>
                <a:pPr marL="0" indent="0" defTabSz="1158211">
                  <a:spcBef>
                    <a:spcPts val="2100"/>
                  </a:spcBef>
                  <a:buNone/>
                  <a:defRPr sz="456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  <m:r>
                            <a:rPr lang="ar-AE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3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sz="3900" baseline="-16964" dirty="0"/>
              </a:p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:r>
                  <a:rPr lang="it-IT" sz="3200" dirty="0" err="1"/>
                  <a:t>siccome</a:t>
                </a:r>
                <a:r>
                  <a:rPr lang="it-IT" sz="3200" dirty="0"/>
                  <a:t> T≈ T*</a:t>
                </a:r>
              </a:p>
              <a:p>
                <a:pPr marL="289560" indent="-289560" defTabSz="1158211">
                  <a:spcBef>
                    <a:spcPts val="2100"/>
                  </a:spcBef>
                  <a:defRPr sz="456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lang="ar-AE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ar-AE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lang="ar-AE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sz="4400" dirty="0"/>
                  <a:t>       </a:t>
                </a:r>
                <a:r>
                  <a:rPr lang="it-IT" sz="4400" dirty="0"/>
                  <a:t>con </a:t>
                </a:r>
                <a:r>
                  <a:rPr lang="el-GR" sz="4400" dirty="0"/>
                  <a:t>Δ</a:t>
                </a:r>
                <a:r>
                  <a:rPr lang="it-IT" sz="4400" dirty="0"/>
                  <a:t>T= T-T*</a:t>
                </a:r>
                <a:endParaRPr lang="it-IT" dirty="0"/>
              </a:p>
              <a:p>
                <a:pPr marL="0" lvl="1" indent="217170" defTabSz="1158211">
                  <a:spcBef>
                    <a:spcPts val="2100"/>
                  </a:spcBef>
                  <a:buNone/>
                  <a:defRPr sz="456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ar-AE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baseline="-16964" dirty="0"/>
                  <a:t> 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l-GR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  <m:sSup>
                          <m:sSup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sSub>
                      <m:sSub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32" name="Se la quantità di soluto è molto piccola xB&lt;&lt; 1 e ln(1-xB) si può approssimare con -xB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49" y="967027"/>
                <a:ext cx="10985501" cy="5200601"/>
              </a:xfrm>
              <a:prstGeom prst="rect">
                <a:avLst/>
              </a:prstGeom>
              <a:blipFill>
                <a:blip r:embed="rId2"/>
                <a:stretch>
                  <a:fillRect l="-1165" t="-3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Abbassamento del punto di congelam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Abbassamento del punto di congelamento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Il sistema è costituito dalla soluzione e dal solvente solid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1531832"/>
                <a:ext cx="10985501" cy="494854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dirty="0"/>
                  <a:t>Il </a:t>
                </a:r>
                <a:r>
                  <a:rPr dirty="0" err="1"/>
                  <a:t>sistema</a:t>
                </a:r>
                <a:r>
                  <a:rPr dirty="0"/>
                  <a:t> è </a:t>
                </a:r>
                <a:r>
                  <a:rPr dirty="0" err="1"/>
                  <a:t>costituito</a:t>
                </a:r>
                <a:r>
                  <a:rPr dirty="0"/>
                  <a:t> </a:t>
                </a:r>
                <a:r>
                  <a:rPr dirty="0" err="1"/>
                  <a:t>dalla</a:t>
                </a:r>
                <a:r>
                  <a:rPr dirty="0"/>
                  <a:t> </a:t>
                </a:r>
                <a:r>
                  <a:rPr dirty="0" err="1"/>
                  <a:t>soluzione</a:t>
                </a:r>
                <a:r>
                  <a:rPr dirty="0"/>
                  <a:t> e dal </a:t>
                </a:r>
                <a:r>
                  <a:rPr dirty="0" err="1"/>
                  <a:t>solvente</a:t>
                </a:r>
                <a:r>
                  <a:rPr dirty="0"/>
                  <a:t> </a:t>
                </a:r>
                <a:r>
                  <a:rPr dirty="0" err="1"/>
                  <a:t>solido</a:t>
                </a:r>
                <a:endParaRPr dirty="0"/>
              </a:p>
              <a:p>
                <a:r>
                  <a:rPr dirty="0"/>
                  <a:t>Al punto di </a:t>
                </a:r>
                <a:r>
                  <a:rPr dirty="0" err="1"/>
                  <a:t>congelamento</a:t>
                </a:r>
                <a:r>
                  <a:rPr dirty="0"/>
                  <a:t> il </a:t>
                </a:r>
                <a:r>
                  <a:rPr dirty="0" err="1"/>
                  <a:t>potenziale</a:t>
                </a:r>
                <a:r>
                  <a:rPr dirty="0"/>
                  <a:t> </a:t>
                </a:r>
                <a:r>
                  <a:rPr dirty="0" err="1"/>
                  <a:t>chimico</a:t>
                </a:r>
                <a:r>
                  <a:rPr dirty="0"/>
                  <a:t> di A (</a:t>
                </a:r>
                <a:r>
                  <a:rPr dirty="0" err="1"/>
                  <a:t>solvente</a:t>
                </a:r>
                <a:r>
                  <a:rPr dirty="0"/>
                  <a:t>) è lo </a:t>
                </a:r>
                <a:r>
                  <a:rPr dirty="0" err="1"/>
                  <a:t>stesso</a:t>
                </a:r>
                <a:r>
                  <a:rPr dirty="0"/>
                  <a:t> </a:t>
                </a:r>
                <a:r>
                  <a:rPr dirty="0" err="1"/>
                  <a:t>nelle</a:t>
                </a:r>
                <a:r>
                  <a:rPr dirty="0"/>
                  <a:t> due </a:t>
                </a:r>
                <a:r>
                  <a:rPr dirty="0" err="1"/>
                  <a:t>fasi</a:t>
                </a:r>
                <a:endParaRPr dirty="0"/>
              </a:p>
              <a:p>
                <a:pPr marL="0" lvl="3" indent="685800">
                  <a:buNone/>
                </a:pPr>
                <a:r>
                  <a:rPr sz="2800" dirty="0" err="1"/>
                  <a:t>μ</a:t>
                </a:r>
                <a:r>
                  <a:rPr sz="2800" baseline="-16416" dirty="0" err="1"/>
                  <a:t>A</a:t>
                </a:r>
                <a:r>
                  <a:rPr sz="2800" dirty="0"/>
                  <a:t>*(s)= </a:t>
                </a:r>
                <a:r>
                  <a:rPr sz="2800" dirty="0" err="1"/>
                  <a:t>μ</a:t>
                </a:r>
                <a:r>
                  <a:rPr sz="2800" baseline="-16416" dirty="0" err="1"/>
                  <a:t>A</a:t>
                </a:r>
                <a:r>
                  <a:rPr sz="2800" dirty="0"/>
                  <a:t>*(l)+</a:t>
                </a:r>
                <a:r>
                  <a:rPr sz="2800" dirty="0" err="1"/>
                  <a:t>RTlnX</a:t>
                </a:r>
                <a:r>
                  <a:rPr sz="2800" baseline="-16416" dirty="0" err="1"/>
                  <a:t>A</a:t>
                </a:r>
                <a:endParaRPr sz="2800" baseline="-16416" dirty="0"/>
              </a:p>
              <a:p>
                <a:r>
                  <a:rPr dirty="0" err="1"/>
                  <a:t>Sviluppando</a:t>
                </a:r>
                <a:r>
                  <a:rPr dirty="0"/>
                  <a:t> </a:t>
                </a:r>
                <a:r>
                  <a:rPr dirty="0" err="1"/>
                  <a:t>i</a:t>
                </a:r>
                <a:r>
                  <a:rPr dirty="0"/>
                  <a:t> </a:t>
                </a:r>
                <a:r>
                  <a:rPr dirty="0" err="1"/>
                  <a:t>calcoli</a:t>
                </a:r>
                <a:r>
                  <a:rPr dirty="0"/>
                  <a:t> </a:t>
                </a:r>
                <a:r>
                  <a:rPr dirty="0" err="1"/>
                  <a:t>analogamente</a:t>
                </a:r>
                <a:r>
                  <a:rPr dirty="0"/>
                  <a:t> al </a:t>
                </a:r>
                <a:r>
                  <a:rPr dirty="0" err="1"/>
                  <a:t>caso</a:t>
                </a:r>
                <a:r>
                  <a:rPr dirty="0"/>
                  <a:t> </a:t>
                </a:r>
                <a:r>
                  <a:rPr dirty="0" err="1"/>
                  <a:t>precedente</a:t>
                </a:r>
                <a:r>
                  <a:rPr dirty="0"/>
                  <a:t>,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ottiene</a:t>
                </a:r>
                <a:endParaRPr dirty="0"/>
              </a:p>
              <a:p>
                <a:pPr marL="0" lvl="8" indent="18288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  <m:sSup>
                            <m:sSup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sup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sSub>
                        <m:sSubPr>
                          <m:ctrlP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baseline="-16416" dirty="0"/>
              </a:p>
              <a:p>
                <a:r>
                  <a:rPr dirty="0" err="1"/>
                  <a:t>Gli</a:t>
                </a:r>
                <a:r>
                  <a:rPr dirty="0"/>
                  <a:t> </a:t>
                </a:r>
                <a:r>
                  <a:rPr dirty="0" err="1"/>
                  <a:t>abbassamenti</a:t>
                </a:r>
                <a:r>
                  <a:rPr dirty="0"/>
                  <a:t> </a:t>
                </a:r>
                <a:r>
                  <a:rPr dirty="0" err="1"/>
                  <a:t>crioscopici</a:t>
                </a:r>
                <a:r>
                  <a:rPr dirty="0"/>
                  <a:t> </a:t>
                </a:r>
                <a:r>
                  <a:rPr dirty="0" err="1"/>
                  <a:t>più</a:t>
                </a:r>
                <a:r>
                  <a:rPr dirty="0"/>
                  <a:t> </a:t>
                </a:r>
                <a:r>
                  <a:rPr dirty="0" err="1"/>
                  <a:t>considerevoli</a:t>
                </a:r>
                <a:r>
                  <a:rPr dirty="0"/>
                  <a:t>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ottengono</a:t>
                </a:r>
                <a:r>
                  <a:rPr dirty="0"/>
                  <a:t> </a:t>
                </a:r>
                <a:r>
                  <a:rPr dirty="0" err="1"/>
                  <a:t>nei</a:t>
                </a:r>
                <a:r>
                  <a:rPr dirty="0"/>
                  <a:t> </a:t>
                </a:r>
                <a:r>
                  <a:rPr dirty="0" err="1"/>
                  <a:t>solventi</a:t>
                </a:r>
                <a:r>
                  <a:rPr dirty="0"/>
                  <a:t> con </a:t>
                </a:r>
                <a:r>
                  <a:rPr dirty="0" err="1"/>
                  <a:t>bassa</a:t>
                </a:r>
                <a:r>
                  <a:rPr dirty="0"/>
                  <a:t> </a:t>
                </a:r>
                <a:r>
                  <a:rPr dirty="0" err="1"/>
                  <a:t>Δ</a:t>
                </a:r>
                <a:r>
                  <a:rPr baseline="-16416" dirty="0" err="1"/>
                  <a:t>fus</a:t>
                </a:r>
                <a:r>
                  <a:rPr dirty="0" err="1"/>
                  <a:t>H</a:t>
                </a:r>
                <a:r>
                  <a:rPr dirty="0"/>
                  <a:t> ed </a:t>
                </a:r>
                <a:r>
                  <a:rPr dirty="0" err="1"/>
                  <a:t>alta</a:t>
                </a:r>
                <a:r>
                  <a:rPr dirty="0"/>
                  <a:t> T*</a:t>
                </a:r>
              </a:p>
            </p:txBody>
          </p:sp>
        </mc:Choice>
        <mc:Fallback xmlns="">
          <p:sp>
            <p:nvSpPr>
              <p:cNvPr id="235" name="Il sistema è costituito dalla soluzione e dal solvente solid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1531832"/>
                <a:ext cx="10985501" cy="4948547"/>
              </a:xfrm>
              <a:prstGeom prst="rect">
                <a:avLst/>
              </a:prstGeom>
              <a:blipFill>
                <a:blip r:embed="rId2"/>
                <a:stretch>
                  <a:fillRect l="-999" t="-1970" r="-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ressione osmot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Pressione osmotica</a:t>
            </a:r>
          </a:p>
        </p:txBody>
      </p:sp>
      <p:sp>
        <p:nvSpPr>
          <p:cNvPr id="238" name="Dal greco ὠσμός spinta, impulso…"/>
          <p:cNvSpPr txBox="1">
            <a:spLocks noGrp="1"/>
          </p:cNvSpPr>
          <p:nvPr>
            <p:ph type="body" sz="half" idx="1"/>
          </p:nvPr>
        </p:nvSpPr>
        <p:spPr>
          <a:xfrm>
            <a:off x="603250" y="1596019"/>
            <a:ext cx="5253224" cy="46562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Dal greco ὠσμός spinta, impulso</a:t>
            </a:r>
          </a:p>
          <a:p>
            <a:r>
              <a:t>L’osmosi è il passaggio del solvente puro, attraverso una membrana semipermeabile, in una soluzione</a:t>
            </a:r>
          </a:p>
          <a:p>
            <a:r>
              <a:t>La pressione osmotica, Π, è la pressione da applicare per impedire l’afflusso di solvente</a:t>
            </a:r>
          </a:p>
          <a:p>
            <a:r>
              <a:t>Nella figura è la pressione idrostatica della colonna di soluzione</a:t>
            </a:r>
          </a:p>
        </p:txBody>
      </p:sp>
      <p:sp>
        <p:nvSpPr>
          <p:cNvPr id="239" name="S. M. Blinder (2011), &quot;Osmotic Pressure&quot; Wolfram Demonstrations Project.demonstrations.wolfram.com/OsmoticPressure/"/>
          <p:cNvSpPr txBox="1"/>
          <p:nvPr/>
        </p:nvSpPr>
        <p:spPr>
          <a:xfrm>
            <a:off x="6434745" y="5195176"/>
            <a:ext cx="4961945" cy="132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600">
                <a:solidFill>
                  <a:srgbClr val="0433FF"/>
                </a:solidFill>
              </a:defRPr>
            </a:lvl1pPr>
          </a:lstStyle>
          <a:p>
            <a:r>
              <a:rPr sz="2300"/>
              <a:t>S. M. Blinder (2011), "Osmotic Pressure" Wolfram Demonstrations Project.demonstrations.wolfram.com/OsmoticPressure/</a:t>
            </a:r>
          </a:p>
        </p:txBody>
      </p:sp>
      <p:pic>
        <p:nvPicPr>
          <p:cNvPr id="2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20" y="590448"/>
            <a:ext cx="3527741" cy="465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NaCl 34 mg/mL"/>
          <p:cNvSpPr txBox="1"/>
          <p:nvPr/>
        </p:nvSpPr>
        <p:spPr>
          <a:xfrm>
            <a:off x="9742992" y="2057960"/>
            <a:ext cx="1974643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NaCl 34 mg/mL</a:t>
            </a:r>
          </a:p>
        </p:txBody>
      </p:sp>
      <p:sp>
        <p:nvSpPr>
          <p:cNvPr id="242" name="T=298 K"/>
          <p:cNvSpPr txBox="1"/>
          <p:nvPr/>
        </p:nvSpPr>
        <p:spPr>
          <a:xfrm>
            <a:off x="10155107" y="984014"/>
            <a:ext cx="105157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rPr sz="2400"/>
              <a:t>T=298 K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La membrana semipermeabile è permeabile al sovente, ma non al solut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773534"/>
                <a:ext cx="10985501" cy="5816451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/>
                  <a:t>La </a:t>
                </a:r>
                <a:r>
                  <a:rPr dirty="0" err="1"/>
                  <a:t>membrana</a:t>
                </a:r>
                <a:r>
                  <a:rPr dirty="0"/>
                  <a:t> </a:t>
                </a:r>
                <a:r>
                  <a:rPr dirty="0" err="1"/>
                  <a:t>semipermeabile</a:t>
                </a:r>
                <a:r>
                  <a:rPr dirty="0"/>
                  <a:t> è </a:t>
                </a:r>
                <a:r>
                  <a:rPr dirty="0" err="1"/>
                  <a:t>permeabile</a:t>
                </a:r>
                <a:r>
                  <a:rPr dirty="0"/>
                  <a:t> al </a:t>
                </a:r>
                <a:r>
                  <a:rPr dirty="0" err="1"/>
                  <a:t>sovente</a:t>
                </a:r>
                <a:r>
                  <a:rPr dirty="0"/>
                  <a:t>, ma non al </a:t>
                </a:r>
                <a:r>
                  <a:rPr dirty="0" err="1"/>
                  <a:t>soluto</a:t>
                </a:r>
                <a:endParaRPr dirty="0"/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 err="1"/>
                  <a:t>All’equilibrio</a:t>
                </a:r>
                <a:r>
                  <a:rPr dirty="0"/>
                  <a:t> il </a:t>
                </a:r>
                <a:r>
                  <a:rPr dirty="0" err="1"/>
                  <a:t>potenziale</a:t>
                </a:r>
                <a:r>
                  <a:rPr dirty="0"/>
                  <a:t> </a:t>
                </a:r>
                <a:r>
                  <a:rPr dirty="0" err="1"/>
                  <a:t>chimico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</a:t>
                </a:r>
                <a:r>
                  <a:rPr dirty="0" err="1"/>
                  <a:t>deve</a:t>
                </a:r>
                <a:r>
                  <a:rPr dirty="0"/>
                  <a:t> </a:t>
                </a:r>
                <a:r>
                  <a:rPr dirty="0" err="1"/>
                  <a:t>essere</a:t>
                </a:r>
                <a:r>
                  <a:rPr dirty="0"/>
                  <a:t> uguale </a:t>
                </a:r>
                <a:r>
                  <a:rPr dirty="0" err="1"/>
                  <a:t>dalle</a:t>
                </a:r>
                <a:r>
                  <a:rPr dirty="0"/>
                  <a:t> due parti </a:t>
                </a:r>
                <a:r>
                  <a:rPr dirty="0" err="1"/>
                  <a:t>della</a:t>
                </a:r>
                <a:r>
                  <a:rPr dirty="0"/>
                  <a:t> </a:t>
                </a:r>
                <a:r>
                  <a:rPr dirty="0" err="1"/>
                  <a:t>membrana</a:t>
                </a:r>
                <a:r>
                  <a:rPr dirty="0"/>
                  <a:t> </a:t>
                </a:r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/>
                  <a:t>Sul </a:t>
                </a:r>
                <a:r>
                  <a:rPr dirty="0" err="1"/>
                  <a:t>lato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puro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*(p)</a:t>
                </a:r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/>
                  <a:t>Sul </a:t>
                </a:r>
                <a:r>
                  <a:rPr dirty="0" err="1"/>
                  <a:t>lato</a:t>
                </a:r>
                <a:r>
                  <a:rPr dirty="0"/>
                  <a:t> </a:t>
                </a:r>
                <a:r>
                  <a:rPr dirty="0" err="1"/>
                  <a:t>della</a:t>
                </a:r>
                <a:r>
                  <a:rPr dirty="0"/>
                  <a:t> </a:t>
                </a:r>
                <a:r>
                  <a:rPr dirty="0" err="1"/>
                  <a:t>soluzione</a:t>
                </a:r>
                <a:r>
                  <a:rPr dirty="0"/>
                  <a:t> μ(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7446" dirty="0" err="1"/>
                  <a:t>A</a:t>
                </a:r>
                <a:r>
                  <a:rPr dirty="0"/>
                  <a:t>)</a:t>
                </a:r>
              </a:p>
              <a:p>
                <a:pPr marL="277368" indent="-277368" defTabSz="1109444">
                  <a:spcBef>
                    <a:spcPts val="2000"/>
                  </a:spcBef>
                  <a:defRPr sz="4368"/>
                </a:pPr>
                <a:r>
                  <a:rPr dirty="0" err="1"/>
                  <a:t>Quindi</a:t>
                </a:r>
                <a:r>
                  <a:rPr dirty="0"/>
                  <a:t>: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*(p)= 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7446" dirty="0" err="1"/>
                  <a:t>A</a:t>
                </a:r>
                <a:r>
                  <a:rPr dirty="0"/>
                  <a:t>)</a:t>
                </a:r>
              </a:p>
              <a:p>
                <a:pPr marL="0" indent="0" defTabSz="1109444">
                  <a:spcBef>
                    <a:spcPts val="2000"/>
                  </a:spcBef>
                  <a:buNone/>
                  <a:defRPr sz="4368"/>
                </a:pPr>
                <a:r>
                  <a:rPr dirty="0"/>
                  <a:t>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7446" dirty="0" err="1"/>
                  <a:t>A</a:t>
                </a:r>
                <a:r>
                  <a:rPr dirty="0"/>
                  <a:t>)= </a:t>
                </a:r>
                <a:r>
                  <a:rPr dirty="0" err="1"/>
                  <a:t>μ</a:t>
                </a:r>
                <a:r>
                  <a:rPr baseline="-17446" dirty="0" err="1"/>
                  <a:t>A</a:t>
                </a:r>
                <a:r>
                  <a:rPr lang="it-IT" dirty="0"/>
                  <a:t>*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)+  </a:t>
                </a:r>
                <a:r>
                  <a:rPr dirty="0" err="1"/>
                  <a:t>RTlnx</a:t>
                </a:r>
                <a:r>
                  <a:rPr baseline="-17446" dirty="0" err="1"/>
                  <a:t>A</a:t>
                </a:r>
                <a:endParaRPr baseline="-17446" dirty="0"/>
              </a:p>
              <a:p>
                <a:pPr marL="0" indent="0" defTabSz="1109444">
                  <a:spcBef>
                    <a:spcPts val="2000"/>
                  </a:spcBef>
                  <a:buNone/>
                  <a:defRPr sz="4368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bSup>
                    <m:sSub>
                      <m:sSubPr>
                        <m:ctrlP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baseline="-17446" dirty="0"/>
                  <a:t>            </a:t>
                </a:r>
                <a:r>
                  <a:rPr dirty="0"/>
                  <a:t>     </a:t>
                </a:r>
              </a:p>
              <a:p>
                <a:pPr marL="0" indent="0" defTabSz="1109444">
                  <a:spcBef>
                    <a:spcPts val="2000"/>
                  </a:spcBef>
                  <a:buNone/>
                  <a:defRPr sz="4368"/>
                </a:pPr>
                <a:r>
                  <a:rPr dirty="0"/>
                  <a:t>con </a:t>
                </a:r>
                <a:r>
                  <a:rPr dirty="0" err="1"/>
                  <a:t>V</a:t>
                </a:r>
                <a:r>
                  <a:rPr baseline="-17446" dirty="0" err="1"/>
                  <a:t>m</a:t>
                </a:r>
                <a:r>
                  <a:rPr dirty="0"/>
                  <a:t> volume </a:t>
                </a:r>
                <a:r>
                  <a:rPr dirty="0" err="1"/>
                  <a:t>molare</a:t>
                </a:r>
                <a:r>
                  <a:rPr dirty="0"/>
                  <a:t> del </a:t>
                </a:r>
                <a:r>
                  <a:rPr dirty="0" err="1"/>
                  <a:t>solvente</a:t>
                </a:r>
                <a:r>
                  <a:rPr dirty="0"/>
                  <a:t> puro</a:t>
                </a:r>
              </a:p>
            </p:txBody>
          </p:sp>
        </mc:Choice>
        <mc:Fallback xmlns="">
          <p:sp>
            <p:nvSpPr>
              <p:cNvPr id="244" name="La membrana semipermeabile è permeabile al sovente, ma non al solut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773534"/>
                <a:ext cx="10985501" cy="5816451"/>
              </a:xfrm>
              <a:prstGeom prst="rect">
                <a:avLst/>
              </a:prstGeom>
              <a:blipFill>
                <a:blip r:embed="rId2"/>
                <a:stretch>
                  <a:fillRect l="-1554" t="-3669" r="-832" b="-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Sostituendo in μA*(p)=  μA(p+Π, xA)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903867"/>
                <a:ext cx="10985500" cy="561808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sz="2400" baseline="-16416" dirty="0"/>
              </a:p>
              <a:p>
                <a:pPr marL="0" indent="0">
                  <a:buNone/>
                </a:pPr>
                <a:r>
                  <a:rPr dirty="0" err="1"/>
                  <a:t>Sostituendo</a:t>
                </a:r>
                <a:r>
                  <a:rPr dirty="0"/>
                  <a:t> in </a:t>
                </a:r>
                <a:r>
                  <a:rPr dirty="0" err="1"/>
                  <a:t>μ</a:t>
                </a:r>
                <a:r>
                  <a:rPr baseline="-16416" dirty="0" err="1"/>
                  <a:t>A</a:t>
                </a:r>
                <a:r>
                  <a:rPr dirty="0"/>
                  <a:t>*(p)=  </a:t>
                </a:r>
                <a:r>
                  <a:rPr dirty="0" err="1"/>
                  <a:t>μ</a:t>
                </a:r>
                <a:r>
                  <a:rPr baseline="-16416" dirty="0" err="1"/>
                  <a:t>A</a:t>
                </a:r>
                <a:r>
                  <a:rPr dirty="0"/>
                  <a:t>(</a:t>
                </a:r>
                <a:r>
                  <a:rPr dirty="0" err="1"/>
                  <a:t>p+Π</a:t>
                </a:r>
                <a:r>
                  <a:rPr dirty="0"/>
                  <a:t>, </a:t>
                </a:r>
                <a:r>
                  <a:rPr dirty="0" err="1"/>
                  <a:t>x</a:t>
                </a:r>
                <a:r>
                  <a:rPr baseline="-16416" dirty="0" err="1"/>
                  <a:t>A</a:t>
                </a:r>
                <a:r>
                  <a:rPr dirty="0"/>
                  <a:t>)</a:t>
                </a:r>
                <a:endParaRPr lang="it-IT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3200" baseline="-16416" dirty="0"/>
              </a:p>
              <a:p>
                <a:pPr marL="0" indent="0">
                  <a:buNone/>
                </a:pPr>
                <a:endParaRPr baseline="-16416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sSub>
                        <m:sSubPr>
                          <m:ctrlP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292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2925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it-IT" baseline="-16416" dirty="0"/>
              </a:p>
              <a:p>
                <a:pPr marL="0" indent="0">
                  <a:buNone/>
                </a:pPr>
                <a:endParaRPr baseline="-16416" dirty="0"/>
              </a:p>
              <a:p>
                <a:pPr marL="0" indent="0">
                  <a:buNone/>
                </a:pPr>
                <a:r>
                  <a:rPr dirty="0" err="1"/>
                  <a:t>lnx</a:t>
                </a:r>
                <a:r>
                  <a:rPr baseline="-16416" dirty="0" err="1"/>
                  <a:t>A</a:t>
                </a:r>
                <a:r>
                  <a:rPr dirty="0"/>
                  <a:t>= ln(1-x</a:t>
                </a:r>
                <a:r>
                  <a:rPr baseline="-16416" dirty="0"/>
                  <a:t>B</a:t>
                </a:r>
                <a:r>
                  <a:rPr dirty="0"/>
                  <a:t>) </a:t>
                </a:r>
                <a:endParaRPr lang="it-IT" dirty="0"/>
              </a:p>
              <a:p>
                <a:pPr marL="0" indent="0">
                  <a:buNone/>
                </a:pPr>
                <a:r>
                  <a:rPr dirty="0"/>
                  <a:t>     </a:t>
                </a:r>
              </a:p>
              <a:p>
                <a:pPr marL="0" indent="0">
                  <a:buNone/>
                </a:pPr>
                <a:r>
                  <a:rPr dirty="0" err="1"/>
                  <a:t>Siccome</a:t>
                </a:r>
                <a:r>
                  <a:rPr dirty="0"/>
                  <a:t> la </a:t>
                </a:r>
                <a:r>
                  <a:rPr dirty="0" err="1"/>
                  <a:t>soluzione</a:t>
                </a:r>
                <a:r>
                  <a:rPr dirty="0"/>
                  <a:t> è </a:t>
                </a:r>
                <a:r>
                  <a:rPr dirty="0" err="1"/>
                  <a:t>diluita</a:t>
                </a:r>
                <a:r>
                  <a:rPr dirty="0"/>
                  <a:t>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può</a:t>
                </a:r>
                <a:r>
                  <a:rPr dirty="0"/>
                  <a:t> </a:t>
                </a:r>
                <a:r>
                  <a:rPr dirty="0" err="1"/>
                  <a:t>approssimare</a:t>
                </a:r>
                <a:r>
                  <a:rPr dirty="0"/>
                  <a:t>  ln(1-x</a:t>
                </a:r>
                <a:r>
                  <a:rPr baseline="-16416" dirty="0"/>
                  <a:t>B</a:t>
                </a:r>
                <a:r>
                  <a:rPr dirty="0"/>
                  <a:t>) con -</a:t>
                </a:r>
                <a:r>
                  <a:rPr dirty="0" err="1"/>
                  <a:t>x</a:t>
                </a:r>
                <a:r>
                  <a:rPr baseline="-16416" dirty="0" err="1"/>
                  <a:t>B</a:t>
                </a:r>
                <a:endParaRPr baseline="-16416" dirty="0"/>
              </a:p>
            </p:txBody>
          </p:sp>
        </mc:Choice>
        <mc:Fallback xmlns="">
          <p:sp>
            <p:nvSpPr>
              <p:cNvPr id="246" name="Sostituendo in μA*(p)=  μA(p+Π, xA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903867"/>
                <a:ext cx="10985500" cy="5618085"/>
              </a:xfrm>
              <a:prstGeom prst="rect">
                <a:avLst/>
              </a:prstGeom>
              <a:blipFill>
                <a:blip r:embed="rId2"/>
                <a:stretch>
                  <a:fillRect l="-11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Equazione di vant’Hoff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0106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Equazione</a:t>
            </a:r>
            <a:r>
              <a:rPr dirty="0"/>
              <a:t> di </a:t>
            </a:r>
            <a:r>
              <a:rPr dirty="0" err="1"/>
              <a:t>vant’Hoff</a:t>
            </a:r>
            <a:endParaRPr dirty="0"/>
          </a:p>
        </p:txBody>
      </p:sp>
      <p:sp>
        <p:nvSpPr>
          <p:cNvPr id="249" name="Pressione osmotic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 err="1"/>
              <a:t>Pressione</a:t>
            </a:r>
            <a:r>
              <a:rPr dirty="0"/>
              <a:t> </a:t>
            </a:r>
            <a:r>
              <a:rPr dirty="0" err="1"/>
              <a:t>osmotica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Vm è il volume molare del solvente, che si considera indipendente dalla p. Facendo l’integrale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03250" y="1780439"/>
                <a:ext cx="10985500" cy="471612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defTabSz="404495">
                  <a:spcBef>
                    <a:spcPts val="850"/>
                  </a:spcBef>
                  <a:defRPr sz="4802" spc="-48"/>
                </a:pPr>
                <a14:m>
                  <m:oMath xmlns:m="http://schemas.openxmlformats.org/officeDocument/2006/math">
                    <m:r>
                      <a:rPr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𝑅𝑇</m:t>
                    </m:r>
                    <m:sSub>
                      <m:sSubPr>
                        <m:ctrl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bSup>
                    <m:sSub>
                      <m:sSubPr>
                        <m:ctrlP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endParaRPr sz="3600" baseline="-16412" dirty="0"/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 err="1"/>
                  <a:t>V</a:t>
                </a:r>
                <a:r>
                  <a:rPr sz="3600" baseline="-15276" dirty="0" err="1"/>
                  <a:t>m</a:t>
                </a:r>
                <a:r>
                  <a:rPr sz="3600" baseline="-15276" dirty="0"/>
                  <a:t> </a:t>
                </a:r>
                <a:r>
                  <a:rPr sz="3600" dirty="0"/>
                  <a:t>è il volume </a:t>
                </a:r>
                <a:r>
                  <a:rPr sz="3600" dirty="0" err="1"/>
                  <a:t>molare</a:t>
                </a:r>
                <a:r>
                  <a:rPr sz="3600" dirty="0"/>
                  <a:t> del </a:t>
                </a:r>
                <a:r>
                  <a:rPr sz="3600" dirty="0" err="1"/>
                  <a:t>solvente</a:t>
                </a:r>
                <a:r>
                  <a:rPr sz="3600" dirty="0"/>
                  <a:t>, </a:t>
                </a:r>
                <a:r>
                  <a:rPr sz="3600" dirty="0" err="1"/>
                  <a:t>che</a:t>
                </a:r>
                <a:r>
                  <a:rPr sz="3600" dirty="0"/>
                  <a:t> </a:t>
                </a:r>
                <a:r>
                  <a:rPr sz="3600" dirty="0" err="1"/>
                  <a:t>si</a:t>
                </a:r>
                <a:r>
                  <a:rPr sz="3600" dirty="0"/>
                  <a:t> </a:t>
                </a:r>
                <a:r>
                  <a:rPr sz="3600" dirty="0" err="1"/>
                  <a:t>considera</a:t>
                </a:r>
                <a:r>
                  <a:rPr sz="3600" dirty="0"/>
                  <a:t> </a:t>
                </a:r>
                <a:r>
                  <a:rPr sz="3600" dirty="0" err="1"/>
                  <a:t>indipendente</a:t>
                </a:r>
                <a:r>
                  <a:rPr sz="3600" dirty="0"/>
                  <a:t> </a:t>
                </a:r>
                <a:r>
                  <a:rPr sz="3600" dirty="0" err="1"/>
                  <a:t>dalla</a:t>
                </a:r>
                <a:r>
                  <a:rPr sz="3600" dirty="0"/>
                  <a:t> p. </a:t>
                </a:r>
                <a:r>
                  <a:rPr sz="3600" dirty="0" err="1"/>
                  <a:t>Facendo</a:t>
                </a:r>
                <a:r>
                  <a:rPr sz="3600" dirty="0"/>
                  <a:t> </a:t>
                </a:r>
                <a:r>
                  <a:rPr sz="3600" dirty="0" err="1"/>
                  <a:t>l’integrale</a:t>
                </a:r>
                <a:endParaRPr sz="3600" dirty="0"/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 err="1"/>
                  <a:t>RTx</a:t>
                </a:r>
                <a:r>
                  <a:rPr sz="3600" baseline="-15276" dirty="0" err="1"/>
                  <a:t>B</a:t>
                </a:r>
                <a:r>
                  <a:rPr sz="3600" dirty="0"/>
                  <a:t>=</a:t>
                </a:r>
                <a:r>
                  <a:rPr sz="3600" dirty="0" err="1"/>
                  <a:t>V</a:t>
                </a:r>
                <a:r>
                  <a:rPr sz="3600" baseline="-15276" dirty="0" err="1"/>
                  <a:t>m</a:t>
                </a:r>
                <a:r>
                  <a:rPr sz="3600" baseline="-15276" dirty="0"/>
                  <a:t> </a:t>
                </a:r>
                <a:r>
                  <a:rPr sz="3600" dirty="0"/>
                  <a:t>Π</a:t>
                </a:r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 err="1"/>
                  <a:t>Quando</a:t>
                </a:r>
                <a:r>
                  <a:rPr sz="3600" dirty="0"/>
                  <a:t> la </a:t>
                </a:r>
                <a:r>
                  <a:rPr sz="3600" dirty="0" err="1"/>
                  <a:t>soluzione</a:t>
                </a:r>
                <a:r>
                  <a:rPr sz="3600" dirty="0"/>
                  <a:t> è </a:t>
                </a:r>
                <a:r>
                  <a:rPr sz="3600" b="1" dirty="0" err="1"/>
                  <a:t>diluita</a:t>
                </a:r>
                <a:r>
                  <a:rPr sz="3600" dirty="0"/>
                  <a:t> </a:t>
                </a:r>
                <a:r>
                  <a:rPr sz="3600" dirty="0" err="1"/>
                  <a:t>x</a:t>
                </a:r>
                <a:r>
                  <a:rPr sz="3600" baseline="-15276" dirty="0" err="1"/>
                  <a:t>B</a:t>
                </a:r>
                <a:r>
                  <a:rPr sz="3600" dirty="0" err="1"/>
                  <a:t>≈n</a:t>
                </a:r>
                <a:r>
                  <a:rPr sz="3600" baseline="-15276" dirty="0" err="1"/>
                  <a:t>B</a:t>
                </a:r>
                <a:r>
                  <a:rPr sz="3600" dirty="0"/>
                  <a:t>/</a:t>
                </a:r>
                <a:r>
                  <a:rPr sz="3600" dirty="0" err="1"/>
                  <a:t>n</a:t>
                </a:r>
                <a:r>
                  <a:rPr sz="3600" baseline="-15276" dirty="0" err="1"/>
                  <a:t>A</a:t>
                </a:r>
                <a:r>
                  <a:rPr sz="3600" dirty="0"/>
                  <a:t>  e </a:t>
                </a:r>
                <a:r>
                  <a:rPr sz="3600" dirty="0" err="1"/>
                  <a:t>n</a:t>
                </a:r>
                <a:r>
                  <a:rPr sz="3600" baseline="-15276" dirty="0" err="1"/>
                  <a:t>A</a:t>
                </a:r>
                <a:r>
                  <a:rPr sz="3600" dirty="0" err="1"/>
                  <a:t>V</a:t>
                </a:r>
                <a:r>
                  <a:rPr sz="3600" baseline="-15276" dirty="0" err="1"/>
                  <a:t>m</a:t>
                </a:r>
                <a:r>
                  <a:rPr sz="3600" dirty="0"/>
                  <a:t>=V  volume </a:t>
                </a:r>
                <a:r>
                  <a:rPr sz="3600" dirty="0" err="1"/>
                  <a:t>totale</a:t>
                </a:r>
                <a:r>
                  <a:rPr sz="3600" dirty="0"/>
                  <a:t> del </a:t>
                </a:r>
                <a:r>
                  <a:rPr sz="3600" dirty="0" err="1"/>
                  <a:t>solvente</a:t>
                </a:r>
                <a:endParaRPr sz="3600" dirty="0"/>
              </a:p>
              <a:p>
                <a:pPr defTabSz="404495">
                  <a:spcBef>
                    <a:spcPts val="850"/>
                  </a:spcBef>
                  <a:defRPr sz="5390" spc="-53"/>
                </a:pPr>
                <a:r>
                  <a:rPr sz="3600" dirty="0"/>
                  <a:t>ΠV=</a:t>
                </a:r>
                <a:r>
                  <a:rPr sz="3600" dirty="0" err="1"/>
                  <a:t>n</a:t>
                </a:r>
                <a:r>
                  <a:rPr sz="3600" baseline="-15276" dirty="0" err="1"/>
                  <a:t>B</a:t>
                </a:r>
                <a:r>
                  <a:rPr sz="3600" dirty="0" err="1"/>
                  <a:t>RT</a:t>
                </a:r>
                <a:r>
                  <a:rPr sz="3600" dirty="0"/>
                  <a:t>                </a:t>
                </a:r>
                <a:r>
                  <a:rPr sz="3600" dirty="0" err="1"/>
                  <a:t>poiché</a:t>
                </a:r>
                <a:r>
                  <a:rPr sz="3600" dirty="0"/>
                  <a:t> </a:t>
                </a:r>
                <a:r>
                  <a:rPr sz="3600" dirty="0" err="1"/>
                  <a:t>n</a:t>
                </a:r>
                <a:r>
                  <a:rPr sz="3600" baseline="-15276" dirty="0" err="1"/>
                  <a:t>B</a:t>
                </a:r>
                <a:r>
                  <a:rPr sz="3600" dirty="0"/>
                  <a:t>/V=[B</a:t>
                </a:r>
                <a:r>
                  <a:rPr sz="3600" spc="-27" dirty="0"/>
                  <a:t>]   </a:t>
                </a:r>
                <a:r>
                  <a:rPr sz="3600" spc="-27" dirty="0" err="1"/>
                  <a:t>molarità</a:t>
                </a:r>
                <a:r>
                  <a:rPr sz="3600" spc="-27" dirty="0"/>
                  <a:t> del </a:t>
                </a:r>
                <a:r>
                  <a:rPr sz="3600" spc="-27" dirty="0" err="1"/>
                  <a:t>soluto</a:t>
                </a:r>
                <a:endParaRPr lang="it-IT" sz="3600" spc="-27" dirty="0"/>
              </a:p>
              <a:p>
                <a:pPr marL="0" indent="0" algn="ctr" defTabSz="404495">
                  <a:spcBef>
                    <a:spcPts val="850"/>
                  </a:spcBef>
                  <a:buNone/>
                  <a:defRPr sz="5390" spc="-53"/>
                </a:pPr>
                <a:r>
                  <a:rPr lang="it-IT" sz="3600" spc="-27" dirty="0"/>
                  <a:t> </a:t>
                </a:r>
                <a:r>
                  <a:rPr sz="3600" spc="-27" dirty="0">
                    <a:highlight>
                      <a:srgbClr val="FFFF00"/>
                    </a:highlight>
                  </a:rPr>
                  <a:t>Π=[B]RT</a:t>
                </a:r>
              </a:p>
            </p:txBody>
          </p:sp>
        </mc:Choice>
        <mc:Fallback xmlns="">
          <p:sp>
            <p:nvSpPr>
              <p:cNvPr id="250" name="Vm è il volume molare del solvente, che si considera indipendente dalla p. Facendo l’integral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1780439"/>
                <a:ext cx="10985500" cy="4716123"/>
              </a:xfrm>
              <a:prstGeom prst="rect">
                <a:avLst/>
              </a:prstGeom>
              <a:blipFill>
                <a:blip r:embed="rId2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5C391DA-86F1-4F76-B087-71940AA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Volume molare parziale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2DF6EE1-8C87-4967-9146-6C92AF38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077"/>
            <a:ext cx="10515600" cy="2449675"/>
          </a:xfrm>
        </p:spPr>
        <p:txBody>
          <a:bodyPr>
            <a:normAutofit/>
          </a:bodyPr>
          <a:lstStyle/>
          <a:p>
            <a:r>
              <a:rPr lang="it-IT" sz="2400" dirty="0"/>
              <a:t>Se si aggiunge 1 mole di acqua ad una quantità immensa di acqua a 25 °C il volume aumenta di 18 cm</a:t>
            </a:r>
            <a:r>
              <a:rPr lang="it-IT" sz="2400" baseline="30000" dirty="0"/>
              <a:t>3</a:t>
            </a:r>
            <a:r>
              <a:rPr lang="it-IT" sz="2400" dirty="0"/>
              <a:t>. Il </a:t>
            </a:r>
            <a:r>
              <a:rPr lang="it-IT" sz="2400" b="1" dirty="0"/>
              <a:t>volume molare</a:t>
            </a:r>
            <a:r>
              <a:rPr lang="it-IT" sz="2400" dirty="0"/>
              <a:t> dell’acqua è 18 cm</a:t>
            </a:r>
            <a:r>
              <a:rPr lang="it-IT" sz="2400" baseline="30000" dirty="0"/>
              <a:t>3</a:t>
            </a:r>
            <a:r>
              <a:rPr lang="it-IT" sz="2400" dirty="0"/>
              <a:t> mol</a:t>
            </a:r>
            <a:r>
              <a:rPr lang="it-IT" sz="2400" baseline="30000" dirty="0"/>
              <a:t>-1</a:t>
            </a:r>
          </a:p>
          <a:p>
            <a:r>
              <a:rPr lang="it-IT" sz="2400" dirty="0"/>
              <a:t>Se si aggiunge 1 mole di acqua ad una quantità immensa di metanolo (MeOH) il volume aumenta di soli 14.5 cm</a:t>
            </a:r>
            <a:r>
              <a:rPr lang="it-IT" sz="2400" baseline="30000" dirty="0"/>
              <a:t>3</a:t>
            </a:r>
            <a:r>
              <a:rPr lang="it-IT" sz="2400" dirty="0"/>
              <a:t>. La quantità 14.5 cm</a:t>
            </a:r>
            <a:r>
              <a:rPr lang="it-IT" sz="2400" baseline="30000" dirty="0"/>
              <a:t>3</a:t>
            </a:r>
            <a:r>
              <a:rPr lang="it-IT" sz="2400" dirty="0"/>
              <a:t> costituisce </a:t>
            </a:r>
            <a:r>
              <a:rPr lang="it-IT" sz="2400" b="1" dirty="0"/>
              <a:t>il volume molare parziale</a:t>
            </a:r>
            <a:r>
              <a:rPr lang="it-IT" sz="2400" dirty="0"/>
              <a:t> dell’acqua in MeOH</a:t>
            </a:r>
          </a:p>
          <a:p>
            <a:r>
              <a:rPr lang="it-IT" sz="2400" dirty="0"/>
              <a:t>Generalizzando: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BB1F02B-9239-404A-A412-DB73C91C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12589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Grandezze molari parziali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B8C423-D458-435B-9201-3ED5934ACED9}"/>
              </a:ext>
            </a:extLst>
          </p:cNvPr>
          <p:cNvSpPr txBox="1"/>
          <p:nvPr/>
        </p:nvSpPr>
        <p:spPr>
          <a:xfrm>
            <a:off x="850024" y="4184551"/>
            <a:ext cx="6035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</a:t>
            </a:r>
            <a:r>
              <a:rPr lang="it-IT" sz="2400" b="1" dirty="0"/>
              <a:t>volume molare parziale </a:t>
            </a:r>
            <a:r>
              <a:rPr lang="it-IT" sz="2400" dirty="0"/>
              <a:t>di una sostanza J in una miscela coincide con la variazione di volume causata dall’aggiunta di 1 mole di J ad un grande eccesso della miscela</a:t>
            </a:r>
          </a:p>
          <a:p>
            <a:r>
              <a:rPr lang="it-IT" sz="2400" dirty="0"/>
              <a:t>E’ il coefficiente angolare della curva del volume totale in funzione della quantità di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462E581-B4D0-4B4F-BB80-94CC2E042420}"/>
                  </a:ext>
                </a:extLst>
              </p:cNvPr>
              <p:cNvSpPr txBox="1"/>
              <p:nvPr/>
            </p:nvSpPr>
            <p:spPr>
              <a:xfrm>
                <a:off x="7324398" y="3695653"/>
                <a:ext cx="3704896" cy="1232838"/>
              </a:xfrm>
              <a:custGeom>
                <a:avLst/>
                <a:gdLst>
                  <a:gd name="csX0" fmla="*/ 0 w 3704896"/>
                  <a:gd name="csY0" fmla="*/ 0 h 1232838"/>
                  <a:gd name="csX1" fmla="*/ 580434 w 3704896"/>
                  <a:gd name="csY1" fmla="*/ 0 h 1232838"/>
                  <a:gd name="csX2" fmla="*/ 1086769 w 3704896"/>
                  <a:gd name="csY2" fmla="*/ 0 h 1232838"/>
                  <a:gd name="csX3" fmla="*/ 1778350 w 3704896"/>
                  <a:gd name="csY3" fmla="*/ 0 h 1232838"/>
                  <a:gd name="csX4" fmla="*/ 2358784 w 3704896"/>
                  <a:gd name="csY4" fmla="*/ 0 h 1232838"/>
                  <a:gd name="csX5" fmla="*/ 2939217 w 3704896"/>
                  <a:gd name="csY5" fmla="*/ 0 h 1232838"/>
                  <a:gd name="csX6" fmla="*/ 3704896 w 3704896"/>
                  <a:gd name="csY6" fmla="*/ 0 h 1232838"/>
                  <a:gd name="csX7" fmla="*/ 3704896 w 3704896"/>
                  <a:gd name="csY7" fmla="*/ 591762 h 1232838"/>
                  <a:gd name="csX8" fmla="*/ 3704896 w 3704896"/>
                  <a:gd name="csY8" fmla="*/ 1232838 h 1232838"/>
                  <a:gd name="csX9" fmla="*/ 3161511 w 3704896"/>
                  <a:gd name="csY9" fmla="*/ 1232838 h 1232838"/>
                  <a:gd name="csX10" fmla="*/ 2544029 w 3704896"/>
                  <a:gd name="csY10" fmla="*/ 1232838 h 1232838"/>
                  <a:gd name="csX11" fmla="*/ 1926546 w 3704896"/>
                  <a:gd name="csY11" fmla="*/ 1232838 h 1232838"/>
                  <a:gd name="csX12" fmla="*/ 1346112 w 3704896"/>
                  <a:gd name="csY12" fmla="*/ 1232838 h 1232838"/>
                  <a:gd name="csX13" fmla="*/ 654532 w 3704896"/>
                  <a:gd name="csY13" fmla="*/ 1232838 h 1232838"/>
                  <a:gd name="csX14" fmla="*/ 0 w 3704896"/>
                  <a:gd name="csY14" fmla="*/ 1232838 h 1232838"/>
                  <a:gd name="csX15" fmla="*/ 0 w 3704896"/>
                  <a:gd name="csY15" fmla="*/ 641076 h 1232838"/>
                  <a:gd name="csX16" fmla="*/ 0 w 3704896"/>
                  <a:gd name="csY16" fmla="*/ 0 h 12328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704896" h="1232838" extrusionOk="0">
                    <a:moveTo>
                      <a:pt x="0" y="0"/>
                    </a:moveTo>
                    <a:cubicBezTo>
                      <a:pt x="214684" y="10420"/>
                      <a:pt x="434987" y="-17571"/>
                      <a:pt x="580434" y="0"/>
                    </a:cubicBezTo>
                    <a:cubicBezTo>
                      <a:pt x="725881" y="17571"/>
                      <a:pt x="980638" y="-19367"/>
                      <a:pt x="1086769" y="0"/>
                    </a:cubicBezTo>
                    <a:cubicBezTo>
                      <a:pt x="1192900" y="19367"/>
                      <a:pt x="1602671" y="23871"/>
                      <a:pt x="1778350" y="0"/>
                    </a:cubicBezTo>
                    <a:cubicBezTo>
                      <a:pt x="1954029" y="-23871"/>
                      <a:pt x="2213955" y="-19194"/>
                      <a:pt x="2358784" y="0"/>
                    </a:cubicBezTo>
                    <a:cubicBezTo>
                      <a:pt x="2503613" y="19194"/>
                      <a:pt x="2748792" y="-11063"/>
                      <a:pt x="2939217" y="0"/>
                    </a:cubicBezTo>
                    <a:cubicBezTo>
                      <a:pt x="3129642" y="11063"/>
                      <a:pt x="3428303" y="19818"/>
                      <a:pt x="3704896" y="0"/>
                    </a:cubicBezTo>
                    <a:cubicBezTo>
                      <a:pt x="3712453" y="293264"/>
                      <a:pt x="3721367" y="381075"/>
                      <a:pt x="3704896" y="591762"/>
                    </a:cubicBezTo>
                    <a:cubicBezTo>
                      <a:pt x="3688425" y="802449"/>
                      <a:pt x="3679357" y="912931"/>
                      <a:pt x="3704896" y="1232838"/>
                    </a:cubicBezTo>
                    <a:cubicBezTo>
                      <a:pt x="3544888" y="1226712"/>
                      <a:pt x="3416574" y="1227980"/>
                      <a:pt x="3161511" y="1232838"/>
                    </a:cubicBezTo>
                    <a:cubicBezTo>
                      <a:pt x="2906448" y="1237696"/>
                      <a:pt x="2680046" y="1243115"/>
                      <a:pt x="2544029" y="1232838"/>
                    </a:cubicBezTo>
                    <a:cubicBezTo>
                      <a:pt x="2408012" y="1222561"/>
                      <a:pt x="2072361" y="1260797"/>
                      <a:pt x="1926546" y="1232838"/>
                    </a:cubicBezTo>
                    <a:cubicBezTo>
                      <a:pt x="1780731" y="1204879"/>
                      <a:pt x="1500261" y="1260034"/>
                      <a:pt x="1346112" y="1232838"/>
                    </a:cubicBezTo>
                    <a:cubicBezTo>
                      <a:pt x="1191963" y="1205642"/>
                      <a:pt x="867527" y="1245297"/>
                      <a:pt x="654532" y="1232838"/>
                    </a:cubicBezTo>
                    <a:cubicBezTo>
                      <a:pt x="441537" y="1220379"/>
                      <a:pt x="242499" y="1200436"/>
                      <a:pt x="0" y="1232838"/>
                    </a:cubicBezTo>
                    <a:cubicBezTo>
                      <a:pt x="-424" y="1085385"/>
                      <a:pt x="7866" y="799332"/>
                      <a:pt x="0" y="641076"/>
                    </a:cubicBezTo>
                    <a:cubicBezTo>
                      <a:pt x="-7866" y="482820"/>
                      <a:pt x="14207" y="250474"/>
                      <a:pt x="0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462E581-B4D0-4B4F-BB80-94CC2E042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398" y="3695653"/>
                <a:ext cx="3704896" cy="12328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704896"/>
                          <a:gd name="connsiteY0" fmla="*/ 0 h 1232838"/>
                          <a:gd name="connsiteX1" fmla="*/ 580434 w 3704896"/>
                          <a:gd name="connsiteY1" fmla="*/ 0 h 1232838"/>
                          <a:gd name="connsiteX2" fmla="*/ 1086769 w 3704896"/>
                          <a:gd name="connsiteY2" fmla="*/ 0 h 1232838"/>
                          <a:gd name="connsiteX3" fmla="*/ 1778350 w 3704896"/>
                          <a:gd name="connsiteY3" fmla="*/ 0 h 1232838"/>
                          <a:gd name="connsiteX4" fmla="*/ 2358784 w 3704896"/>
                          <a:gd name="connsiteY4" fmla="*/ 0 h 1232838"/>
                          <a:gd name="connsiteX5" fmla="*/ 2939217 w 3704896"/>
                          <a:gd name="connsiteY5" fmla="*/ 0 h 1232838"/>
                          <a:gd name="connsiteX6" fmla="*/ 3704896 w 3704896"/>
                          <a:gd name="connsiteY6" fmla="*/ 0 h 1232838"/>
                          <a:gd name="connsiteX7" fmla="*/ 3704896 w 3704896"/>
                          <a:gd name="connsiteY7" fmla="*/ 591762 h 1232838"/>
                          <a:gd name="connsiteX8" fmla="*/ 3704896 w 3704896"/>
                          <a:gd name="connsiteY8" fmla="*/ 1232838 h 1232838"/>
                          <a:gd name="connsiteX9" fmla="*/ 3161511 w 3704896"/>
                          <a:gd name="connsiteY9" fmla="*/ 1232838 h 1232838"/>
                          <a:gd name="connsiteX10" fmla="*/ 2544029 w 3704896"/>
                          <a:gd name="connsiteY10" fmla="*/ 1232838 h 1232838"/>
                          <a:gd name="connsiteX11" fmla="*/ 1926546 w 3704896"/>
                          <a:gd name="connsiteY11" fmla="*/ 1232838 h 1232838"/>
                          <a:gd name="connsiteX12" fmla="*/ 1346112 w 3704896"/>
                          <a:gd name="connsiteY12" fmla="*/ 1232838 h 1232838"/>
                          <a:gd name="connsiteX13" fmla="*/ 654532 w 3704896"/>
                          <a:gd name="connsiteY13" fmla="*/ 1232838 h 1232838"/>
                          <a:gd name="connsiteX14" fmla="*/ 0 w 3704896"/>
                          <a:gd name="connsiteY14" fmla="*/ 1232838 h 1232838"/>
                          <a:gd name="connsiteX15" fmla="*/ 0 w 3704896"/>
                          <a:gd name="connsiteY15" fmla="*/ 641076 h 1232838"/>
                          <a:gd name="connsiteX16" fmla="*/ 0 w 3704896"/>
                          <a:gd name="connsiteY16" fmla="*/ 0 h 12328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3704896" h="1232838" extrusionOk="0">
                            <a:moveTo>
                              <a:pt x="0" y="0"/>
                            </a:moveTo>
                            <a:cubicBezTo>
                              <a:pt x="214684" y="10420"/>
                              <a:pt x="434987" y="-17571"/>
                              <a:pt x="580434" y="0"/>
                            </a:cubicBezTo>
                            <a:cubicBezTo>
                              <a:pt x="725881" y="17571"/>
                              <a:pt x="980638" y="-19367"/>
                              <a:pt x="1086769" y="0"/>
                            </a:cubicBezTo>
                            <a:cubicBezTo>
                              <a:pt x="1192900" y="19367"/>
                              <a:pt x="1602671" y="23871"/>
                              <a:pt x="1778350" y="0"/>
                            </a:cubicBezTo>
                            <a:cubicBezTo>
                              <a:pt x="1954029" y="-23871"/>
                              <a:pt x="2213955" y="-19194"/>
                              <a:pt x="2358784" y="0"/>
                            </a:cubicBezTo>
                            <a:cubicBezTo>
                              <a:pt x="2503613" y="19194"/>
                              <a:pt x="2748792" y="-11063"/>
                              <a:pt x="2939217" y="0"/>
                            </a:cubicBezTo>
                            <a:cubicBezTo>
                              <a:pt x="3129642" y="11063"/>
                              <a:pt x="3428303" y="19818"/>
                              <a:pt x="3704896" y="0"/>
                            </a:cubicBezTo>
                            <a:cubicBezTo>
                              <a:pt x="3712453" y="293264"/>
                              <a:pt x="3721367" y="381075"/>
                              <a:pt x="3704896" y="591762"/>
                            </a:cubicBezTo>
                            <a:cubicBezTo>
                              <a:pt x="3688425" y="802449"/>
                              <a:pt x="3679357" y="912931"/>
                              <a:pt x="3704896" y="1232838"/>
                            </a:cubicBezTo>
                            <a:cubicBezTo>
                              <a:pt x="3544888" y="1226712"/>
                              <a:pt x="3416574" y="1227980"/>
                              <a:pt x="3161511" y="1232838"/>
                            </a:cubicBezTo>
                            <a:cubicBezTo>
                              <a:pt x="2906448" y="1237696"/>
                              <a:pt x="2680046" y="1243115"/>
                              <a:pt x="2544029" y="1232838"/>
                            </a:cubicBezTo>
                            <a:cubicBezTo>
                              <a:pt x="2408012" y="1222561"/>
                              <a:pt x="2072361" y="1260797"/>
                              <a:pt x="1926546" y="1232838"/>
                            </a:cubicBezTo>
                            <a:cubicBezTo>
                              <a:pt x="1780731" y="1204879"/>
                              <a:pt x="1500261" y="1260034"/>
                              <a:pt x="1346112" y="1232838"/>
                            </a:cubicBezTo>
                            <a:cubicBezTo>
                              <a:pt x="1191963" y="1205642"/>
                              <a:pt x="867527" y="1245297"/>
                              <a:pt x="654532" y="1232838"/>
                            </a:cubicBezTo>
                            <a:cubicBezTo>
                              <a:pt x="441537" y="1220379"/>
                              <a:pt x="242499" y="1200436"/>
                              <a:pt x="0" y="1232838"/>
                            </a:cubicBezTo>
                            <a:cubicBezTo>
                              <a:pt x="-424" y="1085385"/>
                              <a:pt x="7866" y="799332"/>
                              <a:pt x="0" y="641076"/>
                            </a:cubicBezTo>
                            <a:cubicBezTo>
                              <a:pt x="-7866" y="482820"/>
                              <a:pt x="14207" y="25047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D063BC-715E-407A-9E58-6A5BB2AA540F}"/>
              </a:ext>
            </a:extLst>
          </p:cNvPr>
          <p:cNvSpPr txBox="1"/>
          <p:nvPr/>
        </p:nvSpPr>
        <p:spPr>
          <a:xfrm>
            <a:off x="7009087" y="5107880"/>
            <a:ext cx="4909644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t-IT" sz="2800" b="1" dirty="0"/>
              <a:t>p</a:t>
            </a:r>
            <a:r>
              <a:rPr lang="it-IT" sz="2800" dirty="0"/>
              <a:t> e </a:t>
            </a:r>
            <a:r>
              <a:rPr lang="it-IT" sz="2800" b="1" dirty="0"/>
              <a:t>T</a:t>
            </a:r>
            <a:r>
              <a:rPr lang="it-IT" sz="2800" dirty="0"/>
              <a:t> cost</a:t>
            </a:r>
          </a:p>
          <a:p>
            <a:r>
              <a:rPr lang="it-IT" sz="2800" b="1" dirty="0"/>
              <a:t>n’</a:t>
            </a:r>
            <a:r>
              <a:rPr lang="it-IT" sz="2800" dirty="0"/>
              <a:t> : numero di moli di tutti i componenti diversi da J costante</a:t>
            </a:r>
          </a:p>
        </p:txBody>
      </p:sp>
    </p:spTree>
    <p:extLst>
      <p:ext uri="{BB962C8B-B14F-4D97-AF65-F5344CB8AC3E}">
        <p14:creationId xmlns:p14="http://schemas.microsoft.com/office/powerpoint/2010/main" val="400836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BE43024-F818-4EF9-A471-B84417EC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87594" cy="1325563"/>
          </a:xfrm>
        </p:spPr>
        <p:txBody>
          <a:bodyPr/>
          <a:lstStyle/>
          <a:p>
            <a:r>
              <a:rPr lang="it-IT" dirty="0"/>
              <a:t>Miscela MeO-H</a:t>
            </a:r>
            <a:r>
              <a:rPr lang="it-IT" baseline="-25000" dirty="0"/>
              <a:t>2</a:t>
            </a:r>
            <a:r>
              <a:rPr lang="it-IT" dirty="0"/>
              <a:t>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7CB50D-7F21-4B8B-8BF8-7A4F1D89181F}"/>
              </a:ext>
            </a:extLst>
          </p:cNvPr>
          <p:cNvSpPr txBox="1"/>
          <p:nvPr/>
        </p:nvSpPr>
        <p:spPr>
          <a:xfrm>
            <a:off x="838200" y="5900039"/>
            <a:ext cx="10908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Applications of the Gibbs-</a:t>
            </a:r>
            <a:r>
              <a:rPr lang="en-US" sz="2000" dirty="0" err="1">
                <a:solidFill>
                  <a:srgbClr val="0070C0"/>
                </a:solidFill>
              </a:rPr>
              <a:t>Duhem</a:t>
            </a:r>
            <a:r>
              <a:rPr lang="en-US" sz="2000" dirty="0">
                <a:solidFill>
                  <a:srgbClr val="0070C0"/>
                </a:solidFill>
              </a:rPr>
              <a:t> Equation P. </a:t>
            </a:r>
            <a:r>
              <a:rPr lang="en-US" sz="2000" dirty="0" err="1">
                <a:solidFill>
                  <a:srgbClr val="0070C0"/>
                </a:solidFill>
              </a:rPr>
              <a:t>Nikitas</a:t>
            </a:r>
            <a:r>
              <a:rPr lang="en-US" sz="2000" dirty="0">
                <a:solidFill>
                  <a:srgbClr val="0070C0"/>
                </a:solidFill>
              </a:rPr>
              <a:t> J. Chem. Educ. 2001, 78 (8), 1070 DOI: 10.1021/ed078p1070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95CF8F1-7E1D-497F-881B-970745174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90" y="1956099"/>
            <a:ext cx="5289248" cy="385953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2042A51-8FB2-4091-9BCA-D912F114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1057"/>
            <a:ext cx="5010642" cy="4228982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2CBB15C-A504-42A9-82A0-099A0C1DF1AB}"/>
              </a:ext>
            </a:extLst>
          </p:cNvPr>
          <p:cNvCxnSpPr/>
          <p:nvPr/>
        </p:nvCxnSpPr>
        <p:spPr>
          <a:xfrm>
            <a:off x="970671" y="1671057"/>
            <a:ext cx="4487594" cy="3660598"/>
          </a:xfrm>
          <a:prstGeom prst="line">
            <a:avLst/>
          </a:prstGeom>
          <a:ln w="177800" cmpd="sng">
            <a:solidFill>
              <a:schemeClr val="accent3">
                <a:alpha val="52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EB4705E-1823-4593-98AA-E7FD50748377}"/>
              </a:ext>
            </a:extLst>
          </p:cNvPr>
          <p:cNvCxnSpPr>
            <a:cxnSpLocks/>
          </p:cNvCxnSpPr>
          <p:nvPr/>
        </p:nvCxnSpPr>
        <p:spPr>
          <a:xfrm flipH="1">
            <a:off x="580094" y="1775096"/>
            <a:ext cx="5332496" cy="3301401"/>
          </a:xfrm>
          <a:prstGeom prst="line">
            <a:avLst/>
          </a:prstGeom>
          <a:ln w="177800" cmpd="sng">
            <a:solidFill>
              <a:schemeClr val="accent3">
                <a:alpha val="52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6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D92E5-6157-463D-AB0B-098B2BE5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Miscela di due componenti A e B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E39F1E7-158E-4251-B987-B13E8AAB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267378"/>
            <a:ext cx="5257799" cy="238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Una volta noto il volume molare parziale dei due componenti della miscela alla composizione (e a T e p) in esame si può esprimere il volume totale V mediante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F798B3A-F89F-48AD-B8F2-0CD01928F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1944"/>
            <a:ext cx="10515600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Volumi molari parziali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C2091FC-4A4B-4EB7-A145-3CBB75F2BEE4}"/>
                  </a:ext>
                </a:extLst>
              </p:cNvPr>
              <p:cNvSpPr txBox="1"/>
              <p:nvPr/>
            </p:nvSpPr>
            <p:spPr>
              <a:xfrm>
                <a:off x="1127233" y="2181686"/>
                <a:ext cx="9230712" cy="794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it-IT" sz="280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C2091FC-4A4B-4EB7-A145-3CBB75F2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3" y="2181686"/>
                <a:ext cx="9230712" cy="794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34B19C-553A-4492-B7CB-3AFA17193D34}"/>
              </a:ext>
            </a:extLst>
          </p:cNvPr>
          <p:cNvSpPr txBox="1"/>
          <p:nvPr/>
        </p:nvSpPr>
        <p:spPr>
          <a:xfrm>
            <a:off x="1127233" y="5265652"/>
            <a:ext cx="270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V=</a:t>
            </a:r>
            <a:r>
              <a:rPr lang="it-IT" sz="3200" dirty="0" err="1"/>
              <a:t>n</a:t>
            </a:r>
            <a:r>
              <a:rPr lang="it-IT" sz="3200" baseline="-25000" dirty="0" err="1"/>
              <a:t>A</a:t>
            </a:r>
            <a:r>
              <a:rPr lang="it-IT" sz="3200" dirty="0" err="1"/>
              <a:t>V</a:t>
            </a:r>
            <a:r>
              <a:rPr lang="it-IT" sz="3200" baseline="-25000" dirty="0" err="1"/>
              <a:t>A</a:t>
            </a:r>
            <a:r>
              <a:rPr lang="it-IT" sz="3200" dirty="0" err="1"/>
              <a:t>+n</a:t>
            </a:r>
            <a:r>
              <a:rPr lang="it-IT" sz="3200" baseline="-25000" dirty="0" err="1"/>
              <a:t>B</a:t>
            </a:r>
            <a:r>
              <a:rPr lang="it-IT" sz="3200" dirty="0" err="1"/>
              <a:t>V</a:t>
            </a:r>
            <a:r>
              <a:rPr lang="it-IT" sz="3200" baseline="-25000" dirty="0" err="1"/>
              <a:t>B</a:t>
            </a:r>
            <a:endParaRPr lang="it-IT" sz="3200" baseline="-25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609E12-29F1-49C6-AE35-5DE6ADF09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07" y="2826921"/>
            <a:ext cx="5048102" cy="4139444"/>
          </a:xfrm>
          <a:prstGeom prst="rect">
            <a:avLst/>
          </a:prstGeom>
        </p:spPr>
      </p:pic>
      <p:sp>
        <p:nvSpPr>
          <p:cNvPr id="11" name="Fumetto: rettangolo con angoli arrotondati 10">
            <a:extLst>
              <a:ext uri="{FF2B5EF4-FFF2-40B4-BE49-F238E27FC236}">
                <a16:creationId xmlns:a16="http://schemas.microsoft.com/office/drawing/2014/main" id="{BAC57F46-9D19-4518-B0B9-07941CFD6EC3}"/>
              </a:ext>
            </a:extLst>
          </p:cNvPr>
          <p:cNvSpPr/>
          <p:nvPr/>
        </p:nvSpPr>
        <p:spPr>
          <a:xfrm rot="15857491">
            <a:off x="5079508" y="4638791"/>
            <a:ext cx="1010717" cy="2229804"/>
          </a:xfrm>
          <a:prstGeom prst="wedgeRoundRectCallout">
            <a:avLst>
              <a:gd name="adj1" fmla="val -5443"/>
              <a:gd name="adj2" fmla="val 80763"/>
              <a:gd name="adj3" fmla="val 16667"/>
            </a:avLst>
          </a:prstGeom>
          <a:ln w="3492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55834"/>
                      <a:gd name="connsiteY0" fmla="*/ 225977 h 2229804"/>
                      <a:gd name="connsiteX1" fmla="*/ 225977 w 1355834"/>
                      <a:gd name="connsiteY1" fmla="*/ 0 h 2229804"/>
                      <a:gd name="connsiteX2" fmla="*/ 225972 w 1355834"/>
                      <a:gd name="connsiteY2" fmla="*/ 0 h 2229804"/>
                      <a:gd name="connsiteX3" fmla="*/ 225972 w 1355834"/>
                      <a:gd name="connsiteY3" fmla="*/ 0 h 2229804"/>
                      <a:gd name="connsiteX4" fmla="*/ 564931 w 1355834"/>
                      <a:gd name="connsiteY4" fmla="*/ 0 h 2229804"/>
                      <a:gd name="connsiteX5" fmla="*/ 1129857 w 1355834"/>
                      <a:gd name="connsiteY5" fmla="*/ 0 h 2229804"/>
                      <a:gd name="connsiteX6" fmla="*/ 1355834 w 1355834"/>
                      <a:gd name="connsiteY6" fmla="*/ 225977 h 2229804"/>
                      <a:gd name="connsiteX7" fmla="*/ 1355834 w 1355834"/>
                      <a:gd name="connsiteY7" fmla="*/ 774095 h 2229804"/>
                      <a:gd name="connsiteX8" fmla="*/ 1355834 w 1355834"/>
                      <a:gd name="connsiteY8" fmla="*/ 1300719 h 2229804"/>
                      <a:gd name="connsiteX9" fmla="*/ 1355834 w 1355834"/>
                      <a:gd name="connsiteY9" fmla="*/ 1300719 h 2229804"/>
                      <a:gd name="connsiteX10" fmla="*/ 1355834 w 1355834"/>
                      <a:gd name="connsiteY10" fmla="*/ 1858170 h 2229804"/>
                      <a:gd name="connsiteX11" fmla="*/ 1355834 w 1355834"/>
                      <a:gd name="connsiteY11" fmla="*/ 2003827 h 2229804"/>
                      <a:gd name="connsiteX12" fmla="*/ 1129857 w 1355834"/>
                      <a:gd name="connsiteY12" fmla="*/ 2229804 h 2229804"/>
                      <a:gd name="connsiteX13" fmla="*/ 564931 w 1355834"/>
                      <a:gd name="connsiteY13" fmla="*/ 2229804 h 2229804"/>
                      <a:gd name="connsiteX14" fmla="*/ 584917 w 1355834"/>
                      <a:gd name="connsiteY14" fmla="*/ 2579641 h 2229804"/>
                      <a:gd name="connsiteX15" fmla="*/ 604119 w 1355834"/>
                      <a:gd name="connsiteY15" fmla="*/ 2915759 h 2229804"/>
                      <a:gd name="connsiteX16" fmla="*/ 407483 w 1355834"/>
                      <a:gd name="connsiteY16" fmla="*/ 2559062 h 2229804"/>
                      <a:gd name="connsiteX17" fmla="*/ 225972 w 1355834"/>
                      <a:gd name="connsiteY17" fmla="*/ 2229804 h 2229804"/>
                      <a:gd name="connsiteX18" fmla="*/ 225977 w 1355834"/>
                      <a:gd name="connsiteY18" fmla="*/ 2229804 h 2229804"/>
                      <a:gd name="connsiteX19" fmla="*/ 0 w 1355834"/>
                      <a:gd name="connsiteY19" fmla="*/ 2003827 h 2229804"/>
                      <a:gd name="connsiteX20" fmla="*/ 0 w 1355834"/>
                      <a:gd name="connsiteY20" fmla="*/ 1858170 h 2229804"/>
                      <a:gd name="connsiteX21" fmla="*/ 0 w 1355834"/>
                      <a:gd name="connsiteY21" fmla="*/ 1300719 h 2229804"/>
                      <a:gd name="connsiteX22" fmla="*/ 0 w 1355834"/>
                      <a:gd name="connsiteY22" fmla="*/ 1300719 h 2229804"/>
                      <a:gd name="connsiteX23" fmla="*/ 0 w 1355834"/>
                      <a:gd name="connsiteY23" fmla="*/ 763348 h 2229804"/>
                      <a:gd name="connsiteX24" fmla="*/ 0 w 1355834"/>
                      <a:gd name="connsiteY24" fmla="*/ 225977 h 2229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355834" h="2229804" fill="none" extrusionOk="0">
                        <a:moveTo>
                          <a:pt x="0" y="225977"/>
                        </a:moveTo>
                        <a:cubicBezTo>
                          <a:pt x="9011" y="110917"/>
                          <a:pt x="104759" y="11344"/>
                          <a:pt x="225977" y="0"/>
                        </a:cubicBezTo>
                        <a:lnTo>
                          <a:pt x="225972" y="0"/>
                        </a:lnTo>
                        <a:lnTo>
                          <a:pt x="225972" y="0"/>
                        </a:lnTo>
                        <a:cubicBezTo>
                          <a:pt x="379381" y="-8664"/>
                          <a:pt x="402220" y="24966"/>
                          <a:pt x="564931" y="0"/>
                        </a:cubicBezTo>
                        <a:cubicBezTo>
                          <a:pt x="724490" y="-4390"/>
                          <a:pt x="854162" y="52240"/>
                          <a:pt x="1129857" y="0"/>
                        </a:cubicBezTo>
                        <a:cubicBezTo>
                          <a:pt x="1247568" y="-2429"/>
                          <a:pt x="1335261" y="121999"/>
                          <a:pt x="1355834" y="225977"/>
                        </a:cubicBezTo>
                        <a:cubicBezTo>
                          <a:pt x="1419486" y="370156"/>
                          <a:pt x="1339305" y="603547"/>
                          <a:pt x="1355834" y="774095"/>
                        </a:cubicBezTo>
                        <a:cubicBezTo>
                          <a:pt x="1372363" y="944643"/>
                          <a:pt x="1328666" y="1039170"/>
                          <a:pt x="1355834" y="1300719"/>
                        </a:cubicBezTo>
                        <a:lnTo>
                          <a:pt x="1355834" y="1300719"/>
                        </a:lnTo>
                        <a:cubicBezTo>
                          <a:pt x="1362195" y="1520345"/>
                          <a:pt x="1296001" y="1732437"/>
                          <a:pt x="1355834" y="1858170"/>
                        </a:cubicBezTo>
                        <a:cubicBezTo>
                          <a:pt x="1372514" y="1907645"/>
                          <a:pt x="1340067" y="1946398"/>
                          <a:pt x="1355834" y="2003827"/>
                        </a:cubicBezTo>
                        <a:cubicBezTo>
                          <a:pt x="1351035" y="2161874"/>
                          <a:pt x="1258823" y="2240793"/>
                          <a:pt x="1129857" y="2229804"/>
                        </a:cubicBezTo>
                        <a:cubicBezTo>
                          <a:pt x="992307" y="2296214"/>
                          <a:pt x="724962" y="2199581"/>
                          <a:pt x="564931" y="2229804"/>
                        </a:cubicBezTo>
                        <a:cubicBezTo>
                          <a:pt x="591460" y="2334505"/>
                          <a:pt x="571161" y="2440207"/>
                          <a:pt x="584917" y="2579641"/>
                        </a:cubicBezTo>
                        <a:cubicBezTo>
                          <a:pt x="598673" y="2719075"/>
                          <a:pt x="590731" y="2845321"/>
                          <a:pt x="604119" y="2915759"/>
                        </a:cubicBezTo>
                        <a:cubicBezTo>
                          <a:pt x="532335" y="2830785"/>
                          <a:pt x="509126" y="2651617"/>
                          <a:pt x="407483" y="2559062"/>
                        </a:cubicBezTo>
                        <a:cubicBezTo>
                          <a:pt x="305840" y="2466508"/>
                          <a:pt x="314743" y="2299884"/>
                          <a:pt x="225972" y="2229804"/>
                        </a:cubicBezTo>
                        <a:lnTo>
                          <a:pt x="225977" y="2229804"/>
                        </a:lnTo>
                        <a:cubicBezTo>
                          <a:pt x="92073" y="2219392"/>
                          <a:pt x="3156" y="2125217"/>
                          <a:pt x="0" y="2003827"/>
                        </a:cubicBezTo>
                        <a:cubicBezTo>
                          <a:pt x="-14144" y="1938514"/>
                          <a:pt x="5635" y="1918363"/>
                          <a:pt x="0" y="1858170"/>
                        </a:cubicBezTo>
                        <a:cubicBezTo>
                          <a:pt x="-27202" y="1589136"/>
                          <a:pt x="61238" y="1518535"/>
                          <a:pt x="0" y="1300719"/>
                        </a:cubicBezTo>
                        <a:lnTo>
                          <a:pt x="0" y="1300719"/>
                        </a:lnTo>
                        <a:cubicBezTo>
                          <a:pt x="-34035" y="1142539"/>
                          <a:pt x="26171" y="985088"/>
                          <a:pt x="0" y="763348"/>
                        </a:cubicBezTo>
                        <a:cubicBezTo>
                          <a:pt x="-26171" y="541608"/>
                          <a:pt x="31261" y="420054"/>
                          <a:pt x="0" y="225977"/>
                        </a:cubicBezTo>
                        <a:close/>
                      </a:path>
                      <a:path w="1355834" h="2229804" stroke="0" extrusionOk="0">
                        <a:moveTo>
                          <a:pt x="0" y="225977"/>
                        </a:moveTo>
                        <a:cubicBezTo>
                          <a:pt x="-30507" y="82355"/>
                          <a:pt x="88543" y="4740"/>
                          <a:pt x="225977" y="0"/>
                        </a:cubicBezTo>
                        <a:lnTo>
                          <a:pt x="225972" y="0"/>
                        </a:lnTo>
                        <a:lnTo>
                          <a:pt x="225972" y="0"/>
                        </a:lnTo>
                        <a:cubicBezTo>
                          <a:pt x="375487" y="-21203"/>
                          <a:pt x="400832" y="23611"/>
                          <a:pt x="564931" y="0"/>
                        </a:cubicBezTo>
                        <a:cubicBezTo>
                          <a:pt x="808494" y="-18978"/>
                          <a:pt x="875480" y="46607"/>
                          <a:pt x="1129857" y="0"/>
                        </a:cubicBezTo>
                        <a:cubicBezTo>
                          <a:pt x="1266738" y="5771"/>
                          <a:pt x="1365171" y="102281"/>
                          <a:pt x="1355834" y="225977"/>
                        </a:cubicBezTo>
                        <a:cubicBezTo>
                          <a:pt x="1411150" y="365147"/>
                          <a:pt x="1350233" y="528346"/>
                          <a:pt x="1355834" y="752601"/>
                        </a:cubicBezTo>
                        <a:cubicBezTo>
                          <a:pt x="1361435" y="976856"/>
                          <a:pt x="1305778" y="1176439"/>
                          <a:pt x="1355834" y="1300719"/>
                        </a:cubicBezTo>
                        <a:lnTo>
                          <a:pt x="1355834" y="1300719"/>
                        </a:lnTo>
                        <a:cubicBezTo>
                          <a:pt x="1370450" y="1477018"/>
                          <a:pt x="1343999" y="1631260"/>
                          <a:pt x="1355834" y="1858170"/>
                        </a:cubicBezTo>
                        <a:cubicBezTo>
                          <a:pt x="1363738" y="1887796"/>
                          <a:pt x="1353171" y="1937677"/>
                          <a:pt x="1355834" y="2003827"/>
                        </a:cubicBezTo>
                        <a:cubicBezTo>
                          <a:pt x="1357394" y="2130953"/>
                          <a:pt x="1256637" y="2250266"/>
                          <a:pt x="1129857" y="2229804"/>
                        </a:cubicBezTo>
                        <a:cubicBezTo>
                          <a:pt x="871225" y="2240000"/>
                          <a:pt x="828841" y="2191840"/>
                          <a:pt x="564931" y="2229804"/>
                        </a:cubicBezTo>
                        <a:cubicBezTo>
                          <a:pt x="611173" y="2404424"/>
                          <a:pt x="539404" y="2486909"/>
                          <a:pt x="585309" y="2586501"/>
                        </a:cubicBezTo>
                        <a:cubicBezTo>
                          <a:pt x="631214" y="2686094"/>
                          <a:pt x="563528" y="2766072"/>
                          <a:pt x="604119" y="2915759"/>
                        </a:cubicBezTo>
                        <a:cubicBezTo>
                          <a:pt x="542312" y="2844167"/>
                          <a:pt x="517585" y="2706199"/>
                          <a:pt x="415046" y="2572782"/>
                        </a:cubicBezTo>
                        <a:cubicBezTo>
                          <a:pt x="312507" y="2439365"/>
                          <a:pt x="298557" y="2316835"/>
                          <a:pt x="225972" y="2229804"/>
                        </a:cubicBezTo>
                        <a:lnTo>
                          <a:pt x="225977" y="2229804"/>
                        </a:lnTo>
                        <a:cubicBezTo>
                          <a:pt x="105810" y="2230557"/>
                          <a:pt x="-34296" y="2130043"/>
                          <a:pt x="0" y="2003827"/>
                        </a:cubicBezTo>
                        <a:cubicBezTo>
                          <a:pt x="-13840" y="1939056"/>
                          <a:pt x="11262" y="1905032"/>
                          <a:pt x="0" y="1858170"/>
                        </a:cubicBezTo>
                        <a:cubicBezTo>
                          <a:pt x="-33788" y="1579964"/>
                          <a:pt x="47128" y="1420117"/>
                          <a:pt x="0" y="1300719"/>
                        </a:cubicBezTo>
                        <a:lnTo>
                          <a:pt x="0" y="1300719"/>
                        </a:lnTo>
                        <a:cubicBezTo>
                          <a:pt x="-27540" y="1100440"/>
                          <a:pt x="5169" y="910966"/>
                          <a:pt x="0" y="763348"/>
                        </a:cubicBezTo>
                        <a:cubicBezTo>
                          <a:pt x="-5169" y="615730"/>
                          <a:pt x="40617" y="438458"/>
                          <a:pt x="0" y="22597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it-IT" sz="2800" dirty="0"/>
              <a:t>Fit di dati sperimentali</a:t>
            </a:r>
          </a:p>
        </p:txBody>
      </p:sp>
    </p:spTree>
    <p:extLst>
      <p:ext uri="{BB962C8B-B14F-4D97-AF65-F5344CB8AC3E}">
        <p14:creationId xmlns:p14="http://schemas.microsoft.com/office/powerpoint/2010/main" val="329209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1F567-B1CB-4AAE-8FD8-8620C821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Miscela MeOH-H</a:t>
            </a:r>
            <a:r>
              <a:rPr lang="it-IT" baseline="-25000" dirty="0"/>
              <a:t>2</a:t>
            </a:r>
            <a:r>
              <a:rPr lang="it-IT" dirty="0"/>
              <a:t>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058FA-6CE4-4710-AF8E-EA31972B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857"/>
            <a:ext cx="4901418" cy="3670008"/>
          </a:xfrm>
        </p:spPr>
        <p:txBody>
          <a:bodyPr>
            <a:normAutofit fontScale="92500"/>
          </a:bodyPr>
          <a:lstStyle/>
          <a:p>
            <a:r>
              <a:rPr lang="it-IT" sz="2800" b="1" dirty="0"/>
              <a:t>additivo</a:t>
            </a:r>
            <a:r>
              <a:rPr lang="it-IT" sz="2800" dirty="0"/>
              <a:t>: nell’approssimazione che </a:t>
            </a:r>
            <a:r>
              <a:rPr lang="it-IT" sz="2800" dirty="0" err="1"/>
              <a:t>V</a:t>
            </a:r>
            <a:r>
              <a:rPr lang="it-IT" sz="2800" baseline="-25000" dirty="0" err="1"/>
              <a:t>MeOH</a:t>
            </a:r>
            <a:r>
              <a:rPr lang="it-IT" sz="2800" dirty="0"/>
              <a:t> e V</a:t>
            </a:r>
            <a:r>
              <a:rPr lang="it-IT" sz="2800" baseline="-25000" dirty="0"/>
              <a:t>H2O</a:t>
            </a:r>
            <a:r>
              <a:rPr lang="it-IT" sz="2800" dirty="0"/>
              <a:t> corrispondano sempre a quelli dei liquidi puri</a:t>
            </a:r>
          </a:p>
          <a:p>
            <a:r>
              <a:rPr lang="it-IT" sz="2800" b="1" dirty="0"/>
              <a:t>sperimentale: </a:t>
            </a:r>
            <a:r>
              <a:rPr lang="it-IT" sz="2800" dirty="0"/>
              <a:t>considerando i volumi parziali molari sperimentali</a:t>
            </a:r>
            <a:endParaRPr lang="it-IT" sz="2800" baseline="-25000" dirty="0"/>
          </a:p>
          <a:p>
            <a:pPr marL="0" indent="0">
              <a:buNone/>
            </a:pPr>
            <a:r>
              <a:rPr lang="it-IT" dirty="0"/>
              <a:t>Es. mescolando 60.6 mL di MeOH e 39.4 mL di H</a:t>
            </a:r>
            <a:r>
              <a:rPr lang="it-IT" baseline="-25000" dirty="0"/>
              <a:t>2</a:t>
            </a:r>
            <a:r>
              <a:rPr lang="it-IT" dirty="0"/>
              <a:t>O si ottengono 96.4 mL di soluzione (</a:t>
            </a:r>
            <a:r>
              <a:rPr lang="it-IT" dirty="0" err="1"/>
              <a:t>X</a:t>
            </a:r>
            <a:r>
              <a:rPr lang="it-IT" baseline="-25000" dirty="0" err="1"/>
              <a:t>MeOH</a:t>
            </a:r>
            <a:r>
              <a:rPr lang="it-IT" dirty="0"/>
              <a:t>= 0.4)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9DD4AA-CCBB-4751-9F3F-A22349E1B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12589"/>
            <a:ext cx="4901418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Volumi molari parziali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0251FB-D220-47F4-B837-CEC9A6C2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618" y="1279226"/>
            <a:ext cx="6071513" cy="50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83FB4C0-9862-4F2E-AB82-0741E64D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70" y="598132"/>
            <a:ext cx="9515259" cy="52015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7CCED8-C770-45A3-B811-B12C01C204E5}"/>
              </a:ext>
            </a:extLst>
          </p:cNvPr>
          <p:cNvSpPr txBox="1"/>
          <p:nvPr/>
        </p:nvSpPr>
        <p:spPr>
          <a:xfrm>
            <a:off x="1487658" y="6075202"/>
            <a:ext cx="7909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https://goldbook.iupac.org/terms/view/V06643</a:t>
            </a:r>
          </a:p>
        </p:txBody>
      </p:sp>
    </p:spTree>
    <p:extLst>
      <p:ext uri="{BB962C8B-B14F-4D97-AF65-F5344CB8AC3E}">
        <p14:creationId xmlns:p14="http://schemas.microsoft.com/office/powerpoint/2010/main" val="187360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C8D0BD-73DB-4F0D-9C29-6E5A3935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4" y="413994"/>
            <a:ext cx="10543666" cy="52912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2F6F12-751E-49ED-BC03-DD1A4C80B1CF}"/>
              </a:ext>
            </a:extLst>
          </p:cNvPr>
          <p:cNvSpPr txBox="1"/>
          <p:nvPr/>
        </p:nvSpPr>
        <p:spPr>
          <a:xfrm>
            <a:off x="1051560" y="5705232"/>
            <a:ext cx="9752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https://www.grappanonino.it/app/uploads/2016/12/03-Scheda-TRADIZIONE-it.pdf</a:t>
            </a:r>
          </a:p>
        </p:txBody>
      </p:sp>
    </p:spTree>
    <p:extLst>
      <p:ext uri="{BB962C8B-B14F-4D97-AF65-F5344CB8AC3E}">
        <p14:creationId xmlns:p14="http://schemas.microsoft.com/office/powerpoint/2010/main" val="161912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DB30B1-2019-419D-AE99-4DACE1DC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44" y="1690688"/>
            <a:ext cx="5414704" cy="3953022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FB3225D-D8F6-4160-B9F3-871C294F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Miscela 2-propanolo- toluene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51E3F07-447D-4AE9-844C-02573087A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19919"/>
            <a:ext cx="5159944" cy="457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Volumi molari parziali</a:t>
            </a:r>
          </a:p>
          <a:p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826F342-E682-49BD-878B-E2438C06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610"/>
            <a:ext cx="5159944" cy="3670300"/>
          </a:xfrm>
        </p:spPr>
        <p:txBody>
          <a:bodyPr>
            <a:normAutofit fontScale="92500"/>
          </a:bodyPr>
          <a:lstStyle/>
          <a:p>
            <a:r>
              <a:rPr lang="it-IT" sz="2800" b="1" dirty="0"/>
              <a:t>additivo</a:t>
            </a:r>
            <a:r>
              <a:rPr lang="it-IT" sz="2800" dirty="0"/>
              <a:t>: nell’approssimazione che V</a:t>
            </a:r>
            <a:r>
              <a:rPr lang="it-IT" sz="2800" baseline="-25000" dirty="0"/>
              <a:t>2-PrOH</a:t>
            </a:r>
            <a:r>
              <a:rPr lang="it-IT" sz="2800" dirty="0"/>
              <a:t> e </a:t>
            </a:r>
            <a:r>
              <a:rPr lang="it-IT" sz="2800" dirty="0" err="1"/>
              <a:t>V</a:t>
            </a:r>
            <a:r>
              <a:rPr lang="it-IT" sz="2800" baseline="-25000" dirty="0" err="1"/>
              <a:t>toluene</a:t>
            </a:r>
            <a:r>
              <a:rPr lang="it-IT" baseline="-25000" dirty="0"/>
              <a:t> </a:t>
            </a:r>
            <a:r>
              <a:rPr lang="it-IT" sz="2800" dirty="0"/>
              <a:t>corrispondano sempre a quelli dei liquidi puri</a:t>
            </a:r>
          </a:p>
          <a:p>
            <a:r>
              <a:rPr lang="it-IT" sz="2800" b="1" dirty="0"/>
              <a:t>sperimentale: </a:t>
            </a:r>
            <a:r>
              <a:rPr lang="it-IT" sz="2800" dirty="0"/>
              <a:t>considerando i volumi parziali molari sperimentali</a:t>
            </a:r>
            <a:endParaRPr lang="it-IT" sz="2800" baseline="-25000" dirty="0"/>
          </a:p>
          <a:p>
            <a:pPr marL="0" indent="0">
              <a:buNone/>
            </a:pPr>
            <a:r>
              <a:rPr lang="it-IT" dirty="0"/>
              <a:t>Es. mescolando 41.3 mL di 2-PrOH e 58.7 mL di toluene si ottengono 100.8 mL di soluzione (X</a:t>
            </a:r>
            <a:r>
              <a:rPr lang="it-IT" baseline="-25000" dirty="0"/>
              <a:t>2-PrOH</a:t>
            </a:r>
            <a:r>
              <a:rPr lang="it-IT" dirty="0"/>
              <a:t>= 0.4)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D1A25E-E49C-46AD-A439-4B528C681C42}"/>
              </a:ext>
            </a:extLst>
          </p:cNvPr>
          <p:cNvSpPr txBox="1"/>
          <p:nvPr/>
        </p:nvSpPr>
        <p:spPr>
          <a:xfrm>
            <a:off x="758484" y="5691711"/>
            <a:ext cx="106750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Naum, M.M.; Dumitrescu, V. </a:t>
            </a:r>
            <a:r>
              <a:rPr lang="it-IT" sz="2000" dirty="0" err="1">
                <a:solidFill>
                  <a:srgbClr val="0070C0"/>
                </a:solidFill>
              </a:rPr>
              <a:t>Excess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Thermodynamic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Properties</a:t>
            </a:r>
            <a:r>
              <a:rPr lang="it-IT" sz="2000" dirty="0">
                <a:solidFill>
                  <a:srgbClr val="0070C0"/>
                </a:solidFill>
              </a:rPr>
              <a:t> and FTIR Studies of </a:t>
            </a:r>
            <a:r>
              <a:rPr lang="it-IT" sz="2000" dirty="0" err="1">
                <a:solidFill>
                  <a:srgbClr val="0070C0"/>
                </a:solidFill>
              </a:rPr>
              <a:t>Binary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Mixtures</a:t>
            </a:r>
            <a:r>
              <a:rPr lang="it-IT" sz="2000" dirty="0">
                <a:solidFill>
                  <a:srgbClr val="0070C0"/>
                </a:solidFill>
              </a:rPr>
              <a:t> of Toluene with 2-Propanol or 2-Methyl-1-Propanol. </a:t>
            </a:r>
            <a:r>
              <a:rPr lang="it-IT" sz="2000" dirty="0" err="1">
                <a:solidFill>
                  <a:srgbClr val="0070C0"/>
                </a:solidFill>
              </a:rPr>
              <a:t>Molecules</a:t>
            </a:r>
            <a:r>
              <a:rPr lang="it-IT" sz="2000" dirty="0">
                <a:solidFill>
                  <a:srgbClr val="0070C0"/>
                </a:solidFill>
              </a:rPr>
              <a:t> 2024, 29, 4706. https://doi.org/10.3390/molecules29194706</a:t>
            </a:r>
          </a:p>
        </p:txBody>
      </p:sp>
    </p:spTree>
    <p:extLst>
      <p:ext uri="{BB962C8B-B14F-4D97-AF65-F5344CB8AC3E}">
        <p14:creationId xmlns:p14="http://schemas.microsoft.com/office/powerpoint/2010/main" val="1214349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C0E904-EC3E-49ED-AFEB-02010F39F676}">
  <ds:schemaRefs>
    <ds:schemaRef ds:uri="http://schemas.microsoft.com/office/2006/metadata/properties"/>
    <ds:schemaRef ds:uri="http://schemas.microsoft.com/office/infopath/2007/PartnerControls"/>
    <ds:schemaRef ds:uri="e2159b33-9406-468d-939c-07ba024f37a5"/>
    <ds:schemaRef ds:uri="f3ec0090-a91c-41e3-8ea3-4e47221e0305"/>
  </ds:schemaRefs>
</ds:datastoreItem>
</file>

<file path=customXml/itemProps2.xml><?xml version="1.0" encoding="utf-8"?>
<ds:datastoreItem xmlns:ds="http://schemas.openxmlformats.org/officeDocument/2006/customXml" ds:itemID="{91C88DB0-752F-4B19-BFAB-438D22D61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CD04A-C027-470D-AB56-768DE6241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c0090-a91c-41e3-8ea3-4e47221e0305"/>
    <ds:schemaRef ds:uri="e2159b33-9406-468d-939c-07ba024f3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1916</Words>
  <Application>Microsoft Office PowerPoint</Application>
  <PresentationFormat>Widescreen</PresentationFormat>
  <Paragraphs>215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Tema di Office</vt:lpstr>
      <vt:lpstr>Termodinamica delle miscele</vt:lpstr>
      <vt:lpstr>Grandezza parziale molare</vt:lpstr>
      <vt:lpstr>Volume molare parziale</vt:lpstr>
      <vt:lpstr>Miscela MeO-H2O</vt:lpstr>
      <vt:lpstr>Miscela di due componenti A e B</vt:lpstr>
      <vt:lpstr>Miscela MeOH-H2O</vt:lpstr>
      <vt:lpstr>Presentazione standard di PowerPoint</vt:lpstr>
      <vt:lpstr>Presentazione standard di PowerPoint</vt:lpstr>
      <vt:lpstr>Miscela 2-propanolo- toluene</vt:lpstr>
      <vt:lpstr>Energia di Gibbs molare parziale</vt:lpstr>
      <vt:lpstr>Energia di Gibbs di mescolamento per gas perfetti</vt:lpstr>
      <vt:lpstr>Presentazione standard di PowerPoint</vt:lpstr>
      <vt:lpstr>Entropia ed Entalpia di mescolamento per i gas perfetti</vt:lpstr>
      <vt:lpstr>Il potenziale chimico di un componente in una soluzione in equilibrio con il vapore</vt:lpstr>
      <vt:lpstr>Il potenziale chimico di un componente in una soluzione in equilibrio con il vapore</vt:lpstr>
      <vt:lpstr>Il potenziale chimico di un componente in una soluzione in equilibrio con il vapore</vt:lpstr>
      <vt:lpstr>Soluzioni ideali: Legge di Raoult</vt:lpstr>
      <vt:lpstr>Soluzioni reali</vt:lpstr>
      <vt:lpstr>Soluzioni diluite ideali: Legge di Henry</vt:lpstr>
      <vt:lpstr>Proprietà colligative</vt:lpstr>
      <vt:lpstr>Proprietà colligative</vt:lpstr>
      <vt:lpstr>Potenziale chimico del solvente in presenza del soluto</vt:lpstr>
      <vt:lpstr>Innalzamento ebullioscopio</vt:lpstr>
      <vt:lpstr>Presentazione standard di PowerPoint</vt:lpstr>
      <vt:lpstr>Abbassamento del punto di congelamento</vt:lpstr>
      <vt:lpstr>Pressione osmotica</vt:lpstr>
      <vt:lpstr>Presentazione standard di PowerPoint</vt:lpstr>
      <vt:lpstr>Presentazione standard di PowerPoint</vt:lpstr>
      <vt:lpstr>Equazione di vant’Hoff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Termodinamica delle miscele</dc:title>
  <dc:creator>ASARO FIORETTA</dc:creator>
  <cp:lastModifiedBy>ASARO FIORETTA</cp:lastModifiedBy>
  <cp:revision>65</cp:revision>
  <dcterms:created xsi:type="dcterms:W3CDTF">2025-04-03T11:56:29Z</dcterms:created>
  <dcterms:modified xsi:type="dcterms:W3CDTF">2026-04-01T08:52:10Z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