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133" r:id="rId2"/>
    <p:sldId id="1135" r:id="rId3"/>
    <p:sldId id="1134" r:id="rId4"/>
    <p:sldId id="1136" r:id="rId5"/>
    <p:sldId id="1114" r:id="rId6"/>
    <p:sldId id="419" r:id="rId7"/>
    <p:sldId id="257" r:id="rId8"/>
    <p:sldId id="1130" r:id="rId9"/>
    <p:sldId id="1112" r:id="rId10"/>
    <p:sldId id="11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o Tommasini" initials="AT" lastIdx="2" clrIdx="0">
    <p:extLst>
      <p:ext uri="{19B8F6BF-5375-455C-9EA6-DF929625EA0E}">
        <p15:presenceInfo xmlns:p15="http://schemas.microsoft.com/office/powerpoint/2012/main" userId="4ed976f799c97d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30" autoAdjust="0"/>
    <p:restoredTop sz="92328" autoAdjust="0"/>
  </p:normalViewPr>
  <p:slideViewPr>
    <p:cSldViewPr snapToGrid="0">
      <p:cViewPr varScale="1">
        <p:scale>
          <a:sx n="77" d="100"/>
          <a:sy n="77" d="100"/>
        </p:scale>
        <p:origin x="2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7B648A43-9DC0-4722-B9CA-0E718B52FA4A}"/>
    <pc:docChg chg="addSld modSld">
      <pc:chgData name="TOMMASINI ALBERTO" userId="8c013d22-ceb2-4014-ae73-ac062752c54f" providerId="ADAL" clId="{7B648A43-9DC0-4722-B9CA-0E718B52FA4A}" dt="2026-04-01T06:01:41.985" v="39" actId="20577"/>
      <pc:docMkLst>
        <pc:docMk/>
      </pc:docMkLst>
      <pc:sldChg chg="addSp modSp new mod">
        <pc:chgData name="TOMMASINI ALBERTO" userId="8c013d22-ceb2-4014-ae73-ac062752c54f" providerId="ADAL" clId="{7B648A43-9DC0-4722-B9CA-0E718B52FA4A}" dt="2026-04-01T05:58:39.402" v="17" actId="113"/>
        <pc:sldMkLst>
          <pc:docMk/>
          <pc:sldMk cId="748445044" sldId="1134"/>
        </pc:sldMkLst>
        <pc:spChg chg="add mod">
          <ac:chgData name="TOMMASINI ALBERTO" userId="8c013d22-ceb2-4014-ae73-ac062752c54f" providerId="ADAL" clId="{7B648A43-9DC0-4722-B9CA-0E718B52FA4A}" dt="2026-04-01T05:57:56.904" v="13" actId="1076"/>
          <ac:spMkLst>
            <pc:docMk/>
            <pc:sldMk cId="748445044" sldId="1134"/>
            <ac:spMk id="3" creationId="{BD15EAC4-BF1F-72F7-31DD-C2929E0518AB}"/>
          </ac:spMkLst>
        </pc:spChg>
        <pc:spChg chg="add mod">
          <ac:chgData name="TOMMASINI ALBERTO" userId="8c013d22-ceb2-4014-ae73-ac062752c54f" providerId="ADAL" clId="{7B648A43-9DC0-4722-B9CA-0E718B52FA4A}" dt="2026-04-01T05:58:39.402" v="17" actId="113"/>
          <ac:spMkLst>
            <pc:docMk/>
            <pc:sldMk cId="748445044" sldId="1134"/>
            <ac:spMk id="5" creationId="{8A516050-47DA-8300-B734-706A9FB4949A}"/>
          </ac:spMkLst>
        </pc:spChg>
      </pc:sldChg>
      <pc:sldChg chg="addSp new mod">
        <pc:chgData name="TOMMASINI ALBERTO" userId="8c013d22-ceb2-4014-ae73-ac062752c54f" providerId="ADAL" clId="{7B648A43-9DC0-4722-B9CA-0E718B52FA4A}" dt="2026-04-01T05:56:13.496" v="2" actId="22"/>
        <pc:sldMkLst>
          <pc:docMk/>
          <pc:sldMk cId="3189367229" sldId="1135"/>
        </pc:sldMkLst>
        <pc:picChg chg="add">
          <ac:chgData name="TOMMASINI ALBERTO" userId="8c013d22-ceb2-4014-ae73-ac062752c54f" providerId="ADAL" clId="{7B648A43-9DC0-4722-B9CA-0E718B52FA4A}" dt="2026-04-01T05:56:13.496" v="2" actId="22"/>
          <ac:picMkLst>
            <pc:docMk/>
            <pc:sldMk cId="3189367229" sldId="1135"/>
            <ac:picMk id="3" creationId="{0EFF5322-A486-ED60-32E1-DFA3DA0B5F75}"/>
          </ac:picMkLst>
        </pc:picChg>
      </pc:sldChg>
      <pc:sldChg chg="addSp modSp new mod">
        <pc:chgData name="TOMMASINI ALBERTO" userId="8c013d22-ceb2-4014-ae73-ac062752c54f" providerId="ADAL" clId="{7B648A43-9DC0-4722-B9CA-0E718B52FA4A}" dt="2026-04-01T06:01:41.985" v="39" actId="20577"/>
        <pc:sldMkLst>
          <pc:docMk/>
          <pc:sldMk cId="4022409359" sldId="1136"/>
        </pc:sldMkLst>
        <pc:spChg chg="add mod">
          <ac:chgData name="TOMMASINI ALBERTO" userId="8c013d22-ceb2-4014-ae73-ac062752c54f" providerId="ADAL" clId="{7B648A43-9DC0-4722-B9CA-0E718B52FA4A}" dt="2026-04-01T06:00:01.869" v="25" actId="1076"/>
          <ac:spMkLst>
            <pc:docMk/>
            <pc:sldMk cId="4022409359" sldId="1136"/>
            <ac:spMk id="3" creationId="{76851EC1-A37A-0ECD-CFC1-973808B10EF5}"/>
          </ac:spMkLst>
        </pc:spChg>
        <pc:spChg chg="add mod">
          <ac:chgData name="TOMMASINI ALBERTO" userId="8c013d22-ceb2-4014-ae73-ac062752c54f" providerId="ADAL" clId="{7B648A43-9DC0-4722-B9CA-0E718B52FA4A}" dt="2026-04-01T06:01:41.985" v="39" actId="20577"/>
          <ac:spMkLst>
            <pc:docMk/>
            <pc:sldMk cId="4022409359" sldId="1136"/>
            <ac:spMk id="5" creationId="{3BEDE3B6-6941-B450-0001-CF5F90BDC11F}"/>
          </ac:spMkLst>
        </pc:spChg>
      </pc:sldChg>
    </pc:docChg>
  </pc:docChgLst>
  <pc:docChgLst>
    <pc:chgData name="TOMMASINI ALBERTO" userId="8c013d22-ceb2-4014-ae73-ac062752c54f" providerId="ADAL" clId="{FFEC56FB-C4B4-4ECA-BBA1-40D40875A65C}"/>
    <pc:docChg chg="delSld">
      <pc:chgData name="TOMMASINI ALBERTO" userId="8c013d22-ceb2-4014-ae73-ac062752c54f" providerId="ADAL" clId="{FFEC56FB-C4B4-4ECA-BBA1-40D40875A65C}" dt="2026-03-31T19:05:36.570" v="0" actId="2696"/>
      <pc:docMkLst>
        <pc:docMk/>
      </pc:docMkLst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22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23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24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28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33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37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39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40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41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43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44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45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46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0" sldId="447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126186592" sldId="499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3042582968" sldId="500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1347835329" sldId="1092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594414951" sldId="1093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989920058" sldId="1094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4105723496" sldId="1095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2947538534" sldId="1119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2507721946" sldId="1120"/>
        </pc:sldMkLst>
      </pc:sldChg>
      <pc:sldChg chg="del">
        <pc:chgData name="TOMMASINI ALBERTO" userId="8c013d22-ceb2-4014-ae73-ac062752c54f" providerId="ADAL" clId="{FFEC56FB-C4B4-4ECA-BBA1-40D40875A65C}" dt="2026-03-31T19:05:36.570" v="0" actId="2696"/>
        <pc:sldMkLst>
          <pc:docMk/>
          <pc:sldMk cId="3071767347" sldId="112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4:53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43,'2077'0,"-1826"-14,22 0,713 15,-575-1,-318-7,0-1,1338 8,-673 1,-727-1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5:32.2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0,'4110'0,"-4098"1,0 0,0 1,0 1,16 5,17 3,37 3,-46-8,41 12,6 1,34-6,-43-7,3-3,3 0,-70-1,1 0,14 6,-15-5,0 0,0 0,14 1,31 1,100 4,-124-7,0 1,51 11,10 2,201 13,11-12,2-17,-114-2,743 2,-926-1,-1 0,1-1,0 0,-1-1,1 0,-1 0,0-1,14-7,1-1,-20 11,-1 0,0 0,0-1,0 1,0 0,0-1,0 0,0 1,0-1,0 0,-1 0,4-4,-1-3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5:39.8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1 108,'1173'0,"-1152"1,28 5,17 1,322-6,-187-2,2572 1,-2753-2,1 0,0-1,-1-1,23-8,21-5,-27 5,-26 8,-1 1,1 0,20-2,137 3,-83 4,1184-3,-1156-5,-20 0,114-6,64-5,1 17,-109 2,384-2,-526-1,29-5,15-1,185 6,-120 2,-114-1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5:45.7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15,'1563'0,"-1461"-8,2 1,1859 8,-1114-1,-834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7:57.7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15,'2323'0,"-2233"6,-7 1,412-7,-240-1,-83 15,-12 0,201-13,-166-2,-103 8,-2 0,490-7,-257-1,-317 1,1-1,-1 1,0-2,0 1,1-1,-1 1,0-2,7-3,-6 4,0-1,0 1,12-1,-14 2,0 0,0 0,-1 0,1 0,0-1,-1 0,1 0,-1 0,8-5,-8 4,-1 1,1 0,-1-1,1 2,0-1,0 0,0 1,0 0,0-1,6 1,3-1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2T07:44:48.9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1 107,'6'-1,"-1"0,1 0,-1 0,1-1,9-4,4-1,1 3,0 1,0 1,-1 0,1 2,22 2,-1-2,844 1,-503-1,-353-1,56-11,-54 6,51-2,-79 8,161-7,105 1,-172 7,881-1,-878-7,1 0,1832 8,-1091-1,-836-1,1 0,-1 0,1 0,-1-1,0 0,8-3,-7 2,0 1,1-1,-1 1,10-1,133 2,-78 2,113-1,-169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B457C-BFDD-48CD-8ECD-CBDDBC2D4E1E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D3972-1BAF-4870-8D69-05E9CA4EEE3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6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D6E33-0A6B-4426-A0D3-4322DAAA371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74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parola chiave nella gestione</a:t>
            </a:r>
            <a:r>
              <a:rPr lang="it-IT" baseline="0" dirty="0"/>
              <a:t> dei pz con </a:t>
            </a:r>
            <a:r>
              <a:rPr lang="it-IT" baseline="0" dirty="0" err="1"/>
              <a:t>pku</a:t>
            </a:r>
            <a:r>
              <a:rPr lang="it-IT" baseline="0" dirty="0"/>
              <a:t> è tolleranza : un pz in cui l’enzima è assente tollererà solo minimi introiti di fenilalanina con la dieta (circa 350 mg al giorno che corrispondono ad esempio a 40 g di mozzarella o a 1 hg di pastasciutta) e verrà identificato come forma classica; un pz con enzima mal funzionante invece riuscir a </a:t>
            </a:r>
            <a:r>
              <a:rPr lang="it-IT" baseline="0" dirty="0" err="1"/>
              <a:t>maetbolizzare</a:t>
            </a:r>
            <a:r>
              <a:rPr lang="it-IT" baseline="0" dirty="0"/>
              <a:t> un po’ più di fenilalanina e quindi a tollerarne introiti fino a 500 mg die o fino a 600 e verrà </a:t>
            </a:r>
            <a:r>
              <a:rPr lang="it-IT" baseline="0" dirty="0" err="1"/>
              <a:t>idefntificato</a:t>
            </a:r>
            <a:r>
              <a:rPr lang="it-IT" baseline="0" dirty="0"/>
              <a:t> rispettivamente come forma moderata o lieve. Esiste poi il riscontro da </a:t>
            </a:r>
            <a:r>
              <a:rPr lang="it-IT" baseline="0" dirty="0" err="1"/>
              <a:t>screnning</a:t>
            </a:r>
            <a:r>
              <a:rPr lang="it-IT" baseline="0" dirty="0"/>
              <a:t> di pz con livelli di </a:t>
            </a:r>
            <a:r>
              <a:rPr lang="it-IT" baseline="0" dirty="0" err="1"/>
              <a:t>phe</a:t>
            </a:r>
            <a:r>
              <a:rPr lang="it-IT" baseline="0" dirty="0"/>
              <a:t> superiori ai ange di </a:t>
            </a:r>
            <a:r>
              <a:rPr lang="it-IT" baseline="0" dirty="0" err="1"/>
              <a:t>rnomalità</a:t>
            </a:r>
            <a:r>
              <a:rPr lang="it-IT" baseline="0" dirty="0"/>
              <a:t> ma che non risultano tossici per il </a:t>
            </a:r>
            <a:r>
              <a:rPr lang="it-IT" baseline="0" dirty="0" err="1"/>
              <a:t>snc</a:t>
            </a:r>
            <a:r>
              <a:rPr lang="it-IT" baseline="0" dirty="0"/>
              <a:t> : al condizione viene etichettata come </a:t>
            </a:r>
            <a:r>
              <a:rPr lang="it-IT" baseline="0" dirty="0" err="1"/>
              <a:t>iperfanilalanimeia</a:t>
            </a:r>
            <a:r>
              <a:rPr lang="it-IT" baseline="0" dirty="0"/>
              <a:t> e non necessità di terapia dietetica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2353-258A-E44E-9DB0-40A2C985155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74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cui indagare PKU nei microcefali</a:t>
            </a:r>
          </a:p>
          <a:p>
            <a:r>
              <a:rPr lang="it-IT" dirty="0"/>
              <a:t>Dieta almeno tre mesi prima </a:t>
            </a:r>
            <a:r>
              <a:rPr lang="it-IT"/>
              <a:t>del concepimento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2353-258A-E44E-9DB0-40A2C985155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48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262C-ED3E-4EB6-B9A1-516817463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D5C9D-94F2-49DD-8409-FB4B44BFE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CC023-129F-4845-9131-E47BE8DF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7A9CE-7F25-44FD-A150-3886F1F3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15EA3-A78B-48C5-9AE5-07E89C15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2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E883-27EA-4FF9-94D5-07DC3A9B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DB27E-8C75-4427-B14A-0C38206CC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C496-B303-4C35-B5A0-AE71F3C9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1E00C-9266-4F41-8D5F-95511E4B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7CA02-3611-420B-B740-1C49477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34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C1974-1395-4428-AFFB-655813308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AE611-3F67-43F3-A0FE-26A8BC00C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8EED-6A96-496D-BFA6-2798597D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B7A5-10B5-4636-AADD-42DFC9F6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F7D10-AFC2-45B0-A47F-5377F977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83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007CE-A28A-4E76-9F3C-7B3AADCF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5453A-0BEE-4AE8-978E-24F4A504B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A8DD-C761-49D4-B1D3-985E1379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EEB0-5914-42FE-BEDE-D23D15CB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610E-8056-4812-9150-CE5B57B1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33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0304-FE3D-4242-B10C-8C9B98D3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F44C9-B021-4053-AA20-444AA16EB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60809-C831-4F47-AB61-E860EA06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729C5-844C-46D0-9015-C745A02B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1FB0-2077-49A9-A79D-9082FCEE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68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27F3-E3A2-488E-B15A-297605AD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127A-93C7-4936-8CFD-85AEC241B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6582F-03D9-452C-8FFC-57DE3427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BB572-B33A-4ED1-902A-D7C67A37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D17F3-64B8-424A-BA89-8713CD62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4BBA0-B489-40A7-885A-DD20B8FA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9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26D2-84FA-4039-83A0-7598E705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CB3B6-A693-47E1-AE44-11FB21B5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975F-C2D5-4CD3-B17F-25F0123AD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1673-D909-4CE2-9882-FE0012E1D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00C96-F6D0-4EBB-A67F-AAE46E818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ADCCB-25DE-4826-8E6A-FEFFC82A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9DDEB-8500-49C2-9328-1A918CD2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88531-5FA5-455D-A8E0-A078BEA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2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2A57-44B7-47F8-8E5F-5F145D9D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3E17E-96DC-4F76-8DA7-5A69EF62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C667A-0EF9-456A-A353-549360F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D2AE2-9DD0-4FB7-BB72-A21D3A8A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0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3EFBD-E07E-4750-BEC1-63B88B5A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6E8B7-9C36-45F4-829B-16D4E241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8FE94-AE16-4407-83C1-BB2CBCC0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3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E90A-EAEB-4BF3-A283-9EBAE2E6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DE45-B9EF-4E5F-8DD7-06A1A976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F6AF-BF9B-4740-8200-4232E067A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996B4-8126-4DB8-BA4B-B6F6F203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A8AA5-5492-4051-AACC-903A5557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FD5A9-05E3-4FEF-AF6C-F221365E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89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1A64-A256-4A0D-BAD5-8F19E8DB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108C0-8887-4158-ABE6-458FF2CBF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29FE7-FFF0-4446-B6ED-AACE87203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77890-BC79-4DFD-907A-F055FF2C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84AA8-A2DD-439D-AB01-1745BE0D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12BE5-4667-4A65-9766-DDCF6064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31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4D6E4-55BA-4759-8E16-84513966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2052D-1DEA-41CE-8F20-4F78A844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6D6B5-728B-402A-8C13-A20A5625D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33E83-5B70-478A-811F-D68EF46544F0}" type="datetimeFigureOut">
              <a:rPr lang="it-IT" smtClean="0"/>
              <a:t>01/04/2026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3A8FD-C903-4A89-8E3B-F97652A5E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477CF-C2CB-47D4-AA2B-2815B088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5.xml"/><Relationship Id="rId1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customXml" Target="../ink/ink2.xml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customXml" Target="../ink/ink3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11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33349" y="-27533"/>
            <a:ext cx="996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Gravidanza e PKU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7032" y="4610784"/>
            <a:ext cx="721196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Importanza controllo dietetico </a:t>
            </a:r>
          </a:p>
          <a:p>
            <a:r>
              <a:rPr lang="it-IT" sz="3600" dirty="0">
                <a:solidFill>
                  <a:srgbClr val="FF0000"/>
                </a:solidFill>
              </a:rPr>
              <a:t>nelle ragazze PKU in età fertile!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85492" y="893965"/>
            <a:ext cx="769311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rgbClr val="0070C0"/>
                </a:solidFill>
              </a:rPr>
              <a:t>Iperfenilalaninemia</a:t>
            </a:r>
            <a:r>
              <a:rPr lang="it-IT" sz="4000" b="1" dirty="0">
                <a:solidFill>
                  <a:srgbClr val="0070C0"/>
                </a:solidFill>
              </a:rPr>
              <a:t> è teratogena!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"/>
          <a:stretch/>
        </p:blipFill>
        <p:spPr>
          <a:xfrm>
            <a:off x="349873" y="1647051"/>
            <a:ext cx="7428994" cy="285030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822668" y="4995179"/>
            <a:ext cx="369332" cy="563231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it-IT" sz="1200"/>
              <a:t>Medico e Bambino 7/2010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5D1CA-7763-C80A-DD83-CF8C4A2F6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967" y="893965"/>
            <a:ext cx="2609058" cy="4013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0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FF5322-A486-ED60-32E1-DFA3DA0B5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61" y="0"/>
            <a:ext cx="8123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6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15EAC4-BF1F-72F7-31DD-C2929E0518AB}"/>
              </a:ext>
            </a:extLst>
          </p:cNvPr>
          <p:cNvSpPr txBox="1"/>
          <p:nvPr/>
        </p:nvSpPr>
        <p:spPr>
          <a:xfrm>
            <a:off x="612408" y="548023"/>
            <a:ext cx="47149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Angelica (nome di fantasia), una bimba di soli 9 mesi colpita da una rarissima e gravissima forma di deficit congenito grave di Proteina C, sta finalmente iniziando a vivere una vita normale, grazie a un innovativo protocollo terapeutico, nato dalla sinergia tra diversi reparti d’eccellenza dell’ospedale pediatrico ligure.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516050-47DA-8300-B734-706A9FB4949A}"/>
              </a:ext>
            </a:extLst>
          </p:cNvPr>
          <p:cNvSpPr txBox="1"/>
          <p:nvPr/>
        </p:nvSpPr>
        <p:spPr>
          <a:xfrm>
            <a:off x="5661578" y="548023"/>
            <a:ext cx="609517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1" dirty="0">
                <a:solidFill>
                  <a:srgbClr val="333333"/>
                </a:solidFill>
                <a:effectLst/>
                <a:latin typeface="gotham book"/>
              </a:rPr>
              <a:t>Il </a:t>
            </a:r>
            <a:r>
              <a:rPr lang="it-IT" sz="2400" b="1" i="1" dirty="0">
                <a:solidFill>
                  <a:srgbClr val="333333"/>
                </a:solidFill>
                <a:effectLst/>
                <a:latin typeface="gotham book"/>
              </a:rPr>
              <a:t>deficit congenito omozigote di Proteina C </a:t>
            </a:r>
            <a:r>
              <a:rPr lang="it-IT" sz="2400" b="0" i="1" dirty="0">
                <a:solidFill>
                  <a:srgbClr val="333333"/>
                </a:solidFill>
                <a:effectLst/>
                <a:latin typeface="gotham book"/>
              </a:rPr>
              <a:t>nella sua forma più grave — definita "doppia eterozigosi" — determina l'assenza pressoché totale di questo fondamentale anticoagulante naturale. </a:t>
            </a:r>
            <a:r>
              <a:rPr lang="it-IT" sz="2400" b="0" i="1" dirty="0">
                <a:solidFill>
                  <a:srgbClr val="333333"/>
                </a:solidFill>
                <a:effectLst/>
                <a:latin typeface="gotham bold"/>
              </a:rPr>
              <a:t>La condizione espone il paziente a </a:t>
            </a:r>
            <a:r>
              <a:rPr lang="it-IT" sz="2400" b="1" i="1" dirty="0">
                <a:solidFill>
                  <a:srgbClr val="333333"/>
                </a:solidFill>
                <a:effectLst/>
                <a:latin typeface="gotham bold"/>
              </a:rPr>
              <a:t>trombosi massive a carico di organi vitali </a:t>
            </a:r>
            <a:r>
              <a:rPr lang="it-IT" sz="2400" b="1" i="1" dirty="0">
                <a:solidFill>
                  <a:srgbClr val="333333"/>
                </a:solidFill>
                <a:effectLst/>
                <a:latin typeface="gotham book"/>
              </a:rPr>
              <a:t>e degli arti fin dalle prime settimane di vita</a:t>
            </a:r>
            <a:r>
              <a:rPr lang="it-IT" sz="2400" b="0" i="1" dirty="0">
                <a:solidFill>
                  <a:srgbClr val="333333"/>
                </a:solidFill>
                <a:effectLst/>
                <a:latin typeface="gotham book"/>
              </a:rPr>
              <a:t>, con esiti che includono, nella maggior parte dei casi, </a:t>
            </a:r>
            <a:r>
              <a:rPr lang="it-IT" sz="2400" b="1" i="1" dirty="0">
                <a:solidFill>
                  <a:srgbClr val="333333"/>
                </a:solidFill>
                <a:effectLst/>
                <a:latin typeface="gotham book"/>
              </a:rPr>
              <a:t>amputazioni o </a:t>
            </a:r>
            <a:r>
              <a:rPr lang="it-IT" sz="2400" b="1" i="1" dirty="0" err="1">
                <a:solidFill>
                  <a:srgbClr val="333333"/>
                </a:solidFill>
                <a:effectLst/>
                <a:latin typeface="gotham book"/>
              </a:rPr>
              <a:t>exitus</a:t>
            </a:r>
            <a:r>
              <a:rPr lang="it-IT" sz="2400" b="0" i="1" dirty="0">
                <a:solidFill>
                  <a:srgbClr val="333333"/>
                </a:solidFill>
                <a:effectLst/>
                <a:latin typeface="gotham book"/>
              </a:rPr>
              <a:t>. La bambina, giunta presso l'Unità di Medicina Fisica e Riabilitazione del Gaslini all'età di 4 mesi, presentava già al momento del ricovero gravi </a:t>
            </a:r>
            <a:r>
              <a:rPr lang="it-IT" sz="2400" b="1" i="1" dirty="0">
                <a:solidFill>
                  <a:srgbClr val="333333"/>
                </a:solidFill>
                <a:effectLst/>
                <a:latin typeface="gotham book"/>
              </a:rPr>
              <a:t>sequele neurologiche e la perdita di due falangi</a:t>
            </a:r>
            <a:r>
              <a:rPr lang="it-IT" sz="2400" b="0" i="1" dirty="0">
                <a:solidFill>
                  <a:srgbClr val="333333"/>
                </a:solidFill>
                <a:effectLst/>
                <a:latin typeface="gotham book"/>
              </a:rPr>
              <a:t>” 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gotham book"/>
              </a:rPr>
              <a:t>spiega il professor 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gotham bold"/>
              </a:rPr>
              <a:t>Angelo Claudio Molinari,  direttore del Centro Emostasi e Trombosi 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gotham book"/>
              </a:rPr>
              <a:t>dell’Istituto G. Gaslini.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844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851EC1-A37A-0ECD-CFC1-973808B10EF5}"/>
              </a:ext>
            </a:extLst>
          </p:cNvPr>
          <p:cNvSpPr txBox="1"/>
          <p:nvPr/>
        </p:nvSpPr>
        <p:spPr>
          <a:xfrm>
            <a:off x="2579204" y="1118656"/>
            <a:ext cx="6623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1" dirty="0">
                <a:solidFill>
                  <a:srgbClr val="333333"/>
                </a:solidFill>
                <a:effectLst/>
                <a:latin typeface="gotham book"/>
              </a:rPr>
              <a:t>adattamento di un microinfusore per insulina — dispositivo consolidato in ambito diabetologico —</a:t>
            </a:r>
            <a:r>
              <a:rPr lang="it-IT" sz="2000" b="0" i="1" dirty="0">
                <a:solidFill>
                  <a:srgbClr val="333333"/>
                </a:solidFill>
                <a:effectLst/>
                <a:latin typeface="gotham bold"/>
              </a:rPr>
              <a:t> per la somministrazione sottocutanea del concentrato di Proteina C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DE3B6-6941-B450-0001-CF5F90BDC11F}"/>
              </a:ext>
            </a:extLst>
          </p:cNvPr>
          <p:cNvSpPr txBox="1"/>
          <p:nvPr/>
        </p:nvSpPr>
        <p:spPr>
          <a:xfrm>
            <a:off x="2579204" y="2813927"/>
            <a:ext cx="66231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dirty="0">
                <a:solidFill>
                  <a:srgbClr val="333333"/>
                </a:solidFill>
                <a:effectLst/>
                <a:latin typeface="gotham bold"/>
              </a:rPr>
              <a:t>la bambina riceve oggi il farmaco a giorni alterni, in modo automatico e non invasivo, nell'arco di circa 20 ore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gotham book"/>
              </a:rPr>
              <a:t>. La terapia è stata integrata con la somministrazione di un anticoagulante orale (</a:t>
            </a:r>
            <a:r>
              <a:rPr lang="it-IT" sz="2000" b="0" i="0" dirty="0" err="1">
                <a:solidFill>
                  <a:srgbClr val="333333"/>
                </a:solidFill>
                <a:effectLst/>
                <a:latin typeface="gotham book"/>
              </a:rPr>
              <a:t>rivaroxaban</a:t>
            </a:r>
            <a:r>
              <a:rPr lang="it-IT" sz="2000" b="0" i="0" dirty="0">
                <a:solidFill>
                  <a:srgbClr val="333333"/>
                </a:solidFill>
                <a:effectLst/>
                <a:latin typeface="gotham book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240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129E1F-0ADD-EA6D-9810-6FDC111E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44" y="1481790"/>
            <a:ext cx="2833807" cy="48330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08A769E-895E-570B-E0BA-344F45E9C60A}"/>
              </a:ext>
            </a:extLst>
          </p:cNvPr>
          <p:cNvGrpSpPr/>
          <p:nvPr/>
        </p:nvGrpSpPr>
        <p:grpSpPr>
          <a:xfrm>
            <a:off x="281464" y="201478"/>
            <a:ext cx="8351092" cy="6594399"/>
            <a:chOff x="281464" y="201478"/>
            <a:chExt cx="8351092" cy="6594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6E0910-EA22-3AC3-7833-E823062DF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64" y="257938"/>
              <a:ext cx="8351092" cy="653793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14AA24-E7EE-13B1-5EBC-19F1CE73CA53}"/>
                </a:ext>
              </a:extLst>
            </p:cNvPr>
            <p:cNvSpPr/>
            <p:nvPr/>
          </p:nvSpPr>
          <p:spPr>
            <a:xfrm>
              <a:off x="4561668" y="201478"/>
              <a:ext cx="4034725" cy="1280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33F697-DE97-5466-2881-8F4F4B240C22}"/>
              </a:ext>
            </a:extLst>
          </p:cNvPr>
          <p:cNvGrpSpPr/>
          <p:nvPr/>
        </p:nvGrpSpPr>
        <p:grpSpPr>
          <a:xfrm>
            <a:off x="5045633" y="458836"/>
            <a:ext cx="3204600" cy="902267"/>
            <a:chOff x="4221800" y="1040047"/>
            <a:chExt cx="1990521" cy="6308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5A28FA-9FA0-2E40-77AA-C7F073203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1800" y="1040047"/>
              <a:ext cx="1990521" cy="308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0F0959-EBE0-F2EA-80B9-5D2EDB7F17A9}"/>
                </a:ext>
              </a:extLst>
            </p:cNvPr>
            <p:cNvSpPr txBox="1"/>
            <p:nvPr/>
          </p:nvSpPr>
          <p:spPr>
            <a:xfrm>
              <a:off x="4598140" y="1348104"/>
              <a:ext cx="1276683" cy="322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 Bickel,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1953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AB7FED-4EA8-C9F0-CA5E-2F665B0A096A}"/>
                  </a:ext>
                </a:extLst>
              </p14:cNvPr>
              <p14:cNvContentPartPr/>
              <p14:nvPr/>
            </p14:nvContentPartPr>
            <p14:xfrm>
              <a:off x="317482" y="1361103"/>
              <a:ext cx="2305800" cy="15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AB7FED-4EA8-C9F0-CA5E-2F665B0A09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842" y="1253463"/>
                <a:ext cx="24134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8A6BA81-2E04-67E1-DBF9-0423363BA7A7}"/>
                  </a:ext>
                </a:extLst>
              </p14:cNvPr>
              <p14:cNvContentPartPr/>
              <p14:nvPr/>
            </p14:nvContentPartPr>
            <p14:xfrm>
              <a:off x="721402" y="2358303"/>
              <a:ext cx="2728800" cy="82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8A6BA81-2E04-67E1-DBF9-0423363BA7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762" y="2250303"/>
                <a:ext cx="28364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83825CF-90A6-4844-FDE0-A9B0E36F7536}"/>
                  </a:ext>
                </a:extLst>
              </p14:cNvPr>
              <p14:cNvContentPartPr/>
              <p14:nvPr/>
            </p14:nvContentPartPr>
            <p14:xfrm>
              <a:off x="293362" y="2506983"/>
              <a:ext cx="3125160" cy="4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83825CF-90A6-4844-FDE0-A9B0E36F75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9722" y="2398983"/>
                <a:ext cx="323280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286D947-EC14-D2E9-057A-9BEFF88C0F11}"/>
                  </a:ext>
                </a:extLst>
              </p14:cNvPr>
              <p14:cNvContentPartPr/>
              <p14:nvPr/>
            </p14:nvContentPartPr>
            <p14:xfrm>
              <a:off x="322162" y="2680143"/>
              <a:ext cx="1654560" cy="5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286D947-EC14-D2E9-057A-9BEFF88C0F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8162" y="2572143"/>
                <a:ext cx="17622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35BC15A-64C4-85B4-FA8E-D6D483DDFB7E}"/>
                  </a:ext>
                </a:extLst>
              </p14:cNvPr>
              <p14:cNvContentPartPr/>
              <p14:nvPr/>
            </p14:nvContentPartPr>
            <p14:xfrm>
              <a:off x="1005442" y="5707383"/>
              <a:ext cx="1957680" cy="25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35BC15A-64C4-85B4-FA8E-D6D483DDFB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1802" y="5599383"/>
                <a:ext cx="2065320" cy="24084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ECEE804D-14F0-4BCC-2435-B6B2B973303E}"/>
              </a:ext>
            </a:extLst>
          </p:cNvPr>
          <p:cNvSpPr/>
          <p:nvPr/>
        </p:nvSpPr>
        <p:spPr>
          <a:xfrm>
            <a:off x="7387389" y="1912634"/>
            <a:ext cx="1097280" cy="4141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B09FEA-E6DF-9203-2DA2-166031D77EE3}"/>
              </a:ext>
            </a:extLst>
          </p:cNvPr>
          <p:cNvGrpSpPr/>
          <p:nvPr/>
        </p:nvGrpSpPr>
        <p:grpSpPr>
          <a:xfrm>
            <a:off x="219846" y="4508728"/>
            <a:ext cx="8474328" cy="2287143"/>
            <a:chOff x="948088" y="781801"/>
            <a:chExt cx="8638674" cy="233149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94369C0-C4A4-9103-BAF8-9220B3FC8673}"/>
                    </a:ext>
                  </a:extLst>
                </p14:cNvPr>
                <p14:cNvContentPartPr/>
                <p14:nvPr/>
              </p14:nvContentPartPr>
              <p14:xfrm>
                <a:off x="1977442" y="1178583"/>
                <a:ext cx="2476080" cy="39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94369C0-C4A4-9103-BAF8-9220B3FC867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22761" y="1068931"/>
                  <a:ext cx="2585810" cy="25891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B68133-1F27-0B59-3D6F-3DDDB69EC85D}"/>
                </a:ext>
              </a:extLst>
            </p:cNvPr>
            <p:cNvSpPr/>
            <p:nvPr/>
          </p:nvSpPr>
          <p:spPr>
            <a:xfrm>
              <a:off x="948088" y="781801"/>
              <a:ext cx="8638674" cy="23314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F6C6DA-463D-5111-5FD5-D42C270AC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0570" y="946328"/>
              <a:ext cx="8453710" cy="20024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F35FF1-6882-C69F-BF5F-DAEFAA591AAE}"/>
              </a:ext>
            </a:extLst>
          </p:cNvPr>
          <p:cNvGrpSpPr/>
          <p:nvPr/>
        </p:nvGrpSpPr>
        <p:grpSpPr>
          <a:xfrm>
            <a:off x="219846" y="4110328"/>
            <a:ext cx="8492060" cy="2685543"/>
            <a:chOff x="311892" y="1516513"/>
            <a:chExt cx="5696223" cy="180138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C615FE-C6B0-E578-513A-E504B71271A9}"/>
                </a:ext>
              </a:extLst>
            </p:cNvPr>
            <p:cNvSpPr/>
            <p:nvPr/>
          </p:nvSpPr>
          <p:spPr>
            <a:xfrm>
              <a:off x="311892" y="1516513"/>
              <a:ext cx="5696223" cy="18013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DC8592-7DB4-2190-CFCB-EFC6ABC6D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926" y="1581169"/>
              <a:ext cx="5551207" cy="1682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66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431FD2E4-EEDD-44A6-A0EC-7F9B9F101241}"/>
              </a:ext>
            </a:extLst>
          </p:cNvPr>
          <p:cNvSpPr/>
          <p:nvPr/>
        </p:nvSpPr>
        <p:spPr>
          <a:xfrm>
            <a:off x="113430" y="2327209"/>
            <a:ext cx="11773768" cy="356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1DBA1-6921-4151-829D-A92A95E6D842}"/>
              </a:ext>
            </a:extLst>
          </p:cNvPr>
          <p:cNvSpPr/>
          <p:nvPr/>
        </p:nvSpPr>
        <p:spPr>
          <a:xfrm>
            <a:off x="910442" y="226500"/>
            <a:ext cx="9156139" cy="23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Carol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94A83C-45E2-46C3-9EB3-62A6DE9BA1C9}"/>
              </a:ext>
            </a:extLst>
          </p:cNvPr>
          <p:cNvCxnSpPr/>
          <p:nvPr/>
        </p:nvCxnSpPr>
        <p:spPr>
          <a:xfrm flipV="1">
            <a:off x="910442" y="259491"/>
            <a:ext cx="0" cy="2239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9F8A10-827E-42B5-B362-A4918BBCE403}"/>
              </a:ext>
            </a:extLst>
          </p:cNvPr>
          <p:cNvCxnSpPr>
            <a:cxnSpLocks/>
          </p:cNvCxnSpPr>
          <p:nvPr/>
        </p:nvCxnSpPr>
        <p:spPr>
          <a:xfrm flipV="1">
            <a:off x="5202563" y="485027"/>
            <a:ext cx="0" cy="202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D19223-8D46-412D-BB8A-CB9C4E4D0797}"/>
              </a:ext>
            </a:extLst>
          </p:cNvPr>
          <p:cNvCxnSpPr>
            <a:cxnSpLocks/>
          </p:cNvCxnSpPr>
          <p:nvPr/>
        </p:nvCxnSpPr>
        <p:spPr>
          <a:xfrm flipV="1">
            <a:off x="11486505" y="1330662"/>
            <a:ext cx="0" cy="1174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59391A-C072-4ABF-9430-EA48B3284DF8}"/>
              </a:ext>
            </a:extLst>
          </p:cNvPr>
          <p:cNvSpPr txBox="1"/>
          <p:nvPr/>
        </p:nvSpPr>
        <p:spPr>
          <a:xfrm>
            <a:off x="611860" y="258133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EC0A9-D2E1-4AB3-B99F-21330B07141C}"/>
              </a:ext>
            </a:extLst>
          </p:cNvPr>
          <p:cNvSpPr txBox="1"/>
          <p:nvPr/>
        </p:nvSpPr>
        <p:spPr>
          <a:xfrm>
            <a:off x="4746628" y="263398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1950</a:t>
            </a: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0DC6B405-D63F-4DF8-B86E-FFED73D2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5223" y="677890"/>
            <a:ext cx="1052538" cy="16046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255083-9114-4153-BB70-1980FFAC05D2}"/>
              </a:ext>
            </a:extLst>
          </p:cNvPr>
          <p:cNvSpPr txBox="1"/>
          <p:nvPr/>
        </p:nvSpPr>
        <p:spPr>
          <a:xfrm>
            <a:off x="1373808" y="4076993"/>
            <a:ext cx="1180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1934</a:t>
            </a:r>
          </a:p>
          <a:p>
            <a:r>
              <a:rPr lang="it-IT" sz="1400" dirty="0" err="1"/>
              <a:t>Følling</a:t>
            </a:r>
            <a:endParaRPr lang="it-IT" sz="1400" dirty="0"/>
          </a:p>
          <a:p>
            <a:r>
              <a:rPr lang="it-IT" sz="1400" i="1" dirty="0" err="1"/>
              <a:t>Imbecillitas</a:t>
            </a:r>
            <a:r>
              <a:rPr lang="it-IT" sz="1400" i="1" dirty="0"/>
              <a:t> </a:t>
            </a:r>
          </a:p>
          <a:p>
            <a:r>
              <a:rPr lang="it-IT" sz="1400" i="1" dirty="0"/>
              <a:t>fenilpiruvica</a:t>
            </a:r>
            <a:r>
              <a:rPr lang="it-IT" sz="1400" dirty="0"/>
              <a:t> </a:t>
            </a:r>
            <a:endParaRPr lang="en-GB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886F3-D6B2-4E83-8FC4-1F63B40C0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510" y="266463"/>
            <a:ext cx="1125687" cy="1796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5005D3-DAD6-4399-82B4-32E2DB67F093}"/>
              </a:ext>
            </a:extLst>
          </p:cNvPr>
          <p:cNvSpPr txBox="1"/>
          <p:nvPr/>
        </p:nvSpPr>
        <p:spPr>
          <a:xfrm>
            <a:off x="1725808" y="3218930"/>
            <a:ext cx="1398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1937</a:t>
            </a:r>
          </a:p>
          <a:p>
            <a:r>
              <a:rPr lang="en-GB" sz="1400" dirty="0" err="1"/>
              <a:t>fenilalanina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idrossilasi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CAF68-78BB-4514-B7E0-22B90B145127}"/>
              </a:ext>
            </a:extLst>
          </p:cNvPr>
          <p:cNvSpPr txBox="1"/>
          <p:nvPr/>
        </p:nvSpPr>
        <p:spPr>
          <a:xfrm>
            <a:off x="11189709" y="266752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2AB89-9892-4B70-A14A-E584C7A3FF48}"/>
              </a:ext>
            </a:extLst>
          </p:cNvPr>
          <p:cNvSpPr txBox="1"/>
          <p:nvPr/>
        </p:nvSpPr>
        <p:spPr>
          <a:xfrm>
            <a:off x="4585525" y="3789433"/>
            <a:ext cx="10599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/>
              <a:t>1951</a:t>
            </a:r>
          </a:p>
          <a:p>
            <a:pPr algn="r"/>
            <a:r>
              <a:rPr lang="en-GB" sz="1400" dirty="0" err="1"/>
              <a:t>Dieta</a:t>
            </a:r>
            <a:r>
              <a:rPr lang="en-GB" sz="1400" dirty="0"/>
              <a:t> </a:t>
            </a:r>
          </a:p>
          <a:p>
            <a:pPr algn="r"/>
            <a:r>
              <a:rPr lang="en-GB" sz="1400" dirty="0" err="1"/>
              <a:t>ipoproteica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E7E8D-BFF4-459C-B875-D58597B3C463}"/>
              </a:ext>
            </a:extLst>
          </p:cNvPr>
          <p:cNvSpPr txBox="1"/>
          <p:nvPr/>
        </p:nvSpPr>
        <p:spPr>
          <a:xfrm>
            <a:off x="5885844" y="2938793"/>
            <a:ext cx="1617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1957</a:t>
            </a:r>
          </a:p>
          <a:p>
            <a:r>
              <a:rPr lang="en-GB" sz="1400" dirty="0"/>
              <a:t>Fe </a:t>
            </a:r>
            <a:r>
              <a:rPr lang="en-GB" sz="1400" dirty="0" err="1"/>
              <a:t>cloruro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su</a:t>
            </a:r>
            <a:r>
              <a:rPr lang="en-GB" sz="1400" dirty="0"/>
              <a:t> </a:t>
            </a:r>
            <a:r>
              <a:rPr lang="en-GB" sz="1400" dirty="0" err="1"/>
              <a:t>pannolino</a:t>
            </a:r>
            <a:endParaRPr lang="en-GB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6C3C60-E26C-4089-B086-9EAE208495AC}"/>
              </a:ext>
            </a:extLst>
          </p:cNvPr>
          <p:cNvCxnSpPr>
            <a:cxnSpLocks/>
          </p:cNvCxnSpPr>
          <p:nvPr/>
        </p:nvCxnSpPr>
        <p:spPr>
          <a:xfrm flipV="1">
            <a:off x="1702479" y="2505632"/>
            <a:ext cx="0" cy="1533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E9F854-614E-4961-A7A5-51115A9FBA3E}"/>
              </a:ext>
            </a:extLst>
          </p:cNvPr>
          <p:cNvCxnSpPr>
            <a:cxnSpLocks/>
          </p:cNvCxnSpPr>
          <p:nvPr/>
        </p:nvCxnSpPr>
        <p:spPr>
          <a:xfrm flipV="1">
            <a:off x="2093207" y="2508738"/>
            <a:ext cx="0" cy="672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C9B3A1-2582-41CB-963D-8482A3141A9A}"/>
              </a:ext>
            </a:extLst>
          </p:cNvPr>
          <p:cNvCxnSpPr>
            <a:cxnSpLocks/>
          </p:cNvCxnSpPr>
          <p:nvPr/>
        </p:nvCxnSpPr>
        <p:spPr>
          <a:xfrm flipV="1">
            <a:off x="5386547" y="2575912"/>
            <a:ext cx="0" cy="1214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F1F143-F3E7-45FF-835A-D31B2E420CA6}"/>
              </a:ext>
            </a:extLst>
          </p:cNvPr>
          <p:cNvCxnSpPr>
            <a:cxnSpLocks/>
          </p:cNvCxnSpPr>
          <p:nvPr/>
        </p:nvCxnSpPr>
        <p:spPr>
          <a:xfrm flipV="1">
            <a:off x="6403058" y="2498656"/>
            <a:ext cx="0" cy="46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FCE3C-D61C-4BC2-9D65-DFDE1F8E00F8}"/>
              </a:ext>
            </a:extLst>
          </p:cNvPr>
          <p:cNvCxnSpPr>
            <a:cxnSpLocks/>
          </p:cNvCxnSpPr>
          <p:nvPr/>
        </p:nvCxnSpPr>
        <p:spPr>
          <a:xfrm flipV="1">
            <a:off x="6545793" y="2183907"/>
            <a:ext cx="0" cy="31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4002F09-D285-4008-8185-C964C2755309}"/>
              </a:ext>
            </a:extLst>
          </p:cNvPr>
          <p:cNvSpPr txBox="1"/>
          <p:nvPr/>
        </p:nvSpPr>
        <p:spPr>
          <a:xfrm>
            <a:off x="6017375" y="1502822"/>
            <a:ext cx="771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1958</a:t>
            </a:r>
          </a:p>
          <a:p>
            <a:r>
              <a:rPr lang="en-GB" sz="1400" dirty="0"/>
              <a:t>Test di </a:t>
            </a:r>
          </a:p>
          <a:p>
            <a:r>
              <a:rPr lang="en-GB" sz="1400" dirty="0"/>
              <a:t>Guthrie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6E6B54-0B4A-4C53-B213-AC7BCCC1D023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9984276" y="615026"/>
            <a:ext cx="64592" cy="4593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12A5A1-8F3C-46B2-A330-B29B071423F1}"/>
              </a:ext>
            </a:extLst>
          </p:cNvPr>
          <p:cNvSpPr txBox="1"/>
          <p:nvPr/>
        </p:nvSpPr>
        <p:spPr>
          <a:xfrm>
            <a:off x="10066581" y="3046351"/>
            <a:ext cx="6527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1993</a:t>
            </a:r>
          </a:p>
          <a:p>
            <a:r>
              <a:rPr lang="en-GB" sz="1400" dirty="0" err="1"/>
              <a:t>Dieta</a:t>
            </a:r>
            <a:r>
              <a:rPr lang="en-GB" sz="1400" dirty="0"/>
              <a:t> </a:t>
            </a:r>
          </a:p>
          <a:p>
            <a:r>
              <a:rPr lang="en-GB" sz="1400" dirty="0"/>
              <a:t>a vita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163E7CD-9F7B-47D8-B1F8-2DAC52B91E95}"/>
              </a:ext>
            </a:extLst>
          </p:cNvPr>
          <p:cNvCxnSpPr>
            <a:cxnSpLocks/>
          </p:cNvCxnSpPr>
          <p:nvPr/>
        </p:nvCxnSpPr>
        <p:spPr>
          <a:xfrm flipV="1">
            <a:off x="10240931" y="2575910"/>
            <a:ext cx="0" cy="460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41471E9-6722-432C-8012-F8C0A5440B65}"/>
              </a:ext>
            </a:extLst>
          </p:cNvPr>
          <p:cNvSpPr txBox="1"/>
          <p:nvPr/>
        </p:nvSpPr>
        <p:spPr>
          <a:xfrm>
            <a:off x="9527731" y="5208648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1992</a:t>
            </a:r>
          </a:p>
          <a:p>
            <a:r>
              <a:rPr lang="en-GB" sz="1400" dirty="0"/>
              <a:t>Gene PKU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AFB7FF4-367E-4F10-A2A3-D36643CFF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336" y="3778562"/>
            <a:ext cx="607972" cy="91513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98FA361-1F7F-462A-B9BA-1F67EEF969A1}"/>
              </a:ext>
            </a:extLst>
          </p:cNvPr>
          <p:cNvCxnSpPr>
            <a:cxnSpLocks/>
          </p:cNvCxnSpPr>
          <p:nvPr/>
        </p:nvCxnSpPr>
        <p:spPr>
          <a:xfrm flipV="1">
            <a:off x="5818662" y="2563707"/>
            <a:ext cx="0" cy="224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278E13-A414-4BE8-A2AD-BECFB4D53B5A}"/>
              </a:ext>
            </a:extLst>
          </p:cNvPr>
          <p:cNvSpPr txBox="1"/>
          <p:nvPr/>
        </p:nvSpPr>
        <p:spPr>
          <a:xfrm>
            <a:off x="5510339" y="477670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1953</a:t>
            </a:r>
          </a:p>
        </p:txBody>
      </p:sp>
      <p:pic>
        <p:nvPicPr>
          <p:cNvPr id="51" name="Immagine 7">
            <a:extLst>
              <a:ext uri="{FF2B5EF4-FFF2-40B4-BE49-F238E27FC236}">
                <a16:creationId xmlns:a16="http://schemas.microsoft.com/office/drawing/2014/main" id="{29AED221-8001-451D-AF82-76749A1A52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2563" y="5102923"/>
            <a:ext cx="1527058" cy="31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D0D196-3268-463D-97C7-4E8DFA39F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641" y="5437264"/>
            <a:ext cx="1872902" cy="129792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54D3EB3-4804-47F3-8696-A84885A23E4A}"/>
              </a:ext>
            </a:extLst>
          </p:cNvPr>
          <p:cNvSpPr/>
          <p:nvPr/>
        </p:nvSpPr>
        <p:spPr>
          <a:xfrm>
            <a:off x="3574605" y="5904174"/>
            <a:ext cx="15270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000" dirty="0" err="1"/>
              <a:t>Bickel</a:t>
            </a:r>
            <a:r>
              <a:rPr lang="it-IT" sz="1000" dirty="0"/>
              <a:t> H. </a:t>
            </a:r>
          </a:p>
          <a:p>
            <a:pPr algn="r"/>
            <a:r>
              <a:rPr lang="it-IT" sz="1000" dirty="0" err="1"/>
              <a:t>Influence</a:t>
            </a:r>
            <a:r>
              <a:rPr lang="it-IT" sz="1000" dirty="0"/>
              <a:t> of </a:t>
            </a:r>
            <a:r>
              <a:rPr lang="it-IT" sz="1000" dirty="0" err="1"/>
              <a:t>phenylalanine</a:t>
            </a:r>
            <a:r>
              <a:rPr lang="it-IT" sz="1000" dirty="0"/>
              <a:t> </a:t>
            </a:r>
            <a:r>
              <a:rPr lang="it-IT" sz="1000" dirty="0" err="1"/>
              <a:t>intake</a:t>
            </a:r>
            <a:r>
              <a:rPr lang="it-IT" sz="1000" dirty="0"/>
              <a:t> </a:t>
            </a:r>
          </a:p>
          <a:p>
            <a:pPr algn="r"/>
            <a:r>
              <a:rPr lang="it-IT" sz="1000" dirty="0"/>
              <a:t>on </a:t>
            </a:r>
            <a:r>
              <a:rPr lang="it-IT" sz="1000" dirty="0" err="1"/>
              <a:t>phenylketonuria</a:t>
            </a:r>
            <a:r>
              <a:rPr lang="it-IT" sz="1000" dirty="0"/>
              <a:t>. </a:t>
            </a:r>
          </a:p>
          <a:p>
            <a:pPr algn="r"/>
            <a:r>
              <a:rPr lang="it-IT" sz="1000" i="1" dirty="0"/>
              <a:t>Lancet </a:t>
            </a:r>
            <a:r>
              <a:rPr lang="it-IT" sz="1000" dirty="0"/>
              <a:t>1953;</a:t>
            </a:r>
            <a:r>
              <a:rPr lang="it-IT" sz="1000" b="1" dirty="0"/>
              <a:t>2:</a:t>
            </a:r>
            <a:r>
              <a:rPr lang="it-IT" sz="1000" dirty="0"/>
              <a:t>812-19.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786464B-D4F4-4417-B0EA-3C92BF4F4500}"/>
              </a:ext>
            </a:extLst>
          </p:cNvPr>
          <p:cNvCxnSpPr>
            <a:cxnSpLocks/>
          </p:cNvCxnSpPr>
          <p:nvPr/>
        </p:nvCxnSpPr>
        <p:spPr>
          <a:xfrm flipV="1">
            <a:off x="7159140" y="2575912"/>
            <a:ext cx="0" cy="1845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5F24A6D-BD47-4FAA-9A6F-6DF03A011A12}"/>
              </a:ext>
            </a:extLst>
          </p:cNvPr>
          <p:cNvSpPr txBox="1"/>
          <p:nvPr/>
        </p:nvSpPr>
        <p:spPr>
          <a:xfrm>
            <a:off x="6967316" y="4438002"/>
            <a:ext cx="15647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1963</a:t>
            </a:r>
          </a:p>
          <a:p>
            <a:r>
              <a:rPr lang="it-IT" sz="1000" dirty="0"/>
              <a:t>Guthrie R</a:t>
            </a:r>
          </a:p>
          <a:p>
            <a:r>
              <a:rPr lang="it-IT" sz="1000" dirty="0"/>
              <a:t>A </a:t>
            </a:r>
            <a:r>
              <a:rPr lang="it-IT" sz="1000" dirty="0" err="1"/>
              <a:t>simple</a:t>
            </a:r>
            <a:r>
              <a:rPr lang="it-IT" sz="1000" dirty="0"/>
              <a:t> </a:t>
            </a:r>
            <a:r>
              <a:rPr lang="it-IT" sz="1000" dirty="0" err="1"/>
              <a:t>phenylalanine</a:t>
            </a:r>
            <a:r>
              <a:rPr lang="it-IT" sz="1000" dirty="0"/>
              <a:t> </a:t>
            </a:r>
            <a:r>
              <a:rPr lang="it-IT" sz="1000" dirty="0" err="1"/>
              <a:t>method</a:t>
            </a:r>
            <a:r>
              <a:rPr lang="it-IT" sz="1000" dirty="0"/>
              <a:t> for </a:t>
            </a:r>
            <a:r>
              <a:rPr lang="it-IT" sz="1000" dirty="0" err="1"/>
              <a:t>detecting</a:t>
            </a:r>
            <a:r>
              <a:rPr lang="it-IT" sz="1000" dirty="0"/>
              <a:t> </a:t>
            </a:r>
            <a:r>
              <a:rPr lang="it-IT" sz="1000" dirty="0" err="1"/>
              <a:t>phenylketonuria</a:t>
            </a:r>
            <a:r>
              <a:rPr lang="it-IT" sz="1000" dirty="0"/>
              <a:t> in large </a:t>
            </a:r>
            <a:r>
              <a:rPr lang="it-IT" sz="1000" dirty="0" err="1"/>
              <a:t>populations</a:t>
            </a:r>
            <a:r>
              <a:rPr lang="it-IT" sz="1000" dirty="0"/>
              <a:t> of </a:t>
            </a:r>
            <a:r>
              <a:rPr lang="it-IT" sz="1000" dirty="0" err="1"/>
              <a:t>newborn</a:t>
            </a:r>
            <a:r>
              <a:rPr lang="it-IT" sz="1000" dirty="0"/>
              <a:t> </a:t>
            </a:r>
            <a:r>
              <a:rPr lang="it-IT" sz="1000" dirty="0" err="1"/>
              <a:t>infants</a:t>
            </a:r>
            <a:r>
              <a:rPr lang="it-IT" sz="1000" dirty="0"/>
              <a:t>. </a:t>
            </a:r>
            <a:r>
              <a:rPr lang="it-IT" sz="1000" dirty="0" err="1"/>
              <a:t>Pediatrics</a:t>
            </a:r>
            <a:r>
              <a:rPr lang="it-IT" sz="1000" dirty="0"/>
              <a:t> 1963; 32: 338–43</a:t>
            </a:r>
          </a:p>
          <a:p>
            <a:endParaRPr lang="en-GB" sz="1400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D77240F-AB8F-4C95-919A-C5F0175FCBFB}"/>
              </a:ext>
            </a:extLst>
          </p:cNvPr>
          <p:cNvCxnSpPr>
            <a:cxnSpLocks/>
          </p:cNvCxnSpPr>
          <p:nvPr/>
        </p:nvCxnSpPr>
        <p:spPr>
          <a:xfrm flipV="1">
            <a:off x="6781215" y="1139173"/>
            <a:ext cx="0" cy="1301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3FF69D9-ABDE-4AEA-A020-382CC9BDFFA9}"/>
              </a:ext>
            </a:extLst>
          </p:cNvPr>
          <p:cNvSpPr txBox="1"/>
          <p:nvPr/>
        </p:nvSpPr>
        <p:spPr>
          <a:xfrm>
            <a:off x="6293009" y="623748"/>
            <a:ext cx="19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’60 I </a:t>
            </a:r>
            <a:r>
              <a:rPr lang="en-GB" sz="1400" dirty="0" err="1"/>
              <a:t>genitori</a:t>
            </a:r>
            <a:r>
              <a:rPr lang="en-GB" sz="1400" dirty="0"/>
              <a:t> </a:t>
            </a:r>
            <a:r>
              <a:rPr lang="en-GB" sz="1400" dirty="0" err="1"/>
              <a:t>chiedono</a:t>
            </a:r>
            <a:r>
              <a:rPr lang="en-GB" sz="1400" dirty="0"/>
              <a:t> lo screening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49AE686-7CBC-44A7-9D90-53B24EC8715B}"/>
              </a:ext>
            </a:extLst>
          </p:cNvPr>
          <p:cNvCxnSpPr>
            <a:cxnSpLocks/>
          </p:cNvCxnSpPr>
          <p:nvPr/>
        </p:nvCxnSpPr>
        <p:spPr>
          <a:xfrm flipV="1">
            <a:off x="7342287" y="2062503"/>
            <a:ext cx="0" cy="513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43341DB-1E64-491B-BDDE-7577762538BB}"/>
              </a:ext>
            </a:extLst>
          </p:cNvPr>
          <p:cNvSpPr txBox="1"/>
          <p:nvPr/>
        </p:nvSpPr>
        <p:spPr>
          <a:xfrm>
            <a:off x="6994609" y="1271319"/>
            <a:ext cx="1204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1965 screening in USA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3A9749D-67EF-4BB9-8B04-794FF6FE9390}"/>
              </a:ext>
            </a:extLst>
          </p:cNvPr>
          <p:cNvSpPr txBox="1"/>
          <p:nvPr/>
        </p:nvSpPr>
        <p:spPr>
          <a:xfrm>
            <a:off x="5265250" y="545079"/>
            <a:ext cx="1212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1953</a:t>
            </a:r>
          </a:p>
          <a:p>
            <a:r>
              <a:rPr lang="en-GB" sz="1400" dirty="0"/>
              <a:t>National Association for Retarded Children 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C58C9D5-7C23-4A21-8E05-C66233F5412D}"/>
              </a:ext>
            </a:extLst>
          </p:cNvPr>
          <p:cNvCxnSpPr>
            <a:cxnSpLocks/>
          </p:cNvCxnSpPr>
          <p:nvPr/>
        </p:nvCxnSpPr>
        <p:spPr>
          <a:xfrm flipH="1" flipV="1">
            <a:off x="5813284" y="1658102"/>
            <a:ext cx="10758" cy="768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47790B6-8BFB-4A20-910F-1606A2F74AF8}"/>
              </a:ext>
            </a:extLst>
          </p:cNvPr>
          <p:cNvSpPr txBox="1"/>
          <p:nvPr/>
        </p:nvSpPr>
        <p:spPr>
          <a:xfrm>
            <a:off x="1166716" y="592187"/>
            <a:ext cx="2307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Stigma del </a:t>
            </a:r>
            <a:r>
              <a:rPr lang="en-GB" sz="1400" dirty="0" err="1"/>
              <a:t>ritardo</a:t>
            </a:r>
            <a:r>
              <a:rPr lang="en-GB" sz="1400" dirty="0"/>
              <a:t> </a:t>
            </a:r>
            <a:r>
              <a:rPr lang="en-GB" sz="1400" dirty="0" err="1"/>
              <a:t>mentale</a:t>
            </a:r>
            <a:endParaRPr lang="en-GB" sz="1400" dirty="0"/>
          </a:p>
          <a:p>
            <a:r>
              <a:rPr lang="en-GB" sz="1400" dirty="0"/>
              <a:t>Tara </a:t>
            </a:r>
            <a:r>
              <a:rPr lang="en-GB" sz="1400" dirty="0" err="1"/>
              <a:t>familiare</a:t>
            </a:r>
            <a:r>
              <a:rPr lang="en-GB" sz="1400" dirty="0"/>
              <a:t> ed</a:t>
            </a:r>
          </a:p>
          <a:p>
            <a:r>
              <a:rPr lang="en-GB" sz="1400" dirty="0" err="1"/>
              <a:t>eugenetica</a:t>
            </a:r>
            <a:endParaRPr lang="en-GB" sz="1400" dirty="0"/>
          </a:p>
          <a:p>
            <a:endParaRPr lang="en-GB" sz="1400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2F7060E-6FAF-4940-BEF7-BD4680F77D05}"/>
              </a:ext>
            </a:extLst>
          </p:cNvPr>
          <p:cNvCxnSpPr>
            <a:cxnSpLocks/>
          </p:cNvCxnSpPr>
          <p:nvPr/>
        </p:nvCxnSpPr>
        <p:spPr>
          <a:xfrm flipV="1">
            <a:off x="11065684" y="2575911"/>
            <a:ext cx="0" cy="1381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973A5F9-F88E-44C2-900B-321B807040EA}"/>
              </a:ext>
            </a:extLst>
          </p:cNvPr>
          <p:cNvSpPr txBox="1"/>
          <p:nvPr/>
        </p:nvSpPr>
        <p:spPr>
          <a:xfrm>
            <a:off x="10682673" y="3944686"/>
            <a:ext cx="1509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2000</a:t>
            </a:r>
          </a:p>
          <a:p>
            <a:r>
              <a:rPr lang="en-GB" sz="1400" dirty="0" err="1"/>
              <a:t>Prototipo</a:t>
            </a:r>
            <a:r>
              <a:rPr lang="en-GB" sz="1400" dirty="0"/>
              <a:t> per screening </a:t>
            </a:r>
            <a:r>
              <a:rPr lang="en-GB" sz="1400" dirty="0" err="1"/>
              <a:t>allargati</a:t>
            </a:r>
            <a:endParaRPr lang="en-GB" sz="1400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BD237AD-3824-4BD4-8831-DAFCAF49B357}"/>
              </a:ext>
            </a:extLst>
          </p:cNvPr>
          <p:cNvCxnSpPr>
            <a:cxnSpLocks/>
          </p:cNvCxnSpPr>
          <p:nvPr/>
        </p:nvCxnSpPr>
        <p:spPr>
          <a:xfrm flipV="1">
            <a:off x="113430" y="2062503"/>
            <a:ext cx="0" cy="536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339E507-762B-43C2-BE92-7C0D983D7763}"/>
              </a:ext>
            </a:extLst>
          </p:cNvPr>
          <p:cNvSpPr txBox="1"/>
          <p:nvPr/>
        </p:nvSpPr>
        <p:spPr>
          <a:xfrm>
            <a:off x="-13825" y="108034"/>
            <a:ext cx="1008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1886</a:t>
            </a:r>
          </a:p>
          <a:p>
            <a:r>
              <a:rPr lang="en-GB" sz="1200" dirty="0"/>
              <a:t>Galton</a:t>
            </a:r>
          </a:p>
          <a:p>
            <a:r>
              <a:rPr lang="en-GB" sz="1200" dirty="0" err="1"/>
              <a:t>Atavismo</a:t>
            </a:r>
            <a:endParaRPr lang="en-GB" sz="1200" dirty="0"/>
          </a:p>
          <a:p>
            <a:r>
              <a:rPr lang="en-GB" sz="1200" dirty="0" err="1"/>
              <a:t>Regressione</a:t>
            </a:r>
            <a:r>
              <a:rPr lang="en-GB" sz="1200" dirty="0"/>
              <a:t> rispetto a </a:t>
            </a:r>
            <a:r>
              <a:rPr lang="en-GB" sz="1200" dirty="0" err="1"/>
              <a:t>evoluzione</a:t>
            </a:r>
            <a:endParaRPr lang="en-GB" sz="1200" dirty="0"/>
          </a:p>
          <a:p>
            <a:r>
              <a:rPr lang="en-GB" sz="1200" dirty="0" err="1"/>
              <a:t>Metafora</a:t>
            </a:r>
            <a:r>
              <a:rPr lang="en-GB" sz="1200" dirty="0"/>
              <a:t> </a:t>
            </a:r>
            <a:r>
              <a:rPr lang="en-GB" sz="1200" dirty="0" err="1"/>
              <a:t>della</a:t>
            </a:r>
            <a:r>
              <a:rPr lang="en-GB" sz="1200" dirty="0"/>
              <a:t> </a:t>
            </a:r>
            <a:r>
              <a:rPr lang="en-GB" sz="1200" dirty="0" err="1"/>
              <a:t>malattia</a:t>
            </a:r>
            <a:r>
              <a:rPr lang="en-GB" sz="1200" dirty="0"/>
              <a:t> </a:t>
            </a:r>
            <a:r>
              <a:rPr lang="en-GB" sz="1200" dirty="0" err="1"/>
              <a:t>genetica</a:t>
            </a:r>
            <a:endParaRPr lang="en-GB" sz="120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F2DECF2-4278-41A3-A2B2-3A11F7335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7" y="3574543"/>
            <a:ext cx="1169232" cy="2061723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2E5C315-C6C1-45B1-9A53-E736FC95DFD5}"/>
              </a:ext>
            </a:extLst>
          </p:cNvPr>
          <p:cNvCxnSpPr>
            <a:cxnSpLocks/>
          </p:cNvCxnSpPr>
          <p:nvPr/>
        </p:nvCxnSpPr>
        <p:spPr>
          <a:xfrm flipV="1">
            <a:off x="490175" y="2601684"/>
            <a:ext cx="0" cy="715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C9D1B93-C9D7-4F62-B129-B398D23B5680}"/>
              </a:ext>
            </a:extLst>
          </p:cNvPr>
          <p:cNvSpPr txBox="1"/>
          <p:nvPr/>
        </p:nvSpPr>
        <p:spPr>
          <a:xfrm>
            <a:off x="190224" y="3280485"/>
            <a:ext cx="568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1911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B856552-2F23-4B32-B5BF-04104CC94E86}"/>
              </a:ext>
            </a:extLst>
          </p:cNvPr>
          <p:cNvCxnSpPr>
            <a:cxnSpLocks/>
          </p:cNvCxnSpPr>
          <p:nvPr/>
        </p:nvCxnSpPr>
        <p:spPr>
          <a:xfrm flipV="1">
            <a:off x="2465063" y="2514029"/>
            <a:ext cx="0" cy="2590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>
            <a:extLst>
              <a:ext uri="{FF2B5EF4-FFF2-40B4-BE49-F238E27FC236}">
                <a16:creationId xmlns:a16="http://schemas.microsoft.com/office/drawing/2014/main" id="{557E6D33-CA21-48F8-97AE-5139E62025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6393" y="5394060"/>
            <a:ext cx="923886" cy="134112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E7890776-23C4-4A50-B856-71B5A9120B84}"/>
              </a:ext>
            </a:extLst>
          </p:cNvPr>
          <p:cNvSpPr txBox="1"/>
          <p:nvPr/>
        </p:nvSpPr>
        <p:spPr>
          <a:xfrm>
            <a:off x="2181149" y="5119475"/>
            <a:ext cx="624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1939</a:t>
            </a:r>
          </a:p>
        </p:txBody>
      </p:sp>
    </p:spTree>
    <p:extLst>
      <p:ext uri="{BB962C8B-B14F-4D97-AF65-F5344CB8AC3E}">
        <p14:creationId xmlns:p14="http://schemas.microsoft.com/office/powerpoint/2010/main" val="24408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35" grpId="0"/>
      <p:bldP spid="37" grpId="0"/>
      <p:bldP spid="41" grpId="0"/>
      <p:bldP spid="50" grpId="0"/>
      <p:bldP spid="53" grpId="0"/>
      <p:bldP spid="56" grpId="0"/>
      <p:bldP spid="59" grpId="0"/>
      <p:bldP spid="62" grpId="0"/>
      <p:bldP spid="64" grpId="0"/>
      <p:bldP spid="77" grpId="0"/>
      <p:bldP spid="80" grpId="0"/>
      <p:bldP spid="85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3C0AD7-6162-468F-8DDF-296061D8B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9" y="926941"/>
            <a:ext cx="5925861" cy="42384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4620B7C-DBEA-40E3-BFB9-D638EEC7D0A0}"/>
              </a:ext>
            </a:extLst>
          </p:cNvPr>
          <p:cNvSpPr/>
          <p:nvPr/>
        </p:nvSpPr>
        <p:spPr>
          <a:xfrm>
            <a:off x="2660342" y="1743686"/>
            <a:ext cx="559293" cy="275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2DB7D1-480C-40F3-81A3-49A57B99C9FB}"/>
              </a:ext>
            </a:extLst>
          </p:cNvPr>
          <p:cNvSpPr/>
          <p:nvPr/>
        </p:nvSpPr>
        <p:spPr>
          <a:xfrm>
            <a:off x="4392967" y="3316513"/>
            <a:ext cx="559293" cy="275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ccia su 5">
            <a:extLst>
              <a:ext uri="{FF2B5EF4-FFF2-40B4-BE49-F238E27FC236}">
                <a16:creationId xmlns:a16="http://schemas.microsoft.com/office/drawing/2014/main" id="{2428841D-F524-4445-BBB6-EEAA00671B57}"/>
              </a:ext>
            </a:extLst>
          </p:cNvPr>
          <p:cNvSpPr/>
          <p:nvPr/>
        </p:nvSpPr>
        <p:spPr>
          <a:xfrm>
            <a:off x="5136810" y="1487304"/>
            <a:ext cx="719018" cy="51276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45CEE-2C04-4F77-BFAE-6BF7589BA8FD}"/>
              </a:ext>
            </a:extLst>
          </p:cNvPr>
          <p:cNvSpPr txBox="1"/>
          <p:nvPr/>
        </p:nvSpPr>
        <p:spPr>
          <a:xfrm>
            <a:off x="175325" y="5165439"/>
            <a:ext cx="572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Kuvan</a:t>
            </a:r>
            <a:r>
              <a:rPr lang="it-IT" dirty="0"/>
              <a:t> (</a:t>
            </a:r>
            <a:r>
              <a:rPr lang="it-IT" dirty="0" err="1"/>
              <a:t>sapropterina</a:t>
            </a:r>
            <a:r>
              <a:rPr lang="it-IT" dirty="0"/>
              <a:t> </a:t>
            </a:r>
            <a:r>
              <a:rPr lang="it-IT" dirty="0" err="1"/>
              <a:t>dicloridrato</a:t>
            </a:r>
            <a:r>
              <a:rPr lang="it-IT" dirty="0"/>
              <a:t>) </a:t>
            </a:r>
          </a:p>
          <a:p>
            <a:r>
              <a:rPr lang="it-IT" b="1" dirty="0"/>
              <a:t>forma sintetica del cofattore BH4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29AFF-C2F2-4CC2-AFFA-96144CF08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47" y="143125"/>
            <a:ext cx="5828281" cy="3572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3544C-FF91-C349-752C-28C6E4542411}"/>
              </a:ext>
            </a:extLst>
          </p:cNvPr>
          <p:cNvSpPr txBox="1"/>
          <p:nvPr/>
        </p:nvSpPr>
        <p:spPr>
          <a:xfrm>
            <a:off x="344465" y="238095"/>
            <a:ext cx="5005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B050"/>
                </a:solidFill>
              </a:rPr>
              <a:t>FENILCHETONURIA</a:t>
            </a:r>
          </a:p>
        </p:txBody>
      </p:sp>
    </p:spTree>
    <p:extLst>
      <p:ext uri="{BB962C8B-B14F-4D97-AF65-F5344CB8AC3E}">
        <p14:creationId xmlns:p14="http://schemas.microsoft.com/office/powerpoint/2010/main" val="421088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73455-B55D-21C7-E207-354F21470D66}"/>
              </a:ext>
            </a:extLst>
          </p:cNvPr>
          <p:cNvSpPr txBox="1"/>
          <p:nvPr/>
        </p:nvSpPr>
        <p:spPr>
          <a:xfrm>
            <a:off x="390474" y="449786"/>
            <a:ext cx="110222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FENILALANINA</a:t>
            </a:r>
          </a:p>
          <a:p>
            <a:endParaRPr lang="en-US" sz="2800" dirty="0"/>
          </a:p>
          <a:p>
            <a:r>
              <a:rPr lang="en-US" sz="2800" dirty="0" err="1"/>
              <a:t>Aminoacido</a:t>
            </a:r>
            <a:r>
              <a:rPr lang="en-US" sz="2800" dirty="0"/>
              <a:t> </a:t>
            </a:r>
            <a:r>
              <a:rPr lang="en-US" sz="2800" dirty="0" err="1"/>
              <a:t>aromatico</a:t>
            </a:r>
            <a:r>
              <a:rPr lang="en-US" sz="2800" dirty="0"/>
              <a:t> </a:t>
            </a:r>
            <a:r>
              <a:rPr lang="en-US" sz="2800" dirty="0" err="1"/>
              <a:t>essenziale</a:t>
            </a:r>
            <a:r>
              <a:rPr lang="en-US" sz="2800" dirty="0"/>
              <a:t>: </a:t>
            </a:r>
            <a:r>
              <a:rPr lang="en-US" sz="2800" dirty="0" err="1"/>
              <a:t>fabbisogno</a:t>
            </a:r>
            <a:r>
              <a:rPr lang="en-US" sz="2800" dirty="0"/>
              <a:t> 250-300 mg/</a:t>
            </a:r>
            <a:r>
              <a:rPr lang="en-US" sz="2800" dirty="0" err="1"/>
              <a:t>dì</a:t>
            </a:r>
            <a:endParaRPr lang="en-US" sz="2800" dirty="0"/>
          </a:p>
          <a:p>
            <a:r>
              <a:rPr lang="it-IT" sz="2800" dirty="0"/>
              <a:t>Necessaria alla sintesi di ormoni tiroidei e catecolamine</a:t>
            </a:r>
          </a:p>
          <a:p>
            <a:endParaRPr lang="it-IT" sz="2800" dirty="0"/>
          </a:p>
          <a:p>
            <a:r>
              <a:rPr lang="it-IT" sz="2800" dirty="0"/>
              <a:t>L’</a:t>
            </a:r>
            <a:r>
              <a:rPr lang="it-IT" sz="2800" dirty="0" err="1"/>
              <a:t>accumulto</a:t>
            </a:r>
            <a:r>
              <a:rPr lang="it-IT" sz="2800" dirty="0"/>
              <a:t> di Fenilalanina e dei suoi metaboliti </a:t>
            </a:r>
            <a:r>
              <a:rPr lang="en-US" sz="2800" dirty="0" err="1"/>
              <a:t>Acido</a:t>
            </a:r>
            <a:r>
              <a:rPr lang="en-US" sz="2800" dirty="0"/>
              <a:t> </a:t>
            </a:r>
            <a:r>
              <a:rPr lang="en-US" sz="2800" dirty="0" err="1"/>
              <a:t>fenilpiruvico</a:t>
            </a:r>
            <a:r>
              <a:rPr lang="en-US" sz="2800" dirty="0"/>
              <a:t> e</a:t>
            </a:r>
          </a:p>
          <a:p>
            <a:r>
              <a:rPr lang="en-US" sz="2800" dirty="0" err="1"/>
              <a:t>Feniletilammina</a:t>
            </a:r>
            <a:r>
              <a:rPr lang="en-US" sz="2800" dirty="0"/>
              <a:t> </a:t>
            </a:r>
            <a:r>
              <a:rPr lang="en-US" sz="2800" dirty="0" err="1"/>
              <a:t>danneggia</a:t>
            </a:r>
            <a:r>
              <a:rPr lang="en-US" sz="2800" dirty="0"/>
              <a:t> lo </a:t>
            </a:r>
            <a:r>
              <a:rPr lang="en-US" sz="2800" dirty="0" err="1"/>
              <a:t>sviluppo</a:t>
            </a:r>
            <a:r>
              <a:rPr lang="en-US" sz="2800" dirty="0"/>
              <a:t> </a:t>
            </a:r>
            <a:r>
              <a:rPr lang="en-US" sz="2800" dirty="0" err="1"/>
              <a:t>cerebrale</a:t>
            </a:r>
            <a:endParaRPr lang="it-IT" sz="2800" dirty="0"/>
          </a:p>
          <a:p>
            <a:r>
              <a:rPr lang="it-I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178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>
          <a:xfrm>
            <a:off x="133348" y="950097"/>
            <a:ext cx="6439005" cy="31553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53" y="714569"/>
            <a:ext cx="5486400" cy="33909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3349" y="-27533"/>
            <a:ext cx="996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PKU: dieta e tolleranza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9" y="4352859"/>
            <a:ext cx="3289300" cy="2463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26286" y="6214188"/>
            <a:ext cx="274044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40 g = 350 mg PHE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380" y="4287210"/>
            <a:ext cx="3265654" cy="245019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791087" y="6064898"/>
            <a:ext cx="300280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100 g = 350 mg PHE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844931" y="4352859"/>
            <a:ext cx="369332" cy="563231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it-IT" sz="1200"/>
              <a:t>Medico e Bambino 7/2010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674" y="1453586"/>
            <a:ext cx="3042899" cy="20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588</Words>
  <Application>Microsoft Office PowerPoint</Application>
  <PresentationFormat>Widescreen</PresentationFormat>
  <Paragraphs>82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gotham bold</vt:lpstr>
      <vt:lpstr>gotham 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67</cp:revision>
  <dcterms:created xsi:type="dcterms:W3CDTF">2021-01-24T09:29:02Z</dcterms:created>
  <dcterms:modified xsi:type="dcterms:W3CDTF">2026-04-01T06:01:45Z</dcterms:modified>
</cp:coreProperties>
</file>