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48" r:id="rId2"/>
    <p:sldId id="451" r:id="rId3"/>
    <p:sldId id="1023" r:id="rId4"/>
    <p:sldId id="1024" r:id="rId5"/>
    <p:sldId id="1025" r:id="rId6"/>
    <p:sldId id="1026" r:id="rId7"/>
    <p:sldId id="452" r:id="rId8"/>
    <p:sldId id="453" r:id="rId9"/>
    <p:sldId id="1038" r:id="rId10"/>
    <p:sldId id="1039" r:id="rId11"/>
    <p:sldId id="455" r:id="rId12"/>
    <p:sldId id="456" r:id="rId13"/>
    <p:sldId id="1041" r:id="rId14"/>
    <p:sldId id="457" r:id="rId15"/>
    <p:sldId id="458" r:id="rId16"/>
    <p:sldId id="459" r:id="rId17"/>
    <p:sldId id="460" r:id="rId18"/>
    <p:sldId id="461" r:id="rId19"/>
    <p:sldId id="422" r:id="rId20"/>
    <p:sldId id="1030" r:id="rId21"/>
    <p:sldId id="1031" r:id="rId22"/>
    <p:sldId id="1040" r:id="rId23"/>
    <p:sldId id="1035" r:id="rId24"/>
    <p:sldId id="1036" r:id="rId25"/>
    <p:sldId id="1037" r:id="rId26"/>
    <p:sldId id="1042" r:id="rId27"/>
    <p:sldId id="465" r:id="rId28"/>
    <p:sldId id="1043" r:id="rId29"/>
    <p:sldId id="1034" r:id="rId30"/>
    <p:sldId id="1044" r:id="rId31"/>
    <p:sldId id="10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D4"/>
    <a:srgbClr val="C7CBE8"/>
    <a:srgbClr val="D1D1FF"/>
    <a:srgbClr val="F0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7" autoAdjust="0"/>
    <p:restoredTop sz="90644" autoAdjust="0"/>
  </p:normalViewPr>
  <p:slideViewPr>
    <p:cSldViewPr snapToGrid="0">
      <p:cViewPr varScale="1">
        <p:scale>
          <a:sx n="110" d="100"/>
          <a:sy n="110" d="100"/>
        </p:scale>
        <p:origin x="19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delSld">
      <pc:chgData name="TOMMASINI ALBERTO" userId="8c013d22-ceb2-4014-ae73-ac062752c54f" providerId="ADAL" clId="{7B648A43-9DC0-4722-B9CA-0E718B52FA4A}" dt="2026-03-28T18:20:45.619" v="0" actId="47"/>
      <pc:docMkLst>
        <pc:docMk/>
      </pc:docMkLst>
      <pc:sldChg chg="del">
        <pc:chgData name="TOMMASINI ALBERTO" userId="8c013d22-ceb2-4014-ae73-ac062752c54f" providerId="ADAL" clId="{7B648A43-9DC0-4722-B9CA-0E718B52FA4A}" dt="2026-03-28T18:20:45.619" v="0" actId="47"/>
        <pc:sldMkLst>
          <pc:docMk/>
          <pc:sldMk cId="746115225" sldId="1027"/>
        </pc:sldMkLst>
      </pc:sldChg>
    </pc:docChg>
  </pc:docChgLst>
  <pc:docChgLst>
    <pc:chgData name="TOMMASINI ALBERTO" userId="8c013d22-ceb2-4014-ae73-ac062752c54f" providerId="ADAL" clId="{FFEC56FB-C4B4-4ECA-BBA1-40D40875A65C}"/>
    <pc:docChg chg="modSld">
      <pc:chgData name="TOMMASINI ALBERTO" userId="8c013d22-ceb2-4014-ae73-ac062752c54f" providerId="ADAL" clId="{FFEC56FB-C4B4-4ECA-BBA1-40D40875A65C}" dt="2026-03-29T21:35:39.174" v="3" actId="6549"/>
      <pc:docMkLst>
        <pc:docMk/>
      </pc:docMkLst>
      <pc:sldChg chg="modSp mod">
        <pc:chgData name="TOMMASINI ALBERTO" userId="8c013d22-ceb2-4014-ae73-ac062752c54f" providerId="ADAL" clId="{FFEC56FB-C4B4-4ECA-BBA1-40D40875A65C}" dt="2026-03-29T21:33:36.156" v="0" actId="20577"/>
        <pc:sldMkLst>
          <pc:docMk/>
          <pc:sldMk cId="2490924663" sldId="456"/>
        </pc:sldMkLst>
        <pc:spChg chg="mod">
          <ac:chgData name="TOMMASINI ALBERTO" userId="8c013d22-ceb2-4014-ae73-ac062752c54f" providerId="ADAL" clId="{FFEC56FB-C4B4-4ECA-BBA1-40D40875A65C}" dt="2026-03-29T21:33:36.156" v="0" actId="20577"/>
          <ac:spMkLst>
            <pc:docMk/>
            <pc:sldMk cId="2490924663" sldId="456"/>
            <ac:spMk id="3" creationId="{8F590E2C-A3C2-5C35-7B0E-E3326EC9A41D}"/>
          </ac:spMkLst>
        </pc:spChg>
      </pc:sldChg>
      <pc:sldChg chg="modSp mod">
        <pc:chgData name="TOMMASINI ALBERTO" userId="8c013d22-ceb2-4014-ae73-ac062752c54f" providerId="ADAL" clId="{FFEC56FB-C4B4-4ECA-BBA1-40D40875A65C}" dt="2026-03-29T21:33:56.445" v="1" actId="20577"/>
        <pc:sldMkLst>
          <pc:docMk/>
          <pc:sldMk cId="3234074254" sldId="458"/>
        </pc:sldMkLst>
        <pc:spChg chg="mod">
          <ac:chgData name="TOMMASINI ALBERTO" userId="8c013d22-ceb2-4014-ae73-ac062752c54f" providerId="ADAL" clId="{FFEC56FB-C4B4-4ECA-BBA1-40D40875A65C}" dt="2026-03-29T21:33:56.445" v="1" actId="20577"/>
          <ac:spMkLst>
            <pc:docMk/>
            <pc:sldMk cId="3234074254" sldId="458"/>
            <ac:spMk id="3" creationId="{6382429C-9E69-98BD-FC68-20BD63666288}"/>
          </ac:spMkLst>
        </pc:spChg>
      </pc:sldChg>
      <pc:sldChg chg="modSp mod">
        <pc:chgData name="TOMMASINI ALBERTO" userId="8c013d22-ceb2-4014-ae73-ac062752c54f" providerId="ADAL" clId="{FFEC56FB-C4B4-4ECA-BBA1-40D40875A65C}" dt="2026-03-29T21:35:39.174" v="3" actId="6549"/>
        <pc:sldMkLst>
          <pc:docMk/>
          <pc:sldMk cId="3079849983" sldId="460"/>
        </pc:sldMkLst>
        <pc:spChg chg="mod">
          <ac:chgData name="TOMMASINI ALBERTO" userId="8c013d22-ceb2-4014-ae73-ac062752c54f" providerId="ADAL" clId="{FFEC56FB-C4B4-4ECA-BBA1-40D40875A65C}" dt="2026-03-29T21:35:39.174" v="3" actId="6549"/>
          <ac:spMkLst>
            <pc:docMk/>
            <pc:sldMk cId="3079849983" sldId="460"/>
            <ac:spMk id="2" creationId="{EB28BF3F-F717-9185-4274-291E9D4FCC8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7T19:08:51.4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0,'889'0,"-571"24,-122-6,-33-3,132 3,5-17,-293-1,52 1,62 11,57 16,14 2,159-7,0-25,-157 0,1096 1,-1271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7T19:08:54.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0,'3915'164'0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7T19:08:58.7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 0,'6470'-195'0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7T19:09:02.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0 122,'7'-2,"-1"-1,1 1,-1 0,1 0,0 1,9-1,44 1,-35 1,10-2,0-1,43-9,68-25,-90 20,-31 9,1 0,-1 2,1 1,38-3,218 8,-139 1,1407 0,-1320-1,-211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7T19:09:05.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91 0,'3303'-91'0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29/03/2026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Catepsina</a:t>
            </a:r>
            <a:r>
              <a:rPr lang="en-US" dirty="0"/>
              <a:t> A e B </a:t>
            </a:r>
            <a:r>
              <a:rPr lang="en-US" dirty="0" err="1"/>
              <a:t>prevalentemente</a:t>
            </a:r>
            <a:r>
              <a:rPr lang="en-US" dirty="0"/>
              <a:t> in </a:t>
            </a:r>
            <a:r>
              <a:rPr lang="en-US" dirty="0" err="1"/>
              <a:t>lisosomi</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10</a:t>
            </a:fld>
            <a:endParaRPr lang="it-IT"/>
          </a:p>
        </p:txBody>
      </p:sp>
    </p:spTree>
    <p:extLst>
      <p:ext uri="{BB962C8B-B14F-4D97-AF65-F5344CB8AC3E}">
        <p14:creationId xmlns:p14="http://schemas.microsoft.com/office/powerpoint/2010/main" val="266253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Stato H per PLS tra 1:250  e 1:500</a:t>
            </a:r>
          </a:p>
        </p:txBody>
      </p:sp>
      <p:sp>
        <p:nvSpPr>
          <p:cNvPr id="4" name="Slide Number Placeholder 3"/>
          <p:cNvSpPr>
            <a:spLocks noGrp="1"/>
          </p:cNvSpPr>
          <p:nvPr>
            <p:ph type="sldNum" sz="quarter" idx="5"/>
          </p:nvPr>
        </p:nvSpPr>
        <p:spPr/>
        <p:txBody>
          <a:bodyPr/>
          <a:lstStyle/>
          <a:p>
            <a:fld id="{CC13920E-BD38-471D-94D4-5BE99DDBE967}" type="slidenum">
              <a:rPr lang="it-IT" smtClean="0"/>
              <a:t>25</a:t>
            </a:fld>
            <a:endParaRPr lang="it-IT"/>
          </a:p>
        </p:txBody>
      </p:sp>
    </p:spTree>
    <p:extLst>
      <p:ext uri="{BB962C8B-B14F-4D97-AF65-F5344CB8AC3E}">
        <p14:creationId xmlns:p14="http://schemas.microsoft.com/office/powerpoint/2010/main" val="129199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29/03/2026</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29/03/2026</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customXml" Target="../ink/ink5.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1.png"/><Relationship Id="rId5" Type="http://schemas.openxmlformats.org/officeDocument/2006/relationships/image" Target="../media/image28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A5FB8D-52C5-ED70-4CE3-70A717518617}"/>
              </a:ext>
            </a:extLst>
          </p:cNvPr>
          <p:cNvSpPr txBox="1"/>
          <p:nvPr/>
        </p:nvSpPr>
        <p:spPr>
          <a:xfrm>
            <a:off x="452386" y="3797396"/>
            <a:ext cx="11176630" cy="2308324"/>
          </a:xfrm>
          <a:prstGeom prst="rect">
            <a:avLst/>
          </a:prstGeom>
          <a:noFill/>
        </p:spPr>
        <p:txBody>
          <a:bodyPr wrap="square">
            <a:spAutoFit/>
          </a:bodyPr>
          <a:lstStyle/>
          <a:p>
            <a:pPr algn="just"/>
            <a:r>
              <a:rPr lang="it-IT" sz="2400" dirty="0"/>
              <a:t>Il danno è causato da eccessivo rilascio di serina-proteasi dai neutrofili, come l’elastasi, fino a superare le capacita degli inibitori endogeni (in particolare </a:t>
            </a:r>
            <a:r>
              <a:rPr lang="el-GR" sz="2400" spc="-35" dirty="0">
                <a:solidFill>
                  <a:srgbClr val="231F20"/>
                </a:solidFill>
                <a:cs typeface="Book Antiqua"/>
              </a:rPr>
              <a:t>α</a:t>
            </a:r>
            <a:r>
              <a:rPr lang="el-GR" sz="2400" spc="-52" baseline="-35353" dirty="0">
                <a:solidFill>
                  <a:srgbClr val="231F20"/>
                </a:solidFill>
                <a:cs typeface="Book Antiqua"/>
              </a:rPr>
              <a:t>1</a:t>
            </a:r>
            <a:r>
              <a:rPr lang="el-GR" sz="2400" spc="-35" dirty="0">
                <a:solidFill>
                  <a:srgbClr val="231F20"/>
                </a:solidFill>
                <a:cs typeface="Book Antiqua"/>
              </a:rPr>
              <a:t>-</a:t>
            </a:r>
            <a:r>
              <a:rPr lang="en-US" sz="2400" spc="-25" dirty="0" err="1">
                <a:solidFill>
                  <a:srgbClr val="231F20"/>
                </a:solidFill>
                <a:cs typeface="Book Antiqua"/>
              </a:rPr>
              <a:t>antitripsina</a:t>
            </a:r>
            <a:r>
              <a:rPr lang="en-US" sz="2400" spc="-25" dirty="0">
                <a:solidFill>
                  <a:srgbClr val="231F20"/>
                </a:solidFill>
                <a:latin typeface="Book Antiqua"/>
                <a:cs typeface="Book Antiqua"/>
              </a:rPr>
              <a:t>)</a:t>
            </a:r>
            <a:r>
              <a:rPr lang="it-IT" sz="2400" dirty="0"/>
              <a:t>.</a:t>
            </a:r>
          </a:p>
          <a:p>
            <a:pPr algn="just"/>
            <a:endParaRPr lang="it-IT" sz="2400" dirty="0"/>
          </a:p>
          <a:p>
            <a:pPr algn="just"/>
            <a:r>
              <a:rPr lang="en-US" sz="2400" dirty="0"/>
              <a:t>Le </a:t>
            </a:r>
            <a:r>
              <a:rPr lang="en-US" sz="2400" dirty="0" err="1"/>
              <a:t>serina</a:t>
            </a:r>
            <a:r>
              <a:rPr lang="en-US" sz="2400" dirty="0"/>
              <a:t> </a:t>
            </a:r>
            <a:r>
              <a:rPr lang="en-US" sz="2400" dirty="0" err="1"/>
              <a:t>proteasi</a:t>
            </a:r>
            <a:r>
              <a:rPr lang="en-US" sz="2400" dirty="0"/>
              <a:t> come </a:t>
            </a:r>
            <a:r>
              <a:rPr lang="it-IT" sz="2400" dirty="0"/>
              <a:t>l'elastasi neutrofila (NE), la catepsina G (CG) e la proteinasi 3 (PR3) </a:t>
            </a:r>
            <a:r>
              <a:rPr lang="en-US" sz="2400" dirty="0" err="1"/>
              <a:t>sono</a:t>
            </a:r>
            <a:r>
              <a:rPr lang="en-US" sz="2400" dirty="0"/>
              <a:t> </a:t>
            </a:r>
            <a:r>
              <a:rPr lang="en-US" sz="2400" dirty="0" err="1"/>
              <a:t>attivate</a:t>
            </a:r>
            <a:r>
              <a:rPr lang="en-US" sz="2400" dirty="0"/>
              <a:t> </a:t>
            </a:r>
            <a:r>
              <a:rPr lang="en-US" sz="2400" dirty="0" err="1"/>
              <a:t>durante</a:t>
            </a:r>
            <a:r>
              <a:rPr lang="en-US" sz="2400" dirty="0"/>
              <a:t> la </a:t>
            </a:r>
            <a:r>
              <a:rPr lang="en-US" sz="2400" dirty="0" err="1"/>
              <a:t>maturazione</a:t>
            </a:r>
            <a:r>
              <a:rPr lang="en-US" sz="2400" dirty="0"/>
              <a:t> del </a:t>
            </a:r>
            <a:r>
              <a:rPr lang="en-US" sz="2400" dirty="0" err="1"/>
              <a:t>neutrofilo</a:t>
            </a:r>
            <a:r>
              <a:rPr lang="en-US" sz="2400" dirty="0"/>
              <a:t> ad opera </a:t>
            </a:r>
            <a:r>
              <a:rPr lang="en-US" sz="2400" dirty="0" err="1"/>
              <a:t>della</a:t>
            </a:r>
            <a:r>
              <a:rPr lang="en-US" sz="2400" dirty="0"/>
              <a:t> </a:t>
            </a:r>
            <a:r>
              <a:rPr lang="en-US" sz="2400" dirty="0" err="1"/>
              <a:t>dipeptidil</a:t>
            </a:r>
            <a:r>
              <a:rPr lang="en-US" sz="2400" dirty="0"/>
              <a:t> peptidase 1 (DPP-1, o </a:t>
            </a:r>
            <a:r>
              <a:rPr lang="en-US" sz="2400" dirty="0" err="1"/>
              <a:t>catepsina</a:t>
            </a:r>
            <a:r>
              <a:rPr lang="en-US" sz="2400" dirty="0"/>
              <a:t> C).</a:t>
            </a:r>
            <a:endParaRPr lang="it-IT" sz="2400" dirty="0"/>
          </a:p>
        </p:txBody>
      </p:sp>
      <p:sp>
        <p:nvSpPr>
          <p:cNvPr id="5" name="TextBox 4">
            <a:extLst>
              <a:ext uri="{FF2B5EF4-FFF2-40B4-BE49-F238E27FC236}">
                <a16:creationId xmlns:a16="http://schemas.microsoft.com/office/drawing/2014/main" id="{F69D2E02-8DD4-6E4F-201E-B8A66C183129}"/>
              </a:ext>
            </a:extLst>
          </p:cNvPr>
          <p:cNvSpPr txBox="1"/>
          <p:nvPr/>
        </p:nvSpPr>
        <p:spPr>
          <a:xfrm>
            <a:off x="452386" y="327483"/>
            <a:ext cx="11359510" cy="3046988"/>
          </a:xfrm>
          <a:prstGeom prst="rect">
            <a:avLst/>
          </a:prstGeom>
          <a:noFill/>
        </p:spPr>
        <p:txBody>
          <a:bodyPr wrap="square" rtlCol="0">
            <a:spAutoFit/>
          </a:bodyPr>
          <a:lstStyle/>
          <a:p>
            <a:pPr marL="342900" indent="-342900">
              <a:buFont typeface="Arial" panose="020B0604020202020204" pitchFamily="34" charset="0"/>
              <a:buChar char="•"/>
            </a:pPr>
            <a:r>
              <a:rPr lang="it-IT" sz="2400" noProof="0" dirty="0"/>
              <a:t>Bronchiettasie non-FC: 3a causa di malattia polmonare cronica (dopo asma e BPCO).</a:t>
            </a:r>
          </a:p>
          <a:p>
            <a:pPr marL="342900" indent="-342900">
              <a:buFont typeface="Arial" panose="020B0604020202020204" pitchFamily="34" charset="0"/>
              <a:buChar char="•"/>
            </a:pPr>
            <a:endParaRPr lang="it-IT" sz="2400" noProof="0" dirty="0"/>
          </a:p>
          <a:p>
            <a:pPr marL="342900" indent="-342900">
              <a:buFont typeface="Arial" panose="020B0604020202020204" pitchFamily="34" charset="0"/>
              <a:buChar char="•"/>
            </a:pPr>
            <a:r>
              <a:rPr lang="it-IT" sz="2400" noProof="0" dirty="0"/>
              <a:t>Tosse produttiva cronica, infezioni e infiammazione delle vie aeree basse, irreversibile dilatazione delle parti terminali dei bronchi.</a:t>
            </a:r>
          </a:p>
          <a:p>
            <a:pPr marL="342900" indent="-342900">
              <a:buFont typeface="Arial" panose="020B0604020202020204" pitchFamily="34" charset="0"/>
              <a:buChar char="•"/>
            </a:pPr>
            <a:endParaRPr lang="it-IT" sz="2400" noProof="0" dirty="0"/>
          </a:p>
          <a:p>
            <a:pPr marL="342900" indent="-342900">
              <a:buFont typeface="Arial" panose="020B0604020202020204" pitchFamily="34" charset="0"/>
              <a:buChar char="•"/>
            </a:pPr>
            <a:r>
              <a:rPr lang="it-IT" sz="2400" noProof="0" dirty="0"/>
              <a:t>Indipendentemente dalla causa, sono caratterizzate da un circolo vizioso che peggiora ad ogni esacerbazione: Disfunzione mucociliare; infezione; infiammazione </a:t>
            </a:r>
            <a:r>
              <a:rPr lang="it-IT" sz="2400" noProof="0" dirty="0" err="1"/>
              <a:t>disregolata</a:t>
            </a:r>
            <a:r>
              <a:rPr lang="it-IT" sz="2400" noProof="0" dirty="0"/>
              <a:t>; danno parenchimale (tutti possibili target di terapia).</a:t>
            </a:r>
          </a:p>
        </p:txBody>
      </p:sp>
    </p:spTree>
    <p:extLst>
      <p:ext uri="{BB962C8B-B14F-4D97-AF65-F5344CB8AC3E}">
        <p14:creationId xmlns:p14="http://schemas.microsoft.com/office/powerpoint/2010/main" val="249428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1E45-A550-09D8-EC66-16AAA9AE68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7C0D50-6789-BBD6-582A-6283CD63A4B8}"/>
              </a:ext>
            </a:extLst>
          </p:cNvPr>
          <p:cNvSpPr txBox="1"/>
          <p:nvPr/>
        </p:nvSpPr>
        <p:spPr>
          <a:xfrm>
            <a:off x="425493" y="693020"/>
            <a:ext cx="10850880" cy="2092881"/>
          </a:xfrm>
          <a:prstGeom prst="rect">
            <a:avLst/>
          </a:prstGeom>
          <a:noFill/>
        </p:spPr>
        <p:txBody>
          <a:bodyPr wrap="square" rtlCol="0">
            <a:spAutoFit/>
          </a:bodyPr>
          <a:lstStyle/>
          <a:p>
            <a:pPr algn="just">
              <a:spcBef>
                <a:spcPts val="1200"/>
              </a:spcBef>
            </a:pPr>
            <a:r>
              <a:rPr lang="en-US" sz="2400" dirty="0"/>
              <a:t>No established standard of care for bronchiectasis:</a:t>
            </a:r>
          </a:p>
          <a:p>
            <a:pPr marL="342900" indent="-342900" algn="just">
              <a:buFontTx/>
              <a:buChar char="-"/>
            </a:pPr>
            <a:r>
              <a:rPr lang="en-US" sz="2400" dirty="0"/>
              <a:t>airway clearance techniques, </a:t>
            </a:r>
          </a:p>
          <a:p>
            <a:pPr marL="342900" indent="-342900" algn="just">
              <a:buFontTx/>
              <a:buChar char="-"/>
            </a:pPr>
            <a:r>
              <a:rPr lang="en-US" sz="2400" dirty="0" err="1"/>
              <a:t>mucoactive</a:t>
            </a:r>
            <a:r>
              <a:rPr lang="en-US" sz="2400" dirty="0"/>
              <a:t> agents, </a:t>
            </a:r>
          </a:p>
          <a:p>
            <a:pPr marL="342900" indent="-342900" algn="just">
              <a:buFontTx/>
              <a:buChar char="-"/>
            </a:pPr>
            <a:r>
              <a:rPr lang="en-US" sz="2400" dirty="0"/>
              <a:t>antibiotics for the treatment of infection, </a:t>
            </a:r>
          </a:p>
          <a:p>
            <a:pPr algn="just">
              <a:spcBef>
                <a:spcPts val="1200"/>
              </a:spcBef>
            </a:pPr>
            <a:r>
              <a:rPr lang="en-US" sz="2400" dirty="0"/>
              <a:t>They do not adequately address inflammation or slow disease progression</a:t>
            </a:r>
            <a:endParaRPr lang="it-IT" sz="2400" dirty="0"/>
          </a:p>
        </p:txBody>
      </p:sp>
      <p:sp>
        <p:nvSpPr>
          <p:cNvPr id="6" name="TextBox 5">
            <a:extLst>
              <a:ext uri="{FF2B5EF4-FFF2-40B4-BE49-F238E27FC236}">
                <a16:creationId xmlns:a16="http://schemas.microsoft.com/office/drawing/2014/main" id="{1E82C88A-0489-EEBC-0CDA-C3BE02F91C86}"/>
              </a:ext>
            </a:extLst>
          </p:cNvPr>
          <p:cNvSpPr txBox="1"/>
          <p:nvPr/>
        </p:nvSpPr>
        <p:spPr>
          <a:xfrm>
            <a:off x="425493" y="3488167"/>
            <a:ext cx="8446168" cy="461665"/>
          </a:xfrm>
          <a:prstGeom prst="rect">
            <a:avLst/>
          </a:prstGeom>
          <a:noFill/>
        </p:spPr>
        <p:txBody>
          <a:bodyPr wrap="square" rtlCol="0">
            <a:spAutoFit/>
          </a:bodyPr>
          <a:lstStyle/>
          <a:p>
            <a:r>
              <a:rPr lang="it-IT" sz="2400" dirty="0"/>
              <a:t>Ma perché i neutrofili rilasciano enzimi così pericolosi?</a:t>
            </a:r>
          </a:p>
        </p:txBody>
      </p:sp>
    </p:spTree>
    <p:extLst>
      <p:ext uri="{BB962C8B-B14F-4D97-AF65-F5344CB8AC3E}">
        <p14:creationId xmlns:p14="http://schemas.microsoft.com/office/powerpoint/2010/main" val="30550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816C-B563-00B5-D483-649DF860BC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590E2C-A3C2-5C35-7B0E-E3326EC9A41D}"/>
              </a:ext>
            </a:extLst>
          </p:cNvPr>
          <p:cNvSpPr txBox="1"/>
          <p:nvPr/>
        </p:nvSpPr>
        <p:spPr>
          <a:xfrm>
            <a:off x="327260" y="322446"/>
            <a:ext cx="11343372" cy="4955203"/>
          </a:xfrm>
          <a:prstGeom prst="rect">
            <a:avLst/>
          </a:prstGeom>
          <a:noFill/>
        </p:spPr>
        <p:txBody>
          <a:bodyPr wrap="square" rtlCol="0">
            <a:spAutoFit/>
          </a:bodyPr>
          <a:lstStyle/>
          <a:p>
            <a:r>
              <a:rPr lang="it-IT" sz="2800" b="1" dirty="0">
                <a:solidFill>
                  <a:srgbClr val="0070C0"/>
                </a:solidFill>
              </a:rPr>
              <a:t>Elastasi del neutrofilo</a:t>
            </a:r>
          </a:p>
          <a:p>
            <a:endParaRPr lang="it-IT" sz="2400" b="1" dirty="0"/>
          </a:p>
          <a:p>
            <a:pPr marL="342900" indent="-342900">
              <a:buFontTx/>
              <a:buChar char="-"/>
            </a:pPr>
            <a:r>
              <a:rPr lang="it-IT" sz="2400" dirty="0"/>
              <a:t>Attività Antimicrobica Diretta sulle Outer Membrane </a:t>
            </a:r>
            <a:r>
              <a:rPr lang="it-IT" sz="2400" dirty="0" err="1"/>
              <a:t>Proteins</a:t>
            </a:r>
            <a:r>
              <a:rPr lang="it-IT" sz="2400" dirty="0"/>
              <a:t> dei batteri G</a:t>
            </a:r>
          </a:p>
          <a:p>
            <a:pPr marL="342900" indent="-342900">
              <a:buFontTx/>
              <a:buChar char="-"/>
            </a:pPr>
            <a:r>
              <a:rPr lang="it-IT" sz="2400" dirty="0"/>
              <a:t>degradazione di fattori di virulenza</a:t>
            </a:r>
          </a:p>
          <a:p>
            <a:pPr marL="342900" indent="-342900">
              <a:buFontTx/>
              <a:buChar char="-"/>
            </a:pPr>
            <a:r>
              <a:rPr lang="it-IT" sz="2400" dirty="0" err="1"/>
              <a:t>NETosi</a:t>
            </a:r>
            <a:r>
              <a:rPr lang="it-IT" sz="2400" dirty="0"/>
              <a:t>: Migra nel nucleo del neutrofilo dove aiuta a degradare le proteine istoniche, contribuendo alla </a:t>
            </a:r>
            <a:r>
              <a:rPr lang="it-IT" sz="2400" dirty="0" err="1"/>
              <a:t>decondensazione</a:t>
            </a:r>
            <a:r>
              <a:rPr lang="it-IT" sz="2400" dirty="0"/>
              <a:t> della cromatina. </a:t>
            </a:r>
          </a:p>
          <a:p>
            <a:pPr marL="342900" indent="-342900">
              <a:buFontTx/>
              <a:buChar char="-"/>
            </a:pPr>
            <a:r>
              <a:rPr lang="it-IT" sz="2400" dirty="0"/>
              <a:t>Può attivare precursori di citochine pro-infiammatorie come pro-IL-1β e pro-IL-18, amplificando la risposta infiammatoria. </a:t>
            </a:r>
          </a:p>
          <a:p>
            <a:pPr marL="342900" indent="-342900">
              <a:buFontTx/>
              <a:buChar char="-"/>
            </a:pPr>
            <a:r>
              <a:rPr lang="it-IT" sz="2400" dirty="0"/>
              <a:t>Può tagliare recettori sulla superficie di cellule immunitarie e non (es. recettori </a:t>
            </a:r>
            <a:r>
              <a:rPr lang="it-IT" sz="2400" dirty="0" err="1"/>
              <a:t>Toll</a:t>
            </a:r>
            <a:r>
              <a:rPr lang="it-IT" sz="2400" dirty="0"/>
              <a:t>-like - </a:t>
            </a:r>
            <a:r>
              <a:rPr lang="it-IT" sz="2400" dirty="0" err="1"/>
              <a:t>TLRs</a:t>
            </a:r>
            <a:r>
              <a:rPr lang="it-IT" sz="2400" dirty="0"/>
              <a:t>, CD14), </a:t>
            </a:r>
          </a:p>
          <a:p>
            <a:pPr marL="342900" indent="-342900">
              <a:buFontTx/>
              <a:buChar char="-"/>
            </a:pPr>
            <a:r>
              <a:rPr lang="it-IT" sz="2400" dirty="0"/>
              <a:t>Può </a:t>
            </a:r>
            <a:r>
              <a:rPr lang="it-IT" sz="2400" dirty="0" err="1"/>
              <a:t>clivare</a:t>
            </a:r>
            <a:r>
              <a:rPr lang="it-IT" sz="2400" dirty="0"/>
              <a:t> e attivare/inattivare componenti del sistema del complemento.</a:t>
            </a:r>
          </a:p>
          <a:p>
            <a:pPr marL="342900" indent="-342900">
              <a:buFontTx/>
              <a:buChar char="-"/>
            </a:pPr>
            <a:r>
              <a:rPr lang="it-IT" sz="2400" dirty="0"/>
              <a:t>Degrada componenti della ECM come elastina, collagene, fibronectina e proteoglicani, facilitando la migrazione dei neutrofili </a:t>
            </a:r>
          </a:p>
        </p:txBody>
      </p:sp>
      <p:sp>
        <p:nvSpPr>
          <p:cNvPr id="5" name="TextBox 4">
            <a:extLst>
              <a:ext uri="{FF2B5EF4-FFF2-40B4-BE49-F238E27FC236}">
                <a16:creationId xmlns:a16="http://schemas.microsoft.com/office/drawing/2014/main" id="{2E59FEC6-AE6E-CD94-46A3-D15ED866884B}"/>
              </a:ext>
            </a:extLst>
          </p:cNvPr>
          <p:cNvSpPr txBox="1"/>
          <p:nvPr/>
        </p:nvSpPr>
        <p:spPr>
          <a:xfrm>
            <a:off x="327260" y="5537358"/>
            <a:ext cx="10159465" cy="830997"/>
          </a:xfrm>
          <a:prstGeom prst="rect">
            <a:avLst/>
          </a:prstGeom>
          <a:noFill/>
        </p:spPr>
        <p:txBody>
          <a:bodyPr wrap="square" rtlCol="0">
            <a:spAutoFit/>
          </a:bodyPr>
          <a:lstStyle/>
          <a:p>
            <a:r>
              <a:rPr lang="it-IT" sz="2400" dirty="0"/>
              <a:t>E’ in equilibrio con inibitori come l’</a:t>
            </a:r>
            <a:r>
              <a:rPr lang="el-GR" sz="2400" spc="-35" dirty="0">
                <a:solidFill>
                  <a:srgbClr val="231F20"/>
                </a:solidFill>
                <a:cs typeface="Book Antiqua"/>
              </a:rPr>
              <a:t> α</a:t>
            </a:r>
            <a:r>
              <a:rPr lang="el-GR" sz="2400" spc="-52" baseline="-35353" dirty="0">
                <a:solidFill>
                  <a:srgbClr val="231F20"/>
                </a:solidFill>
                <a:cs typeface="Book Antiqua"/>
              </a:rPr>
              <a:t>1</a:t>
            </a:r>
            <a:r>
              <a:rPr lang="el-GR" sz="2400" spc="-35" dirty="0">
                <a:solidFill>
                  <a:srgbClr val="231F20"/>
                </a:solidFill>
                <a:cs typeface="Book Antiqua"/>
              </a:rPr>
              <a:t>-</a:t>
            </a:r>
            <a:r>
              <a:rPr lang="en-US" sz="2400" spc="-25" dirty="0" err="1">
                <a:solidFill>
                  <a:srgbClr val="231F20"/>
                </a:solidFill>
                <a:cs typeface="Book Antiqua"/>
              </a:rPr>
              <a:t>antitripsina</a:t>
            </a:r>
            <a:r>
              <a:rPr lang="en-US" sz="2400" spc="-25" dirty="0">
                <a:solidFill>
                  <a:srgbClr val="231F20"/>
                </a:solidFill>
                <a:cs typeface="Book Antiqua"/>
              </a:rPr>
              <a:t>, </a:t>
            </a:r>
            <a:r>
              <a:rPr lang="en-US" sz="2400" spc="-25" dirty="0" err="1">
                <a:solidFill>
                  <a:srgbClr val="231F20"/>
                </a:solidFill>
                <a:cs typeface="Book Antiqua"/>
              </a:rPr>
              <a:t>che</a:t>
            </a:r>
            <a:r>
              <a:rPr lang="en-US" sz="2400" spc="-25" dirty="0">
                <a:solidFill>
                  <a:srgbClr val="231F20"/>
                </a:solidFill>
                <a:cs typeface="Book Antiqua"/>
              </a:rPr>
              <a:t> ne </a:t>
            </a:r>
            <a:r>
              <a:rPr lang="en-US" sz="2400" spc="-25" dirty="0" err="1">
                <a:solidFill>
                  <a:srgbClr val="231F20"/>
                </a:solidFill>
                <a:cs typeface="Book Antiqua"/>
              </a:rPr>
              <a:t>riducono</a:t>
            </a:r>
            <a:r>
              <a:rPr lang="en-US" sz="2400" spc="-25" dirty="0">
                <a:solidFill>
                  <a:srgbClr val="231F20"/>
                </a:solidFill>
                <a:cs typeface="Book Antiqua"/>
              </a:rPr>
              <a:t> </a:t>
            </a:r>
            <a:r>
              <a:rPr lang="en-US" sz="2400" spc="-25" dirty="0" err="1">
                <a:solidFill>
                  <a:srgbClr val="231F20"/>
                </a:solidFill>
                <a:cs typeface="Book Antiqua"/>
              </a:rPr>
              <a:t>l’emivita</a:t>
            </a:r>
            <a:r>
              <a:rPr lang="en-US" sz="2400" spc="-25" dirty="0">
                <a:solidFill>
                  <a:srgbClr val="231F20"/>
                </a:solidFill>
                <a:cs typeface="Book Antiqua"/>
              </a:rPr>
              <a:t> </a:t>
            </a:r>
            <a:r>
              <a:rPr lang="en-US" sz="2400" spc="-25" dirty="0" err="1">
                <a:solidFill>
                  <a:srgbClr val="231F20"/>
                </a:solidFill>
                <a:cs typeface="Book Antiqua"/>
              </a:rPr>
              <a:t>limitando</a:t>
            </a:r>
            <a:r>
              <a:rPr lang="en-US" sz="2400" spc="-25" dirty="0">
                <a:solidFill>
                  <a:srgbClr val="231F20"/>
                </a:solidFill>
                <a:cs typeface="Book Antiqua"/>
              </a:rPr>
              <a:t> </a:t>
            </a:r>
            <a:r>
              <a:rPr lang="en-US" sz="2400" spc="-25" dirty="0" err="1">
                <a:solidFill>
                  <a:srgbClr val="231F20"/>
                </a:solidFill>
                <a:cs typeface="Book Antiqua"/>
              </a:rPr>
              <a:t>l’azione</a:t>
            </a:r>
            <a:r>
              <a:rPr lang="en-US" sz="2400" spc="-25" dirty="0">
                <a:solidFill>
                  <a:srgbClr val="231F20"/>
                </a:solidFill>
                <a:cs typeface="Book Antiqua"/>
              </a:rPr>
              <a:t> </a:t>
            </a:r>
            <a:r>
              <a:rPr lang="en-US" sz="2400" spc="-25" dirty="0" err="1">
                <a:solidFill>
                  <a:srgbClr val="231F20"/>
                </a:solidFill>
                <a:cs typeface="Book Antiqua"/>
              </a:rPr>
              <a:t>nel</a:t>
            </a:r>
            <a:r>
              <a:rPr lang="en-US" sz="2400" spc="-25" dirty="0">
                <a:solidFill>
                  <a:srgbClr val="231F20"/>
                </a:solidFill>
                <a:cs typeface="Book Antiqua"/>
              </a:rPr>
              <a:t> tempo e </a:t>
            </a:r>
            <a:r>
              <a:rPr lang="en-US" sz="2400" spc="-25" dirty="0" err="1">
                <a:solidFill>
                  <a:srgbClr val="231F20"/>
                </a:solidFill>
                <a:cs typeface="Book Antiqua"/>
              </a:rPr>
              <a:t>nello</a:t>
            </a:r>
            <a:r>
              <a:rPr lang="en-US" sz="2400" spc="-25" dirty="0">
                <a:solidFill>
                  <a:srgbClr val="231F20"/>
                </a:solidFill>
                <a:cs typeface="Book Antiqua"/>
              </a:rPr>
              <a:t> </a:t>
            </a:r>
            <a:r>
              <a:rPr lang="en-US" sz="2400" spc="-25" dirty="0" err="1">
                <a:solidFill>
                  <a:srgbClr val="231F20"/>
                </a:solidFill>
                <a:cs typeface="Book Antiqua"/>
              </a:rPr>
              <a:t>spazio</a:t>
            </a:r>
            <a:endParaRPr lang="it-IT" sz="2400" dirty="0"/>
          </a:p>
        </p:txBody>
      </p:sp>
    </p:spTree>
    <p:extLst>
      <p:ext uri="{BB962C8B-B14F-4D97-AF65-F5344CB8AC3E}">
        <p14:creationId xmlns:p14="http://schemas.microsoft.com/office/powerpoint/2010/main" val="249092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9E9F8-B515-37ED-DB90-5DC3436E9997}"/>
              </a:ext>
            </a:extLst>
          </p:cNvPr>
          <p:cNvSpPr txBox="1"/>
          <p:nvPr/>
        </p:nvSpPr>
        <p:spPr>
          <a:xfrm>
            <a:off x="327260" y="322446"/>
            <a:ext cx="11343372" cy="4985980"/>
          </a:xfrm>
          <a:prstGeom prst="rect">
            <a:avLst/>
          </a:prstGeom>
          <a:noFill/>
        </p:spPr>
        <p:txBody>
          <a:bodyPr wrap="square" rtlCol="0">
            <a:spAutoFit/>
          </a:bodyPr>
          <a:lstStyle/>
          <a:p>
            <a:pPr>
              <a:spcBef>
                <a:spcPts val="1200"/>
              </a:spcBef>
            </a:pPr>
            <a:r>
              <a:rPr lang="el-GR" sz="2800" b="1" spc="-35" dirty="0">
                <a:solidFill>
                  <a:srgbClr val="0070C0"/>
                </a:solidFill>
                <a:cs typeface="Book Antiqua"/>
              </a:rPr>
              <a:t>α</a:t>
            </a:r>
            <a:r>
              <a:rPr lang="el-GR" sz="2800" b="1" spc="-52" baseline="-35353" dirty="0">
                <a:solidFill>
                  <a:srgbClr val="0070C0"/>
                </a:solidFill>
                <a:cs typeface="Book Antiqua"/>
              </a:rPr>
              <a:t>1</a:t>
            </a:r>
            <a:r>
              <a:rPr lang="el-GR" sz="2800" b="1" spc="-35" dirty="0">
                <a:solidFill>
                  <a:srgbClr val="0070C0"/>
                </a:solidFill>
                <a:cs typeface="Book Antiqua"/>
              </a:rPr>
              <a:t>-</a:t>
            </a:r>
            <a:r>
              <a:rPr lang="en-US" sz="2800" b="1" spc="-25" dirty="0" err="1">
                <a:solidFill>
                  <a:srgbClr val="0070C0"/>
                </a:solidFill>
                <a:cs typeface="Book Antiqua"/>
              </a:rPr>
              <a:t>antitripsina</a:t>
            </a:r>
            <a:r>
              <a:rPr lang="en-US" sz="2800" b="1" spc="-25" dirty="0">
                <a:solidFill>
                  <a:srgbClr val="0070C0"/>
                </a:solidFill>
                <a:cs typeface="Book Antiqua"/>
              </a:rPr>
              <a:t> </a:t>
            </a:r>
          </a:p>
          <a:p>
            <a:pPr>
              <a:spcBef>
                <a:spcPts val="1200"/>
              </a:spcBef>
            </a:pPr>
            <a:endParaRPr lang="en-US" sz="2400" spc="-25" dirty="0">
              <a:solidFill>
                <a:srgbClr val="231F20"/>
              </a:solidFill>
            </a:endParaRPr>
          </a:p>
          <a:p>
            <a:pPr>
              <a:spcBef>
                <a:spcPts val="1200"/>
              </a:spcBef>
              <a:buNone/>
            </a:pPr>
            <a:r>
              <a:rPr lang="it-IT" sz="2400" dirty="0"/>
              <a:t>Prodotta principalmente dal fegato. Livelli 0.9-1.75 mg/</a:t>
            </a:r>
            <a:r>
              <a:rPr lang="it-IT" sz="2400" dirty="0" err="1"/>
              <a:t>mL</a:t>
            </a:r>
            <a:r>
              <a:rPr lang="it-IT" sz="2400" dirty="0"/>
              <a:t>, emivita 3-5 gg</a:t>
            </a:r>
            <a:br>
              <a:rPr lang="it-IT" sz="2400" dirty="0"/>
            </a:br>
            <a:r>
              <a:rPr lang="it-IT" sz="2400" dirty="0"/>
              <a:t>Può raddoppiare nella reazione di fase acuta (</a:t>
            </a:r>
            <a:r>
              <a:rPr lang="it-IT" sz="2400" u="sng" dirty="0"/>
              <a:t>misurare sempre insieme a PCR!</a:t>
            </a:r>
            <a:r>
              <a:rPr lang="it-IT" sz="2400" dirty="0"/>
              <a:t>)</a:t>
            </a:r>
          </a:p>
          <a:p>
            <a:pPr>
              <a:spcBef>
                <a:spcPts val="1200"/>
              </a:spcBef>
              <a:buNone/>
            </a:pPr>
            <a:endParaRPr lang="it-IT" sz="2400" dirty="0"/>
          </a:p>
          <a:p>
            <a:pPr>
              <a:spcBef>
                <a:spcPts val="1200"/>
              </a:spcBef>
              <a:buNone/>
            </a:pPr>
            <a:r>
              <a:rPr lang="it-IT" sz="2400" dirty="0"/>
              <a:t>Quando esiste uno squilibrio tra proteasi e </a:t>
            </a:r>
            <a:r>
              <a:rPr lang="it-IT" sz="2400" dirty="0" err="1"/>
              <a:t>antiproteasi</a:t>
            </a:r>
            <a:r>
              <a:rPr lang="it-IT" sz="2400" dirty="0"/>
              <a:t>, come nei fumatori di sigarette con grave deficit di α1-antitripsina, l'elastasi neutrofila libera e altre proteasi si trovano attive nelle vie aeree -&gt; bronchite cronica ed enfisema </a:t>
            </a:r>
            <a:r>
              <a:rPr lang="it-IT" sz="2400" dirty="0" err="1"/>
              <a:t>panacinare</a:t>
            </a:r>
            <a:r>
              <a:rPr lang="it-IT" sz="2400" dirty="0"/>
              <a:t> in giovane età.</a:t>
            </a:r>
          </a:p>
          <a:p>
            <a:pPr>
              <a:spcBef>
                <a:spcPts val="1200"/>
              </a:spcBef>
              <a:buNone/>
            </a:pPr>
            <a:r>
              <a:rPr lang="it-IT" sz="2400" dirty="0"/>
              <a:t>Nelle persone sane, i macrofagi sono il tipo cellulare predominante delle vie aeree. Nelle persone con bronchiectasie, predomina il neutrofilo, e il numero di neutrofili (e il livello di elastasi nell’espettorato) correlano con la gravità della malattia.</a:t>
            </a:r>
          </a:p>
        </p:txBody>
      </p:sp>
    </p:spTree>
    <p:extLst>
      <p:ext uri="{BB962C8B-B14F-4D97-AF65-F5344CB8AC3E}">
        <p14:creationId xmlns:p14="http://schemas.microsoft.com/office/powerpoint/2010/main" val="3055450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614FE-0129-7F03-4FED-C30779409F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5C6CE9-C233-9C8B-9C88-52FFF3B932C9}"/>
              </a:ext>
            </a:extLst>
          </p:cNvPr>
          <p:cNvSpPr txBox="1"/>
          <p:nvPr/>
        </p:nvSpPr>
        <p:spPr>
          <a:xfrm>
            <a:off x="195053" y="1562722"/>
            <a:ext cx="6458551" cy="3477875"/>
          </a:xfrm>
          <a:prstGeom prst="rect">
            <a:avLst/>
          </a:prstGeom>
          <a:noFill/>
        </p:spPr>
        <p:txBody>
          <a:bodyPr wrap="square" rtlCol="0">
            <a:spAutoFit/>
          </a:bodyPr>
          <a:lstStyle/>
          <a:p>
            <a:pPr>
              <a:spcBef>
                <a:spcPts val="600"/>
              </a:spcBef>
            </a:pPr>
            <a:r>
              <a:rPr lang="it-IT" sz="2000" dirty="0"/>
              <a:t>Una donna di 60 anni con 15 anni di storia di fumo (fino ai 43 anni) si reca dallo pneumologo per una storia di tosse cronica dispnea da sforzo già presente da diversi anni. </a:t>
            </a:r>
          </a:p>
          <a:p>
            <a:pPr>
              <a:spcBef>
                <a:spcPts val="600"/>
              </a:spcBef>
            </a:pPr>
            <a:r>
              <a:rPr lang="it-IT" sz="2000" b="1" dirty="0"/>
              <a:t>Anamnesi familiare</a:t>
            </a:r>
            <a:r>
              <a:rPr lang="it-IT" sz="2000" dirty="0"/>
              <a:t>: padre deceduto con enfisema polmonare</a:t>
            </a:r>
          </a:p>
          <a:p>
            <a:pPr>
              <a:spcBef>
                <a:spcPts val="600"/>
              </a:spcBef>
            </a:pPr>
            <a:r>
              <a:rPr lang="it-IT" sz="2000" b="1" dirty="0"/>
              <a:t>Alla visita</a:t>
            </a:r>
            <a:r>
              <a:rPr lang="it-IT" sz="2000" dirty="0"/>
              <a:t>: SaO2 93% in AA, ridotto murmure alle basi polmonari</a:t>
            </a:r>
          </a:p>
          <a:p>
            <a:pPr>
              <a:spcBef>
                <a:spcPts val="600"/>
              </a:spcBef>
            </a:pPr>
            <a:r>
              <a:rPr lang="it-IT" sz="2000" b="1" dirty="0"/>
              <a:t>All’Rx torace</a:t>
            </a:r>
            <a:r>
              <a:rPr lang="it-IT" sz="2000" dirty="0"/>
              <a:t>: basi </a:t>
            </a:r>
            <a:r>
              <a:rPr lang="it-IT" sz="2000" dirty="0" err="1"/>
              <a:t>iperlucenti</a:t>
            </a:r>
            <a:endParaRPr lang="it-IT" sz="2000" dirty="0"/>
          </a:p>
          <a:p>
            <a:pPr>
              <a:spcBef>
                <a:spcPts val="600"/>
              </a:spcBef>
            </a:pPr>
            <a:r>
              <a:rPr lang="it-IT" sz="2000" b="1" dirty="0"/>
              <a:t>Alla spirometria</a:t>
            </a:r>
            <a:r>
              <a:rPr lang="it-IT" sz="2000" dirty="0"/>
              <a:t>: quadro ostruttivo non migliorato con broncodilatatori</a:t>
            </a:r>
          </a:p>
        </p:txBody>
      </p:sp>
      <p:pic>
        <p:nvPicPr>
          <p:cNvPr id="4" name="Picture 3">
            <a:extLst>
              <a:ext uri="{FF2B5EF4-FFF2-40B4-BE49-F238E27FC236}">
                <a16:creationId xmlns:a16="http://schemas.microsoft.com/office/drawing/2014/main" id="{82254C56-67E6-3FF9-AE0C-E2B9BE38F9E9}"/>
              </a:ext>
            </a:extLst>
          </p:cNvPr>
          <p:cNvPicPr>
            <a:picLocks noChangeAspect="1"/>
          </p:cNvPicPr>
          <p:nvPr/>
        </p:nvPicPr>
        <p:blipFill>
          <a:blip r:embed="rId2"/>
          <a:stretch>
            <a:fillRect/>
          </a:stretch>
        </p:blipFill>
        <p:spPr>
          <a:xfrm>
            <a:off x="144379" y="82691"/>
            <a:ext cx="6968691" cy="1151583"/>
          </a:xfrm>
          <a:prstGeom prst="rect">
            <a:avLst/>
          </a:prstGeom>
          <a:effectLst>
            <a:outerShdw blurRad="50800" dist="38100" dir="2700000" algn="tl" rotWithShape="0">
              <a:prstClr val="black">
                <a:alpha val="40000"/>
              </a:prstClr>
            </a:outerShdw>
          </a:effectLst>
        </p:spPr>
      </p:pic>
      <p:pic>
        <p:nvPicPr>
          <p:cNvPr id="13" name="object 13"/>
          <p:cNvPicPr/>
          <p:nvPr/>
        </p:nvPicPr>
        <p:blipFill>
          <a:blip r:embed="rId3" cstate="print"/>
          <a:stretch>
            <a:fillRect/>
          </a:stretch>
        </p:blipFill>
        <p:spPr>
          <a:xfrm>
            <a:off x="6952382" y="1562722"/>
            <a:ext cx="4771189" cy="4838078"/>
          </a:xfrm>
          <a:prstGeom prst="rect">
            <a:avLst/>
          </a:prstGeom>
        </p:spPr>
      </p:pic>
    </p:spTree>
    <p:extLst>
      <p:ext uri="{BB962C8B-B14F-4D97-AF65-F5344CB8AC3E}">
        <p14:creationId xmlns:p14="http://schemas.microsoft.com/office/powerpoint/2010/main" val="105712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17802-1488-32F3-D2C5-152158326B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82429C-9E69-98BD-FC68-20BD63666288}"/>
              </a:ext>
            </a:extLst>
          </p:cNvPr>
          <p:cNvSpPr txBox="1"/>
          <p:nvPr/>
        </p:nvSpPr>
        <p:spPr>
          <a:xfrm>
            <a:off x="5020778" y="409636"/>
            <a:ext cx="6095198" cy="3170099"/>
          </a:xfrm>
          <a:prstGeom prst="rect">
            <a:avLst/>
          </a:prstGeom>
          <a:noFill/>
        </p:spPr>
        <p:txBody>
          <a:bodyPr wrap="square">
            <a:spAutoFit/>
          </a:bodyPr>
          <a:lstStyle/>
          <a:p>
            <a:pPr marL="38100" marR="30480" algn="just">
              <a:lnSpc>
                <a:spcPct val="100000"/>
              </a:lnSpc>
              <a:spcBef>
                <a:spcPts val="1200"/>
              </a:spcBef>
            </a:pPr>
            <a:r>
              <a:rPr lang="it-IT" sz="2000" spc="-95" noProof="0" dirty="0">
                <a:solidFill>
                  <a:srgbClr val="231F20"/>
                </a:solidFill>
                <a:cs typeface="Bookman Old Style"/>
              </a:rPr>
              <a:t>TC: enfisema pan-acinare, prevalente alle basi</a:t>
            </a:r>
            <a:r>
              <a:rPr lang="it-IT" sz="2000" b="0" spc="-80" noProof="0" dirty="0">
                <a:solidFill>
                  <a:srgbClr val="231F20"/>
                </a:solidFill>
                <a:cs typeface="Bookman Old Style"/>
              </a:rPr>
              <a:t>.</a:t>
            </a:r>
            <a:r>
              <a:rPr lang="it-IT" sz="2000" b="0" spc="-20" noProof="0" dirty="0">
                <a:solidFill>
                  <a:srgbClr val="231F20"/>
                </a:solidFill>
                <a:cs typeface="Bookman Old Style"/>
              </a:rPr>
              <a:t> </a:t>
            </a:r>
          </a:p>
          <a:p>
            <a:pPr marL="38100" marR="30480" algn="just">
              <a:lnSpc>
                <a:spcPct val="100000"/>
              </a:lnSpc>
              <a:spcBef>
                <a:spcPts val="1200"/>
              </a:spcBef>
            </a:pPr>
            <a:r>
              <a:rPr lang="it-IT" sz="2000" spc="-105" noProof="0" dirty="0">
                <a:solidFill>
                  <a:srgbClr val="231F20"/>
                </a:solidFill>
                <a:cs typeface="Bookman Old Style"/>
              </a:rPr>
              <a:t>A</a:t>
            </a:r>
            <a:r>
              <a:rPr lang="it-IT" sz="2000" b="0" spc="-114" noProof="0" dirty="0">
                <a:solidFill>
                  <a:srgbClr val="231F20"/>
                </a:solidFill>
                <a:cs typeface="Bookman Old Style"/>
              </a:rPr>
              <a:t>lpha</a:t>
            </a:r>
            <a:r>
              <a:rPr lang="it-IT" sz="2000" b="0" spc="-172" baseline="-35353" noProof="0" dirty="0">
                <a:solidFill>
                  <a:srgbClr val="231F20"/>
                </a:solidFill>
                <a:cs typeface="Bookman Old Style"/>
              </a:rPr>
              <a:t>1</a:t>
            </a:r>
            <a:r>
              <a:rPr lang="it-IT" sz="2000" b="0" spc="-114" noProof="0" dirty="0">
                <a:solidFill>
                  <a:srgbClr val="231F20"/>
                </a:solidFill>
                <a:cs typeface="Bookman Old Style"/>
              </a:rPr>
              <a:t>-</a:t>
            </a:r>
            <a:r>
              <a:rPr lang="it-IT" sz="2000" b="0" spc="-100" noProof="0" dirty="0">
                <a:solidFill>
                  <a:srgbClr val="231F20"/>
                </a:solidFill>
                <a:cs typeface="Bookman Old Style"/>
              </a:rPr>
              <a:t>antitripsina sierica</a:t>
            </a:r>
            <a:r>
              <a:rPr lang="it-IT" sz="2000" b="0" spc="-20" noProof="0" dirty="0">
                <a:solidFill>
                  <a:srgbClr val="231F20"/>
                </a:solidFill>
                <a:cs typeface="Bookman Old Style"/>
              </a:rPr>
              <a:t> </a:t>
            </a:r>
            <a:r>
              <a:rPr lang="it-IT" sz="2000" b="0" spc="-45" noProof="0" dirty="0">
                <a:solidFill>
                  <a:srgbClr val="231F20"/>
                </a:solidFill>
                <a:cs typeface="Bookman Old Style"/>
              </a:rPr>
              <a:t>(AAT):</a:t>
            </a:r>
            <a:r>
              <a:rPr lang="it-IT" sz="2000" b="0" spc="5" noProof="0" dirty="0">
                <a:solidFill>
                  <a:srgbClr val="231F20"/>
                </a:solidFill>
                <a:cs typeface="Bookman Old Style"/>
              </a:rPr>
              <a:t> 0.</a:t>
            </a:r>
            <a:r>
              <a:rPr lang="it-IT" sz="2000" b="0" spc="-135" noProof="0" dirty="0">
                <a:solidFill>
                  <a:srgbClr val="231F20"/>
                </a:solidFill>
                <a:cs typeface="Bookman Old Style"/>
              </a:rPr>
              <a:t>19</a:t>
            </a:r>
            <a:r>
              <a:rPr lang="it-IT" sz="2000" b="0" spc="5" noProof="0" dirty="0">
                <a:solidFill>
                  <a:srgbClr val="231F20"/>
                </a:solidFill>
                <a:cs typeface="Bookman Old Style"/>
              </a:rPr>
              <a:t> </a:t>
            </a:r>
            <a:r>
              <a:rPr lang="it-IT" sz="2000" b="0" spc="-95" noProof="0" dirty="0">
                <a:solidFill>
                  <a:srgbClr val="231F20"/>
                </a:solidFill>
                <a:cs typeface="Bookman Old Style"/>
              </a:rPr>
              <a:t>mg/</a:t>
            </a:r>
            <a:r>
              <a:rPr lang="it-IT" sz="2000" b="0" spc="-95" noProof="0" dirty="0" err="1">
                <a:solidFill>
                  <a:srgbClr val="231F20"/>
                </a:solidFill>
                <a:cs typeface="Bookman Old Style"/>
              </a:rPr>
              <a:t>mL</a:t>
            </a:r>
            <a:r>
              <a:rPr lang="it-IT" sz="2000" b="0" spc="5" noProof="0" dirty="0">
                <a:solidFill>
                  <a:srgbClr val="231F20"/>
                </a:solidFill>
                <a:cs typeface="Bookman Old Style"/>
              </a:rPr>
              <a:t> </a:t>
            </a:r>
            <a:r>
              <a:rPr lang="it-IT" sz="2000" b="0" spc="-90" noProof="0" dirty="0">
                <a:solidFill>
                  <a:srgbClr val="231F20"/>
                </a:solidFill>
                <a:cs typeface="Bookman Old Style"/>
              </a:rPr>
              <a:t>(</a:t>
            </a:r>
            <a:r>
              <a:rPr lang="it-IT" sz="2000" b="0" spc="-90" noProof="0" dirty="0" err="1">
                <a:solidFill>
                  <a:srgbClr val="231F20"/>
                </a:solidFill>
                <a:cs typeface="Bookman Old Style"/>
              </a:rPr>
              <a:t>ref</a:t>
            </a:r>
            <a:r>
              <a:rPr lang="it-IT" sz="2000" b="0" spc="-90" noProof="0" dirty="0">
                <a:solidFill>
                  <a:srgbClr val="231F20"/>
                </a:solidFill>
                <a:cs typeface="Bookman Old Style"/>
              </a:rPr>
              <a:t>.</a:t>
            </a:r>
            <a:r>
              <a:rPr lang="it-IT" sz="2000" b="0" spc="5" noProof="0" dirty="0">
                <a:solidFill>
                  <a:srgbClr val="231F20"/>
                </a:solidFill>
                <a:cs typeface="Bookman Old Style"/>
              </a:rPr>
              <a:t> </a:t>
            </a:r>
            <a:r>
              <a:rPr lang="it-IT" sz="2000" b="0" spc="-95" noProof="0" dirty="0">
                <a:solidFill>
                  <a:srgbClr val="231F20"/>
                </a:solidFill>
                <a:cs typeface="Bookman Old Style"/>
              </a:rPr>
              <a:t>&gt;9).</a:t>
            </a:r>
            <a:r>
              <a:rPr lang="it-IT" sz="2000" b="0" spc="5" noProof="0" dirty="0">
                <a:solidFill>
                  <a:srgbClr val="231F20"/>
                </a:solidFill>
                <a:cs typeface="Bookman Old Style"/>
              </a:rPr>
              <a:t> </a:t>
            </a:r>
          </a:p>
          <a:p>
            <a:pPr marL="38100" marR="30480" algn="just">
              <a:lnSpc>
                <a:spcPct val="100000"/>
              </a:lnSpc>
              <a:spcBef>
                <a:spcPts val="1200"/>
              </a:spcBef>
            </a:pPr>
            <a:r>
              <a:rPr lang="it-IT" sz="2000" spc="-95" noProof="0" dirty="0">
                <a:solidFill>
                  <a:srgbClr val="231F20"/>
                </a:solidFill>
                <a:cs typeface="Bookman Old Style"/>
              </a:rPr>
              <a:t>Genetica di </a:t>
            </a:r>
            <a:r>
              <a:rPr lang="it-IT" sz="2000" i="1" spc="-135" noProof="0" dirty="0">
                <a:solidFill>
                  <a:srgbClr val="231F20"/>
                </a:solidFill>
                <a:cs typeface="Book Antiqua"/>
              </a:rPr>
              <a:t>SERPINA1</a:t>
            </a:r>
            <a:r>
              <a:rPr lang="it-IT" sz="2000" b="0" spc="-135" noProof="0" dirty="0">
                <a:solidFill>
                  <a:srgbClr val="231F20"/>
                </a:solidFill>
                <a:cs typeface="Bookman Old Style"/>
              </a:rPr>
              <a:t>, (codificante</a:t>
            </a:r>
            <a:r>
              <a:rPr lang="it-IT" sz="2000" b="0" spc="-70" noProof="0" dirty="0">
                <a:solidFill>
                  <a:srgbClr val="231F20"/>
                </a:solidFill>
                <a:cs typeface="Bookman Old Style"/>
              </a:rPr>
              <a:t> </a:t>
            </a:r>
            <a:r>
              <a:rPr lang="it-IT" sz="2000" b="0" spc="-90" noProof="0" dirty="0">
                <a:solidFill>
                  <a:srgbClr val="231F20"/>
                </a:solidFill>
                <a:cs typeface="Bookman Old Style"/>
              </a:rPr>
              <a:t>AAT,):  variante </a:t>
            </a:r>
            <a:r>
              <a:rPr lang="it-IT" sz="2000" b="0" spc="-105" noProof="0" dirty="0">
                <a:solidFill>
                  <a:srgbClr val="231F20"/>
                </a:solidFill>
                <a:cs typeface="Bookman Old Style"/>
              </a:rPr>
              <a:t>Z</a:t>
            </a:r>
            <a:r>
              <a:rPr lang="it-IT" sz="2000" b="0" spc="-70" noProof="0" dirty="0">
                <a:solidFill>
                  <a:srgbClr val="231F20"/>
                </a:solidFill>
                <a:cs typeface="Bookman Old Style"/>
              </a:rPr>
              <a:t> (patologica) e variante nulla </a:t>
            </a:r>
          </a:p>
          <a:p>
            <a:pPr marL="38100" marR="30480" algn="just">
              <a:lnSpc>
                <a:spcPct val="100000"/>
              </a:lnSpc>
              <a:spcBef>
                <a:spcPts val="1200"/>
              </a:spcBef>
            </a:pPr>
            <a:r>
              <a:rPr lang="it-IT" sz="2000" spc="-114" noProof="0" dirty="0">
                <a:solidFill>
                  <a:srgbClr val="231F20"/>
                </a:solidFill>
                <a:cs typeface="Bookman Old Style"/>
              </a:rPr>
              <a:t>Trattamento: broncodilatatori, glucocorticoidi inalatori, </a:t>
            </a:r>
            <a:r>
              <a:rPr lang="it-IT" sz="2000" spc="-114" noProof="0" dirty="0" err="1">
                <a:solidFill>
                  <a:srgbClr val="231F20"/>
                </a:solidFill>
                <a:cs typeface="Bookman Old Style"/>
              </a:rPr>
              <a:t>infusion</a:t>
            </a:r>
            <a:r>
              <a:rPr lang="it-IT" sz="2000" spc="-114" noProof="0" dirty="0">
                <a:solidFill>
                  <a:srgbClr val="231F20"/>
                </a:solidFill>
                <a:cs typeface="Bookman Old Style"/>
              </a:rPr>
              <a:t> di </a:t>
            </a:r>
            <a:r>
              <a:rPr lang="it-IT" sz="2000" b="0" spc="-80" noProof="0" dirty="0">
                <a:solidFill>
                  <a:srgbClr val="231F20"/>
                </a:solidFill>
                <a:cs typeface="Bookman Old Style"/>
              </a:rPr>
              <a:t>AAT</a:t>
            </a:r>
            <a:r>
              <a:rPr lang="it-IT" sz="2000" b="0" spc="-30" noProof="0" dirty="0">
                <a:solidFill>
                  <a:srgbClr val="231F20"/>
                </a:solidFill>
                <a:cs typeface="Bookman Old Style"/>
              </a:rPr>
              <a:t> </a:t>
            </a:r>
            <a:r>
              <a:rPr lang="it-IT" sz="2000" b="0" spc="-125" noProof="0" dirty="0">
                <a:solidFill>
                  <a:srgbClr val="231F20"/>
                </a:solidFill>
                <a:cs typeface="Bookman Old Style"/>
              </a:rPr>
              <a:t>plasma-derivata</a:t>
            </a:r>
            <a:r>
              <a:rPr lang="it-IT" sz="2000" b="0" spc="-85" noProof="0" dirty="0">
                <a:solidFill>
                  <a:srgbClr val="231F20"/>
                </a:solidFill>
                <a:cs typeface="Bookman Old Style"/>
              </a:rPr>
              <a:t>.</a:t>
            </a:r>
            <a:r>
              <a:rPr lang="it-IT" sz="2000" b="0" spc="25" noProof="0" dirty="0">
                <a:solidFill>
                  <a:srgbClr val="231F20"/>
                </a:solidFill>
                <a:cs typeface="Bookman Old Style"/>
              </a:rPr>
              <a:t> </a:t>
            </a:r>
          </a:p>
          <a:p>
            <a:pPr marL="38100" marR="30480" algn="just">
              <a:lnSpc>
                <a:spcPct val="100000"/>
              </a:lnSpc>
              <a:spcBef>
                <a:spcPts val="1200"/>
              </a:spcBef>
            </a:pPr>
            <a:r>
              <a:rPr lang="it-IT" sz="2000" spc="-85" noProof="0" dirty="0">
                <a:solidFill>
                  <a:srgbClr val="231F20"/>
                </a:solidFill>
                <a:cs typeface="Bookman Old Style"/>
              </a:rPr>
              <a:t>Ad un follow-up di un anno: Quadro stabile con lieve peggioramento della spirometria</a:t>
            </a:r>
            <a:r>
              <a:rPr lang="it-IT" sz="2000" b="0" spc="-75" noProof="0" dirty="0">
                <a:solidFill>
                  <a:srgbClr val="231F20"/>
                </a:solidFill>
                <a:cs typeface="Bookman Old Style"/>
              </a:rPr>
              <a:t>.</a:t>
            </a:r>
            <a:endParaRPr lang="it-IT" sz="2000" noProof="0" dirty="0">
              <a:cs typeface="Bookman Old Style"/>
            </a:endParaRPr>
          </a:p>
        </p:txBody>
      </p:sp>
      <p:pic>
        <p:nvPicPr>
          <p:cNvPr id="14" name="object 14"/>
          <p:cNvPicPr/>
          <p:nvPr/>
        </p:nvPicPr>
        <p:blipFill>
          <a:blip r:embed="rId2" cstate="print"/>
          <a:stretch>
            <a:fillRect/>
          </a:stretch>
        </p:blipFill>
        <p:spPr>
          <a:xfrm>
            <a:off x="395237" y="409636"/>
            <a:ext cx="4316329" cy="4393370"/>
          </a:xfrm>
          <a:prstGeom prst="rect">
            <a:avLst/>
          </a:prstGeom>
        </p:spPr>
      </p:pic>
      <p:sp>
        <p:nvSpPr>
          <p:cNvPr id="5" name="TextBox 4">
            <a:extLst>
              <a:ext uri="{FF2B5EF4-FFF2-40B4-BE49-F238E27FC236}">
                <a16:creationId xmlns:a16="http://schemas.microsoft.com/office/drawing/2014/main" id="{ED718CEF-7283-126D-BA5A-019F82977E6F}"/>
              </a:ext>
            </a:extLst>
          </p:cNvPr>
          <p:cNvSpPr txBox="1"/>
          <p:nvPr/>
        </p:nvSpPr>
        <p:spPr>
          <a:xfrm>
            <a:off x="492092" y="6263698"/>
            <a:ext cx="6095198" cy="369332"/>
          </a:xfrm>
          <a:prstGeom prst="rect">
            <a:avLst/>
          </a:prstGeom>
          <a:noFill/>
        </p:spPr>
        <p:txBody>
          <a:bodyPr wrap="square">
            <a:spAutoFit/>
          </a:bodyPr>
          <a:lstStyle/>
          <a:p>
            <a:pPr marL="38100" algn="just">
              <a:lnSpc>
                <a:spcPct val="100000"/>
              </a:lnSpc>
              <a:spcBef>
                <a:spcPts val="600"/>
              </a:spcBef>
            </a:pPr>
            <a:r>
              <a:rPr lang="en-US" sz="1800" b="1" spc="-45" dirty="0">
                <a:solidFill>
                  <a:srgbClr val="77787B"/>
                </a:solidFill>
                <a:cs typeface="Gill Sans MT"/>
              </a:rPr>
              <a:t>DOI:</a:t>
            </a:r>
            <a:r>
              <a:rPr lang="en-US" sz="1800" b="1" spc="-25" dirty="0">
                <a:solidFill>
                  <a:srgbClr val="77787B"/>
                </a:solidFill>
                <a:cs typeface="Gill Sans MT"/>
              </a:rPr>
              <a:t> </a:t>
            </a:r>
            <a:r>
              <a:rPr lang="en-US" sz="1800" b="1" spc="-10" dirty="0">
                <a:solidFill>
                  <a:srgbClr val="77787B"/>
                </a:solidFill>
                <a:cs typeface="Gill Sans MT"/>
              </a:rPr>
              <a:t>10.1056/NEJMicm2403183</a:t>
            </a:r>
            <a:endParaRPr lang="en-US" sz="1800" dirty="0">
              <a:cs typeface="Gill Sans MT"/>
            </a:endParaRPr>
          </a:p>
        </p:txBody>
      </p:sp>
      <p:pic>
        <p:nvPicPr>
          <p:cNvPr id="4" name="Picture 3">
            <a:extLst>
              <a:ext uri="{FF2B5EF4-FFF2-40B4-BE49-F238E27FC236}">
                <a16:creationId xmlns:a16="http://schemas.microsoft.com/office/drawing/2014/main" id="{9C7C4A1A-D88C-2998-6A40-704A8ED4AE7A}"/>
              </a:ext>
            </a:extLst>
          </p:cNvPr>
          <p:cNvPicPr>
            <a:picLocks noChangeAspect="1"/>
          </p:cNvPicPr>
          <p:nvPr/>
        </p:nvPicPr>
        <p:blipFill>
          <a:blip r:embed="rId3"/>
          <a:stretch>
            <a:fillRect/>
          </a:stretch>
        </p:blipFill>
        <p:spPr>
          <a:xfrm>
            <a:off x="6584884" y="3867932"/>
            <a:ext cx="2647006" cy="2567596"/>
          </a:xfrm>
          <a:prstGeom prst="rect">
            <a:avLst/>
          </a:prstGeom>
        </p:spPr>
      </p:pic>
    </p:spTree>
    <p:extLst>
      <p:ext uri="{BB962C8B-B14F-4D97-AF65-F5344CB8AC3E}">
        <p14:creationId xmlns:p14="http://schemas.microsoft.com/office/powerpoint/2010/main" val="323407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9C7D-5BF5-9375-EF4A-8A6A36B554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121271-CE39-C18A-B986-895379CF36F7}"/>
              </a:ext>
            </a:extLst>
          </p:cNvPr>
          <p:cNvSpPr txBox="1"/>
          <p:nvPr/>
        </p:nvSpPr>
        <p:spPr>
          <a:xfrm>
            <a:off x="271975" y="300749"/>
            <a:ext cx="11713699" cy="2369880"/>
          </a:xfrm>
          <a:prstGeom prst="rect">
            <a:avLst/>
          </a:prstGeom>
          <a:noFill/>
        </p:spPr>
        <p:txBody>
          <a:bodyPr wrap="square" rtlCol="0">
            <a:spAutoFit/>
          </a:bodyPr>
          <a:lstStyle/>
          <a:p>
            <a:r>
              <a:rPr lang="it-IT" sz="2800" b="1" dirty="0">
                <a:solidFill>
                  <a:srgbClr val="0070C0"/>
                </a:solidFill>
              </a:rPr>
              <a:t>Difetto di AAT</a:t>
            </a:r>
          </a:p>
          <a:p>
            <a:endParaRPr lang="it-IT" sz="2000" dirty="0"/>
          </a:p>
          <a:p>
            <a:r>
              <a:rPr lang="it-IT" sz="2000" dirty="0"/>
              <a:t>Condizione genetica comune (il 95% legati alla mutazione Glu342Lys, detta anche </a:t>
            </a:r>
            <a:r>
              <a:rPr lang="it-IT" sz="2000" b="1" dirty="0"/>
              <a:t>allele Z</a:t>
            </a:r>
            <a:r>
              <a:rPr lang="it-IT" sz="2000" dirty="0"/>
              <a:t>, in Hz in 1:20 persone)</a:t>
            </a:r>
          </a:p>
          <a:p>
            <a:r>
              <a:rPr lang="it-IT" sz="2000" dirty="0"/>
              <a:t>In Europa, 1:5 hanno la mutazione mild Glu264Val (</a:t>
            </a:r>
            <a:r>
              <a:rPr lang="it-IT" sz="2000" b="1" dirty="0"/>
              <a:t>allele S</a:t>
            </a:r>
            <a:r>
              <a:rPr lang="it-IT" sz="2000" dirty="0"/>
              <a:t>) (vantaggio dell’eterozigote?)</a:t>
            </a:r>
          </a:p>
          <a:p>
            <a:endParaRPr lang="it-IT" sz="2000" dirty="0"/>
          </a:p>
          <a:p>
            <a:r>
              <a:rPr lang="it-IT" sz="2000" dirty="0"/>
              <a:t>Mutazioni GOF possono condurre a ritenzione dell’enzima nel fegato causando malattia</a:t>
            </a:r>
          </a:p>
          <a:p>
            <a:r>
              <a:rPr lang="it-IT" sz="2000" dirty="0"/>
              <a:t>Mutazioni LOF in omozigosi causano lo sviluppo di enfisema</a:t>
            </a:r>
          </a:p>
        </p:txBody>
      </p:sp>
      <p:sp>
        <p:nvSpPr>
          <p:cNvPr id="5" name="TextBox 4">
            <a:extLst>
              <a:ext uri="{FF2B5EF4-FFF2-40B4-BE49-F238E27FC236}">
                <a16:creationId xmlns:a16="http://schemas.microsoft.com/office/drawing/2014/main" id="{F46B427C-5067-3F78-4927-E9749C1A8CB1}"/>
              </a:ext>
            </a:extLst>
          </p:cNvPr>
          <p:cNvSpPr txBox="1"/>
          <p:nvPr/>
        </p:nvSpPr>
        <p:spPr>
          <a:xfrm>
            <a:off x="271975" y="3057378"/>
            <a:ext cx="4398498" cy="2862322"/>
          </a:xfrm>
          <a:prstGeom prst="rect">
            <a:avLst/>
          </a:prstGeom>
          <a:noFill/>
        </p:spPr>
        <p:txBody>
          <a:bodyPr wrap="square" rtlCol="0">
            <a:spAutoFit/>
          </a:bodyPr>
          <a:lstStyle/>
          <a:p>
            <a:r>
              <a:rPr lang="it-IT" sz="2000" dirty="0"/>
              <a:t>La maggior parte delle mutazioni causa la degradazione di circa il 70% della AAT nel reticolo endoplasmatico, mentre il 15% è secreto e il 15% si accumula in polimeri, parzialmente degradati dall’autofagia. Le inclusioni residue, PAS+ anche dopo diastasi (PAS-D), sono diagnostiche della malattia. </a:t>
            </a:r>
          </a:p>
          <a:p>
            <a:endParaRPr lang="it-IT" sz="2000" dirty="0"/>
          </a:p>
        </p:txBody>
      </p:sp>
      <p:pic>
        <p:nvPicPr>
          <p:cNvPr id="7" name="Picture 6">
            <a:extLst>
              <a:ext uri="{FF2B5EF4-FFF2-40B4-BE49-F238E27FC236}">
                <a16:creationId xmlns:a16="http://schemas.microsoft.com/office/drawing/2014/main" id="{7B938627-772E-38D7-02AA-5BB504D5A15D}"/>
              </a:ext>
            </a:extLst>
          </p:cNvPr>
          <p:cNvPicPr>
            <a:picLocks noChangeAspect="1"/>
          </p:cNvPicPr>
          <p:nvPr/>
        </p:nvPicPr>
        <p:blipFill>
          <a:blip r:embed="rId2"/>
          <a:stretch>
            <a:fillRect/>
          </a:stretch>
        </p:blipFill>
        <p:spPr>
          <a:xfrm>
            <a:off x="4801773" y="3057378"/>
            <a:ext cx="7118252" cy="3499873"/>
          </a:xfrm>
          <a:prstGeom prst="rect">
            <a:avLst/>
          </a:prstGeom>
        </p:spPr>
      </p:pic>
    </p:spTree>
    <p:extLst>
      <p:ext uri="{BB962C8B-B14F-4D97-AF65-F5344CB8AC3E}">
        <p14:creationId xmlns:p14="http://schemas.microsoft.com/office/powerpoint/2010/main" val="176480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136C-087B-872D-A0EF-DA8D5B98D3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28BF3F-F717-9185-4274-291E9D4FCC86}"/>
              </a:ext>
            </a:extLst>
          </p:cNvPr>
          <p:cNvSpPr txBox="1"/>
          <p:nvPr/>
        </p:nvSpPr>
        <p:spPr>
          <a:xfrm>
            <a:off x="347003" y="365760"/>
            <a:ext cx="11502683" cy="5632311"/>
          </a:xfrm>
          <a:prstGeom prst="rect">
            <a:avLst/>
          </a:prstGeom>
          <a:noFill/>
        </p:spPr>
        <p:txBody>
          <a:bodyPr wrap="square" rtlCol="0">
            <a:spAutoFit/>
          </a:bodyPr>
          <a:lstStyle/>
          <a:p>
            <a:r>
              <a:rPr lang="it-IT" sz="2000" dirty="0"/>
              <a:t>73% dei bambini con </a:t>
            </a:r>
            <a:r>
              <a:rPr lang="it-IT" sz="2000" b="1" dirty="0"/>
              <a:t>genotipo ZZ </a:t>
            </a:r>
            <a:r>
              <a:rPr lang="it-IT" sz="2000" dirty="0"/>
              <a:t>presenta aumento delle ALT nei primi 12 mesi di vita</a:t>
            </a:r>
          </a:p>
          <a:p>
            <a:r>
              <a:rPr lang="it-IT" sz="2000" dirty="0"/>
              <a:t>Alcuni hanno un ittero colestatico che può progredire fino alla cirrosi e morte</a:t>
            </a:r>
          </a:p>
          <a:p>
            <a:r>
              <a:rPr lang="it-IT" sz="2000" dirty="0"/>
              <a:t>In caso di fumo di tabacco, si sviluppa infiammazione ed enfisema già nella terza decade</a:t>
            </a:r>
          </a:p>
          <a:p>
            <a:r>
              <a:rPr lang="it-IT" sz="2000" dirty="0"/>
              <a:t>Un terzo degli adulti presenta fibrosi epatica (la cui progressione può essere favorita dall’alcol)</a:t>
            </a:r>
          </a:p>
          <a:p>
            <a:r>
              <a:rPr lang="it-IT" sz="2000" dirty="0"/>
              <a:t>Il fumo di sigaretta riduce l’emivita nel polmone per ossidazione</a:t>
            </a:r>
          </a:p>
          <a:p>
            <a:endParaRPr lang="it-IT" sz="2000" dirty="0"/>
          </a:p>
          <a:p>
            <a:r>
              <a:rPr lang="it-IT" sz="2000" dirty="0"/>
              <a:t>Nel polmone, una parte della AAT viene inattivata per ossidazione, </a:t>
            </a:r>
            <a:r>
              <a:rPr lang="it-IT" sz="2000"/>
              <a:t>mentre un’altra </a:t>
            </a:r>
            <a:r>
              <a:rPr lang="it-IT" sz="2000" dirty="0"/>
              <a:t>parte polimerizza e media azioni proinfiammatorie e </a:t>
            </a:r>
            <a:r>
              <a:rPr lang="it-IT" sz="2000" dirty="0" err="1"/>
              <a:t>chemotattiche</a:t>
            </a:r>
            <a:r>
              <a:rPr lang="it-IT" sz="2000" dirty="0"/>
              <a:t>, aumentando la quota di neutrofili</a:t>
            </a:r>
          </a:p>
          <a:p>
            <a:r>
              <a:rPr lang="it-IT" sz="2000" dirty="0"/>
              <a:t>Più frequente enfisema delle basi, ma alcuni lo sviluppano lobi superiori e bronchiettasie</a:t>
            </a:r>
          </a:p>
          <a:p>
            <a:endParaRPr lang="it-IT" sz="2000" dirty="0"/>
          </a:p>
          <a:p>
            <a:r>
              <a:rPr lang="it-IT" sz="2000" dirty="0"/>
              <a:t>Manifestazioni rare:</a:t>
            </a:r>
          </a:p>
          <a:p>
            <a:pPr marL="342900" indent="-342900">
              <a:buFontTx/>
              <a:buChar char="-"/>
            </a:pPr>
            <a:r>
              <a:rPr lang="it-IT" sz="2000" dirty="0"/>
              <a:t>Panniculite in meno dell’1% dei soggetti ZZ</a:t>
            </a:r>
          </a:p>
          <a:p>
            <a:pPr marL="342900" indent="-342900">
              <a:buFontTx/>
              <a:buChar char="-"/>
            </a:pPr>
            <a:endParaRPr lang="it-IT" sz="2000" dirty="0"/>
          </a:p>
          <a:p>
            <a:r>
              <a:rPr lang="it-IT" sz="2000" dirty="0"/>
              <a:t>Anche soggetti con genotipo eterozigote (</a:t>
            </a:r>
            <a:r>
              <a:rPr lang="it-IT" sz="2000" b="1" dirty="0"/>
              <a:t>MZ</a:t>
            </a:r>
            <a:r>
              <a:rPr lang="it-IT" sz="2000" dirty="0"/>
              <a:t>) hanno un rischio lievemente  aumentato di sviluppare BPCO ed enfisema in presenza di altri fattori causativi, ma anche cirrosi in presenza di alcol o sindrome metabolica.</a:t>
            </a:r>
          </a:p>
          <a:p>
            <a:r>
              <a:rPr lang="it-IT" sz="2000" dirty="0"/>
              <a:t>Hanno inoltre un rischio aumentato di vasculite p-ANCA associata (PR3)</a:t>
            </a:r>
          </a:p>
          <a:p>
            <a:endParaRPr lang="it-IT" sz="2000" dirty="0"/>
          </a:p>
          <a:p>
            <a:r>
              <a:rPr lang="it-IT" sz="2000" dirty="0"/>
              <a:t>Gli Hz composti </a:t>
            </a:r>
            <a:r>
              <a:rPr lang="it-IT" sz="2000" b="1" dirty="0"/>
              <a:t>SZ</a:t>
            </a:r>
            <a:r>
              <a:rPr lang="it-IT" sz="2000" dirty="0"/>
              <a:t> hanno caratteristiche intermedie</a:t>
            </a:r>
          </a:p>
        </p:txBody>
      </p:sp>
    </p:spTree>
    <p:extLst>
      <p:ext uri="{BB962C8B-B14F-4D97-AF65-F5344CB8AC3E}">
        <p14:creationId xmlns:p14="http://schemas.microsoft.com/office/powerpoint/2010/main" val="307984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2115D-3C19-D23A-8B83-49DDDEA48A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E76590-B2E6-DBBC-A694-177278E35213}"/>
              </a:ext>
            </a:extLst>
          </p:cNvPr>
          <p:cNvPicPr>
            <a:picLocks noChangeAspect="1"/>
          </p:cNvPicPr>
          <p:nvPr/>
        </p:nvPicPr>
        <p:blipFill>
          <a:blip r:embed="rId2"/>
          <a:stretch>
            <a:fillRect/>
          </a:stretch>
        </p:blipFill>
        <p:spPr>
          <a:xfrm>
            <a:off x="1325545" y="0"/>
            <a:ext cx="9540910" cy="6858000"/>
          </a:xfrm>
          <a:prstGeom prst="rect">
            <a:avLst/>
          </a:prstGeom>
        </p:spPr>
      </p:pic>
      <p:pic>
        <p:nvPicPr>
          <p:cNvPr id="5" name="Picture 4">
            <a:extLst>
              <a:ext uri="{FF2B5EF4-FFF2-40B4-BE49-F238E27FC236}">
                <a16:creationId xmlns:a16="http://schemas.microsoft.com/office/drawing/2014/main" id="{4BD5B7C0-B800-397F-2C60-C2ECA2C1B652}"/>
              </a:ext>
            </a:extLst>
          </p:cNvPr>
          <p:cNvPicPr>
            <a:picLocks noChangeAspect="1"/>
          </p:cNvPicPr>
          <p:nvPr/>
        </p:nvPicPr>
        <p:blipFill>
          <a:blip r:embed="rId2"/>
          <a:stretch>
            <a:fillRect/>
          </a:stretch>
        </p:blipFill>
        <p:spPr>
          <a:xfrm>
            <a:off x="1325545" y="0"/>
            <a:ext cx="9540910" cy="6858000"/>
          </a:xfrm>
          <a:prstGeom prst="rect">
            <a:avLst/>
          </a:prstGeom>
        </p:spPr>
      </p:pic>
    </p:spTree>
    <p:extLst>
      <p:ext uri="{BB962C8B-B14F-4D97-AF65-F5344CB8AC3E}">
        <p14:creationId xmlns:p14="http://schemas.microsoft.com/office/powerpoint/2010/main" val="184262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8DC1D1FA-5AF0-BBB0-8477-66956AD3A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07" y="865990"/>
            <a:ext cx="2825706" cy="599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Text Box 6">
            <a:extLst>
              <a:ext uri="{FF2B5EF4-FFF2-40B4-BE49-F238E27FC236}">
                <a16:creationId xmlns:a16="http://schemas.microsoft.com/office/drawing/2014/main" id="{A5909BDC-F0B5-E44A-3119-B8CE2A40D995}"/>
              </a:ext>
            </a:extLst>
          </p:cNvPr>
          <p:cNvSpPr txBox="1">
            <a:spLocks noChangeArrowheads="1"/>
          </p:cNvSpPr>
          <p:nvPr/>
        </p:nvSpPr>
        <p:spPr bwMode="auto">
          <a:xfrm>
            <a:off x="3952648" y="1058298"/>
            <a:ext cx="59347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400" dirty="0"/>
              <a:t>Alterazioni del metabolismo (e trasporto);                  es.: steatosi</a:t>
            </a:r>
          </a:p>
        </p:txBody>
      </p:sp>
      <p:sp>
        <p:nvSpPr>
          <p:cNvPr id="5127" name="Text Box 7">
            <a:extLst>
              <a:ext uri="{FF2B5EF4-FFF2-40B4-BE49-F238E27FC236}">
                <a16:creationId xmlns:a16="http://schemas.microsoft.com/office/drawing/2014/main" id="{046CC2A1-178E-D60F-F88E-20CA4AC1EB13}"/>
              </a:ext>
            </a:extLst>
          </p:cNvPr>
          <p:cNvSpPr txBox="1">
            <a:spLocks noChangeArrowheads="1"/>
          </p:cNvSpPr>
          <p:nvPr/>
        </p:nvSpPr>
        <p:spPr bwMode="auto">
          <a:xfrm>
            <a:off x="4010021" y="2494766"/>
            <a:ext cx="7515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400" dirty="0"/>
              <a:t>Difetti nella conformazione o trasporto di proteine;            es.: deficit di </a:t>
            </a:r>
            <a:r>
              <a:rPr lang="el-GR" altLang="it-IT" sz="2400" dirty="0">
                <a:cs typeface="Arial" panose="020B0604020202020204" pitchFamily="34" charset="0"/>
              </a:rPr>
              <a:t>α</a:t>
            </a:r>
            <a:r>
              <a:rPr lang="it-IT" altLang="it-IT" sz="2400" dirty="0">
                <a:cs typeface="Arial" panose="020B0604020202020204" pitchFamily="34" charset="0"/>
              </a:rPr>
              <a:t>-1-antitripsina (inibitore dell’elastasi)</a:t>
            </a:r>
            <a:endParaRPr lang="it-IT" altLang="it-IT" sz="2400" dirty="0"/>
          </a:p>
        </p:txBody>
      </p:sp>
      <p:sp>
        <p:nvSpPr>
          <p:cNvPr id="5128" name="Text Box 8">
            <a:extLst>
              <a:ext uri="{FF2B5EF4-FFF2-40B4-BE49-F238E27FC236}">
                <a16:creationId xmlns:a16="http://schemas.microsoft.com/office/drawing/2014/main" id="{7A90121B-F3F6-BD09-FCB1-568CCF026D1A}"/>
              </a:ext>
            </a:extLst>
          </p:cNvPr>
          <p:cNvSpPr txBox="1">
            <a:spLocks noChangeArrowheads="1"/>
          </p:cNvSpPr>
          <p:nvPr/>
        </p:nvSpPr>
        <p:spPr bwMode="auto">
          <a:xfrm>
            <a:off x="3952648" y="3861994"/>
            <a:ext cx="76297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400" dirty="0"/>
              <a:t>Malattie da accumulo di sostanze endogene per difetto di enzimi o trasportatori (es. malattie </a:t>
            </a:r>
            <a:r>
              <a:rPr lang="it-IT" altLang="it-IT" sz="2400" dirty="0" err="1"/>
              <a:t>lisosomali</a:t>
            </a:r>
            <a:r>
              <a:rPr lang="it-IT" altLang="it-IT" sz="2400" dirty="0"/>
              <a:t>)</a:t>
            </a:r>
          </a:p>
        </p:txBody>
      </p:sp>
      <p:sp>
        <p:nvSpPr>
          <p:cNvPr id="5129" name="Text Box 9">
            <a:extLst>
              <a:ext uri="{FF2B5EF4-FFF2-40B4-BE49-F238E27FC236}">
                <a16:creationId xmlns:a16="http://schemas.microsoft.com/office/drawing/2014/main" id="{66ADB122-31CA-1EC8-F5ED-4C79FC2C9B32}"/>
              </a:ext>
            </a:extLst>
          </p:cNvPr>
          <p:cNvSpPr txBox="1">
            <a:spLocks noChangeArrowheads="1"/>
          </p:cNvSpPr>
          <p:nvPr/>
        </p:nvSpPr>
        <p:spPr bwMode="auto">
          <a:xfrm>
            <a:off x="4064464" y="5455902"/>
            <a:ext cx="77891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400" dirty="0"/>
              <a:t>Difetti di degradazione di materiale </a:t>
            </a:r>
            <a:r>
              <a:rPr lang="it-IT" altLang="it-IT" sz="2400" u="sng" dirty="0"/>
              <a:t>endogeno</a:t>
            </a:r>
            <a:r>
              <a:rPr lang="it-IT" altLang="it-IT" sz="2400" dirty="0"/>
              <a:t> o </a:t>
            </a:r>
            <a:r>
              <a:rPr lang="it-IT" altLang="it-IT" sz="2400" u="sng" dirty="0"/>
              <a:t>esogeno; </a:t>
            </a:r>
            <a:r>
              <a:rPr lang="it-IT" altLang="it-IT" sz="2400" dirty="0"/>
              <a:t>(emocromatosi, antracosi)</a:t>
            </a:r>
          </a:p>
        </p:txBody>
      </p:sp>
      <p:sp>
        <p:nvSpPr>
          <p:cNvPr id="2" name="TextBox 1">
            <a:extLst>
              <a:ext uri="{FF2B5EF4-FFF2-40B4-BE49-F238E27FC236}">
                <a16:creationId xmlns:a16="http://schemas.microsoft.com/office/drawing/2014/main" id="{6CF9CC04-273E-F774-1347-A1BA2BCE052F}"/>
              </a:ext>
            </a:extLst>
          </p:cNvPr>
          <p:cNvSpPr txBox="1"/>
          <p:nvPr/>
        </p:nvSpPr>
        <p:spPr>
          <a:xfrm>
            <a:off x="723620" y="152735"/>
            <a:ext cx="6196405" cy="461665"/>
          </a:xfrm>
          <a:prstGeom prst="rect">
            <a:avLst/>
          </a:prstGeom>
          <a:noFill/>
        </p:spPr>
        <p:txBody>
          <a:bodyPr wrap="square" rtlCol="0">
            <a:spAutoFit/>
          </a:bodyPr>
          <a:lstStyle/>
          <a:p>
            <a:r>
              <a:rPr lang="it-IT" altLang="it-IT" sz="2400" b="1" dirty="0">
                <a:solidFill>
                  <a:srgbClr val="0070C0"/>
                </a:solidFill>
              </a:rPr>
              <a:t>Deficit di </a:t>
            </a:r>
            <a:r>
              <a:rPr lang="el-GR" altLang="it-IT" sz="2400" b="1" dirty="0">
                <a:solidFill>
                  <a:srgbClr val="0070C0"/>
                </a:solidFill>
                <a:cs typeface="Arial" panose="020B0604020202020204" pitchFamily="34" charset="0"/>
              </a:rPr>
              <a:t>α</a:t>
            </a:r>
            <a:r>
              <a:rPr lang="it-IT" altLang="it-IT" sz="2400" b="1" dirty="0">
                <a:solidFill>
                  <a:srgbClr val="0070C0"/>
                </a:solidFill>
                <a:cs typeface="Arial" panose="020B0604020202020204" pitchFamily="34" charset="0"/>
              </a:rPr>
              <a:t>-1-antitripsina sul Robbins</a:t>
            </a:r>
            <a:endParaRPr lang="it-IT" sz="24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strips(downLeft)">
                                      <p:cBhvr>
                                        <p:cTn id="7" dur="500"/>
                                        <p:tgtEl>
                                          <p:spTgt spid="5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strips(downLeft)">
                                      <p:cBhvr>
                                        <p:cTn id="12" dur="500"/>
                                        <p:tgtEl>
                                          <p:spTgt spid="51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strips(downLeft)">
                                      <p:cBhvr>
                                        <p:cTn id="17" dur="500"/>
                                        <p:tgtEl>
                                          <p:spTgt spid="51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5129"/>
                                        </p:tgtEl>
                                        <p:attrNameLst>
                                          <p:attrName>style.visibility</p:attrName>
                                        </p:attrNameLst>
                                      </p:cBhvr>
                                      <p:to>
                                        <p:strVal val="visible"/>
                                      </p:to>
                                    </p:set>
                                    <p:animEffect transition="in" filter="strips(downLeft)">
                                      <p:cBhvr>
                                        <p:cTn id="22"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P spid="5128" grpId="0"/>
      <p:bldP spid="51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F8B8-1FB7-A223-7B04-C38FB667929E}"/>
            </a:ext>
          </a:extLst>
        </p:cNvPr>
        <p:cNvGrpSpPr/>
        <p:nvPr/>
      </p:nvGrpSpPr>
      <p:grpSpPr>
        <a:xfrm>
          <a:off x="0" y="0"/>
          <a:ext cx="0" cy="0"/>
          <a:chOff x="0" y="0"/>
          <a:chExt cx="0" cy="0"/>
        </a:xfrm>
      </p:grpSpPr>
      <p:pic>
        <p:nvPicPr>
          <p:cNvPr id="1026" name="Picture 2" descr="Foto dell'evento">
            <a:extLst>
              <a:ext uri="{FF2B5EF4-FFF2-40B4-BE49-F238E27FC236}">
                <a16:creationId xmlns:a16="http://schemas.microsoft.com/office/drawing/2014/main" id="{69A75544-BC96-241A-55DA-34DC1D9CE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963"/>
            <a:ext cx="12192000" cy="364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259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081B-83CA-9F0C-AE91-9AC5D7603F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56ECA1-8B62-A30C-9AC5-FAAC9BEFC96E}"/>
              </a:ext>
            </a:extLst>
          </p:cNvPr>
          <p:cNvSpPr txBox="1"/>
          <p:nvPr/>
        </p:nvSpPr>
        <p:spPr>
          <a:xfrm>
            <a:off x="5338010" y="2936968"/>
            <a:ext cx="6146928" cy="3416320"/>
          </a:xfrm>
          <a:prstGeom prst="rect">
            <a:avLst/>
          </a:prstGeom>
          <a:noFill/>
        </p:spPr>
        <p:txBody>
          <a:bodyPr wrap="square">
            <a:spAutoFit/>
          </a:bodyPr>
          <a:lstStyle/>
          <a:p>
            <a:pPr algn="just"/>
            <a:r>
              <a:rPr lang="it-IT" sz="2400" dirty="0"/>
              <a:t>The baseline </a:t>
            </a:r>
            <a:r>
              <a:rPr lang="it-IT" sz="2400" dirty="0" err="1"/>
              <a:t>demographic</a:t>
            </a:r>
            <a:r>
              <a:rPr lang="it-IT" sz="2400" dirty="0"/>
              <a:t> and clinical </a:t>
            </a:r>
            <a:r>
              <a:rPr lang="it-IT" sz="2400" dirty="0" err="1"/>
              <a:t>characteristics</a:t>
            </a:r>
            <a:r>
              <a:rPr lang="it-IT" sz="2400" dirty="0"/>
              <a:t> of the </a:t>
            </a:r>
            <a:r>
              <a:rPr lang="it-IT" sz="2400" dirty="0" err="1"/>
              <a:t>patients</a:t>
            </a:r>
            <a:r>
              <a:rPr lang="it-IT" sz="2400" dirty="0"/>
              <a:t> </a:t>
            </a:r>
            <a:r>
              <a:rPr lang="it-IT" sz="2400" dirty="0" err="1"/>
              <a:t>did</a:t>
            </a:r>
            <a:r>
              <a:rPr lang="it-IT" sz="2400" dirty="0"/>
              <a:t> </a:t>
            </a:r>
            <a:r>
              <a:rPr lang="it-IT" sz="2400" dirty="0" err="1"/>
              <a:t>not</a:t>
            </a:r>
            <a:r>
              <a:rPr lang="it-IT" sz="2400" dirty="0"/>
              <a:t> </a:t>
            </a:r>
            <a:r>
              <a:rPr lang="it-IT" sz="2400" dirty="0" err="1"/>
              <a:t>differ</a:t>
            </a:r>
            <a:r>
              <a:rPr lang="it-IT" sz="2400" dirty="0"/>
              <a:t> </a:t>
            </a:r>
            <a:r>
              <a:rPr lang="it-IT" sz="2400" dirty="0" err="1"/>
              <a:t>substantially</a:t>
            </a:r>
            <a:r>
              <a:rPr lang="it-IT" sz="2400" dirty="0"/>
              <a:t> </a:t>
            </a:r>
            <a:r>
              <a:rPr lang="it-IT" sz="2400" dirty="0" err="1"/>
              <a:t>across</a:t>
            </a:r>
            <a:r>
              <a:rPr lang="it-IT" sz="2400" dirty="0"/>
              <a:t> the trial groups (</a:t>
            </a:r>
            <a:r>
              <a:rPr lang="it-IT" sz="2400" dirty="0" err="1"/>
              <a:t>Table</a:t>
            </a:r>
            <a:r>
              <a:rPr lang="it-IT" sz="2400" dirty="0"/>
              <a:t> 1 and </a:t>
            </a:r>
            <a:r>
              <a:rPr lang="it-IT" sz="2400" dirty="0" err="1"/>
              <a:t>Table</a:t>
            </a:r>
            <a:r>
              <a:rPr lang="it-IT" sz="2400" dirty="0"/>
              <a:t> S2). The </a:t>
            </a:r>
            <a:r>
              <a:rPr lang="it-IT" sz="2400" dirty="0" err="1"/>
              <a:t>patients</a:t>
            </a:r>
            <a:r>
              <a:rPr lang="it-IT" sz="2400" dirty="0"/>
              <a:t> </a:t>
            </a:r>
            <a:r>
              <a:rPr lang="it-IT" sz="2400" dirty="0" err="1"/>
              <a:t>were</a:t>
            </a:r>
            <a:r>
              <a:rPr lang="it-IT" sz="2400" dirty="0"/>
              <a:t> </a:t>
            </a:r>
            <a:r>
              <a:rPr lang="it-IT" sz="2400" dirty="0" err="1"/>
              <a:t>predominantly</a:t>
            </a:r>
            <a:r>
              <a:rPr lang="it-IT" sz="2400" dirty="0"/>
              <a:t> </a:t>
            </a:r>
            <a:r>
              <a:rPr lang="it-IT" sz="2400" dirty="0" err="1"/>
              <a:t>female</a:t>
            </a:r>
            <a:r>
              <a:rPr lang="it-IT" sz="2400" dirty="0"/>
              <a:t> (64.3%) and White (73.6%). </a:t>
            </a:r>
            <a:r>
              <a:rPr lang="it-IT" sz="2400" dirty="0" err="1"/>
              <a:t>Approximately</a:t>
            </a:r>
            <a:r>
              <a:rPr lang="it-IT" sz="2400" dirty="0"/>
              <a:t> one </a:t>
            </a:r>
            <a:r>
              <a:rPr lang="it-IT" sz="2400" dirty="0" err="1"/>
              <a:t>third</a:t>
            </a:r>
            <a:r>
              <a:rPr lang="it-IT" sz="2400" dirty="0"/>
              <a:t> of the </a:t>
            </a:r>
            <a:r>
              <a:rPr lang="it-IT" sz="2400" dirty="0" err="1"/>
              <a:t>patients</a:t>
            </a:r>
            <a:r>
              <a:rPr lang="it-IT" sz="2400" dirty="0"/>
              <a:t> (35.3%) </a:t>
            </a:r>
            <a:r>
              <a:rPr lang="it-IT" sz="2400" dirty="0" err="1"/>
              <a:t>had</a:t>
            </a:r>
            <a:r>
              <a:rPr lang="it-IT" sz="2400" dirty="0"/>
              <a:t> P. aeruginosa–positive </a:t>
            </a:r>
            <a:r>
              <a:rPr lang="it-IT" sz="2400" dirty="0" err="1"/>
              <a:t>sputum</a:t>
            </a:r>
            <a:r>
              <a:rPr lang="it-IT" sz="2400" dirty="0"/>
              <a:t> samples </a:t>
            </a:r>
            <a:r>
              <a:rPr lang="it-IT" sz="2400" dirty="0" err="1"/>
              <a:t>at</a:t>
            </a:r>
            <a:r>
              <a:rPr lang="it-IT" sz="2400" dirty="0"/>
              <a:t> screening and </a:t>
            </a:r>
            <a:r>
              <a:rPr lang="it-IT" sz="2400" dirty="0" err="1"/>
              <a:t>had</a:t>
            </a:r>
            <a:r>
              <a:rPr lang="it-IT" sz="2400" dirty="0"/>
              <a:t> </a:t>
            </a:r>
            <a:r>
              <a:rPr lang="it-IT" sz="2400" dirty="0" err="1"/>
              <a:t>at</a:t>
            </a:r>
            <a:r>
              <a:rPr lang="it-IT" sz="2400" dirty="0"/>
              <a:t> </a:t>
            </a:r>
            <a:r>
              <a:rPr lang="it-IT" sz="2400" dirty="0" err="1"/>
              <a:t>least</a:t>
            </a:r>
            <a:r>
              <a:rPr lang="it-IT" sz="2400" dirty="0"/>
              <a:t> three </a:t>
            </a:r>
            <a:r>
              <a:rPr lang="it-IT" sz="2400" dirty="0" err="1"/>
              <a:t>exacerbations</a:t>
            </a:r>
            <a:r>
              <a:rPr lang="it-IT" sz="2400" dirty="0"/>
              <a:t> in the </a:t>
            </a:r>
            <a:r>
              <a:rPr lang="it-IT" sz="2400" dirty="0" err="1"/>
              <a:t>previous</a:t>
            </a:r>
            <a:r>
              <a:rPr lang="it-IT" sz="2400" dirty="0"/>
              <a:t> 12 </a:t>
            </a:r>
            <a:r>
              <a:rPr lang="it-IT" sz="2400" dirty="0" err="1"/>
              <a:t>months</a:t>
            </a:r>
            <a:r>
              <a:rPr lang="it-IT" sz="2400" dirty="0"/>
              <a:t> (29.2%)</a:t>
            </a:r>
          </a:p>
        </p:txBody>
      </p:sp>
      <p:pic>
        <p:nvPicPr>
          <p:cNvPr id="4" name="Picture 3">
            <a:extLst>
              <a:ext uri="{FF2B5EF4-FFF2-40B4-BE49-F238E27FC236}">
                <a16:creationId xmlns:a16="http://schemas.microsoft.com/office/drawing/2014/main" id="{89880BFF-D9DE-4AE5-CBA0-8A0613D1DAA7}"/>
              </a:ext>
            </a:extLst>
          </p:cNvPr>
          <p:cNvPicPr>
            <a:picLocks noChangeAspect="1"/>
          </p:cNvPicPr>
          <p:nvPr/>
        </p:nvPicPr>
        <p:blipFill>
          <a:blip r:embed="rId2"/>
          <a:stretch>
            <a:fillRect/>
          </a:stretch>
        </p:blipFill>
        <p:spPr>
          <a:xfrm>
            <a:off x="5338010" y="316026"/>
            <a:ext cx="5513816" cy="217857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8B6A22C-8B23-2F91-3B31-D009F5B4F8F5}"/>
              </a:ext>
            </a:extLst>
          </p:cNvPr>
          <p:cNvSpPr txBox="1"/>
          <p:nvPr/>
        </p:nvSpPr>
        <p:spPr>
          <a:xfrm>
            <a:off x="313522" y="402019"/>
            <a:ext cx="4816617" cy="1200329"/>
          </a:xfrm>
          <a:prstGeom prst="rect">
            <a:avLst/>
          </a:prstGeom>
          <a:solidFill>
            <a:schemeClr val="bg2"/>
          </a:solidFill>
          <a:ln w="38100">
            <a:solidFill>
              <a:srgbClr val="C00000"/>
            </a:solidFill>
          </a:ln>
        </p:spPr>
        <p:txBody>
          <a:bodyPr wrap="square" rtlCol="0">
            <a:spAutoFit/>
          </a:bodyPr>
          <a:lstStyle/>
          <a:p>
            <a:r>
              <a:rPr lang="it-IT" sz="2400" dirty="0"/>
              <a:t>Torniamo al nostro Trial</a:t>
            </a:r>
          </a:p>
          <a:p>
            <a:r>
              <a:rPr lang="it-IT" sz="2400" dirty="0"/>
              <a:t>Non riguarda il difetto di AAT,</a:t>
            </a:r>
          </a:p>
          <a:p>
            <a:r>
              <a:rPr lang="it-IT" sz="2400" dirty="0"/>
              <a:t>Ma solo le </a:t>
            </a:r>
            <a:r>
              <a:rPr lang="it-IT" sz="2400" dirty="0" err="1"/>
              <a:t>bronhciettasie</a:t>
            </a:r>
            <a:r>
              <a:rPr lang="it-IT" sz="2400" dirty="0"/>
              <a:t> non-FC</a:t>
            </a:r>
          </a:p>
        </p:txBody>
      </p:sp>
      <p:sp>
        <p:nvSpPr>
          <p:cNvPr id="6" name="Arrow: Down 5">
            <a:extLst>
              <a:ext uri="{FF2B5EF4-FFF2-40B4-BE49-F238E27FC236}">
                <a16:creationId xmlns:a16="http://schemas.microsoft.com/office/drawing/2014/main" id="{10A7E913-A955-22B4-A023-E48544C36BF1}"/>
              </a:ext>
            </a:extLst>
          </p:cNvPr>
          <p:cNvSpPr/>
          <p:nvPr/>
        </p:nvSpPr>
        <p:spPr>
          <a:xfrm>
            <a:off x="2555631" y="1627163"/>
            <a:ext cx="342314" cy="356382"/>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C00000"/>
              </a:solidFill>
            </a:endParaRPr>
          </a:p>
        </p:txBody>
      </p:sp>
      <p:sp>
        <p:nvSpPr>
          <p:cNvPr id="7" name="TextBox 6">
            <a:extLst>
              <a:ext uri="{FF2B5EF4-FFF2-40B4-BE49-F238E27FC236}">
                <a16:creationId xmlns:a16="http://schemas.microsoft.com/office/drawing/2014/main" id="{33B0E1B6-DF7B-9143-5396-F4DE5D759A43}"/>
              </a:ext>
            </a:extLst>
          </p:cNvPr>
          <p:cNvSpPr txBox="1"/>
          <p:nvPr/>
        </p:nvSpPr>
        <p:spPr>
          <a:xfrm>
            <a:off x="984914" y="2076283"/>
            <a:ext cx="3473832" cy="1200329"/>
          </a:xfrm>
          <a:prstGeom prst="rect">
            <a:avLst/>
          </a:prstGeom>
          <a:solidFill>
            <a:schemeClr val="bg2"/>
          </a:solidFill>
          <a:ln w="38100">
            <a:solidFill>
              <a:srgbClr val="C00000"/>
            </a:solidFill>
          </a:ln>
        </p:spPr>
        <p:txBody>
          <a:bodyPr wrap="square" rtlCol="0">
            <a:spAutoFit/>
          </a:bodyPr>
          <a:lstStyle/>
          <a:p>
            <a:r>
              <a:rPr lang="it-IT" sz="2400" dirty="0"/>
              <a:t>Il difetto anche parziale di AAT può aumentare il rischio di bronchiettasie</a:t>
            </a:r>
          </a:p>
        </p:txBody>
      </p:sp>
    </p:spTree>
    <p:extLst>
      <p:ext uri="{BB962C8B-B14F-4D97-AF65-F5344CB8AC3E}">
        <p14:creationId xmlns:p14="http://schemas.microsoft.com/office/powerpoint/2010/main" val="157503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20496-4A95-3F0E-220F-3FDA83EC27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B31E4C-DDBA-14F9-1D83-7DE1B25019CC}"/>
              </a:ext>
            </a:extLst>
          </p:cNvPr>
          <p:cNvPicPr>
            <a:picLocks noChangeAspect="1"/>
          </p:cNvPicPr>
          <p:nvPr/>
        </p:nvPicPr>
        <p:blipFill>
          <a:blip r:embed="rId2"/>
          <a:stretch>
            <a:fillRect/>
          </a:stretch>
        </p:blipFill>
        <p:spPr>
          <a:xfrm>
            <a:off x="33688" y="1219273"/>
            <a:ext cx="12192000" cy="4255824"/>
          </a:xfrm>
          <a:prstGeom prst="rect">
            <a:avLst/>
          </a:prstGeom>
        </p:spPr>
      </p:pic>
      <p:sp>
        <p:nvSpPr>
          <p:cNvPr id="2" name="TextBox 1">
            <a:extLst>
              <a:ext uri="{FF2B5EF4-FFF2-40B4-BE49-F238E27FC236}">
                <a16:creationId xmlns:a16="http://schemas.microsoft.com/office/drawing/2014/main" id="{9DD4FB64-43C0-536F-0580-4B1024870F19}"/>
              </a:ext>
            </a:extLst>
          </p:cNvPr>
          <p:cNvSpPr txBox="1"/>
          <p:nvPr/>
        </p:nvSpPr>
        <p:spPr>
          <a:xfrm>
            <a:off x="1029903" y="5563402"/>
            <a:ext cx="10828421" cy="830997"/>
          </a:xfrm>
          <a:prstGeom prst="rect">
            <a:avLst/>
          </a:prstGeom>
          <a:noFill/>
        </p:spPr>
        <p:txBody>
          <a:bodyPr wrap="square" rtlCol="0">
            <a:spAutoFit/>
          </a:bodyPr>
          <a:lstStyle/>
          <a:p>
            <a:r>
              <a:rPr lang="en-US" sz="2400" dirty="0"/>
              <a:t>The incidence of adverse events was similar across groups (severe infections, pneumonia) except for a higher incidence of hyperkeratosis with </a:t>
            </a:r>
            <a:r>
              <a:rPr lang="en-US" sz="2400" dirty="0" err="1"/>
              <a:t>brensocatib</a:t>
            </a:r>
            <a:r>
              <a:rPr lang="en-US" sz="2400" dirty="0"/>
              <a:t>.</a:t>
            </a:r>
            <a:endParaRPr lang="it-IT" sz="2400" dirty="0"/>
          </a:p>
        </p:txBody>
      </p:sp>
    </p:spTree>
    <p:extLst>
      <p:ext uri="{BB962C8B-B14F-4D97-AF65-F5344CB8AC3E}">
        <p14:creationId xmlns:p14="http://schemas.microsoft.com/office/powerpoint/2010/main" val="1167959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024DF4-93F4-118E-9638-31676F2518DE}"/>
              </a:ext>
            </a:extLst>
          </p:cNvPr>
          <p:cNvSpPr txBox="1"/>
          <p:nvPr/>
        </p:nvSpPr>
        <p:spPr>
          <a:xfrm>
            <a:off x="158847" y="1798484"/>
            <a:ext cx="11656194" cy="4093428"/>
          </a:xfrm>
          <a:prstGeom prst="rect">
            <a:avLst/>
          </a:prstGeom>
          <a:noFill/>
        </p:spPr>
        <p:txBody>
          <a:bodyPr wrap="square">
            <a:spAutoFit/>
          </a:bodyPr>
          <a:lstStyle/>
          <a:p>
            <a:pPr marR="0" algn="just" rtl="0">
              <a:spcBef>
                <a:spcPts val="1200"/>
              </a:spcBef>
            </a:pPr>
            <a:r>
              <a:rPr lang="en-US" sz="2400" b="0" i="0" u="none" strike="noStrike" baseline="0" dirty="0">
                <a:solidFill>
                  <a:srgbClr val="231F20"/>
                </a:solidFill>
                <a:latin typeface="Times New Roman" panose="02020603050405020304" pitchFamily="18" charset="0"/>
              </a:rPr>
              <a:t>The approximate 20% reduction in the frequency of exacerbations with </a:t>
            </a:r>
            <a:r>
              <a:rPr lang="en-US" sz="2400" b="0" i="0" u="none" strike="noStrike" baseline="0" dirty="0" err="1">
                <a:solidFill>
                  <a:srgbClr val="231F20"/>
                </a:solidFill>
                <a:latin typeface="Times New Roman" panose="02020603050405020304" pitchFamily="18" charset="0"/>
              </a:rPr>
              <a:t>brensocatib</a:t>
            </a:r>
            <a:r>
              <a:rPr lang="en-US" sz="2400" b="0" i="0" u="none" strike="noStrike" baseline="0" dirty="0">
                <a:solidFill>
                  <a:srgbClr val="231F20"/>
                </a:solidFill>
                <a:latin typeface="Times New Roman" panose="02020603050405020304" pitchFamily="18" charset="0"/>
              </a:rPr>
              <a:t> is similar to the estimates from systematic reviews of the effect of inhaled antibiotics (22%) but less than the reduction observed with oral macrolides (42%).</a:t>
            </a:r>
            <a:r>
              <a:rPr lang="en-US" sz="2400" b="0" i="0" u="none" strike="noStrike" baseline="30000" dirty="0">
                <a:solidFill>
                  <a:srgbClr val="231F20"/>
                </a:solidFill>
                <a:latin typeface="Times New Roman" panose="02020603050405020304" pitchFamily="18" charset="0"/>
              </a:rPr>
              <a:t> </a:t>
            </a:r>
            <a:endParaRPr lang="en-US" sz="2400" baseline="30000" dirty="0">
              <a:solidFill>
                <a:srgbClr val="231F20"/>
              </a:solidFill>
              <a:latin typeface="Times New Roman" panose="02020603050405020304" pitchFamily="18" charset="0"/>
            </a:endParaRPr>
          </a:p>
          <a:p>
            <a:pPr marR="0" algn="just" rtl="0">
              <a:spcBef>
                <a:spcPts val="1200"/>
              </a:spcBef>
            </a:pPr>
            <a:r>
              <a:rPr lang="en-US" sz="2400" b="0" i="0" u="none" strike="noStrike" baseline="0" dirty="0">
                <a:solidFill>
                  <a:srgbClr val="231F20"/>
                </a:solidFill>
                <a:latin typeface="Times New Roman" panose="02020603050405020304" pitchFamily="18" charset="0"/>
              </a:rPr>
              <a:t>Because only </a:t>
            </a:r>
            <a:r>
              <a:rPr lang="en-US" sz="2400" dirty="0">
                <a:solidFill>
                  <a:srgbClr val="231F20"/>
                </a:solidFill>
                <a:latin typeface="Times New Roman" panose="02020603050405020304" pitchFamily="18" charset="0"/>
              </a:rPr>
              <a:t>~</a:t>
            </a:r>
            <a:r>
              <a:rPr lang="en-US" sz="2400" b="0" i="0" u="none" strike="noStrike" baseline="0" dirty="0">
                <a:solidFill>
                  <a:srgbClr val="231F20"/>
                </a:solidFill>
                <a:latin typeface="Times New Roman" panose="02020603050405020304" pitchFamily="18" charset="0"/>
              </a:rPr>
              <a:t> 20% of the patients in the trial were receiving long-term macrolides, it is difficult to determine whether </a:t>
            </a:r>
            <a:r>
              <a:rPr lang="en-US" sz="2400" b="0" i="0" u="none" strike="noStrike" baseline="0" dirty="0" err="1">
                <a:solidFill>
                  <a:srgbClr val="231F20"/>
                </a:solidFill>
                <a:latin typeface="Times New Roman" panose="02020603050405020304" pitchFamily="18" charset="0"/>
              </a:rPr>
              <a:t>brensocatib</a:t>
            </a:r>
            <a:r>
              <a:rPr lang="en-US" sz="2400" b="0" i="0" u="none" strike="noStrike" baseline="0" dirty="0">
                <a:solidFill>
                  <a:srgbClr val="231F20"/>
                </a:solidFill>
                <a:latin typeface="Times New Roman" panose="02020603050405020304" pitchFamily="18" charset="0"/>
              </a:rPr>
              <a:t> could also be a useful add-on therapy.</a:t>
            </a:r>
          </a:p>
          <a:p>
            <a:pPr marR="0" algn="just" rtl="0">
              <a:spcBef>
                <a:spcPts val="1200"/>
              </a:spcBef>
            </a:pPr>
            <a:r>
              <a:rPr lang="en-US" sz="2400" b="0" i="0" u="none" strike="noStrike" baseline="0" dirty="0">
                <a:solidFill>
                  <a:srgbClr val="231F20"/>
                </a:solidFill>
                <a:latin typeface="Times New Roman" panose="02020603050405020304" pitchFamily="18" charset="0"/>
              </a:rPr>
              <a:t>At both doses, </a:t>
            </a:r>
            <a:r>
              <a:rPr lang="en-US" sz="2400" b="0" i="0" u="none" strike="noStrike" baseline="0" dirty="0" err="1">
                <a:solidFill>
                  <a:srgbClr val="231F20"/>
                </a:solidFill>
                <a:latin typeface="Times New Roman" panose="02020603050405020304" pitchFamily="18" charset="0"/>
              </a:rPr>
              <a:t>brensocatib</a:t>
            </a:r>
            <a:r>
              <a:rPr lang="en-US" sz="2400" b="0" i="0" u="none" strike="noStrike" baseline="0" dirty="0">
                <a:solidFill>
                  <a:srgbClr val="231F20"/>
                </a:solidFill>
                <a:latin typeface="Times New Roman" panose="02020603050405020304" pitchFamily="18" charset="0"/>
              </a:rPr>
              <a:t> may have had a more favorable reduction in the incidence of exacerbations among patients who had a lower number of exacerbations (2 vs. &gt;3) in the 12 months before screening, had not been hospitalized for an exacerbation in the 24 months before screening, were not receiving long-term antibiotics at baseline, and had better lung function at baseline, as measured by the FEV</a:t>
            </a:r>
            <a:r>
              <a:rPr lang="en-US" sz="2400" b="0" i="0" u="none" strike="noStrike" baseline="-25000" dirty="0">
                <a:solidFill>
                  <a:srgbClr val="231F20"/>
                </a:solidFill>
                <a:latin typeface="Times New Roman" panose="02020603050405020304" pitchFamily="18" charset="0"/>
              </a:rPr>
              <a:t>1</a:t>
            </a:r>
            <a:r>
              <a:rPr lang="en-US" sz="2400" b="0" i="0" u="none" strike="noStrike" baseline="0" dirty="0">
                <a:solidFill>
                  <a:srgbClr val="231F20"/>
                </a:solidFill>
                <a:latin typeface="Times New Roman" panose="02020603050405020304" pitchFamily="18" charset="0"/>
              </a:rPr>
              <a:t>. </a:t>
            </a:r>
          </a:p>
        </p:txBody>
      </p:sp>
      <p:pic>
        <p:nvPicPr>
          <p:cNvPr id="4" name="Picture 3">
            <a:extLst>
              <a:ext uri="{FF2B5EF4-FFF2-40B4-BE49-F238E27FC236}">
                <a16:creationId xmlns:a16="http://schemas.microsoft.com/office/drawing/2014/main" id="{F84BA9A0-2623-98D4-F8EE-3E29948B26CE}"/>
              </a:ext>
            </a:extLst>
          </p:cNvPr>
          <p:cNvPicPr>
            <a:picLocks noChangeAspect="1"/>
          </p:cNvPicPr>
          <p:nvPr/>
        </p:nvPicPr>
        <p:blipFill>
          <a:blip r:embed="rId2"/>
          <a:stretch>
            <a:fillRect/>
          </a:stretch>
        </p:blipFill>
        <p:spPr>
          <a:xfrm>
            <a:off x="158847" y="91440"/>
            <a:ext cx="3787511" cy="1630312"/>
          </a:xfrm>
          <a:prstGeom prst="rect">
            <a:avLst/>
          </a:prstGeom>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0F50F2C5-A4A4-5282-69A4-B74E8B66D6E8}"/>
              </a:ext>
            </a:extLst>
          </p:cNvPr>
          <p:cNvSpPr/>
          <p:nvPr/>
        </p:nvSpPr>
        <p:spPr>
          <a:xfrm>
            <a:off x="8008219" y="447575"/>
            <a:ext cx="3123398" cy="75077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C00000"/>
                </a:solidFill>
              </a:rPr>
              <a:t>EDITORIAL</a:t>
            </a:r>
          </a:p>
        </p:txBody>
      </p:sp>
      <p:sp>
        <p:nvSpPr>
          <p:cNvPr id="6" name="TextBox 5">
            <a:extLst>
              <a:ext uri="{FF2B5EF4-FFF2-40B4-BE49-F238E27FC236}">
                <a16:creationId xmlns:a16="http://schemas.microsoft.com/office/drawing/2014/main" id="{42296DF3-0C67-10EE-F393-BFA8EB49ECE2}"/>
              </a:ext>
            </a:extLst>
          </p:cNvPr>
          <p:cNvSpPr txBox="1"/>
          <p:nvPr/>
        </p:nvSpPr>
        <p:spPr>
          <a:xfrm>
            <a:off x="158847" y="5891912"/>
            <a:ext cx="11771384" cy="830997"/>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These findings might suggest </a:t>
            </a:r>
            <a:r>
              <a:rPr lang="en-US" sz="2400" b="1" i="0" u="none" strike="noStrike" baseline="0" dirty="0">
                <a:solidFill>
                  <a:srgbClr val="C00000"/>
                </a:solidFill>
                <a:latin typeface="Times New Roman" panose="02020603050405020304" pitchFamily="18" charset="0"/>
              </a:rPr>
              <a:t>a greater response in patients with milder disease and a possible future role in children</a:t>
            </a:r>
            <a:r>
              <a:rPr lang="en-US" sz="2400" b="0" i="0" u="none" strike="noStrike" baseline="0" dirty="0">
                <a:solidFill>
                  <a:srgbClr val="C00000"/>
                </a:solidFill>
                <a:latin typeface="Times New Roman" panose="02020603050405020304" pitchFamily="18" charset="0"/>
              </a:rPr>
              <a:t>. </a:t>
            </a:r>
            <a:endParaRPr lang="it-IT" sz="2400" dirty="0">
              <a:solidFill>
                <a:srgbClr val="C00000"/>
              </a:solidFill>
            </a:endParaRPr>
          </a:p>
        </p:txBody>
      </p:sp>
    </p:spTree>
    <p:extLst>
      <p:ext uri="{BB962C8B-B14F-4D97-AF65-F5344CB8AC3E}">
        <p14:creationId xmlns:p14="http://schemas.microsoft.com/office/powerpoint/2010/main" val="6138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41402-E170-686F-7AA7-86B0E00D8B7C}"/>
              </a:ext>
            </a:extLst>
          </p:cNvPr>
          <p:cNvPicPr>
            <a:picLocks noChangeAspect="1"/>
          </p:cNvPicPr>
          <p:nvPr/>
        </p:nvPicPr>
        <p:blipFill>
          <a:blip r:embed="rId2"/>
          <a:stretch>
            <a:fillRect/>
          </a:stretch>
        </p:blipFill>
        <p:spPr>
          <a:xfrm>
            <a:off x="229376" y="337534"/>
            <a:ext cx="6649792" cy="185049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0F8EA6A-D432-E6C1-84FB-19E7CF7C5F6E}"/>
              </a:ext>
            </a:extLst>
          </p:cNvPr>
          <p:cNvPicPr>
            <a:picLocks noChangeAspect="1"/>
          </p:cNvPicPr>
          <p:nvPr/>
        </p:nvPicPr>
        <p:blipFill>
          <a:blip r:embed="rId3"/>
          <a:stretch>
            <a:fillRect/>
          </a:stretch>
        </p:blipFill>
        <p:spPr>
          <a:xfrm>
            <a:off x="0" y="2381700"/>
            <a:ext cx="12192000" cy="3663518"/>
          </a:xfrm>
          <a:prstGeom prst="rect">
            <a:avLst/>
          </a:prstGeom>
        </p:spPr>
      </p:pic>
      <p:sp>
        <p:nvSpPr>
          <p:cNvPr id="6" name="Rectangle: Rounded Corners 5">
            <a:extLst>
              <a:ext uri="{FF2B5EF4-FFF2-40B4-BE49-F238E27FC236}">
                <a16:creationId xmlns:a16="http://schemas.microsoft.com/office/drawing/2014/main" id="{B3C160D9-DBA8-C117-972C-2CB09F5E8E1A}"/>
              </a:ext>
            </a:extLst>
          </p:cNvPr>
          <p:cNvSpPr/>
          <p:nvPr/>
        </p:nvSpPr>
        <p:spPr>
          <a:xfrm>
            <a:off x="8008219" y="447575"/>
            <a:ext cx="3123398" cy="128016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C00000"/>
                </a:solidFill>
              </a:rPr>
              <a:t>SCIENCE BEHIND THE STUDY</a:t>
            </a:r>
          </a:p>
        </p:txBody>
      </p:sp>
    </p:spTree>
    <p:extLst>
      <p:ext uri="{BB962C8B-B14F-4D97-AF65-F5344CB8AC3E}">
        <p14:creationId xmlns:p14="http://schemas.microsoft.com/office/powerpoint/2010/main" val="2235559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82D1F-B5DA-3765-47B5-56EEB6E68610}"/>
              </a:ext>
            </a:extLst>
          </p:cNvPr>
          <p:cNvPicPr>
            <a:picLocks noChangeAspect="1"/>
          </p:cNvPicPr>
          <p:nvPr/>
        </p:nvPicPr>
        <p:blipFill>
          <a:blip r:embed="rId2"/>
          <a:stretch>
            <a:fillRect/>
          </a:stretch>
        </p:blipFill>
        <p:spPr>
          <a:xfrm>
            <a:off x="0" y="0"/>
            <a:ext cx="6929491" cy="6858000"/>
          </a:xfrm>
          <a:prstGeom prst="rect">
            <a:avLst/>
          </a:prstGeom>
        </p:spPr>
      </p:pic>
      <p:sp>
        <p:nvSpPr>
          <p:cNvPr id="4" name="TextBox 3">
            <a:extLst>
              <a:ext uri="{FF2B5EF4-FFF2-40B4-BE49-F238E27FC236}">
                <a16:creationId xmlns:a16="http://schemas.microsoft.com/office/drawing/2014/main" id="{8C1FF85C-C839-04F8-2E27-32780E6A194B}"/>
              </a:ext>
            </a:extLst>
          </p:cNvPr>
          <p:cNvSpPr txBox="1"/>
          <p:nvPr/>
        </p:nvSpPr>
        <p:spPr>
          <a:xfrm>
            <a:off x="7189223" y="400581"/>
            <a:ext cx="4836694" cy="5940088"/>
          </a:xfrm>
          <a:prstGeom prst="rect">
            <a:avLst/>
          </a:prstGeom>
          <a:noFill/>
        </p:spPr>
        <p:txBody>
          <a:bodyPr wrap="square" rtlCol="0">
            <a:spAutoFit/>
          </a:bodyPr>
          <a:lstStyle/>
          <a:p>
            <a:r>
              <a:rPr lang="en-US" sz="2000" dirty="0"/>
              <a:t>Panel B shows how free neutrophil elastase can perpetuate</a:t>
            </a:r>
            <a:r>
              <a:rPr lang="en-US" sz="2000" b="1" dirty="0"/>
              <a:t> a cycle of infection and inflammation </a:t>
            </a:r>
            <a:r>
              <a:rPr lang="en-US" sz="2000" dirty="0"/>
              <a:t>by damage to bronchial epithelial cells and increased apoptosis, increased mucus secretion by goblet cells, reduced ciliary beat frequency, increased levels of cytokines and chemokines, an increased number of neutrophils, and reduced neutrophil phagocytosis. </a:t>
            </a:r>
          </a:p>
          <a:p>
            <a:endParaRPr lang="en-US" sz="2000" dirty="0"/>
          </a:p>
          <a:p>
            <a:pPr marL="342900" indent="-342900">
              <a:buFontTx/>
              <a:buChar char="-"/>
            </a:pPr>
            <a:r>
              <a:rPr lang="en-US" sz="2000" dirty="0"/>
              <a:t>Regular chest clearance with or without airway adjuncts </a:t>
            </a:r>
          </a:p>
          <a:p>
            <a:pPr marL="342900" indent="-342900">
              <a:buFontTx/>
              <a:buChar char="-"/>
            </a:pPr>
            <a:r>
              <a:rPr lang="en-US" sz="2000" dirty="0"/>
              <a:t>Annual vaccinations </a:t>
            </a:r>
          </a:p>
          <a:p>
            <a:pPr marL="342900" indent="-342900">
              <a:buFontTx/>
              <a:buChar char="-"/>
            </a:pPr>
            <a:r>
              <a:rPr lang="en-US" sz="2000" dirty="0"/>
              <a:t>Prompt treatment of respiratory infections </a:t>
            </a:r>
          </a:p>
          <a:p>
            <a:pPr marL="342900" indent="-342900">
              <a:buFontTx/>
              <a:buChar char="-"/>
            </a:pPr>
            <a:r>
              <a:rPr lang="en-US" sz="2000" dirty="0"/>
              <a:t>Long-term macrolide therapy and inhaled antibiotics (not licensed for use in bronchiectasis although used in clinical practice)</a:t>
            </a:r>
            <a:endParaRPr lang="it-IT" sz="2000" dirty="0"/>
          </a:p>
        </p:txBody>
      </p:sp>
    </p:spTree>
    <p:extLst>
      <p:ext uri="{BB962C8B-B14F-4D97-AF65-F5344CB8AC3E}">
        <p14:creationId xmlns:p14="http://schemas.microsoft.com/office/powerpoint/2010/main" val="179830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4DFEF2-4859-F6A5-EEFC-8B20437C55D6}"/>
              </a:ext>
            </a:extLst>
          </p:cNvPr>
          <p:cNvSpPr txBox="1"/>
          <p:nvPr/>
        </p:nvSpPr>
        <p:spPr>
          <a:xfrm>
            <a:off x="372517" y="345559"/>
            <a:ext cx="11105891" cy="4998804"/>
          </a:xfrm>
          <a:prstGeom prst="rect">
            <a:avLst/>
          </a:prstGeom>
          <a:noFill/>
        </p:spPr>
        <p:txBody>
          <a:bodyPr wrap="square">
            <a:spAutoFit/>
          </a:bodyPr>
          <a:lstStyle/>
          <a:p>
            <a:pPr marL="38100" algn="just">
              <a:lnSpc>
                <a:spcPct val="100000"/>
              </a:lnSpc>
              <a:spcBef>
                <a:spcPts val="204"/>
              </a:spcBef>
            </a:pPr>
            <a:r>
              <a:rPr lang="en-US" sz="2400" b="1" cap="small" spc="-35" dirty="0">
                <a:solidFill>
                  <a:srgbClr val="231F20"/>
                </a:solidFill>
                <a:latin typeface="Gill Sans MT"/>
                <a:cs typeface="Gill Sans MT"/>
              </a:rPr>
              <a:t>too</a:t>
            </a:r>
            <a:r>
              <a:rPr lang="en-US" sz="2400" b="1" spc="-25" dirty="0">
                <a:solidFill>
                  <a:srgbClr val="231F20"/>
                </a:solidFill>
                <a:latin typeface="Gill Sans MT"/>
                <a:cs typeface="Gill Sans MT"/>
              </a:rPr>
              <a:t> </a:t>
            </a:r>
            <a:r>
              <a:rPr lang="en-US" sz="2400" b="1" cap="small" dirty="0">
                <a:solidFill>
                  <a:srgbClr val="231F20"/>
                </a:solidFill>
                <a:latin typeface="Gill Sans MT"/>
                <a:cs typeface="Gill Sans MT"/>
              </a:rPr>
              <a:t>much</a:t>
            </a:r>
            <a:r>
              <a:rPr lang="en-US" sz="2400" b="1" spc="-10" dirty="0">
                <a:solidFill>
                  <a:srgbClr val="231F20"/>
                </a:solidFill>
                <a:latin typeface="Gill Sans MT"/>
                <a:cs typeface="Gill Sans MT"/>
              </a:rPr>
              <a:t> </a:t>
            </a:r>
            <a:r>
              <a:rPr lang="en-US" sz="2400" b="1" cap="small" dirty="0">
                <a:solidFill>
                  <a:srgbClr val="231F20"/>
                </a:solidFill>
                <a:latin typeface="Gill Sans MT"/>
                <a:cs typeface="Gill Sans MT"/>
              </a:rPr>
              <a:t>of</a:t>
            </a:r>
            <a:r>
              <a:rPr lang="en-US" sz="2400" b="1" spc="-15" dirty="0">
                <a:solidFill>
                  <a:srgbClr val="231F20"/>
                </a:solidFill>
                <a:latin typeface="Gill Sans MT"/>
                <a:cs typeface="Gill Sans MT"/>
              </a:rPr>
              <a:t> </a:t>
            </a:r>
            <a:r>
              <a:rPr lang="en-US" sz="2400" b="1" cap="small" spc="-95" dirty="0">
                <a:solidFill>
                  <a:srgbClr val="231F20"/>
                </a:solidFill>
                <a:latin typeface="Gill Sans MT"/>
                <a:cs typeface="Gill Sans MT"/>
              </a:rPr>
              <a:t>a</a:t>
            </a:r>
            <a:r>
              <a:rPr lang="en-US" sz="2400" b="1" spc="-5" dirty="0">
                <a:solidFill>
                  <a:srgbClr val="231F20"/>
                </a:solidFill>
                <a:latin typeface="Gill Sans MT"/>
                <a:cs typeface="Gill Sans MT"/>
              </a:rPr>
              <a:t> </a:t>
            </a:r>
            <a:r>
              <a:rPr lang="en-US" sz="2400" b="1" cap="small" dirty="0">
                <a:solidFill>
                  <a:srgbClr val="231F20"/>
                </a:solidFill>
                <a:latin typeface="Gill Sans MT"/>
                <a:cs typeface="Gill Sans MT"/>
              </a:rPr>
              <a:t>good</a:t>
            </a:r>
            <a:r>
              <a:rPr lang="en-US" sz="2400" b="1" spc="-15" dirty="0">
                <a:solidFill>
                  <a:srgbClr val="231F20"/>
                </a:solidFill>
                <a:latin typeface="Gill Sans MT"/>
                <a:cs typeface="Gill Sans MT"/>
              </a:rPr>
              <a:t> </a:t>
            </a:r>
            <a:r>
              <a:rPr lang="en-US" sz="2400" b="1" cap="small" spc="-10" dirty="0" err="1">
                <a:solidFill>
                  <a:srgbClr val="231F20"/>
                </a:solidFill>
                <a:latin typeface="Gill Sans MT"/>
                <a:cs typeface="Gill Sans MT"/>
              </a:rPr>
              <a:t>thıng</a:t>
            </a:r>
            <a:r>
              <a:rPr lang="en-US" sz="2400" b="1" spc="-10" dirty="0">
                <a:solidFill>
                  <a:srgbClr val="231F20"/>
                </a:solidFill>
                <a:latin typeface="Gill Sans MT"/>
                <a:cs typeface="Gill Sans MT"/>
              </a:rPr>
              <a:t>?</a:t>
            </a:r>
          </a:p>
          <a:p>
            <a:pPr marL="38100" algn="just">
              <a:lnSpc>
                <a:spcPct val="100000"/>
              </a:lnSpc>
              <a:spcBef>
                <a:spcPts val="204"/>
              </a:spcBef>
            </a:pPr>
            <a:endParaRPr lang="en-US" sz="1600" b="1" spc="-10" dirty="0">
              <a:solidFill>
                <a:srgbClr val="231F20"/>
              </a:solidFill>
              <a:latin typeface="Gill Sans MT"/>
              <a:cs typeface="Gill Sans MT"/>
            </a:endParaRPr>
          </a:p>
          <a:p>
            <a:pPr marL="38100" marR="30480" algn="just">
              <a:lnSpc>
                <a:spcPts val="2800"/>
              </a:lnSpc>
              <a:spcBef>
                <a:spcPts val="120"/>
              </a:spcBef>
            </a:pPr>
            <a:r>
              <a:rPr lang="en-US" sz="2000" dirty="0">
                <a:solidFill>
                  <a:srgbClr val="231F20"/>
                </a:solidFill>
                <a:latin typeface="Book Antiqua"/>
                <a:cs typeface="Book Antiqua"/>
              </a:rPr>
              <a:t>The</a:t>
            </a:r>
            <a:r>
              <a:rPr lang="en-US" sz="2000" spc="-5" dirty="0">
                <a:solidFill>
                  <a:srgbClr val="231F20"/>
                </a:solidFill>
                <a:latin typeface="Book Antiqua"/>
                <a:cs typeface="Book Antiqua"/>
              </a:rPr>
              <a:t> </a:t>
            </a:r>
            <a:r>
              <a:rPr lang="en-US" sz="2000" dirty="0">
                <a:solidFill>
                  <a:srgbClr val="231F20"/>
                </a:solidFill>
                <a:latin typeface="Book Antiqua"/>
                <a:cs typeface="Book Antiqua"/>
              </a:rPr>
              <a:t>fear of </a:t>
            </a:r>
            <a:r>
              <a:rPr lang="en-US" sz="2000" spc="-25" dirty="0">
                <a:solidFill>
                  <a:srgbClr val="231F20"/>
                </a:solidFill>
                <a:latin typeface="Book Antiqua"/>
                <a:cs typeface="Book Antiqua"/>
              </a:rPr>
              <a:t>inhibiting</a:t>
            </a:r>
            <a:r>
              <a:rPr lang="en-US" sz="2000" dirty="0">
                <a:solidFill>
                  <a:srgbClr val="231F20"/>
                </a:solidFill>
                <a:latin typeface="Book Antiqua"/>
                <a:cs typeface="Book Antiqua"/>
              </a:rPr>
              <a:t> a </a:t>
            </a:r>
            <a:r>
              <a:rPr lang="en-US" sz="2000" spc="-45" dirty="0">
                <a:solidFill>
                  <a:srgbClr val="231F20"/>
                </a:solidFill>
                <a:latin typeface="Book Antiqua"/>
                <a:cs typeface="Book Antiqua"/>
              </a:rPr>
              <a:t>key</a:t>
            </a:r>
            <a:r>
              <a:rPr lang="en-US" sz="2000" dirty="0">
                <a:solidFill>
                  <a:srgbClr val="231F20"/>
                </a:solidFill>
                <a:latin typeface="Book Antiqua"/>
                <a:cs typeface="Book Antiqua"/>
              </a:rPr>
              <a:t> </a:t>
            </a:r>
            <a:r>
              <a:rPr lang="en-US" sz="2000" spc="-45" dirty="0">
                <a:solidFill>
                  <a:srgbClr val="231F20"/>
                </a:solidFill>
                <a:latin typeface="Book Antiqua"/>
                <a:cs typeface="Book Antiqua"/>
              </a:rPr>
              <a:t>secondary</a:t>
            </a:r>
            <a:r>
              <a:rPr lang="en-US" sz="2000" dirty="0">
                <a:solidFill>
                  <a:srgbClr val="231F20"/>
                </a:solidFill>
                <a:latin typeface="Book Antiqua"/>
                <a:cs typeface="Book Antiqua"/>
              </a:rPr>
              <a:t> host </a:t>
            </a:r>
            <a:r>
              <a:rPr lang="en-US" sz="2000" spc="-25" dirty="0">
                <a:solidFill>
                  <a:srgbClr val="231F20"/>
                </a:solidFill>
                <a:latin typeface="Book Antiqua"/>
                <a:cs typeface="Book Antiqua"/>
              </a:rPr>
              <a:t>de</a:t>
            </a:r>
            <a:r>
              <a:rPr lang="en-US" sz="2000" dirty="0">
                <a:solidFill>
                  <a:srgbClr val="231F20"/>
                </a:solidFill>
                <a:latin typeface="Book Antiqua"/>
                <a:cs typeface="Book Antiqua"/>
              </a:rPr>
              <a:t>fense</a:t>
            </a:r>
            <a:r>
              <a:rPr lang="en-US" sz="2000" spc="5" dirty="0">
                <a:solidFill>
                  <a:srgbClr val="231F20"/>
                </a:solidFill>
                <a:latin typeface="Book Antiqua"/>
                <a:cs typeface="Book Antiqua"/>
              </a:rPr>
              <a:t> </a:t>
            </a:r>
            <a:r>
              <a:rPr lang="en-US" sz="2000" dirty="0">
                <a:solidFill>
                  <a:srgbClr val="231F20"/>
                </a:solidFill>
                <a:latin typeface="Book Antiqua"/>
                <a:cs typeface="Book Antiqua"/>
              </a:rPr>
              <a:t>is</a:t>
            </a:r>
            <a:r>
              <a:rPr lang="en-US" sz="2000" spc="10" dirty="0">
                <a:solidFill>
                  <a:srgbClr val="231F20"/>
                </a:solidFill>
                <a:latin typeface="Book Antiqua"/>
                <a:cs typeface="Book Antiqua"/>
              </a:rPr>
              <a:t> </a:t>
            </a:r>
            <a:r>
              <a:rPr lang="en-US" sz="2000" dirty="0">
                <a:solidFill>
                  <a:srgbClr val="231F20"/>
                </a:solidFill>
                <a:latin typeface="Book Antiqua"/>
                <a:cs typeface="Book Antiqua"/>
              </a:rPr>
              <a:t>the</a:t>
            </a:r>
            <a:r>
              <a:rPr lang="en-US" sz="2000" spc="10" dirty="0">
                <a:solidFill>
                  <a:srgbClr val="231F20"/>
                </a:solidFill>
                <a:latin typeface="Book Antiqua"/>
                <a:cs typeface="Book Antiqua"/>
              </a:rPr>
              <a:t> </a:t>
            </a:r>
            <a:r>
              <a:rPr lang="en-US" sz="2000" dirty="0">
                <a:solidFill>
                  <a:srgbClr val="231F20"/>
                </a:solidFill>
                <a:latin typeface="Book Antiqua"/>
                <a:cs typeface="Book Antiqua"/>
              </a:rPr>
              <a:t>risk</a:t>
            </a:r>
            <a:r>
              <a:rPr lang="en-US" sz="2000" spc="10" dirty="0">
                <a:solidFill>
                  <a:srgbClr val="231F20"/>
                </a:solidFill>
                <a:latin typeface="Book Antiqua"/>
                <a:cs typeface="Book Antiqua"/>
              </a:rPr>
              <a:t> </a:t>
            </a:r>
            <a:r>
              <a:rPr lang="en-US" sz="2000" dirty="0">
                <a:solidFill>
                  <a:srgbClr val="231F20"/>
                </a:solidFill>
                <a:latin typeface="Book Antiqua"/>
                <a:cs typeface="Book Antiqua"/>
              </a:rPr>
              <a:t>of</a:t>
            </a:r>
            <a:r>
              <a:rPr lang="en-US" sz="2000" spc="5" dirty="0">
                <a:solidFill>
                  <a:srgbClr val="231F20"/>
                </a:solidFill>
                <a:latin typeface="Book Antiqua"/>
                <a:cs typeface="Book Antiqua"/>
              </a:rPr>
              <a:t> </a:t>
            </a:r>
            <a:r>
              <a:rPr lang="en-US" sz="2000" spc="-10" dirty="0">
                <a:solidFill>
                  <a:srgbClr val="231F20"/>
                </a:solidFill>
                <a:latin typeface="Book Antiqua"/>
                <a:cs typeface="Book Antiqua"/>
              </a:rPr>
              <a:t>infection.</a:t>
            </a:r>
            <a:r>
              <a:rPr lang="en-US" sz="2000" spc="10" dirty="0">
                <a:solidFill>
                  <a:srgbClr val="231F20"/>
                </a:solidFill>
                <a:latin typeface="Book Antiqua"/>
                <a:cs typeface="Book Antiqua"/>
              </a:rPr>
              <a:t> </a:t>
            </a:r>
            <a:r>
              <a:rPr lang="en-US" sz="2000" spc="-25" dirty="0">
                <a:solidFill>
                  <a:srgbClr val="231F20"/>
                </a:solidFill>
                <a:latin typeface="Book Antiqua"/>
                <a:cs typeface="Book Antiqua"/>
              </a:rPr>
              <a:t>Patients</a:t>
            </a:r>
            <a:r>
              <a:rPr lang="en-US" sz="2000" spc="10" dirty="0">
                <a:solidFill>
                  <a:srgbClr val="231F20"/>
                </a:solidFill>
                <a:latin typeface="Book Antiqua"/>
                <a:cs typeface="Book Antiqua"/>
              </a:rPr>
              <a:t> </a:t>
            </a:r>
            <a:r>
              <a:rPr lang="en-US" sz="2000" spc="-20" dirty="0">
                <a:solidFill>
                  <a:srgbClr val="231F20"/>
                </a:solidFill>
                <a:latin typeface="Book Antiqua"/>
                <a:cs typeface="Book Antiqua"/>
              </a:rPr>
              <a:t>with</a:t>
            </a:r>
            <a:r>
              <a:rPr lang="en-US" sz="2000" spc="10" dirty="0">
                <a:solidFill>
                  <a:srgbClr val="231F20"/>
                </a:solidFill>
                <a:latin typeface="Book Antiqua"/>
                <a:cs typeface="Book Antiqua"/>
              </a:rPr>
              <a:t> </a:t>
            </a:r>
            <a:r>
              <a:rPr lang="en-US" sz="2000" spc="-25" dirty="0">
                <a:solidFill>
                  <a:srgbClr val="231F20"/>
                </a:solidFill>
                <a:latin typeface="Book Antiqua"/>
                <a:cs typeface="Book Antiqua"/>
              </a:rPr>
              <a:t>the </a:t>
            </a:r>
            <a:r>
              <a:rPr lang="en-US" sz="2000" b="1" spc="-40" dirty="0">
                <a:solidFill>
                  <a:srgbClr val="C00000"/>
                </a:solidFill>
                <a:latin typeface="Book Antiqua"/>
                <a:cs typeface="Book Antiqua"/>
              </a:rPr>
              <a:t>Papillon–Lefèvre</a:t>
            </a:r>
            <a:r>
              <a:rPr lang="en-US" sz="2000" b="1" spc="5" dirty="0">
                <a:solidFill>
                  <a:srgbClr val="C00000"/>
                </a:solidFill>
                <a:latin typeface="Book Antiqua"/>
                <a:cs typeface="Book Antiqua"/>
              </a:rPr>
              <a:t> </a:t>
            </a:r>
            <a:r>
              <a:rPr lang="en-US" sz="2000" b="1" spc="-25" dirty="0">
                <a:solidFill>
                  <a:srgbClr val="C00000"/>
                </a:solidFill>
                <a:latin typeface="Book Antiqua"/>
                <a:cs typeface="Book Antiqua"/>
              </a:rPr>
              <a:t>syndrome</a:t>
            </a:r>
            <a:r>
              <a:rPr lang="en-US" sz="2000" spc="-25" dirty="0">
                <a:solidFill>
                  <a:srgbClr val="231F20"/>
                </a:solidFill>
                <a:latin typeface="Book Antiqua"/>
                <a:cs typeface="Book Antiqua"/>
              </a:rPr>
              <a:t>,</a:t>
            </a:r>
            <a:r>
              <a:rPr lang="en-US" sz="2000" spc="5" dirty="0">
                <a:solidFill>
                  <a:srgbClr val="231F20"/>
                </a:solidFill>
                <a:latin typeface="Book Antiqua"/>
                <a:cs typeface="Book Antiqua"/>
              </a:rPr>
              <a:t> </a:t>
            </a:r>
            <a:r>
              <a:rPr lang="en-US" sz="2000" spc="-40" dirty="0">
                <a:solidFill>
                  <a:srgbClr val="231F20"/>
                </a:solidFill>
                <a:latin typeface="Book Antiqua"/>
                <a:cs typeface="Book Antiqua"/>
              </a:rPr>
              <a:t>however,</a:t>
            </a:r>
            <a:r>
              <a:rPr lang="en-US" sz="2000" spc="5" dirty="0">
                <a:solidFill>
                  <a:srgbClr val="231F20"/>
                </a:solidFill>
                <a:latin typeface="Book Antiqua"/>
                <a:cs typeface="Book Antiqua"/>
              </a:rPr>
              <a:t> </a:t>
            </a:r>
            <a:r>
              <a:rPr lang="en-US" sz="2000" dirty="0">
                <a:solidFill>
                  <a:srgbClr val="231F20"/>
                </a:solidFill>
                <a:latin typeface="Book Antiqua"/>
                <a:cs typeface="Book Antiqua"/>
              </a:rPr>
              <a:t>which</a:t>
            </a:r>
            <a:r>
              <a:rPr lang="en-US" sz="2000" spc="5" dirty="0">
                <a:solidFill>
                  <a:srgbClr val="231F20"/>
                </a:solidFill>
                <a:latin typeface="Book Antiqua"/>
                <a:cs typeface="Book Antiqua"/>
              </a:rPr>
              <a:t> </a:t>
            </a:r>
            <a:r>
              <a:rPr lang="en-US" sz="2000" spc="-25" dirty="0">
                <a:solidFill>
                  <a:srgbClr val="231F20"/>
                </a:solidFill>
                <a:latin typeface="Book Antiqua"/>
                <a:cs typeface="Book Antiqua"/>
              </a:rPr>
              <a:t>is </a:t>
            </a:r>
            <a:r>
              <a:rPr lang="en-US" sz="2000" spc="-35" dirty="0">
                <a:solidFill>
                  <a:srgbClr val="231F20"/>
                </a:solidFill>
                <a:latin typeface="Book Antiqua"/>
                <a:cs typeface="Book Antiqua"/>
              </a:rPr>
              <a:t>caused</a:t>
            </a:r>
            <a:r>
              <a:rPr lang="en-US" sz="2000" spc="-5" dirty="0">
                <a:solidFill>
                  <a:srgbClr val="231F20"/>
                </a:solidFill>
                <a:latin typeface="Book Antiqua"/>
                <a:cs typeface="Book Antiqua"/>
              </a:rPr>
              <a:t> </a:t>
            </a:r>
            <a:r>
              <a:rPr lang="en-US" sz="2000" spc="-30" dirty="0">
                <a:solidFill>
                  <a:srgbClr val="231F20"/>
                </a:solidFill>
                <a:latin typeface="Book Antiqua"/>
                <a:cs typeface="Book Antiqua"/>
              </a:rPr>
              <a:t>by</a:t>
            </a:r>
            <a:r>
              <a:rPr lang="en-US" sz="2000" spc="-5" dirty="0">
                <a:solidFill>
                  <a:srgbClr val="231F20"/>
                </a:solidFill>
                <a:latin typeface="Book Antiqua"/>
                <a:cs typeface="Book Antiqua"/>
              </a:rPr>
              <a:t> </a:t>
            </a:r>
            <a:r>
              <a:rPr lang="en-US" sz="2000" spc="-35" dirty="0">
                <a:latin typeface="Book Antiqua"/>
                <a:cs typeface="Book Antiqua"/>
              </a:rPr>
              <a:t>loss-</a:t>
            </a:r>
            <a:r>
              <a:rPr lang="en-US" sz="2000" spc="-55" dirty="0">
                <a:latin typeface="Book Antiqua"/>
                <a:cs typeface="Book Antiqua"/>
              </a:rPr>
              <a:t>of-</a:t>
            </a:r>
            <a:r>
              <a:rPr lang="en-US" sz="2000" spc="-20" dirty="0">
                <a:latin typeface="Book Antiqua"/>
                <a:cs typeface="Book Antiqua"/>
              </a:rPr>
              <a:t>function</a:t>
            </a:r>
            <a:r>
              <a:rPr lang="en-US" sz="2000" spc="-5" dirty="0">
                <a:latin typeface="Book Antiqua"/>
                <a:cs typeface="Book Antiqua"/>
              </a:rPr>
              <a:t> </a:t>
            </a:r>
            <a:r>
              <a:rPr lang="en-US" sz="2000" spc="-35" dirty="0">
                <a:latin typeface="Book Antiqua"/>
                <a:cs typeface="Book Antiqua"/>
              </a:rPr>
              <a:t>variants</a:t>
            </a:r>
            <a:r>
              <a:rPr lang="en-US" sz="2000" spc="-5" dirty="0">
                <a:latin typeface="Book Antiqua"/>
                <a:cs typeface="Book Antiqua"/>
              </a:rPr>
              <a:t> </a:t>
            </a:r>
            <a:r>
              <a:rPr lang="en-US" sz="2000" dirty="0">
                <a:solidFill>
                  <a:srgbClr val="231F20"/>
                </a:solidFill>
                <a:latin typeface="Book Antiqua"/>
                <a:cs typeface="Book Antiqua"/>
              </a:rPr>
              <a:t>in</a:t>
            </a:r>
            <a:r>
              <a:rPr lang="en-US" sz="2000" spc="-5" dirty="0">
                <a:solidFill>
                  <a:srgbClr val="231F20"/>
                </a:solidFill>
                <a:latin typeface="Book Antiqua"/>
                <a:cs typeface="Book Antiqua"/>
              </a:rPr>
              <a:t> </a:t>
            </a:r>
            <a:r>
              <a:rPr lang="en-US" sz="2000" i="1" spc="-70" dirty="0">
                <a:solidFill>
                  <a:srgbClr val="231F20"/>
                </a:solidFill>
                <a:latin typeface="Book Antiqua"/>
                <a:cs typeface="Book Antiqua"/>
              </a:rPr>
              <a:t>DPP1</a:t>
            </a:r>
            <a:r>
              <a:rPr lang="en-US" sz="2000" spc="-70" dirty="0">
                <a:solidFill>
                  <a:srgbClr val="231F20"/>
                </a:solidFill>
                <a:latin typeface="Book Antiqua"/>
                <a:cs typeface="Book Antiqua"/>
              </a:rPr>
              <a:t>,</a:t>
            </a:r>
            <a:r>
              <a:rPr lang="en-US" sz="2000" spc="-104" baseline="35353" dirty="0">
                <a:solidFill>
                  <a:srgbClr val="231F20"/>
                </a:solidFill>
                <a:latin typeface="Book Antiqua"/>
                <a:cs typeface="Book Antiqua"/>
              </a:rPr>
              <a:t>3</a:t>
            </a:r>
            <a:r>
              <a:rPr lang="en-US" sz="2000" spc="165" baseline="35353" dirty="0">
                <a:solidFill>
                  <a:srgbClr val="231F20"/>
                </a:solidFill>
                <a:latin typeface="Book Antiqua"/>
                <a:cs typeface="Book Antiqua"/>
              </a:rPr>
              <a:t> </a:t>
            </a:r>
            <a:r>
              <a:rPr lang="en-US" sz="2000" spc="-25" dirty="0">
                <a:solidFill>
                  <a:srgbClr val="231F20"/>
                </a:solidFill>
                <a:latin typeface="Book Antiqua"/>
                <a:cs typeface="Book Antiqua"/>
              </a:rPr>
              <a:t>do </a:t>
            </a:r>
            <a:r>
              <a:rPr lang="en-US" sz="2000" dirty="0">
                <a:solidFill>
                  <a:srgbClr val="231F20"/>
                </a:solidFill>
                <a:latin typeface="Book Antiqua"/>
                <a:cs typeface="Book Antiqua"/>
              </a:rPr>
              <a:t>not</a:t>
            </a:r>
            <a:r>
              <a:rPr lang="en-US" sz="2000" spc="-5" dirty="0">
                <a:solidFill>
                  <a:srgbClr val="231F20"/>
                </a:solidFill>
                <a:latin typeface="Book Antiqua"/>
                <a:cs typeface="Book Antiqua"/>
              </a:rPr>
              <a:t> </a:t>
            </a:r>
            <a:r>
              <a:rPr lang="en-US" sz="2000" spc="-30" dirty="0">
                <a:solidFill>
                  <a:srgbClr val="231F20"/>
                </a:solidFill>
                <a:latin typeface="Book Antiqua"/>
                <a:cs typeface="Book Antiqua"/>
              </a:rPr>
              <a:t>have</a:t>
            </a:r>
            <a:r>
              <a:rPr lang="en-US" sz="2000" dirty="0">
                <a:solidFill>
                  <a:srgbClr val="231F20"/>
                </a:solidFill>
                <a:latin typeface="Book Antiqua"/>
                <a:cs typeface="Book Antiqua"/>
              </a:rPr>
              <a:t> </a:t>
            </a:r>
            <a:r>
              <a:rPr lang="en-US" sz="2000" spc="-30" dirty="0">
                <a:solidFill>
                  <a:srgbClr val="231F20"/>
                </a:solidFill>
                <a:latin typeface="Book Antiqua"/>
                <a:cs typeface="Book Antiqua"/>
              </a:rPr>
              <a:t>marked</a:t>
            </a:r>
            <a:r>
              <a:rPr lang="en-US" sz="2000" spc="-5" dirty="0">
                <a:solidFill>
                  <a:srgbClr val="231F20"/>
                </a:solidFill>
                <a:latin typeface="Book Antiqua"/>
                <a:cs typeface="Book Antiqua"/>
              </a:rPr>
              <a:t> </a:t>
            </a:r>
            <a:r>
              <a:rPr lang="en-US" sz="2000" spc="-45" dirty="0">
                <a:solidFill>
                  <a:srgbClr val="231F20"/>
                </a:solidFill>
                <a:latin typeface="Book Antiqua"/>
                <a:cs typeface="Book Antiqua"/>
              </a:rPr>
              <a:t>immunodeficiency,</a:t>
            </a:r>
            <a:r>
              <a:rPr lang="en-US" sz="2000" dirty="0">
                <a:solidFill>
                  <a:srgbClr val="231F20"/>
                </a:solidFill>
                <a:latin typeface="Book Antiqua"/>
                <a:cs typeface="Book Antiqua"/>
              </a:rPr>
              <a:t> and </a:t>
            </a:r>
            <a:r>
              <a:rPr lang="en-US" sz="2000" spc="-20" dirty="0">
                <a:solidFill>
                  <a:srgbClr val="231F20"/>
                </a:solidFill>
                <a:latin typeface="Book Antiqua"/>
                <a:cs typeface="Book Antiqua"/>
              </a:rPr>
              <a:t>Chal</a:t>
            </a:r>
            <a:r>
              <a:rPr lang="en-US" sz="2000" spc="-60" dirty="0">
                <a:solidFill>
                  <a:srgbClr val="231F20"/>
                </a:solidFill>
                <a:latin typeface="Book Antiqua"/>
                <a:cs typeface="Book Antiqua"/>
              </a:rPr>
              <a:t>mers</a:t>
            </a:r>
            <a:r>
              <a:rPr lang="en-US" sz="2000" spc="-5" dirty="0">
                <a:solidFill>
                  <a:srgbClr val="231F20"/>
                </a:solidFill>
                <a:latin typeface="Book Antiqua"/>
                <a:cs typeface="Book Antiqua"/>
              </a:rPr>
              <a:t> </a:t>
            </a:r>
            <a:r>
              <a:rPr lang="en-US" sz="2000" spc="-35" dirty="0">
                <a:solidFill>
                  <a:srgbClr val="231F20"/>
                </a:solidFill>
                <a:latin typeface="Book Antiqua"/>
                <a:cs typeface="Book Antiqua"/>
              </a:rPr>
              <a:t>et</a:t>
            </a:r>
            <a:r>
              <a:rPr lang="en-US" sz="2000" spc="-10" dirty="0">
                <a:solidFill>
                  <a:srgbClr val="231F20"/>
                </a:solidFill>
                <a:latin typeface="Book Antiqua"/>
                <a:cs typeface="Book Antiqua"/>
              </a:rPr>
              <a:t> al.</a:t>
            </a:r>
            <a:r>
              <a:rPr lang="en-US" sz="2000" spc="5" dirty="0">
                <a:solidFill>
                  <a:srgbClr val="231F20"/>
                </a:solidFill>
                <a:latin typeface="Book Antiqua"/>
                <a:cs typeface="Book Antiqua"/>
              </a:rPr>
              <a:t> </a:t>
            </a:r>
            <a:r>
              <a:rPr lang="en-US" sz="2000" spc="-95" dirty="0">
                <a:solidFill>
                  <a:srgbClr val="231F20"/>
                </a:solidFill>
                <a:latin typeface="Book Antiqua"/>
                <a:cs typeface="Book Antiqua"/>
              </a:rPr>
              <a:t>did</a:t>
            </a:r>
            <a:r>
              <a:rPr lang="en-US" sz="2000" spc="35" dirty="0">
                <a:solidFill>
                  <a:srgbClr val="231F20"/>
                </a:solidFill>
                <a:latin typeface="Book Antiqua"/>
                <a:cs typeface="Book Antiqua"/>
              </a:rPr>
              <a:t> </a:t>
            </a:r>
            <a:r>
              <a:rPr lang="en-US" sz="2000" spc="-60" dirty="0">
                <a:solidFill>
                  <a:srgbClr val="231F20"/>
                </a:solidFill>
                <a:latin typeface="Book Antiqua"/>
                <a:cs typeface="Book Antiqua"/>
              </a:rPr>
              <a:t>not</a:t>
            </a:r>
            <a:r>
              <a:rPr lang="en-US" sz="2000" spc="5" dirty="0">
                <a:solidFill>
                  <a:srgbClr val="231F20"/>
                </a:solidFill>
                <a:latin typeface="Book Antiqua"/>
                <a:cs typeface="Book Antiqua"/>
              </a:rPr>
              <a:t> </a:t>
            </a:r>
            <a:r>
              <a:rPr lang="en-US" sz="2000" spc="-75" dirty="0">
                <a:solidFill>
                  <a:srgbClr val="231F20"/>
                </a:solidFill>
                <a:latin typeface="Book Antiqua"/>
                <a:cs typeface="Book Antiqua"/>
              </a:rPr>
              <a:t>observe</a:t>
            </a:r>
            <a:r>
              <a:rPr lang="en-US" sz="2000" spc="15" dirty="0">
                <a:solidFill>
                  <a:srgbClr val="231F20"/>
                </a:solidFill>
                <a:latin typeface="Book Antiqua"/>
                <a:cs typeface="Book Antiqua"/>
              </a:rPr>
              <a:t> </a:t>
            </a:r>
            <a:r>
              <a:rPr lang="en-US" sz="2000" spc="-45" dirty="0">
                <a:solidFill>
                  <a:srgbClr val="231F20"/>
                </a:solidFill>
                <a:latin typeface="Book Antiqua"/>
                <a:cs typeface="Book Antiqua"/>
              </a:rPr>
              <a:t>an</a:t>
            </a:r>
            <a:r>
              <a:rPr lang="en-US" sz="2000" spc="5" dirty="0">
                <a:solidFill>
                  <a:srgbClr val="231F20"/>
                </a:solidFill>
                <a:latin typeface="Book Antiqua"/>
                <a:cs typeface="Book Antiqua"/>
              </a:rPr>
              <a:t> </a:t>
            </a:r>
            <a:r>
              <a:rPr lang="en-US" sz="2000" spc="-55" dirty="0">
                <a:solidFill>
                  <a:srgbClr val="231F20"/>
                </a:solidFill>
                <a:latin typeface="Book Antiqua"/>
                <a:cs typeface="Book Antiqua"/>
              </a:rPr>
              <a:t>increased</a:t>
            </a:r>
            <a:r>
              <a:rPr lang="en-US" sz="2000" spc="10" dirty="0">
                <a:solidFill>
                  <a:srgbClr val="231F20"/>
                </a:solidFill>
                <a:latin typeface="Book Antiqua"/>
                <a:cs typeface="Book Antiqua"/>
              </a:rPr>
              <a:t> </a:t>
            </a:r>
            <a:r>
              <a:rPr lang="en-US" sz="2000" spc="-40" dirty="0">
                <a:solidFill>
                  <a:srgbClr val="231F20"/>
                </a:solidFill>
                <a:latin typeface="Book Antiqua"/>
                <a:cs typeface="Book Antiqua"/>
              </a:rPr>
              <a:t>incidence </a:t>
            </a:r>
            <a:r>
              <a:rPr lang="en-US" sz="2000" dirty="0">
                <a:solidFill>
                  <a:srgbClr val="231F20"/>
                </a:solidFill>
                <a:latin typeface="Book Antiqua"/>
                <a:cs typeface="Book Antiqua"/>
              </a:rPr>
              <a:t>of</a:t>
            </a:r>
            <a:r>
              <a:rPr lang="en-US" sz="2000" spc="30" dirty="0">
                <a:solidFill>
                  <a:srgbClr val="231F20"/>
                </a:solidFill>
                <a:latin typeface="Book Antiqua"/>
                <a:cs typeface="Book Antiqua"/>
              </a:rPr>
              <a:t> </a:t>
            </a:r>
            <a:r>
              <a:rPr lang="en-US" sz="2000" dirty="0">
                <a:solidFill>
                  <a:srgbClr val="231F20"/>
                </a:solidFill>
                <a:latin typeface="Book Antiqua"/>
                <a:cs typeface="Book Antiqua"/>
              </a:rPr>
              <a:t>bacterial</a:t>
            </a:r>
            <a:r>
              <a:rPr lang="en-US" sz="2000" spc="35" dirty="0">
                <a:solidFill>
                  <a:srgbClr val="231F20"/>
                </a:solidFill>
                <a:latin typeface="Book Antiqua"/>
                <a:cs typeface="Book Antiqua"/>
              </a:rPr>
              <a:t> </a:t>
            </a:r>
            <a:r>
              <a:rPr lang="en-US" sz="2000" dirty="0">
                <a:solidFill>
                  <a:srgbClr val="231F20"/>
                </a:solidFill>
                <a:latin typeface="Book Antiqua"/>
                <a:cs typeface="Book Antiqua"/>
              </a:rPr>
              <a:t>infections</a:t>
            </a:r>
            <a:r>
              <a:rPr lang="en-US" sz="2000" spc="35" dirty="0">
                <a:solidFill>
                  <a:srgbClr val="231F20"/>
                </a:solidFill>
                <a:latin typeface="Book Antiqua"/>
                <a:cs typeface="Book Antiqua"/>
              </a:rPr>
              <a:t> </a:t>
            </a:r>
            <a:r>
              <a:rPr lang="en-US" sz="2000" dirty="0">
                <a:solidFill>
                  <a:srgbClr val="231F20"/>
                </a:solidFill>
                <a:latin typeface="Book Antiqua"/>
                <a:cs typeface="Book Antiqua"/>
              </a:rPr>
              <a:t>among</a:t>
            </a:r>
            <a:r>
              <a:rPr lang="en-US" sz="2000" spc="35" dirty="0">
                <a:solidFill>
                  <a:srgbClr val="231F20"/>
                </a:solidFill>
                <a:latin typeface="Book Antiqua"/>
                <a:cs typeface="Book Antiqua"/>
              </a:rPr>
              <a:t> </a:t>
            </a:r>
            <a:r>
              <a:rPr lang="en-US" sz="2000" spc="-20" dirty="0">
                <a:solidFill>
                  <a:srgbClr val="231F20"/>
                </a:solidFill>
                <a:latin typeface="Book Antiqua"/>
                <a:cs typeface="Book Antiqua"/>
              </a:rPr>
              <a:t>participants</a:t>
            </a:r>
            <a:r>
              <a:rPr lang="en-US" sz="2000" spc="35" dirty="0">
                <a:solidFill>
                  <a:srgbClr val="231F20"/>
                </a:solidFill>
                <a:latin typeface="Book Antiqua"/>
                <a:cs typeface="Book Antiqua"/>
              </a:rPr>
              <a:t> </a:t>
            </a:r>
            <a:r>
              <a:rPr lang="en-US" sz="2000" spc="-25" dirty="0">
                <a:solidFill>
                  <a:srgbClr val="231F20"/>
                </a:solidFill>
                <a:latin typeface="Book Antiqua"/>
                <a:cs typeface="Book Antiqua"/>
              </a:rPr>
              <a:t>re</a:t>
            </a:r>
            <a:r>
              <a:rPr lang="en-US" sz="2000" spc="-35" dirty="0">
                <a:solidFill>
                  <a:srgbClr val="231F20"/>
                </a:solidFill>
                <a:latin typeface="Book Antiqua"/>
                <a:cs typeface="Book Antiqua"/>
              </a:rPr>
              <a:t>ceiving</a:t>
            </a:r>
            <a:r>
              <a:rPr lang="en-US" sz="2000" spc="25" dirty="0">
                <a:solidFill>
                  <a:srgbClr val="231F20"/>
                </a:solidFill>
                <a:latin typeface="Book Antiqua"/>
                <a:cs typeface="Book Antiqua"/>
              </a:rPr>
              <a:t> </a:t>
            </a:r>
            <a:r>
              <a:rPr lang="en-US" sz="2000" spc="-25" dirty="0" err="1">
                <a:solidFill>
                  <a:srgbClr val="231F20"/>
                </a:solidFill>
                <a:latin typeface="Book Antiqua"/>
                <a:cs typeface="Book Antiqua"/>
              </a:rPr>
              <a:t>brensocatib</a:t>
            </a:r>
            <a:r>
              <a:rPr lang="en-US" sz="2000" spc="30" dirty="0">
                <a:solidFill>
                  <a:srgbClr val="231F20"/>
                </a:solidFill>
                <a:latin typeface="Book Antiqua"/>
                <a:cs typeface="Book Antiqua"/>
              </a:rPr>
              <a:t> </a:t>
            </a:r>
            <a:r>
              <a:rPr lang="en-US" sz="2000" spc="-45" dirty="0">
                <a:solidFill>
                  <a:srgbClr val="231F20"/>
                </a:solidFill>
                <a:latin typeface="Book Antiqua"/>
                <a:cs typeface="Book Antiqua"/>
              </a:rPr>
              <a:t>over</a:t>
            </a:r>
            <a:r>
              <a:rPr lang="en-US" sz="2000" spc="30" dirty="0">
                <a:solidFill>
                  <a:srgbClr val="231F20"/>
                </a:solidFill>
                <a:latin typeface="Book Antiqua"/>
                <a:cs typeface="Book Antiqua"/>
              </a:rPr>
              <a:t> </a:t>
            </a:r>
            <a:r>
              <a:rPr lang="en-US" sz="2000" dirty="0">
                <a:solidFill>
                  <a:srgbClr val="231F20"/>
                </a:solidFill>
                <a:latin typeface="Book Antiqua"/>
                <a:cs typeface="Book Antiqua"/>
              </a:rPr>
              <a:t>a</a:t>
            </a:r>
            <a:r>
              <a:rPr lang="en-US" sz="2000" spc="30" dirty="0">
                <a:solidFill>
                  <a:srgbClr val="231F20"/>
                </a:solidFill>
                <a:latin typeface="Book Antiqua"/>
                <a:cs typeface="Book Antiqua"/>
              </a:rPr>
              <a:t> </a:t>
            </a:r>
            <a:r>
              <a:rPr lang="en-US" sz="2000" spc="-30" dirty="0">
                <a:solidFill>
                  <a:srgbClr val="231F20"/>
                </a:solidFill>
                <a:latin typeface="Book Antiqua"/>
                <a:cs typeface="Book Antiqua"/>
              </a:rPr>
              <a:t>period</a:t>
            </a:r>
            <a:r>
              <a:rPr lang="en-US" sz="2000" spc="30" dirty="0">
                <a:solidFill>
                  <a:srgbClr val="231F20"/>
                </a:solidFill>
                <a:latin typeface="Book Antiqua"/>
                <a:cs typeface="Book Antiqua"/>
              </a:rPr>
              <a:t> </a:t>
            </a:r>
            <a:r>
              <a:rPr lang="en-US" sz="2000" dirty="0">
                <a:solidFill>
                  <a:srgbClr val="231F20"/>
                </a:solidFill>
                <a:latin typeface="Book Antiqua"/>
                <a:cs typeface="Book Antiqua"/>
              </a:rPr>
              <a:t>of</a:t>
            </a:r>
            <a:r>
              <a:rPr lang="en-US" sz="2000" spc="30" dirty="0">
                <a:solidFill>
                  <a:srgbClr val="231F20"/>
                </a:solidFill>
                <a:latin typeface="Book Antiqua"/>
                <a:cs typeface="Book Antiqua"/>
              </a:rPr>
              <a:t> </a:t>
            </a:r>
            <a:r>
              <a:rPr lang="en-US" sz="2000" dirty="0">
                <a:solidFill>
                  <a:srgbClr val="231F20"/>
                </a:solidFill>
                <a:latin typeface="Book Antiqua"/>
                <a:cs typeface="Book Antiqua"/>
              </a:rPr>
              <a:t>52</a:t>
            </a:r>
            <a:r>
              <a:rPr lang="en-US" sz="2000" spc="30" dirty="0">
                <a:solidFill>
                  <a:srgbClr val="231F20"/>
                </a:solidFill>
                <a:latin typeface="Book Antiqua"/>
                <a:cs typeface="Book Antiqua"/>
              </a:rPr>
              <a:t> </a:t>
            </a:r>
            <a:r>
              <a:rPr lang="en-US" sz="2000" spc="-35" dirty="0">
                <a:solidFill>
                  <a:srgbClr val="231F20"/>
                </a:solidFill>
                <a:latin typeface="Book Antiqua"/>
                <a:cs typeface="Book Antiqua"/>
              </a:rPr>
              <a:t>weeks.</a:t>
            </a:r>
            <a:r>
              <a:rPr lang="en-US" sz="2000" spc="-52" baseline="35353" dirty="0">
                <a:solidFill>
                  <a:srgbClr val="231F20"/>
                </a:solidFill>
                <a:latin typeface="Book Antiqua"/>
                <a:cs typeface="Book Antiqua"/>
              </a:rPr>
              <a:t>1</a:t>
            </a:r>
            <a:r>
              <a:rPr lang="en-US" sz="2000" spc="750" baseline="35353" dirty="0">
                <a:solidFill>
                  <a:srgbClr val="231F20"/>
                </a:solidFill>
                <a:latin typeface="Book Antiqua"/>
                <a:cs typeface="Book Antiqua"/>
              </a:rPr>
              <a:t> </a:t>
            </a:r>
            <a:r>
              <a:rPr lang="en-US" sz="2000" spc="-40" dirty="0">
                <a:solidFill>
                  <a:srgbClr val="231F20"/>
                </a:solidFill>
                <a:latin typeface="Book Antiqua"/>
                <a:cs typeface="Book Antiqua"/>
              </a:rPr>
              <a:t>Patients</a:t>
            </a:r>
            <a:r>
              <a:rPr lang="en-US" sz="2000" spc="20" dirty="0">
                <a:solidFill>
                  <a:srgbClr val="231F20"/>
                </a:solidFill>
                <a:latin typeface="Book Antiqua"/>
                <a:cs typeface="Book Antiqua"/>
              </a:rPr>
              <a:t> </a:t>
            </a:r>
            <a:r>
              <a:rPr lang="en-US" sz="2000" spc="-50" dirty="0">
                <a:solidFill>
                  <a:srgbClr val="231F20"/>
                </a:solidFill>
                <a:latin typeface="Book Antiqua"/>
                <a:cs typeface="Book Antiqua"/>
              </a:rPr>
              <a:t>with</a:t>
            </a:r>
            <a:r>
              <a:rPr lang="en-US" sz="2000" spc="25" dirty="0">
                <a:solidFill>
                  <a:srgbClr val="231F20"/>
                </a:solidFill>
                <a:latin typeface="Book Antiqua"/>
                <a:cs typeface="Book Antiqua"/>
              </a:rPr>
              <a:t> </a:t>
            </a:r>
            <a:r>
              <a:rPr lang="en-US" sz="2000" spc="-10" dirty="0">
                <a:solidFill>
                  <a:srgbClr val="231F20"/>
                </a:solidFill>
                <a:latin typeface="Book Antiqua"/>
                <a:cs typeface="Book Antiqua"/>
              </a:rPr>
              <a:t>the</a:t>
            </a:r>
            <a:r>
              <a:rPr lang="en-US" sz="2000" spc="20" dirty="0">
                <a:solidFill>
                  <a:srgbClr val="231F20"/>
                </a:solidFill>
                <a:latin typeface="Book Antiqua"/>
                <a:cs typeface="Book Antiqua"/>
              </a:rPr>
              <a:t> </a:t>
            </a:r>
            <a:r>
              <a:rPr lang="en-US" sz="2000" spc="-55" dirty="0">
                <a:solidFill>
                  <a:srgbClr val="231F20"/>
                </a:solidFill>
                <a:latin typeface="Book Antiqua"/>
                <a:cs typeface="Book Antiqua"/>
              </a:rPr>
              <a:t>Papillon–Lefèvre</a:t>
            </a:r>
            <a:r>
              <a:rPr lang="en-US" sz="2000" spc="25" dirty="0">
                <a:solidFill>
                  <a:srgbClr val="231F20"/>
                </a:solidFill>
                <a:latin typeface="Book Antiqua"/>
                <a:cs typeface="Book Antiqua"/>
              </a:rPr>
              <a:t> </a:t>
            </a:r>
            <a:r>
              <a:rPr lang="en-US" sz="2000" spc="-70" dirty="0">
                <a:solidFill>
                  <a:srgbClr val="231F20"/>
                </a:solidFill>
                <a:latin typeface="Book Antiqua"/>
                <a:cs typeface="Book Antiqua"/>
              </a:rPr>
              <a:t>syndrome</a:t>
            </a:r>
            <a:r>
              <a:rPr lang="en-US" sz="2000" spc="25" dirty="0">
                <a:solidFill>
                  <a:srgbClr val="231F20"/>
                </a:solidFill>
                <a:latin typeface="Book Antiqua"/>
                <a:cs typeface="Book Antiqua"/>
              </a:rPr>
              <a:t> </a:t>
            </a:r>
            <a:r>
              <a:rPr lang="en-US" sz="2000" spc="-25" dirty="0">
                <a:solidFill>
                  <a:srgbClr val="231F20"/>
                </a:solidFill>
                <a:latin typeface="Book Antiqua"/>
                <a:cs typeface="Book Antiqua"/>
              </a:rPr>
              <a:t>are </a:t>
            </a:r>
            <a:r>
              <a:rPr lang="en-US" sz="2000" spc="-50" dirty="0">
                <a:solidFill>
                  <a:srgbClr val="231F20"/>
                </a:solidFill>
                <a:latin typeface="Book Antiqua"/>
                <a:cs typeface="Book Antiqua"/>
              </a:rPr>
              <a:t>at</a:t>
            </a:r>
            <a:r>
              <a:rPr lang="en-US" sz="2000" dirty="0">
                <a:solidFill>
                  <a:srgbClr val="231F20"/>
                </a:solidFill>
                <a:latin typeface="Book Antiqua"/>
                <a:cs typeface="Book Antiqua"/>
              </a:rPr>
              <a:t> </a:t>
            </a:r>
            <a:r>
              <a:rPr lang="en-US" sz="2000" spc="-55" dirty="0">
                <a:solidFill>
                  <a:srgbClr val="231F20"/>
                </a:solidFill>
                <a:latin typeface="Book Antiqua"/>
                <a:cs typeface="Book Antiqua"/>
              </a:rPr>
              <a:t>increased</a:t>
            </a:r>
            <a:r>
              <a:rPr lang="en-US" sz="2000" spc="5" dirty="0">
                <a:solidFill>
                  <a:srgbClr val="231F20"/>
                </a:solidFill>
                <a:latin typeface="Book Antiqua"/>
                <a:cs typeface="Book Antiqua"/>
              </a:rPr>
              <a:t> </a:t>
            </a:r>
            <a:r>
              <a:rPr lang="en-US" sz="2000" spc="-35" dirty="0">
                <a:solidFill>
                  <a:srgbClr val="231F20"/>
                </a:solidFill>
                <a:latin typeface="Book Antiqua"/>
                <a:cs typeface="Book Antiqua"/>
              </a:rPr>
              <a:t>risk</a:t>
            </a:r>
            <a:r>
              <a:rPr lang="en-US" sz="2000" spc="5" dirty="0">
                <a:solidFill>
                  <a:srgbClr val="231F20"/>
                </a:solidFill>
                <a:latin typeface="Book Antiqua"/>
                <a:cs typeface="Book Antiqua"/>
              </a:rPr>
              <a:t> </a:t>
            </a:r>
            <a:r>
              <a:rPr lang="en-US" sz="2000" spc="-40" dirty="0">
                <a:solidFill>
                  <a:srgbClr val="231F20"/>
                </a:solidFill>
                <a:latin typeface="Book Antiqua"/>
                <a:cs typeface="Book Antiqua"/>
              </a:rPr>
              <a:t>for</a:t>
            </a:r>
            <a:r>
              <a:rPr lang="en-US" sz="2000" spc="5" dirty="0">
                <a:solidFill>
                  <a:srgbClr val="231F20"/>
                </a:solidFill>
                <a:latin typeface="Book Antiqua"/>
                <a:cs typeface="Book Antiqua"/>
              </a:rPr>
              <a:t> </a:t>
            </a:r>
            <a:r>
              <a:rPr lang="en-US" sz="2000" spc="-50" dirty="0">
                <a:solidFill>
                  <a:srgbClr val="231F20"/>
                </a:solidFill>
                <a:latin typeface="Book Antiqua"/>
                <a:cs typeface="Book Antiqua"/>
              </a:rPr>
              <a:t>keratosis</a:t>
            </a:r>
            <a:r>
              <a:rPr lang="en-US" sz="2000" spc="5" dirty="0">
                <a:solidFill>
                  <a:srgbClr val="231F20"/>
                </a:solidFill>
                <a:latin typeface="Book Antiqua"/>
                <a:cs typeface="Book Antiqua"/>
              </a:rPr>
              <a:t> </a:t>
            </a:r>
            <a:r>
              <a:rPr lang="en-US" sz="2000" spc="-55" dirty="0" err="1">
                <a:solidFill>
                  <a:srgbClr val="231F20"/>
                </a:solidFill>
                <a:latin typeface="Book Antiqua"/>
                <a:cs typeface="Book Antiqua"/>
              </a:rPr>
              <a:t>palmoplantaris</a:t>
            </a:r>
            <a:r>
              <a:rPr lang="en-US" sz="2000" spc="5" dirty="0">
                <a:solidFill>
                  <a:srgbClr val="231F20"/>
                </a:solidFill>
                <a:latin typeface="Book Antiqua"/>
                <a:cs typeface="Book Antiqua"/>
              </a:rPr>
              <a:t> </a:t>
            </a:r>
            <a:r>
              <a:rPr lang="en-US" sz="2000" spc="-25" dirty="0">
                <a:solidFill>
                  <a:srgbClr val="231F20"/>
                </a:solidFill>
                <a:latin typeface="Book Antiqua"/>
                <a:cs typeface="Book Antiqua"/>
              </a:rPr>
              <a:t>and </a:t>
            </a:r>
            <a:r>
              <a:rPr lang="en-US" sz="2000" spc="-35" dirty="0">
                <a:solidFill>
                  <a:srgbClr val="231F20"/>
                </a:solidFill>
                <a:latin typeface="Book Antiqua"/>
                <a:cs typeface="Book Antiqua"/>
              </a:rPr>
              <a:t>periodontitis.</a:t>
            </a:r>
            <a:r>
              <a:rPr lang="en-US" sz="2000" spc="-52" baseline="35353" dirty="0">
                <a:solidFill>
                  <a:srgbClr val="231F20"/>
                </a:solidFill>
                <a:latin typeface="Book Antiqua"/>
                <a:cs typeface="Book Antiqua"/>
              </a:rPr>
              <a:t>3</a:t>
            </a:r>
            <a:r>
              <a:rPr lang="en-US" sz="2000" spc="165" baseline="35353" dirty="0">
                <a:solidFill>
                  <a:srgbClr val="231F20"/>
                </a:solidFill>
                <a:latin typeface="Book Antiqua"/>
                <a:cs typeface="Book Antiqua"/>
              </a:rPr>
              <a:t> </a:t>
            </a:r>
          </a:p>
          <a:p>
            <a:pPr marL="38100" marR="30480" algn="just">
              <a:lnSpc>
                <a:spcPts val="2800"/>
              </a:lnSpc>
              <a:spcBef>
                <a:spcPts val="120"/>
              </a:spcBef>
            </a:pPr>
            <a:r>
              <a:rPr lang="en-US" sz="2000" spc="-55" dirty="0">
                <a:solidFill>
                  <a:srgbClr val="231F20"/>
                </a:solidFill>
                <a:latin typeface="Book Antiqua"/>
                <a:cs typeface="Book Antiqua"/>
              </a:rPr>
              <a:t>With</a:t>
            </a:r>
            <a:r>
              <a:rPr lang="en-US" sz="2000" dirty="0">
                <a:solidFill>
                  <a:srgbClr val="231F20"/>
                </a:solidFill>
                <a:latin typeface="Book Antiqua"/>
                <a:cs typeface="Book Antiqua"/>
              </a:rPr>
              <a:t> </a:t>
            </a:r>
            <a:r>
              <a:rPr lang="en-US" sz="2000" spc="-40" dirty="0" err="1">
                <a:solidFill>
                  <a:srgbClr val="231F20"/>
                </a:solidFill>
                <a:latin typeface="Book Antiqua"/>
                <a:cs typeface="Book Antiqua"/>
              </a:rPr>
              <a:t>brensocatib</a:t>
            </a:r>
            <a:r>
              <a:rPr lang="en-US" sz="2000" dirty="0">
                <a:solidFill>
                  <a:srgbClr val="231F20"/>
                </a:solidFill>
                <a:latin typeface="Book Antiqua"/>
                <a:cs typeface="Book Antiqua"/>
              </a:rPr>
              <a:t> </a:t>
            </a:r>
            <a:r>
              <a:rPr lang="en-US" sz="2000" spc="-35" dirty="0">
                <a:solidFill>
                  <a:srgbClr val="231F20"/>
                </a:solidFill>
                <a:latin typeface="Book Antiqua"/>
                <a:cs typeface="Book Antiqua"/>
              </a:rPr>
              <a:t>treatment,</a:t>
            </a:r>
            <a:r>
              <a:rPr lang="en-US" sz="2000" dirty="0">
                <a:solidFill>
                  <a:srgbClr val="231F20"/>
                </a:solidFill>
                <a:latin typeface="Book Antiqua"/>
                <a:cs typeface="Book Antiqua"/>
              </a:rPr>
              <a:t> </a:t>
            </a:r>
            <a:r>
              <a:rPr lang="en-US" sz="2000" spc="-25" dirty="0">
                <a:solidFill>
                  <a:srgbClr val="231F20"/>
                </a:solidFill>
                <a:latin typeface="Book Antiqua"/>
                <a:cs typeface="Book Antiqua"/>
              </a:rPr>
              <a:t>how</a:t>
            </a:r>
            <a:r>
              <a:rPr lang="en-US" sz="2000" spc="-30" dirty="0">
                <a:solidFill>
                  <a:srgbClr val="231F20"/>
                </a:solidFill>
                <a:latin typeface="Book Antiqua"/>
                <a:cs typeface="Book Antiqua"/>
              </a:rPr>
              <a:t>ever,</a:t>
            </a:r>
            <a:r>
              <a:rPr lang="en-US" sz="2000" spc="15" dirty="0">
                <a:solidFill>
                  <a:srgbClr val="231F20"/>
                </a:solidFill>
                <a:latin typeface="Book Antiqua"/>
                <a:cs typeface="Book Antiqua"/>
              </a:rPr>
              <a:t> </a:t>
            </a:r>
            <a:r>
              <a:rPr lang="en-US" sz="2000" spc="-10" dirty="0">
                <a:solidFill>
                  <a:srgbClr val="231F20"/>
                </a:solidFill>
                <a:latin typeface="Book Antiqua"/>
                <a:cs typeface="Book Antiqua"/>
              </a:rPr>
              <a:t>there</a:t>
            </a:r>
            <a:r>
              <a:rPr lang="en-US" sz="2000" spc="20" dirty="0">
                <a:solidFill>
                  <a:srgbClr val="231F20"/>
                </a:solidFill>
                <a:latin typeface="Book Antiqua"/>
                <a:cs typeface="Book Antiqua"/>
              </a:rPr>
              <a:t> </a:t>
            </a:r>
            <a:r>
              <a:rPr lang="en-US" sz="2000" dirty="0">
                <a:solidFill>
                  <a:srgbClr val="231F20"/>
                </a:solidFill>
                <a:latin typeface="Book Antiqua"/>
                <a:cs typeface="Book Antiqua"/>
              </a:rPr>
              <a:t>is</a:t>
            </a:r>
            <a:r>
              <a:rPr lang="en-US" sz="2000" spc="20" dirty="0">
                <a:solidFill>
                  <a:srgbClr val="231F20"/>
                </a:solidFill>
                <a:latin typeface="Book Antiqua"/>
                <a:cs typeface="Book Antiqua"/>
              </a:rPr>
              <a:t> </a:t>
            </a:r>
            <a:r>
              <a:rPr lang="en-US" sz="2000" dirty="0">
                <a:solidFill>
                  <a:srgbClr val="231F20"/>
                </a:solidFill>
                <a:latin typeface="Book Antiqua"/>
                <a:cs typeface="Book Antiqua"/>
              </a:rPr>
              <a:t>not</a:t>
            </a:r>
            <a:r>
              <a:rPr lang="en-US" sz="2000" spc="20" dirty="0">
                <a:solidFill>
                  <a:srgbClr val="231F20"/>
                </a:solidFill>
                <a:latin typeface="Book Antiqua"/>
                <a:cs typeface="Book Antiqua"/>
              </a:rPr>
              <a:t> </a:t>
            </a:r>
            <a:r>
              <a:rPr lang="en-US" sz="2000" spc="-35" dirty="0">
                <a:solidFill>
                  <a:srgbClr val="231F20"/>
                </a:solidFill>
                <a:latin typeface="Book Antiqua"/>
                <a:cs typeface="Book Antiqua"/>
              </a:rPr>
              <a:t>complete</a:t>
            </a:r>
            <a:r>
              <a:rPr lang="en-US" sz="2000" spc="20" dirty="0">
                <a:solidFill>
                  <a:srgbClr val="231F20"/>
                </a:solidFill>
                <a:latin typeface="Book Antiqua"/>
                <a:cs typeface="Book Antiqua"/>
              </a:rPr>
              <a:t> </a:t>
            </a:r>
            <a:r>
              <a:rPr lang="en-US" sz="2000" spc="-25" dirty="0">
                <a:solidFill>
                  <a:srgbClr val="231F20"/>
                </a:solidFill>
                <a:latin typeface="Book Antiqua"/>
                <a:cs typeface="Book Antiqua"/>
              </a:rPr>
              <a:t>inhibition</a:t>
            </a:r>
            <a:r>
              <a:rPr lang="en-US" sz="2000" spc="20" dirty="0">
                <a:solidFill>
                  <a:srgbClr val="231F20"/>
                </a:solidFill>
                <a:latin typeface="Book Antiqua"/>
                <a:cs typeface="Book Antiqua"/>
              </a:rPr>
              <a:t> </a:t>
            </a:r>
            <a:r>
              <a:rPr lang="en-US" sz="2000" dirty="0">
                <a:solidFill>
                  <a:srgbClr val="231F20"/>
                </a:solidFill>
                <a:latin typeface="Book Antiqua"/>
                <a:cs typeface="Book Antiqua"/>
              </a:rPr>
              <a:t>of</a:t>
            </a:r>
            <a:r>
              <a:rPr lang="en-US" sz="2000" spc="20" dirty="0">
                <a:solidFill>
                  <a:srgbClr val="231F20"/>
                </a:solidFill>
                <a:latin typeface="Book Antiqua"/>
                <a:cs typeface="Book Antiqua"/>
              </a:rPr>
              <a:t> </a:t>
            </a:r>
            <a:r>
              <a:rPr lang="en-US" sz="2000" spc="-125" dirty="0">
                <a:solidFill>
                  <a:srgbClr val="231F20"/>
                </a:solidFill>
                <a:latin typeface="Book Antiqua"/>
                <a:cs typeface="Book Antiqua"/>
              </a:rPr>
              <a:t>DPP-</a:t>
            </a:r>
            <a:r>
              <a:rPr lang="en-US" sz="2000" spc="-25" dirty="0">
                <a:solidFill>
                  <a:srgbClr val="231F20"/>
                </a:solidFill>
                <a:latin typeface="Book Antiqua"/>
                <a:cs typeface="Book Antiqua"/>
              </a:rPr>
              <a:t>1. </a:t>
            </a:r>
            <a:r>
              <a:rPr lang="en-US" sz="2000" spc="-65" dirty="0">
                <a:solidFill>
                  <a:srgbClr val="231F20"/>
                </a:solidFill>
                <a:latin typeface="Book Antiqua"/>
                <a:cs typeface="Book Antiqua"/>
              </a:rPr>
              <a:t>There</a:t>
            </a:r>
            <a:r>
              <a:rPr lang="en-US" sz="2000" dirty="0">
                <a:solidFill>
                  <a:srgbClr val="231F20"/>
                </a:solidFill>
                <a:latin typeface="Book Antiqua"/>
                <a:cs typeface="Book Antiqua"/>
              </a:rPr>
              <a:t> </a:t>
            </a:r>
            <a:r>
              <a:rPr lang="en-US" sz="2000" spc="-95" dirty="0">
                <a:solidFill>
                  <a:srgbClr val="231F20"/>
                </a:solidFill>
                <a:latin typeface="Book Antiqua"/>
                <a:cs typeface="Book Antiqua"/>
              </a:rPr>
              <a:t>was</a:t>
            </a:r>
            <a:r>
              <a:rPr lang="en-US" sz="2000" spc="35" dirty="0">
                <a:solidFill>
                  <a:srgbClr val="231F20"/>
                </a:solidFill>
                <a:latin typeface="Book Antiqua"/>
                <a:cs typeface="Book Antiqua"/>
              </a:rPr>
              <a:t> </a:t>
            </a:r>
            <a:r>
              <a:rPr lang="en-US" sz="2000" dirty="0">
                <a:solidFill>
                  <a:srgbClr val="231F20"/>
                </a:solidFill>
                <a:latin typeface="Book Antiqua"/>
                <a:cs typeface="Book Antiqua"/>
              </a:rPr>
              <a:t>a</a:t>
            </a:r>
            <a:r>
              <a:rPr lang="en-US" sz="2000" spc="-25" dirty="0">
                <a:solidFill>
                  <a:srgbClr val="231F20"/>
                </a:solidFill>
                <a:latin typeface="Book Antiqua"/>
                <a:cs typeface="Book Antiqua"/>
              </a:rPr>
              <a:t> </a:t>
            </a:r>
            <a:r>
              <a:rPr lang="en-US" sz="2000" spc="-35" dirty="0">
                <a:solidFill>
                  <a:srgbClr val="231F20"/>
                </a:solidFill>
                <a:latin typeface="Book Antiqua"/>
                <a:cs typeface="Book Antiqua"/>
              </a:rPr>
              <a:t>small</a:t>
            </a:r>
            <a:r>
              <a:rPr lang="en-US" sz="2000" spc="5" dirty="0">
                <a:solidFill>
                  <a:srgbClr val="231F20"/>
                </a:solidFill>
                <a:latin typeface="Book Antiqua"/>
                <a:cs typeface="Book Antiqua"/>
              </a:rPr>
              <a:t> </a:t>
            </a:r>
            <a:r>
              <a:rPr lang="en-US" sz="2000" spc="-45" dirty="0">
                <a:solidFill>
                  <a:srgbClr val="231F20"/>
                </a:solidFill>
                <a:latin typeface="Book Antiqua"/>
                <a:cs typeface="Book Antiqua"/>
              </a:rPr>
              <a:t>increase</a:t>
            </a:r>
            <a:r>
              <a:rPr lang="en-US" sz="2000" spc="5" dirty="0">
                <a:solidFill>
                  <a:srgbClr val="231F20"/>
                </a:solidFill>
                <a:latin typeface="Book Antiqua"/>
                <a:cs typeface="Book Antiqua"/>
              </a:rPr>
              <a:t> </a:t>
            </a:r>
            <a:r>
              <a:rPr lang="en-US" sz="2000" dirty="0">
                <a:solidFill>
                  <a:srgbClr val="231F20"/>
                </a:solidFill>
                <a:latin typeface="Book Antiqua"/>
                <a:cs typeface="Book Antiqua"/>
              </a:rPr>
              <a:t>in </a:t>
            </a:r>
            <a:r>
              <a:rPr lang="en-US" sz="2000" spc="-65" dirty="0">
                <a:solidFill>
                  <a:srgbClr val="231F20"/>
                </a:solidFill>
                <a:latin typeface="Book Antiqua"/>
                <a:cs typeface="Book Antiqua"/>
              </a:rPr>
              <a:t>hyperkeratosis</a:t>
            </a:r>
            <a:r>
              <a:rPr lang="en-US" sz="2000" spc="5" dirty="0">
                <a:solidFill>
                  <a:srgbClr val="231F20"/>
                </a:solidFill>
                <a:latin typeface="Book Antiqua"/>
                <a:cs typeface="Book Antiqua"/>
              </a:rPr>
              <a:t> </a:t>
            </a:r>
            <a:r>
              <a:rPr lang="en-US" sz="2000" spc="-35" dirty="0">
                <a:solidFill>
                  <a:srgbClr val="231F20"/>
                </a:solidFill>
                <a:latin typeface="Book Antiqua"/>
                <a:cs typeface="Book Antiqua"/>
              </a:rPr>
              <a:t>dur</a:t>
            </a:r>
            <a:r>
              <a:rPr lang="en-US" sz="2000" dirty="0">
                <a:solidFill>
                  <a:srgbClr val="231F20"/>
                </a:solidFill>
                <a:latin typeface="Book Antiqua"/>
                <a:cs typeface="Book Antiqua"/>
              </a:rPr>
              <a:t>ing</a:t>
            </a:r>
            <a:r>
              <a:rPr lang="en-US" sz="2000" spc="90" dirty="0">
                <a:solidFill>
                  <a:srgbClr val="231F20"/>
                </a:solidFill>
                <a:latin typeface="Book Antiqua"/>
                <a:cs typeface="Book Antiqua"/>
              </a:rPr>
              <a:t> </a:t>
            </a:r>
            <a:r>
              <a:rPr lang="en-US" sz="2000" dirty="0">
                <a:solidFill>
                  <a:srgbClr val="231F20"/>
                </a:solidFill>
                <a:latin typeface="Book Antiqua"/>
                <a:cs typeface="Book Antiqua"/>
              </a:rPr>
              <a:t>1</a:t>
            </a:r>
            <a:r>
              <a:rPr lang="en-US" sz="2000" spc="105" dirty="0">
                <a:solidFill>
                  <a:srgbClr val="231F20"/>
                </a:solidFill>
                <a:latin typeface="Book Antiqua"/>
                <a:cs typeface="Book Antiqua"/>
              </a:rPr>
              <a:t> </a:t>
            </a:r>
            <a:r>
              <a:rPr lang="en-US" sz="2000" dirty="0">
                <a:solidFill>
                  <a:srgbClr val="231F20"/>
                </a:solidFill>
                <a:latin typeface="Book Antiqua"/>
                <a:cs typeface="Book Antiqua"/>
              </a:rPr>
              <a:t>year</a:t>
            </a:r>
            <a:r>
              <a:rPr lang="en-US" sz="2000" spc="105" dirty="0">
                <a:solidFill>
                  <a:srgbClr val="231F20"/>
                </a:solidFill>
                <a:latin typeface="Book Antiqua"/>
                <a:cs typeface="Book Antiqua"/>
              </a:rPr>
              <a:t> </a:t>
            </a:r>
            <a:r>
              <a:rPr lang="en-US" sz="2000" dirty="0">
                <a:solidFill>
                  <a:srgbClr val="231F20"/>
                </a:solidFill>
                <a:latin typeface="Book Antiqua"/>
                <a:cs typeface="Book Antiqua"/>
              </a:rPr>
              <a:t>of</a:t>
            </a:r>
            <a:r>
              <a:rPr lang="en-US" sz="2000" spc="110" dirty="0">
                <a:solidFill>
                  <a:srgbClr val="231F20"/>
                </a:solidFill>
                <a:latin typeface="Book Antiqua"/>
                <a:cs typeface="Book Antiqua"/>
              </a:rPr>
              <a:t> </a:t>
            </a:r>
            <a:r>
              <a:rPr lang="en-US" sz="2000" spc="-10" dirty="0">
                <a:solidFill>
                  <a:srgbClr val="231F20"/>
                </a:solidFill>
                <a:latin typeface="Book Antiqua"/>
                <a:cs typeface="Book Antiqua"/>
              </a:rPr>
              <a:t>treatment,</a:t>
            </a:r>
            <a:r>
              <a:rPr lang="en-US" sz="2000" spc="105" dirty="0">
                <a:solidFill>
                  <a:srgbClr val="231F20"/>
                </a:solidFill>
                <a:latin typeface="Book Antiqua"/>
                <a:cs typeface="Book Antiqua"/>
              </a:rPr>
              <a:t> </a:t>
            </a:r>
            <a:r>
              <a:rPr lang="en-US" sz="2000" dirty="0">
                <a:solidFill>
                  <a:srgbClr val="231F20"/>
                </a:solidFill>
                <a:latin typeface="Book Antiqua"/>
                <a:cs typeface="Book Antiqua"/>
              </a:rPr>
              <a:t>but</a:t>
            </a:r>
            <a:r>
              <a:rPr lang="en-US" sz="2000" spc="105" dirty="0">
                <a:solidFill>
                  <a:srgbClr val="231F20"/>
                </a:solidFill>
                <a:latin typeface="Book Antiqua"/>
                <a:cs typeface="Book Antiqua"/>
              </a:rPr>
              <a:t> </a:t>
            </a:r>
            <a:r>
              <a:rPr lang="en-US" sz="2000" spc="-55" dirty="0">
                <a:solidFill>
                  <a:srgbClr val="231F20"/>
                </a:solidFill>
                <a:latin typeface="Book Antiqua"/>
                <a:cs typeface="Book Antiqua"/>
              </a:rPr>
              <a:t>long-</a:t>
            </a:r>
            <a:r>
              <a:rPr lang="en-US" sz="2000" dirty="0">
                <a:solidFill>
                  <a:srgbClr val="231F20"/>
                </a:solidFill>
                <a:latin typeface="Book Antiqua"/>
                <a:cs typeface="Book Antiqua"/>
              </a:rPr>
              <a:t>term</a:t>
            </a:r>
            <a:r>
              <a:rPr lang="en-US" sz="2000" spc="105" dirty="0">
                <a:solidFill>
                  <a:srgbClr val="231F20"/>
                </a:solidFill>
                <a:latin typeface="Book Antiqua"/>
                <a:cs typeface="Book Antiqua"/>
              </a:rPr>
              <a:t> </a:t>
            </a:r>
            <a:r>
              <a:rPr lang="en-US" sz="2000" spc="-25" dirty="0">
                <a:solidFill>
                  <a:srgbClr val="231F20"/>
                </a:solidFill>
                <a:latin typeface="Book Antiqua"/>
                <a:cs typeface="Book Antiqua"/>
              </a:rPr>
              <a:t>safety </a:t>
            </a:r>
            <a:r>
              <a:rPr lang="en-US" sz="2000" spc="-35" dirty="0">
                <a:solidFill>
                  <a:srgbClr val="231F20"/>
                </a:solidFill>
                <a:latin typeface="Book Antiqua"/>
                <a:cs typeface="Book Antiqua"/>
              </a:rPr>
              <a:t>beyond</a:t>
            </a:r>
            <a:r>
              <a:rPr lang="en-US" sz="2000" spc="55" dirty="0">
                <a:solidFill>
                  <a:srgbClr val="231F20"/>
                </a:solidFill>
                <a:latin typeface="Book Antiqua"/>
                <a:cs typeface="Book Antiqua"/>
              </a:rPr>
              <a:t> </a:t>
            </a:r>
            <a:r>
              <a:rPr lang="en-US" sz="2000" dirty="0">
                <a:solidFill>
                  <a:srgbClr val="231F20"/>
                </a:solidFill>
                <a:latin typeface="Book Antiqua"/>
                <a:cs typeface="Book Antiqua"/>
              </a:rPr>
              <a:t>1</a:t>
            </a:r>
            <a:r>
              <a:rPr lang="en-US" sz="2000" spc="55" dirty="0">
                <a:solidFill>
                  <a:srgbClr val="231F20"/>
                </a:solidFill>
                <a:latin typeface="Book Antiqua"/>
                <a:cs typeface="Book Antiqua"/>
              </a:rPr>
              <a:t> </a:t>
            </a:r>
            <a:r>
              <a:rPr lang="en-US" sz="2000" spc="-10" dirty="0">
                <a:solidFill>
                  <a:srgbClr val="231F20"/>
                </a:solidFill>
                <a:latin typeface="Book Antiqua"/>
                <a:cs typeface="Book Antiqua"/>
              </a:rPr>
              <a:t>year</a:t>
            </a:r>
            <a:r>
              <a:rPr lang="en-US" sz="2000" spc="55" dirty="0">
                <a:solidFill>
                  <a:srgbClr val="231F20"/>
                </a:solidFill>
                <a:latin typeface="Book Antiqua"/>
                <a:cs typeface="Book Antiqua"/>
              </a:rPr>
              <a:t> </a:t>
            </a:r>
            <a:r>
              <a:rPr lang="en-US" sz="2000" spc="-10" dirty="0">
                <a:solidFill>
                  <a:srgbClr val="231F20"/>
                </a:solidFill>
                <a:latin typeface="Book Antiqua"/>
                <a:cs typeface="Book Antiqua"/>
              </a:rPr>
              <a:t>remains</a:t>
            </a:r>
            <a:r>
              <a:rPr lang="en-US" sz="2000" spc="55" dirty="0">
                <a:solidFill>
                  <a:srgbClr val="231F20"/>
                </a:solidFill>
                <a:latin typeface="Book Antiqua"/>
                <a:cs typeface="Book Antiqua"/>
              </a:rPr>
              <a:t> </a:t>
            </a:r>
            <a:r>
              <a:rPr lang="en-US" sz="2000" dirty="0">
                <a:solidFill>
                  <a:srgbClr val="231F20"/>
                </a:solidFill>
                <a:latin typeface="Book Antiqua"/>
                <a:cs typeface="Book Antiqua"/>
              </a:rPr>
              <a:t>to</a:t>
            </a:r>
            <a:r>
              <a:rPr lang="en-US" sz="2000" spc="55" dirty="0">
                <a:solidFill>
                  <a:srgbClr val="231F20"/>
                </a:solidFill>
                <a:latin typeface="Book Antiqua"/>
                <a:cs typeface="Book Antiqua"/>
              </a:rPr>
              <a:t> </a:t>
            </a:r>
            <a:r>
              <a:rPr lang="en-US" sz="2000" dirty="0">
                <a:solidFill>
                  <a:srgbClr val="231F20"/>
                </a:solidFill>
                <a:latin typeface="Book Antiqua"/>
                <a:cs typeface="Book Antiqua"/>
              </a:rPr>
              <a:t>be</a:t>
            </a:r>
            <a:r>
              <a:rPr lang="en-US" sz="2000" spc="60" dirty="0">
                <a:solidFill>
                  <a:srgbClr val="231F20"/>
                </a:solidFill>
                <a:latin typeface="Book Antiqua"/>
                <a:cs typeface="Book Antiqua"/>
              </a:rPr>
              <a:t> </a:t>
            </a:r>
            <a:r>
              <a:rPr lang="en-US" sz="2000" spc="-25" dirty="0">
                <a:solidFill>
                  <a:srgbClr val="231F20"/>
                </a:solidFill>
                <a:latin typeface="Book Antiqua"/>
                <a:cs typeface="Book Antiqua"/>
              </a:rPr>
              <a:t>determined.</a:t>
            </a:r>
            <a:r>
              <a:rPr lang="en-US" sz="2000" spc="-37" baseline="35353" dirty="0">
                <a:solidFill>
                  <a:srgbClr val="231F20"/>
                </a:solidFill>
                <a:latin typeface="Book Antiqua"/>
                <a:cs typeface="Book Antiqua"/>
              </a:rPr>
              <a:t>1</a:t>
            </a:r>
            <a:r>
              <a:rPr lang="en-US" sz="2000" spc="254" baseline="35353" dirty="0">
                <a:solidFill>
                  <a:srgbClr val="231F20"/>
                </a:solidFill>
                <a:latin typeface="Book Antiqua"/>
                <a:cs typeface="Book Antiqua"/>
              </a:rPr>
              <a:t> </a:t>
            </a:r>
            <a:r>
              <a:rPr lang="en-US" sz="2000" spc="-25" dirty="0">
                <a:solidFill>
                  <a:srgbClr val="231F20"/>
                </a:solidFill>
                <a:latin typeface="Book Antiqua"/>
                <a:cs typeface="Book Antiqua"/>
              </a:rPr>
              <a:t>Al- </a:t>
            </a:r>
            <a:r>
              <a:rPr lang="en-US" sz="2000" spc="-20" dirty="0">
                <a:solidFill>
                  <a:srgbClr val="231F20"/>
                </a:solidFill>
                <a:latin typeface="Book Antiqua"/>
                <a:cs typeface="Book Antiqua"/>
              </a:rPr>
              <a:t>though</a:t>
            </a:r>
            <a:r>
              <a:rPr lang="en-US" sz="2000" spc="20" dirty="0">
                <a:solidFill>
                  <a:srgbClr val="231F20"/>
                </a:solidFill>
                <a:latin typeface="Book Antiqua"/>
                <a:cs typeface="Book Antiqua"/>
              </a:rPr>
              <a:t> </a:t>
            </a:r>
            <a:r>
              <a:rPr lang="en-US" sz="2000" spc="-10" dirty="0">
                <a:solidFill>
                  <a:srgbClr val="231F20"/>
                </a:solidFill>
                <a:latin typeface="Book Antiqua"/>
                <a:cs typeface="Book Antiqua"/>
              </a:rPr>
              <a:t>future</a:t>
            </a:r>
            <a:r>
              <a:rPr lang="en-US" sz="2000" spc="25" dirty="0">
                <a:solidFill>
                  <a:srgbClr val="231F20"/>
                </a:solidFill>
                <a:latin typeface="Book Antiqua"/>
                <a:cs typeface="Book Antiqua"/>
              </a:rPr>
              <a:t> </a:t>
            </a:r>
            <a:r>
              <a:rPr lang="en-US" sz="2000" spc="-30" dirty="0">
                <a:solidFill>
                  <a:srgbClr val="231F20"/>
                </a:solidFill>
                <a:latin typeface="Book Antiqua"/>
                <a:cs typeface="Book Antiqua"/>
              </a:rPr>
              <a:t>work</a:t>
            </a:r>
            <a:r>
              <a:rPr lang="en-US" sz="2000" spc="25" dirty="0">
                <a:solidFill>
                  <a:srgbClr val="231F20"/>
                </a:solidFill>
                <a:latin typeface="Book Antiqua"/>
                <a:cs typeface="Book Antiqua"/>
              </a:rPr>
              <a:t> </a:t>
            </a:r>
            <a:r>
              <a:rPr lang="en-US" sz="2000" dirty="0">
                <a:solidFill>
                  <a:srgbClr val="231F20"/>
                </a:solidFill>
                <a:latin typeface="Book Antiqua"/>
                <a:cs typeface="Book Antiqua"/>
              </a:rPr>
              <a:t>is</a:t>
            </a:r>
            <a:r>
              <a:rPr lang="en-US" sz="2000" spc="25" dirty="0">
                <a:solidFill>
                  <a:srgbClr val="231F20"/>
                </a:solidFill>
                <a:latin typeface="Book Antiqua"/>
                <a:cs typeface="Book Antiqua"/>
              </a:rPr>
              <a:t> </a:t>
            </a:r>
            <a:r>
              <a:rPr lang="en-US" sz="2000" spc="-35" dirty="0">
                <a:solidFill>
                  <a:srgbClr val="231F20"/>
                </a:solidFill>
                <a:latin typeface="Book Antiqua"/>
                <a:cs typeface="Book Antiqua"/>
              </a:rPr>
              <a:t>needed</a:t>
            </a:r>
            <a:r>
              <a:rPr lang="en-US" sz="2000" spc="25" dirty="0">
                <a:solidFill>
                  <a:srgbClr val="231F20"/>
                </a:solidFill>
                <a:latin typeface="Book Antiqua"/>
                <a:cs typeface="Book Antiqua"/>
              </a:rPr>
              <a:t> </a:t>
            </a:r>
            <a:r>
              <a:rPr lang="en-US" sz="2000" dirty="0">
                <a:solidFill>
                  <a:srgbClr val="231F20"/>
                </a:solidFill>
                <a:latin typeface="Book Antiqua"/>
                <a:cs typeface="Book Antiqua"/>
              </a:rPr>
              <a:t>to</a:t>
            </a:r>
            <a:r>
              <a:rPr lang="en-US" sz="2000" spc="25" dirty="0">
                <a:solidFill>
                  <a:srgbClr val="231F20"/>
                </a:solidFill>
                <a:latin typeface="Book Antiqua"/>
                <a:cs typeface="Book Antiqua"/>
              </a:rPr>
              <a:t> </a:t>
            </a:r>
            <a:r>
              <a:rPr lang="en-US" sz="2000" spc="-25" dirty="0">
                <a:solidFill>
                  <a:srgbClr val="231F20"/>
                </a:solidFill>
                <a:latin typeface="Book Antiqua"/>
                <a:cs typeface="Book Antiqua"/>
              </a:rPr>
              <a:t>delineate</a:t>
            </a:r>
            <a:r>
              <a:rPr lang="en-US" sz="2000" spc="25" dirty="0">
                <a:solidFill>
                  <a:srgbClr val="231F20"/>
                </a:solidFill>
                <a:latin typeface="Book Antiqua"/>
                <a:cs typeface="Book Antiqua"/>
              </a:rPr>
              <a:t> </a:t>
            </a:r>
            <a:r>
              <a:rPr lang="en-US" sz="2000" spc="-25" dirty="0">
                <a:solidFill>
                  <a:srgbClr val="231F20"/>
                </a:solidFill>
                <a:latin typeface="Book Antiqua"/>
                <a:cs typeface="Book Antiqua"/>
              </a:rPr>
              <a:t>the </a:t>
            </a:r>
            <a:r>
              <a:rPr lang="en-US" sz="2000" spc="-10" dirty="0">
                <a:solidFill>
                  <a:srgbClr val="231F20"/>
                </a:solidFill>
                <a:latin typeface="Book Antiqua"/>
                <a:cs typeface="Book Antiqua"/>
              </a:rPr>
              <a:t>cellular</a:t>
            </a:r>
            <a:r>
              <a:rPr lang="en-US" sz="2000" spc="15" dirty="0">
                <a:solidFill>
                  <a:srgbClr val="231F20"/>
                </a:solidFill>
                <a:latin typeface="Book Antiqua"/>
                <a:cs typeface="Book Antiqua"/>
              </a:rPr>
              <a:t> </a:t>
            </a:r>
            <a:r>
              <a:rPr lang="en-US" sz="2000" spc="-25" dirty="0">
                <a:solidFill>
                  <a:srgbClr val="231F20"/>
                </a:solidFill>
                <a:latin typeface="Book Antiqua"/>
                <a:cs typeface="Book Antiqua"/>
              </a:rPr>
              <a:t>mechanisms</a:t>
            </a:r>
            <a:r>
              <a:rPr lang="en-US" sz="2000" spc="20" dirty="0">
                <a:solidFill>
                  <a:srgbClr val="231F20"/>
                </a:solidFill>
                <a:latin typeface="Book Antiqua"/>
                <a:cs typeface="Book Antiqua"/>
              </a:rPr>
              <a:t> </a:t>
            </a:r>
            <a:r>
              <a:rPr lang="en-US" sz="2000" spc="-35" dirty="0">
                <a:solidFill>
                  <a:srgbClr val="231F20"/>
                </a:solidFill>
                <a:latin typeface="Book Antiqua"/>
                <a:cs typeface="Book Antiqua"/>
              </a:rPr>
              <a:t>underpinning</a:t>
            </a:r>
            <a:r>
              <a:rPr lang="en-US" sz="2000" spc="20" dirty="0">
                <a:solidFill>
                  <a:srgbClr val="231F20"/>
                </a:solidFill>
                <a:latin typeface="Book Antiqua"/>
                <a:cs typeface="Book Antiqua"/>
              </a:rPr>
              <a:t> </a:t>
            </a:r>
            <a:r>
              <a:rPr lang="en-US" sz="2000" dirty="0">
                <a:solidFill>
                  <a:srgbClr val="231F20"/>
                </a:solidFill>
                <a:latin typeface="Book Antiqua"/>
                <a:cs typeface="Book Antiqua"/>
              </a:rPr>
              <a:t>the</a:t>
            </a:r>
            <a:r>
              <a:rPr lang="en-US" sz="2000" spc="20" dirty="0">
                <a:solidFill>
                  <a:srgbClr val="231F20"/>
                </a:solidFill>
                <a:latin typeface="Book Antiqua"/>
                <a:cs typeface="Book Antiqua"/>
              </a:rPr>
              <a:t> </a:t>
            </a:r>
            <a:r>
              <a:rPr lang="en-US" sz="2000" spc="-10" dirty="0">
                <a:solidFill>
                  <a:srgbClr val="231F20"/>
                </a:solidFill>
                <a:latin typeface="Book Antiqua"/>
                <a:cs typeface="Book Antiqua"/>
              </a:rPr>
              <a:t>clinical </a:t>
            </a:r>
            <a:r>
              <a:rPr lang="en-US" sz="2000" spc="-50" dirty="0">
                <a:solidFill>
                  <a:srgbClr val="231F20"/>
                </a:solidFill>
                <a:latin typeface="Book Antiqua"/>
                <a:cs typeface="Book Antiqua"/>
              </a:rPr>
              <a:t>improvements</a:t>
            </a:r>
            <a:r>
              <a:rPr lang="en-US" sz="2000" spc="35" dirty="0">
                <a:solidFill>
                  <a:srgbClr val="231F20"/>
                </a:solidFill>
                <a:latin typeface="Book Antiqua"/>
                <a:cs typeface="Book Antiqua"/>
              </a:rPr>
              <a:t> </a:t>
            </a:r>
            <a:r>
              <a:rPr lang="en-US" sz="2000" dirty="0">
                <a:solidFill>
                  <a:srgbClr val="231F20"/>
                </a:solidFill>
                <a:latin typeface="Book Antiqua"/>
                <a:cs typeface="Book Antiqua"/>
              </a:rPr>
              <a:t>and</a:t>
            </a:r>
            <a:r>
              <a:rPr lang="en-US" sz="2000" spc="35" dirty="0">
                <a:solidFill>
                  <a:srgbClr val="231F20"/>
                </a:solidFill>
                <a:latin typeface="Book Antiqua"/>
                <a:cs typeface="Book Antiqua"/>
              </a:rPr>
              <a:t> </a:t>
            </a:r>
            <a:r>
              <a:rPr lang="en-US" sz="2000" spc="-35" dirty="0">
                <a:solidFill>
                  <a:srgbClr val="231F20"/>
                </a:solidFill>
                <a:latin typeface="Book Antiqua"/>
                <a:cs typeface="Book Antiqua"/>
              </a:rPr>
              <a:t>reduced</a:t>
            </a:r>
            <a:r>
              <a:rPr lang="en-US" sz="2000" spc="35" dirty="0">
                <a:solidFill>
                  <a:srgbClr val="231F20"/>
                </a:solidFill>
                <a:latin typeface="Book Antiqua"/>
                <a:cs typeface="Book Antiqua"/>
              </a:rPr>
              <a:t> </a:t>
            </a:r>
            <a:r>
              <a:rPr lang="en-US" sz="2000" spc="-25" dirty="0">
                <a:solidFill>
                  <a:srgbClr val="231F20"/>
                </a:solidFill>
                <a:latin typeface="Book Antiqua"/>
                <a:cs typeface="Book Antiqua"/>
              </a:rPr>
              <a:t>exacerbations,</a:t>
            </a:r>
            <a:r>
              <a:rPr lang="en-US" sz="2000" spc="35" dirty="0">
                <a:solidFill>
                  <a:srgbClr val="231F20"/>
                </a:solidFill>
                <a:latin typeface="Book Antiqua"/>
                <a:cs typeface="Book Antiqua"/>
              </a:rPr>
              <a:t> </a:t>
            </a:r>
            <a:r>
              <a:rPr lang="en-US" sz="2000" b="1" dirty="0">
                <a:solidFill>
                  <a:srgbClr val="231F20"/>
                </a:solidFill>
                <a:latin typeface="Book Antiqua"/>
                <a:cs typeface="Book Antiqua"/>
              </a:rPr>
              <a:t>it</a:t>
            </a:r>
            <a:r>
              <a:rPr lang="en-US" sz="2000" b="1" spc="35" dirty="0">
                <a:solidFill>
                  <a:srgbClr val="231F20"/>
                </a:solidFill>
                <a:latin typeface="Book Antiqua"/>
                <a:cs typeface="Book Antiqua"/>
              </a:rPr>
              <a:t> </a:t>
            </a:r>
            <a:r>
              <a:rPr lang="en-US" sz="2000" b="1" spc="-25" dirty="0">
                <a:solidFill>
                  <a:srgbClr val="231F20"/>
                </a:solidFill>
                <a:latin typeface="Book Antiqua"/>
                <a:cs typeface="Book Antiqua"/>
              </a:rPr>
              <a:t>is </a:t>
            </a:r>
            <a:r>
              <a:rPr lang="en-US" sz="2000" b="1" spc="-20" dirty="0">
                <a:solidFill>
                  <a:srgbClr val="231F20"/>
                </a:solidFill>
                <a:latin typeface="Book Antiqua"/>
                <a:cs typeface="Book Antiqua"/>
              </a:rPr>
              <a:t>clear</a:t>
            </a:r>
            <a:r>
              <a:rPr lang="en-US" sz="2000" b="1" spc="-25" dirty="0">
                <a:solidFill>
                  <a:srgbClr val="231F20"/>
                </a:solidFill>
                <a:latin typeface="Book Antiqua"/>
                <a:cs typeface="Book Antiqua"/>
              </a:rPr>
              <a:t> </a:t>
            </a:r>
            <a:r>
              <a:rPr lang="en-US" sz="2000" b="1" spc="-10" dirty="0">
                <a:solidFill>
                  <a:srgbClr val="231F20"/>
                </a:solidFill>
                <a:latin typeface="Book Antiqua"/>
                <a:cs typeface="Book Antiqua"/>
              </a:rPr>
              <a:t>that</a:t>
            </a:r>
            <a:r>
              <a:rPr lang="en-US" sz="2000" b="1" spc="-15" dirty="0">
                <a:solidFill>
                  <a:srgbClr val="231F20"/>
                </a:solidFill>
                <a:latin typeface="Book Antiqua"/>
                <a:cs typeface="Book Antiqua"/>
              </a:rPr>
              <a:t> </a:t>
            </a:r>
            <a:r>
              <a:rPr lang="en-US" sz="2000" b="1" spc="-40" dirty="0">
                <a:solidFill>
                  <a:srgbClr val="231F20"/>
                </a:solidFill>
                <a:latin typeface="Book Antiqua"/>
                <a:cs typeface="Book Antiqua"/>
              </a:rPr>
              <a:t>foundational</a:t>
            </a:r>
            <a:r>
              <a:rPr lang="en-US" sz="2000" b="1" spc="-15" dirty="0">
                <a:solidFill>
                  <a:srgbClr val="231F20"/>
                </a:solidFill>
                <a:latin typeface="Book Antiqua"/>
                <a:cs typeface="Book Antiqua"/>
              </a:rPr>
              <a:t> </a:t>
            </a:r>
            <a:r>
              <a:rPr lang="en-US" sz="2000" b="1" spc="-60" dirty="0">
                <a:solidFill>
                  <a:srgbClr val="231F20"/>
                </a:solidFill>
                <a:latin typeface="Book Antiqua"/>
                <a:cs typeface="Book Antiqua"/>
              </a:rPr>
              <a:t>knowledge</a:t>
            </a:r>
            <a:r>
              <a:rPr lang="en-US" sz="2000" b="1" dirty="0">
                <a:solidFill>
                  <a:srgbClr val="231F20"/>
                </a:solidFill>
                <a:latin typeface="Book Antiqua"/>
                <a:cs typeface="Book Antiqua"/>
              </a:rPr>
              <a:t> of</a:t>
            </a:r>
            <a:r>
              <a:rPr lang="en-US" sz="2000" b="1" spc="-15" dirty="0">
                <a:solidFill>
                  <a:srgbClr val="231F20"/>
                </a:solidFill>
                <a:latin typeface="Book Antiqua"/>
                <a:cs typeface="Book Antiqua"/>
              </a:rPr>
              <a:t> </a:t>
            </a:r>
            <a:r>
              <a:rPr lang="en-US" sz="2000" b="1" spc="-40" dirty="0">
                <a:solidFill>
                  <a:srgbClr val="231F20"/>
                </a:solidFill>
                <a:latin typeface="Book Antiqua"/>
                <a:cs typeface="Book Antiqua"/>
              </a:rPr>
              <a:t>neutrophil biochemistry</a:t>
            </a:r>
            <a:r>
              <a:rPr lang="en-US" sz="2000" b="1" spc="15" dirty="0">
                <a:solidFill>
                  <a:srgbClr val="231F20"/>
                </a:solidFill>
                <a:latin typeface="Book Antiqua"/>
                <a:cs typeface="Book Antiqua"/>
              </a:rPr>
              <a:t> </a:t>
            </a:r>
            <a:r>
              <a:rPr lang="en-US" sz="2000" b="1" dirty="0">
                <a:solidFill>
                  <a:srgbClr val="231F20"/>
                </a:solidFill>
                <a:latin typeface="Book Antiqua"/>
                <a:cs typeface="Book Antiqua"/>
              </a:rPr>
              <a:t>has</a:t>
            </a:r>
            <a:r>
              <a:rPr lang="en-US" sz="2000" b="1" spc="20" dirty="0">
                <a:solidFill>
                  <a:srgbClr val="231F20"/>
                </a:solidFill>
                <a:latin typeface="Book Antiqua"/>
                <a:cs typeface="Book Antiqua"/>
              </a:rPr>
              <a:t> </a:t>
            </a:r>
            <a:r>
              <a:rPr lang="en-US" sz="2000" b="1" spc="-65" dirty="0">
                <a:solidFill>
                  <a:srgbClr val="231F20"/>
                </a:solidFill>
                <a:latin typeface="Book Antiqua"/>
                <a:cs typeface="Book Antiqua"/>
              </a:rPr>
              <a:t>provided</a:t>
            </a:r>
            <a:r>
              <a:rPr lang="en-US" sz="2000" b="1" spc="15" dirty="0">
                <a:solidFill>
                  <a:srgbClr val="231F20"/>
                </a:solidFill>
                <a:latin typeface="Book Antiqua"/>
                <a:cs typeface="Book Antiqua"/>
              </a:rPr>
              <a:t> </a:t>
            </a:r>
            <a:r>
              <a:rPr lang="en-US" sz="2000" b="1" dirty="0">
                <a:solidFill>
                  <a:srgbClr val="231F20"/>
                </a:solidFill>
                <a:latin typeface="Book Antiqua"/>
                <a:cs typeface="Book Antiqua"/>
              </a:rPr>
              <a:t>a</a:t>
            </a:r>
            <a:r>
              <a:rPr lang="en-US" sz="2000" b="1" spc="20" dirty="0">
                <a:solidFill>
                  <a:srgbClr val="231F20"/>
                </a:solidFill>
                <a:latin typeface="Book Antiqua"/>
                <a:cs typeface="Book Antiqua"/>
              </a:rPr>
              <a:t> </a:t>
            </a:r>
            <a:r>
              <a:rPr lang="en-US" sz="2000" b="1" spc="-20" dirty="0">
                <a:solidFill>
                  <a:srgbClr val="231F20"/>
                </a:solidFill>
                <a:latin typeface="Book Antiqua"/>
                <a:cs typeface="Book Antiqua"/>
              </a:rPr>
              <a:t>good</a:t>
            </a:r>
            <a:r>
              <a:rPr lang="en-US" sz="2000" b="1" spc="20" dirty="0">
                <a:solidFill>
                  <a:srgbClr val="231F20"/>
                </a:solidFill>
                <a:latin typeface="Book Antiqua"/>
                <a:cs typeface="Book Antiqua"/>
              </a:rPr>
              <a:t> </a:t>
            </a:r>
            <a:r>
              <a:rPr lang="en-US" sz="2000" b="1" spc="-10" dirty="0">
                <a:solidFill>
                  <a:srgbClr val="231F20"/>
                </a:solidFill>
                <a:latin typeface="Book Antiqua"/>
                <a:cs typeface="Book Antiqua"/>
              </a:rPr>
              <a:t>target</a:t>
            </a:r>
            <a:r>
              <a:rPr lang="en-US" sz="2000" b="1" spc="15" dirty="0">
                <a:solidFill>
                  <a:srgbClr val="231F20"/>
                </a:solidFill>
                <a:latin typeface="Book Antiqua"/>
                <a:cs typeface="Book Antiqua"/>
              </a:rPr>
              <a:t> </a:t>
            </a:r>
            <a:r>
              <a:rPr lang="en-US" sz="2000" b="1" dirty="0">
                <a:solidFill>
                  <a:srgbClr val="231F20"/>
                </a:solidFill>
                <a:latin typeface="Book Antiqua"/>
                <a:cs typeface="Book Antiqua"/>
              </a:rPr>
              <a:t>in</a:t>
            </a:r>
            <a:r>
              <a:rPr lang="en-US" sz="2000" b="1" spc="20" dirty="0">
                <a:solidFill>
                  <a:srgbClr val="231F20"/>
                </a:solidFill>
                <a:latin typeface="Book Antiqua"/>
                <a:cs typeface="Book Antiqua"/>
              </a:rPr>
              <a:t> </a:t>
            </a:r>
            <a:r>
              <a:rPr lang="en-US" sz="2000" b="1" spc="-25" dirty="0">
                <a:solidFill>
                  <a:srgbClr val="231F20"/>
                </a:solidFill>
                <a:latin typeface="Book Antiqua"/>
                <a:cs typeface="Book Antiqua"/>
              </a:rPr>
              <a:t>the form</a:t>
            </a:r>
            <a:r>
              <a:rPr lang="en-US" sz="2000" b="1" spc="5" dirty="0">
                <a:solidFill>
                  <a:srgbClr val="231F20"/>
                </a:solidFill>
                <a:latin typeface="Book Antiqua"/>
                <a:cs typeface="Book Antiqua"/>
              </a:rPr>
              <a:t> </a:t>
            </a:r>
            <a:r>
              <a:rPr lang="en-US" sz="2000" b="1" dirty="0">
                <a:solidFill>
                  <a:srgbClr val="231F20"/>
                </a:solidFill>
                <a:latin typeface="Book Antiqua"/>
                <a:cs typeface="Book Antiqua"/>
              </a:rPr>
              <a:t>of</a:t>
            </a:r>
            <a:r>
              <a:rPr lang="en-US" sz="2000" b="1" spc="10" dirty="0">
                <a:solidFill>
                  <a:srgbClr val="231F20"/>
                </a:solidFill>
                <a:latin typeface="Book Antiqua"/>
                <a:cs typeface="Book Antiqua"/>
              </a:rPr>
              <a:t> </a:t>
            </a:r>
            <a:r>
              <a:rPr lang="en-US" sz="2000" b="1" spc="-125" dirty="0">
                <a:solidFill>
                  <a:srgbClr val="231F20"/>
                </a:solidFill>
                <a:latin typeface="Book Antiqua"/>
                <a:cs typeface="Book Antiqua"/>
              </a:rPr>
              <a:t>DPP-</a:t>
            </a:r>
            <a:r>
              <a:rPr lang="en-US" sz="2000" b="1" spc="-25" dirty="0">
                <a:solidFill>
                  <a:srgbClr val="231F20"/>
                </a:solidFill>
                <a:latin typeface="Book Antiqua"/>
                <a:cs typeface="Book Antiqua"/>
              </a:rPr>
              <a:t>1.</a:t>
            </a:r>
            <a:endParaRPr lang="en-US" sz="2000" b="1" dirty="0">
              <a:latin typeface="Book Antiqua"/>
              <a:cs typeface="Book Antiqua"/>
            </a:endParaRPr>
          </a:p>
          <a:p>
            <a:pPr marL="38100" marR="30480" algn="just">
              <a:lnSpc>
                <a:spcPct val="100000"/>
              </a:lnSpc>
              <a:spcBef>
                <a:spcPts val="120"/>
              </a:spcBef>
            </a:pPr>
            <a:endParaRPr lang="en-US" sz="1800" dirty="0">
              <a:latin typeface="Book Antiqua"/>
              <a:cs typeface="Book Antiqua"/>
            </a:endParaRPr>
          </a:p>
        </p:txBody>
      </p:sp>
      <p:sp>
        <p:nvSpPr>
          <p:cNvPr id="4" name="TextBox 3">
            <a:extLst>
              <a:ext uri="{FF2B5EF4-FFF2-40B4-BE49-F238E27FC236}">
                <a16:creationId xmlns:a16="http://schemas.microsoft.com/office/drawing/2014/main" id="{CB2BF9B5-70A4-642A-B599-C97B8056F209}"/>
              </a:ext>
            </a:extLst>
          </p:cNvPr>
          <p:cNvSpPr txBox="1"/>
          <p:nvPr/>
        </p:nvSpPr>
        <p:spPr>
          <a:xfrm>
            <a:off x="372517" y="5434621"/>
            <a:ext cx="11237142" cy="954107"/>
          </a:xfrm>
          <a:prstGeom prst="rect">
            <a:avLst/>
          </a:prstGeom>
          <a:noFill/>
        </p:spPr>
        <p:txBody>
          <a:bodyPr wrap="square" rtlCol="0">
            <a:spAutoFit/>
          </a:bodyPr>
          <a:lstStyle/>
          <a:p>
            <a:pPr marL="12700" marR="5080" indent="152400" algn="just">
              <a:lnSpc>
                <a:spcPct val="100000"/>
              </a:lnSpc>
              <a:spcBef>
                <a:spcPts val="100"/>
              </a:spcBef>
              <a:buSzPct val="93333"/>
              <a:buFont typeface="Calibri"/>
              <a:buAutoNum type="arabicPeriod"/>
              <a:tabLst>
                <a:tab pos="165100" algn="l"/>
              </a:tabLst>
            </a:pPr>
            <a:r>
              <a:rPr lang="en-US" sz="1400" spc="-35" dirty="0">
                <a:solidFill>
                  <a:srgbClr val="231F20"/>
                </a:solidFill>
                <a:latin typeface="Book Antiqua"/>
                <a:cs typeface="Book Antiqua"/>
              </a:rPr>
              <a:t>Chalmers</a:t>
            </a:r>
            <a:r>
              <a:rPr lang="en-US" sz="1400" spc="-15" dirty="0">
                <a:solidFill>
                  <a:srgbClr val="231F20"/>
                </a:solidFill>
                <a:latin typeface="Book Antiqua"/>
                <a:cs typeface="Book Antiqua"/>
              </a:rPr>
              <a:t> </a:t>
            </a:r>
            <a:r>
              <a:rPr lang="en-US" sz="1400" spc="-35" dirty="0">
                <a:solidFill>
                  <a:srgbClr val="231F20"/>
                </a:solidFill>
                <a:latin typeface="Book Antiqua"/>
                <a:cs typeface="Book Antiqua"/>
              </a:rPr>
              <a:t>JD,</a:t>
            </a:r>
            <a:r>
              <a:rPr lang="en-US" sz="1400" spc="-10" dirty="0">
                <a:solidFill>
                  <a:srgbClr val="231F20"/>
                </a:solidFill>
                <a:latin typeface="Book Antiqua"/>
                <a:cs typeface="Book Antiqua"/>
              </a:rPr>
              <a:t> </a:t>
            </a:r>
            <a:r>
              <a:rPr lang="en-US" sz="1400" spc="-35" dirty="0">
                <a:solidFill>
                  <a:srgbClr val="231F20"/>
                </a:solidFill>
                <a:latin typeface="Book Antiqua"/>
                <a:cs typeface="Book Antiqua"/>
              </a:rPr>
              <a:t>Burgel</a:t>
            </a:r>
            <a:r>
              <a:rPr lang="en-US" sz="1400" dirty="0">
                <a:solidFill>
                  <a:srgbClr val="231F20"/>
                </a:solidFill>
                <a:latin typeface="Book Antiqua"/>
                <a:cs typeface="Book Antiqua"/>
              </a:rPr>
              <a:t> </a:t>
            </a:r>
            <a:r>
              <a:rPr lang="en-US" sz="1400" spc="-60" dirty="0">
                <a:solidFill>
                  <a:srgbClr val="231F20"/>
                </a:solidFill>
                <a:latin typeface="Book Antiqua"/>
                <a:cs typeface="Book Antiqua"/>
              </a:rPr>
              <a:t>P-</a:t>
            </a:r>
            <a:r>
              <a:rPr lang="en-US" sz="1400" dirty="0">
                <a:solidFill>
                  <a:srgbClr val="231F20"/>
                </a:solidFill>
                <a:latin typeface="Book Antiqua"/>
                <a:cs typeface="Book Antiqua"/>
              </a:rPr>
              <a:t>R, </a:t>
            </a:r>
            <a:r>
              <a:rPr lang="en-US" sz="1400" spc="-60" dirty="0">
                <a:solidFill>
                  <a:srgbClr val="231F20"/>
                </a:solidFill>
                <a:latin typeface="Book Antiqua"/>
                <a:cs typeface="Book Antiqua"/>
              </a:rPr>
              <a:t>Daley</a:t>
            </a:r>
            <a:r>
              <a:rPr lang="en-US" sz="1400" spc="10" dirty="0">
                <a:solidFill>
                  <a:srgbClr val="231F20"/>
                </a:solidFill>
                <a:latin typeface="Book Antiqua"/>
                <a:cs typeface="Book Antiqua"/>
              </a:rPr>
              <a:t> </a:t>
            </a:r>
            <a:r>
              <a:rPr lang="en-US" sz="1400" spc="-50" dirty="0">
                <a:solidFill>
                  <a:srgbClr val="231F20"/>
                </a:solidFill>
                <a:latin typeface="Book Antiqua"/>
                <a:cs typeface="Book Antiqua"/>
              </a:rPr>
              <a:t>CL,</a:t>
            </a:r>
            <a:r>
              <a:rPr lang="en-US" sz="1400" spc="5" dirty="0">
                <a:solidFill>
                  <a:srgbClr val="231F20"/>
                </a:solidFill>
                <a:latin typeface="Book Antiqua"/>
                <a:cs typeface="Book Antiqua"/>
              </a:rPr>
              <a:t> </a:t>
            </a:r>
            <a:r>
              <a:rPr lang="en-US" sz="1400" spc="-20" dirty="0">
                <a:solidFill>
                  <a:srgbClr val="231F20"/>
                </a:solidFill>
                <a:latin typeface="Book Antiqua"/>
                <a:cs typeface="Book Antiqua"/>
              </a:rPr>
              <a:t>et</a:t>
            </a:r>
            <a:r>
              <a:rPr lang="en-US" sz="1400" spc="-5" dirty="0">
                <a:solidFill>
                  <a:srgbClr val="231F20"/>
                </a:solidFill>
                <a:latin typeface="Book Antiqua"/>
                <a:cs typeface="Book Antiqua"/>
              </a:rPr>
              <a:t> </a:t>
            </a:r>
            <a:r>
              <a:rPr lang="en-US" sz="1400" dirty="0">
                <a:solidFill>
                  <a:srgbClr val="231F20"/>
                </a:solidFill>
                <a:latin typeface="Book Antiqua"/>
                <a:cs typeface="Book Antiqua"/>
              </a:rPr>
              <a:t>al. </a:t>
            </a:r>
            <a:r>
              <a:rPr lang="en-US" sz="1400" spc="-35" dirty="0">
                <a:solidFill>
                  <a:srgbClr val="231F20"/>
                </a:solidFill>
                <a:latin typeface="Book Antiqua"/>
                <a:cs typeface="Book Antiqua"/>
              </a:rPr>
              <a:t>Phase</a:t>
            </a:r>
            <a:r>
              <a:rPr lang="en-US" sz="1400" dirty="0">
                <a:solidFill>
                  <a:srgbClr val="231F20"/>
                </a:solidFill>
                <a:latin typeface="Book Antiqua"/>
                <a:cs typeface="Book Antiqua"/>
              </a:rPr>
              <a:t> 3 </a:t>
            </a:r>
            <a:r>
              <a:rPr lang="en-US" sz="1400" spc="-10" dirty="0">
                <a:solidFill>
                  <a:srgbClr val="231F20"/>
                </a:solidFill>
                <a:latin typeface="Book Antiqua"/>
                <a:cs typeface="Book Antiqua"/>
              </a:rPr>
              <a:t>trial</a:t>
            </a:r>
            <a:r>
              <a:rPr lang="en-US" sz="1400" spc="-5" dirty="0">
                <a:solidFill>
                  <a:srgbClr val="231F20"/>
                </a:solidFill>
                <a:latin typeface="Book Antiqua"/>
                <a:cs typeface="Book Antiqua"/>
              </a:rPr>
              <a:t> </a:t>
            </a:r>
            <a:r>
              <a:rPr lang="en-US" sz="1400" spc="-10" dirty="0">
                <a:solidFill>
                  <a:srgbClr val="231F20"/>
                </a:solidFill>
                <a:latin typeface="Book Antiqua"/>
                <a:cs typeface="Book Antiqua"/>
              </a:rPr>
              <a:t>of</a:t>
            </a:r>
            <a:r>
              <a:rPr lang="en-US" sz="1400" dirty="0">
                <a:solidFill>
                  <a:srgbClr val="231F20"/>
                </a:solidFill>
                <a:latin typeface="Book Antiqua"/>
                <a:cs typeface="Book Antiqua"/>
              </a:rPr>
              <a:t> </a:t>
            </a:r>
            <a:r>
              <a:rPr lang="en-US" sz="1400" spc="-25" dirty="0">
                <a:solidFill>
                  <a:srgbClr val="231F20"/>
                </a:solidFill>
                <a:latin typeface="Book Antiqua"/>
                <a:cs typeface="Book Antiqua"/>
              </a:rPr>
              <a:t>the</a:t>
            </a:r>
            <a:r>
              <a:rPr lang="en-US" sz="1400" spc="500" dirty="0">
                <a:solidFill>
                  <a:srgbClr val="231F20"/>
                </a:solidFill>
                <a:latin typeface="Book Antiqua"/>
                <a:cs typeface="Book Antiqua"/>
              </a:rPr>
              <a:t> </a:t>
            </a:r>
            <a:r>
              <a:rPr lang="en-US" sz="1400" spc="-85" dirty="0">
                <a:solidFill>
                  <a:srgbClr val="231F20"/>
                </a:solidFill>
                <a:latin typeface="Book Antiqua"/>
                <a:cs typeface="Book Antiqua"/>
              </a:rPr>
              <a:t>DPP-</a:t>
            </a:r>
            <a:r>
              <a:rPr lang="en-US" sz="1400" dirty="0">
                <a:solidFill>
                  <a:srgbClr val="231F20"/>
                </a:solidFill>
                <a:latin typeface="Book Antiqua"/>
                <a:cs typeface="Book Antiqua"/>
              </a:rPr>
              <a:t>1</a:t>
            </a:r>
            <a:r>
              <a:rPr lang="en-US" sz="1400" spc="65" dirty="0">
                <a:solidFill>
                  <a:srgbClr val="231F20"/>
                </a:solidFill>
                <a:latin typeface="Book Antiqua"/>
                <a:cs typeface="Book Antiqua"/>
              </a:rPr>
              <a:t> </a:t>
            </a:r>
            <a:r>
              <a:rPr lang="en-US" sz="1400" dirty="0">
                <a:solidFill>
                  <a:srgbClr val="231F20"/>
                </a:solidFill>
                <a:latin typeface="Book Antiqua"/>
                <a:cs typeface="Book Antiqua"/>
              </a:rPr>
              <a:t>inhibitor</a:t>
            </a:r>
            <a:r>
              <a:rPr lang="en-US" sz="1400" spc="70" dirty="0">
                <a:solidFill>
                  <a:srgbClr val="231F20"/>
                </a:solidFill>
                <a:latin typeface="Book Antiqua"/>
                <a:cs typeface="Book Antiqua"/>
              </a:rPr>
              <a:t> </a:t>
            </a:r>
            <a:r>
              <a:rPr lang="en-US" sz="1400" spc="-10" dirty="0" err="1">
                <a:solidFill>
                  <a:srgbClr val="231F20"/>
                </a:solidFill>
                <a:latin typeface="Book Antiqua"/>
                <a:cs typeface="Book Antiqua"/>
              </a:rPr>
              <a:t>brensocatib</a:t>
            </a:r>
            <a:r>
              <a:rPr lang="en-US" sz="1400" spc="65" dirty="0">
                <a:solidFill>
                  <a:srgbClr val="231F20"/>
                </a:solidFill>
                <a:latin typeface="Book Antiqua"/>
                <a:cs typeface="Book Antiqua"/>
              </a:rPr>
              <a:t> </a:t>
            </a:r>
            <a:r>
              <a:rPr lang="en-US" sz="1400" dirty="0">
                <a:solidFill>
                  <a:srgbClr val="231F20"/>
                </a:solidFill>
                <a:latin typeface="Book Antiqua"/>
                <a:cs typeface="Book Antiqua"/>
              </a:rPr>
              <a:t>in</a:t>
            </a:r>
            <a:r>
              <a:rPr lang="en-US" sz="1400" spc="70" dirty="0">
                <a:solidFill>
                  <a:srgbClr val="231F20"/>
                </a:solidFill>
                <a:latin typeface="Book Antiqua"/>
                <a:cs typeface="Book Antiqua"/>
              </a:rPr>
              <a:t> </a:t>
            </a:r>
            <a:r>
              <a:rPr lang="en-US" sz="1400" spc="-10" dirty="0">
                <a:solidFill>
                  <a:srgbClr val="231F20"/>
                </a:solidFill>
                <a:latin typeface="Book Antiqua"/>
                <a:cs typeface="Book Antiqua"/>
              </a:rPr>
              <a:t>bronchiectasis.</a:t>
            </a:r>
            <a:r>
              <a:rPr lang="en-US" sz="1400" spc="65" dirty="0">
                <a:solidFill>
                  <a:srgbClr val="231F20"/>
                </a:solidFill>
                <a:latin typeface="Book Antiqua"/>
                <a:cs typeface="Book Antiqua"/>
              </a:rPr>
              <a:t> </a:t>
            </a:r>
            <a:r>
              <a:rPr lang="en-US" sz="1400" dirty="0">
                <a:solidFill>
                  <a:srgbClr val="231F20"/>
                </a:solidFill>
                <a:latin typeface="Book Antiqua"/>
                <a:cs typeface="Book Antiqua"/>
              </a:rPr>
              <a:t>N</a:t>
            </a:r>
            <a:r>
              <a:rPr lang="en-US" sz="1400" spc="70" dirty="0">
                <a:solidFill>
                  <a:srgbClr val="231F20"/>
                </a:solidFill>
                <a:latin typeface="Book Antiqua"/>
                <a:cs typeface="Book Antiqua"/>
              </a:rPr>
              <a:t> </a:t>
            </a:r>
            <a:r>
              <a:rPr lang="en-US" sz="1400" dirty="0">
                <a:solidFill>
                  <a:srgbClr val="231F20"/>
                </a:solidFill>
                <a:latin typeface="Book Antiqua"/>
                <a:cs typeface="Book Antiqua"/>
              </a:rPr>
              <a:t>Engl</a:t>
            </a:r>
            <a:r>
              <a:rPr lang="en-US" sz="1400" spc="65" dirty="0">
                <a:solidFill>
                  <a:srgbClr val="231F20"/>
                </a:solidFill>
                <a:latin typeface="Book Antiqua"/>
                <a:cs typeface="Book Antiqua"/>
              </a:rPr>
              <a:t> </a:t>
            </a:r>
            <a:r>
              <a:rPr lang="en-US" sz="1400" dirty="0">
                <a:solidFill>
                  <a:srgbClr val="231F20"/>
                </a:solidFill>
                <a:latin typeface="Book Antiqua"/>
                <a:cs typeface="Book Antiqua"/>
              </a:rPr>
              <a:t>J</a:t>
            </a:r>
            <a:r>
              <a:rPr lang="en-US" sz="1400" spc="70" dirty="0">
                <a:solidFill>
                  <a:srgbClr val="231F20"/>
                </a:solidFill>
                <a:latin typeface="Book Antiqua"/>
                <a:cs typeface="Book Antiqua"/>
              </a:rPr>
              <a:t> </a:t>
            </a:r>
            <a:r>
              <a:rPr lang="en-US" sz="1400" spc="-25" dirty="0">
                <a:solidFill>
                  <a:srgbClr val="231F20"/>
                </a:solidFill>
                <a:latin typeface="Book Antiqua"/>
                <a:cs typeface="Book Antiqua"/>
              </a:rPr>
              <a:t>Med</a:t>
            </a:r>
            <a:r>
              <a:rPr lang="en-US" sz="1400" spc="500" dirty="0">
                <a:solidFill>
                  <a:srgbClr val="231F20"/>
                </a:solidFill>
                <a:latin typeface="Book Antiqua"/>
                <a:cs typeface="Book Antiqua"/>
              </a:rPr>
              <a:t> </a:t>
            </a:r>
            <a:r>
              <a:rPr lang="en-US" sz="1400" spc="-10" dirty="0">
                <a:solidFill>
                  <a:srgbClr val="231F20"/>
                </a:solidFill>
                <a:latin typeface="Book Antiqua"/>
                <a:cs typeface="Book Antiqua"/>
              </a:rPr>
              <a:t>2025;392:1569-</a:t>
            </a:r>
            <a:r>
              <a:rPr lang="en-US" sz="1400" spc="-25" dirty="0">
                <a:solidFill>
                  <a:srgbClr val="231F20"/>
                </a:solidFill>
                <a:latin typeface="Book Antiqua"/>
                <a:cs typeface="Book Antiqua"/>
              </a:rPr>
              <a:t>81.</a:t>
            </a:r>
            <a:endParaRPr lang="en-US" sz="1400" dirty="0">
              <a:latin typeface="Book Antiqua"/>
              <a:cs typeface="Book Antiqua"/>
            </a:endParaRPr>
          </a:p>
          <a:p>
            <a:pPr marL="12700" marR="5080" indent="-635" algn="just">
              <a:lnSpc>
                <a:spcPct val="100000"/>
              </a:lnSpc>
              <a:buSzPct val="93333"/>
              <a:buFont typeface="Calibri"/>
              <a:buAutoNum type="arabicPeriod"/>
              <a:tabLst>
                <a:tab pos="165735" algn="l"/>
              </a:tabLst>
            </a:pPr>
            <a:r>
              <a:rPr lang="en-US" sz="1400" dirty="0">
                <a:solidFill>
                  <a:srgbClr val="231F20"/>
                </a:solidFill>
                <a:latin typeface="Book Antiqua"/>
                <a:cs typeface="Book Antiqua"/>
              </a:rPr>
              <a:t>Hill</a:t>
            </a:r>
            <a:r>
              <a:rPr lang="en-US" sz="1400" spc="15" dirty="0">
                <a:solidFill>
                  <a:srgbClr val="231F20"/>
                </a:solidFill>
                <a:latin typeface="Book Antiqua"/>
                <a:cs typeface="Book Antiqua"/>
              </a:rPr>
              <a:t> </a:t>
            </a:r>
            <a:r>
              <a:rPr lang="en-US" sz="1400" spc="-20" dirty="0">
                <a:solidFill>
                  <a:srgbClr val="231F20"/>
                </a:solidFill>
                <a:latin typeface="Book Antiqua"/>
                <a:cs typeface="Book Antiqua"/>
              </a:rPr>
              <a:t>AT,</a:t>
            </a:r>
            <a:r>
              <a:rPr lang="en-US" sz="1400" spc="20" dirty="0">
                <a:solidFill>
                  <a:srgbClr val="231F20"/>
                </a:solidFill>
                <a:latin typeface="Book Antiqua"/>
                <a:cs typeface="Book Antiqua"/>
              </a:rPr>
              <a:t> </a:t>
            </a:r>
            <a:r>
              <a:rPr lang="en-US" sz="1400" spc="-20" dirty="0">
                <a:solidFill>
                  <a:srgbClr val="231F20"/>
                </a:solidFill>
                <a:latin typeface="Book Antiqua"/>
                <a:cs typeface="Book Antiqua"/>
              </a:rPr>
              <a:t>Sullivan</a:t>
            </a:r>
            <a:r>
              <a:rPr lang="en-US" sz="1400" spc="20" dirty="0">
                <a:solidFill>
                  <a:srgbClr val="231F20"/>
                </a:solidFill>
                <a:latin typeface="Book Antiqua"/>
                <a:cs typeface="Book Antiqua"/>
              </a:rPr>
              <a:t> </a:t>
            </a:r>
            <a:r>
              <a:rPr lang="en-US" sz="1400" dirty="0">
                <a:solidFill>
                  <a:srgbClr val="231F20"/>
                </a:solidFill>
                <a:latin typeface="Book Antiqua"/>
                <a:cs typeface="Book Antiqua"/>
              </a:rPr>
              <a:t>AL,</a:t>
            </a:r>
            <a:r>
              <a:rPr lang="en-US" sz="1400" spc="15" dirty="0">
                <a:solidFill>
                  <a:srgbClr val="231F20"/>
                </a:solidFill>
                <a:latin typeface="Book Antiqua"/>
                <a:cs typeface="Book Antiqua"/>
              </a:rPr>
              <a:t> </a:t>
            </a:r>
            <a:r>
              <a:rPr lang="en-US" sz="1400" spc="-20" dirty="0">
                <a:solidFill>
                  <a:srgbClr val="231F20"/>
                </a:solidFill>
                <a:latin typeface="Book Antiqua"/>
                <a:cs typeface="Book Antiqua"/>
              </a:rPr>
              <a:t>Chalmers</a:t>
            </a:r>
            <a:r>
              <a:rPr lang="en-US" sz="1400" spc="20" dirty="0">
                <a:solidFill>
                  <a:srgbClr val="231F20"/>
                </a:solidFill>
                <a:latin typeface="Book Antiqua"/>
                <a:cs typeface="Book Antiqua"/>
              </a:rPr>
              <a:t> </a:t>
            </a:r>
            <a:r>
              <a:rPr lang="en-US" sz="1400" dirty="0">
                <a:solidFill>
                  <a:srgbClr val="231F20"/>
                </a:solidFill>
                <a:latin typeface="Book Antiqua"/>
                <a:cs typeface="Book Antiqua"/>
              </a:rPr>
              <a:t>JD,</a:t>
            </a:r>
            <a:r>
              <a:rPr lang="en-US" sz="1400" spc="20" dirty="0">
                <a:solidFill>
                  <a:srgbClr val="231F20"/>
                </a:solidFill>
                <a:latin typeface="Book Antiqua"/>
                <a:cs typeface="Book Antiqua"/>
              </a:rPr>
              <a:t> </a:t>
            </a:r>
            <a:r>
              <a:rPr lang="en-US" sz="1400" dirty="0">
                <a:solidFill>
                  <a:srgbClr val="231F20"/>
                </a:solidFill>
                <a:latin typeface="Book Antiqua"/>
                <a:cs typeface="Book Antiqua"/>
              </a:rPr>
              <a:t>et</a:t>
            </a:r>
            <a:r>
              <a:rPr lang="en-US" sz="1400" spc="20" dirty="0">
                <a:solidFill>
                  <a:srgbClr val="231F20"/>
                </a:solidFill>
                <a:latin typeface="Book Antiqua"/>
                <a:cs typeface="Book Antiqua"/>
              </a:rPr>
              <a:t> </a:t>
            </a:r>
            <a:r>
              <a:rPr lang="en-US" sz="1400" dirty="0">
                <a:solidFill>
                  <a:srgbClr val="231F20"/>
                </a:solidFill>
                <a:latin typeface="Book Antiqua"/>
                <a:cs typeface="Book Antiqua"/>
              </a:rPr>
              <a:t>al.</a:t>
            </a:r>
            <a:r>
              <a:rPr lang="en-US" sz="1400" spc="15" dirty="0">
                <a:solidFill>
                  <a:srgbClr val="231F20"/>
                </a:solidFill>
                <a:latin typeface="Book Antiqua"/>
                <a:cs typeface="Book Antiqua"/>
              </a:rPr>
              <a:t> </a:t>
            </a:r>
            <a:r>
              <a:rPr lang="en-US" sz="1400" dirty="0">
                <a:solidFill>
                  <a:srgbClr val="231F20"/>
                </a:solidFill>
                <a:latin typeface="Book Antiqua"/>
                <a:cs typeface="Book Antiqua"/>
              </a:rPr>
              <a:t>British</a:t>
            </a:r>
            <a:r>
              <a:rPr lang="en-US" sz="1400" spc="20" dirty="0">
                <a:solidFill>
                  <a:srgbClr val="231F20"/>
                </a:solidFill>
                <a:latin typeface="Book Antiqua"/>
                <a:cs typeface="Book Antiqua"/>
              </a:rPr>
              <a:t> </a:t>
            </a:r>
            <a:r>
              <a:rPr lang="en-US" sz="1400" spc="-10" dirty="0">
                <a:solidFill>
                  <a:srgbClr val="231F20"/>
                </a:solidFill>
                <a:latin typeface="Book Antiqua"/>
                <a:cs typeface="Book Antiqua"/>
              </a:rPr>
              <a:t>Thoracic</a:t>
            </a:r>
            <a:r>
              <a:rPr lang="en-US" sz="1400" spc="500" dirty="0">
                <a:solidFill>
                  <a:srgbClr val="231F20"/>
                </a:solidFill>
                <a:latin typeface="Book Antiqua"/>
                <a:cs typeface="Book Antiqua"/>
              </a:rPr>
              <a:t> </a:t>
            </a:r>
            <a:r>
              <a:rPr lang="en-US" sz="1400" spc="-20" dirty="0">
                <a:solidFill>
                  <a:srgbClr val="231F20"/>
                </a:solidFill>
                <a:latin typeface="Book Antiqua"/>
                <a:cs typeface="Book Antiqua"/>
              </a:rPr>
              <a:t>Society</a:t>
            </a:r>
            <a:r>
              <a:rPr lang="en-US" sz="1400" spc="25" dirty="0">
                <a:solidFill>
                  <a:srgbClr val="231F20"/>
                </a:solidFill>
                <a:latin typeface="Book Antiqua"/>
                <a:cs typeface="Book Antiqua"/>
              </a:rPr>
              <a:t> </a:t>
            </a:r>
            <a:r>
              <a:rPr lang="en-US" sz="1400" spc="-25" dirty="0">
                <a:solidFill>
                  <a:srgbClr val="231F20"/>
                </a:solidFill>
                <a:latin typeface="Book Antiqua"/>
                <a:cs typeface="Book Antiqua"/>
              </a:rPr>
              <a:t>guideline</a:t>
            </a:r>
            <a:r>
              <a:rPr lang="en-US" sz="1400" spc="25" dirty="0">
                <a:solidFill>
                  <a:srgbClr val="231F20"/>
                </a:solidFill>
                <a:latin typeface="Book Antiqua"/>
                <a:cs typeface="Book Antiqua"/>
              </a:rPr>
              <a:t> </a:t>
            </a:r>
            <a:r>
              <a:rPr lang="en-US" sz="1400" dirty="0">
                <a:solidFill>
                  <a:srgbClr val="231F20"/>
                </a:solidFill>
                <a:latin typeface="Book Antiqua"/>
                <a:cs typeface="Book Antiqua"/>
              </a:rPr>
              <a:t>for</a:t>
            </a:r>
            <a:r>
              <a:rPr lang="en-US" sz="1400" spc="25" dirty="0">
                <a:solidFill>
                  <a:srgbClr val="231F20"/>
                </a:solidFill>
                <a:latin typeface="Book Antiqua"/>
                <a:cs typeface="Book Antiqua"/>
              </a:rPr>
              <a:t> </a:t>
            </a:r>
            <a:r>
              <a:rPr lang="en-US" sz="1400" spc="-20" dirty="0">
                <a:solidFill>
                  <a:srgbClr val="231F20"/>
                </a:solidFill>
                <a:latin typeface="Book Antiqua"/>
                <a:cs typeface="Book Antiqua"/>
              </a:rPr>
              <a:t>bronchiectasis</a:t>
            </a:r>
            <a:r>
              <a:rPr lang="en-US" sz="1400" spc="25" dirty="0">
                <a:solidFill>
                  <a:srgbClr val="231F20"/>
                </a:solidFill>
                <a:latin typeface="Book Antiqua"/>
                <a:cs typeface="Book Antiqua"/>
              </a:rPr>
              <a:t> </a:t>
            </a:r>
            <a:r>
              <a:rPr lang="en-US" sz="1400" dirty="0">
                <a:solidFill>
                  <a:srgbClr val="231F20"/>
                </a:solidFill>
                <a:latin typeface="Book Antiqua"/>
                <a:cs typeface="Book Antiqua"/>
              </a:rPr>
              <a:t>in</a:t>
            </a:r>
            <a:r>
              <a:rPr lang="en-US" sz="1400" spc="25" dirty="0">
                <a:solidFill>
                  <a:srgbClr val="231F20"/>
                </a:solidFill>
                <a:latin typeface="Book Antiqua"/>
                <a:cs typeface="Book Antiqua"/>
              </a:rPr>
              <a:t> </a:t>
            </a:r>
            <a:r>
              <a:rPr lang="en-US" sz="1400" spc="-20" dirty="0">
                <a:solidFill>
                  <a:srgbClr val="231F20"/>
                </a:solidFill>
                <a:latin typeface="Book Antiqua"/>
                <a:cs typeface="Book Antiqua"/>
              </a:rPr>
              <a:t>adults.</a:t>
            </a:r>
            <a:r>
              <a:rPr lang="en-US" sz="1400" spc="25" dirty="0">
                <a:solidFill>
                  <a:srgbClr val="231F20"/>
                </a:solidFill>
                <a:latin typeface="Book Antiqua"/>
                <a:cs typeface="Book Antiqua"/>
              </a:rPr>
              <a:t> </a:t>
            </a:r>
            <a:r>
              <a:rPr lang="en-US" sz="1400" spc="-20" dirty="0">
                <a:solidFill>
                  <a:srgbClr val="231F20"/>
                </a:solidFill>
                <a:latin typeface="Book Antiqua"/>
                <a:cs typeface="Book Antiqua"/>
              </a:rPr>
              <a:t>Thorax</a:t>
            </a:r>
            <a:r>
              <a:rPr lang="en-US" sz="1400" spc="25" dirty="0">
                <a:solidFill>
                  <a:srgbClr val="231F20"/>
                </a:solidFill>
                <a:latin typeface="Book Antiqua"/>
                <a:cs typeface="Book Antiqua"/>
              </a:rPr>
              <a:t> </a:t>
            </a:r>
            <a:r>
              <a:rPr lang="en-US" sz="1400" spc="-10" dirty="0">
                <a:solidFill>
                  <a:srgbClr val="231F20"/>
                </a:solidFill>
                <a:latin typeface="Book Antiqua"/>
                <a:cs typeface="Book Antiqua"/>
              </a:rPr>
              <a:t>2019;74:</a:t>
            </a:r>
            <a:r>
              <a:rPr lang="en-US" sz="1400" spc="500" dirty="0">
                <a:solidFill>
                  <a:srgbClr val="231F20"/>
                </a:solidFill>
                <a:latin typeface="Book Antiqua"/>
                <a:cs typeface="Book Antiqua"/>
              </a:rPr>
              <a:t> </a:t>
            </a:r>
            <a:r>
              <a:rPr lang="en-US" sz="1400" spc="-55" dirty="0">
                <a:solidFill>
                  <a:srgbClr val="231F20"/>
                </a:solidFill>
                <a:latin typeface="Book Antiqua"/>
                <a:cs typeface="Book Antiqua"/>
              </a:rPr>
              <a:t>Suppl</a:t>
            </a:r>
            <a:r>
              <a:rPr lang="en-US" sz="1400" spc="70" dirty="0">
                <a:solidFill>
                  <a:srgbClr val="231F20"/>
                </a:solidFill>
                <a:latin typeface="Book Antiqua"/>
                <a:cs typeface="Book Antiqua"/>
              </a:rPr>
              <a:t> </a:t>
            </a:r>
            <a:r>
              <a:rPr lang="en-US" sz="1400" spc="-20" dirty="0">
                <a:solidFill>
                  <a:srgbClr val="231F20"/>
                </a:solidFill>
                <a:latin typeface="Book Antiqua"/>
                <a:cs typeface="Book Antiqua"/>
              </a:rPr>
              <a:t>1:1-</a:t>
            </a:r>
            <a:r>
              <a:rPr lang="en-US" sz="1400" spc="-25" dirty="0">
                <a:solidFill>
                  <a:srgbClr val="231F20"/>
                </a:solidFill>
                <a:latin typeface="Book Antiqua"/>
                <a:cs typeface="Book Antiqua"/>
              </a:rPr>
              <a:t>69.</a:t>
            </a:r>
            <a:endParaRPr lang="en-US" sz="1400" dirty="0">
              <a:latin typeface="Book Antiqua"/>
              <a:cs typeface="Book Antiqua"/>
            </a:endParaRPr>
          </a:p>
          <a:p>
            <a:pPr marL="12700" marR="5080" indent="153035" algn="just">
              <a:lnSpc>
                <a:spcPct val="100000"/>
              </a:lnSpc>
              <a:buSzPct val="93333"/>
              <a:buFont typeface="Calibri"/>
              <a:buAutoNum type="arabicPeriod"/>
              <a:tabLst>
                <a:tab pos="165735" algn="l"/>
              </a:tabLst>
            </a:pPr>
            <a:r>
              <a:rPr lang="en-US" sz="1400" spc="-10" dirty="0">
                <a:solidFill>
                  <a:srgbClr val="231F20"/>
                </a:solidFill>
                <a:latin typeface="Book Antiqua"/>
                <a:cs typeface="Book Antiqua"/>
              </a:rPr>
              <a:t>Sørensen</a:t>
            </a:r>
            <a:r>
              <a:rPr lang="en-US" sz="1400" spc="60" dirty="0">
                <a:solidFill>
                  <a:srgbClr val="231F20"/>
                </a:solidFill>
                <a:latin typeface="Book Antiqua"/>
                <a:cs typeface="Book Antiqua"/>
              </a:rPr>
              <a:t> </a:t>
            </a:r>
            <a:r>
              <a:rPr lang="en-US" sz="1400" dirty="0">
                <a:solidFill>
                  <a:srgbClr val="231F20"/>
                </a:solidFill>
                <a:latin typeface="Book Antiqua"/>
                <a:cs typeface="Book Antiqua"/>
              </a:rPr>
              <a:t>OE,</a:t>
            </a:r>
            <a:r>
              <a:rPr lang="en-US" sz="1400" spc="70" dirty="0">
                <a:solidFill>
                  <a:srgbClr val="231F20"/>
                </a:solidFill>
                <a:latin typeface="Book Antiqua"/>
                <a:cs typeface="Book Antiqua"/>
              </a:rPr>
              <a:t> </a:t>
            </a:r>
            <a:r>
              <a:rPr lang="en-US" sz="1400" spc="-20" dirty="0">
                <a:solidFill>
                  <a:srgbClr val="231F20"/>
                </a:solidFill>
                <a:latin typeface="Book Antiqua"/>
                <a:cs typeface="Book Antiqua"/>
              </a:rPr>
              <a:t>Clemmensen</a:t>
            </a:r>
            <a:r>
              <a:rPr lang="en-US" sz="1400" spc="70" dirty="0">
                <a:solidFill>
                  <a:srgbClr val="231F20"/>
                </a:solidFill>
                <a:latin typeface="Book Antiqua"/>
                <a:cs typeface="Book Antiqua"/>
              </a:rPr>
              <a:t> </a:t>
            </a:r>
            <a:r>
              <a:rPr lang="en-US" sz="1400" dirty="0">
                <a:solidFill>
                  <a:srgbClr val="231F20"/>
                </a:solidFill>
                <a:latin typeface="Book Antiqua"/>
                <a:cs typeface="Book Antiqua"/>
              </a:rPr>
              <a:t>SN,</a:t>
            </a:r>
            <a:r>
              <a:rPr lang="en-US" sz="1400" spc="75" dirty="0">
                <a:solidFill>
                  <a:srgbClr val="231F20"/>
                </a:solidFill>
                <a:latin typeface="Book Antiqua"/>
                <a:cs typeface="Book Antiqua"/>
              </a:rPr>
              <a:t> </a:t>
            </a:r>
            <a:r>
              <a:rPr lang="en-US" sz="1400" dirty="0">
                <a:solidFill>
                  <a:srgbClr val="231F20"/>
                </a:solidFill>
                <a:latin typeface="Book Antiqua"/>
                <a:cs typeface="Book Antiqua"/>
              </a:rPr>
              <a:t>Dahl</a:t>
            </a:r>
            <a:r>
              <a:rPr lang="en-US" sz="1400" spc="70" dirty="0">
                <a:solidFill>
                  <a:srgbClr val="231F20"/>
                </a:solidFill>
                <a:latin typeface="Book Antiqua"/>
                <a:cs typeface="Book Antiqua"/>
              </a:rPr>
              <a:t> </a:t>
            </a:r>
            <a:r>
              <a:rPr lang="en-US" sz="1400" dirty="0">
                <a:solidFill>
                  <a:srgbClr val="231F20"/>
                </a:solidFill>
                <a:latin typeface="Book Antiqua"/>
                <a:cs typeface="Book Antiqua"/>
              </a:rPr>
              <a:t>SL,</a:t>
            </a:r>
            <a:r>
              <a:rPr lang="en-US" sz="1400" spc="70" dirty="0">
                <a:solidFill>
                  <a:srgbClr val="231F20"/>
                </a:solidFill>
                <a:latin typeface="Book Antiqua"/>
                <a:cs typeface="Book Antiqua"/>
              </a:rPr>
              <a:t> </a:t>
            </a:r>
            <a:r>
              <a:rPr lang="en-US" sz="1400" dirty="0">
                <a:solidFill>
                  <a:srgbClr val="231F20"/>
                </a:solidFill>
                <a:latin typeface="Book Antiqua"/>
                <a:cs typeface="Book Antiqua"/>
              </a:rPr>
              <a:t>et</a:t>
            </a:r>
            <a:r>
              <a:rPr lang="en-US" sz="1400" spc="70" dirty="0">
                <a:solidFill>
                  <a:srgbClr val="231F20"/>
                </a:solidFill>
                <a:latin typeface="Book Antiqua"/>
                <a:cs typeface="Book Antiqua"/>
              </a:rPr>
              <a:t> </a:t>
            </a:r>
            <a:r>
              <a:rPr lang="en-US" sz="1400" dirty="0">
                <a:solidFill>
                  <a:srgbClr val="231F20"/>
                </a:solidFill>
                <a:latin typeface="Book Antiqua"/>
                <a:cs typeface="Book Antiqua"/>
              </a:rPr>
              <a:t>al.</a:t>
            </a:r>
            <a:r>
              <a:rPr lang="en-US" sz="1400" spc="75" dirty="0">
                <a:solidFill>
                  <a:srgbClr val="231F20"/>
                </a:solidFill>
                <a:latin typeface="Book Antiqua"/>
                <a:cs typeface="Book Antiqua"/>
              </a:rPr>
              <a:t> </a:t>
            </a:r>
            <a:r>
              <a:rPr lang="en-US" sz="1400" spc="-20" dirty="0">
                <a:solidFill>
                  <a:srgbClr val="231F20"/>
                </a:solidFill>
                <a:latin typeface="Book Antiqua"/>
                <a:cs typeface="Book Antiqua"/>
              </a:rPr>
              <a:t>Papillon-</a:t>
            </a:r>
            <a:r>
              <a:rPr lang="en-US" sz="1400" spc="500" dirty="0">
                <a:solidFill>
                  <a:srgbClr val="231F20"/>
                </a:solidFill>
                <a:latin typeface="Book Antiqua"/>
                <a:cs typeface="Book Antiqua"/>
              </a:rPr>
              <a:t> </a:t>
            </a:r>
            <a:r>
              <a:rPr lang="en-US" sz="1400" dirty="0">
                <a:solidFill>
                  <a:srgbClr val="231F20"/>
                </a:solidFill>
                <a:latin typeface="Book Antiqua"/>
                <a:cs typeface="Book Antiqua"/>
              </a:rPr>
              <a:t>Lefèvre</a:t>
            </a:r>
            <a:r>
              <a:rPr lang="en-US" sz="1400" spc="5" dirty="0">
                <a:solidFill>
                  <a:srgbClr val="231F20"/>
                </a:solidFill>
                <a:latin typeface="Book Antiqua"/>
                <a:cs typeface="Book Antiqua"/>
              </a:rPr>
              <a:t> </a:t>
            </a:r>
            <a:r>
              <a:rPr lang="en-US" sz="1400" spc="-20" dirty="0">
                <a:solidFill>
                  <a:srgbClr val="231F20"/>
                </a:solidFill>
                <a:latin typeface="Book Antiqua"/>
                <a:cs typeface="Book Antiqua"/>
              </a:rPr>
              <a:t>syndrome</a:t>
            </a:r>
            <a:r>
              <a:rPr lang="en-US" sz="1400" spc="5" dirty="0">
                <a:solidFill>
                  <a:srgbClr val="231F20"/>
                </a:solidFill>
                <a:latin typeface="Book Antiqua"/>
                <a:cs typeface="Book Antiqua"/>
              </a:rPr>
              <a:t> </a:t>
            </a:r>
            <a:r>
              <a:rPr lang="en-US" sz="1400" dirty="0">
                <a:solidFill>
                  <a:srgbClr val="231F20"/>
                </a:solidFill>
                <a:latin typeface="Book Antiqua"/>
                <a:cs typeface="Book Antiqua"/>
              </a:rPr>
              <a:t>patient</a:t>
            </a:r>
            <a:r>
              <a:rPr lang="en-US" sz="1400" spc="10" dirty="0">
                <a:solidFill>
                  <a:srgbClr val="231F20"/>
                </a:solidFill>
                <a:latin typeface="Book Antiqua"/>
                <a:cs typeface="Book Antiqua"/>
              </a:rPr>
              <a:t> </a:t>
            </a:r>
            <a:r>
              <a:rPr lang="en-US" sz="1400" dirty="0">
                <a:solidFill>
                  <a:srgbClr val="231F20"/>
                </a:solidFill>
                <a:latin typeface="Book Antiqua"/>
                <a:cs typeface="Book Antiqua"/>
              </a:rPr>
              <a:t>reveals</a:t>
            </a:r>
            <a:r>
              <a:rPr lang="en-US" sz="1400" spc="5" dirty="0">
                <a:solidFill>
                  <a:srgbClr val="231F20"/>
                </a:solidFill>
                <a:latin typeface="Book Antiqua"/>
                <a:cs typeface="Book Antiqua"/>
              </a:rPr>
              <a:t> </a:t>
            </a:r>
            <a:r>
              <a:rPr lang="en-US" sz="1400" spc="-30" dirty="0">
                <a:solidFill>
                  <a:srgbClr val="231F20"/>
                </a:solidFill>
                <a:latin typeface="Book Antiqua"/>
                <a:cs typeface="Book Antiqua"/>
              </a:rPr>
              <a:t>species-</a:t>
            </a:r>
            <a:r>
              <a:rPr lang="en-US" sz="1400" spc="-20" dirty="0">
                <a:solidFill>
                  <a:srgbClr val="231F20"/>
                </a:solidFill>
                <a:latin typeface="Book Antiqua"/>
                <a:cs typeface="Book Antiqua"/>
              </a:rPr>
              <a:t>dependent</a:t>
            </a:r>
            <a:r>
              <a:rPr lang="en-US" sz="1400" spc="5" dirty="0">
                <a:solidFill>
                  <a:srgbClr val="231F20"/>
                </a:solidFill>
                <a:latin typeface="Book Antiqua"/>
                <a:cs typeface="Book Antiqua"/>
              </a:rPr>
              <a:t> </a:t>
            </a:r>
            <a:r>
              <a:rPr lang="en-US" sz="1400" spc="-10" dirty="0">
                <a:solidFill>
                  <a:srgbClr val="231F20"/>
                </a:solidFill>
                <a:latin typeface="Book Antiqua"/>
                <a:cs typeface="Book Antiqua"/>
              </a:rPr>
              <a:t>require</a:t>
            </a:r>
            <a:r>
              <a:rPr lang="en-US" sz="1400" spc="-25" dirty="0">
                <a:solidFill>
                  <a:srgbClr val="231F20"/>
                </a:solidFill>
                <a:latin typeface="Book Antiqua"/>
                <a:cs typeface="Book Antiqua"/>
              </a:rPr>
              <a:t>ments</a:t>
            </a:r>
            <a:r>
              <a:rPr lang="en-US" sz="1400" spc="10" dirty="0">
                <a:solidFill>
                  <a:srgbClr val="231F20"/>
                </a:solidFill>
                <a:latin typeface="Book Antiqua"/>
                <a:cs typeface="Book Antiqua"/>
              </a:rPr>
              <a:t> </a:t>
            </a:r>
            <a:r>
              <a:rPr lang="en-US" sz="1400" spc="-10" dirty="0">
                <a:solidFill>
                  <a:srgbClr val="231F20"/>
                </a:solidFill>
                <a:latin typeface="Book Antiqua"/>
                <a:cs typeface="Book Antiqua"/>
              </a:rPr>
              <a:t>for</a:t>
            </a:r>
            <a:r>
              <a:rPr lang="en-US" sz="1400" spc="15" dirty="0">
                <a:solidFill>
                  <a:srgbClr val="231F20"/>
                </a:solidFill>
                <a:latin typeface="Book Antiqua"/>
                <a:cs typeface="Book Antiqua"/>
              </a:rPr>
              <a:t> </a:t>
            </a:r>
            <a:r>
              <a:rPr lang="en-US" sz="1400" spc="-30" dirty="0">
                <a:solidFill>
                  <a:srgbClr val="231F20"/>
                </a:solidFill>
                <a:latin typeface="Book Antiqua"/>
                <a:cs typeface="Book Antiqua"/>
              </a:rPr>
              <a:t>neutrophil</a:t>
            </a:r>
            <a:r>
              <a:rPr lang="en-US" sz="1400" spc="10" dirty="0">
                <a:solidFill>
                  <a:srgbClr val="231F20"/>
                </a:solidFill>
                <a:latin typeface="Book Antiqua"/>
                <a:cs typeface="Book Antiqua"/>
              </a:rPr>
              <a:t> </a:t>
            </a:r>
            <a:r>
              <a:rPr lang="en-US" sz="1400" spc="-25" dirty="0">
                <a:solidFill>
                  <a:srgbClr val="231F20"/>
                </a:solidFill>
                <a:latin typeface="Book Antiqua"/>
                <a:cs typeface="Book Antiqua"/>
              </a:rPr>
              <a:t>defenses.</a:t>
            </a:r>
            <a:r>
              <a:rPr lang="en-US" sz="1400" spc="15" dirty="0">
                <a:solidFill>
                  <a:srgbClr val="231F20"/>
                </a:solidFill>
                <a:latin typeface="Book Antiqua"/>
                <a:cs typeface="Book Antiqua"/>
              </a:rPr>
              <a:t> </a:t>
            </a:r>
            <a:r>
              <a:rPr lang="en-US" sz="1400" dirty="0">
                <a:solidFill>
                  <a:srgbClr val="231F20"/>
                </a:solidFill>
                <a:latin typeface="Book Antiqua"/>
                <a:cs typeface="Book Antiqua"/>
              </a:rPr>
              <a:t>J</a:t>
            </a:r>
            <a:r>
              <a:rPr lang="en-US" sz="1400" spc="10" dirty="0">
                <a:solidFill>
                  <a:srgbClr val="231F20"/>
                </a:solidFill>
                <a:latin typeface="Book Antiqua"/>
                <a:cs typeface="Book Antiqua"/>
              </a:rPr>
              <a:t> </a:t>
            </a:r>
            <a:r>
              <a:rPr lang="en-US" sz="1400" spc="-25" dirty="0">
                <a:solidFill>
                  <a:srgbClr val="231F20"/>
                </a:solidFill>
                <a:latin typeface="Book Antiqua"/>
                <a:cs typeface="Book Antiqua"/>
              </a:rPr>
              <a:t>Clin</a:t>
            </a:r>
            <a:r>
              <a:rPr lang="en-US" sz="1400" spc="15" dirty="0">
                <a:solidFill>
                  <a:srgbClr val="231F20"/>
                </a:solidFill>
                <a:latin typeface="Book Antiqua"/>
                <a:cs typeface="Book Antiqua"/>
              </a:rPr>
              <a:t> </a:t>
            </a:r>
            <a:r>
              <a:rPr lang="en-US" sz="1400" spc="-35" dirty="0">
                <a:solidFill>
                  <a:srgbClr val="231F20"/>
                </a:solidFill>
                <a:latin typeface="Book Antiqua"/>
                <a:cs typeface="Book Antiqua"/>
              </a:rPr>
              <a:t>Invest</a:t>
            </a:r>
            <a:r>
              <a:rPr lang="en-US" sz="1400" spc="10" dirty="0">
                <a:solidFill>
                  <a:srgbClr val="231F20"/>
                </a:solidFill>
                <a:latin typeface="Book Antiqua"/>
                <a:cs typeface="Book Antiqua"/>
              </a:rPr>
              <a:t> </a:t>
            </a:r>
            <a:r>
              <a:rPr lang="en-US" sz="1400" spc="-20" dirty="0">
                <a:solidFill>
                  <a:srgbClr val="231F20"/>
                </a:solidFill>
                <a:latin typeface="Book Antiqua"/>
                <a:cs typeface="Book Antiqua"/>
              </a:rPr>
              <a:t>2014;124:4539-</a:t>
            </a:r>
            <a:r>
              <a:rPr lang="en-US" sz="1400" spc="-25" dirty="0">
                <a:solidFill>
                  <a:srgbClr val="231F20"/>
                </a:solidFill>
                <a:latin typeface="Book Antiqua"/>
                <a:cs typeface="Book Antiqua"/>
              </a:rPr>
              <a:t>48.</a:t>
            </a:r>
            <a:endParaRPr lang="en-US" sz="1400" dirty="0">
              <a:latin typeface="Book Antiqua"/>
              <a:cs typeface="Book Antiqua"/>
            </a:endParaRPr>
          </a:p>
        </p:txBody>
      </p:sp>
    </p:spTree>
    <p:extLst>
      <p:ext uri="{BB962C8B-B14F-4D97-AF65-F5344CB8AC3E}">
        <p14:creationId xmlns:p14="http://schemas.microsoft.com/office/powerpoint/2010/main" val="83660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F1FBC-CADD-DC40-FF99-84D35BAFA851}"/>
              </a:ext>
            </a:extLst>
          </p:cNvPr>
          <p:cNvSpPr txBox="1"/>
          <p:nvPr/>
        </p:nvSpPr>
        <p:spPr>
          <a:xfrm>
            <a:off x="161365" y="1344706"/>
            <a:ext cx="10252038" cy="2031325"/>
          </a:xfrm>
          <a:prstGeom prst="rect">
            <a:avLst/>
          </a:prstGeom>
          <a:noFill/>
        </p:spPr>
        <p:txBody>
          <a:bodyPr wrap="square" rtlCol="0">
            <a:spAutoFit/>
          </a:bodyPr>
          <a:lstStyle/>
          <a:p>
            <a:r>
              <a:rPr lang="it-IT" sz="2400" dirty="0"/>
              <a:t>Chiediamolo ad AI</a:t>
            </a:r>
          </a:p>
          <a:p>
            <a:endParaRPr lang="it-IT" dirty="0"/>
          </a:p>
          <a:p>
            <a:r>
              <a:rPr lang="it-IT" sz="2400" b="1" dirty="0"/>
              <a:t>Perché il </a:t>
            </a:r>
            <a:r>
              <a:rPr lang="it-IT" sz="2400" b="1" dirty="0" err="1"/>
              <a:t>brensocatib</a:t>
            </a:r>
            <a:r>
              <a:rPr lang="it-IT" sz="2400" b="1" dirty="0"/>
              <a:t> non è stato *prioritariamente* studiato nei bambini con FC e bronchiettasie iniziali? </a:t>
            </a:r>
          </a:p>
          <a:p>
            <a:endParaRPr lang="it-IT" sz="1800" dirty="0"/>
          </a:p>
          <a:p>
            <a:endParaRPr lang="it-IT" dirty="0"/>
          </a:p>
        </p:txBody>
      </p:sp>
      <p:sp>
        <p:nvSpPr>
          <p:cNvPr id="3" name="TextBox 2">
            <a:extLst>
              <a:ext uri="{FF2B5EF4-FFF2-40B4-BE49-F238E27FC236}">
                <a16:creationId xmlns:a16="http://schemas.microsoft.com/office/drawing/2014/main" id="{4FF7679A-7DAC-346F-BE45-E77BF4556071}"/>
              </a:ext>
            </a:extLst>
          </p:cNvPr>
          <p:cNvSpPr txBox="1"/>
          <p:nvPr/>
        </p:nvSpPr>
        <p:spPr>
          <a:xfrm>
            <a:off x="161365" y="271042"/>
            <a:ext cx="11771384" cy="830997"/>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These findings might suggest </a:t>
            </a:r>
            <a:r>
              <a:rPr lang="en-US" sz="2400" b="1" i="0" u="none" strike="noStrike" baseline="0" dirty="0">
                <a:solidFill>
                  <a:srgbClr val="C00000"/>
                </a:solidFill>
                <a:latin typeface="Times New Roman" panose="02020603050405020304" pitchFamily="18" charset="0"/>
              </a:rPr>
              <a:t>a greater response in patients with milder disease and a possible future role in children</a:t>
            </a:r>
            <a:r>
              <a:rPr lang="en-US" sz="2400" b="0" i="0" u="none" strike="noStrike" baseline="0" dirty="0">
                <a:solidFill>
                  <a:srgbClr val="C00000"/>
                </a:solidFill>
                <a:latin typeface="Times New Roman" panose="02020603050405020304" pitchFamily="18" charset="0"/>
              </a:rPr>
              <a:t>. </a:t>
            </a:r>
            <a:endParaRPr lang="it-IT" sz="2400" dirty="0">
              <a:solidFill>
                <a:srgbClr val="C00000"/>
              </a:solidFill>
            </a:endParaRPr>
          </a:p>
        </p:txBody>
      </p:sp>
      <p:sp>
        <p:nvSpPr>
          <p:cNvPr id="4" name="TextBox 3">
            <a:extLst>
              <a:ext uri="{FF2B5EF4-FFF2-40B4-BE49-F238E27FC236}">
                <a16:creationId xmlns:a16="http://schemas.microsoft.com/office/drawing/2014/main" id="{FC108237-DC9C-4B10-30B7-5E2A73F09EA9}"/>
              </a:ext>
            </a:extLst>
          </p:cNvPr>
          <p:cNvSpPr txBox="1"/>
          <p:nvPr/>
        </p:nvSpPr>
        <p:spPr>
          <a:xfrm>
            <a:off x="3280107" y="3550580"/>
            <a:ext cx="2136370" cy="461665"/>
          </a:xfrm>
          <a:prstGeom prst="rect">
            <a:avLst/>
          </a:prstGeom>
          <a:noFill/>
        </p:spPr>
        <p:txBody>
          <a:bodyPr wrap="square" rtlCol="0">
            <a:spAutoFit/>
          </a:bodyPr>
          <a:lstStyle/>
          <a:p>
            <a:r>
              <a:rPr lang="it-IT" sz="2400" dirty="0"/>
              <a:t>Risponde: </a:t>
            </a:r>
          </a:p>
        </p:txBody>
      </p:sp>
      <p:pic>
        <p:nvPicPr>
          <p:cNvPr id="12" name="Picture 11">
            <a:extLst>
              <a:ext uri="{FF2B5EF4-FFF2-40B4-BE49-F238E27FC236}">
                <a16:creationId xmlns:a16="http://schemas.microsoft.com/office/drawing/2014/main" id="{69FA7808-D4A9-FE9A-A86F-30C43C59EDB3}"/>
              </a:ext>
            </a:extLst>
          </p:cNvPr>
          <p:cNvPicPr>
            <a:picLocks noChangeAspect="1"/>
          </p:cNvPicPr>
          <p:nvPr/>
        </p:nvPicPr>
        <p:blipFill>
          <a:blip r:embed="rId2"/>
          <a:stretch>
            <a:fillRect/>
          </a:stretch>
        </p:blipFill>
        <p:spPr>
          <a:xfrm>
            <a:off x="5650006" y="2791609"/>
            <a:ext cx="1851127" cy="2221353"/>
          </a:xfrm>
          <a:prstGeom prst="rect">
            <a:avLst/>
          </a:prstGeom>
        </p:spPr>
      </p:pic>
    </p:spTree>
    <p:extLst>
      <p:ext uri="{BB962C8B-B14F-4D97-AF65-F5344CB8AC3E}">
        <p14:creationId xmlns:p14="http://schemas.microsoft.com/office/powerpoint/2010/main" val="271554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49D1-E63C-99EE-FB6F-8EB7302BA9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24FFE0-C99E-7D4F-3302-2A2751AAFEAA}"/>
              </a:ext>
            </a:extLst>
          </p:cNvPr>
          <p:cNvSpPr txBox="1"/>
          <p:nvPr/>
        </p:nvSpPr>
        <p:spPr>
          <a:xfrm>
            <a:off x="85306" y="188259"/>
            <a:ext cx="11893617" cy="6555641"/>
          </a:xfrm>
          <a:prstGeom prst="rect">
            <a:avLst/>
          </a:prstGeom>
          <a:noFill/>
        </p:spPr>
        <p:txBody>
          <a:bodyPr wrap="square" rtlCol="0">
            <a:spAutoFit/>
          </a:bodyPr>
          <a:lstStyle/>
          <a:p>
            <a:r>
              <a:rPr lang="it-IT" sz="2000" dirty="0"/>
              <a:t>1.  **Meccanismo d'Azione e Target Primario. Sebbene l'infiammazione neutrofila sia *cruciale* nella FC, le **bronchiettasie non associate a fibrosi cistica (NCFB)** negli adulti sono state viste come un modello più "puro" e diretto di malattia guidata dall'eccesso di attività neutrofila, con un elevato bisogno medico insoddisfatto e meno terapie specifiche disponibili rispetto alla FC. </a:t>
            </a:r>
          </a:p>
          <a:p>
            <a:endParaRPr lang="it-IT" sz="2000" dirty="0"/>
          </a:p>
          <a:p>
            <a:r>
              <a:rPr lang="it-IT" sz="2000" dirty="0"/>
              <a:t>2.  **Complessità della Patogenesi della FC:** Sebbene l'infiammazione neutrofila sia un motore chiave del danno polmonare, la disfunzione primaria della proteina CFTR causa anche alterazioni del muco, difetti nella clearance muco-ciliare e suscettibilità alle infezioni croniche fin dalla nascita. L'impatto di un farmaco anti-infiammatorio potrebbe essere più difficile da isolare e dimostrare in modo netto rispetto all'effetto dei **modulatori CFTR**, che agiscono sulla causa di base della malattia.</a:t>
            </a:r>
          </a:p>
          <a:p>
            <a:endParaRPr lang="it-IT" sz="2000" dirty="0"/>
          </a:p>
          <a:p>
            <a:r>
              <a:rPr lang="it-IT" sz="2000" dirty="0"/>
              <a:t>3.  **Rivoluzione dei Modulatori CFTR:** Lo sviluppo e l'approvazione di modulatori CFTR altamente efficaci (come </a:t>
            </a:r>
            <a:r>
              <a:rPr lang="it-IT" sz="2000" dirty="0" err="1"/>
              <a:t>Elexacaftor</a:t>
            </a:r>
            <a:r>
              <a:rPr lang="it-IT" sz="2000" dirty="0"/>
              <a:t>/</a:t>
            </a:r>
            <a:r>
              <a:rPr lang="it-IT" sz="2000" dirty="0" err="1"/>
              <a:t>Tezacaftor</a:t>
            </a:r>
            <a:r>
              <a:rPr lang="it-IT" sz="2000" dirty="0"/>
              <a:t>/</a:t>
            </a:r>
            <a:r>
              <a:rPr lang="it-IT" sz="2000" dirty="0" err="1"/>
              <a:t>Ivacaftor</a:t>
            </a:r>
            <a:r>
              <a:rPr lang="it-IT" sz="2000" dirty="0"/>
              <a:t>) hanno cambiato radicalmente il panorama terapeutico della FC, specialmente per i pazienti con le mutazioni più comuni. Questi farmaci migliorano significativamente la funzione polmonare e riducono le esacerbazioni agendo sul difetto di base, potenzialmente rallentando la progressione della malattia polmonare fin da età precoci. Questo rende più complesso disegnare studi clinici per nuovi farmaci anti-infiammatori, che dovrebbero dimostrare un beneficio *aggiuntivo* rispetto ai modulatori.</a:t>
            </a:r>
          </a:p>
          <a:p>
            <a:endParaRPr lang="it-IT" sz="2000" dirty="0"/>
          </a:p>
          <a:p>
            <a:r>
              <a:rPr lang="it-IT" sz="2000" dirty="0"/>
              <a:t>4.  **Prassi dello Sviluppo Farmacologico (Adulti Prima dei Bambini):** Per farmaci con meccanismi d'azione innovativi, è prassi comune e spesso richiesto dalle agenzie regolatorie (come FDA ed EMA) ottenere prima dati robusti di sicurezza ed efficacia negli adulti prima di avviare studi su larga scala nei bambini. </a:t>
            </a:r>
          </a:p>
        </p:txBody>
      </p:sp>
    </p:spTree>
    <p:extLst>
      <p:ext uri="{BB962C8B-B14F-4D97-AF65-F5344CB8AC3E}">
        <p14:creationId xmlns:p14="http://schemas.microsoft.com/office/powerpoint/2010/main" val="46778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7AD5-B255-11C8-6B64-F44560ED20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EF0B0E-3BF5-818F-E0FA-E6A5967FBD51}"/>
              </a:ext>
            </a:extLst>
          </p:cNvPr>
          <p:cNvSpPr txBox="1"/>
          <p:nvPr/>
        </p:nvSpPr>
        <p:spPr>
          <a:xfrm>
            <a:off x="149191" y="392654"/>
            <a:ext cx="11893617" cy="5016758"/>
          </a:xfrm>
          <a:prstGeom prst="rect">
            <a:avLst/>
          </a:prstGeom>
          <a:noFill/>
        </p:spPr>
        <p:txBody>
          <a:bodyPr wrap="square" rtlCol="0">
            <a:spAutoFit/>
          </a:bodyPr>
          <a:lstStyle/>
          <a:p>
            <a:r>
              <a:rPr lang="it-IT" sz="2000" dirty="0"/>
              <a:t>5.  **Sfide dello Sviluppo Pediatrico:** Condurre studi clinici nei bambini, specialmente quelli piccoli, presenta sfide specifiche:</a:t>
            </a:r>
          </a:p>
          <a:p>
            <a:r>
              <a:rPr lang="it-IT" sz="2000" dirty="0"/>
              <a:t>    * **Sicurezza:** La tollerabilità e il profilo di sicurezza devono essere valutati con estrema cautela.</a:t>
            </a:r>
          </a:p>
          <a:p>
            <a:r>
              <a:rPr lang="it-IT" sz="2000" dirty="0"/>
              <a:t>    * **Dosaggio e Formulazione:** Richiede studi specifici per determinare il dosaggio corretto e sviluppare formulazioni adatte all'età.</a:t>
            </a:r>
          </a:p>
          <a:p>
            <a:r>
              <a:rPr lang="it-IT" sz="2000" dirty="0"/>
              <a:t>    * **Endpoint Clinici:** Misurare la progressione della malattia o il beneficio clinico in bambini con malattia lieve/iniziale può essere più difficile (es. test di funzionalità polmonare meno affidabili, tassi di esacerbazione più bassi).</a:t>
            </a:r>
          </a:p>
          <a:p>
            <a:r>
              <a:rPr lang="it-IT" sz="2000" dirty="0"/>
              <a:t>    * **Reclutamento:** Arruolare un numero sufficiente di pazienti pediatrici può essere complesso.</a:t>
            </a:r>
          </a:p>
          <a:p>
            <a:endParaRPr lang="it-IT" sz="2000" dirty="0"/>
          </a:p>
          <a:p>
            <a:pPr marL="457200" indent="-457200">
              <a:buAutoNum type="arabicPeriod" startAt="6"/>
            </a:pPr>
            <a:r>
              <a:rPr lang="it-IT" sz="2000" dirty="0"/>
              <a:t>**Strategia di Sviluppo:** Spesso le aziende farmaceutiche scelgono un'indicazione "testa di ponte" (come NCFB in questo caso) dove il meccanismo d'azione ha una forte logica, c'è un bisogno insoddisfatto e si possono ottenere risultati clinici chiari in una popolazione adulta. </a:t>
            </a:r>
          </a:p>
          <a:p>
            <a:endParaRPr lang="it-IT" sz="2000" dirty="0"/>
          </a:p>
          <a:p>
            <a:r>
              <a:rPr lang="it-IT" sz="2000" dirty="0"/>
              <a:t>7. **In conclusione:** La scelta di focalizzare inizialmente lo sviluppo del </a:t>
            </a:r>
            <a:r>
              <a:rPr lang="it-IT" sz="2000" dirty="0" err="1"/>
              <a:t>brensocatib</a:t>
            </a:r>
            <a:r>
              <a:rPr lang="it-IT" sz="2000" dirty="0"/>
              <a:t> sulle bronchiettasie non-FC negli adulti è stata probabilmente guidata da una combinazione di fattori. </a:t>
            </a:r>
          </a:p>
        </p:txBody>
      </p:sp>
    </p:spTree>
    <p:extLst>
      <p:ext uri="{BB962C8B-B14F-4D97-AF65-F5344CB8AC3E}">
        <p14:creationId xmlns:p14="http://schemas.microsoft.com/office/powerpoint/2010/main" val="403742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45FAF6-A996-248F-D26C-067CDD6DEB01}"/>
              </a:ext>
            </a:extLst>
          </p:cNvPr>
          <p:cNvSpPr txBox="1"/>
          <p:nvPr/>
        </p:nvSpPr>
        <p:spPr>
          <a:xfrm>
            <a:off x="737735" y="12768"/>
            <a:ext cx="4151897" cy="338554"/>
          </a:xfrm>
          <a:prstGeom prst="rect">
            <a:avLst/>
          </a:prstGeom>
          <a:noFill/>
        </p:spPr>
        <p:txBody>
          <a:bodyPr wrap="square">
            <a:spAutoFit/>
          </a:bodyPr>
          <a:lstStyle/>
          <a:p>
            <a:r>
              <a:rPr lang="fr-FR" sz="1600" dirty="0">
                <a:solidFill>
                  <a:schemeClr val="accent5">
                    <a:lumMod val="75000"/>
                  </a:schemeClr>
                </a:solidFill>
              </a:rPr>
              <a:t>Front </a:t>
            </a:r>
            <a:r>
              <a:rPr lang="fr-FR" sz="1600" dirty="0" err="1">
                <a:solidFill>
                  <a:schemeClr val="accent5">
                    <a:lumMod val="75000"/>
                  </a:schemeClr>
                </a:solidFill>
              </a:rPr>
              <a:t>Immunol</a:t>
            </a:r>
            <a:r>
              <a:rPr lang="fr-FR" sz="1600" dirty="0">
                <a:solidFill>
                  <a:schemeClr val="accent5">
                    <a:lumMod val="75000"/>
                  </a:schemeClr>
                </a:solidFill>
              </a:rPr>
              <a:t>. 2023 </a:t>
            </a:r>
            <a:r>
              <a:rPr lang="fr-FR" sz="1600" dirty="0" err="1">
                <a:solidFill>
                  <a:schemeClr val="accent5">
                    <a:lumMod val="75000"/>
                  </a:schemeClr>
                </a:solidFill>
              </a:rPr>
              <a:t>Dec</a:t>
            </a:r>
            <a:r>
              <a:rPr lang="fr-FR" sz="1600" dirty="0">
                <a:solidFill>
                  <a:schemeClr val="accent5">
                    <a:lumMod val="75000"/>
                  </a:schemeClr>
                </a:solidFill>
              </a:rPr>
              <a:t> 14:14:1239151</a:t>
            </a:r>
            <a:endParaRPr lang="it-IT" sz="1600" dirty="0">
              <a:solidFill>
                <a:schemeClr val="accent5">
                  <a:lumMod val="75000"/>
                </a:schemeClr>
              </a:solidFill>
            </a:endParaRPr>
          </a:p>
        </p:txBody>
      </p:sp>
      <p:pic>
        <p:nvPicPr>
          <p:cNvPr id="4" name="Picture 3">
            <a:extLst>
              <a:ext uri="{FF2B5EF4-FFF2-40B4-BE49-F238E27FC236}">
                <a16:creationId xmlns:a16="http://schemas.microsoft.com/office/drawing/2014/main" id="{1443786F-D901-E53B-F03E-B394FAE884AD}"/>
              </a:ext>
            </a:extLst>
          </p:cNvPr>
          <p:cNvPicPr>
            <a:picLocks noChangeAspect="1"/>
          </p:cNvPicPr>
          <p:nvPr/>
        </p:nvPicPr>
        <p:blipFill>
          <a:blip r:embed="rId2"/>
          <a:stretch>
            <a:fillRect/>
          </a:stretch>
        </p:blipFill>
        <p:spPr>
          <a:xfrm>
            <a:off x="5222657" y="378169"/>
            <a:ext cx="6396962" cy="5166453"/>
          </a:xfrm>
          <a:prstGeom prst="rect">
            <a:avLst/>
          </a:prstGeom>
        </p:spPr>
      </p:pic>
      <p:pic>
        <p:nvPicPr>
          <p:cNvPr id="7" name="Picture 6">
            <a:extLst>
              <a:ext uri="{FF2B5EF4-FFF2-40B4-BE49-F238E27FC236}">
                <a16:creationId xmlns:a16="http://schemas.microsoft.com/office/drawing/2014/main" id="{30CFE01C-45ED-BD24-2A36-5FCE2BAAC588}"/>
              </a:ext>
            </a:extLst>
          </p:cNvPr>
          <p:cNvPicPr>
            <a:picLocks noChangeAspect="1"/>
          </p:cNvPicPr>
          <p:nvPr/>
        </p:nvPicPr>
        <p:blipFill>
          <a:blip r:embed="rId3"/>
          <a:stretch>
            <a:fillRect/>
          </a:stretch>
        </p:blipFill>
        <p:spPr>
          <a:xfrm>
            <a:off x="233025" y="378169"/>
            <a:ext cx="4818037" cy="3017613"/>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8A4766E-92E6-FB01-D9FE-C89FE55CD12C}"/>
                  </a:ext>
                </a:extLst>
              </p14:cNvPr>
              <p14:cNvContentPartPr/>
              <p14:nvPr/>
            </p14:nvContentPartPr>
            <p14:xfrm>
              <a:off x="9864593" y="2231936"/>
              <a:ext cx="1772640" cy="61200"/>
            </p14:xfrm>
          </p:contentPart>
        </mc:Choice>
        <mc:Fallback xmlns="">
          <p:pic>
            <p:nvPicPr>
              <p:cNvPr id="8" name="Ink 7">
                <a:extLst>
                  <a:ext uri="{FF2B5EF4-FFF2-40B4-BE49-F238E27FC236}">
                    <a16:creationId xmlns:a16="http://schemas.microsoft.com/office/drawing/2014/main" id="{78A4766E-92E6-FB01-D9FE-C89FE55CD12C}"/>
                  </a:ext>
                </a:extLst>
              </p:cNvPr>
              <p:cNvPicPr/>
              <p:nvPr/>
            </p:nvPicPr>
            <p:blipFill>
              <a:blip r:embed="rId5"/>
              <a:stretch>
                <a:fillRect/>
              </a:stretch>
            </p:blipFill>
            <p:spPr>
              <a:xfrm>
                <a:off x="9810593" y="2123936"/>
                <a:ext cx="18802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BE393D9-B3CD-9E2A-CFC6-F35918198F8F}"/>
                  </a:ext>
                </a:extLst>
              </p14:cNvPr>
              <p14:cNvContentPartPr/>
              <p14:nvPr/>
            </p14:nvContentPartPr>
            <p14:xfrm>
              <a:off x="5367473" y="2490056"/>
              <a:ext cx="1409760" cy="59400"/>
            </p14:xfrm>
          </p:contentPart>
        </mc:Choice>
        <mc:Fallback xmlns="">
          <p:pic>
            <p:nvPicPr>
              <p:cNvPr id="10" name="Ink 9">
                <a:extLst>
                  <a:ext uri="{FF2B5EF4-FFF2-40B4-BE49-F238E27FC236}">
                    <a16:creationId xmlns:a16="http://schemas.microsoft.com/office/drawing/2014/main" id="{2BE393D9-B3CD-9E2A-CFC6-F35918198F8F}"/>
                  </a:ext>
                </a:extLst>
              </p:cNvPr>
              <p:cNvPicPr/>
              <p:nvPr/>
            </p:nvPicPr>
            <p:blipFill>
              <a:blip r:embed="rId7"/>
              <a:stretch>
                <a:fillRect/>
              </a:stretch>
            </p:blipFill>
            <p:spPr>
              <a:xfrm>
                <a:off x="5313833" y="2382416"/>
                <a:ext cx="151740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1B01B64-0167-CED8-EB93-8395178AE83A}"/>
                  </a:ext>
                </a:extLst>
              </p14:cNvPr>
              <p14:cNvContentPartPr/>
              <p14:nvPr/>
            </p14:nvContentPartPr>
            <p14:xfrm>
              <a:off x="7589393" y="2414816"/>
              <a:ext cx="2329560" cy="70560"/>
            </p14:xfrm>
          </p:contentPart>
        </mc:Choice>
        <mc:Fallback xmlns="">
          <p:pic>
            <p:nvPicPr>
              <p:cNvPr id="12" name="Ink 11">
                <a:extLst>
                  <a:ext uri="{FF2B5EF4-FFF2-40B4-BE49-F238E27FC236}">
                    <a16:creationId xmlns:a16="http://schemas.microsoft.com/office/drawing/2014/main" id="{81B01B64-0167-CED8-EB93-8395178AE83A}"/>
                  </a:ext>
                </a:extLst>
              </p:cNvPr>
              <p:cNvPicPr/>
              <p:nvPr/>
            </p:nvPicPr>
            <p:blipFill>
              <a:blip r:embed="rId9"/>
              <a:stretch>
                <a:fillRect/>
              </a:stretch>
            </p:blipFill>
            <p:spPr>
              <a:xfrm>
                <a:off x="7535393" y="2306816"/>
                <a:ext cx="24372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8CDA85E1-FB03-859A-0804-8E9A69F3BDD0}"/>
                  </a:ext>
                </a:extLst>
              </p14:cNvPr>
              <p14:cNvContentPartPr/>
              <p14:nvPr/>
            </p14:nvContentPartPr>
            <p14:xfrm>
              <a:off x="10106513" y="2483936"/>
              <a:ext cx="1037520" cy="44280"/>
            </p14:xfrm>
          </p:contentPart>
        </mc:Choice>
        <mc:Fallback xmlns="">
          <p:pic>
            <p:nvPicPr>
              <p:cNvPr id="13" name="Ink 12">
                <a:extLst>
                  <a:ext uri="{FF2B5EF4-FFF2-40B4-BE49-F238E27FC236}">
                    <a16:creationId xmlns:a16="http://schemas.microsoft.com/office/drawing/2014/main" id="{8CDA85E1-FB03-859A-0804-8E9A69F3BDD0}"/>
                  </a:ext>
                </a:extLst>
              </p:cNvPr>
              <p:cNvPicPr/>
              <p:nvPr/>
            </p:nvPicPr>
            <p:blipFill>
              <a:blip r:embed="rId11"/>
              <a:stretch>
                <a:fillRect/>
              </a:stretch>
            </p:blipFill>
            <p:spPr>
              <a:xfrm>
                <a:off x="10052513" y="2376296"/>
                <a:ext cx="114516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3935A7B3-A406-7663-8145-1FC6DBA32194}"/>
                  </a:ext>
                </a:extLst>
              </p14:cNvPr>
              <p14:cNvContentPartPr/>
              <p14:nvPr/>
            </p14:nvContentPartPr>
            <p14:xfrm>
              <a:off x="5287193" y="2710736"/>
              <a:ext cx="1189080" cy="32760"/>
            </p14:xfrm>
          </p:contentPart>
        </mc:Choice>
        <mc:Fallback xmlns="">
          <p:pic>
            <p:nvPicPr>
              <p:cNvPr id="15" name="Ink 14">
                <a:extLst>
                  <a:ext uri="{FF2B5EF4-FFF2-40B4-BE49-F238E27FC236}">
                    <a16:creationId xmlns:a16="http://schemas.microsoft.com/office/drawing/2014/main" id="{3935A7B3-A406-7663-8145-1FC6DBA32194}"/>
                  </a:ext>
                </a:extLst>
              </p:cNvPr>
              <p:cNvPicPr/>
              <p:nvPr/>
            </p:nvPicPr>
            <p:blipFill>
              <a:blip r:embed="rId13"/>
              <a:stretch>
                <a:fillRect/>
              </a:stretch>
            </p:blipFill>
            <p:spPr>
              <a:xfrm>
                <a:off x="5233193" y="2602736"/>
                <a:ext cx="1296720" cy="248400"/>
              </a:xfrm>
              <a:prstGeom prst="rect">
                <a:avLst/>
              </a:prstGeom>
            </p:spPr>
          </p:pic>
        </mc:Fallback>
      </mc:AlternateContent>
    </p:spTree>
    <p:extLst>
      <p:ext uri="{BB962C8B-B14F-4D97-AF65-F5344CB8AC3E}">
        <p14:creationId xmlns:p14="http://schemas.microsoft.com/office/powerpoint/2010/main" val="395679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7A42B1-6B9E-733F-AEBA-70BE3DF8F85F}"/>
              </a:ext>
            </a:extLst>
          </p:cNvPr>
          <p:cNvPicPr>
            <a:picLocks noChangeAspect="1"/>
          </p:cNvPicPr>
          <p:nvPr/>
        </p:nvPicPr>
        <p:blipFill>
          <a:blip r:embed="rId2"/>
          <a:stretch>
            <a:fillRect/>
          </a:stretch>
        </p:blipFill>
        <p:spPr>
          <a:xfrm>
            <a:off x="1480457" y="1492718"/>
            <a:ext cx="3754065" cy="5021063"/>
          </a:xfrm>
          <a:prstGeom prst="rect">
            <a:avLst/>
          </a:prstGeom>
        </p:spPr>
      </p:pic>
      <p:sp>
        <p:nvSpPr>
          <p:cNvPr id="14" name="TextBox 13">
            <a:extLst>
              <a:ext uri="{FF2B5EF4-FFF2-40B4-BE49-F238E27FC236}">
                <a16:creationId xmlns:a16="http://schemas.microsoft.com/office/drawing/2014/main" id="{D2673B2C-A6FF-82CF-8E16-6266B59E5405}"/>
              </a:ext>
            </a:extLst>
          </p:cNvPr>
          <p:cNvSpPr txBox="1"/>
          <p:nvPr/>
        </p:nvSpPr>
        <p:spPr>
          <a:xfrm>
            <a:off x="330009" y="233756"/>
            <a:ext cx="8621486" cy="707886"/>
          </a:xfrm>
          <a:prstGeom prst="rect">
            <a:avLst/>
          </a:prstGeom>
          <a:noFill/>
        </p:spPr>
        <p:txBody>
          <a:bodyPr wrap="square" rtlCol="0">
            <a:spAutoFit/>
          </a:bodyPr>
          <a:lstStyle/>
          <a:p>
            <a:r>
              <a:rPr lang="it-IT" sz="4000" b="1" dirty="0">
                <a:solidFill>
                  <a:srgbClr val="0070C0"/>
                </a:solidFill>
              </a:rPr>
              <a:t>APPARATO RESPIRATORIO</a:t>
            </a:r>
          </a:p>
        </p:txBody>
      </p:sp>
      <p:pic>
        <p:nvPicPr>
          <p:cNvPr id="3" name="Picture 2">
            <a:extLst>
              <a:ext uri="{FF2B5EF4-FFF2-40B4-BE49-F238E27FC236}">
                <a16:creationId xmlns:a16="http://schemas.microsoft.com/office/drawing/2014/main" id="{7574B365-A11B-F1C3-B84C-03DBF4C0FECD}"/>
              </a:ext>
            </a:extLst>
          </p:cNvPr>
          <p:cNvPicPr>
            <a:picLocks noChangeAspect="1"/>
          </p:cNvPicPr>
          <p:nvPr/>
        </p:nvPicPr>
        <p:blipFill>
          <a:blip r:embed="rId3"/>
          <a:stretch>
            <a:fillRect/>
          </a:stretch>
        </p:blipFill>
        <p:spPr>
          <a:xfrm>
            <a:off x="7605869" y="1163684"/>
            <a:ext cx="3962953" cy="5048955"/>
          </a:xfrm>
          <a:prstGeom prst="rect">
            <a:avLst/>
          </a:prstGeom>
        </p:spPr>
      </p:pic>
    </p:spTree>
    <p:extLst>
      <p:ext uri="{BB962C8B-B14F-4D97-AF65-F5344CB8AC3E}">
        <p14:creationId xmlns:p14="http://schemas.microsoft.com/office/powerpoint/2010/main" val="3048229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365AB6-9996-BD38-A9B4-1B5608F26800}"/>
              </a:ext>
            </a:extLst>
          </p:cNvPr>
          <p:cNvSpPr txBox="1"/>
          <p:nvPr/>
        </p:nvSpPr>
        <p:spPr>
          <a:xfrm>
            <a:off x="177501" y="182422"/>
            <a:ext cx="10607040" cy="523220"/>
          </a:xfrm>
          <a:prstGeom prst="rect">
            <a:avLst/>
          </a:prstGeom>
          <a:noFill/>
        </p:spPr>
        <p:txBody>
          <a:bodyPr wrap="square" rtlCol="0">
            <a:spAutoFit/>
          </a:bodyPr>
          <a:lstStyle/>
          <a:p>
            <a:r>
              <a:rPr lang="it-IT" sz="2800" b="1" dirty="0">
                <a:solidFill>
                  <a:srgbClr val="0070C0"/>
                </a:solidFill>
              </a:rPr>
              <a:t>Ma non potremo invece inibire direttamente l’elastasi dei neutrofili?</a:t>
            </a:r>
          </a:p>
        </p:txBody>
      </p:sp>
      <p:sp>
        <p:nvSpPr>
          <p:cNvPr id="3" name="TextBox 2">
            <a:extLst>
              <a:ext uri="{FF2B5EF4-FFF2-40B4-BE49-F238E27FC236}">
                <a16:creationId xmlns:a16="http://schemas.microsoft.com/office/drawing/2014/main" id="{6C9BFED6-BC4D-C965-D30C-82F5861E86A8}"/>
              </a:ext>
            </a:extLst>
          </p:cNvPr>
          <p:cNvSpPr txBox="1"/>
          <p:nvPr/>
        </p:nvSpPr>
        <p:spPr>
          <a:xfrm>
            <a:off x="263562" y="978946"/>
            <a:ext cx="11451516" cy="1200329"/>
          </a:xfrm>
          <a:prstGeom prst="rect">
            <a:avLst/>
          </a:prstGeom>
          <a:noFill/>
        </p:spPr>
        <p:txBody>
          <a:bodyPr wrap="square" rtlCol="0">
            <a:spAutoFit/>
          </a:bodyPr>
          <a:lstStyle/>
          <a:p>
            <a:r>
              <a:rPr lang="it-IT" sz="2400" dirty="0"/>
              <a:t>Quello che sappiamo è che mutazioni del gene dell’elastasi dei neutrofili (ELANE) conducono ad una rara e grave forma di neutropenia su base genetica dominante,</a:t>
            </a:r>
          </a:p>
          <a:p>
            <a:r>
              <a:rPr lang="it-IT" sz="2400" dirty="0"/>
              <a:t>la NEUTROPENIA CICLICA</a:t>
            </a:r>
          </a:p>
        </p:txBody>
      </p:sp>
      <p:pic>
        <p:nvPicPr>
          <p:cNvPr id="4" name="Picture 2" descr="undefined">
            <a:extLst>
              <a:ext uri="{FF2B5EF4-FFF2-40B4-BE49-F238E27FC236}">
                <a16:creationId xmlns:a16="http://schemas.microsoft.com/office/drawing/2014/main" id="{BBCFB943-8E67-4FBE-E3EF-29F269899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62" y="2743199"/>
            <a:ext cx="6765591" cy="34484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184824-D075-59C2-C6D3-5D048D87EAC1}"/>
              </a:ext>
            </a:extLst>
          </p:cNvPr>
          <p:cNvSpPr txBox="1"/>
          <p:nvPr/>
        </p:nvSpPr>
        <p:spPr>
          <a:xfrm>
            <a:off x="7342096" y="2498303"/>
            <a:ext cx="4372982" cy="3693319"/>
          </a:xfrm>
          <a:prstGeom prst="rect">
            <a:avLst/>
          </a:prstGeom>
          <a:noFill/>
        </p:spPr>
        <p:txBody>
          <a:bodyPr wrap="square" rtlCol="0">
            <a:spAutoFit/>
          </a:bodyPr>
          <a:lstStyle/>
          <a:p>
            <a:r>
              <a:rPr lang="it-IT" dirty="0"/>
              <a:t>L'elastasi neutrofila mutata ha effetti tossici sui precursori dei neutrofili (</a:t>
            </a:r>
            <a:r>
              <a:rPr lang="it-IT" dirty="0" err="1"/>
              <a:t>unforlded</a:t>
            </a:r>
            <a:r>
              <a:rPr lang="it-IT" dirty="0"/>
              <a:t> </a:t>
            </a:r>
            <a:r>
              <a:rPr lang="it-IT" dirty="0" err="1"/>
              <a:t>protein</a:t>
            </a:r>
            <a:r>
              <a:rPr lang="it-IT" dirty="0"/>
              <a:t> reaction)</a:t>
            </a:r>
          </a:p>
          <a:p>
            <a:endParaRPr lang="it-IT" b="1" dirty="0"/>
          </a:p>
          <a:p>
            <a:r>
              <a:rPr lang="it-IT" dirty="0"/>
              <a:t>La neutropenia stimola un feedback positivo con aumento dei neutrofili, ma anche dello stresso midollare con successiva caduta delle conte ematiche. </a:t>
            </a:r>
          </a:p>
          <a:p>
            <a:endParaRPr lang="it-IT" b="1" dirty="0"/>
          </a:p>
          <a:p>
            <a:r>
              <a:rPr lang="it-IT" dirty="0"/>
              <a:t> </a:t>
            </a:r>
            <a:r>
              <a:rPr lang="it-IT" b="1" dirty="0"/>
              <a:t>La durata del ciclo di 3 settimane:</a:t>
            </a:r>
            <a:r>
              <a:rPr lang="it-IT" dirty="0"/>
              <a:t> Anche altre linee cellulari del sangue (monociti, eosinofili, linfociti, reticolociti, piastrine) possono mostrare una ciclicità, </a:t>
            </a:r>
          </a:p>
        </p:txBody>
      </p:sp>
    </p:spTree>
    <p:extLst>
      <p:ext uri="{BB962C8B-B14F-4D97-AF65-F5344CB8AC3E}">
        <p14:creationId xmlns:p14="http://schemas.microsoft.com/office/powerpoint/2010/main" val="317965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555534-45F9-C396-FFC7-32B690353DA2}"/>
              </a:ext>
            </a:extLst>
          </p:cNvPr>
          <p:cNvPicPr>
            <a:picLocks noChangeAspect="1"/>
          </p:cNvPicPr>
          <p:nvPr/>
        </p:nvPicPr>
        <p:blipFill>
          <a:blip r:embed="rId2"/>
          <a:stretch>
            <a:fillRect/>
          </a:stretch>
        </p:blipFill>
        <p:spPr>
          <a:xfrm>
            <a:off x="613186" y="59790"/>
            <a:ext cx="10709238" cy="235651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7773CFC-D2BB-FC14-47DA-E6D4110EBF4D}"/>
              </a:ext>
            </a:extLst>
          </p:cNvPr>
          <p:cNvPicPr>
            <a:picLocks noChangeAspect="1"/>
          </p:cNvPicPr>
          <p:nvPr/>
        </p:nvPicPr>
        <p:blipFill>
          <a:blip r:embed="rId3"/>
          <a:stretch>
            <a:fillRect/>
          </a:stretch>
        </p:blipFill>
        <p:spPr>
          <a:xfrm>
            <a:off x="5201322" y="2672688"/>
            <a:ext cx="6194460" cy="3915784"/>
          </a:xfrm>
          <a:prstGeom prst="rect">
            <a:avLst/>
          </a:prstGeom>
        </p:spPr>
      </p:pic>
      <p:pic>
        <p:nvPicPr>
          <p:cNvPr id="8" name="Picture 7">
            <a:extLst>
              <a:ext uri="{FF2B5EF4-FFF2-40B4-BE49-F238E27FC236}">
                <a16:creationId xmlns:a16="http://schemas.microsoft.com/office/drawing/2014/main" id="{25023535-1AA1-EAC2-B302-67FADB2C23ED}"/>
              </a:ext>
            </a:extLst>
          </p:cNvPr>
          <p:cNvPicPr>
            <a:picLocks noChangeAspect="1"/>
          </p:cNvPicPr>
          <p:nvPr/>
        </p:nvPicPr>
        <p:blipFill>
          <a:blip r:embed="rId4"/>
          <a:stretch>
            <a:fillRect/>
          </a:stretch>
        </p:blipFill>
        <p:spPr>
          <a:xfrm>
            <a:off x="338865" y="2722150"/>
            <a:ext cx="4592157" cy="2727953"/>
          </a:xfrm>
          <a:prstGeom prst="rect">
            <a:avLst/>
          </a:prstGeom>
        </p:spPr>
      </p:pic>
    </p:spTree>
    <p:extLst>
      <p:ext uri="{BB962C8B-B14F-4D97-AF65-F5344CB8AC3E}">
        <p14:creationId xmlns:p14="http://schemas.microsoft.com/office/powerpoint/2010/main" val="216253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a:extLst>
              <a:ext uri="{FF2B5EF4-FFF2-40B4-BE49-F238E27FC236}">
                <a16:creationId xmlns:a16="http://schemas.microsoft.com/office/drawing/2014/main" id="{3498F223-A741-41E8-B872-E2B297B71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351" y="520700"/>
            <a:ext cx="4543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 name="TextBox 1">
            <a:extLst>
              <a:ext uri="{FF2B5EF4-FFF2-40B4-BE49-F238E27FC236}">
                <a16:creationId xmlns:a16="http://schemas.microsoft.com/office/drawing/2014/main" id="{6ACA1326-4D10-F9C1-3C4B-0FD80ADE80B9}"/>
              </a:ext>
            </a:extLst>
          </p:cNvPr>
          <p:cNvSpPr txBox="1"/>
          <p:nvPr/>
        </p:nvSpPr>
        <p:spPr>
          <a:xfrm>
            <a:off x="6668932" y="3719477"/>
            <a:ext cx="4833257" cy="1077218"/>
          </a:xfrm>
          <a:prstGeom prst="rect">
            <a:avLst/>
          </a:prstGeom>
          <a:noFill/>
        </p:spPr>
        <p:txBody>
          <a:bodyPr wrap="square" rtlCol="0">
            <a:spAutoFit/>
          </a:bodyPr>
          <a:lstStyle/>
          <a:p>
            <a:r>
              <a:rPr lang="it-IT" sz="3200" dirty="0"/>
              <a:t>IL CIRCOLO VIZIOSO DELLE BRONCHIETTASIE</a:t>
            </a:r>
          </a:p>
        </p:txBody>
      </p:sp>
      <p:pic>
        <p:nvPicPr>
          <p:cNvPr id="4" name="Picture 3">
            <a:extLst>
              <a:ext uri="{FF2B5EF4-FFF2-40B4-BE49-F238E27FC236}">
                <a16:creationId xmlns:a16="http://schemas.microsoft.com/office/drawing/2014/main" id="{48ED142E-40D7-DFBE-C746-67BC98A64AF7}"/>
              </a:ext>
            </a:extLst>
          </p:cNvPr>
          <p:cNvPicPr>
            <a:picLocks noChangeAspect="1"/>
          </p:cNvPicPr>
          <p:nvPr/>
        </p:nvPicPr>
        <p:blipFill>
          <a:blip r:embed="rId3"/>
          <a:stretch>
            <a:fillRect/>
          </a:stretch>
        </p:blipFill>
        <p:spPr>
          <a:xfrm>
            <a:off x="689811" y="493467"/>
            <a:ext cx="5534955" cy="5761114"/>
          </a:xfrm>
          <a:prstGeom prst="rect">
            <a:avLst/>
          </a:prstGeom>
        </p:spPr>
      </p:pic>
    </p:spTree>
    <p:extLst>
      <p:ext uri="{BB962C8B-B14F-4D97-AF65-F5344CB8AC3E}">
        <p14:creationId xmlns:p14="http://schemas.microsoft.com/office/powerpoint/2010/main" val="317496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DA8C87-7359-44BC-9814-FB18A562A4D3}"/>
              </a:ext>
            </a:extLst>
          </p:cNvPr>
          <p:cNvSpPr txBox="1">
            <a:spLocks/>
          </p:cNvSpPr>
          <p:nvPr/>
        </p:nvSpPr>
        <p:spPr>
          <a:xfrm>
            <a:off x="91964" y="133778"/>
            <a:ext cx="8722659" cy="68071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sz="3200" b="1" dirty="0">
                <a:solidFill>
                  <a:srgbClr val="0070C0"/>
                </a:solidFill>
                <a:latin typeface="+mn-lt"/>
              </a:rPr>
              <a:t>Anton </a:t>
            </a:r>
            <a:r>
              <a:rPr lang="it-IT" sz="3200" b="1" dirty="0" err="1">
                <a:solidFill>
                  <a:srgbClr val="0070C0"/>
                </a:solidFill>
                <a:latin typeface="+mn-lt"/>
              </a:rPr>
              <a:t>Yelchin</a:t>
            </a:r>
            <a:r>
              <a:rPr lang="it-IT" sz="3200" b="1" dirty="0">
                <a:solidFill>
                  <a:srgbClr val="0070C0"/>
                </a:solidFill>
                <a:latin typeface="+mn-lt"/>
              </a:rPr>
              <a:t>: </a:t>
            </a:r>
            <a:r>
              <a:rPr lang="it-IT" sz="3200" b="1" dirty="0" err="1">
                <a:solidFill>
                  <a:srgbClr val="0070C0"/>
                </a:solidFill>
                <a:latin typeface="+mn-lt"/>
              </a:rPr>
              <a:t>cystic</a:t>
            </a:r>
            <a:r>
              <a:rPr lang="it-IT" sz="3200" b="1" dirty="0">
                <a:solidFill>
                  <a:srgbClr val="0070C0"/>
                </a:solidFill>
                <a:latin typeface="+mn-lt"/>
              </a:rPr>
              <a:t> </a:t>
            </a:r>
            <a:r>
              <a:rPr lang="it-IT" sz="3200" b="1" dirty="0" err="1">
                <a:solidFill>
                  <a:srgbClr val="0070C0"/>
                </a:solidFill>
                <a:latin typeface="+mn-lt"/>
              </a:rPr>
              <a:t>fibrosis</a:t>
            </a:r>
            <a:endParaRPr lang="it-IT" sz="3200" b="1" dirty="0">
              <a:solidFill>
                <a:srgbClr val="0070C0"/>
              </a:solidFill>
              <a:latin typeface="+mn-lt"/>
            </a:endParaRPr>
          </a:p>
        </p:txBody>
      </p:sp>
      <p:sp>
        <p:nvSpPr>
          <p:cNvPr id="3" name="TextBox 2">
            <a:extLst>
              <a:ext uri="{FF2B5EF4-FFF2-40B4-BE49-F238E27FC236}">
                <a16:creationId xmlns:a16="http://schemas.microsoft.com/office/drawing/2014/main" id="{BC2968FF-A4D8-4512-8673-7059379B459C}"/>
              </a:ext>
            </a:extLst>
          </p:cNvPr>
          <p:cNvSpPr txBox="1"/>
          <p:nvPr/>
        </p:nvSpPr>
        <p:spPr>
          <a:xfrm>
            <a:off x="177065" y="4474065"/>
            <a:ext cx="5584724" cy="830997"/>
          </a:xfrm>
          <a:prstGeom prst="rect">
            <a:avLst/>
          </a:prstGeom>
          <a:noFill/>
        </p:spPr>
        <p:txBody>
          <a:bodyPr wrap="square" rtlCol="0">
            <a:spAutoFit/>
          </a:bodyPr>
          <a:lstStyle/>
          <a:p>
            <a:r>
              <a:rPr lang="en-US" sz="2400" dirty="0"/>
              <a:t>Actor, born in 1989, here in dr. </a:t>
            </a:r>
            <a:r>
              <a:rPr lang="en-US" sz="2400" dirty="0" err="1"/>
              <a:t>Checov</a:t>
            </a:r>
            <a:r>
              <a:rPr lang="en-US" sz="2400" dirty="0"/>
              <a:t> (remake of Star Trek)</a:t>
            </a:r>
          </a:p>
        </p:txBody>
      </p:sp>
      <p:pic>
        <p:nvPicPr>
          <p:cNvPr id="4" name="Picture 3">
            <a:extLst>
              <a:ext uri="{FF2B5EF4-FFF2-40B4-BE49-F238E27FC236}">
                <a16:creationId xmlns:a16="http://schemas.microsoft.com/office/drawing/2014/main" id="{265A0ACF-68C6-4728-96C7-366FAFAD2328}"/>
              </a:ext>
            </a:extLst>
          </p:cNvPr>
          <p:cNvPicPr>
            <a:picLocks noChangeAspect="1"/>
          </p:cNvPicPr>
          <p:nvPr/>
        </p:nvPicPr>
        <p:blipFill>
          <a:blip r:embed="rId2"/>
          <a:stretch>
            <a:fillRect/>
          </a:stretch>
        </p:blipFill>
        <p:spPr>
          <a:xfrm>
            <a:off x="5891827" y="1201460"/>
            <a:ext cx="6123108" cy="4308853"/>
          </a:xfrm>
          <a:prstGeom prst="rect">
            <a:avLst/>
          </a:prstGeom>
        </p:spPr>
      </p:pic>
      <p:sp>
        <p:nvSpPr>
          <p:cNvPr id="6" name="TextBox 5">
            <a:extLst>
              <a:ext uri="{FF2B5EF4-FFF2-40B4-BE49-F238E27FC236}">
                <a16:creationId xmlns:a16="http://schemas.microsoft.com/office/drawing/2014/main" id="{F1FF9FBE-2688-448D-906A-5E26E93775C5}"/>
              </a:ext>
            </a:extLst>
          </p:cNvPr>
          <p:cNvSpPr txBox="1"/>
          <p:nvPr/>
        </p:nvSpPr>
        <p:spPr>
          <a:xfrm>
            <a:off x="6826883" y="4392635"/>
            <a:ext cx="3175132" cy="338554"/>
          </a:xfrm>
          <a:prstGeom prst="rect">
            <a:avLst/>
          </a:prstGeom>
          <a:noFill/>
        </p:spPr>
        <p:txBody>
          <a:bodyPr wrap="square" rtlCol="0">
            <a:spAutoFit/>
          </a:bodyPr>
          <a:lstStyle/>
          <a:p>
            <a:r>
              <a:rPr lang="fr-FR" sz="1600" dirty="0">
                <a:solidFill>
                  <a:srgbClr val="002060"/>
                </a:solidFill>
                <a:latin typeface="Roboto"/>
              </a:rPr>
              <a:t>Dodge JA, </a:t>
            </a:r>
            <a:r>
              <a:rPr lang="fr-FR" sz="1600" dirty="0" err="1">
                <a:solidFill>
                  <a:srgbClr val="002060"/>
                </a:solidFill>
                <a:latin typeface="Roboto"/>
              </a:rPr>
              <a:t>Eur</a:t>
            </a:r>
            <a:r>
              <a:rPr lang="fr-FR" sz="1600" dirty="0">
                <a:solidFill>
                  <a:srgbClr val="002060"/>
                </a:solidFill>
                <a:latin typeface="Roboto"/>
              </a:rPr>
              <a:t> </a:t>
            </a:r>
            <a:r>
              <a:rPr lang="fr-FR" sz="1600" dirty="0" err="1">
                <a:solidFill>
                  <a:srgbClr val="002060"/>
                </a:solidFill>
                <a:latin typeface="Roboto"/>
              </a:rPr>
              <a:t>Respir</a:t>
            </a:r>
            <a:r>
              <a:rPr lang="fr-FR" sz="1600" dirty="0">
                <a:solidFill>
                  <a:srgbClr val="002060"/>
                </a:solidFill>
                <a:latin typeface="Roboto"/>
              </a:rPr>
              <a:t> J 2007</a:t>
            </a:r>
            <a:endParaRPr lang="en-US" sz="1600" dirty="0">
              <a:solidFill>
                <a:srgbClr val="002060"/>
              </a:solidFill>
              <a:latin typeface="Roboto"/>
            </a:endParaRPr>
          </a:p>
        </p:txBody>
      </p:sp>
      <p:cxnSp>
        <p:nvCxnSpPr>
          <p:cNvPr id="7" name="Straight Arrow Connector 6">
            <a:extLst>
              <a:ext uri="{FF2B5EF4-FFF2-40B4-BE49-F238E27FC236}">
                <a16:creationId xmlns:a16="http://schemas.microsoft.com/office/drawing/2014/main" id="{ACE26FAE-C571-482F-B7D1-FB031B886523}"/>
              </a:ext>
            </a:extLst>
          </p:cNvPr>
          <p:cNvCxnSpPr/>
          <p:nvPr/>
        </p:nvCxnSpPr>
        <p:spPr>
          <a:xfrm flipH="1">
            <a:off x="8755397" y="1504021"/>
            <a:ext cx="810856" cy="64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BB29B9-6816-4B4C-9F41-6ACA9E4F08FF}"/>
              </a:ext>
            </a:extLst>
          </p:cNvPr>
          <p:cNvSpPr txBox="1"/>
          <p:nvPr/>
        </p:nvSpPr>
        <p:spPr>
          <a:xfrm>
            <a:off x="9071687" y="1014300"/>
            <a:ext cx="3139642" cy="461665"/>
          </a:xfrm>
          <a:prstGeom prst="rect">
            <a:avLst/>
          </a:prstGeom>
          <a:noFill/>
        </p:spPr>
        <p:txBody>
          <a:bodyPr wrap="none" rtlCol="0">
            <a:spAutoFit/>
          </a:bodyPr>
          <a:lstStyle/>
          <a:p>
            <a:r>
              <a:rPr lang="en-US" sz="2400" dirty="0"/>
              <a:t>CF cohort born 1989-91</a:t>
            </a:r>
          </a:p>
        </p:txBody>
      </p:sp>
      <p:sp>
        <p:nvSpPr>
          <p:cNvPr id="9" name="TextBox 8">
            <a:extLst>
              <a:ext uri="{FF2B5EF4-FFF2-40B4-BE49-F238E27FC236}">
                <a16:creationId xmlns:a16="http://schemas.microsoft.com/office/drawing/2014/main" id="{28F50491-24B3-4ADB-A154-7CEBCAACA235}"/>
              </a:ext>
            </a:extLst>
          </p:cNvPr>
          <p:cNvSpPr txBox="1"/>
          <p:nvPr/>
        </p:nvSpPr>
        <p:spPr>
          <a:xfrm>
            <a:off x="9805131" y="2443321"/>
            <a:ext cx="1212191" cy="461665"/>
          </a:xfrm>
          <a:prstGeom prst="rect">
            <a:avLst/>
          </a:prstGeom>
          <a:noFill/>
        </p:spPr>
        <p:txBody>
          <a:bodyPr wrap="none" rtlCol="0">
            <a:spAutoFit/>
          </a:bodyPr>
          <a:lstStyle/>
          <a:p>
            <a:r>
              <a:rPr lang="en-US" sz="2400" dirty="0"/>
              <a:t>1980-82</a:t>
            </a:r>
          </a:p>
        </p:txBody>
      </p:sp>
      <p:sp>
        <p:nvSpPr>
          <p:cNvPr id="10" name="TextBox 9">
            <a:extLst>
              <a:ext uri="{FF2B5EF4-FFF2-40B4-BE49-F238E27FC236}">
                <a16:creationId xmlns:a16="http://schemas.microsoft.com/office/drawing/2014/main" id="{66B0BC84-64FE-4A7B-A6A5-5569CA921A03}"/>
              </a:ext>
            </a:extLst>
          </p:cNvPr>
          <p:cNvSpPr txBox="1"/>
          <p:nvPr/>
        </p:nvSpPr>
        <p:spPr>
          <a:xfrm>
            <a:off x="177065" y="5458515"/>
            <a:ext cx="10510567" cy="830997"/>
          </a:xfrm>
          <a:prstGeom prst="rect">
            <a:avLst/>
          </a:prstGeom>
          <a:noFill/>
        </p:spPr>
        <p:txBody>
          <a:bodyPr wrap="square" rtlCol="0">
            <a:spAutoFit/>
          </a:bodyPr>
          <a:lstStyle/>
          <a:p>
            <a:pPr algn="l"/>
            <a:r>
              <a:rPr lang="en-US" sz="2400" dirty="0">
                <a:solidFill>
                  <a:srgbClr val="222222"/>
                </a:solidFill>
                <a:latin typeface="Roboto-Regular"/>
              </a:rPr>
              <a:t>“The first thing that surprised me was his chronic illness, which he was secretly dealing with throughout his career,” </a:t>
            </a:r>
            <a:r>
              <a:rPr lang="en-US" sz="1867" i="1" dirty="0">
                <a:solidFill>
                  <a:srgbClr val="222222"/>
                </a:solidFill>
                <a:latin typeface="Roboto-Regular"/>
              </a:rPr>
              <a:t>Garret Price</a:t>
            </a:r>
            <a:endParaRPr lang="en-US" sz="1867" i="1" dirty="0"/>
          </a:p>
        </p:txBody>
      </p:sp>
      <p:pic>
        <p:nvPicPr>
          <p:cNvPr id="12" name="Picture 11">
            <a:extLst>
              <a:ext uri="{FF2B5EF4-FFF2-40B4-BE49-F238E27FC236}">
                <a16:creationId xmlns:a16="http://schemas.microsoft.com/office/drawing/2014/main" id="{0731DE33-C880-6C27-2A6C-1D1F301FC211}"/>
              </a:ext>
            </a:extLst>
          </p:cNvPr>
          <p:cNvPicPr>
            <a:picLocks noChangeAspect="1"/>
          </p:cNvPicPr>
          <p:nvPr/>
        </p:nvPicPr>
        <p:blipFill>
          <a:blip r:embed="rId3"/>
          <a:stretch>
            <a:fillRect/>
          </a:stretch>
        </p:blipFill>
        <p:spPr>
          <a:xfrm>
            <a:off x="395585" y="1154747"/>
            <a:ext cx="4758306" cy="3011586"/>
          </a:xfrm>
          <a:prstGeom prst="rect">
            <a:avLst/>
          </a:prstGeom>
        </p:spPr>
      </p:pic>
    </p:spTree>
    <p:extLst>
      <p:ext uri="{BB962C8B-B14F-4D97-AF65-F5344CB8AC3E}">
        <p14:creationId xmlns:p14="http://schemas.microsoft.com/office/powerpoint/2010/main" val="42801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06E0D88C-5917-4F7B-9E9E-6E2181EB47B0}"/>
              </a:ext>
            </a:extLst>
          </p:cNvPr>
          <p:cNvSpPr txBox="1">
            <a:spLocks/>
          </p:cNvSpPr>
          <p:nvPr/>
        </p:nvSpPr>
        <p:spPr>
          <a:xfrm>
            <a:off x="236255" y="1304165"/>
            <a:ext cx="5263397" cy="52478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Arial" charset="0"/>
              <a:buChar char="•"/>
              <a:defRPr/>
            </a:pPr>
            <a:r>
              <a:rPr lang="it-IT" altLang="x-none" sz="2400" b="1" dirty="0">
                <a:solidFill>
                  <a:srgbClr val="000000"/>
                </a:solidFill>
                <a:ea typeface="ＭＳ Ｐゴシック" charset="-128"/>
              </a:rPr>
              <a:t>Ipertonica: 							+ 3-4% FEV1</a:t>
            </a:r>
          </a:p>
          <a:p>
            <a:pPr>
              <a:buFont typeface="Arial" charset="0"/>
              <a:buChar char="•"/>
              <a:defRPr/>
            </a:pPr>
            <a:r>
              <a:rPr lang="it-IT" altLang="x-none" sz="2400" b="1" dirty="0" err="1">
                <a:solidFill>
                  <a:srgbClr val="000000"/>
                </a:solidFill>
                <a:ea typeface="ＭＳ Ｐゴシック" charset="-128"/>
              </a:rPr>
              <a:t>Pulmozyme</a:t>
            </a:r>
            <a:r>
              <a:rPr lang="it-IT" altLang="x-none" sz="2400" b="1" dirty="0">
                <a:solidFill>
                  <a:srgbClr val="000000"/>
                </a:solidFill>
                <a:ea typeface="ＭＳ Ｐゴシック" charset="-128"/>
              </a:rPr>
              <a:t>							+ 7-13% FEV1</a:t>
            </a:r>
          </a:p>
          <a:p>
            <a:pPr>
              <a:buFont typeface="Arial" charset="0"/>
              <a:buChar char="•"/>
              <a:defRPr/>
            </a:pPr>
            <a:r>
              <a:rPr lang="it-IT" altLang="x-none" sz="2400" b="1" dirty="0" err="1">
                <a:solidFill>
                  <a:srgbClr val="000000"/>
                </a:solidFill>
                <a:ea typeface="ＭＳ Ｐゴシック" charset="-128"/>
              </a:rPr>
              <a:t>Tobramicina</a:t>
            </a:r>
            <a:r>
              <a:rPr lang="it-IT" altLang="x-none" sz="2400" b="1" dirty="0">
                <a:solidFill>
                  <a:srgbClr val="000000"/>
                </a:solidFill>
                <a:ea typeface="ＭＳ Ｐゴシック" charset="-128"/>
              </a:rPr>
              <a:t> inalatoria					+ 10% FEV1</a:t>
            </a:r>
          </a:p>
          <a:p>
            <a:pPr>
              <a:buFont typeface="Arial" charset="0"/>
              <a:buChar char="•"/>
              <a:defRPr/>
            </a:pPr>
            <a:r>
              <a:rPr lang="it-IT" altLang="x-none" sz="2400" b="1" dirty="0">
                <a:solidFill>
                  <a:srgbClr val="000000"/>
                </a:solidFill>
                <a:ea typeface="ＭＳ Ｐゴシック" charset="-128"/>
              </a:rPr>
              <a:t>Azitromicina							+ 6% FEV1</a:t>
            </a:r>
          </a:p>
          <a:p>
            <a:pPr>
              <a:buFont typeface="Arial" charset="0"/>
              <a:buChar char="•"/>
              <a:defRPr/>
            </a:pPr>
            <a:r>
              <a:rPr lang="it-IT" altLang="x-none" sz="2400" b="1" dirty="0">
                <a:solidFill>
                  <a:srgbClr val="000000"/>
                </a:solidFill>
                <a:ea typeface="ＭＳ Ｐゴシック" charset="-128"/>
              </a:rPr>
              <a:t>Ibuprofene							+ 5% FEV1</a:t>
            </a:r>
          </a:p>
          <a:p>
            <a:pPr>
              <a:buFontTx/>
              <a:buNone/>
              <a:defRPr/>
            </a:pPr>
            <a:r>
              <a:rPr lang="it-IT" altLang="x-none" sz="2400" b="1" dirty="0">
                <a:solidFill>
                  <a:srgbClr val="000000"/>
                </a:solidFill>
                <a:ea typeface="ＭＳ Ｐゴシック" charset="-128"/>
              </a:rPr>
              <a:t>Totale								+ 35% FEV1???</a:t>
            </a:r>
          </a:p>
          <a:p>
            <a:pPr>
              <a:buFont typeface="Arial" charset="0"/>
              <a:buChar char="•"/>
              <a:defRPr/>
            </a:pPr>
            <a:endParaRPr lang="it-IT" altLang="x-none" sz="2400" b="1" dirty="0">
              <a:solidFill>
                <a:srgbClr val="000000"/>
              </a:solidFill>
              <a:ea typeface="ＭＳ Ｐゴシック" charset="-128"/>
            </a:endParaRPr>
          </a:p>
        </p:txBody>
      </p:sp>
      <p:graphicFrame>
        <p:nvGraphicFramePr>
          <p:cNvPr id="4" name="Object 5">
            <a:extLst>
              <a:ext uri="{FF2B5EF4-FFF2-40B4-BE49-F238E27FC236}">
                <a16:creationId xmlns:a16="http://schemas.microsoft.com/office/drawing/2014/main" id="{88EE356E-D059-E5B0-D631-EB200BF7FED2}"/>
              </a:ext>
            </a:extLst>
          </p:cNvPr>
          <p:cNvGraphicFramePr>
            <a:graphicFrameLocks noChangeAspect="1"/>
          </p:cNvGraphicFramePr>
          <p:nvPr/>
        </p:nvGraphicFramePr>
        <p:xfrm>
          <a:off x="6462646" y="1545052"/>
          <a:ext cx="4905375" cy="5006975"/>
        </p:xfrm>
        <a:graphic>
          <a:graphicData uri="http://schemas.openxmlformats.org/presentationml/2006/ole">
            <mc:AlternateContent xmlns:mc="http://schemas.openxmlformats.org/markup-compatibility/2006">
              <mc:Choice xmlns:v="urn:schemas-microsoft-com:vml" Requires="v">
                <p:oleObj name="Documento" r:id="rId2" imgW="9173357" imgH="5786078" progId="Word.Document.8">
                  <p:embed/>
                </p:oleObj>
              </mc:Choice>
              <mc:Fallback>
                <p:oleObj name="Documento" r:id="rId2" imgW="9173357" imgH="5786078" progId="Word.Document.8">
                  <p:embed/>
                  <p:pic>
                    <p:nvPicPr>
                      <p:cNvPr id="4" name="Object 5">
                        <a:extLst>
                          <a:ext uri="{FF2B5EF4-FFF2-40B4-BE49-F238E27FC236}">
                            <a16:creationId xmlns:a16="http://schemas.microsoft.com/office/drawing/2014/main" id="{88EE356E-D059-E5B0-D631-EB200BF7F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646" y="1545052"/>
                        <a:ext cx="4905375" cy="5006975"/>
                      </a:xfrm>
                      <a:prstGeom prst="rect">
                        <a:avLst/>
                      </a:prstGeom>
                      <a:noFill/>
                      <a:ln>
                        <a:noFill/>
                      </a:ln>
                    </p:spPr>
                  </p:pic>
                </p:oleObj>
              </mc:Fallback>
            </mc:AlternateContent>
          </a:graphicData>
        </a:graphic>
      </p:graphicFrame>
      <p:sp>
        <p:nvSpPr>
          <p:cNvPr id="5" name="Text Box 13">
            <a:extLst>
              <a:ext uri="{FF2B5EF4-FFF2-40B4-BE49-F238E27FC236}">
                <a16:creationId xmlns:a16="http://schemas.microsoft.com/office/drawing/2014/main" id="{D80EC9C2-66E8-8CCA-D41D-6EDF17AA5871}"/>
              </a:ext>
            </a:extLst>
          </p:cNvPr>
          <p:cNvSpPr txBox="1">
            <a:spLocks noChangeArrowheads="1"/>
          </p:cNvSpPr>
          <p:nvPr/>
        </p:nvSpPr>
        <p:spPr bwMode="auto">
          <a:xfrm>
            <a:off x="7577071" y="2857914"/>
            <a:ext cx="360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7" name="Rectangle 15">
            <a:extLst>
              <a:ext uri="{FF2B5EF4-FFF2-40B4-BE49-F238E27FC236}">
                <a16:creationId xmlns:a16="http://schemas.microsoft.com/office/drawing/2014/main" id="{D13D4620-E5FF-79D5-939C-0DA1D8C57BEB}"/>
              </a:ext>
            </a:extLst>
          </p:cNvPr>
          <p:cNvSpPr>
            <a:spLocks noChangeArrowheads="1"/>
          </p:cNvSpPr>
          <p:nvPr/>
        </p:nvSpPr>
        <p:spPr bwMode="auto">
          <a:xfrm>
            <a:off x="7577071" y="6026564"/>
            <a:ext cx="345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8" name="Rectangle 16">
            <a:extLst>
              <a:ext uri="{FF2B5EF4-FFF2-40B4-BE49-F238E27FC236}">
                <a16:creationId xmlns:a16="http://schemas.microsoft.com/office/drawing/2014/main" id="{93A53125-E99B-6E8B-3660-4F693A0036B9}"/>
              </a:ext>
            </a:extLst>
          </p:cNvPr>
          <p:cNvSpPr>
            <a:spLocks noChangeArrowheads="1"/>
          </p:cNvSpPr>
          <p:nvPr/>
        </p:nvSpPr>
        <p:spPr bwMode="auto">
          <a:xfrm>
            <a:off x="7577071" y="4442239"/>
            <a:ext cx="3240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it-IT" altLang="it-IT" sz="1400">
                <a:solidFill>
                  <a:srgbClr val="CC3300"/>
                </a:solidFill>
              </a:rPr>
              <a:t>Fisioterapia con PEP mask (1/2h)</a:t>
            </a:r>
          </a:p>
        </p:txBody>
      </p:sp>
      <p:sp>
        <p:nvSpPr>
          <p:cNvPr id="9" name="Rectangle 3">
            <a:extLst>
              <a:ext uri="{FF2B5EF4-FFF2-40B4-BE49-F238E27FC236}">
                <a16:creationId xmlns:a16="http://schemas.microsoft.com/office/drawing/2014/main" id="{3D596E9E-6135-355E-077A-7570AD0B115E}"/>
              </a:ext>
            </a:extLst>
          </p:cNvPr>
          <p:cNvSpPr txBox="1">
            <a:spLocks/>
          </p:cNvSpPr>
          <p:nvPr/>
        </p:nvSpPr>
        <p:spPr>
          <a:xfrm>
            <a:off x="5971830" y="107537"/>
            <a:ext cx="6061144" cy="1659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it-IT" altLang="it-IT" sz="2400" b="1" dirty="0">
                <a:solidFill>
                  <a:srgbClr val="0070C0"/>
                </a:solidFill>
              </a:rPr>
              <a:t>Giornata  tipo di un paziente in benessere a fenotipo lieve</a:t>
            </a:r>
          </a:p>
          <a:p>
            <a:pPr marL="0" indent="0">
              <a:buFontTx/>
              <a:buNone/>
            </a:pPr>
            <a:r>
              <a:rPr lang="it-IT" altLang="it-IT" sz="2400" dirty="0"/>
              <a:t>Tempo minimo di terapia giornaliera 2 ORE </a:t>
            </a:r>
          </a:p>
        </p:txBody>
      </p:sp>
      <p:sp>
        <p:nvSpPr>
          <p:cNvPr id="11" name="TextBox 10">
            <a:extLst>
              <a:ext uri="{FF2B5EF4-FFF2-40B4-BE49-F238E27FC236}">
                <a16:creationId xmlns:a16="http://schemas.microsoft.com/office/drawing/2014/main" id="{623F5226-9C8E-CA4C-E86C-9504855F5BFD}"/>
              </a:ext>
            </a:extLst>
          </p:cNvPr>
          <p:cNvSpPr txBox="1"/>
          <p:nvPr/>
        </p:nvSpPr>
        <p:spPr>
          <a:xfrm>
            <a:off x="236254" y="107537"/>
            <a:ext cx="5148546" cy="1077218"/>
          </a:xfrm>
          <a:prstGeom prst="rect">
            <a:avLst/>
          </a:prstGeom>
          <a:noFill/>
        </p:spPr>
        <p:txBody>
          <a:bodyPr wrap="square">
            <a:spAutoFit/>
          </a:bodyPr>
          <a:lstStyle/>
          <a:p>
            <a:pPr>
              <a:buFontTx/>
              <a:buNone/>
              <a:defRPr/>
            </a:pPr>
            <a:r>
              <a:rPr lang="it-IT" altLang="x-none" sz="3200" b="1" dirty="0">
                <a:solidFill>
                  <a:srgbClr val="0070C0"/>
                </a:solidFill>
                <a:latin typeface="Arial" charset="0"/>
                <a:ea typeface="ＭＳ Ｐゴシック" charset="-128"/>
              </a:rPr>
              <a:t>Quale guadagno con le nuove terapie?</a:t>
            </a:r>
          </a:p>
        </p:txBody>
      </p:sp>
    </p:spTree>
    <p:extLst>
      <p:ext uri="{BB962C8B-B14F-4D97-AF65-F5344CB8AC3E}">
        <p14:creationId xmlns:p14="http://schemas.microsoft.com/office/powerpoint/2010/main" val="28271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7B03-6FF8-4EA7-241C-B2E2EEB04C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3582BF-05EB-BAE8-045B-8F6BD4353D1B}"/>
              </a:ext>
            </a:extLst>
          </p:cNvPr>
          <p:cNvSpPr txBox="1"/>
          <p:nvPr/>
        </p:nvSpPr>
        <p:spPr>
          <a:xfrm>
            <a:off x="670089" y="642911"/>
            <a:ext cx="11038541" cy="4031873"/>
          </a:xfrm>
          <a:prstGeom prst="rect">
            <a:avLst/>
          </a:prstGeom>
          <a:noFill/>
        </p:spPr>
        <p:txBody>
          <a:bodyPr wrap="square" rtlCol="0">
            <a:spAutoFit/>
          </a:bodyPr>
          <a:lstStyle/>
          <a:p>
            <a:r>
              <a:rPr lang="it-IT" sz="3200" dirty="0"/>
              <a:t>Le bronchiettasie costituiscono l’inizio di circoli viziosi anche in condizioni diverse dalla </a:t>
            </a:r>
            <a:r>
              <a:rPr lang="it-IT" sz="3200" dirty="0" err="1"/>
              <a:t>firbosi</a:t>
            </a:r>
            <a:r>
              <a:rPr lang="it-IT" sz="3200" dirty="0"/>
              <a:t> cistica</a:t>
            </a:r>
          </a:p>
          <a:p>
            <a:endParaRPr lang="it-IT" sz="3200" dirty="0"/>
          </a:p>
          <a:p>
            <a:pPr marL="285750" indent="-285750">
              <a:buFontTx/>
              <a:buChar char="-"/>
            </a:pPr>
            <a:r>
              <a:rPr lang="it-IT" sz="3200" dirty="0"/>
              <a:t>Immunodeficienze</a:t>
            </a:r>
          </a:p>
          <a:p>
            <a:pPr marL="285750" indent="-285750">
              <a:buFontTx/>
              <a:buChar char="-"/>
            </a:pPr>
            <a:r>
              <a:rPr lang="it-IT" sz="3200" b="1" dirty="0"/>
              <a:t>Infezioni severe da micobatteri e altri microbi</a:t>
            </a:r>
          </a:p>
          <a:p>
            <a:pPr marL="285750" indent="-285750">
              <a:buFontTx/>
              <a:buChar char="-"/>
            </a:pPr>
            <a:r>
              <a:rPr lang="it-IT" sz="3200" b="1" dirty="0"/>
              <a:t>Bronchiettasie idiopatiche </a:t>
            </a:r>
          </a:p>
          <a:p>
            <a:pPr marL="285750" indent="-285750">
              <a:buFontTx/>
              <a:buChar char="-"/>
            </a:pPr>
            <a:r>
              <a:rPr lang="en-US" sz="3200" dirty="0" err="1"/>
              <a:t>Aspergillosi</a:t>
            </a:r>
            <a:r>
              <a:rPr lang="en-US" sz="3200" dirty="0"/>
              <a:t> </a:t>
            </a:r>
            <a:r>
              <a:rPr lang="en-US" sz="3200" dirty="0" err="1"/>
              <a:t>Broncopolmonare</a:t>
            </a:r>
            <a:r>
              <a:rPr lang="en-US" sz="3200" dirty="0"/>
              <a:t> </a:t>
            </a:r>
            <a:r>
              <a:rPr lang="en-US" sz="3200" dirty="0" err="1"/>
              <a:t>Allergica</a:t>
            </a:r>
            <a:r>
              <a:rPr lang="en-US" sz="3200" dirty="0"/>
              <a:t> </a:t>
            </a:r>
            <a:endParaRPr lang="it-IT" sz="3200" dirty="0"/>
          </a:p>
          <a:p>
            <a:pPr marL="285750" indent="-285750">
              <a:buFontTx/>
              <a:buChar char="-"/>
            </a:pPr>
            <a:r>
              <a:rPr lang="it-IT" sz="3200" dirty="0"/>
              <a:t>Discinesia ciliare primitiva</a:t>
            </a:r>
          </a:p>
        </p:txBody>
      </p:sp>
      <p:sp>
        <p:nvSpPr>
          <p:cNvPr id="4" name="TextBox 3">
            <a:extLst>
              <a:ext uri="{FF2B5EF4-FFF2-40B4-BE49-F238E27FC236}">
                <a16:creationId xmlns:a16="http://schemas.microsoft.com/office/drawing/2014/main" id="{F081D1F7-508C-20F5-9E2E-2607383AA0E1}"/>
              </a:ext>
            </a:extLst>
          </p:cNvPr>
          <p:cNvSpPr txBox="1"/>
          <p:nvPr/>
        </p:nvSpPr>
        <p:spPr>
          <a:xfrm>
            <a:off x="9453214" y="2589815"/>
            <a:ext cx="1375207" cy="1015663"/>
          </a:xfrm>
          <a:prstGeom prst="rect">
            <a:avLst/>
          </a:prstGeom>
          <a:noFill/>
        </p:spPr>
        <p:txBody>
          <a:bodyPr wrap="square">
            <a:spAutoFit/>
          </a:bodyPr>
          <a:lstStyle/>
          <a:p>
            <a:r>
              <a:rPr lang="it-IT" sz="2000" b="1" dirty="0">
                <a:solidFill>
                  <a:srgbClr val="C00000"/>
                </a:solidFill>
              </a:rPr>
              <a:t>prevalenza 0.5 % in adulti</a:t>
            </a:r>
          </a:p>
        </p:txBody>
      </p:sp>
      <p:sp>
        <p:nvSpPr>
          <p:cNvPr id="5" name="Right Brace 4">
            <a:extLst>
              <a:ext uri="{FF2B5EF4-FFF2-40B4-BE49-F238E27FC236}">
                <a16:creationId xmlns:a16="http://schemas.microsoft.com/office/drawing/2014/main" id="{F18DC9D7-2595-4442-C1FA-5119E52E0C92}"/>
              </a:ext>
            </a:extLst>
          </p:cNvPr>
          <p:cNvSpPr/>
          <p:nvPr/>
        </p:nvSpPr>
        <p:spPr>
          <a:xfrm>
            <a:off x="9047747" y="2805764"/>
            <a:ext cx="269508" cy="673769"/>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5921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54985-8452-D7CD-19DD-1AAD45B7AF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571803-36F1-538A-0815-FD99B6688508}"/>
              </a:ext>
            </a:extLst>
          </p:cNvPr>
          <p:cNvPicPr>
            <a:picLocks noChangeAspect="1"/>
          </p:cNvPicPr>
          <p:nvPr/>
        </p:nvPicPr>
        <p:blipFill>
          <a:blip r:embed="rId2"/>
          <a:stretch>
            <a:fillRect/>
          </a:stretch>
        </p:blipFill>
        <p:spPr>
          <a:xfrm>
            <a:off x="1268101" y="872634"/>
            <a:ext cx="9290815" cy="367091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CDB1F40-BE84-2D69-C5E7-38F3E37A0691}"/>
              </a:ext>
            </a:extLst>
          </p:cNvPr>
          <p:cNvSpPr txBox="1"/>
          <p:nvPr/>
        </p:nvSpPr>
        <p:spPr>
          <a:xfrm>
            <a:off x="1309008" y="4822256"/>
            <a:ext cx="9180124" cy="1569660"/>
          </a:xfrm>
          <a:prstGeom prst="rect">
            <a:avLst/>
          </a:prstGeom>
          <a:noFill/>
        </p:spPr>
        <p:txBody>
          <a:bodyPr wrap="square" rtlCol="0">
            <a:spAutoFit/>
          </a:bodyPr>
          <a:lstStyle/>
          <a:p>
            <a:pPr algn="just"/>
            <a:r>
              <a:rPr lang="en-US" sz="2400" dirty="0"/>
              <a:t>In bronchiectasis, neutrophilic inflammation is associated with an increased risk  of exacerbations and disease progression. </a:t>
            </a:r>
            <a:r>
              <a:rPr lang="en-US" sz="2400" b="1" dirty="0" err="1"/>
              <a:t>Brensocatib</a:t>
            </a:r>
            <a:r>
              <a:rPr lang="en-US" sz="2400" dirty="0"/>
              <a:t>, an oral, reversible inhibitor of dipeptidyl peptidase 1 (DPP-1), targets neutrophil serine proteases, key mediators of neutrophilic inflammation.</a:t>
            </a:r>
            <a:endParaRPr lang="it-IT" sz="2400" dirty="0"/>
          </a:p>
        </p:txBody>
      </p:sp>
      <p:sp>
        <p:nvSpPr>
          <p:cNvPr id="5" name="Rectangle: Rounded Corners 4">
            <a:extLst>
              <a:ext uri="{FF2B5EF4-FFF2-40B4-BE49-F238E27FC236}">
                <a16:creationId xmlns:a16="http://schemas.microsoft.com/office/drawing/2014/main" id="{CF4B1BD3-F45F-ED11-D35D-5E8E334CDFA1}"/>
              </a:ext>
            </a:extLst>
          </p:cNvPr>
          <p:cNvSpPr/>
          <p:nvPr/>
        </p:nvSpPr>
        <p:spPr>
          <a:xfrm>
            <a:off x="8778240" y="134754"/>
            <a:ext cx="2521819" cy="5342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Più di 1700 pazienti</a:t>
            </a:r>
          </a:p>
        </p:txBody>
      </p:sp>
    </p:spTree>
    <p:extLst>
      <p:ext uri="{BB962C8B-B14F-4D97-AF65-F5344CB8AC3E}">
        <p14:creationId xmlns:p14="http://schemas.microsoft.com/office/powerpoint/2010/main" val="267931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0A17B6-1D56-868F-8CD9-87B788FF876A}"/>
              </a:ext>
            </a:extLst>
          </p:cNvPr>
          <p:cNvPicPr>
            <a:picLocks noChangeAspect="1"/>
          </p:cNvPicPr>
          <p:nvPr/>
        </p:nvPicPr>
        <p:blipFill>
          <a:blip r:embed="rId2"/>
          <a:stretch>
            <a:fillRect/>
          </a:stretch>
        </p:blipFill>
        <p:spPr>
          <a:xfrm>
            <a:off x="2800151" y="492435"/>
            <a:ext cx="5513816" cy="217857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CEDA485-B936-3EB4-BDC1-63D37F2FBF5D}"/>
              </a:ext>
            </a:extLst>
          </p:cNvPr>
          <p:cNvPicPr>
            <a:picLocks noChangeAspect="1"/>
          </p:cNvPicPr>
          <p:nvPr/>
        </p:nvPicPr>
        <p:blipFill>
          <a:blip r:embed="rId3"/>
          <a:stretch>
            <a:fillRect/>
          </a:stretch>
        </p:blipFill>
        <p:spPr>
          <a:xfrm>
            <a:off x="5699075" y="4061020"/>
            <a:ext cx="6050475" cy="168371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FCC6930-A5BC-0403-6FD6-C714987441CF}"/>
              </a:ext>
            </a:extLst>
          </p:cNvPr>
          <p:cNvPicPr>
            <a:picLocks noChangeAspect="1"/>
          </p:cNvPicPr>
          <p:nvPr/>
        </p:nvPicPr>
        <p:blipFill>
          <a:blip r:embed="rId4"/>
          <a:stretch>
            <a:fillRect/>
          </a:stretch>
        </p:blipFill>
        <p:spPr>
          <a:xfrm>
            <a:off x="269537" y="3566160"/>
            <a:ext cx="5061227" cy="21785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2692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4360</TotalTime>
  <Words>2511</Words>
  <Application>Microsoft Office PowerPoint</Application>
  <PresentationFormat>Widescreen</PresentationFormat>
  <Paragraphs>161</Paragraphs>
  <Slides>31</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3" baseType="lpstr">
      <vt:lpstr>ＭＳ Ｐゴシック</vt:lpstr>
      <vt:lpstr>Arial</vt:lpstr>
      <vt:lpstr>Book Antiqua</vt:lpstr>
      <vt:lpstr>Bookman Old Style</vt:lpstr>
      <vt:lpstr>Calibri</vt:lpstr>
      <vt:lpstr>Calibri Light</vt:lpstr>
      <vt:lpstr>Gill Sans MT</vt:lpstr>
      <vt:lpstr>Roboto</vt:lpstr>
      <vt:lpstr>Roboto-Regular</vt:lpstr>
      <vt:lpstr>Times New Roman</vt:lpstr>
      <vt:lpstr>Office Theme</vt:lpstr>
      <vt:lpstr>Documento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629</cp:revision>
  <dcterms:created xsi:type="dcterms:W3CDTF">2021-02-27T18:38:28Z</dcterms:created>
  <dcterms:modified xsi:type="dcterms:W3CDTF">2026-03-29T21:35:47Z</dcterms:modified>
</cp:coreProperties>
</file>