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79" r:id="rId4"/>
    <p:sldId id="276" r:id="rId5"/>
    <p:sldId id="278" r:id="rId6"/>
    <p:sldId id="277" r:id="rId7"/>
    <p:sldId id="280" r:id="rId8"/>
    <p:sldId id="310" r:id="rId9"/>
    <p:sldId id="311" r:id="rId10"/>
    <p:sldId id="281" r:id="rId11"/>
    <p:sldId id="283" r:id="rId12"/>
    <p:sldId id="285" r:id="rId13"/>
    <p:sldId id="293" r:id="rId14"/>
    <p:sldId id="294" r:id="rId15"/>
    <p:sldId id="284" r:id="rId16"/>
    <p:sldId id="286" r:id="rId17"/>
    <p:sldId id="295" r:id="rId18"/>
    <p:sldId id="296" r:id="rId19"/>
    <p:sldId id="288" r:id="rId20"/>
    <p:sldId id="289" r:id="rId21"/>
    <p:sldId id="292" r:id="rId22"/>
    <p:sldId id="290" r:id="rId23"/>
    <p:sldId id="291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25CB6-B306-452D-A15D-91B85781CE16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547E-7F32-46A2-A6D7-08138DBE8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353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8D0F18-C07D-6C5D-581C-C59ED0249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6A9F6F-FDFE-86A9-35F6-AA43A8A01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7E8595-14A5-1024-E9A3-46885BF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1A5C24-250D-8986-CF0B-2F51D9F1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F82F26-F902-3110-B62E-FD3BB3E1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85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98619-99EC-8173-6C9E-A28D7D55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0AE81F-B22B-394A-2FD3-DB2C90890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ACB51-12AA-EF6D-6F6A-ABC98D9B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5841E0-95E9-A57C-1149-352D422F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54957-EA83-0091-FB50-CA8CEFBE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3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FC54654-B10A-5998-650F-6993390EC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3AAE24-1902-642F-4502-A6EE24068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D6016A-AEDE-53BD-3D3F-1791D062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CFA95C-C821-052B-C204-A02272F9B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D16744-2AF2-45FD-B9CF-6C28A991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22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067" y="152400"/>
            <a:ext cx="11717867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37067" y="1524000"/>
            <a:ext cx="5768622" cy="4876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6186312" y="1524000"/>
            <a:ext cx="5768622" cy="4876800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1342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AC4F8-E567-CA6D-406C-C0CB61EF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020093-0B82-39B6-93C3-649BB8958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F1664-D948-F11B-CA8C-927AB6E3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27AFD4-417A-2AB3-2A36-F617D7BD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A79BC-588A-0737-A078-49EAAE6F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12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ADD4F-9E7A-6D2C-292B-723CAEF5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755FBC-EA75-CB62-87B1-C1EEAA99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1353B3-B679-F547-C0F8-F1D3470C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29F1C-3AA6-9591-A947-90C34A0F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F8B884-A372-01F9-FD9C-5F96A3A8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66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8B3CF-26B6-3EE3-B54D-8907AE47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F02BE8-7B43-11D7-E8EC-3CC421D2E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4BCCB9-735C-838F-EE91-43569B17B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42FFD3-729C-2F61-0B69-DBB984FD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2589FB-B299-02AE-019B-1EA92906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0377F1-F606-177E-AE98-344627F3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6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FFD21-6FDB-693F-44E0-794F4995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7ED583-ED8F-22E7-1BD5-19DDD1D7C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E99687-0023-5683-BCEF-DFB8B450B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13C7537-DB52-8B46-6B23-03B13DDEB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BEE2F0-2A44-4A43-CE77-5427267E7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4E3E01A-2AB1-861B-5CBE-4F1979F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D5E9B7-55DF-8B33-4BAA-92D574E1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43B2E01-8B83-79D0-91F5-90AC90E0E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06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44CC3-A358-3861-90B8-53C5EA1E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1B401F-CC02-C79A-B63E-F789BFEE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DC24DA-C2CA-C301-2A9D-4DAB8152D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815868-A7EB-26FE-C28C-D41A876A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44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405F7D9-7A07-6CA9-DE44-AC0C7C6A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85FEA3-C7D7-B826-02A3-CA2C9B28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5952A1-A180-A5F3-A55D-2448BDF4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9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21E40-A038-81D6-CA71-95FC316C4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2FE98D-3BBF-9358-277A-1DE2F7E68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639CD3-1F6A-E98B-2EA9-D3744DEE8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B37824-F498-531E-4974-FBAFBB63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6E545A-AA8E-D247-5B9D-2128BA1C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9AE2EB-C253-9EEC-464A-19DF4A12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93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9B13F-D944-3D57-417C-E549E7F1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D721F41-651D-B79C-632D-C5691A712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246B81-E5E4-7EAD-062C-4C493B78D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2FBEBA-269A-569A-E8A2-5108A5A3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C5812A-C104-2E69-D184-A122051A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E19671-C496-996F-2DEB-CAD6D9DD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A1EB74-3B59-E591-8F13-DAB25F2A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6C8E32-6F2C-04CE-3A81-1C49E3F0A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549424-7E65-3BB4-AAEC-5AB78F63C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3EEB-E912-428F-99D9-1DD9946C887D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269284-9F7A-FFDB-44CD-59A60356A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B417F8-4E2B-72B1-C8CD-77E110EC1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676E0-650B-4795-908B-1FD99BB3FB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88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FF5339-0389-7C2A-C3D2-DCFB71669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6435"/>
            <a:ext cx="9144000" cy="2387600"/>
          </a:xfrm>
        </p:spPr>
        <p:txBody>
          <a:bodyPr/>
          <a:lstStyle/>
          <a:p>
            <a:r>
              <a:rPr lang="it-IT" dirty="0" smtClean="0"/>
              <a:t>Malattia da Reflusso Gastroesofageo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D6A3D5-6BBD-A406-DBCE-3FC2F108C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63840"/>
            <a:ext cx="9144000" cy="371446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Prof. Silvia Palmisano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68636F6-06B0-3D2F-558E-4383B81C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3465"/>
            <a:ext cx="12192000" cy="7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52254" y="1459960"/>
            <a:ext cx="588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CLEARANCE</a:t>
            </a:r>
            <a:endParaRPr lang="it-IT" sz="3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698566" y="2535381"/>
            <a:ext cx="8212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clearance si esplica mediante la peristalsi primaria e secondaria, eventi motori efficaci che consentono il passaggio nell’esofago della saliva ad effetto tampone (grazie al suo PH alcalino) e svolgono azione </a:t>
            </a:r>
            <a:r>
              <a:rPr lang="it-IT" sz="2400" dirty="0" err="1"/>
              <a:t>procinetica</a:t>
            </a:r>
            <a:r>
              <a:rPr lang="it-IT" sz="2400" dirty="0"/>
              <a:t> di </a:t>
            </a:r>
            <a:r>
              <a:rPr lang="it-IT" sz="2400" dirty="0" smtClean="0"/>
              <a:t>pulizia</a:t>
            </a:r>
          </a:p>
          <a:p>
            <a:r>
              <a:rPr lang="it-IT" sz="2400" dirty="0" smtClean="0"/>
              <a:t> </a:t>
            </a:r>
            <a:r>
              <a:rPr lang="it-IT" sz="2400" dirty="0"/>
              <a:t>È dimostrato che il 21% dei pazienti con MRGE presentano una riduzione significativa dell’attività peristaltica, con un grado più severo di reflusso, rispetto a coloro che hanno la malattia senza tale caratteristica.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23163" y="182570"/>
            <a:ext cx="588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2</a:t>
            </a:r>
            <a:r>
              <a:rPr lang="it-IT" sz="3200" dirty="0" smtClean="0">
                <a:solidFill>
                  <a:srgbClr val="FFFF00"/>
                </a:solidFill>
              </a:rPr>
              <a:t>) CLEARANCE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02624" y="1459960"/>
            <a:ext cx="713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FATTORI DI RESISTENZA EPITELIALE</a:t>
            </a:r>
            <a:endParaRPr lang="it-IT" sz="3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36123" y="2851265"/>
            <a:ext cx="71988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CAPACITA’ CITOPROTETTIVA DI BARRIERA</a:t>
            </a:r>
          </a:p>
          <a:p>
            <a:r>
              <a:rPr lang="it-IT" sz="2400" dirty="0" smtClean="0"/>
              <a:t>A </a:t>
            </a:r>
            <a:r>
              <a:rPr lang="it-IT" sz="2400" dirty="0"/>
              <a:t>limitare il danno da reflusso gastroesofageo intervengono i fattori di resistenza epiteliale, rappresentati dallo strato di muco con saliva e secreto ghiandolare, acquoso e ricco di bicarbonato</a:t>
            </a:r>
            <a:r>
              <a:rPr lang="it-IT" sz="2400" dirty="0" smtClean="0"/>
              <a:t>, </a:t>
            </a:r>
            <a:r>
              <a:rPr lang="it-IT" sz="2400" dirty="0" smtClean="0"/>
              <a:t>dall'epitelio </a:t>
            </a:r>
            <a:r>
              <a:rPr lang="it-IT" sz="2400" dirty="0"/>
              <a:t>con le giunzioni intercellulari e le membrane cellulari e, a livello sub- epiteliale, dal flusso ematico.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06537" y="245247"/>
            <a:ext cx="713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FF00"/>
                </a:solidFill>
              </a:rPr>
              <a:t>3) FATTORI DI RESISTENZA EPITELIALE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47803" y="1280345"/>
            <a:ext cx="348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FATTORI AGGRESSIVI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73423" y="2008639"/>
            <a:ext cx="1073188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000" dirty="0"/>
              <a:t>Epitelio squamoso esofageo con scarsa resistenza </a:t>
            </a:r>
            <a:r>
              <a:rPr lang="it-IT" altLang="it-IT" sz="2000" dirty="0" err="1" smtClean="0"/>
              <a:t>HCl</a:t>
            </a:r>
            <a:r>
              <a:rPr lang="it-IT" altLang="it-IT" sz="2000" dirty="0" smtClean="0"/>
              <a:t> (acido) </a:t>
            </a:r>
            <a:r>
              <a:rPr lang="it-IT" altLang="it-IT" sz="2000" dirty="0"/>
              <a:t>e/o </a:t>
            </a:r>
            <a:r>
              <a:rPr lang="it-IT" altLang="it-IT" sz="2000" dirty="0" smtClean="0"/>
              <a:t>bile (alcalino) </a:t>
            </a:r>
            <a:r>
              <a:rPr lang="it-IT" altLang="it-IT" sz="2000" dirty="0" smtClean="0">
                <a:sym typeface="Symbol" panose="05050102010706020507" pitchFamily="18" charset="2"/>
              </a:rPr>
              <a:t></a:t>
            </a:r>
            <a:r>
              <a:rPr lang="it-IT" altLang="it-IT" sz="2000" dirty="0" smtClean="0"/>
              <a:t> </a:t>
            </a:r>
            <a:r>
              <a:rPr lang="it-IT" altLang="it-IT" sz="2000" dirty="0"/>
              <a:t>danno mucoso</a:t>
            </a:r>
          </a:p>
          <a:p>
            <a:pPr marL="1425575" lvl="1"/>
            <a:r>
              <a:rPr lang="it-IT" altLang="it-IT" sz="2000" dirty="0" smtClean="0"/>
              <a:t>- durata </a:t>
            </a:r>
            <a:r>
              <a:rPr lang="it-IT" altLang="it-IT" sz="2000" dirty="0"/>
              <a:t>esposizione</a:t>
            </a:r>
          </a:p>
          <a:p>
            <a:pPr marL="1425575" lvl="1"/>
            <a:r>
              <a:rPr lang="it-IT" altLang="it-IT" sz="2000" dirty="0" smtClean="0"/>
              <a:t>- concentrazione </a:t>
            </a:r>
            <a:r>
              <a:rPr lang="it-IT" altLang="it-IT" sz="2000" dirty="0"/>
              <a:t>sostanze lesive</a:t>
            </a:r>
          </a:p>
          <a:p>
            <a:pPr marL="1425575" lvl="1"/>
            <a:endParaRPr lang="it-IT" altLang="it-IT" sz="2000" dirty="0"/>
          </a:p>
          <a:p>
            <a:pPr marL="1425575" lvl="1"/>
            <a:r>
              <a:rPr lang="it-IT" altLang="it-IT" sz="2000" i="1" dirty="0"/>
              <a:t>lesioni istologiche iniziali</a:t>
            </a:r>
            <a:r>
              <a:rPr lang="it-IT" altLang="it-IT" sz="2000" dirty="0"/>
              <a:t>: dilatazione capillari, infiltrazione neutrofili,  desquamazione epitelio stratificato ed ispessimento zona basale proliferativa come meccanismo di </a:t>
            </a:r>
            <a:r>
              <a:rPr lang="it-IT" altLang="it-IT" sz="2000" dirty="0" smtClean="0"/>
              <a:t>compenso (Esofagite da Reflusso)</a:t>
            </a:r>
            <a:endParaRPr lang="it-IT" altLang="it-IT" sz="2000" dirty="0"/>
          </a:p>
          <a:p>
            <a:pPr marL="1425575" lvl="1"/>
            <a:r>
              <a:rPr lang="it-IT" altLang="it-IT" sz="2000" dirty="0"/>
              <a:t> </a:t>
            </a:r>
            <a:r>
              <a:rPr lang="it-IT" altLang="it-IT" sz="2000" dirty="0">
                <a:sym typeface="Symbol" panose="05050102010706020507" pitchFamily="18" charset="2"/>
              </a:rPr>
              <a:t></a:t>
            </a:r>
            <a:r>
              <a:rPr lang="it-IT" altLang="it-IT" sz="2000" dirty="0"/>
              <a:t> </a:t>
            </a:r>
            <a:r>
              <a:rPr lang="it-IT" altLang="it-IT" sz="2000" i="1" dirty="0"/>
              <a:t>se </a:t>
            </a:r>
            <a:r>
              <a:rPr lang="it-IT" altLang="it-IT" sz="2000" i="1" dirty="0" smtClean="0"/>
              <a:t>persiste </a:t>
            </a:r>
            <a:r>
              <a:rPr lang="it-IT" altLang="it-IT" sz="2000" i="1" dirty="0" smtClean="0"/>
              <a:t>il reflusso</a:t>
            </a:r>
            <a:r>
              <a:rPr lang="it-IT" altLang="it-IT" sz="2000" dirty="0" smtClean="0"/>
              <a:t>: </a:t>
            </a:r>
            <a:r>
              <a:rPr lang="it-IT" altLang="it-IT" sz="2000" dirty="0"/>
              <a:t>erosioni o ulcere </a:t>
            </a:r>
            <a:r>
              <a:rPr lang="it-IT" altLang="it-IT" sz="2000" dirty="0">
                <a:sym typeface="Symbol" panose="05050102010706020507" pitchFamily="18" charset="2"/>
              </a:rPr>
              <a:t></a:t>
            </a:r>
            <a:r>
              <a:rPr lang="it-IT" altLang="it-IT" sz="2000" dirty="0"/>
              <a:t> penetrazione agente lesivo in profondità con lesione plessi nervosi e fibre muscolari </a:t>
            </a:r>
            <a:r>
              <a:rPr lang="it-IT" altLang="it-IT" sz="2000" dirty="0">
                <a:sym typeface="Symbol" panose="05050102010706020507" pitchFamily="18" charset="2"/>
              </a:rPr>
              <a:t></a:t>
            </a:r>
            <a:r>
              <a:rPr lang="it-IT" altLang="it-IT" sz="2000" dirty="0"/>
              <a:t> spasmo esofageo</a:t>
            </a:r>
          </a:p>
          <a:p>
            <a:pPr marL="1425575" lvl="1"/>
            <a:r>
              <a:rPr lang="it-IT" altLang="it-IT" sz="2000" i="1" dirty="0"/>
              <a:t>Evoluzione</a:t>
            </a:r>
            <a:r>
              <a:rPr lang="it-IT" altLang="it-IT" sz="2000" dirty="0"/>
              <a:t>: </a:t>
            </a:r>
            <a:endParaRPr lang="it-IT" altLang="it-IT" sz="2000" dirty="0" smtClean="0"/>
          </a:p>
          <a:p>
            <a:pPr marL="1425575" lvl="1"/>
            <a:r>
              <a:rPr lang="it-IT" altLang="it-IT" sz="2000" dirty="0"/>
              <a:t>	</a:t>
            </a:r>
            <a:r>
              <a:rPr lang="it-IT" altLang="it-IT" sz="2000" dirty="0" smtClean="0"/>
              <a:t>- </a:t>
            </a:r>
            <a:r>
              <a:rPr lang="it-IT" altLang="it-IT" sz="2000" dirty="0" smtClean="0"/>
              <a:t>fibrosi </a:t>
            </a:r>
            <a:r>
              <a:rPr lang="it-IT" altLang="it-IT" sz="2000" dirty="0"/>
              <a:t>(da collagene nella sottomucosa, muscolare ed avventizia); </a:t>
            </a:r>
            <a:endParaRPr lang="it-IT" altLang="it-IT" sz="2000" dirty="0" smtClean="0"/>
          </a:p>
          <a:p>
            <a:pPr marL="1425575" lvl="1"/>
            <a:r>
              <a:rPr lang="it-IT" altLang="it-IT" sz="2000" dirty="0"/>
              <a:t>	</a:t>
            </a:r>
            <a:r>
              <a:rPr lang="it-IT" altLang="it-IT" sz="2000" dirty="0" smtClean="0"/>
              <a:t>- </a:t>
            </a:r>
            <a:r>
              <a:rPr lang="it-IT" altLang="it-IT" sz="2000" dirty="0" smtClean="0"/>
              <a:t>riparazione </a:t>
            </a:r>
            <a:r>
              <a:rPr lang="it-IT" altLang="it-IT" sz="2000" dirty="0"/>
              <a:t>della soluzione di </a:t>
            </a:r>
            <a:r>
              <a:rPr lang="it-IT" altLang="it-IT" sz="2000" dirty="0" smtClean="0"/>
              <a:t>continuo; </a:t>
            </a:r>
            <a:r>
              <a:rPr lang="it-IT" altLang="it-IT" sz="2000" dirty="0"/>
              <a:t>riparazione con epitelio metaplasico (epitelio di </a:t>
            </a:r>
            <a:r>
              <a:rPr lang="it-IT" altLang="it-IT" sz="2000" dirty="0" err="1"/>
              <a:t>Barrett</a:t>
            </a:r>
            <a:r>
              <a:rPr lang="it-IT" altLang="it-IT" sz="2000" dirty="0"/>
              <a:t>)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559040" y="290441"/>
            <a:ext cx="348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FATTORI AGGRESSIVI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10047" y="107527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MRGE: Sintomi esofagei</a:t>
            </a:r>
            <a:endParaRPr lang="it-IT" sz="3600" dirty="0"/>
          </a:p>
        </p:txBody>
      </p:sp>
      <p:sp>
        <p:nvSpPr>
          <p:cNvPr id="5" name="Rettangolo 4"/>
          <p:cNvSpPr/>
          <p:nvPr/>
        </p:nvSpPr>
        <p:spPr>
          <a:xfrm>
            <a:off x="0" y="2339870"/>
            <a:ext cx="12028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Pirosi: </a:t>
            </a:r>
            <a:r>
              <a:rPr lang="it-IT" dirty="0" smtClean="0">
                <a:solidFill>
                  <a:srgbClr val="000000"/>
                </a:solidFill>
              </a:rPr>
              <a:t>Sintomo </a:t>
            </a:r>
            <a:r>
              <a:rPr lang="it-IT" dirty="0">
                <a:solidFill>
                  <a:srgbClr val="000000"/>
                </a:solidFill>
              </a:rPr>
              <a:t>più caratteristico </a:t>
            </a:r>
            <a:r>
              <a:rPr lang="it-IT" dirty="0" smtClean="0">
                <a:solidFill>
                  <a:srgbClr val="000000"/>
                </a:solidFill>
              </a:rPr>
              <a:t>del RGE </a:t>
            </a:r>
            <a:r>
              <a:rPr lang="it-IT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it-IT" dirty="0" smtClean="0">
                <a:solidFill>
                  <a:srgbClr val="000000"/>
                </a:solidFill>
              </a:rPr>
              <a:t>sensazione </a:t>
            </a:r>
            <a:r>
              <a:rPr lang="it-IT" dirty="0">
                <a:solidFill>
                  <a:srgbClr val="000000"/>
                </a:solidFill>
              </a:rPr>
              <a:t>di bruciore </a:t>
            </a:r>
            <a:r>
              <a:rPr lang="it-IT" dirty="0" smtClean="0">
                <a:solidFill>
                  <a:srgbClr val="000000"/>
                </a:solidFill>
              </a:rPr>
              <a:t>epigastrico </a:t>
            </a:r>
            <a:r>
              <a:rPr lang="it-IT" dirty="0">
                <a:solidFill>
                  <a:srgbClr val="000000"/>
                </a:solidFill>
              </a:rPr>
              <a:t>e retrosternale talvolta con irradiazione al collo e agli angoli della mandibola</a:t>
            </a:r>
            <a:r>
              <a:rPr lang="it-IT" dirty="0" smtClean="0">
                <a:solidFill>
                  <a:srgbClr val="000000"/>
                </a:solidFill>
              </a:rPr>
              <a:t>; tende </a:t>
            </a:r>
            <a:r>
              <a:rPr lang="it-IT" dirty="0">
                <a:solidFill>
                  <a:srgbClr val="000000"/>
                </a:solidFill>
              </a:rPr>
              <a:t>a peggiorare nel periodo post-prandiale, e nelle posizioni che favoriscono il reflusso, quali la flessione anteriore del busto e i clinostatismo, o dopo sforzi che comportino un aumento della pressione intra-addominale. </a:t>
            </a:r>
            <a:endParaRPr lang="it-IT" dirty="0" smtClean="0">
              <a:solidFill>
                <a:srgbClr val="0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3237238"/>
            <a:ext cx="12028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Rigurgito </a:t>
            </a:r>
            <a:r>
              <a:rPr lang="it-IT" dirty="0">
                <a:solidFill>
                  <a:srgbClr val="000000"/>
                </a:solidFill>
              </a:rPr>
              <a:t>Consiste nel ritorno in esofago e/o faringe di materiale gastrico o intestinale</a:t>
            </a:r>
            <a:r>
              <a:rPr lang="it-IT" dirty="0" smtClean="0">
                <a:solidFill>
                  <a:srgbClr val="000000"/>
                </a:solidFill>
              </a:rPr>
              <a:t>; sensazione </a:t>
            </a:r>
            <a:r>
              <a:rPr lang="it-IT" dirty="0">
                <a:solidFill>
                  <a:srgbClr val="000000"/>
                </a:solidFill>
              </a:rPr>
              <a:t>di gusto amaro o acido; si distingue dal vomito perché non si associa a nausea, conati né contrazione della parete addominale; può accentuarsi dopo i pasti abbondanti o con la flessione del busto in avanti</a:t>
            </a:r>
            <a:r>
              <a:rPr lang="it-IT" dirty="0" smtClean="0">
                <a:solidFill>
                  <a:srgbClr val="000000"/>
                </a:solidFill>
              </a:rPr>
              <a:t>. (cuscino bagnato di liquido biancastro o verdastro dopo il riposo notturno)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4434370"/>
            <a:ext cx="1202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Odinofagia </a:t>
            </a:r>
            <a:r>
              <a:rPr lang="it-IT" dirty="0">
                <a:solidFill>
                  <a:srgbClr val="000000"/>
                </a:solidFill>
              </a:rPr>
              <a:t>Sensazione dolorosa al passaggio del bolo. A determinare la comparsa di questo sintomo, sono spesso lesioni </a:t>
            </a:r>
            <a:r>
              <a:rPr lang="it-IT" dirty="0" smtClean="0">
                <a:solidFill>
                  <a:srgbClr val="000000"/>
                </a:solidFill>
              </a:rPr>
              <a:t>della </a:t>
            </a:r>
            <a:r>
              <a:rPr lang="it-IT" dirty="0">
                <a:solidFill>
                  <a:srgbClr val="000000"/>
                </a:solidFill>
              </a:rPr>
              <a:t>mucosa e talvolta le anormalità motorie esofagee indotte dal reflusso acido e/o dall’esofagite stessa. </a:t>
            </a:r>
            <a:endParaRPr lang="it-IT" dirty="0" smtClean="0">
              <a:solidFill>
                <a:srgbClr val="000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5723835"/>
            <a:ext cx="12028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Disfagia </a:t>
            </a:r>
            <a:r>
              <a:rPr lang="it-IT" b="1" dirty="0">
                <a:solidFill>
                  <a:srgbClr val="000000"/>
                </a:solidFill>
              </a:rPr>
              <a:t>esofagea </a:t>
            </a:r>
            <a:r>
              <a:rPr lang="it-IT" dirty="0">
                <a:solidFill>
                  <a:srgbClr val="000000"/>
                </a:solidFill>
              </a:rPr>
              <a:t>Consiste nella difficoltà o impossibilità di passaggio del bolo alimentare. Essa può essere conseguenza di ostruzione meccanica come in presenza di stenosi esofagea, evoluzione di </a:t>
            </a:r>
            <a:r>
              <a:rPr lang="it-IT" dirty="0" smtClean="0">
                <a:solidFill>
                  <a:srgbClr val="000000"/>
                </a:solidFill>
              </a:rPr>
              <a:t>un’esofagite. </a:t>
            </a:r>
            <a:r>
              <a:rPr lang="it-IT" dirty="0">
                <a:solidFill>
                  <a:srgbClr val="000000"/>
                </a:solidFill>
              </a:rPr>
              <a:t>Essa può accompagnarsi </a:t>
            </a:r>
            <a:r>
              <a:rPr lang="it-IT" dirty="0" smtClean="0">
                <a:solidFill>
                  <a:srgbClr val="000000"/>
                </a:solidFill>
              </a:rPr>
              <a:t>alla </a:t>
            </a:r>
            <a:r>
              <a:rPr lang="it-IT" dirty="0">
                <a:solidFill>
                  <a:srgbClr val="000000"/>
                </a:solidFill>
              </a:rPr>
              <a:t>necessità di deglutizioni ripetute e si manifesta più frequentemente per i cibi solidi. </a:t>
            </a:r>
            <a:endParaRPr lang="it-IT" dirty="0" smtClean="0">
              <a:solidFill>
                <a:srgbClr val="00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5217602"/>
            <a:ext cx="12028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Bolo </a:t>
            </a:r>
            <a:r>
              <a:rPr lang="it-IT" b="1" dirty="0">
                <a:solidFill>
                  <a:srgbClr val="000000"/>
                </a:solidFill>
              </a:rPr>
              <a:t>faringeo </a:t>
            </a:r>
            <a:r>
              <a:rPr lang="it-IT" dirty="0">
                <a:solidFill>
                  <a:srgbClr val="000000"/>
                </a:solidFill>
              </a:rPr>
              <a:t>È la sensazione di corpo estraneo o nodo in gola non in relazione con l’atto della deglutizione.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67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1109563" y="107527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MRGE: Sintomi </a:t>
            </a:r>
            <a:r>
              <a:rPr lang="it-IT" sz="3600" dirty="0" err="1" smtClean="0"/>
              <a:t>extraesofagei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150679" y="1721602"/>
            <a:ext cx="782150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Dolore toracico o </a:t>
            </a:r>
            <a:r>
              <a:rPr lang="it-IT" sz="2000" b="1" dirty="0" err="1" smtClean="0">
                <a:solidFill>
                  <a:srgbClr val="000000"/>
                </a:solidFill>
              </a:rPr>
              <a:t>simil</a:t>
            </a:r>
            <a:r>
              <a:rPr lang="it-IT" sz="2000" b="1" dirty="0" smtClean="0">
                <a:solidFill>
                  <a:srgbClr val="000000"/>
                </a:solidFill>
              </a:rPr>
              <a:t>-anginoso:  </a:t>
            </a:r>
            <a:r>
              <a:rPr lang="it-IT" sz="2000" dirty="0">
                <a:solidFill>
                  <a:srgbClr val="000000"/>
                </a:solidFill>
              </a:rPr>
              <a:t>Avvertito abitualmente in sede retrosternale e irradiato al dorso</a:t>
            </a:r>
            <a:r>
              <a:rPr lang="it-IT" sz="2000" dirty="0" smtClean="0">
                <a:solidFill>
                  <a:srgbClr val="000000"/>
                </a:solidFill>
              </a:rPr>
              <a:t>, presente </a:t>
            </a:r>
            <a:r>
              <a:rPr lang="it-IT" sz="2000" dirty="0">
                <a:solidFill>
                  <a:srgbClr val="000000"/>
                </a:solidFill>
              </a:rPr>
              <a:t>fino al 50% dei casi e nel 10% può essere l’unico sintomo. La sua presenza richiede l’esclusione di origine </a:t>
            </a:r>
            <a:r>
              <a:rPr lang="it-IT" sz="2000" dirty="0" smtClean="0">
                <a:solidFill>
                  <a:srgbClr val="000000"/>
                </a:solidFill>
              </a:rPr>
              <a:t>cardiaca</a:t>
            </a:r>
          </a:p>
          <a:p>
            <a:r>
              <a:rPr lang="it-IT" sz="2000" b="1" dirty="0" smtClean="0">
                <a:solidFill>
                  <a:srgbClr val="000000"/>
                </a:solidFill>
              </a:rPr>
              <a:t>Scialorrea:  </a:t>
            </a:r>
            <a:r>
              <a:rPr lang="it-IT" sz="2000" dirty="0">
                <a:solidFill>
                  <a:srgbClr val="000000"/>
                </a:solidFill>
              </a:rPr>
              <a:t>È ipersecrezione salivare riflessa che si ha in risposta all’esofagite peptica. Non va confusa con il rigurgito. </a:t>
            </a:r>
          </a:p>
          <a:p>
            <a:r>
              <a:rPr lang="it-IT" sz="2000" b="1" dirty="0">
                <a:solidFill>
                  <a:srgbClr val="000000"/>
                </a:solidFill>
              </a:rPr>
              <a:t>Disfonia, tosse notturna, laringite cronica, </a:t>
            </a:r>
            <a:r>
              <a:rPr lang="it-IT" sz="2000" b="1" dirty="0" err="1" smtClean="0">
                <a:solidFill>
                  <a:srgbClr val="000000"/>
                </a:solidFill>
              </a:rPr>
              <a:t>faringodinia</a:t>
            </a:r>
            <a:r>
              <a:rPr lang="it-IT" sz="2000" b="1" dirty="0" smtClean="0">
                <a:solidFill>
                  <a:srgbClr val="000000"/>
                </a:solidFill>
              </a:rPr>
              <a:t>: </a:t>
            </a:r>
            <a:r>
              <a:rPr lang="it-IT" sz="2000" dirty="0" smtClean="0">
                <a:solidFill>
                  <a:srgbClr val="000000"/>
                </a:solidFill>
              </a:rPr>
              <a:t>Il </a:t>
            </a:r>
            <a:r>
              <a:rPr lang="it-IT" sz="2000" dirty="0">
                <a:solidFill>
                  <a:srgbClr val="000000"/>
                </a:solidFill>
              </a:rPr>
              <a:t>quadro laringoscopico più tipico </a:t>
            </a:r>
            <a:r>
              <a:rPr lang="it-IT" sz="2000" dirty="0" smtClean="0">
                <a:solidFill>
                  <a:srgbClr val="000000"/>
                </a:solidFill>
              </a:rPr>
              <a:t>è </a:t>
            </a:r>
            <a:r>
              <a:rPr lang="it-IT" sz="2000" dirty="0">
                <a:solidFill>
                  <a:srgbClr val="000000"/>
                </a:solidFill>
              </a:rPr>
              <a:t>la patologia flogistica della glottide </a:t>
            </a:r>
            <a:r>
              <a:rPr lang="it-IT" sz="2000" dirty="0" smtClean="0">
                <a:solidFill>
                  <a:srgbClr val="000000"/>
                </a:solidFill>
              </a:rPr>
              <a:t>posteriore </a:t>
            </a:r>
            <a:r>
              <a:rPr lang="it-IT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solidFill>
                  <a:srgbClr val="000000"/>
                </a:solidFill>
              </a:rPr>
              <a:t> iperemia </a:t>
            </a:r>
            <a:r>
              <a:rPr lang="it-IT" sz="2000" dirty="0">
                <a:solidFill>
                  <a:srgbClr val="000000"/>
                </a:solidFill>
              </a:rPr>
              <a:t>della </a:t>
            </a:r>
            <a:r>
              <a:rPr lang="it-IT" sz="2000" dirty="0" smtClean="0">
                <a:solidFill>
                  <a:srgbClr val="000000"/>
                </a:solidFill>
              </a:rPr>
              <a:t>mucosa e delle corde vocali, ulcera, granulomi. </a:t>
            </a:r>
          </a:p>
          <a:p>
            <a:r>
              <a:rPr lang="it-IT" sz="2000" b="1" dirty="0" smtClean="0">
                <a:solidFill>
                  <a:srgbClr val="000000"/>
                </a:solidFill>
              </a:rPr>
              <a:t>Disfagia </a:t>
            </a:r>
            <a:r>
              <a:rPr lang="it-IT" sz="2000" b="1" dirty="0" err="1" smtClean="0">
                <a:solidFill>
                  <a:srgbClr val="000000"/>
                </a:solidFill>
              </a:rPr>
              <a:t>cricofaringea</a:t>
            </a:r>
            <a:r>
              <a:rPr lang="it-IT" sz="2000" b="1" dirty="0" smtClean="0">
                <a:solidFill>
                  <a:srgbClr val="000000"/>
                </a:solidFill>
              </a:rPr>
              <a:t>: </a:t>
            </a:r>
            <a:r>
              <a:rPr lang="it-IT" sz="2000" dirty="0" smtClean="0">
                <a:solidFill>
                  <a:srgbClr val="000000"/>
                </a:solidFill>
              </a:rPr>
              <a:t>Incapacità </a:t>
            </a:r>
            <a:r>
              <a:rPr lang="it-IT" sz="2000" dirty="0">
                <a:solidFill>
                  <a:srgbClr val="000000"/>
                </a:solidFill>
              </a:rPr>
              <a:t>di deglutizione localizzata alla base del collo. </a:t>
            </a:r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000" b="1" dirty="0" smtClean="0">
                <a:solidFill>
                  <a:srgbClr val="000000"/>
                </a:solidFill>
              </a:rPr>
              <a:t>Asma </a:t>
            </a:r>
            <a:r>
              <a:rPr lang="it-IT" sz="2000" b="1" dirty="0">
                <a:solidFill>
                  <a:srgbClr val="000000"/>
                </a:solidFill>
              </a:rPr>
              <a:t>bronchiale </a:t>
            </a:r>
            <a:r>
              <a:rPr lang="it-IT" sz="2000" dirty="0" smtClean="0">
                <a:solidFill>
                  <a:srgbClr val="000000"/>
                </a:solidFill>
              </a:rPr>
              <a:t>il </a:t>
            </a:r>
            <a:r>
              <a:rPr lang="it-IT" sz="2000" dirty="0">
                <a:solidFill>
                  <a:srgbClr val="000000"/>
                </a:solidFill>
              </a:rPr>
              <a:t>reflusso gastroesofageo </a:t>
            </a:r>
            <a:r>
              <a:rPr lang="it-IT" sz="2000" dirty="0" err="1" smtClean="0">
                <a:solidFill>
                  <a:srgbClr val="000000"/>
                </a:solidFill>
              </a:rPr>
              <a:t>puo’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>
                <a:solidFill>
                  <a:srgbClr val="000000"/>
                </a:solidFill>
              </a:rPr>
              <a:t>scatenare gli attacchi asmatici. Esso agisce attraverso due meccanismi ben precisi: </a:t>
            </a:r>
          </a:p>
          <a:p>
            <a:r>
              <a:rPr lang="it-IT" sz="2400" dirty="0">
                <a:solidFill>
                  <a:srgbClr val="000000"/>
                </a:solidFill>
              </a:rPr>
              <a:t>• </a:t>
            </a:r>
            <a:r>
              <a:rPr lang="it-IT" sz="2000" dirty="0" err="1">
                <a:solidFill>
                  <a:srgbClr val="000000"/>
                </a:solidFill>
              </a:rPr>
              <a:t>microaspirazioni</a:t>
            </a:r>
            <a:r>
              <a:rPr lang="it-IT" sz="2000" dirty="0">
                <a:solidFill>
                  <a:srgbClr val="000000"/>
                </a:solidFill>
              </a:rPr>
              <a:t> del contenuto esofageo; </a:t>
            </a:r>
          </a:p>
          <a:p>
            <a:r>
              <a:rPr lang="it-IT" sz="2400" dirty="0">
                <a:solidFill>
                  <a:srgbClr val="000000"/>
                </a:solidFill>
              </a:rPr>
              <a:t>• </a:t>
            </a:r>
            <a:r>
              <a:rPr lang="it-IT" sz="2000" dirty="0">
                <a:solidFill>
                  <a:srgbClr val="000000"/>
                </a:solidFill>
              </a:rPr>
              <a:t>meccanismi riflessi vagali esofago - bronchiali in grado di determinare broncospasmo. 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97" y="280988"/>
            <a:ext cx="3756025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69621" y="1075271"/>
            <a:ext cx="7132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MRGE</a:t>
            </a:r>
            <a:r>
              <a:rPr lang="it-IT" sz="3200" dirty="0" smtClean="0"/>
              <a:t>: ESOFAGITE DA REFLUSSO (O PEPTICA)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09353" y="2429424"/>
            <a:ext cx="108896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L’esofagite da reflusso è una condizione morbosa caratterizzata dalla presenza di lesioni della mucosa esofagea secondarie a flusso retrogrado di contenuto gastrico o intestinale nell’esofago. </a:t>
            </a:r>
            <a:endParaRPr lang="it-IT" sz="2400" dirty="0" smtClean="0"/>
          </a:p>
          <a:p>
            <a:r>
              <a:rPr lang="it-IT" sz="2400" dirty="0" smtClean="0"/>
              <a:t>La </a:t>
            </a:r>
            <a:r>
              <a:rPr lang="it-IT" sz="2400" dirty="0"/>
              <a:t>definizione di esofagite si basa sul quadro </a:t>
            </a:r>
            <a:r>
              <a:rPr lang="it-IT" sz="2400" b="1" dirty="0"/>
              <a:t>endoscopico</a:t>
            </a:r>
            <a:r>
              <a:rPr lang="it-IT" sz="2400" dirty="0"/>
              <a:t> </a:t>
            </a:r>
            <a:r>
              <a:rPr lang="it-IT" sz="2400" dirty="0" smtClean="0"/>
              <a:t>e </a:t>
            </a:r>
            <a:r>
              <a:rPr lang="it-IT" sz="2400" b="1" dirty="0" smtClean="0"/>
              <a:t>istologico</a:t>
            </a:r>
            <a:r>
              <a:rPr lang="it-IT" sz="2400" dirty="0" smtClean="0"/>
              <a:t>. </a:t>
            </a:r>
            <a:r>
              <a:rPr lang="it-IT" dirty="0"/>
              <a:t>	</a:t>
            </a:r>
          </a:p>
          <a:p>
            <a:endParaRPr lang="it-IT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72" y="4639735"/>
            <a:ext cx="31273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4" name="Picture 2" descr="Esofagite - Wikipedi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0584"/>
            <a:ext cx="2737162" cy="18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94410" y="1130658"/>
            <a:ext cx="880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CLASSIFICAZIONI ENDOSCOPICHE DELL’ESOFAGITE</a:t>
            </a:r>
            <a:endParaRPr lang="it-IT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" y="1827948"/>
            <a:ext cx="5734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" y="4226463"/>
            <a:ext cx="676116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868823" y="2388166"/>
            <a:ext cx="460851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SzPct val="100000"/>
            </a:pPr>
            <a:r>
              <a:rPr lang="it-IT" altLang="it-IT" sz="2400" dirty="0" smtClean="0">
                <a:solidFill>
                  <a:schemeClr val="tx1"/>
                </a:solidFill>
                <a:latin typeface="+mn-lt"/>
              </a:rPr>
              <a:t>Los Angeles </a:t>
            </a:r>
            <a:r>
              <a:rPr lang="it-IT" altLang="it-IT" sz="2400" dirty="0" err="1" smtClean="0">
                <a:solidFill>
                  <a:schemeClr val="tx1"/>
                </a:solidFill>
                <a:latin typeface="+mn-lt"/>
              </a:rPr>
              <a:t>Classification</a:t>
            </a:r>
            <a:endParaRPr lang="it-IT" altLang="it-IT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032566" y="4850015"/>
            <a:ext cx="515943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SzPct val="100000"/>
            </a:pPr>
            <a:r>
              <a:rPr lang="it-IT" altLang="it-IT" sz="2400" dirty="0">
                <a:solidFill>
                  <a:schemeClr val="tx1"/>
                </a:solidFill>
                <a:latin typeface="+mn-lt"/>
              </a:rPr>
              <a:t>Classificazione </a:t>
            </a:r>
            <a:r>
              <a:rPr lang="it-IT" altLang="it-IT" sz="2400" dirty="0" smtClean="0">
                <a:solidFill>
                  <a:schemeClr val="tx1"/>
                </a:solidFill>
                <a:latin typeface="+mn-lt"/>
              </a:rPr>
              <a:t>sec. </a:t>
            </a:r>
            <a:r>
              <a:rPr lang="it-IT" altLang="it-IT" sz="2400" dirty="0" err="1" smtClean="0">
                <a:solidFill>
                  <a:schemeClr val="tx1"/>
                </a:solidFill>
                <a:latin typeface="+mn-lt"/>
              </a:rPr>
              <a:t>Savary</a:t>
            </a:r>
            <a:r>
              <a:rPr lang="it-IT" altLang="it-IT" sz="2400" dirty="0" smtClean="0">
                <a:solidFill>
                  <a:schemeClr val="tx1"/>
                </a:solidFill>
                <a:latin typeface="+mn-lt"/>
              </a:rPr>
              <a:t>-Miller-</a:t>
            </a:r>
            <a:r>
              <a:rPr lang="it-IT" altLang="it-IT" sz="2400" dirty="0" err="1" smtClean="0">
                <a:solidFill>
                  <a:schemeClr val="tx1"/>
                </a:solidFill>
                <a:latin typeface="+mn-lt"/>
              </a:rPr>
              <a:t>Ollyo</a:t>
            </a:r>
            <a:endParaRPr lang="it-IT" altLang="it-IT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55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69621" y="1075271"/>
            <a:ext cx="7132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Complicanze MRGE: ULCERA ED EMORRAGIA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02277" y="2758923"/>
            <a:ext cx="74561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L’ulcera esofagea </a:t>
            </a:r>
            <a:r>
              <a:rPr lang="it-IT" dirty="0"/>
              <a:t>è la complicanza più frequente dell’esofagite e si localizza preferenzialmente a livello della giunzione esofago-gastrica. Le perdite di sostanza generalmente sono superficiali; nel 15% circa dei casi esse progrediscono in profondità fino alla tonaca muscolare dell’esofago ma raramente possono complicarsi con perforazione della parete. </a:t>
            </a:r>
            <a:r>
              <a:rPr lang="it-IT" dirty="0" smtClean="0"/>
              <a:t>La </a:t>
            </a:r>
            <a:r>
              <a:rPr lang="it-IT" dirty="0"/>
              <a:t>lesione può associarsi ad uno stillicidio ematico che causa una graduale </a:t>
            </a:r>
            <a:r>
              <a:rPr lang="it-IT" dirty="0" err="1" smtClean="0"/>
              <a:t>anemizzazione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L’</a:t>
            </a:r>
            <a:r>
              <a:rPr lang="it-IT" b="1" dirty="0" smtClean="0"/>
              <a:t>emorragia </a:t>
            </a:r>
            <a:r>
              <a:rPr lang="it-IT" dirty="0"/>
              <a:t>secondaria alla malattia da reflusso gastroesofageo rappresenta il 4% dei sanguinamenti del tubo gastroenterico. </a:t>
            </a:r>
          </a:p>
          <a:p>
            <a:r>
              <a:rPr lang="it-IT" dirty="0"/>
              <a:t>	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31" y="1734905"/>
            <a:ext cx="3940844" cy="25936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076" y="4594482"/>
            <a:ext cx="4185153" cy="21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17555" y="1648872"/>
            <a:ext cx="713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Complicanze MRGE: STENOSI</a:t>
            </a:r>
            <a:endParaRPr lang="it-IT" sz="3200" dirty="0"/>
          </a:p>
        </p:txBody>
      </p:sp>
      <p:sp>
        <p:nvSpPr>
          <p:cNvPr id="7" name="Rettangolo 6"/>
          <p:cNvSpPr/>
          <p:nvPr/>
        </p:nvSpPr>
        <p:spPr>
          <a:xfrm>
            <a:off x="282634" y="2807248"/>
            <a:ext cx="7764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</a:rPr>
              <a:t>La </a:t>
            </a:r>
            <a:r>
              <a:rPr lang="it-IT" sz="2000" b="1" dirty="0">
                <a:solidFill>
                  <a:srgbClr val="000000"/>
                </a:solidFill>
              </a:rPr>
              <a:t>stenosi </a:t>
            </a:r>
            <a:r>
              <a:rPr lang="it-IT" sz="2000" dirty="0">
                <a:solidFill>
                  <a:srgbClr val="000000"/>
                </a:solidFill>
              </a:rPr>
              <a:t>esofagea è una complicanza dell’esofagite ed è causa della disfagia che ha generalmente andamento progressivo, prima per i cibi solidi e successivamente anche per i liquidi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</a:p>
          <a:p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Deriva </a:t>
            </a:r>
            <a:r>
              <a:rPr lang="it-IT" sz="2000" dirty="0">
                <a:solidFill>
                  <a:srgbClr val="000000"/>
                </a:solidFill>
              </a:rPr>
              <a:t>dalla retrazione fibrosa cicatriziale secondaria all</a:t>
            </a:r>
            <a:r>
              <a:rPr lang="it-IT" sz="2000" dirty="0" smtClean="0">
                <a:solidFill>
                  <a:srgbClr val="000000"/>
                </a:solidFill>
              </a:rPr>
              <a:t>’ esofagite.</a:t>
            </a:r>
          </a:p>
          <a:p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La </a:t>
            </a:r>
            <a:r>
              <a:rPr lang="it-IT" sz="2000" dirty="0">
                <a:solidFill>
                  <a:srgbClr val="000000"/>
                </a:solidFill>
              </a:rPr>
              <a:t>presenza di una stenosi impone sempre la diagnosi differenziale con una formazione neoplastica. </a:t>
            </a:r>
            <a:endParaRPr lang="it-IT" sz="2000" dirty="0"/>
          </a:p>
        </p:txBody>
      </p:sp>
      <p:pic>
        <p:nvPicPr>
          <p:cNvPr id="1026" name="Picture 2" descr="Peptic Esophageal Stricture — Inside the Silver F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41" y="9067"/>
            <a:ext cx="3180067" cy="271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819" y="2717185"/>
            <a:ext cx="3477112" cy="39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1378251"/>
            <a:ext cx="820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Complicanze </a:t>
            </a:r>
            <a:r>
              <a:rPr lang="it-IT" sz="3600" dirty="0" smtClean="0"/>
              <a:t>MRGE</a:t>
            </a:r>
            <a:r>
              <a:rPr lang="it-IT" sz="3600" dirty="0"/>
              <a:t>: ESOFAGO </a:t>
            </a:r>
            <a:r>
              <a:rPr lang="it-IT" sz="3600" dirty="0" smtClean="0"/>
              <a:t>DI BARRETT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25587" y="2327563"/>
            <a:ext cx="80882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 esofago di </a:t>
            </a:r>
            <a:r>
              <a:rPr lang="it-IT" dirty="0" err="1"/>
              <a:t>Barrett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/>
              <a:t>è una </a:t>
            </a:r>
            <a:r>
              <a:rPr lang="it-IT" b="1" dirty="0"/>
              <a:t>metaplasia</a:t>
            </a:r>
            <a:r>
              <a:rPr lang="it-IT" dirty="0"/>
              <a:t> caratterizzata dalla sostituzione del normale epitelio squamoso dell’esofago distale con epitelio </a:t>
            </a:r>
            <a:r>
              <a:rPr lang="it-IT" b="1" dirty="0"/>
              <a:t>colonnare</a:t>
            </a:r>
            <a:r>
              <a:rPr lang="it-IT" dirty="0"/>
              <a:t> in soggetto con reflusso severo e prolungato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smtClean="0"/>
              <a:t>L’esofago </a:t>
            </a:r>
            <a:r>
              <a:rPr lang="it-IT" dirty="0"/>
              <a:t>di </a:t>
            </a:r>
            <a:r>
              <a:rPr lang="it-IT" dirty="0" err="1"/>
              <a:t>Barrett</a:t>
            </a:r>
            <a:r>
              <a:rPr lang="it-IT" dirty="0"/>
              <a:t> sarebbe l’esito di un processo adattivo della mucosa dell’esofago distale al reflusso cronico in quanto l’epitelio colonnare offre maggiore resistenza all’aggressione del materiale refluito. </a:t>
            </a:r>
            <a:endParaRPr lang="it-IT" dirty="0" smtClean="0"/>
          </a:p>
          <a:p>
            <a:r>
              <a:rPr lang="it-IT" dirty="0" smtClean="0"/>
              <a:t>I </a:t>
            </a:r>
            <a:r>
              <a:rPr lang="it-IT" dirty="0"/>
              <a:t>principali imputati sono la </a:t>
            </a:r>
            <a:r>
              <a:rPr lang="it-IT" u="sng" dirty="0"/>
              <a:t>pepsina e l’acido cloridrico</a:t>
            </a:r>
            <a:r>
              <a:rPr lang="it-IT" dirty="0"/>
              <a:t>, ma la possibile insorgenza di esofago di </a:t>
            </a:r>
            <a:r>
              <a:rPr lang="it-IT" dirty="0" err="1"/>
              <a:t>Barrett</a:t>
            </a:r>
            <a:r>
              <a:rPr lang="it-IT" dirty="0"/>
              <a:t> dopo gastrectomia suggerisce un potenziale ruolo patogenetico delle </a:t>
            </a:r>
            <a:r>
              <a:rPr lang="it-IT" u="sng" dirty="0"/>
              <a:t>secrezioni biliari, intestinali o pancreatiche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smtClean="0"/>
              <a:t>Un’alterazione </a:t>
            </a:r>
            <a:r>
              <a:rPr lang="it-IT" dirty="0"/>
              <a:t>nella motilità esofagea può essere un importante cofattore patogenetico, verosimilmente associato con un </a:t>
            </a:r>
            <a:r>
              <a:rPr lang="it-IT" u="sng" dirty="0"/>
              <a:t>indebolimento della clearance </a:t>
            </a:r>
            <a:r>
              <a:rPr lang="it-IT" dirty="0"/>
              <a:t>	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871" y="1559471"/>
            <a:ext cx="3715424" cy="4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713160" y="183444"/>
            <a:ext cx="799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</a:rPr>
              <a:t>DEFINIZIONE</a:t>
            </a:r>
            <a:endParaRPr lang="it-IT" sz="40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57018" y="1318970"/>
            <a:ext cx="746298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Risalita</a:t>
            </a:r>
            <a:r>
              <a:rPr lang="fr-FR" sz="2000" dirty="0"/>
              <a:t> </a:t>
            </a:r>
            <a:r>
              <a:rPr lang="fr-FR" sz="2000" dirty="0" err="1"/>
              <a:t>frequente</a:t>
            </a:r>
            <a:r>
              <a:rPr lang="fr-FR" sz="2000" dirty="0"/>
              <a:t> o permanente </a:t>
            </a:r>
            <a:r>
              <a:rPr lang="fr-FR" sz="2000" dirty="0" err="1"/>
              <a:t>del</a:t>
            </a:r>
            <a:r>
              <a:rPr lang="fr-FR" sz="2000" dirty="0"/>
              <a:t> </a:t>
            </a:r>
            <a:r>
              <a:rPr lang="fr-FR" sz="2000" dirty="0" err="1"/>
              <a:t>contenuto</a:t>
            </a:r>
            <a:r>
              <a:rPr lang="fr-FR" sz="2000" dirty="0"/>
              <a:t> </a:t>
            </a:r>
            <a:r>
              <a:rPr lang="fr-FR" sz="2000" dirty="0" err="1"/>
              <a:t>gastrico</a:t>
            </a:r>
            <a:r>
              <a:rPr lang="fr-FR" sz="2000" dirty="0"/>
              <a:t> verso </a:t>
            </a:r>
            <a:r>
              <a:rPr lang="fr-FR" sz="2000" dirty="0" smtClean="0"/>
              <a:t>l’</a:t>
            </a:r>
            <a:r>
              <a:rPr lang="fr-FR" sz="2000" dirty="0" err="1" smtClean="0"/>
              <a:t>esofago</a:t>
            </a:r>
            <a:r>
              <a:rPr lang="fr-FR" sz="2000" dirty="0" smtClean="0"/>
              <a:t>, </a:t>
            </a:r>
            <a:r>
              <a:rPr lang="it-IT" sz="2000" dirty="0"/>
              <a:t> involontario ed </a:t>
            </a:r>
            <a:r>
              <a:rPr lang="it-IT" sz="2000" dirty="0" smtClean="0"/>
              <a:t>incosciente, </a:t>
            </a:r>
            <a:r>
              <a:rPr lang="it-IT" sz="2000" dirty="0"/>
              <a:t>senza compartecipazione della muscolatura gastrica ed addominale</a:t>
            </a:r>
            <a:r>
              <a:rPr lang="fr-FR" sz="2000" dirty="0" smtClean="0"/>
              <a:t>.</a:t>
            </a:r>
          </a:p>
          <a:p>
            <a:endParaRPr lang="fr-FR" sz="2000" dirty="0" smtClean="0"/>
          </a:p>
          <a:p>
            <a:r>
              <a:rPr lang="it-IT" sz="2000" dirty="0"/>
              <a:t>La patogenesi della MRGE è multifattoriale ed è da imputarsi ad un’alterazione dei meccanismi di difesa in concomitanza con un’esaltata attività dei fattori aggressivi. </a:t>
            </a:r>
            <a:endParaRPr lang="it-IT" sz="2000" dirty="0" smtClean="0"/>
          </a:p>
          <a:p>
            <a:r>
              <a:rPr lang="it-IT" sz="2000" dirty="0" smtClean="0"/>
              <a:t>- I </a:t>
            </a:r>
            <a:r>
              <a:rPr lang="it-IT" sz="2000" dirty="0"/>
              <a:t>meccanismi di difesa dell’esofago contro il reflusso comprendono</a:t>
            </a:r>
            <a:r>
              <a:rPr lang="it-IT" sz="2000" dirty="0" smtClean="0"/>
              <a:t>:</a:t>
            </a:r>
          </a:p>
          <a:p>
            <a:r>
              <a:rPr lang="it-IT" sz="2000" dirty="0" smtClean="0"/>
              <a:t>	1</a:t>
            </a:r>
            <a:r>
              <a:rPr lang="it-IT" sz="2000" dirty="0"/>
              <a:t>) la </a:t>
            </a:r>
            <a:r>
              <a:rPr lang="it-IT" sz="2000" b="1" u="sng" dirty="0"/>
              <a:t>barriera </a:t>
            </a:r>
            <a:r>
              <a:rPr lang="it-IT" sz="2000" b="1" u="sng" dirty="0" err="1"/>
              <a:t>antireflusso</a:t>
            </a:r>
            <a:r>
              <a:rPr lang="it-IT" sz="2000" dirty="0"/>
              <a:t>, che controlla la frequenza degli episodi e il volume del materiale refluito </a:t>
            </a:r>
            <a:endParaRPr lang="it-IT" sz="2000" dirty="0" smtClean="0"/>
          </a:p>
          <a:p>
            <a:r>
              <a:rPr lang="it-IT" sz="2000" dirty="0"/>
              <a:t>	</a:t>
            </a:r>
            <a:r>
              <a:rPr lang="it-IT" sz="2000" dirty="0" smtClean="0"/>
              <a:t>2</a:t>
            </a:r>
            <a:r>
              <a:rPr lang="it-IT" sz="2000" dirty="0"/>
              <a:t>) la </a:t>
            </a:r>
            <a:r>
              <a:rPr lang="it-IT" sz="2000" b="1" u="sng" dirty="0"/>
              <a:t>clearance luminale</a:t>
            </a:r>
            <a:r>
              <a:rPr lang="it-IT" sz="2000" dirty="0"/>
              <a:t>, che agisce riducendo il tempo di permanenza della </a:t>
            </a:r>
            <a:r>
              <a:rPr lang="it-IT" sz="2000" dirty="0" err="1"/>
              <a:t>noxa</a:t>
            </a:r>
            <a:r>
              <a:rPr lang="it-IT" sz="2000" dirty="0"/>
              <a:t> in tale sede </a:t>
            </a:r>
            <a:endParaRPr lang="it-IT" sz="2000" dirty="0" smtClean="0"/>
          </a:p>
          <a:p>
            <a:r>
              <a:rPr lang="it-IT" sz="2000" dirty="0"/>
              <a:t>	</a:t>
            </a:r>
            <a:r>
              <a:rPr lang="it-IT" sz="2000" dirty="0" smtClean="0"/>
              <a:t>3</a:t>
            </a:r>
            <a:r>
              <a:rPr lang="it-IT" sz="2000" dirty="0"/>
              <a:t>) i </a:t>
            </a:r>
            <a:r>
              <a:rPr lang="it-IT" sz="2000" b="1" u="sng" dirty="0"/>
              <a:t>fattori di resistenza epiteliale</a:t>
            </a:r>
            <a:r>
              <a:rPr lang="it-IT" sz="2000" dirty="0"/>
              <a:t>, che limitano l’insulto durante il contatto degli acidi con la mucosa</a:t>
            </a:r>
            <a:r>
              <a:rPr lang="it-IT" sz="2000" dirty="0" smtClean="0"/>
              <a:t>.</a:t>
            </a:r>
          </a:p>
          <a:p>
            <a:endParaRPr lang="it-IT" sz="2000" dirty="0"/>
          </a:p>
          <a:p>
            <a:r>
              <a:rPr lang="it-IT" sz="2000" dirty="0" smtClean="0"/>
              <a:t>- Il fattore aggressivo principale è la qualità del materiale refluito: acido (</a:t>
            </a:r>
            <a:r>
              <a:rPr lang="it-IT" sz="2000" dirty="0" err="1" smtClean="0"/>
              <a:t>Ph</a:t>
            </a:r>
            <a:r>
              <a:rPr lang="it-IT" sz="2000" dirty="0" smtClean="0"/>
              <a:t>&lt;4), alcalino (</a:t>
            </a:r>
            <a:r>
              <a:rPr lang="it-IT" sz="2000" dirty="0" err="1" smtClean="0"/>
              <a:t>pH</a:t>
            </a:r>
            <a:r>
              <a:rPr lang="it-IT" sz="2000" dirty="0" smtClean="0"/>
              <a:t>&gt;</a:t>
            </a:r>
            <a:r>
              <a:rPr lang="it-IT" sz="2000" dirty="0" smtClean="0"/>
              <a:t>7</a:t>
            </a:r>
            <a:r>
              <a:rPr lang="it-IT" sz="2000" dirty="0" smtClean="0"/>
              <a:t>), misto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116" y="2793076"/>
            <a:ext cx="4612173" cy="2657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79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93421" y="1255221"/>
            <a:ext cx="788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ESOFAGO DI BARRETT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44086" y="2297632"/>
            <a:ext cx="117874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grande importanza attribuita all’esofago di </a:t>
            </a:r>
            <a:r>
              <a:rPr lang="it-IT" sz="2000" dirty="0" err="1"/>
              <a:t>Barrett</a:t>
            </a:r>
            <a:r>
              <a:rPr lang="it-IT" sz="2000" dirty="0"/>
              <a:t> è legata alla sua </a:t>
            </a:r>
            <a:r>
              <a:rPr lang="it-IT" sz="2000" b="1" dirty="0"/>
              <a:t>potenziale malignità</a:t>
            </a:r>
            <a:r>
              <a:rPr lang="it-IT" sz="2000" dirty="0"/>
              <a:t>, che comporta un rischio di evoluzione neoplastica fino a 350 volte superiore rispetto alla popolazione generale</a:t>
            </a:r>
            <a:r>
              <a:rPr lang="it-IT" sz="2000" dirty="0" smtClean="0"/>
              <a:t>.</a:t>
            </a:r>
          </a:p>
          <a:p>
            <a:endParaRPr lang="it-IT" sz="2000" dirty="0" smtClean="0"/>
          </a:p>
          <a:p>
            <a:r>
              <a:rPr lang="it-IT" sz="2000" dirty="0" smtClean="0"/>
              <a:t>La </a:t>
            </a:r>
            <a:r>
              <a:rPr lang="it-IT" sz="2000" dirty="0"/>
              <a:t>diagnosi di esofago di </a:t>
            </a:r>
            <a:r>
              <a:rPr lang="it-IT" sz="2000" dirty="0" err="1"/>
              <a:t>Barrett</a:t>
            </a:r>
            <a:r>
              <a:rPr lang="it-IT" sz="2000" dirty="0"/>
              <a:t> è endoscopica ma soprattutto </a:t>
            </a:r>
            <a:r>
              <a:rPr lang="it-IT" sz="2000" dirty="0" smtClean="0"/>
              <a:t>istologica (biopsie </a:t>
            </a:r>
            <a:r>
              <a:rPr lang="it-IT" sz="2000" dirty="0"/>
              <a:t>multiple </a:t>
            </a:r>
            <a:r>
              <a:rPr lang="it-IT" sz="2000" dirty="0" smtClean="0"/>
              <a:t>sui </a:t>
            </a:r>
            <a:r>
              <a:rPr lang="it-IT" sz="2000" dirty="0"/>
              <a:t>4 quadranti ogni 2 cm) 	</a:t>
            </a:r>
          </a:p>
          <a:p>
            <a:r>
              <a:rPr lang="it-IT" sz="2000" dirty="0" smtClean="0"/>
              <a:t> </a:t>
            </a:r>
            <a:endParaRPr lang="it-IT" sz="2000" dirty="0"/>
          </a:p>
          <a:p>
            <a:r>
              <a:rPr lang="it-IT" sz="2000" dirty="0" smtClean="0"/>
              <a:t>- </a:t>
            </a:r>
            <a:r>
              <a:rPr lang="it-IT" sz="2000" dirty="0"/>
              <a:t>l’</a:t>
            </a:r>
            <a:r>
              <a:rPr lang="it-IT" sz="2000" b="1" dirty="0"/>
              <a:t>epitelio colonnare </a:t>
            </a:r>
            <a:r>
              <a:rPr lang="it-IT" sz="2000" dirty="0"/>
              <a:t>specializzato con metaplasia intestinale che può essere completa (tipo tenue, </a:t>
            </a:r>
            <a:r>
              <a:rPr lang="it-IT" sz="2000" dirty="0" err="1"/>
              <a:t>sialomucine</a:t>
            </a:r>
            <a:r>
              <a:rPr lang="it-IT" sz="2000" dirty="0"/>
              <a:t> positiva) o incompleta ( tipo colon, </a:t>
            </a:r>
            <a:r>
              <a:rPr lang="it-IT" sz="2000" dirty="0" err="1"/>
              <a:t>solfomucine</a:t>
            </a:r>
            <a:r>
              <a:rPr lang="it-IT" sz="2000" dirty="0"/>
              <a:t> positiva). 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Il </a:t>
            </a:r>
            <a:r>
              <a:rPr lang="it-IT" sz="2000" dirty="0"/>
              <a:t>sottogruppo dei pazienti con esofago di </a:t>
            </a:r>
            <a:r>
              <a:rPr lang="it-IT" sz="2000" dirty="0" err="1"/>
              <a:t>Barrett</a:t>
            </a:r>
            <a:r>
              <a:rPr lang="it-IT" sz="2000" dirty="0"/>
              <a:t> con metaplasia di tipo intestinale è quello a maggior rischio di evoluzione in adenocarcinoma, con una frequenza di 1/88 pazienti per anno. 	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502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911436" y="214469"/>
            <a:ext cx="788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</a:rPr>
              <a:t>ESOFAGO DI BARRETT</a:t>
            </a:r>
            <a:endParaRPr lang="it-IT" sz="3600" dirty="0">
              <a:solidFill>
                <a:srgbClr val="FFFF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39" y="1191050"/>
            <a:ext cx="8370917" cy="56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160416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ESOFAGO DI BARRETT: quadro endoscopico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90946" y="2959331"/>
            <a:ext cx="72736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400" dirty="0"/>
              <a:t>- </a:t>
            </a:r>
            <a:r>
              <a:rPr lang="it-IT" altLang="it-IT" sz="2400" dirty="0" smtClean="0"/>
              <a:t>   Lingue </a:t>
            </a:r>
            <a:r>
              <a:rPr lang="it-IT" altLang="it-IT" sz="2400" dirty="0"/>
              <a:t>di mucosa gastrica che dal cardias invadono la mucosa esofagea </a:t>
            </a:r>
          </a:p>
          <a:p>
            <a:r>
              <a:rPr lang="it-IT" altLang="it-IT" sz="2400" dirty="0"/>
              <a:t>- </a:t>
            </a:r>
            <a:r>
              <a:rPr lang="it-IT" altLang="it-IT" sz="2400" dirty="0" smtClean="0"/>
              <a:t>   Spostamento </a:t>
            </a:r>
            <a:r>
              <a:rPr lang="it-IT" altLang="it-IT" sz="2400" dirty="0"/>
              <a:t>verso l’alto della linea </a:t>
            </a:r>
            <a:r>
              <a:rPr lang="it-IT" altLang="it-IT" sz="2400" dirty="0" smtClean="0"/>
              <a:t>Z</a:t>
            </a:r>
            <a:endParaRPr lang="it-IT" altLang="it-IT" sz="2400" dirty="0"/>
          </a:p>
          <a:p>
            <a:pPr marL="342900" indent="-342900">
              <a:buFontTx/>
              <a:buChar char="-"/>
            </a:pPr>
            <a:r>
              <a:rPr lang="it-IT" altLang="it-IT" sz="2400" dirty="0" smtClean="0"/>
              <a:t>Isole </a:t>
            </a:r>
            <a:r>
              <a:rPr lang="it-IT" altLang="it-IT" sz="2400" dirty="0"/>
              <a:t>di mucosa gastrica eterotopica esofago cervicale (3,5</a:t>
            </a:r>
            <a:r>
              <a:rPr lang="it-IT" altLang="it-IT" sz="2400" dirty="0" smtClean="0"/>
              <a:t>%)</a:t>
            </a:r>
          </a:p>
          <a:p>
            <a:pPr marL="342900" indent="-342900">
              <a:buFontTx/>
              <a:buChar char="-"/>
            </a:pPr>
            <a:r>
              <a:rPr lang="it-IT" altLang="it-IT" sz="2400" dirty="0" smtClean="0"/>
              <a:t>Evoluzione in stenosi e/o cancro</a:t>
            </a:r>
            <a:endParaRPr lang="it-IT" altLang="it-IT" sz="2400" dirty="0"/>
          </a:p>
          <a:p>
            <a:endParaRPr lang="it-IT" altLang="it-IT" dirty="0"/>
          </a:p>
          <a:p>
            <a:endParaRPr lang="it-IT" dirty="0"/>
          </a:p>
        </p:txBody>
      </p:sp>
      <p:pic>
        <p:nvPicPr>
          <p:cNvPr id="6" name="Picture 2" descr="Disegno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85" y="3139281"/>
            <a:ext cx="3111730" cy="34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150" y="120438"/>
            <a:ext cx="2529191" cy="28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93421" y="125522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ESOFAGO DI BARRETT: classificazione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3003" y="2488827"/>
            <a:ext cx="7467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000" dirty="0"/>
              <a:t>Long </a:t>
            </a:r>
            <a:r>
              <a:rPr lang="it-IT" altLang="it-IT" sz="2000" dirty="0" err="1"/>
              <a:t>Barrett</a:t>
            </a:r>
            <a:r>
              <a:rPr lang="it-IT" altLang="it-IT" sz="2000" dirty="0"/>
              <a:t>: </a:t>
            </a:r>
            <a:r>
              <a:rPr lang="it-IT" altLang="it-IT" sz="2000" dirty="0" err="1"/>
              <a:t>ep</a:t>
            </a:r>
            <a:r>
              <a:rPr lang="it-IT" altLang="it-IT" sz="2000" dirty="0"/>
              <a:t>. metaplastico &gt; 3 cm </a:t>
            </a:r>
            <a:r>
              <a:rPr lang="it-IT" altLang="it-IT" sz="2000" dirty="0" smtClean="0"/>
              <a:t>dalla giunzione gastroesofagea</a:t>
            </a:r>
            <a:endParaRPr lang="it-IT" altLang="it-IT" sz="2000" dirty="0"/>
          </a:p>
          <a:p>
            <a:r>
              <a:rPr lang="it-IT" altLang="it-IT" sz="2000" dirty="0"/>
              <a:t>Short </a:t>
            </a:r>
            <a:r>
              <a:rPr lang="it-IT" altLang="it-IT" sz="2000" dirty="0" err="1"/>
              <a:t>Barrett</a:t>
            </a:r>
            <a:r>
              <a:rPr lang="it-IT" altLang="it-IT" sz="2000" dirty="0"/>
              <a:t>: </a:t>
            </a:r>
            <a:r>
              <a:rPr lang="it-IT" altLang="it-IT" sz="2000" dirty="0" err="1"/>
              <a:t>ep</a:t>
            </a:r>
            <a:r>
              <a:rPr lang="it-IT" altLang="it-IT" sz="2000" dirty="0"/>
              <a:t>. metaplastico &lt; 3 cm dalla giunzione gastroesofagea</a:t>
            </a:r>
          </a:p>
          <a:p>
            <a:r>
              <a:rPr lang="it-IT" altLang="it-IT" sz="2000" dirty="0" err="1" smtClean="0"/>
              <a:t>Ultrashort</a:t>
            </a:r>
            <a:r>
              <a:rPr lang="it-IT" altLang="it-IT" sz="2000" dirty="0" smtClean="0"/>
              <a:t> </a:t>
            </a:r>
            <a:r>
              <a:rPr lang="it-IT" altLang="it-IT" sz="2000" dirty="0" err="1" smtClean="0"/>
              <a:t>Barrett</a:t>
            </a:r>
            <a:r>
              <a:rPr lang="it-IT" altLang="it-IT" sz="2000" dirty="0" smtClean="0"/>
              <a:t>: a </a:t>
            </a:r>
            <a:r>
              <a:rPr lang="it-IT" altLang="it-IT" sz="2000" dirty="0"/>
              <a:t>livello </a:t>
            </a:r>
            <a:r>
              <a:rPr lang="it-IT" altLang="it-IT" sz="2000" dirty="0" smtClean="0"/>
              <a:t>della </a:t>
            </a:r>
            <a:r>
              <a:rPr lang="it-IT" altLang="it-IT" sz="2000" dirty="0"/>
              <a:t>giunzione </a:t>
            </a:r>
            <a:r>
              <a:rPr lang="it-IT" altLang="it-IT" sz="2000" dirty="0" smtClean="0"/>
              <a:t>gastroesofagea. </a:t>
            </a:r>
            <a:endParaRPr lang="it-IT" alt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7688" y="4091765"/>
            <a:ext cx="7297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 </a:t>
            </a:r>
            <a:r>
              <a:rPr lang="it-IT" b="1" dirty="0"/>
              <a:t>Classificazione di Praga</a:t>
            </a:r>
            <a:r>
              <a:rPr lang="it-IT" dirty="0"/>
              <a:t> descrive la topografia della mucosa </a:t>
            </a:r>
            <a:r>
              <a:rPr lang="it-IT" dirty="0" err="1"/>
              <a:t>discromica</a:t>
            </a:r>
            <a:r>
              <a:rPr lang="it-IT" dirty="0"/>
              <a:t>, suggestiva per metaplasia, indicando, in centimetri dalla giunzione esofago-gastrica, il margine superiore del tratto “circonferenziale” (“C”) e il margine superiore dell’estensione a “fiamma” della mucosa di tipo metaplastico (“M”)</a:t>
            </a:r>
          </a:p>
        </p:txBody>
      </p:sp>
      <p:pic>
        <p:nvPicPr>
          <p:cNvPr id="12290" name="Picture 2" descr="ESOFAGO DI BARRETT: CLASSIFICAZIONE DI PRA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40" y="2547016"/>
            <a:ext cx="4360506" cy="32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93421" y="125522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MRGE: Diagnosi</a:t>
            </a:r>
            <a:endParaRPr lang="it-IT" sz="3600" dirty="0"/>
          </a:p>
        </p:txBody>
      </p:sp>
      <p:sp>
        <p:nvSpPr>
          <p:cNvPr id="5" name="Rettangolo 4"/>
          <p:cNvSpPr/>
          <p:nvPr/>
        </p:nvSpPr>
        <p:spPr>
          <a:xfrm>
            <a:off x="119495" y="2277378"/>
            <a:ext cx="11637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</a:rPr>
              <a:t>L’inquadramento diagnostico della MRGE si basa sulla </a:t>
            </a:r>
            <a:r>
              <a:rPr lang="it-IT" sz="2000" b="1" dirty="0">
                <a:solidFill>
                  <a:srgbClr val="000000"/>
                </a:solidFill>
              </a:rPr>
              <a:t>documentazione del reflusso </a:t>
            </a:r>
            <a:r>
              <a:rPr lang="it-IT" sz="2000" dirty="0">
                <a:solidFill>
                  <a:srgbClr val="000000"/>
                </a:solidFill>
              </a:rPr>
              <a:t>e sull’</a:t>
            </a:r>
            <a:r>
              <a:rPr lang="it-IT" sz="2000" b="1" dirty="0">
                <a:solidFill>
                  <a:srgbClr val="000000"/>
                </a:solidFill>
              </a:rPr>
              <a:t>evidenza delle lesioni</a:t>
            </a:r>
            <a:r>
              <a:rPr lang="it-IT" sz="2000" dirty="0">
                <a:solidFill>
                  <a:srgbClr val="000000"/>
                </a:solidFill>
              </a:rPr>
              <a:t> da esso indotte 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66" y="3443896"/>
            <a:ext cx="5973734" cy="2057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5" y="3361090"/>
            <a:ext cx="6098771" cy="295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93421" y="125522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err="1" smtClean="0">
                <a:cs typeface="Times New Roman" panose="02020603050405020304" pitchFamily="18" charset="0"/>
              </a:rPr>
              <a:t>pH-metria</a:t>
            </a:r>
            <a:r>
              <a:rPr lang="it-IT" altLang="it-IT" sz="3600" dirty="0" smtClean="0">
                <a:cs typeface="Times New Roman" panose="02020603050405020304" pitchFamily="18" charset="0"/>
              </a:rPr>
              <a:t> e </a:t>
            </a:r>
            <a:r>
              <a:rPr lang="it-IT" altLang="it-IT" sz="3600" dirty="0" err="1" smtClean="0">
                <a:cs typeface="Times New Roman" panose="02020603050405020304" pitchFamily="18" charset="0"/>
              </a:rPr>
              <a:t>pH-impedenziometria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91390" y="2250038"/>
            <a:ext cx="73810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err="1">
                <a:cs typeface="Times New Roman" panose="02020603050405020304" pitchFamily="18" charset="0"/>
              </a:rPr>
              <a:t>pH-metria</a:t>
            </a:r>
            <a:r>
              <a:rPr lang="it-IT" altLang="it-IT" dirty="0">
                <a:cs typeface="Times New Roman" panose="02020603050405020304" pitchFamily="18" charset="0"/>
              </a:rPr>
              <a:t>: È un esame specialistico che, grazie ad un registratore portatile, registra per 24 ore la quantità di acido presente nell’esofago, nello stomaco o in entrambi, mentre il paziente svolge le sue normali attività quotidiane.</a:t>
            </a:r>
          </a:p>
          <a:p>
            <a:r>
              <a:rPr lang="it-IT" altLang="it-IT" dirty="0">
                <a:cs typeface="Times New Roman" panose="02020603050405020304" pitchFamily="18" charset="0"/>
              </a:rPr>
              <a:t>Attraverso la narice si introducono in esofago, in stomaco o in entrambi, piccole sonde (del diametro di 2-3 mm) che registrano l’acidità; queste vengono poi fissate al naso con un cerotto e collegate a un registratore portatile che viene indossato dal paziente.</a:t>
            </a:r>
          </a:p>
          <a:p>
            <a:r>
              <a:rPr lang="it-IT" altLang="it-IT" dirty="0" err="1">
                <a:cs typeface="Times New Roman" panose="02020603050405020304" pitchFamily="18" charset="0"/>
              </a:rPr>
              <a:t>pH-impedenziometria</a:t>
            </a:r>
            <a:r>
              <a:rPr lang="it-IT" altLang="it-IT" dirty="0">
                <a:cs typeface="Times New Roman" panose="02020603050405020304" pitchFamily="18" charset="0"/>
              </a:rPr>
              <a:t>: stessa procedura della </a:t>
            </a:r>
            <a:r>
              <a:rPr lang="it-IT" altLang="it-IT" dirty="0" err="1">
                <a:cs typeface="Times New Roman" panose="02020603050405020304" pitchFamily="18" charset="0"/>
              </a:rPr>
              <a:t>pH-metria</a:t>
            </a:r>
            <a:r>
              <a:rPr lang="it-IT" altLang="it-IT" dirty="0">
                <a:cs typeface="Times New Roman" panose="02020603050405020304" pitchFamily="18" charset="0"/>
              </a:rPr>
              <a:t>, ma misura anche il reflusso da </a:t>
            </a:r>
            <a:r>
              <a:rPr lang="it-IT" altLang="it-IT" dirty="0" err="1">
                <a:cs typeface="Times New Roman" panose="02020603050405020304" pitchFamily="18" charset="0"/>
              </a:rPr>
              <a:t>pH</a:t>
            </a:r>
            <a:r>
              <a:rPr lang="it-IT" altLang="it-IT" dirty="0">
                <a:cs typeface="Times New Roman" panose="02020603050405020304" pitchFamily="18" charset="0"/>
              </a:rPr>
              <a:t> </a:t>
            </a:r>
            <a:r>
              <a:rPr lang="it-IT" altLang="it-IT" u="sng" dirty="0">
                <a:cs typeface="Times New Roman" panose="02020603050405020304" pitchFamily="18" charset="0"/>
              </a:rPr>
              <a:t>non</a:t>
            </a:r>
            <a:r>
              <a:rPr lang="it-IT" altLang="it-IT" dirty="0">
                <a:cs typeface="Times New Roman" panose="02020603050405020304" pitchFamily="18" charset="0"/>
              </a:rPr>
              <a:t> acido</a:t>
            </a:r>
            <a:endParaRPr lang="it-IT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485" y="2169621"/>
            <a:ext cx="3390521" cy="437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1390" y="5183847"/>
            <a:ext cx="7098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I parametri che vengono valutati in corso di </a:t>
            </a:r>
            <a:r>
              <a:rPr lang="it-IT" dirty="0" err="1">
                <a:solidFill>
                  <a:srgbClr val="000000"/>
                </a:solidFill>
              </a:rPr>
              <a:t>pH-metria</a:t>
            </a:r>
            <a:r>
              <a:rPr lang="it-IT" dirty="0">
                <a:solidFill>
                  <a:srgbClr val="000000"/>
                </a:solidFill>
              </a:rPr>
              <a:t> esofagea sono il numero, la durata e l’entità dei reflussi. </a:t>
            </a:r>
            <a:r>
              <a:rPr lang="it-IT" b="1" dirty="0">
                <a:solidFill>
                  <a:srgbClr val="000000"/>
                </a:solidFill>
              </a:rPr>
              <a:t>Si considerano patologici valori del </a:t>
            </a:r>
            <a:r>
              <a:rPr lang="it-IT" b="1" dirty="0" err="1">
                <a:solidFill>
                  <a:srgbClr val="000000"/>
                </a:solidFill>
              </a:rPr>
              <a:t>pH</a:t>
            </a:r>
            <a:r>
              <a:rPr lang="it-IT" b="1" dirty="0">
                <a:solidFill>
                  <a:srgbClr val="000000"/>
                </a:solidFill>
              </a:rPr>
              <a:t> inferiori a 4 per un periodo di tempo superiore al 5% della registrazione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399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93421" y="125522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Manometria esofagea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91390" y="2250038"/>
            <a:ext cx="73810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N</a:t>
            </a:r>
            <a:r>
              <a:rPr lang="it-IT" dirty="0" smtClean="0"/>
              <a:t>on </a:t>
            </a:r>
            <a:r>
              <a:rPr lang="it-IT" dirty="0"/>
              <a:t>trova indicazioni di primo livello diagnostico, come confermato da linee-guida </a:t>
            </a:r>
            <a:r>
              <a:rPr lang="it-IT" dirty="0" smtClean="0"/>
              <a:t>nazionali </a:t>
            </a:r>
            <a:r>
              <a:rPr lang="it-IT" dirty="0"/>
              <a:t>ed </a:t>
            </a:r>
            <a:r>
              <a:rPr lang="it-IT" dirty="0" smtClean="0"/>
              <a:t>internazionali, ma viene eseguito come esame di preparazione all’intervento chirurgico </a:t>
            </a:r>
            <a:r>
              <a:rPr lang="it-IT" dirty="0" err="1" smtClean="0"/>
              <a:t>antireflusso</a:t>
            </a:r>
            <a:r>
              <a:rPr lang="it-IT" dirty="0" smtClean="0"/>
              <a:t>. </a:t>
            </a:r>
          </a:p>
          <a:p>
            <a:endParaRPr lang="it-IT" dirty="0"/>
          </a:p>
          <a:p>
            <a:r>
              <a:rPr lang="it-IT" dirty="0"/>
              <a:t>P</a:t>
            </a:r>
            <a:r>
              <a:rPr lang="it-IT" dirty="0" smtClean="0"/>
              <a:t>ermette </a:t>
            </a:r>
            <a:r>
              <a:rPr lang="it-IT" dirty="0"/>
              <a:t>di rilevare le pressioni </a:t>
            </a:r>
            <a:r>
              <a:rPr lang="it-IT" dirty="0" err="1"/>
              <a:t>intraluminali</a:t>
            </a:r>
            <a:r>
              <a:rPr lang="it-IT" dirty="0"/>
              <a:t> e si effettua introducendo, per via naso-gastrica, una sonda con 3 cateteri </a:t>
            </a:r>
            <a:r>
              <a:rPr lang="it-IT" dirty="0" smtClean="0"/>
              <a:t>distanziati </a:t>
            </a:r>
            <a:r>
              <a:rPr lang="it-IT" dirty="0"/>
              <a:t>di 5 cm, collegati a trasduttori che trasmettono il segnale ad un registratore.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rilevatore distale si colloca nella zona di alta pressione corrispondente all’area del </a:t>
            </a:r>
            <a:r>
              <a:rPr lang="it-IT" dirty="0" smtClean="0"/>
              <a:t>LES. </a:t>
            </a:r>
          </a:p>
          <a:p>
            <a:endParaRPr lang="it-IT" dirty="0"/>
          </a:p>
          <a:p>
            <a:r>
              <a:rPr lang="it-IT" dirty="0" smtClean="0"/>
              <a:t>Si </a:t>
            </a:r>
            <a:r>
              <a:rPr lang="it-IT" dirty="0"/>
              <a:t>misurano quindi la pressione e l’attività motoria esofagea, sia di base che dopo la deglutizione a secco e con bolo, e si valutano la funzione e il tono dello sfintere esofageo inferiore. </a:t>
            </a:r>
          </a:p>
        </p:txBody>
      </p:sp>
      <p:pic>
        <p:nvPicPr>
          <p:cNvPr id="3074" name="Picture 2" descr="Esophageal Manometry - Dr.Salunk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03" y="2420764"/>
            <a:ext cx="3571875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93421" y="1255221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</a:t>
            </a:r>
            <a:endParaRPr lang="it-IT" sz="3600" dirty="0"/>
          </a:p>
        </p:txBody>
      </p:sp>
      <p:sp>
        <p:nvSpPr>
          <p:cNvPr id="4" name="Rettangolo 3"/>
          <p:cNvSpPr/>
          <p:nvPr/>
        </p:nvSpPr>
        <p:spPr>
          <a:xfrm>
            <a:off x="329737" y="2211909"/>
            <a:ext cx="69106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</a:rPr>
              <a:t>Scopi della terapia sono: </a:t>
            </a:r>
          </a:p>
          <a:p>
            <a:r>
              <a:rPr lang="it-IT" sz="2400" dirty="0">
                <a:solidFill>
                  <a:srgbClr val="000000"/>
                </a:solidFill>
              </a:rPr>
              <a:t>• </a:t>
            </a:r>
            <a:r>
              <a:rPr lang="it-IT" sz="2000" b="1" dirty="0">
                <a:solidFill>
                  <a:srgbClr val="000000"/>
                </a:solidFill>
              </a:rPr>
              <a:t>ridurre il reflusso gastroesofageo; </a:t>
            </a:r>
            <a:endParaRPr lang="it-IT" sz="20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• </a:t>
            </a:r>
            <a:r>
              <a:rPr lang="it-IT" sz="2000" b="1" dirty="0">
                <a:solidFill>
                  <a:srgbClr val="000000"/>
                </a:solidFill>
              </a:rPr>
              <a:t>neutralizzare l’acidità del materiale refluito; </a:t>
            </a:r>
            <a:endParaRPr lang="it-IT" sz="20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• </a:t>
            </a:r>
            <a:r>
              <a:rPr lang="it-IT" sz="2000" b="1" dirty="0">
                <a:solidFill>
                  <a:srgbClr val="000000"/>
                </a:solidFill>
              </a:rPr>
              <a:t>migliorare la clearance esofagea e proteggere la mucosa. 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00647" y="3898669"/>
            <a:ext cx="7855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NORME IGIENICO DIETETICHE (CASI LIEVI)</a:t>
            </a:r>
          </a:p>
          <a:p>
            <a:endParaRPr lang="it-IT" dirty="0"/>
          </a:p>
          <a:p>
            <a:r>
              <a:rPr lang="it-IT" dirty="0"/>
              <a:t>• ridurre il peso corporeo; </a:t>
            </a:r>
          </a:p>
          <a:p>
            <a:r>
              <a:rPr lang="it-IT" dirty="0"/>
              <a:t>• innalzare il materasso dalla parte della testa di 10- 15 cm; </a:t>
            </a:r>
          </a:p>
          <a:p>
            <a:r>
              <a:rPr lang="it-IT" dirty="0" smtClean="0"/>
              <a:t>• </a:t>
            </a:r>
            <a:r>
              <a:rPr lang="it-IT" dirty="0"/>
              <a:t>eliminare il fumo di sigaretta e l’apporto di cibi grassi, caffè, cioccolato, alcol, menta, spremuta d’agrumi; </a:t>
            </a:r>
          </a:p>
          <a:p>
            <a:r>
              <a:rPr lang="it-IT" dirty="0"/>
              <a:t>• evitare l’assunzione di abbondanti quantità di liquidi durante i pasti; </a:t>
            </a:r>
          </a:p>
          <a:p>
            <a:r>
              <a:rPr lang="it-IT" dirty="0"/>
              <a:t>• </a:t>
            </a:r>
            <a:r>
              <a:rPr lang="it-IT" dirty="0" smtClean="0"/>
              <a:t>uso </a:t>
            </a:r>
            <a:r>
              <a:rPr lang="it-IT" dirty="0"/>
              <a:t>occasionale di antiacidi o antagonisti per i recettori H2. </a:t>
            </a:r>
          </a:p>
        </p:txBody>
      </p:sp>
    </p:spTree>
    <p:extLst>
      <p:ext uri="{BB962C8B-B14F-4D97-AF65-F5344CB8AC3E}">
        <p14:creationId xmlns:p14="http://schemas.microsoft.com/office/powerpoint/2010/main" val="6754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93667" y="1044949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 FARMACOLOGICA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250071" y="1786928"/>
            <a:ext cx="114958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Dose </a:t>
            </a:r>
            <a:r>
              <a:rPr lang="it-IT" sz="2400" dirty="0">
                <a:solidFill>
                  <a:srgbClr val="000000"/>
                </a:solidFill>
              </a:rPr>
              <a:t>piena di </a:t>
            </a:r>
            <a:r>
              <a:rPr lang="it-IT" sz="2400" b="1" dirty="0">
                <a:solidFill>
                  <a:srgbClr val="000000"/>
                </a:solidFill>
              </a:rPr>
              <a:t>IPP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smtClean="0">
                <a:solidFill>
                  <a:srgbClr val="000000"/>
                </a:solidFill>
              </a:rPr>
              <a:t>che </a:t>
            </a:r>
            <a:r>
              <a:rPr lang="it-IT" sz="2400" dirty="0">
                <a:solidFill>
                  <a:srgbClr val="000000"/>
                </a:solidFill>
              </a:rPr>
              <a:t>migliora nettamente il quadro sintomatologico oltre a cicatrizzare un’eventuale lesione</a:t>
            </a:r>
            <a:r>
              <a:rPr lang="it-IT" sz="2400" dirty="0" smtClean="0">
                <a:solidFill>
                  <a:srgbClr val="000000"/>
                </a:solidFill>
              </a:rPr>
              <a:t>. Associare </a:t>
            </a:r>
            <a:r>
              <a:rPr lang="it-IT" altLang="it-IT" sz="2400" dirty="0" err="1" smtClean="0"/>
              <a:t>procinetici</a:t>
            </a:r>
            <a:r>
              <a:rPr lang="it-IT" altLang="it-IT" sz="2400" dirty="0" smtClean="0"/>
              <a:t> </a:t>
            </a:r>
            <a:r>
              <a:rPr lang="it-IT" altLang="it-IT" sz="2400" dirty="0"/>
              <a:t>(p.e. </a:t>
            </a:r>
            <a:r>
              <a:rPr lang="it-IT" altLang="it-IT" sz="2400" dirty="0" err="1"/>
              <a:t>metoclopramide</a:t>
            </a:r>
            <a:r>
              <a:rPr lang="it-IT" altLang="it-IT" sz="2400" dirty="0"/>
              <a:t>) </a:t>
            </a:r>
            <a:r>
              <a:rPr lang="it-IT" altLang="it-IT" sz="2400" dirty="0">
                <a:sym typeface="Symbol" panose="05050102010706020507" pitchFamily="18" charset="2"/>
              </a:rPr>
              <a:t></a:t>
            </a:r>
            <a:r>
              <a:rPr lang="it-IT" altLang="it-IT" sz="2400" dirty="0"/>
              <a:t> miglioramento motilità esofagogastrica, detersione </a:t>
            </a:r>
            <a:r>
              <a:rPr lang="it-IT" altLang="it-IT" sz="2400" dirty="0" smtClean="0"/>
              <a:t>esofagea e </a:t>
            </a:r>
            <a:r>
              <a:rPr lang="it-IT" altLang="it-IT" sz="2400" dirty="0"/>
              <a:t>svuotamento gastrico</a:t>
            </a:r>
          </a:p>
          <a:p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400" dirty="0"/>
              <a:t>In caso di pazienti per i quali vi è il sospetto clinico di malattia complicata ab </a:t>
            </a:r>
            <a:r>
              <a:rPr lang="it-IT" sz="2400" dirty="0" err="1"/>
              <a:t>initio</a:t>
            </a:r>
            <a:r>
              <a:rPr lang="it-IT" sz="2400" dirty="0"/>
              <a:t> qualora il trattamento empirico non sortisca beneficio è indicata </a:t>
            </a:r>
            <a:r>
              <a:rPr lang="it-IT" sz="2400" dirty="0" smtClean="0"/>
              <a:t>l’esecuzione dell’esame endoscopico</a:t>
            </a:r>
          </a:p>
          <a:p>
            <a:r>
              <a:rPr lang="it-IT" sz="2400" b="1" dirty="0"/>
              <a:t>Trattamento della MRGE con esofagite in </a:t>
            </a:r>
            <a:r>
              <a:rPr lang="it-IT" sz="2400" b="1" dirty="0" smtClean="0"/>
              <a:t>atto</a:t>
            </a:r>
            <a:r>
              <a:rPr lang="it-IT" sz="2400" b="1" dirty="0" smtClean="0">
                <a:sym typeface="Wingdings" panose="05000000000000000000" pitchFamily="2" charset="2"/>
              </a:rPr>
              <a:t></a:t>
            </a:r>
            <a:r>
              <a:rPr lang="it-IT" sz="2400" b="1" dirty="0" smtClean="0"/>
              <a:t> </a:t>
            </a:r>
            <a:r>
              <a:rPr lang="it-IT" sz="2400" dirty="0"/>
              <a:t>L’impostazione della terapia medica nella fase acuta è legata alla severità dell’esofagite. Tanto maggiore è il danno evidenziato, tanto più intensa dovrà essere l’inibizione acida da raggiungere. </a:t>
            </a:r>
            <a:endParaRPr lang="it-IT" sz="2400" dirty="0" smtClean="0"/>
          </a:p>
          <a:p>
            <a:r>
              <a:rPr lang="it-IT" sz="3200" dirty="0" smtClean="0"/>
              <a:t> </a:t>
            </a:r>
            <a:r>
              <a:rPr lang="it-IT" sz="4000" dirty="0" smtClean="0">
                <a:solidFill>
                  <a:srgbClr val="000000"/>
                </a:solidFill>
              </a:rPr>
              <a:t> </a:t>
            </a:r>
            <a:endParaRPr lang="it-IT" sz="4000" dirty="0"/>
          </a:p>
        </p:txBody>
      </p:sp>
      <p:sp>
        <p:nvSpPr>
          <p:cNvPr id="6" name="Rettangolo 5"/>
          <p:cNvSpPr/>
          <p:nvPr/>
        </p:nvSpPr>
        <p:spPr>
          <a:xfrm>
            <a:off x="3827198" y="5210060"/>
            <a:ext cx="4840778" cy="1538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0000"/>
                </a:solidFill>
              </a:rPr>
              <a:t>• E</a:t>
            </a:r>
            <a:r>
              <a:rPr lang="it-IT" dirty="0" smtClean="0">
                <a:solidFill>
                  <a:srgbClr val="000000"/>
                </a:solidFill>
              </a:rPr>
              <a:t>sofagite </a:t>
            </a:r>
            <a:r>
              <a:rPr lang="it-IT" dirty="0">
                <a:solidFill>
                  <a:srgbClr val="000000"/>
                </a:solidFill>
              </a:rPr>
              <a:t>di grado lieve (</a:t>
            </a:r>
            <a:r>
              <a:rPr lang="it-IT" dirty="0" smtClean="0">
                <a:solidFill>
                  <a:srgbClr val="000000"/>
                </a:solidFill>
              </a:rPr>
              <a:t>I-II grado):  IPP </a:t>
            </a:r>
            <a:r>
              <a:rPr lang="it-IT" dirty="0">
                <a:solidFill>
                  <a:srgbClr val="000000"/>
                </a:solidFill>
              </a:rPr>
              <a:t>a dosaggio “pieno” </a:t>
            </a:r>
            <a:r>
              <a:rPr lang="it-IT" dirty="0" smtClean="0">
                <a:solidFill>
                  <a:srgbClr val="000000"/>
                </a:solidFill>
              </a:rPr>
              <a:t>per </a:t>
            </a:r>
            <a:r>
              <a:rPr lang="it-IT" dirty="0">
                <a:solidFill>
                  <a:srgbClr val="000000"/>
                </a:solidFill>
              </a:rPr>
              <a:t>un periodo compreso tra le 4 e le 8 settimane; </a:t>
            </a:r>
          </a:p>
          <a:p>
            <a:r>
              <a:rPr lang="it-IT" sz="2000" dirty="0">
                <a:solidFill>
                  <a:srgbClr val="000000"/>
                </a:solidFill>
              </a:rPr>
              <a:t>• </a:t>
            </a:r>
            <a:r>
              <a:rPr lang="it-IT" dirty="0">
                <a:solidFill>
                  <a:srgbClr val="000000"/>
                </a:solidFill>
              </a:rPr>
              <a:t>E</a:t>
            </a:r>
            <a:r>
              <a:rPr lang="it-IT" dirty="0" smtClean="0">
                <a:solidFill>
                  <a:srgbClr val="000000"/>
                </a:solidFill>
              </a:rPr>
              <a:t>sofagite </a:t>
            </a:r>
            <a:r>
              <a:rPr lang="it-IT" dirty="0">
                <a:solidFill>
                  <a:srgbClr val="000000"/>
                </a:solidFill>
              </a:rPr>
              <a:t>di gravità </a:t>
            </a:r>
            <a:r>
              <a:rPr lang="it-IT" dirty="0" smtClean="0">
                <a:solidFill>
                  <a:srgbClr val="000000"/>
                </a:solidFill>
              </a:rPr>
              <a:t>maggiore: IPP </a:t>
            </a:r>
            <a:r>
              <a:rPr lang="it-IT" dirty="0">
                <a:solidFill>
                  <a:srgbClr val="000000"/>
                </a:solidFill>
              </a:rPr>
              <a:t>a dosaggio pieno per un periodo di circa 8-12 settimane. </a:t>
            </a:r>
          </a:p>
        </p:txBody>
      </p:sp>
    </p:spTree>
    <p:extLst>
      <p:ext uri="{BB962C8B-B14F-4D97-AF65-F5344CB8AC3E}">
        <p14:creationId xmlns:p14="http://schemas.microsoft.com/office/powerpoint/2010/main" val="37821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18606" y="1138842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 FARMACOLOGICA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48094" y="2442374"/>
            <a:ext cx="11495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malattia da reflusso gastroesofageo è una patologia con </a:t>
            </a:r>
            <a:r>
              <a:rPr lang="it-IT" b="1" dirty="0"/>
              <a:t>elevato rischio di </a:t>
            </a:r>
            <a:r>
              <a:rPr lang="it-IT" b="1" dirty="0" smtClean="0"/>
              <a:t>recidiva</a:t>
            </a:r>
            <a:r>
              <a:rPr lang="it-IT" dirty="0" smtClean="0"/>
              <a:t>, </a:t>
            </a:r>
            <a:r>
              <a:rPr lang="it-IT" dirty="0"/>
              <a:t>potendo presentare percentuali di ricadute fino al 90% dei casi a distanza di 30 settimane dalla sospensione della terapia della fase acuta. E’ necessario quindi porsi un obiettivo </a:t>
            </a:r>
            <a:r>
              <a:rPr lang="it-IT" dirty="0" smtClean="0"/>
              <a:t>anche a </a:t>
            </a:r>
            <a:r>
              <a:rPr lang="it-IT" dirty="0"/>
              <a:t>lungo termine per la gestione del mantenimento. </a:t>
            </a:r>
            <a:endParaRPr lang="it-IT" sz="4000" dirty="0"/>
          </a:p>
        </p:txBody>
      </p:sp>
      <p:sp>
        <p:nvSpPr>
          <p:cNvPr id="4" name="Rettangolo 3"/>
          <p:cNvSpPr/>
          <p:nvPr/>
        </p:nvSpPr>
        <p:spPr>
          <a:xfrm>
            <a:off x="348094" y="4075606"/>
            <a:ext cx="11495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Verdana" panose="020B0604030504040204" pitchFamily="34" charset="0"/>
              </a:rPr>
              <a:t>Gestione </a:t>
            </a:r>
            <a:r>
              <a:rPr lang="it-IT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long-</a:t>
            </a:r>
            <a:r>
              <a:rPr lang="it-IT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term</a:t>
            </a:r>
            <a:r>
              <a:rPr lang="it-IT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it-IT" dirty="0" smtClean="0"/>
              <a:t>Diversi </a:t>
            </a:r>
            <a:r>
              <a:rPr lang="it-IT" dirty="0"/>
              <a:t>schemi sono stati proposti per la terapia di </a:t>
            </a:r>
            <a:r>
              <a:rPr lang="it-IT" dirty="0" smtClean="0"/>
              <a:t>mantenimento.</a:t>
            </a:r>
            <a:r>
              <a:rPr lang="it-IT" dirty="0"/>
              <a:t> Un approccio terapeutico di crescente interesse, è quello basato sulla somministrazione del </a:t>
            </a:r>
            <a:r>
              <a:rPr lang="it-IT" dirty="0" smtClean="0"/>
              <a:t>IPP </a:t>
            </a:r>
            <a:r>
              <a:rPr lang="it-IT" dirty="0"/>
              <a:t>a giorni alterni, che presenta un vantaggio in termini di </a:t>
            </a:r>
            <a:r>
              <a:rPr lang="it-IT" dirty="0" err="1"/>
              <a:t>compliance</a:t>
            </a:r>
            <a:r>
              <a:rPr lang="it-IT" dirty="0"/>
              <a:t>, di </a:t>
            </a:r>
            <a:r>
              <a:rPr lang="it-IT" dirty="0" err="1"/>
              <a:t>farmacoeconomia</a:t>
            </a:r>
            <a:r>
              <a:rPr lang="it-IT" dirty="0"/>
              <a:t> e di ridotta frequenza di recidive 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81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9358" y="1795547"/>
            <a:ext cx="1177328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Il reflusso gastroesofageo di </a:t>
            </a:r>
            <a:r>
              <a:rPr lang="it-IT" sz="2400" dirty="0"/>
              <a:t>per </a:t>
            </a:r>
            <a:r>
              <a:rPr lang="it-IT" sz="2400" dirty="0" err="1"/>
              <a:t>sè</a:t>
            </a:r>
            <a:r>
              <a:rPr lang="it-IT" sz="2400" dirty="0"/>
              <a:t> è un fenomeno fisiologico, laddove occorra occasionalmente e senza percezione di uno stato di sofferenza</a:t>
            </a:r>
            <a:r>
              <a:rPr lang="it-IT" sz="2400" dirty="0" smtClean="0"/>
              <a:t>.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/>
              <a:t>La </a:t>
            </a:r>
            <a:r>
              <a:rPr lang="it-IT" dirty="0" smtClean="0"/>
              <a:t>presenza </a:t>
            </a:r>
            <a:r>
              <a:rPr lang="it-IT" dirty="0"/>
              <a:t>della </a:t>
            </a:r>
            <a:r>
              <a:rPr lang="it-IT" b="1" dirty="0"/>
              <a:t>sintomatologia,</a:t>
            </a:r>
            <a:r>
              <a:rPr lang="it-IT" dirty="0"/>
              <a:t> </a:t>
            </a:r>
            <a:r>
              <a:rPr lang="it-IT" dirty="0" err="1"/>
              <a:t>allorchè</a:t>
            </a:r>
            <a:r>
              <a:rPr lang="it-IT" dirty="0"/>
              <a:t> </a:t>
            </a:r>
            <a:r>
              <a:rPr lang="it-IT" b="1" dirty="0"/>
              <a:t>duratura ed invalidante</a:t>
            </a:r>
            <a:r>
              <a:rPr lang="it-IT" dirty="0"/>
              <a:t>, </a:t>
            </a:r>
            <a:r>
              <a:rPr lang="it-IT" b="1" dirty="0" smtClean="0"/>
              <a:t>associata a danni organici </a:t>
            </a:r>
            <a:r>
              <a:rPr lang="it-IT" dirty="0" smtClean="0"/>
              <a:t>della muscosa esofagea (erosioni esofagee e esofagiti) permette </a:t>
            </a:r>
            <a:r>
              <a:rPr lang="it-IT" dirty="0"/>
              <a:t>l’inquadramento diagnostico </a:t>
            </a:r>
            <a:r>
              <a:rPr lang="it-IT" dirty="0" smtClean="0"/>
              <a:t>di </a:t>
            </a:r>
            <a:r>
              <a:rPr lang="it-IT" b="1" dirty="0"/>
              <a:t>malattia</a:t>
            </a:r>
            <a:r>
              <a:rPr lang="it-IT" dirty="0"/>
              <a:t> da reflusso gastroesofageo, spesso abbreviata come </a:t>
            </a:r>
            <a:r>
              <a:rPr lang="it-IT" sz="2400" b="1" dirty="0"/>
              <a:t>MRGE</a:t>
            </a:r>
            <a:r>
              <a:rPr lang="it-IT" dirty="0"/>
              <a:t> (in inglese GERD, Gastro-</a:t>
            </a:r>
            <a:r>
              <a:rPr lang="it-IT" dirty="0" err="1"/>
              <a:t>Esophageal</a:t>
            </a:r>
            <a:r>
              <a:rPr lang="it-IT" dirty="0"/>
              <a:t> </a:t>
            </a:r>
            <a:r>
              <a:rPr lang="it-IT" dirty="0" err="1"/>
              <a:t>Reflux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 smtClean="0"/>
              <a:t>).</a:t>
            </a:r>
          </a:p>
          <a:p>
            <a:endParaRPr lang="it-IT" dirty="0"/>
          </a:p>
          <a:p>
            <a:r>
              <a:rPr lang="it-IT" dirty="0"/>
              <a:t>La Malattia da reflusso gastroesofageo non erosiva </a:t>
            </a:r>
            <a:r>
              <a:rPr lang="it-IT" b="1" dirty="0"/>
              <a:t>– </a:t>
            </a:r>
            <a:r>
              <a:rPr lang="it-IT" sz="2400" b="1" dirty="0"/>
              <a:t>NERD</a:t>
            </a:r>
            <a:r>
              <a:rPr lang="it-IT" b="1" dirty="0"/>
              <a:t> </a:t>
            </a:r>
            <a:r>
              <a:rPr lang="it-IT" dirty="0"/>
              <a:t>(Non Erosive </a:t>
            </a:r>
            <a:r>
              <a:rPr lang="it-IT" dirty="0" err="1"/>
              <a:t>Reflux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), è caratterizzata dalla presenza dei </a:t>
            </a:r>
            <a:r>
              <a:rPr lang="it-IT" b="1" dirty="0"/>
              <a:t>sintomi</a:t>
            </a:r>
            <a:r>
              <a:rPr lang="it-IT" dirty="0"/>
              <a:t> tipici del reflusso (pirosi retrosternale, rigurgito) </a:t>
            </a:r>
            <a:r>
              <a:rPr lang="it-IT" b="1" dirty="0"/>
              <a:t>in assenza di danno mucoso </a:t>
            </a:r>
            <a:r>
              <a:rPr lang="it-IT" dirty="0"/>
              <a:t>esofageo (erosioni, ulcere) visibile all’endoscopia. Tale condizione rappresenta il 60-70% dei casi di malattia da reflusso gastroesofageo (MRGE).</a:t>
            </a:r>
          </a:p>
        </p:txBody>
      </p:sp>
    </p:spTree>
    <p:extLst>
      <p:ext uri="{BB962C8B-B14F-4D97-AF65-F5344CB8AC3E}">
        <p14:creationId xmlns:p14="http://schemas.microsoft.com/office/powerpoint/2010/main" val="33583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18606" y="1138842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 ENDOSCOPICA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48094" y="2442374"/>
            <a:ext cx="11495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T</a:t>
            </a:r>
            <a:r>
              <a:rPr lang="it-IT" sz="2000" dirty="0" smtClean="0"/>
              <a:t>rova </a:t>
            </a:r>
            <a:r>
              <a:rPr lang="it-IT" sz="2000" dirty="0"/>
              <a:t>indicazione nel trattamento delle </a:t>
            </a:r>
            <a:r>
              <a:rPr lang="it-IT" sz="2000" dirty="0" smtClean="0"/>
              <a:t>COMPLICANZE </a:t>
            </a:r>
            <a:r>
              <a:rPr lang="it-IT" sz="2000" dirty="0"/>
              <a:t>dell’esofagite da </a:t>
            </a:r>
            <a:r>
              <a:rPr lang="it-IT" sz="2000" dirty="0" smtClean="0"/>
              <a:t>reflusso:</a:t>
            </a:r>
            <a:endParaRPr lang="it-IT" sz="4400" dirty="0"/>
          </a:p>
        </p:txBody>
      </p:sp>
      <p:sp>
        <p:nvSpPr>
          <p:cNvPr id="5" name="AutoShape 2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2318210" y="3152276"/>
            <a:ext cx="8488335" cy="2481088"/>
            <a:chOff x="2318210" y="3152276"/>
            <a:chExt cx="8488335" cy="2481088"/>
          </a:xfrm>
        </p:grpSpPr>
        <p:pic>
          <p:nvPicPr>
            <p:cNvPr id="4102" name="Picture 6" descr="The artificial esophageal ulcer after endoscopic submucosal dissection... |  Download Scientific Dia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611" y="3152276"/>
              <a:ext cx="2834934" cy="248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>
              <a:off x="2318210" y="3794088"/>
              <a:ext cx="63436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/>
                <a:t>Emostasi endoscopica di ulcere esofagee sanguinanti</a:t>
              </a:r>
              <a:endParaRPr lang="it-IT" sz="2400" dirty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348094" y="3292783"/>
            <a:ext cx="11631720" cy="2200073"/>
            <a:chOff x="307975" y="4384895"/>
            <a:chExt cx="11631720" cy="2200073"/>
          </a:xfrm>
        </p:grpSpPr>
        <p:sp>
          <p:nvSpPr>
            <p:cNvPr id="10" name="CasellaDiTesto 9"/>
            <p:cNvSpPr txBox="1"/>
            <p:nvPr/>
          </p:nvSpPr>
          <p:spPr>
            <a:xfrm>
              <a:off x="307975" y="5026707"/>
              <a:ext cx="53544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/>
                <a:t>Dilatazione endoscopica di stenosi esofagee</a:t>
              </a:r>
              <a:endParaRPr lang="it-IT" sz="2400" dirty="0"/>
            </a:p>
          </p:txBody>
        </p:sp>
        <p:pic>
          <p:nvPicPr>
            <p:cNvPr id="4104" name="Picture 8" descr="Endoscopic management of esophageal strictures - Gastrointestinal Endos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385" y="4384895"/>
              <a:ext cx="6985310" cy="220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039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02029" y="1572817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 CHIRURGICA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48094" y="2716694"/>
            <a:ext cx="11495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La terapia chirurgica va riservata alle forme di </a:t>
            </a:r>
            <a:r>
              <a:rPr lang="it-IT" sz="2400" b="1" dirty="0"/>
              <a:t>esofagite da reflusso resistenti al trattamento antisecretivo </a:t>
            </a:r>
            <a:r>
              <a:rPr lang="it-IT" sz="2400" dirty="0"/>
              <a:t>con IPP a dosaggi pieni, protratti per lunghi periodi, </a:t>
            </a:r>
            <a:r>
              <a:rPr lang="it-IT" sz="2400" b="1" dirty="0"/>
              <a:t>soprattutto se in giovane età, e ai casi che presentano anamnesi positiva per complicanze da MRGE</a:t>
            </a:r>
            <a:r>
              <a:rPr lang="it-IT" sz="2400" dirty="0"/>
              <a:t> ( emorragia, stenosi non responsiva a un ciclo di dilatazioni per via endoscopica o esofago do </a:t>
            </a:r>
            <a:r>
              <a:rPr lang="it-IT" sz="2400" dirty="0" err="1"/>
              <a:t>Barrett</a:t>
            </a:r>
            <a:r>
              <a:rPr lang="it-IT" sz="2400" dirty="0"/>
              <a:t> con displasia grave). Viene suggerita come indicazione all’intervento anche la presenza di severa sintomatologia respiratoria imputabile al reflusso. </a:t>
            </a:r>
            <a:endParaRPr lang="it-IT" sz="5400" dirty="0"/>
          </a:p>
        </p:txBody>
      </p:sp>
      <p:sp>
        <p:nvSpPr>
          <p:cNvPr id="5" name="AutoShape 2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02029" y="1572817"/>
            <a:ext cx="878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 CHIRURGICA</a:t>
            </a:r>
            <a:endParaRPr lang="it-IT" sz="3600" dirty="0"/>
          </a:p>
        </p:txBody>
      </p:sp>
      <p:sp>
        <p:nvSpPr>
          <p:cNvPr id="5" name="AutoShape 2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515984" y="2853363"/>
            <a:ext cx="69272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800" dirty="0"/>
              <a:t>Obiettivo: ricostruire giunto esofago-gastrico e ripristinarne le </a:t>
            </a:r>
            <a:r>
              <a:rPr lang="it-IT" altLang="it-IT" sz="2800" dirty="0" smtClean="0"/>
              <a:t>funzioni:</a:t>
            </a:r>
          </a:p>
          <a:p>
            <a:endParaRPr lang="it-IT" altLang="it-IT" sz="2800" dirty="0"/>
          </a:p>
          <a:p>
            <a:pPr marL="1674813" lvl="1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libero transito bolo</a:t>
            </a:r>
          </a:p>
          <a:p>
            <a:pPr marL="1674813" lvl="1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impedire RGE</a:t>
            </a:r>
          </a:p>
          <a:p>
            <a:pPr marL="1674813" lvl="1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possibilità di eruttazione</a:t>
            </a:r>
          </a:p>
          <a:p>
            <a:pPr marL="1674813" lvl="1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possibilità di vomitare</a:t>
            </a:r>
          </a:p>
        </p:txBody>
      </p:sp>
    </p:spTree>
    <p:extLst>
      <p:ext uri="{BB962C8B-B14F-4D97-AF65-F5344CB8AC3E}">
        <p14:creationId xmlns:p14="http://schemas.microsoft.com/office/powerpoint/2010/main" val="26497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43840" y="1219734"/>
            <a:ext cx="8787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3600" dirty="0" smtClean="0">
                <a:cs typeface="Times New Roman" panose="02020603050405020304" pitchFamily="18" charset="0"/>
              </a:rPr>
              <a:t>MRGE: Terapia CHIRURGICA</a:t>
            </a:r>
          </a:p>
          <a:p>
            <a:pPr algn="ctr"/>
            <a:r>
              <a:rPr lang="it-IT" sz="3600" dirty="0" smtClean="0">
                <a:cs typeface="Times New Roman" panose="02020603050405020304" pitchFamily="18" charset="0"/>
              </a:rPr>
              <a:t>Intervento di </a:t>
            </a:r>
            <a:r>
              <a:rPr lang="it-IT" sz="3600" dirty="0" err="1" smtClean="0">
                <a:cs typeface="Times New Roman" panose="02020603050405020304" pitchFamily="18" charset="0"/>
              </a:rPr>
              <a:t>Fundoplicatio</a:t>
            </a:r>
            <a:endParaRPr lang="it-IT" sz="3600" dirty="0"/>
          </a:p>
        </p:txBody>
      </p:sp>
      <p:sp>
        <p:nvSpPr>
          <p:cNvPr id="5" name="AutoShape 2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The artificial esophageal ulcer after endoscopic submucosal dissection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07975" y="3452290"/>
            <a:ext cx="7933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Riduzione viscere erniato (stomaco ed esofago addominale)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Fissazione sottodiaframmatica per ripristinare gradiente pressorio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altLang="it-IT" sz="2400" dirty="0"/>
              <a:t>Ricostruzione iato esofageo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393" y="2420063"/>
            <a:ext cx="3965607" cy="42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1880" y="1075271"/>
            <a:ext cx="11717867" cy="1143000"/>
          </a:xfrm>
        </p:spPr>
        <p:txBody>
          <a:bodyPr>
            <a:normAutofit/>
          </a:bodyPr>
          <a:lstStyle/>
          <a:p>
            <a:r>
              <a:rPr lang="fr-BE" altLang="it-IT" sz="4800" dirty="0" err="1"/>
              <a:t>Laparoscopia</a:t>
            </a:r>
            <a:endParaRPr lang="fr-FR" altLang="it-IT" sz="4800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4250" y="2596342"/>
            <a:ext cx="5516563" cy="32973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100000"/>
              </a:spcAft>
            </a:pPr>
            <a:r>
              <a:rPr lang="fr-BE" altLang="it-IT" dirty="0" err="1"/>
              <a:t>Intervento</a:t>
            </a:r>
            <a:r>
              <a:rPr lang="fr-BE" altLang="it-IT" dirty="0"/>
              <a:t> </a:t>
            </a:r>
            <a:r>
              <a:rPr lang="fr-BE" altLang="it-IT" dirty="0" err="1"/>
              <a:t>realizzato</a:t>
            </a:r>
            <a:r>
              <a:rPr lang="fr-BE" altLang="it-IT" dirty="0"/>
              <a:t/>
            </a:r>
            <a:br>
              <a:rPr lang="fr-BE" altLang="it-IT" dirty="0"/>
            </a:br>
            <a:r>
              <a:rPr lang="fr-BE" altLang="it-IT" dirty="0"/>
              <a:t>dal 1991</a:t>
            </a:r>
          </a:p>
          <a:p>
            <a:pPr>
              <a:lnSpc>
                <a:spcPct val="90000"/>
              </a:lnSpc>
              <a:spcAft>
                <a:spcPct val="100000"/>
              </a:spcAft>
            </a:pPr>
            <a:r>
              <a:rPr lang="fr-BE" altLang="it-IT" dirty="0" err="1"/>
              <a:t>Esposizione</a:t>
            </a:r>
            <a:r>
              <a:rPr lang="fr-BE" altLang="it-IT" dirty="0"/>
              <a:t> </a:t>
            </a:r>
            <a:r>
              <a:rPr lang="fr-BE" altLang="it-IT" dirty="0" err="1"/>
              <a:t>ottimale</a:t>
            </a:r>
            <a:r>
              <a:rPr lang="fr-BE" altLang="it-IT" dirty="0"/>
              <a:t> campo </a:t>
            </a:r>
            <a:r>
              <a:rPr lang="fr-BE" altLang="it-IT" dirty="0" err="1"/>
              <a:t>operatorio</a:t>
            </a:r>
            <a:endParaRPr lang="fr-BE" altLang="it-IT" dirty="0"/>
          </a:p>
          <a:p>
            <a:pPr>
              <a:lnSpc>
                <a:spcPct val="90000"/>
              </a:lnSpc>
              <a:spcAft>
                <a:spcPct val="100000"/>
              </a:spcAft>
            </a:pPr>
            <a:r>
              <a:rPr lang="fr-BE" altLang="it-IT" dirty="0"/>
              <a:t>Trauma </a:t>
            </a:r>
            <a:r>
              <a:rPr lang="fr-BE" altLang="it-IT" dirty="0" err="1"/>
              <a:t>chirurgico</a:t>
            </a:r>
            <a:r>
              <a:rPr lang="fr-BE" altLang="it-IT" dirty="0"/>
              <a:t> </a:t>
            </a:r>
            <a:r>
              <a:rPr lang="fr-BE" altLang="it-IT" dirty="0" err="1" smtClean="0"/>
              <a:t>ridotto</a:t>
            </a:r>
            <a:endParaRPr lang="fr-FR" altLang="it-IT" dirty="0"/>
          </a:p>
        </p:txBody>
      </p:sp>
      <p:pic>
        <p:nvPicPr>
          <p:cNvPr id="88068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9482"/>
          <a:stretch>
            <a:fillRect/>
          </a:stretch>
        </p:blipFill>
        <p:spPr>
          <a:xfrm>
            <a:off x="6899276" y="1601789"/>
            <a:ext cx="3984625" cy="4518025"/>
          </a:xfr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0172701" y="6400800"/>
            <a:ext cx="885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200"/>
              <a:t>Cl.Chir.TS</a:t>
            </a:r>
            <a:endParaRPr lang="en-GB" altLang="it-IT" sz="12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6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468140" y="1195777"/>
            <a:ext cx="11374437" cy="3703638"/>
            <a:chOff x="192" y="67"/>
            <a:chExt cx="7165" cy="2333"/>
          </a:xfrm>
        </p:grpSpPr>
        <p:graphicFrame>
          <p:nvGraphicFramePr>
            <p:cNvPr id="90118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69493076"/>
                </p:ext>
              </p:extLst>
            </p:nvPr>
          </p:nvGraphicFramePr>
          <p:xfrm>
            <a:off x="5366" y="67"/>
            <a:ext cx="1991" cy="2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" name="Document" r:id="rId3" imgW="1454022" imgH="1380981" progId="Word.Document.8">
                    <p:embed/>
                  </p:oleObj>
                </mc:Choice>
                <mc:Fallback>
                  <p:oleObj name="Document" r:id="rId3" imgW="1454022" imgH="1380981" progId="Word.Document.8">
                    <p:embed/>
                    <p:pic>
                      <p:nvPicPr>
                        <p:cNvPr id="90118" name="Object 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637"/>
                        <a:stretch>
                          <a:fillRect/>
                        </a:stretch>
                      </p:blipFill>
                      <p:spPr bwMode="auto">
                        <a:xfrm>
                          <a:off x="5366" y="67"/>
                          <a:ext cx="1991" cy="2256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FF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011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"/>
              <a:ext cx="2016" cy="225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473334" y="4927946"/>
            <a:ext cx="6152804" cy="1624157"/>
          </a:xfrm>
        </p:spPr>
        <p:txBody>
          <a:bodyPr/>
          <a:lstStyle/>
          <a:p>
            <a:r>
              <a:rPr lang="it-IT" dirty="0" smtClean="0"/>
              <a:t>Preparazione dei pilastri diaframmatici</a:t>
            </a:r>
          </a:p>
          <a:p>
            <a:r>
              <a:rPr lang="it-IT" dirty="0" smtClean="0"/>
              <a:t>Dissezione dell’esofago</a:t>
            </a:r>
          </a:p>
          <a:p>
            <a:r>
              <a:rPr lang="it-IT" dirty="0" smtClean="0"/>
              <a:t>Chiusura pilastri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772592" y="1721766"/>
            <a:ext cx="4723015" cy="132556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Tecnica della </a:t>
            </a:r>
            <a:r>
              <a:rPr lang="it-IT" dirty="0" err="1" smtClean="0"/>
              <a:t>Fundoplicatio</a:t>
            </a:r>
            <a:r>
              <a:rPr lang="it-IT" dirty="0" smtClean="0"/>
              <a:t> sec </a:t>
            </a:r>
            <a:r>
              <a:rPr lang="it-IT" dirty="0" err="1" smtClean="0"/>
              <a:t>Nissen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0575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Nissen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05" y="1311751"/>
            <a:ext cx="2843213" cy="37830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Schema Nissen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9" b="44928"/>
          <a:stretch>
            <a:fillRect/>
          </a:stretch>
        </p:blipFill>
        <p:spPr bwMode="auto">
          <a:xfrm>
            <a:off x="333404" y="1360963"/>
            <a:ext cx="2932113" cy="373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5271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56462" y="3203257"/>
            <a:ext cx="6452062" cy="2351809"/>
          </a:xfrm>
        </p:spPr>
        <p:txBody>
          <a:bodyPr/>
          <a:lstStyle/>
          <a:p>
            <a:r>
              <a:rPr lang="it-IT" dirty="0" smtClean="0"/>
              <a:t>Mobilizzazione del fondo gastrico</a:t>
            </a:r>
          </a:p>
          <a:p>
            <a:r>
              <a:rPr lang="it-IT" dirty="0" smtClean="0"/>
              <a:t>Confezionamento della valva (calibrazione!!!)</a:t>
            </a:r>
          </a:p>
          <a:p>
            <a:r>
              <a:rPr lang="it-IT" dirty="0" smtClean="0"/>
              <a:t>Fissazione della valva al pilastro diaframmatico destro (???)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6898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05050" y="1499928"/>
            <a:ext cx="664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EPIDEMIOLOGIA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3" y="2276591"/>
            <a:ext cx="7996844" cy="4057650"/>
          </a:xfrm>
          <a:prstGeom prst="rect">
            <a:avLst/>
          </a:prstGeom>
        </p:spPr>
      </p:pic>
      <p:sp>
        <p:nvSpPr>
          <p:cNvPr id="7" name="Parentesi quadra chiusa 6"/>
          <p:cNvSpPr/>
          <p:nvPr/>
        </p:nvSpPr>
        <p:spPr>
          <a:xfrm>
            <a:off x="6096000" y="2992582"/>
            <a:ext cx="338051" cy="556953"/>
          </a:xfrm>
          <a:prstGeom prst="righ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quadra chiusa 7"/>
          <p:cNvSpPr/>
          <p:nvPr/>
        </p:nvSpPr>
        <p:spPr>
          <a:xfrm>
            <a:off x="6095999" y="3699163"/>
            <a:ext cx="338051" cy="2036619"/>
          </a:xfrm>
          <a:prstGeom prst="righ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633556" y="3050771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Sintomi tipici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628010" y="3851563"/>
            <a:ext cx="3480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Sintomi atipici</a:t>
            </a:r>
          </a:p>
          <a:p>
            <a:endParaRPr lang="it-IT" dirty="0"/>
          </a:p>
          <a:p>
            <a:r>
              <a:rPr lang="it-IT" dirty="0" smtClean="0"/>
              <a:t>Ridotta </a:t>
            </a:r>
            <a:r>
              <a:rPr lang="it-IT" dirty="0"/>
              <a:t>intensità dei </a:t>
            </a:r>
            <a:r>
              <a:rPr lang="it-IT" dirty="0" smtClean="0"/>
              <a:t>sintomi</a:t>
            </a:r>
          </a:p>
          <a:p>
            <a:endParaRPr lang="it-IT" dirty="0"/>
          </a:p>
          <a:p>
            <a:r>
              <a:rPr lang="it-IT" dirty="0"/>
              <a:t>A</a:t>
            </a:r>
            <a:r>
              <a:rPr lang="it-IT" dirty="0" smtClean="0"/>
              <a:t>uto </a:t>
            </a:r>
            <a:r>
              <a:rPr lang="it-IT" dirty="0"/>
              <a:t>prescrizione di farmaci 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4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262222" y="1240983"/>
            <a:ext cx="9255125" cy="5824158"/>
          </a:xfrm>
        </p:spPr>
        <p:txBody>
          <a:bodyPr>
            <a:spAutoFit/>
          </a:bodyPr>
          <a:lstStyle/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r>
              <a:rPr lang="it-IT" sz="2400" dirty="0"/>
              <a:t> LES: separa la pressione negativa </a:t>
            </a:r>
            <a:r>
              <a:rPr lang="it-IT" sz="2400" dirty="0" err="1"/>
              <a:t>intraesofagea</a:t>
            </a:r>
            <a:r>
              <a:rPr lang="it-IT" sz="2400" dirty="0"/>
              <a:t> </a:t>
            </a:r>
            <a:r>
              <a:rPr lang="it-IT" sz="2400" dirty="0" err="1"/>
              <a:t>endo</a:t>
            </a:r>
            <a:r>
              <a:rPr lang="it-IT" sz="2400" dirty="0"/>
              <a:t>-toracica da quella positiva intragastrica </a:t>
            </a:r>
            <a:r>
              <a:rPr lang="it-IT" sz="2400" dirty="0" err="1"/>
              <a:t>endo</a:t>
            </a:r>
            <a:r>
              <a:rPr lang="it-IT" sz="2400" dirty="0"/>
              <a:t>-addominale </a:t>
            </a:r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r>
              <a:rPr lang="it-IT" sz="2400" dirty="0"/>
              <a:t> PILASTRO DIAFRAMMATICO </a:t>
            </a:r>
            <a:r>
              <a:rPr lang="it-IT" sz="2400" dirty="0" err="1"/>
              <a:t>DX</a:t>
            </a:r>
            <a:r>
              <a:rPr lang="it-IT" sz="2400" dirty="0"/>
              <a:t> A FIONDA</a:t>
            </a:r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endParaRPr lang="it-IT" sz="2400" dirty="0"/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endParaRPr lang="it-IT" sz="2400" dirty="0"/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r>
              <a:rPr lang="it-IT" sz="2400" dirty="0"/>
              <a:t>  MEMBRANA FRENO-ESOFAGEA </a:t>
            </a:r>
            <a:r>
              <a:rPr lang="it-IT" sz="2400" dirty="0" err="1"/>
              <a:t>DI</a:t>
            </a:r>
            <a:r>
              <a:rPr lang="it-IT" sz="2400" dirty="0"/>
              <a:t> LAIMER- BERTELLI</a:t>
            </a:r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endParaRPr lang="it-IT" sz="2400" dirty="0"/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endParaRPr lang="it-IT" sz="2400" dirty="0" smtClean="0"/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endParaRPr lang="it-IT" sz="2400" dirty="0"/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r>
              <a:rPr lang="it-IT" sz="2400" dirty="0"/>
              <a:t>  ANGOLO </a:t>
            </a:r>
            <a:r>
              <a:rPr lang="it-IT" sz="2400" dirty="0" err="1"/>
              <a:t>DI</a:t>
            </a:r>
            <a:r>
              <a:rPr lang="it-IT" sz="2400" dirty="0"/>
              <a:t> HIS (70-110°)</a:t>
            </a:r>
          </a:p>
          <a:p>
            <a:pPr eaLnBrk="1" hangingPunct="1">
              <a:buClr>
                <a:srgbClr val="66FF33"/>
              </a:buClr>
              <a:buFont typeface="Wingdings" pitchFamily="2" charset="2"/>
              <a:buChar char="Ø"/>
              <a:defRPr/>
            </a:pPr>
            <a:r>
              <a:rPr lang="it-IT" sz="2400" dirty="0"/>
              <a:t> FIBRE </a:t>
            </a:r>
            <a:r>
              <a:rPr lang="it-IT" sz="2400" dirty="0" err="1"/>
              <a:t>DI</a:t>
            </a:r>
            <a:r>
              <a:rPr lang="it-IT" sz="2400" dirty="0"/>
              <a:t> HELVETIUS</a:t>
            </a:r>
          </a:p>
          <a:p>
            <a:pPr eaLnBrk="1" hangingPunct="1">
              <a:buClr>
                <a:srgbClr val="66FF33"/>
              </a:buClr>
              <a:defRPr/>
            </a:pPr>
            <a:endParaRPr lang="it-IT" sz="2400" dirty="0"/>
          </a:p>
          <a:p>
            <a:pPr marL="0" indent="0" eaLnBrk="1" hangingPunct="1">
              <a:buClr>
                <a:srgbClr val="66FF33"/>
              </a:buClr>
              <a:buNone/>
              <a:defRPr/>
            </a:pPr>
            <a:endParaRPr lang="it-IT" sz="2400" dirty="0"/>
          </a:p>
        </p:txBody>
      </p:sp>
      <p:grpSp>
        <p:nvGrpSpPr>
          <p:cNvPr id="2" name="Gruppo 24"/>
          <p:cNvGrpSpPr>
            <a:grpSpLocks/>
          </p:cNvGrpSpPr>
          <p:nvPr/>
        </p:nvGrpSpPr>
        <p:grpSpPr bwMode="auto">
          <a:xfrm>
            <a:off x="5899005" y="4653774"/>
            <a:ext cx="2928937" cy="1819275"/>
            <a:chOff x="5287963" y="3789363"/>
            <a:chExt cx="4872037" cy="2971800"/>
          </a:xfrm>
        </p:grpSpPr>
        <p:pic>
          <p:nvPicPr>
            <p:cNvPr id="513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963" y="3789363"/>
              <a:ext cx="4872037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7" name="CasellaDiTesto 25"/>
            <p:cNvSpPr txBox="1">
              <a:spLocks noChangeArrowheads="1"/>
            </p:cNvSpPr>
            <p:nvPr/>
          </p:nvSpPr>
          <p:spPr bwMode="auto">
            <a:xfrm>
              <a:off x="5719762" y="3933826"/>
              <a:ext cx="2089151" cy="105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Angolo di HIS</a:t>
              </a:r>
            </a:p>
          </p:txBody>
        </p:sp>
        <p:grpSp>
          <p:nvGrpSpPr>
            <p:cNvPr id="5138" name="Gruppo 35"/>
            <p:cNvGrpSpPr>
              <a:grpSpLocks/>
            </p:cNvGrpSpPr>
            <p:nvPr/>
          </p:nvGrpSpPr>
          <p:grpSpPr bwMode="auto">
            <a:xfrm>
              <a:off x="7304088" y="4149725"/>
              <a:ext cx="1152525" cy="215900"/>
              <a:chOff x="7304534" y="4149080"/>
              <a:chExt cx="1152128" cy="216024"/>
            </a:xfrm>
          </p:grpSpPr>
          <p:cxnSp>
            <p:nvCxnSpPr>
              <p:cNvPr id="5141" name="Connettore 1 32"/>
              <p:cNvCxnSpPr>
                <a:cxnSpLocks noChangeShapeType="1"/>
              </p:cNvCxnSpPr>
              <p:nvPr/>
            </p:nvCxnSpPr>
            <p:spPr bwMode="auto">
              <a:xfrm>
                <a:off x="7304534" y="4149080"/>
                <a:ext cx="1152128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42" name="Connettore 2 34"/>
              <p:cNvCxnSpPr>
                <a:cxnSpLocks noChangeShapeType="1"/>
              </p:cNvCxnSpPr>
              <p:nvPr/>
            </p:nvCxnSpPr>
            <p:spPr bwMode="auto">
              <a:xfrm>
                <a:off x="8456662" y="4149080"/>
                <a:ext cx="0" cy="216024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139" name="Connettore 2 37"/>
            <p:cNvCxnSpPr>
              <a:cxnSpLocks noChangeShapeType="1"/>
            </p:cNvCxnSpPr>
            <p:nvPr/>
          </p:nvCxnSpPr>
          <p:spPr bwMode="auto">
            <a:xfrm flipH="1">
              <a:off x="8528050" y="3860800"/>
              <a:ext cx="504825" cy="792163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40" name="Connettore 1 39"/>
            <p:cNvCxnSpPr>
              <a:cxnSpLocks noChangeShapeType="1"/>
            </p:cNvCxnSpPr>
            <p:nvPr/>
          </p:nvCxnSpPr>
          <p:spPr bwMode="auto">
            <a:xfrm>
              <a:off x="9032875" y="3860800"/>
              <a:ext cx="792163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uppo 27"/>
          <p:cNvGrpSpPr>
            <a:grpSpLocks/>
          </p:cNvGrpSpPr>
          <p:nvPr/>
        </p:nvGrpSpPr>
        <p:grpSpPr bwMode="auto">
          <a:xfrm>
            <a:off x="8456395" y="2755566"/>
            <a:ext cx="2624138" cy="1733550"/>
            <a:chOff x="7448550" y="2924944"/>
            <a:chExt cx="2624014" cy="1732359"/>
          </a:xfrm>
        </p:grpSpPr>
        <p:pic>
          <p:nvPicPr>
            <p:cNvPr id="51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550" y="2924944"/>
              <a:ext cx="2624014" cy="173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Ovale 26"/>
            <p:cNvSpPr>
              <a:spLocks noChangeArrowheads="1"/>
            </p:cNvSpPr>
            <p:nvPr/>
          </p:nvSpPr>
          <p:spPr bwMode="auto">
            <a:xfrm>
              <a:off x="8240638" y="3645024"/>
              <a:ext cx="792088" cy="504056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  <p:grpSp>
        <p:nvGrpSpPr>
          <p:cNvPr id="6" name="Gruppo 34"/>
          <p:cNvGrpSpPr>
            <a:grpSpLocks/>
          </p:cNvGrpSpPr>
          <p:nvPr/>
        </p:nvGrpSpPr>
        <p:grpSpPr bwMode="auto">
          <a:xfrm>
            <a:off x="8555071" y="1513504"/>
            <a:ext cx="3487738" cy="1223962"/>
            <a:chOff x="6800478" y="836713"/>
            <a:chExt cx="3488110" cy="1224136"/>
          </a:xfrm>
        </p:grpSpPr>
        <p:grpSp>
          <p:nvGrpSpPr>
            <p:cNvPr id="5128" name="Gruppo 6"/>
            <p:cNvGrpSpPr>
              <a:grpSpLocks/>
            </p:cNvGrpSpPr>
            <p:nvPr/>
          </p:nvGrpSpPr>
          <p:grpSpPr bwMode="auto">
            <a:xfrm>
              <a:off x="6800478" y="836713"/>
              <a:ext cx="3488110" cy="1224136"/>
              <a:chOff x="607791" y="260648"/>
              <a:chExt cx="6171921" cy="2304256"/>
            </a:xfrm>
          </p:grpSpPr>
          <p:pic>
            <p:nvPicPr>
              <p:cNvPr id="5132" name="Picture 2" descr="Diaframm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791" y="260649"/>
                <a:ext cx="2592288" cy="228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077" y="260648"/>
                <a:ext cx="3579635" cy="2304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9" name="CasellaDiTesto 17"/>
            <p:cNvSpPr txBox="1">
              <a:spLocks noChangeArrowheads="1"/>
            </p:cNvSpPr>
            <p:nvPr/>
          </p:nvSpPr>
          <p:spPr bwMode="auto">
            <a:xfrm>
              <a:off x="7952606" y="1124744"/>
              <a:ext cx="12961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Pilastro diaframmatico a fionda</a:t>
              </a:r>
            </a:p>
          </p:txBody>
        </p:sp>
        <p:cxnSp>
          <p:nvCxnSpPr>
            <p:cNvPr id="5130" name="Connettore 2 19"/>
            <p:cNvCxnSpPr>
              <a:cxnSpLocks noChangeShapeType="1"/>
            </p:cNvCxnSpPr>
            <p:nvPr/>
          </p:nvCxnSpPr>
          <p:spPr bwMode="auto">
            <a:xfrm flipV="1">
              <a:off x="8961562" y="1052736"/>
              <a:ext cx="431204" cy="28790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1" name="Connettore 2 21"/>
            <p:cNvCxnSpPr>
              <a:cxnSpLocks noChangeShapeType="1"/>
            </p:cNvCxnSpPr>
            <p:nvPr/>
          </p:nvCxnSpPr>
          <p:spPr bwMode="auto">
            <a:xfrm flipH="1" flipV="1">
              <a:off x="7592566" y="1484784"/>
              <a:ext cx="432620" cy="14434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54"/>
            <a:ext cx="12192000" cy="1075271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5899005" y="218509"/>
            <a:ext cx="588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1) BARRIERA ANTIREFLUSSO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935287" y="146549"/>
            <a:ext cx="588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1) BARRIERA ANTIREFLUSSO: LES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7818" y="1454727"/>
            <a:ext cx="1167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Il meccanismo in grado di determinare reflusso patologico può essere legato a 3 condizioni che possono coesistere</a:t>
            </a:r>
            <a:r>
              <a:rPr lang="it-IT" dirty="0"/>
              <a:t>: </a:t>
            </a:r>
            <a:endParaRPr lang="it-IT" dirty="0" smtClean="0"/>
          </a:p>
          <a:p>
            <a:pPr marL="342900" indent="-342900">
              <a:buAutoNum type="arabicParenR"/>
            </a:pPr>
            <a:r>
              <a:rPr lang="it-IT" dirty="0" smtClean="0"/>
              <a:t>incontinenza del </a:t>
            </a:r>
            <a:r>
              <a:rPr lang="it-IT" dirty="0"/>
              <a:t>LES (sfintere esofageo </a:t>
            </a:r>
            <a:r>
              <a:rPr lang="it-IT" dirty="0" smtClean="0"/>
              <a:t>inferiore) </a:t>
            </a:r>
            <a:r>
              <a:rPr lang="it-IT" dirty="0" smtClean="0">
                <a:sym typeface="Wingdings" panose="05000000000000000000" pitchFamily="2" charset="2"/>
              </a:rPr>
              <a:t> ridotto tono basale</a:t>
            </a:r>
            <a:r>
              <a:rPr lang="it-IT" dirty="0" smtClean="0"/>
              <a:t>; </a:t>
            </a:r>
            <a:endParaRPr lang="it-IT" b="1" dirty="0" smtClean="0"/>
          </a:p>
          <a:p>
            <a:pPr marL="342900" indent="-342900">
              <a:buAutoNum type="arabicParenR"/>
            </a:pPr>
            <a:r>
              <a:rPr lang="it-IT" dirty="0" smtClean="0"/>
              <a:t>rilasciamenti </a:t>
            </a:r>
            <a:r>
              <a:rPr lang="it-IT" dirty="0"/>
              <a:t>transitori inappropriati del </a:t>
            </a:r>
            <a:r>
              <a:rPr lang="it-IT" dirty="0" smtClean="0"/>
              <a:t>LES*; </a:t>
            </a:r>
          </a:p>
          <a:p>
            <a:pPr marL="342900" indent="-342900">
              <a:buAutoNum type="arabicParenR"/>
            </a:pPr>
            <a:r>
              <a:rPr lang="it-IT" dirty="0" smtClean="0"/>
              <a:t>incrementi </a:t>
            </a:r>
            <a:r>
              <a:rPr lang="it-IT" dirty="0"/>
              <a:t>momentanei della pressione addominale che supera quella del </a:t>
            </a:r>
            <a:r>
              <a:rPr lang="it-IT" dirty="0" smtClean="0"/>
              <a:t>LES: gravidanza, obesità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98764" y="3266902"/>
            <a:ext cx="108730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*Il LES </a:t>
            </a:r>
            <a:r>
              <a:rPr lang="it-IT" dirty="0"/>
              <a:t>si rilascia prontamente con l’avvio della deglutizione, in concomitanza con l’attività peristaltica </a:t>
            </a:r>
            <a:r>
              <a:rPr lang="it-IT" dirty="0" smtClean="0"/>
              <a:t>del </a:t>
            </a:r>
            <a:r>
              <a:rPr lang="it-IT" dirty="0"/>
              <a:t>corpo esofageo e durante l’eruttazione ed il vomito. </a:t>
            </a:r>
            <a:endParaRPr lang="it-IT" dirty="0" smtClean="0"/>
          </a:p>
          <a:p>
            <a:r>
              <a:rPr lang="it-IT" dirty="0" smtClean="0"/>
              <a:t>I rilasciamenti </a:t>
            </a:r>
            <a:r>
              <a:rPr lang="it-IT" dirty="0"/>
              <a:t>fasici transitori (</a:t>
            </a:r>
            <a:r>
              <a:rPr lang="it-IT" dirty="0" err="1"/>
              <a:t>Transjent</a:t>
            </a:r>
            <a:r>
              <a:rPr lang="it-IT" dirty="0"/>
              <a:t> Lower </a:t>
            </a:r>
            <a:r>
              <a:rPr lang="it-IT" dirty="0" err="1"/>
              <a:t>Esophageal</a:t>
            </a:r>
            <a:r>
              <a:rPr lang="it-IT" dirty="0"/>
              <a:t> </a:t>
            </a:r>
            <a:r>
              <a:rPr lang="it-IT" dirty="0" err="1"/>
              <a:t>Sphincter</a:t>
            </a:r>
            <a:r>
              <a:rPr lang="it-IT" dirty="0"/>
              <a:t> </a:t>
            </a:r>
            <a:r>
              <a:rPr lang="it-IT" dirty="0" err="1"/>
              <a:t>Relaxation</a:t>
            </a:r>
            <a:r>
              <a:rPr lang="it-IT" dirty="0"/>
              <a:t>), </a:t>
            </a:r>
            <a:r>
              <a:rPr lang="it-IT" dirty="0" smtClean="0"/>
              <a:t>sono dei rilasciamenti indipendenti dall’ eruttazione e dal vomito </a:t>
            </a:r>
            <a:r>
              <a:rPr lang="it-IT" dirty="0"/>
              <a:t>e </a:t>
            </a:r>
            <a:r>
              <a:rPr lang="it-IT" dirty="0" smtClean="0"/>
              <a:t> </a:t>
            </a:r>
            <a:r>
              <a:rPr lang="it-IT" dirty="0"/>
              <a:t>durano generalmente più a lungo (&gt; 10 secondi) dei rilasciamenti post-deglutitori</a:t>
            </a:r>
            <a:r>
              <a:rPr lang="it-IT" dirty="0" smtClean="0"/>
              <a:t>. </a:t>
            </a:r>
            <a:r>
              <a:rPr lang="it-IT" dirty="0"/>
              <a:t>I rilasciamenti fasici dello </a:t>
            </a:r>
            <a:r>
              <a:rPr lang="it-IT" dirty="0" smtClean="0"/>
              <a:t>LES, </a:t>
            </a:r>
            <a:r>
              <a:rPr lang="it-IT" dirty="0"/>
              <a:t>ed in particolare quelli transitori, possono determinare reflusso di materiale gastrico nel corpo esofageo ed hanno un ruolo patogenetico fondamentale nella malattia da reflusso gastro-esofageo e nello sviluppo di esofagite.</a:t>
            </a:r>
          </a:p>
        </p:txBody>
      </p:sp>
    </p:spTree>
    <p:extLst>
      <p:ext uri="{BB962C8B-B14F-4D97-AF65-F5344CB8AC3E}">
        <p14:creationId xmlns:p14="http://schemas.microsoft.com/office/powerpoint/2010/main" val="33939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"/>
            <a:ext cx="12192000" cy="10752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935287" y="146549"/>
            <a:ext cx="588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1) BARRIERA ANTIREFLUSSO: LES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7818" y="1454727"/>
            <a:ext cx="1167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RILASCIAMENTI TRANSITORI INAPPROPRIATI DEL LES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6788" y="2294796"/>
            <a:ext cx="112969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 rilasciamenti inappropriati del </a:t>
            </a:r>
            <a:r>
              <a:rPr lang="it-IT" b="1" dirty="0" smtClean="0"/>
              <a:t>LES </a:t>
            </a:r>
            <a:r>
              <a:rPr lang="it-IT" b="1" dirty="0"/>
              <a:t>possono essere indotti da</a:t>
            </a:r>
            <a:r>
              <a:rPr lang="it-IT" b="1" dirty="0" smtClean="0"/>
              <a:t>:</a:t>
            </a:r>
          </a:p>
          <a:p>
            <a:pPr marL="342900" indent="-342900">
              <a:buAutoNum type="arabicParenR"/>
            </a:pPr>
            <a:r>
              <a:rPr lang="it-IT" dirty="0" smtClean="0"/>
              <a:t>Ernia </a:t>
            </a:r>
            <a:r>
              <a:rPr lang="it-IT" dirty="0" err="1" smtClean="0"/>
              <a:t>jatale</a:t>
            </a:r>
            <a:r>
              <a:rPr lang="it-IT" dirty="0" smtClean="0"/>
              <a:t> da scivolamento</a:t>
            </a:r>
          </a:p>
          <a:p>
            <a:pPr marL="342900" indent="-342900">
              <a:buAutoNum type="arabicParenR"/>
            </a:pPr>
            <a:r>
              <a:rPr lang="it-IT" dirty="0" smtClean="0"/>
              <a:t>Alcune </a:t>
            </a:r>
            <a:r>
              <a:rPr lang="it-IT" dirty="0" smtClean="0"/>
              <a:t>malattie: DM, sclerodermia, </a:t>
            </a:r>
            <a:r>
              <a:rPr lang="it-IT" dirty="0" err="1" smtClean="0"/>
              <a:t>dermatomiosite</a:t>
            </a:r>
            <a:r>
              <a:rPr lang="it-IT" dirty="0" smtClean="0"/>
              <a:t>, m. di Parkinson</a:t>
            </a:r>
          </a:p>
          <a:p>
            <a:pPr marL="342900" indent="-342900">
              <a:buFontTx/>
              <a:buAutoNum type="arabicParenR"/>
            </a:pPr>
            <a:r>
              <a:rPr lang="it-IT" dirty="0" smtClean="0"/>
              <a:t>Cibi </a:t>
            </a:r>
            <a:r>
              <a:rPr lang="it-IT" dirty="0"/>
              <a:t>e bevande: cioccolato, agrumi, pomodoro, caffè: la caffeina (</a:t>
            </a:r>
            <a:r>
              <a:rPr lang="it-IT" dirty="0" err="1"/>
              <a:t>trimetilxantina</a:t>
            </a:r>
            <a:r>
              <a:rPr lang="it-IT" dirty="0"/>
              <a:t>) è un irritante gastrico ed un potente stimolante della secrezione gastrica, alcool, bibite </a:t>
            </a:r>
            <a:r>
              <a:rPr lang="it-IT" dirty="0" smtClean="0"/>
              <a:t>gasate</a:t>
            </a:r>
          </a:p>
          <a:p>
            <a:r>
              <a:rPr lang="it-IT" dirty="0"/>
              <a:t>4</a:t>
            </a:r>
            <a:r>
              <a:rPr lang="it-IT" dirty="0" smtClean="0"/>
              <a:t>)   </a:t>
            </a:r>
            <a:r>
              <a:rPr lang="it-IT" dirty="0" smtClean="0"/>
              <a:t>Farmaci che riducono la pressione del LES: antagonisti </a:t>
            </a:r>
            <a:r>
              <a:rPr lang="el-GR" dirty="0" smtClean="0"/>
              <a:t>α</a:t>
            </a:r>
            <a:r>
              <a:rPr lang="it-IT" dirty="0" smtClean="0"/>
              <a:t> adrenergici (</a:t>
            </a:r>
            <a:r>
              <a:rPr lang="it-IT" dirty="0" err="1" smtClean="0"/>
              <a:t>cardura</a:t>
            </a:r>
            <a:r>
              <a:rPr lang="it-IT" dirty="0" smtClean="0"/>
              <a:t>, </a:t>
            </a:r>
            <a:r>
              <a:rPr lang="it-IT" dirty="0" err="1" smtClean="0"/>
              <a:t>tamsulosina</a:t>
            </a:r>
            <a:r>
              <a:rPr lang="it-IT" dirty="0" smtClean="0"/>
              <a:t>, </a:t>
            </a:r>
            <a:r>
              <a:rPr lang="it-IT" dirty="0" err="1" smtClean="0"/>
              <a:t>ecc</a:t>
            </a:r>
            <a:r>
              <a:rPr lang="it-IT" dirty="0" smtClean="0"/>
              <a:t>), agonisti </a:t>
            </a:r>
            <a:r>
              <a:rPr lang="el-GR" dirty="0" smtClean="0"/>
              <a:t>β</a:t>
            </a:r>
            <a:r>
              <a:rPr lang="it-IT" dirty="0" smtClean="0"/>
              <a:t> adrenergici (</a:t>
            </a:r>
            <a:r>
              <a:rPr lang="it-IT" dirty="0" err="1" smtClean="0"/>
              <a:t>salbutamolo</a:t>
            </a:r>
            <a:r>
              <a:rPr lang="it-IT" dirty="0" smtClean="0"/>
              <a:t>, </a:t>
            </a:r>
            <a:r>
              <a:rPr lang="it-IT" dirty="0" err="1" smtClean="0"/>
              <a:t>ecc</a:t>
            </a:r>
            <a:r>
              <a:rPr lang="it-IT" dirty="0" smtClean="0"/>
              <a:t>), Teofillina, nitrati (nitroglicerina </a:t>
            </a:r>
            <a:r>
              <a:rPr lang="it-IT" dirty="0"/>
              <a:t>e </a:t>
            </a:r>
            <a:r>
              <a:rPr lang="it-IT" dirty="0" smtClean="0"/>
              <a:t>l’</a:t>
            </a:r>
            <a:r>
              <a:rPr lang="it-IT" dirty="0" err="1" smtClean="0"/>
              <a:t>isosorbide</a:t>
            </a:r>
            <a:r>
              <a:rPr lang="it-IT" dirty="0" smtClean="0"/>
              <a:t>), benzodiazepine, antidepressivi triciclici, dopamina, progesterone, </a:t>
            </a:r>
            <a:r>
              <a:rPr lang="it-IT" dirty="0" err="1" smtClean="0"/>
              <a:t>ecc</a:t>
            </a:r>
            <a:endParaRPr lang="it-IT" dirty="0" smtClean="0"/>
          </a:p>
          <a:p>
            <a:r>
              <a:rPr lang="it-IT" dirty="0"/>
              <a:t>5</a:t>
            </a:r>
            <a:r>
              <a:rPr lang="it-IT" dirty="0" smtClean="0"/>
              <a:t>)   </a:t>
            </a:r>
            <a:r>
              <a:rPr lang="it-IT" dirty="0" smtClean="0"/>
              <a:t>Fumo </a:t>
            </a:r>
            <a:r>
              <a:rPr lang="it-IT" dirty="0"/>
              <a:t>e Cannabis</a:t>
            </a:r>
          </a:p>
          <a:p>
            <a:r>
              <a:rPr lang="it-IT" dirty="0" smtClean="0"/>
              <a:t>6) Interventi </a:t>
            </a:r>
            <a:r>
              <a:rPr lang="it-IT" dirty="0"/>
              <a:t>chirurgici: </a:t>
            </a:r>
            <a:r>
              <a:rPr lang="it-IT" dirty="0" smtClean="0"/>
              <a:t>Colecistectomia, </a:t>
            </a:r>
            <a:r>
              <a:rPr lang="it-IT" dirty="0"/>
              <a:t>gastroresezione e posizionamento di palloncino intragastrico per obesità</a:t>
            </a:r>
          </a:p>
          <a:p>
            <a:endParaRPr lang="it-IT" dirty="0"/>
          </a:p>
          <a:p>
            <a:r>
              <a:rPr lang="it-IT" dirty="0" smtClean="0"/>
              <a:t> </a:t>
            </a:r>
            <a:endParaRPr lang="it-IT" dirty="0"/>
          </a:p>
          <a:p>
            <a:pPr marL="342900" indent="-342900">
              <a:buAutoNum type="arabicParenR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24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"/>
            <a:ext cx="12192000" cy="10752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7818" y="1076323"/>
            <a:ext cx="1167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FISIOPATOLOGIA DEI RILASCIAMENTI </a:t>
            </a:r>
            <a:r>
              <a:rPr lang="it-IT" sz="2400" dirty="0" smtClean="0"/>
              <a:t>TRANSITORI INAPPROPRIATI DEL </a:t>
            </a:r>
            <a:r>
              <a:rPr lang="it-IT" sz="2400" dirty="0" smtClean="0"/>
              <a:t>LES POST-CHIRURGIA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07818" y="5083728"/>
            <a:ext cx="11510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dirty="0"/>
              <a:t> Dopo la rimozione della colecisti, la bile non viene più concentrata e rilasciata in modo sincrono con i pasti, ma </a:t>
            </a:r>
            <a:r>
              <a:rPr lang="it-IT" dirty="0" smtClean="0"/>
              <a:t>scende </a:t>
            </a:r>
            <a:r>
              <a:rPr lang="it-IT" dirty="0"/>
              <a:t>continuamente nell'intestino. Questo può causare un "reflusso </a:t>
            </a:r>
            <a:r>
              <a:rPr lang="it-IT" dirty="0" smtClean="0"/>
              <a:t>duodeno-gastrico«. </a:t>
            </a:r>
            <a:r>
              <a:rPr lang="it-IT" dirty="0"/>
              <a:t> La presenza di bile e acidi nello stomaco può irritare la mucosa gastrica </a:t>
            </a:r>
            <a:r>
              <a:rPr lang="it-IT" dirty="0" smtClean="0"/>
              <a:t>ed innescare </a:t>
            </a:r>
            <a:r>
              <a:rPr lang="it-IT" dirty="0"/>
              <a:t>un riflesso vago-vagale che provoca rilasciamenti transitori inappropriati del LES</a:t>
            </a:r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06" y="1548550"/>
            <a:ext cx="2704860" cy="336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207818" y="3710865"/>
            <a:ext cx="1392522" cy="67710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CCK: </a:t>
            </a:r>
            <a:r>
              <a:rPr lang="it-IT" altLang="it-IT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colecistochinina</a:t>
            </a:r>
            <a:endParaRPr lang="it-IT" altLang="it-IT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07818" y="1680311"/>
            <a:ext cx="6092001" cy="2912625"/>
            <a:chOff x="207818" y="1653579"/>
            <a:chExt cx="6092001" cy="2912625"/>
          </a:xfrm>
        </p:grpSpPr>
        <p:pic>
          <p:nvPicPr>
            <p:cNvPr id="9" name="Picture 5" descr="colecistectomia_1.jpg (98226 byte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783" y="1653579"/>
              <a:ext cx="2980036" cy="291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18" y="1680311"/>
              <a:ext cx="2981199" cy="288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ttangolo 12"/>
          <p:cNvSpPr/>
          <p:nvPr/>
        </p:nvSpPr>
        <p:spPr>
          <a:xfrm>
            <a:off x="6140741" y="3710865"/>
            <a:ext cx="159078" cy="78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 descr="http://www.hopkins-gi.org/Upload/200802291436_26430_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21" y="1580063"/>
            <a:ext cx="4318499" cy="325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0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DE9526-D510-7D51-F8F1-D5EA9DD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"/>
            <a:ext cx="12192000" cy="10752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7818" y="1076323"/>
            <a:ext cx="1167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FISIOPATOLOGIA DEI RILASCIAMENTI </a:t>
            </a:r>
            <a:r>
              <a:rPr lang="it-IT" sz="2400" dirty="0" smtClean="0"/>
              <a:t>TRANSITORI INAPPROPRIATI DEL </a:t>
            </a:r>
            <a:r>
              <a:rPr lang="it-IT" sz="2400" dirty="0" smtClean="0"/>
              <a:t>LES POST-CHIRURGIA</a:t>
            </a:r>
            <a:endParaRPr lang="it-IT" sz="2400" dirty="0"/>
          </a:p>
        </p:txBody>
      </p:sp>
      <p:sp>
        <p:nvSpPr>
          <p:cNvPr id="13" name="Rettangolo 12"/>
          <p:cNvSpPr/>
          <p:nvPr/>
        </p:nvSpPr>
        <p:spPr>
          <a:xfrm>
            <a:off x="6140741" y="3710865"/>
            <a:ext cx="159078" cy="78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Intra Gastric Balloon Sydney | Dr. Mark Mag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31" y="1853904"/>
            <a:ext cx="4952364" cy="49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7214532" y="3011648"/>
            <a:ext cx="3791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Incremento della pressione endogastrica che può superare quella del LES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95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2788</Words>
  <Application>Microsoft Office PowerPoint</Application>
  <PresentationFormat>Widescreen</PresentationFormat>
  <Paragraphs>203</Paragraphs>
  <Slides>36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Microsoft YaHei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Tema di Office</vt:lpstr>
      <vt:lpstr>Document</vt:lpstr>
      <vt:lpstr>Malattia da Reflusso Gastroesofageo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Laparoscopia</vt:lpstr>
      <vt:lpstr>Tecnica della Fundoplicatio sec Nissen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PALMISANO SILVIA</dc:creator>
  <cp:lastModifiedBy>PALMISANO SILVIA</cp:lastModifiedBy>
  <cp:revision>92</cp:revision>
  <dcterms:created xsi:type="dcterms:W3CDTF">2023-10-17T19:18:35Z</dcterms:created>
  <dcterms:modified xsi:type="dcterms:W3CDTF">2026-03-25T14:34:19Z</dcterms:modified>
</cp:coreProperties>
</file>