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1" r:id="rId4"/>
    <p:sldId id="287" r:id="rId5"/>
    <p:sldId id="276" r:id="rId6"/>
    <p:sldId id="278" r:id="rId7"/>
    <p:sldId id="288" r:id="rId8"/>
    <p:sldId id="289" r:id="rId9"/>
    <p:sldId id="290" r:id="rId10"/>
    <p:sldId id="300" r:id="rId11"/>
    <p:sldId id="291" r:id="rId12"/>
    <p:sldId id="292" r:id="rId13"/>
    <p:sldId id="293" r:id="rId14"/>
    <p:sldId id="294" r:id="rId15"/>
    <p:sldId id="295" r:id="rId16"/>
    <p:sldId id="302" r:id="rId17"/>
    <p:sldId id="301" r:id="rId18"/>
    <p:sldId id="303" r:id="rId19"/>
    <p:sldId id="296" r:id="rId20"/>
    <p:sldId id="299" r:id="rId21"/>
    <p:sldId id="298" r:id="rId22"/>
    <p:sldId id="304" r:id="rId23"/>
    <p:sldId id="305" r:id="rId24"/>
    <p:sldId id="306" r:id="rId25"/>
    <p:sldId id="307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48D0F18-C07D-6C5D-581C-C59ED02496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6A9F6F-FDFE-86A9-35F6-AA43A8A01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27E8595-14A5-1024-E9A3-46885BF6F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1A5C24-250D-8986-CF0B-2F51D9F19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5F82F26-F902-3110-B62E-FD3BB3E18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3856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9798619-99EC-8173-6C9E-A28D7D551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0AE81F-B22B-394A-2FD3-DB2C908900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EACB51-12AA-EF6D-6F6A-ABC98D9BE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35841E0-95E9-A57C-1149-352D422F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F54957-EA83-0091-FB50-CA8CEFBE0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7633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FC54654-B10A-5998-650F-6993390EC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F3AAE24-1902-642F-4502-A6EE24068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3D6016A-AEDE-53BD-3D3F-1791D0621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FCFA95C-C821-052B-C204-A02272F9B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8D16744-2AF2-45FD-B9CF-6C28A9915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6224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1AC4F8-E567-CA6D-406C-C0CB61EFC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6020093-0B82-39B6-93C3-649BB89588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16F1664-D948-F11B-CA8C-927AB6E3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727AFD4-417A-2AB3-2A36-F617D7BDD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57A79BC-588A-0737-A078-49EAAE6F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120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FADD4F-9E7A-6D2C-292B-723CAEF55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4755FBC-EA75-CB62-87B1-C1EEAA99C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1353B3-B679-F547-C0F8-F1D3470C0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929F1C-3AA6-9591-A947-90C34A0FE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2F8B884-A372-01F9-FD9C-5F96A3A8A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2668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F8B3CF-26B6-3EE3-B54D-8907AE47C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CF02BE8-7B43-11D7-E8EC-3CC421D2E7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4BCCB9-735C-838F-EE91-43569B17B5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42FFD3-729C-2F61-0B69-DBB984FDF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2589FB-B299-02AE-019B-1EA92906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D0377F1-F606-177E-AE98-344627F390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21464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43FFD21-6FDB-693F-44E0-794F4995B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E7ED583-ED8F-22E7-1BD5-19DDD1D7C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AE99687-0023-5683-BCEF-DFB8B450B4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13C7537-DB52-8B46-6B23-03B13DDEBE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8BEE2F0-2A44-4A43-CE77-5427267E72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4E3E01A-2AB1-861B-5CBE-4F1979FF8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ED5E9B7-55DF-8B33-4BAA-92D574E16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43B2E01-8B83-79D0-91F5-90AC90E0E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406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4CC3-A358-3861-90B8-53C5EA1E0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71B401F-CC02-C79A-B63E-F789BFEE8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BDC24DA-C2CA-C301-2A9D-4DAB8152D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5815868-A7EB-26FE-C28C-D41A876AC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544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6405F7D9-7A07-6CA9-DE44-AC0C7C6A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C385FEA3-C7D7-B826-02A3-CA2C9B28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55952A1-A180-A5F3-A55D-2448BDF44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095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821E40-A038-81D6-CA71-95FC316C4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2FE98D-3BBF-9358-277A-1DE2F7E68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9F639CD3-1F6A-E98B-2EA9-D3744DEE8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AB37824-F498-531E-4974-FBAFBB63E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F6E545A-AA8E-D247-5B9D-2128BA1C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99AE2EB-C253-9EEC-464A-19DF4A12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1936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D39B13F-D944-3D57-417C-E549E7F10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D721F41-651D-B79C-632D-C5691A7120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246B81-E5E4-7EAD-062C-4C493B78DE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A2FBEBA-269A-569A-E8A2-5108A5A33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5C5812A-C104-2E69-D184-A122051A7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3E19671-C496-996F-2DEB-CAD6D9DDC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616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A1EB74-3B59-E591-8F13-DAB25F2AC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76C8E32-6F2C-04CE-3A81-1C49E3F0A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F549424-7E65-3BB4-AAEC-5AB78F63C6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A3EEB-E912-428F-99D9-1DD9946C887D}" type="datetimeFigureOut">
              <a:rPr lang="it-IT" smtClean="0"/>
              <a:t>01/04/2026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269284-9F7A-FFDB-44CD-59A60356A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0B417F8-4E2B-72B1-C8CD-77E110EC1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76E0-650B-4795-908B-1FD99BB3FBB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1885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8FF5339-0389-7C2A-C3D2-DCFB716692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96435"/>
            <a:ext cx="9144000" cy="2387600"/>
          </a:xfrm>
        </p:spPr>
        <p:txBody>
          <a:bodyPr/>
          <a:lstStyle/>
          <a:p>
            <a:r>
              <a:rPr lang="it-IT" dirty="0" smtClean="0"/>
              <a:t>Ernie diaframmatiche</a:t>
            </a: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D6A3D5-6BBD-A406-DBCE-3FC2F108C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63840"/>
            <a:ext cx="9144000" cy="371446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Prof. Silvia Palmisano</a:t>
            </a:r>
            <a:endParaRPr lang="it-IT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B68636F6-06B0-3D2F-558E-4383B81C6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3465"/>
            <a:ext cx="12192000" cy="723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527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74028" y="1091029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949" y="1529517"/>
            <a:ext cx="3758292" cy="4991349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446" y="2529162"/>
            <a:ext cx="7502554" cy="29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4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24691" y="2028305"/>
            <a:ext cx="605166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Terapia </a:t>
            </a:r>
            <a:r>
              <a:rPr lang="it-IT" sz="2800" b="1" dirty="0" smtClean="0"/>
              <a:t>post- natale:</a:t>
            </a:r>
          </a:p>
          <a:p>
            <a:r>
              <a:rPr lang="it-IT" sz="2400" b="1" u="sng" dirty="0"/>
              <a:t>Chirurgia </a:t>
            </a:r>
            <a:r>
              <a:rPr lang="it-IT" sz="2400" b="1" u="sng" dirty="0" smtClean="0"/>
              <a:t>tradizionale open</a:t>
            </a:r>
          </a:p>
          <a:p>
            <a:endParaRPr lang="it-IT" sz="24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Incisione </a:t>
            </a:r>
            <a:r>
              <a:rPr lang="it-IT" sz="2400" dirty="0"/>
              <a:t>sottocostale dal lato dell’ernia.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/>
              <a:t>R</a:t>
            </a:r>
            <a:r>
              <a:rPr lang="it-IT" sz="2400" dirty="0" smtClean="0"/>
              <a:t>iduzione </a:t>
            </a:r>
            <a:r>
              <a:rPr lang="it-IT" sz="2400" dirty="0" err="1"/>
              <a:t>atraumatica</a:t>
            </a:r>
            <a:r>
              <a:rPr lang="it-IT" sz="2400" dirty="0"/>
              <a:t> e graduale dei visceri. </a:t>
            </a:r>
            <a:endParaRPr lang="it-IT" sz="24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Identificazione dei </a:t>
            </a:r>
            <a:r>
              <a:rPr lang="it-IT" sz="2400" dirty="0"/>
              <a:t>margini </a:t>
            </a:r>
            <a:r>
              <a:rPr lang="it-IT" sz="2400" dirty="0" smtClean="0"/>
              <a:t>dell’orifizio erniario che vengono suturati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sz="2400" dirty="0" smtClean="0"/>
              <a:t>Posizionamento di drenaggio </a:t>
            </a:r>
            <a:r>
              <a:rPr lang="it-IT" sz="2400" dirty="0"/>
              <a:t>toracico </a:t>
            </a:r>
            <a:r>
              <a:rPr lang="it-IT" sz="2400" dirty="0" smtClean="0"/>
              <a:t>omolaterale (a </a:t>
            </a:r>
            <a:r>
              <a:rPr lang="it-IT" sz="2400" dirty="0"/>
              <a:t>discrezione del </a:t>
            </a:r>
            <a:r>
              <a:rPr lang="it-IT" sz="2400" dirty="0" smtClean="0"/>
              <a:t>chirurgo).</a:t>
            </a:r>
            <a:endParaRPr lang="it-IT" sz="2800" dirty="0"/>
          </a:p>
        </p:txBody>
      </p:sp>
      <p:pic>
        <p:nvPicPr>
          <p:cNvPr id="9" name="Picture 5" descr="hd0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9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hd0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9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5-LDH%20thorac%20op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118" y="1687484"/>
            <a:ext cx="5231341" cy="462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65973" y="1268598"/>
            <a:ext cx="5517486" cy="546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8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1318" y="1966740"/>
            <a:ext cx="624095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 b="1" dirty="0"/>
              <a:t>Terapia </a:t>
            </a:r>
            <a:r>
              <a:rPr lang="it-IT" sz="2800" b="1" dirty="0" smtClean="0"/>
              <a:t>post- natale:</a:t>
            </a:r>
          </a:p>
          <a:p>
            <a:r>
              <a:rPr lang="it-IT" sz="2400" b="1" u="sng" dirty="0"/>
              <a:t>Chirurgia </a:t>
            </a:r>
            <a:r>
              <a:rPr lang="it-IT" sz="2400" b="1" u="sng" dirty="0" smtClean="0"/>
              <a:t>mini-invasiva: </a:t>
            </a:r>
            <a:r>
              <a:rPr lang="it-IT" sz="2400" b="1" u="sng" dirty="0" err="1" smtClean="0"/>
              <a:t>toracoscopica</a:t>
            </a:r>
            <a:r>
              <a:rPr lang="it-IT" sz="2400" b="1" u="sng" dirty="0" smtClean="0"/>
              <a:t>/ </a:t>
            </a:r>
            <a:r>
              <a:rPr lang="it-IT" sz="2400" b="1" dirty="0" smtClean="0"/>
              <a:t>laparoscopica </a:t>
            </a:r>
          </a:p>
          <a:p>
            <a:r>
              <a:rPr lang="it-IT" dirty="0"/>
              <a:t>La correzione mininvasiva </a:t>
            </a:r>
            <a:r>
              <a:rPr lang="it-IT" dirty="0" smtClean="0"/>
              <a:t>può </a:t>
            </a:r>
            <a:r>
              <a:rPr lang="it-IT" dirty="0"/>
              <a:t>essere effettuata solo su pazienti eleggibili, cioè </a:t>
            </a:r>
            <a:r>
              <a:rPr lang="it-IT" dirty="0" smtClean="0"/>
              <a:t>neonati senza </a:t>
            </a:r>
            <a:r>
              <a:rPr lang="it-IT" dirty="0"/>
              <a:t>segni di ipertensione polmonare ed emodinamicamente stabili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Induzione del pneumotorace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Riduzione </a:t>
            </a:r>
            <a:r>
              <a:rPr lang="it-IT" dirty="0"/>
              <a:t>dei visceri erniati </a:t>
            </a:r>
            <a:r>
              <a:rPr lang="it-IT" dirty="0" smtClean="0"/>
              <a:t>in addome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Quando </a:t>
            </a:r>
            <a:r>
              <a:rPr lang="it-IT" dirty="0"/>
              <a:t>il difetto è piccolo </a:t>
            </a:r>
            <a:r>
              <a:rPr lang="it-IT" dirty="0" smtClean="0"/>
              <a:t>può </a:t>
            </a:r>
            <a:r>
              <a:rPr lang="it-IT" dirty="0"/>
              <a:t>essere eseguita una chiusura primaria mediante </a:t>
            </a:r>
            <a:r>
              <a:rPr lang="it-IT" dirty="0" smtClean="0"/>
              <a:t>punti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Ampi </a:t>
            </a:r>
            <a:r>
              <a:rPr lang="it-IT" dirty="0"/>
              <a:t>difetti spesso richiedono l’uso di un </a:t>
            </a:r>
            <a:r>
              <a:rPr lang="it-IT" dirty="0" smtClean="0"/>
              <a:t>patch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it-IT" dirty="0" smtClean="0"/>
              <a:t>Posizionamento </a:t>
            </a:r>
            <a:r>
              <a:rPr lang="it-IT" dirty="0"/>
              <a:t>di un drenaggio toracico (a discrezione del chirurgo)</a:t>
            </a:r>
            <a:endParaRPr lang="it-IT" sz="24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0677" y="1076325"/>
            <a:ext cx="5672916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1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ANTERIORE DI MORGAGNI-LARREY</a:t>
            </a:r>
            <a:endParaRPr lang="it-IT" sz="3600" dirty="0"/>
          </a:p>
        </p:txBody>
      </p:sp>
      <p:pic>
        <p:nvPicPr>
          <p:cNvPr id="1026" name="Picture 2" descr="True Diaphragmatic Hernia (Morgagni Hernia) Incidentally Diagnosed with  Positive Contrast Peritoneography in a Cat: A Rare Case Report and a Review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977" y="2086495"/>
            <a:ext cx="5437571" cy="365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382384" y="3200400"/>
            <a:ext cx="6101541" cy="3028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Persistenza lacuna anteriore retrosternale </a:t>
            </a:r>
            <a:r>
              <a:rPr lang="it-IT" altLang="it-IT" sz="2400" dirty="0" err="1"/>
              <a:t>paramediana</a:t>
            </a:r>
            <a:endParaRPr lang="it-IT" altLang="it-IT" sz="2400" dirty="0"/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Mancata saldatura fasci sternali  (spazio </a:t>
            </a:r>
            <a:r>
              <a:rPr lang="it-IT" altLang="it-IT" sz="2400" dirty="0" err="1"/>
              <a:t>Larrey</a:t>
            </a:r>
            <a:r>
              <a:rPr lang="it-IT" altLang="it-IT" sz="2400" dirty="0"/>
              <a:t>) e costali (fessura </a:t>
            </a:r>
            <a:r>
              <a:rPr lang="it-IT" altLang="it-IT" sz="2400" dirty="0" err="1"/>
              <a:t>Morgagni</a:t>
            </a:r>
            <a:r>
              <a:rPr lang="it-IT" altLang="it-IT" sz="2400" dirty="0"/>
              <a:t>) del diaframma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A dx 90% (a </a:t>
            </a:r>
            <a:r>
              <a:rPr lang="it-IT" altLang="it-IT" sz="2400" dirty="0" err="1"/>
              <a:t>sx</a:t>
            </a:r>
            <a:r>
              <a:rPr lang="it-IT" altLang="it-IT" sz="2400" dirty="0"/>
              <a:t> pericardio)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altLang="it-IT" sz="2400" dirty="0"/>
              <a:t>Iniziale grasso preperitoneale -</a:t>
            </a:r>
            <a:r>
              <a:rPr lang="it-IT" altLang="it-IT" sz="2400" dirty="0">
                <a:sym typeface="Wingdings" panose="05000000000000000000" pitchFamily="2" charset="2"/>
              </a:rPr>
              <a:t> peritoneo, grande omento e colon trasverso</a:t>
            </a:r>
          </a:p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07570" y="2026068"/>
            <a:ext cx="605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R</a:t>
            </a:r>
            <a:r>
              <a:rPr lang="it-IT" sz="2400" dirty="0" smtClean="0"/>
              <a:t>appresenta </a:t>
            </a:r>
            <a:r>
              <a:rPr lang="it-IT" sz="2400" dirty="0"/>
              <a:t>soltanto il 2% dei casi clinici di ernia diaframmatica congenita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15716"/>
            <a:ext cx="2400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10588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ANTERIORE DI MORGAGNI-LARREY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10588" y="2216122"/>
            <a:ext cx="7165572" cy="427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L’ernia di </a:t>
            </a:r>
            <a:r>
              <a:rPr lang="it-IT" dirty="0" err="1"/>
              <a:t>Morgagni-Larrey</a:t>
            </a:r>
            <a:r>
              <a:rPr lang="it-IT" dirty="0"/>
              <a:t> rappresenta il 3-4% delle ernie </a:t>
            </a:r>
            <a:r>
              <a:rPr lang="it-IT" dirty="0" smtClean="0"/>
              <a:t>diaframmatiche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Il difetto è localizzato più frequentemente a destra, probabilmente perché a sinistra la soluzione di conti­nuità viene tamponata dal cuore e dal pericardio sovrastanti, ma può essere anche </a:t>
            </a:r>
            <a:r>
              <a:rPr lang="it-IT" dirty="0" smtClean="0"/>
              <a:t>bilaterale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Anche se di natura congenita, si manifesta più frequentemente nell’età adulta che in quella pediatrica</a:t>
            </a:r>
            <a:r>
              <a:rPr lang="it-IT" dirty="0" smtClean="0"/>
              <a:t>.</a:t>
            </a:r>
          </a:p>
          <a:p>
            <a:pPr marL="285750" indent="-28575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it-IT" dirty="0"/>
              <a:t>È asintomatica in un terzo dei </a:t>
            </a:r>
            <a:r>
              <a:rPr lang="it-IT" dirty="0" smtClean="0"/>
              <a:t>casi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L’occlusione con strozzamento è la complicanza più frequente a carico dei visceri cavi addominali erniati.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A carico degli organi parenchimatosi si può verificare la torsione o lo stiramento del peduncolo ilare.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La terapia chirurgica prevede la riduzione dei vi­sceri erniati in addome, rescissione del sacco erniario e la chiusura della breccia dia­frammatica. </a:t>
            </a:r>
          </a:p>
          <a:p>
            <a:pPr marL="285750" indent="-285750" fontAlgn="base">
              <a:buFont typeface="Wingdings" panose="05000000000000000000" pitchFamily="2" charset="2"/>
              <a:buChar char="Ø"/>
            </a:pPr>
            <a:r>
              <a:rPr lang="it-IT" dirty="0"/>
              <a:t>L’approccio si avvale di un trattamento per via laparoscopica</a:t>
            </a:r>
          </a:p>
          <a:p>
            <a:pPr>
              <a:lnSpc>
                <a:spcPct val="90000"/>
              </a:lnSpc>
            </a:pPr>
            <a:endParaRPr lang="it-IT" dirty="0"/>
          </a:p>
        </p:txBody>
      </p:sp>
      <p:pic>
        <p:nvPicPr>
          <p:cNvPr id="10242" name="Picture 2" descr="www.fisiokinesiterapia.bi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707" y="2394065"/>
            <a:ext cx="4315260" cy="313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91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2161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DIAFRAMMATICHE POST TRAUMATICHE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59391" y="1844698"/>
            <a:ext cx="1188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/>
              <a:t>Passaggio </a:t>
            </a:r>
            <a:r>
              <a:rPr lang="it-IT" sz="2400" dirty="0"/>
              <a:t>di visceri addominali in cavità toracica attraverso una lesione del diaframma causata da </a:t>
            </a:r>
            <a:r>
              <a:rPr lang="it-IT" sz="2400" dirty="0" smtClean="0"/>
              <a:t>trauma. Rappresentano lo </a:t>
            </a:r>
            <a:r>
              <a:rPr lang="it-IT" altLang="it-IT" sz="2400" dirty="0" smtClean="0"/>
              <a:t>0.8-1.6</a:t>
            </a:r>
            <a:r>
              <a:rPr lang="it-IT" altLang="it-IT" sz="2400" dirty="0"/>
              <a:t>% </a:t>
            </a:r>
            <a:r>
              <a:rPr lang="it-IT" altLang="it-IT" sz="2400" dirty="0" err="1"/>
              <a:t>paz</a:t>
            </a:r>
            <a:r>
              <a:rPr lang="it-IT" altLang="it-IT" sz="2400" dirty="0"/>
              <a:t>. trauma </a:t>
            </a:r>
            <a:r>
              <a:rPr lang="it-IT" altLang="it-IT" sz="2400" dirty="0" err="1"/>
              <a:t>toraco</a:t>
            </a:r>
            <a:r>
              <a:rPr lang="it-IT" altLang="it-IT" sz="2400" dirty="0"/>
              <a:t>-addominale</a:t>
            </a:r>
          </a:p>
          <a:p>
            <a:pPr algn="ctr"/>
            <a:endParaRPr lang="it-IT" sz="24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38" y="232038"/>
            <a:ext cx="2400300" cy="60960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391" y="3220654"/>
            <a:ext cx="5666215" cy="305431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9806" y="2737522"/>
            <a:ext cx="3740539" cy="2946268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9928" y="4555222"/>
            <a:ext cx="4188966" cy="22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48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2161" y="1198367"/>
            <a:ext cx="9490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DIAFRAMMATICHE POST TRAUMATICHE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60108" y="2424079"/>
            <a:ext cx="5343397" cy="3674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FISIOPAPATOLOGIA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Trauma chiuso </a:t>
            </a:r>
            <a:r>
              <a:rPr lang="it-IT" dirty="0" err="1" smtClean="0"/>
              <a:t>contusivo</a:t>
            </a:r>
            <a:r>
              <a:rPr lang="it-IT" dirty="0" smtClean="0"/>
              <a:t> (diaframma in ispirazione)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Incidenti stradali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Precipitazioni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dirty="0" smtClean="0"/>
              <a:t>Compressione </a:t>
            </a:r>
            <a:r>
              <a:rPr lang="it-IT" dirty="0" err="1" smtClean="0"/>
              <a:t>toraco</a:t>
            </a:r>
            <a:r>
              <a:rPr lang="it-IT" dirty="0" smtClean="0"/>
              <a:t>-addominale (da schiacciamento)</a:t>
            </a:r>
            <a:endParaRPr lang="it-IT" dirty="0" smtClean="0"/>
          </a:p>
          <a:p>
            <a:pPr lvl="1"/>
            <a:endParaRPr lang="it-IT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Trauma aperto </a:t>
            </a:r>
            <a:r>
              <a:rPr lang="it-IT" dirty="0" smtClean="0">
                <a:sym typeface="Wingdings" panose="05000000000000000000" pitchFamily="2" charset="2"/>
              </a:rPr>
              <a:t> ferite penetranti</a:t>
            </a:r>
            <a:r>
              <a:rPr lang="it-IT" dirty="0" smtClean="0"/>
              <a:t> con lesioni </a:t>
            </a:r>
            <a:r>
              <a:rPr lang="it-IT" dirty="0" err="1" smtClean="0"/>
              <a:t>poliviscerali</a:t>
            </a:r>
            <a:r>
              <a:rPr lang="it-IT" dirty="0" smtClean="0"/>
              <a:t> associate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Ferite da arma bianca</a:t>
            </a:r>
          </a:p>
          <a:p>
            <a:pPr marL="742950" lvl="1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it-IT" dirty="0" smtClean="0"/>
              <a:t>Ferite da arma da fuoco</a:t>
            </a:r>
          </a:p>
          <a:p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2483" y="2201425"/>
            <a:ext cx="2980893" cy="4527465"/>
          </a:xfrm>
          <a:prstGeom prst="rect">
            <a:avLst/>
          </a:prstGeom>
        </p:spPr>
      </p:pic>
      <p:sp>
        <p:nvSpPr>
          <p:cNvPr id="11" name="Parentesi graffa chiusa 10"/>
          <p:cNvSpPr/>
          <p:nvPr/>
        </p:nvSpPr>
        <p:spPr>
          <a:xfrm>
            <a:off x="5503505" y="3192452"/>
            <a:ext cx="296333" cy="2426211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138" y="232038"/>
            <a:ext cx="2400300" cy="6096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6044306" y="3805392"/>
            <a:ext cx="2829964" cy="1200329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it-IT" dirty="0"/>
              <a:t>Meccanismo: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 Aumento </a:t>
            </a:r>
            <a:r>
              <a:rPr lang="it-IT" dirty="0"/>
              <a:t>improvviso della pressione intra-addominale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t-IT" dirty="0" smtClean="0"/>
              <a:t> Rottura </a:t>
            </a:r>
            <a:r>
              <a:rPr lang="it-IT" dirty="0"/>
              <a:t>del diaframma</a:t>
            </a:r>
          </a:p>
        </p:txBody>
      </p:sp>
    </p:spTree>
    <p:extLst>
      <p:ext uri="{BB962C8B-B14F-4D97-AF65-F5344CB8AC3E}">
        <p14:creationId xmlns:p14="http://schemas.microsoft.com/office/powerpoint/2010/main" val="288047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395372" y="2480936"/>
            <a:ext cx="6435090" cy="2308324"/>
          </a:xfrm>
          <a:prstGeom prst="rect">
            <a:avLst/>
          </a:prstGeom>
          <a:solidFill>
            <a:srgbClr val="00CC99">
              <a:lumMod val="60000"/>
              <a:lumOff val="40000"/>
            </a:srgbClr>
          </a:solidFill>
        </p:spPr>
        <p:txBody>
          <a:bodyPr wrap="square">
            <a:spAutoFit/>
          </a:bodyPr>
          <a:lstStyle/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Contusion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≤2 cm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III: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2 to 10 cm</a:t>
            </a: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IV: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&gt;10 cm;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tissue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loss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≤25 cm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2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  <a:p>
            <a:pPr marL="342900" marR="0" lvl="0" indent="-34290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it-IT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Grade 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V: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Laceration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and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tissue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</a:t>
            </a:r>
            <a:r>
              <a:rPr kumimoji="0" lang="it-IT" sz="2400" b="0" i="0" u="none" strike="noStrike" kern="0" cap="none" spc="0" normalizeH="0" baseline="0" noProof="0" dirty="0" err="1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loss</a:t>
            </a:r>
            <a:r>
              <a:rPr kumimoji="0" lang="it-IT" sz="2400" b="0" i="0" u="none" strike="noStrike" kern="0" cap="none" spc="0" normalizeH="0" baseline="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 &gt;25 cm</a:t>
            </a:r>
            <a:r>
              <a:rPr kumimoji="0" lang="it-IT" sz="2400" b="0" i="0" u="none" strike="noStrike" kern="0" cap="none" spc="0" normalizeH="0" baseline="30000" noProof="0" dirty="0">
                <a:ln>
                  <a:noFill/>
                </a:ln>
                <a:solidFill>
                  <a:srgbClr val="232323"/>
                </a:solidFill>
                <a:effectLst/>
                <a:uLnTx/>
                <a:uFillTx/>
              </a:rPr>
              <a:t>2</a:t>
            </a:r>
            <a:endParaRPr kumimoji="0" lang="it-IT" sz="2400" b="0" i="0" u="none" strike="noStrike" kern="0" cap="none" spc="0" normalizeH="0" baseline="0" noProof="0" dirty="0">
              <a:ln>
                <a:noFill/>
              </a:ln>
              <a:solidFill>
                <a:srgbClr val="232323"/>
              </a:solidFill>
              <a:effectLst/>
              <a:uLnTx/>
              <a:uFillTx/>
            </a:endParaRP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38" y="232038"/>
            <a:ext cx="2400300" cy="609600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7459288" y="2480936"/>
            <a:ext cx="389241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altLang="it-IT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/>
              <a:t> Più </a:t>
            </a:r>
            <a:r>
              <a:rPr lang="it-IT" altLang="it-IT" dirty="0"/>
              <a:t>frequente a sinistra (~70–80%)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/>
              <a:t> Il </a:t>
            </a:r>
            <a:r>
              <a:rPr lang="it-IT" altLang="it-IT" dirty="0"/>
              <a:t>fegato protegge il lato destro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/>
              <a:t> Spesso </a:t>
            </a:r>
            <a:r>
              <a:rPr lang="it-IT" altLang="it-IT" dirty="0"/>
              <a:t>associata a </a:t>
            </a:r>
            <a:r>
              <a:rPr lang="it-IT" altLang="it-IT" dirty="0" smtClean="0"/>
              <a:t>politrauma: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it-IT" altLang="it-IT" dirty="0" smtClean="0"/>
              <a:t> </a:t>
            </a:r>
            <a:r>
              <a:rPr lang="it-IT" altLang="it-IT" dirty="0"/>
              <a:t>40% lesioni </a:t>
            </a:r>
            <a:r>
              <a:rPr lang="it-IT" altLang="it-IT" dirty="0" err="1"/>
              <a:t>endotoraciche</a:t>
            </a:r>
            <a:r>
              <a:rPr lang="it-IT" altLang="it-IT" dirty="0"/>
              <a:t> </a:t>
            </a:r>
            <a:r>
              <a:rPr lang="it-IT" altLang="it-IT" dirty="0">
                <a:sym typeface="Wingdings" panose="05000000000000000000" pitchFamily="2" charset="2"/>
              </a:rPr>
              <a:t> </a:t>
            </a:r>
            <a:r>
              <a:rPr lang="it-IT" altLang="it-IT" dirty="0"/>
              <a:t>Contusioni polmonari, Versamento pleurico, Emotorace, </a:t>
            </a:r>
            <a:r>
              <a:rPr lang="it-IT" altLang="it-IT" dirty="0" err="1"/>
              <a:t>Pnx</a:t>
            </a:r>
            <a:r>
              <a:rPr lang="it-IT" altLang="it-IT" dirty="0"/>
              <a:t>, Fratture costali</a:t>
            </a:r>
            <a:r>
              <a:rPr lang="it-IT" altLang="it-IT" dirty="0">
                <a:sym typeface="Wingdings" panose="05000000000000000000" pitchFamily="2" charset="2"/>
              </a:rPr>
              <a:t> </a:t>
            </a:r>
            <a:endParaRPr lang="it-IT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it-IT" alt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7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1032161" y="1198367"/>
            <a:ext cx="4521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FISIOPATOLOGIA</a:t>
            </a:r>
            <a:endParaRPr lang="it-IT" sz="36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9138" y="232038"/>
            <a:ext cx="2400300" cy="6096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68704" y="2632868"/>
            <a:ext cx="761761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Compromissione Respiratoria: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Gli organi erniati occupano spazio nel torace, causando il collasso del polmone omolaterale (atelettasia) e la compressione del polmone controlaterale, riducendo drasticamente la capacità respiratoria.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Instabilità Emodinamica: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La massa viscerale nel torace sposta il mediastino e il cuore, riducendo il ritorno venoso al cuore e causando ipotensione o shock.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it-IT" altLang="it-IT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Rischio di Strangolamento (in cronico):</a:t>
            </a:r>
            <a:r>
              <a:rPr kumimoji="0" lang="it-IT" altLang="it-IT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Con il tempo, gli organi erniati possono andare incontro a strozzamento, ischemia e necrosi, specialmente se l'ernia non viene diagnosticata prontamente </a:t>
            </a:r>
          </a:p>
        </p:txBody>
      </p:sp>
      <p:pic>
        <p:nvPicPr>
          <p:cNvPr id="2051" name="Picture 3" descr="Immagini di Polmoni icon - Download gratuiti su Freepi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110" y="2206865"/>
            <a:ext cx="3258161" cy="260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llustrazione Anatomica Del Cuore Umano Con Le Strutture Di Dettagli, Icona  Del Cuore Anatomico, Cuore Umano, Illustrazione Del Cuore Immagine PNG e  clipart per il download gratuito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1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02" y="2335671"/>
            <a:ext cx="3174854" cy="317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1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24444" y="2356643"/>
            <a:ext cx="11830089" cy="299553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843569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traumatiche: Clinica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224444" y="1918840"/>
            <a:ext cx="11839480" cy="1676400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altLang="it-IT" sz="2400" dirty="0"/>
          </a:p>
          <a:p>
            <a:pPr marL="0" indent="0">
              <a:lnSpc>
                <a:spcPct val="90000"/>
              </a:lnSpc>
              <a:buNone/>
            </a:pPr>
            <a:r>
              <a:rPr lang="it-IT" altLang="it-IT" dirty="0" smtClean="0"/>
              <a:t>Clinicamente si distinguono:</a:t>
            </a:r>
            <a:endParaRPr lang="it-IT" altLang="it-IT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Fase </a:t>
            </a:r>
            <a:r>
              <a:rPr lang="it-IT" altLang="it-IT" sz="2400" dirty="0" smtClean="0"/>
              <a:t>acuta: piccola </a:t>
            </a:r>
            <a:r>
              <a:rPr lang="it-IT" altLang="it-IT" sz="2400" dirty="0" smtClean="0"/>
              <a:t>breccia </a:t>
            </a:r>
            <a:r>
              <a:rPr lang="it-IT" altLang="it-IT" sz="2400" dirty="0" smtClean="0">
                <a:sym typeface="Wingdings" panose="05000000000000000000" pitchFamily="2" charset="2"/>
              </a:rPr>
              <a:t></a:t>
            </a:r>
            <a:r>
              <a:rPr lang="it-IT" altLang="it-IT" sz="2400" dirty="0" smtClean="0"/>
              <a:t> </a:t>
            </a:r>
            <a:r>
              <a:rPr lang="it-IT" altLang="it-IT" sz="2400" dirty="0"/>
              <a:t>asintomatica, </a:t>
            </a:r>
            <a:r>
              <a:rPr lang="it-IT" altLang="it-IT" sz="2400" dirty="0" err="1"/>
              <a:t>imaging</a:t>
            </a:r>
            <a:r>
              <a:rPr lang="it-IT" altLang="it-IT" sz="2400" dirty="0"/>
              <a:t> negativo in assenza di erniazione </a:t>
            </a:r>
            <a:r>
              <a:rPr lang="it-IT" altLang="it-IT" sz="2400" dirty="0" smtClean="0"/>
              <a:t>			 	                 viscerale (FALSO NEGATIVO????!!!!)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altLang="it-IT" sz="2400" dirty="0" smtClean="0"/>
              <a:t>	           grande breccia </a:t>
            </a:r>
            <a:r>
              <a:rPr lang="it-IT" altLang="it-IT" sz="2400" dirty="0" smtClean="0">
                <a:sym typeface="Wingdings" panose="05000000000000000000" pitchFamily="2" charset="2"/>
              </a:rPr>
              <a:t> respiratori e cardiologici</a:t>
            </a: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Fase latente o di </a:t>
            </a:r>
            <a:r>
              <a:rPr lang="it-IT" altLang="it-IT" sz="2400" dirty="0" smtClean="0"/>
              <a:t>intervallo: Della durata variabile, mesi, anni in cui il paziente è paucisintomatico</a:t>
            </a: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Fase ostruttiva: Occlusione intestinale, Ischemia </a:t>
            </a:r>
            <a:r>
              <a:rPr lang="it-IT" altLang="it-IT" sz="2400" dirty="0"/>
              <a:t>intestinale 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6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37271" y="951577"/>
            <a:ext cx="8755063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it-IT" altLang="it-IT" b="1" dirty="0" smtClean="0"/>
              <a:t>ERNIA  DIAFRAMMATICA</a:t>
            </a: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279400" y="1969828"/>
            <a:ext cx="11810999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dirty="0">
                <a:solidFill>
                  <a:schemeClr val="tx1"/>
                </a:solidFill>
                <a:latin typeface="+mj-lt"/>
              </a:rPr>
              <a:t>P</a:t>
            </a:r>
            <a:r>
              <a:rPr lang="it-IT" altLang="it-IT" dirty="0" smtClean="0">
                <a:solidFill>
                  <a:schemeClr val="tx1"/>
                </a:solidFill>
                <a:latin typeface="+mj-lt"/>
              </a:rPr>
              <a:t>assaggio di visceri addominali nel torace attraverso un difetto del diaframma</a:t>
            </a:r>
          </a:p>
          <a:p>
            <a:pPr eaLnBrk="1" hangingPunct="1"/>
            <a:r>
              <a:rPr lang="it-IT" altLang="it-IT" sz="3200" dirty="0">
                <a:solidFill>
                  <a:schemeClr val="tx1"/>
                </a:solidFill>
                <a:latin typeface="+mj-lt"/>
              </a:rPr>
              <a:t/>
            </a:r>
            <a:br>
              <a:rPr lang="it-IT" altLang="it-IT" sz="3200" dirty="0">
                <a:solidFill>
                  <a:schemeClr val="tx1"/>
                </a:solidFill>
                <a:latin typeface="+mj-lt"/>
              </a:rPr>
            </a:br>
            <a:r>
              <a:rPr lang="it-IT" altLang="it-IT" sz="28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anomalia di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sviluppo nell’embriogenesi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	</a:t>
            </a:r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CONGENITE	</a:t>
            </a:r>
          </a:p>
          <a:p>
            <a:pPr eaLnBrk="1" hangingPunct="1"/>
            <a:r>
              <a:rPr lang="it-IT" altLang="it-IT" sz="1600" dirty="0">
                <a:solidFill>
                  <a:schemeClr val="tx1"/>
                </a:solidFill>
                <a:latin typeface="+mj-lt"/>
              </a:rPr>
              <a:t>			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Per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passaggio attraverso punti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deboli </a:t>
            </a: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del diaframma</a:t>
            </a: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endParaRPr lang="it-IT" alt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Char char="●"/>
            </a:pPr>
            <a:r>
              <a:rPr lang="it-IT" altLang="it-IT" sz="2400" dirty="0">
                <a:solidFill>
                  <a:schemeClr val="tx1"/>
                </a:solidFill>
                <a:latin typeface="+mj-lt"/>
              </a:rPr>
              <a:t>  ACQUISITE               Da </a:t>
            </a:r>
            <a:r>
              <a:rPr lang="it-IT" altLang="it-IT" sz="2400" dirty="0" smtClean="0">
                <a:solidFill>
                  <a:schemeClr val="tx1"/>
                </a:solidFill>
                <a:latin typeface="+mj-lt"/>
              </a:rPr>
              <a:t>trauma o fattori predisponenti</a:t>
            </a:r>
            <a:endParaRPr lang="it-IT" altLang="it-IT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076" name="AutoShape 7"/>
          <p:cNvSpPr>
            <a:spLocks/>
          </p:cNvSpPr>
          <p:nvPr/>
        </p:nvSpPr>
        <p:spPr bwMode="auto">
          <a:xfrm>
            <a:off x="2441047" y="3623732"/>
            <a:ext cx="361420" cy="1629057"/>
          </a:xfrm>
          <a:prstGeom prst="leftBrace">
            <a:avLst>
              <a:gd name="adj1" fmla="val 32177"/>
              <a:gd name="adj2" fmla="val 50000"/>
            </a:avLst>
          </a:prstGeom>
          <a:noFill/>
          <a:ln w="635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9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982595" y="1184391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post-traumatiche: </a:t>
            </a:r>
            <a:r>
              <a:rPr lang="it-IT" altLang="it-IT" dirty="0" smtClean="0">
                <a:latin typeface="+mn-lt"/>
              </a:rPr>
              <a:t>Sintomi in acuto</a:t>
            </a:r>
            <a:endParaRPr lang="it-IT" altLang="it-IT" dirty="0" smtClean="0">
              <a:latin typeface="+mn-lt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982595" y="3036052"/>
            <a:ext cx="635369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it-IT" altLang="it-IT" sz="2400" dirty="0"/>
              <a:t>Sintomi: dispnea, dolore toracico</a:t>
            </a:r>
            <a:r>
              <a:rPr lang="it-IT" altLang="it-IT" sz="2400" dirty="0" smtClean="0"/>
              <a:t>, </a:t>
            </a:r>
            <a:r>
              <a:rPr lang="it-IT" altLang="it-IT" sz="2400" dirty="0"/>
              <a:t>dolore </a:t>
            </a:r>
            <a:r>
              <a:rPr lang="it-IT" altLang="it-IT" sz="2400" dirty="0" smtClean="0"/>
              <a:t>addominale, aritmie, </a:t>
            </a:r>
            <a:r>
              <a:rPr lang="it-IT" altLang="it-IT" sz="2400" dirty="0"/>
              <a:t>nausea, vomito, chiusura </a:t>
            </a:r>
            <a:r>
              <a:rPr lang="it-IT" altLang="it-IT" sz="2400" dirty="0" smtClean="0"/>
              <a:t>alvo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/>
              <a:t>EO</a:t>
            </a:r>
            <a:r>
              <a:rPr lang="it-IT" altLang="it-IT" sz="2400" dirty="0" smtClean="0"/>
              <a:t>: area di </a:t>
            </a:r>
            <a:r>
              <a:rPr lang="it-IT" altLang="it-IT" sz="2400" dirty="0" err="1"/>
              <a:t>ottusita’</a:t>
            </a:r>
            <a:r>
              <a:rPr lang="it-IT" altLang="it-IT" sz="2400" dirty="0"/>
              <a:t> polmonare, </a:t>
            </a:r>
            <a:r>
              <a:rPr lang="it-IT" altLang="it-IT" sz="2400" dirty="0" smtClean="0"/>
              <a:t>riduzione del MV</a:t>
            </a:r>
            <a:r>
              <a:rPr lang="it-IT" altLang="it-IT" sz="2400" dirty="0"/>
              <a:t>, borborigmi </a:t>
            </a:r>
            <a:r>
              <a:rPr lang="it-IT" altLang="it-IT" sz="2400" dirty="0" smtClean="0"/>
              <a:t>intestinali</a:t>
            </a:r>
          </a:p>
          <a:p>
            <a:pPr>
              <a:lnSpc>
                <a:spcPct val="90000"/>
              </a:lnSpc>
            </a:pPr>
            <a:endParaRPr lang="it-IT" altLang="it-IT" sz="2400" dirty="0"/>
          </a:p>
          <a:p>
            <a:pPr>
              <a:lnSpc>
                <a:spcPct val="90000"/>
              </a:lnSpc>
            </a:pPr>
            <a:r>
              <a:rPr lang="it-IT" altLang="it-IT" sz="2400" dirty="0" smtClean="0"/>
              <a:t>Sintomi dello shock emorragico in caso di sanguinamento in atto</a:t>
            </a:r>
            <a:endParaRPr lang="it-IT" altLang="it-IT" sz="2400" dirty="0"/>
          </a:p>
        </p:txBody>
      </p:sp>
      <p:pic>
        <p:nvPicPr>
          <p:cNvPr id="1026" name="Picture 2" descr="Incidente auto Icone, loghi, simboli – Download gratuito PNG, SVG"/>
          <p:cNvPicPr>
            <a:picLocks noChangeAspect="1" noChangeArrowheads="1"/>
          </p:cNvPicPr>
          <p:nvPr/>
        </p:nvPicPr>
        <p:blipFill>
          <a:blip r:embed="rId3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232" y="2743200"/>
            <a:ext cx="3246539" cy="3246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1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076325"/>
            <a:ext cx="10515600" cy="1325563"/>
          </a:xfrm>
        </p:spPr>
        <p:txBody>
          <a:bodyPr/>
          <a:lstStyle/>
          <a:p>
            <a:pPr algn="ctr"/>
            <a:r>
              <a:rPr lang="it-IT" altLang="it-IT" dirty="0" smtClean="0">
                <a:latin typeface="+mn-lt"/>
              </a:rPr>
              <a:t>Ernia diaframmatiche traumatiche: Diagnostica e Trattamento</a:t>
            </a:r>
          </a:p>
        </p:txBody>
      </p:sp>
      <p:sp>
        <p:nvSpPr>
          <p:cNvPr id="67587" name="Rectangle 1027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430688"/>
            <a:ext cx="5815524" cy="1676400"/>
          </a:xfrm>
        </p:spPr>
        <p:txBody>
          <a:bodyPr>
            <a:noAutofit/>
          </a:bodyPr>
          <a:lstStyle/>
          <a:p>
            <a:r>
              <a:rPr lang="it-IT" altLang="it-IT" sz="2400" dirty="0" smtClean="0"/>
              <a:t>Diagnosi: TC </a:t>
            </a:r>
            <a:r>
              <a:rPr lang="it-IT" altLang="it-IT" sz="2400" dirty="0" err="1" smtClean="0"/>
              <a:t>toraco</a:t>
            </a:r>
            <a:r>
              <a:rPr lang="it-IT" altLang="it-IT" sz="2400" dirty="0" smtClean="0"/>
              <a:t>-addominale con mdc; </a:t>
            </a:r>
            <a:r>
              <a:rPr lang="it-IT" altLang="it-IT" sz="2400" dirty="0" err="1" smtClean="0"/>
              <a:t>angioTc</a:t>
            </a:r>
            <a:r>
              <a:rPr lang="it-IT" altLang="it-IT" sz="2400" dirty="0" smtClean="0"/>
              <a:t> se si sospetta sanguinamento in atto (paziente emodinamicamente instabile)</a:t>
            </a:r>
            <a:endParaRPr lang="it-IT" altLang="it-IT" sz="24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103" y="2401888"/>
            <a:ext cx="6083098" cy="438512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9627" y="3708088"/>
            <a:ext cx="2758132" cy="3149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5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  <a:endParaRPr lang="it-IT" sz="36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49383" y="2452890"/>
            <a:ext cx="5968537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smtClean="0"/>
              <a:t>Innalzamento permanente di un </a:t>
            </a:r>
            <a:r>
              <a:rPr lang="it-IT" sz="2000" dirty="0" err="1" smtClean="0"/>
              <a:t>emidiaframma</a:t>
            </a:r>
            <a:r>
              <a:rPr lang="it-IT" sz="2000" dirty="0" smtClean="0"/>
              <a:t> con grave atrofia delle sue fibre </a:t>
            </a:r>
            <a:r>
              <a:rPr lang="it-IT" sz="2000" dirty="0" smtClean="0"/>
              <a:t>muscolari, IN ASSENZA lesione di continuo.</a:t>
            </a:r>
            <a:endParaRPr lang="it-IT" sz="2000" dirty="0" smtClean="0"/>
          </a:p>
          <a:p>
            <a:endParaRPr lang="it-IT" sz="2000" dirty="0"/>
          </a:p>
          <a:p>
            <a:r>
              <a:rPr lang="it-IT" sz="2000" dirty="0" smtClean="0"/>
              <a:t>Le </a:t>
            </a:r>
            <a:r>
              <a:rPr lang="it-IT" sz="2000" dirty="0" err="1" smtClean="0"/>
              <a:t>eventratio</a:t>
            </a:r>
            <a:r>
              <a:rPr lang="it-IT" sz="2000" dirty="0" smtClean="0"/>
              <a:t> differiscono dalle ernie diaframmatiche in quanto i visceri addominali, sebbene si innalzino fino ad occupare una gran parte dell’emitorace, restano tuttavia al di sotto del diaframma</a:t>
            </a:r>
          </a:p>
          <a:p>
            <a:endParaRPr lang="it-IT" sz="2000" dirty="0"/>
          </a:p>
          <a:p>
            <a:r>
              <a:rPr lang="it-IT" sz="2000" dirty="0" err="1" smtClean="0"/>
              <a:t>Eventratio</a:t>
            </a:r>
            <a:r>
              <a:rPr lang="it-IT" sz="2000" dirty="0" smtClean="0"/>
              <a:t>: forma parziale di atrofia muscolare, solo una parte limitata del diaframma si sfianca a formare una tasca a convessità superiore</a:t>
            </a:r>
          </a:p>
          <a:p>
            <a:r>
              <a:rPr lang="it-IT" sz="2000" dirty="0" err="1" smtClean="0"/>
              <a:t>Relaxatio</a:t>
            </a:r>
            <a:r>
              <a:rPr lang="it-IT" sz="2000" dirty="0" smtClean="0"/>
              <a:t>: tutto l’</a:t>
            </a:r>
            <a:r>
              <a:rPr lang="it-IT" sz="2000" dirty="0" err="1" smtClean="0"/>
              <a:t>emidiaframma</a:t>
            </a:r>
            <a:r>
              <a:rPr lang="it-IT" sz="2000" dirty="0" smtClean="0"/>
              <a:t> ha una diffusa atrofia</a:t>
            </a:r>
            <a:endParaRPr lang="it-IT" sz="2000" dirty="0"/>
          </a:p>
        </p:txBody>
      </p:sp>
      <p:pic>
        <p:nvPicPr>
          <p:cNvPr id="1026" name="Picture 2" descr="Paralisi del Diaframma e Lesioni del Nervo Freni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877" y="2452890"/>
            <a:ext cx="5267325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cnica chirurgica per le eventrazioni diaframmatiche dell'adulto -  ScienceDirec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734" y="1944187"/>
            <a:ext cx="4341610" cy="455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2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Eziopatogenesi</a:t>
            </a:r>
            <a:endParaRPr lang="it-IT" sz="3600" dirty="0"/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1658851" y="3063855"/>
          <a:ext cx="8874298" cy="289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7149">
                  <a:extLst>
                    <a:ext uri="{9D8B030D-6E8A-4147-A177-3AD203B41FA5}">
                      <a16:colId xmlns:a16="http://schemas.microsoft.com/office/drawing/2014/main" val="633941549"/>
                    </a:ext>
                  </a:extLst>
                </a:gridCol>
                <a:gridCol w="4437149">
                  <a:extLst>
                    <a:ext uri="{9D8B030D-6E8A-4147-A177-3AD203B41FA5}">
                      <a16:colId xmlns:a16="http://schemas.microsoft.com/office/drawing/2014/main" val="22128585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Forme congenite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Forme acquisite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089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Atrofia</a:t>
                      </a:r>
                      <a:r>
                        <a:rPr lang="it-IT" sz="2000" baseline="0" dirty="0" smtClean="0"/>
                        <a:t> muscolare congenita</a:t>
                      </a:r>
                      <a:endParaRPr lang="it-IT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Paralisi virali del n. frenico (età infantile)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5284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del n. frenico da propagazione di infiammazione linfonodi</a:t>
                      </a:r>
                      <a:r>
                        <a:rPr lang="it-IT" sz="2000" baseline="0" dirty="0" smtClean="0"/>
                        <a:t> mediastinici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43087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del n. frenico da infiltrazione neoplastica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755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000" dirty="0" smtClean="0"/>
                        <a:t>Lesioni traumatiche e/o post-chirurgiche del n. frenico </a:t>
                      </a:r>
                      <a:endParaRPr lang="it-IT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62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2360813" y="1213659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Sintomatologia</a:t>
            </a:r>
            <a:endParaRPr lang="it-IT" sz="3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789709" y="2626823"/>
            <a:ext cx="103410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Asintomatico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Disturbi digestivi per trazione verso l’alto dello stomaco e di altri organi addominali (colon trasverso ++++)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it-IT" sz="2800" dirty="0" smtClean="0"/>
              <a:t>Disturbi respiratori e circolatori </a:t>
            </a:r>
            <a:r>
              <a:rPr lang="it-IT" sz="2800" dirty="0" smtClean="0"/>
              <a:t>da ridotto volume polmonare </a:t>
            </a:r>
            <a:r>
              <a:rPr lang="it-IT" sz="2800" dirty="0" smtClean="0"/>
              <a:t>omolaterale e spostamento del mediastino (tachicardia, polmoniti, dispnea, dolore </a:t>
            </a:r>
            <a:r>
              <a:rPr lang="it-IT" sz="2800" dirty="0"/>
              <a:t>toracico, scarsa resistenza allo sforzo, aritmie cardiache ). Inoltre, </a:t>
            </a:r>
            <a:r>
              <a:rPr lang="it-IT" sz="2800" dirty="0" smtClean="0"/>
              <a:t>l’</a:t>
            </a:r>
            <a:r>
              <a:rPr lang="it-IT" sz="2800" dirty="0" err="1" smtClean="0"/>
              <a:t>emidiaframma</a:t>
            </a:r>
            <a:r>
              <a:rPr lang="it-IT" sz="2800" dirty="0" smtClean="0"/>
              <a:t> </a:t>
            </a:r>
            <a:r>
              <a:rPr lang="it-IT" sz="2800" dirty="0"/>
              <a:t>elevato non partecipa alla </a:t>
            </a:r>
            <a:r>
              <a:rPr lang="it-IT" sz="2800" dirty="0" smtClean="0"/>
              <a:t>respirazione </a:t>
            </a:r>
            <a:r>
              <a:rPr lang="it-IT" sz="2800" dirty="0" smtClean="0">
                <a:sym typeface="Wingdings" panose="05000000000000000000" pitchFamily="2" charset="2"/>
              </a:rPr>
              <a:t></a:t>
            </a:r>
            <a:r>
              <a:rPr lang="it-IT" sz="2800" dirty="0" smtClean="0"/>
              <a:t> </a:t>
            </a:r>
            <a:r>
              <a:rPr lang="it-IT" sz="2800" dirty="0"/>
              <a:t>movimento paradosso dell’</a:t>
            </a:r>
            <a:r>
              <a:rPr lang="it-IT" sz="2800" dirty="0" err="1"/>
              <a:t>emidiaframma</a:t>
            </a:r>
            <a:r>
              <a:rPr lang="it-IT" sz="2800" dirty="0"/>
              <a:t> leso durante l’inspirazione e l’espirazione, </a:t>
            </a:r>
            <a:r>
              <a:rPr lang="it-IT" sz="2800" dirty="0" smtClean="0"/>
              <a:t>simile al </a:t>
            </a:r>
            <a:r>
              <a:rPr lang="it-IT" sz="2800" dirty="0" err="1"/>
              <a:t>volet</a:t>
            </a:r>
            <a:r>
              <a:rPr lang="it-IT" sz="2800" dirty="0"/>
              <a:t> costale</a:t>
            </a:r>
          </a:p>
        </p:txBody>
      </p:sp>
    </p:spTree>
    <p:extLst>
      <p:ext uri="{BB962C8B-B14F-4D97-AF65-F5344CB8AC3E}">
        <p14:creationId xmlns:p14="http://schemas.microsoft.com/office/powerpoint/2010/main" val="34363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11"/>
            <a:ext cx="12192000" cy="10752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960418" y="1280161"/>
            <a:ext cx="82711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EVENTRATIO /RELAXATIO DIAFRAMMATICA</a:t>
            </a:r>
          </a:p>
          <a:p>
            <a:pPr algn="ctr"/>
            <a:r>
              <a:rPr lang="it-IT" sz="3600" dirty="0" smtClean="0"/>
              <a:t>Diagnosi e Terapia</a:t>
            </a:r>
          </a:p>
        </p:txBody>
      </p:sp>
      <p:graphicFrame>
        <p:nvGraphicFramePr>
          <p:cNvPr id="2" name="Tabella 1"/>
          <p:cNvGraphicFramePr>
            <a:graphicFrameLocks noGrp="1"/>
          </p:cNvGraphicFramePr>
          <p:nvPr>
            <p:extLst/>
          </p:nvPr>
        </p:nvGraphicFramePr>
        <p:xfrm>
          <a:off x="244764" y="2947477"/>
          <a:ext cx="4726248" cy="1645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726248">
                  <a:extLst>
                    <a:ext uri="{9D8B030D-6E8A-4147-A177-3AD203B41FA5}">
                      <a16:colId xmlns:a16="http://schemas.microsoft.com/office/drawing/2014/main" val="31205894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Diagnosi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85707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smtClean="0"/>
                        <a:t>RX torace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sz="2400" dirty="0" err="1" smtClean="0"/>
                        <a:t>Tc</a:t>
                      </a:r>
                      <a:r>
                        <a:rPr lang="it-IT" sz="2400" dirty="0" smtClean="0"/>
                        <a:t> torace per escludere</a:t>
                      </a:r>
                      <a:r>
                        <a:rPr lang="it-IT" sz="2400" baseline="0" dirty="0" smtClean="0"/>
                        <a:t> lesioni del diaframma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244865"/>
                  </a:ext>
                </a:extLst>
              </a:tr>
            </a:tbl>
          </a:graphicData>
        </a:graphic>
      </p:graphicFrame>
      <p:graphicFrame>
        <p:nvGraphicFramePr>
          <p:cNvPr id="6" name="Tabella 5"/>
          <p:cNvGraphicFramePr>
            <a:graphicFrameLocks noGrp="1"/>
          </p:cNvGraphicFramePr>
          <p:nvPr>
            <p:extLst/>
          </p:nvPr>
        </p:nvGraphicFramePr>
        <p:xfrm>
          <a:off x="6030422" y="2947477"/>
          <a:ext cx="5308138" cy="1645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08138">
                  <a:extLst>
                    <a:ext uri="{9D8B030D-6E8A-4147-A177-3AD203B41FA5}">
                      <a16:colId xmlns:a16="http://schemas.microsoft.com/office/drawing/2014/main" val="466164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it-IT" sz="2400" dirty="0" smtClean="0">
                          <a:solidFill>
                            <a:schemeClr val="tx1"/>
                          </a:solidFill>
                        </a:rPr>
                        <a:t>Terapia (SOLO SE SINTOMATICO !!!!!!)</a:t>
                      </a:r>
                      <a:endParaRPr lang="it-IT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422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sz="2400" dirty="0" err="1" smtClean="0"/>
                        <a:t>Plicatura</a:t>
                      </a:r>
                      <a:r>
                        <a:rPr lang="it-IT" sz="2400" dirty="0" smtClean="0"/>
                        <a:t> del diaframma</a:t>
                      </a:r>
                      <a:r>
                        <a:rPr lang="it-IT" sz="2400" baseline="0" dirty="0" smtClean="0"/>
                        <a:t> e sua fissazione 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 1-2 spazi intercostali più in basso per via </a:t>
                      </a:r>
                      <a:r>
                        <a:rPr lang="it-IT" sz="2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toracoscopica</a:t>
                      </a:r>
                      <a:r>
                        <a:rPr lang="it-IT" sz="2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 laparoscopica</a:t>
                      </a:r>
                      <a:endParaRPr lang="it-IT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539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9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2982883" y="1148043"/>
            <a:ext cx="622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DIAFRAMMA</a:t>
            </a:r>
            <a:endParaRPr lang="it-IT" sz="3600" dirty="0"/>
          </a:p>
        </p:txBody>
      </p:sp>
      <p:pic>
        <p:nvPicPr>
          <p:cNvPr id="3074" name="Picture 2" descr="Muscolo diaframma toracico: anatomia | Oste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67" y="2001306"/>
            <a:ext cx="5150832" cy="455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750" y="2136521"/>
            <a:ext cx="4967374" cy="412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0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362210" y="1211147"/>
            <a:ext cx="8755063" cy="11430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it-IT" altLang="it-IT" b="1" dirty="0" smtClean="0"/>
              <a:t>ERNIE  DIAFRAMMATICHE</a:t>
            </a:r>
            <a:r>
              <a:rPr lang="it-IT" altLang="it-IT" sz="3200" b="1" dirty="0" smtClean="0"/>
              <a:t/>
            </a:r>
            <a:br>
              <a:rPr lang="it-IT" altLang="it-IT" sz="3200" b="1" dirty="0" smtClean="0"/>
            </a:br>
            <a:r>
              <a:rPr lang="it-IT" altLang="it-IT" sz="3200" b="1" i="1" dirty="0" smtClean="0"/>
              <a:t>Classificazione</a:t>
            </a:r>
            <a:endParaRPr lang="it-IT" altLang="it-IT" b="1" i="1" dirty="0" smtClean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837168"/>
              </p:ext>
            </p:extLst>
          </p:nvPr>
        </p:nvGraphicFramePr>
        <p:xfrm>
          <a:off x="2667309" y="2676696"/>
          <a:ext cx="6642946" cy="3640975"/>
        </p:xfrm>
        <a:graphic>
          <a:graphicData uri="http://schemas.openxmlformats.org/drawingml/2006/table">
            <a:tbl>
              <a:tblPr firstCol="1">
                <a:tableStyleId>{93296810-A885-4BE3-A3E7-6D5BEEA58F35}</a:tableStyleId>
              </a:tblPr>
              <a:tblGrid>
                <a:gridCol w="2744277">
                  <a:extLst>
                    <a:ext uri="{9D8B030D-6E8A-4147-A177-3AD203B41FA5}">
                      <a16:colId xmlns:a16="http://schemas.microsoft.com/office/drawing/2014/main" val="3173664876"/>
                    </a:ext>
                  </a:extLst>
                </a:gridCol>
                <a:gridCol w="3898669">
                  <a:extLst>
                    <a:ext uri="{9D8B030D-6E8A-4147-A177-3AD203B41FA5}">
                      <a16:colId xmlns:a16="http://schemas.microsoft.com/office/drawing/2014/main" val="2088682767"/>
                    </a:ext>
                  </a:extLst>
                </a:gridCol>
              </a:tblGrid>
              <a:tr h="1213658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NON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Postero-laterale (</a:t>
                      </a:r>
                      <a:r>
                        <a:rPr lang="it-IT" dirty="0" err="1" smtClean="0"/>
                        <a:t>Bochdalek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Anteriore (</a:t>
                      </a:r>
                      <a:r>
                        <a:rPr lang="it-IT" dirty="0" err="1" smtClean="0"/>
                        <a:t>Morgagni-Larrey</a:t>
                      </a:r>
                      <a:r>
                        <a:rPr lang="it-IT" dirty="0" smtClean="0"/>
                        <a:t>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Post-traumatiche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5079638"/>
                  </a:ext>
                </a:extLst>
              </a:tr>
              <a:tr h="1577756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ERNIE HIATALI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</a:t>
                      </a:r>
                      <a:r>
                        <a:rPr lang="it-IT" dirty="0" err="1" smtClean="0"/>
                        <a:t>brachiesofago</a:t>
                      </a:r>
                      <a:r>
                        <a:rPr lang="it-IT" dirty="0" smtClean="0"/>
                        <a:t> congenito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err="1" smtClean="0"/>
                        <a:t>Paraesofagea</a:t>
                      </a:r>
                      <a:r>
                        <a:rPr lang="it-IT" dirty="0" smtClean="0"/>
                        <a:t> (Da</a:t>
                      </a:r>
                      <a:r>
                        <a:rPr lang="it-IT" baseline="0" dirty="0" smtClean="0"/>
                        <a:t> </a:t>
                      </a:r>
                      <a:r>
                        <a:rPr lang="it-IT" dirty="0" smtClean="0"/>
                        <a:t>rotolamento)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Da scivolamento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Miste</a:t>
                      </a:r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72634"/>
                  </a:ext>
                </a:extLst>
              </a:tr>
              <a:tr h="849561"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RELAXATIO/EVENTRATIO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Aplasia muscolare congenita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it-IT" dirty="0" smtClean="0"/>
                        <a:t>Lesione acquisita</a:t>
                      </a:r>
                      <a:r>
                        <a:rPr lang="it-IT" baseline="0" dirty="0" smtClean="0"/>
                        <a:t> del n. frenico</a:t>
                      </a:r>
                      <a:endParaRPr lang="it-IT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5675805"/>
                  </a:ext>
                </a:extLst>
              </a:tr>
            </a:tbl>
          </a:graphicData>
        </a:graphic>
      </p:graphicFrame>
      <p:sp>
        <p:nvSpPr>
          <p:cNvPr id="3" name="Freccia a destra 2"/>
          <p:cNvSpPr/>
          <p:nvPr/>
        </p:nvSpPr>
        <p:spPr>
          <a:xfrm>
            <a:off x="1224793" y="2961314"/>
            <a:ext cx="729842" cy="62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/>
          <p:cNvSpPr/>
          <p:nvPr/>
        </p:nvSpPr>
        <p:spPr>
          <a:xfrm>
            <a:off x="1224793" y="5554913"/>
            <a:ext cx="729842" cy="6291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3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1815" y="1611045"/>
            <a:ext cx="6518564" cy="4769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41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526472" y="1560470"/>
            <a:ext cx="67750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 smtClean="0"/>
              <a:t>ERNIA POSTERO-LATERALE DI BOCHDALEK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369838" y="3280392"/>
            <a:ext cx="64756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L’ernia diaframmatica di </a:t>
            </a:r>
            <a:r>
              <a:rPr lang="it-IT" sz="2400" dirty="0" err="1"/>
              <a:t>Bochdalek</a:t>
            </a:r>
            <a:r>
              <a:rPr lang="it-IT" sz="2400" dirty="0"/>
              <a:t> è una rara malformazione caratterizzata dalla presenza di </a:t>
            </a:r>
            <a:r>
              <a:rPr lang="it-IT" sz="2400" dirty="0" smtClean="0"/>
              <a:t>una lacuna </a:t>
            </a:r>
            <a:r>
              <a:rPr lang="it-IT" sz="2400" dirty="0"/>
              <a:t>diaframmatica </a:t>
            </a:r>
            <a:r>
              <a:rPr lang="it-IT" sz="2400" dirty="0" smtClean="0"/>
              <a:t>postero-laterale</a:t>
            </a:r>
            <a:r>
              <a:rPr lang="it-IT" sz="2400" dirty="0"/>
              <a:t>, in corrispondenza del forame di </a:t>
            </a:r>
            <a:r>
              <a:rPr lang="it-IT" sz="2400" dirty="0" err="1"/>
              <a:t>Bochdalek</a:t>
            </a:r>
            <a:r>
              <a:rPr lang="it-IT" sz="2400" dirty="0"/>
              <a:t>, attraverso il </a:t>
            </a:r>
            <a:r>
              <a:rPr lang="it-IT" sz="2400" dirty="0" smtClean="0"/>
              <a:t>quale uno </a:t>
            </a:r>
            <a:r>
              <a:rPr lang="it-IT" sz="2400" dirty="0"/>
              <a:t>o più visceri erniano in torace</a:t>
            </a:r>
          </a:p>
        </p:txBody>
      </p:sp>
      <p:pic>
        <p:nvPicPr>
          <p:cNvPr id="7" name="Picture 5" descr="9-Netter%20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519" y="427319"/>
            <a:ext cx="4608513" cy="570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rnia diaframmatic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793" y="427319"/>
            <a:ext cx="4436052" cy="616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52555" y="122519"/>
            <a:ext cx="24003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66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642850" y="1263222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32262" y="2048519"/>
            <a:ext cx="6384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N</a:t>
            </a:r>
            <a:r>
              <a:rPr lang="it-IT" sz="2400" dirty="0" smtClean="0"/>
              <a:t>ell'85</a:t>
            </a:r>
            <a:r>
              <a:rPr lang="it-IT" sz="2400" dirty="0"/>
              <a:t>% dei casi sul lato sinistro; nel 2% dei casi è bilaterale. L'incidenza stimata è di 1-4/10 000 nati </a:t>
            </a:r>
            <a:r>
              <a:rPr lang="it-IT" sz="2400" dirty="0" smtClean="0"/>
              <a:t>vivi. </a:t>
            </a:r>
            <a:endParaRPr lang="it-IT" sz="2400" dirty="0"/>
          </a:p>
        </p:txBody>
      </p:sp>
      <p:pic>
        <p:nvPicPr>
          <p:cNvPr id="9" name="Immagin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025" y="2075274"/>
            <a:ext cx="4238855" cy="377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32262" y="3773308"/>
            <a:ext cx="69245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Anse di piccolo e grande intestino, stomaco, fegato e milza possono protrudere nell'emitorace del lato interessato. Se l'ernia è di grandi dimensioni e la quantità del contenuto addominale erniato è </a:t>
            </a:r>
            <a:r>
              <a:rPr lang="it-IT" sz="2400" dirty="0" smtClean="0"/>
              <a:t>sostanziale 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332477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0" y="1263222"/>
            <a:ext cx="761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/>
              <a:t>Fisiopatologia</a:t>
            </a:r>
            <a:r>
              <a:rPr lang="it-IT" sz="3600" dirty="0" smtClean="0"/>
              <a:t> dell’ Ernia di </a:t>
            </a:r>
            <a:r>
              <a:rPr lang="it-IT" sz="3600" dirty="0" err="1" smtClean="0"/>
              <a:t>Bochdalek</a:t>
            </a:r>
            <a:endParaRPr lang="it-IT" sz="36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48925" y="2490732"/>
            <a:ext cx="63841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Il </a:t>
            </a:r>
            <a:r>
              <a:rPr lang="it-IT" sz="2000" b="1" dirty="0"/>
              <a:t>polmone </a:t>
            </a:r>
            <a:r>
              <a:rPr lang="it-IT" sz="2000" dirty="0"/>
              <a:t>del lato interessato sarà </a:t>
            </a:r>
            <a:r>
              <a:rPr lang="it-IT" sz="2000" b="1" dirty="0"/>
              <a:t>ipoplasico</a:t>
            </a:r>
            <a:r>
              <a:rPr lang="it-IT" sz="2000" dirty="0"/>
              <a:t> a causa della compressione costante ed </a:t>
            </a:r>
            <a:r>
              <a:rPr lang="it-IT" sz="2000" dirty="0" smtClean="0"/>
              <a:t>a lungo </a:t>
            </a:r>
            <a:r>
              <a:rPr lang="it-IT" sz="2000" dirty="0"/>
              <a:t>termine sui polmoni fetali</a:t>
            </a:r>
          </a:p>
          <a:p>
            <a:r>
              <a:rPr lang="it-IT" sz="2000" b="1" dirty="0" smtClean="0"/>
              <a:t>L’ipoplasia </a:t>
            </a:r>
            <a:r>
              <a:rPr lang="it-IT" sz="2000" b="1" dirty="0"/>
              <a:t>polmonare </a:t>
            </a:r>
            <a:r>
              <a:rPr lang="it-IT" sz="2000" dirty="0"/>
              <a:t>bilaterale è </a:t>
            </a:r>
            <a:r>
              <a:rPr lang="it-IT" sz="2000" dirty="0" smtClean="0"/>
              <a:t>variabile </a:t>
            </a:r>
            <a:r>
              <a:rPr lang="it-IT" sz="2000" dirty="0"/>
              <a:t>di grado. Tuttavia è più severa nel </a:t>
            </a:r>
            <a:r>
              <a:rPr lang="it-IT" sz="2000" dirty="0" smtClean="0"/>
              <a:t>lato dell’ernia </a:t>
            </a:r>
            <a:r>
              <a:rPr lang="it-IT" sz="2000" dirty="0"/>
              <a:t>con riduzione del diametro bronchiale, riduzione del volume polmonare e del </a:t>
            </a:r>
            <a:r>
              <a:rPr lang="it-IT" sz="2000" dirty="0" smtClean="0"/>
              <a:t>numero degli </a:t>
            </a:r>
            <a:r>
              <a:rPr lang="it-IT" sz="2000" dirty="0"/>
              <a:t>acini e conseguente riduzione della superficie di scambio. </a:t>
            </a:r>
            <a:endParaRPr lang="it-IT" sz="2000" dirty="0" smtClean="0"/>
          </a:p>
          <a:p>
            <a:r>
              <a:rPr lang="it-IT" sz="2000" dirty="0" smtClean="0"/>
              <a:t>In </a:t>
            </a:r>
            <a:r>
              <a:rPr lang="it-IT" sz="2000" dirty="0"/>
              <a:t>concomitanza si riscontra </a:t>
            </a:r>
            <a:r>
              <a:rPr lang="it-IT" sz="2000" dirty="0" smtClean="0"/>
              <a:t>un arresto </a:t>
            </a:r>
            <a:r>
              <a:rPr lang="it-IT" sz="2000" dirty="0"/>
              <a:t>dello sviluppo dell’albero vascolare con aumento della sezione muscolare dei vasi e </a:t>
            </a:r>
            <a:r>
              <a:rPr lang="it-IT" sz="2000" dirty="0" smtClean="0"/>
              <a:t>ridotto diametro </a:t>
            </a:r>
            <a:r>
              <a:rPr lang="it-IT" sz="2000" dirty="0"/>
              <a:t>dei medesimi con conseguente </a:t>
            </a:r>
            <a:r>
              <a:rPr lang="it-IT" sz="2000" b="1" dirty="0"/>
              <a:t>ipertensione polmonare</a:t>
            </a:r>
            <a:r>
              <a:rPr lang="it-IT" sz="2000" dirty="0"/>
              <a:t>.</a:t>
            </a:r>
            <a:endParaRPr lang="it-IT" sz="2800" dirty="0"/>
          </a:p>
        </p:txBody>
      </p:sp>
      <p:pic>
        <p:nvPicPr>
          <p:cNvPr id="10" name="Picture 5" descr="8-PostMortem%20D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31" y="908050"/>
            <a:ext cx="4017962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pulpath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093" y="836382"/>
            <a:ext cx="4470400" cy="573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6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F8DE9526-D510-7D51-F8F1-D5EA9DD52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4"/>
            <a:ext cx="12192000" cy="1075271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4874028" y="1091029"/>
            <a:ext cx="4256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smtClean="0"/>
              <a:t>ERNIA DI BOCHDALEK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149628" y="1843984"/>
            <a:ext cx="60849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Diagnosi prenatale: </a:t>
            </a:r>
          </a:p>
          <a:p>
            <a:r>
              <a:rPr lang="it-IT" sz="2000" dirty="0" smtClean="0"/>
              <a:t>la </a:t>
            </a:r>
            <a:r>
              <a:rPr lang="it-IT" sz="2000" dirty="0"/>
              <a:t>diagnosi viene effettuata durante l’ecografia morfologica di </a:t>
            </a:r>
            <a:r>
              <a:rPr lang="it-IT" sz="2000" dirty="0" smtClean="0"/>
              <a:t>routine tra </a:t>
            </a:r>
            <a:r>
              <a:rPr lang="it-IT" sz="2000" dirty="0"/>
              <a:t>la XXII e la XXIV </a:t>
            </a:r>
            <a:r>
              <a:rPr lang="it-IT" sz="2000" dirty="0" smtClean="0"/>
              <a:t>settimana e confermata con la RMN</a:t>
            </a:r>
            <a:endParaRPr lang="it-IT" sz="20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322" y="1756062"/>
            <a:ext cx="4062499" cy="4628163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149628" y="3619612"/>
            <a:ext cx="1176251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b="1" dirty="0"/>
              <a:t>Terapia </a:t>
            </a:r>
            <a:r>
              <a:rPr lang="it-IT" sz="2400" b="1" dirty="0" smtClean="0"/>
              <a:t>prenatale </a:t>
            </a:r>
            <a:r>
              <a:rPr lang="it-IT" sz="2000" b="1" dirty="0" smtClean="0"/>
              <a:t>sperimentale (3 centri in Europa):</a:t>
            </a:r>
          </a:p>
          <a:p>
            <a:pPr algn="just"/>
            <a:r>
              <a:rPr lang="it-IT" sz="2000" dirty="0" smtClean="0"/>
              <a:t>Occlusione tracheale </a:t>
            </a:r>
            <a:r>
              <a:rPr lang="it-IT" sz="2000" dirty="0" err="1" smtClean="0"/>
              <a:t>endoluminale</a:t>
            </a:r>
            <a:r>
              <a:rPr lang="it-IT" sz="2000" dirty="0" smtClean="0"/>
              <a:t> </a:t>
            </a:r>
            <a:r>
              <a:rPr lang="it-IT" sz="2000" dirty="0" err="1"/>
              <a:t>fetoscopica</a:t>
            </a:r>
            <a:r>
              <a:rPr lang="it-IT" sz="2000" dirty="0"/>
              <a:t> </a:t>
            </a:r>
            <a:r>
              <a:rPr lang="it-IT" sz="2000" dirty="0" smtClean="0"/>
              <a:t>(</a:t>
            </a:r>
            <a:r>
              <a:rPr lang="it-IT" sz="2000" dirty="0" err="1" smtClean="0"/>
              <a:t>Fetal</a:t>
            </a:r>
            <a:r>
              <a:rPr lang="it-IT" sz="2000" dirty="0" smtClean="0"/>
              <a:t> </a:t>
            </a:r>
            <a:r>
              <a:rPr lang="it-IT" sz="2000" dirty="0" err="1"/>
              <a:t>endoscopic</a:t>
            </a:r>
            <a:r>
              <a:rPr lang="it-IT" sz="2000" dirty="0"/>
              <a:t> </a:t>
            </a:r>
            <a:r>
              <a:rPr lang="it-IT" sz="2000" dirty="0" err="1"/>
              <a:t>Tracheal</a:t>
            </a:r>
            <a:r>
              <a:rPr lang="it-IT" sz="2000" dirty="0"/>
              <a:t> </a:t>
            </a:r>
            <a:r>
              <a:rPr lang="it-IT" sz="2000" dirty="0" err="1"/>
              <a:t>Occlusion</a:t>
            </a:r>
            <a:r>
              <a:rPr lang="it-IT" sz="2000" dirty="0"/>
              <a:t> – FETO</a:t>
            </a:r>
            <a:r>
              <a:rPr lang="it-IT" sz="2000" dirty="0" smtClean="0"/>
              <a:t>)</a:t>
            </a:r>
          </a:p>
          <a:p>
            <a:pPr algn="just" fontAlgn="base"/>
            <a:r>
              <a:rPr lang="it-IT" sz="2000" dirty="0"/>
              <a:t>Razionale </a:t>
            </a:r>
            <a:r>
              <a:rPr lang="it-IT" sz="2000" dirty="0" smtClean="0"/>
              <a:t>dell’intervento: </a:t>
            </a:r>
            <a:r>
              <a:rPr lang="it-IT" sz="2000" dirty="0"/>
              <a:t>L’occlusione della trachea determina </a:t>
            </a:r>
            <a:r>
              <a:rPr lang="it-IT" sz="2000" dirty="0" smtClean="0"/>
              <a:t>l’intrappolamento alla 26-28 settimana gestazionale del liquido amniotico </a:t>
            </a:r>
            <a:r>
              <a:rPr lang="it-IT" sz="2000" dirty="0"/>
              <a:t>all’interno dei polmoni favorendone l’espansione, la crescita e lo sviluppo. Ciò attiva un percorso che porta alla proliferazione e all'aumento della crescita delle vie aeree e dei vasi polmonari, ben riassunto nell'acronimo PLUG: "Plug the </a:t>
            </a:r>
            <a:r>
              <a:rPr lang="it-IT" sz="2000" dirty="0" err="1"/>
              <a:t>Lung</a:t>
            </a:r>
            <a:r>
              <a:rPr lang="it-IT" sz="2000" dirty="0"/>
              <a:t> </a:t>
            </a:r>
            <a:r>
              <a:rPr lang="it-IT" sz="2000" dirty="0" err="1"/>
              <a:t>Until</a:t>
            </a:r>
            <a:r>
              <a:rPr lang="it-IT" sz="2000" dirty="0"/>
              <a:t> </a:t>
            </a:r>
            <a:r>
              <a:rPr lang="it-IT" sz="2000" dirty="0" err="1" smtClean="0"/>
              <a:t>it</a:t>
            </a:r>
            <a:r>
              <a:rPr lang="it-IT" sz="2000" dirty="0" smtClean="0"/>
              <a:t> </a:t>
            </a:r>
            <a:r>
              <a:rPr lang="it-IT" sz="2000" dirty="0" err="1" smtClean="0"/>
              <a:t>Grows</a:t>
            </a:r>
            <a:r>
              <a:rPr lang="it-IT" sz="2000" dirty="0"/>
              <a:t>" (PLUG</a:t>
            </a:r>
            <a:r>
              <a:rPr lang="it-IT" sz="2000" dirty="0" smtClean="0"/>
              <a:t>). Invertendo </a:t>
            </a:r>
            <a:r>
              <a:rPr lang="it-IT" sz="2000" dirty="0"/>
              <a:t>l'occlusione tracheale prima della </a:t>
            </a:r>
            <a:r>
              <a:rPr lang="it-IT" sz="2000" dirty="0" smtClean="0"/>
              <a:t>nascita (34 settimana gestazionale), </a:t>
            </a:r>
            <a:r>
              <a:rPr lang="it-IT" sz="2000" dirty="0"/>
              <a:t>l'equilibrio tra </a:t>
            </a:r>
            <a:r>
              <a:rPr lang="it-IT" sz="2000" dirty="0" err="1"/>
              <a:t>pneumociti</a:t>
            </a:r>
            <a:r>
              <a:rPr lang="it-IT" sz="2000" dirty="0"/>
              <a:t> di tipo I e di tipo II alla nascita è più ottimale. Ciò è racchiuso nel concetto di "sequenza </a:t>
            </a:r>
            <a:r>
              <a:rPr lang="it-IT" sz="2000" dirty="0" err="1"/>
              <a:t>plug-unplug</a:t>
            </a:r>
            <a:r>
              <a:rPr lang="it-IT" sz="2000" dirty="0"/>
              <a:t>" e l'inversione </a:t>
            </a:r>
            <a:r>
              <a:rPr lang="it-IT" sz="2000" dirty="0" smtClean="0"/>
              <a:t>dell'occlusione mediante puntura del palloncino sotto guida ecografica, </a:t>
            </a:r>
            <a:r>
              <a:rPr lang="it-IT" sz="2000" dirty="0"/>
              <a:t>è una componente importante nella strategia di trattamento fetale</a:t>
            </a:r>
          </a:p>
          <a:p>
            <a:pPr algn="just"/>
            <a:endParaRPr lang="it-IT" sz="2000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07105" y="1337568"/>
            <a:ext cx="3505033" cy="261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07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1416</Words>
  <Application>Microsoft Office PowerPoint</Application>
  <PresentationFormat>Widescreen</PresentationFormat>
  <Paragraphs>147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Tema di Office</vt:lpstr>
      <vt:lpstr>Ernie diaframmatiche</vt:lpstr>
      <vt:lpstr>ERNIA  DIAFRAMMATICA</vt:lpstr>
      <vt:lpstr>Presentazione standard di PowerPoint</vt:lpstr>
      <vt:lpstr>ERNIE  DIAFRAMMATICHE Classificazione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Ernia diaframmatiche traumatiche: Clinica</vt:lpstr>
      <vt:lpstr>Ernia diaframmatiche post-traumatiche: Sintomi in acuto</vt:lpstr>
      <vt:lpstr>Ernia diaframmatiche traumatiche: Diagnostica e Trattamento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PALMISANO SILVIA</dc:creator>
  <cp:lastModifiedBy>PALMISANO SILVIA</cp:lastModifiedBy>
  <cp:revision>114</cp:revision>
  <dcterms:created xsi:type="dcterms:W3CDTF">2023-10-17T19:18:35Z</dcterms:created>
  <dcterms:modified xsi:type="dcterms:W3CDTF">2026-04-01T10:30:14Z</dcterms:modified>
</cp:coreProperties>
</file>