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53" r:id="rId2"/>
    <p:sldId id="381" r:id="rId3"/>
    <p:sldId id="382" r:id="rId4"/>
    <p:sldId id="383" r:id="rId5"/>
    <p:sldId id="384" r:id="rId6"/>
    <p:sldId id="385" r:id="rId7"/>
    <p:sldId id="320" r:id="rId8"/>
    <p:sldId id="456" r:id="rId9"/>
    <p:sldId id="321" r:id="rId10"/>
    <p:sldId id="308" r:id="rId11"/>
    <p:sldId id="388" r:id="rId12"/>
    <p:sldId id="306" r:id="rId13"/>
    <p:sldId id="260" r:id="rId14"/>
    <p:sldId id="393" r:id="rId15"/>
    <p:sldId id="309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66"/>
    <a:srgbClr val="66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5" autoAdjust="0"/>
  </p:normalViewPr>
  <p:slideViewPr>
    <p:cSldViewPr snapToGrid="0">
      <p:cViewPr varScale="1">
        <p:scale>
          <a:sx n="80" d="100"/>
          <a:sy n="80" d="100"/>
        </p:scale>
        <p:origin x="904" y="52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BE479F-B0A6-4F3A-B4AE-1623CDBB99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82B7-B798-4D51-B077-3B483987B74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07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AD983-0723-4327-BF5B-0286E97C4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07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66DCE-6E02-4D51-B320-66E09F63F1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074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onlin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0ED6-199D-418A-A1CB-ED030F0AD7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116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1FB7-6033-418C-AE30-B66514D036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60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E22FF-B45D-475B-925B-9915871C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623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8F2-FABA-4AB1-BDE0-745A91D3CAD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30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8CBD-39F5-4608-A313-C6C7DBCE49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291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9C09-711D-4DC0-A7CD-2AEC497ABA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001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EC08-51A2-4DE2-B820-F22149EF5B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3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0D9FE-FF91-4EF6-8F9B-25823D9A68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617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8939-FC79-4C05-86F8-349B0212B0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28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384BE-6E22-45A1-81A5-1A5A320D5D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563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58A1D5-8B88-4914-9366-4D4E6E3EBD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image" Target="../media/image18.gif"/><Relationship Id="rId7" Type="http://schemas.openxmlformats.org/officeDocument/2006/relationships/image" Target="../media/image22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gif"/><Relationship Id="rId11" Type="http://schemas.openxmlformats.org/officeDocument/2006/relationships/image" Target="../media/image26.png"/><Relationship Id="rId5" Type="http://schemas.openxmlformats.org/officeDocument/2006/relationships/image" Target="../media/image20.gif"/><Relationship Id="rId10" Type="http://schemas.openxmlformats.org/officeDocument/2006/relationships/image" Target="../media/image25.png"/><Relationship Id="rId4" Type="http://schemas.openxmlformats.org/officeDocument/2006/relationships/image" Target="../media/image19.gif"/><Relationship Id="rId9" Type="http://schemas.openxmlformats.org/officeDocument/2006/relationships/image" Target="../media/image24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7616" y="144975"/>
            <a:ext cx="7772400" cy="1143000"/>
          </a:xfrm>
        </p:spPr>
        <p:txBody>
          <a:bodyPr/>
          <a:lstStyle/>
          <a:p>
            <a:r>
              <a:rPr lang="en-GB" dirty="0" smtClean="0"/>
              <a:t>The Structure </a:t>
            </a:r>
            <a:r>
              <a:rPr lang="en-GB" dirty="0"/>
              <a:t>F</a:t>
            </a:r>
            <a:r>
              <a:rPr lang="en-GB" dirty="0" smtClean="0"/>
              <a:t>actor</a:t>
            </a:r>
            <a:endParaRPr lang="en-GB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74189" y="1116946"/>
            <a:ext cx="83006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The </a:t>
            </a:r>
            <a:r>
              <a:rPr lang="it-IT" dirty="0" err="1"/>
              <a:t>diffracted</a:t>
            </a:r>
            <a:r>
              <a:rPr lang="it-IT" dirty="0"/>
              <a:t> </a:t>
            </a:r>
            <a:r>
              <a:rPr lang="it-IT" dirty="0" err="1"/>
              <a:t>wave</a:t>
            </a:r>
            <a:r>
              <a:rPr lang="it-IT" dirty="0"/>
              <a:t> from </a:t>
            </a:r>
            <a:r>
              <a:rPr lang="it-IT" dirty="0" err="1"/>
              <a:t>planes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hkl</a:t>
            </a:r>
            <a:r>
              <a:rPr lang="it-IT" dirty="0" smtClean="0"/>
              <a:t>)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represented</a:t>
            </a:r>
            <a:r>
              <a:rPr lang="it-IT" dirty="0"/>
              <a:t> by the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factor</a:t>
            </a:r>
            <a:r>
              <a:rPr lang="it-IT" dirty="0"/>
              <a:t> </a:t>
            </a:r>
            <a:r>
              <a:rPr lang="it-IT" b="1" dirty="0" err="1" smtClean="0"/>
              <a:t>F</a:t>
            </a:r>
            <a:r>
              <a:rPr lang="it-IT" b="1" baseline="-25000" dirty="0" err="1" smtClean="0"/>
              <a:t>hkl</a:t>
            </a:r>
            <a:r>
              <a:rPr lang="it-IT" baseline="-25000" dirty="0" smtClean="0"/>
              <a:t> </a:t>
            </a:r>
          </a:p>
          <a:p>
            <a:endParaRPr lang="it-IT" baseline="-25000" dirty="0"/>
          </a:p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complex</a:t>
            </a:r>
            <a:r>
              <a:rPr lang="it-IT" dirty="0"/>
              <a:t> </a:t>
            </a:r>
            <a:r>
              <a:rPr lang="it-IT" dirty="0" err="1"/>
              <a:t>number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 err="1"/>
              <a:t>Whose</a:t>
            </a:r>
            <a:r>
              <a:rPr lang="it-IT" dirty="0"/>
              <a:t> </a:t>
            </a:r>
            <a:r>
              <a:rPr lang="it-IT" dirty="0" err="1"/>
              <a:t>phase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 the </a:t>
            </a:r>
            <a:r>
              <a:rPr lang="it-IT" dirty="0" err="1"/>
              <a:t>choice</a:t>
            </a:r>
            <a:r>
              <a:rPr lang="it-IT" dirty="0"/>
              <a:t> of the </a:t>
            </a:r>
            <a:r>
              <a:rPr lang="it-IT" dirty="0" err="1" smtClean="0"/>
              <a:t>origin</a:t>
            </a:r>
            <a:endParaRPr lang="it-IT" dirty="0" smtClean="0"/>
          </a:p>
          <a:p>
            <a:endParaRPr lang="it-IT" dirty="0"/>
          </a:p>
          <a:p>
            <a:r>
              <a:rPr lang="it-IT" dirty="0" err="1" smtClean="0"/>
              <a:t>Diffraction</a:t>
            </a:r>
            <a:r>
              <a:rPr lang="it-IT" dirty="0" smtClean="0"/>
              <a:t> </a:t>
            </a:r>
            <a:r>
              <a:rPr lang="it-IT" dirty="0" err="1" smtClean="0"/>
              <a:t>intensity</a:t>
            </a:r>
            <a:endParaRPr lang="it-IT" dirty="0" smtClean="0"/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it-IT" dirty="0" err="1" smtClean="0">
                <a:solidFill>
                  <a:srgbClr val="FF0000"/>
                </a:solidFill>
              </a:rPr>
              <a:t>I</a:t>
            </a:r>
            <a:r>
              <a:rPr lang="it-IT" baseline="-25000" dirty="0" err="1" smtClean="0">
                <a:solidFill>
                  <a:srgbClr val="FF0000"/>
                </a:solidFill>
              </a:rPr>
              <a:t>hkl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= </a:t>
            </a:r>
            <a:r>
              <a:rPr lang="it-IT" b="1" dirty="0" err="1" smtClean="0">
                <a:solidFill>
                  <a:srgbClr val="00CC66"/>
                </a:solidFill>
              </a:rPr>
              <a:t>F</a:t>
            </a:r>
            <a:r>
              <a:rPr lang="it-IT" b="1" baseline="-25000" dirty="0" err="1" smtClean="0">
                <a:solidFill>
                  <a:srgbClr val="00CC66"/>
                </a:solidFill>
              </a:rPr>
              <a:t>hkl</a:t>
            </a:r>
            <a:r>
              <a:rPr lang="it-IT" dirty="0" err="1" smtClean="0"/>
              <a:t>·</a:t>
            </a:r>
            <a:r>
              <a:rPr lang="it-IT" b="1" dirty="0" err="1" smtClean="0">
                <a:solidFill>
                  <a:schemeClr val="accent2"/>
                </a:solidFill>
              </a:rPr>
              <a:t>F</a:t>
            </a:r>
            <a:r>
              <a:rPr lang="it-IT" b="1" baseline="30000" dirty="0" smtClean="0">
                <a:solidFill>
                  <a:schemeClr val="accent2"/>
                </a:solidFill>
              </a:rPr>
              <a:t>*</a:t>
            </a:r>
            <a:r>
              <a:rPr lang="it-IT" b="1" baseline="-25000" dirty="0" err="1" smtClean="0">
                <a:solidFill>
                  <a:schemeClr val="accent2"/>
                </a:solidFill>
              </a:rPr>
              <a:t>hkl</a:t>
            </a:r>
            <a:r>
              <a:rPr lang="it-IT" b="1" baseline="-25000" dirty="0" smtClean="0"/>
              <a:t> </a:t>
            </a:r>
            <a:r>
              <a:rPr lang="it-IT" dirty="0" smtClean="0"/>
              <a:t>= |F</a:t>
            </a:r>
            <a:r>
              <a:rPr lang="it-IT" baseline="-25000" dirty="0" smtClean="0"/>
              <a:t>hkl</a:t>
            </a:r>
            <a:r>
              <a:rPr lang="it-IT" dirty="0" smtClean="0"/>
              <a:t>|</a:t>
            </a:r>
            <a:r>
              <a:rPr lang="it-IT" baseline="30000" dirty="0" smtClean="0"/>
              <a:t>2</a:t>
            </a:r>
            <a:endParaRPr lang="it-IT" baseline="300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50" y="3066969"/>
            <a:ext cx="2694666" cy="2066723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457464" y="5211097"/>
            <a:ext cx="845594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accent2"/>
                </a:solidFill>
              </a:rPr>
              <a:t>F</a:t>
            </a:r>
            <a:r>
              <a:rPr lang="it-IT" b="1" baseline="30000" dirty="0" smtClean="0">
                <a:solidFill>
                  <a:schemeClr val="accent2"/>
                </a:solidFill>
              </a:rPr>
              <a:t>*</a:t>
            </a:r>
            <a:r>
              <a:rPr lang="it-IT" b="1" baseline="-25000" dirty="0" err="1" smtClean="0">
                <a:solidFill>
                  <a:schemeClr val="accent2"/>
                </a:solidFill>
              </a:rPr>
              <a:t>hkl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complex</a:t>
            </a:r>
            <a:r>
              <a:rPr lang="it-IT" dirty="0"/>
              <a:t> </a:t>
            </a:r>
            <a:r>
              <a:rPr lang="it-IT" dirty="0" err="1"/>
              <a:t>conjugate</a:t>
            </a:r>
            <a:r>
              <a:rPr lang="it-IT" dirty="0"/>
              <a:t> </a:t>
            </a:r>
            <a:r>
              <a:rPr lang="it-IT" dirty="0" smtClean="0"/>
              <a:t>of </a:t>
            </a:r>
            <a:r>
              <a:rPr lang="it-IT" b="1" dirty="0" err="1" smtClean="0">
                <a:solidFill>
                  <a:srgbClr val="00CC66"/>
                </a:solidFill>
              </a:rPr>
              <a:t>F</a:t>
            </a:r>
            <a:r>
              <a:rPr lang="it-IT" b="1" baseline="-25000" dirty="0" err="1" smtClean="0">
                <a:solidFill>
                  <a:srgbClr val="00CC66"/>
                </a:solidFill>
              </a:rPr>
              <a:t>hkl</a:t>
            </a:r>
            <a:r>
              <a:rPr lang="it-IT" b="1" baseline="-25000" dirty="0" smtClean="0">
                <a:solidFill>
                  <a:srgbClr val="00CC66"/>
                </a:solidFill>
              </a:rPr>
              <a:t> </a:t>
            </a:r>
            <a:r>
              <a:rPr lang="it-IT" b="1" dirty="0" smtClean="0">
                <a:solidFill>
                  <a:srgbClr val="00CC66"/>
                </a:solidFill>
              </a:rPr>
              <a:t>       </a:t>
            </a:r>
            <a:r>
              <a:rPr lang="it-IT" dirty="0" smtClean="0"/>
              <a:t>|</a:t>
            </a:r>
            <a:r>
              <a:rPr lang="it-IT" dirty="0"/>
              <a:t>F</a:t>
            </a:r>
            <a:r>
              <a:rPr lang="it-IT" baseline="30000" dirty="0"/>
              <a:t>*</a:t>
            </a:r>
            <a:r>
              <a:rPr lang="it-IT" baseline="-25000" dirty="0" err="1"/>
              <a:t>hkl</a:t>
            </a:r>
            <a:r>
              <a:rPr lang="it-IT" dirty="0" smtClean="0"/>
              <a:t>| = |</a:t>
            </a:r>
            <a:r>
              <a:rPr lang="it-IT" dirty="0" err="1"/>
              <a:t>F</a:t>
            </a:r>
            <a:r>
              <a:rPr lang="it-IT" baseline="-25000" dirty="0" err="1"/>
              <a:t>hkl</a:t>
            </a:r>
            <a:r>
              <a:rPr lang="it-IT" dirty="0" smtClean="0"/>
              <a:t>|  </a:t>
            </a:r>
            <a:r>
              <a:rPr lang="en-US" altLang="it-IT" dirty="0" smtClean="0">
                <a:latin typeface="Symbol" panose="05050102010706020507" pitchFamily="18" charset="2"/>
              </a:rPr>
              <a:t>f</a:t>
            </a:r>
            <a:r>
              <a:rPr lang="it-IT" baseline="30000" dirty="0" smtClean="0"/>
              <a:t>*</a:t>
            </a:r>
            <a:r>
              <a:rPr lang="it-IT" baseline="-25000" dirty="0" err="1" smtClean="0"/>
              <a:t>hkl</a:t>
            </a:r>
            <a:r>
              <a:rPr lang="it-IT" baseline="-25000" dirty="0" smtClean="0"/>
              <a:t> </a:t>
            </a:r>
            <a:r>
              <a:rPr lang="it-IT" dirty="0" smtClean="0"/>
              <a:t>= -</a:t>
            </a:r>
            <a:r>
              <a:rPr lang="en-US" altLang="it-IT" dirty="0" smtClean="0">
                <a:latin typeface="Symbol" panose="05050102010706020507" pitchFamily="18" charset="2"/>
              </a:rPr>
              <a:t> f</a:t>
            </a:r>
            <a:r>
              <a:rPr lang="it-IT" baseline="-25000" dirty="0" err="1" smtClean="0"/>
              <a:t>hkl</a:t>
            </a:r>
            <a:endParaRPr lang="it-IT" baseline="-25000" dirty="0" smtClean="0"/>
          </a:p>
          <a:p>
            <a:endParaRPr lang="it-IT" b="1" baseline="-25000" dirty="0" smtClean="0">
              <a:solidFill>
                <a:srgbClr val="00CC66"/>
              </a:solidFill>
            </a:endParaRPr>
          </a:p>
          <a:p>
            <a:r>
              <a:rPr lang="it-IT" sz="1800" dirty="0"/>
              <a:t>The </a:t>
            </a:r>
            <a:r>
              <a:rPr lang="it-IT" sz="1800" dirty="0" err="1"/>
              <a:t>product</a:t>
            </a:r>
            <a:r>
              <a:rPr lang="it-IT" sz="1800" dirty="0"/>
              <a:t> of </a:t>
            </a:r>
            <a:r>
              <a:rPr lang="it-IT" sz="1800" dirty="0" err="1"/>
              <a:t>two</a:t>
            </a:r>
            <a:r>
              <a:rPr lang="it-IT" sz="1800" dirty="0"/>
              <a:t> </a:t>
            </a:r>
            <a:r>
              <a:rPr lang="it-IT" sz="1800" dirty="0" err="1"/>
              <a:t>complex</a:t>
            </a:r>
            <a:r>
              <a:rPr lang="it-IT" sz="1800" dirty="0"/>
              <a:t> </a:t>
            </a:r>
            <a:r>
              <a:rPr lang="it-IT" sz="1800" dirty="0" err="1"/>
              <a:t>numbers</a:t>
            </a:r>
            <a:r>
              <a:rPr lang="it-IT" sz="1800" dirty="0"/>
              <a:t> </a:t>
            </a:r>
            <a:r>
              <a:rPr lang="it-IT" sz="1800" dirty="0" err="1"/>
              <a:t>has</a:t>
            </a:r>
            <a:r>
              <a:rPr lang="it-IT" sz="1800" dirty="0"/>
              <a:t> a </a:t>
            </a:r>
            <a:r>
              <a:rPr lang="it-IT" sz="1800" dirty="0" err="1"/>
              <a:t>magnitude</a:t>
            </a:r>
            <a:r>
              <a:rPr lang="it-IT" sz="1800" dirty="0"/>
              <a:t> </a:t>
            </a:r>
            <a:r>
              <a:rPr lang="it-IT" sz="1800" dirty="0" err="1"/>
              <a:t>equal</a:t>
            </a:r>
            <a:r>
              <a:rPr lang="it-IT" sz="1800" dirty="0"/>
              <a:t> to the </a:t>
            </a:r>
            <a:r>
              <a:rPr lang="it-IT" sz="1800" dirty="0" err="1"/>
              <a:t>product</a:t>
            </a:r>
            <a:r>
              <a:rPr lang="it-IT" sz="1800" dirty="0"/>
              <a:t> of the </a:t>
            </a:r>
            <a:r>
              <a:rPr lang="it-IT" sz="1800" dirty="0" err="1"/>
              <a:t>magnitudes</a:t>
            </a:r>
            <a:r>
              <a:rPr lang="it-IT" sz="1800" dirty="0"/>
              <a:t> and a </a:t>
            </a:r>
            <a:r>
              <a:rPr lang="it-IT" sz="1800" dirty="0" err="1"/>
              <a:t>phase</a:t>
            </a:r>
            <a:r>
              <a:rPr lang="it-IT" sz="1800" dirty="0"/>
              <a:t> </a:t>
            </a:r>
            <a:r>
              <a:rPr lang="it-IT" sz="1800" dirty="0" err="1"/>
              <a:t>equal</a:t>
            </a:r>
            <a:r>
              <a:rPr lang="it-IT" sz="1800" dirty="0"/>
              <a:t> to the sum of the </a:t>
            </a:r>
            <a:r>
              <a:rPr lang="it-IT" sz="1800" dirty="0" err="1"/>
              <a:t>phases</a:t>
            </a:r>
            <a:r>
              <a:rPr lang="it-IT" sz="1800" dirty="0" smtClean="0"/>
              <a:t>.</a:t>
            </a:r>
          </a:p>
        </p:txBody>
      </p:sp>
      <p:sp>
        <p:nvSpPr>
          <p:cNvPr id="5" name="Rettangolo 4"/>
          <p:cNvSpPr/>
          <p:nvPr/>
        </p:nvSpPr>
        <p:spPr>
          <a:xfrm>
            <a:off x="7163404" y="3306323"/>
            <a:ext cx="657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rgbClr val="00CC66"/>
                </a:solidFill>
              </a:rPr>
              <a:t>F</a:t>
            </a:r>
            <a:r>
              <a:rPr lang="it-IT" b="1" baseline="-25000" dirty="0" err="1">
                <a:solidFill>
                  <a:srgbClr val="00CC66"/>
                </a:solidFill>
              </a:rPr>
              <a:t>hkl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7060812" y="4418676"/>
            <a:ext cx="760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chemeClr val="accent2"/>
                </a:solidFill>
              </a:rPr>
              <a:t>F</a:t>
            </a:r>
            <a:r>
              <a:rPr lang="it-IT" b="1" baseline="30000" dirty="0">
                <a:solidFill>
                  <a:schemeClr val="accent2"/>
                </a:solidFill>
              </a:rPr>
              <a:t>*</a:t>
            </a:r>
            <a:r>
              <a:rPr lang="it-IT" b="1" baseline="-25000" dirty="0" err="1">
                <a:solidFill>
                  <a:schemeClr val="accent2"/>
                </a:solidFill>
              </a:rPr>
              <a:t>hkl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168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127414"/>
            <a:ext cx="8207375" cy="808038"/>
          </a:xfrm>
        </p:spPr>
        <p:txBody>
          <a:bodyPr/>
          <a:lstStyle/>
          <a:p>
            <a:pPr eaLnBrk="1" hangingPunct="1"/>
            <a:r>
              <a:rPr lang="en-GB" altLang="it-IT" sz="3200" b="1" dirty="0" smtClean="0">
                <a:solidFill>
                  <a:schemeClr val="accent2"/>
                </a:solidFill>
              </a:rPr>
              <a:t>Structure Factor representation</a:t>
            </a:r>
            <a:endParaRPr lang="en-GB" altLang="it-IT" sz="2400" dirty="0" smtClean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591932" y="2911133"/>
            <a:ext cx="3724096" cy="714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 i="1" dirty="0">
                <a:latin typeface="Times" panose="02020603050405020304" pitchFamily="18" charset="0"/>
              </a:rPr>
              <a:t>F(</a:t>
            </a:r>
            <a:r>
              <a:rPr lang="en-US" altLang="it-IT" sz="1800" i="1" dirty="0" err="1">
                <a:latin typeface="Times" panose="02020603050405020304" pitchFamily="18" charset="0"/>
              </a:rPr>
              <a:t>h,k,l</a:t>
            </a:r>
            <a:r>
              <a:rPr lang="en-US" altLang="it-IT" sz="1800" i="1" dirty="0">
                <a:latin typeface="Times" panose="02020603050405020304" pitchFamily="18" charset="0"/>
              </a:rPr>
              <a:t>)</a:t>
            </a:r>
            <a:r>
              <a:rPr lang="en-US" altLang="it-IT" sz="1800" dirty="0">
                <a:latin typeface="Times" panose="02020603050405020304" pitchFamily="18" charset="0"/>
              </a:rPr>
              <a:t> = ∑</a:t>
            </a:r>
            <a:r>
              <a:rPr lang="en-US" altLang="it-IT" sz="1800" baseline="-25000" dirty="0">
                <a:latin typeface="Times" panose="02020603050405020304" pitchFamily="18" charset="0"/>
              </a:rPr>
              <a:t>j</a:t>
            </a:r>
            <a:r>
              <a:rPr lang="en-US" altLang="it-IT" sz="1800" dirty="0">
                <a:latin typeface="Times" panose="02020603050405020304" pitchFamily="18" charset="0"/>
              </a:rPr>
              <a:t> f</a:t>
            </a:r>
            <a:r>
              <a:rPr lang="en-US" altLang="it-IT" sz="1800" baseline="-25000" dirty="0">
                <a:latin typeface="Times" panose="02020603050405020304" pitchFamily="18" charset="0"/>
              </a:rPr>
              <a:t>j</a:t>
            </a:r>
            <a:r>
              <a:rPr lang="en-US" altLang="it-IT" sz="1800" dirty="0">
                <a:latin typeface="Times" panose="02020603050405020304" pitchFamily="18" charset="0"/>
              </a:rPr>
              <a:t> </a:t>
            </a:r>
            <a:r>
              <a:rPr lang="en-US" altLang="it-IT" sz="1800" dirty="0" err="1" smtClean="0">
                <a:latin typeface="Times" panose="02020603050405020304" pitchFamily="18" charset="0"/>
              </a:rPr>
              <a:t>exp</a:t>
            </a:r>
            <a:r>
              <a:rPr lang="en-US" altLang="it-IT" sz="1800" dirty="0" smtClean="0">
                <a:latin typeface="Times" panose="02020603050405020304" pitchFamily="18" charset="0"/>
              </a:rPr>
              <a:t>[2</a:t>
            </a:r>
            <a:r>
              <a:rPr lang="en-US" altLang="it-IT" sz="1800" i="1" dirty="0" smtClean="0">
                <a:latin typeface="Symbol" panose="05050102010706020507" pitchFamily="18" charset="2"/>
              </a:rPr>
              <a:t>p</a:t>
            </a:r>
            <a:r>
              <a:rPr lang="en-US" altLang="it-IT" sz="1800" i="1" dirty="0" smtClean="0">
                <a:latin typeface="Times" panose="02020603050405020304" pitchFamily="18" charset="0"/>
              </a:rPr>
              <a:t>i(</a:t>
            </a:r>
            <a:r>
              <a:rPr lang="en-US" altLang="it-IT" sz="1800" i="1" dirty="0" err="1" smtClean="0">
                <a:latin typeface="Times" panose="02020603050405020304" pitchFamily="18" charset="0"/>
              </a:rPr>
              <a:t>hx</a:t>
            </a:r>
            <a:r>
              <a:rPr lang="en-US" altLang="it-IT" sz="1800" i="1" baseline="-25000" dirty="0" err="1" smtClean="0">
                <a:latin typeface="Times" panose="02020603050405020304" pitchFamily="18" charset="0"/>
              </a:rPr>
              <a:t>j</a:t>
            </a:r>
            <a:r>
              <a:rPr lang="en-US" altLang="it-IT" sz="1800" i="1" baseline="-25000" dirty="0" smtClean="0">
                <a:latin typeface="Times" panose="02020603050405020304" pitchFamily="18" charset="0"/>
              </a:rPr>
              <a:t> </a:t>
            </a:r>
            <a:r>
              <a:rPr lang="en-US" altLang="it-IT" sz="1800" i="1" dirty="0" smtClean="0">
                <a:latin typeface="Times" panose="02020603050405020304" pitchFamily="18" charset="0"/>
              </a:rPr>
              <a:t>+ </a:t>
            </a:r>
            <a:r>
              <a:rPr lang="en-US" altLang="it-IT" sz="1800" i="1" dirty="0" err="1" smtClean="0">
                <a:latin typeface="Times" panose="02020603050405020304" pitchFamily="18" charset="0"/>
              </a:rPr>
              <a:t>ky</a:t>
            </a:r>
            <a:r>
              <a:rPr lang="en-US" altLang="it-IT" sz="1800" i="1" baseline="-25000" dirty="0" err="1" smtClean="0">
                <a:latin typeface="Times" panose="02020603050405020304" pitchFamily="18" charset="0"/>
              </a:rPr>
              <a:t>j</a:t>
            </a:r>
            <a:r>
              <a:rPr lang="en-US" altLang="it-IT" sz="1800" i="1" baseline="-25000" dirty="0" smtClean="0">
                <a:latin typeface="Times" panose="02020603050405020304" pitchFamily="18" charset="0"/>
              </a:rPr>
              <a:t> </a:t>
            </a:r>
            <a:r>
              <a:rPr lang="en-US" altLang="it-IT" sz="1800" i="1" dirty="0" smtClean="0">
                <a:latin typeface="Times" panose="02020603050405020304" pitchFamily="18" charset="0"/>
              </a:rPr>
              <a:t>+ </a:t>
            </a:r>
            <a:r>
              <a:rPr lang="en-US" altLang="it-IT" sz="1800" i="1" dirty="0" err="1" smtClean="0">
                <a:latin typeface="Times" panose="02020603050405020304" pitchFamily="18" charset="0"/>
              </a:rPr>
              <a:t>lz</a:t>
            </a:r>
            <a:r>
              <a:rPr lang="en-US" altLang="it-IT" sz="1800" i="1" baseline="-25000" dirty="0" err="1" smtClean="0">
                <a:latin typeface="Times" panose="02020603050405020304" pitchFamily="18" charset="0"/>
              </a:rPr>
              <a:t>j</a:t>
            </a:r>
            <a:r>
              <a:rPr lang="en-US" altLang="it-IT" sz="1800" i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latin typeface="Times" panose="02020603050405020304" pitchFamily="18" charset="0"/>
              </a:rPr>
              <a:t>]</a:t>
            </a:r>
          </a:p>
          <a:p>
            <a:pPr>
              <a:spcBef>
                <a:spcPct val="40000"/>
              </a:spcBef>
              <a:buFontTx/>
              <a:buNone/>
            </a:pPr>
            <a:endParaRPr lang="en-US" altLang="it-IT" sz="800" dirty="0">
              <a:latin typeface="Times" panose="02020603050405020304" pitchFamily="18" charset="0"/>
            </a:endParaRPr>
          </a:p>
          <a:p>
            <a:pPr>
              <a:spcBef>
                <a:spcPct val="40000"/>
              </a:spcBef>
              <a:buFontTx/>
              <a:buNone/>
            </a:pPr>
            <a:endParaRPr lang="en-US" altLang="it-IT" sz="800" dirty="0">
              <a:latin typeface="Times" panose="02020603050405020304" pitchFamily="18" charset="0"/>
            </a:endParaRPr>
          </a:p>
        </p:txBody>
      </p:sp>
      <p:grpSp>
        <p:nvGrpSpPr>
          <p:cNvPr id="56324" name="Group 97"/>
          <p:cNvGrpSpPr>
            <a:grpSpLocks/>
          </p:cNvGrpSpPr>
          <p:nvPr/>
        </p:nvGrpSpPr>
        <p:grpSpPr bwMode="auto">
          <a:xfrm>
            <a:off x="404018" y="798981"/>
            <a:ext cx="5348288" cy="1689100"/>
            <a:chOff x="212" y="542"/>
            <a:chExt cx="3369" cy="1064"/>
          </a:xfrm>
        </p:grpSpPr>
        <p:sp>
          <p:nvSpPr>
            <p:cNvPr id="56349" name="Text Box 7"/>
            <p:cNvSpPr txBox="1">
              <a:spLocks noChangeArrowheads="1"/>
            </p:cNvSpPr>
            <p:nvPr/>
          </p:nvSpPr>
          <p:spPr bwMode="auto">
            <a:xfrm>
              <a:off x="866" y="542"/>
              <a:ext cx="6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800" dirty="0" smtClean="0">
                  <a:latin typeface="Times" panose="02020603050405020304" pitchFamily="18" charset="0"/>
                </a:rPr>
                <a:t>Unit Cell</a:t>
              </a:r>
              <a:endParaRPr lang="en-GB" altLang="it-IT" sz="1800" dirty="0">
                <a:latin typeface="Times" panose="02020603050405020304" pitchFamily="18" charset="0"/>
              </a:endParaRPr>
            </a:p>
          </p:txBody>
        </p:sp>
        <p:sp>
          <p:nvSpPr>
            <p:cNvPr id="56350" name="Text Box 8"/>
            <p:cNvSpPr txBox="1">
              <a:spLocks noChangeArrowheads="1"/>
            </p:cNvSpPr>
            <p:nvPr/>
          </p:nvSpPr>
          <p:spPr bwMode="auto">
            <a:xfrm>
              <a:off x="1133" y="1373"/>
              <a:ext cx="10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800" dirty="0" smtClean="0">
                  <a:latin typeface="Times" panose="02020603050405020304" pitchFamily="18" charset="0"/>
                </a:rPr>
                <a:t>Electron Density</a:t>
              </a:r>
              <a:endParaRPr lang="en-GB" altLang="it-IT" sz="1800" dirty="0">
                <a:latin typeface="Times" panose="02020603050405020304" pitchFamily="18" charset="0"/>
              </a:endParaRPr>
            </a:p>
          </p:txBody>
        </p:sp>
        <p:grpSp>
          <p:nvGrpSpPr>
            <p:cNvPr id="56351" name="Group 96"/>
            <p:cNvGrpSpPr>
              <a:grpSpLocks/>
            </p:cNvGrpSpPr>
            <p:nvPr/>
          </p:nvGrpSpPr>
          <p:grpSpPr bwMode="auto">
            <a:xfrm>
              <a:off x="212" y="1217"/>
              <a:ext cx="722" cy="380"/>
              <a:chOff x="212" y="1217"/>
              <a:chExt cx="722" cy="380"/>
            </a:xfrm>
          </p:grpSpPr>
          <p:sp>
            <p:nvSpPr>
              <p:cNvPr id="56400" name="Text Box 10"/>
              <p:cNvSpPr txBox="1">
                <a:spLocks noChangeArrowheads="1"/>
              </p:cNvSpPr>
              <p:nvPr/>
            </p:nvSpPr>
            <p:spPr bwMode="auto">
              <a:xfrm>
                <a:off x="212" y="1364"/>
                <a:ext cx="72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800" dirty="0" smtClean="0">
                    <a:latin typeface="Times" panose="02020603050405020304" pitchFamily="18" charset="0"/>
                  </a:rPr>
                  <a:t>Reflection</a:t>
                </a:r>
                <a:endParaRPr lang="en-GB" altLang="it-IT" sz="1800" dirty="0">
                  <a:latin typeface="Times" panose="02020603050405020304" pitchFamily="18" charset="0"/>
                </a:endParaRPr>
              </a:p>
            </p:txBody>
          </p:sp>
          <p:sp>
            <p:nvSpPr>
              <p:cNvPr id="56401" name="AutoShape 11"/>
              <p:cNvSpPr>
                <a:spLocks noChangeArrowheads="1"/>
              </p:cNvSpPr>
              <p:nvPr/>
            </p:nvSpPr>
            <p:spPr bwMode="auto">
              <a:xfrm>
                <a:off x="510" y="1217"/>
                <a:ext cx="96" cy="174"/>
              </a:xfrm>
              <a:prstGeom prst="upArrow">
                <a:avLst>
                  <a:gd name="adj1" fmla="val 50000"/>
                  <a:gd name="adj2" fmla="val 4531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56352" name="AutoShape 12"/>
            <p:cNvSpPr>
              <a:spLocks noChangeArrowheads="1"/>
            </p:cNvSpPr>
            <p:nvPr/>
          </p:nvSpPr>
          <p:spPr bwMode="auto">
            <a:xfrm>
              <a:off x="1230" y="765"/>
              <a:ext cx="84" cy="150"/>
            </a:xfrm>
            <a:prstGeom prst="downArrow">
              <a:avLst>
                <a:gd name="adj1" fmla="val 50000"/>
                <a:gd name="adj2" fmla="val 446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6353" name="AutoShape 13"/>
            <p:cNvSpPr>
              <a:spLocks noChangeArrowheads="1"/>
            </p:cNvSpPr>
            <p:nvPr/>
          </p:nvSpPr>
          <p:spPr bwMode="auto">
            <a:xfrm>
              <a:off x="1619" y="1214"/>
              <a:ext cx="96" cy="174"/>
            </a:xfrm>
            <a:prstGeom prst="upArrow">
              <a:avLst>
                <a:gd name="adj1" fmla="val 50000"/>
                <a:gd name="adj2" fmla="val 4531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6354" name="Rectangle 21"/>
            <p:cNvSpPr>
              <a:spLocks noChangeArrowheads="1"/>
            </p:cNvSpPr>
            <p:nvPr/>
          </p:nvSpPr>
          <p:spPr bwMode="auto">
            <a:xfrm>
              <a:off x="342" y="1021"/>
              <a:ext cx="8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</a:t>
              </a:r>
              <a:endParaRPr lang="it-IT" altLang="it-IT" sz="2400"/>
            </a:p>
          </p:txBody>
        </p:sp>
        <p:sp>
          <p:nvSpPr>
            <p:cNvPr id="56355" name="Rectangle 22"/>
            <p:cNvSpPr>
              <a:spLocks noChangeArrowheads="1"/>
            </p:cNvSpPr>
            <p:nvPr/>
          </p:nvSpPr>
          <p:spPr bwMode="auto">
            <a:xfrm>
              <a:off x="422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56" name="Rectangle 23"/>
            <p:cNvSpPr>
              <a:spLocks noChangeArrowheads="1"/>
            </p:cNvSpPr>
            <p:nvPr/>
          </p:nvSpPr>
          <p:spPr bwMode="auto">
            <a:xfrm>
              <a:off x="479" y="102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h</a:t>
              </a:r>
              <a:endParaRPr lang="it-IT" altLang="it-IT" sz="2400"/>
            </a:p>
          </p:txBody>
        </p:sp>
        <p:sp>
          <p:nvSpPr>
            <p:cNvPr id="56357" name="Rectangle 24"/>
            <p:cNvSpPr>
              <a:spLocks noChangeArrowheads="1"/>
            </p:cNvSpPr>
            <p:nvPr/>
          </p:nvSpPr>
          <p:spPr bwMode="auto">
            <a:xfrm>
              <a:off x="548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58" name="Rectangle 25"/>
            <p:cNvSpPr>
              <a:spLocks noChangeArrowheads="1"/>
            </p:cNvSpPr>
            <p:nvPr/>
          </p:nvSpPr>
          <p:spPr bwMode="auto">
            <a:xfrm>
              <a:off x="594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 dirty="0">
                  <a:solidFill>
                    <a:srgbClr val="000000"/>
                  </a:solidFill>
                  <a:latin typeface="Times" panose="02020603050405020304" pitchFamily="18" charset="0"/>
                </a:rPr>
                <a:t>k</a:t>
              </a:r>
              <a:endParaRPr lang="it-IT" altLang="it-IT" sz="2400" dirty="0"/>
            </a:p>
          </p:txBody>
        </p:sp>
        <p:sp>
          <p:nvSpPr>
            <p:cNvPr id="56359" name="Rectangle 26"/>
            <p:cNvSpPr>
              <a:spLocks noChangeArrowheads="1"/>
            </p:cNvSpPr>
            <p:nvPr/>
          </p:nvSpPr>
          <p:spPr bwMode="auto">
            <a:xfrm>
              <a:off x="651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60" name="Rectangle 27"/>
            <p:cNvSpPr>
              <a:spLocks noChangeArrowheads="1"/>
            </p:cNvSpPr>
            <p:nvPr/>
          </p:nvSpPr>
          <p:spPr bwMode="auto">
            <a:xfrm>
              <a:off x="697" y="1021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l</a:t>
              </a:r>
              <a:endParaRPr lang="it-IT" altLang="it-IT" sz="2400"/>
            </a:p>
          </p:txBody>
        </p:sp>
        <p:sp>
          <p:nvSpPr>
            <p:cNvPr id="56361" name="Rectangle 28"/>
            <p:cNvSpPr>
              <a:spLocks noChangeArrowheads="1"/>
            </p:cNvSpPr>
            <p:nvPr/>
          </p:nvSpPr>
          <p:spPr bwMode="auto">
            <a:xfrm>
              <a:off x="743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</a:t>
              </a:r>
              <a:endParaRPr lang="it-IT" altLang="it-IT" sz="2400"/>
            </a:p>
          </p:txBody>
        </p:sp>
        <p:sp>
          <p:nvSpPr>
            <p:cNvPr id="56362" name="Rectangle 29"/>
            <p:cNvSpPr>
              <a:spLocks noChangeArrowheads="1"/>
            </p:cNvSpPr>
            <p:nvPr/>
          </p:nvSpPr>
          <p:spPr bwMode="auto">
            <a:xfrm>
              <a:off x="823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63" name="Rectangle 30"/>
            <p:cNvSpPr>
              <a:spLocks noChangeArrowheads="1"/>
            </p:cNvSpPr>
            <p:nvPr/>
          </p:nvSpPr>
          <p:spPr bwMode="auto">
            <a:xfrm>
              <a:off x="926" y="1021"/>
              <a:ext cx="8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V</a:t>
              </a:r>
              <a:endParaRPr lang="it-IT" altLang="it-IT" sz="2400"/>
            </a:p>
          </p:txBody>
        </p:sp>
        <p:sp>
          <p:nvSpPr>
            <p:cNvPr id="56364" name="Rectangle 31"/>
            <p:cNvSpPr>
              <a:spLocks noChangeArrowheads="1"/>
            </p:cNvSpPr>
            <p:nvPr/>
          </p:nvSpPr>
          <p:spPr bwMode="auto">
            <a:xfrm>
              <a:off x="1475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Symbol" panose="05050102010706020507" pitchFamily="18" charset="2"/>
                </a:rPr>
                <a:t>r</a:t>
              </a:r>
              <a:endParaRPr lang="it-IT" altLang="it-IT" sz="2400"/>
            </a:p>
          </p:txBody>
        </p:sp>
        <p:sp>
          <p:nvSpPr>
            <p:cNvPr id="56365" name="Rectangle 32"/>
            <p:cNvSpPr>
              <a:spLocks noChangeArrowheads="1"/>
            </p:cNvSpPr>
            <p:nvPr/>
          </p:nvSpPr>
          <p:spPr bwMode="auto">
            <a:xfrm>
              <a:off x="1556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66" name="Rectangle 33"/>
            <p:cNvSpPr>
              <a:spLocks noChangeArrowheads="1"/>
            </p:cNvSpPr>
            <p:nvPr/>
          </p:nvSpPr>
          <p:spPr bwMode="auto">
            <a:xfrm>
              <a:off x="1613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x</a:t>
              </a:r>
              <a:endParaRPr lang="it-IT" altLang="it-IT" sz="2400"/>
            </a:p>
          </p:txBody>
        </p:sp>
        <p:sp>
          <p:nvSpPr>
            <p:cNvPr id="56367" name="Rectangle 34"/>
            <p:cNvSpPr>
              <a:spLocks noChangeArrowheads="1"/>
            </p:cNvSpPr>
            <p:nvPr/>
          </p:nvSpPr>
          <p:spPr bwMode="auto">
            <a:xfrm>
              <a:off x="1670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68" name="Rectangle 35"/>
            <p:cNvSpPr>
              <a:spLocks noChangeArrowheads="1"/>
            </p:cNvSpPr>
            <p:nvPr/>
          </p:nvSpPr>
          <p:spPr bwMode="auto">
            <a:xfrm>
              <a:off x="1727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y</a:t>
              </a:r>
              <a:endParaRPr lang="it-IT" altLang="it-IT" sz="2400"/>
            </a:p>
          </p:txBody>
        </p:sp>
        <p:sp>
          <p:nvSpPr>
            <p:cNvPr id="56369" name="Rectangle 36"/>
            <p:cNvSpPr>
              <a:spLocks noChangeArrowheads="1"/>
            </p:cNvSpPr>
            <p:nvPr/>
          </p:nvSpPr>
          <p:spPr bwMode="auto">
            <a:xfrm>
              <a:off x="1785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70" name="Rectangle 37"/>
            <p:cNvSpPr>
              <a:spLocks noChangeArrowheads="1"/>
            </p:cNvSpPr>
            <p:nvPr/>
          </p:nvSpPr>
          <p:spPr bwMode="auto">
            <a:xfrm>
              <a:off x="1842" y="1021"/>
              <a:ext cx="5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z</a:t>
              </a:r>
              <a:endParaRPr lang="it-IT" altLang="it-IT" sz="2400"/>
            </a:p>
          </p:txBody>
        </p:sp>
        <p:sp>
          <p:nvSpPr>
            <p:cNvPr id="56371" name="Rectangle 38"/>
            <p:cNvSpPr>
              <a:spLocks noChangeArrowheads="1"/>
            </p:cNvSpPr>
            <p:nvPr/>
          </p:nvSpPr>
          <p:spPr bwMode="auto">
            <a:xfrm>
              <a:off x="1899" y="1021"/>
              <a:ext cx="7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).</a:t>
              </a:r>
              <a:endParaRPr lang="it-IT" altLang="it-IT" sz="2400"/>
            </a:p>
          </p:txBody>
        </p:sp>
        <p:sp>
          <p:nvSpPr>
            <p:cNvPr id="56372" name="Rectangle 39"/>
            <p:cNvSpPr>
              <a:spLocks noChangeArrowheads="1"/>
            </p:cNvSpPr>
            <p:nvPr/>
          </p:nvSpPr>
          <p:spPr bwMode="auto">
            <a:xfrm>
              <a:off x="1991" y="1021"/>
              <a:ext cx="24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exp[</a:t>
              </a:r>
              <a:endParaRPr lang="it-IT" altLang="it-IT" sz="2400"/>
            </a:p>
          </p:txBody>
        </p:sp>
        <p:sp>
          <p:nvSpPr>
            <p:cNvPr id="56373" name="Rectangle 40"/>
            <p:cNvSpPr>
              <a:spLocks noChangeArrowheads="1"/>
            </p:cNvSpPr>
            <p:nvPr/>
          </p:nvSpPr>
          <p:spPr bwMode="auto">
            <a:xfrm>
              <a:off x="2231" y="102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2</a:t>
              </a:r>
              <a:endParaRPr lang="it-IT" altLang="it-IT" sz="2400"/>
            </a:p>
          </p:txBody>
        </p:sp>
        <p:sp>
          <p:nvSpPr>
            <p:cNvPr id="56374" name="Rectangle 41"/>
            <p:cNvSpPr>
              <a:spLocks noChangeArrowheads="1"/>
            </p:cNvSpPr>
            <p:nvPr/>
          </p:nvSpPr>
          <p:spPr bwMode="auto">
            <a:xfrm>
              <a:off x="2300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it-IT" altLang="it-IT" sz="2400"/>
            </a:p>
          </p:txBody>
        </p:sp>
        <p:sp>
          <p:nvSpPr>
            <p:cNvPr id="56375" name="Rectangle 42"/>
            <p:cNvSpPr>
              <a:spLocks noChangeArrowheads="1"/>
            </p:cNvSpPr>
            <p:nvPr/>
          </p:nvSpPr>
          <p:spPr bwMode="auto">
            <a:xfrm>
              <a:off x="2380" y="1021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i</a:t>
              </a:r>
              <a:endParaRPr lang="it-IT" altLang="it-IT" sz="2400"/>
            </a:p>
          </p:txBody>
        </p:sp>
        <p:sp>
          <p:nvSpPr>
            <p:cNvPr id="56376" name="Rectangle 43"/>
            <p:cNvSpPr>
              <a:spLocks noChangeArrowheads="1"/>
            </p:cNvSpPr>
            <p:nvPr/>
          </p:nvSpPr>
          <p:spPr bwMode="auto">
            <a:xfrm>
              <a:off x="2414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77" name="Rectangle 44"/>
            <p:cNvSpPr>
              <a:spLocks noChangeArrowheads="1"/>
            </p:cNvSpPr>
            <p:nvPr/>
          </p:nvSpPr>
          <p:spPr bwMode="auto">
            <a:xfrm>
              <a:off x="2460" y="1021"/>
              <a:ext cx="12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 dirty="0" err="1">
                  <a:solidFill>
                    <a:srgbClr val="000000"/>
                  </a:solidFill>
                  <a:latin typeface="Times" panose="02020603050405020304" pitchFamily="18" charset="0"/>
                </a:rPr>
                <a:t>hx</a:t>
              </a:r>
              <a:endParaRPr lang="it-IT" altLang="it-IT" sz="2400" dirty="0"/>
            </a:p>
          </p:txBody>
        </p:sp>
        <p:sp>
          <p:nvSpPr>
            <p:cNvPr id="56378" name="Rectangle 45"/>
            <p:cNvSpPr>
              <a:spLocks noChangeArrowheads="1"/>
            </p:cNvSpPr>
            <p:nvPr/>
          </p:nvSpPr>
          <p:spPr bwMode="auto">
            <a:xfrm>
              <a:off x="2632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dirty="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it-IT" altLang="it-IT" sz="2400" dirty="0"/>
            </a:p>
          </p:txBody>
        </p:sp>
        <p:sp>
          <p:nvSpPr>
            <p:cNvPr id="56379" name="Rectangle 46"/>
            <p:cNvSpPr>
              <a:spLocks noChangeArrowheads="1"/>
            </p:cNvSpPr>
            <p:nvPr/>
          </p:nvSpPr>
          <p:spPr bwMode="auto">
            <a:xfrm>
              <a:off x="2735" y="1021"/>
              <a:ext cx="12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ky</a:t>
              </a:r>
              <a:endParaRPr lang="it-IT" altLang="it-IT" sz="2400"/>
            </a:p>
          </p:txBody>
        </p:sp>
        <p:sp>
          <p:nvSpPr>
            <p:cNvPr id="56380" name="Rectangle 47"/>
            <p:cNvSpPr>
              <a:spLocks noChangeArrowheads="1"/>
            </p:cNvSpPr>
            <p:nvPr/>
          </p:nvSpPr>
          <p:spPr bwMode="auto">
            <a:xfrm>
              <a:off x="2884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dirty="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it-IT" altLang="it-IT" sz="2400" dirty="0"/>
            </a:p>
          </p:txBody>
        </p:sp>
        <p:sp>
          <p:nvSpPr>
            <p:cNvPr id="56381" name="Rectangle 48"/>
            <p:cNvSpPr>
              <a:spLocks noChangeArrowheads="1"/>
            </p:cNvSpPr>
            <p:nvPr/>
          </p:nvSpPr>
          <p:spPr bwMode="auto">
            <a:xfrm>
              <a:off x="2987" y="1021"/>
              <a:ext cx="9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 dirty="0" err="1">
                  <a:solidFill>
                    <a:srgbClr val="000000"/>
                  </a:solidFill>
                  <a:latin typeface="Times" panose="02020603050405020304" pitchFamily="18" charset="0"/>
                </a:rPr>
                <a:t>lz</a:t>
              </a:r>
              <a:endParaRPr lang="it-IT" altLang="it-IT" sz="2400" dirty="0"/>
            </a:p>
          </p:txBody>
        </p:sp>
        <p:sp>
          <p:nvSpPr>
            <p:cNvPr id="56382" name="Rectangle 49"/>
            <p:cNvSpPr>
              <a:spLocks noChangeArrowheads="1"/>
            </p:cNvSpPr>
            <p:nvPr/>
          </p:nvSpPr>
          <p:spPr bwMode="auto">
            <a:xfrm>
              <a:off x="3090" y="1021"/>
              <a:ext cx="9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)]</a:t>
              </a:r>
              <a:endParaRPr lang="it-IT" altLang="it-IT" sz="2400"/>
            </a:p>
          </p:txBody>
        </p:sp>
        <p:sp>
          <p:nvSpPr>
            <p:cNvPr id="56383" name="Rectangle 50"/>
            <p:cNvSpPr>
              <a:spLocks noChangeArrowheads="1"/>
            </p:cNvSpPr>
            <p:nvPr/>
          </p:nvSpPr>
          <p:spPr bwMode="auto">
            <a:xfrm>
              <a:off x="1349" y="1238"/>
              <a:ext cx="3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z</a:t>
              </a:r>
              <a:endParaRPr lang="it-IT" altLang="it-IT" sz="2400"/>
            </a:p>
          </p:txBody>
        </p:sp>
        <p:sp>
          <p:nvSpPr>
            <p:cNvPr id="56384" name="Rectangle 51"/>
            <p:cNvSpPr>
              <a:spLocks noChangeArrowheads="1"/>
            </p:cNvSpPr>
            <p:nvPr/>
          </p:nvSpPr>
          <p:spPr bwMode="auto">
            <a:xfrm>
              <a:off x="1395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85" name="Rectangle 52"/>
            <p:cNvSpPr>
              <a:spLocks noChangeArrowheads="1"/>
            </p:cNvSpPr>
            <p:nvPr/>
          </p:nvSpPr>
          <p:spPr bwMode="auto">
            <a:xfrm>
              <a:off x="145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86" name="Rectangle 53"/>
            <p:cNvSpPr>
              <a:spLocks noChangeArrowheads="1"/>
            </p:cNvSpPr>
            <p:nvPr/>
          </p:nvSpPr>
          <p:spPr bwMode="auto">
            <a:xfrm>
              <a:off x="1395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87" name="Rectangle 54"/>
            <p:cNvSpPr>
              <a:spLocks noChangeArrowheads="1"/>
            </p:cNvSpPr>
            <p:nvPr/>
          </p:nvSpPr>
          <p:spPr bwMode="auto">
            <a:xfrm>
              <a:off x="139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88" name="Rectangle 55"/>
            <p:cNvSpPr>
              <a:spLocks noChangeArrowheads="1"/>
            </p:cNvSpPr>
            <p:nvPr/>
          </p:nvSpPr>
          <p:spPr bwMode="auto">
            <a:xfrm>
              <a:off x="1201" y="1238"/>
              <a:ext cx="3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y</a:t>
              </a:r>
              <a:endParaRPr lang="it-IT" altLang="it-IT" sz="2400"/>
            </a:p>
          </p:txBody>
        </p:sp>
        <p:sp>
          <p:nvSpPr>
            <p:cNvPr id="56389" name="Rectangle 56"/>
            <p:cNvSpPr>
              <a:spLocks noChangeArrowheads="1"/>
            </p:cNvSpPr>
            <p:nvPr/>
          </p:nvSpPr>
          <p:spPr bwMode="auto">
            <a:xfrm>
              <a:off x="1246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90" name="Rectangle 57"/>
            <p:cNvSpPr>
              <a:spLocks noChangeArrowheads="1"/>
            </p:cNvSpPr>
            <p:nvPr/>
          </p:nvSpPr>
          <p:spPr bwMode="auto">
            <a:xfrm>
              <a:off x="129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91" name="Rectangle 58"/>
            <p:cNvSpPr>
              <a:spLocks noChangeArrowheads="1"/>
            </p:cNvSpPr>
            <p:nvPr/>
          </p:nvSpPr>
          <p:spPr bwMode="auto">
            <a:xfrm>
              <a:off x="1246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92" name="Rectangle 59"/>
            <p:cNvSpPr>
              <a:spLocks noChangeArrowheads="1"/>
            </p:cNvSpPr>
            <p:nvPr/>
          </p:nvSpPr>
          <p:spPr bwMode="auto">
            <a:xfrm>
              <a:off x="123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93" name="Rectangle 60"/>
            <p:cNvSpPr>
              <a:spLocks noChangeArrowheads="1"/>
            </p:cNvSpPr>
            <p:nvPr/>
          </p:nvSpPr>
          <p:spPr bwMode="auto">
            <a:xfrm>
              <a:off x="1029" y="1238"/>
              <a:ext cx="3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x</a:t>
              </a:r>
              <a:endParaRPr lang="it-IT" altLang="it-IT" sz="2400"/>
            </a:p>
          </p:txBody>
        </p:sp>
        <p:sp>
          <p:nvSpPr>
            <p:cNvPr id="56394" name="Rectangle 61"/>
            <p:cNvSpPr>
              <a:spLocks noChangeArrowheads="1"/>
            </p:cNvSpPr>
            <p:nvPr/>
          </p:nvSpPr>
          <p:spPr bwMode="auto">
            <a:xfrm>
              <a:off x="1086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95" name="Rectangle 62"/>
            <p:cNvSpPr>
              <a:spLocks noChangeArrowheads="1"/>
            </p:cNvSpPr>
            <p:nvPr/>
          </p:nvSpPr>
          <p:spPr bwMode="auto">
            <a:xfrm>
              <a:off x="113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96" name="Rectangle 63"/>
            <p:cNvSpPr>
              <a:spLocks noChangeArrowheads="1"/>
            </p:cNvSpPr>
            <p:nvPr/>
          </p:nvSpPr>
          <p:spPr bwMode="auto">
            <a:xfrm>
              <a:off x="1086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97" name="Rectangle 64"/>
            <p:cNvSpPr>
              <a:spLocks noChangeArrowheads="1"/>
            </p:cNvSpPr>
            <p:nvPr/>
          </p:nvSpPr>
          <p:spPr bwMode="auto">
            <a:xfrm>
              <a:off x="107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98" name="Rectangle 65"/>
            <p:cNvSpPr>
              <a:spLocks noChangeArrowheads="1"/>
            </p:cNvSpPr>
            <p:nvPr/>
          </p:nvSpPr>
          <p:spPr bwMode="auto">
            <a:xfrm>
              <a:off x="3170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it-IT" altLang="it-IT" sz="2400"/>
            </a:p>
          </p:txBody>
        </p:sp>
        <p:sp>
          <p:nvSpPr>
            <p:cNvPr id="56399" name="Rectangle 66"/>
            <p:cNvSpPr>
              <a:spLocks noChangeArrowheads="1"/>
            </p:cNvSpPr>
            <p:nvPr/>
          </p:nvSpPr>
          <p:spPr bwMode="auto">
            <a:xfrm>
              <a:off x="3204" y="1021"/>
              <a:ext cx="377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dxdydz</a:t>
              </a:r>
              <a:endParaRPr lang="it-IT" altLang="it-IT" sz="2400"/>
            </a:p>
          </p:txBody>
        </p:sp>
      </p:grpSp>
      <p:grpSp>
        <p:nvGrpSpPr>
          <p:cNvPr id="92260" name="Group 100"/>
          <p:cNvGrpSpPr>
            <a:grpSpLocks/>
          </p:cNvGrpSpPr>
          <p:nvPr/>
        </p:nvGrpSpPr>
        <p:grpSpPr bwMode="auto">
          <a:xfrm>
            <a:off x="5095661" y="3336918"/>
            <a:ext cx="4029075" cy="3308350"/>
            <a:chOff x="3042" y="1822"/>
            <a:chExt cx="2538" cy="2337"/>
          </a:xfrm>
        </p:grpSpPr>
        <p:sp>
          <p:nvSpPr>
            <p:cNvPr id="56347" name="Rectangle 78"/>
            <p:cNvSpPr>
              <a:spLocks noChangeArrowheads="1"/>
            </p:cNvSpPr>
            <p:nvPr/>
          </p:nvSpPr>
          <p:spPr bwMode="auto">
            <a:xfrm>
              <a:off x="3269" y="1822"/>
              <a:ext cx="21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it-IT" sz="2400" b="1" dirty="0" smtClean="0">
                  <a:solidFill>
                    <a:schemeClr val="accent2"/>
                  </a:solidFill>
                  <a:latin typeface="Times" panose="02020603050405020304" pitchFamily="18" charset="0"/>
                </a:rPr>
                <a:t>Argand Diagram</a:t>
              </a:r>
              <a:endParaRPr lang="it-IT" altLang="it-IT" sz="2400" b="1" dirty="0">
                <a:solidFill>
                  <a:schemeClr val="accent2"/>
                </a:solidFill>
                <a:latin typeface="Times" panose="02020603050405020304" pitchFamily="18" charset="0"/>
              </a:endParaRPr>
            </a:p>
          </p:txBody>
        </p:sp>
        <p:graphicFrame>
          <p:nvGraphicFramePr>
            <p:cNvPr id="56348" name="Object 79"/>
            <p:cNvGraphicFramePr>
              <a:graphicFrameLocks noChangeAspect="1"/>
            </p:cNvGraphicFramePr>
            <p:nvPr/>
          </p:nvGraphicFramePr>
          <p:xfrm>
            <a:off x="3042" y="2209"/>
            <a:ext cx="2538" cy="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526" name="Immagine bitmap" r:id="rId3" imgW="4029637" imgH="3095238" progId="Paint.Picture">
                    <p:embed/>
                  </p:oleObj>
                </mc:Choice>
                <mc:Fallback>
                  <p:oleObj name="Immagine bitmap" r:id="rId3" imgW="4029637" imgH="3095238" progId="Paint.Picture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2" y="2209"/>
                          <a:ext cx="2538" cy="1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63" name="Group 103"/>
          <p:cNvGrpSpPr>
            <a:grpSpLocks/>
          </p:cNvGrpSpPr>
          <p:nvPr/>
        </p:nvGrpSpPr>
        <p:grpSpPr bwMode="auto">
          <a:xfrm>
            <a:off x="571500" y="3408833"/>
            <a:ext cx="4133849" cy="2381250"/>
            <a:chOff x="287" y="2734"/>
            <a:chExt cx="2604" cy="1500"/>
          </a:xfrm>
        </p:grpSpPr>
        <p:grpSp>
          <p:nvGrpSpPr>
            <p:cNvPr id="56332" name="Group 102"/>
            <p:cNvGrpSpPr>
              <a:grpSpLocks/>
            </p:cNvGrpSpPr>
            <p:nvPr/>
          </p:nvGrpSpPr>
          <p:grpSpPr bwMode="auto">
            <a:xfrm>
              <a:off x="287" y="2734"/>
              <a:ext cx="2604" cy="1500"/>
              <a:chOff x="287" y="2734"/>
              <a:chExt cx="2604" cy="1500"/>
            </a:xfrm>
          </p:grpSpPr>
          <p:grpSp>
            <p:nvGrpSpPr>
              <p:cNvPr id="56336" name="Group 99"/>
              <p:cNvGrpSpPr>
                <a:grpSpLocks/>
              </p:cNvGrpSpPr>
              <p:nvPr/>
            </p:nvGrpSpPr>
            <p:grpSpPr bwMode="auto">
              <a:xfrm>
                <a:off x="287" y="2734"/>
                <a:ext cx="2604" cy="1500"/>
                <a:chOff x="287" y="2734"/>
                <a:chExt cx="2604" cy="1500"/>
              </a:xfrm>
            </p:grpSpPr>
            <p:grpSp>
              <p:nvGrpSpPr>
                <p:cNvPr id="56338" name="Group 95"/>
                <p:cNvGrpSpPr>
                  <a:grpSpLocks/>
                </p:cNvGrpSpPr>
                <p:nvPr/>
              </p:nvGrpSpPr>
              <p:grpSpPr bwMode="auto">
                <a:xfrm>
                  <a:off x="361" y="3138"/>
                  <a:ext cx="1983" cy="1096"/>
                  <a:chOff x="361" y="3138"/>
                  <a:chExt cx="1983" cy="1096"/>
                </a:xfrm>
              </p:grpSpPr>
              <p:sp>
                <p:nvSpPr>
                  <p:cNvPr id="56340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3138"/>
                    <a:ext cx="0" cy="10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1" name="Line 8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1" y="3918"/>
                    <a:ext cx="1983" cy="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2" name="Line 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8" y="3691"/>
                    <a:ext cx="369" cy="21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3" name="Line 8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96" y="3550"/>
                    <a:ext cx="83" cy="13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4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1539" y="3333"/>
                    <a:ext cx="275" cy="35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5" name="Line 8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10" y="3290"/>
                    <a:ext cx="329" cy="2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8" y="3691"/>
                    <a:ext cx="892" cy="217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</p:grpSp>
            <p:sp>
              <p:nvSpPr>
                <p:cNvPr id="56339" name="Rectangle 88"/>
                <p:cNvSpPr>
                  <a:spLocks noChangeArrowheads="1"/>
                </p:cNvSpPr>
                <p:nvPr/>
              </p:nvSpPr>
              <p:spPr bwMode="auto">
                <a:xfrm>
                  <a:off x="287" y="2734"/>
                  <a:ext cx="2604" cy="4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it-IT" sz="1800" dirty="0" err="1"/>
                    <a:t>Each</a:t>
                  </a:r>
                  <a:r>
                    <a:rPr lang="it-IT" sz="1800" dirty="0"/>
                    <a:t> </a:t>
                  </a:r>
                  <a:r>
                    <a:rPr lang="it-IT" sz="1800" dirty="0" err="1"/>
                    <a:t>structure</a:t>
                  </a:r>
                  <a:r>
                    <a:rPr lang="it-IT" sz="1800" dirty="0"/>
                    <a:t> </a:t>
                  </a:r>
                  <a:r>
                    <a:rPr lang="it-IT" sz="1800" dirty="0" err="1"/>
                    <a:t>factor</a:t>
                  </a:r>
                  <a:r>
                    <a:rPr lang="it-IT" sz="1800" dirty="0"/>
                    <a:t> </a:t>
                  </a:r>
                  <a:r>
                    <a:rPr lang="it-IT" sz="1800" dirty="0" err="1"/>
                    <a:t>is</a:t>
                  </a:r>
                  <a:r>
                    <a:rPr lang="it-IT" sz="1800" dirty="0"/>
                    <a:t> the </a:t>
                  </a:r>
                  <a:r>
                    <a:rPr lang="it-IT" sz="1800" dirty="0" err="1"/>
                    <a:t>vector</a:t>
                  </a:r>
                  <a:r>
                    <a:rPr lang="it-IT" sz="1800" dirty="0"/>
                    <a:t> sum of the </a:t>
                  </a:r>
                  <a:r>
                    <a:rPr lang="it-IT" sz="1800" dirty="0" err="1"/>
                    <a:t>scattering</a:t>
                  </a:r>
                  <a:r>
                    <a:rPr lang="it-IT" sz="1800" dirty="0"/>
                    <a:t> from the </a:t>
                  </a:r>
                  <a:r>
                    <a:rPr lang="it-IT" sz="1800" dirty="0" err="1"/>
                    <a:t>individual</a:t>
                  </a:r>
                  <a:r>
                    <a:rPr lang="it-IT" sz="1800" dirty="0"/>
                    <a:t> </a:t>
                  </a:r>
                  <a:r>
                    <a:rPr lang="it-IT" sz="1800" dirty="0" err="1"/>
                    <a:t>atoms</a:t>
                  </a:r>
                  <a:endParaRPr lang="en-GB" altLang="it-IT" sz="1800" dirty="0">
                    <a:latin typeface="Times" panose="02020603050405020304" pitchFamily="18" charset="0"/>
                  </a:endParaRPr>
                </a:p>
              </p:txBody>
            </p:sp>
          </p:grpSp>
          <p:sp>
            <p:nvSpPr>
              <p:cNvPr id="56337" name="Text Box 89"/>
              <p:cNvSpPr txBox="1">
                <a:spLocks noChangeArrowheads="1"/>
              </p:cNvSpPr>
              <p:nvPr/>
            </p:nvSpPr>
            <p:spPr bwMode="auto">
              <a:xfrm>
                <a:off x="1489" y="3702"/>
                <a:ext cx="7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it-IT" altLang="it-IT" sz="1800" b="1"/>
                  <a:t>F(hkl)</a:t>
                </a:r>
              </a:p>
            </p:txBody>
          </p:sp>
        </p:grpSp>
        <p:grpSp>
          <p:nvGrpSpPr>
            <p:cNvPr id="56333" name="Group 92"/>
            <p:cNvGrpSpPr>
              <a:grpSpLocks/>
            </p:cNvGrpSpPr>
            <p:nvPr/>
          </p:nvGrpSpPr>
          <p:grpSpPr bwMode="auto">
            <a:xfrm>
              <a:off x="1623" y="3284"/>
              <a:ext cx="665" cy="215"/>
              <a:chOff x="921" y="3102"/>
              <a:chExt cx="665" cy="215"/>
            </a:xfrm>
          </p:grpSpPr>
          <p:sp>
            <p:nvSpPr>
              <p:cNvPr id="56334" name="Text Box 90"/>
              <p:cNvSpPr txBox="1">
                <a:spLocks noChangeArrowheads="1"/>
              </p:cNvSpPr>
              <p:nvPr/>
            </p:nvSpPr>
            <p:spPr bwMode="auto">
              <a:xfrm>
                <a:off x="1009" y="3102"/>
                <a:ext cx="577" cy="1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40000"/>
                  </a:spcBef>
                  <a:buFontTx/>
                  <a:buNone/>
                </a:pPr>
                <a:r>
                  <a:rPr lang="en-US" altLang="it-IT" sz="800">
                    <a:latin typeface="Times" panose="02020603050405020304" pitchFamily="18" charset="0"/>
                  </a:rPr>
                  <a:t>2</a:t>
                </a:r>
                <a:r>
                  <a:rPr lang="en-US" altLang="it-IT" sz="800">
                    <a:latin typeface="Symbol" panose="05050102010706020507" pitchFamily="18" charset="2"/>
                  </a:rPr>
                  <a:t>p</a:t>
                </a:r>
                <a:r>
                  <a:rPr lang="en-US" altLang="it-IT" sz="800">
                    <a:latin typeface="Times" panose="02020603050405020304" pitchFamily="18" charset="0"/>
                  </a:rPr>
                  <a:t>i(hx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+ky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+lz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)</a:t>
                </a:r>
              </a:p>
            </p:txBody>
          </p:sp>
          <p:sp>
            <p:nvSpPr>
              <p:cNvPr id="56335" name="Rectangle 91"/>
              <p:cNvSpPr>
                <a:spLocks noChangeArrowheads="1"/>
              </p:cNvSpPr>
              <p:nvPr/>
            </p:nvSpPr>
            <p:spPr bwMode="auto">
              <a:xfrm>
                <a:off x="921" y="3125"/>
                <a:ext cx="22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t-IT" sz="1400">
                    <a:latin typeface="Times" panose="02020603050405020304" pitchFamily="18" charset="0"/>
                  </a:rPr>
                  <a:t>f</a:t>
                </a:r>
                <a:r>
                  <a:rPr lang="en-US" altLang="it-IT" sz="14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1400">
                    <a:latin typeface="Times" panose="02020603050405020304" pitchFamily="18" charset="0"/>
                  </a:rPr>
                  <a:t>e</a:t>
                </a:r>
                <a:endParaRPr lang="it-IT" altLang="it-IT" sz="1400">
                  <a:latin typeface="Times" panose="02020603050405020304" pitchFamily="18" charset="0"/>
                </a:endParaRPr>
              </a:p>
            </p:txBody>
          </p:sp>
        </p:grpSp>
      </p:grpSp>
      <p:pic>
        <p:nvPicPr>
          <p:cNvPr id="56329" name="Picture 73" descr="key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0" y="1564048"/>
            <a:ext cx="1331595" cy="1337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0" name="Rectangle 74"/>
          <p:cNvSpPr>
            <a:spLocks noChangeArrowheads="1"/>
          </p:cNvSpPr>
          <p:nvPr/>
        </p:nvSpPr>
        <p:spPr bwMode="auto">
          <a:xfrm>
            <a:off x="6759575" y="815116"/>
            <a:ext cx="171232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b="1" dirty="0">
                <a:latin typeface="Times" panose="02020603050405020304" pitchFamily="18" charset="0"/>
              </a:rPr>
              <a:t>|F| </a:t>
            </a:r>
            <a:r>
              <a:rPr lang="en-GB" altLang="it-IT" sz="2400" b="1" dirty="0" smtClean="0">
                <a:latin typeface="Times" panose="02020603050405020304" pitchFamily="18" charset="0"/>
              </a:rPr>
              <a:t>intensity</a:t>
            </a:r>
            <a:endParaRPr lang="en-GB" altLang="it-IT" sz="2400" b="1" dirty="0">
              <a:latin typeface="Times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>
                <a:solidFill>
                  <a:srgbClr val="FF0066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dirty="0">
                <a:solidFill>
                  <a:srgbClr val="FF0066"/>
                </a:solidFill>
                <a:latin typeface="Times" panose="02020603050405020304" pitchFamily="18" charset="0"/>
              </a:rPr>
              <a:t> </a:t>
            </a:r>
            <a:r>
              <a:rPr lang="en-GB" altLang="it-IT" sz="2400" dirty="0" err="1" smtClean="0">
                <a:solidFill>
                  <a:srgbClr val="FF0066"/>
                </a:solidFill>
                <a:latin typeface="Times" panose="02020603050405020304" pitchFamily="18" charset="0"/>
              </a:rPr>
              <a:t>color</a:t>
            </a:r>
            <a:endParaRPr lang="it-IT" altLang="it-IT" sz="2400" dirty="0">
              <a:solidFill>
                <a:srgbClr val="FF0066"/>
              </a:solidFill>
              <a:latin typeface="Times" panose="02020603050405020304" pitchFamily="18" charset="0"/>
            </a:endParaRPr>
          </a:p>
        </p:txBody>
      </p:sp>
      <p:sp>
        <p:nvSpPr>
          <p:cNvPr id="56331" name="Rectangle 98"/>
          <p:cNvSpPr>
            <a:spLocks noChangeArrowheads="1"/>
          </p:cNvSpPr>
          <p:nvPr/>
        </p:nvSpPr>
        <p:spPr bwMode="auto">
          <a:xfrm>
            <a:off x="6069013" y="2853145"/>
            <a:ext cx="3074987" cy="22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000"/>
              <a:t>http://www.ysbl.york.ac.uk/~cowtan/fourier/fourier.html</a:t>
            </a:r>
          </a:p>
        </p:txBody>
      </p:sp>
      <p:sp>
        <p:nvSpPr>
          <p:cNvPr id="56328" name="Text Box 104"/>
          <p:cNvSpPr txBox="1">
            <a:spLocks noChangeArrowheads="1"/>
          </p:cNvSpPr>
          <p:nvPr/>
        </p:nvSpPr>
        <p:spPr bwMode="auto">
          <a:xfrm>
            <a:off x="601663" y="2381719"/>
            <a:ext cx="30846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smtClean="0"/>
              <a:t>FOURIER TRANSFORM</a:t>
            </a:r>
            <a:endParaRPr lang="it-IT" altLang="it-IT" sz="2000" b="1" dirty="0"/>
          </a:p>
        </p:txBody>
      </p:sp>
      <p:sp>
        <p:nvSpPr>
          <p:cNvPr id="2" name="Rettangolo 1"/>
          <p:cNvSpPr/>
          <p:nvPr/>
        </p:nvSpPr>
        <p:spPr>
          <a:xfrm>
            <a:off x="669925" y="5880961"/>
            <a:ext cx="474821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 dirty="0">
                <a:latin typeface="Times" panose="02020603050405020304" pitchFamily="18" charset="0"/>
              </a:rPr>
              <a:t> </a:t>
            </a:r>
            <a:r>
              <a:rPr lang="en-US" altLang="it-IT" sz="1800" i="1" dirty="0">
                <a:latin typeface="Times" panose="02020603050405020304" pitchFamily="18" charset="0"/>
              </a:rPr>
              <a:t>F(</a:t>
            </a:r>
            <a:r>
              <a:rPr lang="en-US" altLang="it-IT" sz="1800" i="1" dirty="0" err="1">
                <a:latin typeface="Times" panose="02020603050405020304" pitchFamily="18" charset="0"/>
              </a:rPr>
              <a:t>h,k,l</a:t>
            </a:r>
            <a:r>
              <a:rPr lang="en-US" altLang="it-IT" sz="1800" i="1" dirty="0">
                <a:latin typeface="Times" panose="02020603050405020304" pitchFamily="18" charset="0"/>
              </a:rPr>
              <a:t>)</a:t>
            </a:r>
            <a:r>
              <a:rPr lang="en-US" altLang="it-IT" sz="1800" dirty="0">
                <a:latin typeface="Times" panose="02020603050405020304" pitchFamily="18" charset="0"/>
              </a:rPr>
              <a:t> = |F(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)|</a:t>
            </a:r>
            <a:r>
              <a:rPr lang="en-US" altLang="it-IT" sz="1800" dirty="0" err="1">
                <a:latin typeface="Times" panose="02020603050405020304" pitchFamily="18" charset="0"/>
              </a:rPr>
              <a:t>exp</a:t>
            </a:r>
            <a:r>
              <a:rPr lang="en-US" altLang="it-IT" sz="1800" dirty="0">
                <a:latin typeface="Times" panose="02020603050405020304" pitchFamily="18" charset="0"/>
              </a:rPr>
              <a:t>[</a:t>
            </a:r>
            <a:r>
              <a:rPr lang="en-US" altLang="it-IT" sz="1800" dirty="0" err="1">
                <a:latin typeface="Times" panose="02020603050405020304" pitchFamily="18" charset="0"/>
              </a:rPr>
              <a:t>i</a:t>
            </a:r>
            <a:r>
              <a:rPr lang="en-US" altLang="it-IT" sz="1800" dirty="0">
                <a:latin typeface="Symbol" panose="05050102010706020507" pitchFamily="18" charset="2"/>
                <a:sym typeface="Symbol" panose="05050102010706020507" pitchFamily="18" charset="2"/>
              </a:rPr>
              <a:t></a:t>
            </a:r>
            <a:r>
              <a:rPr lang="en-US" altLang="it-IT" sz="1800" dirty="0">
                <a:latin typeface="Times" panose="02020603050405020304" pitchFamily="18" charset="0"/>
              </a:rPr>
              <a:t>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)] = A(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 +</a:t>
            </a:r>
            <a:r>
              <a:rPr lang="en-US" altLang="it-IT" sz="1800" dirty="0" err="1">
                <a:latin typeface="Times" panose="02020603050405020304" pitchFamily="18" charset="0"/>
              </a:rPr>
              <a:t>iB</a:t>
            </a:r>
            <a:r>
              <a:rPr lang="en-US" altLang="it-IT" sz="1800" dirty="0">
                <a:latin typeface="Times" panose="02020603050405020304" pitchFamily="18" charset="0"/>
              </a:rPr>
              <a:t>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</a:t>
            </a:r>
          </a:p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 dirty="0">
                <a:latin typeface="Times" panose="02020603050405020304" pitchFamily="18" charset="0"/>
              </a:rPr>
              <a:t>|F(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)| </a:t>
            </a:r>
            <a:r>
              <a:rPr lang="en-US" altLang="it-IT" sz="1800" dirty="0" smtClean="0">
                <a:latin typeface="Times" panose="02020603050405020304" pitchFamily="18" charset="0"/>
              </a:rPr>
              <a:t>amplitude and </a:t>
            </a:r>
            <a:r>
              <a:rPr lang="en-US" altLang="it-IT" sz="1800" dirty="0">
                <a:latin typeface="Symbol" panose="05050102010706020507" pitchFamily="18" charset="2"/>
                <a:sym typeface="Symbol" panose="05050102010706020507" pitchFamily="18" charset="2"/>
              </a:rPr>
              <a:t></a:t>
            </a:r>
            <a:r>
              <a:rPr lang="en-US" altLang="it-IT" sz="1800" dirty="0">
                <a:latin typeface="Times" panose="02020603050405020304" pitchFamily="18" charset="0"/>
              </a:rPr>
              <a:t>(</a:t>
            </a:r>
            <a:r>
              <a:rPr lang="en-US" altLang="it-IT" sz="1800" dirty="0" err="1">
                <a:latin typeface="Times" panose="02020603050405020304" pitchFamily="18" charset="0"/>
              </a:rPr>
              <a:t>hkl</a:t>
            </a:r>
            <a:r>
              <a:rPr lang="en-US" altLang="it-IT" sz="1800" dirty="0">
                <a:latin typeface="Times" panose="02020603050405020304" pitchFamily="18" charset="0"/>
              </a:rPr>
              <a:t>) </a:t>
            </a:r>
            <a:r>
              <a:rPr lang="en-US" altLang="it-IT" sz="1800" dirty="0" smtClean="0">
                <a:latin typeface="Times" panose="02020603050405020304" pitchFamily="18" charset="0"/>
              </a:rPr>
              <a:t>phase</a:t>
            </a:r>
            <a:endParaRPr lang="en-US" altLang="it-IT" sz="18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85750"/>
            <a:ext cx="7772400" cy="704850"/>
          </a:xfrm>
        </p:spPr>
        <p:txBody>
          <a:bodyPr/>
          <a:lstStyle/>
          <a:p>
            <a:pPr eaLnBrk="1" hangingPunct="1"/>
            <a:r>
              <a:rPr lang="it-IT" altLang="it-IT" sz="4000" dirty="0" smtClean="0"/>
              <a:t>Electron </a:t>
            </a:r>
            <a:r>
              <a:rPr lang="it-IT" altLang="it-IT" sz="4000" dirty="0" err="1" smtClean="0"/>
              <a:t>Density</a:t>
            </a:r>
            <a:endParaRPr lang="it-IT" altLang="it-IT" sz="4000" dirty="0" smtClean="0"/>
          </a:p>
        </p:txBody>
      </p:sp>
      <p:sp>
        <p:nvSpPr>
          <p:cNvPr id="57347" name="Rectangle 5"/>
          <p:cNvSpPr>
            <a:spLocks noChangeArrowheads="1"/>
          </p:cNvSpPr>
          <p:nvPr/>
        </p:nvSpPr>
        <p:spPr bwMode="auto">
          <a:xfrm>
            <a:off x="1023483" y="1911261"/>
            <a:ext cx="74478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sz="2400" b="1" dirty="0"/>
              <a:t>Fourier </a:t>
            </a:r>
            <a:r>
              <a:rPr lang="it-IT" sz="2400" b="1" dirty="0" err="1"/>
              <a:t>synthesis</a:t>
            </a:r>
            <a:r>
              <a:rPr lang="it-IT" altLang="it-IT" sz="2400" b="1" dirty="0" smtClean="0"/>
              <a:t>:         </a:t>
            </a:r>
            <a:r>
              <a:rPr lang="it-IT" altLang="it-IT" sz="2400" b="1" dirty="0"/>
              <a:t>F  </a:t>
            </a:r>
            <a:r>
              <a:rPr lang="it-IT" altLang="it-IT" sz="2400" b="1" dirty="0">
                <a:sym typeface="Symbol" panose="05050102010706020507" pitchFamily="18" charset="2"/>
              </a:rPr>
              <a:t></a:t>
            </a:r>
            <a:r>
              <a:rPr lang="it-IT" altLang="it-IT" sz="2400" b="1" dirty="0"/>
              <a:t>  </a:t>
            </a:r>
            <a:r>
              <a:rPr lang="it-IT" altLang="it-IT" sz="2400" b="1" dirty="0">
                <a:sym typeface="Symbol" panose="05050102010706020507" pitchFamily="18" charset="2"/>
              </a:rPr>
              <a:t></a:t>
            </a:r>
            <a:r>
              <a:rPr lang="it-IT" altLang="it-IT" sz="24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ym typeface="Symbol" panose="05050102010706020507" pitchFamily="18" charset="2"/>
              </a:rPr>
              <a:t></a:t>
            </a:r>
            <a:r>
              <a:rPr lang="it-IT" altLang="it-IT" sz="2400" dirty="0">
                <a:sym typeface="Symbol" panose="05050102010706020507" pitchFamily="18" charset="2"/>
              </a:rPr>
              <a:t>(</a:t>
            </a:r>
            <a:r>
              <a:rPr lang="it-IT" altLang="it-IT" sz="2400" dirty="0" err="1">
                <a:sym typeface="Symbol" panose="05050102010706020507" pitchFamily="18" charset="2"/>
              </a:rPr>
              <a:t>xyz</a:t>
            </a:r>
            <a:r>
              <a:rPr lang="it-IT" altLang="it-IT" sz="2400" dirty="0">
                <a:sym typeface="Symbol" panose="05050102010706020507" pitchFamily="18" charset="2"/>
              </a:rPr>
              <a:t>)</a:t>
            </a:r>
            <a:r>
              <a:rPr lang="it-IT" altLang="it-IT" sz="2400" b="1" dirty="0">
                <a:sym typeface="Symbol" panose="05050102010706020507" pitchFamily="18" charset="2"/>
              </a:rPr>
              <a:t> = </a:t>
            </a:r>
            <a:r>
              <a:rPr lang="it-IT" altLang="it-IT" sz="2400" dirty="0">
                <a:sym typeface="Symbol" panose="05050102010706020507" pitchFamily="18" charset="2"/>
              </a:rPr>
              <a:t>(1/V</a:t>
            </a:r>
            <a:r>
              <a:rPr lang="it-IT" altLang="it-IT" sz="2400" b="1" dirty="0">
                <a:sym typeface="Symbol" panose="05050102010706020507" pitchFamily="18" charset="2"/>
              </a:rPr>
              <a:t>)</a:t>
            </a:r>
            <a:r>
              <a:rPr lang="it-IT" altLang="it-IT" sz="2400" b="1" i="1" dirty="0">
                <a:sym typeface="Symbol" panose="05050102010706020507" pitchFamily="18" charset="2"/>
              </a:rPr>
              <a:t>∑</a:t>
            </a:r>
            <a:r>
              <a:rPr lang="it-IT" altLang="it-IT" sz="2400" b="1" i="1" baseline="-25000" dirty="0">
                <a:sym typeface="Symbol" panose="05050102010706020507" pitchFamily="18" charset="2"/>
              </a:rPr>
              <a:t>h</a:t>
            </a:r>
            <a:r>
              <a:rPr lang="it-IT" altLang="it-IT" sz="2400" b="1" i="1" dirty="0">
                <a:sym typeface="Symbol" panose="05050102010706020507" pitchFamily="18" charset="2"/>
              </a:rPr>
              <a:t> ∑</a:t>
            </a:r>
            <a:r>
              <a:rPr lang="it-IT" altLang="it-IT" sz="2400" b="1" i="1" baseline="-25000" dirty="0">
                <a:sym typeface="Symbol" panose="05050102010706020507" pitchFamily="18" charset="2"/>
              </a:rPr>
              <a:t>k</a:t>
            </a:r>
            <a:r>
              <a:rPr lang="it-IT" altLang="it-IT" sz="2400" b="1" i="1" dirty="0">
                <a:sym typeface="Symbol" panose="05050102010706020507" pitchFamily="18" charset="2"/>
              </a:rPr>
              <a:t> ∑</a:t>
            </a:r>
            <a:r>
              <a:rPr lang="it-IT" altLang="it-IT" sz="2400" b="1" i="1" baseline="-25000" dirty="0">
                <a:sym typeface="Symbol" panose="05050102010706020507" pitchFamily="18" charset="2"/>
              </a:rPr>
              <a:t>l </a:t>
            </a:r>
            <a:r>
              <a:rPr lang="it-IT" altLang="it-IT" sz="2400" b="1" dirty="0">
                <a:sym typeface="Symbol" panose="05050102010706020507" pitchFamily="18" charset="2"/>
              </a:rPr>
              <a:t>|</a:t>
            </a:r>
            <a:r>
              <a:rPr lang="it-IT" altLang="it-IT" sz="2400" dirty="0">
                <a:sym typeface="Symbol" panose="05050102010706020507" pitchFamily="18" charset="2"/>
              </a:rPr>
              <a:t>F(</a:t>
            </a:r>
            <a:r>
              <a:rPr lang="it-IT" altLang="it-IT" sz="2400" u="sng" dirty="0" err="1">
                <a:sym typeface="Symbol" panose="05050102010706020507" pitchFamily="18" charset="2"/>
              </a:rPr>
              <a:t>hkl</a:t>
            </a:r>
            <a:r>
              <a:rPr lang="it-IT" altLang="it-IT" sz="2400" dirty="0">
                <a:sym typeface="Symbol" panose="05050102010706020507" pitchFamily="18" charset="2"/>
              </a:rPr>
              <a:t>)</a:t>
            </a:r>
            <a:r>
              <a:rPr lang="it-IT" altLang="it-IT" sz="2400" b="1" dirty="0">
                <a:sym typeface="Symbol" panose="05050102010706020507" pitchFamily="18" charset="2"/>
              </a:rPr>
              <a:t>|</a:t>
            </a:r>
            <a:r>
              <a:rPr lang="it-IT" altLang="it-IT" sz="2400" dirty="0" err="1">
                <a:sym typeface="Symbol" panose="05050102010706020507" pitchFamily="18" charset="2"/>
              </a:rPr>
              <a:t>exp</a:t>
            </a:r>
            <a:r>
              <a:rPr lang="it-IT" altLang="it-IT" sz="2400" dirty="0">
                <a:sym typeface="Symbol" panose="05050102010706020507" pitchFamily="18" charset="2"/>
              </a:rPr>
              <a:t>[-2</a:t>
            </a:r>
            <a:r>
              <a:rPr lang="it-IT" altLang="it-IT" sz="2400" dirty="0">
                <a:latin typeface="Symbol" panose="05050102010706020507" pitchFamily="18" charset="2"/>
                <a:sym typeface="Symbol" panose="05050102010706020507" pitchFamily="18" charset="2"/>
              </a:rPr>
              <a:t>p</a:t>
            </a:r>
            <a:r>
              <a:rPr lang="it-IT" altLang="it-IT" sz="2400" dirty="0">
                <a:sym typeface="Symbol" panose="05050102010706020507" pitchFamily="18" charset="2"/>
              </a:rPr>
              <a:t>i(</a:t>
            </a:r>
            <a:r>
              <a:rPr lang="it-IT" altLang="it-IT" sz="2400" dirty="0" err="1">
                <a:sym typeface="Symbol" panose="05050102010706020507" pitchFamily="18" charset="2"/>
              </a:rPr>
              <a:t>hx+ky+lz</a:t>
            </a:r>
            <a:r>
              <a:rPr lang="it-IT" altLang="it-IT" sz="2400" dirty="0" smtClean="0">
                <a:sym typeface="Symbol" panose="05050102010706020507" pitchFamily="18" charset="2"/>
              </a:rPr>
              <a:t>)-</a:t>
            </a:r>
            <a:r>
              <a:rPr lang="it-IT" altLang="it-IT" sz="2400" dirty="0" smtClean="0">
                <a:latin typeface="Symbol" panose="05050102010706020507" pitchFamily="18" charset="2"/>
                <a:sym typeface="Symbol" panose="05050102010706020507" pitchFamily="18" charset="2"/>
              </a:rPr>
              <a:t>(</a:t>
            </a:r>
            <a:r>
              <a:rPr lang="it-IT" altLang="it-IT" sz="2400" dirty="0" err="1">
                <a:sym typeface="Symbol" panose="05050102010706020507" pitchFamily="18" charset="2"/>
              </a:rPr>
              <a:t>hkl</a:t>
            </a:r>
            <a:r>
              <a:rPr lang="it-IT" altLang="it-IT" sz="2400" dirty="0">
                <a:sym typeface="Symbol" panose="05050102010706020507" pitchFamily="18" charset="2"/>
              </a:rPr>
              <a:t>)]</a:t>
            </a:r>
          </a:p>
        </p:txBody>
      </p:sp>
      <p:sp>
        <p:nvSpPr>
          <p:cNvPr id="57348" name="Text Box 6"/>
          <p:cNvSpPr txBox="1">
            <a:spLocks noChangeArrowheads="1"/>
          </p:cNvSpPr>
          <p:nvPr/>
        </p:nvSpPr>
        <p:spPr bwMode="auto">
          <a:xfrm>
            <a:off x="884238" y="1252538"/>
            <a:ext cx="72833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 smtClean="0"/>
              <a:t>INVERSE FOURIER TRANSFORM OF STRUCTURE FACTORS </a:t>
            </a:r>
            <a:endParaRPr lang="it-IT" altLang="it-IT" sz="2000" dirty="0"/>
          </a:p>
        </p:txBody>
      </p:sp>
      <p:pic>
        <p:nvPicPr>
          <p:cNvPr id="5734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25" y="398303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5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75" y="398303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51" name="AutoShape 10"/>
          <p:cNvSpPr>
            <a:spLocks noChangeArrowheads="1"/>
          </p:cNvSpPr>
          <p:nvPr/>
        </p:nvSpPr>
        <p:spPr bwMode="auto">
          <a:xfrm rot="5400000">
            <a:off x="4064000" y="3657600"/>
            <a:ext cx="457200" cy="2381250"/>
          </a:xfrm>
          <a:prstGeom prst="upDownArrow">
            <a:avLst>
              <a:gd name="adj1" fmla="val 50000"/>
              <a:gd name="adj2" fmla="val 10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7352" name="Text Box 11"/>
          <p:cNvSpPr txBox="1">
            <a:spLocks noChangeArrowheads="1"/>
          </p:cNvSpPr>
          <p:nvPr/>
        </p:nvSpPr>
        <p:spPr bwMode="auto">
          <a:xfrm>
            <a:off x="3638550" y="5156200"/>
            <a:ext cx="15600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Fourier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Transform 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57353" name="Text Box 13"/>
          <p:cNvSpPr txBox="1">
            <a:spLocks noChangeArrowheads="1"/>
          </p:cNvSpPr>
          <p:nvPr/>
        </p:nvSpPr>
        <p:spPr bwMode="auto">
          <a:xfrm>
            <a:off x="441325" y="3375025"/>
            <a:ext cx="2297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DIRECT SPACE</a:t>
            </a:r>
            <a:endParaRPr lang="it-IT" altLang="it-IT" sz="2400" dirty="0"/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5662185" y="3370203"/>
            <a:ext cx="30961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RECIPROCAL SPACE</a:t>
            </a:r>
            <a:endParaRPr lang="it-IT" altLang="it-IT" sz="2400" dirty="0"/>
          </a:p>
        </p:txBody>
      </p:sp>
      <p:sp>
        <p:nvSpPr>
          <p:cNvPr id="57355" name="Text Box 15"/>
          <p:cNvSpPr txBox="1">
            <a:spLocks noChangeArrowheads="1"/>
          </p:cNvSpPr>
          <p:nvPr/>
        </p:nvSpPr>
        <p:spPr bwMode="auto">
          <a:xfrm>
            <a:off x="365125" y="6129338"/>
            <a:ext cx="28344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smtClean="0"/>
              <a:t>ELECTRON DENSITY</a:t>
            </a:r>
            <a:endParaRPr lang="it-IT" altLang="it-IT" sz="2000" b="1" dirty="0"/>
          </a:p>
        </p:txBody>
      </p:sp>
      <p:sp>
        <p:nvSpPr>
          <p:cNvPr id="57356" name="Text Box 16"/>
          <p:cNvSpPr txBox="1">
            <a:spLocks noChangeArrowheads="1"/>
          </p:cNvSpPr>
          <p:nvPr/>
        </p:nvSpPr>
        <p:spPr bwMode="auto">
          <a:xfrm>
            <a:off x="5819775" y="6110288"/>
            <a:ext cx="3039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smtClean="0"/>
              <a:t>STRUCTURE FACTORS</a:t>
            </a:r>
            <a:endParaRPr lang="it-IT" altLang="it-IT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96913" y="-201613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200" dirty="0" err="1" smtClean="0"/>
              <a:t>Phase</a:t>
            </a:r>
            <a:r>
              <a:rPr lang="it-IT" altLang="it-IT" sz="3200" dirty="0" smtClean="0"/>
              <a:t> </a:t>
            </a:r>
            <a:r>
              <a:rPr lang="it-IT" altLang="it-IT" sz="3200" dirty="0" err="1" smtClean="0"/>
              <a:t>Problem</a:t>
            </a:r>
            <a:endParaRPr lang="it-IT" altLang="it-IT" sz="3200" dirty="0" smtClean="0"/>
          </a:p>
        </p:txBody>
      </p:sp>
      <p:pic>
        <p:nvPicPr>
          <p:cNvPr id="58371" name="Picture 1032" descr="piccatfft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50" y="952500"/>
            <a:ext cx="197643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10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4117975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73" name="Picture 10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288" y="1069975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74" name="AutoShape 1038"/>
          <p:cNvSpPr>
            <a:spLocks noChangeArrowheads="1"/>
          </p:cNvSpPr>
          <p:nvPr/>
        </p:nvSpPr>
        <p:spPr bwMode="auto">
          <a:xfrm>
            <a:off x="1223963" y="3219450"/>
            <a:ext cx="457200" cy="762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8375" name="Text Box 1039"/>
          <p:cNvSpPr txBox="1">
            <a:spLocks noChangeArrowheads="1"/>
          </p:cNvSpPr>
          <p:nvPr/>
        </p:nvSpPr>
        <p:spPr bwMode="auto">
          <a:xfrm>
            <a:off x="1681163" y="3219450"/>
            <a:ext cx="15600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Fourier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Transform 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58376" name="AutoShape 1040"/>
          <p:cNvSpPr>
            <a:spLocks noChangeArrowheads="1"/>
          </p:cNvSpPr>
          <p:nvPr/>
        </p:nvSpPr>
        <p:spPr bwMode="auto">
          <a:xfrm rot="-5400000">
            <a:off x="3895725" y="974725"/>
            <a:ext cx="457200" cy="762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8377" name="Text Box 1041"/>
          <p:cNvSpPr txBox="1">
            <a:spLocks noChangeArrowheads="1"/>
          </p:cNvSpPr>
          <p:nvPr/>
        </p:nvSpPr>
        <p:spPr bwMode="auto">
          <a:xfrm>
            <a:off x="3467100" y="1771650"/>
            <a:ext cx="155042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Diffraction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Image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58378" name="Rectangle 1042"/>
          <p:cNvSpPr>
            <a:spLocks noChangeArrowheads="1"/>
          </p:cNvSpPr>
          <p:nvPr/>
        </p:nvSpPr>
        <p:spPr bwMode="auto">
          <a:xfrm>
            <a:off x="1085850" y="6165850"/>
            <a:ext cx="18405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|F</a:t>
            </a:r>
            <a:r>
              <a:rPr lang="en-GB" altLang="it-IT" sz="2400" dirty="0" smtClean="0">
                <a:latin typeface="Times" panose="02020603050405020304" pitchFamily="18" charset="0"/>
              </a:rPr>
              <a:t>|(cat),</a:t>
            </a:r>
            <a:r>
              <a:rPr lang="en-GB" altLang="it-IT" sz="2400" dirty="0" smtClean="0">
                <a:latin typeface="Symbol" panose="05050102010706020507" pitchFamily="18" charset="2"/>
              </a:rPr>
              <a:t>f</a:t>
            </a:r>
            <a:r>
              <a:rPr lang="en-GB" altLang="it-IT" sz="2400" dirty="0" smtClean="0">
                <a:latin typeface="Times" panose="02020603050405020304" pitchFamily="18" charset="0"/>
              </a:rPr>
              <a:t>(cat)</a:t>
            </a:r>
            <a:endParaRPr lang="it-IT" altLang="it-IT" sz="2400" dirty="0">
              <a:latin typeface="Times" panose="02020603050405020304" pitchFamily="18" charset="0"/>
            </a:endParaRPr>
          </a:p>
        </p:txBody>
      </p:sp>
      <p:sp>
        <p:nvSpPr>
          <p:cNvPr id="58379" name="Rectangle 1043"/>
          <p:cNvSpPr>
            <a:spLocks noChangeArrowheads="1"/>
          </p:cNvSpPr>
          <p:nvPr/>
        </p:nvSpPr>
        <p:spPr bwMode="auto">
          <a:xfrm>
            <a:off x="7481888" y="1566863"/>
            <a:ext cx="10406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/>
              <a:t>|F</a:t>
            </a:r>
            <a:r>
              <a:rPr lang="en-GB" altLang="it-IT" sz="2400" dirty="0" smtClean="0"/>
              <a:t>|</a:t>
            </a:r>
            <a:r>
              <a:rPr lang="en-GB" altLang="it-IT" sz="2400" dirty="0" smtClean="0">
                <a:latin typeface="Times" panose="02020603050405020304" pitchFamily="18" charset="0"/>
              </a:rPr>
              <a:t>(cat)</a:t>
            </a:r>
            <a:endParaRPr lang="it-IT" altLang="it-IT" sz="2400" dirty="0">
              <a:latin typeface="Times" panose="02020603050405020304" pitchFamily="18" charset="0"/>
            </a:endParaRPr>
          </a:p>
        </p:txBody>
      </p:sp>
      <p:sp>
        <p:nvSpPr>
          <p:cNvPr id="58380" name="Rectangle 1044"/>
          <p:cNvSpPr>
            <a:spLocks noChangeArrowheads="1"/>
          </p:cNvSpPr>
          <p:nvPr/>
        </p:nvSpPr>
        <p:spPr bwMode="auto">
          <a:xfrm>
            <a:off x="5478463" y="4025900"/>
            <a:ext cx="1197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Symbol" panose="05050102010706020507" pitchFamily="18" charset="2"/>
              </a:rPr>
              <a:t>f</a:t>
            </a:r>
            <a:r>
              <a:rPr lang="en-GB" altLang="it-IT" sz="2400" dirty="0" smtClean="0">
                <a:latin typeface="Times" panose="02020603050405020304" pitchFamily="18" charset="0"/>
              </a:rPr>
              <a:t>(cat) </a:t>
            </a:r>
            <a:r>
              <a:rPr lang="en-GB" altLang="it-IT" sz="2400" b="1" dirty="0">
                <a:latin typeface="Symbol" panose="05050102010706020507" pitchFamily="18" charset="2"/>
              </a:rPr>
              <a:t>?</a:t>
            </a:r>
            <a:r>
              <a:rPr lang="en-GB" altLang="it-IT" sz="2400" dirty="0">
                <a:latin typeface="Symbol" panose="05050102010706020507" pitchFamily="18" charset="2"/>
              </a:rPr>
              <a:t> </a:t>
            </a:r>
            <a:endParaRPr lang="it-IT" altLang="it-IT" sz="2400" dirty="0">
              <a:latin typeface="Symbol" panose="05050102010706020507" pitchFamily="18" charset="2"/>
            </a:endParaRPr>
          </a:p>
        </p:txBody>
      </p:sp>
      <p:sp>
        <p:nvSpPr>
          <p:cNvPr id="58381" name="AutoShape 1046"/>
          <p:cNvSpPr>
            <a:spLocks noChangeArrowheads="1"/>
          </p:cNvSpPr>
          <p:nvPr/>
        </p:nvSpPr>
        <p:spPr bwMode="auto">
          <a:xfrm rot="-5400000" flipH="1" flipV="1">
            <a:off x="2833688" y="1593850"/>
            <a:ext cx="2408237" cy="33702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524" y="10898"/>
                </a:moveTo>
                <a:cubicBezTo>
                  <a:pt x="19524" y="10865"/>
                  <a:pt x="19525" y="10832"/>
                  <a:pt x="19525" y="10800"/>
                </a:cubicBezTo>
                <a:cubicBezTo>
                  <a:pt x="19525" y="6028"/>
                  <a:pt x="15692" y="2142"/>
                  <a:pt x="10921" y="2075"/>
                </a:cubicBezTo>
                <a:lnTo>
                  <a:pt x="10950" y="1"/>
                </a:lnTo>
                <a:cubicBezTo>
                  <a:pt x="16856" y="83"/>
                  <a:pt x="21600" y="4894"/>
                  <a:pt x="21600" y="10800"/>
                </a:cubicBezTo>
                <a:cubicBezTo>
                  <a:pt x="21600" y="10840"/>
                  <a:pt x="21599" y="10881"/>
                  <a:pt x="21599" y="10922"/>
                </a:cubicBezTo>
                <a:lnTo>
                  <a:pt x="24299" y="10953"/>
                </a:lnTo>
                <a:lnTo>
                  <a:pt x="20520" y="14648"/>
                </a:lnTo>
                <a:lnTo>
                  <a:pt x="16824" y="10868"/>
                </a:lnTo>
                <a:lnTo>
                  <a:pt x="19524" y="1089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36"/>
          <p:cNvGrpSpPr>
            <a:grpSpLocks/>
          </p:cNvGrpSpPr>
          <p:nvPr/>
        </p:nvGrpSpPr>
        <p:grpSpPr bwMode="auto">
          <a:xfrm>
            <a:off x="2495550" y="915988"/>
            <a:ext cx="2078038" cy="5013325"/>
            <a:chOff x="192" y="624"/>
            <a:chExt cx="1309" cy="3158"/>
          </a:xfrm>
        </p:grpSpPr>
        <p:pic>
          <p:nvPicPr>
            <p:cNvPr id="5941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624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59418" name="Group 33"/>
            <p:cNvGrpSpPr>
              <a:grpSpLocks/>
            </p:cNvGrpSpPr>
            <p:nvPr/>
          </p:nvGrpSpPr>
          <p:grpSpPr bwMode="auto">
            <a:xfrm>
              <a:off x="192" y="1925"/>
              <a:ext cx="1309" cy="794"/>
              <a:chOff x="192" y="1968"/>
              <a:chExt cx="1309" cy="794"/>
            </a:xfrm>
          </p:grpSpPr>
          <p:sp>
            <p:nvSpPr>
              <p:cNvPr id="59420" name="AutoShape 3"/>
              <p:cNvSpPr>
                <a:spLocks noChangeArrowheads="1"/>
              </p:cNvSpPr>
              <p:nvPr/>
            </p:nvSpPr>
            <p:spPr bwMode="auto">
              <a:xfrm>
                <a:off x="192" y="1968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21" name="Text Box 6"/>
              <p:cNvSpPr txBox="1">
                <a:spLocks noChangeArrowheads="1"/>
              </p:cNvSpPr>
              <p:nvPr/>
            </p:nvSpPr>
            <p:spPr bwMode="auto">
              <a:xfrm>
                <a:off x="518" y="2006"/>
                <a:ext cx="983" cy="7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Fourier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Transform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it-IT" sz="2400" dirty="0">
                  <a:latin typeface="Times" panose="02020603050405020304" pitchFamily="18" charset="0"/>
                </a:endParaRPr>
              </a:p>
            </p:txBody>
          </p:sp>
        </p:grpSp>
        <p:pic>
          <p:nvPicPr>
            <p:cNvPr id="59419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544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5939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396398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6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91598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9397" name="Group 34"/>
          <p:cNvGrpSpPr>
            <a:grpSpLocks/>
          </p:cNvGrpSpPr>
          <p:nvPr/>
        </p:nvGrpSpPr>
        <p:grpSpPr bwMode="auto">
          <a:xfrm>
            <a:off x="282577" y="2981328"/>
            <a:ext cx="2078039" cy="1260476"/>
            <a:chOff x="1677" y="1978"/>
            <a:chExt cx="1309" cy="794"/>
          </a:xfrm>
        </p:grpSpPr>
        <p:sp>
          <p:nvSpPr>
            <p:cNvPr id="59415" name="AutoShape 11"/>
            <p:cNvSpPr>
              <a:spLocks noChangeArrowheads="1"/>
            </p:cNvSpPr>
            <p:nvPr/>
          </p:nvSpPr>
          <p:spPr bwMode="auto">
            <a:xfrm>
              <a:off x="1677" y="1978"/>
              <a:ext cx="288" cy="480"/>
            </a:xfrm>
            <a:prstGeom prst="upDownArrow">
              <a:avLst>
                <a:gd name="adj1" fmla="val 50000"/>
                <a:gd name="adj2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9416" name="Text Box 12"/>
            <p:cNvSpPr txBox="1">
              <a:spLocks noChangeArrowheads="1"/>
            </p:cNvSpPr>
            <p:nvPr/>
          </p:nvSpPr>
          <p:spPr bwMode="auto">
            <a:xfrm>
              <a:off x="2003" y="2016"/>
              <a:ext cx="983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 dirty="0" smtClean="0">
                  <a:latin typeface="Times" panose="02020603050405020304" pitchFamily="18" charset="0"/>
                </a:rPr>
                <a:t>Transform </a:t>
              </a:r>
              <a:endParaRPr lang="en-GB" altLang="it-IT" sz="2400" dirty="0">
                <a:latin typeface="Times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 dirty="0">
                <a:latin typeface="Times" panose="02020603050405020304" pitchFamily="18" charset="0"/>
              </a:endParaRPr>
            </a:p>
          </p:txBody>
        </p:sp>
      </p:grpSp>
      <p:sp>
        <p:nvSpPr>
          <p:cNvPr id="59398" name="Text Box 19"/>
          <p:cNvSpPr txBox="1">
            <a:spLocks noChangeArrowheads="1"/>
          </p:cNvSpPr>
          <p:nvPr/>
        </p:nvSpPr>
        <p:spPr bwMode="auto">
          <a:xfrm>
            <a:off x="2335213" y="6027738"/>
            <a:ext cx="22621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 |</a:t>
            </a:r>
            <a:r>
              <a:rPr lang="en-GB" altLang="it-IT" sz="1800" dirty="0">
                <a:latin typeface="Times" panose="02020603050405020304" pitchFamily="18" charset="0"/>
              </a:rPr>
              <a:t>F</a:t>
            </a:r>
            <a:r>
              <a:rPr lang="en-GB" altLang="it-IT" sz="1800" dirty="0" smtClean="0">
                <a:latin typeface="Times" panose="02020603050405020304" pitchFamily="18" charset="0"/>
              </a:rPr>
              <a:t>|(duck),</a:t>
            </a:r>
            <a:r>
              <a:rPr lang="en-GB" altLang="it-IT" sz="1800" dirty="0" smtClean="0">
                <a:latin typeface="Symbol" panose="05050102010706020507" pitchFamily="18" charset="2"/>
              </a:rPr>
              <a:t>f</a:t>
            </a:r>
            <a:r>
              <a:rPr lang="en-GB" altLang="it-IT" sz="1800" dirty="0" smtClean="0">
                <a:latin typeface="Times" panose="02020603050405020304" pitchFamily="18" charset="0"/>
              </a:rPr>
              <a:t>(duck) </a:t>
            </a:r>
            <a:endParaRPr lang="en-GB" altLang="it-IT" sz="1800" dirty="0">
              <a:latin typeface="Times" panose="02020603050405020304" pitchFamily="18" charset="0"/>
            </a:endParaRPr>
          </a:p>
        </p:txBody>
      </p:sp>
      <p:sp>
        <p:nvSpPr>
          <p:cNvPr id="59399" name="Text Box 20"/>
          <p:cNvSpPr txBox="1">
            <a:spLocks noChangeArrowheads="1"/>
          </p:cNvSpPr>
          <p:nvPr/>
        </p:nvSpPr>
        <p:spPr bwMode="auto">
          <a:xfrm>
            <a:off x="282575" y="6072188"/>
            <a:ext cx="19161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Times" panose="02020603050405020304" pitchFamily="18" charset="0"/>
              </a:rPr>
              <a:t>|F</a:t>
            </a:r>
            <a:r>
              <a:rPr lang="en-GB" altLang="it-IT" sz="1800" dirty="0" smtClean="0">
                <a:latin typeface="Times" panose="02020603050405020304" pitchFamily="18" charset="0"/>
              </a:rPr>
              <a:t>|(cat),</a:t>
            </a:r>
            <a:r>
              <a:rPr lang="en-GB" altLang="it-IT" sz="1800" dirty="0" smtClean="0">
                <a:latin typeface="Symbol" panose="05050102010706020507" pitchFamily="18" charset="2"/>
              </a:rPr>
              <a:t>f</a:t>
            </a:r>
            <a:r>
              <a:rPr lang="en-GB" altLang="it-IT" sz="1800" dirty="0" smtClean="0">
                <a:latin typeface="Times" panose="02020603050405020304" pitchFamily="18" charset="0"/>
              </a:rPr>
              <a:t>(cat)</a:t>
            </a:r>
            <a:endParaRPr lang="en-GB" altLang="it-IT" sz="1800" dirty="0">
              <a:latin typeface="Times" panose="02020603050405020304" pitchFamily="18" charset="0"/>
            </a:endParaRPr>
          </a:p>
        </p:txBody>
      </p:sp>
      <p:grpSp>
        <p:nvGrpSpPr>
          <p:cNvPr id="59400" name="Group 38"/>
          <p:cNvGrpSpPr>
            <a:grpSpLocks/>
          </p:cNvGrpSpPr>
          <p:nvPr/>
        </p:nvGrpSpPr>
        <p:grpSpPr bwMode="auto">
          <a:xfrm>
            <a:off x="6940551" y="915988"/>
            <a:ext cx="2093913" cy="5057775"/>
            <a:chOff x="3017" y="625"/>
            <a:chExt cx="1319" cy="3186"/>
          </a:xfrm>
        </p:grpSpPr>
        <p:pic>
          <p:nvPicPr>
            <p:cNvPr id="59410" name="Picture 1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7" y="625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59411" name="Group 15"/>
            <p:cNvGrpSpPr>
              <a:grpSpLocks/>
            </p:cNvGrpSpPr>
            <p:nvPr/>
          </p:nvGrpSpPr>
          <p:grpSpPr bwMode="auto">
            <a:xfrm>
              <a:off x="3017" y="1935"/>
              <a:ext cx="1319" cy="571"/>
              <a:chOff x="3840" y="1968"/>
              <a:chExt cx="1319" cy="571"/>
            </a:xfrm>
          </p:grpSpPr>
          <p:sp>
            <p:nvSpPr>
              <p:cNvPr id="59413" name="AutoShape 16"/>
              <p:cNvSpPr>
                <a:spLocks noChangeArrowheads="1"/>
              </p:cNvSpPr>
              <p:nvPr/>
            </p:nvSpPr>
            <p:spPr bwMode="auto">
              <a:xfrm>
                <a:off x="3840" y="1968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14" name="Text Box 17"/>
              <p:cNvSpPr txBox="1">
                <a:spLocks noChangeArrowheads="1"/>
              </p:cNvSpPr>
              <p:nvPr/>
            </p:nvSpPr>
            <p:spPr bwMode="auto">
              <a:xfrm>
                <a:off x="4176" y="2016"/>
                <a:ext cx="983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Fourier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Transform </a:t>
                </a:r>
              </a:p>
            </p:txBody>
          </p:sp>
        </p:grpSp>
        <p:pic>
          <p:nvPicPr>
            <p:cNvPr id="59412" name="Picture 2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7" y="2573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9401" name="Text Box 23"/>
          <p:cNvSpPr txBox="1">
            <a:spLocks noChangeArrowheads="1"/>
          </p:cNvSpPr>
          <p:nvPr/>
        </p:nvSpPr>
        <p:spPr bwMode="auto">
          <a:xfrm>
            <a:off x="6940550" y="6072188"/>
            <a:ext cx="2105796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Times" panose="02020603050405020304" pitchFamily="18" charset="0"/>
              </a:rPr>
              <a:t>|F</a:t>
            </a:r>
            <a:r>
              <a:rPr lang="en-GB" altLang="it-IT" sz="1800" dirty="0" smtClean="0">
                <a:latin typeface="Times" panose="02020603050405020304" pitchFamily="18" charset="0"/>
              </a:rPr>
              <a:t>|(duck),</a:t>
            </a:r>
            <a:r>
              <a:rPr lang="en-GB" altLang="it-IT" sz="1800" dirty="0" smtClean="0">
                <a:latin typeface="Symbol" panose="05050102010706020507" pitchFamily="18" charset="2"/>
              </a:rPr>
              <a:t>f</a:t>
            </a:r>
            <a:r>
              <a:rPr lang="en-GB" altLang="it-IT" sz="1800" dirty="0" smtClean="0">
                <a:latin typeface="Times" panose="02020603050405020304" pitchFamily="18" charset="0"/>
              </a:rPr>
              <a:t>(cat)</a:t>
            </a:r>
            <a:endParaRPr lang="en-GB" altLang="it-IT" sz="1800" dirty="0">
              <a:latin typeface="Times" panose="02020603050405020304" pitchFamily="18" charset="0"/>
            </a:endParaRPr>
          </a:p>
        </p:txBody>
      </p:sp>
      <p:sp>
        <p:nvSpPr>
          <p:cNvPr id="59402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574675" y="192088"/>
            <a:ext cx="7772400" cy="752475"/>
          </a:xfrm>
        </p:spPr>
        <p:txBody>
          <a:bodyPr/>
          <a:lstStyle/>
          <a:p>
            <a:pPr eaLnBrk="1" hangingPunct="1"/>
            <a:r>
              <a:rPr lang="it-IT" sz="3200" b="1" dirty="0" err="1">
                <a:solidFill>
                  <a:srgbClr val="002060"/>
                </a:solidFill>
              </a:rPr>
              <a:t>I</a:t>
            </a:r>
            <a:r>
              <a:rPr lang="it-IT" sz="3200" b="1" dirty="0" err="1" smtClean="0">
                <a:solidFill>
                  <a:srgbClr val="002060"/>
                </a:solidFill>
              </a:rPr>
              <a:t>mportance</a:t>
            </a:r>
            <a:r>
              <a:rPr lang="it-IT" sz="3200" b="1" dirty="0" smtClean="0">
                <a:solidFill>
                  <a:srgbClr val="002060"/>
                </a:solidFill>
              </a:rPr>
              <a:t> </a:t>
            </a:r>
            <a:r>
              <a:rPr lang="it-IT" sz="3200" b="1" dirty="0">
                <a:solidFill>
                  <a:srgbClr val="002060"/>
                </a:solidFill>
              </a:rPr>
              <a:t>of </a:t>
            </a:r>
            <a:r>
              <a:rPr lang="it-IT" sz="3200" b="1" dirty="0" err="1">
                <a:solidFill>
                  <a:srgbClr val="002060"/>
                </a:solidFill>
              </a:rPr>
              <a:t>phase</a:t>
            </a:r>
            <a:r>
              <a:rPr lang="it-IT" sz="3200" b="1" dirty="0">
                <a:solidFill>
                  <a:srgbClr val="002060"/>
                </a:solidFill>
              </a:rPr>
              <a:t> and </a:t>
            </a:r>
            <a:r>
              <a:rPr lang="it-IT" sz="3200" b="1" dirty="0" err="1">
                <a:solidFill>
                  <a:srgbClr val="002060"/>
                </a:solidFill>
              </a:rPr>
              <a:t>amplitude</a:t>
            </a:r>
            <a:endParaRPr lang="it-IT" altLang="it-IT" b="1" dirty="0" smtClean="0">
              <a:solidFill>
                <a:srgbClr val="002060"/>
              </a:solidFill>
            </a:endParaRPr>
          </a:p>
        </p:txBody>
      </p:sp>
      <p:grpSp>
        <p:nvGrpSpPr>
          <p:cNvPr id="59403" name="Group 41"/>
          <p:cNvGrpSpPr>
            <a:grpSpLocks/>
          </p:cNvGrpSpPr>
          <p:nvPr/>
        </p:nvGrpSpPr>
        <p:grpSpPr bwMode="auto">
          <a:xfrm>
            <a:off x="4710115" y="915988"/>
            <a:ext cx="2093913" cy="5110162"/>
            <a:chOff x="4430" y="612"/>
            <a:chExt cx="1319" cy="3219"/>
          </a:xfrm>
        </p:grpSpPr>
        <p:pic>
          <p:nvPicPr>
            <p:cNvPr id="59405" name="Picture 27" descr="picduckcat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0" y="612"/>
              <a:ext cx="1245" cy="1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06" name="Picture 29" descr="picduckcatff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0" y="2586"/>
              <a:ext cx="1245" cy="1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9407" name="Group 35"/>
            <p:cNvGrpSpPr>
              <a:grpSpLocks/>
            </p:cNvGrpSpPr>
            <p:nvPr/>
          </p:nvGrpSpPr>
          <p:grpSpPr bwMode="auto">
            <a:xfrm>
              <a:off x="4430" y="1938"/>
              <a:ext cx="1319" cy="571"/>
              <a:chOff x="4449" y="1986"/>
              <a:chExt cx="1319" cy="571"/>
            </a:xfrm>
          </p:grpSpPr>
          <p:sp>
            <p:nvSpPr>
              <p:cNvPr id="59408" name="AutoShape 31"/>
              <p:cNvSpPr>
                <a:spLocks noChangeArrowheads="1"/>
              </p:cNvSpPr>
              <p:nvPr/>
            </p:nvSpPr>
            <p:spPr bwMode="auto">
              <a:xfrm>
                <a:off x="4449" y="1986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09" name="Text Box 32"/>
              <p:cNvSpPr txBox="1">
                <a:spLocks noChangeArrowheads="1"/>
              </p:cNvSpPr>
              <p:nvPr/>
            </p:nvSpPr>
            <p:spPr bwMode="auto">
              <a:xfrm>
                <a:off x="4785" y="2034"/>
                <a:ext cx="983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Fourier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 dirty="0">
                    <a:latin typeface="Times" panose="02020603050405020304" pitchFamily="18" charset="0"/>
                  </a:rPr>
                  <a:t>Transform </a:t>
                </a:r>
              </a:p>
            </p:txBody>
          </p:sp>
        </p:grpSp>
      </p:grpSp>
      <p:sp>
        <p:nvSpPr>
          <p:cNvPr id="59404" name="Text Box 40"/>
          <p:cNvSpPr txBox="1">
            <a:spLocks noChangeArrowheads="1"/>
          </p:cNvSpPr>
          <p:nvPr/>
        </p:nvSpPr>
        <p:spPr bwMode="auto">
          <a:xfrm>
            <a:off x="4733925" y="6072188"/>
            <a:ext cx="1995349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Times" panose="02020603050405020304" pitchFamily="18" charset="0"/>
              </a:rPr>
              <a:t>|F</a:t>
            </a:r>
            <a:r>
              <a:rPr lang="en-GB" altLang="it-IT" sz="1800" dirty="0" smtClean="0">
                <a:latin typeface="Times" panose="02020603050405020304" pitchFamily="18" charset="0"/>
              </a:rPr>
              <a:t>|(cat),</a:t>
            </a:r>
            <a:r>
              <a:rPr lang="en-GB" altLang="it-IT" sz="1800" dirty="0" smtClean="0">
                <a:latin typeface="Symbol" panose="05050102010706020507" pitchFamily="18" charset="2"/>
              </a:rPr>
              <a:t>f</a:t>
            </a:r>
            <a:r>
              <a:rPr lang="en-GB" altLang="it-IT" sz="1800" dirty="0" smtClean="0">
                <a:latin typeface="Times" panose="02020603050405020304" pitchFamily="18" charset="0"/>
              </a:rPr>
              <a:t>(duck)</a:t>
            </a:r>
            <a:endParaRPr lang="en-GB" altLang="it-IT" sz="18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sp>
        <p:nvSpPr>
          <p:cNvPr id="10" name="AutoShape 10"/>
          <p:cNvSpPr>
            <a:spLocks noChangeArrowheads="1"/>
          </p:cNvSpPr>
          <p:nvPr/>
        </p:nvSpPr>
        <p:spPr bwMode="auto">
          <a:xfrm rot="5400000">
            <a:off x="4375795" y="1410788"/>
            <a:ext cx="457200" cy="2381250"/>
          </a:xfrm>
          <a:prstGeom prst="upDownArrow">
            <a:avLst>
              <a:gd name="adj1" fmla="val 50000"/>
              <a:gd name="adj2" fmla="val 10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877954" y="2970349"/>
            <a:ext cx="15600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Fourier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Transform 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09182" y="1128498"/>
            <a:ext cx="2297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DIRECT SPACE</a:t>
            </a:r>
            <a:endParaRPr lang="it-IT" altLang="it-IT" sz="2400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795020" y="1136469"/>
            <a:ext cx="30961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RECIPROCAL SPACE</a:t>
            </a:r>
            <a:endParaRPr lang="it-IT" altLang="it-IT" sz="2400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52787" y="4598720"/>
            <a:ext cx="28344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smtClean="0"/>
              <a:t>ELECTRON DENSITY</a:t>
            </a:r>
            <a:endParaRPr lang="it-IT" altLang="it-IT" sz="2000" b="1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652938" y="4500176"/>
            <a:ext cx="3039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 smtClean="0"/>
              <a:t>STRUCTURE FACTORS</a:t>
            </a:r>
            <a:endParaRPr lang="it-IT" altLang="it-IT" sz="2000" b="1" dirty="0"/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6738" y="1814382"/>
            <a:ext cx="2457450" cy="2457450"/>
          </a:xfrm>
          <a:prstGeom prst="rect">
            <a:avLst/>
          </a:prstGeom>
        </p:spPr>
      </p:pic>
      <p:pic>
        <p:nvPicPr>
          <p:cNvPr id="17" name="Immagine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2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it-IT" sz="2800" b="1" dirty="0" smtClean="0">
                <a:solidFill>
                  <a:schemeClr val="accent2"/>
                </a:solidFill>
              </a:rPr>
              <a:t>Patterson Function</a:t>
            </a:r>
            <a:endParaRPr lang="en-GB" altLang="it-IT" sz="2800" dirty="0" smtClean="0"/>
          </a:p>
        </p:txBody>
      </p:sp>
      <p:grpSp>
        <p:nvGrpSpPr>
          <p:cNvPr id="60419" name="Group 1027"/>
          <p:cNvGrpSpPr>
            <a:grpSpLocks/>
          </p:cNvGrpSpPr>
          <p:nvPr/>
        </p:nvGrpSpPr>
        <p:grpSpPr bwMode="auto">
          <a:xfrm>
            <a:off x="420688" y="1143000"/>
            <a:ext cx="1752600" cy="2514600"/>
            <a:chOff x="528" y="2544"/>
            <a:chExt cx="1104" cy="1584"/>
          </a:xfrm>
        </p:grpSpPr>
        <p:sp>
          <p:nvSpPr>
            <p:cNvPr id="60448" name="Line 1028"/>
            <p:cNvSpPr>
              <a:spLocks noChangeShapeType="1"/>
            </p:cNvSpPr>
            <p:nvPr/>
          </p:nvSpPr>
          <p:spPr bwMode="auto">
            <a:xfrm>
              <a:off x="528" y="3072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9" name="Line 1029"/>
            <p:cNvSpPr>
              <a:spLocks noChangeShapeType="1"/>
            </p:cNvSpPr>
            <p:nvPr/>
          </p:nvSpPr>
          <p:spPr bwMode="auto">
            <a:xfrm>
              <a:off x="528" y="4128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0" name="Oval 1030"/>
            <p:cNvSpPr>
              <a:spLocks noChangeArrowheads="1"/>
            </p:cNvSpPr>
            <p:nvPr/>
          </p:nvSpPr>
          <p:spPr bwMode="auto">
            <a:xfrm>
              <a:off x="816" y="355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1" name="Oval 1031"/>
            <p:cNvSpPr>
              <a:spLocks noChangeArrowheads="1"/>
            </p:cNvSpPr>
            <p:nvPr/>
          </p:nvSpPr>
          <p:spPr bwMode="auto">
            <a:xfrm>
              <a:off x="1200" y="3696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2" name="Oval 1032"/>
            <p:cNvSpPr>
              <a:spLocks noChangeArrowheads="1"/>
            </p:cNvSpPr>
            <p:nvPr/>
          </p:nvSpPr>
          <p:spPr bwMode="auto">
            <a:xfrm>
              <a:off x="1152" y="3168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3" name="Text Box 1033"/>
            <p:cNvSpPr txBox="1">
              <a:spLocks noChangeArrowheads="1"/>
            </p:cNvSpPr>
            <p:nvPr/>
          </p:nvSpPr>
          <p:spPr bwMode="auto">
            <a:xfrm>
              <a:off x="710" y="3302"/>
              <a:ext cx="2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A</a:t>
              </a:r>
            </a:p>
          </p:txBody>
        </p:sp>
        <p:sp>
          <p:nvSpPr>
            <p:cNvPr id="60454" name="Text Box 1034"/>
            <p:cNvSpPr txBox="1">
              <a:spLocks noChangeArrowheads="1"/>
            </p:cNvSpPr>
            <p:nvPr/>
          </p:nvSpPr>
          <p:spPr bwMode="auto">
            <a:xfrm>
              <a:off x="1190" y="2966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B</a:t>
              </a:r>
            </a:p>
          </p:txBody>
        </p:sp>
        <p:sp>
          <p:nvSpPr>
            <p:cNvPr id="60455" name="Text Box 1035"/>
            <p:cNvSpPr txBox="1">
              <a:spLocks noChangeArrowheads="1"/>
            </p:cNvSpPr>
            <p:nvPr/>
          </p:nvSpPr>
          <p:spPr bwMode="auto">
            <a:xfrm>
              <a:off x="1286" y="3494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C</a:t>
              </a:r>
            </a:p>
          </p:txBody>
        </p:sp>
        <p:sp>
          <p:nvSpPr>
            <p:cNvPr id="60456" name="Text Box 1036"/>
            <p:cNvSpPr txBox="1">
              <a:spLocks noChangeArrowheads="1"/>
            </p:cNvSpPr>
            <p:nvPr/>
          </p:nvSpPr>
          <p:spPr bwMode="auto">
            <a:xfrm>
              <a:off x="528" y="2544"/>
              <a:ext cx="99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 dirty="0">
                  <a:latin typeface="Times" panose="02020603050405020304" pitchFamily="18" charset="0"/>
                </a:rPr>
                <a:t>“</a:t>
              </a:r>
              <a:r>
                <a:rPr lang="en-GB" altLang="it-IT" sz="2400" dirty="0" smtClean="0">
                  <a:latin typeface="Times" panose="02020603050405020304" pitchFamily="18" charset="0"/>
                </a:rPr>
                <a:t>Structure”</a:t>
              </a:r>
              <a:endParaRPr lang="en-GB" altLang="it-IT" sz="2400" dirty="0">
                <a:latin typeface="Times" panose="02020603050405020304" pitchFamily="18" charset="0"/>
              </a:endParaRPr>
            </a:p>
          </p:txBody>
        </p:sp>
        <p:sp>
          <p:nvSpPr>
            <p:cNvPr id="60457" name="Line 1037"/>
            <p:cNvSpPr>
              <a:spLocks noChangeShapeType="1"/>
            </p:cNvSpPr>
            <p:nvPr/>
          </p:nvSpPr>
          <p:spPr bwMode="auto">
            <a:xfrm flipV="1">
              <a:off x="832" y="3200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8" name="Line 1038"/>
            <p:cNvSpPr>
              <a:spLocks noChangeShapeType="1"/>
            </p:cNvSpPr>
            <p:nvPr/>
          </p:nvSpPr>
          <p:spPr bwMode="auto">
            <a:xfrm flipH="1" flipV="1">
              <a:off x="1176" y="3184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9" name="Line 1039"/>
            <p:cNvSpPr>
              <a:spLocks noChangeShapeType="1"/>
            </p:cNvSpPr>
            <p:nvPr/>
          </p:nvSpPr>
          <p:spPr bwMode="auto">
            <a:xfrm flipH="1" flipV="1">
              <a:off x="832" y="3592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60420" name="Group 1040"/>
          <p:cNvGrpSpPr>
            <a:grpSpLocks/>
          </p:cNvGrpSpPr>
          <p:nvPr/>
        </p:nvGrpSpPr>
        <p:grpSpPr bwMode="auto">
          <a:xfrm>
            <a:off x="69850" y="3962400"/>
            <a:ext cx="2667000" cy="2759075"/>
            <a:chOff x="2976" y="2582"/>
            <a:chExt cx="1680" cy="1738"/>
          </a:xfrm>
        </p:grpSpPr>
        <p:sp>
          <p:nvSpPr>
            <p:cNvPr id="60432" name="Line 1041"/>
            <p:cNvSpPr>
              <a:spLocks noChangeShapeType="1"/>
            </p:cNvSpPr>
            <p:nvPr/>
          </p:nvSpPr>
          <p:spPr bwMode="auto">
            <a:xfrm>
              <a:off x="3840" y="2880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3" name="Line 1042"/>
            <p:cNvSpPr>
              <a:spLocks noChangeShapeType="1"/>
            </p:cNvSpPr>
            <p:nvPr/>
          </p:nvSpPr>
          <p:spPr bwMode="auto">
            <a:xfrm>
              <a:off x="2976" y="3600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4" name="Line 1043"/>
            <p:cNvSpPr>
              <a:spLocks noChangeShapeType="1"/>
            </p:cNvSpPr>
            <p:nvPr/>
          </p:nvSpPr>
          <p:spPr bwMode="auto">
            <a:xfrm flipH="1" flipV="1">
              <a:off x="3784" y="3048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5" name="Line 1044"/>
            <p:cNvSpPr>
              <a:spLocks noChangeShapeType="1"/>
            </p:cNvSpPr>
            <p:nvPr/>
          </p:nvSpPr>
          <p:spPr bwMode="auto">
            <a:xfrm flipH="1" flipV="1">
              <a:off x="3840" y="3600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6" name="Line 1045"/>
            <p:cNvSpPr>
              <a:spLocks noChangeShapeType="1"/>
            </p:cNvSpPr>
            <p:nvPr/>
          </p:nvSpPr>
          <p:spPr bwMode="auto">
            <a:xfrm flipV="1">
              <a:off x="3856" y="3216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7" name="Line 1046"/>
            <p:cNvSpPr>
              <a:spLocks noChangeShapeType="1"/>
            </p:cNvSpPr>
            <p:nvPr/>
          </p:nvSpPr>
          <p:spPr bwMode="auto">
            <a:xfrm flipV="1">
              <a:off x="3488" y="3600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8" name="Line 1047"/>
            <p:cNvSpPr>
              <a:spLocks noChangeShapeType="1"/>
            </p:cNvSpPr>
            <p:nvPr/>
          </p:nvSpPr>
          <p:spPr bwMode="auto">
            <a:xfrm flipH="1" flipV="1">
              <a:off x="3840" y="3608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9" name="Line 1048"/>
            <p:cNvSpPr>
              <a:spLocks noChangeShapeType="1"/>
            </p:cNvSpPr>
            <p:nvPr/>
          </p:nvSpPr>
          <p:spPr bwMode="auto">
            <a:xfrm flipH="1" flipV="1">
              <a:off x="3440" y="3472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0" name="Oval 1049"/>
            <p:cNvSpPr>
              <a:spLocks noChangeArrowheads="1"/>
            </p:cNvSpPr>
            <p:nvPr/>
          </p:nvSpPr>
          <p:spPr bwMode="auto">
            <a:xfrm>
              <a:off x="3408" y="34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1" name="Oval 1050"/>
            <p:cNvSpPr>
              <a:spLocks noChangeArrowheads="1"/>
            </p:cNvSpPr>
            <p:nvPr/>
          </p:nvSpPr>
          <p:spPr bwMode="auto">
            <a:xfrm>
              <a:off x="4136" y="31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2" name="Oval 1051"/>
            <p:cNvSpPr>
              <a:spLocks noChangeArrowheads="1"/>
            </p:cNvSpPr>
            <p:nvPr/>
          </p:nvSpPr>
          <p:spPr bwMode="auto">
            <a:xfrm>
              <a:off x="4200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3" name="Oval 1052"/>
            <p:cNvSpPr>
              <a:spLocks noChangeArrowheads="1"/>
            </p:cNvSpPr>
            <p:nvPr/>
          </p:nvSpPr>
          <p:spPr bwMode="auto">
            <a:xfrm>
              <a:off x="3720" y="300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4" name="Oval 1053"/>
            <p:cNvSpPr>
              <a:spLocks noChangeArrowheads="1"/>
            </p:cNvSpPr>
            <p:nvPr/>
          </p:nvSpPr>
          <p:spPr bwMode="auto">
            <a:xfrm>
              <a:off x="3848" y="40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5" name="Oval 1054"/>
            <p:cNvSpPr>
              <a:spLocks noChangeArrowheads="1"/>
            </p:cNvSpPr>
            <p:nvPr/>
          </p:nvSpPr>
          <p:spPr bwMode="auto">
            <a:xfrm>
              <a:off x="3424" y="39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6" name="Oval 1055"/>
            <p:cNvSpPr>
              <a:spLocks noChangeArrowheads="1"/>
            </p:cNvSpPr>
            <p:nvPr/>
          </p:nvSpPr>
          <p:spPr bwMode="auto">
            <a:xfrm>
              <a:off x="3744" y="350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7" name="Text Box 1056"/>
            <p:cNvSpPr txBox="1">
              <a:spLocks noChangeArrowheads="1"/>
            </p:cNvSpPr>
            <p:nvPr/>
          </p:nvSpPr>
          <p:spPr bwMode="auto">
            <a:xfrm>
              <a:off x="3254" y="2582"/>
              <a:ext cx="9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 dirty="0">
                  <a:latin typeface="Times" panose="02020603050405020304" pitchFamily="18" charset="0"/>
                </a:rPr>
                <a:t>“Patterson”</a:t>
              </a:r>
            </a:p>
          </p:txBody>
        </p:sp>
      </p:grpSp>
      <p:sp>
        <p:nvSpPr>
          <p:cNvPr id="60421" name="Text Box 1057"/>
          <p:cNvSpPr txBox="1">
            <a:spLocks noChangeArrowheads="1"/>
          </p:cNvSpPr>
          <p:nvPr/>
        </p:nvSpPr>
        <p:spPr bwMode="auto">
          <a:xfrm>
            <a:off x="2292350" y="2908300"/>
            <a:ext cx="12186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solidFill>
                  <a:schemeClr val="accent1"/>
                </a:solidFill>
                <a:latin typeface="Times" panose="02020603050405020304" pitchFamily="18" charset="0"/>
              </a:rPr>
              <a:t>N </a:t>
            </a:r>
            <a:r>
              <a:rPr lang="en-GB" altLang="it-IT" sz="2400" dirty="0" smtClean="0">
                <a:solidFill>
                  <a:schemeClr val="accent1"/>
                </a:solidFill>
                <a:latin typeface="Times" panose="02020603050405020304" pitchFamily="18" charset="0"/>
              </a:rPr>
              <a:t>atoms</a:t>
            </a:r>
            <a:endParaRPr lang="en-GB" altLang="it-IT" sz="2400" dirty="0">
              <a:solidFill>
                <a:schemeClr val="accent1"/>
              </a:solidFill>
              <a:latin typeface="Times" panose="02020603050405020304" pitchFamily="18" charset="0"/>
            </a:endParaRPr>
          </a:p>
        </p:txBody>
      </p:sp>
      <p:sp>
        <p:nvSpPr>
          <p:cNvPr id="60422" name="Text Box 1058"/>
          <p:cNvSpPr txBox="1">
            <a:spLocks noChangeArrowheads="1"/>
          </p:cNvSpPr>
          <p:nvPr/>
        </p:nvSpPr>
        <p:spPr bwMode="auto">
          <a:xfrm>
            <a:off x="2395538" y="6183313"/>
            <a:ext cx="36679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solidFill>
                  <a:schemeClr val="accent1"/>
                </a:solidFill>
                <a:latin typeface="Times" panose="02020603050405020304" pitchFamily="18" charset="0"/>
              </a:rPr>
              <a:t>N(N-1) </a:t>
            </a:r>
            <a:r>
              <a:rPr lang="en-GB" altLang="it-IT" sz="2400" dirty="0" smtClean="0">
                <a:solidFill>
                  <a:schemeClr val="accent1"/>
                </a:solidFill>
                <a:latin typeface="Times" panose="02020603050405020304" pitchFamily="18" charset="0"/>
              </a:rPr>
              <a:t>interatomic vectors</a:t>
            </a:r>
            <a:endParaRPr lang="en-GB" altLang="it-IT" sz="2400" dirty="0">
              <a:solidFill>
                <a:schemeClr val="accent1"/>
              </a:solidFill>
              <a:latin typeface="Times" panose="02020603050405020304" pitchFamily="18" charset="0"/>
            </a:endParaRPr>
          </a:p>
        </p:txBody>
      </p:sp>
      <p:sp>
        <p:nvSpPr>
          <p:cNvPr id="60423" name="Text Box 1060"/>
          <p:cNvSpPr txBox="1">
            <a:spLocks noChangeArrowheads="1"/>
          </p:cNvSpPr>
          <p:nvPr/>
        </p:nvSpPr>
        <p:spPr bwMode="auto">
          <a:xfrm>
            <a:off x="2165350" y="35274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X</a:t>
            </a:r>
          </a:p>
        </p:txBody>
      </p:sp>
      <p:sp>
        <p:nvSpPr>
          <p:cNvPr id="60424" name="Text Box 1061"/>
          <p:cNvSpPr txBox="1">
            <a:spLocks noChangeArrowheads="1"/>
          </p:cNvSpPr>
          <p:nvPr/>
        </p:nvSpPr>
        <p:spPr bwMode="auto">
          <a:xfrm>
            <a:off x="266700" y="16986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Y</a:t>
            </a:r>
          </a:p>
        </p:txBody>
      </p:sp>
      <p:sp>
        <p:nvSpPr>
          <p:cNvPr id="60425" name="Text Box 1062"/>
          <p:cNvSpPr txBox="1">
            <a:spLocks noChangeArrowheads="1"/>
          </p:cNvSpPr>
          <p:nvPr/>
        </p:nvSpPr>
        <p:spPr bwMode="auto">
          <a:xfrm>
            <a:off x="2728913" y="53562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U</a:t>
            </a:r>
          </a:p>
        </p:txBody>
      </p:sp>
      <p:sp>
        <p:nvSpPr>
          <p:cNvPr id="60426" name="Text Box 1063"/>
          <p:cNvSpPr txBox="1">
            <a:spLocks noChangeArrowheads="1"/>
          </p:cNvSpPr>
          <p:nvPr/>
        </p:nvSpPr>
        <p:spPr bwMode="auto">
          <a:xfrm>
            <a:off x="1320800" y="42894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V</a:t>
            </a:r>
          </a:p>
        </p:txBody>
      </p:sp>
      <p:sp>
        <p:nvSpPr>
          <p:cNvPr id="60427" name="Text Box 1064"/>
          <p:cNvSpPr txBox="1">
            <a:spLocks noChangeArrowheads="1"/>
          </p:cNvSpPr>
          <p:nvPr/>
        </p:nvSpPr>
        <p:spPr bwMode="auto">
          <a:xfrm>
            <a:off x="2041525" y="4632325"/>
            <a:ext cx="560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AB</a:t>
            </a:r>
          </a:p>
        </p:txBody>
      </p:sp>
      <p:sp>
        <p:nvSpPr>
          <p:cNvPr id="60428" name="Text Box 1065"/>
          <p:cNvSpPr txBox="1">
            <a:spLocks noChangeArrowheads="1"/>
          </p:cNvSpPr>
          <p:nvPr/>
        </p:nvSpPr>
        <p:spPr bwMode="auto">
          <a:xfrm>
            <a:off x="2193925" y="5699125"/>
            <a:ext cx="560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AC</a:t>
            </a:r>
          </a:p>
        </p:txBody>
      </p:sp>
      <p:sp>
        <p:nvSpPr>
          <p:cNvPr id="60429" name="Text Box 1066"/>
          <p:cNvSpPr txBox="1">
            <a:spLocks noChangeArrowheads="1"/>
          </p:cNvSpPr>
          <p:nvPr/>
        </p:nvSpPr>
        <p:spPr bwMode="auto">
          <a:xfrm>
            <a:off x="1584325" y="6308725"/>
            <a:ext cx="544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BC</a:t>
            </a:r>
          </a:p>
        </p:txBody>
      </p:sp>
      <p:sp>
        <p:nvSpPr>
          <p:cNvPr id="60430" name="Text Box 1067"/>
          <p:cNvSpPr txBox="1">
            <a:spLocks noChangeArrowheads="1"/>
          </p:cNvSpPr>
          <p:nvPr/>
        </p:nvSpPr>
        <p:spPr bwMode="auto">
          <a:xfrm>
            <a:off x="1885950" y="642938"/>
            <a:ext cx="63579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>
                <a:latin typeface="Times" panose="02020603050405020304" pitchFamily="18" charset="0"/>
              </a:rPr>
              <a:t>P(xyz) = 1/V </a:t>
            </a:r>
            <a:r>
              <a:rPr lang="en-US" altLang="it-IT" dirty="0">
                <a:latin typeface="Times" panose="02020603050405020304" pitchFamily="18" charset="0"/>
              </a:rPr>
              <a:t>∑</a:t>
            </a:r>
            <a:r>
              <a:rPr lang="en-US" altLang="it-IT" sz="2400" baseline="-25000" dirty="0" err="1">
                <a:latin typeface="Times" panose="02020603050405020304" pitchFamily="18" charset="0"/>
              </a:rPr>
              <a:t>h</a:t>
            </a:r>
            <a:r>
              <a:rPr lang="en-US" altLang="it-IT" dirty="0" err="1">
                <a:latin typeface="Times" panose="02020603050405020304" pitchFamily="18" charset="0"/>
              </a:rPr>
              <a:t>∑</a:t>
            </a:r>
            <a:r>
              <a:rPr lang="en-US" altLang="it-IT" sz="2400" baseline="-25000" dirty="0" err="1">
                <a:latin typeface="Times" panose="02020603050405020304" pitchFamily="18" charset="0"/>
              </a:rPr>
              <a:t>k</a:t>
            </a:r>
            <a:r>
              <a:rPr lang="en-US" altLang="it-IT" dirty="0" err="1">
                <a:latin typeface="Times" panose="02020603050405020304" pitchFamily="18" charset="0"/>
              </a:rPr>
              <a:t>∑</a:t>
            </a:r>
            <a:r>
              <a:rPr lang="en-US" altLang="it-IT" sz="2400" baseline="-25000" dirty="0" err="1">
                <a:latin typeface="Times" panose="02020603050405020304" pitchFamily="18" charset="0"/>
              </a:rPr>
              <a:t>l</a:t>
            </a:r>
            <a:r>
              <a:rPr lang="en-US" altLang="it-IT" sz="2400" baseline="-25000" dirty="0">
                <a:latin typeface="Times" panose="02020603050405020304" pitchFamily="18" charset="0"/>
              </a:rPr>
              <a:t> </a:t>
            </a:r>
            <a:r>
              <a:rPr lang="en-US" altLang="it-IT" sz="2400" dirty="0">
                <a:latin typeface="Times" panose="02020603050405020304" pitchFamily="18" charset="0"/>
              </a:rPr>
              <a:t>I(</a:t>
            </a:r>
            <a:r>
              <a:rPr lang="en-US" altLang="it-IT" sz="2400" dirty="0" err="1">
                <a:latin typeface="Times" panose="02020603050405020304" pitchFamily="18" charset="0"/>
              </a:rPr>
              <a:t>hkl</a:t>
            </a:r>
            <a:r>
              <a:rPr lang="en-US" altLang="it-IT" sz="2400" dirty="0">
                <a:latin typeface="Times" panose="02020603050405020304" pitchFamily="18" charset="0"/>
              </a:rPr>
              <a:t>) </a:t>
            </a:r>
            <a:r>
              <a:rPr lang="en-US" altLang="it-IT" sz="2400" dirty="0" err="1" smtClean="0">
                <a:latin typeface="Times" panose="02020603050405020304" pitchFamily="18" charset="0"/>
              </a:rPr>
              <a:t>exp</a:t>
            </a:r>
            <a:r>
              <a:rPr lang="en-US" altLang="it-IT" sz="2400" dirty="0">
                <a:latin typeface="Times" panose="02020603050405020304" pitchFamily="18" charset="0"/>
              </a:rPr>
              <a:t>[</a:t>
            </a:r>
            <a:r>
              <a:rPr lang="en-US" altLang="it-IT" sz="2400" dirty="0" smtClean="0">
                <a:latin typeface="Times" panose="02020603050405020304" pitchFamily="18" charset="0"/>
              </a:rPr>
              <a:t>-2</a:t>
            </a:r>
            <a:r>
              <a:rPr lang="en-US" altLang="it-IT" sz="2400" dirty="0" smtClean="0">
                <a:latin typeface="Symbol" panose="05050102010706020507" pitchFamily="18" charset="2"/>
              </a:rPr>
              <a:t>p</a:t>
            </a:r>
            <a:r>
              <a:rPr lang="en-US" altLang="it-IT" sz="2400" dirty="0" smtClean="0">
                <a:latin typeface="Times" panose="02020603050405020304" pitchFamily="18" charset="0"/>
              </a:rPr>
              <a:t>i(</a:t>
            </a:r>
            <a:r>
              <a:rPr lang="en-US" altLang="it-IT" sz="2400" dirty="0" err="1" smtClean="0">
                <a:latin typeface="Times" panose="02020603050405020304" pitchFamily="18" charset="0"/>
              </a:rPr>
              <a:t>hx+ky+lz</a:t>
            </a:r>
            <a:r>
              <a:rPr lang="en-US" altLang="it-IT" sz="2400" dirty="0" smtClean="0">
                <a:latin typeface="Times" panose="02020603050405020304" pitchFamily="18" charset="0"/>
              </a:rPr>
              <a:t>)]</a:t>
            </a:r>
            <a:endParaRPr lang="en-US" altLang="it-IT" sz="2400" dirty="0">
              <a:latin typeface="Times" panose="02020603050405020304" pitchFamily="18" charset="0"/>
            </a:endParaRPr>
          </a:p>
        </p:txBody>
      </p:sp>
      <p:sp>
        <p:nvSpPr>
          <p:cNvPr id="60431" name="Rectangle 1068"/>
          <p:cNvSpPr>
            <a:spLocks noChangeArrowheads="1"/>
          </p:cNvSpPr>
          <p:nvPr/>
        </p:nvSpPr>
        <p:spPr bwMode="auto">
          <a:xfrm>
            <a:off x="4062413" y="2047875"/>
            <a:ext cx="4772025" cy="289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 dirty="0"/>
              <a:t>The </a:t>
            </a:r>
            <a:r>
              <a:rPr lang="it-IT" altLang="it-IT" sz="1800" dirty="0" err="1"/>
              <a:t>Patterson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function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is</a:t>
            </a:r>
            <a:r>
              <a:rPr lang="it-IT" altLang="it-IT" sz="1800" dirty="0"/>
              <a:t> the Fourier </a:t>
            </a:r>
            <a:r>
              <a:rPr lang="it-IT" altLang="it-IT" sz="1800" dirty="0" err="1"/>
              <a:t>transform</a:t>
            </a:r>
            <a:r>
              <a:rPr lang="it-IT" altLang="it-IT" sz="1800" dirty="0"/>
              <a:t> of the </a:t>
            </a:r>
            <a:r>
              <a:rPr lang="it-IT" altLang="it-IT" sz="1800" dirty="0" err="1"/>
              <a:t>diffraction</a:t>
            </a:r>
            <a:r>
              <a:rPr lang="it-IT" altLang="it-IT" sz="1800" dirty="0"/>
              <a:t> </a:t>
            </a:r>
            <a:r>
              <a:rPr lang="it-IT" altLang="it-IT" sz="1800" dirty="0" err="1" smtClean="0"/>
              <a:t>intensity</a:t>
            </a:r>
            <a:endParaRPr lang="it-IT" altLang="it-IT" sz="1800" dirty="0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None/>
            </a:pPr>
            <a:endParaRPr lang="it-IT" altLang="it-IT" sz="18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 dirty="0"/>
              <a:t>The </a:t>
            </a:r>
            <a:r>
              <a:rPr lang="it-IT" altLang="it-IT" sz="1800" dirty="0" err="1"/>
              <a:t>Patterson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function</a:t>
            </a:r>
            <a:r>
              <a:rPr lang="it-IT" altLang="it-IT" sz="1800" dirty="0"/>
              <a:t> can be </a:t>
            </a:r>
            <a:r>
              <a:rPr lang="it-IT" altLang="it-IT" sz="1800" dirty="0" err="1"/>
              <a:t>calculated</a:t>
            </a:r>
            <a:r>
              <a:rPr lang="it-IT" altLang="it-IT" sz="1800" dirty="0"/>
              <a:t> </a:t>
            </a:r>
            <a:r>
              <a:rPr lang="it-IT" altLang="it-IT" sz="1800" dirty="0" err="1"/>
              <a:t>directly</a:t>
            </a:r>
            <a:r>
              <a:rPr lang="it-IT" altLang="it-IT" sz="1800" dirty="0"/>
              <a:t> from the </a:t>
            </a:r>
            <a:r>
              <a:rPr lang="it-IT" altLang="it-IT" sz="1800" dirty="0" err="1"/>
              <a:t>measured</a:t>
            </a:r>
            <a:r>
              <a:rPr lang="it-IT" altLang="it-IT" sz="1800" dirty="0"/>
              <a:t> </a:t>
            </a:r>
            <a:r>
              <a:rPr lang="it-IT" altLang="it-IT" sz="1800" dirty="0" err="1"/>
              <a:t>intensities</a:t>
            </a:r>
            <a:r>
              <a:rPr lang="it-IT" altLang="it-IT" sz="1800" dirty="0"/>
              <a:t> </a:t>
            </a:r>
            <a:r>
              <a:rPr lang="it-IT" altLang="it-IT" sz="1800" dirty="0" err="1"/>
              <a:t>without</a:t>
            </a:r>
            <a:r>
              <a:rPr lang="it-IT" altLang="it-IT" sz="1800" dirty="0"/>
              <a:t> </a:t>
            </a:r>
            <a:r>
              <a:rPr lang="it-IT" altLang="it-IT" sz="1800" dirty="0" err="1"/>
              <a:t>knowing</a:t>
            </a:r>
            <a:r>
              <a:rPr lang="it-IT" altLang="it-IT" sz="1800" dirty="0"/>
              <a:t> the </a:t>
            </a:r>
            <a:r>
              <a:rPr lang="it-IT" altLang="it-IT" sz="1800" dirty="0" err="1" smtClean="0"/>
              <a:t>phase</a:t>
            </a:r>
            <a:endParaRPr lang="it-IT" altLang="it-IT" sz="1800" dirty="0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None/>
            </a:pPr>
            <a:endParaRPr lang="it-IT" altLang="it-IT" sz="180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 dirty="0"/>
              <a:t>The </a:t>
            </a:r>
            <a:r>
              <a:rPr lang="it-IT" altLang="it-IT" sz="1800" dirty="0" err="1"/>
              <a:t>maxima</a:t>
            </a:r>
            <a:r>
              <a:rPr lang="it-IT" altLang="it-IT" sz="1800" dirty="0"/>
              <a:t> of the </a:t>
            </a:r>
            <a:r>
              <a:rPr lang="it-IT" altLang="it-IT" sz="1800" dirty="0" err="1"/>
              <a:t>Patterson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function</a:t>
            </a:r>
            <a:r>
              <a:rPr lang="it-IT" altLang="it-IT" sz="1800" dirty="0"/>
              <a:t> </a:t>
            </a:r>
            <a:r>
              <a:rPr lang="it-IT" altLang="it-IT" sz="1800" dirty="0" err="1"/>
              <a:t>represent</a:t>
            </a:r>
            <a:r>
              <a:rPr lang="it-IT" altLang="it-IT" sz="1800" dirty="0"/>
              <a:t> the </a:t>
            </a:r>
            <a:r>
              <a:rPr lang="it-IT" altLang="it-IT" sz="1800" dirty="0" err="1"/>
              <a:t>map</a:t>
            </a:r>
            <a:r>
              <a:rPr lang="it-IT" altLang="it-IT" sz="1800" dirty="0"/>
              <a:t> of </a:t>
            </a:r>
            <a:r>
              <a:rPr lang="it-IT" altLang="it-IT" sz="1800" dirty="0" err="1"/>
              <a:t>interatomic</a:t>
            </a:r>
            <a:r>
              <a:rPr lang="it-IT" altLang="it-IT" sz="1800" dirty="0"/>
              <a:t> </a:t>
            </a:r>
            <a:r>
              <a:rPr lang="it-IT" altLang="it-IT" sz="1800" dirty="0" err="1"/>
              <a:t>vectors</a:t>
            </a:r>
            <a:r>
              <a:rPr lang="it-IT" altLang="it-IT" sz="1800" dirty="0"/>
              <a:t> of the </a:t>
            </a:r>
            <a:r>
              <a:rPr lang="it-IT" altLang="it-IT" sz="1800" dirty="0" err="1"/>
              <a:t>structure</a:t>
            </a:r>
            <a:endParaRPr lang="it-IT" alt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48" name="Group 24"/>
          <p:cNvGrpSpPr>
            <a:grpSpLocks/>
          </p:cNvGrpSpPr>
          <p:nvPr/>
        </p:nvGrpSpPr>
        <p:grpSpPr bwMode="auto">
          <a:xfrm>
            <a:off x="777875" y="3324225"/>
            <a:ext cx="3282950" cy="1685925"/>
            <a:chOff x="490" y="1458"/>
            <a:chExt cx="2068" cy="690"/>
          </a:xfrm>
        </p:grpSpPr>
        <p:sp>
          <p:nvSpPr>
            <p:cNvPr id="16393" name="Line 4"/>
            <p:cNvSpPr>
              <a:spLocks noChangeShapeType="1"/>
            </p:cNvSpPr>
            <p:nvPr/>
          </p:nvSpPr>
          <p:spPr bwMode="auto">
            <a:xfrm flipV="1">
              <a:off x="534" y="1458"/>
              <a:ext cx="1980" cy="12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394" name="Line 5"/>
            <p:cNvSpPr>
              <a:spLocks noChangeShapeType="1"/>
            </p:cNvSpPr>
            <p:nvPr/>
          </p:nvSpPr>
          <p:spPr bwMode="auto">
            <a:xfrm>
              <a:off x="490" y="2128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6395" name="Group 13"/>
            <p:cNvGrpSpPr>
              <a:grpSpLocks/>
            </p:cNvGrpSpPr>
            <p:nvPr/>
          </p:nvGrpSpPr>
          <p:grpSpPr bwMode="auto">
            <a:xfrm>
              <a:off x="2152" y="1461"/>
              <a:ext cx="406" cy="687"/>
              <a:chOff x="4480" y="2848"/>
              <a:chExt cx="406" cy="448"/>
            </a:xfrm>
          </p:grpSpPr>
          <p:sp>
            <p:nvSpPr>
              <p:cNvPr id="16396" name="AutoShape 14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6397" name="AutoShape 15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85692" y="389255"/>
            <a:ext cx="8458200" cy="838200"/>
          </a:xfrm>
        </p:spPr>
        <p:txBody>
          <a:bodyPr/>
          <a:lstStyle/>
          <a:p>
            <a:pPr eaLnBrk="1" hangingPunct="1"/>
            <a:r>
              <a:rPr lang="it-IT" altLang="it-IT" sz="4000" dirty="0" err="1"/>
              <a:t>Origin</a:t>
            </a:r>
            <a:r>
              <a:rPr lang="it-IT" altLang="it-IT" sz="4000" dirty="0"/>
              <a:t> and </a:t>
            </a:r>
            <a:r>
              <a:rPr lang="it-IT" altLang="it-IT" sz="4000" dirty="0" err="1"/>
              <a:t>phase</a:t>
            </a:r>
            <a:r>
              <a:rPr lang="it-IT" altLang="it-IT" sz="4000" dirty="0"/>
              <a:t> in the </a:t>
            </a:r>
            <a:r>
              <a:rPr lang="it-IT" altLang="it-IT" sz="4000" dirty="0" err="1"/>
              <a:t>Argand</a:t>
            </a:r>
            <a:r>
              <a:rPr lang="it-IT" altLang="it-IT" sz="4000" dirty="0"/>
              <a:t> </a:t>
            </a:r>
            <a:r>
              <a:rPr lang="it-IT" altLang="it-IT" sz="4000" dirty="0" err="1"/>
              <a:t>diagram</a:t>
            </a:r>
            <a:endParaRPr lang="it-IT" altLang="it-IT" sz="4000" dirty="0" smtClean="0"/>
          </a:p>
        </p:txBody>
      </p:sp>
      <p:sp>
        <p:nvSpPr>
          <p:cNvPr id="16388" name="Oval 7"/>
          <p:cNvSpPr>
            <a:spLocks noChangeArrowheads="1"/>
          </p:cNvSpPr>
          <p:nvPr/>
        </p:nvSpPr>
        <p:spPr bwMode="auto">
          <a:xfrm>
            <a:off x="1885950" y="32575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6389" name="Line 10"/>
          <p:cNvSpPr>
            <a:spLocks noChangeShapeType="1"/>
          </p:cNvSpPr>
          <p:nvPr/>
        </p:nvSpPr>
        <p:spPr bwMode="auto">
          <a:xfrm>
            <a:off x="7067550" y="203835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5067300" y="39624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847" name="Oval 23"/>
          <p:cNvSpPr>
            <a:spLocks noChangeArrowheads="1"/>
          </p:cNvSpPr>
          <p:nvPr/>
        </p:nvSpPr>
        <p:spPr bwMode="auto">
          <a:xfrm>
            <a:off x="8140700" y="39052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6392" name="Text Box 25"/>
          <p:cNvSpPr txBox="1">
            <a:spLocks noChangeArrowheads="1"/>
          </p:cNvSpPr>
          <p:nvPr/>
        </p:nvSpPr>
        <p:spPr bwMode="auto">
          <a:xfrm>
            <a:off x="574675" y="5802095"/>
            <a:ext cx="74671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The </a:t>
            </a:r>
            <a:r>
              <a:rPr lang="it-IT" altLang="it-IT" sz="2400" dirty="0" err="1"/>
              <a:t>origin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chosen</a:t>
            </a:r>
            <a:r>
              <a:rPr lang="it-IT" altLang="it-IT" sz="2400" dirty="0"/>
              <a:t> by convention on a </a:t>
            </a:r>
            <a:r>
              <a:rPr lang="it-IT" altLang="it-IT" sz="2400" dirty="0" err="1"/>
              <a:t>symmetry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element</a:t>
            </a:r>
            <a:endParaRPr lang="it-IT" alt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C -2.77778E-6 -0.0919 -0.05503 -0.16667 -0.12396 -0.16644 C -0.19218 -0.16667 -0.24809 -0.0919 -0.24809 2.22222E-6 C -0.24896 0.0919 -0.19271 0.1662 -0.12396 0.16597 C -0.05503 0.1662 -2.77778E-6 0.0919 -2.77778E-6 2.22222E-6 Z " pathEditMode="relative" rAng="16200000" ptsTypes="fffff">
                                      <p:cBhvr>
                                        <p:cTn id="6" dur="5000" fill="hold"/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33333E-6 L 0.00625 0.24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99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autoRev="1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3.33333E-6 -1.11111E-6 L -3.33333E-6 -0.24444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08025" y="353170"/>
            <a:ext cx="7772400" cy="419100"/>
          </a:xfrm>
        </p:spPr>
        <p:txBody>
          <a:bodyPr/>
          <a:lstStyle/>
          <a:p>
            <a:pPr eaLnBrk="1" hangingPunct="1"/>
            <a:r>
              <a:rPr lang="it-IT" altLang="it-IT" sz="4000" dirty="0" err="1"/>
              <a:t>Reflections</a:t>
            </a:r>
            <a:r>
              <a:rPr lang="it-IT" altLang="it-IT" sz="4000" dirty="0"/>
              <a:t> with </a:t>
            </a:r>
            <a:r>
              <a:rPr lang="it-IT" altLang="it-IT" sz="4000" dirty="0" err="1"/>
              <a:t>restricted</a:t>
            </a:r>
            <a:r>
              <a:rPr lang="it-IT" altLang="it-IT" sz="4000" dirty="0"/>
              <a:t> </a:t>
            </a:r>
            <a:r>
              <a:rPr lang="it-IT" altLang="it-IT" sz="4000" dirty="0" err="1"/>
              <a:t>phase</a:t>
            </a:r>
            <a:endParaRPr lang="it-IT" altLang="it-IT" sz="4000" dirty="0" smtClean="0"/>
          </a:p>
        </p:txBody>
      </p:sp>
      <p:sp>
        <p:nvSpPr>
          <p:cNvPr id="206852" name="Oval 4"/>
          <p:cNvSpPr>
            <a:spLocks noChangeArrowheads="1"/>
          </p:cNvSpPr>
          <p:nvPr/>
        </p:nvSpPr>
        <p:spPr bwMode="auto">
          <a:xfrm>
            <a:off x="1824038" y="14668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067550" y="952500"/>
            <a:ext cx="19050" cy="247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3" name="Line 6"/>
          <p:cNvSpPr>
            <a:spLocks noChangeShapeType="1"/>
          </p:cNvSpPr>
          <p:nvPr/>
        </p:nvSpPr>
        <p:spPr bwMode="auto">
          <a:xfrm>
            <a:off x="5619750" y="21526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7414" name="Group 14"/>
          <p:cNvGrpSpPr>
            <a:grpSpLocks/>
          </p:cNvGrpSpPr>
          <p:nvPr/>
        </p:nvGrpSpPr>
        <p:grpSpPr bwMode="auto">
          <a:xfrm>
            <a:off x="777875" y="1176338"/>
            <a:ext cx="3282950" cy="1685925"/>
            <a:chOff x="490" y="1758"/>
            <a:chExt cx="2068" cy="1062"/>
          </a:xfrm>
        </p:grpSpPr>
        <p:sp>
          <p:nvSpPr>
            <p:cNvPr id="17439" name="Line 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40" name="Line 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441" name="Group 1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7442" name="AutoShape 1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7443" name="AutoShape 1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6864" name="Oval 16"/>
          <p:cNvSpPr>
            <a:spLocks noChangeArrowheads="1"/>
          </p:cNvSpPr>
          <p:nvPr/>
        </p:nvSpPr>
        <p:spPr bwMode="auto">
          <a:xfrm>
            <a:off x="2438400" y="796925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16" name="Oval 18"/>
          <p:cNvSpPr>
            <a:spLocks noChangeArrowheads="1"/>
          </p:cNvSpPr>
          <p:nvPr/>
        </p:nvSpPr>
        <p:spPr bwMode="auto">
          <a:xfrm>
            <a:off x="2108200" y="1155700"/>
            <a:ext cx="88900" cy="88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68" name="Line 20"/>
          <p:cNvSpPr>
            <a:spLocks noChangeShapeType="1"/>
          </p:cNvSpPr>
          <p:nvPr/>
        </p:nvSpPr>
        <p:spPr bwMode="auto">
          <a:xfrm flipV="1">
            <a:off x="7070725" y="1882775"/>
            <a:ext cx="795338" cy="2667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69" name="Line 21"/>
          <p:cNvSpPr>
            <a:spLocks noChangeShapeType="1"/>
          </p:cNvSpPr>
          <p:nvPr/>
        </p:nvSpPr>
        <p:spPr bwMode="auto">
          <a:xfrm>
            <a:off x="7073900" y="2162175"/>
            <a:ext cx="769938" cy="279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9" name="Text Box 23"/>
          <p:cNvSpPr txBox="1">
            <a:spLocks noChangeArrowheads="1"/>
          </p:cNvSpPr>
          <p:nvPr/>
        </p:nvSpPr>
        <p:spPr bwMode="auto">
          <a:xfrm>
            <a:off x="0" y="2971800"/>
            <a:ext cx="36760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 smtClean="0"/>
              <a:t>Centrosymmetric structures</a:t>
            </a:r>
            <a:r>
              <a:rPr lang="it-IT" altLang="it-IT" sz="2400" dirty="0" smtClean="0"/>
              <a:t>:</a:t>
            </a:r>
            <a:endParaRPr lang="it-IT" altLang="it-IT" sz="2400" dirty="0"/>
          </a:p>
        </p:txBody>
      </p:sp>
      <p:sp>
        <p:nvSpPr>
          <p:cNvPr id="206870" name="Line 22"/>
          <p:cNvSpPr>
            <a:spLocks noChangeShapeType="1"/>
          </p:cNvSpPr>
          <p:nvPr/>
        </p:nvSpPr>
        <p:spPr bwMode="auto">
          <a:xfrm flipV="1">
            <a:off x="7077075" y="2143125"/>
            <a:ext cx="1541463" cy="635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72" name="Oval 24"/>
          <p:cNvSpPr>
            <a:spLocks noChangeArrowheads="1"/>
          </p:cNvSpPr>
          <p:nvPr/>
        </p:nvSpPr>
        <p:spPr bwMode="auto">
          <a:xfrm>
            <a:off x="1916113" y="4264025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7422" name="Line 25"/>
          <p:cNvSpPr>
            <a:spLocks noChangeShapeType="1"/>
          </p:cNvSpPr>
          <p:nvPr/>
        </p:nvSpPr>
        <p:spPr bwMode="auto">
          <a:xfrm>
            <a:off x="7092950" y="3683000"/>
            <a:ext cx="19050" cy="247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23" name="Line 26"/>
          <p:cNvSpPr>
            <a:spLocks noChangeShapeType="1"/>
          </p:cNvSpPr>
          <p:nvPr/>
        </p:nvSpPr>
        <p:spPr bwMode="auto">
          <a:xfrm>
            <a:off x="5645150" y="48831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6875" name="Group 27"/>
          <p:cNvGrpSpPr>
            <a:grpSpLocks/>
          </p:cNvGrpSpPr>
          <p:nvPr/>
        </p:nvGrpSpPr>
        <p:grpSpPr bwMode="auto">
          <a:xfrm>
            <a:off x="708025" y="4002088"/>
            <a:ext cx="3282950" cy="1685925"/>
            <a:chOff x="490" y="1758"/>
            <a:chExt cx="2068" cy="1062"/>
          </a:xfrm>
        </p:grpSpPr>
        <p:sp>
          <p:nvSpPr>
            <p:cNvPr id="17434" name="Line 2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35" name="Line 2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7436" name="Group 3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7437" name="AutoShape 3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7438" name="AutoShape 3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6882" name="Oval 34"/>
          <p:cNvSpPr>
            <a:spLocks noChangeArrowheads="1"/>
          </p:cNvSpPr>
          <p:nvPr/>
        </p:nvSpPr>
        <p:spPr bwMode="auto">
          <a:xfrm>
            <a:off x="1916113" y="3592513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85" name="Line 37"/>
          <p:cNvSpPr>
            <a:spLocks noChangeShapeType="1"/>
          </p:cNvSpPr>
          <p:nvPr/>
        </p:nvSpPr>
        <p:spPr bwMode="auto">
          <a:xfrm flipV="1">
            <a:off x="7104063" y="4586288"/>
            <a:ext cx="771525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7102475" y="4878388"/>
            <a:ext cx="757238" cy="2428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>
            <a:off x="7092950" y="4878388"/>
            <a:ext cx="1477963" cy="7937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888" name="Line 40"/>
          <p:cNvSpPr>
            <a:spLocks noChangeShapeType="1"/>
          </p:cNvSpPr>
          <p:nvPr/>
        </p:nvSpPr>
        <p:spPr bwMode="auto">
          <a:xfrm>
            <a:off x="1771650" y="401955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30" name="Text Box 43"/>
          <p:cNvSpPr txBox="1">
            <a:spLocks noChangeArrowheads="1"/>
          </p:cNvSpPr>
          <p:nvPr/>
        </p:nvSpPr>
        <p:spPr bwMode="auto">
          <a:xfrm>
            <a:off x="266700" y="58705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6893" name="Rectangle 45"/>
          <p:cNvSpPr>
            <a:spLocks noChangeArrowheads="1"/>
          </p:cNvSpPr>
          <p:nvPr/>
        </p:nvSpPr>
        <p:spPr bwMode="auto">
          <a:xfrm>
            <a:off x="3770313" y="2971800"/>
            <a:ext cx="23615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phase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= 0 </a:t>
            </a:r>
            <a:r>
              <a:rPr lang="it-IT" altLang="it-IT" sz="2400" dirty="0" smtClean="0"/>
              <a:t>or </a:t>
            </a:r>
            <a:r>
              <a:rPr lang="it-IT" altLang="it-IT" sz="2400" dirty="0"/>
              <a:t>180°</a:t>
            </a:r>
          </a:p>
        </p:txBody>
      </p:sp>
      <p:sp>
        <p:nvSpPr>
          <p:cNvPr id="206894" name="Rectangle 46"/>
          <p:cNvSpPr>
            <a:spLocks noChangeArrowheads="1"/>
          </p:cNvSpPr>
          <p:nvPr/>
        </p:nvSpPr>
        <p:spPr bwMode="auto">
          <a:xfrm>
            <a:off x="266700" y="5927833"/>
            <a:ext cx="84978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Reflections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from families of </a:t>
            </a:r>
            <a:r>
              <a:rPr lang="it-IT" altLang="it-IT" sz="2400" dirty="0" err="1"/>
              <a:t>planes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parallel</a:t>
            </a:r>
            <a:r>
              <a:rPr lang="it-IT" altLang="it-IT" sz="2400" dirty="0"/>
              <a:t> to </a:t>
            </a:r>
            <a:r>
              <a:rPr lang="it-IT" altLang="it-IT" sz="2400" dirty="0" err="1"/>
              <a:t>symmetry</a:t>
            </a:r>
            <a:r>
              <a:rPr lang="it-IT" altLang="it-IT" sz="2400" dirty="0"/>
              <a:t> </a:t>
            </a:r>
            <a:r>
              <a:rPr lang="it-IT" altLang="it-IT" sz="2400" dirty="0" err="1" smtClean="0"/>
              <a:t>axes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have</a:t>
            </a:r>
            <a:r>
              <a:rPr lang="it-IT" altLang="it-IT" sz="2400" dirty="0" smtClean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restricted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phase</a:t>
            </a:r>
            <a:r>
              <a:rPr lang="it-IT" altLang="it-IT" sz="2400" dirty="0" smtClean="0"/>
              <a:t>. </a:t>
            </a:r>
            <a:r>
              <a:rPr lang="it-IT" altLang="it-IT" sz="2400" dirty="0"/>
              <a:t>F</a:t>
            </a:r>
            <a:r>
              <a:rPr lang="it-IT" altLang="it-IT" sz="2400" dirty="0" smtClean="0"/>
              <a:t>or </a:t>
            </a:r>
            <a:r>
              <a:rPr lang="it-IT" altLang="it-IT" sz="2400" dirty="0" err="1" smtClean="0"/>
              <a:t>example</a:t>
            </a:r>
            <a:r>
              <a:rPr lang="it-IT" altLang="it-IT" sz="2400" dirty="0" smtClean="0"/>
              <a:t>: h0l </a:t>
            </a:r>
            <a:r>
              <a:rPr lang="it-IT" altLang="it-IT" sz="2400" dirty="0" err="1" smtClean="0"/>
              <a:t>reflections</a:t>
            </a:r>
            <a:r>
              <a:rPr lang="it-IT" altLang="it-IT" sz="2400" dirty="0" smtClean="0"/>
              <a:t> in </a:t>
            </a:r>
            <a:r>
              <a:rPr lang="it-IT" altLang="it-IT" sz="2400" dirty="0" err="1" smtClean="0"/>
              <a:t>monoclinic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system</a:t>
            </a:r>
            <a:endParaRPr lang="it-IT" alt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93" grpId="0"/>
      <p:bldP spid="2068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342900"/>
            <a:ext cx="7772400" cy="419100"/>
          </a:xfrm>
        </p:spPr>
        <p:txBody>
          <a:bodyPr/>
          <a:lstStyle/>
          <a:p>
            <a:pPr eaLnBrk="1" hangingPunct="1"/>
            <a:r>
              <a:rPr lang="en-GB" altLang="it-IT" sz="4000" dirty="0" smtClean="0"/>
              <a:t>Systematic absences</a:t>
            </a:r>
          </a:p>
        </p:txBody>
      </p:sp>
      <p:sp>
        <p:nvSpPr>
          <p:cNvPr id="207876" name="Oval 4"/>
          <p:cNvSpPr>
            <a:spLocks noChangeArrowheads="1"/>
          </p:cNvSpPr>
          <p:nvPr/>
        </p:nvSpPr>
        <p:spPr bwMode="auto">
          <a:xfrm>
            <a:off x="2482850" y="13779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8436" name="Line 5"/>
          <p:cNvSpPr>
            <a:spLocks noChangeShapeType="1"/>
          </p:cNvSpPr>
          <p:nvPr/>
        </p:nvSpPr>
        <p:spPr bwMode="auto">
          <a:xfrm>
            <a:off x="7207250" y="84455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5759450" y="204470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 flipV="1">
            <a:off x="892175" y="116363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>
            <a:off x="822325" y="28003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8440" name="Group 10"/>
          <p:cNvGrpSpPr>
            <a:grpSpLocks/>
          </p:cNvGrpSpPr>
          <p:nvPr/>
        </p:nvGrpSpPr>
        <p:grpSpPr bwMode="auto">
          <a:xfrm>
            <a:off x="3460750" y="1171575"/>
            <a:ext cx="644525" cy="1677988"/>
            <a:chOff x="4480" y="2848"/>
            <a:chExt cx="406" cy="448"/>
          </a:xfrm>
        </p:grpSpPr>
        <p:sp>
          <p:nvSpPr>
            <p:cNvPr id="18468" name="AutoShape 11"/>
            <p:cNvSpPr>
              <a:spLocks noChangeArrowheads="1"/>
            </p:cNvSpPr>
            <p:nvPr/>
          </p:nvSpPr>
          <p:spPr bwMode="auto">
            <a:xfrm rot="5189458" flipH="1">
              <a:off x="4567" y="276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69" name="AutoShape 12"/>
            <p:cNvSpPr>
              <a:spLocks noChangeArrowheads="1"/>
            </p:cNvSpPr>
            <p:nvPr/>
          </p:nvSpPr>
          <p:spPr bwMode="auto">
            <a:xfrm rot="-5189458">
              <a:off x="4571" y="298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07885" name="Oval 13"/>
          <p:cNvSpPr>
            <a:spLocks noChangeArrowheads="1"/>
          </p:cNvSpPr>
          <p:nvPr/>
        </p:nvSpPr>
        <p:spPr bwMode="auto">
          <a:xfrm>
            <a:off x="2032000" y="20891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7886" name="Line 14"/>
          <p:cNvSpPr>
            <a:spLocks noChangeShapeType="1"/>
          </p:cNvSpPr>
          <p:nvPr/>
        </p:nvSpPr>
        <p:spPr bwMode="auto">
          <a:xfrm flipV="1">
            <a:off x="7226300" y="175895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887" name="Line 15"/>
          <p:cNvSpPr>
            <a:spLocks noChangeShapeType="1"/>
          </p:cNvSpPr>
          <p:nvPr/>
        </p:nvSpPr>
        <p:spPr bwMode="auto">
          <a:xfrm flipH="1">
            <a:off x="6661150" y="203200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4" name="Line 18"/>
          <p:cNvSpPr>
            <a:spLocks noChangeShapeType="1"/>
          </p:cNvSpPr>
          <p:nvPr/>
        </p:nvSpPr>
        <p:spPr bwMode="auto">
          <a:xfrm rot="-5400000">
            <a:off x="2000250" y="198755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5" name="Line 21"/>
          <p:cNvSpPr>
            <a:spLocks noChangeShapeType="1"/>
          </p:cNvSpPr>
          <p:nvPr/>
        </p:nvSpPr>
        <p:spPr bwMode="auto">
          <a:xfrm flipV="1">
            <a:off x="2266950" y="1676400"/>
            <a:ext cx="7620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6" name="Text Box 22"/>
          <p:cNvSpPr txBox="1">
            <a:spLocks noChangeArrowheads="1"/>
          </p:cNvSpPr>
          <p:nvPr/>
        </p:nvSpPr>
        <p:spPr bwMode="auto">
          <a:xfrm>
            <a:off x="103366" y="2884069"/>
            <a:ext cx="90406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/>
              <a:t>Reflections</a:t>
            </a:r>
            <a:r>
              <a:rPr lang="it-IT" altLang="it-IT" sz="2400" dirty="0"/>
              <a:t> from </a:t>
            </a:r>
            <a:r>
              <a:rPr lang="it-IT" altLang="it-IT" sz="2400" dirty="0" err="1"/>
              <a:t>planes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perpendicular</a:t>
            </a:r>
            <a:r>
              <a:rPr lang="it-IT" altLang="it-IT" sz="2400" dirty="0"/>
              <a:t> to </a:t>
            </a:r>
            <a:r>
              <a:rPr lang="it-IT" altLang="it-IT" sz="2400" dirty="0" err="1" smtClean="0"/>
              <a:t>symmetry</a:t>
            </a:r>
            <a:r>
              <a:rPr lang="it-IT" altLang="it-IT" sz="2400" dirty="0" smtClean="0"/>
              <a:t> with </a:t>
            </a:r>
            <a:r>
              <a:rPr lang="it-IT" altLang="it-IT" sz="2400" dirty="0" err="1"/>
              <a:t>half-translation</a:t>
            </a:r>
            <a:r>
              <a:rPr lang="it-IT" altLang="it-IT" sz="2400" dirty="0"/>
              <a:t> </a:t>
            </a:r>
            <a:r>
              <a:rPr lang="it-IT" altLang="it-IT" sz="2400" dirty="0" smtClean="0"/>
              <a:t>of </a:t>
            </a:r>
            <a:r>
              <a:rPr lang="it-IT" altLang="it-IT" sz="2400" b="1" dirty="0" err="1"/>
              <a:t>odd</a:t>
            </a:r>
            <a:r>
              <a:rPr lang="it-IT" altLang="it-IT" sz="2400" b="1" dirty="0"/>
              <a:t> </a:t>
            </a:r>
            <a:r>
              <a:rPr lang="it-IT" altLang="it-IT" sz="2400" dirty="0" err="1"/>
              <a:t>order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have</a:t>
            </a:r>
            <a:r>
              <a:rPr lang="it-IT" altLang="it-IT" sz="2400" dirty="0"/>
              <a:t> </a:t>
            </a:r>
            <a:r>
              <a:rPr lang="it-IT" altLang="it-IT" sz="2400" b="1" dirty="0"/>
              <a:t>zero </a:t>
            </a:r>
            <a:r>
              <a:rPr lang="it-IT" altLang="it-IT" sz="2400" b="1" dirty="0" err="1" smtClean="0"/>
              <a:t>intensity</a:t>
            </a:r>
            <a:r>
              <a:rPr lang="it-IT" altLang="it-IT" sz="2400" dirty="0" smtClean="0"/>
              <a:t>: </a:t>
            </a:r>
            <a:r>
              <a:rPr lang="it-IT" altLang="it-IT" sz="2400" dirty="0"/>
              <a:t>e.g. 0k0 </a:t>
            </a:r>
            <a:r>
              <a:rPr lang="it-IT" altLang="it-IT" sz="2400" dirty="0" smtClean="0"/>
              <a:t>with </a:t>
            </a:r>
            <a:r>
              <a:rPr lang="it-IT" altLang="it-IT" sz="2400" dirty="0"/>
              <a:t>k=2n+1 in P2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</a:t>
            </a:r>
          </a:p>
        </p:txBody>
      </p:sp>
      <p:sp>
        <p:nvSpPr>
          <p:cNvPr id="207895" name="Oval 23"/>
          <p:cNvSpPr>
            <a:spLocks noChangeArrowheads="1"/>
          </p:cNvSpPr>
          <p:nvPr/>
        </p:nvSpPr>
        <p:spPr bwMode="auto">
          <a:xfrm>
            <a:off x="2508250" y="435610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8448" name="Line 24"/>
          <p:cNvSpPr>
            <a:spLocks noChangeShapeType="1"/>
          </p:cNvSpPr>
          <p:nvPr/>
        </p:nvSpPr>
        <p:spPr bwMode="auto">
          <a:xfrm>
            <a:off x="7232650" y="386080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9" name="Line 25"/>
          <p:cNvSpPr>
            <a:spLocks noChangeShapeType="1"/>
          </p:cNvSpPr>
          <p:nvPr/>
        </p:nvSpPr>
        <p:spPr bwMode="auto">
          <a:xfrm>
            <a:off x="5784850" y="50609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899" name="Line 27"/>
          <p:cNvSpPr>
            <a:spLocks noChangeShapeType="1"/>
          </p:cNvSpPr>
          <p:nvPr/>
        </p:nvSpPr>
        <p:spPr bwMode="auto">
          <a:xfrm flipV="1">
            <a:off x="917575" y="417988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0" name="Line 28"/>
          <p:cNvSpPr>
            <a:spLocks noChangeShapeType="1"/>
          </p:cNvSpPr>
          <p:nvPr/>
        </p:nvSpPr>
        <p:spPr bwMode="auto">
          <a:xfrm>
            <a:off x="847725" y="581660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4" name="Oval 32"/>
          <p:cNvSpPr>
            <a:spLocks noChangeArrowheads="1"/>
          </p:cNvSpPr>
          <p:nvPr/>
        </p:nvSpPr>
        <p:spPr bwMode="auto">
          <a:xfrm>
            <a:off x="2057400" y="51244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7905" name="Line 33"/>
          <p:cNvSpPr>
            <a:spLocks noChangeShapeType="1"/>
          </p:cNvSpPr>
          <p:nvPr/>
        </p:nvSpPr>
        <p:spPr bwMode="auto">
          <a:xfrm rot="16995850" flipV="1">
            <a:off x="6851650" y="458470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 rot="-5400000">
            <a:off x="2025650" y="5003800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V="1">
            <a:off x="2292350" y="4692650"/>
            <a:ext cx="7620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7909" name="Group 37"/>
          <p:cNvGrpSpPr>
            <a:grpSpLocks/>
          </p:cNvGrpSpPr>
          <p:nvPr/>
        </p:nvGrpSpPr>
        <p:grpSpPr bwMode="auto">
          <a:xfrm>
            <a:off x="3327400" y="4216400"/>
            <a:ext cx="676275" cy="1593850"/>
            <a:chOff x="4904" y="3208"/>
            <a:chExt cx="426" cy="884"/>
          </a:xfrm>
        </p:grpSpPr>
        <p:grpSp>
          <p:nvGrpSpPr>
            <p:cNvPr id="18462" name="Group 38"/>
            <p:cNvGrpSpPr>
              <a:grpSpLocks/>
            </p:cNvGrpSpPr>
            <p:nvPr/>
          </p:nvGrpSpPr>
          <p:grpSpPr bwMode="auto">
            <a:xfrm>
              <a:off x="4924" y="3208"/>
              <a:ext cx="406" cy="448"/>
              <a:chOff x="4480" y="2848"/>
              <a:chExt cx="406" cy="448"/>
            </a:xfrm>
          </p:grpSpPr>
          <p:sp>
            <p:nvSpPr>
              <p:cNvPr id="18466" name="AutoShape 39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67" name="AutoShape 40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8463" name="Group 41"/>
            <p:cNvGrpSpPr>
              <a:grpSpLocks/>
            </p:cNvGrpSpPr>
            <p:nvPr/>
          </p:nvGrpSpPr>
          <p:grpSpPr bwMode="auto">
            <a:xfrm>
              <a:off x="4904" y="3644"/>
              <a:ext cx="406" cy="448"/>
              <a:chOff x="4480" y="2848"/>
              <a:chExt cx="406" cy="448"/>
            </a:xfrm>
          </p:grpSpPr>
          <p:sp>
            <p:nvSpPr>
              <p:cNvPr id="18464" name="AutoShape 42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65" name="AutoShape 43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7916" name="Line 44"/>
          <p:cNvSpPr>
            <a:spLocks noChangeShapeType="1"/>
          </p:cNvSpPr>
          <p:nvPr/>
        </p:nvSpPr>
        <p:spPr bwMode="auto">
          <a:xfrm>
            <a:off x="892175" y="49847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17" name="Line 45"/>
          <p:cNvSpPr>
            <a:spLocks noChangeShapeType="1"/>
          </p:cNvSpPr>
          <p:nvPr/>
        </p:nvSpPr>
        <p:spPr bwMode="auto">
          <a:xfrm rot="16861665" flipV="1">
            <a:off x="6686550" y="3981450"/>
            <a:ext cx="571500" cy="2857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920" name="Rectangle 48"/>
          <p:cNvSpPr>
            <a:spLocks noChangeArrowheads="1"/>
          </p:cNvSpPr>
          <p:nvPr/>
        </p:nvSpPr>
        <p:spPr bwMode="auto">
          <a:xfrm>
            <a:off x="103366" y="5892800"/>
            <a:ext cx="90406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 smtClean="0"/>
              <a:t>Reflections</a:t>
            </a:r>
            <a:r>
              <a:rPr lang="it-IT" altLang="it-IT" sz="2400" dirty="0" smtClean="0"/>
              <a:t> </a:t>
            </a:r>
            <a:r>
              <a:rPr lang="it-IT" altLang="it-IT" sz="2400" dirty="0"/>
              <a:t>from </a:t>
            </a:r>
            <a:r>
              <a:rPr lang="it-IT" altLang="it-IT" sz="2400" dirty="0" err="1"/>
              <a:t>planes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perpendicular</a:t>
            </a:r>
            <a:r>
              <a:rPr lang="it-IT" altLang="it-IT" sz="2400" dirty="0"/>
              <a:t> to </a:t>
            </a:r>
            <a:r>
              <a:rPr lang="it-IT" altLang="it-IT" sz="2400" dirty="0" err="1"/>
              <a:t>symmetry</a:t>
            </a:r>
            <a:r>
              <a:rPr lang="it-IT" altLang="it-IT" sz="2400" dirty="0"/>
              <a:t> with </a:t>
            </a:r>
            <a:r>
              <a:rPr lang="it-IT" altLang="it-IT" sz="2400" dirty="0" err="1"/>
              <a:t>half-translation</a:t>
            </a:r>
            <a:r>
              <a:rPr lang="it-IT" altLang="it-IT" sz="2400" dirty="0"/>
              <a:t> of </a:t>
            </a:r>
            <a:r>
              <a:rPr lang="it-IT" altLang="it-IT" sz="2400" b="1" dirty="0" err="1" smtClean="0"/>
              <a:t>even</a:t>
            </a:r>
            <a:r>
              <a:rPr lang="it-IT" altLang="it-IT" sz="2400" dirty="0" smtClean="0"/>
              <a:t> </a:t>
            </a:r>
            <a:r>
              <a:rPr lang="it-IT" altLang="it-IT" sz="2400" dirty="0" err="1"/>
              <a:t>order</a:t>
            </a:r>
            <a:r>
              <a:rPr lang="it-IT" altLang="it-IT" sz="2400" dirty="0"/>
              <a:t> </a:t>
            </a:r>
            <a:r>
              <a:rPr lang="it-IT" altLang="it-IT" sz="2400" dirty="0" err="1"/>
              <a:t>have</a:t>
            </a:r>
            <a:r>
              <a:rPr lang="it-IT" altLang="it-IT" sz="2400" dirty="0"/>
              <a:t> </a:t>
            </a:r>
            <a:r>
              <a:rPr lang="it-IT" altLang="it-IT" sz="2400" b="1" dirty="0" smtClean="0"/>
              <a:t>high </a:t>
            </a:r>
            <a:r>
              <a:rPr lang="it-IT" altLang="it-IT" sz="2400" b="1" dirty="0" err="1" smtClean="0"/>
              <a:t>intensity</a:t>
            </a:r>
            <a:r>
              <a:rPr lang="it-IT" altLang="it-IT" sz="2400" dirty="0" smtClean="0"/>
              <a:t>: e.g. </a:t>
            </a:r>
            <a:r>
              <a:rPr lang="it-IT" altLang="it-IT" sz="2400" dirty="0"/>
              <a:t>0k0 </a:t>
            </a:r>
            <a:r>
              <a:rPr lang="it-IT" altLang="it-IT" sz="2400" dirty="0" smtClean="0"/>
              <a:t>with </a:t>
            </a:r>
            <a:r>
              <a:rPr lang="it-IT" altLang="it-IT" sz="2400" dirty="0"/>
              <a:t>k=2n in P2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1225" y="454917"/>
            <a:ext cx="7772400" cy="419100"/>
          </a:xfrm>
        </p:spPr>
        <p:txBody>
          <a:bodyPr/>
          <a:lstStyle/>
          <a:p>
            <a:pPr eaLnBrk="1" hangingPunct="1"/>
            <a:r>
              <a:rPr lang="it-IT" altLang="it-IT" sz="4000" dirty="0" err="1" smtClean="0"/>
              <a:t>Diffraction</a:t>
            </a:r>
            <a:r>
              <a:rPr lang="it-IT" altLang="it-IT" sz="4000" dirty="0" smtClean="0"/>
              <a:t> </a:t>
            </a:r>
            <a:r>
              <a:rPr lang="it-IT" altLang="it-IT" sz="4000" dirty="0" err="1" smtClean="0"/>
              <a:t>symmetry</a:t>
            </a:r>
            <a:endParaRPr lang="it-IT" altLang="it-IT" sz="4000" dirty="0" smtClean="0"/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7226300" y="137160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5778500" y="2571750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1" name="Line 14"/>
          <p:cNvSpPr>
            <a:spLocks noChangeShapeType="1"/>
          </p:cNvSpPr>
          <p:nvPr/>
        </p:nvSpPr>
        <p:spPr bwMode="auto">
          <a:xfrm flipV="1">
            <a:off x="7232650" y="1962150"/>
            <a:ext cx="527050" cy="609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2" name="Line 15"/>
          <p:cNvSpPr>
            <a:spLocks noChangeShapeType="1"/>
          </p:cNvSpPr>
          <p:nvPr/>
        </p:nvSpPr>
        <p:spPr bwMode="auto">
          <a:xfrm flipH="1" flipV="1">
            <a:off x="7429500" y="1335088"/>
            <a:ext cx="323850" cy="628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463" name="Oval 4"/>
          <p:cNvSpPr>
            <a:spLocks noChangeArrowheads="1"/>
          </p:cNvSpPr>
          <p:nvPr/>
        </p:nvSpPr>
        <p:spPr bwMode="auto">
          <a:xfrm>
            <a:off x="1568450" y="2000250"/>
            <a:ext cx="114300" cy="1143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208903" name="Group 7"/>
          <p:cNvGrpSpPr>
            <a:grpSpLocks/>
          </p:cNvGrpSpPr>
          <p:nvPr/>
        </p:nvGrpSpPr>
        <p:grpSpPr bwMode="auto">
          <a:xfrm>
            <a:off x="841375" y="1743075"/>
            <a:ext cx="3282950" cy="1685925"/>
            <a:chOff x="490" y="1758"/>
            <a:chExt cx="2068" cy="1062"/>
          </a:xfrm>
        </p:grpSpPr>
        <p:sp>
          <p:nvSpPr>
            <p:cNvPr id="19482" name="Line 8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83" name="Line 9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9484" name="Group 10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9485" name="AutoShape 11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9486" name="AutoShape 12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9465" name="Oval 13"/>
          <p:cNvSpPr>
            <a:spLocks noChangeArrowheads="1"/>
          </p:cNvSpPr>
          <p:nvPr/>
        </p:nvSpPr>
        <p:spPr bwMode="auto">
          <a:xfrm>
            <a:off x="2108200" y="2254250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9466" name="Line 19"/>
          <p:cNvSpPr>
            <a:spLocks noChangeShapeType="1"/>
          </p:cNvSpPr>
          <p:nvPr/>
        </p:nvSpPr>
        <p:spPr bwMode="auto">
          <a:xfrm flipV="1">
            <a:off x="7232650" y="1352550"/>
            <a:ext cx="196850" cy="1219200"/>
          </a:xfrm>
          <a:prstGeom prst="line">
            <a:avLst/>
          </a:prstGeom>
          <a:noFill/>
          <a:ln w="254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8919" name="Group 23"/>
          <p:cNvGrpSpPr>
            <a:grpSpLocks/>
          </p:cNvGrpSpPr>
          <p:nvPr/>
        </p:nvGrpSpPr>
        <p:grpSpPr bwMode="auto">
          <a:xfrm rot="3620706">
            <a:off x="165101" y="1952625"/>
            <a:ext cx="3282950" cy="1685925"/>
            <a:chOff x="490" y="1758"/>
            <a:chExt cx="2068" cy="1062"/>
          </a:xfrm>
        </p:grpSpPr>
        <p:sp>
          <p:nvSpPr>
            <p:cNvPr id="19477" name="Line 24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78" name="Line 25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9479" name="Group 26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19480" name="AutoShape 27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9481" name="AutoShape 28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19468" name="Line 30"/>
          <p:cNvSpPr>
            <a:spLocks noChangeShapeType="1"/>
          </p:cNvSpPr>
          <p:nvPr/>
        </p:nvSpPr>
        <p:spPr bwMode="auto">
          <a:xfrm rot="3620706" flipH="1" flipV="1">
            <a:off x="1468438" y="2025650"/>
            <a:ext cx="552450" cy="933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8929" name="Text Box 33"/>
          <p:cNvSpPr txBox="1">
            <a:spLocks noChangeArrowheads="1"/>
          </p:cNvSpPr>
          <p:nvPr/>
        </p:nvSpPr>
        <p:spPr bwMode="auto">
          <a:xfrm>
            <a:off x="563563" y="4460875"/>
            <a:ext cx="85804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In the </a:t>
            </a:r>
            <a:r>
              <a:rPr lang="it-IT" altLang="it-IT" sz="2400" dirty="0" err="1"/>
              <a:t>monoclinic</a:t>
            </a:r>
            <a:r>
              <a:rPr lang="it-IT" altLang="it-IT" sz="2400" dirty="0"/>
              <a:t> </a:t>
            </a:r>
            <a:r>
              <a:rPr lang="it-IT" altLang="it-IT" sz="2400" dirty="0" err="1" smtClean="0"/>
              <a:t>system</a:t>
            </a:r>
            <a:r>
              <a:rPr lang="it-IT" altLang="it-IT" sz="2400" dirty="0" smtClean="0"/>
              <a:t>, </a:t>
            </a:r>
            <a:r>
              <a:rPr lang="it-IT" altLang="it-IT" sz="2400" dirty="0" err="1" smtClean="0"/>
              <a:t>hkl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reflections</a:t>
            </a:r>
            <a:r>
              <a:rPr lang="it-IT" altLang="it-IT" sz="2400" dirty="0" smtClean="0"/>
              <a:t> </a:t>
            </a:r>
            <a:r>
              <a:rPr lang="it-IT" altLang="it-IT" sz="2400" dirty="0" err="1"/>
              <a:t>have</a:t>
            </a:r>
            <a:r>
              <a:rPr lang="it-IT" altLang="it-IT" sz="2400" dirty="0"/>
              <a:t> the </a:t>
            </a:r>
            <a:r>
              <a:rPr lang="it-IT" altLang="it-IT" sz="2400" dirty="0" err="1"/>
              <a:t>same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structure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factor</a:t>
            </a:r>
            <a:r>
              <a:rPr lang="it-IT" altLang="it-IT" sz="2400" dirty="0"/>
              <a:t> </a:t>
            </a:r>
            <a:r>
              <a:rPr lang="it-IT" altLang="it-IT" sz="2400" dirty="0" err="1" smtClean="0"/>
              <a:t>as</a:t>
            </a:r>
            <a:r>
              <a:rPr lang="it-IT" altLang="it-IT" sz="2400" dirty="0" smtClean="0"/>
              <a:t> –</a:t>
            </a:r>
            <a:r>
              <a:rPr lang="it-IT" altLang="it-IT" sz="2400" dirty="0" err="1" smtClean="0"/>
              <a:t>hk</a:t>
            </a:r>
            <a:r>
              <a:rPr lang="it-IT" altLang="it-IT" sz="2400" dirty="0" smtClean="0"/>
              <a:t>-l </a:t>
            </a:r>
            <a:r>
              <a:rPr lang="it-IT" altLang="it-IT" sz="2400" dirty="0" err="1" smtClean="0"/>
              <a:t>reflections</a:t>
            </a:r>
            <a:endParaRPr lang="it-IT" altLang="it-IT" sz="2400" dirty="0"/>
          </a:p>
        </p:txBody>
      </p:sp>
      <p:sp>
        <p:nvSpPr>
          <p:cNvPr id="208930" name="Text Box 34"/>
          <p:cNvSpPr txBox="1">
            <a:spLocks noChangeArrowheads="1"/>
          </p:cNvSpPr>
          <p:nvPr/>
        </p:nvSpPr>
        <p:spPr bwMode="auto">
          <a:xfrm>
            <a:off x="2555875" y="11080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hkl</a:t>
            </a:r>
          </a:p>
        </p:txBody>
      </p:sp>
      <p:sp>
        <p:nvSpPr>
          <p:cNvPr id="208931" name="Text Box 35"/>
          <p:cNvSpPr txBox="1">
            <a:spLocks noChangeArrowheads="1"/>
          </p:cNvSpPr>
          <p:nvPr/>
        </p:nvSpPr>
        <p:spPr bwMode="auto">
          <a:xfrm>
            <a:off x="942975" y="847725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-hk-l</a:t>
            </a:r>
          </a:p>
        </p:txBody>
      </p: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563563" y="5210175"/>
            <a:ext cx="61686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I</a:t>
            </a:r>
            <a:r>
              <a:rPr lang="it-IT" altLang="it-IT" sz="2400" dirty="0" smtClean="0"/>
              <a:t>n the </a:t>
            </a:r>
            <a:r>
              <a:rPr lang="it-IT" altLang="it-IT" sz="2400" dirty="0" err="1" smtClean="0"/>
              <a:t>orthorombic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system</a:t>
            </a:r>
            <a:r>
              <a:rPr lang="it-IT" altLang="it-IT" sz="2400" dirty="0" smtClean="0"/>
              <a:t> </a:t>
            </a:r>
            <a:r>
              <a:rPr lang="it-IT" altLang="it-IT" sz="2400" dirty="0" err="1"/>
              <a:t>F</a:t>
            </a:r>
            <a:r>
              <a:rPr lang="it-IT" altLang="it-IT" sz="2400" baseline="-25000" dirty="0" err="1"/>
              <a:t>hkl</a:t>
            </a:r>
            <a:r>
              <a:rPr lang="it-IT" altLang="it-IT" sz="2400" dirty="0"/>
              <a:t>=</a:t>
            </a:r>
            <a:r>
              <a:rPr lang="it-IT" altLang="it-IT" sz="2400" dirty="0" err="1"/>
              <a:t>F</a:t>
            </a:r>
            <a:r>
              <a:rPr lang="it-IT" altLang="it-IT" sz="2400" baseline="-25000" dirty="0" err="1"/>
              <a:t>h</a:t>
            </a:r>
            <a:r>
              <a:rPr lang="it-IT" altLang="it-IT" sz="2400" baseline="-25000" dirty="0"/>
              <a:t>-k-l</a:t>
            </a:r>
            <a:r>
              <a:rPr lang="it-IT" altLang="it-IT" sz="2400" dirty="0"/>
              <a:t>=F</a:t>
            </a:r>
            <a:r>
              <a:rPr lang="it-IT" altLang="it-IT" sz="2400" baseline="-25000" dirty="0"/>
              <a:t>-</a:t>
            </a:r>
            <a:r>
              <a:rPr lang="it-IT" altLang="it-IT" sz="2400" baseline="-25000" dirty="0" err="1"/>
              <a:t>hk</a:t>
            </a:r>
            <a:r>
              <a:rPr lang="it-IT" altLang="it-IT" sz="2400" baseline="-25000" dirty="0"/>
              <a:t>-l</a:t>
            </a:r>
            <a:r>
              <a:rPr lang="it-IT" altLang="it-IT" sz="2400" dirty="0"/>
              <a:t>=F</a:t>
            </a:r>
            <a:r>
              <a:rPr lang="it-IT" altLang="it-IT" sz="2400" baseline="-25000" dirty="0"/>
              <a:t>-h-</a:t>
            </a:r>
            <a:r>
              <a:rPr lang="it-IT" altLang="it-IT" sz="2400" baseline="-25000" dirty="0" err="1"/>
              <a:t>kl</a:t>
            </a:r>
            <a:endParaRPr lang="it-IT" altLang="it-IT" sz="2400" baseline="-25000" dirty="0"/>
          </a:p>
        </p:txBody>
      </p:sp>
      <p:sp>
        <p:nvSpPr>
          <p:cNvPr id="208933" name="Text Box 37"/>
          <p:cNvSpPr txBox="1">
            <a:spLocks noChangeArrowheads="1"/>
          </p:cNvSpPr>
          <p:nvPr/>
        </p:nvSpPr>
        <p:spPr bwMode="auto">
          <a:xfrm>
            <a:off x="555625" y="5622925"/>
            <a:ext cx="82862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 smtClean="0"/>
              <a:t>In the tetragonal </a:t>
            </a:r>
            <a:r>
              <a:rPr lang="en-GB" altLang="it-IT" sz="2400" dirty="0"/>
              <a:t>system the exchange of </a:t>
            </a:r>
            <a:r>
              <a:rPr lang="en-GB" altLang="it-IT" sz="2400" dirty="0" smtClean="0"/>
              <a:t>indices </a:t>
            </a:r>
            <a:r>
              <a:rPr lang="en-GB" altLang="it-IT" sz="2400" dirty="0" err="1" smtClean="0"/>
              <a:t>F</a:t>
            </a:r>
            <a:r>
              <a:rPr lang="en-GB" altLang="it-IT" sz="2400" baseline="-25000" dirty="0" err="1" smtClean="0"/>
              <a:t>hkl</a:t>
            </a:r>
            <a:r>
              <a:rPr lang="en-GB" altLang="it-IT" sz="2400" dirty="0" smtClean="0"/>
              <a:t>=</a:t>
            </a:r>
            <a:r>
              <a:rPr lang="it-IT" altLang="it-IT" sz="2400" dirty="0" err="1" smtClean="0"/>
              <a:t>F</a:t>
            </a:r>
            <a:r>
              <a:rPr lang="it-IT" altLang="it-IT" sz="2400" baseline="-25000" dirty="0" err="1" smtClean="0"/>
              <a:t>khl</a:t>
            </a:r>
            <a:r>
              <a:rPr lang="it-IT" altLang="it-IT" sz="2400" baseline="-25000" dirty="0" smtClean="0"/>
              <a:t> </a:t>
            </a:r>
            <a:r>
              <a:rPr lang="it-IT" altLang="it-IT" sz="2400" dirty="0" err="1" smtClean="0"/>
              <a:t>is</a:t>
            </a:r>
            <a:r>
              <a:rPr lang="it-IT" altLang="it-IT" sz="2400" dirty="0" smtClean="0"/>
              <a:t> </a:t>
            </a:r>
            <a:r>
              <a:rPr lang="it-IT" altLang="it-IT" sz="2400" dirty="0" err="1" smtClean="0"/>
              <a:t>added</a:t>
            </a:r>
            <a:endParaRPr lang="it-IT" altLang="it-IT" sz="2400" baseline="-25000" dirty="0"/>
          </a:p>
        </p:txBody>
      </p:sp>
      <p:sp>
        <p:nvSpPr>
          <p:cNvPr id="208934" name="Text Box 38"/>
          <p:cNvSpPr txBox="1">
            <a:spLocks noChangeArrowheads="1"/>
          </p:cNvSpPr>
          <p:nvPr/>
        </p:nvSpPr>
        <p:spPr bwMode="auto">
          <a:xfrm>
            <a:off x="574675" y="6118225"/>
            <a:ext cx="74286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 err="1"/>
              <a:t>Diffraction</a:t>
            </a:r>
            <a:r>
              <a:rPr lang="it-IT" altLang="it-IT" sz="2400" b="1" dirty="0"/>
              <a:t> </a:t>
            </a:r>
            <a:r>
              <a:rPr lang="it-IT" altLang="it-IT" sz="2400" b="1" dirty="0" err="1"/>
              <a:t>symmetry</a:t>
            </a:r>
            <a:r>
              <a:rPr lang="it-IT" altLang="it-IT" sz="2400" b="1" dirty="0"/>
              <a:t> </a:t>
            </a:r>
            <a:r>
              <a:rPr lang="it-IT" altLang="it-IT" sz="2400" dirty="0"/>
              <a:t>in </a:t>
            </a:r>
            <a:r>
              <a:rPr lang="it-IT" altLang="it-IT" sz="2400" dirty="0" err="1"/>
              <a:t>one</a:t>
            </a:r>
            <a:r>
              <a:rPr lang="it-IT" altLang="it-IT" sz="2400" dirty="0"/>
              <a:t> of the </a:t>
            </a:r>
            <a:r>
              <a:rPr lang="it-IT" altLang="it-IT" sz="2400" b="1" dirty="0"/>
              <a:t>32 </a:t>
            </a:r>
            <a:r>
              <a:rPr lang="it-IT" altLang="it-IT" sz="2400" b="1" dirty="0" err="1"/>
              <a:t>crystalline</a:t>
            </a:r>
            <a:r>
              <a:rPr lang="it-IT" altLang="it-IT" sz="2400" b="1" dirty="0"/>
              <a:t> </a:t>
            </a:r>
            <a:r>
              <a:rPr lang="it-IT" altLang="it-IT" sz="2400" b="1" dirty="0" err="1"/>
              <a:t>classes</a:t>
            </a:r>
            <a:endParaRPr lang="it-IT" altLang="it-IT" sz="2400" b="1" dirty="0"/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 flipV="1">
            <a:off x="7237413" y="1962150"/>
            <a:ext cx="527050" cy="60960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 flipH="1" flipV="1">
            <a:off x="7429500" y="1333500"/>
            <a:ext cx="323850" cy="628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08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29" grpId="0"/>
      <p:bldP spid="208930" grpId="0"/>
      <p:bldP spid="208931" grpId="0"/>
      <p:bldP spid="208932" grpId="0"/>
      <p:bldP spid="208933" grpId="0"/>
      <p:bldP spid="2089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0394" y="174076"/>
            <a:ext cx="7772400" cy="685800"/>
          </a:xfrm>
        </p:spPr>
        <p:txBody>
          <a:bodyPr/>
          <a:lstStyle/>
          <a:p>
            <a:pPr eaLnBrk="1" hangingPunct="1"/>
            <a:r>
              <a:rPr lang="it-IT" altLang="it-IT" sz="4000" dirty="0" err="1" smtClean="0"/>
              <a:t>Friedel</a:t>
            </a:r>
            <a:r>
              <a:rPr lang="it-IT" altLang="it-IT" sz="4000" dirty="0" smtClean="0"/>
              <a:t> law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838200"/>
            <a:ext cx="8229600" cy="933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dirty="0" smtClean="0"/>
              <a:t>	</a:t>
            </a:r>
            <a:r>
              <a:rPr lang="it-IT" altLang="it-IT" sz="2000" dirty="0" err="1" smtClean="0"/>
              <a:t>If</a:t>
            </a:r>
            <a:r>
              <a:rPr lang="it-IT" altLang="it-IT" sz="2000" dirty="0" smtClean="0"/>
              <a:t> </a:t>
            </a:r>
            <a:r>
              <a:rPr lang="it-IT" altLang="it-IT" sz="2000" dirty="0"/>
              <a:t>the </a:t>
            </a:r>
            <a:r>
              <a:rPr lang="it-IT" altLang="it-IT" sz="2000" dirty="0" err="1"/>
              <a:t>atomic</a:t>
            </a:r>
            <a:r>
              <a:rPr lang="it-IT" altLang="it-IT" sz="2000" dirty="0"/>
              <a:t> </a:t>
            </a:r>
            <a:r>
              <a:rPr lang="it-IT" altLang="it-IT" sz="2000" dirty="0" err="1"/>
              <a:t>species</a:t>
            </a:r>
            <a:r>
              <a:rPr lang="it-IT" altLang="it-IT" sz="2000" dirty="0"/>
              <a:t> </a:t>
            </a:r>
            <a:r>
              <a:rPr lang="it-IT" altLang="it-IT" sz="2000" dirty="0" err="1"/>
              <a:t>forming</a:t>
            </a:r>
            <a:r>
              <a:rPr lang="it-IT" altLang="it-IT" sz="2000" dirty="0"/>
              <a:t> the </a:t>
            </a:r>
            <a:r>
              <a:rPr lang="it-IT" altLang="it-IT" sz="2000" dirty="0" err="1"/>
              <a:t>crystal</a:t>
            </a:r>
            <a:r>
              <a:rPr lang="it-IT" altLang="it-IT" sz="2000" dirty="0"/>
              <a:t> do </a:t>
            </a:r>
            <a:r>
              <a:rPr lang="it-IT" altLang="it-IT" sz="2000" dirty="0" err="1"/>
              <a:t>not</a:t>
            </a:r>
            <a:r>
              <a:rPr lang="it-IT" altLang="it-IT" sz="2000" dirty="0"/>
              <a:t> introduce a relative </a:t>
            </a:r>
            <a:r>
              <a:rPr lang="it-IT" altLang="it-IT" sz="2000" dirty="0" err="1"/>
              <a:t>phase</a:t>
            </a:r>
            <a:r>
              <a:rPr lang="it-IT" altLang="it-IT" sz="2000" dirty="0"/>
              <a:t> </a:t>
            </a:r>
            <a:r>
              <a:rPr lang="it-IT" altLang="it-IT" sz="2000" dirty="0" err="1" smtClean="0"/>
              <a:t>shift</a:t>
            </a:r>
            <a:r>
              <a:rPr lang="it-IT" altLang="it-IT" sz="2000" dirty="0" smtClean="0"/>
              <a:t> due </a:t>
            </a:r>
            <a:r>
              <a:rPr lang="it-IT" altLang="it-IT" sz="2000" dirty="0"/>
              <a:t>to </a:t>
            </a:r>
            <a:r>
              <a:rPr lang="it-IT" altLang="it-IT" sz="2000" dirty="0" err="1"/>
              <a:t>scattering</a:t>
            </a:r>
            <a:r>
              <a:rPr lang="it-IT" altLang="it-IT" sz="2000" dirty="0"/>
              <a:t> (</a:t>
            </a:r>
            <a:r>
              <a:rPr lang="it-IT" altLang="it-IT" sz="2000" dirty="0" err="1"/>
              <a:t>scattering</a:t>
            </a:r>
            <a:r>
              <a:rPr lang="it-IT" altLang="it-IT" sz="2000" dirty="0"/>
              <a:t> </a:t>
            </a:r>
            <a:r>
              <a:rPr lang="it-IT" altLang="it-IT" sz="2000" dirty="0" err="1"/>
              <a:t>factor</a:t>
            </a:r>
            <a:r>
              <a:rPr lang="it-IT" altLang="it-IT" sz="2000" dirty="0"/>
              <a:t> </a:t>
            </a:r>
            <a:r>
              <a:rPr lang="it-IT" altLang="it-IT" sz="2000" dirty="0" err="1"/>
              <a:t>without</a:t>
            </a:r>
            <a:r>
              <a:rPr lang="it-IT" altLang="it-IT" sz="2000" dirty="0"/>
              <a:t> an </a:t>
            </a:r>
            <a:r>
              <a:rPr lang="it-IT" altLang="it-IT" sz="2000" dirty="0" err="1"/>
              <a:t>imaginary</a:t>
            </a:r>
            <a:r>
              <a:rPr lang="it-IT" altLang="it-IT" sz="2000" dirty="0"/>
              <a:t> component or </a:t>
            </a:r>
            <a:r>
              <a:rPr lang="it-IT" altLang="it-IT" sz="2000" dirty="0" err="1"/>
              <a:t>crystals</a:t>
            </a:r>
            <a:r>
              <a:rPr lang="it-IT" altLang="it-IT" sz="2000" dirty="0"/>
              <a:t> </a:t>
            </a:r>
            <a:r>
              <a:rPr lang="it-IT" altLang="it-IT" sz="2000" dirty="0" err="1"/>
              <a:t>formed</a:t>
            </a:r>
            <a:r>
              <a:rPr lang="it-IT" altLang="it-IT" sz="2000" dirty="0"/>
              <a:t> by a single </a:t>
            </a:r>
            <a:r>
              <a:rPr lang="it-IT" altLang="it-IT" sz="2000" dirty="0" err="1" smtClean="0"/>
              <a:t>element</a:t>
            </a:r>
            <a:r>
              <a:rPr lang="it-IT" altLang="it-IT" sz="2000" dirty="0" smtClean="0"/>
              <a:t>)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501900" y="2414588"/>
            <a:ext cx="114300" cy="1143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5778500" y="3005138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841375" y="2124075"/>
            <a:ext cx="3282950" cy="1685925"/>
            <a:chOff x="490" y="1758"/>
            <a:chExt cx="2068" cy="1062"/>
          </a:xfrm>
        </p:grpSpPr>
        <p:sp>
          <p:nvSpPr>
            <p:cNvPr id="20495" name="Line 7"/>
            <p:cNvSpPr>
              <a:spLocks noChangeShapeType="1"/>
            </p:cNvSpPr>
            <p:nvPr/>
          </p:nvSpPr>
          <p:spPr bwMode="auto">
            <a:xfrm flipV="1">
              <a:off x="534" y="1758"/>
              <a:ext cx="1980" cy="1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496" name="Line 8"/>
            <p:cNvSpPr>
              <a:spLocks noChangeShapeType="1"/>
            </p:cNvSpPr>
            <p:nvPr/>
          </p:nvSpPr>
          <p:spPr bwMode="auto">
            <a:xfrm>
              <a:off x="490" y="2789"/>
              <a:ext cx="201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0497" name="Group 9"/>
            <p:cNvGrpSpPr>
              <a:grpSpLocks/>
            </p:cNvGrpSpPr>
            <p:nvPr/>
          </p:nvGrpSpPr>
          <p:grpSpPr bwMode="auto">
            <a:xfrm>
              <a:off x="2152" y="1763"/>
              <a:ext cx="406" cy="1057"/>
              <a:chOff x="4480" y="2848"/>
              <a:chExt cx="406" cy="448"/>
            </a:xfrm>
          </p:grpSpPr>
          <p:sp>
            <p:nvSpPr>
              <p:cNvPr id="20498" name="AutoShape 10"/>
              <p:cNvSpPr>
                <a:spLocks noChangeArrowheads="1"/>
              </p:cNvSpPr>
              <p:nvPr/>
            </p:nvSpPr>
            <p:spPr bwMode="auto">
              <a:xfrm rot="5189458" flipH="1">
                <a:off x="4567" y="276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0499" name="AutoShape 11"/>
              <p:cNvSpPr>
                <a:spLocks noChangeArrowheads="1"/>
              </p:cNvSpPr>
              <p:nvPr/>
            </p:nvSpPr>
            <p:spPr bwMode="auto">
              <a:xfrm rot="-5189458">
                <a:off x="4571" y="2981"/>
                <a:ext cx="228" cy="4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3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853" y="10800"/>
                    </a:moveTo>
                    <a:cubicBezTo>
                      <a:pt x="853" y="5306"/>
                      <a:pt x="5306" y="853"/>
                      <a:pt x="10800" y="853"/>
                    </a:cubicBezTo>
                    <a:cubicBezTo>
                      <a:pt x="16293" y="853"/>
                      <a:pt x="20746" y="5306"/>
                      <a:pt x="20746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853" y="1080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20487" name="Line 13"/>
          <p:cNvSpPr>
            <a:spLocks noChangeShapeType="1"/>
          </p:cNvSpPr>
          <p:nvPr/>
        </p:nvSpPr>
        <p:spPr bwMode="auto">
          <a:xfrm flipV="1">
            <a:off x="7226300" y="2700338"/>
            <a:ext cx="571500" cy="2857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" name="Line 18"/>
          <p:cNvSpPr>
            <a:spLocks noChangeShapeType="1"/>
          </p:cNvSpPr>
          <p:nvPr/>
        </p:nvSpPr>
        <p:spPr bwMode="auto">
          <a:xfrm>
            <a:off x="7207250" y="194945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9" name="Text Box 19"/>
          <p:cNvSpPr txBox="1">
            <a:spLocks noChangeArrowheads="1"/>
          </p:cNvSpPr>
          <p:nvPr/>
        </p:nvSpPr>
        <p:spPr bwMode="auto">
          <a:xfrm>
            <a:off x="323850" y="18319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CC66"/>
                </a:solidFill>
              </a:rPr>
              <a:t>hkl</a:t>
            </a:r>
          </a:p>
        </p:txBody>
      </p:sp>
      <p:sp>
        <p:nvSpPr>
          <p:cNvPr id="209940" name="Text Box 20"/>
          <p:cNvSpPr txBox="1">
            <a:spLocks noChangeArrowheads="1"/>
          </p:cNvSpPr>
          <p:nvPr/>
        </p:nvSpPr>
        <p:spPr bwMode="auto">
          <a:xfrm>
            <a:off x="0" y="34290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accent2"/>
                </a:solidFill>
              </a:rPr>
              <a:t>-h-k-l</a:t>
            </a:r>
          </a:p>
        </p:txBody>
      </p:sp>
      <p:sp>
        <p:nvSpPr>
          <p:cNvPr id="209942" name="Line 22"/>
          <p:cNvSpPr>
            <a:spLocks noChangeShapeType="1"/>
          </p:cNvSpPr>
          <p:nvPr/>
        </p:nvSpPr>
        <p:spPr bwMode="auto">
          <a:xfrm>
            <a:off x="7213600" y="3011488"/>
            <a:ext cx="571500" cy="2857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9943" name="Text Box 23"/>
          <p:cNvSpPr txBox="1">
            <a:spLocks noChangeArrowheads="1"/>
          </p:cNvSpPr>
          <p:nvPr/>
        </p:nvSpPr>
        <p:spPr bwMode="auto">
          <a:xfrm>
            <a:off x="727075" y="4137026"/>
            <a:ext cx="509306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|</a:t>
            </a:r>
            <a:r>
              <a:rPr lang="it-IT" altLang="it-IT" sz="2400" dirty="0" err="1"/>
              <a:t>F</a:t>
            </a:r>
            <a:r>
              <a:rPr lang="it-IT" altLang="it-IT" sz="2400" baseline="-25000" dirty="0" err="1"/>
              <a:t>hkl</a:t>
            </a:r>
            <a:r>
              <a:rPr lang="it-IT" altLang="it-IT" sz="2400" dirty="0"/>
              <a:t>|=|F</a:t>
            </a:r>
            <a:r>
              <a:rPr lang="it-IT" altLang="it-IT" sz="2400" baseline="-25000" dirty="0"/>
              <a:t>-h-k-l</a:t>
            </a:r>
            <a:r>
              <a:rPr lang="it-IT" altLang="it-IT" sz="2400" dirty="0"/>
              <a:t>|   </a:t>
            </a:r>
            <a:r>
              <a:rPr lang="it-IT" altLang="it-IT" sz="2400" dirty="0" err="1">
                <a:latin typeface="Symbol" panose="05050102010706020507" pitchFamily="18" charset="2"/>
              </a:rPr>
              <a:t>f</a:t>
            </a:r>
            <a:r>
              <a:rPr lang="it-IT" altLang="it-IT" sz="2400" baseline="-25000" dirty="0" err="1"/>
              <a:t>hkl</a:t>
            </a:r>
            <a:r>
              <a:rPr lang="it-IT" altLang="it-IT" sz="2400" dirty="0"/>
              <a:t>=-</a:t>
            </a:r>
            <a:r>
              <a:rPr lang="it-IT" altLang="it-IT" sz="2400" dirty="0">
                <a:latin typeface="Symbol" panose="05050102010706020507" pitchFamily="18" charset="2"/>
              </a:rPr>
              <a:t>f</a:t>
            </a:r>
            <a:r>
              <a:rPr lang="it-IT" altLang="it-IT" sz="2400" baseline="-25000" dirty="0">
                <a:latin typeface="Symbol" panose="05050102010706020507" pitchFamily="18" charset="2"/>
              </a:rPr>
              <a:t>-</a:t>
            </a:r>
            <a:r>
              <a:rPr lang="it-IT" altLang="it-IT" sz="2400" baseline="-25000" dirty="0"/>
              <a:t>h-k-l</a:t>
            </a:r>
            <a:r>
              <a:rPr lang="it-IT" altLang="it-IT" sz="2400" dirty="0"/>
              <a:t>      </a:t>
            </a:r>
            <a:r>
              <a:rPr lang="it-IT" altLang="it-IT" sz="2400" dirty="0" smtClean="0"/>
              <a:t>F</a:t>
            </a:r>
            <a:r>
              <a:rPr lang="it-IT" altLang="it-IT" sz="2400" baseline="-25000" dirty="0" smtClean="0"/>
              <a:t>-h-k-l</a:t>
            </a:r>
            <a:r>
              <a:rPr lang="it-IT" altLang="it-IT" sz="2400" dirty="0" smtClean="0"/>
              <a:t>=F</a:t>
            </a:r>
            <a:r>
              <a:rPr lang="it-IT" altLang="it-IT" sz="2400" baseline="30000" dirty="0" smtClean="0"/>
              <a:t>*</a:t>
            </a:r>
            <a:r>
              <a:rPr lang="it-IT" altLang="it-IT" sz="2400" baseline="-25000" dirty="0" err="1" smtClean="0"/>
              <a:t>hkl</a:t>
            </a:r>
            <a:endParaRPr lang="it-IT" altLang="it-IT" sz="2400" baseline="-25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smtClean="0"/>
              <a:t> 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it-IT" altLang="it-IT" sz="2400" dirty="0" smtClean="0"/>
              <a:t>F</a:t>
            </a:r>
            <a:r>
              <a:rPr lang="it-IT" altLang="it-IT" sz="2400" baseline="-25000" dirty="0" smtClean="0"/>
              <a:t>hkl</a:t>
            </a:r>
            <a:r>
              <a:rPr lang="it-IT" altLang="it-IT" sz="2400" baseline="30000" dirty="0" smtClean="0"/>
              <a:t>2</a:t>
            </a:r>
            <a:r>
              <a:rPr lang="it-IT" altLang="it-IT" sz="2400" dirty="0" smtClean="0"/>
              <a:t>=</a:t>
            </a:r>
            <a:r>
              <a:rPr lang="it-IT" altLang="it-IT" sz="2400" dirty="0" err="1" smtClean="0"/>
              <a:t>F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dirty="0" smtClean="0"/>
              <a:t>*F</a:t>
            </a:r>
            <a:r>
              <a:rPr lang="it-IT" altLang="it-IT" sz="2400" baseline="30000" dirty="0" smtClean="0"/>
              <a:t>*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baseline="-25000" dirty="0" smtClean="0"/>
              <a:t> </a:t>
            </a:r>
            <a:r>
              <a:rPr lang="it-IT" altLang="it-IT" sz="2400" dirty="0" smtClean="0"/>
              <a:t>= </a:t>
            </a:r>
            <a:r>
              <a:rPr lang="it-IT" altLang="it-IT" sz="2400" dirty="0" err="1" smtClean="0"/>
              <a:t>I</a:t>
            </a:r>
            <a:r>
              <a:rPr lang="it-IT" altLang="it-IT" sz="2400" baseline="-25000" dirty="0" err="1" smtClean="0"/>
              <a:t>hkl</a:t>
            </a:r>
            <a:r>
              <a:rPr lang="it-IT" altLang="it-IT" sz="2400" baseline="-25000" dirty="0" smtClean="0"/>
              <a:t>            </a:t>
            </a:r>
            <a:r>
              <a:rPr lang="it-IT" altLang="it-IT" sz="2400" b="1" dirty="0" err="1" smtClean="0">
                <a:solidFill>
                  <a:srgbClr val="FF0000"/>
                </a:solidFill>
              </a:rPr>
              <a:t>I</a:t>
            </a:r>
            <a:r>
              <a:rPr lang="it-IT" altLang="it-IT" sz="2400" b="1" baseline="-25000" dirty="0" err="1" smtClean="0">
                <a:solidFill>
                  <a:srgbClr val="FF0000"/>
                </a:solidFill>
              </a:rPr>
              <a:t>hkl</a:t>
            </a:r>
            <a:r>
              <a:rPr lang="it-IT" altLang="it-IT" sz="2400" b="1" dirty="0" smtClean="0">
                <a:solidFill>
                  <a:srgbClr val="FF0000"/>
                </a:solidFill>
              </a:rPr>
              <a:t>=I</a:t>
            </a:r>
            <a:r>
              <a:rPr lang="it-IT" altLang="it-IT" sz="2400" b="1" baseline="-25000" dirty="0" smtClean="0">
                <a:solidFill>
                  <a:srgbClr val="FF0000"/>
                </a:solidFill>
              </a:rPr>
              <a:t>-h-k-l</a:t>
            </a:r>
            <a:endParaRPr lang="it-IT" altLang="it-IT" sz="2400" b="1" baseline="-25000" dirty="0">
              <a:solidFill>
                <a:srgbClr val="FF0000"/>
              </a:solidFill>
            </a:endParaRPr>
          </a:p>
        </p:txBody>
      </p:sp>
      <p:sp>
        <p:nvSpPr>
          <p:cNvPr id="209944" name="Text Box 24"/>
          <p:cNvSpPr txBox="1">
            <a:spLocks noChangeArrowheads="1"/>
          </p:cNvSpPr>
          <p:nvPr/>
        </p:nvSpPr>
        <p:spPr bwMode="auto">
          <a:xfrm>
            <a:off x="141288" y="5428763"/>
            <a:ext cx="90027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/>
              <a:t>Neglecting</a:t>
            </a:r>
            <a:r>
              <a:rPr lang="it-IT" altLang="it-IT" sz="2400" dirty="0"/>
              <a:t> small </a:t>
            </a:r>
            <a:r>
              <a:rPr lang="it-IT" altLang="it-IT" sz="2400" dirty="0" err="1"/>
              <a:t>phase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differences</a:t>
            </a:r>
            <a:r>
              <a:rPr lang="it-IT" altLang="it-IT" sz="2400" dirty="0"/>
              <a:t> due to </a:t>
            </a:r>
            <a:r>
              <a:rPr lang="it-IT" altLang="it-IT" sz="2400" dirty="0" err="1"/>
              <a:t>anomalous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scattering</a:t>
            </a:r>
            <a:r>
              <a:rPr lang="it-IT" altLang="it-IT" sz="2400" dirty="0"/>
              <a:t>, a center of </a:t>
            </a:r>
            <a:r>
              <a:rPr lang="it-IT" altLang="it-IT" sz="2400" dirty="0" err="1"/>
              <a:t>symmetry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always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present</a:t>
            </a:r>
            <a:r>
              <a:rPr lang="it-IT" altLang="it-IT" sz="2400" dirty="0"/>
              <a:t> in </a:t>
            </a:r>
            <a:r>
              <a:rPr lang="it-IT" altLang="it-IT" sz="2400" dirty="0" err="1"/>
              <a:t>diffraction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intensities</a:t>
            </a:r>
            <a:r>
              <a:rPr lang="it-IT" altLang="it-IT" sz="2400" dirty="0"/>
              <a:t>.</a:t>
            </a:r>
          </a:p>
        </p:txBody>
      </p:sp>
      <p:sp>
        <p:nvSpPr>
          <p:cNvPr id="209945" name="Text Box 25"/>
          <p:cNvSpPr txBox="1">
            <a:spLocks noChangeArrowheads="1"/>
          </p:cNvSpPr>
          <p:nvPr/>
        </p:nvSpPr>
        <p:spPr bwMode="auto">
          <a:xfrm>
            <a:off x="1320142" y="6251088"/>
            <a:ext cx="56146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>
                <a:solidFill>
                  <a:srgbClr val="FF0000"/>
                </a:solidFill>
              </a:rPr>
              <a:t>Diffraction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symmetry</a:t>
            </a:r>
            <a:r>
              <a:rPr lang="it-IT" altLang="it-IT" sz="2400" dirty="0">
                <a:solidFill>
                  <a:srgbClr val="FF0000"/>
                </a:solidFill>
              </a:rPr>
              <a:t> in the 11 </a:t>
            </a:r>
            <a:r>
              <a:rPr lang="it-IT" altLang="it-IT" sz="2400" dirty="0" err="1">
                <a:solidFill>
                  <a:srgbClr val="FF0000"/>
                </a:solidFill>
              </a:rPr>
              <a:t>Laue</a:t>
            </a:r>
            <a:r>
              <a:rPr lang="it-IT" altLang="it-IT" sz="2400" dirty="0">
                <a:solidFill>
                  <a:srgbClr val="FF0000"/>
                </a:solidFill>
              </a:rPr>
              <a:t> </a:t>
            </a:r>
            <a:r>
              <a:rPr lang="it-IT" altLang="it-IT" sz="2400" dirty="0" err="1">
                <a:solidFill>
                  <a:srgbClr val="FF0000"/>
                </a:solidFill>
              </a:rPr>
              <a:t>classes</a:t>
            </a:r>
            <a:endParaRPr lang="it-IT" altLang="it-IT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40" grpId="0"/>
      <p:bldP spid="209943" grpId="0"/>
      <p:bldP spid="209944" grpId="0"/>
      <p:bldP spid="2099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854" y="281003"/>
            <a:ext cx="7772400" cy="528638"/>
          </a:xfrm>
        </p:spPr>
        <p:txBody>
          <a:bodyPr/>
          <a:lstStyle/>
          <a:p>
            <a:pPr eaLnBrk="1" hangingPunct="1"/>
            <a:r>
              <a:rPr lang="en-US" altLang="it-IT" sz="2800" b="1" dirty="0">
                <a:solidFill>
                  <a:schemeClr val="accent2"/>
                </a:solidFill>
                <a:latin typeface="Times" panose="02020603050405020304" pitchFamily="18" charset="0"/>
              </a:rPr>
              <a:t>Scattering by an atom</a:t>
            </a:r>
            <a:endParaRPr lang="it-IT" altLang="it-IT" sz="2800" b="1" dirty="0" smtClean="0">
              <a:solidFill>
                <a:schemeClr val="accent2"/>
              </a:solidFill>
              <a:latin typeface="Times" panose="02020603050405020304" pitchFamily="18" charset="0"/>
            </a:endParaRPr>
          </a:p>
        </p:txBody>
      </p:sp>
      <p:sp>
        <p:nvSpPr>
          <p:cNvPr id="54283" name="Text Box 12"/>
          <p:cNvSpPr txBox="1">
            <a:spLocks noChangeArrowheads="1"/>
          </p:cNvSpPr>
          <p:nvPr/>
        </p:nvSpPr>
        <p:spPr bwMode="auto">
          <a:xfrm>
            <a:off x="2732084" y="214629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400">
                <a:solidFill>
                  <a:srgbClr val="00CC66"/>
                </a:solidFill>
                <a:latin typeface="Times" panose="02020603050405020304" pitchFamily="18" charset="0"/>
              </a:rPr>
              <a:t>q</a:t>
            </a:r>
          </a:p>
        </p:txBody>
      </p:sp>
      <p:sp>
        <p:nvSpPr>
          <p:cNvPr id="54289" name="Text Box 18"/>
          <p:cNvSpPr txBox="1">
            <a:spLocks noChangeArrowheads="1"/>
          </p:cNvSpPr>
          <p:nvPr/>
        </p:nvSpPr>
        <p:spPr bwMode="auto">
          <a:xfrm>
            <a:off x="103367" y="2589985"/>
            <a:ext cx="8961119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it-IT" altLang="it-IT" sz="1800" dirty="0">
                <a:latin typeface="Times" panose="02020603050405020304" pitchFamily="18" charset="0"/>
              </a:rPr>
              <a:t>The </a:t>
            </a:r>
            <a:r>
              <a:rPr lang="it-IT" altLang="it-IT" sz="1800" dirty="0" err="1">
                <a:latin typeface="Times" panose="02020603050405020304" pitchFamily="18" charset="0"/>
              </a:rPr>
              <a:t>wave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</a:rPr>
              <a:t>scattered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</a:rPr>
              <a:t>at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</a:rPr>
              <a:t>point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smtClean="0">
                <a:latin typeface="Times" panose="02020603050405020304" pitchFamily="18" charset="0"/>
              </a:rPr>
              <a:t>p </a:t>
            </a:r>
            <a:r>
              <a:rPr lang="it-IT" altLang="it-IT" sz="1800" dirty="0">
                <a:latin typeface="Times" panose="02020603050405020304" pitchFamily="18" charset="0"/>
              </a:rPr>
              <a:t>(</a:t>
            </a:r>
            <a:r>
              <a:rPr lang="it-IT" altLang="it-IT" sz="1800" dirty="0" err="1">
                <a:latin typeface="Times" panose="02020603050405020304" pitchFamily="18" charset="0"/>
              </a:rPr>
              <a:t>identified</a:t>
            </a:r>
            <a:r>
              <a:rPr lang="it-IT" altLang="it-IT" sz="1800" dirty="0">
                <a:latin typeface="Times" panose="02020603050405020304" pitchFamily="18" charset="0"/>
              </a:rPr>
              <a:t> by the </a:t>
            </a:r>
            <a:r>
              <a:rPr lang="it-IT" altLang="it-IT" sz="1800" dirty="0" err="1">
                <a:latin typeface="Times" panose="02020603050405020304" pitchFamily="18" charset="0"/>
              </a:rPr>
              <a:t>vector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b="1" dirty="0">
                <a:latin typeface="Times" panose="02020603050405020304" pitchFamily="18" charset="0"/>
              </a:rPr>
              <a:t>r</a:t>
            </a:r>
            <a:r>
              <a:rPr lang="it-IT" altLang="it-IT" sz="1800" dirty="0">
                <a:latin typeface="Times" panose="02020603050405020304" pitchFamily="18" charset="0"/>
              </a:rPr>
              <a:t>) by an </a:t>
            </a:r>
            <a:r>
              <a:rPr lang="it-IT" altLang="it-IT" sz="1800" dirty="0" err="1">
                <a:latin typeface="Times" panose="02020603050405020304" pitchFamily="18" charset="0"/>
              </a:rPr>
              <a:t>infinitesimal</a:t>
            </a:r>
            <a:r>
              <a:rPr lang="it-IT" altLang="it-IT" sz="1800" dirty="0">
                <a:latin typeface="Times" panose="02020603050405020304" pitchFamily="18" charset="0"/>
              </a:rPr>
              <a:t> volume </a:t>
            </a:r>
            <a:r>
              <a:rPr lang="it-IT" altLang="it-IT" sz="1800" dirty="0" err="1">
                <a:latin typeface="Times" panose="02020603050405020304" pitchFamily="18" charset="0"/>
              </a:rPr>
              <a:t>element</a:t>
            </a:r>
            <a:r>
              <a:rPr lang="it-IT" altLang="it-IT" sz="1800" dirty="0">
                <a:latin typeface="Times" panose="02020603050405020304" pitchFamily="18" charset="0"/>
              </a:rPr>
              <a:t> dv with electron </a:t>
            </a:r>
            <a:r>
              <a:rPr lang="it-IT" altLang="it-IT" sz="1800" dirty="0" err="1">
                <a:latin typeface="Times" panose="02020603050405020304" pitchFamily="18" charset="0"/>
              </a:rPr>
              <a:t>density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el-GR" altLang="it-IT" sz="1800" dirty="0">
                <a:latin typeface="Times" panose="02020603050405020304" pitchFamily="18" charset="0"/>
              </a:rPr>
              <a:t>ρ(</a:t>
            </a:r>
            <a:r>
              <a:rPr lang="it-IT" altLang="it-IT" sz="1800" b="1" dirty="0" smtClean="0">
                <a:latin typeface="Times" panose="02020603050405020304" pitchFamily="18" charset="0"/>
              </a:rPr>
              <a:t>r</a:t>
            </a:r>
            <a:r>
              <a:rPr lang="it-IT" altLang="it-IT" sz="1800" dirty="0" smtClean="0">
                <a:latin typeface="Times" panose="02020603050405020304" pitchFamily="18" charset="0"/>
              </a:rPr>
              <a:t>)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 smtClean="0">
                <a:latin typeface="Times" panose="02020603050405020304" pitchFamily="18" charset="0"/>
              </a:rPr>
              <a:t>has</a:t>
            </a:r>
            <a:r>
              <a:rPr lang="it-IT" altLang="it-IT" sz="1800" dirty="0" smtClean="0">
                <a:latin typeface="Times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None/>
            </a:pPr>
            <a:r>
              <a:rPr lang="it-IT" altLang="it-IT" sz="1800" b="1" dirty="0" err="1" smtClean="0">
                <a:latin typeface="Times" panose="02020603050405020304" pitchFamily="18" charset="0"/>
              </a:rPr>
              <a:t>amplitude</a:t>
            </a:r>
            <a:r>
              <a:rPr lang="it-IT" altLang="it-IT" sz="1800" dirty="0" smtClean="0">
                <a:latin typeface="Times" panose="02020603050405020304" pitchFamily="18" charset="0"/>
              </a:rPr>
              <a:t> </a:t>
            </a:r>
            <a:r>
              <a:rPr lang="it-IT" altLang="it-IT" sz="1800" dirty="0" smtClean="0">
                <a:latin typeface="Symbol" panose="05050102010706020507" pitchFamily="18" charset="2"/>
              </a:rPr>
              <a:t>r(</a:t>
            </a:r>
            <a:r>
              <a:rPr lang="it-IT" altLang="it-IT" sz="1800" b="1" dirty="0" smtClean="0"/>
              <a:t>r</a:t>
            </a:r>
            <a:r>
              <a:rPr lang="it-IT" altLang="it-IT" sz="1800" dirty="0" smtClean="0"/>
              <a:t>)</a:t>
            </a:r>
            <a:r>
              <a:rPr lang="it-IT" altLang="it-IT" sz="1800" dirty="0">
                <a:latin typeface="Times" panose="02020603050405020304" pitchFamily="18" charset="0"/>
              </a:rPr>
              <a:t>dv (</a:t>
            </a:r>
            <a:r>
              <a:rPr lang="it-IT" altLang="it-IT" sz="1800" dirty="0" err="1">
                <a:latin typeface="Times" panose="02020603050405020304" pitchFamily="18" charset="0"/>
              </a:rPr>
              <a:t>number</a:t>
            </a:r>
            <a:r>
              <a:rPr lang="it-IT" altLang="it-IT" sz="1800" dirty="0">
                <a:latin typeface="Times" panose="02020603050405020304" pitchFamily="18" charset="0"/>
              </a:rPr>
              <a:t> of </a:t>
            </a:r>
            <a:r>
              <a:rPr lang="it-IT" altLang="it-IT" sz="1800" dirty="0" err="1">
                <a:latin typeface="Times" panose="02020603050405020304" pitchFamily="18" charset="0"/>
              </a:rPr>
              <a:t>electrons</a:t>
            </a:r>
            <a:r>
              <a:rPr lang="it-IT" altLang="it-IT" sz="1800" dirty="0">
                <a:latin typeface="Times" panose="02020603050405020304" pitchFamily="18" charset="0"/>
              </a:rPr>
              <a:t> in the </a:t>
            </a:r>
            <a:r>
              <a:rPr lang="it-IT" altLang="it-IT" sz="1800" dirty="0" err="1">
                <a:latin typeface="Times" panose="02020603050405020304" pitchFamily="18" charset="0"/>
              </a:rPr>
              <a:t>infinitesimal</a:t>
            </a:r>
            <a:r>
              <a:rPr lang="it-IT" altLang="it-IT" sz="1800" dirty="0">
                <a:latin typeface="Times" panose="02020603050405020304" pitchFamily="18" charset="0"/>
              </a:rPr>
              <a:t> volume </a:t>
            </a:r>
            <a:r>
              <a:rPr lang="it-IT" altLang="it-IT" sz="1800" dirty="0" smtClean="0">
                <a:latin typeface="Times" panose="02020603050405020304" pitchFamily="18" charset="0"/>
              </a:rPr>
              <a:t>dv) </a:t>
            </a:r>
          </a:p>
          <a:p>
            <a:pPr>
              <a:spcBef>
                <a:spcPct val="0"/>
              </a:spcBef>
              <a:buNone/>
            </a:pPr>
            <a:r>
              <a:rPr lang="it-IT" altLang="it-IT" sz="1800" b="1" dirty="0" err="1" smtClean="0">
                <a:latin typeface="Times" panose="02020603050405020304" pitchFamily="18" charset="0"/>
              </a:rPr>
              <a:t>phase</a:t>
            </a:r>
            <a:r>
              <a:rPr lang="it-IT" altLang="it-IT" sz="1800" b="1" dirty="0" smtClean="0">
                <a:latin typeface="Times" panose="02020603050405020304" pitchFamily="18" charset="0"/>
              </a:rPr>
              <a:t> </a:t>
            </a:r>
            <a:r>
              <a:rPr lang="el-GR" altLang="it-IT" sz="1800" dirty="0" smtClean="0">
                <a:latin typeface="Times" panose="02020603050405020304" pitchFamily="18" charset="0"/>
              </a:rPr>
              <a:t>ϕ </a:t>
            </a:r>
            <a:r>
              <a:rPr lang="it-IT" altLang="it-IT" sz="1800" dirty="0">
                <a:latin typeface="Times" panose="02020603050405020304" pitchFamily="18" charset="0"/>
              </a:rPr>
              <a:t>relative to the </a:t>
            </a:r>
            <a:r>
              <a:rPr lang="it-IT" altLang="it-IT" sz="1800" dirty="0" err="1">
                <a:latin typeface="Times" panose="02020603050405020304" pitchFamily="18" charset="0"/>
              </a:rPr>
              <a:t>origin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smtClean="0">
                <a:latin typeface="Times" panose="02020603050405020304" pitchFamily="18" charset="0"/>
              </a:rPr>
              <a:t>O, </a:t>
            </a:r>
            <a:r>
              <a:rPr lang="it-IT" altLang="it-IT" sz="1800" dirty="0" err="1">
                <a:latin typeface="Times" panose="02020603050405020304" pitchFamily="18" charset="0"/>
              </a:rPr>
              <a:t>which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</a:rPr>
              <a:t>depends</a:t>
            </a:r>
            <a:r>
              <a:rPr lang="it-IT" altLang="it-IT" sz="1800" dirty="0">
                <a:latin typeface="Times" panose="02020603050405020304" pitchFamily="18" charset="0"/>
              </a:rPr>
              <a:t> on the </a:t>
            </a:r>
            <a:r>
              <a:rPr lang="it-IT" altLang="it-IT" sz="1800" dirty="0" err="1">
                <a:latin typeface="Times" panose="02020603050405020304" pitchFamily="18" charset="0"/>
              </a:rPr>
              <a:t>optical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</a:rPr>
              <a:t>path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err="1" smtClean="0">
                <a:latin typeface="Times" panose="02020603050405020304" pitchFamily="18" charset="0"/>
              </a:rPr>
              <a:t>difference</a:t>
            </a:r>
            <a:r>
              <a:rPr lang="it-IT" altLang="it-IT" sz="1800" dirty="0">
                <a:latin typeface="Times" panose="02020603050405020304" pitchFamily="18" charset="0"/>
              </a:rPr>
              <a:t> </a:t>
            </a:r>
            <a:r>
              <a:rPr lang="it-IT" altLang="it-IT" sz="1800" dirty="0" smtClean="0">
                <a:solidFill>
                  <a:srgbClr val="FF0066"/>
                </a:solidFill>
                <a:latin typeface="Times" panose="02020603050405020304" pitchFamily="18" charset="0"/>
              </a:rPr>
              <a:t>t</a:t>
            </a:r>
            <a:r>
              <a:rPr lang="it-IT" altLang="it-IT" sz="1800" dirty="0" smtClean="0">
                <a:latin typeface="Times" panose="02020603050405020304" pitchFamily="18" charset="0"/>
              </a:rPr>
              <a:t>-</a:t>
            </a:r>
            <a:r>
              <a:rPr lang="it-IT" altLang="it-IT" sz="1800" dirty="0" smtClean="0">
                <a:solidFill>
                  <a:schemeClr val="accent1"/>
                </a:solidFill>
                <a:latin typeface="Times" panose="02020603050405020304" pitchFamily="18" charset="0"/>
              </a:rPr>
              <a:t>q </a:t>
            </a:r>
            <a:r>
              <a:rPr lang="en-US" altLang="it-IT" sz="1800" dirty="0" smtClean="0">
                <a:latin typeface="Times" panose="02020603050405020304" pitchFamily="18" charset="0"/>
              </a:rPr>
              <a:t>= 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en-US" altLang="it-IT" sz="1800" b="1" dirty="0" smtClean="0">
                <a:latin typeface="Times" panose="02020603050405020304" pitchFamily="18" charset="0"/>
              </a:rPr>
              <a:t>s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o</a:t>
            </a:r>
            <a:r>
              <a:rPr lang="en-US" altLang="it-IT" sz="1800" b="1" dirty="0" smtClean="0">
                <a:latin typeface="Times" panose="02020603050405020304" pitchFamily="18" charset="0"/>
              </a:rPr>
              <a:t>-r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en-US" altLang="it-IT" sz="1800" b="1" dirty="0" smtClean="0">
                <a:latin typeface="Times" panose="02020603050405020304" pitchFamily="18" charset="0"/>
              </a:rPr>
              <a:t>s </a:t>
            </a:r>
          </a:p>
          <a:p>
            <a:pPr>
              <a:spcBef>
                <a:spcPct val="0"/>
              </a:spcBef>
              <a:buNone/>
            </a:pPr>
            <a:r>
              <a:rPr lang="it-IT" sz="1800" dirty="0" err="1"/>
              <a:t>where</a:t>
            </a:r>
            <a:r>
              <a:rPr lang="it-IT" sz="1800" dirty="0"/>
              <a:t> </a:t>
            </a:r>
            <a:r>
              <a:rPr lang="en-US" altLang="it-IT" sz="1800" b="1" dirty="0">
                <a:latin typeface="Times" panose="02020603050405020304" pitchFamily="18" charset="0"/>
              </a:rPr>
              <a:t>s</a:t>
            </a:r>
            <a:r>
              <a:rPr lang="en-US" altLang="it-IT" sz="1800" b="1" baseline="-25000" dirty="0">
                <a:latin typeface="Times" panose="02020603050405020304" pitchFamily="18" charset="0"/>
              </a:rPr>
              <a:t>o</a:t>
            </a:r>
            <a:r>
              <a:rPr lang="en-US" altLang="it-IT" sz="1800" b="1" dirty="0">
                <a:latin typeface="Times" panose="02020603050405020304" pitchFamily="18" charset="0"/>
              </a:rPr>
              <a:t> </a:t>
            </a:r>
            <a:r>
              <a:rPr lang="it-IT" sz="1800" dirty="0" smtClean="0"/>
              <a:t>and </a:t>
            </a:r>
            <a:r>
              <a:rPr lang="en-US" altLang="it-IT" sz="1800" b="1" dirty="0">
                <a:latin typeface="Times" panose="02020603050405020304" pitchFamily="18" charset="0"/>
              </a:rPr>
              <a:t>s</a:t>
            </a:r>
            <a:r>
              <a:rPr lang="it-IT" sz="1800" dirty="0" smtClean="0"/>
              <a:t> are </a:t>
            </a:r>
            <a:r>
              <a:rPr lang="it-IT" sz="1800" dirty="0" err="1"/>
              <a:t>unit</a:t>
            </a:r>
            <a:r>
              <a:rPr lang="it-IT" sz="1800" dirty="0"/>
              <a:t> </a:t>
            </a:r>
            <a:r>
              <a:rPr lang="it-IT" sz="1800" dirty="0" err="1"/>
              <a:t>vectors</a:t>
            </a:r>
            <a:r>
              <a:rPr lang="it-IT" sz="1800" dirty="0"/>
              <a:t> in the </a:t>
            </a:r>
            <a:r>
              <a:rPr lang="it-IT" sz="1800" dirty="0" err="1"/>
              <a:t>directions</a:t>
            </a:r>
            <a:r>
              <a:rPr lang="it-IT" sz="1800" dirty="0"/>
              <a:t> of the </a:t>
            </a:r>
            <a:r>
              <a:rPr lang="it-IT" sz="1800" dirty="0" err="1"/>
              <a:t>incident</a:t>
            </a:r>
            <a:r>
              <a:rPr lang="it-IT" sz="1800" dirty="0"/>
              <a:t> and </a:t>
            </a:r>
            <a:r>
              <a:rPr lang="it-IT" sz="1800" dirty="0" err="1"/>
              <a:t>scattered</a:t>
            </a:r>
            <a:r>
              <a:rPr lang="it-IT" sz="1800" dirty="0"/>
              <a:t> </a:t>
            </a:r>
            <a:r>
              <a:rPr lang="it-IT" sz="1800" dirty="0" err="1"/>
              <a:t>beams</a:t>
            </a:r>
            <a:r>
              <a:rPr lang="it-IT" sz="1800" dirty="0" smtClean="0"/>
              <a:t>. </a:t>
            </a:r>
          </a:p>
          <a:p>
            <a:pPr>
              <a:spcBef>
                <a:spcPct val="0"/>
              </a:spcBef>
              <a:buNone/>
            </a:pPr>
            <a:r>
              <a:rPr lang="it-IT" sz="1800" dirty="0" smtClean="0"/>
              <a:t>The </a:t>
            </a:r>
            <a:r>
              <a:rPr lang="it-IT" sz="1800" dirty="0" err="1"/>
              <a:t>phase</a:t>
            </a:r>
            <a:r>
              <a:rPr lang="it-IT" sz="1800" dirty="0"/>
              <a:t> </a:t>
            </a:r>
            <a:r>
              <a:rPr lang="it-IT" sz="1800" dirty="0" err="1"/>
              <a:t>difference</a:t>
            </a:r>
            <a:r>
              <a:rPr lang="it-IT" sz="1800" dirty="0"/>
              <a:t> </a:t>
            </a:r>
            <a:r>
              <a:rPr lang="it-IT" sz="1800" dirty="0" err="1"/>
              <a:t>is</a:t>
            </a:r>
            <a:r>
              <a:rPr lang="it-IT" sz="1800" dirty="0"/>
              <a:t> </a:t>
            </a:r>
            <a:r>
              <a:rPr lang="it-IT" sz="1800" dirty="0" err="1"/>
              <a:t>equal</a:t>
            </a:r>
            <a:r>
              <a:rPr lang="it-IT" sz="1800" dirty="0"/>
              <a:t> to: </a:t>
            </a:r>
            <a:r>
              <a:rPr lang="en-US" altLang="it-IT" sz="1800" dirty="0" smtClean="0">
                <a:latin typeface="Times" panose="02020603050405020304" pitchFamily="18" charset="0"/>
              </a:rPr>
              <a:t>2</a:t>
            </a:r>
            <a:r>
              <a:rPr lang="en-US" altLang="it-IT" sz="1800" dirty="0" smtClean="0">
                <a:latin typeface="Symbol" panose="05050102010706020507" pitchFamily="18" charset="2"/>
              </a:rPr>
              <a:t>p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it-IT" altLang="it-IT" sz="1800" b="1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en-US" altLang="it-IT" sz="1800" b="1" dirty="0" smtClean="0">
                <a:latin typeface="Times" panose="02020603050405020304" pitchFamily="18" charset="0"/>
              </a:rPr>
              <a:t>s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o</a:t>
            </a:r>
            <a:r>
              <a:rPr lang="en-US" altLang="it-IT" sz="1800" b="1" dirty="0" smtClean="0">
                <a:latin typeface="Times" panose="02020603050405020304" pitchFamily="18" charset="0"/>
              </a:rPr>
              <a:t>-s)</a:t>
            </a:r>
            <a:r>
              <a:rPr lang="en-US" altLang="it-IT" sz="1800" dirty="0" smtClean="0">
                <a:latin typeface="Symbol" panose="05050102010706020507" pitchFamily="18" charset="2"/>
              </a:rPr>
              <a:t>/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en-US" altLang="it-IT" sz="1800" dirty="0" smtClean="0">
                <a:latin typeface="Times" panose="02020603050405020304" pitchFamily="18" charset="0"/>
              </a:rPr>
              <a:t>.</a:t>
            </a:r>
            <a:r>
              <a:rPr lang="en-US" altLang="it-IT" sz="1800" b="1" dirty="0" smtClean="0">
                <a:latin typeface="Times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endParaRPr lang="en-US" altLang="it-IT" sz="1800" b="1" dirty="0" smtClean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it-IT" sz="1800" dirty="0"/>
              <a:t>By </a:t>
            </a:r>
            <a:r>
              <a:rPr lang="it-IT" sz="1800" dirty="0" err="1"/>
              <a:t>defining</a:t>
            </a:r>
            <a:r>
              <a:rPr lang="it-IT" sz="1800" dirty="0"/>
              <a:t>:</a:t>
            </a:r>
            <a:r>
              <a:rPr lang="en-US" altLang="it-IT" sz="1800" dirty="0" smtClean="0">
                <a:latin typeface="Times" panose="02020603050405020304" pitchFamily="18" charset="0"/>
              </a:rPr>
              <a:t> 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=(s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o</a:t>
            </a:r>
            <a:r>
              <a:rPr lang="en-US" altLang="it-IT" sz="1800" b="1" dirty="0" smtClean="0">
                <a:latin typeface="Times" panose="02020603050405020304" pitchFamily="18" charset="0"/>
              </a:rPr>
              <a:t>-s)/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it-IT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it-IT" sz="1800" dirty="0"/>
              <a:t>the </a:t>
            </a:r>
            <a:r>
              <a:rPr lang="it-IT" sz="1800" dirty="0" err="1"/>
              <a:t>wave</a:t>
            </a:r>
            <a:r>
              <a:rPr lang="it-IT" sz="1800" dirty="0"/>
              <a:t> </a:t>
            </a:r>
            <a:r>
              <a:rPr lang="it-IT" sz="1800" dirty="0" err="1"/>
              <a:t>scattered</a:t>
            </a:r>
            <a:r>
              <a:rPr lang="it-IT" sz="1800" dirty="0"/>
              <a:t> from </a:t>
            </a:r>
            <a:r>
              <a:rPr lang="it-IT" sz="1800" dirty="0" err="1"/>
              <a:t>point</a:t>
            </a:r>
            <a:r>
              <a:rPr lang="it-IT" sz="1800" dirty="0"/>
              <a:t> </a:t>
            </a:r>
            <a:r>
              <a:rPr lang="it-IT" sz="1800" dirty="0" smtClean="0"/>
              <a:t>p </a:t>
            </a:r>
            <a:r>
              <a:rPr lang="it-IT" sz="1800" dirty="0" err="1"/>
              <a:t>at</a:t>
            </a:r>
            <a:r>
              <a:rPr lang="it-IT" sz="1800" dirty="0"/>
              <a:t> </a:t>
            </a:r>
            <a:r>
              <a:rPr lang="it-IT" sz="1800" dirty="0" err="1"/>
              <a:t>scattering</a:t>
            </a:r>
            <a:r>
              <a:rPr lang="it-IT" sz="1800" dirty="0"/>
              <a:t> angle 2</a:t>
            </a:r>
            <a:r>
              <a:rPr lang="el-GR" sz="1800" dirty="0" smtClean="0"/>
              <a:t>θ</a:t>
            </a:r>
            <a:r>
              <a:rPr lang="it-IT" sz="1800" dirty="0" smtClean="0"/>
              <a:t> </a:t>
            </a:r>
            <a:r>
              <a:rPr lang="it-IT" sz="1800" dirty="0" err="1" smtClean="0"/>
              <a:t>is</a:t>
            </a:r>
            <a:r>
              <a:rPr lang="it-IT" sz="1800" dirty="0"/>
              <a:t>: </a:t>
            </a:r>
            <a:r>
              <a:rPr lang="en-US" altLang="it-IT" sz="1800" dirty="0" smtClean="0">
                <a:latin typeface="Symbol" panose="05050102010706020507" pitchFamily="18" charset="2"/>
              </a:rPr>
              <a:t>r</a:t>
            </a:r>
            <a:r>
              <a:rPr lang="en-US" altLang="it-IT" sz="1800" dirty="0" smtClean="0">
                <a:latin typeface="Times" panose="02020603050405020304" pitchFamily="18" charset="0"/>
              </a:rPr>
              <a:t>(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err="1" smtClean="0">
                <a:latin typeface="Times" panose="02020603050405020304" pitchFamily="18" charset="0"/>
              </a:rPr>
              <a:t>exp</a:t>
            </a:r>
            <a:r>
              <a:rPr lang="en-US" altLang="it-IT" sz="1800" dirty="0" smtClean="0">
                <a:latin typeface="Times" panose="02020603050405020304" pitchFamily="18" charset="0"/>
              </a:rPr>
              <a:t>(2</a:t>
            </a:r>
            <a:r>
              <a:rPr lang="en-US" altLang="it-IT" sz="1800" dirty="0" smtClean="0">
                <a:latin typeface="Symbol" panose="05050102010706020507" pitchFamily="18" charset="2"/>
              </a:rPr>
              <a:t>p</a:t>
            </a:r>
            <a:r>
              <a:rPr lang="en-US" altLang="it-IT" sz="1800" dirty="0" smtClean="0">
                <a:latin typeface="Times" panose="02020603050405020304" pitchFamily="18" charset="0"/>
              </a:rPr>
              <a:t>i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l-GR" altLang="it-IT" sz="1800" b="1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latin typeface="Times" panose="02020603050405020304" pitchFamily="18" charset="0"/>
              </a:rPr>
              <a:t>dv.</a:t>
            </a:r>
          </a:p>
          <a:p>
            <a:pPr>
              <a:spcBef>
                <a:spcPct val="0"/>
              </a:spcBef>
              <a:buNone/>
            </a:pPr>
            <a:endParaRPr lang="en-US" altLang="it-IT" sz="1800" b="1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>
                <a:latin typeface="Times" panose="02020603050405020304" pitchFamily="18" charset="0"/>
              </a:rPr>
              <a:t>The total scattered wave from an atom is obtained by </a:t>
            </a:r>
            <a:r>
              <a:rPr lang="en-US" altLang="it-IT" sz="1800" dirty="0" smtClean="0">
                <a:latin typeface="Times" panose="02020603050405020304" pitchFamily="18" charset="0"/>
              </a:rPr>
              <a:t>integrating </a:t>
            </a:r>
            <a:r>
              <a:rPr lang="en-US" altLang="it-IT" sz="1800" dirty="0">
                <a:latin typeface="Times" panose="02020603050405020304" pitchFamily="18" charset="0"/>
              </a:rPr>
              <a:t>over the entire atomic volume</a:t>
            </a:r>
            <a:r>
              <a:rPr lang="en-US" altLang="it-IT" sz="1800" dirty="0" smtClean="0">
                <a:latin typeface="Times" panose="02020603050405020304" pitchFamily="18" charset="0"/>
              </a:rPr>
              <a:t>:</a:t>
            </a:r>
            <a:endParaRPr lang="en-US" altLang="it-IT" sz="18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 smtClean="0">
                <a:latin typeface="Times" panose="02020603050405020304" pitchFamily="18" charset="0"/>
              </a:rPr>
              <a:t>f(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dirty="0" smtClean="0">
                <a:latin typeface="Times" panose="02020603050405020304" pitchFamily="18" charset="0"/>
              </a:rPr>
              <a:t>)</a:t>
            </a:r>
            <a:r>
              <a:rPr lang="en-US" altLang="it-IT" sz="1800" b="1" dirty="0" smtClean="0">
                <a:latin typeface="Times" panose="02020603050405020304" pitchFamily="18" charset="0"/>
              </a:rPr>
              <a:t> </a:t>
            </a:r>
            <a:r>
              <a:rPr lang="en-US" altLang="it-IT" sz="1800" dirty="0">
                <a:latin typeface="Times" panose="02020603050405020304" pitchFamily="18" charset="0"/>
              </a:rPr>
              <a:t>=  </a:t>
            </a:r>
            <a:r>
              <a:rPr lang="en-US" altLang="it-IT" sz="2800" dirty="0">
                <a:latin typeface="Times" panose="02020603050405020304" pitchFamily="18" charset="0"/>
              </a:rPr>
              <a:t>∫</a:t>
            </a:r>
            <a:r>
              <a:rPr lang="en-US" altLang="it-IT" sz="1800" baseline="-25000" dirty="0" err="1" smtClean="0">
                <a:latin typeface="Times" panose="02020603050405020304" pitchFamily="18" charset="0"/>
              </a:rPr>
              <a:t>vol.atom</a:t>
            </a:r>
            <a:r>
              <a:rPr lang="en-US" altLang="it-IT" sz="1800" baseline="-25000" dirty="0" smtClean="0">
                <a:latin typeface="Times" panose="02020603050405020304" pitchFamily="18" charset="0"/>
              </a:rPr>
              <a:t> </a:t>
            </a:r>
            <a:r>
              <a:rPr lang="en-US" altLang="it-IT" sz="1800" dirty="0" smtClean="0">
                <a:latin typeface="Symbol" panose="05050102010706020507" pitchFamily="18" charset="2"/>
              </a:rPr>
              <a:t>r</a:t>
            </a:r>
            <a:r>
              <a:rPr lang="en-US" altLang="it-IT" sz="1800" dirty="0" smtClean="0">
                <a:latin typeface="Times" panose="02020603050405020304" pitchFamily="18" charset="0"/>
              </a:rPr>
              <a:t>(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err="1" smtClean="0">
                <a:latin typeface="Times" panose="02020603050405020304" pitchFamily="18" charset="0"/>
              </a:rPr>
              <a:t>exp</a:t>
            </a:r>
            <a:r>
              <a:rPr lang="en-US" altLang="it-IT" sz="1800" dirty="0" smtClean="0">
                <a:latin typeface="Times" panose="02020603050405020304" pitchFamily="18" charset="0"/>
              </a:rPr>
              <a:t>(2</a:t>
            </a:r>
            <a:r>
              <a:rPr lang="en-US" altLang="it-IT" sz="1800" dirty="0" smtClean="0">
                <a:latin typeface="Symbol" panose="05050102010706020507" pitchFamily="18" charset="2"/>
              </a:rPr>
              <a:t>p</a:t>
            </a:r>
            <a:r>
              <a:rPr lang="en-US" altLang="it-IT" sz="1800" dirty="0" smtClean="0">
                <a:latin typeface="Times" panose="02020603050405020304" pitchFamily="18" charset="0"/>
              </a:rPr>
              <a:t>i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l-GR" altLang="it-IT" sz="1800" b="1" dirty="0" smtClean="0">
                <a:latin typeface="Times" panose="02020603050405020304" pitchFamily="18" charset="0"/>
                <a:cs typeface="Times" panose="02020603050405020304" pitchFamily="18" charset="0"/>
              </a:rPr>
              <a:t>·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latin typeface="Times" panose="02020603050405020304" pitchFamily="18" charset="0"/>
              </a:rPr>
              <a:t>dv</a:t>
            </a:r>
            <a:endParaRPr lang="en-US" altLang="it-IT" sz="800" dirty="0">
              <a:latin typeface="Times" panose="02020603050405020304" pitchFamily="18" charset="0"/>
            </a:endParaRPr>
          </a:p>
        </p:txBody>
      </p:sp>
      <p:sp>
        <p:nvSpPr>
          <p:cNvPr id="54290" name="Text Box 19"/>
          <p:cNvSpPr txBox="1">
            <a:spLocks noChangeArrowheads="1"/>
          </p:cNvSpPr>
          <p:nvPr/>
        </p:nvSpPr>
        <p:spPr bwMode="auto">
          <a:xfrm>
            <a:off x="2422521" y="2070097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o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914396" y="714372"/>
            <a:ext cx="4079875" cy="1706563"/>
            <a:chOff x="914396" y="714372"/>
            <a:chExt cx="4079875" cy="1706563"/>
          </a:xfrm>
        </p:grpSpPr>
        <p:sp>
          <p:nvSpPr>
            <p:cNvPr id="54275" name="Line 4"/>
            <p:cNvSpPr>
              <a:spLocks noChangeShapeType="1"/>
            </p:cNvSpPr>
            <p:nvPr/>
          </p:nvSpPr>
          <p:spPr bwMode="auto">
            <a:xfrm>
              <a:off x="1447796" y="714372"/>
              <a:ext cx="16764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76" name="Line 5"/>
            <p:cNvSpPr>
              <a:spLocks noChangeShapeType="1"/>
            </p:cNvSpPr>
            <p:nvPr/>
          </p:nvSpPr>
          <p:spPr bwMode="auto">
            <a:xfrm>
              <a:off x="914396" y="1400172"/>
              <a:ext cx="16764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77" name="Line 6"/>
            <p:cNvSpPr>
              <a:spLocks noChangeShapeType="1"/>
            </p:cNvSpPr>
            <p:nvPr/>
          </p:nvSpPr>
          <p:spPr bwMode="auto">
            <a:xfrm>
              <a:off x="3124196" y="1552572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78" name="Line 7"/>
            <p:cNvSpPr>
              <a:spLocks noChangeShapeType="1"/>
            </p:cNvSpPr>
            <p:nvPr/>
          </p:nvSpPr>
          <p:spPr bwMode="auto">
            <a:xfrm>
              <a:off x="2590796" y="2238372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79" name="Line 8"/>
            <p:cNvSpPr>
              <a:spLocks noChangeShapeType="1"/>
            </p:cNvSpPr>
            <p:nvPr/>
          </p:nvSpPr>
          <p:spPr bwMode="auto">
            <a:xfrm flipH="1">
              <a:off x="2590796" y="1552572"/>
              <a:ext cx="5334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80" name="Line 9"/>
            <p:cNvSpPr>
              <a:spLocks noChangeShapeType="1"/>
            </p:cNvSpPr>
            <p:nvPr/>
          </p:nvSpPr>
          <p:spPr bwMode="auto">
            <a:xfrm flipH="1">
              <a:off x="2590796" y="1457322"/>
              <a:ext cx="347663" cy="781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81" name="Line 10"/>
            <p:cNvSpPr>
              <a:spLocks noChangeShapeType="1"/>
            </p:cNvSpPr>
            <p:nvPr/>
          </p:nvSpPr>
          <p:spPr bwMode="auto">
            <a:xfrm>
              <a:off x="3124196" y="1552572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4282" name="Text Box 11"/>
            <p:cNvSpPr txBox="1">
              <a:spLocks noChangeArrowheads="1"/>
            </p:cNvSpPr>
            <p:nvPr/>
          </p:nvSpPr>
          <p:spPr bwMode="auto">
            <a:xfrm>
              <a:off x="3079746" y="1452238"/>
              <a:ext cx="2730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400" dirty="0">
                  <a:latin typeface="Times" panose="02020603050405020304" pitchFamily="18" charset="0"/>
                </a:rPr>
                <a:t>p</a:t>
              </a:r>
              <a:endParaRPr lang="en-US" altLang="it-IT" sz="2400" dirty="0">
                <a:latin typeface="Times" panose="02020603050405020304" pitchFamily="18" charset="0"/>
              </a:endParaRPr>
            </a:p>
          </p:txBody>
        </p:sp>
        <p:sp>
          <p:nvSpPr>
            <p:cNvPr id="54284" name="Text Box 13"/>
            <p:cNvSpPr txBox="1">
              <a:spLocks noChangeArrowheads="1"/>
            </p:cNvSpPr>
            <p:nvPr/>
          </p:nvSpPr>
          <p:spPr bwMode="auto">
            <a:xfrm>
              <a:off x="2065334" y="1060447"/>
              <a:ext cx="40748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 b="1" dirty="0" smtClean="0">
                  <a:latin typeface="Times" panose="02020603050405020304" pitchFamily="18" charset="0"/>
                </a:rPr>
                <a:t>s</a:t>
              </a:r>
              <a:r>
                <a:rPr lang="en-US" altLang="it-IT" sz="2400" b="1" baseline="-25000" dirty="0" smtClean="0">
                  <a:latin typeface="Times" panose="02020603050405020304" pitchFamily="18" charset="0"/>
                </a:rPr>
                <a:t>o</a:t>
              </a:r>
              <a:endParaRPr lang="en-US" altLang="it-IT" sz="2400" dirty="0">
                <a:latin typeface="Times" panose="02020603050405020304" pitchFamily="18" charset="0"/>
              </a:endParaRPr>
            </a:p>
          </p:txBody>
        </p:sp>
        <p:sp>
          <p:nvSpPr>
            <p:cNvPr id="54285" name="Text Box 14"/>
            <p:cNvSpPr txBox="1">
              <a:spLocks noChangeArrowheads="1"/>
            </p:cNvSpPr>
            <p:nvPr/>
          </p:nvSpPr>
          <p:spPr bwMode="auto">
            <a:xfrm>
              <a:off x="3752846" y="1490660"/>
              <a:ext cx="3032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 b="1">
                  <a:latin typeface="Times" panose="02020603050405020304" pitchFamily="18" charset="0"/>
                </a:rPr>
                <a:t>s</a:t>
              </a:r>
            </a:p>
          </p:txBody>
        </p:sp>
        <p:sp>
          <p:nvSpPr>
            <p:cNvPr id="54286" name="Text Box 15"/>
            <p:cNvSpPr txBox="1">
              <a:spLocks noChangeArrowheads="1"/>
            </p:cNvSpPr>
            <p:nvPr/>
          </p:nvSpPr>
          <p:spPr bwMode="auto">
            <a:xfrm>
              <a:off x="2817809" y="1698622"/>
              <a:ext cx="2857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>
                  <a:latin typeface="Times" panose="02020603050405020304" pitchFamily="18" charset="0"/>
                </a:rPr>
                <a:t>r</a:t>
              </a:r>
            </a:p>
          </p:txBody>
        </p:sp>
        <p:sp>
          <p:nvSpPr>
            <p:cNvPr id="54287" name="Text Box 16"/>
            <p:cNvSpPr txBox="1">
              <a:spLocks noChangeArrowheads="1"/>
            </p:cNvSpPr>
            <p:nvPr/>
          </p:nvSpPr>
          <p:spPr bwMode="auto">
            <a:xfrm>
              <a:off x="4632321" y="1322385"/>
              <a:ext cx="2857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600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54288" name="Text Box 17"/>
            <p:cNvSpPr txBox="1">
              <a:spLocks noChangeArrowheads="1"/>
            </p:cNvSpPr>
            <p:nvPr/>
          </p:nvSpPr>
          <p:spPr bwMode="auto">
            <a:xfrm>
              <a:off x="4708521" y="2084385"/>
              <a:ext cx="2857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600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54298" name="Line 29"/>
            <p:cNvSpPr>
              <a:spLocks noChangeShapeType="1"/>
            </p:cNvSpPr>
            <p:nvPr/>
          </p:nvSpPr>
          <p:spPr bwMode="auto">
            <a:xfrm>
              <a:off x="2924171" y="1466847"/>
              <a:ext cx="180975" cy="9525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299" name="Line 30"/>
            <p:cNvSpPr>
              <a:spLocks noChangeShapeType="1"/>
            </p:cNvSpPr>
            <p:nvPr/>
          </p:nvSpPr>
          <p:spPr bwMode="auto">
            <a:xfrm>
              <a:off x="2619371" y="2219322"/>
              <a:ext cx="495300" cy="0"/>
            </a:xfrm>
            <a:prstGeom prst="line">
              <a:avLst/>
            </a:prstGeom>
            <a:noFill/>
            <a:ln w="9525">
              <a:solidFill>
                <a:srgbClr val="00CC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300" name="Line 31"/>
            <p:cNvSpPr>
              <a:spLocks noChangeShapeType="1"/>
            </p:cNvSpPr>
            <p:nvPr/>
          </p:nvSpPr>
          <p:spPr bwMode="auto">
            <a:xfrm>
              <a:off x="2162171" y="1223960"/>
              <a:ext cx="128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301" name="Line 32"/>
            <p:cNvSpPr>
              <a:spLocks noChangeShapeType="1"/>
            </p:cNvSpPr>
            <p:nvPr/>
          </p:nvSpPr>
          <p:spPr bwMode="auto">
            <a:xfrm>
              <a:off x="3844921" y="1639885"/>
              <a:ext cx="128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302" name="Line 33"/>
            <p:cNvSpPr>
              <a:spLocks noChangeShapeType="1"/>
            </p:cNvSpPr>
            <p:nvPr/>
          </p:nvSpPr>
          <p:spPr bwMode="auto">
            <a:xfrm>
              <a:off x="2908296" y="1855785"/>
              <a:ext cx="128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303" name="Text Box 34"/>
            <p:cNvSpPr txBox="1">
              <a:spLocks noChangeArrowheads="1"/>
            </p:cNvSpPr>
            <p:nvPr/>
          </p:nvSpPr>
          <p:spPr bwMode="auto">
            <a:xfrm>
              <a:off x="2905121" y="1223960"/>
              <a:ext cx="23336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400">
                  <a:solidFill>
                    <a:srgbClr val="FF0066"/>
                  </a:solidFill>
                  <a:latin typeface="Times" panose="02020603050405020304" pitchFamily="18" charset="0"/>
                </a:rPr>
                <a:t>t</a:t>
              </a:r>
            </a:p>
          </p:txBody>
        </p:sp>
        <p:sp>
          <p:nvSpPr>
            <p:cNvPr id="54304" name="Line 35"/>
            <p:cNvSpPr>
              <a:spLocks noChangeShapeType="1"/>
            </p:cNvSpPr>
            <p:nvPr/>
          </p:nvSpPr>
          <p:spPr bwMode="auto">
            <a:xfrm>
              <a:off x="1028696" y="2238372"/>
              <a:ext cx="15144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305" name="Text Box 36"/>
            <p:cNvSpPr txBox="1">
              <a:spLocks noChangeArrowheads="1"/>
            </p:cNvSpPr>
            <p:nvPr/>
          </p:nvSpPr>
          <p:spPr bwMode="auto">
            <a:xfrm>
              <a:off x="1441446" y="1797047"/>
              <a:ext cx="4953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>
                  <a:latin typeface="Symbol" panose="05050102010706020507" pitchFamily="18" charset="2"/>
                </a:rPr>
                <a:t>2q</a:t>
              </a:r>
            </a:p>
          </p:txBody>
        </p:sp>
        <p:sp>
          <p:nvSpPr>
            <p:cNvPr id="54306" name="Arc 37"/>
            <p:cNvSpPr>
              <a:spLocks/>
            </p:cNvSpPr>
            <p:nvPr/>
          </p:nvSpPr>
          <p:spPr bwMode="auto">
            <a:xfrm flipH="1">
              <a:off x="1863721" y="2000247"/>
              <a:ext cx="155575" cy="209550"/>
            </a:xfrm>
            <a:custGeom>
              <a:avLst/>
              <a:gdLst>
                <a:gd name="T0" fmla="*/ 0 w 21600"/>
                <a:gd name="T1" fmla="*/ 0 h 21600"/>
                <a:gd name="T2" fmla="*/ 58129677 w 21600"/>
                <a:gd name="T3" fmla="*/ 191332790 h 21600"/>
                <a:gd name="T4" fmla="*/ 0 w 21600"/>
                <a:gd name="T5" fmla="*/ 19133279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9735" y="241039"/>
            <a:ext cx="7772400" cy="528638"/>
          </a:xfrm>
        </p:spPr>
        <p:txBody>
          <a:bodyPr/>
          <a:lstStyle/>
          <a:p>
            <a:pPr eaLnBrk="1" hangingPunct="1"/>
            <a:r>
              <a:rPr lang="en-US" altLang="it-IT" sz="2800" b="1" dirty="0" smtClean="0">
                <a:solidFill>
                  <a:schemeClr val="accent2"/>
                </a:solidFill>
                <a:latin typeface="Times" panose="02020603050405020304" pitchFamily="18" charset="0"/>
              </a:rPr>
              <a:t>Atomic Scattering Factor </a:t>
            </a:r>
            <a:endParaRPr lang="it-IT" altLang="it-IT" sz="2800" b="1" dirty="0" smtClean="0">
              <a:solidFill>
                <a:schemeClr val="accent2"/>
              </a:solidFill>
              <a:latin typeface="Times" panose="02020603050405020304" pitchFamily="18" charset="0"/>
            </a:endParaRPr>
          </a:p>
        </p:txBody>
      </p:sp>
      <p:grpSp>
        <p:nvGrpSpPr>
          <p:cNvPr id="13" name="Gruppo 12"/>
          <p:cNvGrpSpPr/>
          <p:nvPr/>
        </p:nvGrpSpPr>
        <p:grpSpPr>
          <a:xfrm>
            <a:off x="1440541" y="3001774"/>
            <a:ext cx="5729223" cy="3856226"/>
            <a:chOff x="1440541" y="3001774"/>
            <a:chExt cx="5729223" cy="3856226"/>
          </a:xfrm>
        </p:grpSpPr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2184" y="3050504"/>
              <a:ext cx="5697580" cy="3663406"/>
            </a:xfrm>
            <a:prstGeom prst="rect">
              <a:avLst/>
            </a:prstGeom>
          </p:spPr>
        </p:pic>
        <p:sp>
          <p:nvSpPr>
            <p:cNvPr id="47" name="CasellaDiTesto 46"/>
            <p:cNvSpPr txBox="1"/>
            <p:nvPr/>
          </p:nvSpPr>
          <p:spPr>
            <a:xfrm>
              <a:off x="1440541" y="3001774"/>
              <a:ext cx="814548" cy="518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/>
                <a:t>f</a:t>
              </a:r>
              <a:r>
                <a:rPr lang="it-IT" sz="1400" dirty="0" smtClean="0"/>
                <a:t>(r</a:t>
              </a:r>
              <a:r>
                <a:rPr lang="it-IT" sz="1400" baseline="30000" dirty="0" smtClean="0"/>
                <a:t>*</a:t>
              </a:r>
              <a:r>
                <a:rPr lang="it-IT" sz="1400" dirty="0" smtClean="0"/>
                <a:t>)</a:t>
              </a:r>
              <a:endParaRPr lang="it-IT" sz="1400" dirty="0"/>
            </a:p>
          </p:txBody>
        </p:sp>
        <p:sp>
          <p:nvSpPr>
            <p:cNvPr id="49" name="CasellaDiTesto 48"/>
            <p:cNvSpPr txBox="1"/>
            <p:nvPr/>
          </p:nvSpPr>
          <p:spPr>
            <a:xfrm>
              <a:off x="3887969" y="6391325"/>
              <a:ext cx="2277042" cy="4666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/>
                <a:t>r</a:t>
              </a:r>
              <a:r>
                <a:rPr lang="it-IT" sz="1200" dirty="0" smtClean="0"/>
                <a:t>* = 2sen</a:t>
              </a:r>
              <a:r>
                <a:rPr lang="it-IT" sz="1200" dirty="0" smtClean="0">
                  <a:sym typeface="Symbol" panose="05050102010706020507" pitchFamily="18" charset="2"/>
                </a:rPr>
                <a:t>/</a:t>
              </a:r>
              <a:r>
                <a:rPr lang="el-GR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λ</a:t>
              </a:r>
              <a:r>
                <a:rPr lang="it-IT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 [Å</a:t>
              </a:r>
              <a:r>
                <a:rPr lang="it-IT" sz="1200" baseline="300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-1</a:t>
              </a:r>
              <a:r>
                <a:rPr lang="it-IT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]</a:t>
              </a:r>
              <a:endParaRPr lang="it-IT" sz="1200" dirty="0"/>
            </a:p>
          </p:txBody>
        </p:sp>
        <p:sp>
          <p:nvSpPr>
            <p:cNvPr id="50" name="CasellaDiTesto 49"/>
            <p:cNvSpPr txBox="1"/>
            <p:nvPr/>
          </p:nvSpPr>
          <p:spPr>
            <a:xfrm>
              <a:off x="2174407" y="5596630"/>
              <a:ext cx="532360" cy="518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H</a:t>
              </a:r>
              <a:endParaRPr lang="it-IT" sz="1400" dirty="0"/>
            </a:p>
          </p:txBody>
        </p:sp>
        <p:sp>
          <p:nvSpPr>
            <p:cNvPr id="51" name="CasellaDiTesto 50"/>
            <p:cNvSpPr txBox="1"/>
            <p:nvPr/>
          </p:nvSpPr>
          <p:spPr>
            <a:xfrm>
              <a:off x="2149182" y="5167490"/>
              <a:ext cx="516080" cy="518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C</a:t>
              </a:r>
              <a:endParaRPr lang="it-IT" sz="1400" dirty="0"/>
            </a:p>
          </p:txBody>
        </p:sp>
        <p:sp>
          <p:nvSpPr>
            <p:cNvPr id="52" name="CasellaDiTesto 51"/>
            <p:cNvSpPr txBox="1"/>
            <p:nvPr/>
          </p:nvSpPr>
          <p:spPr>
            <a:xfrm>
              <a:off x="2159950" y="4892233"/>
              <a:ext cx="532360" cy="518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O</a:t>
              </a:r>
              <a:endParaRPr lang="it-IT" sz="1400" dirty="0"/>
            </a:p>
          </p:txBody>
        </p:sp>
        <p:sp>
          <p:nvSpPr>
            <p:cNvPr id="53" name="CasellaDiTesto 52"/>
            <p:cNvSpPr txBox="1"/>
            <p:nvPr/>
          </p:nvSpPr>
          <p:spPr>
            <a:xfrm>
              <a:off x="2159950" y="3216344"/>
              <a:ext cx="616472" cy="518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Fe</a:t>
              </a:r>
              <a:endParaRPr lang="it-IT" sz="1400" dirty="0"/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1395229" y="3001774"/>
            <a:ext cx="5774535" cy="3864258"/>
            <a:chOff x="5651139" y="4779672"/>
            <a:chExt cx="3020204" cy="2028303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82394" y="4797040"/>
              <a:ext cx="2988949" cy="1915399"/>
            </a:xfrm>
            <a:prstGeom prst="rect">
              <a:avLst/>
            </a:prstGeom>
          </p:spPr>
        </p:pic>
        <p:sp>
          <p:nvSpPr>
            <p:cNvPr id="5" name="CasellaDiTesto 4"/>
            <p:cNvSpPr txBox="1"/>
            <p:nvPr/>
          </p:nvSpPr>
          <p:spPr>
            <a:xfrm>
              <a:off x="6089343" y="5015412"/>
              <a:ext cx="3850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Be</a:t>
              </a:r>
              <a:endParaRPr lang="it-IT" sz="1400" dirty="0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6089343" y="5581866"/>
              <a:ext cx="5116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Be</a:t>
              </a:r>
              <a:r>
                <a:rPr lang="it-IT" sz="1400" baseline="30000" dirty="0" smtClean="0"/>
                <a:t>2+</a:t>
              </a:r>
              <a:endParaRPr lang="it-IT" sz="1400" baseline="30000" dirty="0"/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5651139" y="4779672"/>
              <a:ext cx="4812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/>
                <a:t>f</a:t>
              </a:r>
              <a:r>
                <a:rPr lang="it-IT" sz="1400" dirty="0" smtClean="0"/>
                <a:t>(r</a:t>
              </a:r>
              <a:r>
                <a:rPr lang="it-IT" sz="1400" baseline="30000" dirty="0" smtClean="0"/>
                <a:t>*</a:t>
              </a:r>
              <a:r>
                <a:rPr lang="it-IT" sz="1400" dirty="0" smtClean="0"/>
                <a:t>)</a:t>
              </a:r>
              <a:endParaRPr lang="it-IT" sz="1400" dirty="0"/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6956914" y="6559243"/>
              <a:ext cx="1177472" cy="248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/>
                <a:t>r</a:t>
              </a:r>
              <a:r>
                <a:rPr lang="it-IT" sz="1200" b="1" dirty="0" smtClean="0"/>
                <a:t>* </a:t>
              </a:r>
              <a:r>
                <a:rPr lang="it-IT" sz="1200" dirty="0" smtClean="0"/>
                <a:t>= 2sen</a:t>
              </a:r>
              <a:r>
                <a:rPr lang="it-IT" sz="1200" dirty="0" smtClean="0">
                  <a:sym typeface="Symbol" panose="05050102010706020507" pitchFamily="18" charset="2"/>
                </a:rPr>
                <a:t>/</a:t>
              </a:r>
              <a:r>
                <a:rPr lang="el-GR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λ</a:t>
              </a:r>
              <a:r>
                <a:rPr lang="it-IT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 [Å</a:t>
              </a:r>
              <a:r>
                <a:rPr lang="it-IT" sz="1200" baseline="300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-1</a:t>
              </a:r>
              <a:r>
                <a:rPr lang="it-IT" sz="1200" dirty="0" smtClean="0">
                  <a:latin typeface="Times" panose="02020603050405020304" pitchFamily="18" charset="0"/>
                  <a:cs typeface="Times" panose="02020603050405020304" pitchFamily="18" charset="0"/>
                  <a:sym typeface="Symbol" panose="05050102010706020507" pitchFamily="18" charset="2"/>
                </a:rPr>
                <a:t>]</a:t>
              </a:r>
              <a:endParaRPr lang="it-IT" sz="1200" dirty="0"/>
            </a:p>
          </p:txBody>
        </p:sp>
      </p:grpSp>
      <p:sp>
        <p:nvSpPr>
          <p:cNvPr id="10" name="CasellaDiTesto 9"/>
          <p:cNvSpPr txBox="1"/>
          <p:nvPr/>
        </p:nvSpPr>
        <p:spPr>
          <a:xfrm flipH="1">
            <a:off x="406301" y="2132473"/>
            <a:ext cx="5423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The </a:t>
            </a:r>
            <a:r>
              <a:rPr lang="it-IT" sz="1600" dirty="0" err="1"/>
              <a:t>atomic</a:t>
            </a:r>
            <a:r>
              <a:rPr lang="it-IT" sz="1600" dirty="0"/>
              <a:t> </a:t>
            </a:r>
            <a:r>
              <a:rPr lang="it-IT" sz="1600" dirty="0" err="1"/>
              <a:t>scattering</a:t>
            </a:r>
            <a:r>
              <a:rPr lang="it-IT" sz="1600" dirty="0"/>
              <a:t> </a:t>
            </a:r>
            <a:r>
              <a:rPr lang="it-IT" sz="1600" dirty="0" err="1"/>
              <a:t>factor</a:t>
            </a:r>
            <a:r>
              <a:rPr lang="it-IT" sz="1600" dirty="0"/>
              <a:t> (</a:t>
            </a:r>
            <a:r>
              <a:rPr lang="it-IT" sz="1600" dirty="0" err="1"/>
              <a:t>form</a:t>
            </a:r>
            <a:r>
              <a:rPr lang="it-IT" sz="1600" dirty="0"/>
              <a:t> </a:t>
            </a:r>
            <a:r>
              <a:rPr lang="it-IT" sz="1600" dirty="0" err="1" smtClean="0"/>
              <a:t>factor</a:t>
            </a:r>
            <a:r>
              <a:rPr lang="it-IT" sz="1600" dirty="0" smtClean="0"/>
              <a:t>), f(</a:t>
            </a:r>
            <a:r>
              <a:rPr lang="it-IT" sz="1600" b="1" dirty="0" smtClean="0"/>
              <a:t>r</a:t>
            </a:r>
            <a:r>
              <a:rPr lang="it-IT" sz="1600" b="1" baseline="30000" dirty="0" smtClean="0"/>
              <a:t>*</a:t>
            </a:r>
            <a:r>
              <a:rPr lang="it-IT" sz="1600" dirty="0"/>
              <a:t>) </a:t>
            </a:r>
            <a:r>
              <a:rPr lang="it-IT" sz="1600" dirty="0" err="1"/>
              <a:t>is</a:t>
            </a:r>
            <a:r>
              <a:rPr lang="it-IT" sz="1600" dirty="0"/>
              <a:t> the Fourier </a:t>
            </a:r>
            <a:r>
              <a:rPr lang="it-IT" sz="1600" dirty="0" err="1"/>
              <a:t>transform</a:t>
            </a:r>
            <a:r>
              <a:rPr lang="it-IT" sz="1600" dirty="0"/>
              <a:t> of the </a:t>
            </a:r>
            <a:r>
              <a:rPr lang="it-IT" sz="1600" dirty="0" err="1"/>
              <a:t>atom’s</a:t>
            </a:r>
            <a:r>
              <a:rPr lang="it-IT" sz="1600" dirty="0"/>
              <a:t> electron </a:t>
            </a:r>
            <a:r>
              <a:rPr lang="it-IT" sz="1600" dirty="0" err="1"/>
              <a:t>density</a:t>
            </a:r>
            <a:r>
              <a:rPr lang="it-IT" sz="1600" dirty="0"/>
              <a:t>, </a:t>
            </a:r>
            <a:r>
              <a:rPr lang="en-US" altLang="it-IT" sz="1600" dirty="0" smtClean="0">
                <a:latin typeface="Symbol" panose="05050102010706020507" pitchFamily="18" charset="2"/>
              </a:rPr>
              <a:t>r</a:t>
            </a:r>
            <a:r>
              <a:rPr lang="en-US" altLang="it-IT" sz="1600" dirty="0" smtClean="0">
                <a:latin typeface="Times" panose="02020603050405020304" pitchFamily="18" charset="0"/>
              </a:rPr>
              <a:t>(</a:t>
            </a:r>
            <a:r>
              <a:rPr lang="en-US" altLang="it-IT" sz="1600" b="1" dirty="0" smtClean="0">
                <a:latin typeface="Times" panose="02020603050405020304" pitchFamily="18" charset="0"/>
              </a:rPr>
              <a:t>r</a:t>
            </a:r>
            <a:r>
              <a:rPr lang="en-US" altLang="it-IT" sz="1600" dirty="0" smtClean="0">
                <a:latin typeface="Times" panose="02020603050405020304" pitchFamily="18" charset="0"/>
              </a:rPr>
              <a:t>)</a:t>
            </a:r>
            <a:endParaRPr lang="it-IT" sz="1600" dirty="0"/>
          </a:p>
        </p:txBody>
      </p:sp>
      <p:sp>
        <p:nvSpPr>
          <p:cNvPr id="12" name="Rettangolo 11"/>
          <p:cNvSpPr/>
          <p:nvPr/>
        </p:nvSpPr>
        <p:spPr>
          <a:xfrm>
            <a:off x="337150" y="792569"/>
            <a:ext cx="69613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dirty="0"/>
              <a:t>Due to </a:t>
            </a:r>
            <a:r>
              <a:rPr lang="it-IT" sz="1800" dirty="0" err="1"/>
              <a:t>spherical</a:t>
            </a:r>
            <a:r>
              <a:rPr lang="it-IT" sz="1800" dirty="0"/>
              <a:t> </a:t>
            </a:r>
            <a:r>
              <a:rPr lang="it-IT" sz="1800" dirty="0" err="1"/>
              <a:t>symmetry</a:t>
            </a:r>
            <a:r>
              <a:rPr lang="it-IT" sz="1800" dirty="0"/>
              <a:t>: </a:t>
            </a:r>
            <a:r>
              <a:rPr lang="en-US" altLang="it-IT" sz="1800" dirty="0">
                <a:latin typeface="Times" panose="02020603050405020304" pitchFamily="18" charset="0"/>
              </a:rPr>
              <a:t>f(</a:t>
            </a:r>
            <a:r>
              <a:rPr lang="en-US" altLang="it-IT" sz="1800" b="1" dirty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dirty="0" smtClean="0">
                <a:latin typeface="Times" panose="02020603050405020304" pitchFamily="18" charset="0"/>
              </a:rPr>
              <a:t>) = f</a:t>
            </a:r>
            <a:r>
              <a:rPr lang="en-US" altLang="it-IT" sz="1800" dirty="0">
                <a:latin typeface="Times" panose="02020603050405020304" pitchFamily="18" charset="0"/>
              </a:rPr>
              <a:t>(|</a:t>
            </a:r>
            <a:r>
              <a:rPr lang="en-US" altLang="it-IT" sz="1800" b="1" dirty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>
                <a:latin typeface="Times" panose="02020603050405020304" pitchFamily="18" charset="0"/>
              </a:rPr>
              <a:t>*</a:t>
            </a:r>
            <a:r>
              <a:rPr lang="en-US" altLang="it-IT" sz="1800" dirty="0">
                <a:latin typeface="Times" panose="02020603050405020304" pitchFamily="18" charset="0"/>
              </a:rPr>
              <a:t>|) with |</a:t>
            </a:r>
            <a:r>
              <a:rPr lang="en-US" altLang="it-IT" sz="1800" b="1" dirty="0"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latin typeface="Times" panose="02020603050405020304" pitchFamily="18" charset="0"/>
              </a:rPr>
              <a:t>*</a:t>
            </a:r>
            <a:r>
              <a:rPr lang="en-US" altLang="it-IT" sz="1800" dirty="0" smtClean="0">
                <a:latin typeface="Times" panose="02020603050405020304" pitchFamily="18" charset="0"/>
              </a:rPr>
              <a:t>| = |</a:t>
            </a:r>
            <a:r>
              <a:rPr lang="en-US" altLang="it-IT" sz="1800" b="1" dirty="0">
                <a:latin typeface="Times" panose="02020603050405020304" pitchFamily="18" charset="0"/>
              </a:rPr>
              <a:t>s</a:t>
            </a:r>
            <a:r>
              <a:rPr lang="en-US" altLang="it-IT" sz="1800" b="1" baseline="-25000" dirty="0">
                <a:latin typeface="Times" panose="02020603050405020304" pitchFamily="18" charset="0"/>
              </a:rPr>
              <a:t>o</a:t>
            </a:r>
            <a:r>
              <a:rPr lang="en-US" altLang="it-IT" sz="1800" b="1" dirty="0">
                <a:latin typeface="Times" panose="02020603050405020304" pitchFamily="18" charset="0"/>
              </a:rPr>
              <a:t>-s</a:t>
            </a:r>
            <a:r>
              <a:rPr lang="en-US" altLang="it-IT" sz="1800" dirty="0">
                <a:latin typeface="Times" panose="02020603050405020304" pitchFamily="18" charset="0"/>
              </a:rPr>
              <a:t>|</a:t>
            </a:r>
            <a:r>
              <a:rPr lang="en-US" altLang="it-IT" sz="1800" b="1" dirty="0">
                <a:latin typeface="Times" panose="02020603050405020304" pitchFamily="18" charset="0"/>
              </a:rPr>
              <a:t>/</a:t>
            </a:r>
            <a:r>
              <a:rPr lang="el-GR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it-IT" altLang="it-IT" sz="1800" dirty="0" smtClean="0">
                <a:latin typeface="Times" panose="02020603050405020304" pitchFamily="18" charset="0"/>
                <a:cs typeface="Times" panose="02020603050405020304" pitchFamily="18" charset="0"/>
              </a:rPr>
              <a:t> = 2sen</a:t>
            </a:r>
            <a:r>
              <a:rPr lang="en-US" altLang="it-IT" sz="1800" dirty="0">
                <a:latin typeface="Times" panose="02020603050405020304" pitchFamily="18" charset="0"/>
                <a:sym typeface="Symbol" panose="05050102010706020507" pitchFamily="18" charset="2"/>
              </a:rPr>
              <a:t>/</a:t>
            </a:r>
            <a:r>
              <a:rPr lang="el-GR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endParaRPr lang="it-IT" altLang="it-IT" sz="18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The </a:t>
            </a:r>
            <a:r>
              <a:rPr lang="it-IT" altLang="it-IT" sz="1800" dirty="0" err="1">
                <a:latin typeface="Times" panose="02020603050405020304" pitchFamily="18" charset="0"/>
                <a:cs typeface="Times" panose="02020603050405020304" pitchFamily="18" charset="0"/>
              </a:rPr>
              <a:t>scattering</a:t>
            </a:r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  <a:cs typeface="Times" panose="02020603050405020304" pitchFamily="18" charset="0"/>
              </a:rPr>
              <a:t>factor</a:t>
            </a:r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  <a:cs typeface="Times" panose="02020603050405020304" pitchFamily="18" charset="0"/>
              </a:rPr>
              <a:t>is</a:t>
            </a:r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it-IT" altLang="it-IT" sz="1800" dirty="0" err="1">
                <a:latin typeface="Times" panose="02020603050405020304" pitchFamily="18" charset="0"/>
                <a:cs typeface="Times" panose="02020603050405020304" pitchFamily="18" charset="0"/>
              </a:rPr>
              <a:t>function</a:t>
            </a:r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 of 2sen</a:t>
            </a:r>
            <a:r>
              <a:rPr lang="en-US" altLang="it-IT" sz="1800" dirty="0">
                <a:latin typeface="Times" panose="02020603050405020304" pitchFamily="18" charset="0"/>
                <a:sym typeface="Symbol" panose="05050102010706020507" pitchFamily="18" charset="2"/>
              </a:rPr>
              <a:t>/</a:t>
            </a:r>
            <a:r>
              <a:rPr lang="el-GR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it-IT" altLang="it-IT" sz="18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altLang="it-IT" sz="1800" dirty="0">
              <a:latin typeface="Times" panose="02020603050405020304" pitchFamily="18" charset="0"/>
            </a:endParaRPr>
          </a:p>
          <a:p>
            <a:r>
              <a:rPr lang="en-US" altLang="it-IT" sz="1800" dirty="0">
                <a:latin typeface="Times" panose="02020603050405020304" pitchFamily="18" charset="0"/>
              </a:rPr>
              <a:t>For </a:t>
            </a:r>
            <a:r>
              <a:rPr lang="en-US" altLang="it-IT" sz="1800" dirty="0" smtClean="0">
                <a:latin typeface="Times" panose="02020603050405020304" pitchFamily="18" charset="0"/>
                <a:sym typeface="Symbol" panose="05050102010706020507" pitchFamily="18" charset="2"/>
              </a:rPr>
              <a:t> </a:t>
            </a:r>
            <a:r>
              <a:rPr lang="en-US" altLang="it-IT" sz="1800" dirty="0">
                <a:latin typeface="Times" panose="02020603050405020304" pitchFamily="18" charset="0"/>
                <a:sym typeface="Symbol" panose="05050102010706020507" pitchFamily="18" charset="2"/>
              </a:rPr>
              <a:t>= 0 all scattered waves </a:t>
            </a:r>
            <a:r>
              <a:rPr lang="en-US" altLang="it-IT" sz="1800" dirty="0" smtClean="0">
                <a:latin typeface="Times" panose="02020603050405020304" pitchFamily="18" charset="0"/>
                <a:sym typeface="Symbol" panose="05050102010706020507" pitchFamily="18" charset="2"/>
              </a:rPr>
              <a:t>of points p are </a:t>
            </a:r>
            <a:r>
              <a:rPr lang="en-US" altLang="it-IT" sz="1800" dirty="0">
                <a:latin typeface="Times" panose="02020603050405020304" pitchFamily="18" charset="0"/>
                <a:sym typeface="Symbol" panose="05050102010706020507" pitchFamily="18" charset="2"/>
              </a:rPr>
              <a:t>in phase</a:t>
            </a:r>
            <a:endParaRPr lang="en-US" altLang="it-IT" sz="1800" dirty="0">
              <a:latin typeface="Times" panose="02020603050405020304" pitchFamily="18" charset="0"/>
            </a:endParaRPr>
          </a:p>
          <a:p>
            <a:r>
              <a:rPr lang="en-US" altLang="it-IT" sz="1800" dirty="0">
                <a:latin typeface="Times" panose="02020603050405020304" pitchFamily="18" charset="0"/>
              </a:rPr>
              <a:t> f(0) = Z  the number of electrons of the neutral atom</a:t>
            </a:r>
          </a:p>
        </p:txBody>
      </p:sp>
      <p:sp>
        <p:nvSpPr>
          <p:cNvPr id="63" name="Rettangolo 62"/>
          <p:cNvSpPr/>
          <p:nvPr/>
        </p:nvSpPr>
        <p:spPr>
          <a:xfrm>
            <a:off x="6866359" y="2179669"/>
            <a:ext cx="1818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it-IT" dirty="0" smtClean="0">
                <a:latin typeface="Times" panose="02020603050405020304" pitchFamily="18" charset="0"/>
              </a:rPr>
              <a:t>|</a:t>
            </a:r>
            <a:r>
              <a:rPr lang="en-US" altLang="it-IT" b="1" dirty="0" smtClean="0">
                <a:latin typeface="Times" panose="02020603050405020304" pitchFamily="18" charset="0"/>
              </a:rPr>
              <a:t>s</a:t>
            </a:r>
            <a:r>
              <a:rPr lang="en-US" altLang="it-IT" b="1" baseline="-25000" dirty="0" smtClean="0">
                <a:latin typeface="Times" panose="02020603050405020304" pitchFamily="18" charset="0"/>
              </a:rPr>
              <a:t>o</a:t>
            </a:r>
            <a:r>
              <a:rPr lang="en-US" altLang="it-IT" b="1" dirty="0" smtClean="0">
                <a:latin typeface="Times" panose="02020603050405020304" pitchFamily="18" charset="0"/>
              </a:rPr>
              <a:t>-s</a:t>
            </a:r>
            <a:r>
              <a:rPr lang="en-US" altLang="it-IT" dirty="0" smtClean="0">
                <a:latin typeface="Times" panose="02020603050405020304" pitchFamily="18" charset="0"/>
              </a:rPr>
              <a:t>|</a:t>
            </a:r>
            <a:r>
              <a:rPr lang="en-US" altLang="it-IT" b="1" dirty="0" smtClean="0">
                <a:latin typeface="Times" panose="02020603050405020304" pitchFamily="18" charset="0"/>
              </a:rPr>
              <a:t> = </a:t>
            </a:r>
            <a:r>
              <a:rPr lang="en-US" altLang="it-IT" dirty="0" smtClean="0">
                <a:latin typeface="Times" panose="02020603050405020304" pitchFamily="18" charset="0"/>
              </a:rPr>
              <a:t>2sen</a:t>
            </a:r>
            <a:r>
              <a:rPr lang="en-US" altLang="it-IT" dirty="0" smtClean="0">
                <a:latin typeface="Times" panose="02020603050405020304" pitchFamily="18" charset="0"/>
                <a:sym typeface="Symbol" panose="05050102010706020507" pitchFamily="18" charset="2"/>
              </a:rPr>
              <a:t></a:t>
            </a:r>
            <a:endParaRPr lang="it-IT" dirty="0"/>
          </a:p>
        </p:txBody>
      </p:sp>
      <p:grpSp>
        <p:nvGrpSpPr>
          <p:cNvPr id="64" name="Gruppo 63"/>
          <p:cNvGrpSpPr/>
          <p:nvPr/>
        </p:nvGrpSpPr>
        <p:grpSpPr>
          <a:xfrm>
            <a:off x="6762281" y="786221"/>
            <a:ext cx="1922204" cy="1172414"/>
            <a:chOff x="6134720" y="1348450"/>
            <a:chExt cx="1922204" cy="1172414"/>
          </a:xfrm>
        </p:grpSpPr>
        <p:sp>
          <p:nvSpPr>
            <p:cNvPr id="65" name="Line 4"/>
            <p:cNvSpPr>
              <a:spLocks noChangeShapeType="1"/>
            </p:cNvSpPr>
            <p:nvPr/>
          </p:nvSpPr>
          <p:spPr bwMode="auto">
            <a:xfrm>
              <a:off x="6531424" y="2025196"/>
              <a:ext cx="527050" cy="2217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" name="Line 6"/>
            <p:cNvSpPr>
              <a:spLocks noChangeShapeType="1"/>
            </p:cNvSpPr>
            <p:nvPr/>
          </p:nvSpPr>
          <p:spPr bwMode="auto">
            <a:xfrm flipV="1">
              <a:off x="7075486" y="1970883"/>
              <a:ext cx="495663" cy="264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7" name="Text Box 13"/>
            <p:cNvSpPr txBox="1">
              <a:spLocks noChangeArrowheads="1"/>
            </p:cNvSpPr>
            <p:nvPr/>
          </p:nvSpPr>
          <p:spPr bwMode="auto">
            <a:xfrm>
              <a:off x="6134720" y="1631167"/>
              <a:ext cx="40748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 b="1" dirty="0" smtClean="0">
                  <a:latin typeface="Times" panose="02020603050405020304" pitchFamily="18" charset="0"/>
                </a:rPr>
                <a:t>s</a:t>
              </a:r>
              <a:r>
                <a:rPr lang="en-US" altLang="it-IT" sz="2400" b="1" baseline="-25000" dirty="0" smtClean="0">
                  <a:latin typeface="Times" panose="02020603050405020304" pitchFamily="18" charset="0"/>
                </a:rPr>
                <a:t>o</a:t>
              </a:r>
              <a:endParaRPr lang="en-US" altLang="it-IT" sz="2400" dirty="0">
                <a:latin typeface="Times" panose="02020603050405020304" pitchFamily="18" charset="0"/>
              </a:endParaRPr>
            </a:p>
          </p:txBody>
        </p:sp>
        <p:sp>
          <p:nvSpPr>
            <p:cNvPr id="68" name="Text Box 14"/>
            <p:cNvSpPr txBox="1">
              <a:spLocks noChangeArrowheads="1"/>
            </p:cNvSpPr>
            <p:nvPr/>
          </p:nvSpPr>
          <p:spPr bwMode="auto">
            <a:xfrm>
              <a:off x="7604574" y="1769977"/>
              <a:ext cx="3032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 b="1" dirty="0">
                  <a:latin typeface="Times" panose="02020603050405020304" pitchFamily="18" charset="0"/>
                </a:rPr>
                <a:t>s</a:t>
              </a:r>
            </a:p>
          </p:txBody>
        </p:sp>
        <p:sp>
          <p:nvSpPr>
            <p:cNvPr id="69" name="Line 32"/>
            <p:cNvSpPr>
              <a:spLocks noChangeShapeType="1"/>
            </p:cNvSpPr>
            <p:nvPr/>
          </p:nvSpPr>
          <p:spPr bwMode="auto">
            <a:xfrm>
              <a:off x="7699372" y="1891583"/>
              <a:ext cx="128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" name="Line 32"/>
            <p:cNvSpPr>
              <a:spLocks noChangeShapeType="1"/>
            </p:cNvSpPr>
            <p:nvPr/>
          </p:nvSpPr>
          <p:spPr bwMode="auto">
            <a:xfrm>
              <a:off x="6218917" y="1768212"/>
              <a:ext cx="128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cxnSp>
          <p:nvCxnSpPr>
            <p:cNvPr id="71" name="Connettore diritto 70"/>
            <p:cNvCxnSpPr/>
            <p:nvPr/>
          </p:nvCxnSpPr>
          <p:spPr>
            <a:xfrm flipV="1">
              <a:off x="6184127" y="2218126"/>
              <a:ext cx="1872797" cy="666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Line 6"/>
            <p:cNvSpPr>
              <a:spLocks noChangeShapeType="1"/>
            </p:cNvSpPr>
            <p:nvPr/>
          </p:nvSpPr>
          <p:spPr bwMode="auto">
            <a:xfrm flipH="1" flipV="1">
              <a:off x="6530403" y="2031509"/>
              <a:ext cx="1021" cy="486638"/>
            </a:xfrm>
            <a:prstGeom prst="line">
              <a:avLst/>
            </a:prstGeom>
            <a:ln>
              <a:headEnd type="triangle"/>
              <a:tailEnd type="none" w="med" len="med"/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it-IT"/>
            </a:p>
          </p:txBody>
        </p:sp>
        <p:sp>
          <p:nvSpPr>
            <p:cNvPr id="73" name="Text Box 13"/>
            <p:cNvSpPr txBox="1">
              <a:spLocks noChangeArrowheads="1"/>
            </p:cNvSpPr>
            <p:nvPr/>
          </p:nvSpPr>
          <p:spPr bwMode="auto">
            <a:xfrm>
              <a:off x="6716679" y="1348450"/>
              <a:ext cx="63030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 b="1" dirty="0">
                  <a:solidFill>
                    <a:srgbClr val="0070C0"/>
                  </a:solidFill>
                  <a:latin typeface="Times" panose="02020603050405020304" pitchFamily="18" charset="0"/>
                </a:rPr>
                <a:t>s</a:t>
              </a:r>
              <a:r>
                <a:rPr lang="en-US" altLang="it-IT" sz="2400" b="1" baseline="-25000" dirty="0" smtClean="0">
                  <a:solidFill>
                    <a:srgbClr val="0070C0"/>
                  </a:solidFill>
                  <a:latin typeface="Times" panose="02020603050405020304" pitchFamily="18" charset="0"/>
                </a:rPr>
                <a:t>o</a:t>
              </a:r>
              <a:r>
                <a:rPr lang="en-US" altLang="it-IT" sz="2400" b="1" dirty="0" smtClean="0">
                  <a:solidFill>
                    <a:srgbClr val="0070C0"/>
                  </a:solidFill>
                  <a:latin typeface="Times" panose="02020603050405020304" pitchFamily="18" charset="0"/>
                </a:rPr>
                <a:t>-s</a:t>
              </a:r>
              <a:endParaRPr lang="en-US" altLang="it-IT" sz="2400" dirty="0">
                <a:solidFill>
                  <a:srgbClr val="0070C0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74" name="Text Box 36"/>
            <p:cNvSpPr txBox="1">
              <a:spLocks noChangeArrowheads="1"/>
            </p:cNvSpPr>
            <p:nvPr/>
          </p:nvSpPr>
          <p:spPr bwMode="auto">
            <a:xfrm>
              <a:off x="6457106" y="1985959"/>
              <a:ext cx="30489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 smtClean="0">
                  <a:latin typeface="Symbol" panose="05050102010706020507" pitchFamily="18" charset="2"/>
                </a:rPr>
                <a:t>q</a:t>
              </a:r>
              <a:endParaRPr lang="it-IT" altLang="it-IT" sz="1800" dirty="0">
                <a:latin typeface="Symbol" panose="05050102010706020507" pitchFamily="18" charset="2"/>
              </a:endParaRPr>
            </a:p>
          </p:txBody>
        </p:sp>
        <p:sp>
          <p:nvSpPr>
            <p:cNvPr id="75" name="Text Box 36"/>
            <p:cNvSpPr txBox="1">
              <a:spLocks noChangeArrowheads="1"/>
            </p:cNvSpPr>
            <p:nvPr/>
          </p:nvSpPr>
          <p:spPr bwMode="auto">
            <a:xfrm>
              <a:off x="7316068" y="1947860"/>
              <a:ext cx="3456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 smtClean="0">
                  <a:latin typeface="Symbol" panose="05050102010706020507" pitchFamily="18" charset="2"/>
                </a:rPr>
                <a:t>q</a:t>
              </a:r>
              <a:endParaRPr lang="it-IT" altLang="it-IT" sz="1800" dirty="0">
                <a:latin typeface="Symbol" panose="05050102010706020507" pitchFamily="18" charset="2"/>
              </a:endParaRPr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 flipV="1">
              <a:off x="6534427" y="2269797"/>
              <a:ext cx="499466" cy="25106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50005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it-IT" sz="2400" b="1" dirty="0">
                <a:solidFill>
                  <a:schemeClr val="accent2"/>
                </a:solidFill>
                <a:latin typeface="Times" panose="02020603050405020304" pitchFamily="18" charset="0"/>
              </a:rPr>
              <a:t>Scattering from the crystallographically independent unit</a:t>
            </a:r>
            <a:r>
              <a:rPr lang="en-US" altLang="it-IT" sz="2400" b="1" dirty="0" smtClean="0">
                <a:solidFill>
                  <a:schemeClr val="accent2"/>
                </a:solidFill>
                <a:latin typeface="Times" panose="02020603050405020304" pitchFamily="18" charset="0"/>
              </a:rPr>
              <a:t/>
            </a:r>
            <a:br>
              <a:rPr lang="en-US" altLang="it-IT" sz="2400" b="1" dirty="0" smtClean="0">
                <a:solidFill>
                  <a:schemeClr val="accent2"/>
                </a:solidFill>
                <a:latin typeface="Times" panose="02020603050405020304" pitchFamily="18" charset="0"/>
              </a:rPr>
            </a:b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(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Result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of the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interference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of the N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interpenetrating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lattices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defined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by N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atoms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not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</a:t>
            </a:r>
            <a:r>
              <a:rPr lang="it-IT" altLang="it-IT" sz="1600" dirty="0" err="1">
                <a:solidFill>
                  <a:schemeClr val="accent2"/>
                </a:solidFill>
                <a:latin typeface="Times" panose="02020603050405020304" pitchFamily="18" charset="0"/>
              </a:rPr>
              <a:t>related</a:t>
            </a:r>
            <a:r>
              <a:rPr lang="it-IT" altLang="it-IT" sz="1600" dirty="0">
                <a:solidFill>
                  <a:schemeClr val="accent2"/>
                </a:solidFill>
                <a:latin typeface="Times" panose="02020603050405020304" pitchFamily="18" charset="0"/>
              </a:rPr>
              <a:t> by </a:t>
            </a:r>
            <a:r>
              <a:rPr lang="it-IT" altLang="it-IT" sz="1600" dirty="0" err="1" smtClean="0">
                <a:solidFill>
                  <a:schemeClr val="accent2"/>
                </a:solidFill>
                <a:latin typeface="Times" panose="02020603050405020304" pitchFamily="18" charset="0"/>
              </a:rPr>
              <a:t>symmetry</a:t>
            </a:r>
            <a:r>
              <a:rPr lang="it-IT" altLang="it-IT" sz="1600" dirty="0" smtClean="0">
                <a:solidFill>
                  <a:schemeClr val="accent2"/>
                </a:solidFill>
                <a:latin typeface="Times" panose="02020603050405020304" pitchFamily="18" charset="0"/>
              </a:rPr>
              <a:t>)</a:t>
            </a:r>
          </a:p>
        </p:txBody>
      </p:sp>
      <p:sp>
        <p:nvSpPr>
          <p:cNvPr id="55310" name="Text Box 15"/>
          <p:cNvSpPr txBox="1">
            <a:spLocks noChangeArrowheads="1"/>
          </p:cNvSpPr>
          <p:nvPr/>
        </p:nvSpPr>
        <p:spPr bwMode="auto">
          <a:xfrm>
            <a:off x="3493943" y="1522876"/>
            <a:ext cx="52990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 smtClean="0">
                <a:latin typeface="Times" panose="02020603050405020304" pitchFamily="18" charset="0"/>
              </a:rPr>
              <a:t>Scattering of atom 1 </a:t>
            </a:r>
            <a:r>
              <a:rPr lang="en-US" altLang="it-IT" sz="1800" b="1" dirty="0" smtClean="0">
                <a:latin typeface="Times" panose="02020603050405020304" pitchFamily="18" charset="0"/>
              </a:rPr>
              <a:t>f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1</a:t>
            </a:r>
            <a:r>
              <a:rPr lang="en-US" altLang="it-IT" sz="1800" b="1" dirty="0" smtClean="0">
                <a:latin typeface="Times" panose="02020603050405020304" pitchFamily="18" charset="0"/>
              </a:rPr>
              <a:t>(</a:t>
            </a:r>
            <a:r>
              <a:rPr lang="en-US" altLang="it-IT" sz="18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r*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solidFill>
                  <a:srgbClr val="FF0000"/>
                </a:solidFill>
                <a:latin typeface="Times" panose="02020603050405020304" pitchFamily="18" charset="0"/>
              </a:rPr>
              <a:t> </a:t>
            </a:r>
            <a:r>
              <a:rPr lang="en-US" altLang="it-IT" sz="1800" dirty="0">
                <a:latin typeface="Times" panose="02020603050405020304" pitchFamily="18" charset="0"/>
              </a:rPr>
              <a:t>= </a:t>
            </a:r>
            <a:r>
              <a:rPr lang="en-US" altLang="it-IT" sz="1800" dirty="0" smtClean="0">
                <a:latin typeface="Times" panose="02020603050405020304" pitchFamily="18" charset="0"/>
              </a:rPr>
              <a:t>f</a:t>
            </a:r>
            <a:r>
              <a:rPr lang="en-US" altLang="it-IT" sz="1800" baseline="-25000" dirty="0" smtClean="0">
                <a:latin typeface="Times" panose="02020603050405020304" pitchFamily="18" charset="0"/>
              </a:rPr>
              <a:t>1</a:t>
            </a:r>
            <a:r>
              <a:rPr lang="en-US" altLang="it-IT" sz="1800" dirty="0" smtClean="0">
                <a:latin typeface="Times" panose="02020603050405020304" pitchFamily="18" charset="0"/>
              </a:rPr>
              <a:t>exp(2</a:t>
            </a:r>
            <a:r>
              <a:rPr lang="en-US" altLang="it-IT" sz="1800" dirty="0" smtClean="0">
                <a:latin typeface="Symbol" panose="05050102010706020507" pitchFamily="18" charset="2"/>
              </a:rPr>
              <a:t>p</a:t>
            </a:r>
            <a:r>
              <a:rPr lang="en-US" altLang="it-IT" sz="1800" dirty="0" smtClean="0">
                <a:latin typeface="Times" panose="02020603050405020304" pitchFamily="18" charset="0"/>
              </a:rPr>
              <a:t>i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1</a:t>
            </a:r>
            <a:r>
              <a:rPr lang="en-US" altLang="it-IT" sz="1800" b="1" dirty="0" smtClean="0">
                <a:latin typeface="Times" panose="02020603050405020304" pitchFamily="18" charset="0"/>
              </a:rPr>
              <a:t>.</a:t>
            </a:r>
            <a:r>
              <a:rPr lang="en-US" altLang="it-IT" sz="18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solidFill>
                  <a:srgbClr val="FF0000"/>
                </a:solidFill>
                <a:latin typeface="Times" panose="02020603050405020304" pitchFamily="18" charset="0"/>
              </a:rPr>
              <a:t>*</a:t>
            </a:r>
            <a:r>
              <a:rPr lang="en-US" altLang="it-IT" sz="1800" dirty="0" smtClean="0">
                <a:latin typeface="Times" panose="02020603050405020304" pitchFamily="18" charset="0"/>
              </a:rPr>
              <a:t>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>
                <a:latin typeface="Times" panose="02020603050405020304" pitchFamily="18" charset="0"/>
              </a:rPr>
              <a:t>w</a:t>
            </a:r>
            <a:r>
              <a:rPr lang="en-US" altLang="it-IT" sz="1800" dirty="0" smtClean="0">
                <a:latin typeface="Times" panose="02020603050405020304" pitchFamily="18" charset="0"/>
              </a:rPr>
              <a:t>here f</a:t>
            </a:r>
            <a:r>
              <a:rPr lang="en-US" altLang="it-IT" sz="1800" baseline="-25000" dirty="0" smtClean="0">
                <a:latin typeface="Times" panose="02020603050405020304" pitchFamily="18" charset="0"/>
              </a:rPr>
              <a:t>1</a:t>
            </a:r>
            <a:r>
              <a:rPr lang="en-US" altLang="it-IT" sz="1800" dirty="0" smtClean="0">
                <a:latin typeface="Times" panose="02020603050405020304" pitchFamily="18" charset="0"/>
              </a:rPr>
              <a:t> is the atomic scattering of atom 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 smtClean="0">
                <a:latin typeface="Times" panose="02020603050405020304" pitchFamily="18" charset="0"/>
              </a:rPr>
              <a:t>Total scattering </a:t>
            </a:r>
            <a:r>
              <a:rPr lang="en-US" altLang="it-IT" sz="1800" b="1" dirty="0" smtClean="0">
                <a:latin typeface="Times" panose="02020603050405020304" pitchFamily="18" charset="0"/>
              </a:rPr>
              <a:t>F(</a:t>
            </a:r>
            <a:r>
              <a:rPr lang="en-US" altLang="it-IT" sz="18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solidFill>
                  <a:srgbClr val="FF0000"/>
                </a:solidFill>
                <a:latin typeface="Times" panose="02020603050405020304" pitchFamily="18" charset="0"/>
              </a:rPr>
              <a:t>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latin typeface="Times" panose="02020603050405020304" pitchFamily="18" charset="0"/>
              </a:rPr>
              <a:t> </a:t>
            </a:r>
            <a:r>
              <a:rPr lang="en-US" altLang="it-IT" sz="1800" dirty="0">
                <a:latin typeface="Times" panose="02020603050405020304" pitchFamily="18" charset="0"/>
              </a:rPr>
              <a:t>= </a:t>
            </a:r>
            <a:r>
              <a:rPr lang="en-US" altLang="it-IT" sz="1800" b="1" dirty="0">
                <a:latin typeface="Times" panose="02020603050405020304" pitchFamily="18" charset="0"/>
              </a:rPr>
              <a:t>f</a:t>
            </a:r>
            <a:r>
              <a:rPr lang="en-US" altLang="it-IT" sz="1800" b="1" baseline="-25000" dirty="0">
                <a:latin typeface="Times" panose="02020603050405020304" pitchFamily="18" charset="0"/>
              </a:rPr>
              <a:t>1</a:t>
            </a:r>
            <a:r>
              <a:rPr lang="en-US" altLang="it-IT" sz="1800" dirty="0">
                <a:latin typeface="Times" panose="02020603050405020304" pitchFamily="18" charset="0"/>
              </a:rPr>
              <a:t> + </a:t>
            </a:r>
            <a:r>
              <a:rPr lang="en-US" altLang="it-IT" sz="1800" b="1" dirty="0">
                <a:latin typeface="Times" panose="02020603050405020304" pitchFamily="18" charset="0"/>
              </a:rPr>
              <a:t>f</a:t>
            </a:r>
            <a:r>
              <a:rPr lang="en-US" altLang="it-IT" sz="1800" b="1" baseline="-25000" dirty="0">
                <a:latin typeface="Times" panose="02020603050405020304" pitchFamily="18" charset="0"/>
              </a:rPr>
              <a:t>2</a:t>
            </a:r>
            <a:r>
              <a:rPr lang="en-US" altLang="it-IT" sz="1800" dirty="0">
                <a:latin typeface="Times" panose="02020603050405020304" pitchFamily="18" charset="0"/>
              </a:rPr>
              <a:t> +</a:t>
            </a:r>
            <a:r>
              <a:rPr lang="en-US" altLang="it-IT" sz="1800" b="1" dirty="0">
                <a:latin typeface="Times" panose="02020603050405020304" pitchFamily="18" charset="0"/>
              </a:rPr>
              <a:t> f</a:t>
            </a:r>
            <a:r>
              <a:rPr lang="en-US" altLang="it-IT" sz="1800" b="1" baseline="-25000" dirty="0">
                <a:latin typeface="Times" panose="02020603050405020304" pitchFamily="18" charset="0"/>
              </a:rPr>
              <a:t>3</a:t>
            </a:r>
            <a:r>
              <a:rPr lang="en-US" altLang="it-IT" sz="1800" dirty="0">
                <a:latin typeface="Times" panose="02020603050405020304" pitchFamily="18" charset="0"/>
              </a:rPr>
              <a:t> + … </a:t>
            </a:r>
            <a:r>
              <a:rPr lang="en-US" altLang="it-IT" sz="1800" b="1" dirty="0" err="1">
                <a:latin typeface="Times" panose="02020603050405020304" pitchFamily="18" charset="0"/>
              </a:rPr>
              <a:t>f</a:t>
            </a:r>
            <a:r>
              <a:rPr lang="en-US" altLang="it-IT" sz="1800" b="1" baseline="-25000" dirty="0" err="1">
                <a:latin typeface="Times" panose="02020603050405020304" pitchFamily="18" charset="0"/>
              </a:rPr>
              <a:t>N</a:t>
            </a:r>
            <a:endParaRPr lang="en-US" altLang="it-IT" sz="1800" baseline="-250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baseline="-250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b="1" dirty="0" smtClean="0">
                <a:latin typeface="Times" panose="02020603050405020304" pitchFamily="18" charset="0"/>
              </a:rPr>
              <a:t>F(</a:t>
            </a:r>
            <a:r>
              <a:rPr lang="en-US" altLang="it-IT" sz="18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solidFill>
                  <a:srgbClr val="FF0000"/>
                </a:solidFill>
                <a:latin typeface="Times" panose="02020603050405020304" pitchFamily="18" charset="0"/>
              </a:rPr>
              <a:t>*</a:t>
            </a:r>
            <a:r>
              <a:rPr lang="en-US" altLang="it-IT" sz="1800" b="1" dirty="0" smtClean="0">
                <a:latin typeface="Times" panose="02020603050405020304" pitchFamily="18" charset="0"/>
              </a:rPr>
              <a:t>)</a:t>
            </a:r>
            <a:r>
              <a:rPr lang="en-US" altLang="it-IT" sz="1800" dirty="0" smtClean="0">
                <a:latin typeface="Times" panose="02020603050405020304" pitchFamily="18" charset="0"/>
              </a:rPr>
              <a:t> </a:t>
            </a:r>
            <a:r>
              <a:rPr lang="en-US" altLang="it-IT" sz="1800" dirty="0">
                <a:latin typeface="Times" panose="02020603050405020304" pitchFamily="18" charset="0"/>
              </a:rPr>
              <a:t>= </a:t>
            </a:r>
            <a:r>
              <a:rPr lang="en-US" altLang="it-IT" sz="2400" dirty="0">
                <a:latin typeface="Times" panose="02020603050405020304" pitchFamily="18" charset="0"/>
              </a:rPr>
              <a:t>∑ </a:t>
            </a:r>
            <a:r>
              <a:rPr lang="en-US" altLang="it-IT" sz="1800" dirty="0">
                <a:latin typeface="Times" panose="02020603050405020304" pitchFamily="18" charset="0"/>
              </a:rPr>
              <a:t>f</a:t>
            </a:r>
            <a:r>
              <a:rPr lang="en-US" altLang="it-IT" sz="1800" baseline="-25000" dirty="0">
                <a:latin typeface="Times" panose="02020603050405020304" pitchFamily="18" charset="0"/>
              </a:rPr>
              <a:t>j </a:t>
            </a:r>
            <a:r>
              <a:rPr lang="en-US" altLang="it-IT" sz="1800" dirty="0" err="1" smtClean="0">
                <a:latin typeface="Times" panose="02020603050405020304" pitchFamily="18" charset="0"/>
              </a:rPr>
              <a:t>exp</a:t>
            </a:r>
            <a:r>
              <a:rPr lang="en-US" altLang="it-IT" sz="1800" dirty="0" smtClean="0">
                <a:latin typeface="Times" panose="02020603050405020304" pitchFamily="18" charset="0"/>
              </a:rPr>
              <a:t>(2</a:t>
            </a:r>
            <a:r>
              <a:rPr lang="en-US" altLang="it-IT" sz="1800" dirty="0" smtClean="0">
                <a:latin typeface="Symbol" panose="05050102010706020507" pitchFamily="18" charset="2"/>
              </a:rPr>
              <a:t>p</a:t>
            </a:r>
            <a:r>
              <a:rPr lang="en-US" altLang="it-IT" sz="1800" dirty="0" smtClean="0">
                <a:latin typeface="Times" panose="02020603050405020304" pitchFamily="18" charset="0"/>
              </a:rPr>
              <a:t>i</a:t>
            </a:r>
            <a:r>
              <a:rPr lang="en-US" altLang="it-IT" sz="1800" b="1" dirty="0" smtClean="0">
                <a:latin typeface="Times" panose="02020603050405020304" pitchFamily="18" charset="0"/>
              </a:rPr>
              <a:t>r</a:t>
            </a:r>
            <a:r>
              <a:rPr lang="en-US" altLang="it-IT" sz="1800" b="1" baseline="-25000" dirty="0" smtClean="0">
                <a:latin typeface="Times" panose="02020603050405020304" pitchFamily="18" charset="0"/>
              </a:rPr>
              <a:t>j</a:t>
            </a:r>
            <a:r>
              <a:rPr lang="en-US" altLang="it-IT" sz="1800" b="1" dirty="0" smtClean="0">
                <a:latin typeface="Times" panose="02020603050405020304" pitchFamily="18" charset="0"/>
              </a:rPr>
              <a:t>.</a:t>
            </a:r>
            <a:r>
              <a:rPr lang="en-US" altLang="it-IT" sz="18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r</a:t>
            </a:r>
            <a:r>
              <a:rPr lang="en-US" altLang="it-IT" sz="1800" b="1" baseline="30000" dirty="0" smtClean="0">
                <a:solidFill>
                  <a:srgbClr val="FF0000"/>
                </a:solidFill>
                <a:latin typeface="Times" panose="02020603050405020304" pitchFamily="18" charset="0"/>
              </a:rPr>
              <a:t>*</a:t>
            </a:r>
            <a:r>
              <a:rPr lang="en-US" altLang="it-IT" sz="1800" dirty="0" smtClean="0">
                <a:latin typeface="Times" panose="02020603050405020304" pitchFamily="18" charset="0"/>
              </a:rPr>
              <a:t>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 dirty="0" smtClean="0">
                <a:latin typeface="Times" panose="02020603050405020304" pitchFamily="18" charset="0"/>
              </a:rPr>
              <a:t>sum of </a:t>
            </a:r>
            <a:r>
              <a:rPr lang="en-US" altLang="it-IT" sz="1800" dirty="0">
                <a:latin typeface="Times" panose="02020603050405020304" pitchFamily="18" charset="0"/>
              </a:rPr>
              <a:t>j </a:t>
            </a:r>
            <a:r>
              <a:rPr lang="en-US" altLang="it-IT" sz="1800" dirty="0" smtClean="0">
                <a:latin typeface="Times" panose="02020603050405020304" pitchFamily="18" charset="0"/>
              </a:rPr>
              <a:t>from 1 to </a:t>
            </a:r>
            <a:r>
              <a:rPr lang="en-US" altLang="it-IT" sz="1800" dirty="0">
                <a:latin typeface="Times" panose="02020603050405020304" pitchFamily="18" charset="0"/>
              </a:rPr>
              <a:t>N</a:t>
            </a:r>
          </a:p>
        </p:txBody>
      </p:sp>
      <p:grpSp>
        <p:nvGrpSpPr>
          <p:cNvPr id="3" name="Gruppo 2"/>
          <p:cNvGrpSpPr/>
          <p:nvPr/>
        </p:nvGrpSpPr>
        <p:grpSpPr>
          <a:xfrm>
            <a:off x="166543" y="1235075"/>
            <a:ext cx="3140075" cy="2301875"/>
            <a:chOff x="2346325" y="1431925"/>
            <a:chExt cx="3140075" cy="2301875"/>
          </a:xfrm>
        </p:grpSpPr>
        <p:sp>
          <p:nvSpPr>
            <p:cNvPr id="55299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2895600" cy="1981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5300" name="Line 5"/>
            <p:cNvSpPr>
              <a:spLocks noChangeShapeType="1"/>
            </p:cNvSpPr>
            <p:nvPr/>
          </p:nvSpPr>
          <p:spPr bwMode="auto">
            <a:xfrm>
              <a:off x="2590800" y="1752600"/>
              <a:ext cx="2286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1" name="Line 6"/>
            <p:cNvSpPr>
              <a:spLocks noChangeShapeType="1"/>
            </p:cNvSpPr>
            <p:nvPr/>
          </p:nvSpPr>
          <p:spPr bwMode="auto">
            <a:xfrm>
              <a:off x="2590800" y="1752600"/>
              <a:ext cx="1066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2" name="Line 7"/>
            <p:cNvSpPr>
              <a:spLocks noChangeShapeType="1"/>
            </p:cNvSpPr>
            <p:nvPr/>
          </p:nvSpPr>
          <p:spPr bwMode="auto">
            <a:xfrm>
              <a:off x="2590800" y="1752600"/>
              <a:ext cx="16764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3" name="Oval 8"/>
            <p:cNvSpPr>
              <a:spLocks noChangeArrowheads="1"/>
            </p:cNvSpPr>
            <p:nvPr/>
          </p:nvSpPr>
          <p:spPr bwMode="auto">
            <a:xfrm>
              <a:off x="281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5304" name="Oval 9"/>
            <p:cNvSpPr>
              <a:spLocks noChangeArrowheads="1"/>
            </p:cNvSpPr>
            <p:nvPr/>
          </p:nvSpPr>
          <p:spPr bwMode="auto">
            <a:xfrm>
              <a:off x="3657600" y="25146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5305" name="Oval 10"/>
            <p:cNvSpPr>
              <a:spLocks noChangeArrowheads="1"/>
            </p:cNvSpPr>
            <p:nvPr/>
          </p:nvSpPr>
          <p:spPr bwMode="auto">
            <a:xfrm>
              <a:off x="4267200" y="2209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5306" name="Text Box 11"/>
            <p:cNvSpPr txBox="1">
              <a:spLocks noChangeArrowheads="1"/>
            </p:cNvSpPr>
            <p:nvPr/>
          </p:nvSpPr>
          <p:spPr bwMode="auto">
            <a:xfrm>
              <a:off x="2667000" y="2033588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800">
                  <a:latin typeface="Times" panose="02020603050405020304" pitchFamily="18" charset="0"/>
                </a:rPr>
                <a:t>r</a:t>
              </a:r>
              <a:r>
                <a:rPr lang="en-US" altLang="it-IT" sz="1800" baseline="-25000">
                  <a:latin typeface="Times" panose="02020603050405020304" pitchFamily="18" charset="0"/>
                </a:rPr>
                <a:t>1</a:t>
              </a:r>
              <a:endParaRPr lang="en-US" altLang="it-IT" sz="2400">
                <a:latin typeface="Times" panose="02020603050405020304" pitchFamily="18" charset="0"/>
              </a:endParaRPr>
            </a:p>
          </p:txBody>
        </p:sp>
        <p:sp>
          <p:nvSpPr>
            <p:cNvPr id="55307" name="Text Box 12"/>
            <p:cNvSpPr txBox="1">
              <a:spLocks noChangeArrowheads="1"/>
            </p:cNvSpPr>
            <p:nvPr/>
          </p:nvSpPr>
          <p:spPr bwMode="auto">
            <a:xfrm>
              <a:off x="3200400" y="1981200"/>
              <a:ext cx="66357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it-IT" sz="1800">
                  <a:latin typeface="Times" panose="02020603050405020304" pitchFamily="18" charset="0"/>
                </a:rPr>
                <a:t>r</a:t>
              </a:r>
              <a:r>
                <a:rPr lang="en-US" altLang="it-IT" sz="1800" baseline="-25000">
                  <a:latin typeface="Times" panose="02020603050405020304" pitchFamily="18" charset="0"/>
                </a:rPr>
                <a:t>2</a:t>
              </a:r>
              <a:endParaRPr lang="en-US" altLang="it-IT" sz="2400">
                <a:latin typeface="Times" panose="02020603050405020304" pitchFamily="18" charset="0"/>
              </a:endParaRPr>
            </a:p>
          </p:txBody>
        </p:sp>
        <p:sp>
          <p:nvSpPr>
            <p:cNvPr id="55308" name="Text Box 13"/>
            <p:cNvSpPr txBox="1">
              <a:spLocks noChangeArrowheads="1"/>
            </p:cNvSpPr>
            <p:nvPr/>
          </p:nvSpPr>
          <p:spPr bwMode="auto">
            <a:xfrm>
              <a:off x="3565525" y="1728788"/>
              <a:ext cx="336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800">
                  <a:latin typeface="Times" panose="02020603050405020304" pitchFamily="18" charset="0"/>
                </a:rPr>
                <a:t>r</a:t>
              </a:r>
              <a:r>
                <a:rPr lang="en-US" altLang="it-IT" sz="1800" baseline="-25000">
                  <a:latin typeface="Times" panose="02020603050405020304" pitchFamily="18" charset="0"/>
                </a:rPr>
                <a:t>3</a:t>
              </a:r>
              <a:endParaRPr lang="en-US" altLang="it-IT" sz="2400">
                <a:latin typeface="Times" panose="02020603050405020304" pitchFamily="18" charset="0"/>
              </a:endParaRPr>
            </a:p>
          </p:txBody>
        </p:sp>
        <p:sp>
          <p:nvSpPr>
            <p:cNvPr id="55309" name="Text Box 14"/>
            <p:cNvSpPr txBox="1">
              <a:spLocks noChangeArrowheads="1"/>
            </p:cNvSpPr>
            <p:nvPr/>
          </p:nvSpPr>
          <p:spPr bwMode="auto">
            <a:xfrm>
              <a:off x="2346325" y="1431925"/>
              <a:ext cx="4048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2400">
                  <a:latin typeface="Times" panose="02020603050405020304" pitchFamily="18" charset="0"/>
                </a:rPr>
                <a:t>O</a:t>
              </a:r>
            </a:p>
          </p:txBody>
        </p:sp>
        <p:sp>
          <p:nvSpPr>
            <p:cNvPr id="55311" name="Text Box 16"/>
            <p:cNvSpPr txBox="1">
              <a:spLocks noChangeArrowheads="1"/>
            </p:cNvSpPr>
            <p:nvPr/>
          </p:nvSpPr>
          <p:spPr bwMode="auto">
            <a:xfrm>
              <a:off x="2727325" y="2589213"/>
              <a:ext cx="2857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600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55312" name="Text Box 17"/>
            <p:cNvSpPr txBox="1">
              <a:spLocks noChangeArrowheads="1"/>
            </p:cNvSpPr>
            <p:nvPr/>
          </p:nvSpPr>
          <p:spPr bwMode="auto">
            <a:xfrm>
              <a:off x="3657600" y="2438400"/>
              <a:ext cx="4064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it-IT" sz="1600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55313" name="Text Box 18"/>
            <p:cNvSpPr txBox="1">
              <a:spLocks noChangeArrowheads="1"/>
            </p:cNvSpPr>
            <p:nvPr/>
          </p:nvSpPr>
          <p:spPr bwMode="auto">
            <a:xfrm>
              <a:off x="4251325" y="2132013"/>
              <a:ext cx="2857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it-IT" sz="1600">
                  <a:latin typeface="Times" panose="02020603050405020304" pitchFamily="18" charset="0"/>
                </a:rPr>
                <a:t>3</a:t>
              </a:r>
            </a:p>
          </p:txBody>
        </p:sp>
      </p:grpSp>
      <p:sp>
        <p:nvSpPr>
          <p:cNvPr id="55314" name="Text Box 19"/>
          <p:cNvSpPr txBox="1">
            <a:spLocks noChangeArrowheads="1"/>
          </p:cNvSpPr>
          <p:nvPr/>
        </p:nvSpPr>
        <p:spPr bwMode="auto">
          <a:xfrm>
            <a:off x="7223125" y="63849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400">
              <a:latin typeface="Times" panose="02020603050405020304" pitchFamily="18" charset="0"/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6334125" y="2895600"/>
            <a:ext cx="1778000" cy="1282700"/>
            <a:chOff x="6426200" y="4967615"/>
            <a:chExt cx="1778000" cy="1282700"/>
          </a:xfrm>
        </p:grpSpPr>
        <p:grpSp>
          <p:nvGrpSpPr>
            <p:cNvPr id="55315" name="Group 20"/>
            <p:cNvGrpSpPr>
              <a:grpSpLocks/>
            </p:cNvGrpSpPr>
            <p:nvPr/>
          </p:nvGrpSpPr>
          <p:grpSpPr bwMode="auto">
            <a:xfrm>
              <a:off x="6426200" y="4967615"/>
              <a:ext cx="1778000" cy="1282700"/>
              <a:chOff x="4296" y="3296"/>
              <a:chExt cx="1120" cy="808"/>
            </a:xfrm>
          </p:grpSpPr>
          <p:sp>
            <p:nvSpPr>
              <p:cNvPr id="55316" name="Line 21"/>
              <p:cNvSpPr>
                <a:spLocks noChangeShapeType="1"/>
              </p:cNvSpPr>
              <p:nvPr/>
            </p:nvSpPr>
            <p:spPr bwMode="auto">
              <a:xfrm>
                <a:off x="4610" y="3296"/>
                <a:ext cx="0" cy="8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17" name="Line 22"/>
              <p:cNvSpPr>
                <a:spLocks noChangeShapeType="1"/>
              </p:cNvSpPr>
              <p:nvPr/>
            </p:nvSpPr>
            <p:spPr bwMode="auto">
              <a:xfrm>
                <a:off x="4296" y="3852"/>
                <a:ext cx="1120" cy="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dirty="0"/>
              </a:p>
            </p:txBody>
          </p:sp>
          <p:sp>
            <p:nvSpPr>
              <p:cNvPr id="55318" name="Line 23"/>
              <p:cNvSpPr>
                <a:spLocks noChangeShapeType="1"/>
              </p:cNvSpPr>
              <p:nvPr/>
            </p:nvSpPr>
            <p:spPr bwMode="auto">
              <a:xfrm flipV="1">
                <a:off x="4610" y="3708"/>
                <a:ext cx="22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19" name="Line 24"/>
              <p:cNvSpPr>
                <a:spLocks noChangeShapeType="1"/>
              </p:cNvSpPr>
              <p:nvPr/>
            </p:nvSpPr>
            <p:spPr bwMode="auto">
              <a:xfrm flipH="1" flipV="1">
                <a:off x="4776" y="3600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0" name="Line 25"/>
              <p:cNvSpPr>
                <a:spLocks noChangeShapeType="1"/>
              </p:cNvSpPr>
              <p:nvPr/>
            </p:nvSpPr>
            <p:spPr bwMode="auto">
              <a:xfrm>
                <a:off x="4976" y="3440"/>
                <a:ext cx="160" cy="2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1" name="Line 26"/>
              <p:cNvSpPr>
                <a:spLocks noChangeShapeType="1"/>
              </p:cNvSpPr>
              <p:nvPr/>
            </p:nvSpPr>
            <p:spPr bwMode="auto">
              <a:xfrm flipV="1">
                <a:off x="4784" y="3408"/>
                <a:ext cx="19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5322" name="Line 27"/>
              <p:cNvSpPr>
                <a:spLocks noChangeShapeType="1"/>
              </p:cNvSpPr>
              <p:nvPr/>
            </p:nvSpPr>
            <p:spPr bwMode="auto">
              <a:xfrm flipV="1">
                <a:off x="4608" y="3704"/>
                <a:ext cx="520" cy="1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" name="CasellaDiTesto 1"/>
            <p:cNvSpPr txBox="1"/>
            <p:nvPr/>
          </p:nvSpPr>
          <p:spPr>
            <a:xfrm>
              <a:off x="7138306" y="570484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F</a:t>
              </a:r>
              <a:endParaRPr lang="it-IT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6862818" y="5461426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f</a:t>
              </a:r>
              <a:r>
                <a:rPr lang="it-IT" sz="1400" baseline="-25000" dirty="0" smtClean="0"/>
                <a:t>1</a:t>
              </a:r>
              <a:endParaRPr lang="it-IT" sz="1400" baseline="-25000" dirty="0"/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7176807" y="5352445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f</a:t>
              </a:r>
              <a:r>
                <a:rPr lang="it-IT" sz="1400" baseline="-25000" dirty="0"/>
                <a:t>2</a:t>
              </a:r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7109495" y="5041493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f</a:t>
              </a:r>
              <a:r>
                <a:rPr lang="it-IT" sz="1400" baseline="-25000" dirty="0" smtClean="0"/>
                <a:t>3</a:t>
              </a:r>
              <a:endParaRPr lang="it-IT" sz="1400" baseline="-25000" dirty="0"/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7579433" y="5118625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smtClean="0"/>
                <a:t>f</a:t>
              </a:r>
              <a:r>
                <a:rPr lang="it-IT" sz="1400" baseline="-25000" dirty="0" smtClean="0"/>
                <a:t>4</a:t>
              </a:r>
              <a:endParaRPr lang="it-IT" sz="1400" baseline="-25000" dirty="0"/>
            </a:p>
          </p:txBody>
        </p:sp>
      </p:grpSp>
      <p:sp>
        <p:nvSpPr>
          <p:cNvPr id="5" name="CasellaDiTesto 4"/>
          <p:cNvSpPr txBox="1"/>
          <p:nvPr/>
        </p:nvSpPr>
        <p:spPr>
          <a:xfrm>
            <a:off x="525318" y="4178300"/>
            <a:ext cx="5382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 smtClean="0"/>
              <a:t>r</a:t>
            </a:r>
            <a:r>
              <a:rPr lang="it-IT" sz="1800" dirty="0" smtClean="0"/>
              <a:t> </a:t>
            </a:r>
            <a:r>
              <a:rPr lang="it-IT" sz="1800" dirty="0" err="1" smtClean="0"/>
              <a:t>real</a:t>
            </a:r>
            <a:r>
              <a:rPr lang="it-IT" sz="1800" dirty="0" smtClean="0"/>
              <a:t> </a:t>
            </a:r>
            <a:r>
              <a:rPr lang="it-IT" sz="1800" dirty="0" err="1" smtClean="0"/>
              <a:t>space</a:t>
            </a:r>
            <a:r>
              <a:rPr lang="it-IT" sz="1800" dirty="0" smtClean="0"/>
              <a:t> of the </a:t>
            </a:r>
            <a:r>
              <a:rPr lang="it-IT" sz="1800" dirty="0" err="1" smtClean="0"/>
              <a:t>cell</a:t>
            </a:r>
            <a:r>
              <a:rPr lang="it-IT" sz="1800" dirty="0" smtClean="0"/>
              <a:t> with </a:t>
            </a:r>
            <a:r>
              <a:rPr lang="it-IT" sz="1800" dirty="0" err="1" smtClean="0"/>
              <a:t>fractional</a:t>
            </a:r>
            <a:r>
              <a:rPr lang="it-IT" sz="1800" dirty="0" smtClean="0"/>
              <a:t>  </a:t>
            </a:r>
            <a:r>
              <a:rPr lang="it-IT" sz="1800" dirty="0" err="1" smtClean="0"/>
              <a:t>coordinates</a:t>
            </a:r>
            <a:r>
              <a:rPr lang="it-IT" sz="1800" dirty="0" smtClean="0"/>
              <a:t> </a:t>
            </a:r>
            <a:r>
              <a:rPr lang="it-IT" sz="1800" dirty="0" err="1" smtClean="0"/>
              <a:t>x,y,z</a:t>
            </a:r>
            <a:r>
              <a:rPr lang="it-IT" sz="1800" dirty="0" smtClean="0"/>
              <a:t> </a:t>
            </a:r>
            <a:endParaRPr lang="it-IT" sz="1800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525318" y="4565650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>
                <a:solidFill>
                  <a:srgbClr val="FF0000"/>
                </a:solidFill>
              </a:rPr>
              <a:t>r</a:t>
            </a:r>
            <a:r>
              <a:rPr lang="it-IT" sz="1800" b="1" baseline="30000" dirty="0" smtClean="0">
                <a:solidFill>
                  <a:srgbClr val="FF0000"/>
                </a:solidFill>
              </a:rPr>
              <a:t>*</a:t>
            </a:r>
            <a:r>
              <a:rPr lang="it-IT" sz="1800" dirty="0" smtClean="0">
                <a:solidFill>
                  <a:srgbClr val="FF0000"/>
                </a:solidFill>
              </a:rPr>
              <a:t> </a:t>
            </a:r>
            <a:r>
              <a:rPr lang="it-IT" sz="1800" dirty="0" err="1" smtClean="0"/>
              <a:t>reciprocal</a:t>
            </a:r>
            <a:r>
              <a:rPr lang="it-IT" sz="1800" dirty="0" smtClean="0"/>
              <a:t> </a:t>
            </a:r>
            <a:r>
              <a:rPr lang="it-IT" sz="1800" dirty="0" err="1" smtClean="0"/>
              <a:t>space</a:t>
            </a:r>
            <a:r>
              <a:rPr lang="it-IT" sz="1800" dirty="0" smtClean="0"/>
              <a:t> with coordinate </a:t>
            </a:r>
            <a:r>
              <a:rPr lang="it-IT" sz="1800" dirty="0" err="1" smtClean="0"/>
              <a:t>h,k,l</a:t>
            </a:r>
            <a:endParaRPr lang="it-IT" sz="1800" dirty="0"/>
          </a:p>
        </p:txBody>
      </p:sp>
      <p:cxnSp>
        <p:nvCxnSpPr>
          <p:cNvPr id="7" name="Connettore diritto 6"/>
          <p:cNvCxnSpPr/>
          <p:nvPr/>
        </p:nvCxnSpPr>
        <p:spPr>
          <a:xfrm flipV="1">
            <a:off x="5874325" y="5144655"/>
            <a:ext cx="2063461" cy="9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diritto 37"/>
          <p:cNvCxnSpPr/>
          <p:nvPr/>
        </p:nvCxnSpPr>
        <p:spPr>
          <a:xfrm flipV="1">
            <a:off x="5878628" y="6050214"/>
            <a:ext cx="2063461" cy="9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6459378" y="4565650"/>
            <a:ext cx="0" cy="5882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6064871" y="458604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FF0066"/>
                </a:solidFill>
              </a:rPr>
              <a:t>r</a:t>
            </a:r>
            <a:r>
              <a:rPr lang="it-IT" b="1" baseline="30000" dirty="0" smtClean="0">
                <a:solidFill>
                  <a:srgbClr val="FF0066"/>
                </a:solidFill>
              </a:rPr>
              <a:t>*</a:t>
            </a:r>
            <a:endParaRPr lang="it-IT" b="1" baseline="30000" dirty="0">
              <a:solidFill>
                <a:srgbClr val="FF0066"/>
              </a:solidFill>
            </a:endParaRPr>
          </a:p>
        </p:txBody>
      </p:sp>
      <p:cxnSp>
        <p:nvCxnSpPr>
          <p:cNvPr id="13" name="Connettore 2 12"/>
          <p:cNvCxnSpPr/>
          <p:nvPr/>
        </p:nvCxnSpPr>
        <p:spPr>
          <a:xfrm>
            <a:off x="6459378" y="5153891"/>
            <a:ext cx="463009" cy="4433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sellaDiTesto 44"/>
          <p:cNvSpPr txBox="1"/>
          <p:nvPr/>
        </p:nvSpPr>
        <p:spPr>
          <a:xfrm>
            <a:off x="6365265" y="5232515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r</a:t>
            </a:r>
            <a:endParaRPr lang="it-IT" b="1" baseline="300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7884519" y="487812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solidFill>
                  <a:srgbClr val="00CC66"/>
                </a:solidFill>
              </a:rPr>
              <a:t>hkl</a:t>
            </a:r>
            <a:endParaRPr lang="it-IT" dirty="0">
              <a:solidFill>
                <a:srgbClr val="00CC66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 flipH="1">
            <a:off x="6681567" y="5493906"/>
            <a:ext cx="732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xyx</a:t>
            </a:r>
            <a:endParaRPr lang="it-IT" dirty="0"/>
          </a:p>
        </p:txBody>
      </p:sp>
      <p:cxnSp>
        <p:nvCxnSpPr>
          <p:cNvPr id="17" name="Connettore 2 16"/>
          <p:cNvCxnSpPr/>
          <p:nvPr/>
        </p:nvCxnSpPr>
        <p:spPr>
          <a:xfrm>
            <a:off x="7848343" y="5124894"/>
            <a:ext cx="18473" cy="896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sellaDiTesto 49"/>
          <p:cNvSpPr txBox="1"/>
          <p:nvPr/>
        </p:nvSpPr>
        <p:spPr>
          <a:xfrm>
            <a:off x="7839830" y="5458128"/>
            <a:ext cx="716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solidFill>
                  <a:srgbClr val="00CC66"/>
                </a:solidFill>
              </a:rPr>
              <a:t>d</a:t>
            </a:r>
            <a:r>
              <a:rPr lang="it-IT" baseline="-25000" dirty="0" err="1" smtClean="0">
                <a:solidFill>
                  <a:srgbClr val="00CC66"/>
                </a:solidFill>
              </a:rPr>
              <a:t>hkl</a:t>
            </a:r>
            <a:endParaRPr lang="it-IT" baseline="-25000" dirty="0">
              <a:solidFill>
                <a:srgbClr val="00CC66"/>
              </a:solidFill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6400800" y="462701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66"/>
                </a:solidFill>
              </a:rPr>
              <a:t>1/</a:t>
            </a:r>
            <a:r>
              <a:rPr lang="it-IT" dirty="0" err="1" smtClean="0">
                <a:solidFill>
                  <a:srgbClr val="FF0066"/>
                </a:solidFill>
              </a:rPr>
              <a:t>d</a:t>
            </a:r>
            <a:r>
              <a:rPr lang="it-IT" baseline="-25000" dirty="0" err="1" smtClean="0">
                <a:solidFill>
                  <a:srgbClr val="FF0066"/>
                </a:solidFill>
              </a:rPr>
              <a:t>hkl</a:t>
            </a:r>
            <a:endParaRPr lang="it-IT" baseline="-25000" dirty="0">
              <a:solidFill>
                <a:srgbClr val="FF0066"/>
              </a:solidFill>
            </a:endParaRPr>
          </a:p>
        </p:txBody>
      </p:sp>
      <p:cxnSp>
        <p:nvCxnSpPr>
          <p:cNvPr id="19" name="Connettore 2 18"/>
          <p:cNvCxnSpPr/>
          <p:nvPr/>
        </p:nvCxnSpPr>
        <p:spPr>
          <a:xfrm flipV="1">
            <a:off x="6896819" y="5160996"/>
            <a:ext cx="0" cy="4047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613237" y="5146853"/>
            <a:ext cx="52373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/>
              <a:t>r</a:t>
            </a:r>
            <a:r>
              <a:rPr lang="it-IT" b="1" dirty="0" err="1"/>
              <a:t>·</a:t>
            </a:r>
            <a:r>
              <a:rPr lang="it-IT" b="1" dirty="0" err="1" smtClean="0">
                <a:solidFill>
                  <a:srgbClr val="FF0066"/>
                </a:solidFill>
              </a:rPr>
              <a:t>r</a:t>
            </a:r>
            <a:r>
              <a:rPr lang="it-IT" b="1" baseline="30000" dirty="0" smtClean="0">
                <a:solidFill>
                  <a:srgbClr val="FF0066"/>
                </a:solidFill>
              </a:rPr>
              <a:t>*</a:t>
            </a:r>
            <a:r>
              <a:rPr lang="it-IT" b="1" dirty="0" smtClean="0"/>
              <a:t>= </a:t>
            </a:r>
            <a:r>
              <a:rPr lang="it-IT" sz="1800" dirty="0" err="1" smtClean="0"/>
              <a:t>distance</a:t>
            </a:r>
            <a:r>
              <a:rPr lang="it-IT" sz="1800" dirty="0" smtClean="0"/>
              <a:t> </a:t>
            </a:r>
            <a:r>
              <a:rPr lang="it-IT" sz="1800" dirty="0"/>
              <a:t>of </a:t>
            </a:r>
            <a:r>
              <a:rPr lang="it-IT" sz="1800" dirty="0" err="1" smtClean="0"/>
              <a:t>point</a:t>
            </a:r>
            <a:r>
              <a:rPr lang="it-IT" sz="1800" dirty="0" smtClean="0"/>
              <a:t> </a:t>
            </a:r>
            <a:r>
              <a:rPr lang="it-IT" sz="1800" dirty="0" err="1" smtClean="0"/>
              <a:t>xyz</a:t>
            </a:r>
            <a:r>
              <a:rPr lang="it-IT" sz="1800" dirty="0" smtClean="0"/>
              <a:t> from </a:t>
            </a:r>
            <a:r>
              <a:rPr lang="it-IT" sz="1800" dirty="0" err="1" smtClean="0"/>
              <a:t>plane</a:t>
            </a:r>
            <a:r>
              <a:rPr lang="it-IT" sz="1800" dirty="0" smtClean="0"/>
              <a:t> </a:t>
            </a:r>
            <a:r>
              <a:rPr lang="it-IT" sz="1800" dirty="0" err="1" smtClean="0"/>
              <a:t>hkl</a:t>
            </a:r>
            <a:r>
              <a:rPr lang="it-IT" dirty="0" smtClean="0"/>
              <a:t>/</a:t>
            </a:r>
            <a:r>
              <a:rPr lang="it-IT" dirty="0" err="1" smtClean="0">
                <a:solidFill>
                  <a:srgbClr val="FF0066"/>
                </a:solidFill>
              </a:rPr>
              <a:t>d</a:t>
            </a:r>
            <a:r>
              <a:rPr lang="it-IT" baseline="-25000" dirty="0" err="1" smtClean="0">
                <a:solidFill>
                  <a:srgbClr val="FF0066"/>
                </a:solidFill>
              </a:rPr>
              <a:t>hkl</a:t>
            </a:r>
            <a:endParaRPr lang="it-IT" baseline="-25000" dirty="0" smtClean="0">
              <a:solidFill>
                <a:srgbClr val="FF0066"/>
              </a:solidFill>
            </a:endParaRPr>
          </a:p>
          <a:p>
            <a:endParaRPr lang="it-IT" baseline="-25000" dirty="0"/>
          </a:p>
          <a:p>
            <a:r>
              <a:rPr lang="it-IT" dirty="0" smtClean="0"/>
              <a:t>2</a:t>
            </a:r>
            <a:r>
              <a:rPr lang="en-US" altLang="it-IT" dirty="0" smtClean="0">
                <a:latin typeface="Symbol" panose="05050102010706020507" pitchFamily="18" charset="2"/>
              </a:rPr>
              <a:t>p</a:t>
            </a:r>
            <a:r>
              <a:rPr lang="it-IT" b="1" dirty="0" err="1" smtClean="0"/>
              <a:t>r·</a:t>
            </a:r>
            <a:r>
              <a:rPr lang="it-IT" b="1" dirty="0" err="1" smtClean="0">
                <a:solidFill>
                  <a:srgbClr val="FF0066"/>
                </a:solidFill>
              </a:rPr>
              <a:t>r</a:t>
            </a:r>
            <a:r>
              <a:rPr lang="it-IT" b="1" baseline="30000" dirty="0">
                <a:solidFill>
                  <a:srgbClr val="FF0066"/>
                </a:solidFill>
              </a:rPr>
              <a:t>*</a:t>
            </a:r>
            <a:r>
              <a:rPr lang="it-IT" b="1" dirty="0"/>
              <a:t>= </a:t>
            </a:r>
            <a:r>
              <a:rPr lang="it-IT" b="1" dirty="0" smtClean="0">
                <a:sym typeface="Symbol" panose="05050102010706020507" pitchFamily="18" charset="2"/>
              </a:rPr>
              <a:t> </a:t>
            </a:r>
            <a:r>
              <a:rPr lang="it-IT" sz="1800" dirty="0" err="1" smtClean="0">
                <a:sym typeface="Symbol" panose="05050102010706020507" pitchFamily="18" charset="2"/>
              </a:rPr>
              <a:t>phase</a:t>
            </a:r>
            <a:r>
              <a:rPr lang="it-IT" sz="1800" dirty="0" smtClean="0">
                <a:sym typeface="Symbol" panose="05050102010706020507" pitchFamily="18" charset="2"/>
              </a:rPr>
              <a:t> </a:t>
            </a:r>
            <a:r>
              <a:rPr lang="it-IT" sz="1800" dirty="0">
                <a:sym typeface="Symbol" panose="05050102010706020507" pitchFamily="18" charset="2"/>
              </a:rPr>
              <a:t>of the </a:t>
            </a:r>
            <a:r>
              <a:rPr lang="it-IT" sz="1800" dirty="0" err="1">
                <a:sym typeface="Symbol" panose="05050102010706020507" pitchFamily="18" charset="2"/>
              </a:rPr>
              <a:t>wave</a:t>
            </a:r>
            <a:r>
              <a:rPr lang="it-IT" sz="1800" dirty="0">
                <a:sym typeface="Symbol" panose="05050102010706020507" pitchFamily="18" charset="2"/>
              </a:rPr>
              <a:t> </a:t>
            </a:r>
            <a:r>
              <a:rPr lang="it-IT" sz="1800" dirty="0" err="1">
                <a:sym typeface="Symbol" panose="05050102010706020507" pitchFamily="18" charset="2"/>
              </a:rPr>
              <a:t>scattered</a:t>
            </a:r>
            <a:r>
              <a:rPr lang="it-IT" sz="1800" dirty="0">
                <a:sym typeface="Symbol" panose="05050102010706020507" pitchFamily="18" charset="2"/>
              </a:rPr>
              <a:t> by </a:t>
            </a:r>
            <a:r>
              <a:rPr lang="it-IT" sz="1800" dirty="0" err="1" smtClean="0">
                <a:sym typeface="Symbol" panose="05050102010706020507" pitchFamily="18" charset="2"/>
              </a:rPr>
              <a:t>point</a:t>
            </a:r>
            <a:r>
              <a:rPr lang="it-IT" sz="1800" dirty="0" smtClean="0">
                <a:sym typeface="Symbol" panose="05050102010706020507" pitchFamily="18" charset="2"/>
              </a:rPr>
              <a:t> </a:t>
            </a:r>
            <a:r>
              <a:rPr lang="it-IT" sz="1800" dirty="0" err="1" smtClean="0">
                <a:sym typeface="Symbol" panose="05050102010706020507" pitchFamily="18" charset="2"/>
              </a:rPr>
              <a:t>xyz</a:t>
            </a:r>
            <a:endParaRPr lang="it-IT" sz="1800" dirty="0" smtClean="0">
              <a:sym typeface="Symbol" panose="05050102010706020507" pitchFamily="18" charset="2"/>
            </a:endParaRPr>
          </a:p>
          <a:p>
            <a:r>
              <a:rPr lang="it-IT" sz="1800" dirty="0">
                <a:sym typeface="Symbol" panose="05050102010706020507" pitchFamily="18" charset="2"/>
              </a:rPr>
              <a:t> </a:t>
            </a:r>
            <a:r>
              <a:rPr lang="it-IT" sz="1800" dirty="0" smtClean="0">
                <a:sym typeface="Symbol" panose="05050102010706020507" pitchFamily="18" charset="2"/>
              </a:rPr>
              <a:t>                      with </a:t>
            </a:r>
            <a:r>
              <a:rPr lang="it-IT" sz="1800" dirty="0" err="1" smtClean="0">
                <a:sym typeface="Symbol" panose="05050102010706020507" pitchFamily="18" charset="2"/>
              </a:rPr>
              <a:t>respect</a:t>
            </a:r>
            <a:r>
              <a:rPr lang="it-IT" sz="1800" dirty="0" smtClean="0">
                <a:sym typeface="Symbol" panose="05050102010706020507" pitchFamily="18" charset="2"/>
              </a:rPr>
              <a:t> to the </a:t>
            </a:r>
            <a:r>
              <a:rPr lang="it-IT" sz="1800" dirty="0" err="1" smtClean="0">
                <a:sym typeface="Symbol" panose="05050102010706020507" pitchFamily="18" charset="2"/>
              </a:rPr>
              <a:t>plane</a:t>
            </a:r>
            <a:r>
              <a:rPr lang="it-IT" sz="1800" dirty="0" smtClean="0">
                <a:sym typeface="Symbol" panose="05050102010706020507" pitchFamily="18" charset="2"/>
              </a:rPr>
              <a:t> </a:t>
            </a:r>
            <a:r>
              <a:rPr lang="it-IT" sz="1800" dirty="0" err="1" smtClean="0">
                <a:sym typeface="Symbol" panose="05050102010706020507" pitchFamily="18" charset="2"/>
              </a:rPr>
              <a:t>hkl</a:t>
            </a:r>
            <a:endParaRPr lang="it-IT" sz="1800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5788025" y="6265117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/>
              <a:t>r·</a:t>
            </a:r>
            <a:r>
              <a:rPr lang="it-IT" b="1" dirty="0" err="1">
                <a:solidFill>
                  <a:srgbClr val="FF0066"/>
                </a:solidFill>
              </a:rPr>
              <a:t>r</a:t>
            </a:r>
            <a:r>
              <a:rPr lang="it-IT" b="1" baseline="30000" dirty="0">
                <a:solidFill>
                  <a:srgbClr val="FF0066"/>
                </a:solidFill>
              </a:rPr>
              <a:t>*</a:t>
            </a:r>
            <a:r>
              <a:rPr lang="it-IT" b="1" dirty="0"/>
              <a:t>= </a:t>
            </a:r>
            <a:r>
              <a:rPr lang="it-IT" dirty="0" err="1" smtClean="0">
                <a:solidFill>
                  <a:srgbClr val="FF0066"/>
                </a:solidFill>
              </a:rPr>
              <a:t>h</a:t>
            </a:r>
            <a:r>
              <a:rPr lang="it-IT" dirty="0" err="1" smtClean="0"/>
              <a:t>x+</a:t>
            </a:r>
            <a:r>
              <a:rPr lang="it-IT" dirty="0" err="1" smtClean="0">
                <a:solidFill>
                  <a:srgbClr val="FF0066"/>
                </a:solidFill>
              </a:rPr>
              <a:t>k</a:t>
            </a:r>
            <a:r>
              <a:rPr lang="it-IT" dirty="0" err="1" smtClean="0"/>
              <a:t>y+</a:t>
            </a:r>
            <a:r>
              <a:rPr lang="it-IT" dirty="0" err="1" smtClean="0">
                <a:solidFill>
                  <a:srgbClr val="FF0066"/>
                </a:solidFill>
              </a:rPr>
              <a:t>l</a:t>
            </a:r>
            <a:r>
              <a:rPr lang="it-IT" dirty="0" err="1" smtClean="0"/>
              <a:t>z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22225</TotalTime>
  <Words>1022</Words>
  <Application>Microsoft Office PowerPoint</Application>
  <PresentationFormat>Presentazione su schermo (4:3)</PresentationFormat>
  <Paragraphs>237</Paragraphs>
  <Slides>15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Symbol</vt:lpstr>
      <vt:lpstr>Times</vt:lpstr>
      <vt:lpstr>Times New Roman</vt:lpstr>
      <vt:lpstr>Struttura predefinita</vt:lpstr>
      <vt:lpstr>Immagine bitmap</vt:lpstr>
      <vt:lpstr>The Structure Factor</vt:lpstr>
      <vt:lpstr>Origin and phase in the Argand diagram</vt:lpstr>
      <vt:lpstr>Reflections with restricted phase</vt:lpstr>
      <vt:lpstr>Systematic absences</vt:lpstr>
      <vt:lpstr>Diffraction symmetry</vt:lpstr>
      <vt:lpstr>Friedel law</vt:lpstr>
      <vt:lpstr>Scattering by an atom</vt:lpstr>
      <vt:lpstr>Atomic Scattering Factor </vt:lpstr>
      <vt:lpstr>Scattering from the crystallographically independent unit (Result of the interference of the N interpenetrating lattices defined by N atoms not related by symmetry)</vt:lpstr>
      <vt:lpstr>Structure Factor representation</vt:lpstr>
      <vt:lpstr>Electron Density</vt:lpstr>
      <vt:lpstr>Phase Problem</vt:lpstr>
      <vt:lpstr>Importance of phase and amplitude</vt:lpstr>
      <vt:lpstr>Presentazione standard di PowerPoint</vt:lpstr>
      <vt:lpstr>Patterson Function</vt:lpstr>
    </vt:vector>
  </TitlesOfParts>
  <Company>Università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factor equation</dc:title>
  <dc:creator>geremia</dc:creator>
  <cp:lastModifiedBy>GEREMIA SILVANO</cp:lastModifiedBy>
  <cp:revision>348</cp:revision>
  <dcterms:created xsi:type="dcterms:W3CDTF">2004-08-23T09:38:51Z</dcterms:created>
  <dcterms:modified xsi:type="dcterms:W3CDTF">2026-04-02T14:29:51Z</dcterms:modified>
</cp:coreProperties>
</file>