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18" r:id="rId2"/>
    <p:sldId id="319" r:id="rId3"/>
    <p:sldId id="456" r:id="rId4"/>
    <p:sldId id="389" r:id="rId5"/>
    <p:sldId id="457" r:id="rId6"/>
    <p:sldId id="458" r:id="rId7"/>
    <p:sldId id="460" r:id="rId8"/>
    <p:sldId id="461" r:id="rId9"/>
    <p:sldId id="459" r:id="rId10"/>
    <p:sldId id="268" r:id="rId11"/>
    <p:sldId id="390" r:id="rId12"/>
    <p:sldId id="402" r:id="rId13"/>
    <p:sldId id="403" r:id="rId14"/>
    <p:sldId id="454" r:id="rId15"/>
    <p:sldId id="455" r:id="rId16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0066"/>
    <a:srgbClr val="6633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5" autoAdjust="0"/>
  </p:normalViewPr>
  <p:slideViewPr>
    <p:cSldViewPr snapToGrid="0">
      <p:cViewPr varScale="1">
        <p:scale>
          <a:sx n="80" d="100"/>
          <a:sy n="80" d="100"/>
        </p:scale>
        <p:origin x="904" y="40"/>
      </p:cViewPr>
      <p:guideLst>
        <p:guide orient="horz" pos="2160"/>
        <p:guide pos="30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ABE479F-B0A6-4F3A-B4AE-1623CDBB996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A82B7-B798-4D51-B077-3B483987B74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074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AD983-0723-4327-BF5B-0286E97C4FF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8107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66DCE-6E02-4D51-B320-66E09F63F11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30746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olo, ClipArt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online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60ED6-199D-418A-A1CB-ED030F0AD7E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21169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01FB7-6033-418C-AE30-B66514D036B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560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E22FF-B45D-475B-925B-9915871C5C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4623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808F2-FABA-4AB1-BDE0-745A91D3CAD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6303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98CBD-39F5-4608-A313-C6C7DBCE494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5291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F9C09-711D-4DC0-A7CD-2AEC497ABA3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50018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7EC08-51A2-4DE2-B820-F22149EF5BD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5332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0D9FE-FF91-4EF6-8F9B-25823D9A68C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66170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78939-FC79-4C05-86F8-349B0212B04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286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384BE-6E22-45A1-81A5-1A5A320D5DE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85634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58A1D5-8B88-4914-9366-4D4E6E3EBDD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98475" y="2895345"/>
            <a:ext cx="7772400" cy="1143000"/>
          </a:xfrm>
        </p:spPr>
        <p:txBody>
          <a:bodyPr/>
          <a:lstStyle/>
          <a:p>
            <a:pPr eaLnBrk="1" hangingPunct="1"/>
            <a:r>
              <a:rPr lang="it-IT" altLang="it-IT" sz="2800" dirty="0" err="1" smtClean="0"/>
              <a:t>Patterson</a:t>
            </a:r>
            <a:r>
              <a:rPr lang="it-IT" altLang="it-IT" sz="2800" dirty="0" smtClean="0"/>
              <a:t> </a:t>
            </a:r>
            <a:r>
              <a:rPr lang="it-IT" altLang="it-IT" sz="2800" dirty="0" err="1" smtClean="0"/>
              <a:t>interpretation</a:t>
            </a:r>
            <a:endParaRPr lang="it-IT" altLang="it-IT" sz="2800" dirty="0" smtClean="0"/>
          </a:p>
        </p:txBody>
      </p:sp>
      <p:sp>
        <p:nvSpPr>
          <p:cNvPr id="61443" name="Text Box 4"/>
          <p:cNvSpPr txBox="1">
            <a:spLocks noChangeArrowheads="1"/>
          </p:cNvSpPr>
          <p:nvPr/>
        </p:nvSpPr>
        <p:spPr bwMode="auto">
          <a:xfrm>
            <a:off x="869950" y="4787469"/>
            <a:ext cx="27318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smtClean="0"/>
              <a:t>Space </a:t>
            </a:r>
            <a:r>
              <a:rPr lang="it-IT" altLang="it-IT" sz="2400" dirty="0" err="1" smtClean="0"/>
              <a:t>group</a:t>
            </a:r>
            <a:r>
              <a:rPr lang="it-IT" altLang="it-IT" sz="2400" dirty="0" smtClean="0"/>
              <a:t> P2</a:t>
            </a:r>
            <a:r>
              <a:rPr lang="it-IT" altLang="it-IT" sz="2400" baseline="-25000" dirty="0" smtClean="0"/>
              <a:t>1</a:t>
            </a:r>
            <a:r>
              <a:rPr lang="it-IT" altLang="it-IT" sz="2400" dirty="0" smtClean="0"/>
              <a:t>2</a:t>
            </a:r>
            <a:r>
              <a:rPr lang="it-IT" altLang="it-IT" sz="2400" baseline="-25000" dirty="0" smtClean="0"/>
              <a:t>1</a:t>
            </a:r>
            <a:r>
              <a:rPr lang="it-IT" altLang="it-IT" sz="2400" dirty="0" smtClean="0"/>
              <a:t>2</a:t>
            </a:r>
            <a:r>
              <a:rPr lang="it-IT" altLang="it-IT" sz="2400" baseline="-25000" dirty="0" smtClean="0"/>
              <a:t>1</a:t>
            </a:r>
            <a:endParaRPr lang="it-IT" altLang="it-IT" sz="2400" baseline="-25000" dirty="0"/>
          </a:p>
        </p:txBody>
      </p:sp>
      <p:sp>
        <p:nvSpPr>
          <p:cNvPr id="61445" name="Text Box 6"/>
          <p:cNvSpPr txBox="1">
            <a:spLocks noChangeArrowheads="1"/>
          </p:cNvSpPr>
          <p:nvPr/>
        </p:nvSpPr>
        <p:spPr bwMode="auto">
          <a:xfrm>
            <a:off x="942975" y="5509781"/>
            <a:ext cx="260840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/>
              <a:t>1 </a:t>
            </a:r>
            <a:r>
              <a:rPr lang="it-IT" altLang="it-IT" sz="2400" dirty="0" err="1" smtClean="0"/>
              <a:t>independent</a:t>
            </a:r>
            <a:r>
              <a:rPr lang="it-IT" altLang="it-IT" sz="2400" dirty="0" smtClean="0"/>
              <a:t> </a:t>
            </a:r>
            <a:r>
              <a:rPr lang="it-IT" altLang="it-IT" sz="2400" dirty="0" err="1" smtClean="0"/>
              <a:t>atom</a:t>
            </a:r>
            <a:endParaRPr lang="it-IT" altLang="it-IT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/>
              <a:t>4 </a:t>
            </a:r>
            <a:r>
              <a:rPr lang="it-IT" altLang="it-IT" sz="2400" dirty="0" err="1" smtClean="0"/>
              <a:t>atoms</a:t>
            </a:r>
            <a:r>
              <a:rPr lang="it-IT" altLang="it-IT" sz="2400" dirty="0" smtClean="0"/>
              <a:t> </a:t>
            </a:r>
            <a:r>
              <a:rPr lang="it-IT" altLang="it-IT" sz="2400" dirty="0"/>
              <a:t>in </a:t>
            </a:r>
            <a:r>
              <a:rPr lang="it-IT" altLang="it-IT" sz="2400" dirty="0" err="1" smtClean="0"/>
              <a:t>cell</a:t>
            </a:r>
            <a:endParaRPr lang="it-IT" altLang="it-IT" sz="2400" dirty="0"/>
          </a:p>
        </p:txBody>
      </p:sp>
      <p:sp>
        <p:nvSpPr>
          <p:cNvPr id="61446" name="CasellaDiTesto 1"/>
          <p:cNvSpPr txBox="1">
            <a:spLocks noChangeArrowheads="1"/>
          </p:cNvSpPr>
          <p:nvPr/>
        </p:nvSpPr>
        <p:spPr bwMode="auto">
          <a:xfrm>
            <a:off x="720104" y="1075428"/>
            <a:ext cx="798415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/>
              <a:t>In the case of metal </a:t>
            </a:r>
            <a:r>
              <a:rPr lang="it-IT" altLang="it-IT" sz="2400" dirty="0" err="1"/>
              <a:t>complexes</a:t>
            </a:r>
            <a:r>
              <a:rPr lang="it-IT" altLang="it-IT" sz="2400" dirty="0"/>
              <a:t>, and more </a:t>
            </a:r>
            <a:r>
              <a:rPr lang="it-IT" altLang="it-IT" sz="2400" dirty="0" err="1"/>
              <a:t>generally</a:t>
            </a:r>
            <a:r>
              <a:rPr lang="it-IT" altLang="it-IT" sz="2400" dirty="0"/>
              <a:t> of </a:t>
            </a:r>
            <a:r>
              <a:rPr lang="it-IT" altLang="it-IT" sz="2400" dirty="0" err="1"/>
              <a:t>crystals</a:t>
            </a:r>
            <a:r>
              <a:rPr lang="it-IT" altLang="it-IT" sz="2400" dirty="0"/>
              <a:t> with </a:t>
            </a:r>
            <a:r>
              <a:rPr lang="it-IT" altLang="it-IT" sz="2400" dirty="0" err="1"/>
              <a:t>atoms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having</a:t>
            </a:r>
            <a:r>
              <a:rPr lang="it-IT" altLang="it-IT" sz="2400" dirty="0"/>
              <a:t> </a:t>
            </a:r>
            <a:r>
              <a:rPr lang="it-IT" altLang="it-IT" sz="2400" dirty="0" err="1"/>
              <a:t>many</a:t>
            </a:r>
            <a:r>
              <a:rPr lang="it-IT" altLang="it-IT" sz="2400" dirty="0"/>
              <a:t> core </a:t>
            </a:r>
            <a:r>
              <a:rPr lang="it-IT" altLang="it-IT" sz="2400" dirty="0" err="1"/>
              <a:t>electrons</a:t>
            </a:r>
            <a:r>
              <a:rPr lang="it-IT" altLang="it-IT" sz="2400" dirty="0"/>
              <a:t>, the </a:t>
            </a:r>
            <a:r>
              <a:rPr lang="it-IT" altLang="it-IT" sz="2400" dirty="0" err="1"/>
              <a:t>phase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problem</a:t>
            </a:r>
            <a:r>
              <a:rPr lang="it-IT" altLang="it-IT" sz="2400" dirty="0"/>
              <a:t> can be </a:t>
            </a:r>
            <a:r>
              <a:rPr lang="it-IT" altLang="it-IT" sz="2400" dirty="0" err="1"/>
              <a:t>solved</a:t>
            </a:r>
            <a:r>
              <a:rPr lang="it-IT" altLang="it-IT" sz="2400" dirty="0"/>
              <a:t> </a:t>
            </a:r>
            <a:r>
              <a:rPr lang="it-IT" altLang="it-IT" sz="2400" dirty="0" err="1"/>
              <a:t>using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heavy-atom</a:t>
            </a:r>
            <a:r>
              <a:rPr lang="it-IT" altLang="it-IT" sz="2400" dirty="0"/>
              <a:t> </a:t>
            </a:r>
            <a:r>
              <a:rPr lang="it-IT" altLang="it-IT" sz="2400" dirty="0" err="1"/>
              <a:t>method</a:t>
            </a:r>
            <a:r>
              <a:rPr lang="it-IT" altLang="it-IT" sz="2400" dirty="0"/>
              <a:t> by </a:t>
            </a:r>
            <a:r>
              <a:rPr lang="it-IT" altLang="it-IT" sz="2400" dirty="0" err="1"/>
              <a:t>interpreting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Patterson</a:t>
            </a:r>
            <a:r>
              <a:rPr lang="it-IT" altLang="it-IT" sz="2400" dirty="0"/>
              <a:t> </a:t>
            </a:r>
            <a:r>
              <a:rPr lang="it-IT" altLang="it-IT" sz="2400" dirty="0" err="1"/>
              <a:t>function</a:t>
            </a:r>
            <a:r>
              <a:rPr lang="it-IT" altLang="it-IT" sz="2400" dirty="0"/>
              <a:t>, </a:t>
            </a:r>
            <a:r>
              <a:rPr lang="it-IT" altLang="it-IT" sz="2400" dirty="0" err="1"/>
              <a:t>whose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maxima</a:t>
            </a:r>
            <a:r>
              <a:rPr lang="it-IT" altLang="it-IT" sz="2400" dirty="0"/>
              <a:t> are </a:t>
            </a:r>
            <a:r>
              <a:rPr lang="it-IT" altLang="it-IT" sz="2400" dirty="0" err="1"/>
              <a:t>dominated</a:t>
            </a:r>
            <a:r>
              <a:rPr lang="it-IT" altLang="it-IT" sz="2400" dirty="0"/>
              <a:t> by the </a:t>
            </a:r>
            <a:r>
              <a:rPr lang="it-IT" altLang="it-IT" sz="2400" dirty="0" err="1"/>
              <a:t>interatomic</a:t>
            </a:r>
            <a:r>
              <a:rPr lang="it-IT" altLang="it-IT" sz="2400" dirty="0"/>
              <a:t> </a:t>
            </a:r>
            <a:r>
              <a:rPr lang="it-IT" altLang="it-IT" sz="2400" dirty="0" err="1"/>
              <a:t>vectors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between</a:t>
            </a:r>
            <a:r>
              <a:rPr lang="it-IT" altLang="it-IT" sz="2400" dirty="0"/>
              <a:t> </a:t>
            </a:r>
            <a:r>
              <a:rPr lang="it-IT" altLang="it-IT" sz="2400" dirty="0" err="1"/>
              <a:t>heavy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atom</a:t>
            </a:r>
            <a:r>
              <a:rPr lang="it-IT" altLang="it-IT" sz="2400" dirty="0"/>
              <a:t> and </a:t>
            </a:r>
            <a:r>
              <a:rPr lang="it-IT" altLang="it-IT" sz="2400" dirty="0" err="1"/>
              <a:t>heavy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atom</a:t>
            </a:r>
            <a:endParaRPr lang="it-IT" altLang="it-IT" sz="2400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739008" y="469658"/>
            <a:ext cx="82459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1" dirty="0" err="1"/>
              <a:t>Resolution</a:t>
            </a:r>
            <a:r>
              <a:rPr lang="it-IT" altLang="it-IT" sz="2800" b="1" dirty="0"/>
              <a:t> of the </a:t>
            </a:r>
            <a:r>
              <a:rPr lang="it-IT" altLang="it-IT" sz="2800" b="1" dirty="0" err="1"/>
              <a:t>phase</a:t>
            </a:r>
            <a:r>
              <a:rPr lang="it-IT" altLang="it-IT" sz="2800" b="1" dirty="0"/>
              <a:t> </a:t>
            </a:r>
            <a:r>
              <a:rPr lang="it-IT" altLang="it-IT" sz="2800" b="1" dirty="0" err="1"/>
              <a:t>problem</a:t>
            </a:r>
            <a:r>
              <a:rPr lang="it-IT" altLang="it-IT" sz="2800" b="1" dirty="0"/>
              <a:t> </a:t>
            </a:r>
            <a:r>
              <a:rPr lang="it-IT" altLang="it-IT" sz="2800" b="1" dirty="0" smtClean="0"/>
              <a:t>by </a:t>
            </a:r>
            <a:r>
              <a:rPr lang="it-IT" altLang="it-IT" sz="2800" b="1" dirty="0"/>
              <a:t>the </a:t>
            </a:r>
            <a:r>
              <a:rPr lang="it-IT" altLang="it-IT" sz="2800" b="1" dirty="0" err="1" smtClean="0"/>
              <a:t>heavy-atom</a:t>
            </a:r>
            <a:endParaRPr lang="it-IT" altLang="it-IT" sz="2800" b="1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6077" y="3741036"/>
            <a:ext cx="4184798" cy="3016195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6883929" y="4398879"/>
            <a:ext cx="1449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it-IT" altLang="it-IT" sz="1200" dirty="0" err="1"/>
              <a:t>Equivalent</a:t>
            </a:r>
            <a:r>
              <a:rPr lang="it-IT" altLang="it-IT" sz="1200" dirty="0"/>
              <a:t> positions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652282" y="496750"/>
            <a:ext cx="79907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1" dirty="0">
                <a:solidFill>
                  <a:srgbClr val="0070C0"/>
                </a:solidFill>
              </a:rPr>
              <a:t>Solution of the </a:t>
            </a:r>
            <a:r>
              <a:rPr lang="it-IT" altLang="it-IT" sz="2800" b="1" dirty="0" err="1">
                <a:solidFill>
                  <a:srgbClr val="0070C0"/>
                </a:solidFill>
              </a:rPr>
              <a:t>phase</a:t>
            </a:r>
            <a:r>
              <a:rPr lang="it-IT" altLang="it-IT" sz="2800" b="1" dirty="0">
                <a:solidFill>
                  <a:srgbClr val="0070C0"/>
                </a:solidFill>
              </a:rPr>
              <a:t> </a:t>
            </a:r>
            <a:r>
              <a:rPr lang="it-IT" altLang="it-IT" sz="2800" b="1" dirty="0" err="1">
                <a:solidFill>
                  <a:srgbClr val="0070C0"/>
                </a:solidFill>
              </a:rPr>
              <a:t>problem</a:t>
            </a:r>
            <a:r>
              <a:rPr lang="it-IT" altLang="it-IT" sz="2800" b="1" dirty="0">
                <a:solidFill>
                  <a:srgbClr val="0070C0"/>
                </a:solidFill>
              </a:rPr>
              <a:t> </a:t>
            </a:r>
            <a:r>
              <a:rPr lang="it-IT" altLang="it-IT" sz="2800" b="1" dirty="0" err="1">
                <a:solidFill>
                  <a:srgbClr val="0070C0"/>
                </a:solidFill>
              </a:rPr>
              <a:t>using</a:t>
            </a:r>
            <a:r>
              <a:rPr lang="it-IT" altLang="it-IT" sz="2800" b="1" dirty="0">
                <a:solidFill>
                  <a:srgbClr val="0070C0"/>
                </a:solidFill>
              </a:rPr>
              <a:t> </a:t>
            </a:r>
            <a:r>
              <a:rPr lang="it-IT" altLang="it-IT" sz="2800" b="1" dirty="0" err="1">
                <a:solidFill>
                  <a:srgbClr val="0070C0"/>
                </a:solidFill>
              </a:rPr>
              <a:t>direct</a:t>
            </a:r>
            <a:r>
              <a:rPr lang="it-IT" altLang="it-IT" sz="2800" b="1" dirty="0">
                <a:solidFill>
                  <a:srgbClr val="0070C0"/>
                </a:solidFill>
              </a:rPr>
              <a:t> </a:t>
            </a:r>
            <a:r>
              <a:rPr lang="it-IT" altLang="it-IT" sz="2800" b="1" dirty="0" err="1">
                <a:solidFill>
                  <a:srgbClr val="0070C0"/>
                </a:solidFill>
              </a:rPr>
              <a:t>methods</a:t>
            </a:r>
            <a:endParaRPr lang="it-IT" altLang="it-IT" sz="2800" b="1" dirty="0">
              <a:solidFill>
                <a:srgbClr val="0070C0"/>
              </a:solidFill>
            </a:endParaRPr>
          </a:p>
        </p:txBody>
      </p:sp>
      <p:sp>
        <p:nvSpPr>
          <p:cNvPr id="64515" name="Rettangolo 1"/>
          <p:cNvSpPr>
            <a:spLocks noChangeArrowheads="1"/>
          </p:cNvSpPr>
          <p:nvPr/>
        </p:nvSpPr>
        <p:spPr bwMode="auto">
          <a:xfrm>
            <a:off x="301099" y="1112983"/>
            <a:ext cx="869315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000" dirty="0" smtClean="0"/>
              <a:t>Phases from diffraction intensities through probabilistic relationships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it-IT" sz="2000" dirty="0" smtClean="0"/>
          </a:p>
          <a:p>
            <a:pPr>
              <a:spcBef>
                <a:spcPct val="0"/>
              </a:spcBef>
              <a:buNone/>
            </a:pPr>
            <a:r>
              <a:rPr lang="en-GB" altLang="it-IT" sz="2000" dirty="0" smtClean="0"/>
              <a:t>It uses normalized structure factors (</a:t>
            </a:r>
            <a:r>
              <a:rPr lang="en-GB" altLang="it-IT" sz="2000" dirty="0" err="1" smtClean="0"/>
              <a:t>E</a:t>
            </a:r>
            <a:r>
              <a:rPr lang="en-GB" altLang="it-IT" sz="2000" baseline="-25000" dirty="0" err="1" smtClean="0"/>
              <a:t>hkl</a:t>
            </a:r>
            <a:r>
              <a:rPr lang="en-GB" altLang="it-IT" sz="2000" dirty="0" smtClean="0"/>
              <a:t>) with respect to the mean value for reflections at same resolution &lt;|F|</a:t>
            </a:r>
            <a:r>
              <a:rPr lang="en-GB" altLang="it-IT" sz="2000" baseline="30000" dirty="0" smtClean="0"/>
              <a:t>2</a:t>
            </a:r>
            <a:r>
              <a:rPr lang="en-GB" altLang="it-IT" sz="2000" dirty="0" smtClean="0"/>
              <a:t>&gt; corresponding to a random distribution of atoms in the unit cell </a:t>
            </a:r>
          </a:p>
          <a:p>
            <a:pPr>
              <a:spcBef>
                <a:spcPct val="0"/>
              </a:spcBef>
              <a:buNone/>
            </a:pPr>
            <a:endParaRPr lang="en-GB" altLang="it-IT" sz="800" dirty="0" smtClean="0"/>
          </a:p>
          <a:p>
            <a:pPr>
              <a:spcBef>
                <a:spcPct val="0"/>
              </a:spcBef>
              <a:buNone/>
            </a:pPr>
            <a:r>
              <a:rPr lang="en-GB" altLang="it-IT" sz="2400" dirty="0" smtClean="0"/>
              <a:t>|E</a:t>
            </a:r>
            <a:r>
              <a:rPr lang="en-GB" altLang="it-IT" sz="2400" baseline="-25000" dirty="0" smtClean="0"/>
              <a:t>hkl</a:t>
            </a:r>
            <a:r>
              <a:rPr lang="en-GB" altLang="it-IT" sz="2400" dirty="0" smtClean="0"/>
              <a:t>|</a:t>
            </a:r>
            <a:r>
              <a:rPr lang="en-GB" altLang="it-IT" sz="2400" baseline="30000" dirty="0" smtClean="0"/>
              <a:t>2</a:t>
            </a:r>
            <a:r>
              <a:rPr lang="en-GB" altLang="it-IT" sz="2400" dirty="0" smtClean="0"/>
              <a:t>=|F</a:t>
            </a:r>
            <a:r>
              <a:rPr lang="en-GB" altLang="it-IT" sz="2400" baseline="-25000" dirty="0" smtClean="0"/>
              <a:t>hkl</a:t>
            </a:r>
            <a:r>
              <a:rPr lang="en-GB" altLang="it-IT" sz="2400" dirty="0" smtClean="0"/>
              <a:t>|</a:t>
            </a:r>
            <a:r>
              <a:rPr lang="en-GB" altLang="it-IT" sz="2400" baseline="30000" dirty="0" smtClean="0"/>
              <a:t>2</a:t>
            </a:r>
            <a:r>
              <a:rPr lang="en-GB" altLang="it-IT" sz="2400" dirty="0" smtClean="0"/>
              <a:t>/&lt;|F|</a:t>
            </a:r>
            <a:r>
              <a:rPr lang="en-GB" altLang="it-IT" sz="2400" baseline="30000" dirty="0" smtClean="0"/>
              <a:t>2</a:t>
            </a:r>
            <a:r>
              <a:rPr lang="en-GB" altLang="it-IT" sz="2400" dirty="0" smtClean="0"/>
              <a:t>&gt; 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it-IT" sz="2400" dirty="0" smtClean="0"/>
          </a:p>
        </p:txBody>
      </p:sp>
      <p:sp>
        <p:nvSpPr>
          <p:cNvPr id="64516" name="Rettangolo 8"/>
          <p:cNvSpPr>
            <a:spLocks noChangeArrowheads="1"/>
          </p:cNvSpPr>
          <p:nvPr/>
        </p:nvSpPr>
        <p:spPr bwMode="auto">
          <a:xfrm>
            <a:off x="2966527" y="5833664"/>
            <a:ext cx="28536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 err="1">
                <a:solidFill>
                  <a:srgbClr val="000000"/>
                </a:solidFill>
                <a:latin typeface="CIDFont+F8"/>
              </a:rPr>
              <a:t>E</a:t>
            </a:r>
            <a:r>
              <a:rPr lang="it-IT" altLang="it-IT" sz="2400" baseline="-25000" dirty="0" err="1">
                <a:solidFill>
                  <a:srgbClr val="000000"/>
                </a:solidFill>
                <a:latin typeface="CIDFont+F7"/>
              </a:rPr>
              <a:t>hkl</a:t>
            </a:r>
            <a:r>
              <a:rPr lang="it-IT" altLang="it-IT" sz="2400" dirty="0">
                <a:solidFill>
                  <a:srgbClr val="000000"/>
                </a:solidFill>
                <a:latin typeface="CIDFont+F7"/>
              </a:rPr>
              <a:t> = </a:t>
            </a:r>
            <a:r>
              <a:rPr lang="it-IT" altLang="it-IT" sz="2400" dirty="0" err="1" smtClean="0">
                <a:solidFill>
                  <a:srgbClr val="000000"/>
                </a:solidFill>
                <a:latin typeface="Symbol" panose="05050102010706020507" pitchFamily="18" charset="2"/>
              </a:rPr>
              <a:t>S</a:t>
            </a:r>
            <a:r>
              <a:rPr lang="it-IT" altLang="it-IT" sz="2400" dirty="0" err="1" smtClean="0">
                <a:solidFill>
                  <a:srgbClr val="000000"/>
                </a:solidFill>
                <a:latin typeface="CIDFont+F8"/>
              </a:rPr>
              <a:t>E</a:t>
            </a:r>
            <a:r>
              <a:rPr lang="it-IT" altLang="it-IT" sz="2400" baseline="-25000" dirty="0" err="1" smtClean="0">
                <a:solidFill>
                  <a:srgbClr val="000000"/>
                </a:solidFill>
                <a:latin typeface="CIDFont+F7"/>
              </a:rPr>
              <a:t>h’k’l’</a:t>
            </a:r>
            <a:r>
              <a:rPr lang="it-IT" altLang="it-IT" sz="2400" dirty="0" err="1" smtClean="0">
                <a:solidFill>
                  <a:srgbClr val="000000"/>
                </a:solidFill>
                <a:latin typeface="CIDFont+F8"/>
              </a:rPr>
              <a:t>E</a:t>
            </a:r>
            <a:r>
              <a:rPr lang="it-IT" altLang="it-IT" sz="2400" baseline="-25000" dirty="0" err="1" smtClean="0">
                <a:solidFill>
                  <a:srgbClr val="000000"/>
                </a:solidFill>
                <a:latin typeface="CIDFont+F7"/>
              </a:rPr>
              <a:t>h</a:t>
            </a:r>
            <a:r>
              <a:rPr lang="it-IT" altLang="it-IT" sz="2400" baseline="-25000" dirty="0" smtClean="0">
                <a:solidFill>
                  <a:srgbClr val="000000"/>
                </a:solidFill>
                <a:latin typeface="CIDFont+F7"/>
              </a:rPr>
              <a:t>-</a:t>
            </a:r>
            <a:r>
              <a:rPr lang="it-IT" altLang="it-IT" sz="2400" baseline="-25000" dirty="0" err="1" smtClean="0">
                <a:solidFill>
                  <a:srgbClr val="000000"/>
                </a:solidFill>
                <a:latin typeface="CIDFont+F7"/>
              </a:rPr>
              <a:t>h’k</a:t>
            </a:r>
            <a:r>
              <a:rPr lang="it-IT" altLang="it-IT" sz="2400" baseline="-25000" dirty="0" smtClean="0">
                <a:solidFill>
                  <a:srgbClr val="000000"/>
                </a:solidFill>
                <a:latin typeface="CIDFont+F7"/>
              </a:rPr>
              <a:t>-</a:t>
            </a:r>
            <a:r>
              <a:rPr lang="it-IT" altLang="it-IT" sz="2400" baseline="-25000" dirty="0" err="1" smtClean="0">
                <a:solidFill>
                  <a:srgbClr val="000000"/>
                </a:solidFill>
                <a:latin typeface="CIDFont+F7"/>
              </a:rPr>
              <a:t>k’l</a:t>
            </a:r>
            <a:r>
              <a:rPr lang="it-IT" altLang="it-IT" sz="2400" baseline="-25000" dirty="0" smtClean="0">
                <a:solidFill>
                  <a:srgbClr val="000000"/>
                </a:solidFill>
                <a:latin typeface="CIDFont+F7"/>
              </a:rPr>
              <a:t>-l</a:t>
            </a:r>
            <a:r>
              <a:rPr lang="it-IT" altLang="it-IT" sz="2400" baseline="-25000" dirty="0">
                <a:solidFill>
                  <a:srgbClr val="000000"/>
                </a:solidFill>
                <a:latin typeface="CIDFont+F7"/>
              </a:rPr>
              <a:t>’</a:t>
            </a:r>
          </a:p>
        </p:txBody>
      </p:sp>
      <p:sp>
        <p:nvSpPr>
          <p:cNvPr id="3" name="Rettangolo 2"/>
          <p:cNvSpPr/>
          <p:nvPr/>
        </p:nvSpPr>
        <p:spPr>
          <a:xfrm>
            <a:off x="345746" y="3265856"/>
            <a:ext cx="809522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/>
              <a:t>Electron density </a:t>
            </a:r>
          </a:p>
          <a:p>
            <a:r>
              <a:rPr lang="en-GB" sz="2000" dirty="0" smtClean="0"/>
              <a:t>Atomicity: concentrated in discrete atoms</a:t>
            </a:r>
          </a:p>
          <a:p>
            <a:r>
              <a:rPr lang="en-GB" sz="2000" dirty="0" smtClean="0"/>
              <a:t>Positivity: cannot be negative.</a:t>
            </a:r>
          </a:p>
          <a:p>
            <a:r>
              <a:rPr lang="en-GB" sz="2000" dirty="0" smtClean="0"/>
              <a:t>Identical Atoms: same chemical type</a:t>
            </a:r>
          </a:p>
          <a:p>
            <a:endParaRPr lang="en-GB" sz="800" dirty="0" smtClean="0"/>
          </a:p>
          <a:p>
            <a:r>
              <a:rPr lang="en-GB" sz="2000" dirty="0" smtClean="0">
                <a:sym typeface="Symbol" panose="05050102010706020507" pitchFamily="18" charset="2"/>
              </a:rPr>
              <a:t>(xyz) and </a:t>
            </a:r>
            <a:r>
              <a:rPr lang="en-GB" sz="2000" baseline="30000" dirty="0" smtClean="0">
                <a:sym typeface="Symbol" panose="05050102010706020507" pitchFamily="18" charset="2"/>
              </a:rPr>
              <a:t>2</a:t>
            </a:r>
            <a:r>
              <a:rPr lang="en-GB" sz="2000" dirty="0" smtClean="0">
                <a:sym typeface="Symbol" panose="05050102010706020507" pitchFamily="18" charset="2"/>
              </a:rPr>
              <a:t>(xyz) are similar </a:t>
            </a:r>
          </a:p>
          <a:p>
            <a:endParaRPr lang="en-GB" sz="800" dirty="0" smtClean="0">
              <a:sym typeface="Symbol" panose="05050102010706020507" pitchFamily="18" charset="2"/>
            </a:endParaRPr>
          </a:p>
          <a:p>
            <a:r>
              <a:rPr lang="en-GB" sz="2000" dirty="0" smtClean="0"/>
              <a:t>The squaring method involves the self-convolution of the structure factors, leading to the </a:t>
            </a:r>
            <a:r>
              <a:rPr lang="en-GB" sz="2000" b="1" dirty="0" smtClean="0"/>
              <a:t>Sayre equation</a:t>
            </a:r>
            <a:endParaRPr lang="en-GB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ttangolo 1"/>
          <p:cNvSpPr>
            <a:spLocks noChangeArrowheads="1"/>
          </p:cNvSpPr>
          <p:nvPr/>
        </p:nvSpPr>
        <p:spPr bwMode="auto">
          <a:xfrm>
            <a:off x="573897" y="2367171"/>
            <a:ext cx="82851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000" dirty="0" smtClean="0"/>
              <a:t>Considering a small set of reflections to which a set of random phases is assigned, the phases are extended to all reflections in a manner consistent with the relations of the triplets (and other relationships, such as q</a:t>
            </a:r>
            <a:r>
              <a:rPr lang="en-GB" sz="2000" dirty="0" smtClean="0"/>
              <a:t>uadruplet, etc.)</a:t>
            </a:r>
            <a:endParaRPr lang="en-GB" altLang="it-IT" sz="2000" dirty="0" smtClean="0"/>
          </a:p>
        </p:txBody>
      </p:sp>
      <p:sp>
        <p:nvSpPr>
          <p:cNvPr id="65539" name="Rettangolo 2"/>
          <p:cNvSpPr>
            <a:spLocks noChangeArrowheads="1"/>
          </p:cNvSpPr>
          <p:nvPr/>
        </p:nvSpPr>
        <p:spPr bwMode="auto">
          <a:xfrm>
            <a:off x="2856395" y="1846883"/>
            <a:ext cx="30243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it-IT" sz="2400" dirty="0"/>
              <a:t>φ</a:t>
            </a:r>
            <a:r>
              <a:rPr lang="it-IT" altLang="it-IT" sz="2400" baseline="-25000" dirty="0" err="1"/>
              <a:t>hkl</a:t>
            </a:r>
            <a:r>
              <a:rPr lang="it-IT" altLang="it-IT" sz="2400" dirty="0"/>
              <a:t> ≈ </a:t>
            </a:r>
            <a:r>
              <a:rPr lang="el-GR" altLang="it-IT" sz="2400" dirty="0"/>
              <a:t>φ</a:t>
            </a:r>
            <a:r>
              <a:rPr lang="it-IT" altLang="it-IT" sz="2400" baseline="-25000" dirty="0" err="1"/>
              <a:t>h’k’l</a:t>
            </a:r>
            <a:r>
              <a:rPr lang="it-IT" altLang="it-IT" sz="2400" baseline="-25000" dirty="0"/>
              <a:t>’</a:t>
            </a:r>
            <a:r>
              <a:rPr lang="it-IT" altLang="it-IT" sz="2400" dirty="0"/>
              <a:t> </a:t>
            </a:r>
            <a:r>
              <a:rPr lang="it-IT" altLang="it-IT" sz="2400" dirty="0" smtClean="0"/>
              <a:t>+ </a:t>
            </a:r>
            <a:r>
              <a:rPr lang="el-GR" altLang="it-IT" sz="2400" dirty="0" smtClean="0"/>
              <a:t>φ</a:t>
            </a:r>
            <a:r>
              <a:rPr lang="it-IT" altLang="it-IT" sz="2400" baseline="-25000" dirty="0"/>
              <a:t>h-</a:t>
            </a:r>
            <a:r>
              <a:rPr lang="it-IT" altLang="it-IT" sz="2400" baseline="-25000" dirty="0" err="1"/>
              <a:t>h’k</a:t>
            </a:r>
            <a:r>
              <a:rPr lang="it-IT" altLang="it-IT" sz="2400" baseline="-25000" dirty="0"/>
              <a:t>-</a:t>
            </a:r>
            <a:r>
              <a:rPr lang="it-IT" altLang="it-IT" sz="2400" baseline="-25000" dirty="0" err="1"/>
              <a:t>k’l</a:t>
            </a:r>
            <a:r>
              <a:rPr lang="it-IT" altLang="it-IT" sz="2400" baseline="-25000" dirty="0"/>
              <a:t>-l’</a:t>
            </a:r>
          </a:p>
        </p:txBody>
      </p:sp>
      <p:sp>
        <p:nvSpPr>
          <p:cNvPr id="65540" name="Rettangolo 3"/>
          <p:cNvSpPr>
            <a:spLocks noChangeArrowheads="1"/>
          </p:cNvSpPr>
          <p:nvPr/>
        </p:nvSpPr>
        <p:spPr bwMode="auto">
          <a:xfrm>
            <a:off x="427787" y="1011571"/>
            <a:ext cx="81200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000" dirty="0" smtClean="0"/>
              <a:t>From Sayre's equation, considering triplets of strong reflections that dominate the summation, relations between the phases of these reflections are obtained:</a:t>
            </a:r>
            <a:endParaRPr lang="en-GB" altLang="it-IT" sz="2000" dirty="0"/>
          </a:p>
        </p:txBody>
      </p:sp>
      <p:sp>
        <p:nvSpPr>
          <p:cNvPr id="6" name="Rettangolo 3"/>
          <p:cNvSpPr>
            <a:spLocks noChangeArrowheads="1"/>
          </p:cNvSpPr>
          <p:nvPr/>
        </p:nvSpPr>
        <p:spPr bwMode="auto">
          <a:xfrm>
            <a:off x="693043" y="412337"/>
            <a:ext cx="81200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dirty="0" err="1" smtClean="0">
                <a:solidFill>
                  <a:srgbClr val="0070C0"/>
                </a:solidFill>
              </a:rPr>
              <a:t>Triplet</a:t>
            </a:r>
            <a:r>
              <a:rPr lang="it-IT" altLang="it-IT" sz="2400" dirty="0" smtClean="0">
                <a:solidFill>
                  <a:srgbClr val="0070C0"/>
                </a:solidFill>
              </a:rPr>
              <a:t> </a:t>
            </a:r>
            <a:r>
              <a:rPr lang="it-IT" altLang="it-IT" sz="2400" dirty="0" err="1" smtClean="0">
                <a:solidFill>
                  <a:srgbClr val="0070C0"/>
                </a:solidFill>
              </a:rPr>
              <a:t>relationships</a:t>
            </a:r>
            <a:endParaRPr lang="it-IT" altLang="it-IT" sz="2400" dirty="0">
              <a:solidFill>
                <a:srgbClr val="0070C0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640587" y="5896140"/>
            <a:ext cx="82184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/>
              <a:t>The solution consistent with positive, localized electron density and chemically consistent molecular geometry is selected by figures of merit</a:t>
            </a:r>
            <a:endParaRPr lang="en-GB" sz="2000" dirty="0"/>
          </a:p>
        </p:txBody>
      </p:sp>
      <p:sp>
        <p:nvSpPr>
          <p:cNvPr id="7" name="Ovale 6"/>
          <p:cNvSpPr/>
          <p:nvPr/>
        </p:nvSpPr>
        <p:spPr>
          <a:xfrm>
            <a:off x="475440" y="4294020"/>
            <a:ext cx="989020" cy="7397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Ovale 10"/>
          <p:cNvSpPr/>
          <p:nvPr/>
        </p:nvSpPr>
        <p:spPr>
          <a:xfrm>
            <a:off x="2127363" y="3398584"/>
            <a:ext cx="2712556" cy="2067587"/>
          </a:xfrm>
          <a:prstGeom prst="ellipse">
            <a:avLst/>
          </a:prstGeom>
          <a:solidFill>
            <a:srgbClr val="00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244619" y="3822312"/>
            <a:ext cx="740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|</a:t>
            </a:r>
            <a:r>
              <a:rPr lang="it-IT" dirty="0" err="1" smtClean="0"/>
              <a:t>F</a:t>
            </a:r>
            <a:r>
              <a:rPr lang="it-IT" baseline="-25000" dirty="0" err="1" smtClean="0"/>
              <a:t>hkl</a:t>
            </a:r>
            <a:r>
              <a:rPr lang="it-IT" dirty="0" smtClean="0"/>
              <a:t>|</a:t>
            </a:r>
            <a:endParaRPr lang="it-IT" baseline="-250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2747268" y="4312546"/>
            <a:ext cx="740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|</a:t>
            </a:r>
            <a:r>
              <a:rPr lang="it-IT" dirty="0" err="1" smtClean="0"/>
              <a:t>F</a:t>
            </a:r>
            <a:r>
              <a:rPr lang="it-IT" baseline="-25000" dirty="0" err="1" smtClean="0"/>
              <a:t>hkl</a:t>
            </a:r>
            <a:r>
              <a:rPr lang="it-IT" dirty="0" smtClean="0"/>
              <a:t>|</a:t>
            </a: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935593" y="3791395"/>
            <a:ext cx="7024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it-IT" dirty="0"/>
              <a:t>φ</a:t>
            </a:r>
            <a:r>
              <a:rPr lang="it-IT" altLang="it-IT" baseline="-25000" dirty="0" err="1"/>
              <a:t>hkl</a:t>
            </a:r>
            <a:r>
              <a:rPr lang="it-IT" altLang="it-IT" dirty="0"/>
              <a:t> </a:t>
            </a:r>
            <a:endParaRPr lang="it-IT" dirty="0"/>
          </a:p>
        </p:txBody>
      </p:sp>
      <p:sp>
        <p:nvSpPr>
          <p:cNvPr id="10" name="Freccia a destra 9"/>
          <p:cNvSpPr/>
          <p:nvPr/>
        </p:nvSpPr>
        <p:spPr>
          <a:xfrm>
            <a:off x="1695239" y="4469012"/>
            <a:ext cx="328773" cy="1730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3530234" y="4268719"/>
            <a:ext cx="7554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it-IT" dirty="0"/>
              <a:t>φ</a:t>
            </a:r>
            <a:r>
              <a:rPr lang="it-IT" altLang="it-IT" baseline="-25000" dirty="0" err="1"/>
              <a:t>hkl</a:t>
            </a:r>
            <a:r>
              <a:rPr lang="it-IT" altLang="it-IT" dirty="0"/>
              <a:t>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553948" y="4311559"/>
            <a:ext cx="942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/>
              <a:t>r</a:t>
            </a:r>
            <a:r>
              <a:rPr lang="it-IT" sz="1800" dirty="0" smtClean="0"/>
              <a:t>andom</a:t>
            </a:r>
          </a:p>
          <a:p>
            <a:r>
              <a:rPr lang="it-IT" sz="1800" dirty="0" err="1" smtClean="0"/>
              <a:t>phases</a:t>
            </a:r>
            <a:endParaRPr lang="it-IT" sz="1800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2673214" y="3644172"/>
            <a:ext cx="1714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 err="1"/>
              <a:t>e</a:t>
            </a:r>
            <a:r>
              <a:rPr lang="it-IT" sz="1800" dirty="0" err="1" smtClean="0"/>
              <a:t>xtended</a:t>
            </a:r>
            <a:r>
              <a:rPr lang="it-IT" sz="1800" dirty="0" smtClean="0"/>
              <a:t> </a:t>
            </a:r>
            <a:r>
              <a:rPr lang="it-IT" sz="1800" dirty="0" err="1" smtClean="0"/>
              <a:t>phases</a:t>
            </a:r>
            <a:endParaRPr lang="it-IT" sz="1800" dirty="0" smtClean="0"/>
          </a:p>
          <a:p>
            <a:r>
              <a:rPr lang="it-IT" sz="1800" dirty="0"/>
              <a:t>b</a:t>
            </a:r>
            <a:r>
              <a:rPr lang="it-IT" sz="1800" dirty="0" smtClean="0"/>
              <a:t>y </a:t>
            </a:r>
            <a:r>
              <a:rPr lang="it-IT" sz="1800" dirty="0" err="1" smtClean="0"/>
              <a:t>relationships</a:t>
            </a:r>
            <a:endParaRPr lang="it-IT" sz="1800" dirty="0"/>
          </a:p>
        </p:txBody>
      </p:sp>
      <p:sp>
        <p:nvSpPr>
          <p:cNvPr id="19" name="Freccia a destra 18"/>
          <p:cNvSpPr/>
          <p:nvPr/>
        </p:nvSpPr>
        <p:spPr>
          <a:xfrm>
            <a:off x="5128384" y="4469012"/>
            <a:ext cx="328773" cy="17308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Ovale 19"/>
          <p:cNvSpPr/>
          <p:nvPr/>
        </p:nvSpPr>
        <p:spPr>
          <a:xfrm>
            <a:off x="5655617" y="3398584"/>
            <a:ext cx="1700023" cy="20675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13"/>
          <p:cNvSpPr/>
          <p:nvPr/>
        </p:nvSpPr>
        <p:spPr>
          <a:xfrm>
            <a:off x="6216647" y="4323551"/>
            <a:ext cx="7264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ym typeface="Symbol" panose="05050102010706020507" pitchFamily="18" charset="2"/>
              </a:rPr>
              <a:t></a:t>
            </a:r>
            <a:r>
              <a:rPr lang="en-GB" baseline="-25000" dirty="0" smtClean="0">
                <a:sym typeface="Symbol" panose="05050102010706020507" pitchFamily="18" charset="2"/>
              </a:rPr>
              <a:t>xyz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endParaRPr lang="it-IT" dirty="0"/>
          </a:p>
        </p:txBody>
      </p:sp>
      <p:sp>
        <p:nvSpPr>
          <p:cNvPr id="15" name="Rettangolo 14"/>
          <p:cNvSpPr/>
          <p:nvPr/>
        </p:nvSpPr>
        <p:spPr>
          <a:xfrm>
            <a:off x="5696713" y="3916122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800" dirty="0"/>
              <a:t>electron </a:t>
            </a:r>
            <a:r>
              <a:rPr lang="it-IT" sz="1800" dirty="0" err="1"/>
              <a:t>density</a:t>
            </a:r>
            <a:r>
              <a:rPr lang="it-IT" sz="1800" dirty="0"/>
              <a:t> 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7916670" y="4169450"/>
            <a:ext cx="922047" cy="646331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it-IT" sz="1800" dirty="0" smtClean="0"/>
              <a:t>figure </a:t>
            </a:r>
          </a:p>
          <a:p>
            <a:r>
              <a:rPr lang="it-IT" sz="1800" dirty="0" smtClean="0"/>
              <a:t>of </a:t>
            </a:r>
            <a:r>
              <a:rPr lang="it-IT" sz="1800" dirty="0" err="1"/>
              <a:t>merit</a:t>
            </a:r>
            <a:endParaRPr lang="it-IT" sz="1800" dirty="0"/>
          </a:p>
        </p:txBody>
      </p:sp>
      <p:sp>
        <p:nvSpPr>
          <p:cNvPr id="24" name="Freccia a destra 23"/>
          <p:cNvSpPr/>
          <p:nvPr/>
        </p:nvSpPr>
        <p:spPr>
          <a:xfrm>
            <a:off x="7484546" y="4469012"/>
            <a:ext cx="328773" cy="173081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6" name="Connettore 4 35"/>
          <p:cNvCxnSpPr>
            <a:stCxn id="17" idx="2"/>
            <a:endCxn id="7" idx="4"/>
          </p:cNvCxnSpPr>
          <p:nvPr/>
        </p:nvCxnSpPr>
        <p:spPr>
          <a:xfrm rot="5400000">
            <a:off x="4564824" y="1220907"/>
            <a:ext cx="217996" cy="7407744"/>
          </a:xfrm>
          <a:prstGeom prst="bentConnector3">
            <a:avLst>
              <a:gd name="adj1" fmla="val 350967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Gruppo 173"/>
          <p:cNvGrpSpPr/>
          <p:nvPr/>
        </p:nvGrpSpPr>
        <p:grpSpPr>
          <a:xfrm>
            <a:off x="1411147" y="1451157"/>
            <a:ext cx="4709871" cy="5359264"/>
            <a:chOff x="1411147" y="1451157"/>
            <a:chExt cx="4709871" cy="5359264"/>
          </a:xfrm>
        </p:grpSpPr>
        <p:sp>
          <p:nvSpPr>
            <p:cNvPr id="150" name="Line 8"/>
            <p:cNvSpPr>
              <a:spLocks noChangeShapeType="1"/>
            </p:cNvSpPr>
            <p:nvPr/>
          </p:nvSpPr>
          <p:spPr bwMode="auto">
            <a:xfrm rot="7200000" flipV="1">
              <a:off x="3254391" y="4126505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1" name="Line 8"/>
            <p:cNvSpPr>
              <a:spLocks noChangeShapeType="1"/>
            </p:cNvSpPr>
            <p:nvPr/>
          </p:nvSpPr>
          <p:spPr bwMode="auto">
            <a:xfrm rot="7200000" flipV="1">
              <a:off x="1665882" y="4126505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2" name="Line 8"/>
            <p:cNvSpPr>
              <a:spLocks noChangeShapeType="1"/>
            </p:cNvSpPr>
            <p:nvPr/>
          </p:nvSpPr>
          <p:spPr bwMode="auto">
            <a:xfrm rot="7200000" flipV="1">
              <a:off x="77372" y="4126505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3" name="AutoShape 11"/>
            <p:cNvSpPr>
              <a:spLocks noChangeArrowheads="1"/>
            </p:cNvSpPr>
            <p:nvPr/>
          </p:nvSpPr>
          <p:spPr bwMode="auto">
            <a:xfrm rot="12600000" flipH="1">
              <a:off x="3943998" y="5911862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4" name="AutoShape 11"/>
            <p:cNvSpPr>
              <a:spLocks noChangeArrowheads="1"/>
            </p:cNvSpPr>
            <p:nvPr/>
          </p:nvSpPr>
          <p:spPr bwMode="auto">
            <a:xfrm rot="1800000" flipH="1">
              <a:off x="3345628" y="5557250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5" name="AutoShape 11"/>
            <p:cNvSpPr>
              <a:spLocks noChangeArrowheads="1"/>
            </p:cNvSpPr>
            <p:nvPr/>
          </p:nvSpPr>
          <p:spPr bwMode="auto">
            <a:xfrm rot="12600000" flipH="1">
              <a:off x="2739537" y="5216466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6" name="AutoShape 11"/>
            <p:cNvSpPr>
              <a:spLocks noChangeArrowheads="1"/>
            </p:cNvSpPr>
            <p:nvPr/>
          </p:nvSpPr>
          <p:spPr bwMode="auto">
            <a:xfrm rot="1800000" flipH="1">
              <a:off x="2141167" y="4870997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7" name="Rettangolo 156"/>
            <p:cNvSpPr/>
            <p:nvPr/>
          </p:nvSpPr>
          <p:spPr>
            <a:xfrm rot="7200000">
              <a:off x="3260081" y="3949485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8" name="Text Box 34"/>
            <p:cNvSpPr txBox="1">
              <a:spLocks noChangeArrowheads="1"/>
            </p:cNvSpPr>
            <p:nvPr/>
          </p:nvSpPr>
          <p:spPr bwMode="auto">
            <a:xfrm rot="18250663">
              <a:off x="849135" y="4891045"/>
              <a:ext cx="158569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 smtClean="0"/>
                <a:t>h-</a:t>
              </a:r>
              <a:r>
                <a:rPr lang="it-IT" altLang="it-IT" sz="2400" dirty="0" err="1" smtClean="0"/>
                <a:t>h’k</a:t>
              </a:r>
              <a:r>
                <a:rPr lang="it-IT" altLang="it-IT" sz="2400" dirty="0" smtClean="0"/>
                <a:t>-</a:t>
              </a:r>
              <a:r>
                <a:rPr lang="it-IT" altLang="it-IT" sz="2400" dirty="0" err="1" smtClean="0"/>
                <a:t>k’l</a:t>
              </a:r>
              <a:r>
                <a:rPr lang="it-IT" altLang="it-IT" sz="2400" dirty="0" smtClean="0"/>
                <a:t>-l’</a:t>
              </a:r>
              <a:endParaRPr lang="it-IT" altLang="it-IT" sz="2400" dirty="0"/>
            </a:p>
          </p:txBody>
        </p:sp>
        <p:sp>
          <p:nvSpPr>
            <p:cNvPr id="159" name="Rettangolo 158"/>
            <p:cNvSpPr/>
            <p:nvPr/>
          </p:nvSpPr>
          <p:spPr>
            <a:xfrm rot="7200000">
              <a:off x="1655011" y="3949485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0" name="Rettangolo 159"/>
            <p:cNvSpPr/>
            <p:nvPr/>
          </p:nvSpPr>
          <p:spPr>
            <a:xfrm rot="7200000">
              <a:off x="77373" y="3949485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15701" y="-41778"/>
            <a:ext cx="7772400" cy="1143000"/>
          </a:xfrm>
        </p:spPr>
        <p:txBody>
          <a:bodyPr/>
          <a:lstStyle/>
          <a:p>
            <a:r>
              <a:rPr lang="it-IT" altLang="it-IT" sz="3200" dirty="0" err="1" smtClean="0">
                <a:solidFill>
                  <a:srgbClr val="0070C0"/>
                </a:solidFill>
              </a:rPr>
              <a:t>Triplet</a:t>
            </a:r>
            <a:r>
              <a:rPr lang="it-IT" altLang="it-IT" sz="3200" dirty="0" smtClean="0">
                <a:solidFill>
                  <a:srgbClr val="0070C0"/>
                </a:solidFill>
              </a:rPr>
              <a:t> </a:t>
            </a:r>
            <a:r>
              <a:rPr lang="it-IT" altLang="it-IT" sz="3200" dirty="0" err="1">
                <a:solidFill>
                  <a:srgbClr val="0070C0"/>
                </a:solidFill>
              </a:rPr>
              <a:t>relationship</a:t>
            </a:r>
            <a:endParaRPr lang="it-IT" sz="3200" dirty="0"/>
          </a:p>
        </p:txBody>
      </p:sp>
      <p:grpSp>
        <p:nvGrpSpPr>
          <p:cNvPr id="147" name="Gruppo 146"/>
          <p:cNvGrpSpPr/>
          <p:nvPr/>
        </p:nvGrpSpPr>
        <p:grpSpPr>
          <a:xfrm>
            <a:off x="2064223" y="1916040"/>
            <a:ext cx="5719250" cy="3650620"/>
            <a:chOff x="1941758" y="1437936"/>
            <a:chExt cx="5719250" cy="3650620"/>
          </a:xfrm>
        </p:grpSpPr>
        <p:sp>
          <p:nvSpPr>
            <p:cNvPr id="4" name="Line 8"/>
            <p:cNvSpPr>
              <a:spLocks noChangeShapeType="1"/>
            </p:cNvSpPr>
            <p:nvPr/>
          </p:nvSpPr>
          <p:spPr bwMode="auto">
            <a:xfrm flipV="1">
              <a:off x="1941759" y="2121383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Line 8"/>
            <p:cNvSpPr>
              <a:spLocks noChangeShapeType="1"/>
            </p:cNvSpPr>
            <p:nvPr/>
          </p:nvSpPr>
          <p:spPr bwMode="auto">
            <a:xfrm flipV="1">
              <a:off x="1941759" y="3512175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V="1">
              <a:off x="1941759" y="4902968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" name="AutoShape 11"/>
            <p:cNvSpPr>
              <a:spLocks noChangeArrowheads="1"/>
            </p:cNvSpPr>
            <p:nvPr/>
          </p:nvSpPr>
          <p:spPr bwMode="auto">
            <a:xfrm rot="5400000" flipH="1">
              <a:off x="6941008" y="2105617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 rot="16200000" flipH="1">
              <a:off x="6941008" y="2796555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" name="AutoShape 11"/>
            <p:cNvSpPr>
              <a:spLocks noChangeArrowheads="1"/>
            </p:cNvSpPr>
            <p:nvPr/>
          </p:nvSpPr>
          <p:spPr bwMode="auto">
            <a:xfrm rot="5400000" flipH="1">
              <a:off x="6941008" y="3496409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" name="AutoShape 11"/>
            <p:cNvSpPr>
              <a:spLocks noChangeArrowheads="1"/>
            </p:cNvSpPr>
            <p:nvPr/>
          </p:nvSpPr>
          <p:spPr bwMode="auto">
            <a:xfrm rot="16200000" flipH="1">
              <a:off x="6941008" y="4187347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9" name="Rettangolo 18"/>
            <p:cNvSpPr/>
            <p:nvPr/>
          </p:nvSpPr>
          <p:spPr>
            <a:xfrm>
              <a:off x="1941759" y="1933604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0" name="Text Box 34"/>
            <p:cNvSpPr txBox="1">
              <a:spLocks noChangeArrowheads="1"/>
            </p:cNvSpPr>
            <p:nvPr/>
          </p:nvSpPr>
          <p:spPr bwMode="auto">
            <a:xfrm>
              <a:off x="6197048" y="1437936"/>
              <a:ext cx="5730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 err="1"/>
                <a:t>hkl</a:t>
              </a:r>
              <a:endParaRPr lang="it-IT" altLang="it-IT" sz="2400" dirty="0"/>
            </a:p>
          </p:txBody>
        </p:sp>
        <p:sp>
          <p:nvSpPr>
            <p:cNvPr id="132" name="Rettangolo 131"/>
            <p:cNvSpPr/>
            <p:nvPr/>
          </p:nvSpPr>
          <p:spPr>
            <a:xfrm>
              <a:off x="1941758" y="3328776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3" name="Rettangolo 132"/>
            <p:cNvSpPr/>
            <p:nvPr/>
          </p:nvSpPr>
          <p:spPr>
            <a:xfrm>
              <a:off x="1941758" y="4721758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48" name="Gruppo 147"/>
          <p:cNvGrpSpPr/>
          <p:nvPr/>
        </p:nvGrpSpPr>
        <p:grpSpPr>
          <a:xfrm>
            <a:off x="2666472" y="1311165"/>
            <a:ext cx="3980622" cy="5358227"/>
            <a:chOff x="2976301" y="909566"/>
            <a:chExt cx="3980622" cy="5358227"/>
          </a:xfrm>
        </p:grpSpPr>
        <p:sp>
          <p:nvSpPr>
            <p:cNvPr id="136" name="Line 8"/>
            <p:cNvSpPr>
              <a:spLocks noChangeShapeType="1"/>
            </p:cNvSpPr>
            <p:nvPr/>
          </p:nvSpPr>
          <p:spPr bwMode="auto">
            <a:xfrm rot="3600000" flipV="1">
              <a:off x="3674858" y="3588066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7" name="Line 8"/>
            <p:cNvSpPr>
              <a:spLocks noChangeShapeType="1"/>
            </p:cNvSpPr>
            <p:nvPr/>
          </p:nvSpPr>
          <p:spPr bwMode="auto">
            <a:xfrm rot="3600000" flipV="1">
              <a:off x="2086673" y="3588066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8" name="Line 8"/>
            <p:cNvSpPr>
              <a:spLocks noChangeShapeType="1"/>
            </p:cNvSpPr>
            <p:nvPr/>
          </p:nvSpPr>
          <p:spPr bwMode="auto">
            <a:xfrm rot="3600000" flipV="1">
              <a:off x="490329" y="3588066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9" name="AutoShape 11"/>
            <p:cNvSpPr>
              <a:spLocks noChangeArrowheads="1"/>
            </p:cNvSpPr>
            <p:nvPr/>
          </p:nvSpPr>
          <p:spPr bwMode="auto">
            <a:xfrm rot="9000000" flipH="1">
              <a:off x="6236923" y="4319591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0" name="AutoShape 11"/>
            <p:cNvSpPr>
              <a:spLocks noChangeArrowheads="1"/>
            </p:cNvSpPr>
            <p:nvPr/>
          </p:nvSpPr>
          <p:spPr bwMode="auto">
            <a:xfrm rot="19800000" flipH="1">
              <a:off x="5638553" y="4665060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1" name="AutoShape 11"/>
            <p:cNvSpPr>
              <a:spLocks noChangeArrowheads="1"/>
            </p:cNvSpPr>
            <p:nvPr/>
          </p:nvSpPr>
          <p:spPr bwMode="auto">
            <a:xfrm rot="9000000" flipH="1">
              <a:off x="5032462" y="5014987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2" name="AutoShape 11"/>
            <p:cNvSpPr>
              <a:spLocks noChangeArrowheads="1"/>
            </p:cNvSpPr>
            <p:nvPr/>
          </p:nvSpPr>
          <p:spPr bwMode="auto">
            <a:xfrm rot="19800000" flipH="1">
              <a:off x="4434092" y="5360456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3" name="Rettangolo 142"/>
            <p:cNvSpPr/>
            <p:nvPr/>
          </p:nvSpPr>
          <p:spPr>
            <a:xfrm rot="3600000">
              <a:off x="3656049" y="3403705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4" name="Text Box 34"/>
            <p:cNvSpPr txBox="1">
              <a:spLocks noChangeArrowheads="1"/>
            </p:cNvSpPr>
            <p:nvPr/>
          </p:nvSpPr>
          <p:spPr bwMode="auto">
            <a:xfrm rot="3600000">
              <a:off x="5130261" y="1127303"/>
              <a:ext cx="88517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 err="1" smtClean="0"/>
                <a:t>h’k’l</a:t>
              </a:r>
              <a:r>
                <a:rPr lang="it-IT" altLang="it-IT" sz="2400" dirty="0" smtClean="0"/>
                <a:t>’</a:t>
              </a:r>
              <a:endParaRPr lang="it-IT" altLang="it-IT" sz="2400" dirty="0"/>
            </a:p>
          </p:txBody>
        </p:sp>
        <p:sp>
          <p:nvSpPr>
            <p:cNvPr id="145" name="Rettangolo 144"/>
            <p:cNvSpPr/>
            <p:nvPr/>
          </p:nvSpPr>
          <p:spPr>
            <a:xfrm rot="3600000">
              <a:off x="2081352" y="3403705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6" name="Rettangolo 145"/>
            <p:cNvSpPr/>
            <p:nvPr/>
          </p:nvSpPr>
          <p:spPr>
            <a:xfrm rot="3600000">
              <a:off x="482162" y="3403705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73" name="Gruppo 172"/>
          <p:cNvGrpSpPr/>
          <p:nvPr/>
        </p:nvGrpSpPr>
        <p:grpSpPr>
          <a:xfrm>
            <a:off x="1746192" y="2339539"/>
            <a:ext cx="5362951" cy="3300292"/>
            <a:chOff x="1746192" y="2339539"/>
            <a:chExt cx="5362951" cy="3300292"/>
          </a:xfrm>
        </p:grpSpPr>
        <p:sp>
          <p:nvSpPr>
            <p:cNvPr id="162" name="Ovale 161"/>
            <p:cNvSpPr/>
            <p:nvPr/>
          </p:nvSpPr>
          <p:spPr>
            <a:xfrm>
              <a:off x="3373795" y="2352078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3" name="Ovale 162"/>
            <p:cNvSpPr/>
            <p:nvPr/>
          </p:nvSpPr>
          <p:spPr>
            <a:xfrm>
              <a:off x="4968203" y="2340482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4" name="Ovale 163"/>
            <p:cNvSpPr/>
            <p:nvPr/>
          </p:nvSpPr>
          <p:spPr>
            <a:xfrm>
              <a:off x="6555343" y="2339539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5" name="Ovale 164"/>
            <p:cNvSpPr/>
            <p:nvPr/>
          </p:nvSpPr>
          <p:spPr>
            <a:xfrm>
              <a:off x="5752905" y="3721384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6" name="Ovale 165"/>
            <p:cNvSpPr/>
            <p:nvPr/>
          </p:nvSpPr>
          <p:spPr>
            <a:xfrm>
              <a:off x="4175267" y="3739105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7" name="Ovale 166"/>
            <p:cNvSpPr/>
            <p:nvPr/>
          </p:nvSpPr>
          <p:spPr>
            <a:xfrm>
              <a:off x="2575616" y="3741828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8" name="Ovale 167"/>
            <p:cNvSpPr/>
            <p:nvPr/>
          </p:nvSpPr>
          <p:spPr>
            <a:xfrm>
              <a:off x="4952944" y="5140635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9" name="Ovale 168"/>
            <p:cNvSpPr/>
            <p:nvPr/>
          </p:nvSpPr>
          <p:spPr>
            <a:xfrm>
              <a:off x="3361568" y="5140635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0" name="Ovale 169"/>
            <p:cNvSpPr/>
            <p:nvPr/>
          </p:nvSpPr>
          <p:spPr>
            <a:xfrm>
              <a:off x="1807927" y="5100568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1" name="Ovale 170"/>
            <p:cNvSpPr/>
            <p:nvPr/>
          </p:nvSpPr>
          <p:spPr>
            <a:xfrm>
              <a:off x="1746192" y="2393241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2" name="Ovale 171"/>
            <p:cNvSpPr/>
            <p:nvPr/>
          </p:nvSpPr>
          <p:spPr>
            <a:xfrm>
              <a:off x="6578791" y="5129284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75" name="Rettangolo 2"/>
          <p:cNvSpPr>
            <a:spLocks noChangeArrowheads="1"/>
          </p:cNvSpPr>
          <p:nvPr/>
        </p:nvSpPr>
        <p:spPr bwMode="auto">
          <a:xfrm>
            <a:off x="39603" y="860500"/>
            <a:ext cx="21483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 err="1" smtClean="0"/>
              <a:t>E</a:t>
            </a:r>
            <a:r>
              <a:rPr lang="it-IT" altLang="it-IT" sz="2400" baseline="-25000" dirty="0" err="1" smtClean="0"/>
              <a:t>hkl</a:t>
            </a:r>
            <a:r>
              <a:rPr lang="it-IT" altLang="it-IT" sz="2400" dirty="0"/>
              <a:t> = </a:t>
            </a:r>
            <a:r>
              <a:rPr lang="it-IT" altLang="it-IT" sz="2400" dirty="0" smtClean="0"/>
              <a:t>f; </a:t>
            </a:r>
            <a:r>
              <a:rPr lang="el-GR" altLang="it-IT" sz="2400" dirty="0" smtClean="0"/>
              <a:t>φ</a:t>
            </a:r>
            <a:r>
              <a:rPr lang="it-IT" altLang="it-IT" sz="2400" baseline="-25000" dirty="0" err="1" smtClean="0"/>
              <a:t>hkl</a:t>
            </a:r>
            <a:r>
              <a:rPr lang="it-IT" altLang="it-IT" sz="2400" dirty="0" smtClean="0"/>
              <a:t> = 0</a:t>
            </a:r>
          </a:p>
        </p:txBody>
      </p:sp>
      <p:sp>
        <p:nvSpPr>
          <p:cNvPr id="179" name="Rettangolo 2"/>
          <p:cNvSpPr>
            <a:spLocks noChangeArrowheads="1"/>
          </p:cNvSpPr>
          <p:nvPr/>
        </p:nvSpPr>
        <p:spPr bwMode="auto">
          <a:xfrm>
            <a:off x="2286832" y="860500"/>
            <a:ext cx="2849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 err="1" smtClean="0"/>
              <a:t>E</a:t>
            </a:r>
            <a:r>
              <a:rPr lang="it-IT" altLang="it-IT" sz="2400" baseline="-25000" dirty="0" err="1" smtClean="0"/>
              <a:t>h’k’l</a:t>
            </a:r>
            <a:r>
              <a:rPr lang="it-IT" altLang="it-IT" sz="2400" baseline="-25000" dirty="0" smtClean="0"/>
              <a:t>’</a:t>
            </a:r>
            <a:r>
              <a:rPr lang="it-IT" altLang="it-IT" sz="2400" dirty="0" smtClean="0"/>
              <a:t> </a:t>
            </a:r>
            <a:r>
              <a:rPr lang="it-IT" altLang="it-IT" sz="2400" dirty="0"/>
              <a:t>= </a:t>
            </a:r>
            <a:r>
              <a:rPr lang="it-IT" altLang="it-IT" sz="2400" dirty="0" smtClean="0"/>
              <a:t>f; </a:t>
            </a:r>
            <a:r>
              <a:rPr lang="el-GR" altLang="it-IT" sz="2400" dirty="0" smtClean="0"/>
              <a:t>φ</a:t>
            </a:r>
            <a:r>
              <a:rPr lang="it-IT" altLang="it-IT" sz="2400" baseline="-25000" dirty="0" err="1" smtClean="0"/>
              <a:t>h’k’l</a:t>
            </a:r>
            <a:r>
              <a:rPr lang="it-IT" altLang="it-IT" sz="2400" baseline="-25000" dirty="0" smtClean="0"/>
              <a:t>’</a:t>
            </a:r>
            <a:r>
              <a:rPr lang="it-IT" altLang="it-IT" sz="2400" dirty="0" smtClean="0"/>
              <a:t>=0  </a:t>
            </a:r>
            <a:r>
              <a:rPr lang="it-IT" altLang="it-IT" sz="2400" dirty="0" smtClean="0">
                <a:sym typeface="Symbol" panose="05050102010706020507" pitchFamily="18" charset="2"/>
              </a:rPr>
              <a:t></a:t>
            </a:r>
            <a:endParaRPr lang="it-IT" altLang="it-IT" sz="2400" dirty="0" smtClean="0"/>
          </a:p>
        </p:txBody>
      </p:sp>
      <p:sp>
        <p:nvSpPr>
          <p:cNvPr id="180" name="Rettangolo 2"/>
          <p:cNvSpPr>
            <a:spLocks noChangeArrowheads="1"/>
          </p:cNvSpPr>
          <p:nvPr/>
        </p:nvSpPr>
        <p:spPr bwMode="auto">
          <a:xfrm>
            <a:off x="5246579" y="860500"/>
            <a:ext cx="427330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it-IT" altLang="it-IT" sz="2400" dirty="0" smtClean="0"/>
              <a:t>E</a:t>
            </a:r>
            <a:r>
              <a:rPr lang="it-IT" altLang="it-IT" sz="2400" baseline="-25000" dirty="0" smtClean="0"/>
              <a:t>h-</a:t>
            </a:r>
            <a:r>
              <a:rPr lang="it-IT" altLang="it-IT" sz="2400" baseline="-25000" dirty="0" err="1" smtClean="0"/>
              <a:t>h’k</a:t>
            </a:r>
            <a:r>
              <a:rPr lang="it-IT" altLang="it-IT" sz="2400" baseline="-25000" dirty="0" smtClean="0"/>
              <a:t>-</a:t>
            </a:r>
            <a:r>
              <a:rPr lang="it-IT" altLang="it-IT" sz="2400" baseline="-25000" dirty="0" err="1" smtClean="0"/>
              <a:t>k’l</a:t>
            </a:r>
            <a:r>
              <a:rPr lang="it-IT" altLang="it-IT" sz="2400" baseline="-25000" dirty="0" smtClean="0"/>
              <a:t>-l’</a:t>
            </a:r>
            <a:r>
              <a:rPr lang="it-IT" altLang="it-IT" sz="2400" dirty="0" smtClean="0"/>
              <a:t> </a:t>
            </a:r>
            <a:r>
              <a:rPr lang="it-IT" altLang="it-IT" sz="2400" dirty="0"/>
              <a:t>= </a:t>
            </a:r>
            <a:r>
              <a:rPr lang="it-IT" altLang="it-IT" sz="2400" dirty="0" smtClean="0"/>
              <a:t>f; </a:t>
            </a:r>
            <a:r>
              <a:rPr lang="el-GR" altLang="it-IT" sz="2400" dirty="0" smtClean="0"/>
              <a:t>φ</a:t>
            </a:r>
            <a:r>
              <a:rPr lang="it-IT" altLang="it-IT" sz="2400" baseline="-25000" dirty="0" smtClean="0"/>
              <a:t>h-</a:t>
            </a:r>
            <a:r>
              <a:rPr lang="it-IT" altLang="it-IT" sz="2400" baseline="-25000" dirty="0" err="1" smtClean="0"/>
              <a:t>h’k</a:t>
            </a:r>
            <a:r>
              <a:rPr lang="it-IT" altLang="it-IT" sz="2400" baseline="-25000" dirty="0" smtClean="0"/>
              <a:t>-</a:t>
            </a:r>
            <a:r>
              <a:rPr lang="it-IT" altLang="it-IT" sz="2400" baseline="-25000" dirty="0" err="1" smtClean="0"/>
              <a:t>k’l</a:t>
            </a:r>
            <a:r>
              <a:rPr lang="it-IT" altLang="it-IT" sz="2400" baseline="-25000" dirty="0" smtClean="0"/>
              <a:t>-l’</a:t>
            </a:r>
            <a:r>
              <a:rPr lang="it-IT" altLang="it-IT" sz="2400" dirty="0" smtClean="0"/>
              <a:t> =0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326719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/>
      <p:bldP spid="179" grpId="0"/>
      <p:bldP spid="18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o 8"/>
          <p:cNvGrpSpPr/>
          <p:nvPr/>
        </p:nvGrpSpPr>
        <p:grpSpPr>
          <a:xfrm>
            <a:off x="1491727" y="1378005"/>
            <a:ext cx="5492298" cy="5359264"/>
            <a:chOff x="1491727" y="1378005"/>
            <a:chExt cx="5492298" cy="5359264"/>
          </a:xfrm>
        </p:grpSpPr>
        <p:sp>
          <p:nvSpPr>
            <p:cNvPr id="150" name="Line 8"/>
            <p:cNvSpPr>
              <a:spLocks noChangeShapeType="1"/>
            </p:cNvSpPr>
            <p:nvPr/>
          </p:nvSpPr>
          <p:spPr bwMode="auto">
            <a:xfrm rot="7200000" flipV="1">
              <a:off x="3334971" y="4053353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1" name="Line 8"/>
            <p:cNvSpPr>
              <a:spLocks noChangeShapeType="1"/>
            </p:cNvSpPr>
            <p:nvPr/>
          </p:nvSpPr>
          <p:spPr bwMode="auto">
            <a:xfrm rot="7200000" flipV="1">
              <a:off x="1746462" y="4053353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2" name="Line 8"/>
            <p:cNvSpPr>
              <a:spLocks noChangeShapeType="1"/>
            </p:cNvSpPr>
            <p:nvPr/>
          </p:nvSpPr>
          <p:spPr bwMode="auto">
            <a:xfrm rot="7200000" flipV="1">
              <a:off x="157952" y="4053353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3" name="AutoShape 11"/>
            <p:cNvSpPr>
              <a:spLocks noChangeArrowheads="1"/>
            </p:cNvSpPr>
            <p:nvPr/>
          </p:nvSpPr>
          <p:spPr bwMode="auto">
            <a:xfrm rot="12600000" flipH="1">
              <a:off x="4024578" y="5838710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4" name="AutoShape 11"/>
            <p:cNvSpPr>
              <a:spLocks noChangeArrowheads="1"/>
            </p:cNvSpPr>
            <p:nvPr/>
          </p:nvSpPr>
          <p:spPr bwMode="auto">
            <a:xfrm rot="1800000" flipH="1">
              <a:off x="3426208" y="5484098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5" name="AutoShape 11"/>
            <p:cNvSpPr>
              <a:spLocks noChangeArrowheads="1"/>
            </p:cNvSpPr>
            <p:nvPr/>
          </p:nvSpPr>
          <p:spPr bwMode="auto">
            <a:xfrm rot="12600000" flipH="1">
              <a:off x="2820117" y="5143314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6" name="AutoShape 11"/>
            <p:cNvSpPr>
              <a:spLocks noChangeArrowheads="1"/>
            </p:cNvSpPr>
            <p:nvPr/>
          </p:nvSpPr>
          <p:spPr bwMode="auto">
            <a:xfrm rot="1800000" flipH="1">
              <a:off x="2221747" y="4797845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7" name="Rettangolo 156"/>
            <p:cNvSpPr/>
            <p:nvPr/>
          </p:nvSpPr>
          <p:spPr>
            <a:xfrm rot="7200000">
              <a:off x="4123088" y="3876333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8" name="Text Box 34"/>
            <p:cNvSpPr txBox="1">
              <a:spLocks noChangeArrowheads="1"/>
            </p:cNvSpPr>
            <p:nvPr/>
          </p:nvSpPr>
          <p:spPr bwMode="auto">
            <a:xfrm rot="18250663">
              <a:off x="929715" y="4817893"/>
              <a:ext cx="158569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 smtClean="0"/>
                <a:t>h-</a:t>
              </a:r>
              <a:r>
                <a:rPr lang="it-IT" altLang="it-IT" sz="2400" dirty="0" err="1" smtClean="0"/>
                <a:t>h’k</a:t>
              </a:r>
              <a:r>
                <a:rPr lang="it-IT" altLang="it-IT" sz="2400" dirty="0" smtClean="0"/>
                <a:t>-</a:t>
              </a:r>
              <a:r>
                <a:rPr lang="it-IT" altLang="it-IT" sz="2400" dirty="0" err="1" smtClean="0"/>
                <a:t>k’l</a:t>
              </a:r>
              <a:r>
                <a:rPr lang="it-IT" altLang="it-IT" sz="2400" dirty="0" smtClean="0"/>
                <a:t>-l’</a:t>
              </a:r>
              <a:endParaRPr lang="it-IT" altLang="it-IT" sz="2400" dirty="0"/>
            </a:p>
          </p:txBody>
        </p:sp>
        <p:sp>
          <p:nvSpPr>
            <p:cNvPr id="159" name="Rettangolo 158"/>
            <p:cNvSpPr/>
            <p:nvPr/>
          </p:nvSpPr>
          <p:spPr>
            <a:xfrm rot="7200000">
              <a:off x="2518018" y="3876333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0" name="Rettangolo 159"/>
            <p:cNvSpPr/>
            <p:nvPr/>
          </p:nvSpPr>
          <p:spPr>
            <a:xfrm rot="7200000">
              <a:off x="940380" y="3876333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15701" y="-41778"/>
            <a:ext cx="7772400" cy="1143000"/>
          </a:xfrm>
        </p:spPr>
        <p:txBody>
          <a:bodyPr/>
          <a:lstStyle/>
          <a:p>
            <a:r>
              <a:rPr lang="it-IT" altLang="it-IT" sz="3200" dirty="0" err="1" smtClean="0">
                <a:solidFill>
                  <a:srgbClr val="0070C0"/>
                </a:solidFill>
              </a:rPr>
              <a:t>Triplet</a:t>
            </a:r>
            <a:r>
              <a:rPr lang="it-IT" altLang="it-IT" sz="3200" dirty="0" smtClean="0">
                <a:solidFill>
                  <a:srgbClr val="0070C0"/>
                </a:solidFill>
              </a:rPr>
              <a:t> </a:t>
            </a:r>
            <a:r>
              <a:rPr lang="it-IT" altLang="it-IT" sz="3200" dirty="0" err="1">
                <a:solidFill>
                  <a:srgbClr val="0070C0"/>
                </a:solidFill>
              </a:rPr>
              <a:t>relationship</a:t>
            </a:r>
            <a:endParaRPr lang="it-IT" sz="3200" dirty="0"/>
          </a:p>
        </p:txBody>
      </p:sp>
      <p:grpSp>
        <p:nvGrpSpPr>
          <p:cNvPr id="147" name="Gruppo 146"/>
          <p:cNvGrpSpPr/>
          <p:nvPr/>
        </p:nvGrpSpPr>
        <p:grpSpPr>
          <a:xfrm>
            <a:off x="2064223" y="1916040"/>
            <a:ext cx="5719250" cy="3650620"/>
            <a:chOff x="1941758" y="1437936"/>
            <a:chExt cx="5719250" cy="3650620"/>
          </a:xfrm>
        </p:grpSpPr>
        <p:sp>
          <p:nvSpPr>
            <p:cNvPr id="4" name="Line 8"/>
            <p:cNvSpPr>
              <a:spLocks noChangeShapeType="1"/>
            </p:cNvSpPr>
            <p:nvPr/>
          </p:nvSpPr>
          <p:spPr bwMode="auto">
            <a:xfrm flipV="1">
              <a:off x="1941759" y="2121383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Line 8"/>
            <p:cNvSpPr>
              <a:spLocks noChangeShapeType="1"/>
            </p:cNvSpPr>
            <p:nvPr/>
          </p:nvSpPr>
          <p:spPr bwMode="auto">
            <a:xfrm flipV="1">
              <a:off x="1941759" y="3512175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V="1">
              <a:off x="1941759" y="4902968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" name="AutoShape 11"/>
            <p:cNvSpPr>
              <a:spLocks noChangeArrowheads="1"/>
            </p:cNvSpPr>
            <p:nvPr/>
          </p:nvSpPr>
          <p:spPr bwMode="auto">
            <a:xfrm rot="5400000" flipH="1">
              <a:off x="6941008" y="2105617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 rot="16200000" flipH="1">
              <a:off x="6941008" y="2796555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" name="AutoShape 11"/>
            <p:cNvSpPr>
              <a:spLocks noChangeArrowheads="1"/>
            </p:cNvSpPr>
            <p:nvPr/>
          </p:nvSpPr>
          <p:spPr bwMode="auto">
            <a:xfrm rot="5400000" flipH="1">
              <a:off x="6941008" y="3496409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" name="AutoShape 11"/>
            <p:cNvSpPr>
              <a:spLocks noChangeArrowheads="1"/>
            </p:cNvSpPr>
            <p:nvPr/>
          </p:nvSpPr>
          <p:spPr bwMode="auto">
            <a:xfrm rot="16200000" flipH="1">
              <a:off x="6941008" y="4187347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9" name="Rettangolo 18"/>
            <p:cNvSpPr/>
            <p:nvPr/>
          </p:nvSpPr>
          <p:spPr>
            <a:xfrm>
              <a:off x="1941759" y="1933604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0" name="Text Box 34"/>
            <p:cNvSpPr txBox="1">
              <a:spLocks noChangeArrowheads="1"/>
            </p:cNvSpPr>
            <p:nvPr/>
          </p:nvSpPr>
          <p:spPr bwMode="auto">
            <a:xfrm>
              <a:off x="6197048" y="1437936"/>
              <a:ext cx="5730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 err="1"/>
                <a:t>hkl</a:t>
              </a:r>
              <a:endParaRPr lang="it-IT" altLang="it-IT" sz="2400" dirty="0"/>
            </a:p>
          </p:txBody>
        </p:sp>
        <p:sp>
          <p:nvSpPr>
            <p:cNvPr id="132" name="Rettangolo 131"/>
            <p:cNvSpPr/>
            <p:nvPr/>
          </p:nvSpPr>
          <p:spPr>
            <a:xfrm>
              <a:off x="1941758" y="3328776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3" name="Rettangolo 132"/>
            <p:cNvSpPr/>
            <p:nvPr/>
          </p:nvSpPr>
          <p:spPr>
            <a:xfrm>
              <a:off x="1941758" y="4721758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3" name="Gruppo 2"/>
          <p:cNvGrpSpPr/>
          <p:nvPr/>
        </p:nvGrpSpPr>
        <p:grpSpPr>
          <a:xfrm>
            <a:off x="2855848" y="1311165"/>
            <a:ext cx="4155981" cy="5358227"/>
            <a:chOff x="2855848" y="1311165"/>
            <a:chExt cx="4155981" cy="5358227"/>
          </a:xfrm>
        </p:grpSpPr>
        <p:sp>
          <p:nvSpPr>
            <p:cNvPr id="136" name="Line 8"/>
            <p:cNvSpPr>
              <a:spLocks noChangeShapeType="1"/>
            </p:cNvSpPr>
            <p:nvPr/>
          </p:nvSpPr>
          <p:spPr bwMode="auto">
            <a:xfrm rot="3600000" flipV="1">
              <a:off x="3365029" y="3989665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7" name="Line 8"/>
            <p:cNvSpPr>
              <a:spLocks noChangeShapeType="1"/>
            </p:cNvSpPr>
            <p:nvPr/>
          </p:nvSpPr>
          <p:spPr bwMode="auto">
            <a:xfrm rot="3600000" flipV="1">
              <a:off x="1776844" y="3989665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8" name="Line 8"/>
            <p:cNvSpPr>
              <a:spLocks noChangeShapeType="1"/>
            </p:cNvSpPr>
            <p:nvPr/>
          </p:nvSpPr>
          <p:spPr bwMode="auto">
            <a:xfrm rot="3600000" flipV="1">
              <a:off x="180500" y="3989665"/>
              <a:ext cx="5355075" cy="4379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9" name="AutoShape 11"/>
            <p:cNvSpPr>
              <a:spLocks noChangeArrowheads="1"/>
            </p:cNvSpPr>
            <p:nvPr/>
          </p:nvSpPr>
          <p:spPr bwMode="auto">
            <a:xfrm rot="9000000" flipH="1">
              <a:off x="5927094" y="4721190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0" name="AutoShape 11"/>
            <p:cNvSpPr>
              <a:spLocks noChangeArrowheads="1"/>
            </p:cNvSpPr>
            <p:nvPr/>
          </p:nvSpPr>
          <p:spPr bwMode="auto">
            <a:xfrm rot="19800000" flipH="1">
              <a:off x="5328724" y="5066659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1" name="AutoShape 11"/>
            <p:cNvSpPr>
              <a:spLocks noChangeArrowheads="1"/>
            </p:cNvSpPr>
            <p:nvPr/>
          </p:nvSpPr>
          <p:spPr bwMode="auto">
            <a:xfrm rot="9000000" flipH="1">
              <a:off x="4722633" y="5416586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2" name="AutoShape 11"/>
            <p:cNvSpPr>
              <a:spLocks noChangeArrowheads="1"/>
            </p:cNvSpPr>
            <p:nvPr/>
          </p:nvSpPr>
          <p:spPr bwMode="auto">
            <a:xfrm rot="19800000" flipH="1">
              <a:off x="4124263" y="5762055"/>
              <a:ext cx="720000" cy="720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3" name="Rettangolo 142"/>
            <p:cNvSpPr/>
            <p:nvPr/>
          </p:nvSpPr>
          <p:spPr>
            <a:xfrm rot="3600000">
              <a:off x="4150892" y="3805304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4" name="Text Box 34"/>
            <p:cNvSpPr txBox="1">
              <a:spLocks noChangeArrowheads="1"/>
            </p:cNvSpPr>
            <p:nvPr/>
          </p:nvSpPr>
          <p:spPr bwMode="auto">
            <a:xfrm rot="3600000">
              <a:off x="4820432" y="1528902"/>
              <a:ext cx="88517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 err="1" smtClean="0"/>
                <a:t>h’k’l</a:t>
              </a:r>
              <a:r>
                <a:rPr lang="it-IT" altLang="it-IT" sz="2400" dirty="0" smtClean="0"/>
                <a:t>’</a:t>
              </a:r>
              <a:endParaRPr lang="it-IT" altLang="it-IT" sz="2400" dirty="0"/>
            </a:p>
          </p:txBody>
        </p:sp>
        <p:sp>
          <p:nvSpPr>
            <p:cNvPr id="145" name="Rettangolo 144"/>
            <p:cNvSpPr/>
            <p:nvPr/>
          </p:nvSpPr>
          <p:spPr>
            <a:xfrm rot="3600000">
              <a:off x="2576195" y="3805304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6" name="Rettangolo 145"/>
            <p:cNvSpPr/>
            <p:nvPr/>
          </p:nvSpPr>
          <p:spPr>
            <a:xfrm rot="3600000">
              <a:off x="977005" y="3805304"/>
              <a:ext cx="5355075" cy="366798"/>
            </a:xfrm>
            <a:prstGeom prst="rect">
              <a:avLst/>
            </a:prstGeom>
            <a:blipFill dpi="0" rotWithShape="1">
              <a:blip r:embed="rId2">
                <a:alphaModFix amt="72000"/>
              </a:blip>
              <a:srcRect/>
              <a:stretch>
                <a:fillRect/>
              </a:stretch>
            </a:blip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/>
          <p:cNvGrpSpPr/>
          <p:nvPr/>
        </p:nvGrpSpPr>
        <p:grpSpPr>
          <a:xfrm>
            <a:off x="2568126" y="2305565"/>
            <a:ext cx="5362951" cy="3299349"/>
            <a:chOff x="2568126" y="2305565"/>
            <a:chExt cx="5362951" cy="3299349"/>
          </a:xfrm>
        </p:grpSpPr>
        <p:sp>
          <p:nvSpPr>
            <p:cNvPr id="162" name="Ovale 161"/>
            <p:cNvSpPr/>
            <p:nvPr/>
          </p:nvSpPr>
          <p:spPr>
            <a:xfrm>
              <a:off x="4195729" y="2317161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3" name="Ovale 162"/>
            <p:cNvSpPr/>
            <p:nvPr/>
          </p:nvSpPr>
          <p:spPr>
            <a:xfrm>
              <a:off x="5790137" y="2305565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5" name="Ovale 164"/>
            <p:cNvSpPr/>
            <p:nvPr/>
          </p:nvSpPr>
          <p:spPr>
            <a:xfrm>
              <a:off x="6574839" y="3686467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6" name="Ovale 165"/>
            <p:cNvSpPr/>
            <p:nvPr/>
          </p:nvSpPr>
          <p:spPr>
            <a:xfrm>
              <a:off x="4997201" y="3704188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7" name="Ovale 166"/>
            <p:cNvSpPr/>
            <p:nvPr/>
          </p:nvSpPr>
          <p:spPr>
            <a:xfrm>
              <a:off x="3397550" y="3706911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8" name="Ovale 167"/>
            <p:cNvSpPr/>
            <p:nvPr/>
          </p:nvSpPr>
          <p:spPr>
            <a:xfrm>
              <a:off x="5774878" y="5105718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9" name="Ovale 168"/>
            <p:cNvSpPr/>
            <p:nvPr/>
          </p:nvSpPr>
          <p:spPr>
            <a:xfrm>
              <a:off x="4183502" y="5105718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0" name="Ovale 169"/>
            <p:cNvSpPr/>
            <p:nvPr/>
          </p:nvSpPr>
          <p:spPr>
            <a:xfrm>
              <a:off x="2629861" y="5065651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1" name="Ovale 170"/>
            <p:cNvSpPr/>
            <p:nvPr/>
          </p:nvSpPr>
          <p:spPr>
            <a:xfrm>
              <a:off x="2568126" y="2358324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2" name="Ovale 171"/>
            <p:cNvSpPr/>
            <p:nvPr/>
          </p:nvSpPr>
          <p:spPr>
            <a:xfrm>
              <a:off x="7400725" y="5094367"/>
              <a:ext cx="530352" cy="499196"/>
            </a:xfrm>
            <a:prstGeom prst="ellipse">
              <a:avLst/>
            </a:prstGeom>
            <a:solidFill>
              <a:schemeClr val="accent1">
                <a:alpha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cxnSp>
        <p:nvCxnSpPr>
          <p:cNvPr id="6" name="Connettore diritto 5"/>
          <p:cNvCxnSpPr/>
          <p:nvPr/>
        </p:nvCxnSpPr>
        <p:spPr>
          <a:xfrm>
            <a:off x="8842248" y="4364731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ttangolo 2"/>
          <p:cNvSpPr>
            <a:spLocks noChangeArrowheads="1"/>
          </p:cNvSpPr>
          <p:nvPr/>
        </p:nvSpPr>
        <p:spPr bwMode="auto">
          <a:xfrm>
            <a:off x="39603" y="860500"/>
            <a:ext cx="21483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 err="1" smtClean="0"/>
              <a:t>E</a:t>
            </a:r>
            <a:r>
              <a:rPr lang="it-IT" altLang="it-IT" sz="2400" baseline="-25000" dirty="0" err="1" smtClean="0"/>
              <a:t>hkl</a:t>
            </a:r>
            <a:r>
              <a:rPr lang="it-IT" altLang="it-IT" sz="2400" dirty="0"/>
              <a:t> = </a:t>
            </a:r>
            <a:r>
              <a:rPr lang="it-IT" altLang="it-IT" sz="2400" dirty="0" smtClean="0"/>
              <a:t>f; </a:t>
            </a:r>
            <a:r>
              <a:rPr lang="el-GR" altLang="it-IT" sz="2400" dirty="0" smtClean="0"/>
              <a:t>φ</a:t>
            </a:r>
            <a:r>
              <a:rPr lang="it-IT" altLang="it-IT" sz="2400" baseline="-25000" dirty="0" err="1" smtClean="0"/>
              <a:t>hkl</a:t>
            </a:r>
            <a:r>
              <a:rPr lang="it-IT" altLang="it-IT" sz="2400" dirty="0" smtClean="0"/>
              <a:t> = 0</a:t>
            </a:r>
          </a:p>
        </p:txBody>
      </p:sp>
      <p:sp>
        <p:nvSpPr>
          <p:cNvPr id="57" name="Rettangolo 2"/>
          <p:cNvSpPr>
            <a:spLocks noChangeArrowheads="1"/>
          </p:cNvSpPr>
          <p:nvPr/>
        </p:nvSpPr>
        <p:spPr bwMode="auto">
          <a:xfrm>
            <a:off x="2230774" y="860499"/>
            <a:ext cx="27742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 err="1" smtClean="0"/>
              <a:t>E</a:t>
            </a:r>
            <a:r>
              <a:rPr lang="it-IT" altLang="it-IT" sz="2400" baseline="-25000" dirty="0" err="1" smtClean="0"/>
              <a:t>h’k’l</a:t>
            </a:r>
            <a:r>
              <a:rPr lang="it-IT" altLang="it-IT" sz="2400" baseline="-25000" dirty="0" smtClean="0"/>
              <a:t>’</a:t>
            </a:r>
            <a:r>
              <a:rPr lang="it-IT" altLang="it-IT" sz="2400" dirty="0" smtClean="0"/>
              <a:t> </a:t>
            </a:r>
            <a:r>
              <a:rPr lang="it-IT" altLang="it-IT" sz="2400" dirty="0"/>
              <a:t>= </a:t>
            </a:r>
            <a:r>
              <a:rPr lang="it-IT" altLang="it-IT" sz="2400" dirty="0" smtClean="0"/>
              <a:t>f; </a:t>
            </a:r>
            <a:r>
              <a:rPr lang="el-GR" altLang="it-IT" sz="2400" dirty="0" smtClean="0"/>
              <a:t>φ</a:t>
            </a:r>
            <a:r>
              <a:rPr lang="it-IT" altLang="it-IT" sz="2400" baseline="-25000" dirty="0" err="1" smtClean="0"/>
              <a:t>h’k’l</a:t>
            </a:r>
            <a:r>
              <a:rPr lang="it-IT" altLang="it-IT" sz="2400" baseline="-25000" dirty="0" smtClean="0"/>
              <a:t>’</a:t>
            </a:r>
            <a:r>
              <a:rPr lang="it-IT" altLang="it-IT" sz="2400" dirty="0" smtClean="0"/>
              <a:t>=</a:t>
            </a:r>
            <a:r>
              <a:rPr lang="el-GR" altLang="it-IT" sz="2400" dirty="0" smtClean="0"/>
              <a:t>π</a:t>
            </a:r>
            <a:r>
              <a:rPr lang="it-IT" altLang="it-IT" sz="2400" dirty="0" smtClean="0"/>
              <a:t> </a:t>
            </a:r>
            <a:r>
              <a:rPr lang="it-IT" altLang="it-IT" sz="2400" dirty="0" smtClean="0">
                <a:sym typeface="Symbol" panose="05050102010706020507" pitchFamily="18" charset="2"/>
              </a:rPr>
              <a:t></a:t>
            </a:r>
            <a:endParaRPr lang="it-IT" altLang="it-IT" sz="2400" dirty="0" smtClean="0"/>
          </a:p>
        </p:txBody>
      </p:sp>
      <p:sp>
        <p:nvSpPr>
          <p:cNvPr id="58" name="Rettangolo 2"/>
          <p:cNvSpPr>
            <a:spLocks noChangeArrowheads="1"/>
          </p:cNvSpPr>
          <p:nvPr/>
        </p:nvSpPr>
        <p:spPr bwMode="auto">
          <a:xfrm>
            <a:off x="4957912" y="860500"/>
            <a:ext cx="42733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it-IT" altLang="it-IT" sz="2400" dirty="0" smtClean="0"/>
              <a:t>E</a:t>
            </a:r>
            <a:r>
              <a:rPr lang="it-IT" altLang="it-IT" sz="2400" baseline="-25000" dirty="0" smtClean="0"/>
              <a:t>h-</a:t>
            </a:r>
            <a:r>
              <a:rPr lang="it-IT" altLang="it-IT" sz="2400" baseline="-25000" dirty="0" err="1" smtClean="0"/>
              <a:t>h’k</a:t>
            </a:r>
            <a:r>
              <a:rPr lang="it-IT" altLang="it-IT" sz="2400" baseline="-25000" dirty="0" smtClean="0"/>
              <a:t>-</a:t>
            </a:r>
            <a:r>
              <a:rPr lang="it-IT" altLang="it-IT" sz="2400" baseline="-25000" dirty="0" err="1" smtClean="0"/>
              <a:t>k’l</a:t>
            </a:r>
            <a:r>
              <a:rPr lang="it-IT" altLang="it-IT" sz="2400" baseline="-25000" dirty="0" smtClean="0"/>
              <a:t>-l’</a:t>
            </a:r>
            <a:r>
              <a:rPr lang="it-IT" altLang="it-IT" sz="2400" dirty="0" smtClean="0"/>
              <a:t> </a:t>
            </a:r>
            <a:r>
              <a:rPr lang="it-IT" altLang="it-IT" sz="2400" dirty="0"/>
              <a:t>= </a:t>
            </a:r>
            <a:r>
              <a:rPr lang="it-IT" altLang="it-IT" sz="2400" dirty="0" smtClean="0"/>
              <a:t>f; </a:t>
            </a:r>
            <a:r>
              <a:rPr lang="el-GR" altLang="it-IT" sz="2400" dirty="0" smtClean="0"/>
              <a:t>φ</a:t>
            </a:r>
            <a:r>
              <a:rPr lang="it-IT" altLang="it-IT" sz="2400" baseline="-25000" dirty="0" smtClean="0"/>
              <a:t>h-</a:t>
            </a:r>
            <a:r>
              <a:rPr lang="it-IT" altLang="it-IT" sz="2400" baseline="-25000" dirty="0" err="1" smtClean="0"/>
              <a:t>h’k</a:t>
            </a:r>
            <a:r>
              <a:rPr lang="it-IT" altLang="it-IT" sz="2400" baseline="-25000" dirty="0" smtClean="0"/>
              <a:t>-</a:t>
            </a:r>
            <a:r>
              <a:rPr lang="it-IT" altLang="it-IT" sz="2400" baseline="-25000" dirty="0" err="1" smtClean="0"/>
              <a:t>k’l</a:t>
            </a:r>
            <a:r>
              <a:rPr lang="it-IT" altLang="it-IT" sz="2400" baseline="-25000" dirty="0" smtClean="0"/>
              <a:t>-l’</a:t>
            </a:r>
            <a:r>
              <a:rPr lang="it-IT" altLang="it-IT" sz="2400" dirty="0" smtClean="0"/>
              <a:t> =</a:t>
            </a:r>
            <a:r>
              <a:rPr lang="el-GR" altLang="it-IT" sz="2400" dirty="0"/>
              <a:t> π</a:t>
            </a:r>
            <a:endParaRPr lang="it-IT" altLang="it-IT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3973707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3256" y="319389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1" dirty="0">
                <a:solidFill>
                  <a:srgbClr val="0070C0"/>
                </a:solidFill>
              </a:rPr>
              <a:t>Solution of the </a:t>
            </a:r>
            <a:r>
              <a:rPr lang="it-IT" altLang="it-IT" sz="2400" b="1" dirty="0" err="1">
                <a:solidFill>
                  <a:srgbClr val="0070C0"/>
                </a:solidFill>
              </a:rPr>
              <a:t>phase</a:t>
            </a:r>
            <a:r>
              <a:rPr lang="it-IT" altLang="it-IT" sz="2400" b="1" dirty="0">
                <a:solidFill>
                  <a:srgbClr val="0070C0"/>
                </a:solidFill>
              </a:rPr>
              <a:t> </a:t>
            </a:r>
            <a:r>
              <a:rPr lang="it-IT" altLang="it-IT" sz="2400" b="1" dirty="0" err="1">
                <a:solidFill>
                  <a:srgbClr val="0070C0"/>
                </a:solidFill>
              </a:rPr>
              <a:t>problem</a:t>
            </a:r>
            <a:r>
              <a:rPr lang="it-IT" altLang="it-IT" sz="2400" b="1" dirty="0">
                <a:solidFill>
                  <a:srgbClr val="0070C0"/>
                </a:solidFill>
              </a:rPr>
              <a:t> </a:t>
            </a:r>
            <a:r>
              <a:rPr lang="it-IT" altLang="it-IT" sz="2400" b="1" dirty="0" smtClean="0">
                <a:solidFill>
                  <a:srgbClr val="0070C0"/>
                </a:solidFill>
              </a:rPr>
              <a:t>via </a:t>
            </a:r>
            <a:r>
              <a:rPr lang="it-IT" altLang="it-IT" sz="2400" b="1" dirty="0" err="1">
                <a:solidFill>
                  <a:srgbClr val="0070C0"/>
                </a:solidFill>
              </a:rPr>
              <a:t>Patterson</a:t>
            </a:r>
            <a:r>
              <a:rPr lang="it-IT" altLang="it-IT" sz="2400" b="1" dirty="0">
                <a:solidFill>
                  <a:srgbClr val="0070C0"/>
                </a:solidFill>
              </a:rPr>
              <a:t> </a:t>
            </a:r>
            <a:r>
              <a:rPr lang="it-IT" altLang="it-IT" sz="2400" b="1" dirty="0" err="1">
                <a:solidFill>
                  <a:srgbClr val="0070C0"/>
                </a:solidFill>
              </a:rPr>
              <a:t>Function</a:t>
            </a:r>
            <a:r>
              <a:rPr lang="it-IT" altLang="it-IT" sz="2400" b="1" dirty="0">
                <a:solidFill>
                  <a:srgbClr val="0070C0"/>
                </a:solidFill>
              </a:rPr>
              <a:t> </a:t>
            </a:r>
            <a:r>
              <a:rPr lang="it-IT" altLang="it-IT" sz="2400" b="1" dirty="0" err="1">
                <a:solidFill>
                  <a:srgbClr val="0070C0"/>
                </a:solidFill>
              </a:rPr>
              <a:t>Superposition</a:t>
            </a:r>
            <a:endParaRPr lang="it-IT" altLang="it-IT" sz="2400" b="1" dirty="0">
              <a:solidFill>
                <a:srgbClr val="0070C0"/>
              </a:solidFill>
            </a:endParaRPr>
          </a:p>
        </p:txBody>
      </p:sp>
      <p:sp>
        <p:nvSpPr>
          <p:cNvPr id="186" name="Text Box 1036"/>
          <p:cNvSpPr txBox="1">
            <a:spLocks noChangeArrowheads="1"/>
          </p:cNvSpPr>
          <p:nvPr/>
        </p:nvSpPr>
        <p:spPr bwMode="auto">
          <a:xfrm>
            <a:off x="4225044" y="1272170"/>
            <a:ext cx="33361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“Patterson superposition”</a:t>
            </a:r>
            <a:endParaRPr lang="en-GB" altLang="it-IT" sz="2400" dirty="0">
              <a:latin typeface="Times" panose="02020603050405020304" pitchFamily="18" charset="0"/>
            </a:endParaRPr>
          </a:p>
        </p:txBody>
      </p:sp>
      <p:grpSp>
        <p:nvGrpSpPr>
          <p:cNvPr id="309" name="Gruppo 308"/>
          <p:cNvGrpSpPr/>
          <p:nvPr/>
        </p:nvGrpSpPr>
        <p:grpSpPr>
          <a:xfrm>
            <a:off x="4848770" y="2444632"/>
            <a:ext cx="2220796" cy="2554860"/>
            <a:chOff x="4848770" y="2444632"/>
            <a:chExt cx="2220796" cy="2554860"/>
          </a:xfrm>
        </p:grpSpPr>
        <p:grpSp>
          <p:nvGrpSpPr>
            <p:cNvPr id="248" name="Gruppo 247"/>
            <p:cNvGrpSpPr/>
            <p:nvPr/>
          </p:nvGrpSpPr>
          <p:grpSpPr>
            <a:xfrm>
              <a:off x="4848770" y="2668091"/>
              <a:ext cx="2220796" cy="2331401"/>
              <a:chOff x="498116" y="4381287"/>
              <a:chExt cx="2220796" cy="2331401"/>
            </a:xfrm>
          </p:grpSpPr>
          <p:sp>
            <p:nvSpPr>
              <p:cNvPr id="249" name="Line 1029"/>
              <p:cNvSpPr>
                <a:spLocks noChangeShapeType="1"/>
              </p:cNvSpPr>
              <p:nvPr/>
            </p:nvSpPr>
            <p:spPr bwMode="auto">
              <a:xfrm>
                <a:off x="498116" y="5595659"/>
                <a:ext cx="2181869" cy="1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50" name="Oval 1030"/>
              <p:cNvSpPr>
                <a:spLocks noChangeArrowheads="1"/>
              </p:cNvSpPr>
              <p:nvPr/>
            </p:nvSpPr>
            <p:spPr bwMode="auto">
              <a:xfrm>
                <a:off x="955317" y="5319209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251" name="Oval 1031"/>
              <p:cNvSpPr>
                <a:spLocks noChangeArrowheads="1"/>
              </p:cNvSpPr>
              <p:nvPr/>
            </p:nvSpPr>
            <p:spPr bwMode="auto">
              <a:xfrm>
                <a:off x="1564917" y="5547809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252" name="Oval 1032"/>
              <p:cNvSpPr>
                <a:spLocks noChangeArrowheads="1"/>
              </p:cNvSpPr>
              <p:nvPr/>
            </p:nvSpPr>
            <p:spPr bwMode="auto">
              <a:xfrm>
                <a:off x="1488717" y="4709609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258" name="CasellaDiTesto 257"/>
              <p:cNvSpPr txBox="1"/>
              <p:nvPr/>
            </p:nvSpPr>
            <p:spPr>
              <a:xfrm>
                <a:off x="2380358" y="5215572"/>
                <a:ext cx="3385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dirty="0" smtClean="0"/>
                  <a:t>x</a:t>
                </a:r>
                <a:endParaRPr lang="it-IT" dirty="0"/>
              </a:p>
            </p:txBody>
          </p:sp>
          <p:grpSp>
            <p:nvGrpSpPr>
              <p:cNvPr id="259" name="Gruppo 258"/>
              <p:cNvGrpSpPr/>
              <p:nvPr/>
            </p:nvGrpSpPr>
            <p:grpSpPr>
              <a:xfrm>
                <a:off x="1408398" y="4381287"/>
                <a:ext cx="854075" cy="2331401"/>
                <a:chOff x="751484" y="1526886"/>
                <a:chExt cx="854075" cy="2331401"/>
              </a:xfrm>
            </p:grpSpPr>
            <p:sp>
              <p:nvSpPr>
                <p:cNvPr id="269" name="Line 1028"/>
                <p:cNvSpPr>
                  <a:spLocks noChangeShapeType="1"/>
                </p:cNvSpPr>
                <p:nvPr/>
              </p:nvSpPr>
              <p:spPr bwMode="auto">
                <a:xfrm flipH="1">
                  <a:off x="912702" y="1526886"/>
                  <a:ext cx="42275" cy="233140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70" name="Oval 1030"/>
                <p:cNvSpPr>
                  <a:spLocks noChangeArrowheads="1"/>
                </p:cNvSpPr>
                <p:nvPr/>
              </p:nvSpPr>
              <p:spPr bwMode="auto">
                <a:xfrm>
                  <a:off x="919759" y="2686311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271" name="Oval 1031"/>
                <p:cNvSpPr>
                  <a:spLocks noChangeArrowheads="1"/>
                </p:cNvSpPr>
                <p:nvPr/>
              </p:nvSpPr>
              <p:spPr bwMode="auto">
                <a:xfrm>
                  <a:off x="1529359" y="2914911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272" name="Oval 1032"/>
                <p:cNvSpPr>
                  <a:spLocks noChangeArrowheads="1"/>
                </p:cNvSpPr>
                <p:nvPr/>
              </p:nvSpPr>
              <p:spPr bwMode="auto">
                <a:xfrm>
                  <a:off x="1453159" y="2076711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273" name="Text Box 1033"/>
                <p:cNvSpPr txBox="1">
                  <a:spLocks noChangeArrowheads="1"/>
                </p:cNvSpPr>
                <p:nvPr/>
              </p:nvSpPr>
              <p:spPr bwMode="auto">
                <a:xfrm>
                  <a:off x="751484" y="2289436"/>
                  <a:ext cx="407484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it-IT" sz="2400" dirty="0" smtClean="0">
                      <a:latin typeface="Times" panose="02020603050405020304" pitchFamily="18" charset="0"/>
                    </a:rPr>
                    <a:t>O</a:t>
                  </a:r>
                  <a:endParaRPr lang="en-GB" altLang="it-IT" sz="2400" dirty="0">
                    <a:latin typeface="Times" panose="02020603050405020304" pitchFamily="18" charset="0"/>
                  </a:endParaRPr>
                </a:p>
              </p:txBody>
            </p:sp>
          </p:grpSp>
          <p:sp>
            <p:nvSpPr>
              <p:cNvPr id="260" name="Oval 1030"/>
              <p:cNvSpPr>
                <a:spLocks noChangeArrowheads="1"/>
              </p:cNvSpPr>
              <p:nvPr/>
            </p:nvSpPr>
            <p:spPr bwMode="auto">
              <a:xfrm>
                <a:off x="1032344" y="6155993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261" name="Oval 1031"/>
              <p:cNvSpPr>
                <a:spLocks noChangeArrowheads="1"/>
              </p:cNvSpPr>
              <p:nvPr/>
            </p:nvSpPr>
            <p:spPr bwMode="auto">
              <a:xfrm>
                <a:off x="1641944" y="6384593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262" name="Oval 1032"/>
              <p:cNvSpPr>
                <a:spLocks noChangeArrowheads="1"/>
              </p:cNvSpPr>
              <p:nvPr/>
            </p:nvSpPr>
            <p:spPr bwMode="auto">
              <a:xfrm>
                <a:off x="1565744" y="5546393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308" name="CasellaDiTesto 307"/>
            <p:cNvSpPr txBox="1"/>
            <p:nvPr/>
          </p:nvSpPr>
          <p:spPr>
            <a:xfrm>
              <a:off x="5677548" y="2444632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/>
                <a:t>y</a:t>
              </a:r>
              <a:endParaRPr lang="it-IT" dirty="0"/>
            </a:p>
          </p:txBody>
        </p:sp>
      </p:grpSp>
      <p:grpSp>
        <p:nvGrpSpPr>
          <p:cNvPr id="336" name="Gruppo 335"/>
          <p:cNvGrpSpPr/>
          <p:nvPr/>
        </p:nvGrpSpPr>
        <p:grpSpPr>
          <a:xfrm>
            <a:off x="4843273" y="2441270"/>
            <a:ext cx="2220796" cy="2554860"/>
            <a:chOff x="4848770" y="2444632"/>
            <a:chExt cx="2220796" cy="2554860"/>
          </a:xfrm>
        </p:grpSpPr>
        <p:grpSp>
          <p:nvGrpSpPr>
            <p:cNvPr id="337" name="Gruppo 336"/>
            <p:cNvGrpSpPr/>
            <p:nvPr/>
          </p:nvGrpSpPr>
          <p:grpSpPr>
            <a:xfrm>
              <a:off x="4848770" y="2668091"/>
              <a:ext cx="2220796" cy="2331401"/>
              <a:chOff x="498116" y="4381287"/>
              <a:chExt cx="2220796" cy="2331401"/>
            </a:xfrm>
          </p:grpSpPr>
          <p:sp>
            <p:nvSpPr>
              <p:cNvPr id="339" name="Line 1029"/>
              <p:cNvSpPr>
                <a:spLocks noChangeShapeType="1"/>
              </p:cNvSpPr>
              <p:nvPr/>
            </p:nvSpPr>
            <p:spPr bwMode="auto">
              <a:xfrm>
                <a:off x="498116" y="5595659"/>
                <a:ext cx="2181869" cy="1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40" name="Oval 1030"/>
              <p:cNvSpPr>
                <a:spLocks noChangeArrowheads="1"/>
              </p:cNvSpPr>
              <p:nvPr/>
            </p:nvSpPr>
            <p:spPr bwMode="auto">
              <a:xfrm>
                <a:off x="955317" y="5319209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341" name="Oval 1031"/>
              <p:cNvSpPr>
                <a:spLocks noChangeArrowheads="1"/>
              </p:cNvSpPr>
              <p:nvPr/>
            </p:nvSpPr>
            <p:spPr bwMode="auto">
              <a:xfrm>
                <a:off x="1564917" y="5547809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342" name="Oval 1032"/>
              <p:cNvSpPr>
                <a:spLocks noChangeArrowheads="1"/>
              </p:cNvSpPr>
              <p:nvPr/>
            </p:nvSpPr>
            <p:spPr bwMode="auto">
              <a:xfrm>
                <a:off x="1488717" y="4709609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343" name="CasellaDiTesto 342"/>
              <p:cNvSpPr txBox="1"/>
              <p:nvPr/>
            </p:nvSpPr>
            <p:spPr>
              <a:xfrm>
                <a:off x="2380358" y="5215572"/>
                <a:ext cx="3385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dirty="0" smtClean="0"/>
                  <a:t>x</a:t>
                </a:r>
                <a:endParaRPr lang="it-IT" dirty="0"/>
              </a:p>
            </p:txBody>
          </p:sp>
          <p:grpSp>
            <p:nvGrpSpPr>
              <p:cNvPr id="344" name="Gruppo 343"/>
              <p:cNvGrpSpPr/>
              <p:nvPr/>
            </p:nvGrpSpPr>
            <p:grpSpPr>
              <a:xfrm>
                <a:off x="1408398" y="4381287"/>
                <a:ext cx="854075" cy="2331401"/>
                <a:chOff x="751484" y="1526886"/>
                <a:chExt cx="854075" cy="2331401"/>
              </a:xfrm>
            </p:grpSpPr>
            <p:sp>
              <p:nvSpPr>
                <p:cNvPr id="348" name="Line 1028"/>
                <p:cNvSpPr>
                  <a:spLocks noChangeShapeType="1"/>
                </p:cNvSpPr>
                <p:nvPr/>
              </p:nvSpPr>
              <p:spPr bwMode="auto">
                <a:xfrm flipH="1">
                  <a:off x="912702" y="1526886"/>
                  <a:ext cx="42275" cy="233140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349" name="Oval 1030"/>
                <p:cNvSpPr>
                  <a:spLocks noChangeArrowheads="1"/>
                </p:cNvSpPr>
                <p:nvPr/>
              </p:nvSpPr>
              <p:spPr bwMode="auto">
                <a:xfrm>
                  <a:off x="919759" y="2686311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350" name="Oval 1031"/>
                <p:cNvSpPr>
                  <a:spLocks noChangeArrowheads="1"/>
                </p:cNvSpPr>
                <p:nvPr/>
              </p:nvSpPr>
              <p:spPr bwMode="auto">
                <a:xfrm>
                  <a:off x="1529359" y="2914911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351" name="Oval 1032"/>
                <p:cNvSpPr>
                  <a:spLocks noChangeArrowheads="1"/>
                </p:cNvSpPr>
                <p:nvPr/>
              </p:nvSpPr>
              <p:spPr bwMode="auto">
                <a:xfrm>
                  <a:off x="1453159" y="2076711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352" name="Text Box 1033"/>
                <p:cNvSpPr txBox="1">
                  <a:spLocks noChangeArrowheads="1"/>
                </p:cNvSpPr>
                <p:nvPr/>
              </p:nvSpPr>
              <p:spPr bwMode="auto">
                <a:xfrm>
                  <a:off x="751484" y="2289436"/>
                  <a:ext cx="407484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it-IT" sz="2400" dirty="0" smtClean="0">
                      <a:latin typeface="Times" panose="02020603050405020304" pitchFamily="18" charset="0"/>
                    </a:rPr>
                    <a:t>O</a:t>
                  </a:r>
                  <a:endParaRPr lang="en-GB" altLang="it-IT" sz="2400" dirty="0">
                    <a:latin typeface="Times" panose="02020603050405020304" pitchFamily="18" charset="0"/>
                  </a:endParaRPr>
                </a:p>
              </p:txBody>
            </p:sp>
          </p:grpSp>
          <p:sp>
            <p:nvSpPr>
              <p:cNvPr id="345" name="Oval 1030"/>
              <p:cNvSpPr>
                <a:spLocks noChangeArrowheads="1"/>
              </p:cNvSpPr>
              <p:nvPr/>
            </p:nvSpPr>
            <p:spPr bwMode="auto">
              <a:xfrm>
                <a:off x="1032344" y="6155993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346" name="Oval 1031"/>
              <p:cNvSpPr>
                <a:spLocks noChangeArrowheads="1"/>
              </p:cNvSpPr>
              <p:nvPr/>
            </p:nvSpPr>
            <p:spPr bwMode="auto">
              <a:xfrm>
                <a:off x="1641944" y="6384593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347" name="Oval 1032"/>
              <p:cNvSpPr>
                <a:spLocks noChangeArrowheads="1"/>
              </p:cNvSpPr>
              <p:nvPr/>
            </p:nvSpPr>
            <p:spPr bwMode="auto">
              <a:xfrm>
                <a:off x="1565744" y="5546393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338" name="CasellaDiTesto 337"/>
            <p:cNvSpPr txBox="1"/>
            <p:nvPr/>
          </p:nvSpPr>
          <p:spPr>
            <a:xfrm>
              <a:off x="5677548" y="2444632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/>
                <a:t>y</a:t>
              </a:r>
              <a:endParaRPr lang="it-IT" dirty="0"/>
            </a:p>
          </p:txBody>
        </p:sp>
      </p:grpSp>
      <p:grpSp>
        <p:nvGrpSpPr>
          <p:cNvPr id="376" name="Gruppo 375"/>
          <p:cNvGrpSpPr/>
          <p:nvPr/>
        </p:nvGrpSpPr>
        <p:grpSpPr>
          <a:xfrm>
            <a:off x="5211631" y="2306841"/>
            <a:ext cx="2039332" cy="2515117"/>
            <a:chOff x="5211631" y="2306841"/>
            <a:chExt cx="2039332" cy="2515117"/>
          </a:xfrm>
        </p:grpSpPr>
        <p:sp>
          <p:nvSpPr>
            <p:cNvPr id="353" name="Rettangolo 352"/>
            <p:cNvSpPr/>
            <p:nvPr/>
          </p:nvSpPr>
          <p:spPr>
            <a:xfrm>
              <a:off x="6971805" y="2503722"/>
              <a:ext cx="270285" cy="2444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1" name="Rettangolo 370"/>
            <p:cNvSpPr/>
            <p:nvPr/>
          </p:nvSpPr>
          <p:spPr>
            <a:xfrm>
              <a:off x="6217262" y="2306841"/>
              <a:ext cx="270285" cy="2444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2" name="Rettangolo 371"/>
            <p:cNvSpPr/>
            <p:nvPr/>
          </p:nvSpPr>
          <p:spPr>
            <a:xfrm>
              <a:off x="6980678" y="3344969"/>
              <a:ext cx="270285" cy="2444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3" name="Rettangolo 372"/>
            <p:cNvSpPr/>
            <p:nvPr/>
          </p:nvSpPr>
          <p:spPr>
            <a:xfrm>
              <a:off x="5954355" y="4577483"/>
              <a:ext cx="270285" cy="2444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4" name="Rettangolo 373"/>
            <p:cNvSpPr/>
            <p:nvPr/>
          </p:nvSpPr>
          <p:spPr>
            <a:xfrm>
              <a:off x="5293570" y="4357295"/>
              <a:ext cx="270285" cy="2444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5" name="Rettangolo 374"/>
            <p:cNvSpPr/>
            <p:nvPr/>
          </p:nvSpPr>
          <p:spPr>
            <a:xfrm>
              <a:off x="5211631" y="3514111"/>
              <a:ext cx="270285" cy="2444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383" name="Gruppo 382"/>
          <p:cNvGrpSpPr/>
          <p:nvPr/>
        </p:nvGrpSpPr>
        <p:grpSpPr>
          <a:xfrm>
            <a:off x="152664" y="1356460"/>
            <a:ext cx="3446297" cy="2274070"/>
            <a:chOff x="152664" y="1356460"/>
            <a:chExt cx="3446297" cy="2274070"/>
          </a:xfrm>
        </p:grpSpPr>
        <p:sp>
          <p:nvSpPr>
            <p:cNvPr id="198" name="Text Box 1034"/>
            <p:cNvSpPr txBox="1">
              <a:spLocks noChangeArrowheads="1"/>
            </p:cNvSpPr>
            <p:nvPr/>
          </p:nvSpPr>
          <p:spPr bwMode="auto">
            <a:xfrm>
              <a:off x="1513484" y="1756036"/>
              <a:ext cx="3571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 dirty="0">
                  <a:latin typeface="Times" panose="02020603050405020304" pitchFamily="18" charset="0"/>
                </a:rPr>
                <a:t>B</a:t>
              </a:r>
            </a:p>
          </p:txBody>
        </p:sp>
        <p:grpSp>
          <p:nvGrpSpPr>
            <p:cNvPr id="381" name="Gruppo 380"/>
            <p:cNvGrpSpPr/>
            <p:nvPr/>
          </p:nvGrpSpPr>
          <p:grpSpPr>
            <a:xfrm>
              <a:off x="152664" y="1356460"/>
              <a:ext cx="3446297" cy="2274070"/>
              <a:chOff x="152664" y="1356460"/>
              <a:chExt cx="3446297" cy="2274070"/>
            </a:xfrm>
          </p:grpSpPr>
          <p:sp>
            <p:nvSpPr>
              <p:cNvPr id="200" name="Text Box 1036"/>
              <p:cNvSpPr txBox="1">
                <a:spLocks noChangeArrowheads="1"/>
              </p:cNvSpPr>
              <p:nvPr/>
            </p:nvSpPr>
            <p:spPr bwMode="auto">
              <a:xfrm>
                <a:off x="420687" y="1356460"/>
                <a:ext cx="1584088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 dirty="0">
                    <a:latin typeface="Times" panose="02020603050405020304" pitchFamily="18" charset="0"/>
                  </a:rPr>
                  <a:t>“</a:t>
                </a:r>
                <a:r>
                  <a:rPr lang="en-GB" altLang="it-IT" sz="2400" dirty="0" smtClean="0">
                    <a:latin typeface="Times" panose="02020603050405020304" pitchFamily="18" charset="0"/>
                  </a:rPr>
                  <a:t>Structure”</a:t>
                </a:r>
                <a:endParaRPr lang="en-GB" altLang="it-IT" sz="2400" dirty="0">
                  <a:latin typeface="Times" panose="02020603050405020304" pitchFamily="18" charset="0"/>
                </a:endParaRPr>
              </a:p>
            </p:txBody>
          </p:sp>
          <p:grpSp>
            <p:nvGrpSpPr>
              <p:cNvPr id="206" name="Gruppo 205"/>
              <p:cNvGrpSpPr/>
              <p:nvPr/>
            </p:nvGrpSpPr>
            <p:grpSpPr>
              <a:xfrm>
                <a:off x="152664" y="1757718"/>
                <a:ext cx="2118867" cy="1872812"/>
                <a:chOff x="152664" y="1757718"/>
                <a:chExt cx="2118867" cy="1872812"/>
              </a:xfrm>
            </p:grpSpPr>
            <p:sp>
              <p:nvSpPr>
                <p:cNvPr id="192" name="Line 1028"/>
                <p:cNvSpPr>
                  <a:spLocks noChangeShapeType="1"/>
                </p:cNvSpPr>
                <p:nvPr/>
              </p:nvSpPr>
              <p:spPr bwMode="auto">
                <a:xfrm>
                  <a:off x="462559" y="1924311"/>
                  <a:ext cx="0" cy="16764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193" name="Line 1029"/>
                <p:cNvSpPr>
                  <a:spLocks noChangeShapeType="1"/>
                </p:cNvSpPr>
                <p:nvPr/>
              </p:nvSpPr>
              <p:spPr bwMode="auto">
                <a:xfrm>
                  <a:off x="462559" y="3600711"/>
                  <a:ext cx="1752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194" name="Oval 1030"/>
                <p:cNvSpPr>
                  <a:spLocks noChangeArrowheads="1"/>
                </p:cNvSpPr>
                <p:nvPr/>
              </p:nvSpPr>
              <p:spPr bwMode="auto">
                <a:xfrm>
                  <a:off x="919759" y="2686311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195" name="Oval 1031"/>
                <p:cNvSpPr>
                  <a:spLocks noChangeArrowheads="1"/>
                </p:cNvSpPr>
                <p:nvPr/>
              </p:nvSpPr>
              <p:spPr bwMode="auto">
                <a:xfrm>
                  <a:off x="1529359" y="2914911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196" name="Oval 1032"/>
                <p:cNvSpPr>
                  <a:spLocks noChangeArrowheads="1"/>
                </p:cNvSpPr>
                <p:nvPr/>
              </p:nvSpPr>
              <p:spPr bwMode="auto">
                <a:xfrm>
                  <a:off x="1453159" y="2076711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197" name="Text Box 1033"/>
                <p:cNvSpPr txBox="1">
                  <a:spLocks noChangeArrowheads="1"/>
                </p:cNvSpPr>
                <p:nvPr/>
              </p:nvSpPr>
              <p:spPr bwMode="auto">
                <a:xfrm>
                  <a:off x="751484" y="2289436"/>
                  <a:ext cx="373063" cy="4572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it-IT" sz="2400">
                      <a:latin typeface="Times" panose="02020603050405020304" pitchFamily="18" charset="0"/>
                    </a:rPr>
                    <a:t>A</a:t>
                  </a:r>
                </a:p>
              </p:txBody>
            </p:sp>
            <p:sp>
              <p:nvSpPr>
                <p:cNvPr id="199" name="Text Box 1035"/>
                <p:cNvSpPr txBox="1">
                  <a:spLocks noChangeArrowheads="1"/>
                </p:cNvSpPr>
                <p:nvPr/>
              </p:nvSpPr>
              <p:spPr bwMode="auto">
                <a:xfrm>
                  <a:off x="1665884" y="2594236"/>
                  <a:ext cx="357188" cy="4572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it-IT" sz="2400">
                      <a:latin typeface="Times" panose="02020603050405020304" pitchFamily="18" charset="0"/>
                    </a:rPr>
                    <a:t>C</a:t>
                  </a:r>
                </a:p>
              </p:txBody>
            </p:sp>
            <p:sp>
              <p:nvSpPr>
                <p:cNvPr id="201" name="Line 1037"/>
                <p:cNvSpPr>
                  <a:spLocks noChangeShapeType="1"/>
                </p:cNvSpPr>
                <p:nvPr/>
              </p:nvSpPr>
              <p:spPr bwMode="auto">
                <a:xfrm flipV="1">
                  <a:off x="945159" y="2127511"/>
                  <a:ext cx="546100" cy="596900"/>
                </a:xfrm>
                <a:prstGeom prst="lin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02" name="Line 1038"/>
                <p:cNvSpPr>
                  <a:spLocks noChangeShapeType="1"/>
                </p:cNvSpPr>
                <p:nvPr/>
              </p:nvSpPr>
              <p:spPr bwMode="auto">
                <a:xfrm flipH="1" flipV="1">
                  <a:off x="1491259" y="2102111"/>
                  <a:ext cx="76200" cy="85090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03" name="Line 1039"/>
                <p:cNvSpPr>
                  <a:spLocks noChangeShapeType="1"/>
                </p:cNvSpPr>
                <p:nvPr/>
              </p:nvSpPr>
              <p:spPr bwMode="auto">
                <a:xfrm flipH="1" flipV="1">
                  <a:off x="945159" y="2749811"/>
                  <a:ext cx="622300" cy="203200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04" name="CasellaDiTesto 203"/>
                <p:cNvSpPr txBox="1"/>
                <p:nvPr/>
              </p:nvSpPr>
              <p:spPr>
                <a:xfrm>
                  <a:off x="152664" y="1757718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it-IT" dirty="0" smtClean="0"/>
                    <a:t>y</a:t>
                  </a:r>
                  <a:endParaRPr lang="it-IT" dirty="0"/>
                </a:p>
              </p:txBody>
            </p:sp>
            <p:sp>
              <p:nvSpPr>
                <p:cNvPr id="205" name="CasellaDiTesto 204"/>
                <p:cNvSpPr txBox="1"/>
                <p:nvPr/>
              </p:nvSpPr>
              <p:spPr>
                <a:xfrm>
                  <a:off x="1932977" y="3168865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it-IT" dirty="0" smtClean="0"/>
                    <a:t>x</a:t>
                  </a:r>
                  <a:endParaRPr lang="it-IT" dirty="0"/>
                </a:p>
              </p:txBody>
            </p:sp>
          </p:grpSp>
          <p:sp>
            <p:nvSpPr>
              <p:cNvPr id="377" name="CasellaDiTesto 376"/>
              <p:cNvSpPr txBox="1"/>
              <p:nvPr/>
            </p:nvSpPr>
            <p:spPr>
              <a:xfrm>
                <a:off x="2380358" y="2454408"/>
                <a:ext cx="12186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dirty="0" smtClean="0"/>
                  <a:t>N </a:t>
                </a:r>
                <a:r>
                  <a:rPr lang="it-IT" dirty="0" err="1" smtClean="0"/>
                  <a:t>atoms</a:t>
                </a:r>
                <a:endParaRPr lang="it-IT" dirty="0"/>
              </a:p>
            </p:txBody>
          </p:sp>
        </p:grpSp>
      </p:grpSp>
      <p:grpSp>
        <p:nvGrpSpPr>
          <p:cNvPr id="384" name="Gruppo 383"/>
          <p:cNvGrpSpPr/>
          <p:nvPr/>
        </p:nvGrpSpPr>
        <p:grpSpPr>
          <a:xfrm>
            <a:off x="324406" y="3729027"/>
            <a:ext cx="3632024" cy="2983661"/>
            <a:chOff x="324406" y="3729027"/>
            <a:chExt cx="3632024" cy="2983661"/>
          </a:xfrm>
        </p:grpSpPr>
        <p:sp>
          <p:nvSpPr>
            <p:cNvPr id="218" name="CasellaDiTesto 217"/>
            <p:cNvSpPr txBox="1"/>
            <p:nvPr/>
          </p:nvSpPr>
          <p:spPr>
            <a:xfrm>
              <a:off x="1300222" y="4179308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/>
                <a:t>y</a:t>
              </a:r>
              <a:endParaRPr lang="it-IT" dirty="0"/>
            </a:p>
          </p:txBody>
        </p:sp>
        <p:grpSp>
          <p:nvGrpSpPr>
            <p:cNvPr id="382" name="Gruppo 381"/>
            <p:cNvGrpSpPr/>
            <p:nvPr/>
          </p:nvGrpSpPr>
          <p:grpSpPr>
            <a:xfrm>
              <a:off x="324406" y="3729027"/>
              <a:ext cx="3632024" cy="2983661"/>
              <a:chOff x="324406" y="3729027"/>
              <a:chExt cx="3632024" cy="2983661"/>
            </a:xfrm>
          </p:grpSpPr>
          <p:sp>
            <p:nvSpPr>
              <p:cNvPr id="98" name="Text Box 1036"/>
              <p:cNvSpPr txBox="1">
                <a:spLocks noChangeArrowheads="1"/>
              </p:cNvSpPr>
              <p:nvPr/>
            </p:nvSpPr>
            <p:spPr bwMode="auto">
              <a:xfrm>
                <a:off x="324406" y="3729027"/>
                <a:ext cx="1601721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 dirty="0" smtClean="0">
                    <a:latin typeface="Times" panose="02020603050405020304" pitchFamily="18" charset="0"/>
                  </a:rPr>
                  <a:t>“Patterson”</a:t>
                </a:r>
                <a:endParaRPr lang="en-GB" altLang="it-IT" sz="2400" dirty="0">
                  <a:latin typeface="Times" panose="02020603050405020304" pitchFamily="18" charset="0"/>
                </a:endParaRPr>
              </a:p>
            </p:txBody>
          </p:sp>
          <p:grpSp>
            <p:nvGrpSpPr>
              <p:cNvPr id="247" name="Gruppo 246"/>
              <p:cNvGrpSpPr/>
              <p:nvPr/>
            </p:nvGrpSpPr>
            <p:grpSpPr>
              <a:xfrm>
                <a:off x="493699" y="4381287"/>
                <a:ext cx="2225213" cy="2331401"/>
                <a:chOff x="493699" y="4381287"/>
                <a:chExt cx="2225213" cy="2331401"/>
              </a:xfrm>
            </p:grpSpPr>
            <p:sp>
              <p:nvSpPr>
                <p:cNvPr id="209" name="Line 1029"/>
                <p:cNvSpPr>
                  <a:spLocks noChangeShapeType="1"/>
                </p:cNvSpPr>
                <p:nvPr/>
              </p:nvSpPr>
              <p:spPr bwMode="auto">
                <a:xfrm>
                  <a:off x="498116" y="5595659"/>
                  <a:ext cx="2181869" cy="11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10" name="Oval 1030"/>
                <p:cNvSpPr>
                  <a:spLocks noChangeArrowheads="1"/>
                </p:cNvSpPr>
                <p:nvPr/>
              </p:nvSpPr>
              <p:spPr bwMode="auto">
                <a:xfrm>
                  <a:off x="955317" y="5319209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211" name="Oval 1031"/>
                <p:cNvSpPr>
                  <a:spLocks noChangeArrowheads="1"/>
                </p:cNvSpPr>
                <p:nvPr/>
              </p:nvSpPr>
              <p:spPr bwMode="auto">
                <a:xfrm>
                  <a:off x="1564917" y="5547809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212" name="Oval 1032"/>
                <p:cNvSpPr>
                  <a:spLocks noChangeArrowheads="1"/>
                </p:cNvSpPr>
                <p:nvPr/>
              </p:nvSpPr>
              <p:spPr bwMode="auto">
                <a:xfrm>
                  <a:off x="1488717" y="4709609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213" name="Text Box 1033"/>
                <p:cNvSpPr txBox="1">
                  <a:spLocks noChangeArrowheads="1"/>
                </p:cNvSpPr>
                <p:nvPr/>
              </p:nvSpPr>
              <p:spPr bwMode="auto">
                <a:xfrm>
                  <a:off x="493699" y="5030295"/>
                  <a:ext cx="505267" cy="3693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it-IT" sz="1800" dirty="0" smtClean="0">
                      <a:latin typeface="Times" panose="02020603050405020304" pitchFamily="18" charset="0"/>
                    </a:rPr>
                    <a:t>CA</a:t>
                  </a:r>
                  <a:endParaRPr lang="en-GB" altLang="it-IT" sz="1800" dirty="0">
                    <a:latin typeface="Times" panose="02020603050405020304" pitchFamily="18" charset="0"/>
                  </a:endParaRPr>
                </a:p>
              </p:txBody>
            </p:sp>
            <p:sp>
              <p:nvSpPr>
                <p:cNvPr id="214" name="Text Box 1035"/>
                <p:cNvSpPr txBox="1">
                  <a:spLocks noChangeArrowheads="1"/>
                </p:cNvSpPr>
                <p:nvPr/>
              </p:nvSpPr>
              <p:spPr bwMode="auto">
                <a:xfrm>
                  <a:off x="2043217" y="4576567"/>
                  <a:ext cx="505267" cy="3693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it-IT" sz="1800" dirty="0" smtClean="0">
                      <a:latin typeface="Times" panose="02020603050405020304" pitchFamily="18" charset="0"/>
                    </a:rPr>
                    <a:t>AB</a:t>
                  </a:r>
                  <a:endParaRPr lang="en-GB" altLang="it-IT" sz="1800" dirty="0">
                    <a:latin typeface="Times" panose="02020603050405020304" pitchFamily="18" charset="0"/>
                  </a:endParaRPr>
                </a:p>
              </p:txBody>
            </p:sp>
            <p:sp>
              <p:nvSpPr>
                <p:cNvPr id="215" name="Line 1037"/>
                <p:cNvSpPr>
                  <a:spLocks noChangeShapeType="1"/>
                </p:cNvSpPr>
                <p:nvPr/>
              </p:nvSpPr>
              <p:spPr bwMode="auto">
                <a:xfrm flipV="1">
                  <a:off x="980717" y="4760409"/>
                  <a:ext cx="546100" cy="596900"/>
                </a:xfrm>
                <a:prstGeom prst="lin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16" name="Line 1038"/>
                <p:cNvSpPr>
                  <a:spLocks noChangeShapeType="1"/>
                </p:cNvSpPr>
                <p:nvPr/>
              </p:nvSpPr>
              <p:spPr bwMode="auto">
                <a:xfrm flipH="1" flipV="1">
                  <a:off x="1526817" y="4735009"/>
                  <a:ext cx="76200" cy="85090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17" name="Line 1039"/>
                <p:cNvSpPr>
                  <a:spLocks noChangeShapeType="1"/>
                </p:cNvSpPr>
                <p:nvPr/>
              </p:nvSpPr>
              <p:spPr bwMode="auto">
                <a:xfrm flipH="1" flipV="1">
                  <a:off x="980717" y="5382709"/>
                  <a:ext cx="622300" cy="203200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19" name="CasellaDiTesto 218"/>
                <p:cNvSpPr txBox="1"/>
                <p:nvPr/>
              </p:nvSpPr>
              <p:spPr>
                <a:xfrm>
                  <a:off x="2380358" y="5215572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it-IT" dirty="0" smtClean="0"/>
                    <a:t>x</a:t>
                  </a:r>
                  <a:endParaRPr lang="it-IT" dirty="0"/>
                </a:p>
              </p:txBody>
            </p:sp>
            <p:grpSp>
              <p:nvGrpSpPr>
                <p:cNvPr id="220" name="Gruppo 219"/>
                <p:cNvGrpSpPr/>
                <p:nvPr/>
              </p:nvGrpSpPr>
              <p:grpSpPr>
                <a:xfrm>
                  <a:off x="1408398" y="4381287"/>
                  <a:ext cx="1298633" cy="2331401"/>
                  <a:chOff x="751484" y="1526886"/>
                  <a:chExt cx="1298633" cy="2331401"/>
                </a:xfrm>
              </p:grpSpPr>
              <p:sp>
                <p:nvSpPr>
                  <p:cNvPr id="221" name="Line 10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2702" y="1526886"/>
                    <a:ext cx="42275" cy="233140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223" name="Oval 1030"/>
                  <p:cNvSpPr>
                    <a:spLocks noChangeArrowheads="1"/>
                  </p:cNvSpPr>
                  <p:nvPr/>
                </p:nvSpPr>
                <p:spPr bwMode="auto">
                  <a:xfrm>
                    <a:off x="919759" y="2686311"/>
                    <a:ext cx="76200" cy="76200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it-IT" altLang="it-IT" sz="2400"/>
                  </a:p>
                </p:txBody>
              </p:sp>
              <p:sp>
                <p:nvSpPr>
                  <p:cNvPr id="224" name="Oval 1031"/>
                  <p:cNvSpPr>
                    <a:spLocks noChangeArrowheads="1"/>
                  </p:cNvSpPr>
                  <p:nvPr/>
                </p:nvSpPr>
                <p:spPr bwMode="auto">
                  <a:xfrm>
                    <a:off x="1529359" y="2914911"/>
                    <a:ext cx="76200" cy="76200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it-IT" altLang="it-IT" sz="2400"/>
                  </a:p>
                </p:txBody>
              </p:sp>
              <p:sp>
                <p:nvSpPr>
                  <p:cNvPr id="225" name="Oval 1032"/>
                  <p:cNvSpPr>
                    <a:spLocks noChangeArrowheads="1"/>
                  </p:cNvSpPr>
                  <p:nvPr/>
                </p:nvSpPr>
                <p:spPr bwMode="auto">
                  <a:xfrm>
                    <a:off x="1453159" y="2076711"/>
                    <a:ext cx="76200" cy="76200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it-IT" altLang="it-IT" sz="2400"/>
                  </a:p>
                </p:txBody>
              </p:sp>
              <p:sp>
                <p:nvSpPr>
                  <p:cNvPr id="226" name="Text Box 10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51484" y="2289436"/>
                    <a:ext cx="407484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GB" altLang="it-IT" sz="2400" dirty="0" smtClean="0">
                        <a:latin typeface="Times" panose="02020603050405020304" pitchFamily="18" charset="0"/>
                      </a:rPr>
                      <a:t>O</a:t>
                    </a:r>
                    <a:endParaRPr lang="en-GB" altLang="it-IT" sz="2400" dirty="0">
                      <a:latin typeface="Times" panose="02020603050405020304" pitchFamily="18" charset="0"/>
                    </a:endParaRPr>
                  </a:p>
                </p:txBody>
              </p:sp>
              <p:sp>
                <p:nvSpPr>
                  <p:cNvPr id="227" name="Text Box 10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44850" y="2810361"/>
                    <a:ext cx="505267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GB" altLang="it-IT" sz="1800" dirty="0" smtClean="0">
                        <a:latin typeface="Times" panose="02020603050405020304" pitchFamily="18" charset="0"/>
                      </a:rPr>
                      <a:t>AC</a:t>
                    </a:r>
                    <a:endParaRPr lang="en-GB" altLang="it-IT" sz="1800" dirty="0">
                      <a:latin typeface="Times" panose="02020603050405020304" pitchFamily="18" charset="0"/>
                    </a:endParaRPr>
                  </a:p>
                </p:txBody>
              </p:sp>
              <p:sp>
                <p:nvSpPr>
                  <p:cNvPr id="228" name="Line 103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45159" y="2127511"/>
                    <a:ext cx="546100" cy="596900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229" name="Line 1038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491259" y="2102111"/>
                    <a:ext cx="76200" cy="85090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230" name="Line 1039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159" y="2749811"/>
                    <a:ext cx="622300" cy="203200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</p:grpSp>
            <p:sp>
              <p:nvSpPr>
                <p:cNvPr id="236" name="Oval 1030"/>
                <p:cNvSpPr>
                  <a:spLocks noChangeArrowheads="1"/>
                </p:cNvSpPr>
                <p:nvPr/>
              </p:nvSpPr>
              <p:spPr bwMode="auto">
                <a:xfrm>
                  <a:off x="1032344" y="6155993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237" name="Oval 1031"/>
                <p:cNvSpPr>
                  <a:spLocks noChangeArrowheads="1"/>
                </p:cNvSpPr>
                <p:nvPr/>
              </p:nvSpPr>
              <p:spPr bwMode="auto">
                <a:xfrm>
                  <a:off x="1641944" y="6384593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238" name="Oval 1032"/>
                <p:cNvSpPr>
                  <a:spLocks noChangeArrowheads="1"/>
                </p:cNvSpPr>
                <p:nvPr/>
              </p:nvSpPr>
              <p:spPr bwMode="auto">
                <a:xfrm>
                  <a:off x="1565744" y="5546393"/>
                  <a:ext cx="76200" cy="76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t-IT" altLang="it-IT" sz="2400"/>
                </a:p>
              </p:txBody>
            </p:sp>
            <p:sp>
              <p:nvSpPr>
                <p:cNvPr id="239" name="Text Box 1033"/>
                <p:cNvSpPr txBox="1">
                  <a:spLocks noChangeArrowheads="1"/>
                </p:cNvSpPr>
                <p:nvPr/>
              </p:nvSpPr>
              <p:spPr bwMode="auto">
                <a:xfrm>
                  <a:off x="576857" y="5869898"/>
                  <a:ext cx="505267" cy="3693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it-IT" sz="1800" dirty="0" smtClean="0">
                      <a:latin typeface="Times" panose="02020603050405020304" pitchFamily="18" charset="0"/>
                    </a:rPr>
                    <a:t>BA</a:t>
                  </a:r>
                  <a:endParaRPr lang="en-GB" altLang="it-IT" sz="1800" dirty="0">
                    <a:latin typeface="Times" panose="02020603050405020304" pitchFamily="18" charset="0"/>
                  </a:endParaRPr>
                </a:p>
              </p:txBody>
            </p:sp>
            <p:sp>
              <p:nvSpPr>
                <p:cNvPr id="240" name="Text Box 1035"/>
                <p:cNvSpPr txBox="1">
                  <a:spLocks noChangeArrowheads="1"/>
                </p:cNvSpPr>
                <p:nvPr/>
              </p:nvSpPr>
              <p:spPr bwMode="auto">
                <a:xfrm>
                  <a:off x="1707868" y="6201561"/>
                  <a:ext cx="492443" cy="3693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it-IT" sz="1800" dirty="0" smtClean="0">
                      <a:latin typeface="Times" panose="02020603050405020304" pitchFamily="18" charset="0"/>
                    </a:rPr>
                    <a:t>BC</a:t>
                  </a:r>
                  <a:endParaRPr lang="en-GB" altLang="it-IT" sz="1800" dirty="0">
                    <a:latin typeface="Times" panose="02020603050405020304" pitchFamily="18" charset="0"/>
                  </a:endParaRPr>
                </a:p>
              </p:txBody>
            </p:sp>
            <p:sp>
              <p:nvSpPr>
                <p:cNvPr id="241" name="Line 1037"/>
                <p:cNvSpPr>
                  <a:spLocks noChangeShapeType="1"/>
                </p:cNvSpPr>
                <p:nvPr/>
              </p:nvSpPr>
              <p:spPr bwMode="auto">
                <a:xfrm flipV="1">
                  <a:off x="1057744" y="5597193"/>
                  <a:ext cx="546100" cy="596900"/>
                </a:xfrm>
                <a:prstGeom prst="lin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42" name="Line 1038"/>
                <p:cNvSpPr>
                  <a:spLocks noChangeShapeType="1"/>
                </p:cNvSpPr>
                <p:nvPr/>
              </p:nvSpPr>
              <p:spPr bwMode="auto">
                <a:xfrm flipH="1" flipV="1">
                  <a:off x="1603844" y="5571793"/>
                  <a:ext cx="76200" cy="85090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43" name="Line 1039"/>
                <p:cNvSpPr>
                  <a:spLocks noChangeShapeType="1"/>
                </p:cNvSpPr>
                <p:nvPr/>
              </p:nvSpPr>
              <p:spPr bwMode="auto">
                <a:xfrm flipH="1" flipV="1">
                  <a:off x="1057744" y="6219493"/>
                  <a:ext cx="622300" cy="203200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46" name="Text Box 1035"/>
                <p:cNvSpPr txBox="1">
                  <a:spLocks noChangeArrowheads="1"/>
                </p:cNvSpPr>
                <p:nvPr/>
              </p:nvSpPr>
              <p:spPr bwMode="auto">
                <a:xfrm>
                  <a:off x="1518364" y="4418564"/>
                  <a:ext cx="492443" cy="3693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it-IT" sz="1800" dirty="0" smtClean="0">
                      <a:latin typeface="Times" panose="02020603050405020304" pitchFamily="18" charset="0"/>
                    </a:rPr>
                    <a:t>CB</a:t>
                  </a:r>
                  <a:endParaRPr lang="en-GB" altLang="it-IT" sz="1800" dirty="0">
                    <a:latin typeface="Times" panose="02020603050405020304" pitchFamily="18" charset="0"/>
                  </a:endParaRPr>
                </a:p>
              </p:txBody>
            </p:sp>
          </p:grpSp>
          <p:sp>
            <p:nvSpPr>
              <p:cNvPr id="378" name="CasellaDiTesto 377"/>
              <p:cNvSpPr txBox="1"/>
              <p:nvPr/>
            </p:nvSpPr>
            <p:spPr>
              <a:xfrm>
                <a:off x="2380358" y="6185955"/>
                <a:ext cx="15760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dirty="0" smtClean="0"/>
                  <a:t>N</a:t>
                </a:r>
                <a:r>
                  <a:rPr lang="it-IT" baseline="30000" dirty="0" smtClean="0"/>
                  <a:t>2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maxima</a:t>
                </a:r>
                <a:endParaRPr lang="it-IT" dirty="0"/>
              </a:p>
            </p:txBody>
          </p:sp>
        </p:grpSp>
      </p:grpSp>
      <p:sp>
        <p:nvSpPr>
          <p:cNvPr id="379" name="CasellaDiTesto 378"/>
          <p:cNvSpPr txBox="1"/>
          <p:nvPr/>
        </p:nvSpPr>
        <p:spPr>
          <a:xfrm>
            <a:off x="5582954" y="5328658"/>
            <a:ext cx="1662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2N massimi</a:t>
            </a:r>
            <a:endParaRPr lang="it-IT" dirty="0"/>
          </a:p>
        </p:txBody>
      </p:sp>
      <p:sp>
        <p:nvSpPr>
          <p:cNvPr id="380" name="Rettangolo 379"/>
          <p:cNvSpPr/>
          <p:nvPr/>
        </p:nvSpPr>
        <p:spPr>
          <a:xfrm>
            <a:off x="4042993" y="1756036"/>
            <a:ext cx="4724490" cy="40132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101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7 L 0.0599 -0.0898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6" y="-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" grpId="0"/>
      <p:bldP spid="38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088323" y="223400"/>
            <a:ext cx="4516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Algorithm of SHELXT program </a:t>
            </a:r>
            <a:endParaRPr lang="en-GB" b="1" dirty="0"/>
          </a:p>
        </p:txBody>
      </p:sp>
      <p:grpSp>
        <p:nvGrpSpPr>
          <p:cNvPr id="10" name="Gruppo 9"/>
          <p:cNvGrpSpPr/>
          <p:nvPr/>
        </p:nvGrpSpPr>
        <p:grpSpPr>
          <a:xfrm>
            <a:off x="251128" y="602872"/>
            <a:ext cx="8810679" cy="6924973"/>
            <a:chOff x="251128" y="602872"/>
            <a:chExt cx="8810679" cy="6924973"/>
          </a:xfrm>
        </p:grpSpPr>
        <p:sp>
          <p:nvSpPr>
            <p:cNvPr id="5" name="CasellaDiTesto 4"/>
            <p:cNvSpPr txBox="1"/>
            <p:nvPr/>
          </p:nvSpPr>
          <p:spPr>
            <a:xfrm>
              <a:off x="251128" y="602872"/>
              <a:ext cx="8810679" cy="69249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lnSpc>
                  <a:spcPct val="200000"/>
                </a:lnSpc>
                <a:buFont typeface="Arial" panose="020B0604020202020204" pitchFamily="34" charset="0"/>
                <a:buChar char="•"/>
              </a:pPr>
              <a:r>
                <a:rPr lang="it-IT" dirty="0" err="1"/>
                <a:t>Patterson</a:t>
              </a:r>
              <a:r>
                <a:rPr lang="it-IT" dirty="0"/>
                <a:t> </a:t>
              </a:r>
              <a:r>
                <a:rPr lang="it-IT" dirty="0" err="1"/>
                <a:t>overlay</a:t>
              </a:r>
              <a:r>
                <a:rPr lang="it-IT" dirty="0"/>
                <a:t> and model </a:t>
              </a:r>
              <a:r>
                <a:rPr lang="it-IT" dirty="0" smtClean="0"/>
                <a:t>building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it-IT" dirty="0" smtClean="0"/>
                <a:t>Iterative </a:t>
              </a:r>
              <a:r>
                <a:rPr lang="it-IT" dirty="0" err="1"/>
                <a:t>cycles</a:t>
              </a:r>
              <a:r>
                <a:rPr lang="it-IT" dirty="0"/>
                <a:t> in </a:t>
              </a:r>
              <a:r>
                <a:rPr lang="it-IT" dirty="0" err="1"/>
                <a:t>reciprocal</a:t>
              </a:r>
              <a:r>
                <a:rPr lang="it-IT" dirty="0"/>
                <a:t> </a:t>
              </a:r>
              <a:r>
                <a:rPr lang="it-IT" dirty="0" err="1"/>
                <a:t>space</a:t>
              </a:r>
              <a:r>
                <a:rPr lang="it-IT" dirty="0"/>
                <a:t> </a:t>
              </a:r>
              <a:r>
                <a:rPr lang="it-IT" dirty="0" err="1"/>
                <a:t>using</a:t>
              </a:r>
              <a:r>
                <a:rPr lang="it-IT" dirty="0"/>
                <a:t> the </a:t>
              </a:r>
              <a:r>
                <a:rPr lang="it-IT" dirty="0" err="1"/>
                <a:t>space</a:t>
              </a:r>
              <a:r>
                <a:rPr lang="it-IT" dirty="0"/>
                <a:t> </a:t>
              </a:r>
              <a:r>
                <a:rPr lang="it-IT" dirty="0" err="1"/>
                <a:t>group</a:t>
              </a:r>
              <a:r>
                <a:rPr lang="it-IT" dirty="0"/>
                <a:t> P1 (Fourier </a:t>
              </a:r>
              <a:r>
                <a:rPr lang="it-IT" dirty="0" err="1"/>
                <a:t>transform</a:t>
              </a:r>
              <a:r>
                <a:rPr lang="it-IT" dirty="0"/>
                <a:t> and inverse Fourier </a:t>
              </a:r>
              <a:r>
                <a:rPr lang="it-IT" dirty="0" err="1"/>
                <a:t>transform</a:t>
              </a:r>
              <a:r>
                <a:rPr lang="it-IT" dirty="0"/>
                <a:t>)</a:t>
              </a:r>
              <a:endParaRPr lang="it-IT" dirty="0" smtClean="0"/>
            </a:p>
            <a:p>
              <a:endParaRPr lang="it-IT" dirty="0"/>
            </a:p>
            <a:p>
              <a:endParaRPr lang="it-IT" dirty="0" smtClean="0"/>
            </a:p>
            <a:p>
              <a:r>
                <a:rPr lang="it-IT" dirty="0"/>
                <a:t> </a:t>
              </a:r>
              <a:r>
                <a:rPr lang="it-IT" dirty="0" smtClean="0"/>
                <a:t>    </a:t>
              </a:r>
              <a:r>
                <a:rPr lang="it-IT" dirty="0" err="1" smtClean="0"/>
                <a:t>modifying</a:t>
              </a:r>
              <a:r>
                <a:rPr lang="it-IT" dirty="0" smtClean="0"/>
                <a:t> </a:t>
              </a:r>
              <a:r>
                <a:rPr lang="it-IT" dirty="0"/>
                <a:t>the electron </a:t>
              </a:r>
              <a:r>
                <a:rPr lang="it-IT" dirty="0" err="1"/>
                <a:t>density</a:t>
              </a:r>
              <a:r>
                <a:rPr lang="it-IT" dirty="0"/>
                <a:t> (</a:t>
              </a:r>
              <a:r>
                <a:rPr lang="it-IT" dirty="0" err="1"/>
                <a:t>masks</a:t>
              </a:r>
              <a:r>
                <a:rPr lang="it-IT" dirty="0"/>
                <a:t> to </a:t>
              </a:r>
              <a:r>
                <a:rPr lang="it-IT" dirty="0" err="1"/>
                <a:t>define</a:t>
              </a:r>
              <a:r>
                <a:rPr lang="it-IT" dirty="0"/>
                <a:t> the </a:t>
              </a:r>
              <a:r>
                <a:rPr lang="it-IT" dirty="0" err="1"/>
                <a:t>atoms</a:t>
              </a:r>
              <a:r>
                <a:rPr lang="it-IT" dirty="0" smtClean="0"/>
                <a:t>,</a:t>
              </a:r>
            </a:p>
            <a:p>
              <a:r>
                <a:rPr lang="it-IT" dirty="0" smtClean="0"/>
                <a:t>     </a:t>
              </a:r>
              <a:r>
                <a:rPr lang="it-IT" dirty="0" err="1" smtClean="0"/>
                <a:t>randomly</a:t>
              </a:r>
              <a:r>
                <a:rPr lang="it-IT" dirty="0" smtClean="0"/>
                <a:t> </a:t>
              </a:r>
              <a:r>
                <a:rPr lang="it-IT" dirty="0" err="1"/>
                <a:t>removing</a:t>
              </a:r>
              <a:r>
                <a:rPr lang="it-IT" dirty="0"/>
                <a:t> some </a:t>
              </a:r>
              <a:r>
                <a:rPr lang="it-IT" dirty="0" err="1"/>
                <a:t>peaks</a:t>
              </a:r>
              <a:r>
                <a:rPr lang="it-IT" dirty="0"/>
                <a:t> of electron </a:t>
              </a:r>
              <a:r>
                <a:rPr lang="it-IT" dirty="0" err="1" smtClean="0"/>
                <a:t>density</a:t>
              </a:r>
              <a:r>
                <a:rPr lang="it-IT" dirty="0" smtClean="0"/>
                <a:t>)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it-IT" dirty="0" err="1"/>
                <a:t>Selection</a:t>
              </a:r>
              <a:r>
                <a:rPr lang="it-IT" dirty="0"/>
                <a:t> of the </a:t>
              </a:r>
              <a:r>
                <a:rPr lang="it-IT" dirty="0" err="1"/>
                <a:t>solution</a:t>
              </a:r>
              <a:r>
                <a:rPr lang="it-IT" dirty="0"/>
                <a:t> </a:t>
              </a:r>
              <a:r>
                <a:rPr lang="it-IT" dirty="0" err="1"/>
                <a:t>using</a:t>
              </a:r>
              <a:r>
                <a:rPr lang="it-IT" dirty="0"/>
                <a:t> </a:t>
              </a:r>
              <a:r>
                <a:rPr lang="it-IT" dirty="0" err="1"/>
                <a:t>figures</a:t>
              </a:r>
              <a:r>
                <a:rPr lang="it-IT" dirty="0"/>
                <a:t> of </a:t>
              </a:r>
              <a:r>
                <a:rPr lang="it-IT" dirty="0" err="1" smtClean="0"/>
                <a:t>merit</a:t>
              </a:r>
              <a:endParaRPr lang="it-IT" dirty="0" smtClean="0"/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it-IT" dirty="0" err="1"/>
                <a:t>Determination</a:t>
              </a:r>
              <a:r>
                <a:rPr lang="it-IT" dirty="0"/>
                <a:t> of the </a:t>
              </a:r>
              <a:r>
                <a:rPr lang="it-IT" dirty="0" err="1"/>
                <a:t>origin</a:t>
              </a:r>
              <a:r>
                <a:rPr lang="it-IT" dirty="0"/>
                <a:t> position </a:t>
              </a:r>
              <a:r>
                <a:rPr lang="it-IT" dirty="0" err="1"/>
                <a:t>using</a:t>
              </a:r>
              <a:r>
                <a:rPr lang="it-IT" dirty="0"/>
                <a:t> the </a:t>
              </a:r>
              <a:r>
                <a:rPr lang="it-IT" dirty="0" err="1" smtClean="0"/>
                <a:t>phases</a:t>
              </a:r>
              <a:endParaRPr lang="it-IT" dirty="0" smtClean="0"/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it-IT" dirty="0" err="1"/>
                <a:t>Determination</a:t>
              </a:r>
              <a:r>
                <a:rPr lang="it-IT" dirty="0"/>
                <a:t> of the </a:t>
              </a:r>
              <a:r>
                <a:rPr lang="it-IT" dirty="0" err="1"/>
                <a:t>space</a:t>
              </a:r>
              <a:r>
                <a:rPr lang="it-IT" dirty="0"/>
                <a:t> </a:t>
              </a:r>
              <a:r>
                <a:rPr lang="it-IT" dirty="0" err="1"/>
                <a:t>group</a:t>
              </a:r>
              <a:r>
                <a:rPr lang="it-IT" dirty="0"/>
                <a:t> by </a:t>
              </a:r>
              <a:r>
                <a:rPr lang="it-IT" dirty="0" err="1"/>
                <a:t>testing</a:t>
              </a:r>
              <a:r>
                <a:rPr lang="it-IT" dirty="0"/>
                <a:t> </a:t>
              </a:r>
              <a:r>
                <a:rPr lang="it-IT" dirty="0" err="1"/>
                <a:t>possible</a:t>
              </a:r>
              <a:r>
                <a:rPr lang="it-IT" dirty="0"/>
                <a:t> </a:t>
              </a:r>
              <a:r>
                <a:rPr lang="it-IT" dirty="0" err="1" smtClean="0"/>
                <a:t>solutions</a:t>
              </a:r>
              <a:endParaRPr lang="it-IT" dirty="0" smtClean="0"/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it-IT" dirty="0" err="1"/>
                <a:t>Assignment</a:t>
              </a:r>
              <a:r>
                <a:rPr lang="it-IT" dirty="0"/>
                <a:t> of </a:t>
              </a:r>
              <a:r>
                <a:rPr lang="it-IT" dirty="0" err="1"/>
                <a:t>chemical</a:t>
              </a:r>
              <a:r>
                <a:rPr lang="it-IT" dirty="0"/>
                <a:t> </a:t>
              </a:r>
              <a:r>
                <a:rPr lang="it-IT" dirty="0" err="1"/>
                <a:t>elements</a:t>
              </a:r>
              <a:r>
                <a:rPr lang="it-IT" dirty="0"/>
                <a:t> to the electron </a:t>
              </a:r>
              <a:r>
                <a:rPr lang="it-IT" dirty="0" err="1" smtClean="0"/>
                <a:t>densities</a:t>
              </a:r>
              <a:endParaRPr lang="it-IT" dirty="0" smtClean="0"/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it-IT" dirty="0" err="1"/>
                <a:t>Isotropic</a:t>
              </a:r>
              <a:r>
                <a:rPr lang="it-IT" dirty="0"/>
                <a:t> </a:t>
              </a:r>
              <a:r>
                <a:rPr lang="it-IT" dirty="0" err="1"/>
                <a:t>refinement</a:t>
              </a:r>
              <a:endParaRPr lang="it-IT" dirty="0" smtClean="0"/>
            </a:p>
            <a:p>
              <a:pPr marL="342900" indent="-342900">
                <a:lnSpc>
                  <a:spcPct val="200000"/>
                </a:lnSpc>
                <a:buFont typeface="Arial" panose="020B0604020202020204" pitchFamily="34" charset="0"/>
                <a:buChar char="•"/>
              </a:pPr>
              <a:endParaRPr lang="it-IT" dirty="0" smtClean="0"/>
            </a:p>
            <a:p>
              <a:endParaRPr lang="it-IT" dirty="0"/>
            </a:p>
          </p:txBody>
        </p:sp>
        <p:sp>
          <p:nvSpPr>
            <p:cNvPr id="6" name="Rettangolo 5"/>
            <p:cNvSpPr/>
            <p:nvPr/>
          </p:nvSpPr>
          <p:spPr>
            <a:xfrm>
              <a:off x="1680882" y="2178417"/>
              <a:ext cx="1770530" cy="5109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 smtClean="0"/>
                <a:t>Real Space</a:t>
              </a:r>
              <a:endParaRPr lang="it-IT" dirty="0"/>
            </a:p>
          </p:txBody>
        </p:sp>
        <p:sp>
          <p:nvSpPr>
            <p:cNvPr id="7" name="Rettangolo 6"/>
            <p:cNvSpPr/>
            <p:nvPr/>
          </p:nvSpPr>
          <p:spPr>
            <a:xfrm>
              <a:off x="4787153" y="2160488"/>
              <a:ext cx="2366682" cy="54684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 err="1" smtClean="0"/>
                <a:t>Reciprocal</a:t>
              </a:r>
              <a:r>
                <a:rPr lang="it-IT" dirty="0" smtClean="0"/>
                <a:t> Space</a:t>
              </a:r>
              <a:endParaRPr lang="it-IT" dirty="0"/>
            </a:p>
          </p:txBody>
        </p:sp>
        <p:sp>
          <p:nvSpPr>
            <p:cNvPr id="8" name="Freccia a destra 7"/>
            <p:cNvSpPr/>
            <p:nvPr/>
          </p:nvSpPr>
          <p:spPr>
            <a:xfrm>
              <a:off x="3693459" y="2465287"/>
              <a:ext cx="1021976" cy="22411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Freccia a destra 8"/>
            <p:cNvSpPr/>
            <p:nvPr/>
          </p:nvSpPr>
          <p:spPr>
            <a:xfrm rot="10800000">
              <a:off x="3617259" y="2182900"/>
              <a:ext cx="1021976" cy="224117"/>
            </a:xfrm>
            <a:prstGeom prst="rightArrow">
              <a:avLst>
                <a:gd name="adj1" fmla="val 50000"/>
                <a:gd name="adj2" fmla="val 106000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426690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4765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it-IT" dirty="0" smtClean="0"/>
              <a:t>Theoretical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Patterson</a:t>
            </a:r>
            <a:endParaRPr lang="it-IT" altLang="it-IT" dirty="0" smtClean="0"/>
          </a:p>
        </p:txBody>
      </p:sp>
      <p:graphicFrame>
        <p:nvGraphicFramePr>
          <p:cNvPr id="108617" name="Group 73"/>
          <p:cNvGraphicFramePr>
            <a:graphicFrameLocks noGrp="1"/>
          </p:cNvGraphicFramePr>
          <p:nvPr>
            <p:ph idx="1"/>
          </p:nvPr>
        </p:nvGraphicFramePr>
        <p:xfrm>
          <a:off x="685800" y="690563"/>
          <a:ext cx="7772400" cy="4408487"/>
        </p:xfrm>
        <a:graphic>
          <a:graphicData uri="http://schemas.openxmlformats.org/drawingml/2006/table">
            <a:tbl>
              <a:tblPr/>
              <a:tblGrid>
                <a:gridCol w="1554163">
                  <a:extLst>
                    <a:ext uri="{9D8B030D-6E8A-4147-A177-3AD203B41FA5}">
                      <a16:colId xmlns:a16="http://schemas.microsoft.com/office/drawing/2014/main" val="48240359"/>
                    </a:ext>
                  </a:extLst>
                </a:gridCol>
                <a:gridCol w="1554162">
                  <a:extLst>
                    <a:ext uri="{9D8B030D-6E8A-4147-A177-3AD203B41FA5}">
                      <a16:colId xmlns:a16="http://schemas.microsoft.com/office/drawing/2014/main" val="1848667331"/>
                    </a:ext>
                  </a:extLst>
                </a:gridCol>
                <a:gridCol w="1555750">
                  <a:extLst>
                    <a:ext uri="{9D8B030D-6E8A-4147-A177-3AD203B41FA5}">
                      <a16:colId xmlns:a16="http://schemas.microsoft.com/office/drawing/2014/main" val="1142532790"/>
                    </a:ext>
                  </a:extLst>
                </a:gridCol>
                <a:gridCol w="1554163">
                  <a:extLst>
                    <a:ext uri="{9D8B030D-6E8A-4147-A177-3AD203B41FA5}">
                      <a16:colId xmlns:a16="http://schemas.microsoft.com/office/drawing/2014/main" val="153075874"/>
                    </a:ext>
                  </a:extLst>
                </a:gridCol>
                <a:gridCol w="1554162">
                  <a:extLst>
                    <a:ext uri="{9D8B030D-6E8A-4147-A177-3AD203B41FA5}">
                      <a16:colId xmlns:a16="http://schemas.microsoft.com/office/drawing/2014/main" val="58470625"/>
                    </a:ext>
                  </a:extLst>
                </a:gridCol>
              </a:tblGrid>
              <a:tr h="8224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x,y,z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-x+1/2,-y,z+1/2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-x,y+1/2,-z+1/2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x+1/2,-y+1/2,-z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624539"/>
                  </a:ext>
                </a:extLst>
              </a:tr>
              <a:tr h="8240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x,y,z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0,0,0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-2x+1/2,-2y,1/2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-2x,1/2,-2z+1/2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1/2,-2y+1/2,-2z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4205260"/>
                  </a:ext>
                </a:extLst>
              </a:tr>
              <a:tr h="9206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-x+1/2,-y,z+1/2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2x-1/2,2y,-1/2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0,0,0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-1/2,2y+1/2,-2z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2x,1/2,-2z-1/2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278045"/>
                  </a:ext>
                </a:extLst>
              </a:tr>
              <a:tr h="9206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-x,y+1/2,-z+1/2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2x,-1/2,2z-1/2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1/2,-2y-1/2,2z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0,0,0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2x+1/2,-2y,-1/2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601727"/>
                  </a:ext>
                </a:extLst>
              </a:tr>
              <a:tr h="9206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x+1/2,-y+1/2,-z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-1/2,2y-1/2,2z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-2x,-1/2,2z+1/2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-2x-1/2,2y,1/2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0,0,0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357224"/>
                  </a:ext>
                </a:extLst>
              </a:tr>
            </a:tbl>
          </a:graphicData>
        </a:graphic>
      </p:graphicFrame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76263" y="5418138"/>
            <a:ext cx="8053387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b="1" dirty="0" err="1" smtClean="0"/>
              <a:t>Patterson</a:t>
            </a:r>
            <a:r>
              <a:rPr lang="it-IT" altLang="it-IT" sz="1600" b="1" dirty="0" smtClean="0"/>
              <a:t> </a:t>
            </a:r>
            <a:r>
              <a:rPr lang="it-IT" altLang="it-IT" sz="1600" b="1" dirty="0" err="1" smtClean="0"/>
              <a:t>map</a:t>
            </a:r>
            <a:r>
              <a:rPr lang="it-IT" altLang="it-IT" sz="1600" b="1" dirty="0" smtClean="0"/>
              <a:t> </a:t>
            </a:r>
            <a:endParaRPr lang="it-IT" altLang="it-IT" sz="16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dirty="0" err="1"/>
              <a:t>If</a:t>
            </a:r>
            <a:r>
              <a:rPr lang="it-IT" altLang="it-IT" sz="1600" dirty="0"/>
              <a:t> the </a:t>
            </a:r>
            <a:r>
              <a:rPr lang="it-IT" altLang="it-IT" sz="1600" dirty="0" err="1"/>
              <a:t>number</a:t>
            </a:r>
            <a:r>
              <a:rPr lang="it-IT" altLang="it-IT" sz="1600" dirty="0"/>
              <a:t> of </a:t>
            </a:r>
            <a:r>
              <a:rPr lang="it-IT" altLang="it-IT" sz="1600" dirty="0" err="1"/>
              <a:t>heavy</a:t>
            </a:r>
            <a:r>
              <a:rPr lang="it-IT" altLang="it-IT" sz="1600" dirty="0"/>
              <a:t> </a:t>
            </a:r>
            <a:r>
              <a:rPr lang="it-IT" altLang="it-IT" sz="1600" dirty="0" err="1"/>
              <a:t>atoms</a:t>
            </a:r>
            <a:r>
              <a:rPr lang="it-IT" altLang="it-IT" sz="1600" dirty="0"/>
              <a:t> to be </a:t>
            </a:r>
            <a:r>
              <a:rPr lang="it-IT" altLang="it-IT" sz="1600" dirty="0" err="1"/>
              <a:t>located</a:t>
            </a:r>
            <a:r>
              <a:rPr lang="it-IT" altLang="it-IT" sz="1600" dirty="0"/>
              <a:t> </a:t>
            </a:r>
            <a:r>
              <a:rPr lang="it-IT" altLang="it-IT" sz="1600" dirty="0" err="1"/>
              <a:t>is</a:t>
            </a:r>
            <a:r>
              <a:rPr lang="it-IT" altLang="it-IT" sz="1600" dirty="0"/>
              <a:t> small, the </a:t>
            </a:r>
            <a:r>
              <a:rPr lang="it-IT" altLang="it-IT" sz="1600" dirty="0" err="1"/>
              <a:t>sites</a:t>
            </a:r>
            <a:r>
              <a:rPr lang="it-IT" altLang="it-IT" sz="1600" dirty="0"/>
              <a:t> can be </a:t>
            </a:r>
            <a:r>
              <a:rPr lang="it-IT" altLang="it-IT" sz="1600" dirty="0" err="1"/>
              <a:t>found</a:t>
            </a:r>
            <a:r>
              <a:rPr lang="it-IT" altLang="it-IT" sz="1600" dirty="0"/>
              <a:t> </a:t>
            </a:r>
            <a:r>
              <a:rPr lang="it-IT" altLang="it-IT" sz="1600" dirty="0" err="1"/>
              <a:t>directly</a:t>
            </a:r>
            <a:r>
              <a:rPr lang="it-IT" altLang="it-IT" sz="1600" dirty="0"/>
              <a:t> </a:t>
            </a:r>
            <a:r>
              <a:rPr lang="it-IT" altLang="it-IT" sz="1600" dirty="0" err="1"/>
              <a:t>using</a:t>
            </a:r>
            <a:r>
              <a:rPr lang="it-IT" altLang="it-IT" sz="1600" dirty="0"/>
              <a:t> the </a:t>
            </a:r>
            <a:r>
              <a:rPr lang="it-IT" altLang="it-IT" sz="1600" dirty="0" err="1" smtClean="0"/>
              <a:t>Harker</a:t>
            </a:r>
            <a:r>
              <a:rPr lang="it-IT" altLang="it-IT" sz="1600" dirty="0" smtClean="0"/>
              <a:t> </a:t>
            </a:r>
            <a:r>
              <a:rPr lang="it-IT" altLang="it-IT" sz="1600" dirty="0" err="1"/>
              <a:t>sections</a:t>
            </a:r>
            <a:r>
              <a:rPr lang="it-IT" altLang="it-IT" sz="1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25340" y="918768"/>
            <a:ext cx="85218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/>
              <a:t>R</a:t>
            </a:r>
            <a:r>
              <a:rPr lang="it-IT" dirty="0" err="1" smtClean="0"/>
              <a:t>elationships</a:t>
            </a:r>
            <a:r>
              <a:rPr lang="it-IT" dirty="0" smtClean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symmetrically</a:t>
            </a:r>
            <a:r>
              <a:rPr lang="it-IT" dirty="0"/>
              <a:t> </a:t>
            </a:r>
            <a:r>
              <a:rPr lang="it-IT" dirty="0" err="1"/>
              <a:t>related</a:t>
            </a:r>
            <a:r>
              <a:rPr lang="it-IT" dirty="0"/>
              <a:t> </a:t>
            </a:r>
            <a:r>
              <a:rPr lang="it-IT" dirty="0" err="1"/>
              <a:t>atoms</a:t>
            </a:r>
            <a:r>
              <a:rPr lang="it-IT" dirty="0"/>
              <a:t> produce </a:t>
            </a:r>
            <a:r>
              <a:rPr lang="it-IT" dirty="0" err="1"/>
              <a:t>peaks</a:t>
            </a:r>
            <a:r>
              <a:rPr lang="it-IT" dirty="0"/>
              <a:t> in the </a:t>
            </a:r>
            <a:r>
              <a:rPr lang="it-IT" dirty="0" err="1"/>
              <a:t>Patterson</a:t>
            </a:r>
            <a:r>
              <a:rPr lang="it-IT" dirty="0"/>
              <a:t> </a:t>
            </a:r>
            <a:r>
              <a:rPr lang="it-IT" dirty="0" err="1"/>
              <a:t>function</a:t>
            </a:r>
            <a:r>
              <a:rPr lang="it-IT" dirty="0"/>
              <a:t> on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planes</a:t>
            </a:r>
            <a:r>
              <a:rPr lang="it-IT" dirty="0"/>
              <a:t> or </a:t>
            </a:r>
            <a:r>
              <a:rPr lang="it-IT" dirty="0" err="1"/>
              <a:t>along</a:t>
            </a:r>
            <a:r>
              <a:rPr lang="it-IT" dirty="0"/>
              <a:t>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 smtClean="0"/>
              <a:t>lines</a:t>
            </a:r>
            <a:r>
              <a:rPr lang="it-IT" dirty="0" smtClean="0"/>
              <a:t>. </a:t>
            </a:r>
            <a:r>
              <a:rPr lang="it-IT" b="1" dirty="0" err="1"/>
              <a:t>Harker</a:t>
            </a:r>
            <a:r>
              <a:rPr lang="it-IT" b="1" dirty="0"/>
              <a:t> </a:t>
            </a:r>
            <a:r>
              <a:rPr lang="it-IT" b="1" dirty="0" err="1"/>
              <a:t>sections</a:t>
            </a:r>
            <a:r>
              <a:rPr lang="it-IT" dirty="0"/>
              <a:t> are </a:t>
            </a:r>
            <a:r>
              <a:rPr lang="it-IT" dirty="0" err="1"/>
              <a:t>portions</a:t>
            </a:r>
            <a:r>
              <a:rPr lang="it-IT" dirty="0"/>
              <a:t> of the </a:t>
            </a:r>
            <a:r>
              <a:rPr lang="it-IT" dirty="0" err="1"/>
              <a:t>Patterson</a:t>
            </a:r>
            <a:r>
              <a:rPr lang="it-IT" dirty="0"/>
              <a:t> </a:t>
            </a:r>
            <a:r>
              <a:rPr lang="it-IT" dirty="0" err="1"/>
              <a:t>map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contain</a:t>
            </a:r>
            <a:r>
              <a:rPr lang="it-IT" dirty="0"/>
              <a:t> a large </a:t>
            </a:r>
            <a:r>
              <a:rPr lang="it-IT" dirty="0" err="1"/>
              <a:t>proportion</a:t>
            </a:r>
            <a:r>
              <a:rPr lang="it-IT" dirty="0"/>
              <a:t> of the </a:t>
            </a:r>
            <a:r>
              <a:rPr lang="it-IT" dirty="0" err="1"/>
              <a:t>readily</a:t>
            </a:r>
            <a:r>
              <a:rPr lang="it-IT" dirty="0"/>
              <a:t> </a:t>
            </a:r>
            <a:r>
              <a:rPr lang="it-IT" dirty="0" err="1"/>
              <a:t>interpretable</a:t>
            </a:r>
            <a:r>
              <a:rPr lang="it-IT" dirty="0"/>
              <a:t> information </a:t>
            </a:r>
            <a:r>
              <a:rPr lang="it-IT" dirty="0" err="1"/>
              <a:t>because</a:t>
            </a:r>
            <a:r>
              <a:rPr lang="it-IT" dirty="0"/>
              <a:t>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contain</a:t>
            </a:r>
            <a:r>
              <a:rPr lang="it-IT" dirty="0"/>
              <a:t> </a:t>
            </a:r>
            <a:r>
              <a:rPr lang="it-IT" dirty="0" err="1"/>
              <a:t>many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b="1" dirty="0" err="1"/>
              <a:t>Harker</a:t>
            </a:r>
            <a:r>
              <a:rPr lang="it-IT" b="1" dirty="0"/>
              <a:t> </a:t>
            </a:r>
            <a:r>
              <a:rPr lang="it-IT" b="1" dirty="0" err="1"/>
              <a:t>peaks</a:t>
            </a:r>
            <a:r>
              <a:rPr lang="it-IT" dirty="0"/>
              <a:t> (</a:t>
            </a:r>
            <a:r>
              <a:rPr lang="it-IT" dirty="0" err="1"/>
              <a:t>vectors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space-group</a:t>
            </a:r>
            <a:r>
              <a:rPr lang="it-IT" dirty="0"/>
              <a:t> </a:t>
            </a:r>
            <a:r>
              <a:rPr lang="it-IT" dirty="0" err="1"/>
              <a:t>equivalent</a:t>
            </a:r>
            <a:r>
              <a:rPr lang="it-IT" dirty="0"/>
              <a:t> </a:t>
            </a:r>
            <a:r>
              <a:rPr lang="it-IT" dirty="0" err="1"/>
              <a:t>atoms</a:t>
            </a:r>
            <a:r>
              <a:rPr lang="it-IT" dirty="0"/>
              <a:t>).</a:t>
            </a:r>
          </a:p>
        </p:txBody>
      </p:sp>
      <p:sp>
        <p:nvSpPr>
          <p:cNvPr id="5" name="Rettangolo 4"/>
          <p:cNvSpPr/>
          <p:nvPr/>
        </p:nvSpPr>
        <p:spPr>
          <a:xfrm>
            <a:off x="3571140" y="347018"/>
            <a:ext cx="23319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err="1">
                <a:solidFill>
                  <a:srgbClr val="FF0000"/>
                </a:solidFill>
              </a:rPr>
              <a:t>Harker</a:t>
            </a:r>
            <a:r>
              <a:rPr lang="it-IT" b="1" dirty="0">
                <a:solidFill>
                  <a:srgbClr val="FF0000"/>
                </a:solidFill>
              </a:rPr>
              <a:t> </a:t>
            </a:r>
            <a:r>
              <a:rPr lang="it-IT" b="1" dirty="0" err="1">
                <a:solidFill>
                  <a:srgbClr val="FF0000"/>
                </a:solidFill>
              </a:rPr>
              <a:t>sections</a:t>
            </a:r>
            <a:r>
              <a:rPr lang="it-IT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2"/>
          <a:srcRect r="56041"/>
          <a:stretch/>
        </p:blipFill>
        <p:spPr>
          <a:xfrm>
            <a:off x="501511" y="3521327"/>
            <a:ext cx="1894556" cy="2784223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5599930" y="3050545"/>
            <a:ext cx="1659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/>
              <a:t>0.5, 0,25, 0.60</a:t>
            </a:r>
          </a:p>
          <a:p>
            <a:r>
              <a:rPr lang="it-IT" sz="2000" dirty="0" smtClean="0"/>
              <a:t>0.25, 0.5, 0.10</a:t>
            </a:r>
            <a:endParaRPr lang="it-IT" sz="2000" dirty="0"/>
          </a:p>
        </p:txBody>
      </p:sp>
      <p:sp>
        <p:nvSpPr>
          <p:cNvPr id="9" name="Rettangolo 8"/>
          <p:cNvSpPr/>
          <p:nvPr/>
        </p:nvSpPr>
        <p:spPr>
          <a:xfrm>
            <a:off x="3707395" y="3178214"/>
            <a:ext cx="20594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err="1">
                <a:solidFill>
                  <a:srgbClr val="FF0000"/>
                </a:solidFill>
              </a:rPr>
              <a:t>Harker</a:t>
            </a:r>
            <a:r>
              <a:rPr lang="it-IT" b="1" dirty="0">
                <a:solidFill>
                  <a:srgbClr val="FF0000"/>
                </a:solidFill>
              </a:rPr>
              <a:t> </a:t>
            </a:r>
            <a:r>
              <a:rPr lang="it-IT" b="1" dirty="0" err="1">
                <a:solidFill>
                  <a:srgbClr val="FF0000"/>
                </a:solidFill>
              </a:rPr>
              <a:t>peaks</a:t>
            </a:r>
            <a:r>
              <a:rPr lang="it-IT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Rettangolo 9"/>
          <p:cNvSpPr/>
          <p:nvPr/>
        </p:nvSpPr>
        <p:spPr>
          <a:xfrm>
            <a:off x="3945742" y="4127822"/>
            <a:ext cx="4450257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it-IT" altLang="it-IT" sz="2000" dirty="0" smtClean="0"/>
              <a:t>    1/2</a:t>
            </a:r>
            <a:r>
              <a:rPr lang="it-IT" altLang="it-IT" sz="2000" dirty="0"/>
              <a:t>,-2y+1/2,-</a:t>
            </a:r>
            <a:r>
              <a:rPr lang="it-IT" altLang="it-IT" sz="2000" dirty="0" smtClean="0"/>
              <a:t>2z = </a:t>
            </a:r>
            <a:r>
              <a:rPr lang="it-IT" sz="2000" dirty="0"/>
              <a:t>0.5, </a:t>
            </a:r>
            <a:r>
              <a:rPr lang="it-IT" sz="2000" dirty="0" smtClean="0"/>
              <a:t>0.25</a:t>
            </a:r>
            <a:r>
              <a:rPr lang="it-IT" sz="2000" dirty="0"/>
              <a:t>, </a:t>
            </a:r>
            <a:r>
              <a:rPr lang="it-IT" sz="2000" dirty="0" smtClean="0"/>
              <a:t>0.60</a:t>
            </a:r>
          </a:p>
          <a:p>
            <a:pPr eaLnBrk="1" hangingPunct="1">
              <a:spcBef>
                <a:spcPct val="20000"/>
              </a:spcBef>
            </a:pPr>
            <a:r>
              <a:rPr lang="it-IT" sz="2000" dirty="0" smtClean="0"/>
              <a:t>y = 0.125 z = -0.30 or y </a:t>
            </a:r>
            <a:r>
              <a:rPr lang="it-IT" sz="2000" dirty="0"/>
              <a:t>= </a:t>
            </a:r>
            <a:r>
              <a:rPr lang="it-IT" sz="2000" dirty="0" smtClean="0"/>
              <a:t>-0.125 </a:t>
            </a:r>
            <a:r>
              <a:rPr lang="it-IT" sz="2000" dirty="0"/>
              <a:t>z = </a:t>
            </a:r>
            <a:r>
              <a:rPr lang="it-IT" sz="2000" dirty="0" smtClean="0"/>
              <a:t>0.30</a:t>
            </a:r>
          </a:p>
          <a:p>
            <a:pPr eaLnBrk="1" hangingPunct="1">
              <a:spcBef>
                <a:spcPct val="20000"/>
              </a:spcBef>
            </a:pPr>
            <a:r>
              <a:rPr lang="it-IT" altLang="it-IT" sz="2000" dirty="0" smtClean="0"/>
              <a:t>2x,1/2</a:t>
            </a:r>
            <a:r>
              <a:rPr lang="it-IT" altLang="it-IT" sz="2000" dirty="0"/>
              <a:t>,-</a:t>
            </a:r>
            <a:r>
              <a:rPr lang="it-IT" altLang="it-IT" sz="2000" dirty="0" smtClean="0"/>
              <a:t>2z-1/2 </a:t>
            </a:r>
            <a:r>
              <a:rPr lang="it-IT" altLang="it-IT" sz="2000" dirty="0"/>
              <a:t>= </a:t>
            </a:r>
            <a:r>
              <a:rPr lang="it-IT" sz="2000" dirty="0"/>
              <a:t>0.25, 0.5, 0.10</a:t>
            </a:r>
          </a:p>
          <a:p>
            <a:pPr lvl="0" eaLnBrk="1" hangingPunct="1">
              <a:spcBef>
                <a:spcPct val="20000"/>
              </a:spcBef>
            </a:pPr>
            <a:r>
              <a:rPr lang="it-IT" sz="2000" dirty="0"/>
              <a:t>x = </a:t>
            </a:r>
            <a:r>
              <a:rPr lang="it-IT" sz="2000" dirty="0" smtClean="0"/>
              <a:t>0.125 </a:t>
            </a:r>
            <a:r>
              <a:rPr lang="it-IT" sz="2000" dirty="0"/>
              <a:t>z = </a:t>
            </a:r>
            <a:r>
              <a:rPr lang="it-IT" sz="2000" dirty="0" smtClean="0"/>
              <a:t>-0.30 </a:t>
            </a:r>
            <a:r>
              <a:rPr lang="it-IT" sz="2000" dirty="0"/>
              <a:t>or x = </a:t>
            </a:r>
            <a:r>
              <a:rPr lang="it-IT" sz="2000" dirty="0" smtClean="0"/>
              <a:t>-0.125 </a:t>
            </a:r>
            <a:r>
              <a:rPr lang="it-IT" sz="2000" dirty="0"/>
              <a:t>z = </a:t>
            </a:r>
            <a:r>
              <a:rPr lang="it-IT" sz="2000" dirty="0" smtClean="0"/>
              <a:t>0.30</a:t>
            </a:r>
          </a:p>
          <a:p>
            <a:pPr lvl="0" eaLnBrk="1" hangingPunct="1">
              <a:spcBef>
                <a:spcPct val="20000"/>
              </a:spcBef>
            </a:pPr>
            <a:r>
              <a:rPr lang="it-IT" altLang="it-IT" sz="2000" dirty="0" smtClean="0">
                <a:solidFill>
                  <a:srgbClr val="FF0000"/>
                </a:solidFill>
              </a:rPr>
              <a:t>x = 0.125 y = 0.125 z = -0.30 or </a:t>
            </a:r>
          </a:p>
          <a:p>
            <a:pPr lvl="0" eaLnBrk="1" hangingPunct="1">
              <a:spcBef>
                <a:spcPct val="20000"/>
              </a:spcBef>
            </a:pPr>
            <a:r>
              <a:rPr lang="it-IT" altLang="it-IT" sz="2000" dirty="0">
                <a:solidFill>
                  <a:srgbClr val="FF0000"/>
                </a:solidFill>
              </a:rPr>
              <a:t>x</a:t>
            </a:r>
            <a:r>
              <a:rPr lang="it-IT" altLang="it-IT" sz="2000" dirty="0" smtClean="0">
                <a:solidFill>
                  <a:srgbClr val="FF0000"/>
                </a:solidFill>
              </a:rPr>
              <a:t> = -0.125 y = -0.125 z = 0.30 </a:t>
            </a:r>
            <a:endParaRPr lang="it-IT" dirty="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 rotWithShape="1">
          <a:blip r:embed="rId2"/>
          <a:srcRect l="67337"/>
          <a:stretch/>
        </p:blipFill>
        <p:spPr>
          <a:xfrm>
            <a:off x="2366953" y="3521327"/>
            <a:ext cx="1407667" cy="2784223"/>
          </a:xfrm>
          <a:prstGeom prst="rect">
            <a:avLst/>
          </a:prstGeom>
        </p:spPr>
      </p:pic>
      <p:sp>
        <p:nvSpPr>
          <p:cNvPr id="12" name="Rettangolo 11"/>
          <p:cNvSpPr/>
          <p:nvPr/>
        </p:nvSpPr>
        <p:spPr>
          <a:xfrm>
            <a:off x="1009160" y="3296766"/>
            <a:ext cx="23319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err="1">
                <a:solidFill>
                  <a:srgbClr val="FF0000"/>
                </a:solidFill>
              </a:rPr>
              <a:t>Harker</a:t>
            </a:r>
            <a:r>
              <a:rPr lang="it-IT" b="1" dirty="0">
                <a:solidFill>
                  <a:srgbClr val="FF0000"/>
                </a:solidFill>
              </a:rPr>
              <a:t> </a:t>
            </a:r>
            <a:r>
              <a:rPr lang="it-IT" b="1" dirty="0" err="1">
                <a:solidFill>
                  <a:srgbClr val="FF0000"/>
                </a:solidFill>
              </a:rPr>
              <a:t>sections</a:t>
            </a:r>
            <a:r>
              <a:rPr lang="it-IT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2228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CasellaDiTesto 3"/>
          <p:cNvSpPr txBox="1">
            <a:spLocks noChangeArrowheads="1"/>
          </p:cNvSpPr>
          <p:nvPr/>
        </p:nvSpPr>
        <p:spPr bwMode="auto">
          <a:xfrm>
            <a:off x="779463" y="349736"/>
            <a:ext cx="81375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/>
              <a:t>From the position of the </a:t>
            </a:r>
            <a:r>
              <a:rPr lang="it-IT" altLang="it-IT" sz="2400" dirty="0" err="1"/>
              <a:t>heavy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atom</a:t>
            </a:r>
            <a:r>
              <a:rPr lang="it-IT" altLang="it-IT" sz="2400" dirty="0"/>
              <a:t>, </a:t>
            </a:r>
            <a:r>
              <a:rPr lang="it-IT" altLang="it-IT" sz="2400" dirty="0" err="1"/>
              <a:t>its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contribution</a:t>
            </a:r>
            <a:r>
              <a:rPr lang="it-IT" altLang="it-IT" sz="2400" dirty="0"/>
              <a:t> to the </a:t>
            </a:r>
            <a:r>
              <a:rPr lang="it-IT" altLang="it-IT" sz="2400" dirty="0" err="1"/>
              <a:t>structure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factor</a:t>
            </a:r>
            <a:r>
              <a:rPr lang="it-IT" altLang="it-IT" sz="2400" dirty="0"/>
              <a:t> (</a:t>
            </a:r>
            <a:r>
              <a:rPr lang="it-IT" altLang="it-IT" sz="2400" dirty="0" err="1"/>
              <a:t>magnitude</a:t>
            </a:r>
            <a:r>
              <a:rPr lang="it-IT" altLang="it-IT" sz="2400" dirty="0"/>
              <a:t> and </a:t>
            </a:r>
            <a:r>
              <a:rPr lang="it-IT" altLang="it-IT" sz="2400" dirty="0" err="1"/>
              <a:t>phase</a:t>
            </a:r>
            <a:r>
              <a:rPr lang="it-IT" altLang="it-IT" sz="2400" dirty="0"/>
              <a:t>) can be </a:t>
            </a:r>
            <a:r>
              <a:rPr lang="it-IT" altLang="it-IT" sz="2400" dirty="0" err="1" smtClean="0"/>
              <a:t>calculated</a:t>
            </a:r>
            <a:endParaRPr lang="it-IT" altLang="it-IT" sz="2400" dirty="0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2520950" y="1568450"/>
            <a:ext cx="114300" cy="114300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63492" name="Line 5"/>
          <p:cNvSpPr>
            <a:spLocks noChangeShapeType="1"/>
          </p:cNvSpPr>
          <p:nvPr/>
        </p:nvSpPr>
        <p:spPr bwMode="auto">
          <a:xfrm>
            <a:off x="7215188" y="1096963"/>
            <a:ext cx="1905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3493" name="Line 6"/>
          <p:cNvSpPr>
            <a:spLocks noChangeShapeType="1"/>
          </p:cNvSpPr>
          <p:nvPr/>
        </p:nvSpPr>
        <p:spPr bwMode="auto">
          <a:xfrm>
            <a:off x="5767388" y="2297113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3494" name="Line 8"/>
          <p:cNvSpPr>
            <a:spLocks noChangeShapeType="1"/>
          </p:cNvSpPr>
          <p:nvPr/>
        </p:nvSpPr>
        <p:spPr bwMode="auto">
          <a:xfrm flipV="1">
            <a:off x="930275" y="1354138"/>
            <a:ext cx="3143250" cy="28575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3495" name="Line 9"/>
          <p:cNvSpPr>
            <a:spLocks noChangeShapeType="1"/>
          </p:cNvSpPr>
          <p:nvPr/>
        </p:nvSpPr>
        <p:spPr bwMode="auto">
          <a:xfrm>
            <a:off x="860425" y="2990850"/>
            <a:ext cx="3200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63496" name="Group 10"/>
          <p:cNvGrpSpPr>
            <a:grpSpLocks/>
          </p:cNvGrpSpPr>
          <p:nvPr/>
        </p:nvGrpSpPr>
        <p:grpSpPr bwMode="auto">
          <a:xfrm>
            <a:off x="3498850" y="1362075"/>
            <a:ext cx="644525" cy="1677988"/>
            <a:chOff x="4480" y="2848"/>
            <a:chExt cx="406" cy="448"/>
          </a:xfrm>
        </p:grpSpPr>
        <p:sp>
          <p:nvSpPr>
            <p:cNvPr id="63516" name="AutoShape 11"/>
            <p:cNvSpPr>
              <a:spLocks noChangeArrowheads="1"/>
            </p:cNvSpPr>
            <p:nvPr/>
          </p:nvSpPr>
          <p:spPr bwMode="auto">
            <a:xfrm rot="5189458" flipH="1">
              <a:off x="4567" y="2761"/>
              <a:ext cx="228" cy="4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3517" name="AutoShape 12"/>
            <p:cNvSpPr>
              <a:spLocks noChangeArrowheads="1"/>
            </p:cNvSpPr>
            <p:nvPr/>
          </p:nvSpPr>
          <p:spPr bwMode="auto">
            <a:xfrm rot="-5189458">
              <a:off x="4571" y="2981"/>
              <a:ext cx="228" cy="4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7" name="Line 14"/>
          <p:cNvSpPr>
            <a:spLocks noChangeShapeType="1"/>
          </p:cNvSpPr>
          <p:nvPr/>
        </p:nvSpPr>
        <p:spPr bwMode="auto">
          <a:xfrm flipV="1">
            <a:off x="7234238" y="2011363"/>
            <a:ext cx="571500" cy="28575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8" name="CasellaDiTesto 17"/>
          <p:cNvSpPr txBox="1">
            <a:spLocks noChangeArrowheads="1"/>
          </p:cNvSpPr>
          <p:nvPr/>
        </p:nvSpPr>
        <p:spPr bwMode="auto">
          <a:xfrm>
            <a:off x="523876" y="3205163"/>
            <a:ext cx="76914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/>
              <a:t>With the </a:t>
            </a:r>
            <a:r>
              <a:rPr lang="it-IT" altLang="it-IT" sz="2400" dirty="0" err="1"/>
              <a:t>phases</a:t>
            </a:r>
            <a:r>
              <a:rPr lang="it-IT" altLang="it-IT" sz="2400" dirty="0"/>
              <a:t>, electron </a:t>
            </a:r>
            <a:r>
              <a:rPr lang="it-IT" altLang="it-IT" sz="2400" dirty="0" err="1"/>
              <a:t>density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maps</a:t>
            </a:r>
            <a:r>
              <a:rPr lang="it-IT" altLang="it-IT" sz="2400" dirty="0"/>
              <a:t> can be </a:t>
            </a:r>
            <a:r>
              <a:rPr lang="it-IT" altLang="it-IT" sz="2400" dirty="0" err="1"/>
              <a:t>calculated</a:t>
            </a:r>
            <a:r>
              <a:rPr lang="it-IT" altLang="it-IT" sz="2400" dirty="0"/>
              <a:t>, from </a:t>
            </a:r>
            <a:r>
              <a:rPr lang="it-IT" altLang="it-IT" sz="2400" dirty="0" err="1"/>
              <a:t>which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other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atoms</a:t>
            </a:r>
            <a:r>
              <a:rPr lang="it-IT" altLang="it-IT" sz="2400" dirty="0"/>
              <a:t> of the </a:t>
            </a:r>
            <a:r>
              <a:rPr lang="it-IT" altLang="it-IT" sz="2400" dirty="0" err="1"/>
              <a:t>structure</a:t>
            </a:r>
            <a:r>
              <a:rPr lang="it-IT" altLang="it-IT" sz="2400" dirty="0"/>
              <a:t> can be </a:t>
            </a:r>
            <a:r>
              <a:rPr lang="it-IT" altLang="it-IT" sz="2400" dirty="0" err="1"/>
              <a:t>located</a:t>
            </a:r>
            <a:r>
              <a:rPr lang="it-IT" altLang="it-IT" sz="2400" dirty="0"/>
              <a:t>.</a:t>
            </a:r>
          </a:p>
        </p:txBody>
      </p:sp>
      <p:pic>
        <p:nvPicPr>
          <p:cNvPr id="19" name="Immagin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975" y="4225925"/>
            <a:ext cx="2105025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4"/>
          <p:cNvSpPr>
            <a:spLocks noChangeArrowheads="1"/>
          </p:cNvSpPr>
          <p:nvPr/>
        </p:nvSpPr>
        <p:spPr bwMode="auto">
          <a:xfrm>
            <a:off x="2673350" y="1720850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1" name="Oval 4"/>
          <p:cNvSpPr>
            <a:spLocks noChangeArrowheads="1"/>
          </p:cNvSpPr>
          <p:nvPr/>
        </p:nvSpPr>
        <p:spPr bwMode="auto">
          <a:xfrm>
            <a:off x="2722563" y="1506538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2" name="Oval 4"/>
          <p:cNvSpPr>
            <a:spLocks noChangeArrowheads="1"/>
          </p:cNvSpPr>
          <p:nvPr/>
        </p:nvSpPr>
        <p:spPr bwMode="auto">
          <a:xfrm>
            <a:off x="2306638" y="1741488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3" name="Oval 4"/>
          <p:cNvSpPr>
            <a:spLocks noChangeArrowheads="1"/>
          </p:cNvSpPr>
          <p:nvPr/>
        </p:nvSpPr>
        <p:spPr bwMode="auto">
          <a:xfrm>
            <a:off x="2354263" y="1492250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551113" y="1843088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5" name="Oval 4"/>
          <p:cNvSpPr>
            <a:spLocks noChangeArrowheads="1"/>
          </p:cNvSpPr>
          <p:nvPr/>
        </p:nvSpPr>
        <p:spPr bwMode="auto">
          <a:xfrm>
            <a:off x="2603500" y="1422400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6" name="Oval 4"/>
          <p:cNvSpPr>
            <a:spLocks noChangeArrowheads="1"/>
          </p:cNvSpPr>
          <p:nvPr/>
        </p:nvSpPr>
        <p:spPr bwMode="auto">
          <a:xfrm>
            <a:off x="2835275" y="1906588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 flipV="1">
            <a:off x="7780338" y="1858963"/>
            <a:ext cx="98425" cy="152400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 flipV="1">
            <a:off x="7878763" y="1795463"/>
            <a:ext cx="171450" cy="82550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9" name="Line 14"/>
          <p:cNvSpPr>
            <a:spLocks noChangeShapeType="1"/>
          </p:cNvSpPr>
          <p:nvPr/>
        </p:nvSpPr>
        <p:spPr bwMode="auto">
          <a:xfrm flipV="1">
            <a:off x="8040688" y="1631950"/>
            <a:ext cx="19050" cy="171450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0" name="Line 14"/>
          <p:cNvSpPr>
            <a:spLocks noChangeShapeType="1"/>
          </p:cNvSpPr>
          <p:nvPr/>
        </p:nvSpPr>
        <p:spPr bwMode="auto">
          <a:xfrm flipV="1">
            <a:off x="8059738" y="1566863"/>
            <a:ext cx="171450" cy="82550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1" name="Line 14"/>
          <p:cNvSpPr>
            <a:spLocks noChangeShapeType="1"/>
          </p:cNvSpPr>
          <p:nvPr/>
        </p:nvSpPr>
        <p:spPr bwMode="auto">
          <a:xfrm flipV="1">
            <a:off x="8215313" y="1554163"/>
            <a:ext cx="161925" cy="11112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 flipV="1">
            <a:off x="8377238" y="1400175"/>
            <a:ext cx="49212" cy="163513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4" name="Line 14"/>
          <p:cNvSpPr>
            <a:spLocks noChangeShapeType="1"/>
          </p:cNvSpPr>
          <p:nvPr/>
        </p:nvSpPr>
        <p:spPr bwMode="auto">
          <a:xfrm flipV="1">
            <a:off x="8429625" y="1273175"/>
            <a:ext cx="92075" cy="127000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5" name="Line 14"/>
          <p:cNvSpPr>
            <a:spLocks noChangeShapeType="1"/>
          </p:cNvSpPr>
          <p:nvPr/>
        </p:nvSpPr>
        <p:spPr bwMode="auto">
          <a:xfrm flipV="1">
            <a:off x="7215188" y="1273175"/>
            <a:ext cx="1306512" cy="1023938"/>
          </a:xfrm>
          <a:prstGeom prst="line">
            <a:avLst/>
          </a:prstGeom>
          <a:ln>
            <a:solidFill>
              <a:srgbClr val="00B05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6" name="CasellaDiTesto 35"/>
          <p:cNvSpPr txBox="1">
            <a:spLocks noChangeArrowheads="1"/>
          </p:cNvSpPr>
          <p:nvPr/>
        </p:nvSpPr>
        <p:spPr bwMode="auto">
          <a:xfrm>
            <a:off x="3363913" y="4216400"/>
            <a:ext cx="555307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/>
              <a:t>The new </a:t>
            </a:r>
            <a:r>
              <a:rPr lang="it-IT" altLang="it-IT" sz="2400" dirty="0" err="1"/>
              <a:t>phases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will</a:t>
            </a:r>
            <a:r>
              <a:rPr lang="it-IT" altLang="it-IT" sz="2400" dirty="0"/>
              <a:t> be </a:t>
            </a:r>
            <a:r>
              <a:rPr lang="it-IT" altLang="it-IT" sz="2400" dirty="0" err="1"/>
              <a:t>better</a:t>
            </a:r>
            <a:r>
              <a:rPr lang="it-IT" altLang="it-IT" sz="2400" dirty="0"/>
              <a:t> </a:t>
            </a:r>
            <a:r>
              <a:rPr lang="it-IT" altLang="it-IT" sz="2400" dirty="0" err="1"/>
              <a:t>than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previous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ones</a:t>
            </a:r>
            <a:r>
              <a:rPr lang="it-IT" altLang="it-IT" sz="2400" dirty="0"/>
              <a:t>, and the new </a:t>
            </a:r>
            <a:r>
              <a:rPr lang="it-IT" altLang="it-IT" sz="2400" dirty="0" err="1"/>
              <a:t>map</a:t>
            </a:r>
            <a:r>
              <a:rPr lang="it-IT" altLang="it-IT" sz="2400" dirty="0"/>
              <a:t> </a:t>
            </a:r>
            <a:r>
              <a:rPr lang="it-IT" altLang="it-IT" sz="2400" dirty="0" err="1"/>
              <a:t>will</a:t>
            </a:r>
            <a:r>
              <a:rPr lang="it-IT" altLang="it-IT" sz="2400" dirty="0"/>
              <a:t> be </a:t>
            </a:r>
            <a:r>
              <a:rPr lang="it-IT" altLang="it-IT" sz="2400" dirty="0" err="1"/>
              <a:t>clearer</a:t>
            </a:r>
            <a:r>
              <a:rPr lang="it-IT" altLang="it-IT" sz="2400" dirty="0" smtClean="0"/>
              <a:t>. New </a:t>
            </a:r>
            <a:r>
              <a:rPr lang="it-IT" altLang="it-IT" sz="2400" dirty="0" err="1"/>
              <a:t>atoms</a:t>
            </a:r>
            <a:r>
              <a:rPr lang="it-IT" altLang="it-IT" sz="2400" dirty="0"/>
              <a:t> can </a:t>
            </a:r>
            <a:r>
              <a:rPr lang="it-IT" altLang="it-IT" sz="2400" dirty="0" smtClean="0"/>
              <a:t>be </a:t>
            </a:r>
            <a:r>
              <a:rPr lang="it-IT" altLang="it-IT" sz="2400" dirty="0" err="1"/>
              <a:t>located</a:t>
            </a:r>
            <a:r>
              <a:rPr lang="it-IT" altLang="it-IT" sz="2400" dirty="0" smtClean="0"/>
              <a:t>.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 smtClean="0"/>
              <a:t>Interactive </a:t>
            </a:r>
            <a:r>
              <a:rPr lang="it-IT" altLang="it-IT" sz="2400" dirty="0" err="1"/>
              <a:t>cycles</a:t>
            </a:r>
            <a:r>
              <a:rPr lang="it-IT" altLang="it-IT" sz="2400" dirty="0"/>
              <a:t> continue </a:t>
            </a:r>
            <a:r>
              <a:rPr lang="it-IT" altLang="it-IT" sz="2400" dirty="0" err="1"/>
              <a:t>until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structure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completed</a:t>
            </a:r>
            <a:r>
              <a:rPr lang="it-IT" altLang="it-IT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55625" y="331788"/>
            <a:ext cx="7772400" cy="733425"/>
          </a:xfrm>
        </p:spPr>
        <p:txBody>
          <a:bodyPr/>
          <a:lstStyle/>
          <a:p>
            <a:pPr eaLnBrk="1" hangingPunct="1"/>
            <a:r>
              <a:rPr lang="en-GB" altLang="it-IT" sz="4000" b="1" dirty="0" smtClean="0">
                <a:solidFill>
                  <a:schemeClr val="accent2"/>
                </a:solidFill>
              </a:rPr>
              <a:t>Anomalous dispersion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918881" y="4291200"/>
            <a:ext cx="5958170" cy="216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eaLnBrk="1" hangingPunct="1">
              <a:buNone/>
            </a:pPr>
            <a:r>
              <a:rPr lang="en-GB" altLang="it-IT" sz="1400" dirty="0" smtClean="0"/>
              <a:t>If f</a:t>
            </a:r>
            <a:r>
              <a:rPr lang="en-GB" altLang="it-IT" sz="1400" baseline="-25000" dirty="0" smtClean="0"/>
              <a:t>j</a:t>
            </a:r>
            <a:r>
              <a:rPr lang="en-GB" altLang="it-IT" sz="1400" dirty="0" smtClean="0"/>
              <a:t> is real, the </a:t>
            </a:r>
            <a:r>
              <a:rPr lang="en-GB" altLang="it-IT" sz="1400" dirty="0" err="1" smtClean="0"/>
              <a:t>Friedel</a:t>
            </a:r>
            <a:r>
              <a:rPr lang="en-GB" altLang="it-IT" sz="1400" dirty="0" smtClean="0"/>
              <a:t> law is always valid:</a:t>
            </a:r>
          </a:p>
          <a:p>
            <a:pPr marL="0" indent="0" eaLnBrk="1" hangingPunct="1">
              <a:buNone/>
            </a:pPr>
            <a:r>
              <a:rPr lang="en-GB" altLang="it-IT" sz="1400" dirty="0" smtClean="0"/>
              <a:t> |F(</a:t>
            </a:r>
            <a:r>
              <a:rPr lang="en-GB" altLang="it-IT" sz="1400" dirty="0" err="1" smtClean="0"/>
              <a:t>hkl</a:t>
            </a:r>
            <a:r>
              <a:rPr lang="en-GB" altLang="it-IT" sz="1400" dirty="0"/>
              <a:t>)| = |F(-h-k-l)|        |F(</a:t>
            </a:r>
            <a:r>
              <a:rPr lang="en-GB" altLang="it-IT" sz="1400" dirty="0" err="1"/>
              <a:t>hkl</a:t>
            </a:r>
            <a:r>
              <a:rPr lang="en-GB" altLang="it-IT" sz="1400" dirty="0"/>
              <a:t>)|</a:t>
            </a:r>
            <a:r>
              <a:rPr lang="en-GB" altLang="it-IT" sz="1400" baseline="30000" dirty="0"/>
              <a:t>2</a:t>
            </a:r>
            <a:r>
              <a:rPr lang="en-GB" altLang="it-IT" sz="1400" dirty="0"/>
              <a:t> = I(</a:t>
            </a:r>
            <a:r>
              <a:rPr lang="en-GB" altLang="it-IT" sz="1400" dirty="0" err="1"/>
              <a:t>hkl</a:t>
            </a:r>
            <a:r>
              <a:rPr lang="en-GB" altLang="it-IT" sz="1400" dirty="0"/>
              <a:t>) = I(-h-k-l</a:t>
            </a:r>
            <a:r>
              <a:rPr lang="en-GB" altLang="it-IT" sz="1400" dirty="0" smtClean="0"/>
              <a:t>)</a:t>
            </a:r>
          </a:p>
          <a:p>
            <a:pPr marL="0" indent="0" eaLnBrk="1" hangingPunct="1">
              <a:buNone/>
            </a:pPr>
            <a:endParaRPr lang="en-GB" altLang="it-IT" sz="1400" dirty="0"/>
          </a:p>
          <a:p>
            <a:pPr marL="0" indent="0" eaLnBrk="1" hangingPunct="1">
              <a:buNone/>
            </a:pPr>
            <a:r>
              <a:rPr lang="en-GB" altLang="it-IT" sz="1400" dirty="0" smtClean="0"/>
              <a:t>If </a:t>
            </a:r>
            <a:r>
              <a:rPr lang="en-GB" altLang="it-IT" sz="1400" dirty="0"/>
              <a:t>f</a:t>
            </a:r>
            <a:r>
              <a:rPr lang="en-GB" altLang="it-IT" sz="1400" baseline="-25000" dirty="0"/>
              <a:t>j</a:t>
            </a:r>
            <a:r>
              <a:rPr lang="en-GB" altLang="it-IT" sz="1400" dirty="0"/>
              <a:t> </a:t>
            </a:r>
            <a:r>
              <a:rPr lang="en-GB" altLang="it-IT" sz="1400" dirty="0" smtClean="0"/>
              <a:t>has an imaginary component</a:t>
            </a:r>
            <a:r>
              <a:rPr lang="en-GB" altLang="it-IT" sz="1400" dirty="0"/>
              <a:t> </a:t>
            </a:r>
            <a:r>
              <a:rPr lang="en-GB" altLang="it-IT" sz="1400" dirty="0" smtClean="0"/>
              <a:t>and crystal in not centrosymmetric, generally:</a:t>
            </a:r>
          </a:p>
          <a:p>
            <a:pPr marL="0" indent="0" eaLnBrk="1" hangingPunct="1">
              <a:buNone/>
            </a:pPr>
            <a:r>
              <a:rPr lang="en-GB" altLang="it-IT" sz="1400" dirty="0" smtClean="0"/>
              <a:t>|F(</a:t>
            </a:r>
            <a:r>
              <a:rPr lang="en-GB" altLang="it-IT" sz="1400" dirty="0" err="1" smtClean="0"/>
              <a:t>hkl</a:t>
            </a:r>
            <a:r>
              <a:rPr lang="en-GB" altLang="it-IT" sz="1400" dirty="0"/>
              <a:t>)| ≠ |F(-h-k-l</a:t>
            </a:r>
            <a:r>
              <a:rPr lang="en-GB" altLang="it-IT" sz="1400" dirty="0" smtClean="0"/>
              <a:t>)| and therefore  </a:t>
            </a:r>
            <a:r>
              <a:rPr lang="en-GB" altLang="it-IT" sz="2000" dirty="0" smtClean="0">
                <a:solidFill>
                  <a:srgbClr val="FF0000"/>
                </a:solidFill>
              </a:rPr>
              <a:t>I(</a:t>
            </a:r>
            <a:r>
              <a:rPr lang="en-GB" altLang="it-IT" sz="2000" dirty="0" err="1" smtClean="0">
                <a:solidFill>
                  <a:srgbClr val="FF0000"/>
                </a:solidFill>
              </a:rPr>
              <a:t>hkl</a:t>
            </a:r>
            <a:r>
              <a:rPr lang="en-GB" altLang="it-IT" sz="2000" dirty="0">
                <a:solidFill>
                  <a:srgbClr val="FF0000"/>
                </a:solidFill>
              </a:rPr>
              <a:t>) </a:t>
            </a:r>
            <a:r>
              <a:rPr lang="en-GB" altLang="it-IT" sz="2000" dirty="0" smtClean="0">
                <a:solidFill>
                  <a:srgbClr val="FF0000"/>
                </a:solidFill>
              </a:rPr>
              <a:t>≠  </a:t>
            </a:r>
            <a:r>
              <a:rPr lang="en-GB" altLang="it-IT" sz="2000" dirty="0">
                <a:solidFill>
                  <a:srgbClr val="FF0000"/>
                </a:solidFill>
              </a:rPr>
              <a:t>I(-h-k-l</a:t>
            </a:r>
            <a:r>
              <a:rPr lang="en-GB" altLang="it-IT" sz="2000" dirty="0" smtClean="0">
                <a:solidFill>
                  <a:srgbClr val="FF0000"/>
                </a:solidFill>
              </a:rPr>
              <a:t>) </a:t>
            </a:r>
            <a:endParaRPr lang="en-GB" altLang="it-IT" sz="2000" dirty="0">
              <a:solidFill>
                <a:srgbClr val="FF0000"/>
              </a:solidFill>
            </a:endParaRPr>
          </a:p>
        </p:txBody>
      </p:sp>
      <p:grpSp>
        <p:nvGrpSpPr>
          <p:cNvPr id="66564" name="Group 35"/>
          <p:cNvGrpSpPr>
            <a:grpSpLocks/>
          </p:cNvGrpSpPr>
          <p:nvPr/>
        </p:nvGrpSpPr>
        <p:grpSpPr bwMode="auto">
          <a:xfrm>
            <a:off x="6248400" y="914400"/>
            <a:ext cx="2070100" cy="1754188"/>
            <a:chOff x="3936" y="576"/>
            <a:chExt cx="1304" cy="1105"/>
          </a:xfrm>
        </p:grpSpPr>
        <p:grpSp>
          <p:nvGrpSpPr>
            <p:cNvPr id="66579" name="Group 30"/>
            <p:cNvGrpSpPr>
              <a:grpSpLocks/>
            </p:cNvGrpSpPr>
            <p:nvPr/>
          </p:nvGrpSpPr>
          <p:grpSpPr bwMode="auto">
            <a:xfrm>
              <a:off x="3936" y="576"/>
              <a:ext cx="1304" cy="1105"/>
              <a:chOff x="3936" y="576"/>
              <a:chExt cx="1304" cy="1105"/>
            </a:xfrm>
          </p:grpSpPr>
          <p:sp>
            <p:nvSpPr>
              <p:cNvPr id="66581" name="Line 8"/>
              <p:cNvSpPr>
                <a:spLocks noChangeShapeType="1"/>
              </p:cNvSpPr>
              <p:nvPr/>
            </p:nvSpPr>
            <p:spPr bwMode="auto">
              <a:xfrm>
                <a:off x="4416" y="817"/>
                <a:ext cx="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6582" name="Line 9"/>
              <p:cNvSpPr>
                <a:spLocks noChangeShapeType="1"/>
              </p:cNvSpPr>
              <p:nvPr/>
            </p:nvSpPr>
            <p:spPr bwMode="auto">
              <a:xfrm>
                <a:off x="3936" y="1201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6583" name="Line 10"/>
              <p:cNvSpPr>
                <a:spLocks noChangeShapeType="1"/>
              </p:cNvSpPr>
              <p:nvPr/>
            </p:nvSpPr>
            <p:spPr bwMode="auto">
              <a:xfrm>
                <a:off x="4416" y="1201"/>
                <a:ext cx="4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6584" name="Text Box 11"/>
              <p:cNvSpPr txBox="1">
                <a:spLocks noChangeArrowheads="1"/>
              </p:cNvSpPr>
              <p:nvPr/>
            </p:nvSpPr>
            <p:spPr bwMode="auto">
              <a:xfrm>
                <a:off x="4886" y="1056"/>
                <a:ext cx="354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1600" dirty="0" smtClean="0">
                    <a:latin typeface="Times" panose="02020603050405020304" pitchFamily="18" charset="0"/>
                  </a:rPr>
                  <a:t>Real</a:t>
                </a:r>
                <a:endParaRPr lang="en-GB" altLang="it-IT" sz="1600" dirty="0">
                  <a:latin typeface="Times" panose="02020603050405020304" pitchFamily="18" charset="0"/>
                </a:endParaRPr>
              </a:p>
            </p:txBody>
          </p:sp>
          <p:sp>
            <p:nvSpPr>
              <p:cNvPr id="66585" name="Text Box 12"/>
              <p:cNvSpPr txBox="1">
                <a:spLocks noChangeArrowheads="1"/>
              </p:cNvSpPr>
              <p:nvPr/>
            </p:nvSpPr>
            <p:spPr bwMode="auto">
              <a:xfrm>
                <a:off x="4214" y="576"/>
                <a:ext cx="649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1600" dirty="0" smtClean="0">
                    <a:latin typeface="Times" panose="02020603050405020304" pitchFamily="18" charset="0"/>
                  </a:rPr>
                  <a:t>Imaginary</a:t>
                </a:r>
                <a:endParaRPr lang="en-GB" altLang="it-IT" sz="1600" dirty="0">
                  <a:latin typeface="Times" panose="02020603050405020304" pitchFamily="18" charset="0"/>
                </a:endParaRPr>
              </a:p>
            </p:txBody>
          </p:sp>
        </p:grpSp>
        <p:sp>
          <p:nvSpPr>
            <p:cNvPr id="66580" name="Text Box 13"/>
            <p:cNvSpPr txBox="1">
              <a:spLocks noChangeArrowheads="1"/>
            </p:cNvSpPr>
            <p:nvPr/>
          </p:nvSpPr>
          <p:spPr bwMode="auto">
            <a:xfrm>
              <a:off x="4436" y="1216"/>
              <a:ext cx="18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400" dirty="0">
                  <a:latin typeface="Times" panose="02020603050405020304" pitchFamily="18" charset="0"/>
                </a:rPr>
                <a:t>f</a:t>
              </a:r>
              <a:r>
                <a:rPr lang="en-GB" altLang="it-IT" sz="1400" baseline="-25000" dirty="0">
                  <a:latin typeface="Times" panose="02020603050405020304" pitchFamily="18" charset="0"/>
                </a:rPr>
                <a:t>0</a:t>
              </a:r>
              <a:endParaRPr lang="en-GB" altLang="it-IT" sz="1400" dirty="0">
                <a:latin typeface="Times" panose="02020603050405020304" pitchFamily="18" charset="0"/>
              </a:endParaRPr>
            </a:p>
          </p:txBody>
        </p:sp>
      </p:grpSp>
      <p:grpSp>
        <p:nvGrpSpPr>
          <p:cNvPr id="53282" name="Group 34"/>
          <p:cNvGrpSpPr>
            <a:grpSpLocks/>
          </p:cNvGrpSpPr>
          <p:nvPr/>
        </p:nvGrpSpPr>
        <p:grpSpPr bwMode="auto">
          <a:xfrm>
            <a:off x="6257925" y="2667000"/>
            <a:ext cx="2070100" cy="1677988"/>
            <a:chOff x="3942" y="1680"/>
            <a:chExt cx="1304" cy="1057"/>
          </a:xfrm>
        </p:grpSpPr>
        <p:sp>
          <p:nvSpPr>
            <p:cNvPr id="66569" name="Line 16"/>
            <p:cNvSpPr>
              <a:spLocks noChangeShapeType="1"/>
            </p:cNvSpPr>
            <p:nvPr/>
          </p:nvSpPr>
          <p:spPr bwMode="auto">
            <a:xfrm>
              <a:off x="4422" y="1873"/>
              <a:ext cx="0" cy="86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dirty="0"/>
            </a:p>
          </p:txBody>
        </p:sp>
        <p:sp>
          <p:nvSpPr>
            <p:cNvPr id="66570" name="Line 17"/>
            <p:cNvSpPr>
              <a:spLocks noChangeShapeType="1"/>
            </p:cNvSpPr>
            <p:nvPr/>
          </p:nvSpPr>
          <p:spPr bwMode="auto">
            <a:xfrm>
              <a:off x="3942" y="2257"/>
              <a:ext cx="960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dirty="0"/>
            </a:p>
          </p:txBody>
        </p:sp>
        <p:sp>
          <p:nvSpPr>
            <p:cNvPr id="66571" name="Line 18"/>
            <p:cNvSpPr>
              <a:spLocks noChangeShapeType="1"/>
            </p:cNvSpPr>
            <p:nvPr/>
          </p:nvSpPr>
          <p:spPr bwMode="auto">
            <a:xfrm>
              <a:off x="4410" y="2257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dirty="0"/>
            </a:p>
          </p:txBody>
        </p:sp>
        <p:sp>
          <p:nvSpPr>
            <p:cNvPr id="66572" name="Text Box 19"/>
            <p:cNvSpPr txBox="1">
              <a:spLocks noChangeArrowheads="1"/>
            </p:cNvSpPr>
            <p:nvPr/>
          </p:nvSpPr>
          <p:spPr bwMode="auto">
            <a:xfrm>
              <a:off x="4892" y="2112"/>
              <a:ext cx="35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600" dirty="0" smtClean="0">
                  <a:latin typeface="Times" panose="02020603050405020304" pitchFamily="18" charset="0"/>
                </a:rPr>
                <a:t>Real</a:t>
              </a:r>
              <a:endParaRPr lang="en-GB" altLang="it-IT" sz="1600" dirty="0">
                <a:latin typeface="Times" panose="02020603050405020304" pitchFamily="18" charset="0"/>
              </a:endParaRPr>
            </a:p>
          </p:txBody>
        </p:sp>
        <p:sp>
          <p:nvSpPr>
            <p:cNvPr id="66573" name="Text Box 20"/>
            <p:cNvSpPr txBox="1">
              <a:spLocks noChangeArrowheads="1"/>
            </p:cNvSpPr>
            <p:nvPr/>
          </p:nvSpPr>
          <p:spPr bwMode="auto">
            <a:xfrm>
              <a:off x="4226" y="1680"/>
              <a:ext cx="649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600" dirty="0" smtClean="0">
                  <a:latin typeface="Times" panose="02020603050405020304" pitchFamily="18" charset="0"/>
                </a:rPr>
                <a:t>Imaginary</a:t>
              </a:r>
              <a:endParaRPr lang="en-GB" altLang="it-IT" sz="1600" dirty="0">
                <a:latin typeface="Times" panose="02020603050405020304" pitchFamily="18" charset="0"/>
              </a:endParaRPr>
            </a:p>
          </p:txBody>
        </p:sp>
        <p:sp>
          <p:nvSpPr>
            <p:cNvPr id="66574" name="Text Box 21"/>
            <p:cNvSpPr txBox="1">
              <a:spLocks noChangeArrowheads="1"/>
            </p:cNvSpPr>
            <p:nvPr/>
          </p:nvSpPr>
          <p:spPr bwMode="auto">
            <a:xfrm>
              <a:off x="4434" y="2247"/>
              <a:ext cx="18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400" dirty="0">
                  <a:latin typeface="Times" panose="02020603050405020304" pitchFamily="18" charset="0"/>
                </a:rPr>
                <a:t>f</a:t>
              </a:r>
              <a:r>
                <a:rPr lang="en-GB" altLang="it-IT" sz="1400" baseline="-25000" dirty="0">
                  <a:latin typeface="Times" panose="02020603050405020304" pitchFamily="18" charset="0"/>
                </a:rPr>
                <a:t>0</a:t>
              </a:r>
              <a:endParaRPr lang="en-GB" altLang="it-IT" sz="1400" dirty="0">
                <a:latin typeface="Times" panose="02020603050405020304" pitchFamily="18" charset="0"/>
              </a:endParaRPr>
            </a:p>
          </p:txBody>
        </p:sp>
        <p:sp>
          <p:nvSpPr>
            <p:cNvPr id="66575" name="Line 22"/>
            <p:cNvSpPr>
              <a:spLocks noChangeShapeType="1"/>
            </p:cNvSpPr>
            <p:nvPr/>
          </p:nvSpPr>
          <p:spPr bwMode="auto">
            <a:xfrm flipH="1">
              <a:off x="4620" y="2256"/>
              <a:ext cx="192" cy="0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 type="stealth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dirty="0"/>
            </a:p>
          </p:txBody>
        </p:sp>
        <p:sp>
          <p:nvSpPr>
            <p:cNvPr id="66576" name="Line 23"/>
            <p:cNvSpPr>
              <a:spLocks noChangeShapeType="1"/>
            </p:cNvSpPr>
            <p:nvPr/>
          </p:nvSpPr>
          <p:spPr bwMode="auto">
            <a:xfrm flipV="1">
              <a:off x="4626" y="2106"/>
              <a:ext cx="0" cy="144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stealth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dirty="0"/>
            </a:p>
          </p:txBody>
        </p:sp>
        <p:sp>
          <p:nvSpPr>
            <p:cNvPr id="66577" name="Text Box 24"/>
            <p:cNvSpPr txBox="1">
              <a:spLocks noChangeArrowheads="1"/>
            </p:cNvSpPr>
            <p:nvPr/>
          </p:nvSpPr>
          <p:spPr bwMode="auto">
            <a:xfrm>
              <a:off x="4645" y="2259"/>
              <a:ext cx="23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l-GR" sz="1200" dirty="0" smtClean="0"/>
                <a:t>Δ</a:t>
              </a:r>
              <a:r>
                <a:rPr lang="en-GB" altLang="it-IT" sz="1200" dirty="0" smtClean="0">
                  <a:latin typeface="Arial" panose="020B0604020202020204" pitchFamily="34" charset="0"/>
                </a:rPr>
                <a:t>f</a:t>
              </a:r>
              <a:r>
                <a:rPr lang="en-GB" altLang="it-IT" sz="1200" dirty="0">
                  <a:latin typeface="Verdana" panose="020B0604030504040204" pitchFamily="34" charset="0"/>
                </a:rPr>
                <a:t>’</a:t>
              </a:r>
            </a:p>
          </p:txBody>
        </p:sp>
        <p:sp>
          <p:nvSpPr>
            <p:cNvPr id="66578" name="Text Box 25"/>
            <p:cNvSpPr txBox="1">
              <a:spLocks noChangeArrowheads="1"/>
            </p:cNvSpPr>
            <p:nvPr/>
          </p:nvSpPr>
          <p:spPr bwMode="auto">
            <a:xfrm>
              <a:off x="4402" y="2083"/>
              <a:ext cx="251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l-GR" sz="1200" dirty="0" smtClean="0"/>
                <a:t>Δ</a:t>
              </a:r>
              <a:r>
                <a:rPr lang="en-GB" altLang="it-IT" sz="1200" dirty="0" smtClean="0">
                  <a:latin typeface="Arial" panose="020B0604020202020204" pitchFamily="34" charset="0"/>
                </a:rPr>
                <a:t>f</a:t>
              </a:r>
              <a:r>
                <a:rPr lang="en-GB" altLang="it-IT" sz="1200" dirty="0">
                  <a:latin typeface="Verdana" panose="020B0604030504040204" pitchFamily="34" charset="0"/>
                </a:rPr>
                <a:t>”</a:t>
              </a:r>
            </a:p>
          </p:txBody>
        </p:sp>
      </p:grpSp>
      <p:sp>
        <p:nvSpPr>
          <p:cNvPr id="66567" name="Rectangle 28"/>
          <p:cNvSpPr>
            <a:spLocks noChangeArrowheads="1"/>
          </p:cNvSpPr>
          <p:nvPr/>
        </p:nvSpPr>
        <p:spPr bwMode="auto">
          <a:xfrm>
            <a:off x="1060450" y="1482725"/>
            <a:ext cx="444182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1400" dirty="0" smtClean="0"/>
              <a:t>When the wavelength is far from an element’s absorption edges (associated with electronic transitions), its atomic scattering factor can be treated as a real number.</a:t>
            </a:r>
            <a:endParaRPr lang="en-GB" altLang="it-IT" sz="1400" b="1" dirty="0"/>
          </a:p>
        </p:txBody>
      </p:sp>
      <p:sp>
        <p:nvSpPr>
          <p:cNvPr id="53281" name="Rectangle 33"/>
          <p:cNvSpPr>
            <a:spLocks noChangeArrowheads="1"/>
          </p:cNvSpPr>
          <p:nvPr/>
        </p:nvSpPr>
        <p:spPr bwMode="auto">
          <a:xfrm>
            <a:off x="1046956" y="2628098"/>
            <a:ext cx="4525169" cy="1212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1400" dirty="0" smtClean="0"/>
              <a:t>When the X-ray energy is close to an electronic transition (i.e., near an absorption edge), the real part of the atomic scattering factor is modified by </a:t>
            </a:r>
            <a:r>
              <a:rPr lang="en-GB" sz="1400" dirty="0" err="1" smtClean="0"/>
              <a:t>Δf</a:t>
            </a:r>
            <a:r>
              <a:rPr lang="en-GB" sz="1400" dirty="0" smtClean="0"/>
              <a:t>′, while the imaginary component </a:t>
            </a:r>
            <a:r>
              <a:rPr lang="en-GB" sz="1400" dirty="0" err="1" smtClean="0"/>
              <a:t>Δf</a:t>
            </a:r>
            <a:r>
              <a:rPr lang="en-GB" sz="1400" dirty="0" smtClean="0"/>
              <a:t>′′ appears, affecting the phase of the scattering</a:t>
            </a:r>
          </a:p>
          <a:p>
            <a:pPr eaLnBrk="1" hangingPunct="1">
              <a:buFontTx/>
              <a:buNone/>
            </a:pPr>
            <a:r>
              <a:rPr lang="en-GB" altLang="it-IT" sz="1400" b="1" dirty="0" smtClean="0"/>
              <a:t>f</a:t>
            </a:r>
            <a:r>
              <a:rPr lang="en-GB" altLang="it-IT" sz="1400" b="1" baseline="-25000" dirty="0" smtClean="0"/>
              <a:t>j</a:t>
            </a:r>
            <a:r>
              <a:rPr lang="en-GB" altLang="it-IT" sz="1400" b="1" dirty="0" smtClean="0"/>
              <a:t> = f</a:t>
            </a:r>
            <a:r>
              <a:rPr lang="en-GB" altLang="it-IT" sz="1400" b="1" baseline="-25000" dirty="0" smtClean="0"/>
              <a:t>0</a:t>
            </a:r>
            <a:r>
              <a:rPr lang="en-GB" altLang="it-IT" sz="1400" b="1" dirty="0" smtClean="0"/>
              <a:t> + </a:t>
            </a:r>
            <a:r>
              <a:rPr lang="en-GB" sz="1400" dirty="0" err="1" smtClean="0"/>
              <a:t>Δ</a:t>
            </a:r>
            <a:r>
              <a:rPr lang="en-GB" altLang="it-IT" sz="1400" b="1" dirty="0" err="1" smtClean="0"/>
              <a:t>f</a:t>
            </a:r>
            <a:r>
              <a:rPr lang="en-GB" altLang="it-IT" sz="1400" b="1" dirty="0" smtClean="0"/>
              <a:t>’ + </a:t>
            </a:r>
            <a:r>
              <a:rPr lang="en-GB" altLang="it-IT" sz="1400" b="1" dirty="0" err="1" smtClean="0"/>
              <a:t>i</a:t>
            </a:r>
            <a:r>
              <a:rPr lang="en-GB" sz="1400" dirty="0" err="1" smtClean="0"/>
              <a:t>Δ</a:t>
            </a:r>
            <a:r>
              <a:rPr lang="en-GB" altLang="it-IT" sz="1400" b="1" dirty="0" err="1" smtClean="0"/>
              <a:t>f</a:t>
            </a:r>
            <a:r>
              <a:rPr lang="en-GB" altLang="it-IT" sz="1400" b="1" dirty="0" smtClean="0"/>
              <a:t>”</a:t>
            </a:r>
            <a:endParaRPr lang="en-GB" altLang="it-IT" sz="1400" b="1" dirty="0"/>
          </a:p>
        </p:txBody>
      </p:sp>
    </p:spTree>
    <p:extLst>
      <p:ext uri="{BB962C8B-B14F-4D97-AF65-F5344CB8AC3E}">
        <p14:creationId xmlns:p14="http://schemas.microsoft.com/office/powerpoint/2010/main" val="68339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utoUpdateAnimBg="0"/>
      <p:bldP spid="5328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Line 2"/>
          <p:cNvSpPr>
            <a:spLocks noChangeShapeType="1"/>
          </p:cNvSpPr>
          <p:nvPr/>
        </p:nvSpPr>
        <p:spPr bwMode="auto">
          <a:xfrm>
            <a:off x="2819400" y="17526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67587" name="Line 3"/>
          <p:cNvSpPr>
            <a:spLocks noChangeShapeType="1"/>
          </p:cNvSpPr>
          <p:nvPr/>
        </p:nvSpPr>
        <p:spPr bwMode="auto">
          <a:xfrm>
            <a:off x="1447800" y="33528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V="1">
            <a:off x="2819400" y="2514600"/>
            <a:ext cx="1676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 flipV="1">
            <a:off x="4495800" y="1905000"/>
            <a:ext cx="304800" cy="609600"/>
          </a:xfrm>
          <a:prstGeom prst="line">
            <a:avLst/>
          </a:prstGeom>
          <a:noFill/>
          <a:ln w="28575">
            <a:solidFill>
              <a:srgbClr val="00CC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54279" name="Line 7"/>
          <p:cNvSpPr>
            <a:spLocks noChangeShapeType="1"/>
          </p:cNvSpPr>
          <p:nvPr/>
        </p:nvSpPr>
        <p:spPr bwMode="auto">
          <a:xfrm flipH="1">
            <a:off x="4714875" y="1924050"/>
            <a:ext cx="76200" cy="1524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 flipH="1" flipV="1">
            <a:off x="4491038" y="1957388"/>
            <a:ext cx="219075" cy="109537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V="1">
            <a:off x="2819400" y="1966913"/>
            <a:ext cx="1676400" cy="13858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67593" name="Text Box 17"/>
          <p:cNvSpPr txBox="1">
            <a:spLocks noChangeArrowheads="1"/>
          </p:cNvSpPr>
          <p:nvPr/>
        </p:nvSpPr>
        <p:spPr bwMode="auto">
          <a:xfrm>
            <a:off x="5546725" y="3184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 dirty="0">
                <a:latin typeface="Times" panose="02020603050405020304" pitchFamily="18" charset="0"/>
              </a:rPr>
              <a:t>A</a:t>
            </a:r>
          </a:p>
        </p:txBody>
      </p:sp>
      <p:sp>
        <p:nvSpPr>
          <p:cNvPr id="67594" name="Text Box 18"/>
          <p:cNvSpPr txBox="1">
            <a:spLocks noChangeArrowheads="1"/>
          </p:cNvSpPr>
          <p:nvPr/>
        </p:nvSpPr>
        <p:spPr bwMode="auto">
          <a:xfrm>
            <a:off x="2438400" y="1584325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 dirty="0" err="1">
                <a:latin typeface="Times" panose="02020603050405020304" pitchFamily="18" charset="0"/>
              </a:rPr>
              <a:t>iB</a:t>
            </a:r>
            <a:endParaRPr lang="en-US" altLang="it-IT" sz="2400" dirty="0">
              <a:latin typeface="Times" panose="02020603050405020304" pitchFamily="18" charset="0"/>
            </a:endParaRPr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 rot="-1644130">
            <a:off x="3736975" y="2682875"/>
            <a:ext cx="774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800" dirty="0">
                <a:latin typeface="Times" panose="02020603050405020304" pitchFamily="18" charset="0"/>
              </a:rPr>
              <a:t>F</a:t>
            </a:r>
            <a:r>
              <a:rPr lang="en-US" altLang="it-IT" sz="1800" baseline="-25000" dirty="0">
                <a:latin typeface="Times" panose="02020603050405020304" pitchFamily="18" charset="0"/>
              </a:rPr>
              <a:t>P</a:t>
            </a:r>
            <a:r>
              <a:rPr lang="en-US" altLang="it-IT" sz="1800" dirty="0">
                <a:latin typeface="Times" panose="02020603050405020304" pitchFamily="18" charset="0"/>
              </a:rPr>
              <a:t>(</a:t>
            </a:r>
            <a:r>
              <a:rPr lang="en-US" altLang="it-IT" sz="1800" dirty="0" err="1">
                <a:latin typeface="Times" panose="02020603050405020304" pitchFamily="18" charset="0"/>
              </a:rPr>
              <a:t>hkl</a:t>
            </a:r>
            <a:r>
              <a:rPr lang="en-US" altLang="it-IT" sz="1800" dirty="0">
                <a:latin typeface="Times" panose="02020603050405020304" pitchFamily="18" charset="0"/>
              </a:rPr>
              <a:t>)</a:t>
            </a:r>
            <a:endParaRPr lang="en-US" altLang="it-IT" sz="2400" dirty="0">
              <a:latin typeface="Times" panose="02020603050405020304" pitchFamily="18" charset="0"/>
            </a:endParaRP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 rot="1765382">
            <a:off x="3509963" y="3517900"/>
            <a:ext cx="1162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Times" panose="02020603050405020304" pitchFamily="18" charset="0"/>
              </a:rPr>
              <a:t>F</a:t>
            </a:r>
            <a:r>
              <a:rPr lang="en-US" altLang="it-IT" sz="2000" baseline="-25000">
                <a:latin typeface="Times" panose="02020603050405020304" pitchFamily="18" charset="0"/>
              </a:rPr>
              <a:t>P</a:t>
            </a:r>
            <a:r>
              <a:rPr lang="en-US" altLang="it-IT" sz="2000">
                <a:latin typeface="Times" panose="02020603050405020304" pitchFamily="18" charset="0"/>
              </a:rPr>
              <a:t>(-h-k-l)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4632325" y="208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Times" panose="02020603050405020304" pitchFamily="18" charset="0"/>
              </a:rPr>
              <a:t>F</a:t>
            </a:r>
            <a:r>
              <a:rPr lang="en-US" altLang="it-IT" sz="2000" baseline="-25000">
                <a:latin typeface="Times" panose="02020603050405020304" pitchFamily="18" charset="0"/>
              </a:rPr>
              <a:t>H</a:t>
            </a:r>
            <a:endParaRPr lang="en-US" altLang="it-IT" sz="2400">
              <a:latin typeface="Times" panose="02020603050405020304" pitchFamily="18" charset="0"/>
            </a:endParaRPr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4175125" y="42973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Times" panose="02020603050405020304" pitchFamily="18" charset="0"/>
              </a:rPr>
              <a:t>F</a:t>
            </a:r>
            <a:r>
              <a:rPr lang="en-US" altLang="it-IT" sz="2000" baseline="-25000">
                <a:latin typeface="Times" panose="02020603050405020304" pitchFamily="18" charset="0"/>
              </a:rPr>
              <a:t>H</a:t>
            </a:r>
            <a:endParaRPr lang="en-US" altLang="it-IT" sz="2400">
              <a:latin typeface="Times" panose="02020603050405020304" pitchFamily="18" charset="0"/>
            </a:endParaRP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 rot="-2185870">
            <a:off x="3208338" y="2159000"/>
            <a:ext cx="94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Times" panose="02020603050405020304" pitchFamily="18" charset="0"/>
              </a:rPr>
              <a:t>F</a:t>
            </a:r>
            <a:r>
              <a:rPr lang="en-US" altLang="it-IT" sz="2000" baseline="-25000">
                <a:latin typeface="Times" panose="02020603050405020304" pitchFamily="18" charset="0"/>
              </a:rPr>
              <a:t>PH</a:t>
            </a:r>
            <a:r>
              <a:rPr lang="en-US" altLang="it-IT" sz="2000">
                <a:latin typeface="Times" panose="02020603050405020304" pitchFamily="18" charset="0"/>
              </a:rPr>
              <a:t>(hkl)</a:t>
            </a:r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4489450" y="1739900"/>
            <a:ext cx="3079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200">
                <a:latin typeface="Verdana" panose="020B0604030504040204" pitchFamily="34" charset="0"/>
              </a:rPr>
              <a:t>f”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4743450" y="1857375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t-IT" sz="1200">
                <a:latin typeface="Verdana" panose="020B0604030504040204" pitchFamily="34" charset="0"/>
              </a:rPr>
              <a:t>f’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 rot="1234962">
            <a:off x="3006725" y="3906838"/>
            <a:ext cx="1281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Times" panose="02020603050405020304" pitchFamily="18" charset="0"/>
              </a:rPr>
              <a:t>F</a:t>
            </a:r>
            <a:r>
              <a:rPr lang="en-US" altLang="it-IT" sz="2000" baseline="-25000">
                <a:latin typeface="Times" panose="02020603050405020304" pitchFamily="18" charset="0"/>
              </a:rPr>
              <a:t>PH</a:t>
            </a:r>
            <a:r>
              <a:rPr lang="en-US" altLang="it-IT" sz="2000">
                <a:latin typeface="Times" panose="02020603050405020304" pitchFamily="18" charset="0"/>
              </a:rPr>
              <a:t>(-h-k-l)</a:t>
            </a:r>
          </a:p>
        </p:txBody>
      </p:sp>
      <p:sp>
        <p:nvSpPr>
          <p:cNvPr id="54303" name="Line 31"/>
          <p:cNvSpPr>
            <a:spLocks noChangeShapeType="1"/>
          </p:cNvSpPr>
          <p:nvPr/>
        </p:nvSpPr>
        <p:spPr bwMode="auto">
          <a:xfrm>
            <a:off x="2824163" y="3357563"/>
            <a:ext cx="1676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304" name="Line 32"/>
          <p:cNvSpPr>
            <a:spLocks noChangeShapeType="1"/>
          </p:cNvSpPr>
          <p:nvPr/>
        </p:nvSpPr>
        <p:spPr bwMode="auto">
          <a:xfrm>
            <a:off x="4500563" y="4205288"/>
            <a:ext cx="304800" cy="609600"/>
          </a:xfrm>
          <a:prstGeom prst="line">
            <a:avLst/>
          </a:prstGeom>
          <a:noFill/>
          <a:ln w="28575">
            <a:solidFill>
              <a:srgbClr val="00CC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305" name="Line 33"/>
          <p:cNvSpPr>
            <a:spLocks noChangeShapeType="1"/>
          </p:cNvSpPr>
          <p:nvPr/>
        </p:nvSpPr>
        <p:spPr bwMode="auto">
          <a:xfrm flipH="1" flipV="1">
            <a:off x="4719638" y="4643438"/>
            <a:ext cx="76200" cy="1524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306" name="Line 34"/>
          <p:cNvSpPr>
            <a:spLocks noChangeShapeType="1"/>
          </p:cNvSpPr>
          <p:nvPr/>
        </p:nvSpPr>
        <p:spPr bwMode="auto">
          <a:xfrm rot="10800000" flipH="1">
            <a:off x="4724400" y="4538663"/>
            <a:ext cx="219075" cy="109537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307" name="Line 35"/>
          <p:cNvSpPr>
            <a:spLocks noChangeShapeType="1"/>
          </p:cNvSpPr>
          <p:nvPr/>
        </p:nvSpPr>
        <p:spPr bwMode="auto">
          <a:xfrm>
            <a:off x="2828925" y="3352800"/>
            <a:ext cx="2124075" cy="118586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7608" name="Rectangle 36"/>
          <p:cNvSpPr>
            <a:spLocks noGrp="1" noChangeArrowheads="1"/>
          </p:cNvSpPr>
          <p:nvPr>
            <p:ph type="title" idx="4294967295"/>
          </p:nvPr>
        </p:nvSpPr>
        <p:spPr>
          <a:xfrm>
            <a:off x="666750" y="219075"/>
            <a:ext cx="7772400" cy="1143000"/>
          </a:xfrm>
        </p:spPr>
        <p:txBody>
          <a:bodyPr/>
          <a:lstStyle/>
          <a:p>
            <a:pPr eaLnBrk="1" hangingPunct="1"/>
            <a:r>
              <a:rPr lang="it-IT" altLang="it-IT" sz="3200" dirty="0">
                <a:solidFill>
                  <a:srgbClr val="0070C0"/>
                </a:solidFill>
              </a:rPr>
              <a:t>From </a:t>
            </a:r>
            <a:r>
              <a:rPr lang="it-IT" altLang="it-IT" sz="3200" dirty="0" err="1">
                <a:solidFill>
                  <a:srgbClr val="0070C0"/>
                </a:solidFill>
              </a:rPr>
              <a:t>Friedel</a:t>
            </a:r>
            <a:r>
              <a:rPr lang="it-IT" altLang="it-IT" sz="3200" dirty="0">
                <a:solidFill>
                  <a:srgbClr val="0070C0"/>
                </a:solidFill>
              </a:rPr>
              <a:t> </a:t>
            </a:r>
            <a:r>
              <a:rPr lang="it-IT" altLang="it-IT" sz="3200" dirty="0" err="1">
                <a:solidFill>
                  <a:srgbClr val="0070C0"/>
                </a:solidFill>
              </a:rPr>
              <a:t>pairs</a:t>
            </a:r>
            <a:r>
              <a:rPr lang="it-IT" altLang="it-IT" sz="3200" dirty="0">
                <a:solidFill>
                  <a:srgbClr val="0070C0"/>
                </a:solidFill>
              </a:rPr>
              <a:t> to </a:t>
            </a:r>
            <a:r>
              <a:rPr lang="it-IT" altLang="it-IT" sz="3200" dirty="0" err="1">
                <a:solidFill>
                  <a:srgbClr val="0070C0"/>
                </a:solidFill>
              </a:rPr>
              <a:t>Bijvoet</a:t>
            </a:r>
            <a:r>
              <a:rPr lang="it-IT" altLang="it-IT" sz="3200" dirty="0">
                <a:solidFill>
                  <a:srgbClr val="0070C0"/>
                </a:solidFill>
              </a:rPr>
              <a:t> </a:t>
            </a:r>
            <a:r>
              <a:rPr lang="it-IT" altLang="it-IT" sz="3200" dirty="0" err="1">
                <a:solidFill>
                  <a:srgbClr val="0070C0"/>
                </a:solidFill>
              </a:rPr>
              <a:t>pairs</a:t>
            </a:r>
            <a:endParaRPr lang="it-IT" altLang="it-IT" sz="3200" dirty="0" smtClean="0">
              <a:solidFill>
                <a:srgbClr val="0070C0"/>
              </a:solidFill>
            </a:endParaRPr>
          </a:p>
        </p:txBody>
      </p:sp>
      <p:sp>
        <p:nvSpPr>
          <p:cNvPr id="67609" name="CasellaDiTesto 1"/>
          <p:cNvSpPr txBox="1">
            <a:spLocks noChangeArrowheads="1"/>
          </p:cNvSpPr>
          <p:nvPr/>
        </p:nvSpPr>
        <p:spPr bwMode="auto">
          <a:xfrm>
            <a:off x="610861" y="5095270"/>
            <a:ext cx="837312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it-IT" dirty="0" smtClean="0"/>
              <a:t>In the presence of anomalous scattering, the model with coordinates xyz can be distinguished from the model -x-y-z</a:t>
            </a:r>
          </a:p>
          <a:p>
            <a:r>
              <a:rPr lang="en-GB" altLang="it-IT" dirty="0" smtClean="0"/>
              <a:t>It is possible to determine the handedness of crystals and the absolute configuration of molecules.</a:t>
            </a:r>
            <a:endParaRPr lang="en-GB" altLang="it-IT" dirty="0"/>
          </a:p>
        </p:txBody>
      </p:sp>
    </p:spTree>
    <p:extLst>
      <p:ext uri="{BB962C8B-B14F-4D97-AF65-F5344CB8AC3E}">
        <p14:creationId xmlns:p14="http://schemas.microsoft.com/office/powerpoint/2010/main" val="122145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4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4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4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1" grpId="0" autoUpdateAnimBg="0"/>
      <p:bldP spid="54292" grpId="0" autoUpdateAnimBg="0"/>
      <p:bldP spid="54293" grpId="0" autoUpdateAnimBg="0"/>
      <p:bldP spid="54294" grpId="0" autoUpdateAnimBg="0"/>
      <p:bldP spid="54295" grpId="0" autoUpdateAnimBg="0"/>
      <p:bldP spid="54296" grpId="0" autoUpdateAnimBg="0"/>
      <p:bldP spid="54297" grpId="0" autoUpdateAnimBg="0"/>
      <p:bldP spid="5430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575" y="2984126"/>
            <a:ext cx="2455361" cy="1892674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6280166" y="2369964"/>
            <a:ext cx="2499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dirty="0" err="1" smtClean="0"/>
              <a:t>Absorption</a:t>
            </a:r>
            <a:r>
              <a:rPr lang="it-IT" sz="1800" dirty="0" smtClean="0"/>
              <a:t> K-</a:t>
            </a:r>
            <a:r>
              <a:rPr lang="it-IT" sz="1800" dirty="0" err="1" smtClean="0"/>
              <a:t>edge</a:t>
            </a:r>
            <a:r>
              <a:rPr lang="it-IT" sz="1800" dirty="0" smtClean="0"/>
              <a:t> of Ni</a:t>
            </a:r>
            <a:endParaRPr lang="it-IT" sz="1800" dirty="0"/>
          </a:p>
        </p:txBody>
      </p:sp>
      <p:pic>
        <p:nvPicPr>
          <p:cNvPr id="28" name="Immagin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709" y="1511673"/>
            <a:ext cx="5257800" cy="5257800"/>
          </a:xfrm>
          <a:prstGeom prst="rect">
            <a:avLst/>
          </a:prstGeom>
        </p:spPr>
      </p:pic>
      <p:sp>
        <p:nvSpPr>
          <p:cNvPr id="29" name="Rectangle 36"/>
          <p:cNvSpPr txBox="1">
            <a:spLocks noChangeArrowheads="1"/>
          </p:cNvSpPr>
          <p:nvPr/>
        </p:nvSpPr>
        <p:spPr bwMode="auto">
          <a:xfrm>
            <a:off x="666750" y="2190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it-IT" altLang="it-IT" sz="3200" dirty="0" err="1" smtClean="0">
                <a:solidFill>
                  <a:srgbClr val="0070C0"/>
                </a:solidFill>
              </a:rPr>
              <a:t>Absorption</a:t>
            </a:r>
            <a:r>
              <a:rPr lang="it-IT" altLang="it-IT" sz="3200" dirty="0" smtClean="0">
                <a:solidFill>
                  <a:srgbClr val="0070C0"/>
                </a:solidFill>
              </a:rPr>
              <a:t> </a:t>
            </a:r>
            <a:r>
              <a:rPr lang="it-IT" altLang="it-IT" sz="3200" dirty="0" err="1" smtClean="0">
                <a:solidFill>
                  <a:srgbClr val="0070C0"/>
                </a:solidFill>
              </a:rPr>
              <a:t>edges</a:t>
            </a:r>
            <a:endParaRPr lang="it-IT" altLang="it-IT" sz="3200" dirty="0" smtClean="0">
              <a:solidFill>
                <a:srgbClr val="0070C0"/>
              </a:solidFill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6218180" y="4982979"/>
            <a:ext cx="26233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dirty="0"/>
              <a:t>Nickel </a:t>
            </a:r>
            <a:r>
              <a:rPr lang="it-IT" sz="1800" dirty="0" err="1" smtClean="0"/>
              <a:t>filters</a:t>
            </a:r>
            <a:r>
              <a:rPr lang="it-IT" sz="1800" dirty="0" smtClean="0"/>
              <a:t> </a:t>
            </a:r>
            <a:r>
              <a:rPr lang="it-IT" sz="1800" dirty="0"/>
              <a:t>are </a:t>
            </a:r>
            <a:r>
              <a:rPr lang="it-IT" sz="1800" dirty="0" err="1"/>
              <a:t>used</a:t>
            </a:r>
            <a:r>
              <a:rPr lang="it-IT" sz="1800" dirty="0"/>
              <a:t> </a:t>
            </a:r>
            <a:r>
              <a:rPr lang="it-IT" sz="1800" dirty="0" smtClean="0"/>
              <a:t>to </a:t>
            </a:r>
            <a:r>
              <a:rPr lang="it-IT" sz="1800" dirty="0" err="1"/>
              <a:t>selectively</a:t>
            </a:r>
            <a:r>
              <a:rPr lang="it-IT" sz="1800" dirty="0"/>
              <a:t> </a:t>
            </a:r>
            <a:r>
              <a:rPr lang="it-IT" sz="1800" dirty="0" err="1"/>
              <a:t>absorb</a:t>
            </a:r>
            <a:r>
              <a:rPr lang="it-IT" sz="1800" dirty="0"/>
              <a:t> </a:t>
            </a:r>
            <a:r>
              <a:rPr lang="it-IT" sz="1800" dirty="0" smtClean="0"/>
              <a:t>Cu-K</a:t>
            </a:r>
            <a:r>
              <a:rPr lang="el-GR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β</a:t>
            </a:r>
            <a:endParaRPr lang="it-IT" sz="1800" dirty="0"/>
          </a:p>
          <a:p>
            <a:r>
              <a:rPr lang="it-IT" sz="1800" dirty="0" err="1" smtClean="0"/>
              <a:t>radiation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22443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49585" y="974712"/>
            <a:ext cx="672282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 smtClean="0"/>
              <a:t>The imaginary dispersion correction </a:t>
            </a:r>
            <a:r>
              <a:rPr lang="en-GB" sz="1800" dirty="0" err="1" smtClean="0"/>
              <a:t>Δ</a:t>
            </a:r>
            <a:r>
              <a:rPr lang="en-GB" altLang="it-IT" sz="1800" b="1" dirty="0" err="1" smtClean="0"/>
              <a:t>f</a:t>
            </a:r>
            <a:r>
              <a:rPr lang="en-GB" altLang="it-IT" sz="1800" b="1" dirty="0" smtClean="0"/>
              <a:t>”</a:t>
            </a:r>
            <a:endParaRPr lang="en-GB" sz="1800" dirty="0" smtClean="0"/>
          </a:p>
          <a:p>
            <a:r>
              <a:rPr lang="en-GB" sz="1800" dirty="0" smtClean="0"/>
              <a:t>is directly proportional to the linear attenuator coefficient </a:t>
            </a:r>
            <a:r>
              <a:rPr lang="en-GB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µ.</a:t>
            </a:r>
          </a:p>
          <a:p>
            <a:endParaRPr lang="en-GB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 err="1" smtClean="0"/>
              <a:t>Δ</a:t>
            </a:r>
            <a:r>
              <a:rPr lang="en-GB" altLang="it-IT" b="1" dirty="0" err="1" smtClean="0"/>
              <a:t>f</a:t>
            </a:r>
            <a:r>
              <a:rPr lang="en-GB" altLang="it-IT" b="1" dirty="0" smtClean="0"/>
              <a:t>”</a:t>
            </a:r>
            <a:r>
              <a:rPr lang="en-GB" altLang="it-IT" dirty="0" smtClean="0"/>
              <a:t>(</a:t>
            </a:r>
            <a:r>
              <a:rPr lang="en-GB" altLang="it-IT" i="1" dirty="0" smtClean="0"/>
              <a:t>λ</a:t>
            </a:r>
            <a:r>
              <a:rPr lang="en-GB" altLang="it-IT" dirty="0" smtClean="0"/>
              <a:t>)=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 µ(</a:t>
            </a:r>
            <a:r>
              <a:rPr lang="en-GB" altLang="it-IT" i="1" dirty="0" smtClean="0"/>
              <a:t>λ</a:t>
            </a:r>
            <a:r>
              <a:rPr lang="en-GB" altLang="it-IT" dirty="0" smtClean="0"/>
              <a:t>)/2r</a:t>
            </a:r>
            <a:r>
              <a:rPr lang="en-GB" altLang="it-IT" baseline="-25000" dirty="0" smtClean="0"/>
              <a:t>e</a:t>
            </a:r>
            <a:r>
              <a:rPr lang="en-GB" altLang="it-IT" i="1" dirty="0" smtClean="0"/>
              <a:t>λ</a:t>
            </a:r>
            <a:endParaRPr lang="en-GB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 smtClean="0"/>
          </a:p>
          <a:p>
            <a:r>
              <a:rPr lang="en-GB" sz="1800" dirty="0" smtClean="0"/>
              <a:t>where </a:t>
            </a:r>
            <a:r>
              <a:rPr lang="en-GB" altLang="it-IT" sz="1800" dirty="0" smtClean="0"/>
              <a:t>r</a:t>
            </a:r>
            <a:r>
              <a:rPr lang="en-GB" altLang="it-IT" sz="1800" baseline="-25000" dirty="0" smtClean="0"/>
              <a:t>e </a:t>
            </a:r>
            <a:r>
              <a:rPr lang="en-GB" sz="1800" dirty="0" smtClean="0"/>
              <a:t>is the classical electron radius = 2.818 10</a:t>
            </a:r>
            <a:r>
              <a:rPr lang="en-GB" sz="1800" baseline="30000" dirty="0" smtClean="0"/>
              <a:t>−15</a:t>
            </a:r>
          </a:p>
        </p:txBody>
      </p:sp>
      <p:grpSp>
        <p:nvGrpSpPr>
          <p:cNvPr id="28" name="Gruppo 27"/>
          <p:cNvGrpSpPr/>
          <p:nvPr/>
        </p:nvGrpSpPr>
        <p:grpSpPr>
          <a:xfrm>
            <a:off x="-95420" y="3209476"/>
            <a:ext cx="5231897" cy="3724096"/>
            <a:chOff x="-95420" y="3209476"/>
            <a:chExt cx="5231897" cy="3724096"/>
          </a:xfrm>
        </p:grpSpPr>
        <p:sp>
          <p:nvSpPr>
            <p:cNvPr id="3" name="Rettangolo 2"/>
            <p:cNvSpPr/>
            <p:nvPr/>
          </p:nvSpPr>
          <p:spPr>
            <a:xfrm>
              <a:off x="385971" y="3209476"/>
              <a:ext cx="4269117" cy="37240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1800" dirty="0"/>
                <a:t>The </a:t>
              </a:r>
              <a:r>
                <a:rPr lang="it-IT" sz="1800" dirty="0" err="1" smtClean="0"/>
                <a:t>real</a:t>
              </a:r>
              <a:r>
                <a:rPr lang="it-IT" sz="1800" dirty="0" smtClean="0"/>
                <a:t> </a:t>
              </a:r>
              <a:r>
                <a:rPr lang="it-IT" sz="1800" dirty="0" err="1"/>
                <a:t>dispersion</a:t>
              </a:r>
              <a:r>
                <a:rPr lang="it-IT" sz="1800" dirty="0"/>
                <a:t> </a:t>
              </a:r>
              <a:r>
                <a:rPr lang="it-IT" sz="1800" dirty="0" err="1"/>
                <a:t>correction</a:t>
              </a:r>
              <a:r>
                <a:rPr lang="it-IT" sz="1800" dirty="0"/>
                <a:t> </a:t>
              </a:r>
              <a:r>
                <a:rPr lang="en-GB" sz="1800" dirty="0" err="1" smtClean="0"/>
                <a:t>Δ</a:t>
              </a:r>
              <a:r>
                <a:rPr lang="en-GB" sz="1800" b="1" dirty="0" err="1" smtClean="0"/>
                <a:t>f</a:t>
              </a:r>
              <a:r>
                <a:rPr lang="en-GB" sz="1800" b="1" dirty="0" smtClean="0"/>
                <a:t>’</a:t>
              </a:r>
              <a:endParaRPr lang="it-IT" sz="1800" dirty="0"/>
            </a:p>
            <a:p>
              <a:r>
                <a:rPr lang="it-IT" sz="1800" dirty="0"/>
                <a:t>c</a:t>
              </a:r>
              <a:r>
                <a:rPr lang="it-IT" sz="1800" dirty="0" smtClean="0"/>
                <a:t>an be </a:t>
              </a:r>
              <a:r>
                <a:rPr lang="it-IT" sz="1800" dirty="0" err="1" smtClean="0"/>
                <a:t>obtained</a:t>
              </a:r>
              <a:r>
                <a:rPr lang="it-IT" sz="1800" dirty="0" smtClean="0"/>
                <a:t> by </a:t>
              </a:r>
              <a:r>
                <a:rPr lang="it-IT" sz="1800" dirty="0" err="1" smtClean="0"/>
                <a:t>Kramers-Kronig</a:t>
              </a:r>
              <a:r>
                <a:rPr lang="it-IT" sz="1800" dirty="0" smtClean="0"/>
                <a:t> </a:t>
              </a:r>
              <a:r>
                <a:rPr lang="it-IT" sz="1800" dirty="0" err="1" smtClean="0"/>
                <a:t>integral</a:t>
              </a:r>
              <a:endParaRPr lang="it-IT" sz="1800" dirty="0" smtClean="0"/>
            </a:p>
            <a:p>
              <a:endParaRPr lang="it-IT" sz="800" dirty="0"/>
            </a:p>
            <a:p>
              <a:endParaRPr lang="it-IT" sz="1800" dirty="0" smtClean="0"/>
            </a:p>
            <a:p>
              <a:endParaRPr lang="it-IT" sz="1800" dirty="0"/>
            </a:p>
            <a:p>
              <a:endParaRPr lang="it-IT" sz="1800" dirty="0" smtClean="0"/>
            </a:p>
            <a:p>
              <a:endParaRPr lang="it-IT" sz="1800" dirty="0" smtClean="0"/>
            </a:p>
            <a:p>
              <a:r>
                <a:rPr lang="it-IT" sz="1800" dirty="0" err="1" smtClean="0"/>
                <a:t>where</a:t>
              </a:r>
              <a:r>
                <a:rPr lang="it-IT" sz="1800" dirty="0" smtClean="0"/>
                <a:t>        </a:t>
              </a:r>
              <a:r>
                <a:rPr lang="it-IT" sz="1800" dirty="0" err="1" smtClean="0"/>
                <a:t>is</a:t>
              </a:r>
              <a:r>
                <a:rPr lang="it-IT" sz="1800" dirty="0" smtClean="0"/>
                <a:t> </a:t>
              </a:r>
              <a:r>
                <a:rPr lang="it-IT" sz="1800" dirty="0" err="1" smtClean="0"/>
                <a:t>Cauchy</a:t>
              </a:r>
              <a:r>
                <a:rPr lang="it-IT" sz="1800" dirty="0" smtClean="0"/>
                <a:t> </a:t>
              </a:r>
              <a:r>
                <a:rPr lang="it-IT" sz="1800" dirty="0" err="1" smtClean="0"/>
                <a:t>principal</a:t>
              </a:r>
              <a:r>
                <a:rPr lang="it-IT" sz="1800" dirty="0" smtClean="0"/>
                <a:t> </a:t>
              </a:r>
              <a:r>
                <a:rPr lang="it-IT" sz="1800" dirty="0" err="1" smtClean="0"/>
                <a:t>value</a:t>
              </a:r>
              <a:r>
                <a:rPr lang="it-IT" sz="1800" dirty="0" smtClean="0"/>
                <a:t> of the </a:t>
              </a:r>
            </a:p>
            <a:p>
              <a:r>
                <a:rPr lang="it-IT" sz="1800" dirty="0" smtClean="0"/>
                <a:t>                  </a:t>
              </a:r>
              <a:r>
                <a:rPr lang="it-IT" sz="1800" dirty="0" err="1"/>
                <a:t>i</a:t>
              </a:r>
              <a:r>
                <a:rPr lang="it-IT" sz="1800" dirty="0" err="1" smtClean="0"/>
                <a:t>ntegral</a:t>
              </a:r>
              <a:r>
                <a:rPr lang="it-IT" sz="1800" dirty="0" smtClean="0"/>
                <a:t> (</a:t>
              </a:r>
              <a:r>
                <a:rPr lang="it-IT" sz="1800" dirty="0" err="1" smtClean="0"/>
                <a:t>singularity</a:t>
              </a:r>
              <a:r>
                <a:rPr lang="it-IT" sz="1800" dirty="0" smtClean="0"/>
                <a:t> for </a:t>
              </a:r>
              <a:r>
                <a:rPr lang="el-GR" sz="1800" i="1" dirty="0" smtClean="0"/>
                <a:t>λ</a:t>
              </a:r>
              <a:r>
                <a:rPr lang="it-IT" sz="1800" dirty="0" smtClean="0"/>
                <a:t>=</a:t>
              </a:r>
              <a:r>
                <a:rPr lang="el-GR" sz="1800" i="1" dirty="0" smtClean="0"/>
                <a:t>λ</a:t>
              </a:r>
              <a:r>
                <a:rPr lang="it-IT" sz="1800" dirty="0" smtClean="0"/>
                <a:t>’)</a:t>
              </a:r>
            </a:p>
            <a:p>
              <a:endParaRPr lang="it-IT" sz="1800" dirty="0"/>
            </a:p>
            <a:p>
              <a:r>
                <a:rPr lang="en-GB" sz="1800" dirty="0"/>
                <a:t>Δ</a:t>
              </a:r>
              <a:r>
                <a:rPr lang="it-IT" sz="1800" dirty="0" smtClean="0"/>
                <a:t>f</a:t>
              </a:r>
              <a:r>
                <a:rPr lang="it-IT" sz="1800" dirty="0"/>
                <a:t>′(</a:t>
              </a:r>
              <a:r>
                <a:rPr lang="el-GR" sz="1800" i="1" dirty="0"/>
                <a:t>λ</a:t>
              </a:r>
              <a:r>
                <a:rPr lang="el-GR" sz="1800" dirty="0" smtClean="0"/>
                <a:t>)</a:t>
              </a:r>
              <a:r>
                <a:rPr lang="it-IT" sz="1800" dirty="0" smtClean="0"/>
                <a:t> </a:t>
              </a:r>
              <a:r>
                <a:rPr lang="el-GR" sz="1800" dirty="0" smtClean="0"/>
                <a:t>∼</a:t>
              </a:r>
              <a:r>
                <a:rPr lang="it-IT" sz="1800" dirty="0" smtClean="0"/>
                <a:t> </a:t>
              </a:r>
              <a:r>
                <a:rPr lang="el-GR" sz="1800" dirty="0" smtClean="0"/>
                <a:t>“</a:t>
              </a:r>
              <a:r>
                <a:rPr lang="it-IT" sz="1800" i="1" dirty="0" err="1"/>
                <a:t>weighted</a:t>
              </a:r>
              <a:r>
                <a:rPr lang="it-IT" sz="1800" i="1" dirty="0"/>
                <a:t> </a:t>
              </a:r>
              <a:r>
                <a:rPr lang="it-IT" sz="1800" i="1" dirty="0" err="1"/>
                <a:t>average</a:t>
              </a:r>
              <a:r>
                <a:rPr lang="it-IT" sz="1800" dirty="0"/>
                <a:t>” of </a:t>
              </a:r>
              <a:r>
                <a:rPr lang="en-GB" sz="1800" dirty="0" err="1" smtClean="0"/>
                <a:t>Δ</a:t>
              </a:r>
              <a:r>
                <a:rPr lang="en-GB" altLang="it-IT" sz="1800" b="1" dirty="0" err="1"/>
                <a:t>f</a:t>
              </a:r>
              <a:r>
                <a:rPr lang="en-GB" altLang="it-IT" sz="1800" b="1" dirty="0" smtClean="0"/>
                <a:t>”</a:t>
              </a:r>
              <a:r>
                <a:rPr lang="it-IT" sz="1800" dirty="0" smtClean="0"/>
                <a:t>​</a:t>
              </a:r>
              <a:r>
                <a:rPr lang="it-IT" sz="1800" dirty="0"/>
                <a:t>(</a:t>
              </a:r>
              <a:r>
                <a:rPr lang="el-GR" sz="1800" i="1" dirty="0"/>
                <a:t>λ</a:t>
              </a:r>
              <a:r>
                <a:rPr lang="el-GR" sz="1800" dirty="0" smtClean="0"/>
                <a:t>′)</a:t>
              </a:r>
              <a:endParaRPr lang="it-IT" sz="1800" dirty="0" smtClean="0"/>
            </a:p>
            <a:p>
              <a:endParaRPr lang="it-IT" dirty="0"/>
            </a:p>
            <a:p>
              <a:endParaRPr lang="it-IT" dirty="0"/>
            </a:p>
          </p:txBody>
        </p:sp>
        <p:pic>
          <p:nvPicPr>
            <p:cNvPr id="19" name="Immagine 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95420" y="3760932"/>
              <a:ext cx="5231897" cy="1271880"/>
            </a:xfrm>
            <a:prstGeom prst="rect">
              <a:avLst/>
            </a:prstGeom>
          </p:spPr>
        </p:pic>
        <p:pic>
          <p:nvPicPr>
            <p:cNvPr id="24" name="Immagine 23"/>
            <p:cNvPicPr>
              <a:picLocks noChangeAspect="1"/>
            </p:cNvPicPr>
            <p:nvPr/>
          </p:nvPicPr>
          <p:blipFill rotWithShape="1">
            <a:blip r:embed="rId2"/>
            <a:srcRect l="39490" t="31128" r="54279" b="25736"/>
            <a:stretch/>
          </p:blipFill>
          <p:spPr>
            <a:xfrm>
              <a:off x="1105231" y="5072932"/>
              <a:ext cx="326003" cy="548640"/>
            </a:xfrm>
            <a:prstGeom prst="rect">
              <a:avLst/>
            </a:prstGeom>
          </p:spPr>
        </p:pic>
      </p:grpSp>
      <p:pic>
        <p:nvPicPr>
          <p:cNvPr id="29" name="Immagin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3121" y="3209476"/>
            <a:ext cx="4036241" cy="2209842"/>
          </a:xfrm>
          <a:prstGeom prst="rect">
            <a:avLst/>
          </a:prstGeom>
        </p:spPr>
      </p:pic>
      <p:sp>
        <p:nvSpPr>
          <p:cNvPr id="31" name="Rettangolo 30"/>
          <p:cNvSpPr/>
          <p:nvPr/>
        </p:nvSpPr>
        <p:spPr>
          <a:xfrm>
            <a:off x="4884008" y="5421517"/>
            <a:ext cx="41344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dirty="0" err="1"/>
              <a:t>Selenium</a:t>
            </a:r>
            <a:r>
              <a:rPr lang="it-IT" sz="2000" dirty="0"/>
              <a:t> </a:t>
            </a:r>
            <a:r>
              <a:rPr lang="it-IT" sz="2000" dirty="0" err="1"/>
              <a:t>scattering</a:t>
            </a:r>
            <a:r>
              <a:rPr lang="it-IT" sz="2000" dirty="0"/>
              <a:t> </a:t>
            </a:r>
            <a:r>
              <a:rPr lang="it-IT" sz="2000" dirty="0" err="1" smtClean="0"/>
              <a:t>factor</a:t>
            </a:r>
            <a:r>
              <a:rPr lang="it-IT" sz="2000" dirty="0" smtClean="0"/>
              <a:t> </a:t>
            </a:r>
            <a:r>
              <a:rPr lang="it-IT" sz="2000" dirty="0" err="1" smtClean="0"/>
              <a:t>corrections</a:t>
            </a:r>
            <a:r>
              <a:rPr lang="it-IT" sz="2000" dirty="0" smtClean="0"/>
              <a:t> </a:t>
            </a:r>
            <a:endParaRPr lang="it-IT" sz="2000" dirty="0"/>
          </a:p>
        </p:txBody>
      </p:sp>
      <p:sp>
        <p:nvSpPr>
          <p:cNvPr id="32" name="Rettangolo 31"/>
          <p:cNvSpPr/>
          <p:nvPr/>
        </p:nvSpPr>
        <p:spPr>
          <a:xfrm>
            <a:off x="2809070" y="237319"/>
            <a:ext cx="37433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 smtClean="0">
                <a:solidFill>
                  <a:srgbClr val="0070C0"/>
                </a:solidFill>
              </a:rPr>
              <a:t>Scattering</a:t>
            </a:r>
            <a:r>
              <a:rPr lang="it-IT" dirty="0" smtClean="0">
                <a:solidFill>
                  <a:srgbClr val="0070C0"/>
                </a:solidFill>
              </a:rPr>
              <a:t> </a:t>
            </a:r>
            <a:r>
              <a:rPr lang="it-IT" dirty="0" err="1">
                <a:solidFill>
                  <a:srgbClr val="0070C0"/>
                </a:solidFill>
              </a:rPr>
              <a:t>factor</a:t>
            </a:r>
            <a:r>
              <a:rPr lang="it-IT" dirty="0">
                <a:solidFill>
                  <a:srgbClr val="0070C0"/>
                </a:solidFill>
              </a:rPr>
              <a:t> </a:t>
            </a:r>
            <a:r>
              <a:rPr lang="it-IT" dirty="0" err="1">
                <a:solidFill>
                  <a:srgbClr val="0070C0"/>
                </a:solidFill>
              </a:rPr>
              <a:t>corrections</a:t>
            </a:r>
            <a:r>
              <a:rPr lang="it-IT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63553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263" y="1075756"/>
            <a:ext cx="7277474" cy="5537485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2608730" y="13583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 err="1" smtClean="0">
                <a:solidFill>
                  <a:srgbClr val="0070C0"/>
                </a:solidFill>
              </a:rPr>
              <a:t>Dispersion</a:t>
            </a:r>
            <a:r>
              <a:rPr lang="it-IT" dirty="0" smtClean="0">
                <a:solidFill>
                  <a:srgbClr val="0070C0"/>
                </a:solidFill>
              </a:rPr>
              <a:t> </a:t>
            </a:r>
            <a:r>
              <a:rPr lang="it-IT" dirty="0" err="1">
                <a:solidFill>
                  <a:srgbClr val="0070C0"/>
                </a:solidFill>
              </a:rPr>
              <a:t>corrections</a:t>
            </a:r>
            <a:r>
              <a:rPr lang="it-IT" dirty="0">
                <a:solidFill>
                  <a:srgbClr val="0070C0"/>
                </a:solidFill>
              </a:rPr>
              <a:t> </a:t>
            </a:r>
            <a:r>
              <a:rPr lang="it-IT" dirty="0" smtClean="0">
                <a:solidFill>
                  <a:srgbClr val="0070C0"/>
                </a:solidFill>
              </a:rPr>
              <a:t>of </a:t>
            </a:r>
            <a:r>
              <a:rPr lang="it-IT" dirty="0" err="1" smtClean="0">
                <a:solidFill>
                  <a:srgbClr val="0070C0"/>
                </a:solidFill>
              </a:rPr>
              <a:t>few</a:t>
            </a:r>
            <a:r>
              <a:rPr lang="it-IT" dirty="0" smtClean="0">
                <a:solidFill>
                  <a:srgbClr val="0070C0"/>
                </a:solidFill>
              </a:rPr>
              <a:t> </a:t>
            </a:r>
            <a:r>
              <a:rPr lang="it-IT" dirty="0" err="1">
                <a:solidFill>
                  <a:srgbClr val="0070C0"/>
                </a:solidFill>
              </a:rPr>
              <a:t>elements</a:t>
            </a:r>
            <a:r>
              <a:rPr lang="it-IT" dirty="0">
                <a:solidFill>
                  <a:srgbClr val="0070C0"/>
                </a:solidFill>
              </a:rPr>
              <a:t> for Cu K</a:t>
            </a:r>
            <a:r>
              <a:rPr lang="el-GR" dirty="0">
                <a:solidFill>
                  <a:srgbClr val="0070C0"/>
                </a:solidFill>
              </a:rPr>
              <a:t>α </a:t>
            </a:r>
            <a:r>
              <a:rPr lang="it-IT" dirty="0" err="1">
                <a:solidFill>
                  <a:srgbClr val="0070C0"/>
                </a:solidFill>
              </a:rPr>
              <a:t>radiation</a:t>
            </a:r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73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28404</TotalTime>
  <Words>1085</Words>
  <Application>Microsoft Office PowerPoint</Application>
  <PresentationFormat>Presentazione su schermo (4:3)</PresentationFormat>
  <Paragraphs>198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4" baseType="lpstr">
      <vt:lpstr>Arial</vt:lpstr>
      <vt:lpstr>Calibri</vt:lpstr>
      <vt:lpstr>CIDFont+F7</vt:lpstr>
      <vt:lpstr>CIDFont+F8</vt:lpstr>
      <vt:lpstr>Symbol</vt:lpstr>
      <vt:lpstr>Times</vt:lpstr>
      <vt:lpstr>Times New Roman</vt:lpstr>
      <vt:lpstr>Verdana</vt:lpstr>
      <vt:lpstr>Struttura predefinita</vt:lpstr>
      <vt:lpstr>Patterson interpretation</vt:lpstr>
      <vt:lpstr>Theoretical Patterson</vt:lpstr>
      <vt:lpstr>Presentazione standard di PowerPoint</vt:lpstr>
      <vt:lpstr>Presentazione standard di PowerPoint</vt:lpstr>
      <vt:lpstr>Anomalous dispersion</vt:lpstr>
      <vt:lpstr>From Friedel pairs to Bijvoet pairs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Triplet relationship</vt:lpstr>
      <vt:lpstr>Triplet relationship</vt:lpstr>
      <vt:lpstr>Presentazione standard di PowerPoint</vt:lpstr>
      <vt:lpstr>Presentazione standard di PowerPoint</vt:lpstr>
    </vt:vector>
  </TitlesOfParts>
  <Company>Università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factor equation</dc:title>
  <dc:creator>geremia</dc:creator>
  <cp:lastModifiedBy>GEREMIA SILVANO</cp:lastModifiedBy>
  <cp:revision>400</cp:revision>
  <dcterms:created xsi:type="dcterms:W3CDTF">2004-08-23T09:38:51Z</dcterms:created>
  <dcterms:modified xsi:type="dcterms:W3CDTF">2026-04-07T15:25:34Z</dcterms:modified>
</cp:coreProperties>
</file>