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6" r:id="rId4"/>
    <p:sldId id="261" r:id="rId5"/>
    <p:sldId id="300" r:id="rId6"/>
    <p:sldId id="301" r:id="rId7"/>
    <p:sldId id="304" r:id="rId8"/>
    <p:sldId id="302" r:id="rId9"/>
    <p:sldId id="305" r:id="rId10"/>
    <p:sldId id="306" r:id="rId11"/>
    <p:sldId id="307" r:id="rId12"/>
    <p:sldId id="308" r:id="rId13"/>
    <p:sldId id="303" r:id="rId14"/>
    <p:sldId id="309" r:id="rId15"/>
    <p:sldId id="310" r:id="rId16"/>
    <p:sldId id="316" r:id="rId17"/>
    <p:sldId id="317" r:id="rId18"/>
    <p:sldId id="311" r:id="rId19"/>
    <p:sldId id="312" r:id="rId20"/>
    <p:sldId id="315" r:id="rId21"/>
    <p:sldId id="31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D0F18-C07D-6C5D-581C-C59ED02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6A9F6F-FDFE-86A9-35F6-AA43A8A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E8595-14A5-1024-E9A3-46885BF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C24-250D-8986-CF0B-2F51D9F1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82F26-F902-3110-B62E-FD3BB3E1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98619-99EC-8173-6C9E-A28D7D55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AE81F-B22B-394A-2FD3-DB2C9089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ACB51-12AA-EF6D-6F6A-ABC98D9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841E0-95E9-A57C-1149-352D422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54957-EA83-0091-FB50-CA8CEFB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C54654-B10A-5998-650F-6993390E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AAE24-1902-642F-4502-A6EE2406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6016A-AEDE-53BD-3D3F-1791D062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FA95C-C821-052B-C204-A02272F9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16744-2AF2-45FD-B9CF-6C28A99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C4F8-E567-CA6D-406C-C0CB61EF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0093-0B82-39B6-93C3-649BB895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F1664-D948-F11B-CA8C-927AB6E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27AFD4-417A-2AB3-2A36-F617D7B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79BC-588A-0737-A078-49EAAE6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DD4F-9E7A-6D2C-292B-723CAEF5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55FBC-EA75-CB62-87B1-C1EEAA99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353B3-B679-F547-C0F8-F1D3470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9F1C-3AA6-9591-A947-90C34A0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B884-A372-01F9-FD9C-5F96A3A8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B3CF-26B6-3EE3-B54D-8907AE4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02BE8-7B43-11D7-E8EC-3CC421D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4BCCB9-735C-838F-EE91-43569B17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2FFD3-729C-2F61-0B69-DBB984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589FB-B299-02AE-019B-1EA9290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377F1-F606-177E-AE98-344627F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FFD21-6FDB-693F-44E0-794F4995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ED583-ED8F-22E7-1BD5-19DDD1D7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99687-0023-5683-BCEF-DFB8B450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C7537-DB52-8B46-6B23-03B13DDE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BEE2F0-2A44-4A43-CE77-5427267E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E3E01A-2AB1-861B-5CBE-4F1979F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D5E9B7-55DF-8B33-4BAA-92D574E1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B2E01-8B83-79D0-91F5-90AC90E0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4CC3-A358-3861-90B8-53C5EA1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B401F-CC02-C79A-B63E-F789BFE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C24DA-C2CA-C301-2A9D-4DAB8152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15868-A7EB-26FE-C28C-D41A876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05F7D9-7A07-6CA9-DE44-AC0C7C6A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5FEA3-C7D7-B826-02A3-CA2C9B28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52A1-A180-A5F3-A55D-2448BDF4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21E40-A038-81D6-CA71-95FC316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FE98D-3BBF-9358-277A-1DE2F7E6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39CD3-1F6A-E98B-2EA9-D3744DEE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B37824-F498-531E-4974-FBAFBB6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E545A-AA8E-D247-5B9D-2128BA1C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AE2EB-C253-9EEC-464A-19DF4A1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9B13F-D944-3D57-417C-E549E7F1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21F41-651D-B79C-632D-C5691A71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46B81-E5E4-7EAD-062C-4C493B78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FBEBA-269A-569A-E8A2-5108A5A3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812A-C104-2E69-D184-A122051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19671-C496-996F-2DEB-CAD6D9D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A1EB74-3B59-E591-8F13-DAB25F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C8E32-6F2C-04CE-3A81-1C49E3F0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49424-7E65-3BB4-AAEC-5AB78F63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3EEB-E912-428F-99D9-1DD9946C887D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69284-9F7A-FFDB-44CD-59A60356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7F8-4E2B-72B1-C8CD-77E110EC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corriere.it/salute/dizionario/malformazione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orriere.it/salute/dizionario/ernia/" TargetMode="External"/><Relationship Id="rId5" Type="http://schemas.openxmlformats.org/officeDocument/2006/relationships/hyperlink" Target="https://www.corriere.it/salute/dizionario/stomaco/" TargetMode="External"/><Relationship Id="rId4" Type="http://schemas.openxmlformats.org/officeDocument/2006/relationships/hyperlink" Target="https://www.corriere.it/salute/dizionario/esofag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F5339-0389-7C2A-C3D2-DCFB7166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35"/>
            <a:ext cx="9144000" cy="2387600"/>
          </a:xfrm>
        </p:spPr>
        <p:txBody>
          <a:bodyPr/>
          <a:lstStyle/>
          <a:p>
            <a:r>
              <a:rPr lang="it-IT" dirty="0" smtClean="0"/>
              <a:t>Ernie </a:t>
            </a:r>
            <a:r>
              <a:rPr lang="it-IT" dirty="0" err="1" smtClean="0"/>
              <a:t>jatali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D6A3D5-6BBD-A406-DBCE-3FC2F108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3840"/>
            <a:ext cx="9144000" cy="37144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Prof. Silvia Palmisano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68636F6-06B0-3D2F-558E-4383B81C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3465"/>
            <a:ext cx="12192000" cy="7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09454" y="1252530"/>
            <a:ext cx="737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JATALE DA SCIVOLAMENTO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6582" y="2784765"/>
            <a:ext cx="733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più frequente: 80-90% dei casi</a:t>
            </a:r>
          </a:p>
          <a:p>
            <a:endParaRPr lang="it-IT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6582" y="3480972"/>
            <a:ext cx="5580063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800" dirty="0">
                <a:ea typeface="+mn-ea"/>
              </a:rPr>
              <a:t>Il cardias e parte del </a:t>
            </a:r>
            <a:r>
              <a:rPr lang="en-US" sz="2800" dirty="0" err="1">
                <a:ea typeface="+mn-ea"/>
              </a:rPr>
              <a:t>fondo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 smtClean="0">
                <a:ea typeface="+mn-ea"/>
              </a:rPr>
              <a:t>gastrico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dirty="0" err="1" smtClean="0">
                <a:ea typeface="+mn-ea"/>
              </a:rPr>
              <a:t>scivolano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dirty="0">
                <a:ea typeface="+mn-ea"/>
              </a:rPr>
              <a:t>in </a:t>
            </a:r>
            <a:r>
              <a:rPr lang="en-US" sz="2800" dirty="0" err="1">
                <a:ea typeface="+mn-ea"/>
              </a:rPr>
              <a:t>sede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sovradiaframmatica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attraverso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uno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iato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abnormemente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dilatato</a:t>
            </a:r>
            <a:endParaRPr lang="en-US" sz="2800" dirty="0">
              <a:ea typeface="+mn-ea"/>
            </a:endParaRPr>
          </a:p>
          <a:p>
            <a:pPr algn="just" eaLnBrk="1" hangingPunct="1">
              <a:defRPr/>
            </a:pPr>
            <a:endParaRPr lang="en-US" sz="2400" dirty="0">
              <a:ea typeface="+mn-ea"/>
            </a:endParaRPr>
          </a:p>
        </p:txBody>
      </p:sp>
      <p:pic>
        <p:nvPicPr>
          <p:cNvPr id="7" name="Picture 7" descr="http://www.laparoscopiapediatrica.it/clip_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26" y="2437794"/>
            <a:ext cx="4319911" cy="345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09454" y="1252530"/>
            <a:ext cx="737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JATALE DA SCIVOLAMENTO</a:t>
            </a:r>
            <a:endParaRPr lang="it-IT" sz="3600" dirty="0"/>
          </a:p>
        </p:txBody>
      </p:sp>
      <p:pic>
        <p:nvPicPr>
          <p:cNvPr id="8" name="Picture 4" descr="esofa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98" y="2196552"/>
            <a:ext cx="4240212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0922" y="3101416"/>
            <a:ext cx="5989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66FF33"/>
              </a:buClr>
            </a:pPr>
            <a:r>
              <a:rPr lang="it-IT" altLang="it-IT" sz="3200" dirty="0" smtClean="0">
                <a:latin typeface="+mn-lt"/>
              </a:rPr>
              <a:t>esofago </a:t>
            </a:r>
            <a:r>
              <a:rPr lang="it-IT" altLang="it-IT" sz="3200" dirty="0">
                <a:latin typeface="+mn-lt"/>
              </a:rPr>
              <a:t>sinuoso al terzo medio e lo sfintere </a:t>
            </a:r>
            <a:r>
              <a:rPr lang="it-IT" altLang="it-IT" sz="3200" dirty="0" smtClean="0">
                <a:latin typeface="+mn-lt"/>
              </a:rPr>
              <a:t>esofageo </a:t>
            </a:r>
            <a:r>
              <a:rPr lang="it-IT" altLang="it-IT" sz="3200" dirty="0">
                <a:latin typeface="+mn-lt"/>
              </a:rPr>
              <a:t>inferiore è </a:t>
            </a:r>
            <a:r>
              <a:rPr lang="it-IT" altLang="it-IT" sz="3200" u="sng" dirty="0">
                <a:latin typeface="+mn-lt"/>
              </a:rPr>
              <a:t>atonico e beante</a:t>
            </a:r>
          </a:p>
        </p:txBody>
      </p:sp>
    </p:spTree>
    <p:extLst>
      <p:ext uri="{BB962C8B-B14F-4D97-AF65-F5344CB8AC3E}">
        <p14:creationId xmlns:p14="http://schemas.microsoft.com/office/powerpoint/2010/main" val="20354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83130" y="1059552"/>
            <a:ext cx="6425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JATALE DA SCIVOLAMENTO</a:t>
            </a:r>
          </a:p>
          <a:p>
            <a:pPr algn="ctr"/>
            <a:r>
              <a:rPr lang="it-IT" sz="3600" dirty="0" smtClean="0"/>
              <a:t>Sintomi</a:t>
            </a:r>
            <a:endParaRPr lang="it-IT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752" y="2037524"/>
            <a:ext cx="8786553" cy="1828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5000"/>
              </a:lnSpc>
              <a:spcAft>
                <a:spcPct val="100000"/>
              </a:spcAft>
              <a:defRPr/>
            </a:pPr>
            <a:r>
              <a:rPr lang="en-US" sz="2600" dirty="0" err="1" smtClean="0">
                <a:ea typeface="ＭＳ Ｐゴシック" pitchFamily="34" charset="-128"/>
              </a:rPr>
              <a:t>Asintomatica</a:t>
            </a:r>
            <a:r>
              <a:rPr lang="en-US" sz="2600" dirty="0" smtClean="0">
                <a:ea typeface="ＭＳ Ｐゴシック" pitchFamily="34" charset="-128"/>
              </a:rPr>
              <a:t>  se </a:t>
            </a:r>
            <a:r>
              <a:rPr lang="en-US" sz="2600" dirty="0" err="1" smtClean="0">
                <a:ea typeface="ＭＳ Ｐゴシック" pitchFamily="34" charset="-128"/>
              </a:rPr>
              <a:t>piccola</a:t>
            </a:r>
            <a:endParaRPr lang="en-US" sz="2600" dirty="0" smtClean="0">
              <a:ea typeface="ＭＳ Ｐゴシック" pitchFamily="34" charset="-128"/>
            </a:endParaRPr>
          </a:p>
          <a:p>
            <a:pPr>
              <a:spcAft>
                <a:spcPct val="100000"/>
              </a:spcAft>
              <a:defRPr/>
            </a:pPr>
            <a:r>
              <a:rPr lang="en-US" sz="2600" dirty="0" smtClean="0">
                <a:ea typeface="ＭＳ Ｐゴシック" pitchFamily="34" charset="-128"/>
              </a:rPr>
              <a:t>Da segno di </a:t>
            </a:r>
            <a:r>
              <a:rPr lang="en-US" sz="2600" dirty="0" err="1" smtClean="0">
                <a:ea typeface="ＭＳ Ｐゴシック" pitchFamily="34" charset="-128"/>
              </a:rPr>
              <a:t>sé</a:t>
            </a:r>
            <a:r>
              <a:rPr lang="en-US" sz="2600" dirty="0" smtClean="0">
                <a:ea typeface="ＭＳ Ｐゴシック" pitchFamily="34" charset="-128"/>
              </a:rPr>
              <a:t> solo </a:t>
            </a:r>
            <a:r>
              <a:rPr lang="en-US" sz="2600" dirty="0" err="1" smtClean="0">
                <a:ea typeface="ＭＳ Ｐゴシック" pitchFamily="34" charset="-128"/>
              </a:rPr>
              <a:t>quando</a:t>
            </a:r>
            <a:r>
              <a:rPr lang="en-US" sz="2600" dirty="0" smtClean="0">
                <a:ea typeface="ＭＳ Ｐゴシック" pitchFamily="34" charset="-128"/>
              </a:rPr>
              <a:t> è </a:t>
            </a:r>
            <a:r>
              <a:rPr lang="en-US" sz="2600" dirty="0" err="1" smtClean="0">
                <a:ea typeface="ＭＳ Ｐゴシック" pitchFamily="34" charset="-128"/>
              </a:rPr>
              <a:t>più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voluminosa</a:t>
            </a:r>
            <a:r>
              <a:rPr lang="en-US" sz="2600" dirty="0" smtClean="0">
                <a:ea typeface="ＭＳ Ｐゴシック" pitchFamily="34" charset="-128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si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associa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reflusso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gastro-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esofageo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sintomi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dell’esofagite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peptica</a:t>
            </a:r>
            <a:endParaRPr lang="it-IT" sz="26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235007" y="3682291"/>
            <a:ext cx="792163" cy="6477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5550" y="4236404"/>
            <a:ext cx="6061999" cy="19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spcAft>
                <a:spcPct val="100000"/>
              </a:spcAft>
            </a:pPr>
            <a:r>
              <a:rPr lang="en-US" altLang="it-IT" sz="2400" dirty="0" err="1" smtClean="0">
                <a:latin typeface="+mn-lt"/>
              </a:rPr>
              <a:t>Pirosi</a:t>
            </a:r>
            <a:r>
              <a:rPr lang="en-US" altLang="it-IT" sz="2400" dirty="0" smtClean="0">
                <a:latin typeface="+mn-lt"/>
              </a:rPr>
              <a:t> </a:t>
            </a:r>
            <a:r>
              <a:rPr lang="en-US" altLang="it-IT" sz="2400" dirty="0" err="1" smtClean="0">
                <a:latin typeface="+mn-lt"/>
              </a:rPr>
              <a:t>retrosternale</a:t>
            </a:r>
            <a:r>
              <a:rPr lang="en-US" altLang="it-IT" sz="2400" dirty="0" smtClean="0">
                <a:latin typeface="+mn-lt"/>
              </a:rPr>
              <a:t>, </a:t>
            </a:r>
            <a:r>
              <a:rPr lang="en-US" altLang="it-IT" sz="2400" dirty="0" err="1">
                <a:latin typeface="+mn-lt"/>
              </a:rPr>
              <a:t>rigurgito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 smtClean="0">
                <a:latin typeface="+mn-lt"/>
              </a:rPr>
              <a:t>acido</a:t>
            </a:r>
            <a:r>
              <a:rPr lang="en-US" altLang="it-IT" sz="2400" dirty="0" smtClean="0">
                <a:latin typeface="+mn-lt"/>
              </a:rPr>
              <a:t>, </a:t>
            </a:r>
            <a:r>
              <a:rPr lang="en-US" altLang="it-IT" sz="2400" dirty="0" err="1" smtClean="0">
                <a:latin typeface="+mn-lt"/>
              </a:rPr>
              <a:t>eruttazioni</a:t>
            </a:r>
            <a:endParaRPr lang="en-US" altLang="it-IT" sz="2400" dirty="0">
              <a:latin typeface="+mn-lt"/>
            </a:endParaRPr>
          </a:p>
          <a:p>
            <a:pPr algn="just" eaLnBrk="1" hangingPunct="1">
              <a:spcBef>
                <a:spcPct val="20000"/>
              </a:spcBef>
              <a:spcAft>
                <a:spcPct val="100000"/>
              </a:spcAft>
            </a:pPr>
            <a:r>
              <a:rPr lang="en-US" altLang="it-IT" sz="2400" dirty="0" err="1" smtClean="0">
                <a:latin typeface="+mn-lt"/>
              </a:rPr>
              <a:t>Disfagia</a:t>
            </a:r>
            <a:r>
              <a:rPr lang="en-US" altLang="it-IT" sz="2400" dirty="0" smtClean="0">
                <a:latin typeface="+mn-lt"/>
              </a:rPr>
              <a:t> </a:t>
            </a:r>
            <a:r>
              <a:rPr lang="en-US" altLang="it-IT" sz="2400" dirty="0" err="1" smtClean="0">
                <a:latin typeface="+mn-lt"/>
              </a:rPr>
              <a:t>nel</a:t>
            </a:r>
            <a:r>
              <a:rPr lang="en-US" altLang="it-IT" sz="2400" dirty="0" smtClean="0">
                <a:latin typeface="+mn-lt"/>
              </a:rPr>
              <a:t> 25% per </a:t>
            </a:r>
            <a:r>
              <a:rPr lang="en-US" altLang="it-IT" sz="2400" dirty="0" err="1" smtClean="0">
                <a:latin typeface="+mn-lt"/>
              </a:rPr>
              <a:t>reazione</a:t>
            </a:r>
            <a:r>
              <a:rPr lang="en-US" altLang="it-IT" sz="2400" dirty="0" smtClean="0">
                <a:latin typeface="+mn-lt"/>
              </a:rPr>
              <a:t> </a:t>
            </a:r>
            <a:r>
              <a:rPr lang="en-US" altLang="it-IT" sz="2400" dirty="0" err="1" smtClean="0">
                <a:latin typeface="+mn-lt"/>
              </a:rPr>
              <a:t>spastica</a:t>
            </a:r>
            <a:r>
              <a:rPr lang="en-US" altLang="it-IT" sz="2400" dirty="0" smtClean="0">
                <a:latin typeface="+mn-lt"/>
              </a:rPr>
              <a:t> al </a:t>
            </a:r>
            <a:r>
              <a:rPr lang="en-US" altLang="it-IT" sz="2400" dirty="0" err="1" smtClean="0">
                <a:latin typeface="+mn-lt"/>
              </a:rPr>
              <a:t>passaggio</a:t>
            </a:r>
            <a:r>
              <a:rPr lang="en-US" altLang="it-IT" sz="2400" dirty="0" smtClean="0">
                <a:latin typeface="+mn-lt"/>
              </a:rPr>
              <a:t> del bolo </a:t>
            </a:r>
          </a:p>
          <a:p>
            <a:pPr algn="just" eaLnBrk="1" hangingPunct="1">
              <a:spcBef>
                <a:spcPct val="20000"/>
              </a:spcBef>
              <a:spcAft>
                <a:spcPct val="100000"/>
              </a:spcAft>
            </a:pPr>
            <a:r>
              <a:rPr lang="en-US" altLang="it-IT" sz="2400" dirty="0" smtClean="0">
                <a:latin typeface="+mn-lt"/>
              </a:rPr>
              <a:t>Anemia </a:t>
            </a:r>
            <a:r>
              <a:rPr lang="en-US" altLang="it-IT" sz="2400" dirty="0" err="1" smtClean="0">
                <a:latin typeface="+mn-lt"/>
              </a:rPr>
              <a:t>sideropenica</a:t>
            </a:r>
            <a:r>
              <a:rPr lang="en-US" altLang="it-IT" sz="2400" dirty="0" smtClean="0">
                <a:latin typeface="+mn-lt"/>
              </a:rPr>
              <a:t> per </a:t>
            </a:r>
            <a:r>
              <a:rPr lang="en-US" altLang="it-IT" sz="2400" dirty="0" err="1" smtClean="0">
                <a:latin typeface="+mn-lt"/>
              </a:rPr>
              <a:t>stillicidio</a:t>
            </a:r>
            <a:endParaRPr lang="en-US" altLang="it-IT" sz="2400" dirty="0">
              <a:latin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960986" y="4334387"/>
            <a:ext cx="5336020" cy="19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20000"/>
              </a:spcBef>
              <a:spcAft>
                <a:spcPct val="100000"/>
              </a:spcAft>
            </a:pPr>
            <a:r>
              <a:rPr lang="en-US" altLang="it-IT" sz="2400" dirty="0" err="1" smtClean="0">
                <a:latin typeface="+mn-lt"/>
              </a:rPr>
              <a:t>Dolori</a:t>
            </a:r>
            <a:r>
              <a:rPr lang="en-US" altLang="it-IT" sz="2400" dirty="0" smtClean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precordiali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simil-anginosi</a:t>
            </a:r>
            <a:endParaRPr lang="en-US" altLang="it-IT" sz="2400" dirty="0">
              <a:latin typeface="+mn-lt"/>
            </a:endParaRP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spcAft>
                <a:spcPct val="100000"/>
              </a:spcAft>
            </a:pPr>
            <a:r>
              <a:rPr lang="en-US" altLang="it-IT" sz="2400" dirty="0" err="1">
                <a:latin typeface="+mn-lt"/>
              </a:rPr>
              <a:t>Disturbi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respiratori</a:t>
            </a:r>
            <a:r>
              <a:rPr lang="en-US" altLang="it-IT" sz="2400" dirty="0">
                <a:latin typeface="+mn-lt"/>
              </a:rPr>
              <a:t>, del </a:t>
            </a:r>
            <a:r>
              <a:rPr lang="en-US" altLang="it-IT" sz="2400" dirty="0" err="1">
                <a:latin typeface="+mn-lt"/>
              </a:rPr>
              <a:t>ritmo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 smtClean="0">
                <a:latin typeface="+mn-lt"/>
              </a:rPr>
              <a:t>cardiaco</a:t>
            </a:r>
            <a:endParaRPr lang="en-US" altLang="it-I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2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199388" y="4455962"/>
            <a:ext cx="6417542" cy="756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199387" y="3699504"/>
            <a:ext cx="3466523" cy="756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12671" y="1110902"/>
            <a:ext cx="944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JATALE PARAESOFAGEA (da rotolamento)</a:t>
            </a:r>
            <a:endParaRPr lang="it-IT" sz="3600" dirty="0"/>
          </a:p>
        </p:txBody>
      </p:sp>
      <p:grpSp>
        <p:nvGrpSpPr>
          <p:cNvPr id="3" name="Gruppo 2"/>
          <p:cNvGrpSpPr/>
          <p:nvPr/>
        </p:nvGrpSpPr>
        <p:grpSpPr>
          <a:xfrm>
            <a:off x="199386" y="2501745"/>
            <a:ext cx="7240502" cy="2617788"/>
            <a:chOff x="107949" y="2060575"/>
            <a:chExt cx="7737476" cy="2617788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107950" y="2060575"/>
              <a:ext cx="7737475" cy="261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altLang="it-IT" dirty="0" smtClean="0"/>
                <a:t>Migrazione </a:t>
              </a:r>
              <a:r>
                <a:rPr lang="it-IT" altLang="it-IT" dirty="0"/>
                <a:t>totale o parziale dello stomaco con rotazione verso l’alto ed in avanti della grande curvatura e della parete anteriore</a:t>
              </a:r>
              <a:endParaRPr lang="en-US" altLang="it-IT" dirty="0" smtClean="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07949" y="3436546"/>
              <a:ext cx="7488238" cy="119430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buFontTx/>
                <a:buChar char="•"/>
                <a:defRPr/>
              </a:pPr>
              <a:r>
                <a:rPr lang="en-US" sz="2800" dirty="0">
                  <a:ea typeface="ＭＳ Ｐゴシック" pitchFamily="34" charset="-128"/>
                </a:rPr>
                <a:t>  </a:t>
              </a:r>
              <a:r>
                <a:rPr lang="en-US" sz="2800" dirty="0" err="1">
                  <a:ea typeface="ＭＳ Ｐゴシック" pitchFamily="34" charset="-128"/>
                </a:rPr>
                <a:t>Cardias</a:t>
              </a:r>
              <a:r>
                <a:rPr lang="en-US" sz="2800" dirty="0">
                  <a:ea typeface="ＭＳ Ｐゴシック" pitchFamily="34" charset="-128"/>
                </a:rPr>
                <a:t> in </a:t>
              </a:r>
              <a:r>
                <a:rPr lang="en-US" sz="2800" dirty="0" err="1">
                  <a:ea typeface="ＭＳ Ｐゴシック" pitchFamily="34" charset="-128"/>
                </a:rPr>
                <a:t>sede</a:t>
              </a:r>
              <a:r>
                <a:rPr lang="en-US" sz="2800" dirty="0">
                  <a:ea typeface="ＭＳ Ｐゴシック" pitchFamily="34" charset="-128"/>
                </a:rPr>
                <a:t> </a:t>
              </a:r>
            </a:p>
            <a:p>
              <a:pPr eaLnBrk="1" hangingPunct="1">
                <a:lnSpc>
                  <a:spcPct val="85000"/>
                </a:lnSpc>
                <a:defRPr/>
              </a:pPr>
              <a:endParaRPr lang="en-US" sz="2800" dirty="0">
                <a:ea typeface="ＭＳ Ｐゴシック" pitchFamily="34" charset="-128"/>
              </a:endParaRPr>
            </a:p>
            <a:p>
              <a:pPr eaLnBrk="1" hangingPunct="1">
                <a:lnSpc>
                  <a:spcPct val="85000"/>
                </a:lnSpc>
                <a:buFontTx/>
                <a:buChar char="•"/>
                <a:defRPr/>
              </a:pPr>
              <a:r>
                <a:rPr lang="en-US" sz="2800" dirty="0">
                  <a:ea typeface="ＭＳ Ｐゴシック" pitchFamily="34" charset="-128"/>
                </a:rPr>
                <a:t>  </a:t>
              </a:r>
              <a:r>
                <a:rPr lang="en-US" sz="2800" dirty="0" err="1">
                  <a:ea typeface="ＭＳ Ｐゴシック" pitchFamily="34" charset="-128"/>
                </a:rPr>
                <a:t>Assenza</a:t>
              </a:r>
              <a:r>
                <a:rPr lang="en-US" sz="2800" dirty="0">
                  <a:ea typeface="ＭＳ Ｐゴシック" pitchFamily="34" charset="-128"/>
                </a:rPr>
                <a:t> </a:t>
              </a:r>
              <a:r>
                <a:rPr lang="en-US" sz="2800" dirty="0" err="1">
                  <a:ea typeface="ＭＳ Ｐゴシック" pitchFamily="34" charset="-128"/>
                </a:rPr>
                <a:t>di</a:t>
              </a:r>
              <a:r>
                <a:rPr lang="en-US" sz="2800" dirty="0">
                  <a:ea typeface="ＭＳ Ｐゴシック" pitchFamily="34" charset="-128"/>
                </a:rPr>
                <a:t> </a:t>
              </a:r>
              <a:r>
                <a:rPr lang="en-US" sz="2800" dirty="0" err="1">
                  <a:ea typeface="ＭＳ Ｐゴシック" pitchFamily="34" charset="-128"/>
                </a:rPr>
                <a:t>reflusso</a:t>
              </a:r>
              <a:r>
                <a:rPr lang="en-US" sz="2800" dirty="0">
                  <a:ea typeface="ＭＳ Ｐゴシック" pitchFamily="34" charset="-128"/>
                </a:rPr>
                <a:t> gastro-</a:t>
              </a:r>
              <a:r>
                <a:rPr lang="en-US" sz="2800" dirty="0" err="1">
                  <a:ea typeface="ＭＳ Ｐゴシック" pitchFamily="34" charset="-128"/>
                </a:rPr>
                <a:t>esofageo</a:t>
              </a:r>
              <a:endParaRPr lang="en-US" sz="2800" dirty="0">
                <a:ea typeface="ＭＳ Ｐゴシック" pitchFamily="34" charset="-128"/>
              </a:endParaRPr>
            </a:p>
          </p:txBody>
        </p:sp>
      </p:grpSp>
      <p:sp>
        <p:nvSpPr>
          <p:cNvPr id="10" name="Freccia in giù 9"/>
          <p:cNvSpPr/>
          <p:nvPr/>
        </p:nvSpPr>
        <p:spPr>
          <a:xfrm>
            <a:off x="3121427" y="5294389"/>
            <a:ext cx="789709" cy="756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1355" y="5995859"/>
            <a:ext cx="610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Assenza dei sintomi da esofagite peptica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99389" y="1836029"/>
            <a:ext cx="603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Molto meno frequente: 8-10%</a:t>
            </a:r>
            <a:endParaRPr lang="it-IT" sz="3200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90" y="2170320"/>
            <a:ext cx="3389215" cy="424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4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83131" y="1059552"/>
            <a:ext cx="576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JATALE PARAESOFAGEA</a:t>
            </a:r>
          </a:p>
          <a:p>
            <a:pPr algn="ctr"/>
            <a:r>
              <a:rPr lang="it-IT" sz="3600" dirty="0" smtClean="0"/>
              <a:t>Sintomi</a:t>
            </a:r>
            <a:endParaRPr lang="it-IT" sz="3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15669" y="2946868"/>
            <a:ext cx="10697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D</a:t>
            </a:r>
            <a:r>
              <a:rPr lang="it-IT" altLang="it-IT" sz="2400" dirty="0" smtClean="0"/>
              <a:t>ifficoltoso </a:t>
            </a:r>
            <a:r>
              <a:rPr lang="it-IT" altLang="it-IT" sz="2400" dirty="0"/>
              <a:t>svuotamento della porzione gastrica erniata (ingesti, secreto ed aria) </a:t>
            </a:r>
            <a:r>
              <a:rPr lang="it-IT" altLang="it-IT" sz="2400" dirty="0">
                <a:sym typeface="Symbol" panose="05050102010706020507" pitchFamily="18" charset="2"/>
              </a:rPr>
              <a:t></a:t>
            </a:r>
            <a:r>
              <a:rPr lang="it-IT" altLang="it-IT" sz="2400" dirty="0"/>
              <a:t> dolore epigastrico postprandiale alleviato dal </a:t>
            </a:r>
            <a:r>
              <a:rPr lang="it-IT" altLang="it-IT" sz="2400" dirty="0" smtClean="0"/>
              <a:t>vomito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Disfagia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Anemia per stillicidio ematico da </a:t>
            </a:r>
            <a:r>
              <a:rPr lang="it-IT" altLang="it-IT" sz="2400" dirty="0" smtClean="0"/>
              <a:t>ulcera o stasi </a:t>
            </a:r>
            <a:r>
              <a:rPr lang="it-IT" altLang="it-IT" sz="2400" dirty="0"/>
              <a:t>venosa nella tasca erniata 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Sintomi cardiologici (aritmie) e respiratori (dispnea) per meccanismo da </a:t>
            </a:r>
            <a:r>
              <a:rPr lang="it-IT" sz="2400" dirty="0" smtClean="0"/>
              <a:t>compressione quando di grandi dimensioni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895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196543" y="1075271"/>
            <a:ext cx="270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ERNIA JATALE</a:t>
            </a:r>
          </a:p>
          <a:p>
            <a:pPr algn="ctr"/>
            <a:r>
              <a:rPr lang="it-IT" sz="3600" dirty="0" smtClean="0"/>
              <a:t>Diagnosi 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7572" y="3075709"/>
            <a:ext cx="5353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800" dirty="0" err="1" smtClean="0"/>
              <a:t>Tc</a:t>
            </a:r>
            <a:r>
              <a:rPr lang="it-IT" sz="2800" dirty="0" smtClean="0"/>
              <a:t> </a:t>
            </a:r>
            <a:r>
              <a:rPr lang="it-IT" sz="2800" dirty="0" err="1" smtClean="0"/>
              <a:t>toraco</a:t>
            </a:r>
            <a:r>
              <a:rPr lang="it-IT" sz="2800" dirty="0" smtClean="0"/>
              <a:t>-addominale con mdc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800" dirty="0" smtClean="0"/>
              <a:t>EGDS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800" dirty="0" err="1" smtClean="0"/>
              <a:t>Rx</a:t>
            </a:r>
            <a:r>
              <a:rPr lang="it-IT" sz="2800" dirty="0" smtClean="0"/>
              <a:t> tubo digerente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836" y="1403906"/>
            <a:ext cx="3701502" cy="5049369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4196543" y="2692573"/>
            <a:ext cx="7852236" cy="2933700"/>
            <a:chOff x="4196543" y="2692573"/>
            <a:chExt cx="7852236" cy="29337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543" y="2692573"/>
              <a:ext cx="4118436" cy="265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979" y="2692573"/>
              <a:ext cx="3733800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86" y="2275600"/>
            <a:ext cx="47053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8172" y="1052240"/>
            <a:ext cx="1139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JATALE </a:t>
            </a:r>
            <a:r>
              <a:rPr lang="it-IT" sz="3600" dirty="0" smtClean="0"/>
              <a:t>PARAESOFAGEA e URGENZA CHIRURGICA</a:t>
            </a:r>
            <a:endParaRPr lang="it-IT" sz="360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146311" y="1888736"/>
            <a:ext cx="7140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Le rotazioni maggiori e le torsioni dello stomaco su i suoi assi possono condurre a quadri di </a:t>
            </a:r>
            <a:r>
              <a:rPr lang="it-IT" sz="2400" u="sng" dirty="0" smtClean="0"/>
              <a:t>Strozzamento Erniario o di Volvolo </a:t>
            </a:r>
            <a:r>
              <a:rPr lang="it-IT" sz="2400" dirty="0" smtClean="0"/>
              <a:t>che richiedono EGDS di </a:t>
            </a:r>
            <a:r>
              <a:rPr lang="it-IT" sz="2400" dirty="0" smtClean="0"/>
              <a:t>Urgenza ed eventuale intervento chirurgico d’urgenza</a:t>
            </a:r>
            <a:r>
              <a:rPr lang="it-IT" sz="2400" dirty="0"/>
              <a:t>. </a:t>
            </a:r>
            <a:r>
              <a:rPr lang="it-IT" sz="2400" dirty="0" smtClean="0"/>
              <a:t>Nello </a:t>
            </a:r>
            <a:r>
              <a:rPr lang="it-IT" sz="2400" dirty="0"/>
              <a:t>strozzamento </a:t>
            </a:r>
            <a:r>
              <a:rPr lang="it-IT" sz="2400" dirty="0" smtClean="0"/>
              <a:t>si verifica il blocco dell'afflusso </a:t>
            </a:r>
            <a:r>
              <a:rPr lang="it-IT" sz="2400" dirty="0"/>
              <a:t>di sangue allo stomaco, causando dolore toracico intenso, vomito, tachicardia e possibili necrosi</a:t>
            </a:r>
            <a:endParaRPr lang="it-IT" sz="24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067" y="2400311"/>
            <a:ext cx="4496965" cy="3395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146311" y="4549676"/>
            <a:ext cx="6719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ITER DIAGNOSTICO TERAPEUTICO</a:t>
            </a:r>
          </a:p>
          <a:p>
            <a:r>
              <a:rPr lang="it-IT" sz="2400" dirty="0" smtClean="0"/>
              <a:t>1) Sintomi che portano il pz in PS</a:t>
            </a:r>
            <a:endParaRPr lang="it-IT" dirty="0" smtClean="0"/>
          </a:p>
          <a:p>
            <a:r>
              <a:rPr lang="it-IT" sz="2400" dirty="0" smtClean="0"/>
              <a:t>2) TC TORACO-ADDOMINALE con mdc Urgente: </a:t>
            </a:r>
            <a:r>
              <a:rPr lang="it-IT" sz="2400" i="1" dirty="0" smtClean="0"/>
              <a:t>pareti gastriche prendono poco contrasto</a:t>
            </a:r>
          </a:p>
          <a:p>
            <a:r>
              <a:rPr lang="it-IT" sz="2400" dirty="0" smtClean="0"/>
              <a:t>3) EGDS Urgente: </a:t>
            </a:r>
            <a:r>
              <a:rPr lang="it-IT" sz="2400" i="1" dirty="0" smtClean="0"/>
              <a:t>ischemia mucosa</a:t>
            </a:r>
          </a:p>
          <a:p>
            <a:r>
              <a:rPr lang="it-IT" sz="2400" dirty="0" smtClean="0"/>
              <a:t>4) INTERVENTO CHIRURGICO in urgenza</a:t>
            </a:r>
            <a:endParaRPr lang="it-IT" sz="2400" dirty="0"/>
          </a:p>
        </p:txBody>
      </p:sp>
      <p:pic>
        <p:nvPicPr>
          <p:cNvPr id="3074" name="Picture 2" descr="Hiatus hernia | Radiology Reference Article | Radiopaedia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67" y="1888736"/>
            <a:ext cx="4612801" cy="46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, b Ischemic gastropathy with hemorrhagic congested mucosa, erosions,... |  Download Scientific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35" y="2274022"/>
            <a:ext cx="4799828" cy="38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64734" y="1052240"/>
            <a:ext cx="968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RUOLO DELL’EGDS IN CASO DI STROZZAMENTO</a:t>
            </a:r>
            <a:endParaRPr lang="it-IT" sz="360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1980" y="1860900"/>
            <a:ext cx="771567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Diagnosi e Valutazione del Danno: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L'EGDS permette di visualizzare direttamente l'esofago, lo stomaco e la giunzione esofago-gastrica, identificando la presenza dell'ernia, il tipo e la posizione.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Identificazione di Complicanze Acute: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 caso di ernia strozzata, l'endoscopista può evidenziare segni di sofferenza ischemica della</a:t>
            </a:r>
            <a:r>
              <a:rPr kumimoji="0" lang="it-IT" alt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mucosa gastrica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necrosi, ulcere, o stenosi esofagea dovute alla compressione e alla mancanza di irrorazione sanguigna.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Valutazione del Reflusso: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L'esame è fondamentale per diagnosticare l'esofagite, ovvero l'infiammazione causata dal reflusso gastroesofageo, spesso associato all'ernia iatale.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324" y="1930585"/>
            <a:ext cx="3481118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5996" y="1332691"/>
            <a:ext cx="8788400" cy="1143000"/>
          </a:xfrm>
        </p:spPr>
        <p:txBody>
          <a:bodyPr/>
          <a:lstStyle/>
          <a:p>
            <a:pPr eaLnBrk="1" hangingPunct="1"/>
            <a:r>
              <a:rPr lang="en-US" altLang="it-IT" b="1" dirty="0" err="1" smtClean="0">
                <a:latin typeface="+mn-lt"/>
                <a:ea typeface="ＭＳ Ｐゴシック" panose="020B0600070205080204" pitchFamily="34" charset="-128"/>
              </a:rPr>
              <a:t>Terapia</a:t>
            </a:r>
            <a:r>
              <a:rPr lang="en-US" altLang="it-IT" b="1" dirty="0" smtClean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it-IT" b="1" dirty="0" err="1" smtClean="0">
                <a:latin typeface="+mn-lt"/>
                <a:ea typeface="ＭＳ Ｐゴシック" panose="020B0600070205080204" pitchFamily="34" charset="-128"/>
              </a:rPr>
              <a:t>Medica</a:t>
            </a:r>
            <a:r>
              <a:rPr lang="en-US" altLang="it-IT" b="1" dirty="0" smtClean="0">
                <a:latin typeface="+mn-lt"/>
                <a:ea typeface="ＭＳ Ｐゴシック" panose="020B0600070205080204" pitchFamily="34" charset="-128"/>
              </a:rPr>
              <a:t>: </a:t>
            </a:r>
            <a:r>
              <a:rPr lang="en-US" altLang="it-IT" b="1" dirty="0" err="1" smtClean="0">
                <a:latin typeface="+mn-lt"/>
                <a:ea typeface="ＭＳ Ｐゴシック" panose="020B0600070205080204" pitchFamily="34" charset="-128"/>
              </a:rPr>
              <a:t>obiettivi</a:t>
            </a:r>
            <a:endParaRPr lang="en-US" altLang="it-IT" sz="40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9264" y="3061017"/>
            <a:ext cx="7419975" cy="3111500"/>
          </a:xfrm>
        </p:spPr>
        <p:txBody>
          <a:bodyPr/>
          <a:lstStyle/>
          <a:p>
            <a:pPr eaLnBrk="1" hangingPunct="1">
              <a:spcAft>
                <a:spcPct val="100000"/>
              </a:spcAft>
            </a:pPr>
            <a:r>
              <a:rPr lang="en-US" altLang="it-IT" sz="35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 err="1" smtClean="0">
                <a:ea typeface="ＭＳ Ｐゴシック" panose="020B0600070205080204" pitchFamily="34" charset="-128"/>
              </a:rPr>
              <a:t>P</a:t>
            </a:r>
            <a:r>
              <a:rPr lang="en-US" altLang="it-IT" sz="3500" dirty="0" err="1" smtClean="0">
                <a:ea typeface="ＭＳ Ｐゴシック" panose="020B0600070205080204" pitchFamily="34" charset="-128"/>
              </a:rPr>
              <a:t>rotezione</a:t>
            </a:r>
            <a:r>
              <a:rPr lang="en-US" altLang="it-IT" sz="35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>
                <a:ea typeface="ＭＳ Ｐゴシック" panose="020B0600070205080204" pitchFamily="34" charset="-128"/>
              </a:rPr>
              <a:t>mucosa </a:t>
            </a:r>
            <a:r>
              <a:rPr lang="en-US" altLang="it-IT" sz="3500" dirty="0" err="1">
                <a:ea typeface="ＭＳ Ｐゴシック" panose="020B0600070205080204" pitchFamily="34" charset="-128"/>
              </a:rPr>
              <a:t>esofagea</a:t>
            </a:r>
            <a:endParaRPr lang="en-US" altLang="it-IT" sz="3500" dirty="0">
              <a:ea typeface="ＭＳ Ｐゴシック" panose="020B0600070205080204" pitchFamily="34" charset="-128"/>
            </a:endParaRPr>
          </a:p>
          <a:p>
            <a:pPr eaLnBrk="1" hangingPunct="1">
              <a:spcAft>
                <a:spcPct val="100000"/>
              </a:spcAft>
            </a:pPr>
            <a:r>
              <a:rPr lang="en-US" altLang="it-IT" sz="35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 err="1" smtClean="0">
                <a:ea typeface="ＭＳ Ｐゴシック" panose="020B0600070205080204" pitchFamily="34" charset="-128"/>
              </a:rPr>
              <a:t>R</a:t>
            </a:r>
            <a:r>
              <a:rPr lang="en-US" altLang="it-IT" sz="3500" dirty="0" err="1" smtClean="0">
                <a:ea typeface="ＭＳ Ｐゴシック" panose="020B0600070205080204" pitchFamily="34" charset="-128"/>
              </a:rPr>
              <a:t>iduzione</a:t>
            </a:r>
            <a:r>
              <a:rPr lang="en-US" altLang="it-IT" sz="35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 err="1">
                <a:ea typeface="ＭＳ Ｐゴシック" panose="020B0600070205080204" pitchFamily="34" charset="-128"/>
              </a:rPr>
              <a:t>secrezione</a:t>
            </a:r>
            <a:r>
              <a:rPr lang="en-US" altLang="it-IT" sz="3500" dirty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 err="1">
                <a:ea typeface="ＭＳ Ｐゴシック" panose="020B0600070205080204" pitchFamily="34" charset="-128"/>
              </a:rPr>
              <a:t>gastrica</a:t>
            </a:r>
            <a:endParaRPr lang="en-US" altLang="it-IT" sz="3600" dirty="0">
              <a:ea typeface="ＭＳ Ｐゴシック" panose="020B0600070205080204" pitchFamily="34" charset="-128"/>
            </a:endParaRPr>
          </a:p>
          <a:p>
            <a:pPr eaLnBrk="1" hangingPunct="1">
              <a:spcAft>
                <a:spcPct val="100000"/>
              </a:spcAft>
            </a:pPr>
            <a:r>
              <a:rPr lang="en-US" altLang="it-IT" sz="35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 err="1" smtClean="0">
                <a:ea typeface="ＭＳ Ｐゴシック" panose="020B0600070205080204" pitchFamily="34" charset="-128"/>
              </a:rPr>
              <a:t>R</a:t>
            </a:r>
            <a:r>
              <a:rPr lang="en-US" altLang="it-IT" sz="3500" dirty="0" err="1" smtClean="0">
                <a:ea typeface="ＭＳ Ｐゴシック" panose="020B0600070205080204" pitchFamily="34" charset="-128"/>
              </a:rPr>
              <a:t>egolarizzazione</a:t>
            </a:r>
            <a:r>
              <a:rPr lang="en-US" altLang="it-IT" sz="35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 err="1">
                <a:ea typeface="ＭＳ Ｐゴシック" panose="020B0600070205080204" pitchFamily="34" charset="-128"/>
              </a:rPr>
              <a:t>motilità</a:t>
            </a:r>
            <a:r>
              <a:rPr lang="en-US" altLang="it-IT" sz="3500" dirty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 err="1">
                <a:ea typeface="ＭＳ Ｐゴシック" panose="020B0600070205080204" pitchFamily="34" charset="-128"/>
              </a:rPr>
              <a:t>esofagea</a:t>
            </a:r>
            <a:endParaRPr lang="en-US" altLang="it-IT" sz="3500" dirty="0">
              <a:ea typeface="ＭＳ Ｐゴシック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8172" y="1302885"/>
            <a:ext cx="9900837" cy="9517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t-IT" sz="4800" dirty="0" err="1">
                <a:latin typeface="+mn-lt"/>
                <a:ea typeface="ＭＳ Ｐゴシック" panose="020B0600070205080204" pitchFamily="34" charset="-128"/>
              </a:rPr>
              <a:t>Terapia</a:t>
            </a:r>
            <a:r>
              <a:rPr lang="en-US" altLang="it-IT" sz="48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it-IT" sz="4800" dirty="0" err="1">
                <a:latin typeface="+mn-lt"/>
                <a:ea typeface="ＭＳ Ｐゴシック" panose="020B0600070205080204" pitchFamily="34" charset="-128"/>
              </a:rPr>
              <a:t>chirurgica</a:t>
            </a:r>
            <a:r>
              <a:rPr lang="en-US" altLang="it-IT" sz="4800" dirty="0">
                <a:latin typeface="+mn-lt"/>
                <a:ea typeface="ＭＳ Ｐゴシック" panose="020B0600070205080204" pitchFamily="34" charset="-128"/>
              </a:rPr>
              <a:t>: </a:t>
            </a:r>
            <a:r>
              <a:rPr lang="en-US" altLang="it-IT" sz="4800" dirty="0" err="1" smtClean="0">
                <a:latin typeface="+mn-lt"/>
                <a:ea typeface="ＭＳ Ｐゴシック" panose="020B0600070205080204" pitchFamily="34" charset="-128"/>
              </a:rPr>
              <a:t>indicazioni</a:t>
            </a:r>
            <a:r>
              <a:rPr lang="en-US" altLang="it-IT" sz="4800" dirty="0" smtClean="0">
                <a:latin typeface="+mn-lt"/>
                <a:ea typeface="ＭＳ Ｐゴシック" panose="020B0600070205080204" pitchFamily="34" charset="-128"/>
              </a:rPr>
              <a:t> in </a:t>
            </a:r>
            <a:r>
              <a:rPr lang="en-US" altLang="it-IT" sz="4800" dirty="0" err="1" smtClean="0">
                <a:latin typeface="+mn-lt"/>
                <a:ea typeface="ＭＳ Ｐゴシック" panose="020B0600070205080204" pitchFamily="34" charset="-128"/>
              </a:rPr>
              <a:t>elezione</a:t>
            </a:r>
            <a:endParaRPr lang="en-US" altLang="it-IT" dirty="0" smtClean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2338" y="2013483"/>
            <a:ext cx="10444293" cy="43704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Reflusso gastroesofageo resistente: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 sintomi non migliorano con la terapia medica (inibitori di pompa protonica) o si desidera evitare l'assunzione di farmaci a lungo termine.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Ernie voluminose o </a:t>
            </a:r>
            <a:r>
              <a:rPr kumimoji="0" lang="it-IT" altLang="it-IT" sz="24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paraesofagee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Quando gran parte dello stomaco scivola nel torace, c'è il rischio di torsione, ostruzione o grave danno funzionale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Complicanze: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Presenza di esofago di </a:t>
            </a:r>
            <a:r>
              <a:rPr kumimoji="0" lang="it-IT" altLang="it-IT" sz="24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Barrett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ulcere esofagee, anemia da sanguinamento.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Sintomi atipici: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Problemi respiratori (tosse cronica, asma </a:t>
            </a:r>
            <a:r>
              <a:rPr lang="it-IT" altLang="it-IT" sz="2400" dirty="0" smtClean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altLang="it-IT" sz="2400" dirty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polmoniti ab </a:t>
            </a:r>
            <a:r>
              <a:rPr lang="it-IT" altLang="it-IT" sz="2400" dirty="0" err="1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ingestis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 cardiaci non risolti da altre terapie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62210" y="1211147"/>
            <a:ext cx="8755063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altLang="it-IT" b="1" dirty="0" smtClean="0"/>
              <a:t>ERNIE  DIAFRAMMATICHE</a:t>
            </a:r>
            <a:r>
              <a:rPr lang="it-IT" altLang="it-IT" sz="3200" b="1" dirty="0" smtClean="0"/>
              <a:t/>
            </a:r>
            <a:br>
              <a:rPr lang="it-IT" altLang="it-IT" sz="3200" b="1" dirty="0" smtClean="0"/>
            </a:br>
            <a:r>
              <a:rPr lang="it-IT" altLang="it-IT" sz="3200" b="1" i="1" dirty="0" smtClean="0"/>
              <a:t>Classificazione</a:t>
            </a:r>
            <a:endParaRPr lang="it-IT" altLang="it-IT" b="1" i="1" dirty="0" smtClean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88341"/>
              </p:ext>
            </p:extLst>
          </p:nvPr>
        </p:nvGraphicFramePr>
        <p:xfrm>
          <a:off x="2667309" y="2676696"/>
          <a:ext cx="6642946" cy="3640975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2744277">
                  <a:extLst>
                    <a:ext uri="{9D8B030D-6E8A-4147-A177-3AD203B41FA5}">
                      <a16:colId xmlns:a16="http://schemas.microsoft.com/office/drawing/2014/main" val="3173664876"/>
                    </a:ext>
                  </a:extLst>
                </a:gridCol>
                <a:gridCol w="3898669">
                  <a:extLst>
                    <a:ext uri="{9D8B030D-6E8A-4147-A177-3AD203B41FA5}">
                      <a16:colId xmlns:a16="http://schemas.microsoft.com/office/drawing/2014/main" val="2088682767"/>
                    </a:ext>
                  </a:extLst>
                </a:gridCol>
              </a:tblGrid>
              <a:tr h="121365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ERNIE NON HIATALI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Postero-laterale (</a:t>
                      </a:r>
                      <a:r>
                        <a:rPr lang="it-IT" dirty="0" err="1" smtClean="0"/>
                        <a:t>Bochdalek</a:t>
                      </a:r>
                      <a:r>
                        <a:rPr lang="it-IT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Anteriore (</a:t>
                      </a:r>
                      <a:r>
                        <a:rPr lang="it-IT" dirty="0" err="1" smtClean="0"/>
                        <a:t>Morgagni-Larrey</a:t>
                      </a:r>
                      <a:r>
                        <a:rPr lang="it-IT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Post-traumatiche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079638"/>
                  </a:ext>
                </a:extLst>
              </a:tr>
              <a:tr h="157775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ERNIE HIATALI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Da </a:t>
                      </a:r>
                      <a:r>
                        <a:rPr lang="it-IT" dirty="0" err="1" smtClean="0"/>
                        <a:t>brachiesofago</a:t>
                      </a:r>
                      <a:r>
                        <a:rPr lang="it-IT" dirty="0" smtClean="0"/>
                        <a:t> congenito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err="1" smtClean="0"/>
                        <a:t>Paraesofagea</a:t>
                      </a:r>
                      <a:r>
                        <a:rPr lang="it-IT" dirty="0" smtClean="0"/>
                        <a:t> (Da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rotolamento)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Da scivolamento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Miste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634"/>
                  </a:ext>
                </a:extLst>
              </a:tr>
              <a:tr h="84956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RELAXATIO/EVENTRATIO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Aplasia muscolare congenita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Lesione acquisita</a:t>
                      </a:r>
                      <a:r>
                        <a:rPr lang="it-IT" baseline="0" dirty="0" smtClean="0"/>
                        <a:t> del n. frenico</a:t>
                      </a:r>
                      <a:endParaRPr lang="it-IT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67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3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4557" y="1168661"/>
            <a:ext cx="8788400" cy="951780"/>
          </a:xfrm>
        </p:spPr>
        <p:txBody>
          <a:bodyPr/>
          <a:lstStyle/>
          <a:p>
            <a:pPr eaLnBrk="1" hangingPunct="1"/>
            <a:r>
              <a:rPr lang="en-US" altLang="it-IT" sz="4800" dirty="0" err="1">
                <a:latin typeface="+mn-lt"/>
                <a:ea typeface="ＭＳ Ｐゴシック" panose="020B0600070205080204" pitchFamily="34" charset="-128"/>
              </a:rPr>
              <a:t>Terapia</a:t>
            </a:r>
            <a:r>
              <a:rPr lang="en-US" altLang="it-IT" sz="48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it-IT" sz="4800" dirty="0" err="1">
                <a:latin typeface="+mn-lt"/>
                <a:ea typeface="ＭＳ Ｐゴシック" panose="020B0600070205080204" pitchFamily="34" charset="-128"/>
              </a:rPr>
              <a:t>chirurgica</a:t>
            </a:r>
            <a:r>
              <a:rPr lang="en-US" altLang="it-IT" sz="4800" dirty="0">
                <a:latin typeface="+mn-lt"/>
                <a:ea typeface="ＭＳ Ｐゴシック" panose="020B0600070205080204" pitchFamily="34" charset="-128"/>
              </a:rPr>
              <a:t>: </a:t>
            </a:r>
            <a:r>
              <a:rPr lang="en-US" altLang="it-IT" sz="4800" dirty="0" err="1">
                <a:latin typeface="+mn-lt"/>
                <a:ea typeface="ＭＳ Ｐゴシック" panose="020B0600070205080204" pitchFamily="34" charset="-128"/>
              </a:rPr>
              <a:t>finalità</a:t>
            </a:r>
            <a:endParaRPr lang="en-US" altLang="it-IT" dirty="0" smtClean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719" y="2585981"/>
            <a:ext cx="8054975" cy="3473997"/>
          </a:xfrm>
        </p:spPr>
        <p:txBody>
          <a:bodyPr/>
          <a:lstStyle/>
          <a:p>
            <a:pPr marL="0" indent="0">
              <a:spcAft>
                <a:spcPct val="100000"/>
              </a:spcAft>
              <a:buNone/>
            </a:pPr>
            <a:r>
              <a:rPr lang="en-US" altLang="it-IT" dirty="0" err="1" smtClean="0">
                <a:ea typeface="ＭＳ Ｐゴシック" panose="020B0600070205080204" pitchFamily="34" charset="-128"/>
              </a:rPr>
              <a:t>Ripristino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della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normale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situazione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anatomica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: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pPr marL="0" indent="0">
              <a:spcAft>
                <a:spcPct val="100000"/>
              </a:spcAft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	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-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riduzione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dell’ernia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in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addome</a:t>
            </a:r>
            <a:endParaRPr lang="en-US" altLang="it-IT" dirty="0" smtClean="0">
              <a:ea typeface="ＭＳ Ｐゴシック" panose="020B0600070205080204" pitchFamily="34" charset="-128"/>
            </a:endParaRPr>
          </a:p>
          <a:p>
            <a:pPr marL="0" indent="0">
              <a:spcAft>
                <a:spcPct val="100000"/>
              </a:spcAft>
              <a:buNone/>
            </a:pPr>
            <a:r>
              <a:rPr lang="en-US" altLang="it-IT" dirty="0" smtClean="0">
                <a:ea typeface="ＭＳ Ｐゴシック" panose="020B0600070205080204" pitchFamily="34" charset="-128"/>
              </a:rPr>
              <a:t>		-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riparazione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dello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iato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eosfageo</a:t>
            </a:r>
            <a:endParaRPr lang="en-US" altLang="it-IT" dirty="0" smtClean="0">
              <a:ea typeface="ＭＳ Ｐゴシック" panose="020B0600070205080204" pitchFamily="34" charset="-128"/>
            </a:endParaRPr>
          </a:p>
          <a:p>
            <a:pPr marL="0" indent="0">
              <a:spcAft>
                <a:spcPct val="100000"/>
              </a:spcAft>
              <a:buNone/>
            </a:pPr>
            <a:r>
              <a:rPr lang="en-US" altLang="it-IT" dirty="0" smtClean="0">
                <a:ea typeface="ＭＳ Ｐゴシック" panose="020B0600070205080204" pitchFamily="34" charset="-128"/>
              </a:rPr>
              <a:t>                      - </a:t>
            </a:r>
            <a:r>
              <a:rPr lang="en-US" altLang="it-IT" dirty="0" err="1">
                <a:ea typeface="ＭＳ Ｐゴシック" panose="020B0600070205080204" pitchFamily="34" charset="-128"/>
              </a:rPr>
              <a:t>a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ssociare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una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fundoplicatio</a:t>
            </a:r>
            <a:endParaRPr lang="en-US" altLang="it-IT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1" y="1510637"/>
            <a:ext cx="4380085" cy="51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032" y="2318925"/>
            <a:ext cx="6314902" cy="2764773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 flipH="1">
            <a:off x="5020887" y="1510637"/>
            <a:ext cx="8313" cy="4690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7271" y="951577"/>
            <a:ext cx="87550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altLang="it-IT" b="1" dirty="0" smtClean="0"/>
              <a:t>ERNIA  DIAFRAMMATICA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79400" y="1969828"/>
            <a:ext cx="1181099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dirty="0">
                <a:solidFill>
                  <a:schemeClr val="tx1"/>
                </a:solidFill>
                <a:latin typeface="+mj-lt"/>
              </a:rPr>
              <a:t>P</a:t>
            </a:r>
            <a:r>
              <a:rPr lang="it-IT" altLang="it-IT" dirty="0" smtClean="0">
                <a:solidFill>
                  <a:schemeClr val="tx1"/>
                </a:solidFill>
                <a:latin typeface="+mj-lt"/>
              </a:rPr>
              <a:t>assaggio di visceri addominali nel torace attraverso un difetto del diaframma</a:t>
            </a:r>
          </a:p>
          <a:p>
            <a:pPr eaLnBrk="1" hangingPunct="1"/>
            <a:r>
              <a:rPr lang="it-IT" altLang="it-IT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it-IT" altLang="it-IT" sz="3200" dirty="0">
                <a:solidFill>
                  <a:schemeClr val="tx1"/>
                </a:solidFill>
                <a:latin typeface="+mj-lt"/>
              </a:rPr>
            </a:br>
            <a:r>
              <a:rPr lang="it-IT" altLang="it-IT" sz="2800" dirty="0">
                <a:solidFill>
                  <a:schemeClr val="tx1"/>
                </a:solidFill>
                <a:latin typeface="+mj-lt"/>
              </a:rPr>
              <a:t>			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Per </a:t>
            </a: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anomalia di 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sviluppo nell’embriogenesi</a:t>
            </a:r>
            <a:endParaRPr lang="it-IT" altLang="it-IT" sz="2400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it-IT" altLang="it-IT" sz="1600" dirty="0">
                <a:solidFill>
                  <a:schemeClr val="tx1"/>
                </a:solidFill>
                <a:latin typeface="+mj-lt"/>
              </a:rPr>
              <a:t>				</a:t>
            </a:r>
            <a:endParaRPr lang="it-IT" altLang="it-IT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Char char="●"/>
            </a:pP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  CONGENITE	</a:t>
            </a:r>
          </a:p>
          <a:p>
            <a:pPr eaLnBrk="1" hangingPunct="1"/>
            <a:r>
              <a:rPr lang="it-IT" altLang="it-IT" sz="1600" dirty="0">
                <a:solidFill>
                  <a:schemeClr val="tx1"/>
                </a:solidFill>
                <a:latin typeface="+mj-lt"/>
              </a:rPr>
              <a:t>			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Per </a:t>
            </a: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passaggio attraverso punti 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deboli </a:t>
            </a: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del diaframma</a:t>
            </a:r>
          </a:p>
          <a:p>
            <a:pPr eaLnBrk="1" hangingPunct="1"/>
            <a:endParaRPr lang="it-IT" altLang="it-IT" sz="2000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endParaRPr lang="it-IT" altLang="it-IT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Char char="●"/>
            </a:pP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  ACQUISITE               Da 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trauma o fattori predisponenti</a:t>
            </a:r>
            <a:endParaRPr lang="it-IT" altLang="it-IT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6" name="AutoShape 7"/>
          <p:cNvSpPr>
            <a:spLocks/>
          </p:cNvSpPr>
          <p:nvPr/>
        </p:nvSpPr>
        <p:spPr bwMode="auto">
          <a:xfrm>
            <a:off x="2441047" y="3623732"/>
            <a:ext cx="361420" cy="1629057"/>
          </a:xfrm>
          <a:prstGeom prst="leftBrace">
            <a:avLst>
              <a:gd name="adj1" fmla="val 32177"/>
              <a:gd name="adj2" fmla="val 50000"/>
            </a:avLst>
          </a:prstGeom>
          <a:noFill/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82883" y="1148043"/>
            <a:ext cx="622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DIAFRAMMA</a:t>
            </a:r>
            <a:endParaRPr lang="it-IT" sz="3600" dirty="0"/>
          </a:p>
        </p:txBody>
      </p:sp>
      <p:pic>
        <p:nvPicPr>
          <p:cNvPr id="3074" name="Picture 2" descr="Muscolo diaframma toracico: anatomia | Osteo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7" y="2001306"/>
            <a:ext cx="5150832" cy="45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750" y="2136521"/>
            <a:ext cx="4967374" cy="41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82595" y="910789"/>
            <a:ext cx="10515600" cy="1325563"/>
          </a:xfrm>
        </p:spPr>
        <p:txBody>
          <a:bodyPr/>
          <a:lstStyle/>
          <a:p>
            <a:pPr algn="ctr"/>
            <a:r>
              <a:rPr lang="it-IT" altLang="it-IT" dirty="0" smtClean="0">
                <a:latin typeface="+mn-lt"/>
              </a:rPr>
              <a:t>Ernia </a:t>
            </a:r>
            <a:r>
              <a:rPr lang="it-IT" altLang="it-IT" dirty="0" err="1" smtClean="0">
                <a:latin typeface="+mn-lt"/>
              </a:rPr>
              <a:t>jatale</a:t>
            </a:r>
            <a:endParaRPr lang="it-IT" altLang="it-IT" dirty="0" smtClean="0"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95" y="368105"/>
            <a:ext cx="1752600" cy="5238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84399" y="2236352"/>
            <a:ext cx="82634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800" dirty="0"/>
              <a:t>Passaggio nella cavità toracica di visceri endoaddominali, in particolare stomaco, attraverso lo </a:t>
            </a:r>
            <a:r>
              <a:rPr lang="it-IT" altLang="it-IT" sz="2800" dirty="0" err="1" smtClean="0"/>
              <a:t>jato</a:t>
            </a:r>
            <a:r>
              <a:rPr lang="it-IT" altLang="it-IT" sz="2800" dirty="0" smtClean="0"/>
              <a:t> </a:t>
            </a:r>
            <a:r>
              <a:rPr lang="it-IT" altLang="it-IT" sz="2800" dirty="0"/>
              <a:t>esofageo abnormemente dilatato</a:t>
            </a:r>
          </a:p>
          <a:p>
            <a:pPr algn="ctr"/>
            <a:endParaRPr lang="it-IT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3456" y="4677834"/>
            <a:ext cx="8785225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latin typeface="Times New Roman" panose="02020603050405020304" pitchFamily="18" charset="0"/>
              </a:rPr>
              <a:t>  PILASTRO DIAFRAMMATICO DX A FIONDA</a:t>
            </a:r>
          </a:p>
          <a:p>
            <a:pPr eaLnBrk="1" hangingPunct="1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latin typeface="Times New Roman" panose="02020603050405020304" pitchFamily="18" charset="0"/>
              </a:rPr>
              <a:t>  MEMBRANA FRENO-ESOFAGEA DI LAIMER- BERTELLI</a:t>
            </a:r>
          </a:p>
          <a:p>
            <a:pPr eaLnBrk="1" hangingPunct="1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latin typeface="Times New Roman" panose="02020603050405020304" pitchFamily="18" charset="0"/>
              </a:rPr>
              <a:t>  ANGOLO DI HIS (70-110°)</a:t>
            </a:r>
          </a:p>
          <a:p>
            <a:pPr eaLnBrk="1" hangingPunct="1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latin typeface="Times New Roman" panose="02020603050405020304" pitchFamily="18" charset="0"/>
              </a:rPr>
              <a:t>  ARTERIA GASTRICA DESTRA</a:t>
            </a:r>
          </a:p>
          <a:p>
            <a:pPr eaLnBrk="1" hangingPunct="1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latin typeface="Times New Roman" panose="02020603050405020304" pitchFamily="18" charset="0"/>
              </a:rPr>
              <a:t>  FIBRE DI HELVETIUS</a:t>
            </a:r>
          </a:p>
          <a:p>
            <a:pPr eaLnBrk="1" hangingPunct="1">
              <a:buClr>
                <a:srgbClr val="66FF33"/>
              </a:buClr>
            </a:pPr>
            <a:endParaRPr lang="it-IT" altLang="it-IT" sz="1800" dirty="0">
              <a:latin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2533" y="4224867"/>
            <a:ext cx="485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Meccanismi di fissità dello stomaco in addome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975" y="3939016"/>
            <a:ext cx="4361411" cy="27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339" y="890397"/>
            <a:ext cx="3327400" cy="1325563"/>
          </a:xfrm>
        </p:spPr>
        <p:txBody>
          <a:bodyPr/>
          <a:lstStyle/>
          <a:p>
            <a:pPr eaLnBrk="1" hangingPunct="1"/>
            <a:r>
              <a:rPr lang="it-IT" altLang="it-IT" sz="5400" b="1" dirty="0">
                <a:latin typeface="+mn-lt"/>
              </a:rPr>
              <a:t>EZIOLOGIA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321985" y="2031085"/>
            <a:ext cx="8532813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Lassità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delle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strutture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ligamentose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contenitive</a:t>
            </a:r>
            <a:endParaRPr 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Slargamento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dello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Jato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esofageo</a:t>
            </a:r>
            <a:endParaRPr 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Aumento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della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pressione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endoaddominale</a:t>
            </a:r>
            <a:r>
              <a:rPr lang="en-US" sz="2800" dirty="0" smtClean="0">
                <a:ea typeface="ＭＳ Ｐゴシック" pitchFamily="34" charset="-128"/>
              </a:rPr>
              <a:t> (</a:t>
            </a:r>
            <a:r>
              <a:rPr lang="en-US" sz="2800" dirty="0" err="1" smtClean="0">
                <a:ea typeface="ＭＳ Ｐゴシック" pitchFamily="34" charset="-128"/>
              </a:rPr>
              <a:t>obesità</a:t>
            </a:r>
            <a:r>
              <a:rPr lang="en-US" sz="2800" dirty="0" smtClean="0">
                <a:ea typeface="ＭＳ Ｐゴシック" pitchFamily="34" charset="-128"/>
              </a:rPr>
              <a:t>) e la </a:t>
            </a:r>
            <a:r>
              <a:rPr lang="en-US" sz="2800" dirty="0" err="1" smtClean="0">
                <a:ea typeface="ＭＳ Ｐゴシック" pitchFamily="34" charset="-128"/>
              </a:rPr>
              <a:t>fisiologica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pressione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endopleurica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negativa</a:t>
            </a:r>
            <a:endParaRPr lang="en-US" sz="2800" dirty="0">
              <a:ea typeface="ＭＳ Ｐゴシック" pitchFamily="34" charset="-128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224339" y="5300546"/>
            <a:ext cx="384190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ECCEZIONE: </a:t>
            </a:r>
          </a:p>
          <a:p>
            <a:r>
              <a:rPr lang="it-IT" sz="3600" dirty="0" smtClean="0"/>
              <a:t>il BRACHIESOFAGO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3234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24" y="1105537"/>
            <a:ext cx="930194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b="1" dirty="0" smtClean="0">
                <a:latin typeface="+mn-lt"/>
              </a:rPr>
              <a:t>Classificazione di </a:t>
            </a:r>
            <a:r>
              <a:rPr lang="it-IT" altLang="it-IT" b="1" dirty="0" err="1" smtClean="0">
                <a:latin typeface="+mn-lt"/>
              </a:rPr>
              <a:t>Akerlung</a:t>
            </a:r>
            <a:endParaRPr lang="it-IT" altLang="it-IT" b="1" dirty="0"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7324" y="2228280"/>
            <a:ext cx="7797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 tipo: ernia da esofago corto (</a:t>
            </a:r>
            <a:r>
              <a:rPr lang="it-IT" sz="2800" dirty="0" err="1" smtClean="0"/>
              <a:t>brachiesofago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II tipo: ernia da scivolamento</a:t>
            </a:r>
          </a:p>
          <a:p>
            <a:r>
              <a:rPr lang="it-IT" sz="2800" dirty="0" smtClean="0"/>
              <a:t>III tipo: ernia </a:t>
            </a:r>
            <a:r>
              <a:rPr lang="it-IT" sz="2800" dirty="0" err="1" smtClean="0"/>
              <a:t>paraesofagea</a:t>
            </a:r>
            <a:r>
              <a:rPr lang="it-IT" sz="2800" dirty="0" smtClean="0"/>
              <a:t> (o da rotolamento)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7324" y="4073236"/>
            <a:ext cx="7456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4400" b="1" dirty="0"/>
              <a:t>Classificazione di </a:t>
            </a:r>
            <a:r>
              <a:rPr lang="it-IT" altLang="it-IT" sz="4400" b="1" dirty="0" err="1"/>
              <a:t>Skinner</a:t>
            </a:r>
            <a:endParaRPr lang="it-IT" sz="4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7324" y="5040752"/>
            <a:ext cx="7797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 tipo: ernia da scivolamento</a:t>
            </a:r>
          </a:p>
          <a:p>
            <a:r>
              <a:rPr lang="it-IT" sz="2800" dirty="0" smtClean="0"/>
              <a:t>II tipo: ernia </a:t>
            </a:r>
            <a:r>
              <a:rPr lang="it-IT" sz="2800" dirty="0" err="1" smtClean="0"/>
              <a:t>paraesofagea</a:t>
            </a:r>
            <a:r>
              <a:rPr lang="it-IT" sz="2800" dirty="0" smtClean="0"/>
              <a:t> (o da rotolamento)</a:t>
            </a:r>
          </a:p>
          <a:p>
            <a:r>
              <a:rPr lang="it-IT" sz="2800" dirty="0" smtClean="0"/>
              <a:t>III tipo: mista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196" y="3661710"/>
            <a:ext cx="4885103" cy="27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26080" y="1429789"/>
            <a:ext cx="737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IL BRACHIESOFAGO CONGENITO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0698" y="2510444"/>
            <a:ext cx="6434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hlinkClick r:id="rId3"/>
              </a:rPr>
              <a:t>Raro: 1-2%</a:t>
            </a:r>
          </a:p>
          <a:p>
            <a:r>
              <a:rPr lang="it-IT" sz="2400" dirty="0" smtClean="0">
                <a:hlinkClick r:id="rId3"/>
              </a:rPr>
              <a:t>Malformazione</a:t>
            </a:r>
            <a:r>
              <a:rPr lang="it-IT" sz="2400" dirty="0"/>
              <a:t> caratterizzata da un’abnorme brevità </a:t>
            </a:r>
            <a:r>
              <a:rPr lang="it-IT" sz="2400" dirty="0" smtClean="0"/>
              <a:t>dell’</a:t>
            </a:r>
            <a:r>
              <a:rPr lang="it-IT" sz="2400" dirty="0" smtClean="0">
                <a:hlinkClick r:id="rId4"/>
              </a:rPr>
              <a:t>esofago</a:t>
            </a:r>
            <a:r>
              <a:rPr lang="it-IT" sz="2400" dirty="0" smtClean="0"/>
              <a:t> per insufficiente sviluppo in lunghezza. Come </a:t>
            </a:r>
            <a:r>
              <a:rPr lang="it-IT" sz="2400" dirty="0"/>
              <a:t>conseguenza il tratto addominale dell’esofago e parte dello </a:t>
            </a:r>
            <a:r>
              <a:rPr lang="it-IT" sz="2400" dirty="0">
                <a:hlinkClick r:id="rId5"/>
              </a:rPr>
              <a:t>stomaco</a:t>
            </a:r>
            <a:r>
              <a:rPr lang="it-IT" sz="2400" dirty="0"/>
              <a:t> vengono attratti nella cavità toracica formando un’</a:t>
            </a:r>
            <a:r>
              <a:rPr lang="it-IT" sz="2400" dirty="0">
                <a:hlinkClick r:id="rId6"/>
              </a:rPr>
              <a:t>ernia</a:t>
            </a:r>
            <a:r>
              <a:rPr lang="it-IT" sz="2400" dirty="0"/>
              <a:t> attraverso lo iato diaframmatico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905" y="2430638"/>
            <a:ext cx="5296336" cy="3886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3316" y="2430638"/>
            <a:ext cx="27432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26080" y="1429789"/>
            <a:ext cx="6184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IL BRACHIESOFAGO CONGENITO</a:t>
            </a:r>
          </a:p>
          <a:p>
            <a:pPr algn="ctr"/>
            <a:r>
              <a:rPr lang="it-IT" sz="3600" dirty="0" smtClean="0"/>
              <a:t>Sintomi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1265" y="3350029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Esofagite peptica in età infantile di grado severo con rapida evoluzione in stenosi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Anemia </a:t>
            </a:r>
            <a:r>
              <a:rPr lang="it-IT" sz="2400" dirty="0" err="1" smtClean="0"/>
              <a:t>sideropenica</a:t>
            </a:r>
            <a:r>
              <a:rPr lang="it-IT" sz="2400" dirty="0" smtClean="0"/>
              <a:t> per stillicidio ematico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Nel lattante rigurgito incoercibile e grave</a:t>
            </a:r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631" y="2152303"/>
            <a:ext cx="15716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864</Words>
  <Application>Microsoft Office PowerPoint</Application>
  <PresentationFormat>Widescreen</PresentationFormat>
  <Paragraphs>114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Ernie jatali</vt:lpstr>
      <vt:lpstr>ERNIE  DIAFRAMMATICHE Classificazione</vt:lpstr>
      <vt:lpstr>ERNIA  DIAFRAMMATICA</vt:lpstr>
      <vt:lpstr>Presentazione standard di PowerPoint</vt:lpstr>
      <vt:lpstr>Ernia jatale</vt:lpstr>
      <vt:lpstr>EZIOLOGIA</vt:lpstr>
      <vt:lpstr>Classificazione di Akerlung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Terapia Medica: obiettivi</vt:lpstr>
      <vt:lpstr>Terapia chirurgica: indicazioni in elezione</vt:lpstr>
      <vt:lpstr>Terapia chirurgica: finalità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PALMISANO SILVIA</dc:creator>
  <cp:lastModifiedBy>PALMISANO SILVIA</cp:lastModifiedBy>
  <cp:revision>96</cp:revision>
  <dcterms:created xsi:type="dcterms:W3CDTF">2023-10-17T19:18:35Z</dcterms:created>
  <dcterms:modified xsi:type="dcterms:W3CDTF">2026-04-07T13:37:51Z</dcterms:modified>
</cp:coreProperties>
</file>