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406" r:id="rId2"/>
    <p:sldId id="407" r:id="rId3"/>
    <p:sldId id="405" r:id="rId4"/>
    <p:sldId id="410" r:id="rId5"/>
    <p:sldId id="392" r:id="rId6"/>
    <p:sldId id="411" r:id="rId7"/>
    <p:sldId id="412" r:id="rId8"/>
    <p:sldId id="414" r:id="rId9"/>
    <p:sldId id="413" r:id="rId10"/>
    <p:sldId id="313" r:id="rId11"/>
    <p:sldId id="415" r:id="rId12"/>
    <p:sldId id="421" r:id="rId13"/>
    <p:sldId id="423" r:id="rId14"/>
    <p:sldId id="422" r:id="rId15"/>
    <p:sldId id="424" r:id="rId16"/>
    <p:sldId id="416" r:id="rId17"/>
    <p:sldId id="417" r:id="rId18"/>
    <p:sldId id="418" r:id="rId19"/>
    <p:sldId id="419" r:id="rId20"/>
    <p:sldId id="420" r:id="rId21"/>
    <p:sldId id="425" r:id="rId22"/>
    <p:sldId id="426" r:id="rId23"/>
    <p:sldId id="428" r:id="rId24"/>
    <p:sldId id="427" r:id="rId25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0066"/>
    <a:srgbClr val="6633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71" autoAdjust="0"/>
    <p:restoredTop sz="94615" autoAdjust="0"/>
  </p:normalViewPr>
  <p:slideViewPr>
    <p:cSldViewPr snapToGrid="0">
      <p:cViewPr varScale="1">
        <p:scale>
          <a:sx n="80" d="100"/>
          <a:sy n="80" d="100"/>
        </p:scale>
        <p:origin x="760" y="52"/>
      </p:cViewPr>
      <p:guideLst>
        <p:guide orient="horz" pos="2160"/>
        <p:guide pos="30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ABE479F-B0A6-4F3A-B4AE-1623CDBB996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BE479F-B0A6-4F3A-B4AE-1623CDBB996D}" type="slidenum">
              <a:rPr lang="it-IT" altLang="it-IT" smtClean="0"/>
              <a:pPr>
                <a:defRPr/>
              </a:pPr>
              <a:t>21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3398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A82B7-B798-4D51-B077-3B483987B74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074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AD983-0723-4327-BF5B-0286E97C4FF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8107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66DCE-6E02-4D51-B320-66E09F63F11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30746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olo, ClipArt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online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60ED6-199D-418A-A1CB-ED030F0AD7E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21169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01FB7-6033-418C-AE30-B66514D036B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560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E22FF-B45D-475B-925B-9915871C5C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4623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808F2-FABA-4AB1-BDE0-745A91D3CAD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6303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98CBD-39F5-4608-A313-C6C7DBCE494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5291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F9C09-711D-4DC0-A7CD-2AEC497ABA3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50018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7EC08-51A2-4DE2-B820-F22149EF5BD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5332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0D9FE-FF91-4EF6-8F9B-25823D9A68C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66170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78939-FC79-4C05-86F8-349B0212B04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286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384BE-6E22-45A1-81A5-1A5A320D5DE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85634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58A1D5-8B88-4914-9366-4D4E6E3EBDD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png"/><Relationship Id="rId4" Type="http://schemas.openxmlformats.org/officeDocument/2006/relationships/image" Target="../media/image1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1.gif"/><Relationship Id="rId4" Type="http://schemas.openxmlformats.org/officeDocument/2006/relationships/image" Target="../media/image20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3.gif"/><Relationship Id="rId4" Type="http://schemas.openxmlformats.org/officeDocument/2006/relationships/image" Target="../media/image22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5.gif"/><Relationship Id="rId4" Type="http://schemas.openxmlformats.org/officeDocument/2006/relationships/image" Target="../media/image2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696913" y="-201613"/>
            <a:ext cx="7772400" cy="1143001"/>
          </a:xfrm>
        </p:spPr>
        <p:txBody>
          <a:bodyPr/>
          <a:lstStyle/>
          <a:p>
            <a:pPr eaLnBrk="1" hangingPunct="1"/>
            <a:r>
              <a:rPr lang="it-IT" altLang="it-IT" sz="3200" dirty="0" smtClean="0"/>
              <a:t>Electron </a:t>
            </a:r>
            <a:r>
              <a:rPr lang="it-IT" altLang="it-IT" sz="3200" dirty="0" err="1" smtClean="0"/>
              <a:t>density</a:t>
            </a:r>
            <a:r>
              <a:rPr lang="it-IT" altLang="it-IT" sz="3200" dirty="0" smtClean="0"/>
              <a:t> </a:t>
            </a:r>
            <a:r>
              <a:rPr lang="it-IT" altLang="it-IT" sz="3200" dirty="0" err="1" smtClean="0"/>
              <a:t>maps</a:t>
            </a:r>
            <a:r>
              <a:rPr lang="it-IT" altLang="it-IT" sz="3200" dirty="0" smtClean="0"/>
              <a:t> |F</a:t>
            </a:r>
            <a:r>
              <a:rPr lang="it-IT" altLang="it-IT" sz="3200" baseline="-25000" dirty="0" smtClean="0"/>
              <a:t>o</a:t>
            </a:r>
            <a:r>
              <a:rPr lang="it-IT" altLang="it-IT" sz="3200" dirty="0" smtClean="0"/>
              <a:t>|</a:t>
            </a:r>
          </a:p>
        </p:txBody>
      </p:sp>
      <p:pic>
        <p:nvPicPr>
          <p:cNvPr id="58373" name="Picture 10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525" y="699813"/>
            <a:ext cx="2360613" cy="236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378" name="Rectangle 1042"/>
          <p:cNvSpPr>
            <a:spLocks noChangeArrowheads="1"/>
          </p:cNvSpPr>
          <p:nvPr/>
        </p:nvSpPr>
        <p:spPr bwMode="auto">
          <a:xfrm>
            <a:off x="495620" y="6169527"/>
            <a:ext cx="17636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eaLnBrk="1" hangingPunct="1">
              <a:spcBef>
                <a:spcPct val="0"/>
              </a:spcBef>
              <a:buNone/>
            </a:pPr>
            <a:r>
              <a:rPr kumimoji="0" lang="en-GB" alt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|F</a:t>
            </a:r>
            <a:r>
              <a:rPr kumimoji="0" lang="en-GB" alt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|(</a:t>
            </a:r>
            <a:r>
              <a:rPr lang="en-GB" altLang="it-IT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cat</a:t>
            </a:r>
            <a:r>
              <a:rPr kumimoji="0" lang="en-GB" alt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)</a:t>
            </a:r>
            <a:r>
              <a:rPr kumimoji="0" lang="en-GB" altLang="it-IT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 = </a:t>
            </a:r>
            <a:r>
              <a:rPr lang="en-GB" altLang="it-IT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|</a:t>
            </a:r>
            <a:r>
              <a:rPr lang="en-GB" altLang="it-IT" sz="2400" dirty="0" err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r>
              <a:rPr lang="en-GB" altLang="it-IT" sz="2400" baseline="-25000" dirty="0" err="1">
                <a:solidFill>
                  <a:srgbClr val="000000"/>
                </a:solidFill>
                <a:latin typeface="Times" panose="02020603050405020304" pitchFamily="18" charset="0"/>
              </a:rPr>
              <a:t>o</a:t>
            </a:r>
            <a:r>
              <a:rPr lang="en-GB" altLang="it-IT" sz="2400" dirty="0">
                <a:solidFill>
                  <a:srgbClr val="000000"/>
                </a:solidFill>
                <a:latin typeface="Times" panose="02020603050405020304" pitchFamily="18" charset="0"/>
              </a:rPr>
              <a:t>|</a:t>
            </a:r>
            <a:endParaRPr kumimoji="0" lang="it-IT" altLang="it-IT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4" name="Picture 4" descr="picman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384" y="699813"/>
            <a:ext cx="2360612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6" descr="picmanxff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522" y="3743878"/>
            <a:ext cx="2360612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8" descr="piccatmanx2ff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004" y="3743878"/>
            <a:ext cx="2360612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0" descr="piccatmanx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003" y="699813"/>
            <a:ext cx="2360613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Group 26"/>
          <p:cNvGrpSpPr>
            <a:grpSpLocks/>
          </p:cNvGrpSpPr>
          <p:nvPr/>
        </p:nvGrpSpPr>
        <p:grpSpPr bwMode="auto">
          <a:xfrm>
            <a:off x="3624071" y="3052903"/>
            <a:ext cx="1571627" cy="708025"/>
            <a:chOff x="262" y="2074"/>
            <a:chExt cx="990" cy="446"/>
          </a:xfrm>
        </p:grpSpPr>
        <p:sp>
          <p:nvSpPr>
            <p:cNvPr id="19" name="AutoShape 12"/>
            <p:cNvSpPr>
              <a:spLocks noChangeArrowheads="1"/>
            </p:cNvSpPr>
            <p:nvPr/>
          </p:nvSpPr>
          <p:spPr bwMode="auto">
            <a:xfrm>
              <a:off x="262" y="2112"/>
              <a:ext cx="288" cy="364"/>
            </a:xfrm>
            <a:prstGeom prst="upDownArrow">
              <a:avLst>
                <a:gd name="adj1" fmla="val 50000"/>
                <a:gd name="adj2" fmla="val 2527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20" name="Text Box 13"/>
            <p:cNvSpPr txBox="1">
              <a:spLocks noChangeArrowheads="1"/>
            </p:cNvSpPr>
            <p:nvPr/>
          </p:nvSpPr>
          <p:spPr bwMode="auto">
            <a:xfrm>
              <a:off x="510" y="2074"/>
              <a:ext cx="742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Fourier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transform</a:t>
              </a:r>
              <a:endParaRPr lang="en-GB" altLang="it-IT" sz="2000" dirty="0">
                <a:latin typeface="Times" panose="02020603050405020304" pitchFamily="18" charset="0"/>
              </a:endParaRPr>
            </a:p>
          </p:txBody>
        </p:sp>
      </p:grp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7242340" y="6110857"/>
            <a:ext cx="9861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|</a:t>
            </a:r>
            <a:r>
              <a:rPr lang="en-GB" altLang="it-IT" sz="2400" dirty="0" err="1" smtClean="0">
                <a:latin typeface="Times" panose="02020603050405020304" pitchFamily="18" charset="0"/>
              </a:rPr>
              <a:t>F</a:t>
            </a:r>
            <a:r>
              <a:rPr lang="en-GB" altLang="it-IT" sz="2400" baseline="-25000" dirty="0" err="1" smtClean="0">
                <a:latin typeface="Times" panose="02020603050405020304" pitchFamily="18" charset="0"/>
              </a:rPr>
              <a:t>o</a:t>
            </a:r>
            <a:r>
              <a:rPr lang="en-GB" altLang="it-IT" sz="2400" dirty="0" smtClean="0">
                <a:latin typeface="Times" panose="02020603050405020304" pitchFamily="18" charset="0"/>
              </a:rPr>
              <a:t>|  </a:t>
            </a:r>
            <a:r>
              <a:rPr lang="en-GB" altLang="it-IT" sz="2400" dirty="0" smtClean="0">
                <a:solidFill>
                  <a:srgbClr val="000000"/>
                </a:solidFill>
                <a:latin typeface="Symbol" panose="05050102010706020507" pitchFamily="18" charset="2"/>
              </a:rPr>
              <a:t>f</a:t>
            </a:r>
            <a:r>
              <a:rPr lang="en-GB" altLang="it-IT" sz="2400" baseline="-25000" dirty="0" smtClean="0">
                <a:solidFill>
                  <a:srgbClr val="000000"/>
                </a:solidFill>
                <a:latin typeface="Times" panose="02020603050405020304" pitchFamily="18" charset="0"/>
              </a:rPr>
              <a:t>c</a:t>
            </a:r>
            <a:endParaRPr lang="it-IT" altLang="it-IT" sz="2400" baseline="-250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dirty="0">
              <a:latin typeface="Times" panose="02020603050405020304" pitchFamily="18" charset="0"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249254" y="6157290"/>
            <a:ext cx="222208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eaLnBrk="1" hangingPunct="1">
              <a:spcBef>
                <a:spcPct val="0"/>
              </a:spcBef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F(cat-tail)=</a:t>
            </a:r>
            <a:r>
              <a:rPr lang="en-GB" altLang="it-IT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|</a:t>
            </a:r>
            <a:r>
              <a:rPr lang="en-GB" altLang="it-IT" sz="2400" dirty="0" err="1" smtClean="0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r>
              <a:rPr lang="en-GB" altLang="it-IT" sz="2400" baseline="-25000" dirty="0" err="1" smtClean="0">
                <a:solidFill>
                  <a:srgbClr val="000000"/>
                </a:solidFill>
                <a:latin typeface="Times" panose="02020603050405020304" pitchFamily="18" charset="0"/>
              </a:rPr>
              <a:t>c</a:t>
            </a:r>
            <a:r>
              <a:rPr lang="en-GB" altLang="it-IT" sz="2400" dirty="0" err="1" smtClean="0">
                <a:solidFill>
                  <a:srgbClr val="000000"/>
                </a:solidFill>
                <a:latin typeface="Times" panose="02020603050405020304" pitchFamily="18" charset="0"/>
              </a:rPr>
              <a:t>|</a:t>
            </a:r>
            <a:r>
              <a:rPr lang="en-GB" altLang="it-IT" sz="2400" dirty="0" err="1" smtClean="0">
                <a:solidFill>
                  <a:srgbClr val="000000"/>
                </a:solidFill>
                <a:latin typeface="Symbol" panose="05050102010706020507" pitchFamily="18" charset="2"/>
              </a:rPr>
              <a:t>f</a:t>
            </a:r>
            <a:r>
              <a:rPr lang="en-GB" altLang="it-IT" sz="2400" baseline="-25000" dirty="0" err="1" smtClean="0">
                <a:solidFill>
                  <a:srgbClr val="000000"/>
                </a:solidFill>
                <a:latin typeface="Times" panose="02020603050405020304" pitchFamily="18" charset="0"/>
              </a:rPr>
              <a:t>c</a:t>
            </a:r>
            <a:endParaRPr lang="it-IT" altLang="it-IT" sz="2400" baseline="-250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dirty="0">
              <a:latin typeface="Times" panose="02020603050405020304" pitchFamily="18" charset="0"/>
            </a:endParaRPr>
          </a:p>
        </p:txBody>
      </p:sp>
      <p:pic>
        <p:nvPicPr>
          <p:cNvPr id="26" name="Picture 1032" descr="piccatfft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66" y="3754578"/>
            <a:ext cx="2356279" cy="2356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264543" y="1217674"/>
            <a:ext cx="7630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0" dirty="0" smtClean="0"/>
              <a:t>?</a:t>
            </a:r>
            <a:endParaRPr lang="it-IT" sz="8000" dirty="0"/>
          </a:p>
        </p:txBody>
      </p:sp>
      <p:grpSp>
        <p:nvGrpSpPr>
          <p:cNvPr id="5" name="Gruppo 4"/>
          <p:cNvGrpSpPr/>
          <p:nvPr/>
        </p:nvGrpSpPr>
        <p:grpSpPr>
          <a:xfrm>
            <a:off x="861391" y="3152655"/>
            <a:ext cx="1780598" cy="809197"/>
            <a:chOff x="861391" y="3152655"/>
            <a:chExt cx="1780598" cy="809197"/>
          </a:xfrm>
        </p:grpSpPr>
        <p:sp>
          <p:nvSpPr>
            <p:cNvPr id="58375" name="Text Box 1039"/>
            <p:cNvSpPr txBox="1">
              <a:spLocks noChangeArrowheads="1"/>
            </p:cNvSpPr>
            <p:nvPr/>
          </p:nvSpPr>
          <p:spPr bwMode="auto">
            <a:xfrm>
              <a:off x="1320793" y="3192411"/>
              <a:ext cx="1321196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it-IT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" panose="02020603050405020304" pitchFamily="18" charset="0"/>
                  <a:ea typeface="+mn-ea"/>
                  <a:cs typeface="+mn-cs"/>
                </a:rPr>
                <a:t>Diffraction</a:t>
              </a:r>
              <a:endParaRPr kumimoji="0" lang="en-GB" alt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alt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" name="Freccia in giù 3"/>
            <p:cNvSpPr/>
            <p:nvPr/>
          </p:nvSpPr>
          <p:spPr>
            <a:xfrm>
              <a:off x="861391" y="3152655"/>
              <a:ext cx="403152" cy="49866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/>
          <p:cNvGrpSpPr/>
          <p:nvPr/>
        </p:nvGrpSpPr>
        <p:grpSpPr>
          <a:xfrm>
            <a:off x="6680453" y="3052903"/>
            <a:ext cx="1523093" cy="707886"/>
            <a:chOff x="6680453" y="3052903"/>
            <a:chExt cx="1523093" cy="707886"/>
          </a:xfrm>
        </p:grpSpPr>
        <p:sp>
          <p:nvSpPr>
            <p:cNvPr id="25" name="Text Box 32"/>
            <p:cNvSpPr txBox="1">
              <a:spLocks noChangeArrowheads="1"/>
            </p:cNvSpPr>
            <p:nvPr/>
          </p:nvSpPr>
          <p:spPr bwMode="auto">
            <a:xfrm>
              <a:off x="7017003" y="3052903"/>
              <a:ext cx="1186543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Fourier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synthesis </a:t>
              </a:r>
              <a:endParaRPr lang="en-GB" altLang="it-IT" sz="2000" dirty="0">
                <a:latin typeface="Times" panose="02020603050405020304" pitchFamily="18" charset="0"/>
              </a:endParaRPr>
            </a:p>
          </p:txBody>
        </p:sp>
        <p:sp>
          <p:nvSpPr>
            <p:cNvPr id="6" name="Freccia in su 5"/>
            <p:cNvSpPr/>
            <p:nvPr/>
          </p:nvSpPr>
          <p:spPr>
            <a:xfrm>
              <a:off x="6680453" y="3152655"/>
              <a:ext cx="379412" cy="458285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106150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8" grpId="0"/>
      <p:bldP spid="21" grpId="0" autoUpdateAnimBg="0"/>
      <p:bldP spid="22" grpId="0" autoUpdateAnimBg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54" name="Text Box 1050"/>
          <p:cNvSpPr txBox="1">
            <a:spLocks noChangeArrowheads="1"/>
          </p:cNvSpPr>
          <p:nvPr/>
        </p:nvSpPr>
        <p:spPr bwMode="auto">
          <a:xfrm>
            <a:off x="2352675" y="584200"/>
            <a:ext cx="3157538" cy="6159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>
                <a:cs typeface="Times New Roman" panose="02020603050405020304" pitchFamily="18" charset="0"/>
              </a:rPr>
              <a:t> </a:t>
            </a:r>
            <a:endParaRPr lang="en-GB" altLang="it-IT" sz="1000" dirty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STARTING MODEL</a:t>
            </a:r>
            <a:endParaRPr lang="it-IT" altLang="it-IT" sz="14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400" b="1" dirty="0">
                <a:solidFill>
                  <a:srgbClr val="FF0000"/>
                </a:solidFill>
                <a:cs typeface="Times New Roman" panose="02020603050405020304" pitchFamily="18" charset="0"/>
              </a:rPr>
              <a:t> </a:t>
            </a:r>
            <a:endParaRPr lang="it-IT" altLang="it-IT" sz="14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it-IT" altLang="it-IT" sz="2400" dirty="0"/>
          </a:p>
        </p:txBody>
      </p:sp>
      <p:grpSp>
        <p:nvGrpSpPr>
          <p:cNvPr id="99377" name="Group 1073"/>
          <p:cNvGrpSpPr>
            <a:grpSpLocks/>
          </p:cNvGrpSpPr>
          <p:nvPr/>
        </p:nvGrpSpPr>
        <p:grpSpPr bwMode="auto">
          <a:xfrm>
            <a:off x="1458913" y="2324100"/>
            <a:ext cx="4995862" cy="784225"/>
            <a:chOff x="919" y="1464"/>
            <a:chExt cx="3147" cy="494"/>
          </a:xfrm>
        </p:grpSpPr>
        <p:sp>
          <p:nvSpPr>
            <p:cNvPr id="70683" name="Text Box 1049"/>
            <p:cNvSpPr txBox="1">
              <a:spLocks noChangeArrowheads="1"/>
            </p:cNvSpPr>
            <p:nvPr/>
          </p:nvSpPr>
          <p:spPr bwMode="auto">
            <a:xfrm>
              <a:off x="919" y="1613"/>
              <a:ext cx="3147" cy="34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bIns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8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STRUCTURE FACTORS CALCULATION</a:t>
              </a:r>
              <a:endParaRPr lang="it-IT" altLang="it-IT" sz="1800" b="1" dirty="0">
                <a:solidFill>
                  <a:srgbClr val="800000"/>
                </a:solidFill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(</a:t>
              </a:r>
              <a:r>
                <a:rPr lang="it-IT" altLang="it-IT" sz="1200" b="1" dirty="0" err="1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Phases</a:t>
              </a: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)</a:t>
              </a:r>
              <a:endParaRPr lang="en-GB" altLang="it-IT" sz="2400" dirty="0"/>
            </a:p>
          </p:txBody>
        </p:sp>
        <p:sp>
          <p:nvSpPr>
            <p:cNvPr id="70684" name="Line 1061"/>
            <p:cNvSpPr>
              <a:spLocks noChangeShapeType="1"/>
            </p:cNvSpPr>
            <p:nvPr/>
          </p:nvSpPr>
          <p:spPr bwMode="auto">
            <a:xfrm>
              <a:off x="2478" y="1464"/>
              <a:ext cx="0" cy="1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99378" name="Group 1074"/>
          <p:cNvGrpSpPr>
            <a:grpSpLocks/>
          </p:cNvGrpSpPr>
          <p:nvPr/>
        </p:nvGrpSpPr>
        <p:grpSpPr bwMode="auto">
          <a:xfrm>
            <a:off x="1789113" y="3109913"/>
            <a:ext cx="4445000" cy="1069975"/>
            <a:chOff x="1127" y="1959"/>
            <a:chExt cx="2800" cy="674"/>
          </a:xfrm>
        </p:grpSpPr>
        <p:sp>
          <p:nvSpPr>
            <p:cNvPr id="70681" name="Text Box 1047"/>
            <p:cNvSpPr txBox="1">
              <a:spLocks noChangeArrowheads="1"/>
            </p:cNvSpPr>
            <p:nvPr/>
          </p:nvSpPr>
          <p:spPr bwMode="auto">
            <a:xfrm>
              <a:off x="1127" y="2157"/>
              <a:ext cx="2800" cy="47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 dirty="0" smtClean="0">
                  <a:solidFill>
                    <a:srgbClr val="0000FF"/>
                  </a:solidFill>
                  <a:cs typeface="Times New Roman" panose="02020603050405020304" pitchFamily="18" charset="0"/>
                </a:rPr>
                <a:t>Electron </a:t>
              </a:r>
              <a:r>
                <a:rPr lang="it-IT" altLang="it-IT" sz="1600" b="1" dirty="0" err="1" smtClean="0">
                  <a:solidFill>
                    <a:srgbClr val="0000FF"/>
                  </a:solidFill>
                  <a:cs typeface="Times New Roman" panose="02020603050405020304" pitchFamily="18" charset="0"/>
                </a:rPr>
                <a:t>density</a:t>
              </a:r>
              <a:r>
                <a:rPr lang="it-IT" altLang="it-IT" sz="1600" b="1" dirty="0" smtClean="0">
                  <a:solidFill>
                    <a:srgbClr val="0000FF"/>
                  </a:solidFill>
                  <a:cs typeface="Times New Roman" panose="02020603050405020304" pitchFamily="18" charset="0"/>
                </a:rPr>
                <a:t> </a:t>
              </a:r>
              <a:r>
                <a:rPr lang="it-IT" altLang="it-IT" sz="1600" b="1" dirty="0" err="1" smtClean="0">
                  <a:solidFill>
                    <a:srgbClr val="0000FF"/>
                  </a:solidFill>
                  <a:cs typeface="Times New Roman" panose="02020603050405020304" pitchFamily="18" charset="0"/>
                </a:rPr>
                <a:t>maps</a:t>
              </a:r>
              <a:r>
                <a:rPr lang="it-IT" altLang="it-IT" sz="1600" b="1" dirty="0" smtClean="0">
                  <a:solidFill>
                    <a:srgbClr val="0000FF"/>
                  </a:solidFill>
                  <a:cs typeface="Times New Roman" panose="02020603050405020304" pitchFamily="18" charset="0"/>
                </a:rPr>
                <a:t> </a:t>
              </a:r>
              <a:r>
                <a:rPr lang="it-IT" altLang="it-IT" sz="1600" b="1" dirty="0" err="1" smtClean="0">
                  <a:solidFill>
                    <a:srgbClr val="0000FF"/>
                  </a:solidFill>
                  <a:cs typeface="Times New Roman" panose="02020603050405020304" pitchFamily="18" charset="0"/>
                </a:rPr>
                <a:t>calculation</a:t>
              </a:r>
              <a:endParaRPr lang="en-GB" altLang="it-IT" sz="1000" dirty="0"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600" b="1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|F</a:t>
              </a:r>
              <a:r>
                <a:rPr lang="it-IT" altLang="it-IT" sz="1600" b="1" baseline="-30000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o</a:t>
              </a:r>
              <a:r>
                <a:rPr lang="it-IT" altLang="it-IT" sz="1600" b="1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|</a:t>
              </a:r>
              <a:r>
                <a:rPr lang="it-IT" altLang="it-IT" sz="1600" b="1" dirty="0">
                  <a:solidFill>
                    <a:srgbClr val="0000FF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; </a:t>
              </a:r>
              <a:r>
                <a:rPr lang="it-IT" altLang="it-IT" sz="1600" b="1" dirty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2|F</a:t>
              </a:r>
              <a:r>
                <a:rPr lang="it-IT" altLang="it-IT" sz="1600" b="1" baseline="-30000" dirty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o</a:t>
              </a:r>
              <a:r>
                <a:rPr lang="it-IT" altLang="it-IT" sz="1600" b="1" dirty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|-|</a:t>
              </a:r>
              <a:r>
                <a:rPr lang="it-IT" altLang="it-IT" sz="1600" b="1" dirty="0" err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F</a:t>
              </a:r>
              <a:r>
                <a:rPr lang="it-IT" altLang="it-IT" sz="1600" b="1" baseline="-30000" dirty="0" err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c</a:t>
              </a:r>
              <a:r>
                <a:rPr lang="it-IT" altLang="it-IT" sz="1600" b="1" dirty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| </a:t>
              </a:r>
              <a:r>
                <a:rPr lang="it-IT" altLang="it-IT" sz="1600" b="1" dirty="0">
                  <a:solidFill>
                    <a:srgbClr val="0000FF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; </a:t>
              </a:r>
              <a:r>
                <a:rPr lang="it-IT" altLang="it-IT" sz="1600" b="1" dirty="0">
                  <a:solidFill>
                    <a:srgbClr val="FF0066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|</a:t>
              </a:r>
              <a:r>
                <a:rPr lang="it-IT" altLang="it-IT" sz="1600" b="1" dirty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F</a:t>
              </a:r>
              <a:r>
                <a:rPr lang="it-IT" altLang="it-IT" sz="1600" b="1" baseline="-30000" dirty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o</a:t>
              </a:r>
              <a:r>
                <a:rPr lang="it-IT" altLang="it-IT" sz="1600" b="1" dirty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|-|</a:t>
              </a:r>
              <a:r>
                <a:rPr lang="it-IT" altLang="it-IT" sz="1600" b="1" dirty="0" err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F</a:t>
              </a:r>
              <a:r>
                <a:rPr lang="it-IT" altLang="it-IT" sz="1600" b="1" baseline="-30000" dirty="0" err="1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c</a:t>
              </a:r>
              <a:r>
                <a:rPr lang="it-IT" altLang="it-IT" sz="1600" b="1" dirty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| </a:t>
              </a:r>
              <a:endParaRPr lang="en-GB" altLang="it-IT" sz="1000" dirty="0"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endParaRPr lang="en-GB" altLang="it-IT" sz="1600" b="1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70682" name="Line 1053"/>
            <p:cNvSpPr>
              <a:spLocks noChangeShapeType="1"/>
            </p:cNvSpPr>
            <p:nvPr/>
          </p:nvSpPr>
          <p:spPr bwMode="auto">
            <a:xfrm>
              <a:off x="2492" y="1959"/>
              <a:ext cx="0" cy="1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99379" name="Group 1075"/>
          <p:cNvGrpSpPr>
            <a:grpSpLocks/>
          </p:cNvGrpSpPr>
          <p:nvPr/>
        </p:nvGrpSpPr>
        <p:grpSpPr bwMode="auto">
          <a:xfrm>
            <a:off x="2408238" y="4194175"/>
            <a:ext cx="2901950" cy="1008063"/>
            <a:chOff x="1517" y="2642"/>
            <a:chExt cx="1828" cy="635"/>
          </a:xfrm>
        </p:grpSpPr>
        <p:sp>
          <p:nvSpPr>
            <p:cNvPr id="70679" name="Text Box 1051"/>
            <p:cNvSpPr txBox="1">
              <a:spLocks noChangeArrowheads="1"/>
            </p:cNvSpPr>
            <p:nvPr/>
          </p:nvSpPr>
          <p:spPr bwMode="auto">
            <a:xfrm>
              <a:off x="1517" y="2882"/>
              <a:ext cx="1828" cy="39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 dirty="0" err="1" smtClean="0">
                  <a:cs typeface="Times New Roman" panose="02020603050405020304" pitchFamily="18" charset="0"/>
                </a:rPr>
                <a:t>Modeling</a:t>
              </a:r>
              <a:r>
                <a:rPr lang="it-IT" altLang="it-IT" sz="1600" b="1" dirty="0" smtClean="0">
                  <a:cs typeface="Times New Roman" panose="02020603050405020304" pitchFamily="18" charset="0"/>
                </a:rPr>
                <a:t> of </a:t>
              </a:r>
              <a:r>
                <a:rPr lang="it-IT" altLang="it-IT" sz="1600" b="1" dirty="0" err="1" smtClean="0">
                  <a:cs typeface="Times New Roman" panose="02020603050405020304" pitchFamily="18" charset="0"/>
                </a:rPr>
                <a:t>atoms</a:t>
              </a:r>
              <a:r>
                <a:rPr lang="it-IT" altLang="it-IT" sz="1600" b="1" dirty="0" smtClean="0">
                  <a:cs typeface="Times New Roman" panose="02020603050405020304" pitchFamily="18" charset="0"/>
                </a:rPr>
                <a:t> in the electron </a:t>
              </a:r>
              <a:r>
                <a:rPr lang="it-IT" altLang="it-IT" sz="1600" b="1" dirty="0" err="1" smtClean="0">
                  <a:cs typeface="Times New Roman" panose="02020603050405020304" pitchFamily="18" charset="0"/>
                </a:rPr>
                <a:t>density</a:t>
              </a:r>
              <a:r>
                <a:rPr lang="it-IT" altLang="it-IT" sz="1600" b="1" dirty="0" smtClean="0">
                  <a:cs typeface="Times New Roman" panose="02020603050405020304" pitchFamily="18" charset="0"/>
                </a:rPr>
                <a:t> </a:t>
              </a:r>
              <a:r>
                <a:rPr lang="it-IT" altLang="it-IT" sz="1600" b="1" dirty="0" err="1" smtClean="0">
                  <a:cs typeface="Times New Roman" panose="02020603050405020304" pitchFamily="18" charset="0"/>
                </a:rPr>
                <a:t>maps</a:t>
              </a:r>
              <a:r>
                <a:rPr lang="it-IT" altLang="it-IT" sz="1600" b="1" dirty="0" smtClean="0">
                  <a:cs typeface="Times New Roman" panose="02020603050405020304" pitchFamily="18" charset="0"/>
                </a:rPr>
                <a:t> </a:t>
              </a:r>
              <a:endParaRPr lang="en-GB" altLang="it-IT" sz="1600" b="1" dirty="0">
                <a:solidFill>
                  <a:srgbClr val="FF0000"/>
                </a:solidFill>
                <a:cs typeface="Times New Roman" panose="02020603050405020304" pitchFamily="18" charset="0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endParaRPr lang="en-GB" altLang="it-IT" sz="2400" dirty="0"/>
            </a:p>
          </p:txBody>
        </p:sp>
        <p:sp>
          <p:nvSpPr>
            <p:cNvPr id="70680" name="Line 1060"/>
            <p:cNvSpPr>
              <a:spLocks noChangeShapeType="1"/>
            </p:cNvSpPr>
            <p:nvPr/>
          </p:nvSpPr>
          <p:spPr bwMode="auto">
            <a:xfrm>
              <a:off x="2519" y="2642"/>
              <a:ext cx="0" cy="2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99375" name="Group 1071"/>
          <p:cNvGrpSpPr>
            <a:grpSpLocks/>
          </p:cNvGrpSpPr>
          <p:nvPr/>
        </p:nvGrpSpPr>
        <p:grpSpPr bwMode="auto">
          <a:xfrm>
            <a:off x="5370513" y="1824038"/>
            <a:ext cx="1700212" cy="3082925"/>
            <a:chOff x="3383" y="1149"/>
            <a:chExt cx="1071" cy="1942"/>
          </a:xfrm>
        </p:grpSpPr>
        <p:sp>
          <p:nvSpPr>
            <p:cNvPr id="70676" name="Line 1059"/>
            <p:cNvSpPr>
              <a:spLocks noChangeShapeType="1"/>
            </p:cNvSpPr>
            <p:nvPr/>
          </p:nvSpPr>
          <p:spPr bwMode="auto">
            <a:xfrm>
              <a:off x="3383" y="3078"/>
              <a:ext cx="105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77" name="Line 1058"/>
            <p:cNvSpPr>
              <a:spLocks noChangeShapeType="1"/>
            </p:cNvSpPr>
            <p:nvPr/>
          </p:nvSpPr>
          <p:spPr bwMode="auto">
            <a:xfrm flipH="1" flipV="1">
              <a:off x="4454" y="1149"/>
              <a:ext cx="0" cy="19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78" name="Line 1057"/>
            <p:cNvSpPr>
              <a:spLocks noChangeShapeType="1"/>
            </p:cNvSpPr>
            <p:nvPr/>
          </p:nvSpPr>
          <p:spPr bwMode="auto">
            <a:xfrm flipH="1">
              <a:off x="3443" y="1149"/>
              <a:ext cx="10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99370" name="Rectangle 106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7772400" cy="561975"/>
          </a:xfrm>
        </p:spPr>
        <p:txBody>
          <a:bodyPr/>
          <a:lstStyle/>
          <a:p>
            <a:pPr eaLnBrk="1" hangingPunct="1">
              <a:defRPr/>
            </a:pPr>
            <a:r>
              <a:rPr lang="it-IT" altLang="it-IT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REFINEMENT</a:t>
            </a:r>
            <a:endParaRPr lang="it-IT" altLang="it-IT" dirty="0" smtClean="0"/>
          </a:p>
        </p:txBody>
      </p:sp>
      <p:grpSp>
        <p:nvGrpSpPr>
          <p:cNvPr id="99376" name="Group 1072"/>
          <p:cNvGrpSpPr>
            <a:grpSpLocks/>
          </p:cNvGrpSpPr>
          <p:nvPr/>
        </p:nvGrpSpPr>
        <p:grpSpPr bwMode="auto">
          <a:xfrm>
            <a:off x="990600" y="1196975"/>
            <a:ext cx="4441825" cy="1106488"/>
            <a:chOff x="624" y="754"/>
            <a:chExt cx="2798" cy="697"/>
          </a:xfrm>
        </p:grpSpPr>
        <p:sp>
          <p:nvSpPr>
            <p:cNvPr id="70673" name="Text Box 1046"/>
            <p:cNvSpPr txBox="1">
              <a:spLocks noChangeArrowheads="1"/>
            </p:cNvSpPr>
            <p:nvPr/>
          </p:nvSpPr>
          <p:spPr bwMode="auto">
            <a:xfrm>
              <a:off x="1517" y="927"/>
              <a:ext cx="1905" cy="52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REFINEMENT </a:t>
              </a:r>
              <a:r>
                <a:rPr lang="it-IT" altLang="it-IT" sz="1200" b="1" dirty="0">
                  <a:solidFill>
                    <a:srgbClr val="800000"/>
                  </a:solidFill>
                  <a:cs typeface="Times New Roman" panose="02020603050405020304" pitchFamily="18" charset="0"/>
                </a:rPr>
                <a:t>CYCLES TO MINIMIZE THE </a:t>
              </a: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DIFFERENCES </a:t>
              </a:r>
              <a:r>
                <a:rPr lang="it-IT" altLang="it-IT" sz="1200" b="1" dirty="0">
                  <a:solidFill>
                    <a:srgbClr val="800000"/>
                  </a:solidFill>
                  <a:cs typeface="Times New Roman" panose="02020603050405020304" pitchFamily="18" charset="0"/>
                </a:rPr>
                <a:t>BETWEEN</a:t>
              </a: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|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200" b="1" dirty="0" smtClean="0">
                  <a:solidFill>
                    <a:srgbClr val="FF0000"/>
                  </a:solidFill>
                  <a:cs typeface="Times New Roman" panose="02020603050405020304" pitchFamily="18" charset="0"/>
                </a:rPr>
                <a:t>F</a:t>
              </a:r>
              <a:r>
                <a:rPr lang="it-IT" altLang="it-IT" sz="1200" b="1" baseline="-30000" dirty="0" smtClean="0">
                  <a:solidFill>
                    <a:srgbClr val="FF0000"/>
                  </a:solidFill>
                  <a:cs typeface="Times New Roman" panose="02020603050405020304" pitchFamily="18" charset="0"/>
                </a:rPr>
                <a:t>O</a:t>
              </a: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|</a:t>
              </a:r>
              <a:r>
                <a:rPr lang="it-IT" altLang="it-IT" sz="1200" b="1" baseline="30000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2</a:t>
              </a: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 and |</a:t>
              </a:r>
              <a:r>
                <a:rPr lang="it-IT" altLang="it-IT" sz="1200" b="1" dirty="0" smtClean="0">
                  <a:solidFill>
                    <a:srgbClr val="FF0000"/>
                  </a:solidFill>
                  <a:cs typeface="Times New Roman" panose="02020603050405020304" pitchFamily="18" charset="0"/>
                </a:rPr>
                <a:t>F</a:t>
              </a:r>
              <a:r>
                <a:rPr lang="it-IT" altLang="it-IT" sz="1200" b="1" baseline="-30000" dirty="0" smtClean="0">
                  <a:solidFill>
                    <a:srgbClr val="FF0000"/>
                  </a:solidFill>
                  <a:cs typeface="Times New Roman" panose="02020603050405020304" pitchFamily="18" charset="0"/>
                </a:rPr>
                <a:t>C</a:t>
              </a: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|</a:t>
              </a:r>
              <a:r>
                <a:rPr lang="it-IT" altLang="it-IT" sz="1200" b="1" baseline="30000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2</a:t>
              </a: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 OR </a:t>
              </a: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</a:t>
              </a:r>
              <a:r>
                <a:rPr lang="it-IT" altLang="it-IT" sz="1200" b="1" dirty="0" smtClean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F</a:t>
              </a:r>
              <a:r>
                <a:rPr lang="it-IT" altLang="it-IT" sz="1200" b="1" baseline="-30000" dirty="0" smtClean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O</a:t>
              </a:r>
              <a:r>
                <a:rPr lang="it-IT" altLang="it-IT" sz="1200" b="1" dirty="0">
                  <a:solidFill>
                    <a:srgbClr val="80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</a:t>
              </a:r>
              <a:r>
                <a:rPr lang="it-IT" altLang="it-IT" sz="1200" b="1" dirty="0">
                  <a:solidFill>
                    <a:srgbClr val="800000"/>
                  </a:solidFill>
                  <a:cs typeface="Times New Roman" panose="02020603050405020304" pitchFamily="18" charset="0"/>
                </a:rPr>
                <a:t> </a:t>
              </a: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and </a:t>
              </a: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</a:t>
              </a:r>
              <a:r>
                <a:rPr lang="it-IT" altLang="it-IT" sz="1200" b="1" dirty="0" smtClean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F</a:t>
              </a:r>
              <a:r>
                <a:rPr lang="it-IT" altLang="it-IT" sz="1200" b="1" baseline="-30000" dirty="0" smtClean="0">
                  <a:solidFill>
                    <a:srgbClr val="FF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C</a:t>
              </a:r>
              <a:r>
                <a:rPr lang="it-IT" altLang="it-IT" sz="1200" b="1" dirty="0">
                  <a:solidFill>
                    <a:srgbClr val="80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</a:t>
              </a:r>
              <a:r>
                <a:rPr lang="it-IT" altLang="it-IT" sz="1200" b="1" dirty="0">
                  <a:solidFill>
                    <a:srgbClr val="800000"/>
                  </a:solidFill>
                  <a:cs typeface="Times New Roman" panose="02020603050405020304" pitchFamily="18" charset="0"/>
                </a:rPr>
                <a:t>.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200" b="1" dirty="0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by </a:t>
              </a:r>
              <a:r>
                <a:rPr lang="it-IT" altLang="it-IT" sz="1200" b="1" dirty="0" err="1">
                  <a:solidFill>
                    <a:srgbClr val="800000"/>
                  </a:solidFill>
                  <a:cs typeface="Times New Roman" panose="02020603050405020304" pitchFamily="18" charset="0"/>
                </a:rPr>
                <a:t>changing</a:t>
              </a:r>
              <a:r>
                <a:rPr lang="it-IT" altLang="it-IT" sz="1200" b="1" dirty="0">
                  <a:solidFill>
                    <a:srgbClr val="800000"/>
                  </a:solidFill>
                  <a:cs typeface="Times New Roman" panose="02020603050405020304" pitchFamily="18" charset="0"/>
                </a:rPr>
                <a:t> </a:t>
              </a:r>
              <a:r>
                <a:rPr lang="it-IT" altLang="it-IT" sz="1200" b="1" dirty="0" err="1">
                  <a:solidFill>
                    <a:srgbClr val="800000"/>
                  </a:solidFill>
                  <a:cs typeface="Times New Roman" panose="02020603050405020304" pitchFamily="18" charset="0"/>
                </a:rPr>
                <a:t>xyz</a:t>
              </a:r>
              <a:r>
                <a:rPr lang="it-IT" altLang="it-IT" sz="1200" b="1" dirty="0">
                  <a:solidFill>
                    <a:srgbClr val="800000"/>
                  </a:solidFill>
                  <a:cs typeface="Times New Roman" panose="02020603050405020304" pitchFamily="18" charset="0"/>
                </a:rPr>
                <a:t> and B of the </a:t>
              </a:r>
              <a:r>
                <a:rPr lang="it-IT" altLang="it-IT" sz="1200" b="1" dirty="0" err="1" smtClean="0">
                  <a:solidFill>
                    <a:srgbClr val="800000"/>
                  </a:solidFill>
                  <a:cs typeface="Times New Roman" panose="02020603050405020304" pitchFamily="18" charset="0"/>
                </a:rPr>
                <a:t>atoms</a:t>
              </a:r>
              <a:endParaRPr lang="en-GB" altLang="it-IT" sz="1000" dirty="0"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endParaRPr lang="en-GB" altLang="it-IT" sz="1200" b="1" dirty="0">
                <a:solidFill>
                  <a:srgbClr val="800000"/>
                </a:solidFill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70674" name="Line 1052"/>
            <p:cNvSpPr>
              <a:spLocks noChangeShapeType="1"/>
            </p:cNvSpPr>
            <p:nvPr/>
          </p:nvSpPr>
          <p:spPr bwMode="auto">
            <a:xfrm>
              <a:off x="2458" y="754"/>
              <a:ext cx="0" cy="1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0675" name="Text Box 1067"/>
            <p:cNvSpPr txBox="1">
              <a:spLocks noChangeArrowheads="1"/>
            </p:cNvSpPr>
            <p:nvPr/>
          </p:nvSpPr>
          <p:spPr bwMode="auto">
            <a:xfrm>
              <a:off x="624" y="1026"/>
              <a:ext cx="72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it-IT" altLang="it-IT" sz="1600"/>
            </a:p>
          </p:txBody>
        </p:sp>
      </p:grpSp>
      <p:grpSp>
        <p:nvGrpSpPr>
          <p:cNvPr id="99380" name="Group 1076"/>
          <p:cNvGrpSpPr>
            <a:grpSpLocks/>
          </p:cNvGrpSpPr>
          <p:nvPr/>
        </p:nvGrpSpPr>
        <p:grpSpPr bwMode="auto">
          <a:xfrm>
            <a:off x="546100" y="3856038"/>
            <a:ext cx="7797800" cy="2676525"/>
            <a:chOff x="344" y="2429"/>
            <a:chExt cx="4912" cy="1686"/>
          </a:xfrm>
        </p:grpSpPr>
        <p:sp>
          <p:nvSpPr>
            <p:cNvPr id="70666" name="Text Box 1062"/>
            <p:cNvSpPr txBox="1">
              <a:spLocks noChangeArrowheads="1"/>
            </p:cNvSpPr>
            <p:nvPr/>
          </p:nvSpPr>
          <p:spPr bwMode="auto">
            <a:xfrm>
              <a:off x="1782" y="3639"/>
              <a:ext cx="1320" cy="47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 dirty="0" smtClean="0">
                  <a:cs typeface="Times New Roman" panose="02020603050405020304" pitchFamily="18" charset="0"/>
                </a:rPr>
                <a:t>END of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1600" b="1" dirty="0" smtClean="0">
                  <a:cs typeface="Times New Roman" panose="02020603050405020304" pitchFamily="18" charset="0"/>
                </a:rPr>
                <a:t>REFINEMENT</a:t>
              </a:r>
              <a:endParaRPr lang="en-GB" altLang="it-IT" sz="1000" dirty="0">
                <a:cs typeface="Times New Roman" panose="02020603050405020304" pitchFamily="18" charset="0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endParaRPr lang="en-GB" altLang="it-IT" sz="2400" dirty="0"/>
            </a:p>
          </p:txBody>
        </p:sp>
        <p:grpSp>
          <p:nvGrpSpPr>
            <p:cNvPr id="70667" name="Group 1070"/>
            <p:cNvGrpSpPr>
              <a:grpSpLocks/>
            </p:cNvGrpSpPr>
            <p:nvPr/>
          </p:nvGrpSpPr>
          <p:grpSpPr bwMode="auto">
            <a:xfrm>
              <a:off x="344" y="2429"/>
              <a:ext cx="1391" cy="1419"/>
              <a:chOff x="344" y="2429"/>
              <a:chExt cx="1391" cy="1419"/>
            </a:xfrm>
          </p:grpSpPr>
          <p:sp>
            <p:nvSpPr>
              <p:cNvPr id="70670" name="Line 1056"/>
              <p:cNvSpPr>
                <a:spLocks noChangeShapeType="1"/>
              </p:cNvSpPr>
              <p:nvPr/>
            </p:nvSpPr>
            <p:spPr bwMode="auto">
              <a:xfrm flipH="1">
                <a:off x="344" y="2429"/>
                <a:ext cx="7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0671" name="Line 1055"/>
              <p:cNvSpPr>
                <a:spLocks noChangeShapeType="1"/>
              </p:cNvSpPr>
              <p:nvPr/>
            </p:nvSpPr>
            <p:spPr bwMode="auto">
              <a:xfrm>
                <a:off x="349" y="2430"/>
                <a:ext cx="1" cy="141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70672" name="Line 1054"/>
              <p:cNvSpPr>
                <a:spLocks noChangeShapeType="1"/>
              </p:cNvSpPr>
              <p:nvPr/>
            </p:nvSpPr>
            <p:spPr bwMode="auto">
              <a:xfrm>
                <a:off x="356" y="3848"/>
                <a:ext cx="137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graphicFrame>
          <p:nvGraphicFramePr>
            <p:cNvPr id="70668" name="Object 106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19596571"/>
                </p:ext>
              </p:extLst>
            </p:nvPr>
          </p:nvGraphicFramePr>
          <p:xfrm>
            <a:off x="3343" y="3621"/>
            <a:ext cx="881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0859" name="Equazione" r:id="rId3" imgW="1231560" imgH="596880" progId="Equation.3">
                    <p:embed/>
                  </p:oleObj>
                </mc:Choice>
                <mc:Fallback>
                  <p:oleObj name="Equazione" r:id="rId3" imgW="1231560" imgH="596880" progId="Equation.3">
                    <p:embed/>
                    <p:pic>
                      <p:nvPicPr>
                        <p:cNvPr id="0" name="Object 106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3" y="3621"/>
                          <a:ext cx="881" cy="4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669" name="Text Box 1069"/>
            <p:cNvSpPr txBox="1">
              <a:spLocks noChangeArrowheads="1"/>
            </p:cNvSpPr>
            <p:nvPr/>
          </p:nvSpPr>
          <p:spPr bwMode="auto">
            <a:xfrm>
              <a:off x="4566" y="3714"/>
              <a:ext cx="6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it-IT" altLang="it-IT" sz="1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54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37160" y="0"/>
            <a:ext cx="8895522" cy="6942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it-IT" b="1" dirty="0">
                <a:solidFill>
                  <a:srgbClr val="0070C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From </a:t>
            </a:r>
            <a:r>
              <a:rPr lang="it-IT" b="1" dirty="0" err="1">
                <a:solidFill>
                  <a:srgbClr val="0070C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intensities</a:t>
            </a:r>
            <a:r>
              <a:rPr lang="it-IT" b="1" dirty="0">
                <a:solidFill>
                  <a:srgbClr val="0070C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to the moduli of </a:t>
            </a:r>
            <a:r>
              <a:rPr lang="it-IT" b="1" dirty="0" err="1">
                <a:solidFill>
                  <a:srgbClr val="0070C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structure</a:t>
            </a:r>
            <a:r>
              <a:rPr lang="it-IT" b="1" dirty="0">
                <a:solidFill>
                  <a:srgbClr val="0070C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 smtClean="0">
                <a:solidFill>
                  <a:srgbClr val="0070C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factors</a:t>
            </a:r>
            <a:endParaRPr lang="it-IT" b="1" dirty="0" smtClean="0">
              <a:solidFill>
                <a:srgbClr val="0070C0"/>
              </a:solidFill>
              <a:latin typeface="Times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0"/>
              </a:spcAft>
            </a:pPr>
            <a:endParaRPr lang="it-IT" sz="800" b="1" dirty="0" smtClean="0">
              <a:solidFill>
                <a:srgbClr val="0070C0"/>
              </a:solidFill>
              <a:latin typeface="Times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it-IT" sz="3200" dirty="0" err="1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3200" baseline="-25000" dirty="0" err="1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it-IT" sz="32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3200" dirty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= k |</a:t>
            </a:r>
            <a:r>
              <a:rPr lang="it-IT" sz="32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it-IT" sz="3200" baseline="-250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it-IT" sz="32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  <a:r>
              <a:rPr lang="it-IT" sz="3200" baseline="300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32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L(</a:t>
            </a:r>
            <a:r>
              <a:rPr lang="it-IT" sz="3200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q) </a:t>
            </a:r>
            <a:r>
              <a:rPr lang="it-IT" sz="32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3200" dirty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3200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q</a:t>
            </a:r>
            <a:r>
              <a:rPr lang="it-IT" sz="3200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)</a:t>
            </a:r>
            <a:r>
              <a:rPr lang="it-IT" sz="32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  <a:r>
              <a:rPr lang="it-IT" sz="3200" dirty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3200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q) </a:t>
            </a:r>
            <a:r>
              <a:rPr lang="it-IT" sz="3200" dirty="0" smtClean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it-IT" sz="32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3200" dirty="0" smtClean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t</a:t>
            </a:r>
            <a:r>
              <a:rPr lang="it-IT" sz="3200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) </a:t>
            </a:r>
          </a:p>
          <a:p>
            <a:pPr lvl="0" algn="ctr">
              <a:lnSpc>
                <a:spcPct val="107000"/>
              </a:lnSpc>
              <a:spcAft>
                <a:spcPts val="0"/>
              </a:spcAft>
            </a:pPr>
            <a:endParaRPr lang="it-IT" sz="800" dirty="0" smtClean="0">
              <a:solidFill>
                <a:srgbClr val="FF0000"/>
              </a:solidFill>
              <a:latin typeface="Symbol" panose="05050102010706020507" pitchFamily="18" charset="2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lvl="0" algn="ctr">
              <a:lnSpc>
                <a:spcPct val="107000"/>
              </a:lnSpc>
              <a:spcAft>
                <a:spcPts val="0"/>
              </a:spcAft>
            </a:pPr>
            <a:endParaRPr lang="it-IT" sz="800" dirty="0">
              <a:latin typeface="Symbol" panose="05050102010706020507" pitchFamily="18" charset="2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sz="20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L(</a:t>
            </a:r>
            <a:r>
              <a:rPr lang="it-IT" sz="2000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q</a:t>
            </a:r>
            <a:r>
              <a:rPr lang="it-IT" sz="20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2000" b="1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Lorentz</a:t>
            </a:r>
            <a:r>
              <a:rPr lang="it-IT" sz="2000" b="1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factor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accounts for the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angular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scanning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velocity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reciprocal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lattice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point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passes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Ewald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sphere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depends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on the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diffraction</a:t>
            </a:r>
            <a:r>
              <a:rPr lang="it-IT" sz="2000" dirty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geometry</a:t>
            </a:r>
            <a:r>
              <a:rPr lang="it-IT" sz="2000" dirty="0" smtClean="0">
                <a:solidFill>
                  <a:srgbClr val="00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2000" dirty="0" smtClean="0">
              <a:solidFill>
                <a:srgbClr val="000000"/>
              </a:solidFill>
              <a:latin typeface="Times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sz="20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p(</a:t>
            </a:r>
            <a:r>
              <a:rPr lang="it-IT" sz="2000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q</a:t>
            </a:r>
            <a:r>
              <a:rPr lang="it-IT" sz="2000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)</a:t>
            </a:r>
            <a:r>
              <a:rPr lang="it-IT" sz="20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polarization</a:t>
            </a:r>
            <a:r>
              <a:rPr lang="it-IT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factor</a:t>
            </a:r>
            <a:r>
              <a:rPr lang="it-IT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of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radiation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, due to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diffraction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crystal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possibly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due to the source (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synchrotron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) and/or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monochromator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crystal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sz="20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A(</a:t>
            </a:r>
            <a:r>
              <a:rPr lang="it-IT" sz="2000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q</a:t>
            </a:r>
            <a:r>
              <a:rPr lang="it-IT" sz="2000" dirty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)</a:t>
            </a:r>
            <a:r>
              <a:rPr lang="it-IT" sz="2000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attenuation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factor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diffracted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beams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due to </a:t>
            </a:r>
            <a:r>
              <a:rPr lang="it-IT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absorption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(of the Lambert–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Beer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type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= I0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exp</a:t>
            </a:r>
            <a:r>
              <a:rPr lang="it-IT" sz="2000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it-IT" sz="2000" baseline="30000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m</a:t>
            </a:r>
            <a:r>
              <a:rPr lang="it-IT" sz="2000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integrated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over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entire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volume of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crystal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different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optical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paths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depends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on the </a:t>
            </a:r>
            <a:r>
              <a:rPr lang="it-IT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shape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20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size</a:t>
            </a:r>
            <a:r>
              <a:rPr lang="it-IT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of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crystal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and on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its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chemical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composition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. For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spherical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crystals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correction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depends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it-IT" sz="2000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q.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2000" dirty="0" smtClean="0">
              <a:latin typeface="Symbol" panose="05050102010706020507" pitchFamily="18" charset="2"/>
              <a:ea typeface="Calibri" panose="020F0502020204030204" pitchFamily="34" charset="0"/>
              <a:cs typeface="Symbol" panose="05050102010706020507" pitchFamily="18" charset="2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sz="2000" dirty="0" smtClean="0">
                <a:solidFill>
                  <a:srgbClr val="FF0000"/>
                </a:solidFill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it-IT" sz="2000" dirty="0" smtClean="0">
                <a:solidFill>
                  <a:srgbClr val="FF0000"/>
                </a:solidFill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2000" dirty="0" smtClean="0">
                <a:solidFill>
                  <a:srgbClr val="FF0000"/>
                </a:solidFill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t</a:t>
            </a:r>
            <a:r>
              <a:rPr lang="it-IT" sz="2000" dirty="0" smtClean="0">
                <a:solidFill>
                  <a:srgbClr val="FF0000"/>
                </a:solidFill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) </a:t>
            </a:r>
            <a:r>
              <a:rPr lang="it-IT" sz="2000" dirty="0" err="1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is</a:t>
            </a:r>
            <a:r>
              <a:rPr lang="it-IT" sz="2000" dirty="0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 the </a:t>
            </a:r>
            <a:r>
              <a:rPr lang="it-IT" sz="2000" b="1" dirty="0" err="1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decay</a:t>
            </a:r>
            <a:r>
              <a:rPr lang="it-IT" sz="2000" dirty="0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 of </a:t>
            </a:r>
            <a:r>
              <a:rPr lang="it-IT" sz="2000" dirty="0" err="1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diffraction</a:t>
            </a:r>
            <a:r>
              <a:rPr lang="it-IT" sz="2000" dirty="0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 </a:t>
            </a:r>
            <a:r>
              <a:rPr lang="it-IT" sz="2000" dirty="0" err="1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intensity</a:t>
            </a:r>
            <a:r>
              <a:rPr lang="it-IT" sz="2000" dirty="0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 over time (due to X-</a:t>
            </a:r>
            <a:r>
              <a:rPr lang="it-IT" sz="2000" dirty="0" err="1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ray</a:t>
            </a:r>
            <a:r>
              <a:rPr lang="it-IT" sz="2000" dirty="0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 </a:t>
            </a:r>
            <a:r>
              <a:rPr lang="it-IT" sz="2000" dirty="0" err="1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damage</a:t>
            </a:r>
            <a:r>
              <a:rPr lang="it-IT" sz="2000" dirty="0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 or non-</a:t>
            </a:r>
            <a:r>
              <a:rPr lang="it-IT" sz="2000" dirty="0" err="1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constant</a:t>
            </a:r>
            <a:r>
              <a:rPr lang="it-IT" sz="2000" dirty="0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 X-</a:t>
            </a:r>
            <a:r>
              <a:rPr lang="it-IT" sz="2000" dirty="0" err="1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ray</a:t>
            </a:r>
            <a:r>
              <a:rPr lang="it-IT" sz="2000" dirty="0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 dose on the </a:t>
            </a:r>
            <a:r>
              <a:rPr lang="it-IT" sz="2000" dirty="0" err="1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crystal</a:t>
            </a:r>
            <a:r>
              <a:rPr lang="it-IT" sz="2000" dirty="0" smtClean="0">
                <a:latin typeface="+mj-lt"/>
                <a:ea typeface="Calibri" panose="020F0502020204030204" pitchFamily="34" charset="0"/>
                <a:cs typeface="Symbol" panose="05050102010706020507" pitchFamily="18" charset="2"/>
              </a:rPr>
              <a:t>).</a:t>
            </a:r>
            <a:endParaRPr lang="it-IT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8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53684" y="155646"/>
            <a:ext cx="8790316" cy="5045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0070C0"/>
                </a:solidFill>
              </a:rPr>
              <a:t>The </a:t>
            </a:r>
            <a:r>
              <a:rPr lang="it-IT" b="1" dirty="0" err="1" smtClean="0">
                <a:solidFill>
                  <a:srgbClr val="0070C0"/>
                </a:solidFill>
              </a:rPr>
              <a:t>thermal</a:t>
            </a:r>
            <a:r>
              <a:rPr lang="it-IT" b="1" dirty="0" smtClean="0">
                <a:solidFill>
                  <a:srgbClr val="0070C0"/>
                </a:solidFill>
              </a:rPr>
              <a:t> </a:t>
            </a:r>
            <a:r>
              <a:rPr lang="it-IT" b="1" dirty="0" err="1" smtClean="0">
                <a:solidFill>
                  <a:srgbClr val="0070C0"/>
                </a:solidFill>
              </a:rPr>
              <a:t>motion</a:t>
            </a:r>
            <a:endParaRPr lang="it-IT" b="1" dirty="0" smtClean="0">
              <a:solidFill>
                <a:srgbClr val="0070C0"/>
              </a:solidFill>
            </a:endParaRPr>
          </a:p>
          <a:p>
            <a:pPr algn="ctr"/>
            <a:endParaRPr lang="it-IT" sz="2000" dirty="0"/>
          </a:p>
          <a:p>
            <a:r>
              <a:rPr lang="it-IT" sz="2000" dirty="0" smtClean="0"/>
              <a:t>Up </a:t>
            </a:r>
            <a:r>
              <a:rPr lang="it-IT" sz="2000" dirty="0"/>
              <a:t>to </a:t>
            </a:r>
            <a:r>
              <a:rPr lang="it-IT" sz="2000" dirty="0" err="1"/>
              <a:t>now</a:t>
            </a:r>
            <a:r>
              <a:rPr lang="it-IT" sz="2000" dirty="0"/>
              <a:t>, </a:t>
            </a:r>
            <a:r>
              <a:rPr lang="it-IT" sz="2000" dirty="0" err="1"/>
              <a:t>we</a:t>
            </a:r>
            <a:r>
              <a:rPr lang="it-IT" sz="2000" dirty="0"/>
              <a:t> </a:t>
            </a:r>
            <a:r>
              <a:rPr lang="it-IT" sz="2000" dirty="0" err="1"/>
              <a:t>have</a:t>
            </a:r>
            <a:r>
              <a:rPr lang="it-IT" sz="2000" dirty="0"/>
              <a:t> </a:t>
            </a:r>
            <a:r>
              <a:rPr lang="it-IT" sz="2000" dirty="0" err="1"/>
              <a:t>considered</a:t>
            </a:r>
            <a:r>
              <a:rPr lang="it-IT" sz="2000" dirty="0"/>
              <a:t> </a:t>
            </a:r>
            <a:r>
              <a:rPr lang="it-IT" sz="2000" dirty="0" err="1"/>
              <a:t>atoms</a:t>
            </a:r>
            <a:r>
              <a:rPr lang="it-IT" sz="2000" dirty="0"/>
              <a:t> </a:t>
            </a:r>
            <a:r>
              <a:rPr lang="it-IT" sz="2000" dirty="0" err="1"/>
              <a:t>as</a:t>
            </a:r>
            <a:r>
              <a:rPr lang="it-IT" sz="2000" dirty="0"/>
              <a:t> “</a:t>
            </a:r>
            <a:r>
              <a:rPr lang="it-IT" sz="2000" dirty="0" err="1"/>
              <a:t>static</a:t>
            </a:r>
            <a:r>
              <a:rPr lang="it-IT" sz="2000" dirty="0"/>
              <a:t>” </a:t>
            </a:r>
            <a:r>
              <a:rPr lang="it-IT" sz="2000" dirty="0" err="1"/>
              <a:t>scattering</a:t>
            </a:r>
            <a:r>
              <a:rPr lang="it-IT" sz="2000" dirty="0"/>
              <a:t> centers, </a:t>
            </a:r>
            <a:endParaRPr lang="it-IT" sz="2000" dirty="0" smtClean="0"/>
          </a:p>
          <a:p>
            <a:r>
              <a:rPr lang="it-IT" sz="2000" dirty="0" smtClean="0"/>
              <a:t>i.e</a:t>
            </a:r>
            <a:r>
              <a:rPr lang="it-IT" sz="2000" dirty="0"/>
              <a:t>., </a:t>
            </a:r>
            <a:r>
              <a:rPr lang="it-IT" sz="2000" dirty="0" err="1"/>
              <a:t>fixed</a:t>
            </a:r>
            <a:r>
              <a:rPr lang="it-IT" sz="2000" dirty="0"/>
              <a:t> </a:t>
            </a:r>
            <a:r>
              <a:rPr lang="it-IT" sz="2000" dirty="0" err="1"/>
              <a:t>at</a:t>
            </a:r>
            <a:r>
              <a:rPr lang="it-IT" sz="2000" dirty="0"/>
              <a:t> </a:t>
            </a:r>
            <a:r>
              <a:rPr lang="it-IT" sz="2000" dirty="0" err="1"/>
              <a:t>specific</a:t>
            </a:r>
            <a:r>
              <a:rPr lang="it-IT" sz="2000" dirty="0"/>
              <a:t> positions </a:t>
            </a:r>
            <a:r>
              <a:rPr lang="it-IT" sz="2000" dirty="0" err="1"/>
              <a:t>within</a:t>
            </a:r>
            <a:r>
              <a:rPr lang="it-IT" sz="2000" dirty="0"/>
              <a:t> the </a:t>
            </a:r>
            <a:r>
              <a:rPr lang="it-IT" sz="2000" dirty="0" err="1"/>
              <a:t>unit</a:t>
            </a:r>
            <a:r>
              <a:rPr lang="it-IT" sz="2000" dirty="0"/>
              <a:t> </a:t>
            </a:r>
            <a:r>
              <a:rPr lang="it-IT" sz="2000" dirty="0" err="1"/>
              <a:t>cell</a:t>
            </a:r>
            <a:r>
              <a:rPr lang="it-IT" sz="2000" dirty="0" smtClean="0"/>
              <a:t>. </a:t>
            </a:r>
          </a:p>
          <a:p>
            <a:r>
              <a:rPr lang="it-IT" sz="2000" dirty="0" err="1" smtClean="0"/>
              <a:t>However</a:t>
            </a:r>
            <a:r>
              <a:rPr lang="it-IT" sz="2000" dirty="0" smtClean="0"/>
              <a:t>, </a:t>
            </a:r>
            <a:r>
              <a:rPr lang="it-IT" sz="2000" dirty="0" err="1"/>
              <a:t>they</a:t>
            </a:r>
            <a:r>
              <a:rPr lang="it-IT" sz="2000" dirty="0"/>
              <a:t> are </a:t>
            </a:r>
            <a:r>
              <a:rPr lang="it-IT" sz="2000" dirty="0" err="1"/>
              <a:t>subject</a:t>
            </a:r>
            <a:r>
              <a:rPr lang="it-IT" sz="2000" dirty="0"/>
              <a:t> to </a:t>
            </a:r>
            <a:r>
              <a:rPr lang="it-IT" sz="2000" dirty="0" err="1"/>
              <a:t>oscillations</a:t>
            </a:r>
            <a:r>
              <a:rPr lang="it-IT" sz="2000" dirty="0"/>
              <a:t> </a:t>
            </a:r>
            <a:r>
              <a:rPr lang="it-IT" sz="2000" dirty="0" err="1"/>
              <a:t>around</a:t>
            </a:r>
            <a:r>
              <a:rPr lang="it-IT" sz="2000" dirty="0"/>
              <a:t> </a:t>
            </a:r>
            <a:r>
              <a:rPr lang="it-IT" sz="2000" dirty="0" err="1"/>
              <a:t>their</a:t>
            </a:r>
            <a:r>
              <a:rPr lang="it-IT" sz="2000" dirty="0"/>
              <a:t> </a:t>
            </a:r>
            <a:r>
              <a:rPr lang="it-IT" sz="2000" dirty="0" err="1"/>
              <a:t>equilibrium</a:t>
            </a:r>
            <a:r>
              <a:rPr lang="it-IT" sz="2000" dirty="0"/>
              <a:t> positions. </a:t>
            </a:r>
            <a:endParaRPr lang="it-IT" sz="2000" dirty="0" smtClean="0"/>
          </a:p>
          <a:p>
            <a:r>
              <a:rPr lang="it-IT" sz="2000" dirty="0" err="1" smtClean="0"/>
              <a:t>These</a:t>
            </a:r>
            <a:r>
              <a:rPr lang="it-IT" sz="2000" dirty="0" smtClean="0"/>
              <a:t> </a:t>
            </a:r>
            <a:r>
              <a:rPr lang="it-IT" sz="2000" dirty="0" err="1"/>
              <a:t>oscillations</a:t>
            </a:r>
            <a:r>
              <a:rPr lang="it-IT" sz="2000" dirty="0"/>
              <a:t> </a:t>
            </a:r>
            <a:r>
              <a:rPr lang="it-IT" sz="2000" dirty="0" err="1"/>
              <a:t>depend</a:t>
            </a:r>
            <a:r>
              <a:rPr lang="it-IT" sz="2000" dirty="0"/>
              <a:t> on temperature and </a:t>
            </a:r>
            <a:r>
              <a:rPr lang="it-IT" sz="2000" dirty="0" err="1"/>
              <a:t>also</a:t>
            </a:r>
            <a:r>
              <a:rPr lang="it-IT" sz="2000" dirty="0"/>
              <a:t> </a:t>
            </a:r>
            <a:r>
              <a:rPr lang="it-IT" sz="2000" dirty="0" err="1"/>
              <a:t>occur</a:t>
            </a:r>
            <a:r>
              <a:rPr lang="it-IT" sz="2000" dirty="0"/>
              <a:t> </a:t>
            </a:r>
            <a:r>
              <a:rPr lang="it-IT" sz="2000" dirty="0" err="1"/>
              <a:t>at</a:t>
            </a:r>
            <a:r>
              <a:rPr lang="it-IT" sz="2000" dirty="0"/>
              <a:t> T=0 </a:t>
            </a:r>
            <a:r>
              <a:rPr lang="it-IT" sz="2000" dirty="0" smtClean="0"/>
              <a:t>K. </a:t>
            </a:r>
          </a:p>
          <a:p>
            <a:endParaRPr lang="it-IT" dirty="0" smtClean="0"/>
          </a:p>
          <a:p>
            <a:r>
              <a:rPr lang="it-IT" sz="2000" dirty="0"/>
              <a:t>The </a:t>
            </a:r>
            <a:r>
              <a:rPr lang="it-IT" sz="2000" dirty="0" err="1"/>
              <a:t>parameter</a:t>
            </a:r>
            <a:r>
              <a:rPr lang="it-IT" sz="2000" dirty="0"/>
              <a:t> </a:t>
            </a:r>
            <a:r>
              <a:rPr lang="it-IT" sz="2000" dirty="0" err="1"/>
              <a:t>that</a:t>
            </a:r>
            <a:r>
              <a:rPr lang="it-IT" sz="2000" dirty="0"/>
              <a:t> </a:t>
            </a:r>
            <a:r>
              <a:rPr lang="it-IT" sz="2000" dirty="0" err="1"/>
              <a:t>describes</a:t>
            </a:r>
            <a:r>
              <a:rPr lang="it-IT" sz="2000" dirty="0"/>
              <a:t> the </a:t>
            </a:r>
            <a:r>
              <a:rPr lang="it-IT" sz="2000" dirty="0" err="1"/>
              <a:t>oscillation</a:t>
            </a:r>
            <a:r>
              <a:rPr lang="it-IT" sz="2000" dirty="0"/>
              <a:t> of a </a:t>
            </a:r>
            <a:r>
              <a:rPr lang="it-IT" sz="2000" dirty="0" err="1"/>
              <a:t>given</a:t>
            </a:r>
            <a:r>
              <a:rPr lang="it-IT" sz="2000" dirty="0"/>
              <a:t> </a:t>
            </a:r>
            <a:r>
              <a:rPr lang="it-IT" sz="2000" dirty="0" err="1"/>
              <a:t>atom</a:t>
            </a:r>
            <a:r>
              <a:rPr lang="it-IT" sz="2000" dirty="0"/>
              <a:t> </a:t>
            </a:r>
            <a:r>
              <a:rPr lang="it-IT" sz="2000" dirty="0" err="1"/>
              <a:t>as</a:t>
            </a:r>
            <a:r>
              <a:rPr lang="it-IT" sz="2000" dirty="0"/>
              <a:t> a </a:t>
            </a:r>
            <a:r>
              <a:rPr lang="it-IT" sz="2000" dirty="0" err="1"/>
              <a:t>function</a:t>
            </a:r>
            <a:r>
              <a:rPr lang="it-IT" sz="2000" dirty="0"/>
              <a:t> of the </a:t>
            </a:r>
            <a:r>
              <a:rPr lang="it-IT" sz="2000" dirty="0" err="1"/>
              <a:t>mean</a:t>
            </a:r>
            <a:r>
              <a:rPr lang="it-IT" sz="2000" dirty="0"/>
              <a:t> </a:t>
            </a:r>
            <a:r>
              <a:rPr lang="it-IT" sz="2000" dirty="0" err="1"/>
              <a:t>square</a:t>
            </a:r>
            <a:r>
              <a:rPr lang="it-IT" sz="2000" dirty="0"/>
              <a:t> </a:t>
            </a:r>
            <a:r>
              <a:rPr lang="it-IT" sz="2000" dirty="0" err="1"/>
              <a:t>displacement</a:t>
            </a:r>
            <a:r>
              <a:rPr lang="it-IT" sz="2000" dirty="0"/>
              <a:t> from the </a:t>
            </a:r>
            <a:r>
              <a:rPr lang="it-IT" sz="2000" dirty="0" err="1"/>
              <a:t>equilibrium</a:t>
            </a:r>
            <a:r>
              <a:rPr lang="it-IT" sz="2000" dirty="0"/>
              <a:t> position </a:t>
            </a:r>
            <a:r>
              <a:rPr lang="it-IT" sz="2000" dirty="0" err="1"/>
              <a:t>is</a:t>
            </a:r>
            <a:r>
              <a:rPr lang="it-IT" sz="2000" dirty="0" smtClean="0"/>
              <a:t>:</a:t>
            </a:r>
          </a:p>
          <a:p>
            <a:endParaRPr lang="it-IT" sz="2000" dirty="0" smtClean="0"/>
          </a:p>
          <a:p>
            <a:r>
              <a:rPr lang="it-IT" dirty="0"/>
              <a:t>B = 8</a:t>
            </a:r>
            <a:r>
              <a:rPr lang="el-GR" dirty="0"/>
              <a:t>π</a:t>
            </a:r>
            <a:r>
              <a:rPr lang="el-GR" baseline="30000" dirty="0"/>
              <a:t>2</a:t>
            </a:r>
            <a:r>
              <a:rPr lang="el-GR" dirty="0"/>
              <a:t>&lt;</a:t>
            </a:r>
            <a:r>
              <a:rPr lang="it-IT" i="1" dirty="0"/>
              <a:t>u</a:t>
            </a:r>
            <a:r>
              <a:rPr lang="it-IT" baseline="30000" dirty="0"/>
              <a:t>2</a:t>
            </a:r>
            <a:r>
              <a:rPr lang="it-IT" dirty="0"/>
              <a:t>&gt; = 8</a:t>
            </a:r>
            <a:r>
              <a:rPr lang="el-GR" dirty="0"/>
              <a:t>π</a:t>
            </a:r>
            <a:r>
              <a:rPr lang="el-GR" baseline="30000" dirty="0"/>
              <a:t>2</a:t>
            </a:r>
            <a:r>
              <a:rPr lang="it-IT" dirty="0" smtClean="0"/>
              <a:t>U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0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&lt;u</a:t>
            </a:r>
            <a:r>
              <a:rPr lang="it-IT" sz="2000" i="1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&gt;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mean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square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displacement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endParaRPr lang="it-IT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0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isotropic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harmonic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motion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around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endParaRPr lang="it-IT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equilibrium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position (in Å</a:t>
            </a:r>
            <a:r>
              <a:rPr lang="it-IT" sz="20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20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96" t="48094" r="64538" b="3329"/>
          <a:stretch/>
        </p:blipFill>
        <p:spPr>
          <a:xfrm>
            <a:off x="5783748" y="3796882"/>
            <a:ext cx="2570671" cy="215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3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111" y="2911227"/>
            <a:ext cx="5359090" cy="3648974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1134112" y="903824"/>
            <a:ext cx="73583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The </a:t>
            </a:r>
            <a:r>
              <a:rPr lang="it-IT" dirty="0" err="1" smtClean="0"/>
              <a:t>thermal</a:t>
            </a:r>
            <a:r>
              <a:rPr lang="it-IT" dirty="0" smtClean="0"/>
              <a:t> </a:t>
            </a:r>
            <a:r>
              <a:rPr lang="it-IT" dirty="0" err="1"/>
              <a:t>motion</a:t>
            </a:r>
            <a:r>
              <a:rPr lang="it-IT" dirty="0"/>
              <a:t>, by </a:t>
            </a:r>
            <a:r>
              <a:rPr lang="it-IT" dirty="0" err="1"/>
              <a:t>distributing</a:t>
            </a:r>
            <a:r>
              <a:rPr lang="it-IT" dirty="0"/>
              <a:t> the electron </a:t>
            </a:r>
            <a:r>
              <a:rPr lang="it-IT" dirty="0" err="1"/>
              <a:t>density</a:t>
            </a:r>
            <a:r>
              <a:rPr lang="it-IT" dirty="0"/>
              <a:t>, </a:t>
            </a:r>
            <a:r>
              <a:rPr lang="it-IT" dirty="0" err="1"/>
              <a:t>attenuates</a:t>
            </a:r>
            <a:r>
              <a:rPr lang="it-IT" dirty="0"/>
              <a:t> the </a:t>
            </a:r>
            <a:r>
              <a:rPr lang="it-IT" dirty="0" err="1" smtClean="0"/>
              <a:t>atomic</a:t>
            </a:r>
            <a:r>
              <a:rPr lang="it-IT" dirty="0" smtClean="0"/>
              <a:t> </a:t>
            </a:r>
            <a:r>
              <a:rPr lang="it-IT" dirty="0" err="1" smtClean="0"/>
              <a:t>scattering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/>
              <a:t>a </a:t>
            </a:r>
            <a:r>
              <a:rPr lang="it-IT" dirty="0" err="1"/>
              <a:t>function</a:t>
            </a:r>
            <a:r>
              <a:rPr lang="it-IT" dirty="0"/>
              <a:t> of the </a:t>
            </a:r>
            <a:r>
              <a:rPr lang="it-IT" dirty="0" err="1"/>
              <a:t>diffraction</a:t>
            </a:r>
            <a:r>
              <a:rPr lang="it-IT" dirty="0"/>
              <a:t> angle </a:t>
            </a:r>
            <a:r>
              <a:rPr lang="it-IT" dirty="0" err="1"/>
              <a:t>according</a:t>
            </a:r>
            <a:r>
              <a:rPr lang="it-IT" dirty="0"/>
              <a:t> to the </a:t>
            </a:r>
            <a:r>
              <a:rPr lang="it-IT" dirty="0" err="1"/>
              <a:t>Debye</a:t>
            </a:r>
            <a:r>
              <a:rPr lang="it-IT" dirty="0"/>
              <a:t>–Waller </a:t>
            </a:r>
            <a:r>
              <a:rPr lang="it-IT" dirty="0" err="1"/>
              <a:t>factor</a:t>
            </a:r>
            <a:r>
              <a:rPr lang="it-IT" dirty="0"/>
              <a:t>.</a:t>
            </a:r>
            <a:endParaRPr lang="it-IT" dirty="0" smtClean="0"/>
          </a:p>
          <a:p>
            <a:endParaRPr lang="it-IT" dirty="0"/>
          </a:p>
          <a:p>
            <a:r>
              <a:rPr lang="it-IT" dirty="0" err="1"/>
              <a:t>f</a:t>
            </a:r>
            <a:r>
              <a:rPr lang="it-IT" baseline="-25000" dirty="0" err="1"/>
              <a:t>j</a:t>
            </a:r>
            <a:r>
              <a:rPr lang="it-IT" dirty="0"/>
              <a:t> = </a:t>
            </a:r>
            <a:r>
              <a:rPr lang="it-IT" dirty="0" err="1"/>
              <a:t>f</a:t>
            </a:r>
            <a:r>
              <a:rPr lang="it-IT" baseline="-25000" dirty="0" err="1"/>
              <a:t>j</a:t>
            </a:r>
            <a:r>
              <a:rPr lang="it-IT" baseline="30000" dirty="0" err="1"/>
              <a:t>o</a:t>
            </a:r>
            <a:r>
              <a:rPr lang="it-IT" dirty="0" err="1"/>
              <a:t>exp</a:t>
            </a:r>
            <a:r>
              <a:rPr lang="it-IT" dirty="0"/>
              <a:t> −B(sin</a:t>
            </a:r>
            <a:r>
              <a:rPr lang="it-IT" baseline="30000" dirty="0"/>
              <a:t>2</a:t>
            </a:r>
            <a:r>
              <a:rPr lang="el-GR" dirty="0"/>
              <a:t>θ/λ</a:t>
            </a:r>
            <a:r>
              <a:rPr lang="el-GR" baseline="30000" dirty="0"/>
              <a:t>2</a:t>
            </a:r>
            <a:r>
              <a:rPr lang="el-GR" dirty="0"/>
              <a:t>) 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586286" y="205945"/>
            <a:ext cx="58243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0070C0"/>
                </a:solidFill>
              </a:rPr>
              <a:t>The </a:t>
            </a:r>
            <a:r>
              <a:rPr lang="it-IT" b="1" dirty="0" err="1" smtClean="0">
                <a:solidFill>
                  <a:srgbClr val="0070C0"/>
                </a:solidFill>
              </a:rPr>
              <a:t>effect</a:t>
            </a:r>
            <a:r>
              <a:rPr lang="it-IT" b="1" dirty="0" smtClean="0">
                <a:solidFill>
                  <a:srgbClr val="0070C0"/>
                </a:solidFill>
              </a:rPr>
              <a:t> of </a:t>
            </a:r>
            <a:r>
              <a:rPr lang="it-IT" b="1" dirty="0" err="1">
                <a:solidFill>
                  <a:srgbClr val="0070C0"/>
                </a:solidFill>
              </a:rPr>
              <a:t>thermal</a:t>
            </a:r>
            <a:r>
              <a:rPr lang="it-IT" b="1" dirty="0">
                <a:solidFill>
                  <a:srgbClr val="0070C0"/>
                </a:solidFill>
              </a:rPr>
              <a:t> </a:t>
            </a:r>
            <a:r>
              <a:rPr lang="it-IT" b="1" dirty="0" err="1" smtClean="0">
                <a:solidFill>
                  <a:srgbClr val="0070C0"/>
                </a:solidFill>
              </a:rPr>
              <a:t>motion</a:t>
            </a:r>
            <a:r>
              <a:rPr lang="it-IT" b="1" dirty="0" smtClean="0">
                <a:solidFill>
                  <a:srgbClr val="0070C0"/>
                </a:solidFill>
              </a:rPr>
              <a:t> on </a:t>
            </a:r>
            <a:r>
              <a:rPr lang="it-IT" b="1" dirty="0" err="1" smtClean="0">
                <a:solidFill>
                  <a:srgbClr val="0070C0"/>
                </a:solidFill>
              </a:rPr>
              <a:t>scattering</a:t>
            </a:r>
            <a:endParaRPr lang="it-IT" b="1" dirty="0">
              <a:solidFill>
                <a:srgbClr val="0070C0"/>
              </a:solidFill>
            </a:endParaRPr>
          </a:p>
          <a:p>
            <a:pPr algn="ctr"/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65013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4890" y="1207326"/>
            <a:ext cx="8988723" cy="5229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/>
              <a:t>At room temperature, </a:t>
            </a:r>
            <a:r>
              <a:rPr lang="it-IT" dirty="0" err="1"/>
              <a:t>typically</a:t>
            </a:r>
            <a:r>
              <a:rPr lang="it-IT" dirty="0" smtClean="0"/>
              <a:t>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Ionic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crystals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0.5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&lt; B</a:t>
            </a:r>
            <a:r>
              <a:rPr lang="it-IT" sz="1400" dirty="0">
                <a:ea typeface="Calibri" panose="020F0502020204030204" pitchFamily="34" charset="0"/>
                <a:cs typeface="Times New Roman" panose="02020603050405020304" pitchFamily="18" charset="0"/>
              </a:rPr>
              <a:t>iso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&lt;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2.0</a:t>
            </a:r>
            <a:endParaRPr lang="it-IT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Molecular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crystals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3.0 &lt; B</a:t>
            </a:r>
            <a:r>
              <a:rPr lang="it-IT" sz="1400" dirty="0">
                <a:ea typeface="Calibri" panose="020F0502020204030204" pitchFamily="34" charset="0"/>
                <a:cs typeface="Times New Roman" panose="02020603050405020304" pitchFamily="18" charset="0"/>
              </a:rPr>
              <a:t>iso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&lt;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6.0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/>
              <a:t>At 100 K, the </a:t>
            </a:r>
            <a:r>
              <a:rPr lang="it-IT" dirty="0" smtClean="0"/>
              <a:t>B </a:t>
            </a:r>
            <a:r>
              <a:rPr lang="it-IT" dirty="0" err="1"/>
              <a:t>values</a:t>
            </a:r>
            <a:r>
              <a:rPr lang="it-IT" dirty="0"/>
              <a:t> </a:t>
            </a:r>
            <a:r>
              <a:rPr lang="it-IT" dirty="0" err="1"/>
              <a:t>decrease</a:t>
            </a:r>
            <a:r>
              <a:rPr lang="it-IT" dirty="0"/>
              <a:t> by more </a:t>
            </a:r>
            <a:r>
              <a:rPr lang="it-IT" dirty="0" err="1"/>
              <a:t>than</a:t>
            </a:r>
            <a:r>
              <a:rPr lang="it-IT" dirty="0"/>
              <a:t> </a:t>
            </a:r>
            <a:r>
              <a:rPr lang="it-IT" dirty="0" err="1"/>
              <a:t>half</a:t>
            </a:r>
            <a:r>
              <a:rPr lang="it-IT" dirty="0" smtClean="0"/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it-IT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iso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=1.5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corresponds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√</a:t>
            </a:r>
            <a:r>
              <a:rPr lang="it-IT" i="1" dirty="0">
                <a:ea typeface="Calibri" panose="020F0502020204030204" pitchFamily="34" charset="0"/>
                <a:cs typeface="Times New Roman" panose="02020603050405020304" pitchFamily="18" charset="0"/>
              </a:rPr>
              <a:t>&lt;u</a:t>
            </a:r>
            <a:r>
              <a:rPr lang="it-IT" i="1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i="1" dirty="0">
                <a:ea typeface="Calibri" panose="020F0502020204030204" pitchFamily="34" charset="0"/>
                <a:cs typeface="Times New Roman" panose="02020603050405020304" pitchFamily="18" charset="0"/>
              </a:rPr>
              <a:t>&gt;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= 0.14 Å (9% of d</a:t>
            </a:r>
            <a:r>
              <a:rPr lang="it-IT" sz="1400" dirty="0">
                <a:ea typeface="Calibri" panose="020F0502020204030204" pitchFamily="34" charset="0"/>
                <a:cs typeface="Times New Roman" panose="02020603050405020304" pitchFamily="18" charset="0"/>
              </a:rPr>
              <a:t>(C-C)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1.5 Å)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it-IT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iso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corresponds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√</a:t>
            </a:r>
            <a:r>
              <a:rPr lang="it-IT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&lt;u</a:t>
            </a:r>
            <a:r>
              <a:rPr lang="it-IT" i="1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&gt;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= 0.22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Å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(15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of d</a:t>
            </a:r>
            <a:r>
              <a:rPr lang="it-IT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(C-C)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1.5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Å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/>
              <a:t>At high </a:t>
            </a:r>
            <a:r>
              <a:rPr lang="it-IT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q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(&gt;30° for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Mo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-K</a:t>
            </a:r>
            <a:r>
              <a:rPr lang="it-IT" sz="1400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a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radiation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endParaRPr lang="it-IT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ionic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crystals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show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diffracted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intensity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molecular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crystals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Lowering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temperature </a:t>
            </a: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increases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maximum </a:t>
            </a: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diffraction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angle (</a:t>
            </a: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better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resolution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and </a:t>
            </a: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improves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accuracy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atomic</a:t>
            </a:r>
            <a:r>
              <a:rPr lang="it-I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positions.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1586286" y="205945"/>
            <a:ext cx="58243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smtClean="0">
                <a:solidFill>
                  <a:srgbClr val="0070C0"/>
                </a:solidFill>
              </a:rPr>
              <a:t>The </a:t>
            </a:r>
            <a:r>
              <a:rPr lang="it-IT" b="1" dirty="0" err="1" smtClean="0">
                <a:solidFill>
                  <a:srgbClr val="0070C0"/>
                </a:solidFill>
              </a:rPr>
              <a:t>effect</a:t>
            </a:r>
            <a:r>
              <a:rPr lang="it-IT" b="1" dirty="0" smtClean="0">
                <a:solidFill>
                  <a:srgbClr val="0070C0"/>
                </a:solidFill>
              </a:rPr>
              <a:t> of </a:t>
            </a:r>
            <a:r>
              <a:rPr lang="it-IT" b="1" dirty="0" err="1">
                <a:solidFill>
                  <a:srgbClr val="0070C0"/>
                </a:solidFill>
              </a:rPr>
              <a:t>thermal</a:t>
            </a:r>
            <a:r>
              <a:rPr lang="it-IT" b="1" dirty="0">
                <a:solidFill>
                  <a:srgbClr val="0070C0"/>
                </a:solidFill>
              </a:rPr>
              <a:t> </a:t>
            </a:r>
            <a:r>
              <a:rPr lang="it-IT" b="1" dirty="0" err="1" smtClean="0">
                <a:solidFill>
                  <a:srgbClr val="0070C0"/>
                </a:solidFill>
              </a:rPr>
              <a:t>motion</a:t>
            </a:r>
            <a:r>
              <a:rPr lang="it-IT" b="1" dirty="0" smtClean="0">
                <a:solidFill>
                  <a:srgbClr val="0070C0"/>
                </a:solidFill>
              </a:rPr>
              <a:t> on </a:t>
            </a:r>
            <a:r>
              <a:rPr lang="it-IT" b="1" dirty="0" err="1" smtClean="0">
                <a:solidFill>
                  <a:srgbClr val="0070C0"/>
                </a:solidFill>
              </a:rPr>
              <a:t>scattering</a:t>
            </a:r>
            <a:endParaRPr lang="it-IT" b="1" dirty="0">
              <a:solidFill>
                <a:srgbClr val="0070C0"/>
              </a:solidFill>
            </a:endParaRPr>
          </a:p>
          <a:p>
            <a:pPr algn="ctr"/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80869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20770" y="910779"/>
            <a:ext cx="902323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The </a:t>
            </a:r>
            <a:r>
              <a:rPr lang="it-IT" dirty="0" err="1"/>
              <a:t>mean</a:t>
            </a:r>
            <a:r>
              <a:rPr lang="it-IT" dirty="0"/>
              <a:t> </a:t>
            </a:r>
            <a:r>
              <a:rPr lang="it-IT" dirty="0" err="1"/>
              <a:t>square</a:t>
            </a:r>
            <a:r>
              <a:rPr lang="it-IT" dirty="0"/>
              <a:t> </a:t>
            </a:r>
            <a:r>
              <a:rPr lang="it-IT" dirty="0" err="1"/>
              <a:t>displacement</a:t>
            </a:r>
            <a:r>
              <a:rPr lang="it-IT" dirty="0"/>
              <a:t> can be </a:t>
            </a:r>
            <a:r>
              <a:rPr lang="it-IT" dirty="0" err="1"/>
              <a:t>isotropic</a:t>
            </a:r>
            <a:r>
              <a:rPr lang="it-IT" dirty="0"/>
              <a:t> or </a:t>
            </a:r>
            <a:r>
              <a:rPr lang="it-IT" dirty="0" err="1"/>
              <a:t>anisotropic</a:t>
            </a:r>
            <a:r>
              <a:rPr lang="it-IT" dirty="0"/>
              <a:t> (i.e., </a:t>
            </a:r>
            <a:r>
              <a:rPr lang="it-IT" dirty="0" err="1"/>
              <a:t>different</a:t>
            </a:r>
            <a:r>
              <a:rPr lang="it-IT" dirty="0"/>
              <a:t> </a:t>
            </a:r>
            <a:r>
              <a:rPr lang="it-IT" dirty="0" err="1"/>
              <a:t>depending</a:t>
            </a:r>
            <a:r>
              <a:rPr lang="it-IT" dirty="0"/>
              <a:t> on the </a:t>
            </a:r>
            <a:r>
              <a:rPr lang="it-IT" dirty="0" err="1"/>
              <a:t>direction</a:t>
            </a:r>
            <a:r>
              <a:rPr lang="it-IT" dirty="0"/>
              <a:t>, and </a:t>
            </a:r>
            <a:r>
              <a:rPr lang="it-IT" dirty="0" err="1"/>
              <a:t>therefore</a:t>
            </a:r>
            <a:r>
              <a:rPr lang="it-IT" dirty="0"/>
              <a:t> the </a:t>
            </a:r>
            <a:r>
              <a:rPr lang="it-IT" dirty="0" err="1"/>
              <a:t>region</a:t>
            </a:r>
            <a:r>
              <a:rPr lang="it-IT" dirty="0"/>
              <a:t> of </a:t>
            </a:r>
            <a:r>
              <a:rPr lang="it-IT" dirty="0" err="1"/>
              <a:t>space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be an </a:t>
            </a:r>
            <a:r>
              <a:rPr lang="it-IT" dirty="0" err="1"/>
              <a:t>ellipsoid</a:t>
            </a:r>
            <a:r>
              <a:rPr lang="it-IT" dirty="0"/>
              <a:t> </a:t>
            </a:r>
            <a:r>
              <a:rPr lang="it-IT" dirty="0" err="1"/>
              <a:t>described</a:t>
            </a:r>
            <a:r>
              <a:rPr lang="it-IT" dirty="0"/>
              <a:t> by </a:t>
            </a:r>
            <a:r>
              <a:rPr lang="it-IT" dirty="0" err="1"/>
              <a:t>six</a:t>
            </a:r>
            <a:r>
              <a:rPr lang="it-IT" dirty="0"/>
              <a:t> </a:t>
            </a:r>
            <a:r>
              <a:rPr lang="it-IT" dirty="0" err="1" smtClean="0"/>
              <a:t>parameters</a:t>
            </a:r>
            <a:r>
              <a:rPr lang="it-IT" dirty="0" smtClean="0"/>
              <a:t>: U11, U22, U33, U12, U13, U23​</a:t>
            </a:r>
            <a:r>
              <a:rPr lang="it-IT" dirty="0"/>
              <a:t>).</a:t>
            </a:r>
            <a:endParaRPr lang="it-IT" dirty="0" smtClean="0"/>
          </a:p>
          <a:p>
            <a:r>
              <a:rPr lang="it-IT" dirty="0" smtClean="0"/>
              <a:t> </a:t>
            </a:r>
          </a:p>
          <a:p>
            <a:r>
              <a:rPr lang="it-IT" dirty="0" err="1" smtClean="0"/>
              <a:t>Anisotropic</a:t>
            </a:r>
            <a:r>
              <a:rPr lang="it-IT" dirty="0" smtClean="0"/>
              <a:t> </a:t>
            </a:r>
            <a:r>
              <a:rPr lang="it-IT" dirty="0" err="1" smtClean="0"/>
              <a:t>thermal</a:t>
            </a:r>
            <a:r>
              <a:rPr lang="it-IT" dirty="0" smtClean="0"/>
              <a:t> </a:t>
            </a:r>
            <a:r>
              <a:rPr lang="it-IT" dirty="0" err="1" smtClean="0"/>
              <a:t>factor</a:t>
            </a:r>
            <a:endParaRPr lang="it-IT" dirty="0" smtClean="0"/>
          </a:p>
          <a:p>
            <a:endParaRPr lang="it-IT" dirty="0" smtClean="0"/>
          </a:p>
          <a:p>
            <a:r>
              <a:rPr lang="it-IT" sz="2000" b="1" dirty="0" smtClean="0"/>
              <a:t>exp−2</a:t>
            </a:r>
            <a:r>
              <a:rPr lang="el-GR" sz="2000" b="1" dirty="0" smtClean="0"/>
              <a:t>π</a:t>
            </a:r>
            <a:r>
              <a:rPr lang="el-GR" sz="2000" b="1" baseline="30000" dirty="0" smtClean="0"/>
              <a:t>2</a:t>
            </a:r>
            <a:r>
              <a:rPr lang="el-GR" sz="2000" b="1" dirty="0" smtClean="0"/>
              <a:t>(</a:t>
            </a:r>
            <a:r>
              <a:rPr lang="it-IT" sz="2000" b="1" dirty="0" smtClean="0"/>
              <a:t>h</a:t>
            </a:r>
            <a:r>
              <a:rPr lang="it-IT" sz="2000" b="1" baseline="30000" dirty="0" smtClean="0"/>
              <a:t>2</a:t>
            </a:r>
            <a:r>
              <a:rPr lang="it-IT" sz="2000" b="1" dirty="0" smtClean="0"/>
              <a:t>a*</a:t>
            </a:r>
            <a:r>
              <a:rPr lang="it-IT" sz="2000" b="1" baseline="30000" dirty="0" smtClean="0"/>
              <a:t>2</a:t>
            </a:r>
            <a:r>
              <a:rPr lang="it-IT" sz="2000" b="1" dirty="0" smtClean="0"/>
              <a:t>U</a:t>
            </a:r>
            <a:r>
              <a:rPr lang="it-IT" sz="2000" b="1" baseline="-25000" dirty="0" smtClean="0"/>
              <a:t>11</a:t>
            </a:r>
            <a:r>
              <a:rPr lang="it-IT" sz="2000" b="1" dirty="0" smtClean="0"/>
              <a:t>+k</a:t>
            </a:r>
            <a:r>
              <a:rPr lang="it-IT" sz="2000" b="1" baseline="30000" dirty="0" smtClean="0"/>
              <a:t>2</a:t>
            </a:r>
            <a:r>
              <a:rPr lang="it-IT" sz="2000" b="1" dirty="0" smtClean="0"/>
              <a:t>b*</a:t>
            </a:r>
            <a:r>
              <a:rPr lang="it-IT" sz="2000" b="1" baseline="30000" dirty="0" smtClean="0"/>
              <a:t>2</a:t>
            </a:r>
            <a:r>
              <a:rPr lang="it-IT" sz="2000" b="1" dirty="0" smtClean="0"/>
              <a:t>U</a:t>
            </a:r>
            <a:r>
              <a:rPr lang="it-IT" sz="2000" b="1" baseline="-25000" dirty="0" smtClean="0"/>
              <a:t>22</a:t>
            </a:r>
            <a:r>
              <a:rPr lang="it-IT" sz="2000" b="1" dirty="0" smtClean="0"/>
              <a:t>+l</a:t>
            </a:r>
            <a:r>
              <a:rPr lang="it-IT" sz="2000" b="1" baseline="30000" dirty="0" smtClean="0"/>
              <a:t>2</a:t>
            </a:r>
            <a:r>
              <a:rPr lang="it-IT" sz="2000" b="1" dirty="0" smtClean="0"/>
              <a:t>c*</a:t>
            </a:r>
            <a:r>
              <a:rPr lang="it-IT" sz="2000" b="1" baseline="30000" dirty="0" smtClean="0"/>
              <a:t>2</a:t>
            </a:r>
            <a:r>
              <a:rPr lang="it-IT" sz="2000" b="1" dirty="0" smtClean="0"/>
              <a:t>U</a:t>
            </a:r>
            <a:r>
              <a:rPr lang="it-IT" sz="2000" b="1" baseline="-25000" dirty="0" smtClean="0"/>
              <a:t>33</a:t>
            </a:r>
            <a:r>
              <a:rPr lang="it-IT" sz="2000" b="1" dirty="0" smtClean="0"/>
              <a:t>+hka*b*U</a:t>
            </a:r>
            <a:r>
              <a:rPr lang="it-IT" sz="2000" b="1" baseline="-25000" dirty="0" smtClean="0"/>
              <a:t>12</a:t>
            </a:r>
            <a:r>
              <a:rPr lang="it-IT" sz="2000" b="1" dirty="0" smtClean="0"/>
              <a:t>+hla*c*U1</a:t>
            </a:r>
            <a:r>
              <a:rPr lang="it-IT" sz="2000" b="1" baseline="-25000" dirty="0" smtClean="0"/>
              <a:t>3</a:t>
            </a:r>
            <a:r>
              <a:rPr lang="it-IT" sz="2000" b="1" dirty="0" smtClean="0"/>
              <a:t>+klb*c*U</a:t>
            </a:r>
            <a:r>
              <a:rPr lang="it-IT" sz="2000" b="1" baseline="-25000" dirty="0" smtClean="0"/>
              <a:t>23</a:t>
            </a:r>
            <a:r>
              <a:rPr lang="it-IT" sz="2000" b="1" dirty="0"/>
              <a:t>) </a:t>
            </a:r>
            <a:endParaRPr lang="it-IT" sz="2000" b="1" dirty="0" smtClean="0"/>
          </a:p>
          <a:p>
            <a:endParaRPr lang="it-IT" sz="2000" b="1" dirty="0"/>
          </a:p>
          <a:p>
            <a:endParaRPr lang="it-IT" sz="2000" b="1" dirty="0" smtClean="0"/>
          </a:p>
          <a:p>
            <a:endParaRPr lang="it-IT" sz="2000" b="1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481" y="4109175"/>
            <a:ext cx="3333031" cy="220994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4327222" y="4705870"/>
            <a:ext cx="3929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Representation</a:t>
            </a:r>
            <a:r>
              <a:rPr lang="it-IT" dirty="0"/>
              <a:t> with </a:t>
            </a:r>
            <a:r>
              <a:rPr lang="it-IT" dirty="0" err="1"/>
              <a:t>ellipsoids</a:t>
            </a:r>
            <a:r>
              <a:rPr lang="it-IT" dirty="0"/>
              <a:t> </a:t>
            </a:r>
            <a:r>
              <a:rPr lang="it-IT" dirty="0" err="1"/>
              <a:t>enclosing</a:t>
            </a:r>
            <a:r>
              <a:rPr lang="it-IT" dirty="0"/>
              <a:t> 50% </a:t>
            </a:r>
            <a:r>
              <a:rPr lang="it-IT" dirty="0" err="1"/>
              <a:t>probability</a:t>
            </a:r>
            <a:r>
              <a:rPr lang="it-IT" dirty="0"/>
              <a:t>.</a:t>
            </a:r>
          </a:p>
        </p:txBody>
      </p:sp>
      <p:sp>
        <p:nvSpPr>
          <p:cNvPr id="5" name="Rettangolo 4"/>
          <p:cNvSpPr/>
          <p:nvPr/>
        </p:nvSpPr>
        <p:spPr>
          <a:xfrm>
            <a:off x="2846732" y="294101"/>
            <a:ext cx="3819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 err="1">
                <a:solidFill>
                  <a:srgbClr val="0070C0"/>
                </a:solidFill>
              </a:rPr>
              <a:t>Anisotropic</a:t>
            </a:r>
            <a:r>
              <a:rPr lang="it-IT" b="1" dirty="0">
                <a:solidFill>
                  <a:srgbClr val="0070C0"/>
                </a:solidFill>
              </a:rPr>
              <a:t> </a:t>
            </a:r>
            <a:r>
              <a:rPr lang="it-IT" b="1" dirty="0" err="1">
                <a:solidFill>
                  <a:srgbClr val="0070C0"/>
                </a:solidFill>
              </a:rPr>
              <a:t>thermal</a:t>
            </a:r>
            <a:r>
              <a:rPr lang="it-IT" b="1" dirty="0">
                <a:solidFill>
                  <a:srgbClr val="0070C0"/>
                </a:solidFill>
              </a:rPr>
              <a:t> </a:t>
            </a:r>
            <a:r>
              <a:rPr lang="it-IT" b="1" dirty="0" err="1" smtClean="0">
                <a:solidFill>
                  <a:srgbClr val="0070C0"/>
                </a:solidFill>
              </a:rPr>
              <a:t>factors</a:t>
            </a:r>
            <a:endParaRPr lang="it-IT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63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0035" y="0"/>
            <a:ext cx="8936965" cy="6898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Least Squares Method (Legendre, 1806)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GB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numerical technique used to find the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best agreement between 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given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model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and a set of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experimental data.</a:t>
            </a:r>
            <a:endParaRPr lang="en-GB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GB" sz="1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It is assumed that the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best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parameters describing the model are those that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minimize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the sum of the squared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differences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between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observed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calculated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quantities (i.e., minimize R).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GB" sz="1200" dirty="0" smtClean="0">
              <a:latin typeface="Symbol" panose="05050102010706020507" pitchFamily="18" charset="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Weighted least squares 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assign a statistical weight to each observable (typically inversely proportional to its estimated error).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GB" sz="8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 smtClean="0"/>
              <a:t>Given</a:t>
            </a:r>
            <a:r>
              <a:rPr lang="it-IT" dirty="0" smtClean="0"/>
              <a:t> </a:t>
            </a:r>
            <a:r>
              <a:rPr lang="it-IT" dirty="0"/>
              <a:t>a set of </a:t>
            </a:r>
            <a:r>
              <a:rPr lang="en-GB" dirty="0" smtClean="0"/>
              <a:t>parameters</a:t>
            </a:r>
            <a:r>
              <a:rPr lang="it-IT" dirty="0" smtClean="0"/>
              <a:t>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 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= {p</a:t>
            </a:r>
            <a:r>
              <a:rPr lang="en-GB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..p</a:t>
            </a:r>
            <a:r>
              <a:rPr lang="en-GB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}, the values |F</a:t>
            </a:r>
            <a:r>
              <a:rPr lang="en-GB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)|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smtClean="0"/>
              <a:t>are </a:t>
            </a:r>
            <a:r>
              <a:rPr lang="en-GB" dirty="0" smtClean="0"/>
              <a:t>compared</a:t>
            </a:r>
            <a:r>
              <a:rPr lang="it-IT" dirty="0" smtClean="0"/>
              <a:t> </a:t>
            </a:r>
            <a:r>
              <a:rPr lang="it-IT" dirty="0"/>
              <a:t>with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|</a:t>
            </a:r>
            <a:r>
              <a:rPr lang="en-GB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GB" sz="14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| and the following quantity is minimized with respect 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Q = </a:t>
            </a:r>
            <a:r>
              <a:rPr lang="en-GB" b="1" dirty="0" err="1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S</a:t>
            </a:r>
            <a:r>
              <a:rPr lang="en-GB" sz="1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en-GB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GB" b="1" baseline="-25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[|</a:t>
            </a:r>
            <a:r>
              <a:rPr lang="en-GB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GB" sz="1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GB" b="1" baseline="-25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|-|</a:t>
            </a:r>
            <a:r>
              <a:rPr lang="en-GB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GB" sz="1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b="1" baseline="-25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|]</a:t>
            </a:r>
            <a:r>
              <a:rPr lang="en-GB" b="1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refinement on F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GB" b="1" baseline="30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en-GB" sz="800" baseline="30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or:             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Q = </a:t>
            </a:r>
            <a:r>
              <a:rPr lang="en-GB" b="1" dirty="0" err="1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S</a:t>
            </a:r>
            <a:r>
              <a:rPr lang="en-GB" sz="1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en-GB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GB" b="1" baseline="-25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[|F</a:t>
            </a:r>
            <a:r>
              <a:rPr lang="en-GB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GB" b="1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b="1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|-|F</a:t>
            </a:r>
            <a:r>
              <a:rPr lang="en-GB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b="1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b="1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|]</a:t>
            </a:r>
            <a:r>
              <a:rPr lang="en-GB" b="1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b="1" baseline="30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refinement on F</a:t>
            </a:r>
            <a:r>
              <a:rPr lang="en-GB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GB" sz="1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where </a:t>
            </a:r>
            <a:r>
              <a:rPr lang="en-GB" b="1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GB" b="1" baseline="-25000" dirty="0" err="1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 = 1/</a:t>
            </a:r>
            <a:r>
              <a:rPr lang="en-GB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s</a:t>
            </a:r>
            <a:r>
              <a:rPr lang="en-GB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GB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(</a:t>
            </a: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  <a:r>
              <a:rPr lang="en-GB" dirty="0" err="1"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GB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GB" baseline="-25000" dirty="0" err="1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|)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07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6264" y="169333"/>
            <a:ext cx="9057736" cy="6876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it-IT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includes, for each non-H atom, x, y, z and B (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isotropic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model,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parameters) or x, y, z, b</a:t>
            </a:r>
            <a:r>
              <a:rPr lang="en-GB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​, b</a:t>
            </a:r>
            <a:r>
              <a:rPr lang="en-GB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22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b</a:t>
            </a:r>
            <a:r>
              <a:rPr lang="en-GB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33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b</a:t>
            </a:r>
            <a:r>
              <a:rPr lang="en-GB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​, b</a:t>
            </a:r>
            <a:r>
              <a:rPr lang="en-GB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​ and b</a:t>
            </a:r>
            <a:r>
              <a:rPr lang="en-GB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anisotropic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model, </a:t>
            </a:r>
            <a:r>
              <a:rPr lang="en-GB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parameters), and possibly an occupancy factor (in the case of disorder).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 addition, there is always a scale factor, plus a possible correction for secondary extinction (affecting strong low-angle reflections)</a:t>
            </a:r>
            <a:endParaRPr lang="en-GB" sz="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8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number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parameters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to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refined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it-IT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non-H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atoms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9N+1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8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/>
              <a:t>For </a:t>
            </a:r>
            <a:r>
              <a:rPr lang="it-IT" dirty="0" err="1"/>
              <a:t>example</a:t>
            </a:r>
            <a:r>
              <a:rPr lang="it-IT" dirty="0"/>
              <a:t>, for a </a:t>
            </a:r>
            <a:r>
              <a:rPr lang="it-IT" dirty="0" err="1"/>
              <a:t>simple</a:t>
            </a:r>
            <a:r>
              <a:rPr lang="it-IT" dirty="0"/>
              <a:t> </a:t>
            </a:r>
            <a:r>
              <a:rPr lang="it-IT" dirty="0" err="1"/>
              <a:t>structure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 smtClean="0"/>
              <a:t>sucrose</a:t>
            </a:r>
            <a:r>
              <a:rPr lang="it-IT" dirty="0" smtClean="0"/>
              <a:t>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(C</a:t>
            </a:r>
            <a:r>
              <a:rPr lang="it-IT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it-IT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22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baseline="-25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baseline="-25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23 non-H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atoms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/>
              <a:t>the </a:t>
            </a:r>
            <a:r>
              <a:rPr lang="it-IT" dirty="0" err="1"/>
              <a:t>number</a:t>
            </a:r>
            <a:r>
              <a:rPr lang="it-IT" dirty="0"/>
              <a:t> of </a:t>
            </a:r>
            <a:r>
              <a:rPr lang="it-IT" dirty="0" err="1"/>
              <a:t>parameters</a:t>
            </a:r>
            <a:r>
              <a:rPr lang="it-IT" dirty="0"/>
              <a:t> </a:t>
            </a:r>
            <a:r>
              <a:rPr lang="it-IT" dirty="0" err="1" smtClean="0"/>
              <a:t>is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23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x 9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1 =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208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sufficient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accuracy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without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over-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refinement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problems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7 to 12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experimental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points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per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parameter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required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i.e.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around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2000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independent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observed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reflections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anisotropic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model of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sucrose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about</a:t>
            </a:r>
            <a:r>
              <a:rPr lang="it-IT" dirty="0"/>
              <a:t> 1000 </a:t>
            </a:r>
            <a:r>
              <a:rPr lang="it-IT" dirty="0" err="1"/>
              <a:t>reflections</a:t>
            </a:r>
            <a:r>
              <a:rPr lang="it-IT" dirty="0"/>
              <a:t> are </a:t>
            </a:r>
            <a:r>
              <a:rPr lang="it-IT" dirty="0" err="1"/>
              <a:t>collected</a:t>
            </a:r>
            <a:r>
              <a:rPr lang="it-IT" dirty="0"/>
              <a:t>, </a:t>
            </a:r>
            <a:r>
              <a:rPr lang="it-IT" dirty="0" err="1"/>
              <a:t>refinement</a:t>
            </a:r>
            <a:r>
              <a:rPr lang="it-IT" dirty="0"/>
              <a:t> can be </a:t>
            </a:r>
            <a:r>
              <a:rPr lang="it-IT" dirty="0" err="1"/>
              <a:t>carried</a:t>
            </a:r>
            <a:r>
              <a:rPr lang="it-IT" dirty="0"/>
              <a:t> out by </a:t>
            </a:r>
            <a:r>
              <a:rPr lang="it-IT" dirty="0" err="1"/>
              <a:t>modeling</a:t>
            </a:r>
            <a:r>
              <a:rPr lang="it-IT" dirty="0"/>
              <a:t> the </a:t>
            </a:r>
            <a:r>
              <a:rPr lang="it-IT" dirty="0" err="1"/>
              <a:t>thermal</a:t>
            </a:r>
            <a:r>
              <a:rPr lang="it-IT" dirty="0"/>
              <a:t> </a:t>
            </a:r>
            <a:r>
              <a:rPr lang="it-IT" dirty="0" err="1"/>
              <a:t>motion</a:t>
            </a:r>
            <a:r>
              <a:rPr lang="it-IT" dirty="0"/>
              <a:t> of </a:t>
            </a:r>
            <a:r>
              <a:rPr lang="it-IT" dirty="0" err="1"/>
              <a:t>atoms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in an </a:t>
            </a:r>
            <a:r>
              <a:rPr lang="it-IT" dirty="0" err="1"/>
              <a:t>isotropic</a:t>
            </a:r>
            <a:r>
              <a:rPr lang="it-IT" dirty="0"/>
              <a:t> way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88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99367" y="762000"/>
            <a:ext cx="8712678" cy="588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From a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mathematical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point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view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must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find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absolute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 minimum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of a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function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Q,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nonlinear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in 208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variables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by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setting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it-IT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0 the 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derivative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it-IT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Q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with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respect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parameter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1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lang="it-IT" sz="14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cannot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solved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analytically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without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starting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model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However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can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approached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approximate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values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1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are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known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by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calculating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derivatives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using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 first-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order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Taylor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expansion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it-IT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can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obtained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several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least-squares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cycles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until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convergence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reached</a:t>
            </a:r>
            <a:endParaRPr lang="it-IT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800" dirty="0"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>
                <a:cs typeface="Times New Roman" panose="02020603050405020304" pitchFamily="18" charset="0"/>
              </a:rPr>
              <a:t>Convergence</a:t>
            </a:r>
            <a:r>
              <a:rPr lang="it-IT" dirty="0">
                <a:cs typeface="Times New Roman" panose="02020603050405020304" pitchFamily="18" charset="0"/>
              </a:rPr>
              <a:t> </a:t>
            </a:r>
            <a:r>
              <a:rPr lang="it-IT" dirty="0" err="1">
                <a:cs typeface="Times New Roman" panose="02020603050405020304" pitchFamily="18" charset="0"/>
              </a:rPr>
              <a:t>issues</a:t>
            </a:r>
            <a:r>
              <a:rPr lang="it-IT" dirty="0">
                <a:cs typeface="Times New Roman" panose="02020603050405020304" pitchFamily="18" charset="0"/>
              </a:rPr>
              <a:t> </a:t>
            </a:r>
            <a:r>
              <a:rPr lang="it-IT" dirty="0" err="1">
                <a:cs typeface="Times New Roman" panose="02020603050405020304" pitchFamily="18" charset="0"/>
              </a:rPr>
              <a:t>may</a:t>
            </a:r>
            <a:r>
              <a:rPr lang="it-IT" dirty="0">
                <a:cs typeface="Times New Roman" panose="02020603050405020304" pitchFamily="18" charset="0"/>
              </a:rPr>
              <a:t> </a:t>
            </a:r>
            <a:r>
              <a:rPr lang="it-IT" dirty="0" err="1">
                <a:cs typeface="Times New Roman" panose="02020603050405020304" pitchFamily="18" charset="0"/>
              </a:rPr>
              <a:t>arise</a:t>
            </a:r>
            <a:r>
              <a:rPr lang="it-IT" dirty="0">
                <a:cs typeface="Times New Roman" panose="02020603050405020304" pitchFamily="18" charset="0"/>
              </a:rPr>
              <a:t> due to </a:t>
            </a:r>
            <a:r>
              <a:rPr lang="it-IT" dirty="0" err="1">
                <a:cs typeface="Times New Roman" panose="02020603050405020304" pitchFamily="18" charset="0"/>
              </a:rPr>
              <a:t>correlations</a:t>
            </a:r>
            <a:r>
              <a:rPr lang="it-IT" dirty="0">
                <a:cs typeface="Times New Roman" panose="02020603050405020304" pitchFamily="18" charset="0"/>
              </a:rPr>
              <a:t> </a:t>
            </a:r>
            <a:r>
              <a:rPr lang="it-IT" dirty="0" err="1">
                <a:cs typeface="Times New Roman" panose="02020603050405020304" pitchFamily="18" charset="0"/>
              </a:rPr>
              <a:t>between</a:t>
            </a:r>
            <a:r>
              <a:rPr lang="it-IT" dirty="0">
                <a:cs typeface="Times New Roman" panose="02020603050405020304" pitchFamily="18" charset="0"/>
              </a:rPr>
              <a:t> the </a:t>
            </a:r>
            <a:r>
              <a:rPr lang="it-IT" dirty="0" err="1">
                <a:cs typeface="Times New Roman" panose="02020603050405020304" pitchFamily="18" charset="0"/>
              </a:rPr>
              <a:t>parameters</a:t>
            </a:r>
            <a:r>
              <a:rPr lang="it-IT" dirty="0">
                <a:cs typeface="Times New Roman" panose="02020603050405020304" pitchFamily="18" charset="0"/>
              </a:rPr>
              <a:t> </a:t>
            </a:r>
            <a:r>
              <a:rPr lang="it-IT" dirty="0" err="1">
                <a:cs typeface="Times New Roman" panose="02020603050405020304" pitchFamily="18" charset="0"/>
              </a:rPr>
              <a:t>being</a:t>
            </a:r>
            <a:r>
              <a:rPr lang="it-IT" dirty="0">
                <a:cs typeface="Times New Roman" panose="02020603050405020304" pitchFamily="18" charset="0"/>
              </a:rPr>
              <a:t> </a:t>
            </a:r>
            <a:r>
              <a:rPr lang="it-IT" dirty="0" err="1">
                <a:cs typeface="Times New Roman" panose="02020603050405020304" pitchFamily="18" charset="0"/>
              </a:rPr>
              <a:t>refined</a:t>
            </a:r>
            <a:r>
              <a:rPr lang="it-IT" dirty="0">
                <a:cs typeface="Times New Roman" panose="02020603050405020304" pitchFamily="18" charset="0"/>
              </a:rPr>
              <a:t> (for </a:t>
            </a:r>
            <a:r>
              <a:rPr lang="it-IT" dirty="0" err="1">
                <a:cs typeface="Times New Roman" panose="02020603050405020304" pitchFamily="18" charset="0"/>
              </a:rPr>
              <a:t>example</a:t>
            </a:r>
            <a:r>
              <a:rPr lang="it-IT" dirty="0">
                <a:cs typeface="Times New Roman" panose="02020603050405020304" pitchFamily="18" charset="0"/>
              </a:rPr>
              <a:t>, </a:t>
            </a:r>
            <a:r>
              <a:rPr lang="it-IT" dirty="0" err="1">
                <a:cs typeface="Times New Roman" panose="02020603050405020304" pitchFamily="18" charset="0"/>
              </a:rPr>
              <a:t>between</a:t>
            </a:r>
            <a:r>
              <a:rPr lang="it-IT" dirty="0">
                <a:cs typeface="Times New Roman" panose="02020603050405020304" pitchFamily="18" charset="0"/>
              </a:rPr>
              <a:t> </a:t>
            </a:r>
            <a:r>
              <a:rPr lang="it-IT" dirty="0" err="1">
                <a:cs typeface="Times New Roman" panose="02020603050405020304" pitchFamily="18" charset="0"/>
              </a:rPr>
              <a:t>thermal</a:t>
            </a:r>
            <a:r>
              <a:rPr lang="it-IT" dirty="0">
                <a:cs typeface="Times New Roman" panose="02020603050405020304" pitchFamily="18" charset="0"/>
              </a:rPr>
              <a:t> </a:t>
            </a:r>
            <a:r>
              <a:rPr lang="it-IT" dirty="0" err="1">
                <a:cs typeface="Times New Roman" panose="02020603050405020304" pitchFamily="18" charset="0"/>
              </a:rPr>
              <a:t>motion</a:t>
            </a:r>
            <a:r>
              <a:rPr lang="it-IT" dirty="0">
                <a:cs typeface="Times New Roman" panose="02020603050405020304" pitchFamily="18" charset="0"/>
              </a:rPr>
              <a:t> and </a:t>
            </a:r>
            <a:r>
              <a:rPr lang="it-IT" dirty="0" err="1">
                <a:cs typeface="Times New Roman" panose="02020603050405020304" pitchFamily="18" charset="0"/>
              </a:rPr>
              <a:t>occupancy</a:t>
            </a:r>
            <a:r>
              <a:rPr lang="it-IT" dirty="0">
                <a:cs typeface="Times New Roman" panose="02020603050405020304" pitchFamily="18" charset="0"/>
              </a:rPr>
              <a:t> </a:t>
            </a:r>
            <a:r>
              <a:rPr lang="it-IT" dirty="0" err="1">
                <a:cs typeface="Times New Roman" panose="02020603050405020304" pitchFamily="18" charset="0"/>
              </a:rPr>
              <a:t>parameters</a:t>
            </a:r>
            <a:r>
              <a:rPr lang="it-IT" dirty="0">
                <a:cs typeface="Times New Roman" panose="02020603050405020304" pitchFamily="18" charset="0"/>
              </a:rPr>
              <a:t>, and/or </a:t>
            </a:r>
            <a:r>
              <a:rPr lang="it-IT" dirty="0" err="1">
                <a:cs typeface="Times New Roman" panose="02020603050405020304" pitchFamily="18" charset="0"/>
              </a:rPr>
              <a:t>overlapping</a:t>
            </a:r>
            <a:r>
              <a:rPr lang="it-IT" dirty="0">
                <a:cs typeface="Times New Roman" panose="02020603050405020304" pitchFamily="18" charset="0"/>
              </a:rPr>
              <a:t> electron </a:t>
            </a:r>
            <a:r>
              <a:rPr lang="it-IT" dirty="0" err="1">
                <a:cs typeface="Times New Roman" panose="02020603050405020304" pitchFamily="18" charset="0"/>
              </a:rPr>
              <a:t>densities</a:t>
            </a:r>
            <a:r>
              <a:rPr lang="it-IT" dirty="0">
                <a:cs typeface="Times New Roman" panose="02020603050405020304" pitchFamily="18" charset="0"/>
              </a:rPr>
              <a:t> in the case of </a:t>
            </a:r>
            <a:r>
              <a:rPr lang="it-IT" dirty="0" err="1">
                <a:cs typeface="Times New Roman" panose="02020603050405020304" pitchFamily="18" charset="0"/>
              </a:rPr>
              <a:t>structural</a:t>
            </a:r>
            <a:r>
              <a:rPr lang="it-IT" dirty="0">
                <a:cs typeface="Times New Roman" panose="02020603050405020304" pitchFamily="18" charset="0"/>
              </a:rPr>
              <a:t> </a:t>
            </a:r>
            <a:r>
              <a:rPr lang="it-IT" dirty="0" err="1">
                <a:cs typeface="Times New Roman" panose="02020603050405020304" pitchFamily="18" charset="0"/>
              </a:rPr>
              <a:t>disorder</a:t>
            </a:r>
            <a:r>
              <a:rPr lang="it-IT" dirty="0">
                <a:cs typeface="Times New Roman" panose="02020603050405020304" pitchFamily="18" charset="0"/>
              </a:rPr>
              <a:t>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431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9144000" cy="6876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Constraints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Restraints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To facilitate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convergence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least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squares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or to impose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specific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geometric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conditions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possible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constrain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refinement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reducing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number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parameters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limiting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range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variability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parameters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Constraint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exact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mathematical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relationship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fixes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parameter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relates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different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parameters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it-IT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/>
              <a:t>Examples</a:t>
            </a:r>
            <a:r>
              <a:rPr lang="it-IT" dirty="0" smtClean="0"/>
              <a:t>: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Atoms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located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crystallographic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symmetry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elements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: for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, on a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twofold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axis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along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b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axis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, the coordinate 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y=0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fixed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; for an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atom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on a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diagonal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plane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xxz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x 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are set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equal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Anisotropic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thermal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motions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constraints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imposed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crystal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symmetry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For a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phenyl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group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can impose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exact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D6h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symmetry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: out of 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the 6x3(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xyz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)=18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parameters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it-IT" sz="2000" dirty="0" err="1"/>
              <a:t>remain</a:t>
            </a:r>
            <a:r>
              <a:rPr lang="it-IT" sz="2000" dirty="0"/>
              <a:t> </a:t>
            </a:r>
            <a:r>
              <a:rPr lang="it-IT" sz="2000" dirty="0" err="1"/>
              <a:t>independent</a:t>
            </a:r>
            <a:r>
              <a:rPr lang="it-IT" sz="2000" dirty="0"/>
              <a:t> 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xyz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Rx,Ry,Rz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dC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-C) 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or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alternatively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use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rigid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-body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models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refining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the position of the center of mass and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its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rotation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substituting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atoms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(site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disorder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), for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Fe(II) and Mg(II)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located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on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same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site, the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occupancy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parameters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can be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constrained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2000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occ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(Fe) = [1.0 - </a:t>
            </a:r>
            <a:r>
              <a:rPr lang="it-IT" sz="2000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occ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(Mg)]</a:t>
            </a:r>
            <a:endParaRPr lang="it-IT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3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696913" y="-201613"/>
            <a:ext cx="7772400" cy="1143001"/>
          </a:xfrm>
        </p:spPr>
        <p:txBody>
          <a:bodyPr/>
          <a:lstStyle/>
          <a:p>
            <a:pPr eaLnBrk="1" hangingPunct="1"/>
            <a:r>
              <a:rPr lang="it-IT" altLang="it-IT" sz="3200" dirty="0" smtClean="0"/>
              <a:t>Fourier </a:t>
            </a:r>
            <a:r>
              <a:rPr lang="it-IT" altLang="it-IT" sz="3200" dirty="0" err="1" smtClean="0"/>
              <a:t>Difference</a:t>
            </a:r>
            <a:r>
              <a:rPr lang="it-IT" altLang="it-IT" sz="3200" dirty="0" smtClean="0"/>
              <a:t> |F</a:t>
            </a:r>
            <a:r>
              <a:rPr lang="it-IT" altLang="it-IT" sz="3200" baseline="-25000" dirty="0" smtClean="0"/>
              <a:t>o</a:t>
            </a:r>
            <a:r>
              <a:rPr lang="it-IT" altLang="it-IT" sz="3200" dirty="0" smtClean="0"/>
              <a:t>|-|</a:t>
            </a:r>
            <a:r>
              <a:rPr lang="it-IT" altLang="it-IT" sz="3200" dirty="0" err="1" smtClean="0"/>
              <a:t>F</a:t>
            </a:r>
            <a:r>
              <a:rPr lang="it-IT" altLang="it-IT" sz="3200" baseline="-25000" dirty="0" err="1" smtClean="0"/>
              <a:t>c</a:t>
            </a:r>
            <a:r>
              <a:rPr lang="it-IT" altLang="it-IT" sz="3200" dirty="0" smtClean="0"/>
              <a:t>|</a:t>
            </a:r>
          </a:p>
        </p:txBody>
      </p:sp>
      <p:pic>
        <p:nvPicPr>
          <p:cNvPr id="58373" name="Picture 10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66" y="858837"/>
            <a:ext cx="2360613" cy="236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378" name="Rectangle 1042"/>
          <p:cNvSpPr>
            <a:spLocks noChangeArrowheads="1"/>
          </p:cNvSpPr>
          <p:nvPr/>
        </p:nvSpPr>
        <p:spPr bwMode="auto">
          <a:xfrm>
            <a:off x="598552" y="6263517"/>
            <a:ext cx="17636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|F</a:t>
            </a:r>
            <a:r>
              <a:rPr kumimoji="0" lang="en-GB" alt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|(</a:t>
            </a:r>
            <a:r>
              <a:rPr lang="en-GB" altLang="it-IT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cat</a:t>
            </a:r>
            <a:r>
              <a:rPr kumimoji="0" lang="en-GB" alt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)</a:t>
            </a:r>
            <a:r>
              <a:rPr kumimoji="0" lang="en-GB" altLang="it-IT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 =</a:t>
            </a:r>
            <a:r>
              <a:rPr kumimoji="0" lang="en-GB" altLang="it-IT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 </a:t>
            </a:r>
            <a:r>
              <a:rPr kumimoji="0" lang="en-GB" altLang="it-IT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|</a:t>
            </a:r>
            <a:r>
              <a:rPr kumimoji="0" lang="en-GB" altLang="it-IT" sz="2400" b="0" i="0" u="none" strike="noStrike" kern="1200" cap="none" spc="0" normalizeH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F</a:t>
            </a:r>
            <a:r>
              <a:rPr kumimoji="0" lang="en-GB" altLang="it-IT" sz="24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o</a:t>
            </a:r>
            <a:r>
              <a:rPr kumimoji="0" lang="en-GB" altLang="it-IT" sz="2400" b="0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t>|</a:t>
            </a:r>
            <a:endParaRPr kumimoji="0" lang="it-IT" altLang="it-IT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5" name="Picture 6" descr="picmanxff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522" y="3902905"/>
            <a:ext cx="2360612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8" descr="piccatmanx2fft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GlowDiffused trans="22000" intensity="1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9004" y="3902905"/>
            <a:ext cx="2360612" cy="2360612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Group 26"/>
          <p:cNvGrpSpPr>
            <a:grpSpLocks/>
          </p:cNvGrpSpPr>
          <p:nvPr/>
        </p:nvGrpSpPr>
        <p:grpSpPr bwMode="auto">
          <a:xfrm>
            <a:off x="3624071" y="3198675"/>
            <a:ext cx="1722439" cy="708025"/>
            <a:chOff x="262" y="2074"/>
            <a:chExt cx="1085" cy="446"/>
          </a:xfrm>
        </p:grpSpPr>
        <p:sp>
          <p:nvSpPr>
            <p:cNvPr id="19" name="AutoShape 12"/>
            <p:cNvSpPr>
              <a:spLocks noChangeArrowheads="1"/>
            </p:cNvSpPr>
            <p:nvPr/>
          </p:nvSpPr>
          <p:spPr bwMode="auto">
            <a:xfrm>
              <a:off x="262" y="2112"/>
              <a:ext cx="288" cy="364"/>
            </a:xfrm>
            <a:prstGeom prst="upDownArrow">
              <a:avLst>
                <a:gd name="adj1" fmla="val 50000"/>
                <a:gd name="adj2" fmla="val 2527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20" name="Text Box 13"/>
            <p:cNvSpPr txBox="1">
              <a:spLocks noChangeArrowheads="1"/>
            </p:cNvSpPr>
            <p:nvPr/>
          </p:nvSpPr>
          <p:spPr bwMode="auto">
            <a:xfrm>
              <a:off x="510" y="2074"/>
              <a:ext cx="83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Fourier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Transform </a:t>
              </a:r>
              <a:endParaRPr lang="en-GB" altLang="it-IT" sz="2000" dirty="0">
                <a:latin typeface="Times" panose="02020603050405020304" pitchFamily="18" charset="0"/>
              </a:endParaRPr>
            </a:p>
          </p:txBody>
        </p:sp>
      </p:grp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6851903" y="6263517"/>
            <a:ext cx="15504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dirty="0">
                <a:latin typeface="Times" panose="02020603050405020304" pitchFamily="18" charset="0"/>
              </a:rPr>
              <a:t>|</a:t>
            </a:r>
            <a:r>
              <a:rPr lang="en-GB" altLang="it-IT" sz="2400" dirty="0" err="1" smtClean="0">
                <a:latin typeface="Times" panose="02020603050405020304" pitchFamily="18" charset="0"/>
              </a:rPr>
              <a:t>F</a:t>
            </a:r>
            <a:r>
              <a:rPr lang="en-GB" altLang="it-IT" sz="2400" baseline="-25000" dirty="0" err="1" smtClean="0">
                <a:latin typeface="Times" panose="02020603050405020304" pitchFamily="18" charset="0"/>
              </a:rPr>
              <a:t>o</a:t>
            </a:r>
            <a:r>
              <a:rPr lang="en-GB" altLang="it-IT" sz="2400" dirty="0" smtClean="0">
                <a:latin typeface="Times" panose="02020603050405020304" pitchFamily="18" charset="0"/>
              </a:rPr>
              <a:t>|-|F</a:t>
            </a:r>
            <a:r>
              <a:rPr lang="en-GB" altLang="it-IT" sz="2400" baseline="-25000" dirty="0" smtClean="0">
                <a:latin typeface="Times" panose="02020603050405020304" pitchFamily="18" charset="0"/>
              </a:rPr>
              <a:t>c</a:t>
            </a:r>
            <a:r>
              <a:rPr lang="en-GB" altLang="it-IT" sz="2400" dirty="0" smtClean="0">
                <a:latin typeface="Times" panose="02020603050405020304" pitchFamily="18" charset="0"/>
              </a:rPr>
              <a:t>|   </a:t>
            </a:r>
            <a:r>
              <a:rPr lang="en-GB" altLang="it-IT" sz="2400" dirty="0" smtClean="0">
                <a:latin typeface="Symbol" panose="05050102010706020507" pitchFamily="18" charset="2"/>
              </a:rPr>
              <a:t>f</a:t>
            </a:r>
            <a:r>
              <a:rPr lang="en-GB" altLang="it-IT" sz="2400" baseline="-25000" dirty="0">
                <a:latin typeface="Times" panose="02020603050405020304" pitchFamily="18" charset="0"/>
              </a:rPr>
              <a:t>c</a:t>
            </a:r>
            <a:endParaRPr lang="it-IT" altLang="it-IT" sz="2400" baseline="-25000" dirty="0">
              <a:latin typeface="Times" panose="02020603050405020304" pitchFamily="18" charset="0"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128227" y="6263517"/>
            <a:ext cx="307968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eaLnBrk="1" hangingPunct="1">
              <a:spcBef>
                <a:spcPct val="0"/>
              </a:spcBef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F(</a:t>
            </a:r>
            <a:r>
              <a:rPr lang="en-GB" altLang="it-IT" sz="2400" dirty="0" err="1" smtClean="0">
                <a:latin typeface="Times" panose="02020603050405020304" pitchFamily="18" charset="0"/>
              </a:rPr>
              <a:t>cat-tail+horns</a:t>
            </a:r>
            <a:r>
              <a:rPr lang="en-GB" altLang="it-IT" sz="2400" dirty="0" smtClean="0">
                <a:latin typeface="Times" panose="02020603050405020304" pitchFamily="18" charset="0"/>
              </a:rPr>
              <a:t>)=</a:t>
            </a:r>
            <a:r>
              <a:rPr lang="en-GB" altLang="it-IT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|</a:t>
            </a:r>
            <a:r>
              <a:rPr lang="en-GB" altLang="it-IT" sz="2400" dirty="0" err="1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r>
              <a:rPr lang="en-GB" altLang="it-IT" sz="2400" baseline="-25000" dirty="0" err="1">
                <a:solidFill>
                  <a:srgbClr val="000000"/>
                </a:solidFill>
                <a:latin typeface="Times" panose="02020603050405020304" pitchFamily="18" charset="0"/>
              </a:rPr>
              <a:t>c</a:t>
            </a:r>
            <a:r>
              <a:rPr lang="en-GB" altLang="it-IT" sz="2400" dirty="0" err="1">
                <a:solidFill>
                  <a:srgbClr val="000000"/>
                </a:solidFill>
                <a:latin typeface="Times" panose="02020603050405020304" pitchFamily="18" charset="0"/>
              </a:rPr>
              <a:t>|</a:t>
            </a:r>
            <a:r>
              <a:rPr lang="en-GB" altLang="it-IT" sz="2400" dirty="0" err="1">
                <a:solidFill>
                  <a:srgbClr val="000000"/>
                </a:solidFill>
                <a:latin typeface="Symbol" panose="05050102010706020507" pitchFamily="18" charset="2"/>
              </a:rPr>
              <a:t>f</a:t>
            </a:r>
            <a:r>
              <a:rPr lang="en-GB" altLang="it-IT" sz="2400" baseline="-25000" dirty="0" err="1">
                <a:solidFill>
                  <a:srgbClr val="000000"/>
                </a:solidFill>
                <a:latin typeface="Times" panose="02020603050405020304" pitchFamily="18" charset="0"/>
              </a:rPr>
              <a:t>c</a:t>
            </a:r>
            <a:endParaRPr lang="it-IT" altLang="it-IT" sz="2400" baseline="-250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dirty="0">
              <a:latin typeface="Times" panose="02020603050405020304" pitchFamily="18" charset="0"/>
            </a:endParaRPr>
          </a:p>
        </p:txBody>
      </p:sp>
      <p:pic>
        <p:nvPicPr>
          <p:cNvPr id="26" name="Picture 1032" descr="piccatfft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66" y="3896056"/>
            <a:ext cx="2356279" cy="2356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uppo 5"/>
          <p:cNvGrpSpPr/>
          <p:nvPr/>
        </p:nvGrpSpPr>
        <p:grpSpPr>
          <a:xfrm>
            <a:off x="785899" y="3271424"/>
            <a:ext cx="1780598" cy="809197"/>
            <a:chOff x="785899" y="3271424"/>
            <a:chExt cx="1780598" cy="809197"/>
          </a:xfrm>
        </p:grpSpPr>
        <p:sp>
          <p:nvSpPr>
            <p:cNvPr id="27" name="Text Box 1039"/>
            <p:cNvSpPr txBox="1">
              <a:spLocks noChangeArrowheads="1"/>
            </p:cNvSpPr>
            <p:nvPr/>
          </p:nvSpPr>
          <p:spPr bwMode="auto">
            <a:xfrm>
              <a:off x="1245301" y="3311180"/>
              <a:ext cx="1321196" cy="769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altLang="it-IT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" panose="02020603050405020304" pitchFamily="18" charset="0"/>
                  <a:ea typeface="+mn-ea"/>
                  <a:cs typeface="+mn-cs"/>
                </a:rPr>
                <a:t>Diffraction</a:t>
              </a:r>
              <a:endParaRPr kumimoji="0" lang="en-GB" altLang="it-IT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alt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8" name="Freccia in giù 27"/>
            <p:cNvSpPr/>
            <p:nvPr/>
          </p:nvSpPr>
          <p:spPr>
            <a:xfrm>
              <a:off x="785899" y="3271424"/>
              <a:ext cx="403152" cy="49866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3" name="Immagin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56590" y="894245"/>
            <a:ext cx="2362200" cy="2362200"/>
          </a:xfrm>
          <a:prstGeom prst="rect">
            <a:avLst/>
          </a:prstGeom>
        </p:spPr>
      </p:pic>
      <p:grpSp>
        <p:nvGrpSpPr>
          <p:cNvPr id="8" name="Gruppo 7"/>
          <p:cNvGrpSpPr/>
          <p:nvPr/>
        </p:nvGrpSpPr>
        <p:grpSpPr>
          <a:xfrm>
            <a:off x="7101087" y="3198675"/>
            <a:ext cx="1675828" cy="707886"/>
            <a:chOff x="6570999" y="3198675"/>
            <a:chExt cx="1675828" cy="707886"/>
          </a:xfrm>
        </p:grpSpPr>
        <p:sp>
          <p:nvSpPr>
            <p:cNvPr id="25" name="Text Box 32"/>
            <p:cNvSpPr txBox="1">
              <a:spLocks noChangeArrowheads="1"/>
            </p:cNvSpPr>
            <p:nvPr/>
          </p:nvSpPr>
          <p:spPr bwMode="auto">
            <a:xfrm>
              <a:off x="7017003" y="3198675"/>
              <a:ext cx="1229824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Fourier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Synthesis </a:t>
              </a:r>
              <a:endParaRPr lang="en-GB" altLang="it-IT" sz="2000" dirty="0">
                <a:latin typeface="Times" panose="02020603050405020304" pitchFamily="18" charset="0"/>
              </a:endParaRPr>
            </a:p>
          </p:txBody>
        </p:sp>
        <p:sp>
          <p:nvSpPr>
            <p:cNvPr id="7" name="Freccia in su 6"/>
            <p:cNvSpPr/>
            <p:nvPr/>
          </p:nvSpPr>
          <p:spPr>
            <a:xfrm>
              <a:off x="6570999" y="3280887"/>
              <a:ext cx="446004" cy="489204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9" name="Immagin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09004" y="857250"/>
            <a:ext cx="23622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00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8" grpId="0"/>
      <p:bldP spid="21" grpId="0" autoUpdateAnimBg="0"/>
      <p:bldP spid="22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81154" y="548025"/>
            <a:ext cx="8850701" cy="6019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Restraint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Additional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experimental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observation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from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analysis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databases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external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models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or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spectroscopy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(NOE, IR),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constrains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range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possible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values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certain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parameters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1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>
                <a:latin typeface="Symbol,Bold"/>
                <a:ea typeface="Calibri" panose="020F0502020204030204" pitchFamily="34" charset="0"/>
                <a:cs typeface="Symbol,Bold"/>
              </a:rPr>
              <a:t>± D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 or for a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function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them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d(</a:t>
            </a:r>
            <a:r>
              <a:rPr lang="it-IT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1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i,n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it-IT" b="1" dirty="0">
                <a:latin typeface="Symbol,Bold"/>
                <a:ea typeface="Calibri" panose="020F0502020204030204" pitchFamily="34" charset="0"/>
                <a:cs typeface="Symbol,Bold"/>
              </a:rPr>
              <a:t>±</a:t>
            </a:r>
            <a:r>
              <a:rPr lang="it-IT" dirty="0" err="1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D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1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i,n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lang="it-IT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increases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number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equations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observation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), and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observations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need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to be “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weighted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it-IT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TOT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it-IT" dirty="0" err="1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S</a:t>
            </a:r>
            <a:r>
              <a:rPr lang="it-IT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it-IT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i="1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)[|F</a:t>
            </a:r>
            <a:r>
              <a:rPr lang="it-IT" sz="1400" dirty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)|-|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it-IT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)|]</a:t>
            </a:r>
            <a:r>
              <a:rPr lang="it-IT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it-IT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it-IT" dirty="0" err="1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S</a:t>
            </a:r>
            <a:r>
              <a:rPr lang="it-IT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it-IT" sz="14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[d</a:t>
            </a:r>
            <a:r>
              <a:rPr lang="it-IT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-d</a:t>
            </a:r>
            <a:r>
              <a:rPr lang="it-IT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it-IT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baseline="30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it-IT" sz="1400" dirty="0">
                <a:ea typeface="Calibri" panose="020F0502020204030204" pitchFamily="34" charset="0"/>
                <a:cs typeface="Times New Roman" panose="02020603050405020304" pitchFamily="18" charset="0"/>
              </a:rPr>
              <a:t>TOT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overall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function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to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minimized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may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include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geometric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energetic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spectroscopic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terms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Examples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sz="2000" dirty="0" err="1"/>
              <a:t>Distances</a:t>
            </a:r>
            <a:r>
              <a:rPr lang="it-IT" sz="2000" dirty="0"/>
              <a:t> </a:t>
            </a:r>
            <a:r>
              <a:rPr lang="it-IT" sz="2000" dirty="0" err="1"/>
              <a:t>between</a:t>
            </a:r>
            <a:r>
              <a:rPr lang="it-IT" sz="2000" dirty="0"/>
              <a:t> </a:t>
            </a:r>
            <a:r>
              <a:rPr lang="it-IT" sz="2000" dirty="0" err="1"/>
              <a:t>atoms</a:t>
            </a:r>
            <a:r>
              <a:rPr lang="it-IT" sz="2000" dirty="0"/>
              <a:t>; bond </a:t>
            </a:r>
            <a:r>
              <a:rPr lang="it-IT" sz="2000" dirty="0" err="1"/>
              <a:t>angles</a:t>
            </a:r>
            <a:r>
              <a:rPr lang="it-IT" sz="2000" dirty="0" smtClean="0"/>
              <a:t>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sz="2000" dirty="0" err="1"/>
              <a:t>I</a:t>
            </a:r>
            <a:r>
              <a:rPr lang="it-IT" sz="2000" dirty="0" err="1" smtClean="0"/>
              <a:t>sotropic</a:t>
            </a:r>
            <a:r>
              <a:rPr lang="it-IT" sz="2000" dirty="0" smtClean="0"/>
              <a:t> </a:t>
            </a:r>
            <a:r>
              <a:rPr lang="it-IT" sz="2000" dirty="0" err="1"/>
              <a:t>thermal</a:t>
            </a:r>
            <a:r>
              <a:rPr lang="it-IT" sz="2000" dirty="0"/>
              <a:t> </a:t>
            </a:r>
            <a:r>
              <a:rPr lang="it-IT" sz="2000" dirty="0" err="1"/>
              <a:t>parameters</a:t>
            </a:r>
            <a:r>
              <a:rPr lang="it-IT" sz="2000" dirty="0"/>
              <a:t> (</a:t>
            </a:r>
            <a:r>
              <a:rPr lang="it-IT" sz="2000" dirty="0" err="1"/>
              <a:t>variation</a:t>
            </a:r>
            <a:r>
              <a:rPr lang="it-IT" sz="2000" dirty="0"/>
              <a:t> </a:t>
            </a:r>
            <a:r>
              <a:rPr lang="it-IT" sz="2000" dirty="0" err="1"/>
              <a:t>within</a:t>
            </a:r>
            <a:r>
              <a:rPr lang="it-IT" sz="2000" dirty="0"/>
              <a:t> a </a:t>
            </a:r>
            <a:r>
              <a:rPr lang="it-IT" sz="2000" dirty="0" err="1"/>
              <a:t>certain</a:t>
            </a:r>
            <a:r>
              <a:rPr lang="it-IT" sz="2000" dirty="0"/>
              <a:t> </a:t>
            </a:r>
            <a:r>
              <a:rPr lang="it-IT" sz="2000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s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·"/>
            </a:pP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Anisotropic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thermal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parameters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 (with </a:t>
            </a:r>
            <a:r>
              <a:rPr lang="it-IT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restrained</a:t>
            </a:r>
            <a:r>
              <a:rPr lang="it-IT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anisotropy</a:t>
            </a:r>
            <a:r>
              <a:rPr lang="it-IT" sz="20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9323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37488" y="287866"/>
            <a:ext cx="8986025" cy="588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it-IT" b="1" dirty="0" err="1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Structural</a:t>
            </a:r>
            <a:r>
              <a:rPr lang="it-IT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it-IT" b="1" dirty="0" err="1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Refinement</a:t>
            </a:r>
            <a:r>
              <a:rPr lang="it-IT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and Evaluation </a:t>
            </a:r>
            <a:r>
              <a:rPr lang="it-IT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Procedure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it-IT" sz="16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it-IT" i="1" dirty="0">
                <a:ea typeface="Calibri" panose="020F0502020204030204" pitchFamily="34" charset="0"/>
                <a:cs typeface="Times New Roman" panose="02020603050405020304" pitchFamily="18" charset="0"/>
              </a:rPr>
              <a:t> the model-building and </a:t>
            </a:r>
            <a:r>
              <a:rPr lang="it-IT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refinement</a:t>
            </a:r>
            <a:r>
              <a:rPr lang="it-IT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it-IT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· 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disagreement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factor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it-IT" sz="14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it-IT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/>
              <a:t>must </a:t>
            </a:r>
            <a:r>
              <a:rPr lang="it-IT" dirty="0" err="1"/>
              <a:t>decrease</a:t>
            </a:r>
            <a:r>
              <a:rPr lang="it-IT" dirty="0"/>
              <a:t>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 err="1"/>
              <a:t>minimization</a:t>
            </a:r>
            <a:r>
              <a:rPr lang="it-IT" dirty="0"/>
              <a:t> </a:t>
            </a:r>
            <a:r>
              <a:rPr lang="it-IT" dirty="0" smtClean="0"/>
              <a:t>of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· 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atoms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must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remain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close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starting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positions.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· 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The B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factors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must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homogeneous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consistent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with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connectivity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· 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it-IT" sz="1400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ij</a:t>
            </a:r>
            <a:r>
              <a:rPr lang="it-IT" sz="14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factors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must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excessively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anisotropic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or produce negative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ellipsoids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· 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difference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Fourier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map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must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flatten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out (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interpretation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peaks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and minima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absolute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electron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density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residuals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very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low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weighting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scheme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checked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updated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Refinement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must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brought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convergence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removing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possible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parameter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correlation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issues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·"/>
            </a:pP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Outlier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reflections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checked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(for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(|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it-IT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)|-</a:t>
            </a:r>
            <a:r>
              <a:rPr lang="it-IT" i="1" dirty="0" err="1"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|F</a:t>
            </a:r>
            <a:r>
              <a:rPr lang="it-IT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)|/</a:t>
            </a:r>
            <a:r>
              <a:rPr lang="it-IT" dirty="0" err="1">
                <a:latin typeface="Symbol" panose="05050102010706020507" pitchFamily="18" charset="2"/>
                <a:ea typeface="Calibri" panose="020F0502020204030204" pitchFamily="34" charset="0"/>
                <a:cs typeface="Symbol" panose="05050102010706020507" pitchFamily="18" charset="2"/>
              </a:rPr>
              <a:t>s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|F</a:t>
            </a:r>
            <a:r>
              <a:rPr lang="it-IT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hkl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&gt; 6) </a:t>
            </a:r>
            <a:r>
              <a:rPr lang="it-IT" dirty="0"/>
              <a:t>and </a:t>
            </a:r>
            <a:r>
              <a:rPr lang="it-IT" dirty="0" err="1"/>
              <a:t>may</a:t>
            </a:r>
            <a:r>
              <a:rPr lang="it-IT" dirty="0"/>
              <a:t> be </a:t>
            </a:r>
            <a:r>
              <a:rPr lang="it-IT" dirty="0" err="1"/>
              <a:t>omitted</a:t>
            </a:r>
            <a:r>
              <a:rPr lang="it-IT" dirty="0"/>
              <a:t> </a:t>
            </a: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 smtClean="0"/>
              <a:t>necessary</a:t>
            </a:r>
            <a:r>
              <a:rPr lang="it-IT" dirty="0" smtClean="0"/>
              <a:t>.</a:t>
            </a:r>
            <a:endParaRPr lang="it-IT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47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91708" y="866188"/>
            <a:ext cx="8100202" cy="5493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i="1" dirty="0"/>
              <a:t>At the End of the </a:t>
            </a:r>
            <a:r>
              <a:rPr lang="it-IT" i="1" dirty="0" err="1"/>
              <a:t>Refinement</a:t>
            </a:r>
            <a:r>
              <a:rPr lang="it-IT" i="1" dirty="0"/>
              <a:t> </a:t>
            </a:r>
            <a:r>
              <a:rPr lang="it-IT" i="1" dirty="0" err="1" smtClean="0"/>
              <a:t>Process</a:t>
            </a:r>
            <a:r>
              <a:rPr lang="it-IT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it-IT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-The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factor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must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acceptable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depending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on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complexity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structure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and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disorder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present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), and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goodness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-of-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fit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gof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close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to 1.000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final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difference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Fourier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map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must show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absolute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peaks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Δρ)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smaller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>
                <a:ea typeface="Calibri" panose="020F0502020204030204" pitchFamily="34" charset="0"/>
                <a:cs typeface="Times New Roman" panose="02020603050405020304" pitchFamily="18" charset="0"/>
              </a:rPr>
              <a:t>σ(Δρ</a:t>
            </a:r>
            <a:r>
              <a:rPr lang="el-GR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it-IT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geometrical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anomalies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molecule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or in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packing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interactions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must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evaluated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commented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on, and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justified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sz="1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checkcif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program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systematically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checks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anomalies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in the model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refinement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displaying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Alerts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ranked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according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level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importance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26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38024" y="250210"/>
            <a:ext cx="8798942" cy="6019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esds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parameter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obtained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from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refinement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procedure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statistical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meaning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for random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errors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assuming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absence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systematic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errors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very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common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often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represent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precision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accuracy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distribution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of random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errors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normal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least-squares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theory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estimates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values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differing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less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esd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equal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with 95%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probability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values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differing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less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2.7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esd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equal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with 99%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probability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Commonly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values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compared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using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rule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differ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less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esd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they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statistically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different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1.560(7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significantly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different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from 1.542(3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Whereas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1.560(3)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significantly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different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from 1.542(2)</a:t>
            </a:r>
            <a:endParaRPr lang="it-I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3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15659" y="1295907"/>
            <a:ext cx="8850702" cy="3253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Common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Systematic</a:t>
            </a:r>
            <a:r>
              <a:rPr lang="it-IT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Errors</a:t>
            </a:r>
            <a:r>
              <a:rPr lang="it-IT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Scattering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factor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curves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generally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assumed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to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spherical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Covalently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bonded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atoms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spherical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electron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density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deformation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toward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the bonds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always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negligible</a:t>
            </a:r>
            <a:r>
              <a:rPr lang="it-IT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it-IT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it-IT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Atomic</a:t>
            </a:r>
            <a:r>
              <a:rPr lang="it-IT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motion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in a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crystal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can be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correlated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(e.g.,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collective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lattice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vibrations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 or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anharmonic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ellipsoids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 alone are </a:t>
            </a:r>
            <a:r>
              <a:rPr lang="it-IT" dirty="0" err="1">
                <a:ea typeface="Calibri" panose="020F0502020204030204" pitchFamily="34" charset="0"/>
                <a:cs typeface="Times New Roman" panose="02020603050405020304" pitchFamily="18" charset="0"/>
              </a:rPr>
              <a:t>insufficient</a:t>
            </a:r>
            <a:r>
              <a:rPr lang="it-IT" dirty="0"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14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95325" y="0"/>
            <a:ext cx="7772400" cy="647700"/>
          </a:xfrm>
        </p:spPr>
        <p:txBody>
          <a:bodyPr/>
          <a:lstStyle/>
          <a:p>
            <a:pPr eaLnBrk="1" hangingPunct="1"/>
            <a:r>
              <a:rPr lang="it-IT" altLang="it-IT" sz="3200" dirty="0" smtClean="0"/>
              <a:t>2Fo-Fc </a:t>
            </a:r>
            <a:r>
              <a:rPr lang="it-IT" altLang="it-IT" sz="3200" dirty="0" err="1" smtClean="0"/>
              <a:t>maps</a:t>
            </a:r>
            <a:endParaRPr lang="it-IT" altLang="it-IT" sz="3200" dirty="0" smtClean="0"/>
          </a:p>
        </p:txBody>
      </p:sp>
      <p:pic>
        <p:nvPicPr>
          <p:cNvPr id="106500" name="Picture 4" descr="picman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825500"/>
            <a:ext cx="2360612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502" name="Picture 6" descr="picmanxff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3" y="3877090"/>
            <a:ext cx="2360612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504" name="Picture 8" descr="piccatmanx2ff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563" y="3877090"/>
            <a:ext cx="2360612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506" name="Picture 10" descr="piccatmanx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800" y="825500"/>
            <a:ext cx="2360613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6522" name="Group 26"/>
          <p:cNvGrpSpPr>
            <a:grpSpLocks/>
          </p:cNvGrpSpPr>
          <p:nvPr/>
        </p:nvGrpSpPr>
        <p:grpSpPr bwMode="auto">
          <a:xfrm>
            <a:off x="368300" y="3165338"/>
            <a:ext cx="1722439" cy="708025"/>
            <a:chOff x="262" y="2074"/>
            <a:chExt cx="1085" cy="446"/>
          </a:xfrm>
        </p:grpSpPr>
        <p:sp>
          <p:nvSpPr>
            <p:cNvPr id="68627" name="AutoShape 12"/>
            <p:cNvSpPr>
              <a:spLocks noChangeArrowheads="1"/>
            </p:cNvSpPr>
            <p:nvPr/>
          </p:nvSpPr>
          <p:spPr bwMode="auto">
            <a:xfrm>
              <a:off x="262" y="2112"/>
              <a:ext cx="288" cy="364"/>
            </a:xfrm>
            <a:prstGeom prst="upDownArrow">
              <a:avLst>
                <a:gd name="adj1" fmla="val 50000"/>
                <a:gd name="adj2" fmla="val 25278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it-IT" altLang="it-IT" sz="2400"/>
            </a:p>
          </p:txBody>
        </p:sp>
        <p:sp>
          <p:nvSpPr>
            <p:cNvPr id="68628" name="Text Box 13"/>
            <p:cNvSpPr txBox="1">
              <a:spLocks noChangeArrowheads="1"/>
            </p:cNvSpPr>
            <p:nvPr/>
          </p:nvSpPr>
          <p:spPr bwMode="auto">
            <a:xfrm>
              <a:off x="510" y="2074"/>
              <a:ext cx="83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Fourier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Transform </a:t>
              </a:r>
              <a:endParaRPr lang="en-GB" altLang="it-IT" sz="2000" dirty="0">
                <a:latin typeface="Times" panose="02020603050405020304" pitchFamily="18" charset="0"/>
              </a:endParaRPr>
            </a:p>
          </p:txBody>
        </p:sp>
      </p:grpSp>
      <p:sp>
        <p:nvSpPr>
          <p:cNvPr id="106515" name="Rectangle 19"/>
          <p:cNvSpPr>
            <a:spLocks noChangeArrowheads="1"/>
          </p:cNvSpPr>
          <p:nvPr/>
        </p:nvSpPr>
        <p:spPr bwMode="auto">
          <a:xfrm>
            <a:off x="42450" y="6311279"/>
            <a:ext cx="22220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eaLnBrk="1" hangingPunct="1">
              <a:spcBef>
                <a:spcPct val="0"/>
              </a:spcBef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F(cat-tail)=</a:t>
            </a:r>
            <a:r>
              <a:rPr lang="en-GB" altLang="it-IT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|</a:t>
            </a:r>
            <a:r>
              <a:rPr lang="en-GB" altLang="it-IT" sz="2400" dirty="0" err="1" smtClean="0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r>
              <a:rPr lang="en-GB" altLang="it-IT" sz="2400" baseline="-25000" dirty="0" err="1" smtClean="0">
                <a:solidFill>
                  <a:srgbClr val="000000"/>
                </a:solidFill>
                <a:latin typeface="Times" panose="02020603050405020304" pitchFamily="18" charset="0"/>
              </a:rPr>
              <a:t>c</a:t>
            </a:r>
            <a:r>
              <a:rPr lang="en-GB" altLang="it-IT" sz="2400" dirty="0" err="1" smtClean="0">
                <a:solidFill>
                  <a:srgbClr val="000000"/>
                </a:solidFill>
                <a:latin typeface="Times" panose="02020603050405020304" pitchFamily="18" charset="0"/>
              </a:rPr>
              <a:t>|</a:t>
            </a:r>
            <a:r>
              <a:rPr lang="en-GB" altLang="it-IT" sz="2400" dirty="0" err="1" smtClean="0">
                <a:solidFill>
                  <a:srgbClr val="000000"/>
                </a:solidFill>
                <a:latin typeface="Symbol" panose="05050102010706020507" pitchFamily="18" charset="2"/>
              </a:rPr>
              <a:t>f</a:t>
            </a:r>
            <a:r>
              <a:rPr lang="en-GB" altLang="it-IT" sz="2400" baseline="-25000" dirty="0" err="1" smtClean="0">
                <a:solidFill>
                  <a:srgbClr val="000000"/>
                </a:solidFill>
                <a:latin typeface="Times" panose="02020603050405020304" pitchFamily="18" charset="0"/>
              </a:rPr>
              <a:t>c</a:t>
            </a:r>
            <a:endParaRPr lang="it-IT" altLang="it-IT" sz="2400" baseline="-25000" dirty="0">
              <a:solidFill>
                <a:srgbClr val="000000"/>
              </a:solidFill>
              <a:latin typeface="Times" panose="02020603050405020304" pitchFamily="18" charset="0"/>
            </a:endParaRPr>
          </a:p>
        </p:txBody>
      </p:sp>
      <p:pic>
        <p:nvPicPr>
          <p:cNvPr id="106517" name="Picture 21" descr="piccatmanx3ff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613" y="3877090"/>
            <a:ext cx="2360612" cy="236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529" name="Rectangle 33"/>
          <p:cNvSpPr>
            <a:spLocks noChangeArrowheads="1"/>
          </p:cNvSpPr>
          <p:nvPr/>
        </p:nvSpPr>
        <p:spPr bwMode="auto">
          <a:xfrm>
            <a:off x="6530047" y="6294861"/>
            <a:ext cx="17043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400" dirty="0" smtClean="0">
                <a:latin typeface="Times" panose="02020603050405020304" pitchFamily="18" charset="0"/>
              </a:rPr>
              <a:t>2|F</a:t>
            </a:r>
            <a:r>
              <a:rPr lang="en-GB" altLang="it-IT" sz="2400" baseline="-25000" dirty="0" smtClean="0">
                <a:latin typeface="Times" panose="02020603050405020304" pitchFamily="18" charset="0"/>
              </a:rPr>
              <a:t>o</a:t>
            </a:r>
            <a:r>
              <a:rPr lang="en-GB" altLang="it-IT" sz="2400" dirty="0" smtClean="0">
                <a:latin typeface="Times" panose="02020603050405020304" pitchFamily="18" charset="0"/>
              </a:rPr>
              <a:t>|-|F</a:t>
            </a:r>
            <a:r>
              <a:rPr lang="en-GB" altLang="it-IT" sz="2400" baseline="-25000" dirty="0" smtClean="0">
                <a:latin typeface="Times" panose="02020603050405020304" pitchFamily="18" charset="0"/>
              </a:rPr>
              <a:t>c</a:t>
            </a:r>
            <a:r>
              <a:rPr lang="en-GB" altLang="it-IT" sz="2400" dirty="0" smtClean="0">
                <a:latin typeface="Times" panose="02020603050405020304" pitchFamily="18" charset="0"/>
              </a:rPr>
              <a:t>|   </a:t>
            </a:r>
            <a:r>
              <a:rPr lang="en-GB" altLang="it-IT" sz="2400" dirty="0">
                <a:solidFill>
                  <a:srgbClr val="000000"/>
                </a:solidFill>
                <a:latin typeface="Symbol" panose="05050102010706020507" pitchFamily="18" charset="2"/>
              </a:rPr>
              <a:t>f</a:t>
            </a:r>
            <a:r>
              <a:rPr lang="en-GB" altLang="it-IT" sz="2400" baseline="-25000" dirty="0">
                <a:solidFill>
                  <a:srgbClr val="000000"/>
                </a:solidFill>
                <a:latin typeface="Times" panose="02020603050405020304" pitchFamily="18" charset="0"/>
              </a:rPr>
              <a:t>c</a:t>
            </a:r>
            <a:endParaRPr lang="it-IT" altLang="it-IT" sz="2400" dirty="0">
              <a:latin typeface="Times" panose="02020603050405020304" pitchFamily="18" charset="0"/>
            </a:endParaRPr>
          </a:p>
        </p:txBody>
      </p:sp>
      <p:pic>
        <p:nvPicPr>
          <p:cNvPr id="106531" name="Picture 35" descr="piccatmanx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9988" y="825500"/>
            <a:ext cx="2360612" cy="236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3970706" y="6341028"/>
            <a:ext cx="170881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eaLnBrk="1" hangingPunct="1">
              <a:spcBef>
                <a:spcPct val="0"/>
              </a:spcBef>
              <a:buNone/>
            </a:pPr>
            <a:r>
              <a:rPr lang="en-GB" altLang="it-IT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|</a:t>
            </a:r>
            <a:r>
              <a:rPr lang="en-GB" altLang="it-IT" sz="2400" dirty="0" err="1" smtClean="0">
                <a:solidFill>
                  <a:srgbClr val="000000"/>
                </a:solidFill>
                <a:latin typeface="Times" panose="02020603050405020304" pitchFamily="18" charset="0"/>
              </a:rPr>
              <a:t>F</a:t>
            </a:r>
            <a:r>
              <a:rPr lang="en-GB" altLang="it-IT" sz="2400" baseline="-25000" dirty="0" err="1" smtClean="0">
                <a:solidFill>
                  <a:srgbClr val="000000"/>
                </a:solidFill>
                <a:latin typeface="Times" panose="02020603050405020304" pitchFamily="18" charset="0"/>
              </a:rPr>
              <a:t>o</a:t>
            </a:r>
            <a:r>
              <a:rPr lang="en-GB" altLang="it-IT" sz="2400" dirty="0" smtClean="0">
                <a:solidFill>
                  <a:srgbClr val="000000"/>
                </a:solidFill>
                <a:latin typeface="Times" panose="02020603050405020304" pitchFamily="18" charset="0"/>
              </a:rPr>
              <a:t>|  </a:t>
            </a:r>
            <a:r>
              <a:rPr lang="en-GB" altLang="it-IT" sz="2400" dirty="0" smtClean="0">
                <a:solidFill>
                  <a:srgbClr val="000000"/>
                </a:solidFill>
                <a:latin typeface="Symbol" panose="05050102010706020507" pitchFamily="18" charset="2"/>
              </a:rPr>
              <a:t>f</a:t>
            </a:r>
            <a:r>
              <a:rPr lang="en-GB" altLang="it-IT" sz="2400" baseline="-25000" dirty="0" smtClean="0">
                <a:solidFill>
                  <a:srgbClr val="000000"/>
                </a:solidFill>
                <a:latin typeface="Times" panose="02020603050405020304" pitchFamily="18" charset="0"/>
              </a:rPr>
              <a:t>c</a:t>
            </a:r>
            <a:endParaRPr lang="it-IT" altLang="it-IT" sz="2400" baseline="-250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2400" dirty="0">
              <a:latin typeface="Times" panose="02020603050405020304" pitchFamily="18" charset="0"/>
            </a:endParaRPr>
          </a:p>
        </p:txBody>
      </p:sp>
      <p:grpSp>
        <p:nvGrpSpPr>
          <p:cNvPr id="3" name="Gruppo 2"/>
          <p:cNvGrpSpPr/>
          <p:nvPr/>
        </p:nvGrpSpPr>
        <p:grpSpPr>
          <a:xfrm>
            <a:off x="3344794" y="3165338"/>
            <a:ext cx="1618830" cy="707886"/>
            <a:chOff x="3344794" y="3165338"/>
            <a:chExt cx="1618830" cy="707886"/>
          </a:xfrm>
        </p:grpSpPr>
        <p:sp>
          <p:nvSpPr>
            <p:cNvPr id="68624" name="Text Box 32"/>
            <p:cNvSpPr txBox="1">
              <a:spLocks noChangeArrowheads="1"/>
            </p:cNvSpPr>
            <p:nvPr/>
          </p:nvSpPr>
          <p:spPr bwMode="auto">
            <a:xfrm>
              <a:off x="3733800" y="3165338"/>
              <a:ext cx="1229824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Fourier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Synthesis </a:t>
              </a:r>
              <a:endParaRPr lang="en-GB" altLang="it-IT" sz="2000" dirty="0">
                <a:latin typeface="Times" panose="02020603050405020304" pitchFamily="18" charset="0"/>
              </a:endParaRPr>
            </a:p>
          </p:txBody>
        </p:sp>
        <p:sp>
          <p:nvSpPr>
            <p:cNvPr id="2" name="Freccia in su 1"/>
            <p:cNvSpPr/>
            <p:nvPr/>
          </p:nvSpPr>
          <p:spPr>
            <a:xfrm>
              <a:off x="3344794" y="3272115"/>
              <a:ext cx="384313" cy="48494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5" name="Gruppo 4"/>
          <p:cNvGrpSpPr/>
          <p:nvPr/>
        </p:nvGrpSpPr>
        <p:grpSpPr>
          <a:xfrm>
            <a:off x="6630989" y="3165338"/>
            <a:ext cx="1699551" cy="707886"/>
            <a:chOff x="6630989" y="3165338"/>
            <a:chExt cx="1699551" cy="707886"/>
          </a:xfrm>
        </p:grpSpPr>
        <p:sp>
          <p:nvSpPr>
            <p:cNvPr id="68626" name="Text Box 29"/>
            <p:cNvSpPr txBox="1">
              <a:spLocks noChangeArrowheads="1"/>
            </p:cNvSpPr>
            <p:nvPr/>
          </p:nvSpPr>
          <p:spPr bwMode="auto">
            <a:xfrm>
              <a:off x="7028028" y="3165338"/>
              <a:ext cx="1302512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 smtClean="0">
                  <a:latin typeface="Times" panose="02020603050405020304" pitchFamily="18" charset="0"/>
                </a:rPr>
                <a:t>Fourier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GB" altLang="it-IT" sz="2000" dirty="0">
                  <a:latin typeface="Times" panose="02020603050405020304" pitchFamily="18" charset="0"/>
                </a:rPr>
                <a:t>S</a:t>
              </a:r>
              <a:r>
                <a:rPr lang="en-GB" altLang="it-IT" sz="2000" dirty="0" smtClean="0">
                  <a:latin typeface="Times" panose="02020603050405020304" pitchFamily="18" charset="0"/>
                </a:rPr>
                <a:t>ynthesis </a:t>
              </a:r>
              <a:endParaRPr lang="en-GB" altLang="it-IT" sz="2000" dirty="0">
                <a:latin typeface="Times" panose="02020603050405020304" pitchFamily="18" charset="0"/>
              </a:endParaRPr>
            </a:p>
          </p:txBody>
        </p:sp>
        <p:sp>
          <p:nvSpPr>
            <p:cNvPr id="4" name="Freccia in su 3"/>
            <p:cNvSpPr/>
            <p:nvPr/>
          </p:nvSpPr>
          <p:spPr>
            <a:xfrm>
              <a:off x="6630989" y="3272115"/>
              <a:ext cx="397565" cy="48494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26313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15" grpId="0" autoUpdateAnimBg="0"/>
      <p:bldP spid="106529" grpId="0" autoUpdateAnimBg="0"/>
      <p:bldP spid="2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22" name="Picture 10" descr="picff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11175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669925" y="0"/>
            <a:ext cx="7772400" cy="419100"/>
          </a:xfrm>
        </p:spPr>
        <p:txBody>
          <a:bodyPr/>
          <a:lstStyle/>
          <a:p>
            <a:r>
              <a:rPr lang="it-IT" altLang="it-IT" sz="2800" dirty="0" err="1" smtClean="0"/>
              <a:t>Resolution</a:t>
            </a:r>
            <a:r>
              <a:rPr lang="it-IT" altLang="it-IT" sz="2800" dirty="0" smtClean="0"/>
              <a:t> </a:t>
            </a:r>
            <a:r>
              <a:rPr lang="it-IT" altLang="it-IT" sz="2800" dirty="0" err="1" smtClean="0"/>
              <a:t>limits</a:t>
            </a:r>
            <a:endParaRPr lang="it-IT" altLang="it-IT" sz="2800" dirty="0" smtClean="0"/>
          </a:p>
        </p:txBody>
      </p:sp>
      <p:pic>
        <p:nvPicPr>
          <p:cNvPr id="90116" name="Picture 4" descr="picfftl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11175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0" name="Picture 8" descr="picduc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" y="511175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18" name="Picture 6" descr="picfftfftl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8" y="511175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3733800" y="2114550"/>
            <a:ext cx="156004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it-IT" dirty="0" smtClean="0">
                <a:latin typeface="Times" panose="02020603050405020304" pitchFamily="18" charset="0"/>
              </a:rPr>
              <a:t>Fourier</a:t>
            </a:r>
          </a:p>
          <a:p>
            <a:r>
              <a:rPr lang="en-GB" altLang="it-IT" dirty="0" smtClean="0">
                <a:latin typeface="Times" panose="02020603050405020304" pitchFamily="18" charset="0"/>
              </a:rPr>
              <a:t>Transform </a:t>
            </a:r>
            <a:endParaRPr lang="en-GB" altLang="it-IT" dirty="0">
              <a:latin typeface="Times" panose="02020603050405020304" pitchFamily="18" charset="0"/>
            </a:endParaRPr>
          </a:p>
        </p:txBody>
      </p:sp>
      <p:sp>
        <p:nvSpPr>
          <p:cNvPr id="90127" name="AutoShape 15"/>
          <p:cNvSpPr>
            <a:spLocks noChangeArrowheads="1"/>
          </p:cNvSpPr>
          <p:nvPr/>
        </p:nvSpPr>
        <p:spPr bwMode="auto">
          <a:xfrm>
            <a:off x="4022725" y="1457325"/>
            <a:ext cx="1014413" cy="492125"/>
          </a:xfrm>
          <a:prstGeom prst="rightArrow">
            <a:avLst>
              <a:gd name="adj1" fmla="val 50000"/>
              <a:gd name="adj2" fmla="val 515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 flipH="1">
            <a:off x="3716338" y="1457325"/>
            <a:ext cx="1060450" cy="492125"/>
          </a:xfrm>
          <a:prstGeom prst="rightArrow">
            <a:avLst>
              <a:gd name="adj1" fmla="val 50000"/>
              <a:gd name="adj2" fmla="val 538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90130" name="Rectangle 18"/>
          <p:cNvSpPr>
            <a:spLocks noChangeArrowheads="1"/>
          </p:cNvSpPr>
          <p:nvPr/>
        </p:nvSpPr>
        <p:spPr bwMode="auto">
          <a:xfrm>
            <a:off x="152400" y="3614738"/>
            <a:ext cx="8772525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it-IT" altLang="it-IT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RESOLUTION </a:t>
            </a:r>
            <a:r>
              <a:rPr lang="it-IT" altLang="it-IT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= </a:t>
            </a:r>
            <a:r>
              <a:rPr lang="it-IT" altLang="it-IT" sz="20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d</a:t>
            </a:r>
            <a:r>
              <a:rPr lang="it-IT" altLang="it-IT" sz="2000" baseline="-30000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mim</a:t>
            </a:r>
            <a:r>
              <a:rPr lang="it-IT" altLang="it-IT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= </a:t>
            </a:r>
            <a:r>
              <a:rPr lang="it-IT" altLang="it-IT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it-IT" altLang="it-IT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/2sen</a:t>
            </a:r>
            <a:r>
              <a:rPr lang="it-IT" altLang="it-IT" sz="2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  <a:sym typeface="Symbol" panose="05050102010706020507" pitchFamily="18" charset="2"/>
              </a:rPr>
              <a:t></a:t>
            </a:r>
            <a:r>
              <a:rPr lang="it-IT" altLang="it-IT" sz="2000" baseline="-300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max</a:t>
            </a:r>
            <a:endParaRPr lang="en-GB" altLang="it-IT" sz="2000" dirty="0"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20000"/>
              </a:spcBef>
              <a:defRPr/>
            </a:pPr>
            <a:endParaRPr lang="it-IT" altLang="it-IT" sz="1800" b="1" dirty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spcBef>
                <a:spcPct val="40000"/>
              </a:spcBef>
              <a:defRPr/>
            </a:pPr>
            <a:r>
              <a:rPr lang="it-IT" altLang="it-IT" sz="1800" dirty="0">
                <a:solidFill>
                  <a:srgbClr val="FF0066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2.0-3.0 Å </a:t>
            </a:r>
            <a:r>
              <a:rPr lang="en-GB" altLang="it-IT" sz="1800" dirty="0" smtClean="0">
                <a:cs typeface="Times New Roman" panose="02020603050405020304" pitchFamily="18" charset="0"/>
                <a:sym typeface="Symbol" panose="05050102010706020507" pitchFamily="18" charset="2"/>
              </a:rPr>
              <a:t>Typical resolution of protein structures with convoluted electron density. Amino acid side chains can be identified with 50% probability without additional information. The most strongly bound water molecules can be located, and the structure is refined with isotropic thermal motions using geometric constraints for atoms.</a:t>
            </a:r>
          </a:p>
          <a:p>
            <a:pPr>
              <a:spcBef>
                <a:spcPct val="40000"/>
              </a:spcBef>
              <a:defRPr/>
            </a:pPr>
            <a:r>
              <a:rPr lang="en-GB" altLang="it-IT" sz="1800" dirty="0" smtClean="0">
                <a:solidFill>
                  <a:srgbClr val="FF0066"/>
                </a:solidFill>
                <a:cs typeface="Times New Roman" panose="02020603050405020304" pitchFamily="18" charset="0"/>
              </a:rPr>
              <a:t>1.2-0.7Å</a:t>
            </a:r>
            <a:r>
              <a:rPr lang="en-GB" altLang="it-IT" sz="1800" dirty="0" smtClean="0">
                <a:cs typeface="Times New Roman" panose="02020603050405020304" pitchFamily="18" charset="0"/>
              </a:rPr>
              <a:t> Density maps with resolved atoms, atomic-level resolution. Possibility to locate even hydrogen atoms. Independent atom refinement with anisotropic thermal B-factors</a:t>
            </a:r>
            <a:r>
              <a:rPr lang="it-IT" altLang="it-IT" sz="1800" dirty="0" smtClean="0">
                <a:cs typeface="Times New Roman" panose="02020603050405020304" pitchFamily="18" charset="0"/>
              </a:rPr>
              <a:t>.</a:t>
            </a:r>
            <a:endParaRPr lang="en-GB" altLang="it-IT" sz="1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14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0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0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5" grpId="0" autoUpdateAnimBg="0"/>
      <p:bldP spid="9013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22" name="Picture 10" descr="picff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756" y="1173784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709818" y="303601"/>
            <a:ext cx="7772400" cy="419100"/>
          </a:xfrm>
        </p:spPr>
        <p:txBody>
          <a:bodyPr/>
          <a:lstStyle/>
          <a:p>
            <a:r>
              <a:rPr lang="it-IT" altLang="it-IT" sz="2800" dirty="0" err="1"/>
              <a:t>Effects</a:t>
            </a:r>
            <a:r>
              <a:rPr lang="it-IT" altLang="it-IT" sz="2800" dirty="0"/>
              <a:t> on </a:t>
            </a:r>
            <a:r>
              <a:rPr lang="it-IT" altLang="it-IT" sz="2800" dirty="0" err="1"/>
              <a:t>maps</a:t>
            </a:r>
            <a:r>
              <a:rPr lang="it-IT" altLang="it-IT" sz="2800" dirty="0"/>
              <a:t> of incomplete </a:t>
            </a:r>
            <a:r>
              <a:rPr lang="it-IT" altLang="it-IT" sz="2800" dirty="0" smtClean="0"/>
              <a:t>data</a:t>
            </a:r>
          </a:p>
        </p:txBody>
      </p:sp>
      <p:pic>
        <p:nvPicPr>
          <p:cNvPr id="90120" name="Picture 8" descr="picdu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81" y="1173784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3773556" y="2777159"/>
            <a:ext cx="143981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it-IT" dirty="0" smtClean="0">
                <a:latin typeface="Times" panose="02020603050405020304" pitchFamily="18" charset="0"/>
              </a:rPr>
              <a:t>Fourier</a:t>
            </a:r>
          </a:p>
          <a:p>
            <a:r>
              <a:rPr lang="en-GB" altLang="it-IT" dirty="0" err="1" smtClean="0">
                <a:latin typeface="Times" panose="02020603050405020304" pitchFamily="18" charset="0"/>
              </a:rPr>
              <a:t>Tranform</a:t>
            </a:r>
            <a:r>
              <a:rPr lang="en-GB" altLang="it-IT" dirty="0" smtClean="0">
                <a:latin typeface="Times" panose="02020603050405020304" pitchFamily="18" charset="0"/>
              </a:rPr>
              <a:t> </a:t>
            </a:r>
            <a:endParaRPr lang="en-GB" altLang="it-IT" dirty="0">
              <a:latin typeface="Times" panose="02020603050405020304" pitchFamily="18" charset="0"/>
            </a:endParaRPr>
          </a:p>
        </p:txBody>
      </p:sp>
      <p:sp>
        <p:nvSpPr>
          <p:cNvPr id="90127" name="AutoShape 15"/>
          <p:cNvSpPr>
            <a:spLocks noChangeArrowheads="1"/>
          </p:cNvSpPr>
          <p:nvPr/>
        </p:nvSpPr>
        <p:spPr bwMode="auto">
          <a:xfrm>
            <a:off x="4062481" y="2119934"/>
            <a:ext cx="1014413" cy="492125"/>
          </a:xfrm>
          <a:prstGeom prst="rightArrow">
            <a:avLst>
              <a:gd name="adj1" fmla="val 50000"/>
              <a:gd name="adj2" fmla="val 515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 flipH="1">
            <a:off x="3756094" y="2119934"/>
            <a:ext cx="1060450" cy="492125"/>
          </a:xfrm>
          <a:prstGeom prst="rightArrow">
            <a:avLst>
              <a:gd name="adj1" fmla="val 50000"/>
              <a:gd name="adj2" fmla="val 538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785880" y="4783990"/>
            <a:ext cx="7537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Lack</a:t>
            </a:r>
            <a:r>
              <a:rPr lang="it-IT" dirty="0"/>
              <a:t> of </a:t>
            </a:r>
            <a:r>
              <a:rPr lang="it-IT" dirty="0" err="1"/>
              <a:t>low-resolution</a:t>
            </a:r>
            <a:r>
              <a:rPr lang="it-IT" dirty="0"/>
              <a:t> data (e.g., due to </a:t>
            </a:r>
            <a:r>
              <a:rPr lang="it-IT" dirty="0" err="1"/>
              <a:t>beamstopper</a:t>
            </a:r>
            <a:r>
              <a:rPr lang="it-IT" dirty="0"/>
              <a:t> or detector </a:t>
            </a:r>
            <a:r>
              <a:rPr lang="it-IT" dirty="0" err="1"/>
              <a:t>saturation</a:t>
            </a:r>
            <a:r>
              <a:rPr lang="it-IT" dirty="0"/>
              <a:t>)</a:t>
            </a:r>
          </a:p>
        </p:txBody>
      </p:sp>
      <p:sp>
        <p:nvSpPr>
          <p:cNvPr id="5" name="Rettangolo 4"/>
          <p:cNvSpPr/>
          <p:nvPr/>
        </p:nvSpPr>
        <p:spPr>
          <a:xfrm>
            <a:off x="817851" y="5771415"/>
            <a:ext cx="75814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The </a:t>
            </a:r>
            <a:r>
              <a:rPr lang="it-IT" dirty="0" err="1"/>
              <a:t>map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noisy</a:t>
            </a:r>
            <a:r>
              <a:rPr lang="it-IT" dirty="0"/>
              <a:t> and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be </a:t>
            </a:r>
            <a:r>
              <a:rPr lang="it-IT" dirty="0" err="1"/>
              <a:t>difficult</a:t>
            </a:r>
            <a:r>
              <a:rPr lang="it-IT" dirty="0"/>
              <a:t> to locate the </a:t>
            </a:r>
            <a:r>
              <a:rPr lang="it-IT" dirty="0" err="1"/>
              <a:t>most</a:t>
            </a:r>
            <a:r>
              <a:rPr lang="it-IT" dirty="0"/>
              <a:t> mobile part of the </a:t>
            </a:r>
            <a:r>
              <a:rPr lang="it-IT" dirty="0" err="1"/>
              <a:t>structure</a:t>
            </a:r>
            <a:r>
              <a:rPr lang="it-IT" dirty="0"/>
              <a:t>/</a:t>
            </a:r>
            <a:r>
              <a:rPr lang="it-IT" dirty="0" err="1"/>
              <a:t>solvent</a:t>
            </a:r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503" y="1173783"/>
            <a:ext cx="2962828" cy="2962828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242" y="1173782"/>
            <a:ext cx="2970213" cy="29702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5" grpId="0" autoUpdateAnimBg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22" name="Picture 10" descr="picff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756" y="1173784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0" name="Picture 8" descr="picdu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81" y="1173784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3773556" y="2777159"/>
            <a:ext cx="156004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it-IT" dirty="0" smtClean="0">
                <a:latin typeface="Times" panose="02020603050405020304" pitchFamily="18" charset="0"/>
              </a:rPr>
              <a:t>Fourier</a:t>
            </a:r>
          </a:p>
          <a:p>
            <a:r>
              <a:rPr lang="en-GB" altLang="it-IT" dirty="0" smtClean="0">
                <a:latin typeface="Times" panose="02020603050405020304" pitchFamily="18" charset="0"/>
              </a:rPr>
              <a:t>Transform </a:t>
            </a:r>
            <a:endParaRPr lang="en-GB" altLang="it-IT" dirty="0">
              <a:latin typeface="Times" panose="02020603050405020304" pitchFamily="18" charset="0"/>
            </a:endParaRPr>
          </a:p>
        </p:txBody>
      </p:sp>
      <p:sp>
        <p:nvSpPr>
          <p:cNvPr id="90127" name="AutoShape 15"/>
          <p:cNvSpPr>
            <a:spLocks noChangeArrowheads="1"/>
          </p:cNvSpPr>
          <p:nvPr/>
        </p:nvSpPr>
        <p:spPr bwMode="auto">
          <a:xfrm>
            <a:off x="4062481" y="2119934"/>
            <a:ext cx="1014413" cy="492125"/>
          </a:xfrm>
          <a:prstGeom prst="rightArrow">
            <a:avLst>
              <a:gd name="adj1" fmla="val 50000"/>
              <a:gd name="adj2" fmla="val 515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 flipH="1">
            <a:off x="3756094" y="2119934"/>
            <a:ext cx="1060450" cy="492125"/>
          </a:xfrm>
          <a:prstGeom prst="rightArrow">
            <a:avLst>
              <a:gd name="adj1" fmla="val 50000"/>
              <a:gd name="adj2" fmla="val 538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69" y="1173784"/>
            <a:ext cx="2989262" cy="298926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5880" y="1173783"/>
            <a:ext cx="2949575" cy="2949575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785880" y="4783990"/>
            <a:ext cx="7932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Missing</a:t>
            </a:r>
            <a:r>
              <a:rPr lang="it-IT" dirty="0"/>
              <a:t> a complete data </a:t>
            </a:r>
            <a:r>
              <a:rPr lang="it-IT" dirty="0" err="1"/>
              <a:t>shell</a:t>
            </a:r>
            <a:r>
              <a:rPr lang="it-IT" dirty="0"/>
              <a:t> (e.g., due </a:t>
            </a:r>
            <a:r>
              <a:rPr lang="it-IT" dirty="0" smtClean="0"/>
              <a:t>to </a:t>
            </a:r>
            <a:r>
              <a:rPr lang="it-IT" dirty="0" err="1" smtClean="0"/>
              <a:t>ice</a:t>
            </a:r>
            <a:r>
              <a:rPr lang="it-IT" dirty="0" smtClean="0"/>
              <a:t> </a:t>
            </a:r>
            <a:r>
              <a:rPr lang="it-IT" dirty="0" err="1"/>
              <a:t>diffraction</a:t>
            </a:r>
            <a:r>
              <a:rPr lang="it-IT" dirty="0"/>
              <a:t> </a:t>
            </a:r>
            <a:r>
              <a:rPr lang="it-IT" dirty="0" err="1"/>
              <a:t>rings</a:t>
            </a:r>
            <a:r>
              <a:rPr lang="it-IT" dirty="0"/>
              <a:t>)</a:t>
            </a:r>
          </a:p>
        </p:txBody>
      </p:sp>
      <p:sp>
        <p:nvSpPr>
          <p:cNvPr id="5" name="Rettangolo 4"/>
          <p:cNvSpPr/>
          <p:nvPr/>
        </p:nvSpPr>
        <p:spPr>
          <a:xfrm>
            <a:off x="817851" y="5771415"/>
            <a:ext cx="75814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/>
              <a:t>Edges</a:t>
            </a:r>
            <a:r>
              <a:rPr lang="it-IT" dirty="0"/>
              <a:t> are </a:t>
            </a:r>
            <a:r>
              <a:rPr lang="it-IT" dirty="0" err="1"/>
              <a:t>quite</a:t>
            </a:r>
            <a:r>
              <a:rPr lang="it-IT" dirty="0"/>
              <a:t> </a:t>
            </a:r>
            <a:r>
              <a:rPr lang="it-IT" dirty="0" err="1"/>
              <a:t>sharp</a:t>
            </a:r>
            <a:r>
              <a:rPr lang="it-IT" dirty="0"/>
              <a:t> (</a:t>
            </a:r>
            <a:r>
              <a:rPr lang="it-IT" dirty="0" err="1"/>
              <a:t>good</a:t>
            </a:r>
            <a:r>
              <a:rPr lang="it-IT" dirty="0"/>
              <a:t> </a:t>
            </a:r>
            <a:r>
              <a:rPr lang="it-IT" dirty="0" err="1"/>
              <a:t>resolution</a:t>
            </a:r>
            <a:r>
              <a:rPr lang="it-IT" dirty="0"/>
              <a:t>), </a:t>
            </a:r>
            <a:r>
              <a:rPr lang="it-IT" dirty="0" err="1"/>
              <a:t>but</a:t>
            </a:r>
            <a:r>
              <a:rPr lang="it-IT" dirty="0"/>
              <a:t> are </a:t>
            </a:r>
            <a:r>
              <a:rPr lang="it-IT" dirty="0" err="1"/>
              <a:t>marred</a:t>
            </a:r>
            <a:r>
              <a:rPr lang="it-IT" dirty="0"/>
              <a:t> by the </a:t>
            </a:r>
            <a:r>
              <a:rPr lang="it-IT" dirty="0" err="1"/>
              <a:t>lack</a:t>
            </a:r>
            <a:r>
              <a:rPr lang="it-IT" dirty="0"/>
              <a:t> of intermediate </a:t>
            </a:r>
            <a:r>
              <a:rPr lang="it-IT" dirty="0" err="1"/>
              <a:t>resolution</a:t>
            </a:r>
            <a:r>
              <a:rPr lang="it-IT" dirty="0"/>
              <a:t> </a:t>
            </a:r>
            <a:r>
              <a:rPr lang="it-IT" dirty="0" smtClean="0"/>
              <a:t>data</a:t>
            </a:r>
            <a:endParaRPr lang="it-IT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709818" y="303601"/>
            <a:ext cx="77724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2800" dirty="0" err="1" smtClean="0"/>
              <a:t>Effects</a:t>
            </a:r>
            <a:r>
              <a:rPr lang="it-IT" altLang="it-IT" sz="2800" dirty="0" smtClean="0"/>
              <a:t> on </a:t>
            </a:r>
            <a:r>
              <a:rPr lang="it-IT" altLang="it-IT" sz="2800" dirty="0" err="1" smtClean="0"/>
              <a:t>maps</a:t>
            </a:r>
            <a:r>
              <a:rPr lang="it-IT" altLang="it-IT" sz="2800" dirty="0" smtClean="0"/>
              <a:t> of incomplete data</a:t>
            </a:r>
          </a:p>
        </p:txBody>
      </p:sp>
    </p:spTree>
    <p:extLst>
      <p:ext uri="{BB962C8B-B14F-4D97-AF65-F5344CB8AC3E}">
        <p14:creationId xmlns:p14="http://schemas.microsoft.com/office/powerpoint/2010/main" val="229397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5" grpId="0" autoUpdateAnimBg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22" name="Picture 10" descr="picff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756" y="1173784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0" name="Picture 8" descr="picdu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81" y="1173784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3773556" y="2777159"/>
            <a:ext cx="16700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it-IT">
                <a:latin typeface="Times" panose="02020603050405020304" pitchFamily="18" charset="0"/>
              </a:rPr>
              <a:t>Trasformata</a:t>
            </a:r>
          </a:p>
          <a:p>
            <a:r>
              <a:rPr lang="en-GB" altLang="it-IT">
                <a:latin typeface="Times" panose="02020603050405020304" pitchFamily="18" charset="0"/>
              </a:rPr>
              <a:t>di Fourier </a:t>
            </a:r>
          </a:p>
        </p:txBody>
      </p:sp>
      <p:sp>
        <p:nvSpPr>
          <p:cNvPr id="90127" name="AutoShape 15"/>
          <p:cNvSpPr>
            <a:spLocks noChangeArrowheads="1"/>
          </p:cNvSpPr>
          <p:nvPr/>
        </p:nvSpPr>
        <p:spPr bwMode="auto">
          <a:xfrm>
            <a:off x="4062481" y="2119934"/>
            <a:ext cx="1014413" cy="492125"/>
          </a:xfrm>
          <a:prstGeom prst="rightArrow">
            <a:avLst>
              <a:gd name="adj1" fmla="val 50000"/>
              <a:gd name="adj2" fmla="val 515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 flipH="1">
            <a:off x="3756094" y="2119934"/>
            <a:ext cx="1060450" cy="492125"/>
          </a:xfrm>
          <a:prstGeom prst="rightArrow">
            <a:avLst>
              <a:gd name="adj1" fmla="val 50000"/>
              <a:gd name="adj2" fmla="val 538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831686" y="4462543"/>
            <a:ext cx="77487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Missing</a:t>
            </a:r>
            <a:r>
              <a:rPr lang="it-IT" dirty="0"/>
              <a:t> </a:t>
            </a:r>
            <a:r>
              <a:rPr lang="it-IT" dirty="0" err="1"/>
              <a:t>entire</a:t>
            </a:r>
            <a:r>
              <a:rPr lang="it-IT" dirty="0"/>
              <a:t> data </a:t>
            </a:r>
            <a:r>
              <a:rPr lang="it-IT" dirty="0" err="1"/>
              <a:t>areas</a:t>
            </a:r>
            <a:r>
              <a:rPr lang="it-IT" dirty="0"/>
              <a:t> (e.g., due </a:t>
            </a:r>
            <a:r>
              <a:rPr lang="it-IT" dirty="0" smtClean="0"/>
              <a:t>to </a:t>
            </a:r>
            <a:r>
              <a:rPr lang="it-IT" dirty="0" err="1" smtClean="0"/>
              <a:t>low</a:t>
            </a:r>
            <a:r>
              <a:rPr lang="it-IT" dirty="0" smtClean="0"/>
              <a:t> </a:t>
            </a:r>
            <a:r>
              <a:rPr lang="it-IT" dirty="0" err="1"/>
              <a:t>symmetry</a:t>
            </a:r>
            <a:r>
              <a:rPr lang="it-IT" dirty="0"/>
              <a:t> and </a:t>
            </a:r>
            <a:r>
              <a:rPr lang="it-IT" dirty="0" err="1"/>
              <a:t>loss</a:t>
            </a:r>
            <a:r>
              <a:rPr lang="it-IT" dirty="0"/>
              <a:t> of </a:t>
            </a:r>
            <a:r>
              <a:rPr lang="it-IT" dirty="0" err="1"/>
              <a:t>azimuthal</a:t>
            </a:r>
            <a:r>
              <a:rPr lang="it-IT" dirty="0"/>
              <a:t> </a:t>
            </a:r>
            <a:r>
              <a:rPr lang="it-IT" dirty="0" err="1"/>
              <a:t>reflections</a:t>
            </a:r>
            <a:r>
              <a:rPr lang="it-IT" dirty="0"/>
              <a:t>)</a:t>
            </a:r>
          </a:p>
        </p:txBody>
      </p:sp>
      <p:sp>
        <p:nvSpPr>
          <p:cNvPr id="5" name="Rettangolo 4"/>
          <p:cNvSpPr/>
          <p:nvPr/>
        </p:nvSpPr>
        <p:spPr>
          <a:xfrm>
            <a:off x="785880" y="5468975"/>
            <a:ext cx="77945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The electron </a:t>
            </a:r>
            <a:r>
              <a:rPr lang="it-IT" dirty="0" err="1"/>
              <a:t>density</a:t>
            </a:r>
            <a:r>
              <a:rPr lang="it-IT" dirty="0"/>
              <a:t> </a:t>
            </a:r>
            <a:r>
              <a:rPr lang="it-IT" dirty="0" err="1"/>
              <a:t>perpendicular</a:t>
            </a:r>
            <a:r>
              <a:rPr lang="it-IT" dirty="0"/>
              <a:t> to the </a:t>
            </a:r>
            <a:r>
              <a:rPr lang="it-IT" dirty="0" err="1"/>
              <a:t>missing</a:t>
            </a:r>
            <a:r>
              <a:rPr lang="it-IT" dirty="0"/>
              <a:t> data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weaker</a:t>
            </a:r>
            <a:r>
              <a:rPr lang="it-IT" dirty="0" smtClean="0"/>
              <a:t> </a:t>
            </a:r>
            <a:r>
              <a:rPr lang="it-IT" dirty="0"/>
              <a:t>and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be </a:t>
            </a:r>
            <a:r>
              <a:rPr lang="it-IT" dirty="0" err="1"/>
              <a:t>problems</a:t>
            </a:r>
            <a:r>
              <a:rPr lang="it-IT" dirty="0"/>
              <a:t> with </a:t>
            </a:r>
            <a:r>
              <a:rPr lang="it-IT" dirty="0" err="1"/>
              <a:t>anisotropic</a:t>
            </a:r>
            <a:r>
              <a:rPr lang="it-IT" dirty="0"/>
              <a:t> </a:t>
            </a:r>
            <a:r>
              <a:rPr lang="it-IT" dirty="0" err="1"/>
              <a:t>refinement</a:t>
            </a:r>
            <a:r>
              <a:rPr lang="it-IT" dirty="0"/>
              <a:t> of the </a:t>
            </a:r>
            <a:r>
              <a:rPr lang="it-IT" dirty="0" err="1"/>
              <a:t>atoms</a:t>
            </a:r>
            <a:endParaRPr lang="it-IT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755" y="1173783"/>
            <a:ext cx="2949576" cy="2949576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80" y="1173783"/>
            <a:ext cx="2949576" cy="2949576"/>
          </a:xfrm>
          <a:prstGeom prst="rect">
            <a:avLst/>
          </a:prstGeom>
        </p:spPr>
      </p:pic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709818" y="303601"/>
            <a:ext cx="77724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2800" dirty="0" err="1" smtClean="0"/>
              <a:t>Effects</a:t>
            </a:r>
            <a:r>
              <a:rPr lang="it-IT" altLang="it-IT" sz="2800" dirty="0" smtClean="0"/>
              <a:t> on </a:t>
            </a:r>
            <a:r>
              <a:rPr lang="it-IT" altLang="it-IT" sz="2800" dirty="0" err="1" smtClean="0"/>
              <a:t>maps</a:t>
            </a:r>
            <a:r>
              <a:rPr lang="it-IT" altLang="it-IT" sz="2800" dirty="0" smtClean="0"/>
              <a:t> of incomplete data</a:t>
            </a:r>
          </a:p>
        </p:txBody>
      </p:sp>
    </p:spTree>
    <p:extLst>
      <p:ext uri="{BB962C8B-B14F-4D97-AF65-F5344CB8AC3E}">
        <p14:creationId xmlns:p14="http://schemas.microsoft.com/office/powerpoint/2010/main" val="95015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5" grpId="0" autoUpdateAnimBg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22" name="Picture 10" descr="picff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756" y="1173784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0" name="Picture 8" descr="picdu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81" y="1173784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3773556" y="2777159"/>
            <a:ext cx="156004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it-IT" dirty="0" smtClean="0">
                <a:latin typeface="Times" panose="02020603050405020304" pitchFamily="18" charset="0"/>
              </a:rPr>
              <a:t>Fourier</a:t>
            </a:r>
          </a:p>
          <a:p>
            <a:r>
              <a:rPr lang="en-GB" altLang="it-IT" dirty="0" smtClean="0">
                <a:latin typeface="Times" panose="02020603050405020304" pitchFamily="18" charset="0"/>
              </a:rPr>
              <a:t>Transform </a:t>
            </a:r>
            <a:endParaRPr lang="en-GB" altLang="it-IT" dirty="0">
              <a:latin typeface="Times" panose="02020603050405020304" pitchFamily="18" charset="0"/>
            </a:endParaRPr>
          </a:p>
        </p:txBody>
      </p:sp>
      <p:sp>
        <p:nvSpPr>
          <p:cNvPr id="90127" name="AutoShape 15"/>
          <p:cNvSpPr>
            <a:spLocks noChangeArrowheads="1"/>
          </p:cNvSpPr>
          <p:nvPr/>
        </p:nvSpPr>
        <p:spPr bwMode="auto">
          <a:xfrm>
            <a:off x="4062481" y="2119934"/>
            <a:ext cx="1014413" cy="492125"/>
          </a:xfrm>
          <a:prstGeom prst="rightArrow">
            <a:avLst>
              <a:gd name="adj1" fmla="val 50000"/>
              <a:gd name="adj2" fmla="val 515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 flipH="1">
            <a:off x="3756094" y="2119934"/>
            <a:ext cx="1060450" cy="492125"/>
          </a:xfrm>
          <a:prstGeom prst="rightArrow">
            <a:avLst>
              <a:gd name="adj1" fmla="val 50000"/>
              <a:gd name="adj2" fmla="val 538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831687" y="4462543"/>
            <a:ext cx="7491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10</a:t>
            </a:r>
            <a:r>
              <a:rPr lang="it-IT" dirty="0"/>
              <a:t>% </a:t>
            </a:r>
            <a:r>
              <a:rPr lang="it-IT" dirty="0" err="1"/>
              <a:t>missing</a:t>
            </a:r>
            <a:r>
              <a:rPr lang="it-IT" dirty="0"/>
              <a:t> data in </a:t>
            </a:r>
            <a:r>
              <a:rPr lang="it-IT" dirty="0" err="1"/>
              <a:t>narrow</a:t>
            </a:r>
            <a:r>
              <a:rPr lang="it-IT" dirty="0"/>
              <a:t> </a:t>
            </a:r>
            <a:r>
              <a:rPr lang="it-IT" dirty="0" err="1"/>
              <a:t>shells</a:t>
            </a:r>
            <a:r>
              <a:rPr lang="it-IT" dirty="0"/>
              <a:t> (e.g., due </a:t>
            </a:r>
            <a:r>
              <a:rPr lang="it-IT" dirty="0" smtClean="0"/>
              <a:t>to </a:t>
            </a:r>
            <a:r>
              <a:rPr lang="it-IT" dirty="0" err="1" smtClean="0"/>
              <a:t>overlap</a:t>
            </a:r>
            <a:r>
              <a:rPr lang="it-IT" dirty="0" smtClean="0"/>
              <a:t> </a:t>
            </a:r>
            <a:r>
              <a:rPr lang="it-IT" dirty="0"/>
              <a:t>with a </a:t>
            </a:r>
            <a:r>
              <a:rPr lang="it-IT" dirty="0" err="1" smtClean="0"/>
              <a:t>powder</a:t>
            </a:r>
            <a:r>
              <a:rPr lang="it-IT" dirty="0" smtClean="0"/>
              <a:t> </a:t>
            </a:r>
            <a:r>
              <a:rPr lang="it-IT" dirty="0" err="1"/>
              <a:t>spectrum</a:t>
            </a:r>
            <a:r>
              <a:rPr lang="it-IT" dirty="0"/>
              <a:t>)</a:t>
            </a:r>
          </a:p>
        </p:txBody>
      </p:sp>
      <p:sp>
        <p:nvSpPr>
          <p:cNvPr id="5" name="Rettangolo 4"/>
          <p:cNvSpPr/>
          <p:nvPr/>
        </p:nvSpPr>
        <p:spPr>
          <a:xfrm>
            <a:off x="785880" y="5468975"/>
            <a:ext cx="75814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/>
              <a:t>Presence</a:t>
            </a:r>
            <a:r>
              <a:rPr lang="it-IT" dirty="0"/>
              <a:t> of </a:t>
            </a:r>
            <a:r>
              <a:rPr lang="it-IT" dirty="0" err="1"/>
              <a:t>significant</a:t>
            </a:r>
            <a:r>
              <a:rPr lang="it-IT" dirty="0"/>
              <a:t> </a:t>
            </a:r>
            <a:r>
              <a:rPr lang="it-IT" dirty="0" err="1" smtClean="0"/>
              <a:t>noise</a:t>
            </a:r>
            <a:r>
              <a:rPr lang="it-IT" dirty="0" smtClean="0"/>
              <a:t> </a:t>
            </a:r>
            <a:r>
              <a:rPr lang="it-IT" dirty="0"/>
              <a:t>in the </a:t>
            </a:r>
            <a:r>
              <a:rPr lang="it-IT" dirty="0" err="1"/>
              <a:t>electronic</a:t>
            </a:r>
            <a:r>
              <a:rPr lang="it-IT" dirty="0"/>
              <a:t> </a:t>
            </a:r>
            <a:r>
              <a:rPr lang="it-IT" dirty="0" err="1"/>
              <a:t>density</a:t>
            </a:r>
            <a:endParaRPr lang="it-IT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5412" y="1173783"/>
            <a:ext cx="2949576" cy="2949576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43" y="1173783"/>
            <a:ext cx="2989194" cy="2989194"/>
          </a:xfrm>
          <a:prstGeom prst="rect">
            <a:avLst/>
          </a:prstGeom>
        </p:spPr>
      </p:pic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709818" y="303601"/>
            <a:ext cx="77724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2800" dirty="0" err="1" smtClean="0"/>
              <a:t>Effects</a:t>
            </a:r>
            <a:r>
              <a:rPr lang="it-IT" altLang="it-IT" sz="2800" dirty="0" smtClean="0"/>
              <a:t> on </a:t>
            </a:r>
            <a:r>
              <a:rPr lang="it-IT" altLang="it-IT" sz="2800" dirty="0" err="1" smtClean="0"/>
              <a:t>maps</a:t>
            </a:r>
            <a:r>
              <a:rPr lang="it-IT" altLang="it-IT" sz="2800" dirty="0" smtClean="0"/>
              <a:t> of incomplete data</a:t>
            </a:r>
          </a:p>
        </p:txBody>
      </p:sp>
    </p:spTree>
    <p:extLst>
      <p:ext uri="{BB962C8B-B14F-4D97-AF65-F5344CB8AC3E}">
        <p14:creationId xmlns:p14="http://schemas.microsoft.com/office/powerpoint/2010/main" val="9056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5" grpId="0" autoUpdateAnimBg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22" name="Picture 10" descr="picff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756" y="1173784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120" name="Picture 8" descr="picdu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81" y="1173784"/>
            <a:ext cx="29495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5" name="Text Box 13"/>
          <p:cNvSpPr txBox="1">
            <a:spLocks noChangeArrowheads="1"/>
          </p:cNvSpPr>
          <p:nvPr/>
        </p:nvSpPr>
        <p:spPr bwMode="auto">
          <a:xfrm>
            <a:off x="3773556" y="2777159"/>
            <a:ext cx="156004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it-IT" dirty="0" smtClean="0">
                <a:latin typeface="Times" panose="02020603050405020304" pitchFamily="18" charset="0"/>
              </a:rPr>
              <a:t>Fourier</a:t>
            </a:r>
          </a:p>
          <a:p>
            <a:r>
              <a:rPr lang="en-GB" altLang="it-IT" dirty="0" smtClean="0">
                <a:latin typeface="Times" panose="02020603050405020304" pitchFamily="18" charset="0"/>
              </a:rPr>
              <a:t>Transform </a:t>
            </a:r>
            <a:endParaRPr lang="en-GB" altLang="it-IT" dirty="0">
              <a:latin typeface="Times" panose="02020603050405020304" pitchFamily="18" charset="0"/>
            </a:endParaRPr>
          </a:p>
        </p:txBody>
      </p:sp>
      <p:sp>
        <p:nvSpPr>
          <p:cNvPr id="90127" name="AutoShape 15"/>
          <p:cNvSpPr>
            <a:spLocks noChangeArrowheads="1"/>
          </p:cNvSpPr>
          <p:nvPr/>
        </p:nvSpPr>
        <p:spPr bwMode="auto">
          <a:xfrm>
            <a:off x="4062481" y="2119934"/>
            <a:ext cx="1014413" cy="492125"/>
          </a:xfrm>
          <a:prstGeom prst="rightArrow">
            <a:avLst>
              <a:gd name="adj1" fmla="val 50000"/>
              <a:gd name="adj2" fmla="val 515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 flipH="1">
            <a:off x="3756094" y="2119934"/>
            <a:ext cx="1060450" cy="492125"/>
          </a:xfrm>
          <a:prstGeom prst="rightArrow">
            <a:avLst>
              <a:gd name="adj1" fmla="val 50000"/>
              <a:gd name="adj2" fmla="val 538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831687" y="4462543"/>
            <a:ext cx="3685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10</a:t>
            </a:r>
            <a:r>
              <a:rPr lang="it-IT" dirty="0"/>
              <a:t>% data </a:t>
            </a:r>
            <a:r>
              <a:rPr lang="it-IT" dirty="0" err="1"/>
              <a:t>missing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random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755" y="1173782"/>
            <a:ext cx="2949575" cy="2949575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42" y="1173781"/>
            <a:ext cx="2970213" cy="2970213"/>
          </a:xfrm>
          <a:prstGeom prst="rect">
            <a:avLst/>
          </a:prstGeom>
        </p:spPr>
      </p:pic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709818" y="303601"/>
            <a:ext cx="77724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2800" dirty="0" err="1" smtClean="0"/>
              <a:t>Effects</a:t>
            </a:r>
            <a:r>
              <a:rPr lang="it-IT" altLang="it-IT" sz="2800" dirty="0" smtClean="0"/>
              <a:t> on </a:t>
            </a:r>
            <a:r>
              <a:rPr lang="it-IT" altLang="it-IT" sz="2800" dirty="0" err="1" smtClean="0"/>
              <a:t>maps</a:t>
            </a:r>
            <a:r>
              <a:rPr lang="it-IT" altLang="it-IT" sz="2800" dirty="0" smtClean="0"/>
              <a:t> of incomplete data</a:t>
            </a:r>
          </a:p>
        </p:txBody>
      </p:sp>
      <p:sp>
        <p:nvSpPr>
          <p:cNvPr id="7" name="Rettangolo 6"/>
          <p:cNvSpPr/>
          <p:nvPr/>
        </p:nvSpPr>
        <p:spPr>
          <a:xfrm>
            <a:off x="831687" y="5263392"/>
            <a:ext cx="57925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altLang="it-IT" dirty="0">
                <a:latin typeface="+mj-lt"/>
              </a:rPr>
              <a:t>Small </a:t>
            </a:r>
            <a:r>
              <a:rPr lang="it-IT" altLang="it-IT" dirty="0" err="1" smtClean="0">
                <a:latin typeface="+mj-lt"/>
              </a:rPr>
              <a:t>noise</a:t>
            </a:r>
            <a:r>
              <a:rPr lang="it-IT" altLang="it-IT" dirty="0" smtClean="0">
                <a:latin typeface="+mj-lt"/>
              </a:rPr>
              <a:t> </a:t>
            </a:r>
            <a:r>
              <a:rPr lang="it-IT" altLang="it-IT" dirty="0">
                <a:latin typeface="+mj-lt"/>
              </a:rPr>
              <a:t>in the electron </a:t>
            </a:r>
            <a:r>
              <a:rPr lang="it-IT" altLang="it-IT" dirty="0" err="1">
                <a:latin typeface="+mj-lt"/>
              </a:rPr>
              <a:t>density</a:t>
            </a:r>
            <a:r>
              <a:rPr lang="it-IT" altLang="it-IT" sz="800" dirty="0">
                <a:latin typeface="+mj-lt"/>
              </a:rPr>
              <a:t> </a:t>
            </a:r>
            <a:endParaRPr lang="it-IT" altLang="it-IT" sz="4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9920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5" grpId="0" autoUpdateAnimBg="0"/>
      <p:bldP spid="4" grpId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29591</TotalTime>
  <Words>2075</Words>
  <Application>Microsoft Office PowerPoint</Application>
  <PresentationFormat>Presentazione su schermo (4:3)</PresentationFormat>
  <Paragraphs>217</Paragraphs>
  <Slides>24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32" baseType="lpstr">
      <vt:lpstr>Arial</vt:lpstr>
      <vt:lpstr>Calibri</vt:lpstr>
      <vt:lpstr>Symbol</vt:lpstr>
      <vt:lpstr>Symbol,Bold</vt:lpstr>
      <vt:lpstr>Times</vt:lpstr>
      <vt:lpstr>Times New Roman</vt:lpstr>
      <vt:lpstr>Struttura predefinita</vt:lpstr>
      <vt:lpstr>Equazione</vt:lpstr>
      <vt:lpstr>Electron density maps |Fo|</vt:lpstr>
      <vt:lpstr>Fourier Difference |Fo|-|Fc|</vt:lpstr>
      <vt:lpstr>2Fo-Fc maps</vt:lpstr>
      <vt:lpstr>Resolution limits</vt:lpstr>
      <vt:lpstr>Effects on maps of incomplete data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REFINEMENT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Università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factor equation</dc:title>
  <dc:creator>geremia</dc:creator>
  <cp:lastModifiedBy>GEREMIA SILVANO</cp:lastModifiedBy>
  <cp:revision>426</cp:revision>
  <dcterms:created xsi:type="dcterms:W3CDTF">2004-08-23T09:38:51Z</dcterms:created>
  <dcterms:modified xsi:type="dcterms:W3CDTF">2026-04-09T14:14:52Z</dcterms:modified>
</cp:coreProperties>
</file>