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885" r:id="rId2"/>
    <p:sldId id="537" r:id="rId3"/>
    <p:sldId id="1004" r:id="rId4"/>
    <p:sldId id="1009" r:id="rId5"/>
    <p:sldId id="505" r:id="rId6"/>
    <p:sldId id="520" r:id="rId7"/>
    <p:sldId id="503" r:id="rId8"/>
    <p:sldId id="1003" r:id="rId9"/>
    <p:sldId id="469" r:id="rId10"/>
    <p:sldId id="506" r:id="rId11"/>
    <p:sldId id="502" r:id="rId12"/>
    <p:sldId id="1019" r:id="rId13"/>
    <p:sldId id="1020" r:id="rId14"/>
    <p:sldId id="456" r:id="rId15"/>
    <p:sldId id="458" r:id="rId16"/>
    <p:sldId id="459" r:id="rId17"/>
    <p:sldId id="361" r:id="rId18"/>
    <p:sldId id="500" r:id="rId19"/>
    <p:sldId id="501" r:id="rId20"/>
    <p:sldId id="357" r:id="rId21"/>
    <p:sldId id="318" r:id="rId22"/>
    <p:sldId id="468" r:id="rId23"/>
    <p:sldId id="366" r:id="rId24"/>
    <p:sldId id="345" r:id="rId25"/>
    <p:sldId id="462" r:id="rId26"/>
    <p:sldId id="461" r:id="rId27"/>
    <p:sldId id="463" r:id="rId28"/>
    <p:sldId id="1000" r:id="rId29"/>
    <p:sldId id="999" r:id="rId30"/>
    <p:sldId id="465" r:id="rId31"/>
    <p:sldId id="504" r:id="rId32"/>
    <p:sldId id="1015" r:id="rId33"/>
    <p:sldId id="1016" r:id="rId34"/>
    <p:sldId id="562" r:id="rId35"/>
    <p:sldId id="599" r:id="rId36"/>
    <p:sldId id="602" r:id="rId37"/>
    <p:sldId id="603" r:id="rId38"/>
    <p:sldId id="606" r:id="rId39"/>
    <p:sldId id="604" r:id="rId40"/>
    <p:sldId id="682" r:id="rId41"/>
    <p:sldId id="605" r:id="rId42"/>
    <p:sldId id="619" r:id="rId43"/>
    <p:sldId id="331" r:id="rId44"/>
    <p:sldId id="325" r:id="rId45"/>
    <p:sldId id="620" r:id="rId46"/>
    <p:sldId id="681" r:id="rId47"/>
    <p:sldId id="621" r:id="rId48"/>
    <p:sldId id="607" r:id="rId49"/>
    <p:sldId id="994" r:id="rId50"/>
    <p:sldId id="613" r:id="rId51"/>
    <p:sldId id="1001" r:id="rId52"/>
    <p:sldId id="615" r:id="rId53"/>
    <p:sldId id="616" r:id="rId54"/>
    <p:sldId id="617" r:id="rId55"/>
    <p:sldId id="665" r:id="rId56"/>
    <p:sldId id="669" r:id="rId57"/>
    <p:sldId id="1002" r:id="rId58"/>
    <p:sldId id="641" r:id="rId59"/>
    <p:sldId id="643" r:id="rId60"/>
    <p:sldId id="645" r:id="rId61"/>
    <p:sldId id="1005" r:id="rId62"/>
    <p:sldId id="1006" r:id="rId63"/>
    <p:sldId id="1007" r:id="rId64"/>
    <p:sldId id="1008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77" autoAdjust="0"/>
    <p:restoredTop sz="85274" autoAdjust="0"/>
  </p:normalViewPr>
  <p:slideViewPr>
    <p:cSldViewPr snapToGrid="0">
      <p:cViewPr varScale="1">
        <p:scale>
          <a:sx n="91" d="100"/>
          <a:sy n="91" d="100"/>
        </p:scale>
        <p:origin x="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ASINI ALBERTO" userId="8c013d22-ceb2-4014-ae73-ac062752c54f" providerId="ADAL" clId="{FFEC56FB-C4B4-4ECA-BBA1-40D40875A65C}"/>
    <pc:docChg chg="custSel addSld delSld modSld sldOrd">
      <pc:chgData name="TOMMASINI ALBERTO" userId="8c013d22-ceb2-4014-ae73-ac062752c54f" providerId="ADAL" clId="{FFEC56FB-C4B4-4ECA-BBA1-40D40875A65C}" dt="2026-04-12T20:26:20.683" v="182" actId="47"/>
      <pc:docMkLst>
        <pc:docMk/>
      </pc:docMkLst>
      <pc:sldChg chg="addSp delSp modSp mod modAnim">
        <pc:chgData name="TOMMASINI ALBERTO" userId="8c013d22-ceb2-4014-ae73-ac062752c54f" providerId="ADAL" clId="{FFEC56FB-C4B4-4ECA-BBA1-40D40875A65C}" dt="2026-03-24T23:16:23.015" v="15" actId="1076"/>
        <pc:sldMkLst>
          <pc:docMk/>
          <pc:sldMk cId="823390216" sldId="503"/>
        </pc:sldMkLst>
        <pc:spChg chg="add mod">
          <ac:chgData name="TOMMASINI ALBERTO" userId="8c013d22-ceb2-4014-ae73-ac062752c54f" providerId="ADAL" clId="{FFEC56FB-C4B4-4ECA-BBA1-40D40875A65C}" dt="2026-03-24T23:15:26.236" v="8"/>
          <ac:spMkLst>
            <pc:docMk/>
            <pc:sldMk cId="823390216" sldId="503"/>
            <ac:spMk id="6" creationId="{9C8B89DA-B799-7C3E-906D-73EF3E4B1FEC}"/>
          </ac:spMkLst>
        </pc:spChg>
        <pc:spChg chg="add mod">
          <ac:chgData name="TOMMASINI ALBERTO" userId="8c013d22-ceb2-4014-ae73-ac062752c54f" providerId="ADAL" clId="{FFEC56FB-C4B4-4ECA-BBA1-40D40875A65C}" dt="2026-03-24T23:15:28.969" v="9"/>
          <ac:spMkLst>
            <pc:docMk/>
            <pc:sldMk cId="823390216" sldId="503"/>
            <ac:spMk id="9" creationId="{7F702AC0-8763-563E-9CF9-EEFBE94292DD}"/>
          </ac:spMkLst>
        </pc:spChg>
        <pc:spChg chg="add mod">
          <ac:chgData name="TOMMASINI ALBERTO" userId="8c013d22-ceb2-4014-ae73-ac062752c54f" providerId="ADAL" clId="{FFEC56FB-C4B4-4ECA-BBA1-40D40875A65C}" dt="2026-03-24T23:16:15.047" v="13" actId="1076"/>
          <ac:spMkLst>
            <pc:docMk/>
            <pc:sldMk cId="823390216" sldId="503"/>
            <ac:spMk id="10" creationId="{649F5693-44C2-405D-B948-2271457A2365}"/>
          </ac:spMkLst>
        </pc:spChg>
        <pc:spChg chg="add mod">
          <ac:chgData name="TOMMASINI ALBERTO" userId="8c013d22-ceb2-4014-ae73-ac062752c54f" providerId="ADAL" clId="{FFEC56FB-C4B4-4ECA-BBA1-40D40875A65C}" dt="2026-03-24T23:16:23.015" v="15" actId="1076"/>
          <ac:spMkLst>
            <pc:docMk/>
            <pc:sldMk cId="823390216" sldId="503"/>
            <ac:spMk id="11" creationId="{211A54C5-F5F3-754C-05D2-151C05F3C573}"/>
          </ac:spMkLst>
        </pc:spChg>
        <pc:spChg chg="add mod">
          <ac:chgData name="TOMMASINI ALBERTO" userId="8c013d22-ceb2-4014-ae73-ac062752c54f" providerId="ADAL" clId="{FFEC56FB-C4B4-4ECA-BBA1-40D40875A65C}" dt="2026-03-24T23:16:15.047" v="13" actId="1076"/>
          <ac:spMkLst>
            <pc:docMk/>
            <pc:sldMk cId="823390216" sldId="503"/>
            <ac:spMk id="17" creationId="{B8D9B702-EA79-0162-8A48-FF1C4A8A0DE6}"/>
          </ac:spMkLst>
        </pc:spChg>
        <pc:picChg chg="add mod">
          <ac:chgData name="TOMMASINI ALBERTO" userId="8c013d22-ceb2-4014-ae73-ac062752c54f" providerId="ADAL" clId="{FFEC56FB-C4B4-4ECA-BBA1-40D40875A65C}" dt="2026-03-24T23:16:15.047" v="13" actId="1076"/>
          <ac:picMkLst>
            <pc:docMk/>
            <pc:sldMk cId="823390216" sldId="503"/>
            <ac:picMk id="16" creationId="{78B69C1E-05B8-1E84-3B7C-57356AA428E1}"/>
          </ac:picMkLst>
        </pc:picChg>
      </pc:sldChg>
      <pc:sldChg chg="addSp modSp mod">
        <pc:chgData name="TOMMASINI ALBERTO" userId="8c013d22-ceb2-4014-ae73-ac062752c54f" providerId="ADAL" clId="{FFEC56FB-C4B4-4ECA-BBA1-40D40875A65C}" dt="2026-03-24T22:58:53.593" v="5" actId="1076"/>
        <pc:sldMkLst>
          <pc:docMk/>
          <pc:sldMk cId="1329426420" sldId="505"/>
        </pc:sldMkLst>
        <pc:spChg chg="mod">
          <ac:chgData name="TOMMASINI ALBERTO" userId="8c013d22-ceb2-4014-ae73-ac062752c54f" providerId="ADAL" clId="{FFEC56FB-C4B4-4ECA-BBA1-40D40875A65C}" dt="2026-03-24T22:58:48.936" v="3" actId="14100"/>
          <ac:spMkLst>
            <pc:docMk/>
            <pc:sldMk cId="1329426420" sldId="505"/>
            <ac:spMk id="2" creationId="{CC065F42-3331-4D40-80C5-AFDD959D1DD0}"/>
          </ac:spMkLst>
        </pc:spChg>
        <pc:picChg chg="add mod">
          <ac:chgData name="TOMMASINI ALBERTO" userId="8c013d22-ceb2-4014-ae73-ac062752c54f" providerId="ADAL" clId="{FFEC56FB-C4B4-4ECA-BBA1-40D40875A65C}" dt="2026-03-24T22:58:53.593" v="5" actId="1076"/>
          <ac:picMkLst>
            <pc:docMk/>
            <pc:sldMk cId="1329426420" sldId="505"/>
            <ac:picMk id="4" creationId="{B6A708BF-9542-50A5-A7C5-33FEE277E318}"/>
          </ac:picMkLst>
        </pc:picChg>
      </pc:sldChg>
      <pc:sldChg chg="addSp modSp modAnim">
        <pc:chgData name="TOMMASINI ALBERTO" userId="8c013d22-ceb2-4014-ae73-ac062752c54f" providerId="ADAL" clId="{FFEC56FB-C4B4-4ECA-BBA1-40D40875A65C}" dt="2026-03-24T23:27:43.984" v="19"/>
        <pc:sldMkLst>
          <pc:docMk/>
          <pc:sldMk cId="4175547278" sldId="506"/>
        </pc:sldMkLst>
        <pc:spChg chg="add mod">
          <ac:chgData name="TOMMASINI ALBERTO" userId="8c013d22-ceb2-4014-ae73-ac062752c54f" providerId="ADAL" clId="{FFEC56FB-C4B4-4ECA-BBA1-40D40875A65C}" dt="2026-03-24T23:27:30.494" v="18"/>
          <ac:spMkLst>
            <pc:docMk/>
            <pc:sldMk cId="4175547278" sldId="506"/>
            <ac:spMk id="2" creationId="{B0756A2A-C9C5-BEBD-B2BC-BB2DDE9592F2}"/>
          </ac:spMkLst>
        </pc:spChg>
        <pc:picChg chg="mod">
          <ac:chgData name="TOMMASINI ALBERTO" userId="8c013d22-ceb2-4014-ae73-ac062752c54f" providerId="ADAL" clId="{FFEC56FB-C4B4-4ECA-BBA1-40D40875A65C}" dt="2026-03-24T23:27:23.868" v="16" actId="1076"/>
          <ac:picMkLst>
            <pc:docMk/>
            <pc:sldMk cId="4175547278" sldId="506"/>
            <ac:picMk id="4" creationId="{58BA4819-8C99-4E99-AE57-6DB010B582E5}"/>
          </ac:picMkLst>
        </pc:picChg>
        <pc:picChg chg="mod">
          <ac:chgData name="TOMMASINI ALBERTO" userId="8c013d22-ceb2-4014-ae73-ac062752c54f" providerId="ADAL" clId="{FFEC56FB-C4B4-4ECA-BBA1-40D40875A65C}" dt="2026-03-24T23:27:23.868" v="16" actId="1076"/>
          <ac:picMkLst>
            <pc:docMk/>
            <pc:sldMk cId="4175547278" sldId="506"/>
            <ac:picMk id="1028" creationId="{10BBBCDD-49FF-4130-8D9C-637A07A78CBA}"/>
          </ac:picMkLst>
        </pc:picChg>
      </pc:sldChg>
      <pc:sldChg chg="del">
        <pc:chgData name="TOMMASINI ALBERTO" userId="8c013d22-ceb2-4014-ae73-ac062752c54f" providerId="ADAL" clId="{FFEC56FB-C4B4-4ECA-BBA1-40D40875A65C}" dt="2026-04-12T20:26:19.753" v="181" actId="47"/>
        <pc:sldMkLst>
          <pc:docMk/>
          <pc:sldMk cId="935197246" sldId="995"/>
        </pc:sldMkLst>
      </pc:sldChg>
      <pc:sldChg chg="del">
        <pc:chgData name="TOMMASINI ALBERTO" userId="8c013d22-ceb2-4014-ae73-ac062752c54f" providerId="ADAL" clId="{FFEC56FB-C4B4-4ECA-BBA1-40D40875A65C}" dt="2026-04-12T20:26:20.683" v="182" actId="47"/>
        <pc:sldMkLst>
          <pc:docMk/>
          <pc:sldMk cId="2126808675" sldId="996"/>
        </pc:sldMkLst>
      </pc:sldChg>
      <pc:sldChg chg="addSp delSp modSp add mod modNotesTx">
        <pc:chgData name="TOMMASINI ALBERTO" userId="8c013d22-ceb2-4014-ae73-ac062752c54f" providerId="ADAL" clId="{FFEC56FB-C4B4-4ECA-BBA1-40D40875A65C}" dt="2026-03-24T23:41:00.785" v="167" actId="20577"/>
        <pc:sldMkLst>
          <pc:docMk/>
          <pc:sldMk cId="2094027370" sldId="1019"/>
        </pc:sldMkLst>
        <pc:spChg chg="mod">
          <ac:chgData name="TOMMASINI ALBERTO" userId="8c013d22-ceb2-4014-ae73-ac062752c54f" providerId="ADAL" clId="{FFEC56FB-C4B4-4ECA-BBA1-40D40875A65C}" dt="2026-03-24T23:31:50.281" v="53" actId="20577"/>
          <ac:spMkLst>
            <pc:docMk/>
            <pc:sldMk cId="2094027370" sldId="1019"/>
            <ac:spMk id="2" creationId="{8ED0323D-BE47-A26B-A053-3B58DB76065C}"/>
          </ac:spMkLst>
        </pc:spChg>
        <pc:spChg chg="add mod">
          <ac:chgData name="TOMMASINI ALBERTO" userId="8c013d22-ceb2-4014-ae73-ac062752c54f" providerId="ADAL" clId="{FFEC56FB-C4B4-4ECA-BBA1-40D40875A65C}" dt="2026-03-24T23:30:11.521" v="27"/>
          <ac:spMkLst>
            <pc:docMk/>
            <pc:sldMk cId="2094027370" sldId="1019"/>
            <ac:spMk id="18" creationId="{00000000-0000-0000-0000-000000000000}"/>
          </ac:spMkLst>
        </pc:spChg>
        <pc:spChg chg="add mod">
          <ac:chgData name="TOMMASINI ALBERTO" userId="8c013d22-ceb2-4014-ae73-ac062752c54f" providerId="ADAL" clId="{FFEC56FB-C4B4-4ECA-BBA1-40D40875A65C}" dt="2026-03-24T23:30:11.521" v="27"/>
          <ac:spMkLst>
            <pc:docMk/>
            <pc:sldMk cId="2094027370" sldId="1019"/>
            <ac:spMk id="19" creationId="{00000000-0000-0000-0000-000000000000}"/>
          </ac:spMkLst>
        </pc:spChg>
        <pc:spChg chg="add mod">
          <ac:chgData name="TOMMASINI ALBERTO" userId="8c013d22-ceb2-4014-ae73-ac062752c54f" providerId="ADAL" clId="{FFEC56FB-C4B4-4ECA-BBA1-40D40875A65C}" dt="2026-03-24T23:30:11.521" v="27"/>
          <ac:spMkLst>
            <pc:docMk/>
            <pc:sldMk cId="2094027370" sldId="1019"/>
            <ac:spMk id="20" creationId="{00000000-0000-0000-0000-000000000000}"/>
          </ac:spMkLst>
        </pc:spChg>
        <pc:spChg chg="add mod">
          <ac:chgData name="TOMMASINI ALBERTO" userId="8c013d22-ceb2-4014-ae73-ac062752c54f" providerId="ADAL" clId="{FFEC56FB-C4B4-4ECA-BBA1-40D40875A65C}" dt="2026-03-24T23:30:11.521" v="27"/>
          <ac:spMkLst>
            <pc:docMk/>
            <pc:sldMk cId="2094027370" sldId="1019"/>
            <ac:spMk id="21" creationId="{00000000-0000-0000-0000-000000000000}"/>
          </ac:spMkLst>
        </pc:spChg>
        <pc:spChg chg="add mod">
          <ac:chgData name="TOMMASINI ALBERTO" userId="8c013d22-ceb2-4014-ae73-ac062752c54f" providerId="ADAL" clId="{FFEC56FB-C4B4-4ECA-BBA1-40D40875A65C}" dt="2026-03-24T23:30:29.717" v="36" actId="6549"/>
          <ac:spMkLst>
            <pc:docMk/>
            <pc:sldMk cId="2094027370" sldId="1019"/>
            <ac:spMk id="22" creationId="{00000000-0000-0000-0000-000000000000}"/>
          </ac:spMkLst>
        </pc:spChg>
        <pc:spChg chg="add mod">
          <ac:chgData name="TOMMASINI ALBERTO" userId="8c013d22-ceb2-4014-ae73-ac062752c54f" providerId="ADAL" clId="{FFEC56FB-C4B4-4ECA-BBA1-40D40875A65C}" dt="2026-03-24T23:39:12.786" v="151" actId="20577"/>
          <ac:spMkLst>
            <pc:docMk/>
            <pc:sldMk cId="2094027370" sldId="1019"/>
            <ac:spMk id="23" creationId="{00000000-0000-0000-0000-000000000000}"/>
          </ac:spMkLst>
        </pc:spChg>
        <pc:spChg chg="add mod">
          <ac:chgData name="TOMMASINI ALBERTO" userId="8c013d22-ceb2-4014-ae73-ac062752c54f" providerId="ADAL" clId="{FFEC56FB-C4B4-4ECA-BBA1-40D40875A65C}" dt="2026-03-24T23:30:11.521" v="27"/>
          <ac:spMkLst>
            <pc:docMk/>
            <pc:sldMk cId="2094027370" sldId="1019"/>
            <ac:spMk id="24" creationId="{00000000-0000-0000-0000-000000000000}"/>
          </ac:spMkLst>
        </pc:spChg>
        <pc:spChg chg="add mod">
          <ac:chgData name="TOMMASINI ALBERTO" userId="8c013d22-ceb2-4014-ae73-ac062752c54f" providerId="ADAL" clId="{FFEC56FB-C4B4-4ECA-BBA1-40D40875A65C}" dt="2026-03-24T23:30:11.521" v="27"/>
          <ac:spMkLst>
            <pc:docMk/>
            <pc:sldMk cId="2094027370" sldId="1019"/>
            <ac:spMk id="25" creationId="{00000000-0000-0000-0000-000000000000}"/>
          </ac:spMkLst>
        </pc:spChg>
        <pc:picChg chg="add mod">
          <ac:chgData name="TOMMASINI ALBERTO" userId="8c013d22-ceb2-4014-ae73-ac062752c54f" providerId="ADAL" clId="{FFEC56FB-C4B4-4ECA-BBA1-40D40875A65C}" dt="2026-03-24T23:30:11.521" v="27"/>
          <ac:picMkLst>
            <pc:docMk/>
            <pc:sldMk cId="2094027370" sldId="1019"/>
            <ac:picMk id="10" creationId="{00000000-0000-0000-0000-000000000000}"/>
          </ac:picMkLst>
        </pc:picChg>
        <pc:picChg chg="add mod">
          <ac:chgData name="TOMMASINI ALBERTO" userId="8c013d22-ceb2-4014-ae73-ac062752c54f" providerId="ADAL" clId="{FFEC56FB-C4B4-4ECA-BBA1-40D40875A65C}" dt="2026-03-24T23:30:11.521" v="27"/>
          <ac:picMkLst>
            <pc:docMk/>
            <pc:sldMk cId="2094027370" sldId="1019"/>
            <ac:picMk id="16" creationId="{00000000-0000-0000-0000-000000000000}"/>
          </ac:picMkLst>
        </pc:picChg>
      </pc:sldChg>
      <pc:sldChg chg="addSp modSp new mod">
        <pc:chgData name="TOMMASINI ALBERTO" userId="8c013d22-ceb2-4014-ae73-ac062752c54f" providerId="ADAL" clId="{FFEC56FB-C4B4-4ECA-BBA1-40D40875A65C}" dt="2026-03-24T23:42:47.173" v="173" actId="14100"/>
        <pc:sldMkLst>
          <pc:docMk/>
          <pc:sldMk cId="1241291457" sldId="1020"/>
        </pc:sldMkLst>
        <pc:spChg chg="add mod">
          <ac:chgData name="TOMMASINI ALBERTO" userId="8c013d22-ceb2-4014-ae73-ac062752c54f" providerId="ADAL" clId="{FFEC56FB-C4B4-4ECA-BBA1-40D40875A65C}" dt="2026-03-24T23:42:47.173" v="173" actId="14100"/>
          <ac:spMkLst>
            <pc:docMk/>
            <pc:sldMk cId="1241291457" sldId="1020"/>
            <ac:spMk id="11" creationId="{08F64E8D-F8F2-F9FD-C674-4D1661AD1A91}"/>
          </ac:spMkLst>
        </pc:spChg>
        <pc:spChg chg="add mod">
          <ac:chgData name="TOMMASINI ALBERTO" userId="8c013d22-ceb2-4014-ae73-ac062752c54f" providerId="ADAL" clId="{FFEC56FB-C4B4-4ECA-BBA1-40D40875A65C}" dt="2026-03-24T23:42:47.173" v="173" actId="14100"/>
          <ac:spMkLst>
            <pc:docMk/>
            <pc:sldMk cId="1241291457" sldId="1020"/>
            <ac:spMk id="12" creationId="{5CF6233C-7088-3FD4-1C14-754B7B5949AE}"/>
          </ac:spMkLst>
        </pc:spChg>
        <pc:spChg chg="add mod">
          <ac:chgData name="TOMMASINI ALBERTO" userId="8c013d22-ceb2-4014-ae73-ac062752c54f" providerId="ADAL" clId="{FFEC56FB-C4B4-4ECA-BBA1-40D40875A65C}" dt="2026-03-24T23:42:47.173" v="173" actId="14100"/>
          <ac:spMkLst>
            <pc:docMk/>
            <pc:sldMk cId="1241291457" sldId="1020"/>
            <ac:spMk id="13" creationId="{5950FA21-9D11-0D61-66B0-B4D23CBB468C}"/>
          </ac:spMkLst>
        </pc:spChg>
        <pc:spChg chg="add mod">
          <ac:chgData name="TOMMASINI ALBERTO" userId="8c013d22-ceb2-4014-ae73-ac062752c54f" providerId="ADAL" clId="{FFEC56FB-C4B4-4ECA-BBA1-40D40875A65C}" dt="2026-03-24T23:42:47.173" v="173" actId="14100"/>
          <ac:spMkLst>
            <pc:docMk/>
            <pc:sldMk cId="1241291457" sldId="1020"/>
            <ac:spMk id="14" creationId="{E8FBC65B-3C64-EFB9-3CAA-E571FB49C1C3}"/>
          </ac:spMkLst>
        </pc:spChg>
        <pc:spChg chg="add mod">
          <ac:chgData name="TOMMASINI ALBERTO" userId="8c013d22-ceb2-4014-ae73-ac062752c54f" providerId="ADAL" clId="{FFEC56FB-C4B4-4ECA-BBA1-40D40875A65C}" dt="2026-03-24T23:42:47.173" v="173" actId="14100"/>
          <ac:spMkLst>
            <pc:docMk/>
            <pc:sldMk cId="1241291457" sldId="1020"/>
            <ac:spMk id="15" creationId="{BC75AEF7-D5E6-35FF-ECDB-5836693FCCCE}"/>
          </ac:spMkLst>
        </pc:spChg>
        <pc:picChg chg="add mod">
          <ac:chgData name="TOMMASINI ALBERTO" userId="8c013d22-ceb2-4014-ae73-ac062752c54f" providerId="ADAL" clId="{FFEC56FB-C4B4-4ECA-BBA1-40D40875A65C}" dt="2026-03-24T23:42:47.173" v="173" actId="14100"/>
          <ac:picMkLst>
            <pc:docMk/>
            <pc:sldMk cId="1241291457" sldId="1020"/>
            <ac:picMk id="2" creationId="{A30AC68F-4B64-0A0C-5364-D341CF63AD37}"/>
          </ac:picMkLst>
        </pc:picChg>
        <pc:picChg chg="add mod">
          <ac:chgData name="TOMMASINI ALBERTO" userId="8c013d22-ceb2-4014-ae73-ac062752c54f" providerId="ADAL" clId="{FFEC56FB-C4B4-4ECA-BBA1-40D40875A65C}" dt="2026-03-24T23:42:47.173" v="173" actId="14100"/>
          <ac:picMkLst>
            <pc:docMk/>
            <pc:sldMk cId="1241291457" sldId="1020"/>
            <ac:picMk id="4" creationId="{4E0ED262-39B4-F952-A550-E6CDF64AEA76}"/>
          </ac:picMkLst>
        </pc:picChg>
        <pc:picChg chg="add mod">
          <ac:chgData name="TOMMASINI ALBERTO" userId="8c013d22-ceb2-4014-ae73-ac062752c54f" providerId="ADAL" clId="{FFEC56FB-C4B4-4ECA-BBA1-40D40875A65C}" dt="2026-03-24T23:42:47.173" v="173" actId="14100"/>
          <ac:picMkLst>
            <pc:docMk/>
            <pc:sldMk cId="1241291457" sldId="1020"/>
            <ac:picMk id="5" creationId="{8D53EC83-525A-B577-978F-444B2BBAD1D5}"/>
          </ac:picMkLst>
        </pc:picChg>
        <pc:picChg chg="add mod">
          <ac:chgData name="TOMMASINI ALBERTO" userId="8c013d22-ceb2-4014-ae73-ac062752c54f" providerId="ADAL" clId="{FFEC56FB-C4B4-4ECA-BBA1-40D40875A65C}" dt="2026-03-24T23:42:47.173" v="173" actId="14100"/>
          <ac:picMkLst>
            <pc:docMk/>
            <pc:sldMk cId="1241291457" sldId="1020"/>
            <ac:picMk id="7" creationId="{53EE545F-51D1-00F7-8ABC-34C851617D50}"/>
          </ac:picMkLst>
        </pc:picChg>
        <pc:picChg chg="add mod">
          <ac:chgData name="TOMMASINI ALBERTO" userId="8c013d22-ceb2-4014-ae73-ac062752c54f" providerId="ADAL" clId="{FFEC56FB-C4B4-4ECA-BBA1-40D40875A65C}" dt="2026-03-24T23:42:47.173" v="173" actId="14100"/>
          <ac:picMkLst>
            <pc:docMk/>
            <pc:sldMk cId="1241291457" sldId="1020"/>
            <ac:picMk id="9" creationId="{CB8908BD-6013-B223-8CD3-C317CD8F7E69}"/>
          </ac:picMkLst>
        </pc:picChg>
      </pc:sldChg>
      <pc:sldMasterChg chg="delSldLayout">
        <pc:chgData name="TOMMASINI ALBERTO" userId="8c013d22-ceb2-4014-ae73-ac062752c54f" providerId="ADAL" clId="{FFEC56FB-C4B4-4ECA-BBA1-40D40875A65C}" dt="2026-03-25T20:36:19.167" v="180" actId="47"/>
        <pc:sldMasterMkLst>
          <pc:docMk/>
          <pc:sldMasterMk cId="2124364933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22963-3AFD-43BE-8EC9-2A2773FE80C4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236EB-6D98-4FEA-9BA4-2E5A01D815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04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Fattore V; mutazioni che lo rendono resistente al clivaggio da parte </a:t>
            </a:r>
            <a:r>
              <a:rPr lang="it-IT"/>
              <a:t>di proteina C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70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Score di Wells: 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segni/sintomi di TVP (gonfiore, dolore alla gamba, ecc.),</a:t>
            </a: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tachicardia (FC &gt;100 bpm),</a:t>
            </a: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immobilità recente o intervento chirurgico nelle ultime 4 settimane,</a:t>
            </a: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storia di TVP/EP, emottisi, carcinoma attivo,</a:t>
            </a: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il fatto che </a:t>
            </a:r>
            <a:r>
              <a:rPr lang="it-IT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nessuna diagnosi alternativa spieghi adeguatamente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il quadro clinico.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062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PCSK9 porta a degradazione del recettore LDL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0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8FF78E-7853-D650-828E-BA7EEEAC9E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E7F758-CADF-4579-90B5-144E3C99BAFA}" type="slidenum">
              <a:rPr lang="it-IT" altLang="en-US"/>
              <a:pPr/>
              <a:t>58</a:t>
            </a:fld>
            <a:endParaRPr lang="it-IT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AFEC55F2-B6C7-5061-1EEB-25F86827F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A45A2F6-4E89-0B86-01D0-46BB0CDD92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DC3195-57B0-9EFA-EC0E-1D7017FDE2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EC830C-01AB-4642-8FC8-782AD4513F13}" type="slidenum">
              <a:rPr lang="it-IT" altLang="en-US"/>
              <a:pPr/>
              <a:t>59</a:t>
            </a:fld>
            <a:endParaRPr lang="it-IT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3CAAAAB4-A041-8617-1489-E36FD263E1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A7B0A0EA-62E9-3365-1745-9B16D92FFA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EC0927-EA84-7B95-5BE0-D96DA7F559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B5009A-DBA6-41B6-8923-261C489640E0}" type="slidenum">
              <a:rPr lang="it-IT" altLang="en-US"/>
              <a:pPr/>
              <a:t>60</a:t>
            </a:fld>
            <a:endParaRPr lang="it-IT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DD3711A6-F985-A566-E376-FDF9CAA989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5E766454-197C-B390-1CB3-85829719B2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EEB3B-2FA2-4C01-85FC-96CA432CF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F3CCF-79AA-401E-B8A7-0FEE1DFF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7D8B1-1A9D-4A30-B8E3-0F8FD65C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F6429-B7A1-4BAE-BD6A-84C4415C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2C69C-A89C-4458-83D4-3C6DABEB5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61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AE237-AE7D-42EF-9E07-834E839A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3B7AE-03F6-43CE-A75F-59ABBDB80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A898-760C-41D6-83CF-B9D5DB3B6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ADAC7-8B4C-4BB7-A146-2A319184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B90FB-5A26-4C03-BA14-A0547649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79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B92718-E533-43F1-8DA6-9B6C3E7BD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2124C-D5B6-4B56-9931-53F6C61D7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1458D-6FC3-4274-B59C-BF6DB7D3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5529E-F354-4A16-ABB8-1AE1B3A3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144DD-B4B0-4898-9235-7BF59B85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78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8712-212F-4A67-A9E3-0A95734E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63331-F577-45AD-8ED5-2ED5CC538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438B0-4005-4F95-9105-FEA95715C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E69C6-B863-46E2-9831-3CC4C1442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9CDAE-7405-47E0-9F01-67FB27A03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22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8ADF-2496-4E3D-B707-0E246533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99355-E62A-4F78-996D-864086D5A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8B7AE-515E-4D91-B375-F7852555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97812-265E-48FC-8E67-7DD361AA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8BCD3-FDEB-494F-B2E9-2ABF63FC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59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12FBB-E630-418C-B3B8-816B71A7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883A0-C8D1-4FD4-B17E-528A37BA0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5A9DD-8C80-4C94-8F4A-4EB56A246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4FE8B-7631-4957-A2B7-EC1432B1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40221-3FAC-403E-93DF-1DEED48D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4AB7C-609E-44BA-B414-FFA2988A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02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95DA1-49C8-4017-9ADB-133EFCF86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ACC6D-8F86-4357-B2F0-CB3B12C16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B62D3-2FCA-41C6-8CB9-872990C01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D630D-8581-4EB0-9ECD-BDE651B8F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003538-5568-41A6-A7BC-8C137DBDA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800F1-1932-4434-814E-41BD251C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619F8F-8FC6-40E3-8CEF-ED942A96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2485DA-1764-4245-8414-71C67A71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86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E527-D7C6-44C1-96D1-E0BD561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81FD8-0F37-4C0B-B79C-514935CB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75B79-CD49-4021-B5DD-EF69CCDD4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CB757-58E3-413E-9FC2-48DCEC70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613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C3C397-6876-4119-96E7-3C88BC8F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7741BB-6FE3-445C-BD56-2BF1F8A2C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E3BA9-D148-4A1F-9AD3-F276B22B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78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DAFB-8923-4C37-97AF-F5D2A69D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684B6-5CD4-43E6-87B2-9AC315D23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B1044-8BB5-4CBD-9547-54CF3572F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59CE5-3CD6-4307-A835-91724435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1F2EF-8A52-4CD2-A415-C8FA42FC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3992C-0384-41AF-9475-C5E365649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40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4CAF-5930-4E9F-83DB-E4518A6C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27F2D1-F2D2-4589-8195-B07AC007C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48B16-1A4B-4A06-B0A9-5E18A49BE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082FA-D977-44CF-AD93-F120D60C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83CCD-8332-4C93-81B8-5F39BF80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EC2B5-98EE-4619-AE5E-9F8833D2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12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AFE40F-9859-4BF5-903E-24FAB713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556EB-4A10-4CA6-B22B-FF460E37F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41F4A-7A42-4370-A16D-12FBBF4D8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1A3B8-091E-4CC1-9C99-5F127D0B6E7B}" type="datetimeFigureOut">
              <a:rPr lang="it-IT" smtClean="0"/>
              <a:t>12/04/2026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2DA10-934E-49C5-A3E5-B4D2B4110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535B3-1B56-45BC-B062-8DBA54D50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36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098839" y="698951"/>
            <a:ext cx="9923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</a:rPr>
              <a:t>PATOLOGIA </a:t>
            </a:r>
            <a:br>
              <a:rPr lang="en-US" sz="7200" b="1" dirty="0">
                <a:solidFill>
                  <a:srgbClr val="00B050"/>
                </a:solidFill>
              </a:rPr>
            </a:br>
            <a:r>
              <a:rPr lang="en-US" sz="7200" b="1" dirty="0">
                <a:solidFill>
                  <a:srgbClr val="00B050"/>
                </a:solidFill>
              </a:rPr>
              <a:t>GENERALE E CLINICA</a:t>
            </a:r>
          </a:p>
        </p:txBody>
      </p:sp>
      <p:pic>
        <p:nvPicPr>
          <p:cNvPr id="6" name="Picture 6" descr="logo burlo_colore">
            <a:extLst>
              <a:ext uri="{FF2B5EF4-FFF2-40B4-BE49-F238E27FC236}">
                <a16:creationId xmlns:a16="http://schemas.microsoft.com/office/drawing/2014/main" id="{19B7DFD1-790C-352F-8B56-504BA01E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3" y="5437819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E7B1A-F206-A51F-84FA-CAA2F672A1B9}"/>
              </a:ext>
            </a:extLst>
          </p:cNvPr>
          <p:cNvSpPr txBox="1"/>
          <p:nvPr/>
        </p:nvSpPr>
        <p:spPr>
          <a:xfrm>
            <a:off x="4716594" y="4495803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Alberto Tommasini</a:t>
            </a:r>
          </a:p>
        </p:txBody>
      </p:sp>
      <p:pic>
        <p:nvPicPr>
          <p:cNvPr id="8" name="Picture 2" descr="Università degli studi di Trieste">
            <a:extLst>
              <a:ext uri="{FF2B5EF4-FFF2-40B4-BE49-F238E27FC236}">
                <a16:creationId xmlns:a16="http://schemas.microsoft.com/office/drawing/2014/main" id="{D57E5811-6619-CEEC-3DEE-86FF48CC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9962E-512C-81F3-867F-47AD19F4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26ACCA-26B7-84E5-A28E-8D566FAFE8C3}"/>
              </a:ext>
            </a:extLst>
          </p:cNvPr>
          <p:cNvCxnSpPr/>
          <p:nvPr/>
        </p:nvCxnSpPr>
        <p:spPr>
          <a:xfrm>
            <a:off x="322259" y="5118249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071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8C606D-7021-47D6-9E1F-21F22812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43" y="530570"/>
            <a:ext cx="6841831" cy="3958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A4819-8C99-4E99-AE57-6DB010B58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7693" y="1998898"/>
            <a:ext cx="981633" cy="1391490"/>
          </a:xfrm>
          <a:prstGeom prst="rect">
            <a:avLst/>
          </a:prstGeom>
        </p:spPr>
      </p:pic>
      <p:pic>
        <p:nvPicPr>
          <p:cNvPr id="1028" name="Picture 4" descr="Nomi Sette Nani: Come si Chiamano, Storia Biancaneve, Etimologia Nomi">
            <a:extLst>
              <a:ext uri="{FF2B5EF4-FFF2-40B4-BE49-F238E27FC236}">
                <a16:creationId xmlns:a16="http://schemas.microsoft.com/office/drawing/2014/main" id="{10BBBCDD-49FF-4130-8D9C-637A07A78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93" y="2039841"/>
            <a:ext cx="30861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756A2A-C9C5-BEBD-B2BC-BB2DDE9592F2}"/>
              </a:ext>
            </a:extLst>
          </p:cNvPr>
          <p:cNvSpPr txBox="1"/>
          <p:nvPr/>
        </p:nvSpPr>
        <p:spPr>
          <a:xfrm>
            <a:off x="438615" y="5360020"/>
            <a:ext cx="11084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Emboli con dimensioni </a:t>
            </a:r>
            <a:r>
              <a:rPr lang="it-IT" b="1" dirty="0"/>
              <a:t>&gt;2mm</a:t>
            </a:r>
            <a:r>
              <a:rPr lang="it-IT" dirty="0"/>
              <a:t> possono causare ostruzione significativa delle arterie polmonari.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54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EDF8C0-59A7-4A76-A0CC-23887171312D}"/>
              </a:ext>
            </a:extLst>
          </p:cNvPr>
          <p:cNvSpPr txBox="1"/>
          <p:nvPr/>
        </p:nvSpPr>
        <p:spPr>
          <a:xfrm>
            <a:off x="329610" y="260498"/>
            <a:ext cx="706533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TROMBOSI</a:t>
            </a:r>
          </a:p>
          <a:p>
            <a:endParaRPr lang="en-US" sz="2800" b="1" dirty="0"/>
          </a:p>
          <a:p>
            <a:r>
              <a:rPr lang="en-US" sz="2800" b="1" dirty="0"/>
              <a:t>EMBOLIA POLMONARE</a:t>
            </a:r>
            <a:br>
              <a:rPr lang="en-US" sz="2800" b="1" dirty="0"/>
            </a:br>
            <a:r>
              <a:rPr lang="en-US" sz="2800" dirty="0"/>
              <a:t>Nel 95%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casi</a:t>
            </a:r>
            <a:r>
              <a:rPr lang="en-US" sz="2800" dirty="0"/>
              <a:t> </a:t>
            </a:r>
            <a:r>
              <a:rPr lang="en-US" sz="2800" dirty="0" err="1"/>
              <a:t>origina</a:t>
            </a:r>
            <a:r>
              <a:rPr lang="en-US" sz="2800" dirty="0"/>
              <a:t> da TVP </a:t>
            </a:r>
            <a:r>
              <a:rPr lang="en-US" sz="2800" dirty="0" err="1"/>
              <a:t>della</a:t>
            </a:r>
            <a:r>
              <a:rPr lang="en-US" sz="2800" dirty="0"/>
              <a:t> gamba</a:t>
            </a:r>
          </a:p>
          <a:p>
            <a:r>
              <a:rPr lang="en-US" sz="2800" dirty="0" err="1"/>
              <a:t>Condizione</a:t>
            </a:r>
            <a:r>
              <a:rPr lang="en-US" sz="2800" dirty="0"/>
              <a:t> </a:t>
            </a:r>
            <a:r>
              <a:rPr lang="en-US" sz="2800" dirty="0" err="1"/>
              <a:t>meno</a:t>
            </a:r>
            <a:r>
              <a:rPr lang="en-US" sz="2800" dirty="0"/>
              <a:t> rara </a:t>
            </a:r>
            <a:r>
              <a:rPr lang="en-US" sz="2800" dirty="0" err="1"/>
              <a:t>dell’apparente</a:t>
            </a:r>
            <a:endParaRPr lang="en-US" sz="2800" dirty="0"/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La metà di coloro con RVP avevano sintomi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Se massiva, può condurre a shock e decesso</a:t>
            </a:r>
          </a:p>
          <a:p>
            <a:r>
              <a:rPr lang="it-IT" sz="2800" dirty="0"/>
              <a:t>	</a:t>
            </a:r>
            <a:r>
              <a:rPr lang="it-IT" sz="2400" dirty="0"/>
              <a:t>marcata riduzione della gittata dx e quindi sin</a:t>
            </a:r>
          </a:p>
          <a:p>
            <a:r>
              <a:rPr lang="it-IT" sz="2800" dirty="0"/>
              <a:t> </a:t>
            </a:r>
          </a:p>
          <a:p>
            <a:r>
              <a:rPr lang="it-IT" sz="2800" dirty="0"/>
              <a:t>In  alcuni casi, infarto polmonare</a:t>
            </a:r>
          </a:p>
          <a:p>
            <a:endParaRPr lang="it-IT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DD67D-C1D7-449A-BEFE-0FCF0655C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299" y="73876"/>
            <a:ext cx="4183084" cy="6746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83C57F-FDAB-4EAF-AAB3-1FE495D1FA0F}"/>
              </a:ext>
            </a:extLst>
          </p:cNvPr>
          <p:cNvSpPr txBox="1"/>
          <p:nvPr/>
        </p:nvSpPr>
        <p:spPr>
          <a:xfrm>
            <a:off x="7953153" y="484844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90%</a:t>
            </a:r>
            <a:endParaRPr lang="it-IT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BD7305-67BE-8CF3-738B-09D1608F64A2}"/>
              </a:ext>
            </a:extLst>
          </p:cNvPr>
          <p:cNvSpPr txBox="1"/>
          <p:nvPr/>
        </p:nvSpPr>
        <p:spPr>
          <a:xfrm>
            <a:off x="283335" y="5872766"/>
            <a:ext cx="85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caso di bypass </a:t>
            </a:r>
            <a:r>
              <a:rPr lang="it-IT" dirty="0" err="1"/>
              <a:t>artero</a:t>
            </a:r>
            <a:r>
              <a:rPr lang="it-IT" dirty="0"/>
              <a:t>-venosi polmonari, un embolo può trasformarsi in arterioso</a:t>
            </a:r>
          </a:p>
        </p:txBody>
      </p:sp>
    </p:spTree>
    <p:extLst>
      <p:ext uri="{BB962C8B-B14F-4D97-AF65-F5344CB8AC3E}">
        <p14:creationId xmlns:p14="http://schemas.microsoft.com/office/powerpoint/2010/main" val="450854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B561B-39FF-1146-99FB-28BF41B9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D0323D-BE47-A26B-A053-3B58DB76065C}"/>
              </a:ext>
            </a:extLst>
          </p:cNvPr>
          <p:cNvSpPr txBox="1"/>
          <p:nvPr/>
        </p:nvSpPr>
        <p:spPr>
          <a:xfrm>
            <a:off x="329610" y="260498"/>
            <a:ext cx="7065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EMBOLIA POLMONARE</a:t>
            </a: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1066800"/>
            <a:ext cx="4914900" cy="2962275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50" y="1390650"/>
            <a:ext cx="1028700" cy="1028700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050" y="1704975"/>
            <a:ext cx="342900" cy="314325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0" y="1066800"/>
            <a:ext cx="4914900" cy="2962275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150" y="1390650"/>
            <a:ext cx="1028700" cy="1028700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1714500"/>
            <a:ext cx="304800" cy="304800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4057650"/>
            <a:ext cx="4914900" cy="2962275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50" y="4381500"/>
            <a:ext cx="1028700" cy="1028700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100" y="4705350"/>
            <a:ext cx="304800" cy="304800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0" y="4057650"/>
            <a:ext cx="4914900" cy="2962275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150" y="4381500"/>
            <a:ext cx="1028700" cy="1028700"/>
          </a:xfrm>
          <a:prstGeom prst="rect">
            <a:avLst/>
          </a:prstGeom>
        </p:spPr>
      </p:pic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8200" y="4705350"/>
            <a:ext cx="228600" cy="304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75805" y="2390775"/>
            <a:ext cx="1487239" cy="2571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79" b="1" i="0">
                <a:solidFill>
                  <a:srgbClr val="3B82F6"/>
                </a:solidFill>
                <a:latin typeface="Inter"/>
              </a:rPr>
              <a:t>Sintomi Clinici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82408" y="2390775"/>
            <a:ext cx="980182" cy="2571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79" b="1" i="0">
                <a:solidFill>
                  <a:srgbClr val="3B82F6"/>
                </a:solidFill>
                <a:latin typeface="Inter"/>
              </a:rPr>
              <a:t>D-dimero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3455" y="5385792"/>
            <a:ext cx="992088" cy="2571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79" b="1" i="0">
                <a:solidFill>
                  <a:srgbClr val="3B82F6"/>
                </a:solidFill>
                <a:latin typeface="Inter"/>
              </a:rPr>
              <a:t>Angio-TC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37140" y="5385792"/>
            <a:ext cx="1470719" cy="25717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679" b="1" i="0">
                <a:solidFill>
                  <a:srgbClr val="3B82F6"/>
                </a:solidFill>
                <a:latin typeface="Inter"/>
              </a:rPr>
              <a:t>Score di Wells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1390" y="2789634"/>
            <a:ext cx="4116228" cy="6703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260" b="1" i="0" dirty="0" err="1">
                <a:solidFill>
                  <a:srgbClr val="DC2626"/>
                </a:solidFill>
                <a:latin typeface="Inter"/>
              </a:rPr>
              <a:t>Dispnea</a:t>
            </a:r>
            <a:r>
              <a:rPr sz="1260" b="1" i="0" dirty="0">
                <a:solidFill>
                  <a:srgbClr val="DC2626"/>
                </a:solidFill>
                <a:latin typeface="Inter"/>
              </a:rPr>
              <a:t> (80%)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e </a:t>
            </a:r>
            <a:r>
              <a:rPr sz="1260" b="1" i="0" dirty="0">
                <a:solidFill>
                  <a:srgbClr val="DC2626"/>
                </a:solidFill>
                <a:latin typeface="Inter"/>
              </a:rPr>
              <a:t> dolore </a:t>
            </a:r>
            <a:r>
              <a:rPr sz="1260" b="1" i="0" dirty="0" err="1">
                <a:solidFill>
                  <a:srgbClr val="DC2626"/>
                </a:solidFill>
                <a:latin typeface="Inter"/>
              </a:rPr>
              <a:t>toracico</a:t>
            </a:r>
            <a:r>
              <a:rPr sz="1260" b="1" i="0" dirty="0">
                <a:solidFill>
                  <a:srgbClr val="DC2626"/>
                </a:solidFill>
                <a:latin typeface="Inter"/>
              </a:rPr>
              <a:t> </a:t>
            </a:r>
            <a:r>
              <a:rPr sz="1260" b="1" i="0" dirty="0" err="1">
                <a:solidFill>
                  <a:srgbClr val="DC2626"/>
                </a:solidFill>
                <a:latin typeface="Inter"/>
              </a:rPr>
              <a:t>pleuritico</a:t>
            </a:r>
            <a:r>
              <a:rPr sz="1260" b="1" i="0" dirty="0">
                <a:solidFill>
                  <a:srgbClr val="DC2626"/>
                </a:solidFill>
                <a:latin typeface="Inter"/>
              </a:rPr>
              <a:t> (52%)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sono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i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sintomi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principali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.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Tachipnea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nel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1260" b="1" i="0" dirty="0">
                <a:solidFill>
                  <a:srgbClr val="DC2626"/>
                </a:solidFill>
                <a:latin typeface="Inter"/>
              </a:rPr>
              <a:t> 70% </a:t>
            </a:r>
            <a:r>
              <a:rPr sz="1260" b="1" i="0" dirty="0" err="1">
                <a:solidFill>
                  <a:srgbClr val="DC2626"/>
                </a:solidFill>
                <a:latin typeface="Inter"/>
              </a:rPr>
              <a:t>dei</a:t>
            </a:r>
            <a:r>
              <a:rPr sz="1260" b="1" i="0" dirty="0">
                <a:solidFill>
                  <a:srgbClr val="DC2626"/>
                </a:solidFill>
                <a:latin typeface="Inter"/>
              </a:rPr>
              <a:t> </a:t>
            </a:r>
            <a:r>
              <a:rPr sz="1260" b="1" i="0" dirty="0" err="1">
                <a:solidFill>
                  <a:srgbClr val="DC2626"/>
                </a:solidFill>
                <a:latin typeface="Inter"/>
              </a:rPr>
              <a:t>casi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60273" y="2789634"/>
            <a:ext cx="4252331" cy="6703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260" b="1" i="0" dirty="0" err="1">
                <a:solidFill>
                  <a:srgbClr val="059669"/>
                </a:solidFill>
                <a:latin typeface="Inter"/>
              </a:rPr>
              <a:t>Sensibilità</a:t>
            </a:r>
            <a:r>
              <a:rPr sz="1260" b="1" i="0" dirty="0">
                <a:solidFill>
                  <a:srgbClr val="059669"/>
                </a:solidFill>
                <a:latin typeface="Inter"/>
              </a:rPr>
              <a:t> &gt;95%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ma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specificità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bassa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(</a:t>
            </a:r>
            <a:r>
              <a:rPr sz="1260" b="1" i="0" dirty="0">
                <a:solidFill>
                  <a:srgbClr val="DC2626"/>
                </a:solidFill>
                <a:latin typeface="Inter"/>
              </a:rPr>
              <a:t> 40%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). </a:t>
            </a:r>
            <a:r>
              <a:rPr lang="en-US" sz="1260" b="1" i="0" dirty="0" err="1">
                <a:solidFill>
                  <a:srgbClr val="1E293B"/>
                </a:solidFill>
                <a:latin typeface="Inter"/>
              </a:rPr>
              <a:t>E</a:t>
            </a:r>
            <a:r>
              <a:rPr sz="1260" b="1" i="0" u="sng" dirty="0" err="1">
                <a:solidFill>
                  <a:srgbClr val="1E293B"/>
                </a:solidFill>
                <a:latin typeface="Inter"/>
              </a:rPr>
              <a:t>scludere</a:t>
            </a:r>
            <a:r>
              <a:rPr sz="1260" b="0" i="0" u="sng" dirty="0">
                <a:solidFill>
                  <a:srgbClr val="1E293B"/>
                </a:solidFill>
                <a:latin typeface="Inter"/>
              </a:rPr>
              <a:t> EP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quando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negativo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in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pazienti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a basso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rischio</a:t>
            </a:r>
            <a:r>
              <a:rPr lang="en-US" sz="1260" b="0" i="0" dirty="0">
                <a:solidFill>
                  <a:srgbClr val="1E293B"/>
                </a:solidFill>
                <a:latin typeface="Inter"/>
              </a:rPr>
              <a:t> (in </a:t>
            </a:r>
            <a:r>
              <a:rPr lang="en-US" sz="1260" b="0" i="0" dirty="0" err="1">
                <a:solidFill>
                  <a:srgbClr val="1E293B"/>
                </a:solidFill>
                <a:latin typeface="Inter"/>
              </a:rPr>
              <a:t>particolare</a:t>
            </a:r>
            <a:r>
              <a:rPr lang="en-US" sz="1260" b="0" i="0" dirty="0">
                <a:solidFill>
                  <a:srgbClr val="1E293B"/>
                </a:solidFill>
                <a:latin typeface="Inter"/>
              </a:rPr>
              <a:t> in </a:t>
            </a:r>
            <a:r>
              <a:rPr lang="en-US" sz="1260" b="0" i="0" dirty="0" err="1">
                <a:solidFill>
                  <a:srgbClr val="1E293B"/>
                </a:solidFill>
                <a:latin typeface="Inter"/>
              </a:rPr>
              <a:t>mancanza</a:t>
            </a:r>
            <a:r>
              <a:rPr lang="en-US" sz="1260" b="0" i="0" dirty="0">
                <a:solidFill>
                  <a:srgbClr val="1E293B"/>
                </a:solidFill>
                <a:latin typeface="Inter"/>
              </a:rPr>
              <a:t> di </a:t>
            </a:r>
            <a:r>
              <a:rPr lang="en-US" sz="1260" b="0" i="0" dirty="0" err="1">
                <a:solidFill>
                  <a:srgbClr val="1E293B"/>
                </a:solidFill>
                <a:latin typeface="Inter"/>
              </a:rPr>
              <a:t>evidenza</a:t>
            </a:r>
            <a:r>
              <a:rPr lang="en-US" sz="1260" b="0" i="0" dirty="0">
                <a:solidFill>
                  <a:srgbClr val="1E293B"/>
                </a:solidFill>
                <a:latin typeface="Inter"/>
              </a:rPr>
              <a:t> </a:t>
            </a:r>
            <a:r>
              <a:rPr lang="en-US" sz="1260" b="0" i="0" dirty="0" err="1">
                <a:solidFill>
                  <a:srgbClr val="1E293B"/>
                </a:solidFill>
                <a:latin typeface="Inter"/>
              </a:rPr>
              <a:t>certa</a:t>
            </a:r>
            <a:r>
              <a:rPr lang="en-US" sz="1260" b="0" i="0" dirty="0">
                <a:solidFill>
                  <a:srgbClr val="1E293B"/>
                </a:solidFill>
                <a:latin typeface="Inter"/>
              </a:rPr>
              <a:t> di TVP acuta)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96938" y="5784651"/>
            <a:ext cx="3925133" cy="6703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260" b="1" i="0">
                <a:solidFill>
                  <a:srgbClr val="1E293B"/>
                </a:solidFill>
                <a:latin typeface="Inter"/>
              </a:rPr>
              <a:t>Gold standard diagnostico</a:t>
            </a:r>
            <a:r>
              <a:rPr sz="1260" b="0" i="0">
                <a:solidFill>
                  <a:srgbClr val="1E293B"/>
                </a:solidFill>
                <a:latin typeface="Inter"/>
              </a:rPr>
              <a:t> con </a:t>
            </a:r>
            <a:r>
              <a:rPr sz="1260" b="1" i="0">
                <a:solidFill>
                  <a:srgbClr val="059669"/>
                </a:solidFill>
                <a:latin typeface="Inter"/>
              </a:rPr>
              <a:t> sensibilità 96%</a:t>
            </a:r>
            <a:r>
              <a:rPr sz="1260" b="0" i="0">
                <a:solidFill>
                  <a:srgbClr val="1E293B"/>
                </a:solidFill>
                <a:latin typeface="Inter"/>
              </a:rPr>
              <a:t> e</a:t>
            </a:r>
            <a:r>
              <a:rPr sz="1260" b="1" i="0">
                <a:solidFill>
                  <a:srgbClr val="059669"/>
                </a:solidFill>
                <a:latin typeface="Inter"/>
              </a:rPr>
              <a:t> specificità 95%</a:t>
            </a:r>
            <a:r>
              <a:rPr sz="1260" b="0" i="0">
                <a:solidFill>
                  <a:srgbClr val="1E293B"/>
                </a:solidFill>
                <a:latin typeface="Inter"/>
              </a:rPr>
              <a:t> . Visualizza direttamente gli emboli polmonari.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81030" y="5784651"/>
            <a:ext cx="4062948" cy="6703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260" b="0" i="0" dirty="0" err="1">
                <a:solidFill>
                  <a:srgbClr val="1E293B"/>
                </a:solidFill>
                <a:latin typeface="Inter"/>
              </a:rPr>
              <a:t>Strumento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di </a:t>
            </a:r>
            <a:r>
              <a:rPr sz="1260" b="1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1260" b="1" i="0" dirty="0" err="1">
                <a:solidFill>
                  <a:srgbClr val="1E293B"/>
                </a:solidFill>
                <a:latin typeface="Inter"/>
              </a:rPr>
              <a:t>stratificazione</a:t>
            </a:r>
            <a:r>
              <a:rPr sz="1260" b="1" i="0" dirty="0">
                <a:solidFill>
                  <a:srgbClr val="1E293B"/>
                </a:solidFill>
                <a:latin typeface="Inter"/>
              </a:rPr>
              <a:t> del </a:t>
            </a:r>
            <a:r>
              <a:rPr sz="1260" b="1" i="0" dirty="0" err="1">
                <a:solidFill>
                  <a:srgbClr val="1E293B"/>
                </a:solidFill>
                <a:latin typeface="Inter"/>
              </a:rPr>
              <a:t>rischio</a:t>
            </a:r>
            <a:r>
              <a:rPr sz="1260" b="1" i="0" dirty="0">
                <a:solidFill>
                  <a:srgbClr val="1E293B"/>
                </a:solidFill>
                <a:latin typeface="Inter"/>
              </a:rPr>
              <a:t> pre-test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che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guida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l'approccio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diagnostico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e 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l'interpretazione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 del D-</a:t>
            </a:r>
            <a:r>
              <a:rPr sz="1260" b="0" i="0" dirty="0" err="1">
                <a:solidFill>
                  <a:srgbClr val="1E293B"/>
                </a:solidFill>
                <a:latin typeface="Inter"/>
              </a:rPr>
              <a:t>dimero</a:t>
            </a:r>
            <a:r>
              <a:rPr sz="1260" b="0" i="0" dirty="0">
                <a:solidFill>
                  <a:srgbClr val="1E293B"/>
                </a:solidFill>
                <a:latin typeface="Inter"/>
              </a:rPr>
              <a:t>.</a:t>
            </a:r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829425"/>
            <a:ext cx="1428750" cy="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27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>
            <a:extLst>
              <a:ext uri="{FF2B5EF4-FFF2-40B4-BE49-F238E27FC236}">
                <a16:creationId xmlns:a16="http://schemas.microsoft.com/office/drawing/2014/main" id="{A30AC68F-4B64-0A0C-5364-D341CF63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56" y="1133011"/>
            <a:ext cx="5144429" cy="838200"/>
          </a:xfrm>
          <a:prstGeom prst="rect">
            <a:avLst/>
          </a:prstGeom>
        </p:spPr>
      </p:pic>
      <p:pic>
        <p:nvPicPr>
          <p:cNvPr id="3" name="Picture 2" descr="image.png">
            <a:extLst>
              <a:ext uri="{FF2B5EF4-FFF2-40B4-BE49-F238E27FC236}">
                <a16:creationId xmlns:a16="http://schemas.microsoft.com/office/drawing/2014/main" id="{440E306F-4005-A2D0-2A16-352AC7269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05" y="1247311"/>
            <a:ext cx="223186" cy="180975"/>
          </a:xfrm>
          <a:prstGeom prst="rect">
            <a:avLst/>
          </a:prstGeom>
        </p:spPr>
      </p:pic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4E0ED262-39B4-F952-A550-E6CDF64AE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56" y="2085511"/>
            <a:ext cx="5144429" cy="619125"/>
          </a:xfrm>
          <a:prstGeom prst="rect">
            <a:avLst/>
          </a:prstGeom>
        </p:spPr>
      </p:pic>
      <p:pic>
        <p:nvPicPr>
          <p:cNvPr id="5" name="Picture 4" descr="image.png">
            <a:extLst>
              <a:ext uri="{FF2B5EF4-FFF2-40B4-BE49-F238E27FC236}">
                <a16:creationId xmlns:a16="http://schemas.microsoft.com/office/drawing/2014/main" id="{8D53EC83-525A-B577-978F-444B2BBAD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05" y="2199811"/>
            <a:ext cx="200867" cy="180975"/>
          </a:xfrm>
          <a:prstGeom prst="rect">
            <a:avLst/>
          </a:prstGeom>
        </p:spPr>
      </p:pic>
      <p:pic>
        <p:nvPicPr>
          <p:cNvPr id="6" name="Picture 5" descr="image.png">
            <a:extLst>
              <a:ext uri="{FF2B5EF4-FFF2-40B4-BE49-F238E27FC236}">
                <a16:creationId xmlns:a16="http://schemas.microsoft.com/office/drawing/2014/main" id="{3365C481-8F1A-CE8E-60EA-07E67AC0E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56" y="2809411"/>
            <a:ext cx="5144429" cy="619125"/>
          </a:xfrm>
          <a:prstGeom prst="rect">
            <a:avLst/>
          </a:prstGeom>
        </p:spPr>
      </p:pic>
      <p:pic>
        <p:nvPicPr>
          <p:cNvPr id="7" name="Picture 6" descr="image.png">
            <a:extLst>
              <a:ext uri="{FF2B5EF4-FFF2-40B4-BE49-F238E27FC236}">
                <a16:creationId xmlns:a16="http://schemas.microsoft.com/office/drawing/2014/main" id="{53EE545F-51D1-00F7-8ABC-34C851617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05" y="2914186"/>
            <a:ext cx="200867" cy="190500"/>
          </a:xfrm>
          <a:prstGeom prst="rect">
            <a:avLst/>
          </a:prstGeom>
        </p:spPr>
      </p:pic>
      <p:pic>
        <p:nvPicPr>
          <p:cNvPr id="8" name="Picture 7" descr="image.png">
            <a:extLst>
              <a:ext uri="{FF2B5EF4-FFF2-40B4-BE49-F238E27FC236}">
                <a16:creationId xmlns:a16="http://schemas.microsoft.com/office/drawing/2014/main" id="{A698F441-45C6-966F-0F1B-A1E7F22D4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56" y="3542836"/>
            <a:ext cx="5144429" cy="619125"/>
          </a:xfrm>
          <a:prstGeom prst="rect">
            <a:avLst/>
          </a:prstGeom>
        </p:spPr>
      </p:pic>
      <p:pic>
        <p:nvPicPr>
          <p:cNvPr id="9" name="Picture 8" descr="image.png">
            <a:extLst>
              <a:ext uri="{FF2B5EF4-FFF2-40B4-BE49-F238E27FC236}">
                <a16:creationId xmlns:a16="http://schemas.microsoft.com/office/drawing/2014/main" id="{CB8908BD-6013-B223-8CD3-C317CD8F7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105" y="3647611"/>
            <a:ext cx="200867" cy="190500"/>
          </a:xfrm>
          <a:prstGeom prst="rect">
            <a:avLst/>
          </a:prstGeom>
        </p:spPr>
      </p:pic>
      <p:pic>
        <p:nvPicPr>
          <p:cNvPr id="10" name="Picture 9" descr="image.png">
            <a:extLst>
              <a:ext uri="{FF2B5EF4-FFF2-40B4-BE49-F238E27FC236}">
                <a16:creationId xmlns:a16="http://schemas.microsoft.com/office/drawing/2014/main" id="{A03B412D-E252-5F8D-6B09-590089265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756" y="4314361"/>
            <a:ext cx="5144429" cy="619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F64E8D-F8F2-F9FD-C674-4D1661AD1A91}"/>
              </a:ext>
            </a:extLst>
          </p:cNvPr>
          <p:cNvSpPr txBox="1"/>
          <p:nvPr/>
        </p:nvSpPr>
        <p:spPr>
          <a:xfrm>
            <a:off x="1232986" y="1236595"/>
            <a:ext cx="4633438" cy="61525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0">
                <a:solidFill>
                  <a:srgbClr val="1E293B"/>
                </a:solidFill>
                <a:latin typeface="Inter"/>
              </a:rPr>
              <a:t>DOAC</a:t>
            </a:r>
            <a:r>
              <a:rPr sz="1400" b="0" i="0">
                <a:solidFill>
                  <a:srgbClr val="1E293B"/>
                </a:solidFill>
                <a:latin typeface="Inter"/>
              </a:rPr>
              <a:t> (Apixaban, Rivaroxaban, Edoxaban, Dabigatran) sono anticoagulanti di prima linea preferiti per efficacia e sicurezza.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F6233C-7088-3FD4-1C14-754B7B5949AE}"/>
              </a:ext>
            </a:extLst>
          </p:cNvPr>
          <p:cNvSpPr txBox="1"/>
          <p:nvPr/>
        </p:nvSpPr>
        <p:spPr>
          <a:xfrm>
            <a:off x="1232986" y="2185077"/>
            <a:ext cx="4593508" cy="39811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0">
                <a:solidFill>
                  <a:srgbClr val="1E293B"/>
                </a:solidFill>
                <a:latin typeface="Inter"/>
              </a:rPr>
              <a:t>Trombolisi</a:t>
            </a:r>
            <a:r>
              <a:rPr sz="1400" b="0" i="0">
                <a:solidFill>
                  <a:srgbClr val="1E293B"/>
                </a:solidFill>
                <a:latin typeface="Inter"/>
              </a:rPr>
              <a:t> è indicata in embolia polmonare massiva con shock emodinamico.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0FA21-9D11-0D61-66B0-B4D23CBB468C}"/>
              </a:ext>
            </a:extLst>
          </p:cNvPr>
          <p:cNvSpPr txBox="1"/>
          <p:nvPr/>
        </p:nvSpPr>
        <p:spPr>
          <a:xfrm>
            <a:off x="1232986" y="2916418"/>
            <a:ext cx="4436058" cy="39811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400" b="0" i="0">
                <a:solidFill>
                  <a:srgbClr val="1E293B"/>
                </a:solidFill>
                <a:latin typeface="Inter"/>
              </a:rPr>
              <a:t>Durata trattamento: </a:t>
            </a:r>
            <a:r>
              <a:rPr sz="1400" b="1" i="0">
                <a:solidFill>
                  <a:srgbClr val="1E293B"/>
                </a:solidFill>
                <a:latin typeface="Inter"/>
              </a:rPr>
              <a:t> minimo 3 mesi</a:t>
            </a:r>
            <a:r>
              <a:rPr sz="1400" b="0" i="0">
                <a:solidFill>
                  <a:srgbClr val="1E293B"/>
                </a:solidFill>
                <a:latin typeface="Inter"/>
              </a:rPr>
              <a:t> , estensione basata sui fattori di rischio individuali.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FBC65B-3C64-EFB9-3CAA-E571FB49C1C3}"/>
              </a:ext>
            </a:extLst>
          </p:cNvPr>
          <p:cNvSpPr txBox="1"/>
          <p:nvPr/>
        </p:nvSpPr>
        <p:spPr>
          <a:xfrm>
            <a:off x="1232985" y="3647759"/>
            <a:ext cx="3870945" cy="39811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400" b="0" i="0">
                <a:solidFill>
                  <a:srgbClr val="1E293B"/>
                </a:solidFill>
                <a:latin typeface="Inter"/>
              </a:rPr>
              <a:t>Prevenzione: eparine a basso peso molecolare, mobilizzazione precoce e calze elastiche.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75AEF7-D5E6-35FF-ECDB-5836693FCCCE}"/>
              </a:ext>
            </a:extLst>
          </p:cNvPr>
          <p:cNvSpPr txBox="1"/>
          <p:nvPr/>
        </p:nvSpPr>
        <p:spPr>
          <a:xfrm>
            <a:off x="970156" y="4449645"/>
            <a:ext cx="4795214" cy="34662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0">
                <a:solidFill>
                  <a:srgbClr val="6366F1"/>
                </a:solidFill>
                <a:latin typeface="Inter"/>
              </a:rPr>
              <a:t>Nota AIFA 101/2023:</a:t>
            </a:r>
            <a:r>
              <a:rPr sz="1400" b="0" i="0">
                <a:solidFill>
                  <a:srgbClr val="64748B"/>
                </a:solidFill>
                <a:latin typeface="Inter"/>
              </a:rPr>
              <a:t> Criteri prescrittivi per anticoagulanti orali nel SSN.</a:t>
            </a:r>
          </a:p>
        </p:txBody>
      </p:sp>
    </p:spTree>
    <p:extLst>
      <p:ext uri="{BB962C8B-B14F-4D97-AF65-F5344CB8AC3E}">
        <p14:creationId xmlns:p14="http://schemas.microsoft.com/office/powerpoint/2010/main" val="1241291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4E339E-A8FE-4A5A-9646-E84A7F33F897}"/>
              </a:ext>
            </a:extLst>
          </p:cNvPr>
          <p:cNvSpPr txBox="1"/>
          <p:nvPr/>
        </p:nvSpPr>
        <p:spPr>
          <a:xfrm>
            <a:off x="207335" y="29320"/>
            <a:ext cx="392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ATEROSCLEROSI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6028E0-C129-4AB3-9306-754CF598F5EA}"/>
              </a:ext>
            </a:extLst>
          </p:cNvPr>
          <p:cNvSpPr txBox="1"/>
          <p:nvPr/>
        </p:nvSpPr>
        <p:spPr>
          <a:xfrm>
            <a:off x="289737" y="1033299"/>
            <a:ext cx="46012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Accumulo di cellule infiammatorie e immunitarie, cellule muscolari lisce, lipidi e tessuto connettivo nella tonaca intima delle arterie elastiche e muscolari di grosso e medio calibro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B22AEE-DDA3-41F1-9695-A602FEA34D74}"/>
              </a:ext>
            </a:extLst>
          </p:cNvPr>
          <p:cNvSpPr txBox="1"/>
          <p:nvPr/>
        </p:nvSpPr>
        <p:spPr>
          <a:xfrm>
            <a:off x="207335" y="4360791"/>
            <a:ext cx="48643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PLACCA LIPIDICA FIBROINFIAMMATORIA = ATEROMA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8ECED-1A8A-47CA-AE7B-B58DF5251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814" y="174755"/>
            <a:ext cx="5459818" cy="637124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1C96C9-6CF1-415F-B8D9-0C476F751C31}"/>
              </a:ext>
            </a:extLst>
          </p:cNvPr>
          <p:cNvCxnSpPr/>
          <p:nvPr/>
        </p:nvCxnSpPr>
        <p:spPr>
          <a:xfrm>
            <a:off x="5709684" y="733647"/>
            <a:ext cx="0" cy="521526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5597855-5135-494E-B038-B05B419043F1}"/>
              </a:ext>
            </a:extLst>
          </p:cNvPr>
          <p:cNvSpPr txBox="1"/>
          <p:nvPr/>
        </p:nvSpPr>
        <p:spPr>
          <a:xfrm rot="16200000">
            <a:off x="4970721" y="2948770"/>
            <a:ext cx="14779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20-30 ANNI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73747-A54C-4CB6-A587-9317D6DEC137}"/>
              </a:ext>
            </a:extLst>
          </p:cNvPr>
          <p:cNvSpPr txBox="1"/>
          <p:nvPr/>
        </p:nvSpPr>
        <p:spPr>
          <a:xfrm rot="5400000">
            <a:off x="10887947" y="983024"/>
            <a:ext cx="147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FORMAZIONE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C2ECBD-CC36-4034-80AC-0DD99CA26B30}"/>
              </a:ext>
            </a:extLst>
          </p:cNvPr>
          <p:cNvSpPr txBox="1"/>
          <p:nvPr/>
        </p:nvSpPr>
        <p:spPr>
          <a:xfrm rot="5400000">
            <a:off x="10780931" y="2850933"/>
            <a:ext cx="16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ADATTAMENTO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D6C33-F176-454F-B12D-0122AA0210EC}"/>
              </a:ext>
            </a:extLst>
          </p:cNvPr>
          <p:cNvSpPr txBox="1"/>
          <p:nvPr/>
        </p:nvSpPr>
        <p:spPr>
          <a:xfrm rot="5400000">
            <a:off x="10913468" y="4979582"/>
            <a:ext cx="142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FASE CLINICA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2887E-28B7-4358-91E3-56B951DB3619}"/>
              </a:ext>
            </a:extLst>
          </p:cNvPr>
          <p:cNvSpPr txBox="1"/>
          <p:nvPr/>
        </p:nvSpPr>
        <p:spPr>
          <a:xfrm>
            <a:off x="6096000" y="848633"/>
            <a:ext cx="127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Biforcazioni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6DB210-E685-4A25-8A16-3133C64F2E2C}"/>
              </a:ext>
            </a:extLst>
          </p:cNvPr>
          <p:cNvSpPr txBox="1"/>
          <p:nvPr/>
        </p:nvSpPr>
        <p:spPr>
          <a:xfrm>
            <a:off x="8750681" y="1775442"/>
            <a:ext cx="170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Ingresso di lipidi</a:t>
            </a:r>
            <a:br>
              <a:rPr lang="it-IT" dirty="0">
                <a:solidFill>
                  <a:srgbClr val="0070C0"/>
                </a:solidFill>
              </a:rPr>
            </a:br>
            <a:r>
              <a:rPr lang="it-IT" dirty="0">
                <a:solidFill>
                  <a:srgbClr val="0070C0"/>
                </a:solidFill>
              </a:rPr>
              <a:t>LDL ossidate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4DE2A2-352E-4A43-B32B-4ED8740B9238}"/>
              </a:ext>
            </a:extLst>
          </p:cNvPr>
          <p:cNvSpPr txBox="1"/>
          <p:nvPr/>
        </p:nvSpPr>
        <p:spPr>
          <a:xfrm>
            <a:off x="6500038" y="1775442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Monociti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1FA0BE-4D02-4AD1-B43E-A50C474F3D3D}"/>
              </a:ext>
            </a:extLst>
          </p:cNvPr>
          <p:cNvSpPr txBox="1"/>
          <p:nvPr/>
        </p:nvSpPr>
        <p:spPr>
          <a:xfrm>
            <a:off x="6841539" y="2284033"/>
            <a:ext cx="175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Centro necrotico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E8D74C-E950-470A-B67B-30924D0F0CD8}"/>
              </a:ext>
            </a:extLst>
          </p:cNvPr>
          <p:cNvSpPr txBox="1"/>
          <p:nvPr/>
        </p:nvSpPr>
        <p:spPr>
          <a:xfrm>
            <a:off x="6299658" y="2502422"/>
            <a:ext cx="54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TGF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8CD729-9012-4380-9EB2-9D55DC388FAD}"/>
              </a:ext>
            </a:extLst>
          </p:cNvPr>
          <p:cNvSpPr txBox="1"/>
          <p:nvPr/>
        </p:nvSpPr>
        <p:spPr>
          <a:xfrm>
            <a:off x="7791584" y="2666267"/>
            <a:ext cx="206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Attivazione immune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15131E-6769-483E-AA93-8CAB3943D1E1}"/>
              </a:ext>
            </a:extLst>
          </p:cNvPr>
          <p:cNvSpPr txBox="1"/>
          <p:nvPr/>
        </p:nvSpPr>
        <p:spPr>
          <a:xfrm rot="848792">
            <a:off x="7547337" y="3192966"/>
            <a:ext cx="169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rimodellamento</a:t>
            </a:r>
          </a:p>
        </p:txBody>
      </p:sp>
    </p:spTree>
    <p:extLst>
      <p:ext uri="{BB962C8B-B14F-4D97-AF65-F5344CB8AC3E}">
        <p14:creationId xmlns:p14="http://schemas.microsoft.com/office/powerpoint/2010/main" val="32483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47F2A-D97D-4328-A1CE-1B9B2F828DB2}"/>
              </a:ext>
            </a:extLst>
          </p:cNvPr>
          <p:cNvSpPr txBox="1"/>
          <p:nvPr/>
        </p:nvSpPr>
        <p:spPr>
          <a:xfrm>
            <a:off x="289737" y="356191"/>
            <a:ext cx="575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LA LESIONE INIZIALE</a:t>
            </a:r>
            <a:endParaRPr lang="it-IT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AEBAD-99DB-4EAE-BEE8-2BF47A382D26}"/>
              </a:ext>
            </a:extLst>
          </p:cNvPr>
          <p:cNvSpPr txBox="1"/>
          <p:nvPr/>
        </p:nvSpPr>
        <p:spPr>
          <a:xfrm>
            <a:off x="289737" y="1033299"/>
            <a:ext cx="4601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STRIA LIPIDICA: Lesioni piatte dell’intima. Accumulo di lipidi intra ed extracellulare con macrofagi ingolfati di grasso (</a:t>
            </a:r>
            <a:r>
              <a:rPr lang="it-IT" sz="2800" dirty="0" err="1"/>
              <a:t>foam</a:t>
            </a:r>
            <a:r>
              <a:rPr lang="it-IT" sz="2800" dirty="0"/>
              <a:t> </a:t>
            </a:r>
            <a:r>
              <a:rPr lang="it-IT" sz="2800" dirty="0" err="1"/>
              <a:t>cells</a:t>
            </a:r>
            <a:r>
              <a:rPr lang="it-IT" sz="2800" dirty="0"/>
              <a:t>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DF92B05-7426-4532-90FC-1A1A0CE46A7F}"/>
              </a:ext>
            </a:extLst>
          </p:cNvPr>
          <p:cNvSpPr/>
          <p:nvPr/>
        </p:nvSpPr>
        <p:spPr>
          <a:xfrm>
            <a:off x="4890977" y="2182417"/>
            <a:ext cx="404037" cy="260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8C0888-457D-4FBF-B258-E10101DFB13A}"/>
              </a:ext>
            </a:extLst>
          </p:cNvPr>
          <p:cNvSpPr txBox="1"/>
          <p:nvPr/>
        </p:nvSpPr>
        <p:spPr>
          <a:xfrm>
            <a:off x="5533669" y="479865"/>
            <a:ext cx="596486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PLACCA LIPIDICA FIBROINFIAMMATORIA</a:t>
            </a:r>
          </a:p>
          <a:p>
            <a:pPr algn="ctr"/>
            <a:endParaRPr lang="it-IT" sz="2800" b="1" dirty="0"/>
          </a:p>
          <a:p>
            <a:r>
              <a:rPr lang="it-IT" sz="2400" dirty="0"/>
              <a:t>Prima </a:t>
            </a:r>
            <a:r>
              <a:rPr lang="it-IT" sz="2400" dirty="0" err="1"/>
              <a:t>fibroadiposa</a:t>
            </a:r>
            <a:r>
              <a:rPr lang="it-IT" sz="2400" dirty="0"/>
              <a:t>, con centro necrotico, poi reazione infiammatoria e reazione anche da linfociti T (anti-LDL ossidate)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C2401B-1ABE-49A1-B41F-5F67B912A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838" y="3337829"/>
            <a:ext cx="5964865" cy="30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0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9579DE-A1E7-4E85-A58A-64BE64B0F8FE}"/>
              </a:ext>
            </a:extLst>
          </p:cNvPr>
          <p:cNvSpPr txBox="1"/>
          <p:nvPr/>
        </p:nvSpPr>
        <p:spPr>
          <a:xfrm>
            <a:off x="303028" y="207221"/>
            <a:ext cx="5754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LA LESIONE COMPLICATA</a:t>
            </a:r>
          </a:p>
          <a:p>
            <a:r>
              <a:rPr lang="it-IT" sz="2800" dirty="0"/>
              <a:t>Erosione, ulcerazione, fissurazione, emorragia nella placca, trombosi murale, calcificazione e aneurisma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BE883-7866-4271-A6E8-0589E5910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60" y="2636142"/>
            <a:ext cx="7261603" cy="3775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8A9162-5641-4677-951E-C5883507CC9A}"/>
              </a:ext>
            </a:extLst>
          </p:cNvPr>
          <p:cNvSpPr txBox="1"/>
          <p:nvPr/>
        </p:nvSpPr>
        <p:spPr>
          <a:xfrm>
            <a:off x="7656623" y="487025"/>
            <a:ext cx="433719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Occlusione</a:t>
            </a:r>
            <a:r>
              <a:rPr lang="en-US" sz="2400" b="1" dirty="0"/>
              <a:t> acuta</a:t>
            </a:r>
          </a:p>
          <a:p>
            <a:r>
              <a:rPr lang="en-US" sz="2400" dirty="0"/>
              <a:t>Per </a:t>
            </a:r>
            <a:r>
              <a:rPr lang="en-US" sz="2400" dirty="0" err="1"/>
              <a:t>trombosi</a:t>
            </a:r>
            <a:r>
              <a:rPr lang="en-US" sz="2400" dirty="0"/>
              <a:t> arteriosa</a:t>
            </a:r>
          </a:p>
          <a:p>
            <a:r>
              <a:rPr lang="en-US" sz="2400" dirty="0" err="1"/>
              <a:t>Necrosi</a:t>
            </a:r>
            <a:r>
              <a:rPr lang="en-US" sz="2400" dirty="0"/>
              <a:t> </a:t>
            </a:r>
            <a:r>
              <a:rPr lang="en-US" sz="2400" dirty="0" err="1"/>
              <a:t>ischemica</a:t>
            </a:r>
            <a:r>
              <a:rPr lang="en-US" sz="2400" dirty="0"/>
              <a:t> del </a:t>
            </a:r>
            <a:r>
              <a:rPr lang="en-US" sz="2400" dirty="0" err="1"/>
              <a:t>tessuto</a:t>
            </a:r>
            <a:r>
              <a:rPr lang="en-US" sz="2400" dirty="0"/>
              <a:t> </a:t>
            </a:r>
            <a:r>
              <a:rPr lang="en-US" sz="2400" dirty="0" err="1"/>
              <a:t>irrorato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 err="1"/>
              <a:t>Restringimento</a:t>
            </a:r>
            <a:r>
              <a:rPr lang="en-US" sz="2400" b="1" dirty="0"/>
              <a:t> </a:t>
            </a:r>
            <a:r>
              <a:rPr lang="en-US" sz="2400" b="1" dirty="0" err="1"/>
              <a:t>cronico</a:t>
            </a:r>
            <a:r>
              <a:rPr lang="en-US" sz="2400" b="1" dirty="0"/>
              <a:t> del </a:t>
            </a:r>
            <a:r>
              <a:rPr lang="en-US" sz="2400" b="1" dirty="0" err="1"/>
              <a:t>lume</a:t>
            </a:r>
            <a:endParaRPr lang="en-US" sz="2400" b="1" dirty="0"/>
          </a:p>
          <a:p>
            <a:r>
              <a:rPr lang="en-US" sz="2400" dirty="0" err="1"/>
              <a:t>Atrofia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zona </a:t>
            </a:r>
            <a:r>
              <a:rPr lang="en-US" sz="2400" dirty="0" err="1"/>
              <a:t>irrorata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 err="1"/>
              <a:t>Aneurismi</a:t>
            </a:r>
            <a:endParaRPr lang="en-US" sz="2400" b="1" dirty="0"/>
          </a:p>
          <a:p>
            <a:r>
              <a:rPr lang="en-US" sz="2400" dirty="0"/>
              <a:t>In </a:t>
            </a:r>
            <a:r>
              <a:rPr lang="en-US" sz="2400" dirty="0" err="1"/>
              <a:t>caso</a:t>
            </a:r>
            <a:r>
              <a:rPr lang="en-US" sz="2400" dirty="0"/>
              <a:t> di </a:t>
            </a:r>
            <a:r>
              <a:rPr lang="en-US" sz="2400" dirty="0" err="1"/>
              <a:t>estensione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tonaca</a:t>
            </a:r>
            <a:r>
              <a:rPr lang="en-US" sz="2400" dirty="0"/>
              <a:t> media</a:t>
            </a:r>
          </a:p>
          <a:p>
            <a:endParaRPr lang="en-US" sz="2400" dirty="0"/>
          </a:p>
          <a:p>
            <a:r>
              <a:rPr lang="en-US" sz="2400" b="1" dirty="0" err="1"/>
              <a:t>Embolia</a:t>
            </a:r>
            <a:endParaRPr lang="en-US" sz="2400" b="1" dirty="0"/>
          </a:p>
          <a:p>
            <a:r>
              <a:rPr lang="en-US" sz="2400" dirty="0"/>
              <a:t>A causa del </a:t>
            </a:r>
            <a:r>
              <a:rPr lang="en-US" sz="2400" dirty="0" err="1"/>
              <a:t>distacco</a:t>
            </a:r>
            <a:r>
              <a:rPr lang="en-US" sz="2400" dirty="0"/>
              <a:t> di un </a:t>
            </a:r>
            <a:r>
              <a:rPr lang="en-US" sz="2400" dirty="0" err="1"/>
              <a:t>trombo</a:t>
            </a:r>
            <a:endParaRPr lang="en-US" sz="2400" dirty="0"/>
          </a:p>
          <a:p>
            <a:r>
              <a:rPr lang="en-US" sz="2400" dirty="0" err="1"/>
              <a:t>Rischio</a:t>
            </a:r>
            <a:r>
              <a:rPr lang="en-US" sz="2400" dirty="0"/>
              <a:t> di occlusion</a:t>
            </a:r>
            <a:r>
              <a:rPr lang="it-IT" sz="2400" dirty="0"/>
              <a:t>e a distanza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Embolia</a:t>
            </a:r>
            <a:r>
              <a:rPr lang="en-US" sz="2400" dirty="0"/>
              <a:t> </a:t>
            </a:r>
            <a:r>
              <a:rPr lang="en-US" sz="2400" dirty="0" err="1"/>
              <a:t>colesterolica</a:t>
            </a:r>
            <a:endParaRPr lang="en-US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728364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2" y="1794562"/>
            <a:ext cx="11506696" cy="326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772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E348E-512A-4BAD-98DF-24B92E792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661" y="772449"/>
            <a:ext cx="6320260" cy="5493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15ED61-B25D-47A4-8B3A-1E904A39E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91" y="579066"/>
            <a:ext cx="3977326" cy="569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96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A6EC93-00AB-4E34-BEB9-9ED77473FE25}"/>
              </a:ext>
            </a:extLst>
          </p:cNvPr>
          <p:cNvSpPr txBox="1"/>
          <p:nvPr/>
        </p:nvSpPr>
        <p:spPr>
          <a:xfrm>
            <a:off x="314238" y="308344"/>
            <a:ext cx="111695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CONSEGUENZE DELL’ATEROSCLEROSI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ANGINA PECTORIS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INFARTO MIOCARDICO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T.I.A.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ICTUS CEREBRALE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CLAUDICATIO INTERMITTENS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EMBOLIE DEL CIRCOLO PERIFERICO </a:t>
            </a:r>
          </a:p>
        </p:txBody>
      </p:sp>
    </p:spTree>
    <p:extLst>
      <p:ext uri="{BB962C8B-B14F-4D97-AF65-F5344CB8AC3E}">
        <p14:creationId xmlns:p14="http://schemas.microsoft.com/office/powerpoint/2010/main" val="68327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B35B3-12B1-8C9B-EAA3-8AAD1562E564}"/>
              </a:ext>
            </a:extLst>
          </p:cNvPr>
          <p:cNvSpPr txBox="1"/>
          <p:nvPr/>
        </p:nvSpPr>
        <p:spPr>
          <a:xfrm>
            <a:off x="282053" y="259307"/>
            <a:ext cx="9919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EMOSTASI, TROMBOSI E ATEROSCLEOSI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FD6CB-B0C1-FEEF-6FA1-A3DA430675D6}"/>
              </a:ext>
            </a:extLst>
          </p:cNvPr>
          <p:cNvSpPr txBox="1"/>
          <p:nvPr/>
        </p:nvSpPr>
        <p:spPr>
          <a:xfrm>
            <a:off x="328148" y="1083455"/>
            <a:ext cx="75073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EMOSTASI</a:t>
            </a:r>
            <a:r>
              <a:rPr lang="it-IT" sz="2800" dirty="0"/>
              <a:t>: risposta a danno vascolare</a:t>
            </a:r>
          </a:p>
          <a:p>
            <a:r>
              <a:rPr lang="it-IT" sz="2800" dirty="0"/>
              <a:t>Vasocostrizione locale, edema tessutale, coagulazione, adesione aggregazione e attivazione piastrinica &gt; TAPPO EMOSTATICO</a:t>
            </a:r>
          </a:p>
          <a:p>
            <a:endParaRPr lang="it-IT" sz="2800" dirty="0"/>
          </a:p>
          <a:p>
            <a:r>
              <a:rPr lang="it-IT" sz="2800" b="1" dirty="0"/>
              <a:t>TROMBOSI</a:t>
            </a:r>
            <a:r>
              <a:rPr lang="it-IT" sz="2800" dirty="0"/>
              <a:t>: formazione di un trombo (simil-coagulo) in circolo. Sbilanciamento tra sistemi PRO- e </a:t>
            </a:r>
            <a:r>
              <a:rPr lang="it-IT" sz="2800" dirty="0" err="1"/>
              <a:t>ANTI-trombotici</a:t>
            </a:r>
            <a:endParaRPr lang="it-IT" sz="2800" dirty="0"/>
          </a:p>
        </p:txBody>
      </p:sp>
      <p:pic>
        <p:nvPicPr>
          <p:cNvPr id="4" name="Picture 4" descr="Bilancia Peso Giudice - Immagini gratis su Pixabay">
            <a:extLst>
              <a:ext uri="{FF2B5EF4-FFF2-40B4-BE49-F238E27FC236}">
                <a16:creationId xmlns:a16="http://schemas.microsoft.com/office/drawing/2014/main" id="{8143B48A-332F-5648-D30D-11D192947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51" y="3429000"/>
            <a:ext cx="3744491" cy="29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29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292865" y="104660"/>
            <a:ext cx="7772400" cy="58940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070C0"/>
                </a:solidFill>
                <a:latin typeface="+mn-lt"/>
              </a:rPr>
              <a:t>TROMBOSI ARTERIOSA 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728" y="1100666"/>
            <a:ext cx="11881691" cy="5475114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it-IT" b="1" dirty="0"/>
              <a:t>Danni endoteliali</a:t>
            </a:r>
            <a:r>
              <a:rPr lang="it-IT" sz="3600" b="1" dirty="0"/>
              <a:t> </a:t>
            </a:r>
            <a:r>
              <a:rPr lang="it-IT" b="1" dirty="0"/>
              <a:t>alla base delle trombosi arteriose CLINICAMENTE  RILEVANTI</a:t>
            </a:r>
            <a:endParaRPr lang="it-IT" sz="4000" b="1" dirty="0"/>
          </a:p>
          <a:p>
            <a:pPr marL="0" indent="0">
              <a:buNone/>
            </a:pPr>
            <a:r>
              <a:rPr lang="it-IT" b="1" dirty="0"/>
              <a:t>Danno  MECCANICO (complicazioni di ateromi, favorite dallo stato infiammatorio della placca): FISSURAZIONE DI ATEROMI </a:t>
            </a:r>
          </a:p>
          <a:p>
            <a:pPr marL="609600" indent="-609600">
              <a:buNone/>
            </a:pPr>
            <a:r>
              <a:rPr lang="it-IT" dirty="0" err="1"/>
              <a:t>a.coronarie</a:t>
            </a:r>
            <a:r>
              <a:rPr lang="it-IT" dirty="0"/>
              <a:t> </a:t>
            </a:r>
          </a:p>
          <a:p>
            <a:pPr marL="609600" indent="-609600">
              <a:buNone/>
            </a:pPr>
            <a:r>
              <a:rPr lang="it-IT" dirty="0"/>
              <a:t>angina (dolore ischemico, da ridotto apporto sanguigno) </a:t>
            </a:r>
            <a:br>
              <a:rPr lang="it-IT" dirty="0"/>
            </a:br>
            <a:r>
              <a:rPr lang="it-IT" dirty="0"/>
              <a:t>- stabile (= sempre in seguito a un medesimo sforzo = vecchio ateroma),</a:t>
            </a:r>
            <a:br>
              <a:rPr lang="it-IT" dirty="0"/>
            </a:br>
            <a:r>
              <a:rPr lang="it-IT" dirty="0"/>
              <a:t>- instabile (si sta formando un coagulo che ulteriormente occlude il lume) </a:t>
            </a:r>
            <a:br>
              <a:rPr lang="it-IT" dirty="0"/>
            </a:br>
            <a:r>
              <a:rPr lang="it-IT" dirty="0"/>
              <a:t>- infarto (necrosi su base ischemica)</a:t>
            </a:r>
          </a:p>
          <a:p>
            <a:pPr marL="0" indent="0">
              <a:buNone/>
            </a:pPr>
            <a:r>
              <a:rPr lang="it-IT" b="1" dirty="0"/>
              <a:t>Danno INFIAMMATORIO:</a:t>
            </a:r>
          </a:p>
          <a:p>
            <a:pPr marL="609600" indent="-609600">
              <a:buNone/>
            </a:pPr>
            <a:r>
              <a:rPr lang="it-IT" b="1" dirty="0"/>
              <a:t>	ARTERIE di medio e piccolo calibro: arteriti e </a:t>
            </a:r>
            <a:r>
              <a:rPr lang="it-IT" b="1" dirty="0" err="1"/>
              <a:t>arterioliti</a:t>
            </a:r>
            <a:r>
              <a:rPr lang="it-IT" b="1" dirty="0"/>
              <a:t> autoimmuni </a:t>
            </a:r>
            <a:br>
              <a:rPr lang="it-IT" b="1" dirty="0"/>
            </a:br>
            <a:r>
              <a:rPr lang="it-IT" dirty="0"/>
              <a:t>e.g. art. temporale, si cura con cortisone</a:t>
            </a:r>
          </a:p>
          <a:p>
            <a:pPr marL="609600" indent="-609600">
              <a:buNone/>
            </a:pPr>
            <a:endParaRPr lang="it-IT" b="1" dirty="0"/>
          </a:p>
          <a:p>
            <a:pPr marL="609600" indent="-609600">
              <a:buNone/>
            </a:pPr>
            <a:endParaRPr lang="it-IT" b="1" dirty="0"/>
          </a:p>
          <a:p>
            <a:pPr marL="609600" indent="-609600">
              <a:buNone/>
            </a:pPr>
            <a:endParaRPr lang="it-IT" b="1" dirty="0"/>
          </a:p>
          <a:p>
            <a:pPr marL="609600" indent="-609600">
              <a:buNone/>
            </a:pPr>
            <a:endParaRPr lang="it-IT" sz="3600" b="1" dirty="0"/>
          </a:p>
          <a:p>
            <a:pPr marL="609600" indent="-609600">
              <a:buNone/>
            </a:pP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2475084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675" y="438150"/>
            <a:ext cx="10928732" cy="5981700"/>
          </a:xfrm>
        </p:spPr>
        <p:txBody>
          <a:bodyPr/>
          <a:lstStyle/>
          <a:p>
            <a:pPr marL="609600" indent="-609600">
              <a:buNone/>
            </a:pPr>
            <a:r>
              <a:rPr lang="it-IT" sz="3600" b="1" dirty="0"/>
              <a:t>Quando </a:t>
            </a:r>
            <a:r>
              <a:rPr lang="it-IT" sz="3600" b="1" dirty="0" err="1"/>
              <a:t>interessanto</a:t>
            </a:r>
            <a:r>
              <a:rPr lang="it-IT" sz="3600" b="1" dirty="0"/>
              <a:t> il CUORE sono possibile fonte di </a:t>
            </a:r>
            <a:r>
              <a:rPr lang="it-IT" sz="3600" b="1" dirty="0">
                <a:solidFill>
                  <a:srgbClr val="0070C0"/>
                </a:solidFill>
              </a:rPr>
              <a:t>tromboembolia</a:t>
            </a:r>
            <a:r>
              <a:rPr lang="it-IT" b="1" dirty="0"/>
              <a:t> </a:t>
            </a:r>
          </a:p>
          <a:p>
            <a:pPr marL="609600" indent="-609600">
              <a:buNone/>
            </a:pPr>
            <a:endParaRPr lang="it-IT" sz="2000" b="1" dirty="0"/>
          </a:p>
          <a:p>
            <a:pPr marL="609600" indent="-609600">
              <a:buFontTx/>
              <a:buChar char="-"/>
            </a:pPr>
            <a:r>
              <a:rPr lang="it-IT" dirty="0"/>
              <a:t>Trombi in corrispondenza di vegetazioni valvolari cardiache </a:t>
            </a:r>
            <a:r>
              <a:rPr lang="it-IT" dirty="0" err="1"/>
              <a:t>nell</a:t>
            </a:r>
            <a:r>
              <a:rPr lang="ja-JP" altLang="it-IT" dirty="0"/>
              <a:t>’</a:t>
            </a:r>
            <a:r>
              <a:rPr lang="it-IT" altLang="ja-JP" dirty="0"/>
              <a:t> ENDOCARDITE BATTERICA (</a:t>
            </a:r>
            <a:r>
              <a:rPr lang="it-IT" altLang="ja-JP" u="sng" dirty="0"/>
              <a:t>danno endoteliale infiammatorio</a:t>
            </a:r>
            <a:r>
              <a:rPr lang="it-IT" altLang="ja-JP" dirty="0"/>
              <a:t>)</a:t>
            </a:r>
          </a:p>
          <a:p>
            <a:pPr marL="609600" indent="-609600">
              <a:buFontTx/>
              <a:buChar char="-"/>
            </a:pPr>
            <a:endParaRPr lang="it-IT" dirty="0"/>
          </a:p>
          <a:p>
            <a:pPr marL="609600" indent="-609600">
              <a:buFontTx/>
              <a:buChar char="-"/>
            </a:pPr>
            <a:r>
              <a:rPr lang="it-IT" dirty="0"/>
              <a:t>trombi ventricolari murali </a:t>
            </a:r>
            <a:r>
              <a:rPr lang="it-IT" dirty="0" err="1"/>
              <a:t>nell</a:t>
            </a:r>
            <a:r>
              <a:rPr lang="ja-JP" altLang="it-IT" dirty="0"/>
              <a:t>’</a:t>
            </a:r>
            <a:r>
              <a:rPr lang="it-IT" altLang="ja-JP" dirty="0"/>
              <a:t>infarto sub-endocardico (</a:t>
            </a:r>
            <a:r>
              <a:rPr lang="it-IT" altLang="ja-JP" u="sng" dirty="0"/>
              <a:t>danno endoteliale infiammatorio</a:t>
            </a:r>
            <a:r>
              <a:rPr lang="it-IT" altLang="ja-JP" dirty="0"/>
              <a:t>)</a:t>
            </a:r>
          </a:p>
          <a:p>
            <a:pPr marL="609600" indent="-609600">
              <a:buNone/>
            </a:pPr>
            <a:endParaRPr lang="it-IT" dirty="0"/>
          </a:p>
          <a:p>
            <a:pPr marL="609600" indent="-609600">
              <a:buNone/>
            </a:pPr>
            <a:r>
              <a:rPr lang="it-IT" dirty="0"/>
              <a:t>- 	trombi auricolari nella fibrillazione atriale (trombosi da stasi)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77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E82F3-F80A-4A23-A1DF-FE718829AFB1}"/>
              </a:ext>
            </a:extLst>
          </p:cNvPr>
          <p:cNvSpPr txBox="1"/>
          <p:nvPr/>
        </p:nvSpPr>
        <p:spPr>
          <a:xfrm>
            <a:off x="329610" y="260498"/>
            <a:ext cx="107282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TROMBOSI</a:t>
            </a:r>
          </a:p>
          <a:p>
            <a:endParaRPr lang="en-US" sz="2800" b="1" dirty="0"/>
          </a:p>
          <a:p>
            <a:r>
              <a:rPr lang="en-US" sz="2800" b="1" dirty="0"/>
              <a:t>CARDIACA</a:t>
            </a:r>
          </a:p>
          <a:p>
            <a:r>
              <a:rPr lang="en-US" sz="2800" dirty="0"/>
              <a:t>Su </a:t>
            </a:r>
            <a:r>
              <a:rPr lang="en-US" sz="2800" dirty="0" err="1"/>
              <a:t>endocardio</a:t>
            </a:r>
            <a:r>
              <a:rPr lang="en-US" sz="2800" dirty="0"/>
              <a:t> </a:t>
            </a:r>
            <a:r>
              <a:rPr lang="en-US" sz="2800" dirty="0" err="1"/>
              <a:t>valvolare</a:t>
            </a:r>
            <a:r>
              <a:rPr lang="en-US" sz="2800" dirty="0"/>
              <a:t>, o </a:t>
            </a:r>
            <a:r>
              <a:rPr lang="en-US" sz="2800" dirty="0" err="1"/>
              <a:t>trombi</a:t>
            </a:r>
            <a:r>
              <a:rPr lang="en-US" sz="2800" dirty="0"/>
              <a:t> </a:t>
            </a:r>
            <a:r>
              <a:rPr lang="en-US" sz="2800" dirty="0" err="1"/>
              <a:t>murali</a:t>
            </a:r>
            <a:r>
              <a:rPr lang="en-US" sz="2800" dirty="0"/>
              <a:t> per </a:t>
            </a:r>
            <a:r>
              <a:rPr lang="en-US" sz="2800" dirty="0" err="1"/>
              <a:t>alterata</a:t>
            </a:r>
            <a:r>
              <a:rPr lang="en-US" sz="2800" dirty="0"/>
              <a:t> </a:t>
            </a:r>
            <a:r>
              <a:rPr lang="en-US" sz="2800" dirty="0" err="1"/>
              <a:t>cinetica</a:t>
            </a:r>
            <a:r>
              <a:rPr lang="en-US" sz="2800" dirty="0"/>
              <a:t> </a:t>
            </a:r>
            <a:r>
              <a:rPr lang="en-US" sz="2800" dirty="0" err="1"/>
              <a:t>cardiaca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(</a:t>
            </a:r>
            <a:r>
              <a:rPr lang="it-IT" sz="2800" dirty="0"/>
              <a:t>EMBOLIA multipla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286869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CV00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6" y="793750"/>
            <a:ext cx="4886325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6" y="1441451"/>
            <a:ext cx="5942013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V009[1]">
            <a:extLst>
              <a:ext uri="{FF2B5EF4-FFF2-40B4-BE49-F238E27FC236}">
                <a16:creationId xmlns:a16="http://schemas.microsoft.com/office/drawing/2014/main" id="{499E5653-1AC0-4100-9E45-532648AA3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1" y="2857501"/>
            <a:ext cx="55149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45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4088" y="174626"/>
            <a:ext cx="7772400" cy="7032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dirty="0" err="1"/>
              <a:t>Coronaro</a:t>
            </a:r>
            <a:r>
              <a:rPr lang="it-IT" dirty="0"/>
              <a:t>-plastica percutanea</a:t>
            </a:r>
          </a:p>
        </p:txBody>
      </p:sp>
      <p:pic>
        <p:nvPicPr>
          <p:cNvPr id="36866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439" y="884238"/>
            <a:ext cx="7775575" cy="4921250"/>
          </a:xfrm>
          <a:noFill/>
        </p:spPr>
      </p:pic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2122489" y="5846764"/>
            <a:ext cx="8004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200"/>
              <a:t> Myocardial Infarction with ST-Segment Elevation before, during, and after PCI. Symptomatic, electrocardiographic, morphologic, and anatomical findings in a patient with a myocardial infarction with ST-segment</a:t>
            </a:r>
          </a:p>
          <a:p>
            <a:r>
              <a:rPr lang="it-IT" sz="1200"/>
              <a:t>elevation are shown before onset (Panel A) and during the infarction (Panel B), and after primary PCI with balloon angioplasty (Panel C) or stent placement (Panel D).</a:t>
            </a:r>
          </a:p>
        </p:txBody>
      </p:sp>
    </p:spTree>
    <p:extLst>
      <p:ext uri="{BB962C8B-B14F-4D97-AF65-F5344CB8AC3E}">
        <p14:creationId xmlns:p14="http://schemas.microsoft.com/office/powerpoint/2010/main" val="37560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20006A-7DB1-4521-82D8-270A5AEE69D0}"/>
              </a:ext>
            </a:extLst>
          </p:cNvPr>
          <p:cNvSpPr txBox="1"/>
          <p:nvPr/>
        </p:nvSpPr>
        <p:spPr>
          <a:xfrm>
            <a:off x="303027" y="207221"/>
            <a:ext cx="8782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 FATTORI DI RISCHIO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3243C-577D-4194-93D1-B65761F2E839}"/>
              </a:ext>
            </a:extLst>
          </p:cNvPr>
          <p:cNvSpPr txBox="1"/>
          <p:nvPr/>
        </p:nvSpPr>
        <p:spPr>
          <a:xfrm>
            <a:off x="382772" y="1249326"/>
            <a:ext cx="6018028" cy="461664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rgbClr val="0070C0"/>
                </a:solidFill>
              </a:rPr>
              <a:t>MODIFICABILI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DISLIPIDEMIA – IPERCOLESTEROLEMIA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IPERTENSIONE ARTERIOSA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FUMO DI TABACCO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DIABETE MELLITO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OBESITA’ 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INATTIVITA’ FISICA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AUMENTO DELLA PROTEINA C REATTIVA</a:t>
            </a:r>
            <a:endParaRPr lang="it-IT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2231E-AECD-4AF0-BA12-E7310D20606B}"/>
              </a:ext>
            </a:extLst>
          </p:cNvPr>
          <p:cNvSpPr txBox="1"/>
          <p:nvPr/>
        </p:nvSpPr>
        <p:spPr>
          <a:xfrm>
            <a:off x="7090144" y="1249326"/>
            <a:ext cx="3494567" cy="227754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rgbClr val="0070C0"/>
                </a:solidFill>
              </a:rPr>
              <a:t>NON MODIFICABILI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ETA’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SESSO MASCHILE</a:t>
            </a:r>
          </a:p>
          <a:p>
            <a:pPr>
              <a:spcBef>
                <a:spcPts val="1200"/>
              </a:spcBef>
            </a:pPr>
            <a:r>
              <a:rPr lang="it-IT" sz="2800" dirty="0"/>
              <a:t>EREDITARIETA’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6721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7F9265-810E-41E8-9AB8-C2C604FB909C}"/>
              </a:ext>
            </a:extLst>
          </p:cNvPr>
          <p:cNvSpPr txBox="1"/>
          <p:nvPr/>
        </p:nvSpPr>
        <p:spPr>
          <a:xfrm>
            <a:off x="265814" y="217967"/>
            <a:ext cx="10728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METABOLISMO LIPIDICO</a:t>
            </a:r>
            <a:endParaRPr lang="it-IT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7B9E1A-0970-40B3-A7F6-9A527FC252FB}"/>
              </a:ext>
            </a:extLst>
          </p:cNvPr>
          <p:cNvSpPr txBox="1"/>
          <p:nvPr/>
        </p:nvSpPr>
        <p:spPr>
          <a:xfrm>
            <a:off x="350874" y="887819"/>
            <a:ext cx="717697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err="1"/>
              <a:t>Lipidi</a:t>
            </a:r>
            <a:r>
              <a:rPr lang="en-US" sz="2400" dirty="0"/>
              <a:t> </a:t>
            </a:r>
            <a:r>
              <a:rPr lang="en-US" sz="2400" dirty="0" err="1"/>
              <a:t>insolubili</a:t>
            </a:r>
            <a:r>
              <a:rPr lang="en-US" sz="2400" dirty="0"/>
              <a:t> in </a:t>
            </a:r>
            <a:r>
              <a:rPr lang="en-US" sz="2400" dirty="0" err="1"/>
              <a:t>acqua</a:t>
            </a:r>
            <a:r>
              <a:rPr lang="en-US" sz="2400" dirty="0"/>
              <a:t>. Sistema di </a:t>
            </a:r>
            <a:r>
              <a:rPr lang="en-US" sz="2400" dirty="0" err="1"/>
              <a:t>trasporto</a:t>
            </a:r>
            <a:r>
              <a:rPr lang="en-US" sz="2400" dirty="0"/>
              <a:t> per mezzo di </a:t>
            </a:r>
            <a:r>
              <a:rPr lang="en-US" sz="2400" dirty="0" err="1"/>
              <a:t>lipoproteine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CHILOMICRONI (</a:t>
            </a:r>
            <a:r>
              <a:rPr lang="en-US" sz="2400" dirty="0" err="1"/>
              <a:t>colesterolo</a:t>
            </a:r>
            <a:r>
              <a:rPr lang="en-US" sz="2400" dirty="0"/>
              <a:t> e TG da </a:t>
            </a:r>
            <a:r>
              <a:rPr lang="en-US" sz="2400" dirty="0" err="1"/>
              <a:t>intestino</a:t>
            </a:r>
            <a:r>
              <a:rPr lang="en-US" sz="2400" dirty="0"/>
              <a:t>)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	TG </a:t>
            </a:r>
            <a:r>
              <a:rPr lang="en-US" sz="2400" dirty="0" err="1"/>
              <a:t>consumati</a:t>
            </a:r>
            <a:r>
              <a:rPr lang="en-US" sz="2400" dirty="0"/>
              <a:t> dal </a:t>
            </a:r>
            <a:r>
              <a:rPr lang="en-US" sz="2400" dirty="0" err="1"/>
              <a:t>muscolo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	&gt; remnants con </a:t>
            </a:r>
            <a:r>
              <a:rPr lang="en-US" sz="2400" dirty="0" err="1"/>
              <a:t>colesterolo</a:t>
            </a:r>
            <a:r>
              <a:rPr lang="en-US" sz="2400" dirty="0"/>
              <a:t> in </a:t>
            </a:r>
            <a:r>
              <a:rPr lang="en-US" sz="2400" dirty="0" err="1"/>
              <a:t>fegato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VLDL (</a:t>
            </a:r>
            <a:r>
              <a:rPr lang="en-US" sz="2400" dirty="0" err="1"/>
              <a:t>colesterolo</a:t>
            </a:r>
            <a:r>
              <a:rPr lang="en-US" sz="2400" dirty="0"/>
              <a:t> e TG)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	TG </a:t>
            </a:r>
            <a:r>
              <a:rPr lang="en-US" sz="2400" dirty="0" err="1"/>
              <a:t>consumati</a:t>
            </a:r>
            <a:r>
              <a:rPr lang="en-US" sz="2400" dirty="0"/>
              <a:t> in </a:t>
            </a:r>
            <a:r>
              <a:rPr lang="en-US" sz="2400" dirty="0" err="1"/>
              <a:t>muscolo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	&gt; LDL &gt;&gt; </a:t>
            </a:r>
            <a:r>
              <a:rPr lang="en-US" sz="2400" dirty="0" err="1"/>
              <a:t>endocitati</a:t>
            </a:r>
            <a:r>
              <a:rPr lang="en-US" sz="2400" dirty="0"/>
              <a:t> da </a:t>
            </a:r>
            <a:r>
              <a:rPr lang="en-US" sz="2400" dirty="0" err="1"/>
              <a:t>epatociti</a:t>
            </a:r>
            <a:r>
              <a:rPr lang="en-US" sz="2400" dirty="0"/>
              <a:t> e </a:t>
            </a:r>
            <a:r>
              <a:rPr lang="en-US" sz="2400" dirty="0" err="1"/>
              <a:t>altre</a:t>
            </a:r>
            <a:r>
              <a:rPr lang="en-US" sz="2400" dirty="0"/>
              <a:t> cellule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HDL	</a:t>
            </a:r>
            <a:r>
              <a:rPr lang="en-US" sz="2400" dirty="0" err="1"/>
              <a:t>trasporto</a:t>
            </a:r>
            <a:r>
              <a:rPr lang="en-US" sz="2400" dirty="0"/>
              <a:t> di </a:t>
            </a:r>
            <a:r>
              <a:rPr lang="en-US" sz="2400" dirty="0" err="1"/>
              <a:t>colesterolo</a:t>
            </a:r>
            <a:r>
              <a:rPr lang="en-US" sz="2400" dirty="0"/>
              <a:t> al </a:t>
            </a:r>
            <a:r>
              <a:rPr lang="en-US" sz="2400" dirty="0" err="1"/>
              <a:t>fegato</a:t>
            </a:r>
            <a:r>
              <a:rPr lang="en-US" sz="2400" dirty="0"/>
              <a:t> per </a:t>
            </a:r>
            <a:r>
              <a:rPr lang="en-US" sz="2400" dirty="0" err="1"/>
              <a:t>smaltirlo</a:t>
            </a:r>
            <a:br>
              <a:rPr lang="en-US" sz="2400" dirty="0"/>
            </a:br>
            <a:r>
              <a:rPr lang="en-US" sz="2400" dirty="0"/>
              <a:t>	(</a:t>
            </a:r>
            <a:r>
              <a:rPr lang="en-US" sz="2400" dirty="0" err="1"/>
              <a:t>colesterolo</a:t>
            </a:r>
            <a:r>
              <a:rPr lang="en-US" sz="2400" dirty="0"/>
              <a:t> “</a:t>
            </a:r>
            <a:r>
              <a:rPr lang="en-US" sz="2400" b="1" dirty="0" err="1"/>
              <a:t>buono</a:t>
            </a:r>
            <a:r>
              <a:rPr lang="en-US" sz="2400" dirty="0"/>
              <a:t>”)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LDL	</a:t>
            </a:r>
            <a:r>
              <a:rPr lang="en-US" sz="2400" dirty="0" err="1"/>
              <a:t>contengono</a:t>
            </a:r>
            <a:r>
              <a:rPr lang="en-US" sz="2400" dirty="0"/>
              <a:t> </a:t>
            </a:r>
            <a:r>
              <a:rPr lang="en-US" sz="2400" dirty="0" err="1"/>
              <a:t>esteri</a:t>
            </a:r>
            <a:r>
              <a:rPr lang="en-US" sz="2400" dirty="0"/>
              <a:t> del </a:t>
            </a:r>
            <a:r>
              <a:rPr lang="en-US" sz="2400" dirty="0" err="1"/>
              <a:t>colesterolo</a:t>
            </a:r>
            <a:r>
              <a:rPr lang="en-US" sz="2400" dirty="0"/>
              <a:t>. LDL </a:t>
            </a:r>
            <a:r>
              <a:rPr lang="en-US" sz="2400" dirty="0" err="1"/>
              <a:t>ossidate</a:t>
            </a:r>
            <a:br>
              <a:rPr lang="it-IT" sz="2400" dirty="0"/>
            </a:br>
            <a:r>
              <a:rPr lang="it-IT" sz="2400" dirty="0"/>
              <a:t>	favoriscono </a:t>
            </a:r>
            <a:r>
              <a:rPr lang="it-IT" sz="2400" dirty="0" err="1"/>
              <a:t>aterogenesi</a:t>
            </a:r>
            <a:r>
              <a:rPr lang="it-IT" sz="2400" dirty="0"/>
              <a:t> (colesterolo «</a:t>
            </a:r>
            <a:r>
              <a:rPr lang="it-IT" sz="2400" b="1" dirty="0"/>
              <a:t>cattivo</a:t>
            </a:r>
            <a:r>
              <a:rPr lang="it-IT" sz="2400" dirty="0"/>
              <a:t>»)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17B92-7D54-40D6-8DEE-91B78B386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24" y="116958"/>
            <a:ext cx="4262567" cy="646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19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05D114-BC65-4F1C-96EC-C3B0FC094B3A}"/>
              </a:ext>
            </a:extLst>
          </p:cNvPr>
          <p:cNvSpPr txBox="1"/>
          <p:nvPr/>
        </p:nvSpPr>
        <p:spPr>
          <a:xfrm>
            <a:off x="265814" y="217967"/>
            <a:ext cx="10728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DISLIPIPOPROTEINEMIE FAMILIARI</a:t>
            </a:r>
            <a:endParaRPr lang="it-IT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C896D-AA24-4744-B5FA-0B6693060C06}"/>
              </a:ext>
            </a:extLst>
          </p:cNvPr>
          <p:cNvSpPr txBox="1"/>
          <p:nvPr/>
        </p:nvSpPr>
        <p:spPr>
          <a:xfrm>
            <a:off x="329608" y="967563"/>
            <a:ext cx="11743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Mutazioni</a:t>
            </a:r>
            <a:r>
              <a:rPr lang="en-US" sz="2400" dirty="0"/>
              <a:t> del gene </a:t>
            </a:r>
            <a:r>
              <a:rPr lang="en-US" sz="2400" dirty="0" err="1"/>
              <a:t>codificante</a:t>
            </a:r>
            <a:r>
              <a:rPr lang="en-US" sz="2400" dirty="0"/>
              <a:t> il </a:t>
            </a:r>
            <a:r>
              <a:rPr lang="en-US" sz="2400" b="1" dirty="0" err="1"/>
              <a:t>recettore</a:t>
            </a:r>
            <a:r>
              <a:rPr lang="en-US" sz="2400" b="1" dirty="0"/>
              <a:t> </a:t>
            </a:r>
            <a:r>
              <a:rPr lang="en-US" sz="2400" b="1" dirty="0" err="1"/>
              <a:t>delle</a:t>
            </a:r>
            <a:r>
              <a:rPr lang="en-US" sz="2400" b="1" dirty="0"/>
              <a:t> LDL </a:t>
            </a:r>
            <a:r>
              <a:rPr lang="en-US" sz="2400" dirty="0" err="1"/>
              <a:t>causano</a:t>
            </a:r>
            <a:r>
              <a:rPr lang="en-US" sz="2400" dirty="0"/>
              <a:t> </a:t>
            </a:r>
            <a:r>
              <a:rPr lang="en-US" sz="2400" dirty="0" err="1"/>
              <a:t>l’ipercolesterolemia</a:t>
            </a:r>
            <a:r>
              <a:rPr lang="en-US" sz="2400" dirty="0"/>
              <a:t> </a:t>
            </a:r>
            <a:r>
              <a:rPr lang="en-US" sz="2400" dirty="0" err="1"/>
              <a:t>familiare</a:t>
            </a:r>
            <a:br>
              <a:rPr lang="en-US" sz="2400" dirty="0"/>
            </a:br>
            <a:r>
              <a:rPr lang="en-US" sz="2400" dirty="0" err="1"/>
              <a:t>Alterato</a:t>
            </a:r>
            <a:r>
              <a:rPr lang="en-US" sz="2400" dirty="0"/>
              <a:t> </a:t>
            </a:r>
            <a:r>
              <a:rPr lang="en-US" sz="2400" dirty="0" err="1"/>
              <a:t>smaltimento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LDL</a:t>
            </a:r>
          </a:p>
          <a:p>
            <a:endParaRPr lang="it-IT" sz="2400" dirty="0"/>
          </a:p>
          <a:p>
            <a:r>
              <a:rPr lang="it-IT" sz="2400" dirty="0"/>
              <a:t>Malattia autosomica dominante </a:t>
            </a:r>
          </a:p>
          <a:p>
            <a:r>
              <a:rPr lang="it-IT" sz="2400" dirty="0"/>
              <a:t>	1:500 Hz, col tot &gt;300 mg/dL</a:t>
            </a:r>
            <a:br>
              <a:rPr lang="it-IT" sz="2400" dirty="0"/>
            </a:br>
            <a:r>
              <a:rPr lang="it-IT" sz="2400" dirty="0"/>
              <a:t>	1:1M omo col tot &gt; 600 mg/dL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7E648-90DE-4C36-BF6E-9B89DE20E38B}"/>
              </a:ext>
            </a:extLst>
          </p:cNvPr>
          <p:cNvSpPr txBox="1"/>
          <p:nvPr/>
        </p:nvSpPr>
        <p:spPr>
          <a:xfrm>
            <a:off x="707064" y="4231758"/>
            <a:ext cx="110312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 2" panose="05020102010507070707" pitchFamily="18" charset="2"/>
              <a:buChar char=""/>
            </a:pPr>
            <a:r>
              <a:rPr lang="en-US" sz="2400" dirty="0" err="1"/>
              <a:t>Interventi</a:t>
            </a:r>
            <a:r>
              <a:rPr lang="en-US" sz="2400" dirty="0"/>
              <a:t> </a:t>
            </a:r>
            <a:r>
              <a:rPr lang="en-US" sz="2400" dirty="0" err="1"/>
              <a:t>dietetici</a:t>
            </a:r>
            <a:r>
              <a:rPr lang="en-US" sz="2400" dirty="0"/>
              <a:t> per </a:t>
            </a:r>
            <a:r>
              <a:rPr lang="en-US" sz="2400" dirty="0" err="1"/>
              <a:t>ridurre</a:t>
            </a:r>
            <a:r>
              <a:rPr lang="en-US" sz="2400" dirty="0"/>
              <a:t> il </a:t>
            </a:r>
            <a:r>
              <a:rPr lang="en-US" sz="2400" dirty="0" err="1"/>
              <a:t>colesterolo</a:t>
            </a:r>
            <a:r>
              <a:rPr lang="en-US" sz="2400" dirty="0"/>
              <a:t> </a:t>
            </a:r>
            <a:r>
              <a:rPr lang="en-US" sz="2400" dirty="0" err="1"/>
              <a:t>esogeno</a:t>
            </a:r>
            <a:endParaRPr lang="en-US" sz="2400" dirty="0"/>
          </a:p>
          <a:p>
            <a:pPr marL="342900" indent="-342900">
              <a:spcBef>
                <a:spcPts val="1200"/>
              </a:spcBef>
              <a:buFont typeface="Wingdings 2" panose="05020102010507070707" pitchFamily="18" charset="2"/>
              <a:buChar char=""/>
            </a:pPr>
            <a:r>
              <a:rPr lang="en-US" sz="2400" dirty="0" err="1"/>
              <a:t>Riduzione</a:t>
            </a:r>
            <a:r>
              <a:rPr lang="en-US" sz="2400" dirty="0"/>
              <a:t> del </a:t>
            </a:r>
            <a:r>
              <a:rPr lang="en-US" sz="2400" dirty="0" err="1"/>
              <a:t>colesterolo</a:t>
            </a:r>
            <a:r>
              <a:rPr lang="en-US" sz="2400" dirty="0"/>
              <a:t> </a:t>
            </a:r>
            <a:r>
              <a:rPr lang="en-US" sz="2400" dirty="0" err="1"/>
              <a:t>endogeno</a:t>
            </a:r>
            <a:r>
              <a:rPr lang="en-US" sz="2400" dirty="0"/>
              <a:t> (</a:t>
            </a:r>
            <a:r>
              <a:rPr lang="en-US" sz="2400" dirty="0" err="1"/>
              <a:t>statine</a:t>
            </a:r>
            <a:r>
              <a:rPr lang="en-US" sz="2400" dirty="0"/>
              <a:t>)</a:t>
            </a:r>
          </a:p>
          <a:p>
            <a:pPr marL="342900" indent="-342900">
              <a:spcBef>
                <a:spcPts val="1200"/>
              </a:spcBef>
              <a:buFont typeface="Wingdings 2" panose="05020102010507070707" pitchFamily="18" charset="2"/>
              <a:buChar char=""/>
            </a:pPr>
            <a:r>
              <a:rPr lang="en-US" sz="2400" dirty="0" err="1"/>
              <a:t>Riduzione</a:t>
            </a:r>
            <a:r>
              <a:rPr lang="en-US" sz="2400" dirty="0"/>
              <a:t> del </a:t>
            </a:r>
            <a:r>
              <a:rPr lang="en-US" sz="2400" dirty="0" err="1"/>
              <a:t>catabolismo</a:t>
            </a:r>
            <a:r>
              <a:rPr lang="en-US" sz="2400" dirty="0"/>
              <a:t> del </a:t>
            </a:r>
            <a:r>
              <a:rPr lang="en-US" sz="2400" dirty="0" err="1"/>
              <a:t>recettore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LDL (</a:t>
            </a:r>
            <a:r>
              <a:rPr lang="en-US" sz="2400" dirty="0" err="1"/>
              <a:t>anticorpi</a:t>
            </a:r>
            <a:r>
              <a:rPr lang="en-US" sz="2400" dirty="0"/>
              <a:t> </a:t>
            </a:r>
            <a:r>
              <a:rPr lang="en-US" sz="2400" dirty="0" err="1"/>
              <a:t>monoclonali</a:t>
            </a:r>
            <a:r>
              <a:rPr lang="en-US" sz="2400" dirty="0"/>
              <a:t> anti PCSK9)</a:t>
            </a:r>
          </a:p>
        </p:txBody>
      </p:sp>
    </p:spTree>
    <p:extLst>
      <p:ext uri="{BB962C8B-B14F-4D97-AF65-F5344CB8AC3E}">
        <p14:creationId xmlns:p14="http://schemas.microsoft.com/office/powerpoint/2010/main" val="4061373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E8A9B3-B86C-B178-6C6E-F22F8937C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0"/>
            <a:ext cx="11058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30088-AC6E-FED3-8387-CDF24BF39451}"/>
              </a:ext>
            </a:extLst>
          </p:cNvPr>
          <p:cNvSpPr txBox="1"/>
          <p:nvPr/>
        </p:nvSpPr>
        <p:spPr>
          <a:xfrm>
            <a:off x="1773716" y="4346153"/>
            <a:ext cx="1569903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it-IT" sz="1600" b="1" dirty="0"/>
              <a:t>Oligonucleotide antisenso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CF4D3-7854-C69D-22D0-339D3D229AA1}"/>
              </a:ext>
            </a:extLst>
          </p:cNvPr>
          <p:cNvSpPr txBox="1"/>
          <p:nvPr/>
        </p:nvSpPr>
        <p:spPr>
          <a:xfrm>
            <a:off x="566737" y="4966769"/>
            <a:ext cx="1569903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it-IT" sz="1600" b="1" dirty="0"/>
              <a:t>Degrada LDLR</a:t>
            </a:r>
          </a:p>
        </p:txBody>
      </p:sp>
    </p:spTree>
    <p:extLst>
      <p:ext uri="{BB962C8B-B14F-4D97-AF65-F5344CB8AC3E}">
        <p14:creationId xmlns:p14="http://schemas.microsoft.com/office/powerpoint/2010/main" val="2487061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BF6825-F934-7103-A4D4-A28FF9CA9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806" y="179558"/>
            <a:ext cx="5385393" cy="64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0CC51C-D97F-4E32-0C90-11D570465E0E}"/>
              </a:ext>
            </a:extLst>
          </p:cNvPr>
          <p:cNvSpPr txBox="1"/>
          <p:nvPr/>
        </p:nvSpPr>
        <p:spPr>
          <a:xfrm>
            <a:off x="1948281" y="3140014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Pressione arteriosa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5A728-0499-C008-65D9-B265C8CB8B32}"/>
              </a:ext>
            </a:extLst>
          </p:cNvPr>
          <p:cNvSpPr txBox="1"/>
          <p:nvPr/>
        </p:nvSpPr>
        <p:spPr>
          <a:xfrm>
            <a:off x="8530236" y="106392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Sesso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6A6DA5-05B7-F1EC-C4FB-971E316084B5}"/>
              </a:ext>
            </a:extLst>
          </p:cNvPr>
          <p:cNvSpPr txBox="1"/>
          <p:nvPr/>
        </p:nvSpPr>
        <p:spPr>
          <a:xfrm>
            <a:off x="8530236" y="6073022"/>
            <a:ext cx="3647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Livelli di colesterolo tot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2A0064-70F9-D95F-A1C9-D7D5CBF5F36A}"/>
              </a:ext>
            </a:extLst>
          </p:cNvPr>
          <p:cNvSpPr txBox="1"/>
          <p:nvPr/>
        </p:nvSpPr>
        <p:spPr>
          <a:xfrm>
            <a:off x="3420523" y="753373"/>
            <a:ext cx="133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Fumo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C9288F-EA33-FBB3-1A18-1DF478194198}"/>
              </a:ext>
            </a:extLst>
          </p:cNvPr>
          <p:cNvSpPr txBox="1"/>
          <p:nvPr/>
        </p:nvSpPr>
        <p:spPr>
          <a:xfrm>
            <a:off x="9216978" y="2009359"/>
            <a:ext cx="133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Età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99AFBC-EF70-A1F9-AFB6-5F1124F8F5E8}"/>
              </a:ext>
            </a:extLst>
          </p:cNvPr>
          <p:cNvCxnSpPr>
            <a:cxnSpLocks/>
          </p:cNvCxnSpPr>
          <p:nvPr/>
        </p:nvCxnSpPr>
        <p:spPr>
          <a:xfrm flipH="1">
            <a:off x="6726620" y="2334031"/>
            <a:ext cx="2453572" cy="91366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F4E7238-12CC-084A-C0AF-8A0D6A850A8E}"/>
              </a:ext>
            </a:extLst>
          </p:cNvPr>
          <p:cNvSpPr txBox="1"/>
          <p:nvPr/>
        </p:nvSpPr>
        <p:spPr>
          <a:xfrm>
            <a:off x="215462" y="4409090"/>
            <a:ext cx="2790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convert the risk of fatal cardiovascular disease to risk of total (fatal + non-fatal) cardiovascular disease, multiply by 3 in men and by 4 in women, and slightly less in older people</a:t>
            </a:r>
            <a:endParaRPr lang="it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D84753-8076-BA87-27A8-E10BC8BAF262}"/>
              </a:ext>
            </a:extLst>
          </p:cNvPr>
          <p:cNvSpPr txBox="1"/>
          <p:nvPr/>
        </p:nvSpPr>
        <p:spPr>
          <a:xfrm>
            <a:off x="9470910" y="5764188"/>
            <a:ext cx="2706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 </a:t>
            </a:r>
            <a:r>
              <a:rPr lang="it-IT" dirty="0" err="1"/>
              <a:t>mmoL</a:t>
            </a:r>
            <a:r>
              <a:rPr lang="it-IT" dirty="0"/>
              <a:t>/L = 38.67 mg/</a:t>
            </a:r>
            <a:r>
              <a:rPr lang="it-IT" dirty="0" err="1"/>
              <a:t>dL</a:t>
            </a:r>
            <a:endParaRPr lang="it-IT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32C153-105B-E901-0E65-4CEDD33DB037}"/>
              </a:ext>
            </a:extLst>
          </p:cNvPr>
          <p:cNvCxnSpPr>
            <a:cxnSpLocks/>
          </p:cNvCxnSpPr>
          <p:nvPr/>
        </p:nvCxnSpPr>
        <p:spPr>
          <a:xfrm flipH="1">
            <a:off x="8935205" y="5954108"/>
            <a:ext cx="48997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8B5BBB-AC76-E8C1-CFA2-C7B9C143E768}"/>
              </a:ext>
            </a:extLst>
          </p:cNvPr>
          <p:cNvSpPr txBox="1"/>
          <p:nvPr/>
        </p:nvSpPr>
        <p:spPr>
          <a:xfrm>
            <a:off x="162910" y="179558"/>
            <a:ext cx="28156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Rischio di morte </a:t>
            </a:r>
            <a:r>
              <a:rPr lang="it-IT" sz="2800" b="1" dirty="0" err="1">
                <a:solidFill>
                  <a:srgbClr val="0070C0"/>
                </a:solidFill>
              </a:rPr>
              <a:t>cardivascolare</a:t>
            </a:r>
            <a:r>
              <a:rPr lang="it-IT" sz="2800" b="1" dirty="0">
                <a:solidFill>
                  <a:srgbClr val="0070C0"/>
                </a:solidFill>
              </a:rPr>
              <a:t> in soggetti senza patologia in base a rischio multifattoriale</a:t>
            </a:r>
          </a:p>
        </p:txBody>
      </p:sp>
    </p:spTree>
    <p:extLst>
      <p:ext uri="{BB962C8B-B14F-4D97-AF65-F5344CB8AC3E}">
        <p14:creationId xmlns:p14="http://schemas.microsoft.com/office/powerpoint/2010/main" val="2171473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27E702-FB02-5C0B-45D9-DADD5BD921D4}"/>
              </a:ext>
            </a:extLst>
          </p:cNvPr>
          <p:cNvSpPr txBox="1"/>
          <p:nvPr/>
        </p:nvSpPr>
        <p:spPr>
          <a:xfrm>
            <a:off x="450761" y="534473"/>
            <a:ext cx="1112293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La coagulazione è normalmente limitata ai siti di lesione vascolare da:</a:t>
            </a:r>
          </a:p>
          <a:p>
            <a:endParaRPr lang="it-IT" sz="2800" dirty="0"/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800" dirty="0"/>
              <a:t>Limitazione dell’attivazione enzimatica alle </a:t>
            </a:r>
            <a:r>
              <a:rPr lang="it-IT" sz="2800" b="1" dirty="0"/>
              <a:t>superfici fosfolipidiche </a:t>
            </a:r>
            <a:r>
              <a:rPr lang="it-IT" sz="2800" dirty="0"/>
              <a:t>delle piastrine attivate o dell’endotelio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800" dirty="0"/>
              <a:t>Inibitori circolanti dei fattori della coagulazione come l’</a:t>
            </a:r>
            <a:r>
              <a:rPr lang="it-IT" sz="2800" b="1" dirty="0"/>
              <a:t>antitrombina III</a:t>
            </a:r>
            <a:r>
              <a:rPr lang="it-IT" sz="2800" dirty="0"/>
              <a:t>, la cui azione è aumentata da molecole </a:t>
            </a:r>
            <a:r>
              <a:rPr lang="it-IT" sz="2800" dirty="0" err="1"/>
              <a:t>eparino</a:t>
            </a:r>
            <a:r>
              <a:rPr lang="it-IT" sz="2800" dirty="0"/>
              <a:t> simili di derivazione endoteliale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800" dirty="0"/>
              <a:t>Espressione della </a:t>
            </a:r>
            <a:r>
              <a:rPr lang="it-IT" sz="2800" b="1" dirty="0" err="1"/>
              <a:t>trombomodulina</a:t>
            </a:r>
            <a:r>
              <a:rPr lang="it-IT" sz="2800" dirty="0"/>
              <a:t> sulle cellule endoteliali normali, che lega la trombina e converte la sua azione in anticoagulante (ad esempio attivando la </a:t>
            </a:r>
            <a:r>
              <a:rPr lang="it-IT" sz="2800" b="1" dirty="0"/>
              <a:t>proteina C</a:t>
            </a:r>
            <a:r>
              <a:rPr lang="it-IT" sz="2800" dirty="0"/>
              <a:t>)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800" dirty="0"/>
              <a:t>Attivazione dei pathway </a:t>
            </a:r>
            <a:r>
              <a:rPr lang="it-IT" sz="2800" b="1" dirty="0"/>
              <a:t>fibrinolitici </a:t>
            </a:r>
            <a:r>
              <a:rPr lang="it-IT" sz="2800" dirty="0"/>
              <a:t>da attivatore tissutale del </a:t>
            </a:r>
            <a:r>
              <a:rPr lang="it-IT" sz="2800" dirty="0" err="1"/>
              <a:t>plasminogeno</a:t>
            </a:r>
            <a:r>
              <a:rPr lang="it-IT" sz="2800" dirty="0"/>
              <a:t> e riduzione del relativo inibitore PA-I</a:t>
            </a:r>
          </a:p>
        </p:txBody>
      </p:sp>
    </p:spTree>
    <p:extLst>
      <p:ext uri="{BB962C8B-B14F-4D97-AF65-F5344CB8AC3E}">
        <p14:creationId xmlns:p14="http://schemas.microsoft.com/office/powerpoint/2010/main" val="2923043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A9827E-EBD4-46EC-8535-9A6EF0280960}"/>
              </a:ext>
            </a:extLst>
          </p:cNvPr>
          <p:cNvSpPr txBox="1"/>
          <p:nvPr/>
        </p:nvSpPr>
        <p:spPr>
          <a:xfrm>
            <a:off x="329610" y="260498"/>
            <a:ext cx="1072825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TROMBOSI ARTERIOSA</a:t>
            </a:r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dirty="0"/>
              <a:t>Di </a:t>
            </a:r>
            <a:r>
              <a:rPr lang="en-US" sz="2800" dirty="0" err="1"/>
              <a:t>solito</a:t>
            </a:r>
            <a:r>
              <a:rPr lang="en-US" sz="2800" dirty="0"/>
              <a:t> </a:t>
            </a:r>
            <a:r>
              <a:rPr lang="en-US" sz="2800" dirty="0" err="1"/>
              <a:t>complicanza</a:t>
            </a:r>
            <a:r>
              <a:rPr lang="en-US" sz="2800" dirty="0"/>
              <a:t> </a:t>
            </a:r>
            <a:r>
              <a:rPr lang="en-US" sz="2800" dirty="0" err="1"/>
              <a:t>dell’</a:t>
            </a:r>
            <a:r>
              <a:rPr lang="en-US" sz="2800" u="sng" dirty="0" err="1"/>
              <a:t>aterosclerosi</a:t>
            </a:r>
            <a:r>
              <a:rPr lang="en-US" sz="2800" dirty="0"/>
              <a:t>. Causa di </a:t>
            </a:r>
            <a:r>
              <a:rPr lang="en-US" sz="2800" dirty="0" err="1"/>
              <a:t>infarto</a:t>
            </a:r>
            <a:r>
              <a:rPr lang="en-US" sz="2800" dirty="0"/>
              <a:t> o ictus. </a:t>
            </a:r>
          </a:p>
          <a:p>
            <a:r>
              <a:rPr lang="en-US" sz="2800" dirty="0" err="1"/>
              <a:t>Favorita</a:t>
            </a:r>
            <a:r>
              <a:rPr lang="en-US" sz="2800" dirty="0"/>
              <a:t> da </a:t>
            </a:r>
            <a:r>
              <a:rPr lang="en-US" sz="2800" dirty="0" err="1"/>
              <a:t>aumentata</a:t>
            </a:r>
            <a:r>
              <a:rPr lang="en-US" sz="2800" dirty="0"/>
              <a:t> </a:t>
            </a:r>
            <a:r>
              <a:rPr lang="en-US" sz="2800" dirty="0" err="1"/>
              <a:t>tendenza</a:t>
            </a:r>
            <a:r>
              <a:rPr lang="en-US" sz="2800" dirty="0"/>
              <a:t> </a:t>
            </a:r>
            <a:r>
              <a:rPr lang="en-US" sz="2800" dirty="0" err="1"/>
              <a:t>alla</a:t>
            </a:r>
            <a:r>
              <a:rPr lang="en-US" sz="2800" dirty="0"/>
              <a:t> </a:t>
            </a:r>
            <a:r>
              <a:rPr lang="en-US" sz="2800" dirty="0" err="1"/>
              <a:t>coagulazione</a:t>
            </a:r>
            <a:r>
              <a:rPr lang="en-US" sz="2800" dirty="0"/>
              <a:t> (ad </a:t>
            </a:r>
            <a:r>
              <a:rPr lang="en-US" sz="2800" dirty="0" err="1"/>
              <a:t>esempio</a:t>
            </a:r>
            <a:r>
              <a:rPr lang="en-US" sz="2800" dirty="0"/>
              <a:t> per </a:t>
            </a:r>
            <a:r>
              <a:rPr lang="en-US" sz="2800" dirty="0" err="1"/>
              <a:t>immobilizzazione</a:t>
            </a:r>
            <a:r>
              <a:rPr lang="en-US" sz="2800" dirty="0"/>
              <a:t> </a:t>
            </a:r>
            <a:r>
              <a:rPr lang="en-US" sz="2800" dirty="0" err="1"/>
              <a:t>protratta</a:t>
            </a:r>
            <a:r>
              <a:rPr lang="en-US" sz="2800" dirty="0"/>
              <a:t>). </a:t>
            </a:r>
            <a:r>
              <a:rPr lang="en-US" sz="2800" u="sng" dirty="0" err="1"/>
              <a:t>Fattori</a:t>
            </a:r>
            <a:r>
              <a:rPr lang="en-US" sz="2800" u="sng" dirty="0"/>
              <a:t> di </a:t>
            </a:r>
            <a:r>
              <a:rPr lang="en-US" sz="2800" u="sng" dirty="0" err="1"/>
              <a:t>rischio</a:t>
            </a:r>
            <a:r>
              <a:rPr lang="en-US" sz="2800" u="sng" dirty="0"/>
              <a:t> </a:t>
            </a:r>
            <a:r>
              <a:rPr lang="en-US" sz="2800" u="sng" dirty="0" err="1"/>
              <a:t>modificabili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LISI Per attivazione del sistema fibrinolitico (anche farmaceutica)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PROPAGAZIONE (nucleo di aggregazione)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ORGANIZZAZIONE (sostituzione con </a:t>
            </a:r>
            <a:r>
              <a:rPr lang="it-IT" sz="2800" dirty="0" err="1"/>
              <a:t>tessuno</a:t>
            </a:r>
            <a:r>
              <a:rPr lang="it-IT" sz="2800" dirty="0"/>
              <a:t> connettivo)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CANALIZZAZIONE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/>
              <a:t>EMBOLIA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71198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66FF4-A4D1-4790-923B-B9A3FB3E0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87" y="60752"/>
            <a:ext cx="6022948" cy="67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50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90F8DD-E14F-6941-9C70-A0D0F1DC68E4}"/>
              </a:ext>
            </a:extLst>
          </p:cNvPr>
          <p:cNvSpPr txBox="1"/>
          <p:nvPr/>
        </p:nvSpPr>
        <p:spPr>
          <a:xfrm>
            <a:off x="226679" y="144628"/>
            <a:ext cx="11655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MAGGIORI INDICAZIONI DELLE TERAPIE ANTICOAGULANTI/ANTIAGGREGANTI (CERCA L’IMPOSTORE)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75464-FCF1-4E4F-278F-1692513B1239}"/>
              </a:ext>
            </a:extLst>
          </p:cNvPr>
          <p:cNvSpPr txBox="1"/>
          <p:nvPr/>
        </p:nvSpPr>
        <p:spPr>
          <a:xfrm>
            <a:off x="644487" y="1927952"/>
            <a:ext cx="89952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b="1" dirty="0"/>
              <a:t>TROMBOSI VENOSA PROFONDA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b="1" dirty="0"/>
              <a:t>EMBOLIA PLOMONARE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b="1" dirty="0"/>
              <a:t>FIBRILLAZIONE ATRIALE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b="1" dirty="0"/>
              <a:t>PROTESI VALVOLARI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b="1" dirty="0"/>
              <a:t>IPERTENSIONE ARTERIOSA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b="1" dirty="0"/>
              <a:t>SINDROME ANTIFOSFOLIPIDI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b="1" dirty="0"/>
              <a:t>INFARTO MIOCARDICO ACUTO</a:t>
            </a:r>
          </a:p>
        </p:txBody>
      </p:sp>
    </p:spTree>
    <p:extLst>
      <p:ext uri="{BB962C8B-B14F-4D97-AF65-F5344CB8AC3E}">
        <p14:creationId xmlns:p14="http://schemas.microsoft.com/office/powerpoint/2010/main" val="1059866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1D0C0-5C41-7B05-66A4-722DF7848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D66AF8-8ACC-D4A5-088E-33E749FB9368}"/>
              </a:ext>
            </a:extLst>
          </p:cNvPr>
          <p:cNvSpPr txBox="1"/>
          <p:nvPr/>
        </p:nvSpPr>
        <p:spPr>
          <a:xfrm>
            <a:off x="226679" y="144628"/>
            <a:ext cx="11655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MAGGIORI INDICAZIONI DELLE TERAPIE ANTICOAGULANTI/ANTIAGGREGANTI (CERCA L’IMPOSTORE)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3A40E4-BE3D-8DB8-BBD2-11025578BA84}"/>
              </a:ext>
            </a:extLst>
          </p:cNvPr>
          <p:cNvSpPr txBox="1"/>
          <p:nvPr/>
        </p:nvSpPr>
        <p:spPr>
          <a:xfrm>
            <a:off x="644487" y="1927952"/>
            <a:ext cx="89952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b="1" dirty="0"/>
              <a:t>TROMBOSI VENOSA PROFONDA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b="1" dirty="0"/>
              <a:t>EMBOLIA PLOMONARE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b="1" dirty="0"/>
              <a:t>FIBRILLAZIONE ATRIALE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b="1" dirty="0"/>
              <a:t>PROTESI VALVOLARI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it-IT" sz="2800" b="1" strike="sngStrike"/>
              <a:t>IPERTENSIONE ARTERIOSA</a:t>
            </a:r>
            <a:endParaRPr lang="it-IT" sz="2800" b="1" strike="sngStrike" dirty="0"/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b="1" dirty="0"/>
              <a:t>SINDROME ANTIFOSFOLIPIDI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b="1" dirty="0"/>
              <a:t>INFARTO MIOCARDICO ACUTO</a:t>
            </a:r>
          </a:p>
        </p:txBody>
      </p:sp>
    </p:spTree>
    <p:extLst>
      <p:ext uri="{BB962C8B-B14F-4D97-AF65-F5344CB8AC3E}">
        <p14:creationId xmlns:p14="http://schemas.microsoft.com/office/powerpoint/2010/main" val="2747784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3FB08C-25F3-12B6-AA27-F5FF74918336}"/>
              </a:ext>
            </a:extLst>
          </p:cNvPr>
          <p:cNvSpPr txBox="1"/>
          <p:nvPr/>
        </p:nvSpPr>
        <p:spPr>
          <a:xfrm rot="440701">
            <a:off x="3264759" y="4458445"/>
            <a:ext cx="139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>
                <a:solidFill>
                  <a:srgbClr val="0070C0"/>
                </a:solidFill>
              </a:rPr>
              <a:t>TIC</a:t>
            </a:r>
          </a:p>
        </p:txBody>
      </p:sp>
      <p:pic>
        <p:nvPicPr>
          <p:cNvPr id="6" name="Picture 5" descr="A picture containing weapon&#10;&#10;Description automatically generated">
            <a:extLst>
              <a:ext uri="{FF2B5EF4-FFF2-40B4-BE49-F238E27FC236}">
                <a16:creationId xmlns:a16="http://schemas.microsoft.com/office/drawing/2014/main" id="{6E754A7C-830C-75DB-0D6B-7FE435A14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85823"/>
            <a:ext cx="1390650" cy="666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2D1C0-6446-6A59-D125-6BB341D5EAFD}"/>
              </a:ext>
            </a:extLst>
          </p:cNvPr>
          <p:cNvSpPr txBox="1"/>
          <p:nvPr/>
        </p:nvSpPr>
        <p:spPr>
          <a:xfrm rot="21362215">
            <a:off x="7367914" y="4432653"/>
            <a:ext cx="1740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>
                <a:solidFill>
                  <a:srgbClr val="0070C0"/>
                </a:solidFill>
              </a:rPr>
              <a:t>DIC</a:t>
            </a:r>
          </a:p>
        </p:txBody>
      </p:sp>
    </p:spTree>
    <p:extLst>
      <p:ext uri="{BB962C8B-B14F-4D97-AF65-F5344CB8AC3E}">
        <p14:creationId xmlns:p14="http://schemas.microsoft.com/office/powerpoint/2010/main" val="1729711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0C0B9B-FFAE-ACE7-33D3-3C36BED153E6}"/>
              </a:ext>
            </a:extLst>
          </p:cNvPr>
          <p:cNvSpPr txBox="1"/>
          <p:nvPr/>
        </p:nvSpPr>
        <p:spPr>
          <a:xfrm>
            <a:off x="282052" y="207460"/>
            <a:ext cx="1166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TIC – TRAUMA INDUCED COAGULOPATHY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CA74C-C6CD-9A70-F1C3-D33700D1A403}"/>
              </a:ext>
            </a:extLst>
          </p:cNvPr>
          <p:cNvSpPr txBox="1"/>
          <p:nvPr/>
        </p:nvSpPr>
        <p:spPr>
          <a:xfrm>
            <a:off x="282052" y="1267388"/>
            <a:ext cx="63702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dirty="0"/>
              <a:t>Traumi gravi e politraumi</a:t>
            </a:r>
          </a:p>
          <a:p>
            <a:pPr>
              <a:spcBef>
                <a:spcPts val="1200"/>
              </a:spcBef>
            </a:pP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dirty="0"/>
              <a:t>Emorragia post-traumatica è la maggiore causa di decesso in trauma grave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400" b="1" dirty="0"/>
              <a:t>EMORRAGIA FATALE DA LESIONE VASCOLARE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400" b="1" dirty="0"/>
              <a:t>SANGUINAMENTO DA COAGULOPATIA (TIC)</a:t>
            </a:r>
            <a:br>
              <a:rPr lang="it-IT" sz="2400" b="1" dirty="0"/>
            </a:br>
            <a:r>
              <a:rPr lang="it-IT" sz="2400" b="1" dirty="0"/>
              <a:t>- </a:t>
            </a:r>
            <a:r>
              <a:rPr lang="it-IT" sz="2400" dirty="0"/>
              <a:t>in circa 1/3 dei traumi maggiori</a:t>
            </a:r>
            <a:br>
              <a:rPr lang="it-IT" sz="2400" dirty="0"/>
            </a:br>
            <a:r>
              <a:rPr lang="it-IT" sz="2400" dirty="0"/>
              <a:t>- entro 1 ora dal trauma</a:t>
            </a:r>
            <a:br>
              <a:rPr lang="it-IT" sz="2400" dirty="0"/>
            </a:br>
            <a:r>
              <a:rPr lang="it-IT" sz="2400" dirty="0"/>
              <a:t>- emorragie </a:t>
            </a:r>
            <a:r>
              <a:rPr lang="it-IT" sz="2400" dirty="0" err="1"/>
              <a:t>microvascolari</a:t>
            </a:r>
            <a:r>
              <a:rPr lang="it-IT" sz="2400" dirty="0"/>
              <a:t> diffuse anche a distanza della sede del trauma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74B1B-7EE0-1468-6F6E-A1CAE0FDD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80" y="1302300"/>
            <a:ext cx="4577715" cy="288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66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8E72BE-4DE9-37A6-6E51-CB7873B7986C}"/>
              </a:ext>
            </a:extLst>
          </p:cNvPr>
          <p:cNvSpPr txBox="1"/>
          <p:nvPr/>
        </p:nvSpPr>
        <p:spPr>
          <a:xfrm>
            <a:off x="4726676" y="72788"/>
            <a:ext cx="1542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highlight>
                  <a:srgbClr val="00FF00"/>
                </a:highlight>
              </a:rPr>
              <a:t>TRAUMA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B10275E-4DE7-3BA5-86E7-B131D7BFC34A}"/>
              </a:ext>
            </a:extLst>
          </p:cNvPr>
          <p:cNvCxnSpPr>
            <a:cxnSpLocks/>
            <a:stCxn id="2" idx="2"/>
            <a:endCxn id="13" idx="0"/>
          </p:cNvCxnSpPr>
          <p:nvPr/>
        </p:nvCxnSpPr>
        <p:spPr>
          <a:xfrm flipH="1">
            <a:off x="3595484" y="596008"/>
            <a:ext cx="1902525" cy="5492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3F5F31-2640-E56E-0FF6-2D4C9F7CFD7B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479030" y="596008"/>
            <a:ext cx="18979" cy="4958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5D8C98-6213-4A81-EA6F-9A803EB2055F}"/>
              </a:ext>
            </a:extLst>
          </p:cNvPr>
          <p:cNvCxnSpPr>
            <a:cxnSpLocks/>
            <a:stCxn id="2" idx="2"/>
            <a:endCxn id="12" idx="0"/>
          </p:cNvCxnSpPr>
          <p:nvPr/>
        </p:nvCxnSpPr>
        <p:spPr>
          <a:xfrm>
            <a:off x="5498009" y="596008"/>
            <a:ext cx="2370581" cy="5492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3BFCE84-2691-8D3A-ABA0-CFCE81ED81ED}"/>
              </a:ext>
            </a:extLst>
          </p:cNvPr>
          <p:cNvSpPr txBox="1"/>
          <p:nvPr/>
        </p:nvSpPr>
        <p:spPr>
          <a:xfrm>
            <a:off x="7269708" y="1145231"/>
            <a:ext cx="1197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IPOSSIA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BCFF40-D36A-9D8B-3AA4-80BC91B499FF}"/>
              </a:ext>
            </a:extLst>
          </p:cNvPr>
          <p:cNvSpPr txBox="1"/>
          <p:nvPr/>
        </p:nvSpPr>
        <p:spPr>
          <a:xfrm>
            <a:off x="2809820" y="1145231"/>
            <a:ext cx="1571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DANNO</a:t>
            </a:r>
          </a:p>
          <a:p>
            <a:pPr algn="ctr"/>
            <a:r>
              <a:rPr lang="it-IT" sz="2400" b="1" dirty="0"/>
              <a:t>TESSUTALE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35BEAC-36ED-596C-324D-5D4634ABDDE7}"/>
              </a:ext>
            </a:extLst>
          </p:cNvPr>
          <p:cNvSpPr txBox="1"/>
          <p:nvPr/>
        </p:nvSpPr>
        <p:spPr>
          <a:xfrm>
            <a:off x="4443237" y="1145231"/>
            <a:ext cx="2090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Infiammazione</a:t>
            </a:r>
          </a:p>
          <a:p>
            <a:pPr algn="ctr"/>
            <a:r>
              <a:rPr lang="it-IT" sz="2400" b="1" dirty="0"/>
              <a:t>Attivazione</a:t>
            </a:r>
          </a:p>
          <a:p>
            <a:pPr algn="ctr"/>
            <a:r>
              <a:rPr lang="it-IT" sz="2400" b="1" dirty="0"/>
              <a:t>ENDOTELIALE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862F51-BA09-35D3-E8EC-FC6777D437EB}"/>
              </a:ext>
            </a:extLst>
          </p:cNvPr>
          <p:cNvCxnSpPr/>
          <p:nvPr/>
        </p:nvCxnSpPr>
        <p:spPr>
          <a:xfrm flipH="1">
            <a:off x="2066324" y="1560728"/>
            <a:ext cx="73243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21FBD9E-2726-082F-5D6B-FCC6BAC254D9}"/>
              </a:ext>
            </a:extLst>
          </p:cNvPr>
          <p:cNvSpPr txBox="1"/>
          <p:nvPr/>
        </p:nvSpPr>
        <p:spPr>
          <a:xfrm>
            <a:off x="175162" y="1279854"/>
            <a:ext cx="1804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EMORRAGIA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E9DCE9-5275-412A-9A15-296E08D4C7A3}"/>
              </a:ext>
            </a:extLst>
          </p:cNvPr>
          <p:cNvCxnSpPr>
            <a:cxnSpLocks/>
          </p:cNvCxnSpPr>
          <p:nvPr/>
        </p:nvCxnSpPr>
        <p:spPr>
          <a:xfrm flipH="1">
            <a:off x="2592437" y="1976228"/>
            <a:ext cx="979663" cy="6987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1683BC0-9991-285C-F2C5-56B10012616B}"/>
              </a:ext>
            </a:extLst>
          </p:cNvPr>
          <p:cNvSpPr txBox="1"/>
          <p:nvPr/>
        </p:nvSpPr>
        <p:spPr>
          <a:xfrm>
            <a:off x="1886106" y="2727277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TF - </a:t>
            </a:r>
            <a:r>
              <a:rPr lang="it-IT" sz="2400" b="1" dirty="0" err="1"/>
              <a:t>FVIIa</a:t>
            </a:r>
            <a:endParaRPr lang="it-IT" sz="2400" b="1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77FD256-D27F-ACC4-956A-CF3818C150AF}"/>
              </a:ext>
            </a:extLst>
          </p:cNvPr>
          <p:cNvCxnSpPr>
            <a:cxnSpLocks/>
            <a:endCxn id="29" idx="0"/>
          </p:cNvCxnSpPr>
          <p:nvPr/>
        </p:nvCxnSpPr>
        <p:spPr>
          <a:xfrm flipH="1">
            <a:off x="2554253" y="3175379"/>
            <a:ext cx="6878" cy="936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B99BB3C-A436-2368-5156-BE87AF4F38F2}"/>
              </a:ext>
            </a:extLst>
          </p:cNvPr>
          <p:cNvSpPr txBox="1"/>
          <p:nvPr/>
        </p:nvSpPr>
        <p:spPr>
          <a:xfrm>
            <a:off x="1740472" y="4111441"/>
            <a:ext cx="162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TROMBINA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A0FAE96-E12D-1B06-3CB4-7E5D94B445E4}"/>
              </a:ext>
            </a:extLst>
          </p:cNvPr>
          <p:cNvCxnSpPr>
            <a:cxnSpLocks/>
            <a:stCxn id="29" idx="3"/>
            <a:endCxn id="36" idx="1"/>
          </p:cNvCxnSpPr>
          <p:nvPr/>
        </p:nvCxnSpPr>
        <p:spPr>
          <a:xfrm flipV="1">
            <a:off x="3368033" y="3880718"/>
            <a:ext cx="717969" cy="4615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5001BE3-4211-CC41-0345-5615F684C56D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3368033" y="4342274"/>
            <a:ext cx="717969" cy="4856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CD49725-35AD-581A-C6B1-81116830080E}"/>
              </a:ext>
            </a:extLst>
          </p:cNvPr>
          <p:cNvSpPr txBox="1"/>
          <p:nvPr/>
        </p:nvSpPr>
        <p:spPr>
          <a:xfrm>
            <a:off x="4086002" y="3649885"/>
            <a:ext cx="2234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COAGULAZIONE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E0780C-2F32-454E-3485-B3BE55724113}"/>
              </a:ext>
            </a:extLst>
          </p:cNvPr>
          <p:cNvSpPr txBox="1"/>
          <p:nvPr/>
        </p:nvSpPr>
        <p:spPr>
          <a:xfrm>
            <a:off x="4167457" y="4311936"/>
            <a:ext cx="19155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Attivazione</a:t>
            </a:r>
            <a:br>
              <a:rPr lang="it-IT" sz="2400" b="1" dirty="0"/>
            </a:br>
            <a:r>
              <a:rPr lang="it-IT" sz="2400" b="1" dirty="0"/>
              <a:t>proteina C/</a:t>
            </a:r>
          </a:p>
          <a:p>
            <a:r>
              <a:rPr lang="it-IT" sz="2400" b="1" dirty="0"/>
              <a:t>Trombina-TM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551632A-374A-53D4-F8C5-9E0BB2EF77DB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5130765" y="5512265"/>
            <a:ext cx="877640" cy="3098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3AD96FC-1D64-A21A-4BE3-6FB4233D7D8E}"/>
              </a:ext>
            </a:extLst>
          </p:cNvPr>
          <p:cNvSpPr txBox="1"/>
          <p:nvPr/>
        </p:nvSpPr>
        <p:spPr>
          <a:xfrm>
            <a:off x="5196099" y="5822093"/>
            <a:ext cx="1624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Inattivazione </a:t>
            </a:r>
          </a:p>
          <a:p>
            <a:pPr algn="ctr"/>
            <a:r>
              <a:rPr lang="it-IT" sz="2000" b="1" dirty="0" err="1"/>
              <a:t>Fva</a:t>
            </a:r>
            <a:r>
              <a:rPr lang="it-IT" sz="2000" b="1" dirty="0"/>
              <a:t> e </a:t>
            </a:r>
            <a:r>
              <a:rPr lang="it-IT" sz="2000" b="1" dirty="0" err="1"/>
              <a:t>VIIIa</a:t>
            </a:r>
            <a:endParaRPr lang="it-IT" sz="2000" b="1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8977D64-28FB-4D9B-3516-038A8170EDC5}"/>
              </a:ext>
            </a:extLst>
          </p:cNvPr>
          <p:cNvSpPr/>
          <p:nvPr/>
        </p:nvSpPr>
        <p:spPr>
          <a:xfrm>
            <a:off x="6429689" y="3926429"/>
            <a:ext cx="1018256" cy="2119749"/>
          </a:xfrm>
          <a:custGeom>
            <a:avLst/>
            <a:gdLst>
              <a:gd name="connsiteX0" fmla="*/ 9098 w 9098"/>
              <a:gd name="connsiteY0" fmla="*/ 2242782 h 2242782"/>
              <a:gd name="connsiteX1" fmla="*/ 0 w 9098"/>
              <a:gd name="connsiteY1" fmla="*/ 0 h 2242782"/>
              <a:gd name="connsiteX2" fmla="*/ 0 w 9098"/>
              <a:gd name="connsiteY2" fmla="*/ 0 h 2242782"/>
              <a:gd name="connsiteX0" fmla="*/ 73077 w 73077"/>
              <a:gd name="connsiteY0" fmla="*/ 10527 h 10527"/>
              <a:gd name="connsiteX1" fmla="*/ 63077 w 73077"/>
              <a:gd name="connsiteY1" fmla="*/ 527 h 10527"/>
              <a:gd name="connsiteX2" fmla="*/ 0 w 73077"/>
              <a:gd name="connsiteY2" fmla="*/ 0 h 10527"/>
              <a:gd name="connsiteX0" fmla="*/ 73077 w 73077"/>
              <a:gd name="connsiteY0" fmla="*/ 10527 h 10527"/>
              <a:gd name="connsiteX1" fmla="*/ 64616 w 73077"/>
              <a:gd name="connsiteY1" fmla="*/ 3854 h 10527"/>
              <a:gd name="connsiteX2" fmla="*/ 0 w 73077"/>
              <a:gd name="connsiteY2" fmla="*/ 0 h 10527"/>
              <a:gd name="connsiteX0" fmla="*/ 73077 w 73077"/>
              <a:gd name="connsiteY0" fmla="*/ 10527 h 10527"/>
              <a:gd name="connsiteX1" fmla="*/ 64616 w 73077"/>
              <a:gd name="connsiteY1" fmla="*/ 3854 h 10527"/>
              <a:gd name="connsiteX2" fmla="*/ 0 w 73077"/>
              <a:gd name="connsiteY2" fmla="*/ 0 h 10527"/>
              <a:gd name="connsiteX0" fmla="*/ 73077 w 73847"/>
              <a:gd name="connsiteY0" fmla="*/ 10527 h 10527"/>
              <a:gd name="connsiteX1" fmla="*/ 73847 w 73847"/>
              <a:gd name="connsiteY1" fmla="*/ 5436 h 10527"/>
              <a:gd name="connsiteX2" fmla="*/ 0 w 73847"/>
              <a:gd name="connsiteY2" fmla="*/ 0 h 10527"/>
              <a:gd name="connsiteX0" fmla="*/ 93077 w 100602"/>
              <a:gd name="connsiteY0" fmla="*/ 9635 h 9635"/>
              <a:gd name="connsiteX1" fmla="*/ 93847 w 100602"/>
              <a:gd name="connsiteY1" fmla="*/ 4544 h 9635"/>
              <a:gd name="connsiteX2" fmla="*/ 0 w 100602"/>
              <a:gd name="connsiteY2" fmla="*/ 0 h 9635"/>
              <a:gd name="connsiteX0" fmla="*/ 9252 w 10000"/>
              <a:gd name="connsiteY0" fmla="*/ 10000 h 10000"/>
              <a:gd name="connsiteX1" fmla="*/ 9329 w 10000"/>
              <a:gd name="connsiteY1" fmla="*/ 4716 h 10000"/>
              <a:gd name="connsiteX2" fmla="*/ 0 w 10000"/>
              <a:gd name="connsiteY2" fmla="*/ 0 h 10000"/>
              <a:gd name="connsiteX0" fmla="*/ 11011 w 11889"/>
              <a:gd name="connsiteY0" fmla="*/ 10400 h 10400"/>
              <a:gd name="connsiteX1" fmla="*/ 11088 w 11889"/>
              <a:gd name="connsiteY1" fmla="*/ 5116 h 10400"/>
              <a:gd name="connsiteX2" fmla="*/ 0 w 11889"/>
              <a:gd name="connsiteY2" fmla="*/ 0 h 10400"/>
              <a:gd name="connsiteX0" fmla="*/ 11011 w 14483"/>
              <a:gd name="connsiteY0" fmla="*/ 10400 h 10400"/>
              <a:gd name="connsiteX1" fmla="*/ 14070 w 14483"/>
              <a:gd name="connsiteY1" fmla="*/ 4927 h 10400"/>
              <a:gd name="connsiteX2" fmla="*/ 0 w 14483"/>
              <a:gd name="connsiteY2" fmla="*/ 0 h 10400"/>
              <a:gd name="connsiteX0" fmla="*/ 8488 w 14259"/>
              <a:gd name="connsiteY0" fmla="*/ 10316 h 10316"/>
              <a:gd name="connsiteX1" fmla="*/ 14070 w 14259"/>
              <a:gd name="connsiteY1" fmla="*/ 4927 h 10316"/>
              <a:gd name="connsiteX2" fmla="*/ 0 w 14259"/>
              <a:gd name="connsiteY2" fmla="*/ 0 h 10316"/>
              <a:gd name="connsiteX0" fmla="*/ 8488 w 14420"/>
              <a:gd name="connsiteY0" fmla="*/ 10316 h 10316"/>
              <a:gd name="connsiteX1" fmla="*/ 14070 w 14420"/>
              <a:gd name="connsiteY1" fmla="*/ 4927 h 10316"/>
              <a:gd name="connsiteX2" fmla="*/ 0 w 14420"/>
              <a:gd name="connsiteY2" fmla="*/ 0 h 10316"/>
              <a:gd name="connsiteX0" fmla="*/ 8488 w 15141"/>
              <a:gd name="connsiteY0" fmla="*/ 10316 h 10316"/>
              <a:gd name="connsiteX1" fmla="*/ 13534 w 15141"/>
              <a:gd name="connsiteY1" fmla="*/ 7642 h 10316"/>
              <a:gd name="connsiteX2" fmla="*/ 14070 w 15141"/>
              <a:gd name="connsiteY2" fmla="*/ 4927 h 10316"/>
              <a:gd name="connsiteX3" fmla="*/ 0 w 15141"/>
              <a:gd name="connsiteY3" fmla="*/ 0 h 10316"/>
              <a:gd name="connsiteX0" fmla="*/ 8488 w 13761"/>
              <a:gd name="connsiteY0" fmla="*/ 10316 h 10316"/>
              <a:gd name="connsiteX1" fmla="*/ 13534 w 13761"/>
              <a:gd name="connsiteY1" fmla="*/ 7642 h 10316"/>
              <a:gd name="connsiteX2" fmla="*/ 0 w 13761"/>
              <a:gd name="connsiteY2" fmla="*/ 0 h 10316"/>
              <a:gd name="connsiteX0" fmla="*/ 8488 w 12879"/>
              <a:gd name="connsiteY0" fmla="*/ 10316 h 10316"/>
              <a:gd name="connsiteX1" fmla="*/ 12616 w 12879"/>
              <a:gd name="connsiteY1" fmla="*/ 4463 h 10316"/>
              <a:gd name="connsiteX2" fmla="*/ 0 w 12879"/>
              <a:gd name="connsiteY2" fmla="*/ 0 h 10316"/>
              <a:gd name="connsiteX0" fmla="*/ 8488 w 12879"/>
              <a:gd name="connsiteY0" fmla="*/ 10316 h 10316"/>
              <a:gd name="connsiteX1" fmla="*/ 12616 w 12879"/>
              <a:gd name="connsiteY1" fmla="*/ 4463 h 10316"/>
              <a:gd name="connsiteX2" fmla="*/ 0 w 12879"/>
              <a:gd name="connsiteY2" fmla="*/ 0 h 10316"/>
              <a:gd name="connsiteX0" fmla="*/ 5592 w 12791"/>
              <a:gd name="connsiteY0" fmla="*/ 10316 h 10316"/>
              <a:gd name="connsiteX1" fmla="*/ 12616 w 12791"/>
              <a:gd name="connsiteY1" fmla="*/ 4463 h 10316"/>
              <a:gd name="connsiteX2" fmla="*/ 0 w 12791"/>
              <a:gd name="connsiteY2" fmla="*/ 0 h 10316"/>
              <a:gd name="connsiteX0" fmla="*/ 5592 w 12892"/>
              <a:gd name="connsiteY0" fmla="*/ 10316 h 10335"/>
              <a:gd name="connsiteX1" fmla="*/ 12616 w 12892"/>
              <a:gd name="connsiteY1" fmla="*/ 4463 h 10335"/>
              <a:gd name="connsiteX2" fmla="*/ 0 w 12892"/>
              <a:gd name="connsiteY2" fmla="*/ 0 h 10335"/>
              <a:gd name="connsiteX0" fmla="*/ 3037 w 12805"/>
              <a:gd name="connsiteY0" fmla="*/ 10574 h 10592"/>
              <a:gd name="connsiteX1" fmla="*/ 12616 w 12805"/>
              <a:gd name="connsiteY1" fmla="*/ 4463 h 10592"/>
              <a:gd name="connsiteX2" fmla="*/ 0 w 12805"/>
              <a:gd name="connsiteY2" fmla="*/ 0 h 10592"/>
              <a:gd name="connsiteX0" fmla="*/ 3037 w 13390"/>
              <a:gd name="connsiteY0" fmla="*/ 10574 h 10574"/>
              <a:gd name="connsiteX1" fmla="*/ 12616 w 13390"/>
              <a:gd name="connsiteY1" fmla="*/ 4463 h 10574"/>
              <a:gd name="connsiteX2" fmla="*/ 0 w 13390"/>
              <a:gd name="connsiteY2" fmla="*/ 0 h 10574"/>
              <a:gd name="connsiteX0" fmla="*/ 3037 w 13526"/>
              <a:gd name="connsiteY0" fmla="*/ 10574 h 10574"/>
              <a:gd name="connsiteX1" fmla="*/ 12786 w 13526"/>
              <a:gd name="connsiteY1" fmla="*/ 4979 h 10574"/>
              <a:gd name="connsiteX2" fmla="*/ 0 w 13526"/>
              <a:gd name="connsiteY2" fmla="*/ 0 h 10574"/>
              <a:gd name="connsiteX0" fmla="*/ 8573 w 19062"/>
              <a:gd name="connsiteY0" fmla="*/ 10015 h 10015"/>
              <a:gd name="connsiteX1" fmla="*/ 18322 w 19062"/>
              <a:gd name="connsiteY1" fmla="*/ 4420 h 10015"/>
              <a:gd name="connsiteX2" fmla="*/ 0 w 19062"/>
              <a:gd name="connsiteY2" fmla="*/ 0 h 10015"/>
              <a:gd name="connsiteX0" fmla="*/ 8573 w 19062"/>
              <a:gd name="connsiteY0" fmla="*/ 10015 h 10015"/>
              <a:gd name="connsiteX1" fmla="*/ 18322 w 19062"/>
              <a:gd name="connsiteY1" fmla="*/ 4420 h 10015"/>
              <a:gd name="connsiteX2" fmla="*/ 0 w 19062"/>
              <a:gd name="connsiteY2" fmla="*/ 0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62" h="10015">
                <a:moveTo>
                  <a:pt x="8573" y="10015"/>
                </a:moveTo>
                <a:cubicBezTo>
                  <a:pt x="20315" y="9117"/>
                  <a:pt x="19737" y="6139"/>
                  <a:pt x="18322" y="4420"/>
                </a:cubicBezTo>
                <a:cubicBezTo>
                  <a:pt x="16907" y="2701"/>
                  <a:pt x="11447" y="65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3EC398-678B-4EF6-999E-D87207146CC9}"/>
              </a:ext>
            </a:extLst>
          </p:cNvPr>
          <p:cNvSpPr txBox="1"/>
          <p:nvPr/>
        </p:nvSpPr>
        <p:spPr>
          <a:xfrm>
            <a:off x="3480046" y="5817397"/>
            <a:ext cx="1624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Inattivazione </a:t>
            </a:r>
          </a:p>
          <a:p>
            <a:pPr algn="ctr"/>
            <a:r>
              <a:rPr lang="it-IT" sz="2000" b="1" dirty="0"/>
              <a:t>PAI-1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C9C9EF2-8D2C-14A8-1367-9453F7FFF5F2}"/>
              </a:ext>
            </a:extLst>
          </p:cNvPr>
          <p:cNvCxnSpPr>
            <a:cxnSpLocks/>
          </p:cNvCxnSpPr>
          <p:nvPr/>
        </p:nvCxnSpPr>
        <p:spPr>
          <a:xfrm flipH="1">
            <a:off x="4313550" y="5512266"/>
            <a:ext cx="811703" cy="3653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1BF42E1-D264-FA7C-98FC-A0D583E9E7AB}"/>
              </a:ext>
            </a:extLst>
          </p:cNvPr>
          <p:cNvSpPr txBox="1"/>
          <p:nvPr/>
        </p:nvSpPr>
        <p:spPr>
          <a:xfrm>
            <a:off x="199670" y="5776734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PLASMINA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F9D982A-2815-86F2-0719-99D387B8FD7F}"/>
              </a:ext>
            </a:extLst>
          </p:cNvPr>
          <p:cNvCxnSpPr>
            <a:cxnSpLocks/>
          </p:cNvCxnSpPr>
          <p:nvPr/>
        </p:nvCxnSpPr>
        <p:spPr>
          <a:xfrm flipH="1" flipV="1">
            <a:off x="956699" y="1981116"/>
            <a:ext cx="17382" cy="37138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E38E3D9-C7C4-8BAE-49D1-0AB2A43AD3B3}"/>
              </a:ext>
            </a:extLst>
          </p:cNvPr>
          <p:cNvCxnSpPr>
            <a:cxnSpLocks/>
          </p:cNvCxnSpPr>
          <p:nvPr/>
        </p:nvCxnSpPr>
        <p:spPr>
          <a:xfrm flipH="1">
            <a:off x="1886106" y="6046178"/>
            <a:ext cx="13500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F701DE3-213C-5AAD-11FD-313055A62D8A}"/>
              </a:ext>
            </a:extLst>
          </p:cNvPr>
          <p:cNvCxnSpPr>
            <a:cxnSpLocks/>
          </p:cNvCxnSpPr>
          <p:nvPr/>
        </p:nvCxnSpPr>
        <p:spPr>
          <a:xfrm flipH="1">
            <a:off x="1368113" y="2325594"/>
            <a:ext cx="4049039" cy="32369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2AF617D-B896-1D11-30EF-91D4389D5F40}"/>
              </a:ext>
            </a:extLst>
          </p:cNvPr>
          <p:cNvSpPr txBox="1"/>
          <p:nvPr/>
        </p:nvSpPr>
        <p:spPr>
          <a:xfrm rot="16200000">
            <a:off x="-10429" y="3553772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fibrinolisi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85525D9-076E-61E6-0BDC-0CA062E372F2}"/>
              </a:ext>
            </a:extLst>
          </p:cNvPr>
          <p:cNvCxnSpPr>
            <a:stCxn id="14" idx="2"/>
          </p:cNvCxnSpPr>
          <p:nvPr/>
        </p:nvCxnSpPr>
        <p:spPr>
          <a:xfrm>
            <a:off x="5488523" y="2345560"/>
            <a:ext cx="9486" cy="3817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7F1CDC3-FA5C-0DC1-BDFD-6C6F21430125}"/>
              </a:ext>
            </a:extLst>
          </p:cNvPr>
          <p:cNvSpPr txBox="1"/>
          <p:nvPr/>
        </p:nvSpPr>
        <p:spPr>
          <a:xfrm>
            <a:off x="4670438" y="2597343"/>
            <a:ext cx="1669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Attivazione</a:t>
            </a:r>
          </a:p>
          <a:p>
            <a:pPr algn="ctr"/>
            <a:r>
              <a:rPr lang="it-IT" sz="2400" b="1" dirty="0"/>
              <a:t>PIASTRINE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F6192A2-00C0-AA03-7F8B-34E2EEFC4535}"/>
              </a:ext>
            </a:extLst>
          </p:cNvPr>
          <p:cNvCxnSpPr/>
          <p:nvPr/>
        </p:nvCxnSpPr>
        <p:spPr>
          <a:xfrm>
            <a:off x="5519477" y="3355030"/>
            <a:ext cx="9486" cy="3817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BF633BD-5409-3598-00DB-BD9741048AD1}"/>
              </a:ext>
            </a:extLst>
          </p:cNvPr>
          <p:cNvCxnSpPr>
            <a:cxnSpLocks/>
          </p:cNvCxnSpPr>
          <p:nvPr/>
        </p:nvCxnSpPr>
        <p:spPr>
          <a:xfrm>
            <a:off x="6429689" y="2287923"/>
            <a:ext cx="391022" cy="3146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15C316E4-071B-5EE6-126F-0676F1DC645C}"/>
              </a:ext>
            </a:extLst>
          </p:cNvPr>
          <p:cNvSpPr txBox="1"/>
          <p:nvPr/>
        </p:nvSpPr>
        <p:spPr>
          <a:xfrm>
            <a:off x="6510546" y="2597343"/>
            <a:ext cx="1632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Proteoglicani</a:t>
            </a:r>
          </a:p>
          <a:p>
            <a:r>
              <a:rPr lang="it-IT" sz="2000" b="1" dirty="0"/>
              <a:t>Eparina-simili</a:t>
            </a: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E036F144-E36B-B114-73D5-5F2BE4D4A7C2}"/>
              </a:ext>
            </a:extLst>
          </p:cNvPr>
          <p:cNvSpPr/>
          <p:nvPr/>
        </p:nvSpPr>
        <p:spPr>
          <a:xfrm flipV="1">
            <a:off x="6419759" y="3261795"/>
            <a:ext cx="785513" cy="529168"/>
          </a:xfrm>
          <a:custGeom>
            <a:avLst/>
            <a:gdLst>
              <a:gd name="connsiteX0" fmla="*/ 9098 w 9098"/>
              <a:gd name="connsiteY0" fmla="*/ 2242782 h 2242782"/>
              <a:gd name="connsiteX1" fmla="*/ 0 w 9098"/>
              <a:gd name="connsiteY1" fmla="*/ 0 h 2242782"/>
              <a:gd name="connsiteX2" fmla="*/ 0 w 9098"/>
              <a:gd name="connsiteY2" fmla="*/ 0 h 2242782"/>
              <a:gd name="connsiteX0" fmla="*/ 73077 w 73077"/>
              <a:gd name="connsiteY0" fmla="*/ 10527 h 10527"/>
              <a:gd name="connsiteX1" fmla="*/ 63077 w 73077"/>
              <a:gd name="connsiteY1" fmla="*/ 527 h 10527"/>
              <a:gd name="connsiteX2" fmla="*/ 0 w 73077"/>
              <a:gd name="connsiteY2" fmla="*/ 0 h 10527"/>
              <a:gd name="connsiteX0" fmla="*/ 73077 w 73077"/>
              <a:gd name="connsiteY0" fmla="*/ 10527 h 10527"/>
              <a:gd name="connsiteX1" fmla="*/ 64616 w 73077"/>
              <a:gd name="connsiteY1" fmla="*/ 3854 h 10527"/>
              <a:gd name="connsiteX2" fmla="*/ 0 w 73077"/>
              <a:gd name="connsiteY2" fmla="*/ 0 h 10527"/>
              <a:gd name="connsiteX0" fmla="*/ 73077 w 73077"/>
              <a:gd name="connsiteY0" fmla="*/ 10527 h 10527"/>
              <a:gd name="connsiteX1" fmla="*/ 64616 w 73077"/>
              <a:gd name="connsiteY1" fmla="*/ 3854 h 10527"/>
              <a:gd name="connsiteX2" fmla="*/ 0 w 73077"/>
              <a:gd name="connsiteY2" fmla="*/ 0 h 10527"/>
              <a:gd name="connsiteX0" fmla="*/ 73077 w 73847"/>
              <a:gd name="connsiteY0" fmla="*/ 10527 h 10527"/>
              <a:gd name="connsiteX1" fmla="*/ 73847 w 73847"/>
              <a:gd name="connsiteY1" fmla="*/ 5436 h 10527"/>
              <a:gd name="connsiteX2" fmla="*/ 0 w 73847"/>
              <a:gd name="connsiteY2" fmla="*/ 0 h 10527"/>
              <a:gd name="connsiteX0" fmla="*/ 93077 w 100602"/>
              <a:gd name="connsiteY0" fmla="*/ 9635 h 9635"/>
              <a:gd name="connsiteX1" fmla="*/ 93847 w 100602"/>
              <a:gd name="connsiteY1" fmla="*/ 4544 h 9635"/>
              <a:gd name="connsiteX2" fmla="*/ 0 w 100602"/>
              <a:gd name="connsiteY2" fmla="*/ 0 h 9635"/>
              <a:gd name="connsiteX0" fmla="*/ 9252 w 10000"/>
              <a:gd name="connsiteY0" fmla="*/ 10000 h 10000"/>
              <a:gd name="connsiteX1" fmla="*/ 9329 w 10000"/>
              <a:gd name="connsiteY1" fmla="*/ 4716 h 10000"/>
              <a:gd name="connsiteX2" fmla="*/ 0 w 10000"/>
              <a:gd name="connsiteY2" fmla="*/ 0 h 10000"/>
              <a:gd name="connsiteX0" fmla="*/ 11011 w 11889"/>
              <a:gd name="connsiteY0" fmla="*/ 10400 h 10400"/>
              <a:gd name="connsiteX1" fmla="*/ 11088 w 11889"/>
              <a:gd name="connsiteY1" fmla="*/ 5116 h 10400"/>
              <a:gd name="connsiteX2" fmla="*/ 0 w 11889"/>
              <a:gd name="connsiteY2" fmla="*/ 0 h 10400"/>
              <a:gd name="connsiteX0" fmla="*/ 11011 w 14483"/>
              <a:gd name="connsiteY0" fmla="*/ 10400 h 10400"/>
              <a:gd name="connsiteX1" fmla="*/ 14070 w 14483"/>
              <a:gd name="connsiteY1" fmla="*/ 4927 h 10400"/>
              <a:gd name="connsiteX2" fmla="*/ 0 w 14483"/>
              <a:gd name="connsiteY2" fmla="*/ 0 h 10400"/>
              <a:gd name="connsiteX0" fmla="*/ 8488 w 14259"/>
              <a:gd name="connsiteY0" fmla="*/ 10316 h 10316"/>
              <a:gd name="connsiteX1" fmla="*/ 14070 w 14259"/>
              <a:gd name="connsiteY1" fmla="*/ 4927 h 10316"/>
              <a:gd name="connsiteX2" fmla="*/ 0 w 14259"/>
              <a:gd name="connsiteY2" fmla="*/ 0 h 10316"/>
              <a:gd name="connsiteX0" fmla="*/ 8488 w 14420"/>
              <a:gd name="connsiteY0" fmla="*/ 10316 h 10316"/>
              <a:gd name="connsiteX1" fmla="*/ 14070 w 14420"/>
              <a:gd name="connsiteY1" fmla="*/ 4927 h 10316"/>
              <a:gd name="connsiteX2" fmla="*/ 0 w 14420"/>
              <a:gd name="connsiteY2" fmla="*/ 0 h 10316"/>
              <a:gd name="connsiteX0" fmla="*/ 8488 w 15141"/>
              <a:gd name="connsiteY0" fmla="*/ 10316 h 10316"/>
              <a:gd name="connsiteX1" fmla="*/ 13534 w 15141"/>
              <a:gd name="connsiteY1" fmla="*/ 7642 h 10316"/>
              <a:gd name="connsiteX2" fmla="*/ 14070 w 15141"/>
              <a:gd name="connsiteY2" fmla="*/ 4927 h 10316"/>
              <a:gd name="connsiteX3" fmla="*/ 0 w 15141"/>
              <a:gd name="connsiteY3" fmla="*/ 0 h 10316"/>
              <a:gd name="connsiteX0" fmla="*/ 8488 w 13761"/>
              <a:gd name="connsiteY0" fmla="*/ 10316 h 10316"/>
              <a:gd name="connsiteX1" fmla="*/ 13534 w 13761"/>
              <a:gd name="connsiteY1" fmla="*/ 7642 h 10316"/>
              <a:gd name="connsiteX2" fmla="*/ 0 w 13761"/>
              <a:gd name="connsiteY2" fmla="*/ 0 h 10316"/>
              <a:gd name="connsiteX0" fmla="*/ 8488 w 12879"/>
              <a:gd name="connsiteY0" fmla="*/ 10316 h 10316"/>
              <a:gd name="connsiteX1" fmla="*/ 12616 w 12879"/>
              <a:gd name="connsiteY1" fmla="*/ 4463 h 10316"/>
              <a:gd name="connsiteX2" fmla="*/ 0 w 12879"/>
              <a:gd name="connsiteY2" fmla="*/ 0 h 10316"/>
              <a:gd name="connsiteX0" fmla="*/ 8488 w 12879"/>
              <a:gd name="connsiteY0" fmla="*/ 10316 h 10316"/>
              <a:gd name="connsiteX1" fmla="*/ 12616 w 12879"/>
              <a:gd name="connsiteY1" fmla="*/ 4463 h 10316"/>
              <a:gd name="connsiteX2" fmla="*/ 0 w 12879"/>
              <a:gd name="connsiteY2" fmla="*/ 0 h 10316"/>
              <a:gd name="connsiteX0" fmla="*/ 5592 w 12791"/>
              <a:gd name="connsiteY0" fmla="*/ 10316 h 10316"/>
              <a:gd name="connsiteX1" fmla="*/ 12616 w 12791"/>
              <a:gd name="connsiteY1" fmla="*/ 4463 h 10316"/>
              <a:gd name="connsiteX2" fmla="*/ 0 w 12791"/>
              <a:gd name="connsiteY2" fmla="*/ 0 h 10316"/>
              <a:gd name="connsiteX0" fmla="*/ 5592 w 12892"/>
              <a:gd name="connsiteY0" fmla="*/ 10316 h 10335"/>
              <a:gd name="connsiteX1" fmla="*/ 12616 w 12892"/>
              <a:gd name="connsiteY1" fmla="*/ 4463 h 10335"/>
              <a:gd name="connsiteX2" fmla="*/ 0 w 12892"/>
              <a:gd name="connsiteY2" fmla="*/ 0 h 10335"/>
              <a:gd name="connsiteX0" fmla="*/ 3037 w 12805"/>
              <a:gd name="connsiteY0" fmla="*/ 10574 h 10592"/>
              <a:gd name="connsiteX1" fmla="*/ 12616 w 12805"/>
              <a:gd name="connsiteY1" fmla="*/ 4463 h 10592"/>
              <a:gd name="connsiteX2" fmla="*/ 0 w 12805"/>
              <a:gd name="connsiteY2" fmla="*/ 0 h 10592"/>
              <a:gd name="connsiteX0" fmla="*/ 3037 w 13390"/>
              <a:gd name="connsiteY0" fmla="*/ 10574 h 10574"/>
              <a:gd name="connsiteX1" fmla="*/ 12616 w 13390"/>
              <a:gd name="connsiteY1" fmla="*/ 4463 h 10574"/>
              <a:gd name="connsiteX2" fmla="*/ 0 w 13390"/>
              <a:gd name="connsiteY2" fmla="*/ 0 h 10574"/>
              <a:gd name="connsiteX0" fmla="*/ 3037 w 13526"/>
              <a:gd name="connsiteY0" fmla="*/ 10574 h 10574"/>
              <a:gd name="connsiteX1" fmla="*/ 12786 w 13526"/>
              <a:gd name="connsiteY1" fmla="*/ 4979 h 10574"/>
              <a:gd name="connsiteX2" fmla="*/ 0 w 13526"/>
              <a:gd name="connsiteY2" fmla="*/ 0 h 10574"/>
              <a:gd name="connsiteX0" fmla="*/ 8573 w 19062"/>
              <a:gd name="connsiteY0" fmla="*/ 10015 h 10015"/>
              <a:gd name="connsiteX1" fmla="*/ 18322 w 19062"/>
              <a:gd name="connsiteY1" fmla="*/ 4420 h 10015"/>
              <a:gd name="connsiteX2" fmla="*/ 0 w 19062"/>
              <a:gd name="connsiteY2" fmla="*/ 0 h 10015"/>
              <a:gd name="connsiteX0" fmla="*/ 8573 w 19062"/>
              <a:gd name="connsiteY0" fmla="*/ 10015 h 10015"/>
              <a:gd name="connsiteX1" fmla="*/ 18322 w 19062"/>
              <a:gd name="connsiteY1" fmla="*/ 4420 h 10015"/>
              <a:gd name="connsiteX2" fmla="*/ 0 w 19062"/>
              <a:gd name="connsiteY2" fmla="*/ 0 h 10015"/>
              <a:gd name="connsiteX0" fmla="*/ 8573 w 15525"/>
              <a:gd name="connsiteY0" fmla="*/ 10015 h 10015"/>
              <a:gd name="connsiteX1" fmla="*/ 12531 w 15525"/>
              <a:gd name="connsiteY1" fmla="*/ 3976 h 10015"/>
              <a:gd name="connsiteX2" fmla="*/ 0 w 15525"/>
              <a:gd name="connsiteY2" fmla="*/ 0 h 10015"/>
              <a:gd name="connsiteX0" fmla="*/ 14705 w 19688"/>
              <a:gd name="connsiteY0" fmla="*/ 10015 h 10015"/>
              <a:gd name="connsiteX1" fmla="*/ 12531 w 19688"/>
              <a:gd name="connsiteY1" fmla="*/ 3976 h 10015"/>
              <a:gd name="connsiteX2" fmla="*/ 0 w 19688"/>
              <a:gd name="connsiteY2" fmla="*/ 0 h 10015"/>
              <a:gd name="connsiteX0" fmla="*/ 14705 w 14845"/>
              <a:gd name="connsiteY0" fmla="*/ 10015 h 10015"/>
              <a:gd name="connsiteX1" fmla="*/ 12531 w 14845"/>
              <a:gd name="connsiteY1" fmla="*/ 3976 h 10015"/>
              <a:gd name="connsiteX2" fmla="*/ 0 w 14845"/>
              <a:gd name="connsiteY2" fmla="*/ 0 h 10015"/>
              <a:gd name="connsiteX0" fmla="*/ 14705 w 14705"/>
              <a:gd name="connsiteY0" fmla="*/ 10015 h 10015"/>
              <a:gd name="connsiteX1" fmla="*/ 0 w 14705"/>
              <a:gd name="connsiteY1" fmla="*/ 0 h 10015"/>
              <a:gd name="connsiteX0" fmla="*/ 14705 w 14705"/>
              <a:gd name="connsiteY0" fmla="*/ 10015 h 10330"/>
              <a:gd name="connsiteX1" fmla="*/ 14463 w 14705"/>
              <a:gd name="connsiteY1" fmla="*/ 10330 h 10330"/>
              <a:gd name="connsiteX2" fmla="*/ 0 w 14705"/>
              <a:gd name="connsiteY2" fmla="*/ 0 h 10330"/>
              <a:gd name="connsiteX0" fmla="*/ 14705 w 14705"/>
              <a:gd name="connsiteY0" fmla="*/ 10015 h 10330"/>
              <a:gd name="connsiteX1" fmla="*/ 14463 w 14705"/>
              <a:gd name="connsiteY1" fmla="*/ 10330 h 10330"/>
              <a:gd name="connsiteX2" fmla="*/ 0 w 14705"/>
              <a:gd name="connsiteY2" fmla="*/ 0 h 10330"/>
              <a:gd name="connsiteX0" fmla="*/ 14705 w 14705"/>
              <a:gd name="connsiteY0" fmla="*/ 10015 h 10330"/>
              <a:gd name="connsiteX1" fmla="*/ 14463 w 14705"/>
              <a:gd name="connsiteY1" fmla="*/ 10330 h 10330"/>
              <a:gd name="connsiteX2" fmla="*/ 0 w 14705"/>
              <a:gd name="connsiteY2" fmla="*/ 0 h 1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5" h="10330">
                <a:moveTo>
                  <a:pt x="14705" y="10015"/>
                </a:moveTo>
                <a:lnTo>
                  <a:pt x="14463" y="10330"/>
                </a:lnTo>
                <a:cubicBezTo>
                  <a:pt x="10229" y="1881"/>
                  <a:pt x="7712" y="1917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E76A029-8A88-4788-1322-85D3A6FC0F27}"/>
              </a:ext>
            </a:extLst>
          </p:cNvPr>
          <p:cNvCxnSpPr>
            <a:stCxn id="72" idx="1"/>
          </p:cNvCxnSpPr>
          <p:nvPr/>
        </p:nvCxnSpPr>
        <p:spPr>
          <a:xfrm flipH="1" flipV="1">
            <a:off x="1419367" y="1878842"/>
            <a:ext cx="3251071" cy="1134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BA0AE7C1-447C-EBDF-2DC7-03030695889C}"/>
              </a:ext>
            </a:extLst>
          </p:cNvPr>
          <p:cNvSpPr txBox="1"/>
          <p:nvPr/>
        </p:nvSpPr>
        <p:spPr>
          <a:xfrm rot="1172230">
            <a:off x="1740530" y="2057505"/>
            <a:ext cx="226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Consumo PLT e Fattori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D2F21D2-13ED-4528-6988-FE6D0B8A6DCD}"/>
              </a:ext>
            </a:extLst>
          </p:cNvPr>
          <p:cNvCxnSpPr>
            <a:cxnSpLocks/>
          </p:cNvCxnSpPr>
          <p:nvPr/>
        </p:nvCxnSpPr>
        <p:spPr>
          <a:xfrm>
            <a:off x="7925036" y="1601857"/>
            <a:ext cx="909615" cy="3742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73CB09CB-7294-FAA3-C340-72B11A1F17B7}"/>
              </a:ext>
            </a:extLst>
          </p:cNvPr>
          <p:cNvSpPr txBox="1"/>
          <p:nvPr/>
        </p:nvSpPr>
        <p:spPr>
          <a:xfrm>
            <a:off x="8878623" y="1564744"/>
            <a:ext cx="1998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Glicolisi e ACIDOSI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2F7F4B20-E909-DCD5-649A-F9F757FD6F0B}"/>
              </a:ext>
            </a:extLst>
          </p:cNvPr>
          <p:cNvCxnSpPr>
            <a:cxnSpLocks/>
            <a:stCxn id="94" idx="2"/>
          </p:cNvCxnSpPr>
          <p:nvPr/>
        </p:nvCxnSpPr>
        <p:spPr>
          <a:xfrm flipH="1">
            <a:off x="9550797" y="2395741"/>
            <a:ext cx="327200" cy="6954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6387F4E6-6A1D-1E57-459D-013069CD5ECD}"/>
              </a:ext>
            </a:extLst>
          </p:cNvPr>
          <p:cNvSpPr txBox="1"/>
          <p:nvPr/>
        </p:nvSpPr>
        <p:spPr>
          <a:xfrm>
            <a:off x="8448985" y="3175379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fibrinolisi</a:t>
            </a: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2A755364-70DE-051A-597D-437939BE8B63}"/>
              </a:ext>
            </a:extLst>
          </p:cNvPr>
          <p:cNvSpPr/>
          <p:nvPr/>
        </p:nvSpPr>
        <p:spPr>
          <a:xfrm flipV="1">
            <a:off x="6591283" y="2414744"/>
            <a:ext cx="2548363" cy="1436846"/>
          </a:xfrm>
          <a:custGeom>
            <a:avLst/>
            <a:gdLst>
              <a:gd name="connsiteX0" fmla="*/ 9098 w 9098"/>
              <a:gd name="connsiteY0" fmla="*/ 2242782 h 2242782"/>
              <a:gd name="connsiteX1" fmla="*/ 0 w 9098"/>
              <a:gd name="connsiteY1" fmla="*/ 0 h 2242782"/>
              <a:gd name="connsiteX2" fmla="*/ 0 w 9098"/>
              <a:gd name="connsiteY2" fmla="*/ 0 h 2242782"/>
              <a:gd name="connsiteX0" fmla="*/ 73077 w 73077"/>
              <a:gd name="connsiteY0" fmla="*/ 10527 h 10527"/>
              <a:gd name="connsiteX1" fmla="*/ 63077 w 73077"/>
              <a:gd name="connsiteY1" fmla="*/ 527 h 10527"/>
              <a:gd name="connsiteX2" fmla="*/ 0 w 73077"/>
              <a:gd name="connsiteY2" fmla="*/ 0 h 10527"/>
              <a:gd name="connsiteX0" fmla="*/ 73077 w 73077"/>
              <a:gd name="connsiteY0" fmla="*/ 10527 h 10527"/>
              <a:gd name="connsiteX1" fmla="*/ 64616 w 73077"/>
              <a:gd name="connsiteY1" fmla="*/ 3854 h 10527"/>
              <a:gd name="connsiteX2" fmla="*/ 0 w 73077"/>
              <a:gd name="connsiteY2" fmla="*/ 0 h 10527"/>
              <a:gd name="connsiteX0" fmla="*/ 73077 w 73077"/>
              <a:gd name="connsiteY0" fmla="*/ 10527 h 10527"/>
              <a:gd name="connsiteX1" fmla="*/ 64616 w 73077"/>
              <a:gd name="connsiteY1" fmla="*/ 3854 h 10527"/>
              <a:gd name="connsiteX2" fmla="*/ 0 w 73077"/>
              <a:gd name="connsiteY2" fmla="*/ 0 h 10527"/>
              <a:gd name="connsiteX0" fmla="*/ 73077 w 73847"/>
              <a:gd name="connsiteY0" fmla="*/ 10527 h 10527"/>
              <a:gd name="connsiteX1" fmla="*/ 73847 w 73847"/>
              <a:gd name="connsiteY1" fmla="*/ 5436 h 10527"/>
              <a:gd name="connsiteX2" fmla="*/ 0 w 73847"/>
              <a:gd name="connsiteY2" fmla="*/ 0 h 10527"/>
              <a:gd name="connsiteX0" fmla="*/ 93077 w 100602"/>
              <a:gd name="connsiteY0" fmla="*/ 9635 h 9635"/>
              <a:gd name="connsiteX1" fmla="*/ 93847 w 100602"/>
              <a:gd name="connsiteY1" fmla="*/ 4544 h 9635"/>
              <a:gd name="connsiteX2" fmla="*/ 0 w 100602"/>
              <a:gd name="connsiteY2" fmla="*/ 0 h 9635"/>
              <a:gd name="connsiteX0" fmla="*/ 9252 w 10000"/>
              <a:gd name="connsiteY0" fmla="*/ 10000 h 10000"/>
              <a:gd name="connsiteX1" fmla="*/ 9329 w 10000"/>
              <a:gd name="connsiteY1" fmla="*/ 4716 h 10000"/>
              <a:gd name="connsiteX2" fmla="*/ 0 w 10000"/>
              <a:gd name="connsiteY2" fmla="*/ 0 h 10000"/>
              <a:gd name="connsiteX0" fmla="*/ 11011 w 11889"/>
              <a:gd name="connsiteY0" fmla="*/ 10400 h 10400"/>
              <a:gd name="connsiteX1" fmla="*/ 11088 w 11889"/>
              <a:gd name="connsiteY1" fmla="*/ 5116 h 10400"/>
              <a:gd name="connsiteX2" fmla="*/ 0 w 11889"/>
              <a:gd name="connsiteY2" fmla="*/ 0 h 10400"/>
              <a:gd name="connsiteX0" fmla="*/ 11011 w 14483"/>
              <a:gd name="connsiteY0" fmla="*/ 10400 h 10400"/>
              <a:gd name="connsiteX1" fmla="*/ 14070 w 14483"/>
              <a:gd name="connsiteY1" fmla="*/ 4927 h 10400"/>
              <a:gd name="connsiteX2" fmla="*/ 0 w 14483"/>
              <a:gd name="connsiteY2" fmla="*/ 0 h 10400"/>
              <a:gd name="connsiteX0" fmla="*/ 8488 w 14259"/>
              <a:gd name="connsiteY0" fmla="*/ 10316 h 10316"/>
              <a:gd name="connsiteX1" fmla="*/ 14070 w 14259"/>
              <a:gd name="connsiteY1" fmla="*/ 4927 h 10316"/>
              <a:gd name="connsiteX2" fmla="*/ 0 w 14259"/>
              <a:gd name="connsiteY2" fmla="*/ 0 h 10316"/>
              <a:gd name="connsiteX0" fmla="*/ 8488 w 14420"/>
              <a:gd name="connsiteY0" fmla="*/ 10316 h 10316"/>
              <a:gd name="connsiteX1" fmla="*/ 14070 w 14420"/>
              <a:gd name="connsiteY1" fmla="*/ 4927 h 10316"/>
              <a:gd name="connsiteX2" fmla="*/ 0 w 14420"/>
              <a:gd name="connsiteY2" fmla="*/ 0 h 10316"/>
              <a:gd name="connsiteX0" fmla="*/ 8488 w 15141"/>
              <a:gd name="connsiteY0" fmla="*/ 10316 h 10316"/>
              <a:gd name="connsiteX1" fmla="*/ 13534 w 15141"/>
              <a:gd name="connsiteY1" fmla="*/ 7642 h 10316"/>
              <a:gd name="connsiteX2" fmla="*/ 14070 w 15141"/>
              <a:gd name="connsiteY2" fmla="*/ 4927 h 10316"/>
              <a:gd name="connsiteX3" fmla="*/ 0 w 15141"/>
              <a:gd name="connsiteY3" fmla="*/ 0 h 10316"/>
              <a:gd name="connsiteX0" fmla="*/ 8488 w 13761"/>
              <a:gd name="connsiteY0" fmla="*/ 10316 h 10316"/>
              <a:gd name="connsiteX1" fmla="*/ 13534 w 13761"/>
              <a:gd name="connsiteY1" fmla="*/ 7642 h 10316"/>
              <a:gd name="connsiteX2" fmla="*/ 0 w 13761"/>
              <a:gd name="connsiteY2" fmla="*/ 0 h 10316"/>
              <a:gd name="connsiteX0" fmla="*/ 8488 w 12879"/>
              <a:gd name="connsiteY0" fmla="*/ 10316 h 10316"/>
              <a:gd name="connsiteX1" fmla="*/ 12616 w 12879"/>
              <a:gd name="connsiteY1" fmla="*/ 4463 h 10316"/>
              <a:gd name="connsiteX2" fmla="*/ 0 w 12879"/>
              <a:gd name="connsiteY2" fmla="*/ 0 h 10316"/>
              <a:gd name="connsiteX0" fmla="*/ 8488 w 12879"/>
              <a:gd name="connsiteY0" fmla="*/ 10316 h 10316"/>
              <a:gd name="connsiteX1" fmla="*/ 12616 w 12879"/>
              <a:gd name="connsiteY1" fmla="*/ 4463 h 10316"/>
              <a:gd name="connsiteX2" fmla="*/ 0 w 12879"/>
              <a:gd name="connsiteY2" fmla="*/ 0 h 10316"/>
              <a:gd name="connsiteX0" fmla="*/ 5592 w 12791"/>
              <a:gd name="connsiteY0" fmla="*/ 10316 h 10316"/>
              <a:gd name="connsiteX1" fmla="*/ 12616 w 12791"/>
              <a:gd name="connsiteY1" fmla="*/ 4463 h 10316"/>
              <a:gd name="connsiteX2" fmla="*/ 0 w 12791"/>
              <a:gd name="connsiteY2" fmla="*/ 0 h 10316"/>
              <a:gd name="connsiteX0" fmla="*/ 5592 w 12892"/>
              <a:gd name="connsiteY0" fmla="*/ 10316 h 10335"/>
              <a:gd name="connsiteX1" fmla="*/ 12616 w 12892"/>
              <a:gd name="connsiteY1" fmla="*/ 4463 h 10335"/>
              <a:gd name="connsiteX2" fmla="*/ 0 w 12892"/>
              <a:gd name="connsiteY2" fmla="*/ 0 h 10335"/>
              <a:gd name="connsiteX0" fmla="*/ 3037 w 12805"/>
              <a:gd name="connsiteY0" fmla="*/ 10574 h 10592"/>
              <a:gd name="connsiteX1" fmla="*/ 12616 w 12805"/>
              <a:gd name="connsiteY1" fmla="*/ 4463 h 10592"/>
              <a:gd name="connsiteX2" fmla="*/ 0 w 12805"/>
              <a:gd name="connsiteY2" fmla="*/ 0 h 10592"/>
              <a:gd name="connsiteX0" fmla="*/ 3037 w 13390"/>
              <a:gd name="connsiteY0" fmla="*/ 10574 h 10574"/>
              <a:gd name="connsiteX1" fmla="*/ 12616 w 13390"/>
              <a:gd name="connsiteY1" fmla="*/ 4463 h 10574"/>
              <a:gd name="connsiteX2" fmla="*/ 0 w 13390"/>
              <a:gd name="connsiteY2" fmla="*/ 0 h 10574"/>
              <a:gd name="connsiteX0" fmla="*/ 3037 w 13526"/>
              <a:gd name="connsiteY0" fmla="*/ 10574 h 10574"/>
              <a:gd name="connsiteX1" fmla="*/ 12786 w 13526"/>
              <a:gd name="connsiteY1" fmla="*/ 4979 h 10574"/>
              <a:gd name="connsiteX2" fmla="*/ 0 w 13526"/>
              <a:gd name="connsiteY2" fmla="*/ 0 h 10574"/>
              <a:gd name="connsiteX0" fmla="*/ 8573 w 19062"/>
              <a:gd name="connsiteY0" fmla="*/ 10015 h 10015"/>
              <a:gd name="connsiteX1" fmla="*/ 18322 w 19062"/>
              <a:gd name="connsiteY1" fmla="*/ 4420 h 10015"/>
              <a:gd name="connsiteX2" fmla="*/ 0 w 19062"/>
              <a:gd name="connsiteY2" fmla="*/ 0 h 10015"/>
              <a:gd name="connsiteX0" fmla="*/ 8573 w 19062"/>
              <a:gd name="connsiteY0" fmla="*/ 10015 h 10015"/>
              <a:gd name="connsiteX1" fmla="*/ 18322 w 19062"/>
              <a:gd name="connsiteY1" fmla="*/ 4420 h 10015"/>
              <a:gd name="connsiteX2" fmla="*/ 0 w 19062"/>
              <a:gd name="connsiteY2" fmla="*/ 0 h 10015"/>
              <a:gd name="connsiteX0" fmla="*/ 8573 w 15525"/>
              <a:gd name="connsiteY0" fmla="*/ 10015 h 10015"/>
              <a:gd name="connsiteX1" fmla="*/ 12531 w 15525"/>
              <a:gd name="connsiteY1" fmla="*/ 3976 h 10015"/>
              <a:gd name="connsiteX2" fmla="*/ 0 w 15525"/>
              <a:gd name="connsiteY2" fmla="*/ 0 h 10015"/>
              <a:gd name="connsiteX0" fmla="*/ 14705 w 19688"/>
              <a:gd name="connsiteY0" fmla="*/ 10015 h 10015"/>
              <a:gd name="connsiteX1" fmla="*/ 12531 w 19688"/>
              <a:gd name="connsiteY1" fmla="*/ 3976 h 10015"/>
              <a:gd name="connsiteX2" fmla="*/ 0 w 19688"/>
              <a:gd name="connsiteY2" fmla="*/ 0 h 10015"/>
              <a:gd name="connsiteX0" fmla="*/ 14705 w 14845"/>
              <a:gd name="connsiteY0" fmla="*/ 10015 h 10015"/>
              <a:gd name="connsiteX1" fmla="*/ 12531 w 14845"/>
              <a:gd name="connsiteY1" fmla="*/ 3976 h 10015"/>
              <a:gd name="connsiteX2" fmla="*/ 0 w 14845"/>
              <a:gd name="connsiteY2" fmla="*/ 0 h 10015"/>
              <a:gd name="connsiteX0" fmla="*/ 14705 w 14705"/>
              <a:gd name="connsiteY0" fmla="*/ 10015 h 10015"/>
              <a:gd name="connsiteX1" fmla="*/ 0 w 14705"/>
              <a:gd name="connsiteY1" fmla="*/ 0 h 10015"/>
              <a:gd name="connsiteX0" fmla="*/ 14705 w 14705"/>
              <a:gd name="connsiteY0" fmla="*/ 10015 h 10330"/>
              <a:gd name="connsiteX1" fmla="*/ 14463 w 14705"/>
              <a:gd name="connsiteY1" fmla="*/ 10330 h 10330"/>
              <a:gd name="connsiteX2" fmla="*/ 0 w 14705"/>
              <a:gd name="connsiteY2" fmla="*/ 0 h 10330"/>
              <a:gd name="connsiteX0" fmla="*/ 14705 w 14705"/>
              <a:gd name="connsiteY0" fmla="*/ 10015 h 10330"/>
              <a:gd name="connsiteX1" fmla="*/ 14463 w 14705"/>
              <a:gd name="connsiteY1" fmla="*/ 10330 h 10330"/>
              <a:gd name="connsiteX2" fmla="*/ 0 w 14705"/>
              <a:gd name="connsiteY2" fmla="*/ 0 h 10330"/>
              <a:gd name="connsiteX0" fmla="*/ 14705 w 14705"/>
              <a:gd name="connsiteY0" fmla="*/ 10015 h 10330"/>
              <a:gd name="connsiteX1" fmla="*/ 14463 w 14705"/>
              <a:gd name="connsiteY1" fmla="*/ 10330 h 10330"/>
              <a:gd name="connsiteX2" fmla="*/ 0 w 14705"/>
              <a:gd name="connsiteY2" fmla="*/ 0 h 10330"/>
              <a:gd name="connsiteX0" fmla="*/ 14705 w 48346"/>
              <a:gd name="connsiteY0" fmla="*/ 10015 h 27628"/>
              <a:gd name="connsiteX1" fmla="*/ 48346 w 48346"/>
              <a:gd name="connsiteY1" fmla="*/ 27628 h 27628"/>
              <a:gd name="connsiteX2" fmla="*/ 0 w 48346"/>
              <a:gd name="connsiteY2" fmla="*/ 0 h 27628"/>
              <a:gd name="connsiteX0" fmla="*/ 48323 w 48346"/>
              <a:gd name="connsiteY0" fmla="*/ 33846 h 33846"/>
              <a:gd name="connsiteX1" fmla="*/ 48346 w 48346"/>
              <a:gd name="connsiteY1" fmla="*/ 27628 h 33846"/>
              <a:gd name="connsiteX2" fmla="*/ 0 w 48346"/>
              <a:gd name="connsiteY2" fmla="*/ 0 h 33846"/>
              <a:gd name="connsiteX0" fmla="*/ 48323 w 48323"/>
              <a:gd name="connsiteY0" fmla="*/ 33846 h 33846"/>
              <a:gd name="connsiteX1" fmla="*/ 34316 w 48323"/>
              <a:gd name="connsiteY1" fmla="*/ 17875 h 33846"/>
              <a:gd name="connsiteX2" fmla="*/ 0 w 48323"/>
              <a:gd name="connsiteY2" fmla="*/ 0 h 33846"/>
              <a:gd name="connsiteX0" fmla="*/ 48323 w 48323"/>
              <a:gd name="connsiteY0" fmla="*/ 33846 h 33846"/>
              <a:gd name="connsiteX1" fmla="*/ 34316 w 48323"/>
              <a:gd name="connsiteY1" fmla="*/ 17875 h 33846"/>
              <a:gd name="connsiteX2" fmla="*/ 0 w 48323"/>
              <a:gd name="connsiteY2" fmla="*/ 0 h 33846"/>
              <a:gd name="connsiteX0" fmla="*/ 48323 w 48323"/>
              <a:gd name="connsiteY0" fmla="*/ 33846 h 33846"/>
              <a:gd name="connsiteX1" fmla="*/ 33345 w 48323"/>
              <a:gd name="connsiteY1" fmla="*/ 15023 h 33846"/>
              <a:gd name="connsiteX2" fmla="*/ 0 w 48323"/>
              <a:gd name="connsiteY2" fmla="*/ 0 h 33846"/>
              <a:gd name="connsiteX0" fmla="*/ 48323 w 48323"/>
              <a:gd name="connsiteY0" fmla="*/ 33846 h 33846"/>
              <a:gd name="connsiteX1" fmla="*/ 33345 w 48323"/>
              <a:gd name="connsiteY1" fmla="*/ 15023 h 33846"/>
              <a:gd name="connsiteX2" fmla="*/ 0 w 48323"/>
              <a:gd name="connsiteY2" fmla="*/ 0 h 33846"/>
              <a:gd name="connsiteX0" fmla="*/ 48323 w 48323"/>
              <a:gd name="connsiteY0" fmla="*/ 33846 h 33846"/>
              <a:gd name="connsiteX1" fmla="*/ 33345 w 48323"/>
              <a:gd name="connsiteY1" fmla="*/ 15023 h 33846"/>
              <a:gd name="connsiteX2" fmla="*/ 0 w 48323"/>
              <a:gd name="connsiteY2" fmla="*/ 0 h 33846"/>
              <a:gd name="connsiteX0" fmla="*/ 48323 w 48323"/>
              <a:gd name="connsiteY0" fmla="*/ 33846 h 33846"/>
              <a:gd name="connsiteX1" fmla="*/ 34227 w 48323"/>
              <a:gd name="connsiteY1" fmla="*/ 11066 h 33846"/>
              <a:gd name="connsiteX2" fmla="*/ 0 w 48323"/>
              <a:gd name="connsiteY2" fmla="*/ 0 h 33846"/>
              <a:gd name="connsiteX0" fmla="*/ 48323 w 48323"/>
              <a:gd name="connsiteY0" fmla="*/ 33846 h 33846"/>
              <a:gd name="connsiteX1" fmla="*/ 34227 w 48323"/>
              <a:gd name="connsiteY1" fmla="*/ 11066 h 33846"/>
              <a:gd name="connsiteX2" fmla="*/ 0 w 48323"/>
              <a:gd name="connsiteY2" fmla="*/ 0 h 33846"/>
              <a:gd name="connsiteX0" fmla="*/ 48676 w 48676"/>
              <a:gd name="connsiteY0" fmla="*/ 26301 h 26301"/>
              <a:gd name="connsiteX1" fmla="*/ 34580 w 48676"/>
              <a:gd name="connsiteY1" fmla="*/ 3521 h 26301"/>
              <a:gd name="connsiteX2" fmla="*/ 0 w 48676"/>
              <a:gd name="connsiteY2" fmla="*/ 0 h 26301"/>
              <a:gd name="connsiteX0" fmla="*/ 48676 w 48676"/>
              <a:gd name="connsiteY0" fmla="*/ 27151 h 27151"/>
              <a:gd name="connsiteX1" fmla="*/ 34580 w 48676"/>
              <a:gd name="connsiteY1" fmla="*/ 4371 h 27151"/>
              <a:gd name="connsiteX2" fmla="*/ 0 w 48676"/>
              <a:gd name="connsiteY2" fmla="*/ 850 h 27151"/>
              <a:gd name="connsiteX0" fmla="*/ 48676 w 48676"/>
              <a:gd name="connsiteY0" fmla="*/ 27003 h 27003"/>
              <a:gd name="connsiteX1" fmla="*/ 34580 w 48676"/>
              <a:gd name="connsiteY1" fmla="*/ 4223 h 27003"/>
              <a:gd name="connsiteX2" fmla="*/ 0 w 48676"/>
              <a:gd name="connsiteY2" fmla="*/ 702 h 27003"/>
              <a:gd name="connsiteX0" fmla="*/ 48676 w 48676"/>
              <a:gd name="connsiteY0" fmla="*/ 26301 h 26301"/>
              <a:gd name="connsiteX1" fmla="*/ 34580 w 48676"/>
              <a:gd name="connsiteY1" fmla="*/ 3521 h 26301"/>
              <a:gd name="connsiteX2" fmla="*/ 0 w 48676"/>
              <a:gd name="connsiteY2" fmla="*/ 0 h 26301"/>
              <a:gd name="connsiteX0" fmla="*/ 48676 w 48676"/>
              <a:gd name="connsiteY0" fmla="*/ 27340 h 27340"/>
              <a:gd name="connsiteX1" fmla="*/ 34580 w 48676"/>
              <a:gd name="connsiteY1" fmla="*/ 4560 h 27340"/>
              <a:gd name="connsiteX2" fmla="*/ 0 w 48676"/>
              <a:gd name="connsiteY2" fmla="*/ 1039 h 27340"/>
              <a:gd name="connsiteX0" fmla="*/ 48676 w 48676"/>
              <a:gd name="connsiteY0" fmla="*/ 28779 h 28779"/>
              <a:gd name="connsiteX1" fmla="*/ 30433 w 48676"/>
              <a:gd name="connsiteY1" fmla="*/ 3331 h 28779"/>
              <a:gd name="connsiteX2" fmla="*/ 0 w 48676"/>
              <a:gd name="connsiteY2" fmla="*/ 2478 h 28779"/>
              <a:gd name="connsiteX0" fmla="*/ 48676 w 48676"/>
              <a:gd name="connsiteY0" fmla="*/ 28779 h 28779"/>
              <a:gd name="connsiteX1" fmla="*/ 30433 w 48676"/>
              <a:gd name="connsiteY1" fmla="*/ 3331 h 28779"/>
              <a:gd name="connsiteX2" fmla="*/ 0 w 48676"/>
              <a:gd name="connsiteY2" fmla="*/ 2478 h 28779"/>
              <a:gd name="connsiteX0" fmla="*/ 48676 w 48676"/>
              <a:gd name="connsiteY0" fmla="*/ 29143 h 29143"/>
              <a:gd name="connsiteX1" fmla="*/ 30433 w 48676"/>
              <a:gd name="connsiteY1" fmla="*/ 3695 h 29143"/>
              <a:gd name="connsiteX2" fmla="*/ 0 w 48676"/>
              <a:gd name="connsiteY2" fmla="*/ 2842 h 29143"/>
              <a:gd name="connsiteX0" fmla="*/ 48676 w 48676"/>
              <a:gd name="connsiteY0" fmla="*/ 30482 h 30482"/>
              <a:gd name="connsiteX1" fmla="*/ 28139 w 48676"/>
              <a:gd name="connsiteY1" fmla="*/ 3010 h 30482"/>
              <a:gd name="connsiteX2" fmla="*/ 0 w 48676"/>
              <a:gd name="connsiteY2" fmla="*/ 4181 h 30482"/>
              <a:gd name="connsiteX0" fmla="*/ 49382 w 49382"/>
              <a:gd name="connsiteY0" fmla="*/ 30136 h 30136"/>
              <a:gd name="connsiteX1" fmla="*/ 28845 w 49382"/>
              <a:gd name="connsiteY1" fmla="*/ 2664 h 30136"/>
              <a:gd name="connsiteX2" fmla="*/ 0 w 49382"/>
              <a:gd name="connsiteY2" fmla="*/ 5215 h 30136"/>
              <a:gd name="connsiteX0" fmla="*/ 49382 w 49382"/>
              <a:gd name="connsiteY0" fmla="*/ 30136 h 30136"/>
              <a:gd name="connsiteX1" fmla="*/ 28845 w 49382"/>
              <a:gd name="connsiteY1" fmla="*/ 2664 h 30136"/>
              <a:gd name="connsiteX2" fmla="*/ 0 w 49382"/>
              <a:gd name="connsiteY2" fmla="*/ 5215 h 30136"/>
              <a:gd name="connsiteX0" fmla="*/ 49382 w 49382"/>
              <a:gd name="connsiteY0" fmla="*/ 25628 h 25628"/>
              <a:gd name="connsiteX1" fmla="*/ 31227 w 49382"/>
              <a:gd name="connsiteY1" fmla="*/ 8001 h 25628"/>
              <a:gd name="connsiteX2" fmla="*/ 0 w 49382"/>
              <a:gd name="connsiteY2" fmla="*/ 707 h 25628"/>
              <a:gd name="connsiteX0" fmla="*/ 48853 w 48853"/>
              <a:gd name="connsiteY0" fmla="*/ 29116 h 29116"/>
              <a:gd name="connsiteX1" fmla="*/ 30698 w 48853"/>
              <a:gd name="connsiteY1" fmla="*/ 11489 h 29116"/>
              <a:gd name="connsiteX2" fmla="*/ 0 w 48853"/>
              <a:gd name="connsiteY2" fmla="*/ 423 h 29116"/>
              <a:gd name="connsiteX0" fmla="*/ 48853 w 48853"/>
              <a:gd name="connsiteY0" fmla="*/ 28693 h 28693"/>
              <a:gd name="connsiteX1" fmla="*/ 30698 w 48853"/>
              <a:gd name="connsiteY1" fmla="*/ 11066 h 28693"/>
              <a:gd name="connsiteX2" fmla="*/ 0 w 48853"/>
              <a:gd name="connsiteY2" fmla="*/ 0 h 28693"/>
              <a:gd name="connsiteX0" fmla="*/ 47706 w 47706"/>
              <a:gd name="connsiteY0" fmla="*/ 28049 h 28049"/>
              <a:gd name="connsiteX1" fmla="*/ 29551 w 47706"/>
              <a:gd name="connsiteY1" fmla="*/ 10422 h 28049"/>
              <a:gd name="connsiteX2" fmla="*/ 0 w 47706"/>
              <a:gd name="connsiteY2" fmla="*/ 0 h 28049"/>
              <a:gd name="connsiteX0" fmla="*/ 47706 w 47706"/>
              <a:gd name="connsiteY0" fmla="*/ 28049 h 28049"/>
              <a:gd name="connsiteX1" fmla="*/ 29551 w 47706"/>
              <a:gd name="connsiteY1" fmla="*/ 10422 h 28049"/>
              <a:gd name="connsiteX2" fmla="*/ 0 w 47706"/>
              <a:gd name="connsiteY2" fmla="*/ 0 h 28049"/>
              <a:gd name="connsiteX0" fmla="*/ 47706 w 47706"/>
              <a:gd name="connsiteY0" fmla="*/ 28049 h 28049"/>
              <a:gd name="connsiteX1" fmla="*/ 26463 w 47706"/>
              <a:gd name="connsiteY1" fmla="*/ 8214 h 28049"/>
              <a:gd name="connsiteX2" fmla="*/ 0 w 47706"/>
              <a:gd name="connsiteY2" fmla="*/ 0 h 28049"/>
              <a:gd name="connsiteX0" fmla="*/ 47706 w 47706"/>
              <a:gd name="connsiteY0" fmla="*/ 28049 h 28049"/>
              <a:gd name="connsiteX1" fmla="*/ 26463 w 47706"/>
              <a:gd name="connsiteY1" fmla="*/ 8214 h 28049"/>
              <a:gd name="connsiteX2" fmla="*/ 0 w 47706"/>
              <a:gd name="connsiteY2" fmla="*/ 0 h 28049"/>
              <a:gd name="connsiteX0" fmla="*/ 47706 w 47706"/>
              <a:gd name="connsiteY0" fmla="*/ 28049 h 28049"/>
              <a:gd name="connsiteX1" fmla="*/ 26463 w 47706"/>
              <a:gd name="connsiteY1" fmla="*/ 8214 h 28049"/>
              <a:gd name="connsiteX2" fmla="*/ 0 w 47706"/>
              <a:gd name="connsiteY2" fmla="*/ 0 h 28049"/>
              <a:gd name="connsiteX0" fmla="*/ 47706 w 47706"/>
              <a:gd name="connsiteY0" fmla="*/ 28049 h 28049"/>
              <a:gd name="connsiteX1" fmla="*/ 26463 w 47706"/>
              <a:gd name="connsiteY1" fmla="*/ 8214 h 28049"/>
              <a:gd name="connsiteX2" fmla="*/ 0 w 47706"/>
              <a:gd name="connsiteY2" fmla="*/ 0 h 28049"/>
              <a:gd name="connsiteX0" fmla="*/ 47706 w 47706"/>
              <a:gd name="connsiteY0" fmla="*/ 28049 h 28049"/>
              <a:gd name="connsiteX1" fmla="*/ 30345 w 47706"/>
              <a:gd name="connsiteY1" fmla="*/ 7110 h 28049"/>
              <a:gd name="connsiteX2" fmla="*/ 0 w 47706"/>
              <a:gd name="connsiteY2" fmla="*/ 0 h 28049"/>
              <a:gd name="connsiteX0" fmla="*/ 47706 w 47706"/>
              <a:gd name="connsiteY0" fmla="*/ 28049 h 28049"/>
              <a:gd name="connsiteX1" fmla="*/ 30345 w 47706"/>
              <a:gd name="connsiteY1" fmla="*/ 7110 h 28049"/>
              <a:gd name="connsiteX2" fmla="*/ 0 w 47706"/>
              <a:gd name="connsiteY2" fmla="*/ 0 h 28049"/>
              <a:gd name="connsiteX0" fmla="*/ 47706 w 47706"/>
              <a:gd name="connsiteY0" fmla="*/ 28049 h 28049"/>
              <a:gd name="connsiteX1" fmla="*/ 30345 w 47706"/>
              <a:gd name="connsiteY1" fmla="*/ 7110 h 28049"/>
              <a:gd name="connsiteX2" fmla="*/ 0 w 47706"/>
              <a:gd name="connsiteY2" fmla="*/ 0 h 28049"/>
              <a:gd name="connsiteX0" fmla="*/ 47706 w 47711"/>
              <a:gd name="connsiteY0" fmla="*/ 28049 h 28049"/>
              <a:gd name="connsiteX1" fmla="*/ 30345 w 47711"/>
              <a:gd name="connsiteY1" fmla="*/ 7110 h 28049"/>
              <a:gd name="connsiteX2" fmla="*/ 0 w 47711"/>
              <a:gd name="connsiteY2" fmla="*/ 0 h 28049"/>
              <a:gd name="connsiteX0" fmla="*/ 47706 w 47706"/>
              <a:gd name="connsiteY0" fmla="*/ 28478 h 28478"/>
              <a:gd name="connsiteX1" fmla="*/ 30345 w 47706"/>
              <a:gd name="connsiteY1" fmla="*/ 7539 h 28478"/>
              <a:gd name="connsiteX2" fmla="*/ 0 w 47706"/>
              <a:gd name="connsiteY2" fmla="*/ 429 h 28478"/>
              <a:gd name="connsiteX0" fmla="*/ 47706 w 47706"/>
              <a:gd name="connsiteY0" fmla="*/ 28049 h 28049"/>
              <a:gd name="connsiteX1" fmla="*/ 30345 w 47706"/>
              <a:gd name="connsiteY1" fmla="*/ 7110 h 28049"/>
              <a:gd name="connsiteX2" fmla="*/ 0 w 47706"/>
              <a:gd name="connsiteY2" fmla="*/ 0 h 28049"/>
              <a:gd name="connsiteX0" fmla="*/ 47706 w 47706"/>
              <a:gd name="connsiteY0" fmla="*/ 28113 h 28113"/>
              <a:gd name="connsiteX1" fmla="*/ 27610 w 47706"/>
              <a:gd name="connsiteY1" fmla="*/ 6898 h 28113"/>
              <a:gd name="connsiteX2" fmla="*/ 0 w 47706"/>
              <a:gd name="connsiteY2" fmla="*/ 64 h 28113"/>
              <a:gd name="connsiteX0" fmla="*/ 47706 w 47706"/>
              <a:gd name="connsiteY0" fmla="*/ 28113 h 28113"/>
              <a:gd name="connsiteX1" fmla="*/ 27610 w 47706"/>
              <a:gd name="connsiteY1" fmla="*/ 6898 h 28113"/>
              <a:gd name="connsiteX2" fmla="*/ 0 w 47706"/>
              <a:gd name="connsiteY2" fmla="*/ 64 h 28113"/>
              <a:gd name="connsiteX0" fmla="*/ 47706 w 47706"/>
              <a:gd name="connsiteY0" fmla="*/ 28049 h 28049"/>
              <a:gd name="connsiteX1" fmla="*/ 27610 w 47706"/>
              <a:gd name="connsiteY1" fmla="*/ 6834 h 28049"/>
              <a:gd name="connsiteX2" fmla="*/ 0 w 47706"/>
              <a:gd name="connsiteY2" fmla="*/ 0 h 28049"/>
              <a:gd name="connsiteX0" fmla="*/ 47706 w 47706"/>
              <a:gd name="connsiteY0" fmla="*/ 28049 h 28049"/>
              <a:gd name="connsiteX1" fmla="*/ 27610 w 47706"/>
              <a:gd name="connsiteY1" fmla="*/ 6834 h 28049"/>
              <a:gd name="connsiteX2" fmla="*/ 0 w 47706"/>
              <a:gd name="connsiteY2" fmla="*/ 0 h 28049"/>
              <a:gd name="connsiteX0" fmla="*/ 47706 w 47706"/>
              <a:gd name="connsiteY0" fmla="*/ 28049 h 28049"/>
              <a:gd name="connsiteX1" fmla="*/ 27610 w 47706"/>
              <a:gd name="connsiteY1" fmla="*/ 6834 h 28049"/>
              <a:gd name="connsiteX2" fmla="*/ 0 w 47706"/>
              <a:gd name="connsiteY2" fmla="*/ 0 h 28049"/>
              <a:gd name="connsiteX0" fmla="*/ 47706 w 47706"/>
              <a:gd name="connsiteY0" fmla="*/ 28049 h 28049"/>
              <a:gd name="connsiteX1" fmla="*/ 27610 w 47706"/>
              <a:gd name="connsiteY1" fmla="*/ 6834 h 28049"/>
              <a:gd name="connsiteX2" fmla="*/ 0 w 47706"/>
              <a:gd name="connsiteY2" fmla="*/ 0 h 28049"/>
              <a:gd name="connsiteX0" fmla="*/ 47706 w 47706"/>
              <a:gd name="connsiteY0" fmla="*/ 28049 h 28049"/>
              <a:gd name="connsiteX1" fmla="*/ 27610 w 47706"/>
              <a:gd name="connsiteY1" fmla="*/ 6834 h 28049"/>
              <a:gd name="connsiteX2" fmla="*/ 0 w 47706"/>
              <a:gd name="connsiteY2" fmla="*/ 0 h 2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706" h="28049">
                <a:moveTo>
                  <a:pt x="47706" y="28049"/>
                </a:moveTo>
                <a:cubicBezTo>
                  <a:pt x="47714" y="25976"/>
                  <a:pt x="42106" y="15128"/>
                  <a:pt x="27610" y="6834"/>
                </a:cubicBezTo>
                <a:cubicBezTo>
                  <a:pt x="13114" y="-1460"/>
                  <a:pt x="21476" y="721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/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0" name="Picture 4" descr="Bilancia Peso Giudice - Immagini gratis su Pixabay">
            <a:extLst>
              <a:ext uri="{FF2B5EF4-FFF2-40B4-BE49-F238E27FC236}">
                <a16:creationId xmlns:a16="http://schemas.microsoft.com/office/drawing/2014/main" id="{B7DB0671-27A9-AC5E-CE70-40CC776E9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82390" y="4342273"/>
            <a:ext cx="2705611" cy="21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6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6" grpId="0"/>
      <p:bldP spid="37" grpId="0"/>
      <p:bldP spid="40" grpId="0"/>
      <p:bldP spid="52" grpId="0" animBg="1"/>
      <p:bldP spid="53" grpId="0"/>
      <p:bldP spid="58" grpId="0"/>
      <p:bldP spid="68" grpId="0"/>
      <p:bldP spid="72" grpId="0"/>
      <p:bldP spid="85" grpId="0"/>
      <p:bldP spid="86" grpId="0" animBg="1"/>
      <p:bldP spid="86" grpId="1" animBg="1"/>
      <p:bldP spid="89" grpId="0"/>
      <p:bldP spid="97" grpId="0"/>
      <p:bldP spid="98" grpId="0" animBg="1"/>
      <p:bldP spid="98" grpId="1" animBg="1"/>
      <p:bldP spid="98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14337C-58CC-5D04-6BE5-2CA1F29B3F3F}"/>
              </a:ext>
            </a:extLst>
          </p:cNvPr>
          <p:cNvSpPr txBox="1"/>
          <p:nvPr/>
        </p:nvSpPr>
        <p:spPr>
          <a:xfrm>
            <a:off x="282052" y="259307"/>
            <a:ext cx="11664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Diagnosi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10730-B21D-C8EF-D69E-9DD8D0334BD3}"/>
              </a:ext>
            </a:extLst>
          </p:cNvPr>
          <p:cNvSpPr txBox="1"/>
          <p:nvPr/>
        </p:nvSpPr>
        <p:spPr>
          <a:xfrm>
            <a:off x="306370" y="1050245"/>
            <a:ext cx="9464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C’è un aumento di </a:t>
            </a:r>
            <a:r>
              <a:rPr lang="it-IT" sz="2400" dirty="0" err="1"/>
              <a:t>aPTT</a:t>
            </a:r>
            <a:r>
              <a:rPr lang="it-IT" sz="2400" dirty="0"/>
              <a:t> e PT, ma il test più utile è la </a:t>
            </a:r>
            <a:r>
              <a:rPr lang="it-IT" sz="2400" dirty="0" err="1"/>
              <a:t>tromboelastografia</a:t>
            </a:r>
            <a:endParaRPr lang="it-IT" sz="2400" dirty="0"/>
          </a:p>
          <a:p>
            <a:r>
              <a:rPr lang="it-IT" sz="2400" dirty="0"/>
              <a:t>&gt; Valutazione globale del processo emostatico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D6B8A-5597-576C-4438-C4ED0454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52" y="2358478"/>
            <a:ext cx="5094411" cy="33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21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F3299BA-FB95-593F-5018-FB23C630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99" y="224673"/>
            <a:ext cx="7780846" cy="386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97E186-5CC8-08B2-C2C3-0C7D2B64706F}"/>
              </a:ext>
            </a:extLst>
          </p:cNvPr>
          <p:cNvSpPr txBox="1"/>
          <p:nvPr/>
        </p:nvSpPr>
        <p:spPr>
          <a:xfrm>
            <a:off x="359199" y="4305597"/>
            <a:ext cx="104083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 time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tempo di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inizio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della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formazione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del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coagulo</a:t>
            </a:r>
            <a:endParaRPr lang="en-US" sz="2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 time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tempo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dall’inizio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alla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dimensione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di 20 mm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Alpha angle (α)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pendenza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della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tangente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velocità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avvio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Maximum amplitude (MA)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ampiezza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massima</a:t>
            </a:r>
            <a:endParaRPr lang="en-US" sz="2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en-US" sz="2400" b="1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30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ampiezza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dopo 30’</a:t>
            </a:r>
          </a:p>
        </p:txBody>
      </p:sp>
    </p:spTree>
    <p:extLst>
      <p:ext uri="{BB962C8B-B14F-4D97-AF65-F5344CB8AC3E}">
        <p14:creationId xmlns:p14="http://schemas.microsoft.com/office/powerpoint/2010/main" val="1834932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DD7D3-D351-6D92-60C1-059960827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23" y="83530"/>
            <a:ext cx="11933954" cy="66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3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1AD41C-D24C-AEA6-C071-62D26C663646}"/>
              </a:ext>
            </a:extLst>
          </p:cNvPr>
          <p:cNvSpPr txBox="1"/>
          <p:nvPr/>
        </p:nvSpPr>
        <p:spPr>
          <a:xfrm>
            <a:off x="547577" y="765544"/>
            <a:ext cx="10829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4000" b="1" i="0" u="none" strike="noStrike" baseline="0" dirty="0">
                <a:solidFill>
                  <a:srgbClr val="0070C0"/>
                </a:solidFill>
                <a:latin typeface="Arial-BoldMT"/>
              </a:rPr>
              <a:t>TROPPA COAGULAZIONE O COAGULAZIONE AL POSTO SBAGLIATO</a:t>
            </a:r>
          </a:p>
        </p:txBody>
      </p:sp>
    </p:spTree>
    <p:extLst>
      <p:ext uri="{BB962C8B-B14F-4D97-AF65-F5344CB8AC3E}">
        <p14:creationId xmlns:p14="http://schemas.microsoft.com/office/powerpoint/2010/main" val="787046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1EEAC2-1D89-B4FC-212C-4C2504EFAEE2}"/>
              </a:ext>
            </a:extLst>
          </p:cNvPr>
          <p:cNvSpPr txBox="1"/>
          <p:nvPr/>
        </p:nvSpPr>
        <p:spPr>
          <a:xfrm>
            <a:off x="268941" y="259161"/>
            <a:ext cx="10444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Prevenzione della trombosi post-frattura / post trauma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5D99A-D47B-2B85-F5D3-F4F55DB52378}"/>
              </a:ext>
            </a:extLst>
          </p:cNvPr>
          <p:cNvSpPr txBox="1"/>
          <p:nvPr/>
        </p:nvSpPr>
        <p:spPr>
          <a:xfrm>
            <a:off x="268941" y="953519"/>
            <a:ext cx="10967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Alto </a:t>
            </a:r>
            <a:r>
              <a:rPr lang="en-US" sz="2400" dirty="0" err="1"/>
              <a:t>rischio</a:t>
            </a:r>
            <a:r>
              <a:rPr lang="en-US" sz="2400" dirty="0"/>
              <a:t> di </a:t>
            </a:r>
            <a:r>
              <a:rPr lang="en-US" sz="2400" dirty="0" err="1"/>
              <a:t>tromboembolia</a:t>
            </a:r>
            <a:r>
              <a:rPr lang="en-US" sz="2400" dirty="0"/>
              <a:t> ed </a:t>
            </a:r>
            <a:r>
              <a:rPr lang="en-US" sz="2400" dirty="0" err="1"/>
              <a:t>emorragie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- </a:t>
            </a:r>
            <a:r>
              <a:rPr lang="en-US" sz="2400" dirty="0" err="1"/>
              <a:t>liberazione</a:t>
            </a:r>
            <a:r>
              <a:rPr lang="en-US" sz="2400" dirty="0"/>
              <a:t> di </a:t>
            </a:r>
            <a:r>
              <a:rPr lang="en-US" sz="2400" dirty="0" err="1"/>
              <a:t>fattore</a:t>
            </a:r>
            <a:r>
              <a:rPr lang="en-US" sz="2400" dirty="0"/>
              <a:t> </a:t>
            </a:r>
            <a:r>
              <a:rPr lang="en-US" sz="2400" dirty="0" err="1"/>
              <a:t>tessutale</a:t>
            </a:r>
            <a:r>
              <a:rPr lang="en-US" sz="2400" dirty="0"/>
              <a:t> </a:t>
            </a:r>
            <a:r>
              <a:rPr lang="en-US" sz="2400" dirty="0" err="1"/>
              <a:t>sia</a:t>
            </a:r>
            <a:r>
              <a:rPr lang="en-US" sz="2400" dirty="0"/>
              <a:t> per il trauma, </a:t>
            </a:r>
            <a:r>
              <a:rPr lang="en-US" sz="2400" dirty="0" err="1"/>
              <a:t>sia</a:t>
            </a:r>
            <a:r>
              <a:rPr lang="en-US" sz="2400" dirty="0"/>
              <a:t> per </a:t>
            </a:r>
            <a:r>
              <a:rPr lang="en-US" sz="2400" dirty="0" err="1"/>
              <a:t>eventuali</a:t>
            </a:r>
            <a:r>
              <a:rPr lang="en-US" sz="2400" dirty="0"/>
              <a:t> </a:t>
            </a:r>
            <a:r>
              <a:rPr lang="en-US" sz="2400" dirty="0" err="1"/>
              <a:t>interventi</a:t>
            </a:r>
            <a:r>
              <a:rPr lang="en-US" sz="2400" dirty="0"/>
              <a:t> </a:t>
            </a:r>
            <a:r>
              <a:rPr lang="en-US" sz="2400" dirty="0" err="1"/>
              <a:t>chirurgici</a:t>
            </a:r>
            <a:br>
              <a:rPr lang="en-US" sz="2400" dirty="0"/>
            </a:br>
            <a:r>
              <a:rPr lang="en-US" sz="2400" dirty="0"/>
              <a:t>- </a:t>
            </a:r>
            <a:r>
              <a:rPr lang="en-US" sz="2400" dirty="0" err="1"/>
              <a:t>ipercoagulabilità</a:t>
            </a:r>
            <a:r>
              <a:rPr lang="en-US" sz="2400" dirty="0"/>
              <a:t> per </a:t>
            </a:r>
            <a:r>
              <a:rPr lang="en-US" sz="2400" dirty="0" err="1"/>
              <a:t>immobilità</a:t>
            </a:r>
            <a:endParaRPr lang="it-IT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E526A-98FC-5BFB-17F5-6D7CEBCF9166}"/>
              </a:ext>
            </a:extLst>
          </p:cNvPr>
          <p:cNvSpPr txBox="1"/>
          <p:nvPr/>
        </p:nvSpPr>
        <p:spPr>
          <a:xfrm>
            <a:off x="308060" y="2308005"/>
            <a:ext cx="110461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Profilassi</a:t>
            </a:r>
            <a:r>
              <a:rPr lang="en-US" sz="2400" dirty="0"/>
              <a:t> </a:t>
            </a:r>
            <a:r>
              <a:rPr lang="en-US" sz="2400" dirty="0" err="1"/>
              <a:t>meccanica</a:t>
            </a:r>
            <a:r>
              <a:rPr lang="en-US" sz="2400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Ridurre</a:t>
            </a:r>
            <a:r>
              <a:rPr lang="en-US" sz="2400" dirty="0"/>
              <a:t> la </a:t>
            </a:r>
            <a:r>
              <a:rPr lang="en-US" sz="2400" dirty="0" err="1"/>
              <a:t>diffusione</a:t>
            </a:r>
            <a:r>
              <a:rPr lang="en-US" sz="2400" dirty="0"/>
              <a:t> di </a:t>
            </a:r>
            <a:r>
              <a:rPr lang="en-US" sz="2400" dirty="0" err="1"/>
              <a:t>fattore</a:t>
            </a:r>
            <a:r>
              <a:rPr lang="en-US" sz="2400" dirty="0"/>
              <a:t> </a:t>
            </a:r>
            <a:r>
              <a:rPr lang="en-US" sz="2400" dirty="0" err="1"/>
              <a:t>tessutale</a:t>
            </a:r>
            <a:r>
              <a:rPr lang="en-US" sz="2400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Ridurre</a:t>
            </a:r>
            <a:r>
              <a:rPr lang="en-US" sz="2400" dirty="0"/>
              <a:t> la </a:t>
            </a:r>
            <a:r>
              <a:rPr lang="en-US" sz="2400" dirty="0" err="1"/>
              <a:t>stasi</a:t>
            </a:r>
            <a:r>
              <a:rPr lang="en-US" sz="2400" dirty="0"/>
              <a:t> con </a:t>
            </a:r>
            <a:r>
              <a:rPr lang="en-US" sz="2400" dirty="0" err="1"/>
              <a:t>massaggio</a:t>
            </a:r>
            <a:r>
              <a:rPr lang="en-US" sz="2400" dirty="0"/>
              <a:t> </a:t>
            </a:r>
            <a:r>
              <a:rPr lang="en-US" sz="2400" dirty="0" err="1"/>
              <a:t>muscolare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n-US" sz="2400" dirty="0" err="1"/>
              <a:t>Anticoagulanti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Eparine</a:t>
            </a:r>
            <a:r>
              <a:rPr lang="en-US" sz="2400" dirty="0"/>
              <a:t> a basso peso </a:t>
            </a:r>
            <a:r>
              <a:rPr lang="en-US" sz="2400" dirty="0" err="1"/>
              <a:t>molecolare</a:t>
            </a:r>
            <a:r>
              <a:rPr lang="en-US" sz="2400" dirty="0"/>
              <a:t>: </a:t>
            </a:r>
            <a:r>
              <a:rPr lang="en-US" sz="2400" dirty="0" err="1"/>
              <a:t>buon</a:t>
            </a:r>
            <a:r>
              <a:rPr lang="en-US" sz="2400" dirty="0"/>
              <a:t> rapport </a:t>
            </a:r>
            <a:r>
              <a:rPr lang="en-US" sz="2400" dirty="0" err="1"/>
              <a:t>efficiacia</a:t>
            </a:r>
            <a:r>
              <a:rPr lang="en-US" sz="2400" dirty="0"/>
              <a:t>/</a:t>
            </a:r>
            <a:r>
              <a:rPr lang="en-US" sz="2400" dirty="0" err="1"/>
              <a:t>rischio</a:t>
            </a:r>
            <a:r>
              <a:rPr lang="en-US" sz="2400" dirty="0"/>
              <a:t> </a:t>
            </a:r>
            <a:r>
              <a:rPr lang="en-US" sz="2400" dirty="0" err="1"/>
              <a:t>sanguinamento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Acido</a:t>
            </a:r>
            <a:r>
              <a:rPr lang="en-US" sz="2400" dirty="0"/>
              <a:t> </a:t>
            </a:r>
            <a:r>
              <a:rPr lang="en-US" sz="2400" dirty="0" err="1"/>
              <a:t>acetilsalicilico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68851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ADB00-B5EC-DCD4-F07C-D06F26F84CA8}"/>
              </a:ext>
            </a:extLst>
          </p:cNvPr>
          <p:cNvSpPr txBox="1"/>
          <p:nvPr/>
        </p:nvSpPr>
        <p:spPr>
          <a:xfrm>
            <a:off x="282052" y="259307"/>
            <a:ext cx="11664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Terapia</a:t>
            </a:r>
          </a:p>
        </p:txBody>
      </p:sp>
      <p:pic>
        <p:nvPicPr>
          <p:cNvPr id="3" name="Picture 4" descr="Bilancia Peso Giudice - Immagini gratis su Pixabay">
            <a:extLst>
              <a:ext uri="{FF2B5EF4-FFF2-40B4-BE49-F238E27FC236}">
                <a16:creationId xmlns:a16="http://schemas.microsoft.com/office/drawing/2014/main" id="{0D7261BD-19D6-B0B1-47B8-D87B99083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1874" y="307601"/>
            <a:ext cx="2705611" cy="21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7E9F53-17F3-29AF-591D-253A764DA9F9}"/>
              </a:ext>
            </a:extLst>
          </p:cNvPr>
          <p:cNvSpPr txBox="1"/>
          <p:nvPr/>
        </p:nvSpPr>
        <p:spPr>
          <a:xfrm>
            <a:off x="329937" y="1093509"/>
            <a:ext cx="116642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Rianimazione </a:t>
            </a:r>
            <a:r>
              <a:rPr lang="it-IT" sz="2800" dirty="0" err="1"/>
              <a:t>ipovolemica</a:t>
            </a:r>
            <a:endParaRPr lang="it-IT" sz="2800" dirty="0"/>
          </a:p>
          <a:p>
            <a:r>
              <a:rPr lang="it-IT" sz="2800" dirty="0"/>
              <a:t>Prevenzione dell’ipotermia</a:t>
            </a:r>
          </a:p>
          <a:p>
            <a:r>
              <a:rPr lang="it-IT" sz="2800" dirty="0"/>
              <a:t>Supporto precoce alla coagulazione</a:t>
            </a:r>
          </a:p>
          <a:p>
            <a:endParaRPr lang="it-IT" sz="2800" dirty="0"/>
          </a:p>
          <a:p>
            <a:r>
              <a:rPr lang="it-IT" sz="2800" dirty="0"/>
              <a:t>GR concentrati &gt; </a:t>
            </a:r>
            <a:r>
              <a:rPr lang="it-IT" sz="2800" dirty="0" err="1"/>
              <a:t>Hb</a:t>
            </a:r>
            <a:r>
              <a:rPr lang="it-IT" sz="2800" dirty="0"/>
              <a:t> tra 7 e 9 g/dL</a:t>
            </a:r>
          </a:p>
          <a:p>
            <a:r>
              <a:rPr lang="it-IT" sz="2800" dirty="0"/>
              <a:t>Plasma fresco congelato (PFC) &gt; se sanguinamento (10-15 </a:t>
            </a:r>
            <a:r>
              <a:rPr lang="it-IT" sz="2800" dirty="0" err="1"/>
              <a:t>mL</a:t>
            </a:r>
            <a:r>
              <a:rPr lang="it-IT" sz="2800" dirty="0"/>
              <a:t>/Kg)</a:t>
            </a:r>
          </a:p>
          <a:p>
            <a:r>
              <a:rPr lang="it-IT" sz="2800" dirty="0"/>
              <a:t>Concentrati piastrinici se PLT &lt; 50.000/</a:t>
            </a:r>
            <a:r>
              <a:rPr lang="it-IT" sz="2800" dirty="0" err="1"/>
              <a:t>mcL</a:t>
            </a:r>
            <a:r>
              <a:rPr lang="it-IT" sz="2800" dirty="0"/>
              <a:t> (o 100.000 in caso di trauma cranico)</a:t>
            </a:r>
          </a:p>
          <a:p>
            <a:r>
              <a:rPr lang="it-IT" sz="2800" dirty="0"/>
              <a:t>Fibrinogeno se 150 mg/dL</a:t>
            </a:r>
          </a:p>
          <a:p>
            <a:endParaRPr lang="it-IT" sz="2800" dirty="0"/>
          </a:p>
          <a:p>
            <a:r>
              <a:rPr lang="it-IT" sz="2800" dirty="0"/>
              <a:t>Acido </a:t>
            </a:r>
            <a:r>
              <a:rPr lang="it-IT" sz="2800" dirty="0" err="1"/>
              <a:t>Tranexamico</a:t>
            </a:r>
            <a:r>
              <a:rPr lang="it-IT" sz="2800" dirty="0"/>
              <a:t> (inibitore della fibrinolisi), solo se </a:t>
            </a:r>
            <a:r>
              <a:rPr lang="it-IT" sz="2800" dirty="0" err="1"/>
              <a:t>iperfibrinolisi</a:t>
            </a:r>
            <a:r>
              <a:rPr lang="it-IT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1041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4D0C08-431E-7157-2C93-EC77040FC3BD}"/>
              </a:ext>
            </a:extLst>
          </p:cNvPr>
          <p:cNvSpPr txBox="1"/>
          <p:nvPr/>
        </p:nvSpPr>
        <p:spPr>
          <a:xfrm>
            <a:off x="263856" y="37415"/>
            <a:ext cx="1166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DIC – </a:t>
            </a:r>
            <a:r>
              <a:rPr lang="it-IT" sz="4000" b="1" dirty="0" err="1">
                <a:solidFill>
                  <a:srgbClr val="0070C0"/>
                </a:solidFill>
              </a:rPr>
              <a:t>Disseminated</a:t>
            </a:r>
            <a:r>
              <a:rPr lang="it-IT" sz="4000" b="1" dirty="0">
                <a:solidFill>
                  <a:srgbClr val="0070C0"/>
                </a:solidFill>
              </a:rPr>
              <a:t> </a:t>
            </a:r>
            <a:r>
              <a:rPr lang="it-IT" sz="4000" b="1" dirty="0" err="1">
                <a:solidFill>
                  <a:srgbClr val="0070C0"/>
                </a:solidFill>
              </a:rPr>
              <a:t>Intravascular</a:t>
            </a:r>
            <a:r>
              <a:rPr lang="it-IT" sz="4000" b="1" dirty="0">
                <a:solidFill>
                  <a:srgbClr val="0070C0"/>
                </a:solidFill>
              </a:rPr>
              <a:t> </a:t>
            </a:r>
            <a:r>
              <a:rPr lang="it-IT" sz="4000" b="1" dirty="0" err="1">
                <a:solidFill>
                  <a:srgbClr val="0070C0"/>
                </a:solidFill>
              </a:rPr>
              <a:t>Coagulation</a:t>
            </a:r>
            <a:endParaRPr lang="it-IT" sz="40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3AFDD-28EB-FC59-70C6-85EF716179B0}"/>
              </a:ext>
            </a:extLst>
          </p:cNvPr>
          <p:cNvSpPr txBox="1"/>
          <p:nvPr/>
        </p:nvSpPr>
        <p:spPr>
          <a:xfrm>
            <a:off x="454196" y="1270164"/>
            <a:ext cx="92476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Diffusa formazione di fibrina a livello intravascolare con occlusione dei vasi di piccolo e medio calibro</a:t>
            </a:r>
          </a:p>
          <a:p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/>
              <a:t>Attivazione secondaria della fibrinolisi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/>
              <a:t>Consumo di fattori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/>
              <a:t>Sequestro di piastrine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/>
              <a:t>Danno d’organo </a:t>
            </a:r>
            <a:r>
              <a:rPr lang="it-IT" sz="2400" dirty="0" err="1"/>
              <a:t>epr</a:t>
            </a:r>
            <a:r>
              <a:rPr lang="it-IT" sz="2400" dirty="0"/>
              <a:t> </a:t>
            </a:r>
            <a:r>
              <a:rPr lang="it-IT" sz="2400" dirty="0" err="1"/>
              <a:t>microtrombosi</a:t>
            </a:r>
            <a:endParaRPr lang="it-IT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8AC7968-F8F9-47AA-E72D-D60279932579}"/>
              </a:ext>
            </a:extLst>
          </p:cNvPr>
          <p:cNvSpPr/>
          <p:nvPr/>
        </p:nvSpPr>
        <p:spPr>
          <a:xfrm>
            <a:off x="6061435" y="2842293"/>
            <a:ext cx="400639" cy="268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1F13D-E159-4AC6-5DD3-EA3BCDB35130}"/>
              </a:ext>
            </a:extLst>
          </p:cNvPr>
          <p:cNvSpPr txBox="1"/>
          <p:nvPr/>
        </p:nvSpPr>
        <p:spPr>
          <a:xfrm>
            <a:off x="6608325" y="2743324"/>
            <a:ext cx="1769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EMORRAGIE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EF4612-5CD9-675B-C960-93AC0913ECE4}"/>
              </a:ext>
            </a:extLst>
          </p:cNvPr>
          <p:cNvSpPr txBox="1"/>
          <p:nvPr/>
        </p:nvSpPr>
        <p:spPr>
          <a:xfrm>
            <a:off x="530512" y="4302335"/>
            <a:ext cx="10341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INSUFFICIENZA DEL </a:t>
            </a:r>
            <a:br>
              <a:rPr lang="it-IT" sz="2800" b="1" dirty="0"/>
            </a:br>
            <a:r>
              <a:rPr lang="it-IT" sz="2800" b="1" dirty="0"/>
              <a:t>SISTEMA EMOSTATICO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/>
              <a:t>PRO-TROMBOTICA E PRO-EMORRAGICA ALLO STESSO TEMPO</a:t>
            </a:r>
          </a:p>
        </p:txBody>
      </p:sp>
    </p:spTree>
    <p:extLst>
      <p:ext uri="{BB962C8B-B14F-4D97-AF65-F5344CB8AC3E}">
        <p14:creationId xmlns:p14="http://schemas.microsoft.com/office/powerpoint/2010/main" val="341831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76"/>
          <p:cNvSpPr txBox="1"/>
          <p:nvPr/>
        </p:nvSpPr>
        <p:spPr>
          <a:xfrm>
            <a:off x="412291" y="163512"/>
            <a:ext cx="7437438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ea typeface="Comic Sans MS"/>
                <a:cs typeface="Comic Sans MS"/>
                <a:sym typeface="Comic Sans MS"/>
              </a:rPr>
              <a:t>COAGULAZIONE INTRAVASLE DISSEMIANTA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901" name="Google Shape;901;p76"/>
          <p:cNvPicPr preferRelativeResize="0"/>
          <p:nvPr/>
        </p:nvPicPr>
        <p:blipFill rotWithShape="1">
          <a:blip r:embed="rId3">
            <a:alphaModFix/>
          </a:blip>
          <a:srcRect l="13473" t="12616" r="6831" b="5347"/>
          <a:stretch/>
        </p:blipFill>
        <p:spPr>
          <a:xfrm>
            <a:off x="1487488" y="1196975"/>
            <a:ext cx="9180513" cy="503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LUNG1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37081"/>
            <a:ext cx="6230938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RENAL176">
            <a:extLst>
              <a:ext uri="{FF2B5EF4-FFF2-40B4-BE49-F238E27FC236}">
                <a16:creationId xmlns:a16="http://schemas.microsoft.com/office/drawing/2014/main" id="{5B9DF483-04D2-7157-497A-F12A2E926F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0393" y="2493434"/>
            <a:ext cx="6227763" cy="4114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687FE0-CBFA-8311-08B8-F6930BAEEA6A}"/>
              </a:ext>
            </a:extLst>
          </p:cNvPr>
          <p:cNvSpPr txBox="1"/>
          <p:nvPr/>
        </p:nvSpPr>
        <p:spPr>
          <a:xfrm>
            <a:off x="461913" y="612742"/>
            <a:ext cx="107701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Aspetti specifici della </a:t>
            </a:r>
            <a:r>
              <a:rPr lang="it-IT" sz="2800" b="1" dirty="0"/>
              <a:t>patologia di base</a:t>
            </a:r>
            <a:r>
              <a:rPr lang="it-IT" sz="2800" dirty="0"/>
              <a:t>: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Infezioni (sepsi, virus, rickettsiosi) citochine, HLH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Complicanze ostetriche (</a:t>
            </a:r>
            <a:r>
              <a:rPr lang="it-IT" sz="2800" dirty="0" err="1"/>
              <a:t>abruptio</a:t>
            </a:r>
            <a:r>
              <a:rPr lang="it-IT" sz="2800" dirty="0"/>
              <a:t> placentare, embolia amniotica)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Neoplasie maligne (leucemie acute come </a:t>
            </a:r>
            <a:r>
              <a:rPr lang="it-IT" sz="2800" dirty="0" err="1"/>
              <a:t>promielocitica</a:t>
            </a:r>
            <a:r>
              <a:rPr lang="it-IT" sz="2800" dirty="0"/>
              <a:t> M3, linfomi </a:t>
            </a:r>
            <a:r>
              <a:rPr lang="it-IT" sz="2800" dirty="0" err="1"/>
              <a:t>leucemizzati</a:t>
            </a:r>
            <a:r>
              <a:rPr lang="it-IT" sz="2800" dirty="0"/>
              <a:t>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Tumori solidi (fattori </a:t>
            </a:r>
            <a:r>
              <a:rPr lang="it-IT" sz="2800" dirty="0" err="1"/>
              <a:t>procoagulanti</a:t>
            </a:r>
            <a:r>
              <a:rPr lang="it-IT" sz="2800" dirty="0"/>
              <a:t>, danno cellulare, </a:t>
            </a:r>
            <a:r>
              <a:rPr lang="it-IT" sz="2800" dirty="0" err="1"/>
              <a:t>chemoterapia</a:t>
            </a:r>
            <a:r>
              <a:rPr lang="it-IT" sz="2800" dirty="0"/>
              <a:t>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TIC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Ustione grave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DIC localizzata (aneurisma aortico, emangiomi giganti)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  <a:p>
            <a:pPr algn="ctr"/>
            <a:r>
              <a:rPr lang="it-IT" sz="2800" b="1" dirty="0"/>
              <a:t>+</a:t>
            </a:r>
          </a:p>
          <a:p>
            <a:pPr algn="ctr"/>
            <a:endParaRPr lang="it-IT" sz="2800" b="1" dirty="0"/>
          </a:p>
          <a:p>
            <a:r>
              <a:rPr lang="it-IT" sz="2800" b="1" dirty="0"/>
              <a:t>Squilibrio coagulazione / fibrinolisi</a:t>
            </a:r>
          </a:p>
        </p:txBody>
      </p:sp>
    </p:spTree>
    <p:extLst>
      <p:ext uri="{BB962C8B-B14F-4D97-AF65-F5344CB8AC3E}">
        <p14:creationId xmlns:p14="http://schemas.microsoft.com/office/powerpoint/2010/main" val="3975041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5E302B-6E26-FB73-B018-83C7B2B7F895}"/>
              </a:ext>
            </a:extLst>
          </p:cNvPr>
          <p:cNvSpPr txBox="1"/>
          <p:nvPr/>
        </p:nvSpPr>
        <p:spPr>
          <a:xfrm>
            <a:off x="275764" y="235670"/>
            <a:ext cx="470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CONSEGUENZE CLINICHE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F9618-232C-BAA0-420A-F0C4C6B73D61}"/>
              </a:ext>
            </a:extLst>
          </p:cNvPr>
          <p:cNvSpPr txBox="1"/>
          <p:nvPr/>
        </p:nvSpPr>
        <p:spPr>
          <a:xfrm>
            <a:off x="285190" y="1053607"/>
            <a:ext cx="9389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EMORRAGIE</a:t>
            </a:r>
          </a:p>
          <a:p>
            <a:endParaRPr lang="it-IT" sz="2400" b="1" dirty="0"/>
          </a:p>
          <a:p>
            <a:r>
              <a:rPr lang="it-IT" sz="2400" b="1" dirty="0"/>
              <a:t>DIFUNZIONE D’ORGANO</a:t>
            </a:r>
          </a:p>
          <a:p>
            <a:endParaRPr lang="it-IT" sz="2400" b="1" dirty="0"/>
          </a:p>
          <a:p>
            <a:r>
              <a:rPr lang="it-IT" sz="2400" b="1" dirty="0"/>
              <a:t>TROMBOSI DEI GROSSI VASI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97F24-E65F-C2AD-7B01-797339B6A40C}"/>
              </a:ext>
            </a:extLst>
          </p:cNvPr>
          <p:cNvSpPr txBox="1"/>
          <p:nvPr/>
        </p:nvSpPr>
        <p:spPr>
          <a:xfrm>
            <a:off x="1423447" y="3348872"/>
            <a:ext cx="63374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Forme acute</a:t>
            </a:r>
          </a:p>
          <a:p>
            <a:r>
              <a:rPr lang="it-IT" sz="2400" dirty="0"/>
              <a:t>Emorragiche o </a:t>
            </a:r>
            <a:r>
              <a:rPr lang="it-IT" sz="2400" dirty="0" err="1"/>
              <a:t>ipercoagulanti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Forme croniche</a:t>
            </a:r>
          </a:p>
          <a:p>
            <a:r>
              <a:rPr lang="it-IT" sz="2400" dirty="0"/>
              <a:t>(nelle neoplasie croniche)</a:t>
            </a:r>
          </a:p>
          <a:p>
            <a:r>
              <a:rPr lang="it-IT" sz="2400" dirty="0"/>
              <a:t>Insufficienza multiorgano lentamente progressiva</a:t>
            </a:r>
          </a:p>
        </p:txBody>
      </p:sp>
    </p:spTree>
    <p:extLst>
      <p:ext uri="{BB962C8B-B14F-4D97-AF65-F5344CB8AC3E}">
        <p14:creationId xmlns:p14="http://schemas.microsoft.com/office/powerpoint/2010/main" val="40265001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75"/>
          <p:cNvPicPr preferRelativeResize="0"/>
          <p:nvPr/>
        </p:nvPicPr>
        <p:blipFill rotWithShape="1">
          <a:blip r:embed="rId3">
            <a:alphaModFix/>
          </a:blip>
          <a:srcRect l="14661" t="32835" r="10070" b="52625"/>
          <a:stretch/>
        </p:blipFill>
        <p:spPr>
          <a:xfrm>
            <a:off x="2208213" y="115888"/>
            <a:ext cx="7694612" cy="79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75"/>
          <p:cNvPicPr preferRelativeResize="0"/>
          <p:nvPr/>
        </p:nvPicPr>
        <p:blipFill rotWithShape="1">
          <a:blip r:embed="rId4">
            <a:alphaModFix/>
          </a:blip>
          <a:srcRect l="11569" t="67651" r="46126" b="28193"/>
          <a:stretch/>
        </p:blipFill>
        <p:spPr>
          <a:xfrm>
            <a:off x="5375276" y="668338"/>
            <a:ext cx="4608513" cy="239712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75"/>
          <p:cNvSpPr/>
          <p:nvPr/>
        </p:nvSpPr>
        <p:spPr>
          <a:xfrm>
            <a:off x="2063750" y="115889"/>
            <a:ext cx="7920038" cy="865187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latin typeface="Limelight"/>
              <a:ea typeface="Limelight"/>
              <a:cs typeface="Limelight"/>
              <a:sym typeface="Limelight"/>
            </a:endParaRPr>
          </a:p>
        </p:txBody>
      </p:sp>
      <p:pic>
        <p:nvPicPr>
          <p:cNvPr id="889" name="Google Shape;889;p75"/>
          <p:cNvPicPr preferRelativeResize="0"/>
          <p:nvPr/>
        </p:nvPicPr>
        <p:blipFill rotWithShape="1">
          <a:blip r:embed="rId5">
            <a:alphaModFix/>
          </a:blip>
          <a:srcRect l="14661" t="17259" r="49917" b="18358"/>
          <a:stretch/>
        </p:blipFill>
        <p:spPr>
          <a:xfrm>
            <a:off x="2063749" y="1369719"/>
            <a:ext cx="5257800" cy="5091112"/>
          </a:xfrm>
          <a:prstGeom prst="rect">
            <a:avLst/>
          </a:prstGeom>
          <a:noFill/>
          <a:ln w="254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890" name="Google Shape;890;p75"/>
          <p:cNvCxnSpPr/>
          <p:nvPr/>
        </p:nvCxnSpPr>
        <p:spPr>
          <a:xfrm>
            <a:off x="5667374" y="2336506"/>
            <a:ext cx="144145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1" name="Google Shape;891;p75"/>
          <p:cNvCxnSpPr/>
          <p:nvPr/>
        </p:nvCxnSpPr>
        <p:spPr>
          <a:xfrm>
            <a:off x="2713037" y="4104981"/>
            <a:ext cx="1008062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2" name="Google Shape;892;p75"/>
          <p:cNvCxnSpPr/>
          <p:nvPr/>
        </p:nvCxnSpPr>
        <p:spPr>
          <a:xfrm>
            <a:off x="4872038" y="4609806"/>
            <a:ext cx="649287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3" name="Google Shape;893;p75"/>
          <p:cNvCxnSpPr/>
          <p:nvPr/>
        </p:nvCxnSpPr>
        <p:spPr>
          <a:xfrm>
            <a:off x="2713037" y="5357519"/>
            <a:ext cx="1008062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4" name="Google Shape;894;p75"/>
          <p:cNvCxnSpPr/>
          <p:nvPr/>
        </p:nvCxnSpPr>
        <p:spPr>
          <a:xfrm>
            <a:off x="2713038" y="5617869"/>
            <a:ext cx="1150937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5" name="Google Shape;895;p75"/>
          <p:cNvSpPr/>
          <p:nvPr/>
        </p:nvSpPr>
        <p:spPr>
          <a:xfrm>
            <a:off x="2497138" y="5905207"/>
            <a:ext cx="287337" cy="50482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latin typeface="Limelight"/>
              <a:ea typeface="Limelight"/>
              <a:cs typeface="Limelight"/>
              <a:sym typeface="Lime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E7C8BC-C296-1849-24E8-6C1E8244C430}"/>
              </a:ext>
            </a:extLst>
          </p:cNvPr>
          <p:cNvSpPr txBox="1"/>
          <p:nvPr/>
        </p:nvSpPr>
        <p:spPr>
          <a:xfrm>
            <a:off x="259238" y="235670"/>
            <a:ext cx="1804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DIAGNOSI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52E12-CAA3-6FB9-6541-1903A605C120}"/>
              </a:ext>
            </a:extLst>
          </p:cNvPr>
          <p:cNvSpPr txBox="1"/>
          <p:nvPr/>
        </p:nvSpPr>
        <p:spPr>
          <a:xfrm>
            <a:off x="7942082" y="1809946"/>
            <a:ext cx="3355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Spesso, riduzione di AT-III e proteina 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DB9E5-BA1F-5840-F805-10F710771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99" y="495512"/>
            <a:ext cx="11471512" cy="451483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4FCF10-C7C4-6B07-A8DA-8DEE79335F5D}"/>
              </a:ext>
            </a:extLst>
          </p:cNvPr>
          <p:cNvSpPr txBox="1"/>
          <p:nvPr/>
        </p:nvSpPr>
        <p:spPr>
          <a:xfrm>
            <a:off x="9959419" y="6221691"/>
            <a:ext cx="1811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Hunt, NEJM 2014</a:t>
            </a:r>
          </a:p>
        </p:txBody>
      </p:sp>
    </p:spTree>
    <p:extLst>
      <p:ext uri="{BB962C8B-B14F-4D97-AF65-F5344CB8AC3E}">
        <p14:creationId xmlns:p14="http://schemas.microsoft.com/office/powerpoint/2010/main" val="273851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458E5-75C5-EDE7-87F7-9EEDB39F8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82" y="-23427"/>
            <a:ext cx="10715812" cy="67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31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065F42-3331-4D40-80C5-AFDD959D1DD0}"/>
              </a:ext>
            </a:extLst>
          </p:cNvPr>
          <p:cNvSpPr txBox="1"/>
          <p:nvPr/>
        </p:nvSpPr>
        <p:spPr>
          <a:xfrm>
            <a:off x="535258" y="408705"/>
            <a:ext cx="654948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3200" b="1" i="0" u="none" strike="noStrike" baseline="0" dirty="0">
                <a:solidFill>
                  <a:srgbClr val="0070C0"/>
                </a:solidFill>
                <a:latin typeface="Arial-BoldMT"/>
              </a:rPr>
              <a:t>FATTORI PROMOVENTI LA TROMBOSI</a:t>
            </a:r>
          </a:p>
          <a:p>
            <a:pPr algn="l"/>
            <a:endParaRPr lang="it-IT" sz="3200" b="1" i="0" u="none" strike="noStrike" baseline="0" dirty="0">
              <a:solidFill>
                <a:srgbClr val="000000"/>
              </a:solidFill>
              <a:latin typeface="Arial-BoldMT"/>
            </a:endParaRPr>
          </a:p>
          <a:p>
            <a:pPr algn="l"/>
            <a:r>
              <a:rPr lang="it-IT" sz="3200" b="1" i="0" u="none" strike="noStrike" baseline="0" dirty="0">
                <a:latin typeface="Arial-BoldMT"/>
              </a:rPr>
              <a:t>Triade di Virchow (1860)</a:t>
            </a:r>
          </a:p>
          <a:p>
            <a:pPr algn="l"/>
            <a:endParaRPr lang="it-IT" sz="3200" b="1" i="0" u="none" strike="noStrike" baseline="0" dirty="0">
              <a:latin typeface="Arial-BoldMT"/>
            </a:endParaRPr>
          </a:p>
          <a:p>
            <a:pPr algn="l"/>
            <a:r>
              <a:rPr lang="it-IT" sz="3200" i="0" u="none" strike="noStrike" baseline="0" dirty="0">
                <a:latin typeface="ArialMT"/>
              </a:rPr>
              <a:t>• </a:t>
            </a:r>
            <a:r>
              <a:rPr lang="it-IT" sz="3200" i="0" u="none" strike="noStrike" baseline="0" dirty="0">
                <a:latin typeface="Arial-BoldMT"/>
              </a:rPr>
              <a:t>Danno endoteliale.</a:t>
            </a:r>
          </a:p>
          <a:p>
            <a:pPr algn="l"/>
            <a:r>
              <a:rPr lang="it-IT" sz="3200" i="0" u="none" strike="noStrike" baseline="0" dirty="0">
                <a:latin typeface="ArialMT"/>
              </a:rPr>
              <a:t>• </a:t>
            </a:r>
            <a:r>
              <a:rPr lang="it-IT" sz="3200" i="0" u="none" strike="noStrike" baseline="0" dirty="0">
                <a:latin typeface="Arial-BoldMT"/>
              </a:rPr>
              <a:t>Alterazioni del flusso sanguigno.</a:t>
            </a:r>
          </a:p>
          <a:p>
            <a:pPr algn="l"/>
            <a:r>
              <a:rPr lang="it-IT" sz="3200" i="0" u="none" strike="noStrike" baseline="0" dirty="0">
                <a:latin typeface="ArialMT"/>
              </a:rPr>
              <a:t>• </a:t>
            </a:r>
            <a:r>
              <a:rPr lang="it-IT" sz="3200" i="0" u="none" strike="noStrike" baseline="0" dirty="0" err="1">
                <a:latin typeface="Arial-BoldMT"/>
              </a:rPr>
              <a:t>Ipercoagulabilità</a:t>
            </a:r>
            <a:r>
              <a:rPr lang="it-IT" sz="3200" i="0" u="none" strike="noStrike" baseline="0" dirty="0">
                <a:latin typeface="Arial-BoldMT"/>
              </a:rPr>
              <a:t>.</a:t>
            </a:r>
            <a:endParaRPr lang="it-IT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708BF-9542-50A5-A7C5-33FEE277E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741" y="228602"/>
            <a:ext cx="4801270" cy="62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26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5FAB55-1352-159E-6E9C-A08145E4523E}"/>
              </a:ext>
            </a:extLst>
          </p:cNvPr>
          <p:cNvSpPr txBox="1"/>
          <p:nvPr/>
        </p:nvSpPr>
        <p:spPr>
          <a:xfrm>
            <a:off x="259238" y="235670"/>
            <a:ext cx="470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TERAPIA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3770DC-4F58-C0AA-F343-CBEEB29AC55B}"/>
              </a:ext>
            </a:extLst>
          </p:cNvPr>
          <p:cNvSpPr txBox="1"/>
          <p:nvPr/>
        </p:nvSpPr>
        <p:spPr>
          <a:xfrm>
            <a:off x="329938" y="1027522"/>
            <a:ext cx="1097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CURA DELLA PATOLOGIA SOTTOSTANTE</a:t>
            </a:r>
          </a:p>
          <a:p>
            <a:endParaRPr lang="it-IT" sz="2400" b="1" dirty="0"/>
          </a:p>
          <a:p>
            <a:r>
              <a:rPr lang="it-IT" sz="2400" b="1" dirty="0"/>
              <a:t>INTERRUZIONE DELLA DEPOSIZIONE DI FIBRINA CON FARMACI ANTICOAGULANTI</a:t>
            </a:r>
          </a:p>
          <a:p>
            <a:r>
              <a:rPr lang="it-IT" sz="2400" dirty="0"/>
              <a:t>Eparina, </a:t>
            </a:r>
            <a:r>
              <a:rPr lang="it-IT" sz="2400" dirty="0" err="1"/>
              <a:t>ev</a:t>
            </a:r>
            <a:r>
              <a:rPr lang="it-IT" sz="2400" dirty="0"/>
              <a:t> filtro cavale</a:t>
            </a:r>
          </a:p>
          <a:p>
            <a:r>
              <a:rPr lang="it-IT" sz="2400" dirty="0"/>
              <a:t>Se prevalente fibrinolisi (in particolare se TIC) considerare </a:t>
            </a:r>
            <a:r>
              <a:rPr lang="it-IT" sz="2400" dirty="0" err="1"/>
              <a:t>ac</a:t>
            </a:r>
            <a:r>
              <a:rPr lang="it-IT" sz="2400" dirty="0"/>
              <a:t>. </a:t>
            </a:r>
            <a:r>
              <a:rPr lang="it-IT" sz="2400" dirty="0" err="1"/>
              <a:t>trenaxemico</a:t>
            </a:r>
            <a:endParaRPr lang="it-IT" sz="2400" dirty="0"/>
          </a:p>
          <a:p>
            <a:endParaRPr lang="it-IT" sz="2400" b="1" dirty="0"/>
          </a:p>
          <a:p>
            <a:r>
              <a:rPr lang="it-IT" sz="2400" b="1" dirty="0"/>
              <a:t>TERAPIA DI SUPPORTO </a:t>
            </a:r>
            <a:r>
              <a:rPr lang="it-IT" sz="2400" dirty="0"/>
              <a:t>(piastrine se &lt; 20-30.000 o 50.000 se emorragie, plasma fresco congelato se INR &gt; 1.5 e/o fibrinogeno &lt; 100 mg/dL)</a:t>
            </a:r>
          </a:p>
        </p:txBody>
      </p:sp>
    </p:spTree>
    <p:extLst>
      <p:ext uri="{BB962C8B-B14F-4D97-AF65-F5344CB8AC3E}">
        <p14:creationId xmlns:p14="http://schemas.microsoft.com/office/powerpoint/2010/main" val="3665345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236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C57750-68A7-B4E0-FC3D-D57EA08F4AD3}"/>
              </a:ext>
            </a:extLst>
          </p:cNvPr>
          <p:cNvSpPr txBox="1"/>
          <p:nvPr/>
        </p:nvSpPr>
        <p:spPr>
          <a:xfrm>
            <a:off x="259238" y="202619"/>
            <a:ext cx="872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SINDROME ANTIFOSFOLIPIDI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812FD8-A72A-DF60-4BDA-E17D1503AB31}"/>
              </a:ext>
            </a:extLst>
          </p:cNvPr>
          <p:cNvSpPr txBox="1"/>
          <p:nvPr/>
        </p:nvSpPr>
        <p:spPr>
          <a:xfrm>
            <a:off x="339365" y="1003955"/>
            <a:ext cx="112933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u="none" strike="noStrike" baseline="0" dirty="0" err="1"/>
              <a:t>Malattia</a:t>
            </a:r>
            <a:r>
              <a:rPr lang="en-US" sz="2800" b="0" i="0" u="none" strike="noStrike" baseline="0" dirty="0"/>
              <a:t> autoimmune </a:t>
            </a:r>
            <a:r>
              <a:rPr lang="en-US" sz="2800" b="0" i="0" u="none" strike="noStrike" baseline="0" dirty="0" err="1"/>
              <a:t>sistemica</a:t>
            </a:r>
            <a:endParaRPr lang="en-US" sz="2800" b="0" i="0" u="none" strike="noStrike" baseline="0" dirty="0"/>
          </a:p>
          <a:p>
            <a:pPr algn="l"/>
            <a:r>
              <a:rPr lang="en-US" sz="2800" dirty="0" err="1"/>
              <a:t>Eventi</a:t>
            </a:r>
            <a:r>
              <a:rPr lang="en-US" sz="2800" dirty="0"/>
              <a:t> </a:t>
            </a:r>
            <a:r>
              <a:rPr lang="en-US" sz="2800" dirty="0" err="1"/>
              <a:t>trombotici</a:t>
            </a:r>
            <a:r>
              <a:rPr lang="en-US" sz="2800" dirty="0"/>
              <a:t> </a:t>
            </a:r>
            <a:r>
              <a:rPr lang="en-US" sz="2800" dirty="0" err="1"/>
              <a:t>venosi</a:t>
            </a:r>
            <a:r>
              <a:rPr lang="en-US" sz="2800" dirty="0"/>
              <a:t>, </a:t>
            </a:r>
            <a:r>
              <a:rPr lang="en-US" sz="2800" dirty="0" err="1"/>
              <a:t>arteriosi</a:t>
            </a:r>
            <a:r>
              <a:rPr lang="en-US" sz="2800" dirty="0"/>
              <a:t> o </a:t>
            </a:r>
            <a:r>
              <a:rPr lang="en-US" sz="2800" dirty="0" err="1"/>
              <a:t>microvascolari</a:t>
            </a:r>
            <a:r>
              <a:rPr lang="en-US" sz="2800" dirty="0"/>
              <a:t> o</a:t>
            </a:r>
          </a:p>
          <a:p>
            <a:pPr algn="l"/>
            <a:r>
              <a:rPr lang="en-US" sz="2800" dirty="0" err="1"/>
              <a:t>Eventi</a:t>
            </a:r>
            <a:r>
              <a:rPr lang="en-US" sz="2800" dirty="0"/>
              <a:t> </a:t>
            </a:r>
            <a:r>
              <a:rPr lang="en-US" sz="2800" dirty="0" err="1"/>
              <a:t>ostetrici</a:t>
            </a:r>
            <a:r>
              <a:rPr lang="en-US" sz="2800" dirty="0"/>
              <a:t>: </a:t>
            </a:r>
            <a:r>
              <a:rPr lang="en-US" sz="2800" dirty="0" err="1"/>
              <a:t>aborto</a:t>
            </a:r>
            <a:r>
              <a:rPr lang="en-US" sz="2800" dirty="0"/>
              <a:t> dopo la 10a sett, </a:t>
            </a:r>
            <a:r>
              <a:rPr lang="en-US" sz="2800" dirty="0" err="1"/>
              <a:t>aborti</a:t>
            </a:r>
            <a:r>
              <a:rPr lang="en-US" sz="2800" dirty="0"/>
              <a:t> </a:t>
            </a:r>
            <a:r>
              <a:rPr lang="en-US" sz="2800" dirty="0" err="1"/>
              <a:t>ricorrenti</a:t>
            </a:r>
            <a:r>
              <a:rPr lang="en-US" sz="2800" dirty="0"/>
              <a:t>, IUGR, pre-eclampsia grave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in </a:t>
            </a:r>
            <a:r>
              <a:rPr lang="en-US" sz="2800" dirty="0" err="1"/>
              <a:t>soggetti</a:t>
            </a:r>
            <a:r>
              <a:rPr lang="en-US" sz="2800" dirty="0"/>
              <a:t> con </a:t>
            </a:r>
            <a:r>
              <a:rPr lang="en-US" sz="2800" dirty="0" err="1"/>
              <a:t>persistente</a:t>
            </a:r>
            <a:r>
              <a:rPr lang="en-US" sz="2800" dirty="0"/>
              <a:t> </a:t>
            </a:r>
            <a:r>
              <a:rPr lang="en-US" sz="2800" dirty="0" err="1"/>
              <a:t>positività</a:t>
            </a:r>
            <a:r>
              <a:rPr lang="en-US" sz="2800" dirty="0"/>
              <a:t> di </a:t>
            </a:r>
            <a:r>
              <a:rPr lang="en-US" sz="2800" dirty="0" err="1"/>
              <a:t>anticorpi</a:t>
            </a:r>
            <a:r>
              <a:rPr lang="en-US" sz="2800" dirty="0"/>
              <a:t> anti-</a:t>
            </a:r>
            <a:r>
              <a:rPr lang="en-US" sz="2800" dirty="0" err="1"/>
              <a:t>fosfolipidi</a:t>
            </a:r>
            <a:endParaRPr lang="en-US" sz="2800" b="0" i="0" u="none" strike="noStrike" baseline="0" dirty="0"/>
          </a:p>
          <a:p>
            <a:pPr algn="l"/>
            <a:endParaRPr lang="en-US" sz="2800" b="0" i="0" u="none" strike="noStrike" baseline="0" dirty="0"/>
          </a:p>
          <a:p>
            <a:pPr algn="l"/>
            <a:r>
              <a:rPr lang="en-US" sz="2800" b="0" i="0" u="none" strike="noStrike" baseline="0" dirty="0" err="1"/>
              <a:t>Manifestazioni</a:t>
            </a:r>
            <a:r>
              <a:rPr lang="en-US" sz="2800" b="0" i="0" u="none" strike="noStrike" baseline="0" dirty="0"/>
              <a:t> </a:t>
            </a:r>
            <a:r>
              <a:rPr lang="en-US" sz="2800" b="0" i="0" u="none" strike="noStrike" baseline="0" dirty="0" err="1"/>
              <a:t>accessorie</a:t>
            </a:r>
            <a:r>
              <a:rPr lang="en-US" sz="2800" b="0" i="0" u="none" strike="noStrike" baseline="0" dirty="0"/>
              <a:t>:</a:t>
            </a:r>
          </a:p>
          <a:p>
            <a:pPr algn="l"/>
            <a:r>
              <a:rPr lang="en-US" sz="2800" dirty="0" err="1"/>
              <a:t>Valvulopatie</a:t>
            </a:r>
            <a:r>
              <a:rPr lang="en-US" sz="2800" dirty="0"/>
              <a:t> </a:t>
            </a:r>
            <a:r>
              <a:rPr lang="en-US" sz="2800" dirty="0" err="1"/>
              <a:t>cardiache</a:t>
            </a:r>
            <a:r>
              <a:rPr lang="en-US" sz="2800" dirty="0"/>
              <a:t>, livedo reticularis, </a:t>
            </a:r>
            <a:r>
              <a:rPr lang="en-US" sz="2800" dirty="0" err="1"/>
              <a:t>nefropatia</a:t>
            </a:r>
            <a:r>
              <a:rPr lang="en-US" sz="2800" dirty="0"/>
              <a:t>, </a:t>
            </a:r>
            <a:r>
              <a:rPr lang="en-US" sz="2800" dirty="0" err="1"/>
              <a:t>trombocitopenia</a:t>
            </a:r>
            <a:r>
              <a:rPr lang="en-US" sz="2800" dirty="0"/>
              <a:t>, anemia (</a:t>
            </a:r>
            <a:r>
              <a:rPr lang="en-US" sz="2800" b="1" dirty="0" err="1"/>
              <a:t>spettro</a:t>
            </a:r>
            <a:r>
              <a:rPr lang="en-US" sz="2800" b="1" dirty="0"/>
              <a:t> lupus </a:t>
            </a:r>
            <a:r>
              <a:rPr lang="en-US" sz="2800" b="1" dirty="0" err="1"/>
              <a:t>eritematosos</a:t>
            </a:r>
            <a:r>
              <a:rPr lang="en-US" sz="2800" b="1" dirty="0"/>
              <a:t> </a:t>
            </a:r>
            <a:r>
              <a:rPr lang="en-US" sz="2800" b="1" dirty="0" err="1"/>
              <a:t>sistemico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52195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AA5963-B366-AC24-D348-A8DA10C00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59"/>
            <a:ext cx="6551629" cy="6795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CEBEDA-1D19-F779-4CA6-F31981B0021C}"/>
              </a:ext>
            </a:extLst>
          </p:cNvPr>
          <p:cNvSpPr txBox="1"/>
          <p:nvPr/>
        </p:nvSpPr>
        <p:spPr>
          <a:xfrm>
            <a:off x="6683605" y="465451"/>
            <a:ext cx="52648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OTNEJMScalaSansLF"/>
              </a:rPr>
              <a:t>La </a:t>
            </a:r>
            <a:r>
              <a:rPr lang="el-GR" sz="2400" b="0" i="0" u="none" strike="noStrike" baseline="0" dirty="0">
                <a:latin typeface="OTNEJMScalaSansLF"/>
              </a:rPr>
              <a:t>β2-</a:t>
            </a:r>
            <a:r>
              <a:rPr lang="it-IT" sz="2400" b="0" i="0" u="none" strike="noStrike" baseline="0" dirty="0">
                <a:latin typeface="OTNEJMScalaSansLF"/>
              </a:rPr>
              <a:t>glicoproteina I (</a:t>
            </a:r>
            <a:r>
              <a:rPr lang="el-GR" sz="2400" b="0" i="0" u="none" strike="noStrike" baseline="0" dirty="0">
                <a:latin typeface="OTNEJMScalaSansLF"/>
              </a:rPr>
              <a:t>β2</a:t>
            </a:r>
            <a:r>
              <a:rPr lang="it-IT" sz="2400" b="0" i="0" u="none" strike="noStrike" baseline="0" dirty="0">
                <a:latin typeface="OTNEJMScalaSansLF"/>
              </a:rPr>
              <a:t>GPI) legata ai fosfolipidi di membrana cambia conformazione e diventa immunogena.</a:t>
            </a:r>
            <a:endParaRPr lang="en-US" sz="2400" b="0" i="0" u="none" strike="noStrike" baseline="0" dirty="0">
              <a:latin typeface="OTNEJMScalaSansLF"/>
            </a:endParaRPr>
          </a:p>
          <a:p>
            <a:pPr algn="l"/>
            <a:endParaRPr lang="en-US" sz="2400" dirty="0">
              <a:latin typeface="OTNEJMScalaSansLF"/>
            </a:endParaRPr>
          </a:p>
          <a:p>
            <a:pPr algn="l"/>
            <a:r>
              <a:rPr lang="en-US" sz="2400" b="0" i="0" u="none" strike="noStrike" baseline="0" dirty="0" err="1">
                <a:latin typeface="OTNEJMScalaSansLF"/>
              </a:rPr>
              <a:t>Gli</a:t>
            </a:r>
            <a:r>
              <a:rPr lang="en-US" sz="2400" b="0" i="0" u="none" strike="noStrike" baseline="0" dirty="0">
                <a:latin typeface="OTNEJMScalaSansLF"/>
              </a:rPr>
              <a:t> </a:t>
            </a:r>
            <a:r>
              <a:rPr lang="en-US" sz="2400" b="0" i="0" u="none" strike="noStrike" baseline="0" dirty="0" err="1">
                <a:latin typeface="OTNEJMScalaSansLF"/>
              </a:rPr>
              <a:t>anticorpi</a:t>
            </a:r>
            <a:r>
              <a:rPr lang="en-US" sz="2400" b="0" i="0" u="none" strike="noStrike" baseline="0" dirty="0">
                <a:latin typeface="OTNEJMScalaSansLF"/>
              </a:rPr>
              <a:t> anti </a:t>
            </a:r>
            <a:r>
              <a:rPr lang="el-GR" sz="2400" b="0" i="0" u="none" strike="noStrike" baseline="0" dirty="0">
                <a:latin typeface="OTNEJMScalaSansLF"/>
              </a:rPr>
              <a:t>β2-</a:t>
            </a:r>
            <a:r>
              <a:rPr lang="it-IT" sz="2400" b="0" i="0" u="none" strike="noStrike" baseline="0" dirty="0">
                <a:latin typeface="OTNEJMScalaSansLF"/>
              </a:rPr>
              <a:t>glicoproteina I (</a:t>
            </a:r>
            <a:r>
              <a:rPr lang="el-GR" sz="2400" b="0" i="0" u="none" strike="noStrike" baseline="0" dirty="0">
                <a:latin typeface="OTNEJMScalaSansLF"/>
              </a:rPr>
              <a:t>β2</a:t>
            </a:r>
            <a:r>
              <a:rPr lang="it-IT" sz="2400" b="0" i="0" u="none" strike="noStrike" baseline="0" dirty="0">
                <a:latin typeface="OTNEJMScalaSansLF"/>
              </a:rPr>
              <a:t>GPI) si legano alla proteina</a:t>
            </a:r>
            <a:r>
              <a:rPr lang="it-IT" sz="2400" dirty="0">
                <a:latin typeface="OTNEJMScalaSansLF"/>
              </a:rPr>
              <a:t> </a:t>
            </a:r>
            <a:r>
              <a:rPr lang="en-US" sz="2400" b="0" i="0" u="none" strike="noStrike" baseline="0" dirty="0" err="1">
                <a:latin typeface="OTNEJMScalaSansLF"/>
              </a:rPr>
              <a:t>nella</a:t>
            </a:r>
            <a:r>
              <a:rPr lang="en-US" sz="2400" b="0" i="0" u="none" strike="noStrike" baseline="0" dirty="0">
                <a:latin typeface="OTNEJMScalaSansLF"/>
              </a:rPr>
              <a:t> </a:t>
            </a:r>
            <a:r>
              <a:rPr lang="en-US" sz="2400" b="0" i="0" u="none" strike="noStrike" baseline="0" dirty="0" err="1">
                <a:latin typeface="OTNEJMScalaSansLF"/>
              </a:rPr>
              <a:t>nuova</a:t>
            </a:r>
            <a:r>
              <a:rPr lang="en-US" sz="2400" b="0" i="0" u="none" strike="noStrike" baseline="0" dirty="0">
                <a:latin typeface="OTNEJMScalaSansLF"/>
              </a:rPr>
              <a:t> </a:t>
            </a:r>
            <a:r>
              <a:rPr lang="en-US" sz="2400" b="0" i="0" u="none" strike="noStrike" baseline="0" dirty="0" err="1">
                <a:latin typeface="OTNEJMScalaSansLF"/>
              </a:rPr>
              <a:t>conformazione</a:t>
            </a:r>
            <a:r>
              <a:rPr lang="en-US" sz="2400" b="0" i="0" u="none" strike="noStrike" baseline="0" dirty="0">
                <a:latin typeface="OTNEJMScalaSansLF"/>
              </a:rPr>
              <a:t> </a:t>
            </a:r>
            <a:r>
              <a:rPr lang="en-US" sz="2400" b="0" i="0" u="none" strike="noStrike" baseline="0" dirty="0" err="1">
                <a:latin typeface="OTNEJMScalaSansLF"/>
              </a:rPr>
              <a:t>aperta</a:t>
            </a:r>
            <a:r>
              <a:rPr lang="en-US" sz="2400" b="0" i="0" u="none" strike="noStrike" baseline="0" dirty="0">
                <a:latin typeface="OTNEJMScalaSansLF"/>
              </a:rPr>
              <a:t> e </a:t>
            </a:r>
            <a:r>
              <a:rPr lang="en-US" sz="2400" b="0" i="0" u="none" strike="noStrike" baseline="0" dirty="0" err="1">
                <a:latin typeface="OTNEJMScalaSansLF"/>
              </a:rPr>
              <a:t>conducono</a:t>
            </a:r>
            <a:r>
              <a:rPr lang="en-US" sz="2400" b="0" i="0" u="none" strike="noStrike" baseline="0" dirty="0">
                <a:latin typeface="OTNEJMScalaSansLF"/>
              </a:rPr>
              <a:t> </a:t>
            </a:r>
            <a:r>
              <a:rPr lang="en-US" sz="2400" b="0" i="0" u="none" strike="noStrike" baseline="0" dirty="0" err="1">
                <a:latin typeface="OTNEJMScalaSansLF"/>
              </a:rPr>
              <a:t>all’attivazione</a:t>
            </a:r>
            <a:r>
              <a:rPr lang="en-US" sz="2400" b="0" i="0" u="none" strike="noStrike" baseline="0" dirty="0">
                <a:latin typeface="OTNEJMScalaSansLF"/>
              </a:rPr>
              <a:t> </a:t>
            </a:r>
            <a:r>
              <a:rPr lang="en-US" sz="2400" b="0" i="0" u="none" strike="noStrike" baseline="0" dirty="0" err="1">
                <a:latin typeface="OTNEJMScalaSansLF"/>
              </a:rPr>
              <a:t>dell’endotelio</a:t>
            </a:r>
            <a:r>
              <a:rPr lang="en-US" sz="2400" dirty="0">
                <a:latin typeface="OTNEJMScalaSansLF"/>
              </a:rPr>
              <a:t>, </a:t>
            </a:r>
            <a:r>
              <a:rPr lang="en-US" sz="2400" dirty="0" err="1">
                <a:latin typeface="OTNEJMScalaSansLF"/>
              </a:rPr>
              <a:t>piastrine</a:t>
            </a:r>
            <a:r>
              <a:rPr lang="en-US" sz="2400" dirty="0">
                <a:latin typeface="OTNEJMScalaSansLF"/>
              </a:rPr>
              <a:t> e </a:t>
            </a:r>
            <a:r>
              <a:rPr lang="en-US" sz="2400" dirty="0" err="1">
                <a:latin typeface="OTNEJMScalaSansLF"/>
              </a:rPr>
              <a:t>infiammazione</a:t>
            </a:r>
            <a:r>
              <a:rPr lang="en-US" sz="2400" dirty="0">
                <a:latin typeface="OTNEJMScalaSansLF"/>
              </a:rPr>
              <a:t> con </a:t>
            </a:r>
            <a:r>
              <a:rPr lang="en-US" sz="2400" dirty="0" err="1">
                <a:latin typeface="OTNEJMScalaSansLF"/>
              </a:rPr>
              <a:t>rilascio</a:t>
            </a:r>
            <a:r>
              <a:rPr lang="en-US" sz="2400" dirty="0">
                <a:latin typeface="OTNEJMScalaSansLF"/>
              </a:rPr>
              <a:t> di NETs</a:t>
            </a:r>
          </a:p>
          <a:p>
            <a:pPr algn="l"/>
            <a:endParaRPr lang="en-US" sz="2400" dirty="0">
              <a:latin typeface="OTNEJMScalaSansLF"/>
            </a:endParaRPr>
          </a:p>
          <a:p>
            <a:pPr algn="l"/>
            <a:r>
              <a:rPr lang="en-US" sz="2400" dirty="0" err="1">
                <a:latin typeface="OTNEJMScalaSansLF"/>
              </a:rPr>
              <a:t>promuovono</a:t>
            </a:r>
            <a:r>
              <a:rPr lang="en-US" sz="2400" dirty="0">
                <a:latin typeface="OTNEJMScalaSansLF"/>
              </a:rPr>
              <a:t> la </a:t>
            </a:r>
            <a:r>
              <a:rPr lang="en-US" sz="2400" dirty="0" err="1">
                <a:latin typeface="OTNEJMScalaSansLF"/>
              </a:rPr>
              <a:t>coagulazione</a:t>
            </a:r>
            <a:r>
              <a:rPr lang="it-IT" sz="2400" b="0" i="0" u="none" strike="noStrike" baseline="0" dirty="0">
                <a:latin typeface="OTNEJMScalaSansLF"/>
              </a:rPr>
              <a:t> </a:t>
            </a:r>
          </a:p>
          <a:p>
            <a:pPr algn="l"/>
            <a:r>
              <a:rPr lang="it-IT" sz="2400" dirty="0">
                <a:latin typeface="OTNEJMScalaSansLF"/>
              </a:rPr>
              <a:t>(o interferiscono con le cellule placentari a destra)</a:t>
            </a:r>
          </a:p>
        </p:txBody>
      </p:sp>
    </p:spTree>
    <p:extLst>
      <p:ext uri="{BB962C8B-B14F-4D97-AF65-F5344CB8AC3E}">
        <p14:creationId xmlns:p14="http://schemas.microsoft.com/office/powerpoint/2010/main" val="686284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8D499-6FFB-DBF1-60AE-AF6DFD544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9" y="205108"/>
            <a:ext cx="7242335" cy="6139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54071A-4F21-584F-55E4-80AE911721A9}"/>
              </a:ext>
            </a:extLst>
          </p:cNvPr>
          <p:cNvSpPr txBox="1"/>
          <p:nvPr/>
        </p:nvSpPr>
        <p:spPr>
          <a:xfrm>
            <a:off x="4327200" y="4812165"/>
            <a:ext cx="7713971" cy="193899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/>
              <a:t>ANTICOAGULANTE IN VITRO </a:t>
            </a:r>
            <a:br>
              <a:rPr lang="it-IT" sz="2400" b="1" dirty="0"/>
            </a:br>
            <a:r>
              <a:rPr lang="it-IT" sz="2400" dirty="0"/>
              <a:t>Sottrae fosfolipidi ai fattori della coagulazione </a:t>
            </a:r>
          </a:p>
          <a:p>
            <a:r>
              <a:rPr lang="it-IT" sz="2400" b="1" dirty="0"/>
              <a:t>PROTROMBOTICO IN VIVO </a:t>
            </a:r>
            <a:br>
              <a:rPr lang="it-IT" sz="2400" b="1" dirty="0"/>
            </a:br>
            <a:r>
              <a:rPr lang="it-IT" sz="2400" dirty="0"/>
              <a:t>Ci sono le superfici delle piastrine e dell’endotelio. </a:t>
            </a:r>
            <a:br>
              <a:rPr lang="it-IT" sz="2400" dirty="0"/>
            </a:br>
            <a:r>
              <a:rPr lang="it-IT" sz="2400" dirty="0"/>
              <a:t>L’effetto trombotico dipende dall’attivazione dell’endotelio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B67B336-D24E-0B6A-5ECD-110128830131}"/>
              </a:ext>
            </a:extLst>
          </p:cNvPr>
          <p:cNvSpPr/>
          <p:nvPr/>
        </p:nvSpPr>
        <p:spPr>
          <a:xfrm>
            <a:off x="1255986" y="578069"/>
            <a:ext cx="572814" cy="38362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1B70BA-441F-8848-9E0B-670EDC7A73BC}"/>
              </a:ext>
            </a:extLst>
          </p:cNvPr>
          <p:cNvSpPr txBox="1"/>
          <p:nvPr/>
        </p:nvSpPr>
        <p:spPr>
          <a:xfrm>
            <a:off x="7888552" y="287850"/>
            <a:ext cx="41526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In vivo</a:t>
            </a:r>
          </a:p>
          <a:p>
            <a:r>
              <a:rPr lang="it-IT" sz="2400" dirty="0"/>
              <a:t>Gli anticorpi legano la b2GP adesa ai fosfolipidi e attivano l’endotelio</a:t>
            </a:r>
          </a:p>
          <a:p>
            <a:endParaRPr lang="it-IT" sz="2400" dirty="0"/>
          </a:p>
          <a:p>
            <a:r>
              <a:rPr lang="it-IT" sz="2400" b="1" dirty="0"/>
              <a:t>In vitro</a:t>
            </a:r>
          </a:p>
          <a:p>
            <a:r>
              <a:rPr lang="it-IT" sz="2400" dirty="0"/>
              <a:t>Gli </a:t>
            </a:r>
            <a:r>
              <a:rPr lang="it-IT" sz="2400" dirty="0" err="1"/>
              <a:t>antifosfolipidi</a:t>
            </a:r>
            <a:r>
              <a:rPr lang="it-IT" sz="2400" dirty="0"/>
              <a:t> neutralizzano i fosfolipidi utilizzati per avviare l’</a:t>
            </a:r>
            <a:r>
              <a:rPr lang="it-IT" sz="2400" dirty="0" err="1"/>
              <a:t>aPTT</a:t>
            </a:r>
            <a:r>
              <a:rPr lang="it-IT" sz="2400" dirty="0"/>
              <a:t> (</a:t>
            </a:r>
            <a:r>
              <a:rPr lang="it-IT" sz="2400" dirty="0" err="1"/>
              <a:t>silica</a:t>
            </a:r>
            <a:r>
              <a:rPr lang="it-IT" sz="2400" dirty="0"/>
              <a:t>, fosfolipidi + calcio). Effetto compensato dall’aggiunta di eccesso di fosfolipidi</a:t>
            </a:r>
          </a:p>
        </p:txBody>
      </p:sp>
    </p:spTree>
    <p:extLst>
      <p:ext uri="{BB962C8B-B14F-4D97-AF65-F5344CB8AC3E}">
        <p14:creationId xmlns:p14="http://schemas.microsoft.com/office/powerpoint/2010/main" val="40027492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Sottotitolo 2">
            <a:extLst>
              <a:ext uri="{FF2B5EF4-FFF2-40B4-BE49-F238E27FC236}">
                <a16:creationId xmlns:a16="http://schemas.microsoft.com/office/drawing/2014/main" id="{66C40271-0A76-F5C2-F91D-D662DFD90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346" y="1117009"/>
            <a:ext cx="11133677" cy="5146631"/>
          </a:xfrm>
        </p:spPr>
        <p:txBody>
          <a:bodyPr>
            <a:noAutofit/>
          </a:bodyPr>
          <a:lstStyle/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it-IT" altLang="it-IT" sz="2800" dirty="0">
                <a:solidFill>
                  <a:schemeClr val="tx1"/>
                </a:solidFill>
              </a:rPr>
              <a:t>l’utilizzo di eparina, non frazionata (UFH) e/o a basso peso molecolare (LMWH) può essere complicato dalla comparsa di una </a:t>
            </a:r>
            <a:r>
              <a:rPr lang="it-IT" altLang="it-IT" sz="2800" b="1" u="sng" dirty="0">
                <a:solidFill>
                  <a:schemeClr val="tx1"/>
                </a:solidFill>
              </a:rPr>
              <a:t>piastrinopenia </a:t>
            </a:r>
            <a:r>
              <a:rPr lang="it-IT" altLang="it-IT" sz="2800" b="1" u="sng" dirty="0" err="1">
                <a:solidFill>
                  <a:schemeClr val="tx1"/>
                </a:solidFill>
              </a:rPr>
              <a:t>eparino</a:t>
            </a:r>
            <a:r>
              <a:rPr lang="it-IT" altLang="it-IT" sz="2800" b="1" u="sng" dirty="0">
                <a:solidFill>
                  <a:schemeClr val="tx1"/>
                </a:solidFill>
              </a:rPr>
              <a:t>-indotta </a:t>
            </a:r>
            <a:r>
              <a:rPr lang="it-IT" altLang="it-IT" sz="2800" dirty="0">
                <a:solidFill>
                  <a:schemeClr val="tx1"/>
                </a:solidFill>
              </a:rPr>
              <a:t>(HIT),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it-IT" altLang="it-IT" sz="2800" dirty="0"/>
              <a:t>S</a:t>
            </a:r>
            <a:r>
              <a:rPr lang="it-IT" altLang="it-IT" sz="2800" dirty="0">
                <a:solidFill>
                  <a:schemeClr val="tx1"/>
                </a:solidFill>
              </a:rPr>
              <a:t>indrome potenzialmente fatale: con</a:t>
            </a:r>
            <a:r>
              <a:rPr lang="it-IT" altLang="it-IT" sz="2800" b="1" dirty="0">
                <a:solidFill>
                  <a:schemeClr val="tx1"/>
                </a:solidFill>
              </a:rPr>
              <a:t> manifestazioni tromboemboliche che possono condurre a morte il paziente</a:t>
            </a:r>
            <a:r>
              <a:rPr lang="it-IT" altLang="it-IT" sz="2800" dirty="0">
                <a:solidFill>
                  <a:schemeClr val="tx1"/>
                </a:solidFill>
              </a:rPr>
              <a:t>;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it-IT" altLang="it-IT" sz="2800" dirty="0"/>
              <a:t>La HIT è un </a:t>
            </a:r>
            <a:r>
              <a:rPr lang="it-IT" altLang="it-IT" sz="2800" b="1" dirty="0"/>
              <a:t>effetto avverso di tipo immunologico (anticorpo-mediato) </a:t>
            </a:r>
            <a:r>
              <a:rPr lang="it-IT" altLang="it-IT" sz="2800" dirty="0">
                <a:cs typeface="Arabic Typesetting" panose="03020402040406030203" pitchFamily="66" charset="-78"/>
              </a:rPr>
              <a:t>Il siero dei pazienti affetti era in grado di indurre l’aggregazione delle piastrine di donatori in presenza di eparina;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it-IT" sz="2800" dirty="0"/>
              <a:t>La sola sospensione dell’eparina non è sufficiente; è necessario iniziare un </a:t>
            </a:r>
            <a:r>
              <a:rPr lang="it-IT" sz="2800" b="1" dirty="0"/>
              <a:t>trattamento terapeutico con un farmaco anticoagulante alternativo</a:t>
            </a:r>
            <a:r>
              <a:rPr lang="it-IT" sz="2800" dirty="0"/>
              <a:t>;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endParaRPr lang="it-IT" altLang="it-IT" sz="2800" dirty="0">
              <a:solidFill>
                <a:schemeClr val="tx1"/>
              </a:solidFill>
            </a:endParaRPr>
          </a:p>
        </p:txBody>
      </p:sp>
      <p:sp>
        <p:nvSpPr>
          <p:cNvPr id="192516" name="Segnaposto numero diapositiva 3">
            <a:extLst>
              <a:ext uri="{FF2B5EF4-FFF2-40B4-BE49-F238E27FC236}">
                <a16:creationId xmlns:a16="http://schemas.microsoft.com/office/drawing/2014/main" id="{55ECE3CC-0200-A23D-0899-3E3F4A54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AEA6CC-7884-4FBA-A48B-784D72DB9F4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3B5C1-D53F-7DA9-230B-2A2A470FD787}"/>
              </a:ext>
            </a:extLst>
          </p:cNvPr>
          <p:cNvSpPr txBox="1"/>
          <p:nvPr/>
        </p:nvSpPr>
        <p:spPr>
          <a:xfrm>
            <a:off x="438346" y="226243"/>
            <a:ext cx="339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HIT</a:t>
            </a:r>
          </a:p>
        </p:txBody>
      </p:sp>
    </p:spTree>
    <p:extLst>
      <p:ext uri="{BB962C8B-B14F-4D97-AF65-F5344CB8AC3E}">
        <p14:creationId xmlns:p14="http://schemas.microsoft.com/office/powerpoint/2010/main" val="12648849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olo 1">
            <a:extLst>
              <a:ext uri="{FF2B5EF4-FFF2-40B4-BE49-F238E27FC236}">
                <a16:creationId xmlns:a16="http://schemas.microsoft.com/office/drawing/2014/main" id="{F9EA57D7-9346-2CFC-4375-429E63E2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30" y="-140741"/>
            <a:ext cx="11524593" cy="1285876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0070C0"/>
                </a:solidFill>
                <a:latin typeface="+mn-lt"/>
              </a:rPr>
              <a:t>Base immunopatologica della HIT: antigene bersaglio</a:t>
            </a:r>
          </a:p>
        </p:txBody>
      </p:sp>
      <p:sp>
        <p:nvSpPr>
          <p:cNvPr id="197636" name="Segnaposto numero diapositiva 3">
            <a:extLst>
              <a:ext uri="{FF2B5EF4-FFF2-40B4-BE49-F238E27FC236}">
                <a16:creationId xmlns:a16="http://schemas.microsoft.com/office/drawing/2014/main" id="{083D2F1F-A5C9-5D30-B001-32891212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E8DD81-FB00-4BE9-9F9B-9137425F8C2A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F2D97E99-AD77-39D4-626C-1013C2783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6" y="1145135"/>
            <a:ext cx="11020096" cy="3369058"/>
          </a:xfrm>
        </p:spPr>
        <p:txBody>
          <a:bodyPr>
            <a:noAutofit/>
          </a:bodyPr>
          <a:lstStyle/>
          <a:p>
            <a:pPr algn="just" eaLnBrk="1" hangingPunct="1"/>
            <a:r>
              <a:rPr lang="it-IT" altLang="it-IT" dirty="0"/>
              <a:t>Il </a:t>
            </a:r>
            <a:r>
              <a:rPr lang="it-IT" altLang="it-IT" b="1" dirty="0">
                <a:solidFill>
                  <a:srgbClr val="FF0000"/>
                </a:solidFill>
              </a:rPr>
              <a:t>complesso PF4/H </a:t>
            </a:r>
            <a:r>
              <a:rPr lang="it-IT" altLang="it-IT" dirty="0"/>
              <a:t>identificato quale antigene target maggiore per l’anticorpo </a:t>
            </a:r>
            <a:r>
              <a:rPr lang="it-IT" altLang="it-IT" dirty="0" err="1"/>
              <a:t>eparino</a:t>
            </a:r>
            <a:r>
              <a:rPr lang="it-IT" altLang="it-IT" dirty="0"/>
              <a:t>-dip. circa 30 anni fa (</a:t>
            </a:r>
            <a:r>
              <a:rPr lang="it-IT" altLang="it-IT" dirty="0" err="1"/>
              <a:t>Amiral</a:t>
            </a:r>
            <a:r>
              <a:rPr lang="it-IT" altLang="it-IT" dirty="0"/>
              <a:t> et al 1992);</a:t>
            </a:r>
          </a:p>
          <a:p>
            <a:pPr algn="just" eaLnBrk="1" hangingPunct="1"/>
            <a:r>
              <a:rPr lang="it-IT" altLang="it-IT" b="1" dirty="0">
                <a:solidFill>
                  <a:srgbClr val="FF0000"/>
                </a:solidFill>
              </a:rPr>
              <a:t>PF4</a:t>
            </a:r>
            <a:r>
              <a:rPr lang="it-IT" altLang="it-IT" dirty="0"/>
              <a:t>: una molecola contenuta nei </a:t>
            </a:r>
            <a:r>
              <a:rPr lang="it-IT" altLang="it-IT" b="1" dirty="0">
                <a:solidFill>
                  <a:srgbClr val="FF0000"/>
                </a:solidFill>
              </a:rPr>
              <a:t>alfa granuli piastrinici</a:t>
            </a:r>
            <a:r>
              <a:rPr lang="it-IT" altLang="it-IT" b="1" dirty="0"/>
              <a:t> </a:t>
            </a:r>
            <a:r>
              <a:rPr lang="it-IT" altLang="it-IT" dirty="0"/>
              <a:t>e rilasciati dalle piastrine in seguito alla loro attivazione;</a:t>
            </a:r>
          </a:p>
          <a:p>
            <a:pPr algn="just"/>
            <a:r>
              <a:rPr lang="it-IT" altLang="it-IT" dirty="0"/>
              <a:t>Grandezza del </a:t>
            </a:r>
            <a:r>
              <a:rPr lang="it-IT" altLang="it-IT" b="1" dirty="0">
                <a:solidFill>
                  <a:srgbClr val="FF0000"/>
                </a:solidFill>
              </a:rPr>
              <a:t>complesso PF4/H</a:t>
            </a:r>
            <a:r>
              <a:rPr lang="it-IT" altLang="it-IT" dirty="0"/>
              <a:t> (UFH e LMWH);</a:t>
            </a:r>
          </a:p>
          <a:p>
            <a:pPr algn="just"/>
            <a:r>
              <a:rPr lang="it-IT" altLang="it-IT" b="1" dirty="0">
                <a:solidFill>
                  <a:srgbClr val="FF0000"/>
                </a:solidFill>
              </a:rPr>
              <a:t>Durata della stimolazione antigenica </a:t>
            </a:r>
            <a:r>
              <a:rPr lang="it-IT" altLang="it-IT" dirty="0"/>
              <a:t>(crea la possibilità per condizioni in cui si possano formare complessi PF4/H di grandi dimensioni)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6919AB80-9584-9E46-21BF-FB737CDF2956}"/>
              </a:ext>
            </a:extLst>
          </p:cNvPr>
          <p:cNvSpPr txBox="1">
            <a:spLocks/>
          </p:cNvSpPr>
          <p:nvPr/>
        </p:nvSpPr>
        <p:spPr>
          <a:xfrm>
            <a:off x="726692" y="4598440"/>
            <a:ext cx="6786562" cy="2070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it-IT" b="1"/>
              <a:t>malattia autoimmune transitoria; </a:t>
            </a: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it-IT" b="1"/>
              <a:t>farmaco indotta;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it-IT" b="1"/>
              <a:t>attivante le piastrine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it-IT" b="1"/>
              <a:t>attivante il sistema coagulativo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it-IT"/>
          </a:p>
          <a:p>
            <a:pPr>
              <a:buFont typeface="Arial" charset="0"/>
              <a:buNone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86688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299A19-F7F7-C98E-4425-64F5A3DD2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80" y="160113"/>
            <a:ext cx="10275239" cy="65377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8CF41C-653D-A05A-4926-713FCDF2B685}"/>
              </a:ext>
            </a:extLst>
          </p:cNvPr>
          <p:cNvSpPr txBox="1"/>
          <p:nvPr/>
        </p:nvSpPr>
        <p:spPr>
          <a:xfrm>
            <a:off x="7388770" y="6269421"/>
            <a:ext cx="4188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Ruggeri, Nat Immunol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38664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65047A78-594D-25F1-14A4-CE5C8511F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559" y="223235"/>
            <a:ext cx="10515600" cy="601827"/>
          </a:xfrm>
        </p:spPr>
        <p:txBody>
          <a:bodyPr>
            <a:normAutofit fontScale="90000"/>
          </a:bodyPr>
          <a:lstStyle/>
          <a:p>
            <a:r>
              <a:rPr lang="it-IT" altLang="en-US" b="1" dirty="0">
                <a:solidFill>
                  <a:srgbClr val="0070C0"/>
                </a:solidFill>
                <a:latin typeface="+mn-lt"/>
              </a:rPr>
              <a:t>Farmaci fibrinolitici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315640D0-8124-C1B0-1232-F4AF449DB5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6997" y="1006338"/>
            <a:ext cx="11274381" cy="4351338"/>
          </a:xfrm>
        </p:spPr>
        <p:txBody>
          <a:bodyPr>
            <a:normAutofit/>
          </a:bodyPr>
          <a:lstStyle/>
          <a:p>
            <a:pPr algn="just"/>
            <a:r>
              <a:rPr lang="it-IT" altLang="en-US" dirty="0"/>
              <a:t>Molti fattori, circolanti, tissutali od esogeni possono attivare od inibire il processo fibrinolitico</a:t>
            </a:r>
          </a:p>
          <a:p>
            <a:pPr algn="just"/>
            <a:r>
              <a:rPr lang="it-IT" altLang="en-US" dirty="0"/>
              <a:t>Farmaci fibrinolitici sono salva-vita quando la formazione di trombi causa la mancata irrorazione sanguigna di organi vitali</a:t>
            </a:r>
          </a:p>
          <a:p>
            <a:pPr algn="just"/>
            <a:endParaRPr lang="it-IT" altLang="en-US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7C231DD-CF49-3B76-2197-695F0E49E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3825" y="3095507"/>
            <a:ext cx="6334344" cy="3539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>
            <a:extLst>
              <a:ext uri="{FF2B5EF4-FFF2-40B4-BE49-F238E27FC236}">
                <a16:creationId xmlns:a16="http://schemas.microsoft.com/office/drawing/2014/main" id="{1D231498-5523-559B-0860-7AB44A2CE5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7938" y="940676"/>
            <a:ext cx="10250214" cy="4419600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it-IT" altLang="en-US" sz="3200" dirty="0"/>
              <a:t>La terapia fibrinolitica, </a:t>
            </a:r>
            <a:r>
              <a:rPr lang="it-IT" altLang="en-US" sz="3200" dirty="0">
                <a:solidFill>
                  <a:srgbClr val="D32567"/>
                </a:solidFill>
              </a:rPr>
              <a:t>esclusivamente ospedaliera</a:t>
            </a:r>
            <a:r>
              <a:rPr lang="it-IT" altLang="en-US" sz="3200" dirty="0"/>
              <a:t>, utilizza attivatori del </a:t>
            </a:r>
            <a:r>
              <a:rPr lang="it-IT" altLang="en-US" sz="3200" dirty="0" err="1"/>
              <a:t>plasminogeno</a:t>
            </a:r>
            <a:r>
              <a:rPr lang="it-IT" altLang="en-US" sz="3200" dirty="0"/>
              <a:t>.</a:t>
            </a:r>
          </a:p>
          <a:p>
            <a:pPr algn="just">
              <a:lnSpc>
                <a:spcPct val="90000"/>
              </a:lnSpc>
            </a:pPr>
            <a:r>
              <a:rPr lang="it-IT" altLang="en-US" sz="3200" dirty="0"/>
              <a:t>L’attivatore fisiologico, il </a:t>
            </a:r>
            <a:r>
              <a:rPr lang="it-IT" altLang="en-US" sz="3200" i="1" dirty="0" err="1"/>
              <a:t>Tissue</a:t>
            </a:r>
            <a:r>
              <a:rPr lang="it-IT" altLang="en-US" sz="3200" i="1" dirty="0"/>
              <a:t> </a:t>
            </a:r>
            <a:r>
              <a:rPr lang="it-IT" altLang="en-US" sz="3200" i="1" dirty="0" err="1"/>
              <a:t>Plasminogen</a:t>
            </a:r>
            <a:r>
              <a:rPr lang="it-IT" altLang="en-US" sz="3200" i="1" dirty="0"/>
              <a:t> </a:t>
            </a:r>
            <a:r>
              <a:rPr lang="it-IT" altLang="en-US" sz="3200" i="1" dirty="0" err="1"/>
              <a:t>Activator</a:t>
            </a:r>
            <a:r>
              <a:rPr lang="it-IT" altLang="en-US" sz="3200" i="1" dirty="0"/>
              <a:t> </a:t>
            </a:r>
            <a:r>
              <a:rPr lang="it-IT" altLang="en-US" sz="3200" dirty="0"/>
              <a:t>(t-PA), è stato prodotto da tecniche ricombinanti (</a:t>
            </a:r>
            <a:r>
              <a:rPr lang="it-IT" altLang="en-US" sz="3200" dirty="0" err="1"/>
              <a:t>rt</a:t>
            </a:r>
            <a:r>
              <a:rPr lang="it-IT" altLang="en-US" sz="3200" dirty="0"/>
              <a:t>-PA o </a:t>
            </a:r>
            <a:r>
              <a:rPr lang="it-IT" altLang="en-US" sz="3200" dirty="0" err="1">
                <a:solidFill>
                  <a:srgbClr val="D32567"/>
                </a:solidFill>
              </a:rPr>
              <a:t>Alteplase</a:t>
            </a:r>
            <a:r>
              <a:rPr lang="it-IT" altLang="en-US" sz="3200" dirty="0"/>
              <a:t>). E’ attualmente utilizzato nelle emergenze.</a:t>
            </a:r>
          </a:p>
          <a:p>
            <a:pPr algn="just">
              <a:lnSpc>
                <a:spcPct val="90000"/>
              </a:lnSpc>
            </a:pPr>
            <a:r>
              <a:rPr lang="it-IT" altLang="en-US" sz="3200" dirty="0"/>
              <a:t>Altri attivatori del </a:t>
            </a:r>
            <a:r>
              <a:rPr lang="it-IT" altLang="en-US" sz="3200" dirty="0" err="1"/>
              <a:t>plasminogeno</a:t>
            </a:r>
            <a:r>
              <a:rPr lang="it-IT" altLang="en-US" sz="3200" dirty="0"/>
              <a:t> sono ottenuti da fonti fisiologiche umane, come l’</a:t>
            </a:r>
            <a:r>
              <a:rPr lang="it-IT" altLang="en-US" sz="3200" dirty="0">
                <a:solidFill>
                  <a:srgbClr val="D32567"/>
                </a:solidFill>
              </a:rPr>
              <a:t>Urochinasi</a:t>
            </a:r>
            <a:r>
              <a:rPr lang="it-IT" altLang="en-US" sz="3200" dirty="0"/>
              <a:t>, o batteriche, quale la </a:t>
            </a:r>
            <a:r>
              <a:rPr lang="it-IT" altLang="en-US" sz="3200" dirty="0" err="1">
                <a:solidFill>
                  <a:srgbClr val="D32567"/>
                </a:solidFill>
              </a:rPr>
              <a:t>Streptochinasi</a:t>
            </a:r>
            <a:r>
              <a:rPr lang="it-IT" altLang="en-US" sz="3200" dirty="0"/>
              <a:t>. </a:t>
            </a:r>
          </a:p>
          <a:p>
            <a:pPr algn="just">
              <a:lnSpc>
                <a:spcPct val="90000"/>
              </a:lnSpc>
            </a:pPr>
            <a:r>
              <a:rPr lang="it-IT" altLang="en-US" sz="3200" dirty="0"/>
              <a:t>La </a:t>
            </a:r>
            <a:r>
              <a:rPr lang="it-IT" altLang="en-US" sz="3200" dirty="0" err="1"/>
              <a:t>streptochinasi</a:t>
            </a:r>
            <a:r>
              <a:rPr lang="it-IT" altLang="en-US" sz="3200" dirty="0"/>
              <a:t> è più attiva e molto meno costosa della urochinasi, ma può sviluppare risposte immunitarie.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BCC703-CEE5-9C27-3D53-50E7B75BDC49}"/>
              </a:ext>
            </a:extLst>
          </p:cNvPr>
          <p:cNvSpPr txBox="1"/>
          <p:nvPr/>
        </p:nvSpPr>
        <p:spPr>
          <a:xfrm>
            <a:off x="425670" y="115614"/>
            <a:ext cx="5491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FIBRINOLITICI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ilancia Peso Giudice - Immagini gratis su Pixabay">
            <a:extLst>
              <a:ext uri="{FF2B5EF4-FFF2-40B4-BE49-F238E27FC236}">
                <a16:creationId xmlns:a16="http://schemas.microsoft.com/office/drawing/2014/main" id="{C10A7039-A887-EB96-83D3-380BBEF2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54" y="1031033"/>
            <a:ext cx="3744491" cy="29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1F2C83-25C6-92CA-ACC7-D79AF7C0B7E7}"/>
              </a:ext>
            </a:extLst>
          </p:cNvPr>
          <p:cNvSpPr txBox="1"/>
          <p:nvPr/>
        </p:nvSpPr>
        <p:spPr>
          <a:xfrm>
            <a:off x="820214" y="1713041"/>
            <a:ext cx="38556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PROCOAGULANTI</a:t>
            </a:r>
          </a:p>
          <a:p>
            <a:r>
              <a:rPr lang="it-IT" sz="3200" dirty="0"/>
              <a:t>Danno endoteliale</a:t>
            </a:r>
          </a:p>
          <a:p>
            <a:r>
              <a:rPr lang="it-IT" sz="3200" dirty="0"/>
              <a:t>Attivazione piastrinica</a:t>
            </a:r>
          </a:p>
          <a:p>
            <a:endParaRPr lang="it-IT" sz="3200" dirty="0"/>
          </a:p>
          <a:p>
            <a:r>
              <a:rPr lang="it-IT" sz="3200" dirty="0"/>
              <a:t>Fattori antifibrinolitici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A7DB4B-D446-8845-90FF-A4DE02C44DFD}"/>
              </a:ext>
            </a:extLst>
          </p:cNvPr>
          <p:cNvSpPr txBox="1"/>
          <p:nvPr/>
        </p:nvSpPr>
        <p:spPr>
          <a:xfrm>
            <a:off x="8421647" y="1651178"/>
            <a:ext cx="321113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ANTICOAGULANTI</a:t>
            </a:r>
          </a:p>
          <a:p>
            <a:r>
              <a:rPr lang="it-IT" sz="3200" dirty="0"/>
              <a:t>Proteina C</a:t>
            </a:r>
          </a:p>
          <a:p>
            <a:r>
              <a:rPr lang="it-IT" sz="3200" dirty="0"/>
              <a:t>Proteina S</a:t>
            </a:r>
          </a:p>
          <a:p>
            <a:r>
              <a:rPr lang="it-IT" sz="3200" dirty="0"/>
              <a:t>Antitrombina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97B53-A0C7-1CBC-2451-9E0684D395A2}"/>
              </a:ext>
            </a:extLst>
          </p:cNvPr>
          <p:cNvSpPr txBox="1"/>
          <p:nvPr/>
        </p:nvSpPr>
        <p:spPr>
          <a:xfrm>
            <a:off x="8484964" y="4135204"/>
            <a:ext cx="2470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FIBRINOLITICI</a:t>
            </a:r>
          </a:p>
        </p:txBody>
      </p:sp>
    </p:spTree>
    <p:extLst>
      <p:ext uri="{BB962C8B-B14F-4D97-AF65-F5344CB8AC3E}">
        <p14:creationId xmlns:p14="http://schemas.microsoft.com/office/powerpoint/2010/main" val="34768017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>
            <a:extLst>
              <a:ext uri="{FF2B5EF4-FFF2-40B4-BE49-F238E27FC236}">
                <a16:creationId xmlns:a16="http://schemas.microsoft.com/office/drawing/2014/main" id="{C62A8A84-93FA-2548-1CC0-156D8E91D9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0827" y="1542393"/>
            <a:ext cx="10378966" cy="3633951"/>
          </a:xfrm>
        </p:spPr>
        <p:txBody>
          <a:bodyPr>
            <a:normAutofit/>
          </a:bodyPr>
          <a:lstStyle/>
          <a:p>
            <a:pPr algn="just"/>
            <a:r>
              <a:rPr lang="it-IT" altLang="en-US" dirty="0"/>
              <a:t>In caso di condizioni emorragiche, può essere necessario limitare il processo fibrinolitico.</a:t>
            </a:r>
          </a:p>
          <a:p>
            <a:pPr algn="just"/>
            <a:r>
              <a:rPr lang="it-IT" altLang="en-US" dirty="0"/>
              <a:t>Possono essere utilizzati inibitori della plasmina, come l’</a:t>
            </a:r>
            <a:r>
              <a:rPr lang="it-IT" altLang="en-US" dirty="0" err="1">
                <a:solidFill>
                  <a:srgbClr val="D32567"/>
                </a:solidFill>
              </a:rPr>
              <a:t>aprotinina</a:t>
            </a:r>
            <a:r>
              <a:rPr lang="it-IT" altLang="en-US" dirty="0"/>
              <a:t>, polipeptide estratto da ghiandole animali.</a:t>
            </a:r>
          </a:p>
          <a:p>
            <a:pPr algn="just"/>
            <a:r>
              <a:rPr lang="it-IT" altLang="en-US" dirty="0"/>
              <a:t>Oppure, derivati della sintetici della Lisina, quale l’</a:t>
            </a:r>
            <a:r>
              <a:rPr lang="it-IT" altLang="en-US" dirty="0">
                <a:solidFill>
                  <a:srgbClr val="D32567"/>
                </a:solidFill>
              </a:rPr>
              <a:t>acido</a:t>
            </a:r>
            <a:r>
              <a:rPr lang="it-IT" altLang="en-US" dirty="0"/>
              <a:t> </a:t>
            </a:r>
            <a:r>
              <a:rPr lang="it-IT" altLang="en-US" dirty="0" err="1">
                <a:solidFill>
                  <a:srgbClr val="D32567"/>
                </a:solidFill>
              </a:rPr>
              <a:t>tranexamico</a:t>
            </a:r>
            <a:endParaRPr lang="it-IT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33E53-5832-4FF2-88B8-A9E42F80C2B9}"/>
              </a:ext>
            </a:extLst>
          </p:cNvPr>
          <p:cNvSpPr txBox="1"/>
          <p:nvPr/>
        </p:nvSpPr>
        <p:spPr>
          <a:xfrm>
            <a:off x="472966" y="294290"/>
            <a:ext cx="5491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ANTIFIBRINOLITICI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42861F-38C5-AA8A-8270-A96171341EBE}"/>
              </a:ext>
            </a:extLst>
          </p:cNvPr>
          <p:cNvSpPr txBox="1"/>
          <p:nvPr/>
        </p:nvSpPr>
        <p:spPr>
          <a:xfrm>
            <a:off x="472966" y="294290"/>
            <a:ext cx="5491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DOMANDE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F42DD5-1E1D-033B-BE40-C4E500D6AD00}"/>
              </a:ext>
            </a:extLst>
          </p:cNvPr>
          <p:cNvSpPr txBox="1"/>
          <p:nvPr/>
        </p:nvSpPr>
        <p:spPr>
          <a:xfrm>
            <a:off x="472966" y="1257768"/>
            <a:ext cx="1074741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800" b="1" dirty="0"/>
              <a:t>Quale delle seguenti condizioni posso sospettare in un ragazzo con abbondante sanguinamento dopo una ferita?</a:t>
            </a:r>
          </a:p>
          <a:p>
            <a:pPr>
              <a:spcBef>
                <a:spcPts val="1200"/>
              </a:spcBef>
            </a:pPr>
            <a:endParaRPr lang="it-IT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Piastrine comprese tra 70.000 e 100.000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</a:t>
            </a:r>
            <a:r>
              <a:rPr lang="it-IT" sz="2800" dirty="0" err="1"/>
              <a:t>aPTT</a:t>
            </a:r>
            <a:r>
              <a:rPr lang="it-IT" sz="2800" dirty="0"/>
              <a:t> allungato con PT (INR) normale per difetto di fattori emofilici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riduzione del PT per difetto di fattore VIII in malattia di von </a:t>
            </a:r>
            <a:r>
              <a:rPr lang="it-IT" sz="2800" dirty="0" err="1"/>
              <a:t>Willebrand</a:t>
            </a:r>
            <a:endParaRPr lang="it-IT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Allungamento del PT (INR) ma non dell’</a:t>
            </a:r>
            <a:r>
              <a:rPr lang="it-IT" sz="2800" dirty="0" err="1"/>
              <a:t>aPTT</a:t>
            </a:r>
            <a:r>
              <a:rPr lang="it-IT" sz="2800" dirty="0"/>
              <a:t> per epatopatia con difetto di vitamina K</a:t>
            </a:r>
          </a:p>
        </p:txBody>
      </p:sp>
    </p:spTree>
    <p:extLst>
      <p:ext uri="{BB962C8B-B14F-4D97-AF65-F5344CB8AC3E}">
        <p14:creationId xmlns:p14="http://schemas.microsoft.com/office/powerpoint/2010/main" val="22486096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F42DD5-1E1D-033B-BE40-C4E500D6AD00}"/>
              </a:ext>
            </a:extLst>
          </p:cNvPr>
          <p:cNvSpPr txBox="1"/>
          <p:nvPr/>
        </p:nvSpPr>
        <p:spPr>
          <a:xfrm>
            <a:off x="472966" y="1257768"/>
            <a:ext cx="1074741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800" b="1" dirty="0"/>
              <a:t>Quale della seguenti anomalie NON è di solito presente in un soggetto con coagulazione intravascolare disseminata</a:t>
            </a:r>
          </a:p>
          <a:p>
            <a:pPr>
              <a:spcBef>
                <a:spcPts val="1200"/>
              </a:spcBef>
            </a:pPr>
            <a:endParaRPr lang="it-IT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Riduzione delle piastrine sotto 100.000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Aumento del D-Dimero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Aumento dell’INR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Aumento del fibrinogeno</a:t>
            </a:r>
          </a:p>
        </p:txBody>
      </p:sp>
    </p:spTree>
    <p:extLst>
      <p:ext uri="{BB962C8B-B14F-4D97-AF65-F5344CB8AC3E}">
        <p14:creationId xmlns:p14="http://schemas.microsoft.com/office/powerpoint/2010/main" val="1286602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F42DD5-1E1D-033B-BE40-C4E500D6AD00}"/>
              </a:ext>
            </a:extLst>
          </p:cNvPr>
          <p:cNvSpPr txBox="1"/>
          <p:nvPr/>
        </p:nvSpPr>
        <p:spPr>
          <a:xfrm>
            <a:off x="472966" y="1257768"/>
            <a:ext cx="1074741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800" b="1" dirty="0"/>
              <a:t>Quale delle seguenti condizioni NON è associata ad aumentato rischio trombotico?</a:t>
            </a:r>
          </a:p>
          <a:p>
            <a:pPr>
              <a:spcBef>
                <a:spcPts val="1200"/>
              </a:spcBef>
            </a:pPr>
            <a:endParaRPr lang="it-IT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Difetto della proteina C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Presenza del fattore V di Leiden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Gravidanza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Terapia con statine</a:t>
            </a:r>
          </a:p>
        </p:txBody>
      </p:sp>
    </p:spTree>
    <p:extLst>
      <p:ext uri="{BB962C8B-B14F-4D97-AF65-F5344CB8AC3E}">
        <p14:creationId xmlns:p14="http://schemas.microsoft.com/office/powerpoint/2010/main" val="2952297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F42DD5-1E1D-033B-BE40-C4E500D6AD00}"/>
              </a:ext>
            </a:extLst>
          </p:cNvPr>
          <p:cNvSpPr txBox="1"/>
          <p:nvPr/>
        </p:nvSpPr>
        <p:spPr>
          <a:xfrm>
            <a:off x="472966" y="1257768"/>
            <a:ext cx="1074741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800" b="1" dirty="0"/>
              <a:t>L’eparina agisce potenziando l’azione di un inibitore fisiologico della coagulazione. Si tratta:</a:t>
            </a:r>
          </a:p>
          <a:p>
            <a:pPr>
              <a:spcBef>
                <a:spcPts val="1200"/>
              </a:spcBef>
            </a:pPr>
            <a:endParaRPr lang="it-IT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Della proteina S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Del cofattore V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 dirty="0"/>
              <a:t> Del </a:t>
            </a:r>
            <a:r>
              <a:rPr lang="it-IT" sz="2800" dirty="0" err="1"/>
              <a:t>tissue</a:t>
            </a:r>
            <a:r>
              <a:rPr lang="it-IT" sz="2800" dirty="0"/>
              <a:t> </a:t>
            </a:r>
            <a:r>
              <a:rPr lang="it-IT" sz="2800" dirty="0" err="1"/>
              <a:t>factor</a:t>
            </a:r>
            <a:endParaRPr lang="it-IT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2800"/>
              <a:t> Dell’antitrombina III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583985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9FE1D-3E27-4EF4-AE00-191E1BD69139}"/>
              </a:ext>
            </a:extLst>
          </p:cNvPr>
          <p:cNvSpPr txBox="1"/>
          <p:nvPr/>
        </p:nvSpPr>
        <p:spPr>
          <a:xfrm>
            <a:off x="230121" y="118092"/>
            <a:ext cx="4604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IPERCOAGULABILITA’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006F0-C345-4ED2-9477-D6927650C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498" y="306182"/>
            <a:ext cx="6597502" cy="62456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AF4473-4328-4311-BAF6-8D4006F335B6}"/>
              </a:ext>
            </a:extLst>
          </p:cNvPr>
          <p:cNvSpPr/>
          <p:nvPr/>
        </p:nvSpPr>
        <p:spPr>
          <a:xfrm>
            <a:off x="5667153" y="1834117"/>
            <a:ext cx="6434002" cy="80597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47720A-EFEF-4A3A-8564-08B6EC5E6075}"/>
              </a:ext>
            </a:extLst>
          </p:cNvPr>
          <p:cNvSpPr/>
          <p:nvPr/>
        </p:nvSpPr>
        <p:spPr>
          <a:xfrm>
            <a:off x="5660063" y="3400645"/>
            <a:ext cx="6434002" cy="44653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FDE634-F590-4605-8396-D8F4E1C74633}"/>
              </a:ext>
            </a:extLst>
          </p:cNvPr>
          <p:cNvSpPr/>
          <p:nvPr/>
        </p:nvSpPr>
        <p:spPr>
          <a:xfrm>
            <a:off x="5663609" y="2680464"/>
            <a:ext cx="6434002" cy="686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479AC-41B9-7CD4-E5EA-F74BC2AEB537}"/>
              </a:ext>
            </a:extLst>
          </p:cNvPr>
          <p:cNvSpPr txBox="1"/>
          <p:nvPr/>
        </p:nvSpPr>
        <p:spPr>
          <a:xfrm>
            <a:off x="11380424" y="1818082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F8E13-3AB1-533B-1F3F-96430294D50A}"/>
              </a:ext>
            </a:extLst>
          </p:cNvPr>
          <p:cNvSpPr txBox="1"/>
          <p:nvPr/>
        </p:nvSpPr>
        <p:spPr>
          <a:xfrm>
            <a:off x="11470094" y="2723446"/>
            <a:ext cx="64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LOSS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B89DA-B799-7C3E-906D-73EF3E4B1FEC}"/>
              </a:ext>
            </a:extLst>
          </p:cNvPr>
          <p:cNvSpPr txBox="1"/>
          <p:nvPr/>
        </p:nvSpPr>
        <p:spPr>
          <a:xfrm>
            <a:off x="10036387" y="1834174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AVVIO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02AC0-8763-563E-9CF9-EEFBE94292DD}"/>
              </a:ext>
            </a:extLst>
          </p:cNvPr>
          <p:cNvSpPr txBox="1"/>
          <p:nvPr/>
        </p:nvSpPr>
        <p:spPr>
          <a:xfrm>
            <a:off x="10188787" y="1986574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AVVIO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9F5693-44C2-405D-B948-2271457A2365}"/>
              </a:ext>
            </a:extLst>
          </p:cNvPr>
          <p:cNvSpPr txBox="1"/>
          <p:nvPr/>
        </p:nvSpPr>
        <p:spPr>
          <a:xfrm>
            <a:off x="3591882" y="2771045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AVVIO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1A54C5-F5F3-754C-05D2-151C05F3C573}"/>
              </a:ext>
            </a:extLst>
          </p:cNvPr>
          <p:cNvSpPr txBox="1"/>
          <p:nvPr/>
        </p:nvSpPr>
        <p:spPr>
          <a:xfrm>
            <a:off x="230121" y="1155577"/>
            <a:ext cx="2817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PROPAGAZIONE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favorita da esposizione di fosfolipidi e attivazione del fattore XII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78B69C1E-05B8-1E84-3B7C-57356AA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10" y="2355906"/>
            <a:ext cx="5024913" cy="401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D9B702-EA79-0162-8A48-FF1C4A8A0DE6}"/>
              </a:ext>
            </a:extLst>
          </p:cNvPr>
          <p:cNvSpPr txBox="1"/>
          <p:nvPr/>
        </p:nvSpPr>
        <p:spPr>
          <a:xfrm>
            <a:off x="1901068" y="5256955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AMPLIFICAZIONE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(FV)</a:t>
            </a:r>
          </a:p>
        </p:txBody>
      </p:sp>
    </p:spTree>
    <p:extLst>
      <p:ext uri="{BB962C8B-B14F-4D97-AF65-F5344CB8AC3E}">
        <p14:creationId xmlns:p14="http://schemas.microsoft.com/office/powerpoint/2010/main" val="8233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5BB1A0-DC4F-B264-BD7C-B655978E4561}"/>
              </a:ext>
            </a:extLst>
          </p:cNvPr>
          <p:cNvSpPr txBox="1"/>
          <p:nvPr/>
        </p:nvSpPr>
        <p:spPr>
          <a:xfrm>
            <a:off x="321972" y="515155"/>
            <a:ext cx="111144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Fattore V di Leiden</a:t>
            </a:r>
          </a:p>
          <a:p>
            <a:endParaRPr lang="it-IT" sz="2400" dirty="0"/>
          </a:p>
          <a:p>
            <a:r>
              <a:rPr lang="it-IT" sz="2400" dirty="0"/>
              <a:t>Forma di fattore V con mutazione nel sito di legame del FV con la proteina C attivata</a:t>
            </a:r>
          </a:p>
          <a:p>
            <a:r>
              <a:rPr lang="it-IT" sz="2400" dirty="0"/>
              <a:t>Il fattore V di Leiden è più resistente all’azione inibitoria da parte della proteina C attivata (quindi resta più attivo e promuove la coagulazione)</a:t>
            </a:r>
          </a:p>
          <a:p>
            <a:endParaRPr lang="it-IT" sz="2400" dirty="0"/>
          </a:p>
          <a:p>
            <a:r>
              <a:rPr lang="it-IT" sz="2400" dirty="0"/>
              <a:t>La mutazione è frequente nei caucasici -&gt; 3-7% della popolazione in eterozigosi e più rara in omozigosi</a:t>
            </a:r>
          </a:p>
        </p:txBody>
      </p:sp>
    </p:spTree>
    <p:extLst>
      <p:ext uri="{BB962C8B-B14F-4D97-AF65-F5344CB8AC3E}">
        <p14:creationId xmlns:p14="http://schemas.microsoft.com/office/powerpoint/2010/main" val="3438342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EDF8C0-59A7-4A76-A0CC-23887171312D}"/>
              </a:ext>
            </a:extLst>
          </p:cNvPr>
          <p:cNvSpPr txBox="1"/>
          <p:nvPr/>
        </p:nvSpPr>
        <p:spPr>
          <a:xfrm>
            <a:off x="329610" y="260498"/>
            <a:ext cx="1148316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TROMBOSI </a:t>
            </a:r>
            <a:r>
              <a:rPr lang="en-US" sz="3600" b="1" u="sng" dirty="0">
                <a:solidFill>
                  <a:srgbClr val="0070C0"/>
                </a:solidFill>
              </a:rPr>
              <a:t>VENOSA</a:t>
            </a:r>
            <a:r>
              <a:rPr lang="en-US" sz="3600" b="1" dirty="0">
                <a:solidFill>
                  <a:srgbClr val="0070C0"/>
                </a:solidFill>
              </a:rPr>
              <a:t> PROFONDA</a:t>
            </a:r>
          </a:p>
          <a:p>
            <a:endParaRPr lang="en-US" sz="2800" b="1" dirty="0"/>
          </a:p>
          <a:p>
            <a:r>
              <a:rPr lang="en-US" sz="2800" dirty="0" err="1"/>
              <a:t>Multifattoriale</a:t>
            </a:r>
            <a:r>
              <a:rPr lang="en-US" sz="2800" dirty="0"/>
              <a:t>. </a:t>
            </a:r>
            <a:r>
              <a:rPr lang="en-US" sz="2800" dirty="0" err="1"/>
              <a:t>Vene</a:t>
            </a:r>
            <a:r>
              <a:rPr lang="en-US" sz="2800" dirty="0"/>
              <a:t> </a:t>
            </a:r>
            <a:r>
              <a:rPr lang="en-US" sz="2800" dirty="0" err="1"/>
              <a:t>degli</a:t>
            </a:r>
            <a:r>
              <a:rPr lang="en-US" sz="2800" dirty="0"/>
              <a:t> arti </a:t>
            </a:r>
            <a:r>
              <a:rPr lang="en-US" sz="2800" dirty="0" err="1"/>
              <a:t>inferiori</a:t>
            </a:r>
            <a:r>
              <a:rPr lang="en-US" sz="2800" dirty="0"/>
              <a:t>. </a:t>
            </a:r>
            <a:r>
              <a:rPr lang="en-US" sz="2800" u="sng" dirty="0" err="1"/>
              <a:t>Indipendente</a:t>
            </a:r>
            <a:r>
              <a:rPr lang="en-US" sz="2800" u="sng" dirty="0"/>
              <a:t> da </a:t>
            </a:r>
            <a:r>
              <a:rPr lang="en-US" sz="2800" u="sng" dirty="0" err="1"/>
              <a:t>ateroscleosi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u="sng" dirty="0"/>
              <a:t>Danno endoteliale</a:t>
            </a:r>
          </a:p>
          <a:p>
            <a:pPr lvl="1"/>
            <a:r>
              <a:rPr lang="it-IT" sz="2800" dirty="0"/>
              <a:t>- Traumi e malattie infiammatorie, infezioni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u="sng" dirty="0"/>
              <a:t>Stasi ematica</a:t>
            </a:r>
          </a:p>
          <a:p>
            <a:pPr lvl="1"/>
            <a:r>
              <a:rPr lang="it-IT" sz="2800" dirty="0"/>
              <a:t>- Insufficienza cardiaca, insufficienza venosa, immobilizzazione, viaggi aerei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u="sng" dirty="0"/>
              <a:t>Ipercoagulabilità</a:t>
            </a:r>
            <a:br>
              <a:rPr lang="it-IT" sz="2800" dirty="0"/>
            </a:br>
            <a:r>
              <a:rPr lang="it-IT" sz="2800" dirty="0"/>
              <a:t>- </a:t>
            </a:r>
            <a:r>
              <a:rPr lang="it-IT" sz="2800" dirty="0" err="1"/>
              <a:t>Trombofilia</a:t>
            </a:r>
            <a:r>
              <a:rPr lang="it-IT" sz="2800" dirty="0"/>
              <a:t> genetica per mancanza di inibitori o eccesso di attivatori</a:t>
            </a:r>
            <a:br>
              <a:rPr lang="it-IT" sz="2800" dirty="0"/>
            </a:br>
            <a:r>
              <a:rPr lang="it-IT" sz="2800" dirty="0"/>
              <a:t>- Contraccettivi orali, gravidanza, puerperio, cancro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800" dirty="0"/>
          </a:p>
          <a:p>
            <a:r>
              <a:rPr lang="it-IT" sz="2800" dirty="0" err="1"/>
              <a:t>Evouzione</a:t>
            </a:r>
            <a:r>
              <a:rPr lang="it-IT" sz="2800" dirty="0"/>
              <a:t>: LISI/ORGANIZZAZIONE/PROPAGAZIONE/EMBOLIA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511903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3977</TotalTime>
  <Words>2701</Words>
  <Application>Microsoft Office PowerPoint</Application>
  <PresentationFormat>Widescreen</PresentationFormat>
  <Paragraphs>422</Paragraphs>
  <Slides>64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7" baseType="lpstr">
      <vt:lpstr>Arabic Typesetting</vt:lpstr>
      <vt:lpstr>Arial</vt:lpstr>
      <vt:lpstr>Arial-BoldMT</vt:lpstr>
      <vt:lpstr>ArialMT</vt:lpstr>
      <vt:lpstr>Calibri</vt:lpstr>
      <vt:lpstr>Calibri Light</vt:lpstr>
      <vt:lpstr>Comic Sans MS</vt:lpstr>
      <vt:lpstr>Inter</vt:lpstr>
      <vt:lpstr>Limelight</vt:lpstr>
      <vt:lpstr>OTNEJMScalaSansLF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TROMBOSI ARTERIOSA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Base immunopatologica della HIT: antigene bersaglio</vt:lpstr>
      <vt:lpstr>PowerPoint Presentation</vt:lpstr>
      <vt:lpstr>Farmaci fibrinolitici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96</cp:revision>
  <dcterms:created xsi:type="dcterms:W3CDTF">2022-04-07T18:21:05Z</dcterms:created>
  <dcterms:modified xsi:type="dcterms:W3CDTF">2026-04-12T20:26:28Z</dcterms:modified>
</cp:coreProperties>
</file>