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387" r:id="rId3"/>
    <p:sldId id="388" r:id="rId4"/>
    <p:sldId id="389" r:id="rId5"/>
    <p:sldId id="390" r:id="rId6"/>
    <p:sldId id="391" r:id="rId7"/>
    <p:sldId id="392" r:id="rId8"/>
    <p:sldId id="393" r:id="rId9"/>
    <p:sldId id="394" r:id="rId10"/>
    <p:sldId id="395" r:id="rId11"/>
    <p:sldId id="366" r:id="rId12"/>
    <p:sldId id="311" r:id="rId13"/>
    <p:sldId id="314" r:id="rId14"/>
    <p:sldId id="315" r:id="rId15"/>
    <p:sldId id="369" r:id="rId16"/>
    <p:sldId id="370" r:id="rId17"/>
    <p:sldId id="371" r:id="rId18"/>
    <p:sldId id="338" r:id="rId19"/>
    <p:sldId id="343" r:id="rId20"/>
    <p:sldId id="337" r:id="rId21"/>
    <p:sldId id="372" r:id="rId22"/>
    <p:sldId id="323" r:id="rId23"/>
    <p:sldId id="325" r:id="rId24"/>
    <p:sldId id="324" r:id="rId25"/>
    <p:sldId id="368" r:id="rId26"/>
    <p:sldId id="326" r:id="rId27"/>
    <p:sldId id="379" r:id="rId28"/>
    <p:sldId id="328" r:id="rId29"/>
    <p:sldId id="327" r:id="rId30"/>
    <p:sldId id="329" r:id="rId31"/>
    <p:sldId id="330" r:id="rId32"/>
    <p:sldId id="331" r:id="rId33"/>
    <p:sldId id="373" r:id="rId34"/>
    <p:sldId id="333" r:id="rId35"/>
    <p:sldId id="334" r:id="rId36"/>
    <p:sldId id="336" r:id="rId37"/>
    <p:sldId id="344" r:id="rId38"/>
    <p:sldId id="349" r:id="rId39"/>
    <p:sldId id="378" r:id="rId40"/>
    <p:sldId id="350" r:id="rId41"/>
    <p:sldId id="288" r:id="rId42"/>
    <p:sldId id="348" r:id="rId43"/>
    <p:sldId id="380" r:id="rId44"/>
    <p:sldId id="383" r:id="rId45"/>
    <p:sldId id="384" r:id="rId46"/>
    <p:sldId id="385" r:id="rId47"/>
    <p:sldId id="386" r:id="rId48"/>
    <p:sldId id="382" r:id="rId49"/>
    <p:sldId id="381" r:id="rId50"/>
    <p:sldId id="374" r:id="rId51"/>
    <p:sldId id="352" r:id="rId52"/>
    <p:sldId id="351" r:id="rId53"/>
    <p:sldId id="354" r:id="rId54"/>
    <p:sldId id="355" r:id="rId55"/>
    <p:sldId id="298" r:id="rId56"/>
    <p:sldId id="299" r:id="rId57"/>
    <p:sldId id="300" r:id="rId58"/>
    <p:sldId id="301" r:id="rId59"/>
    <p:sldId id="302" r:id="rId60"/>
    <p:sldId id="303" r:id="rId61"/>
    <p:sldId id="304" r:id="rId62"/>
    <p:sldId id="305" r:id="rId63"/>
    <p:sldId id="376" r:id="rId64"/>
    <p:sldId id="377" r:id="rId65"/>
    <p:sldId id="375" r:id="rId66"/>
    <p:sldId id="361" r:id="rId67"/>
    <p:sldId id="362" r:id="rId68"/>
    <p:sldId id="364" r:id="rId69"/>
    <p:sldId id="365" r:id="rId70"/>
  </p:sldIdLst>
  <p:sldSz cx="10287000" cy="6858000" type="35mm"/>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80" autoAdjust="0"/>
  </p:normalViewPr>
  <p:slideViewPr>
    <p:cSldViewPr>
      <p:cViewPr varScale="1">
        <p:scale>
          <a:sx n="76" d="100"/>
          <a:sy n="76" d="100"/>
        </p:scale>
        <p:origin x="1296" y="43"/>
      </p:cViewPr>
      <p:guideLst>
        <p:guide orient="horz" pos="2160"/>
        <p:guide pos="2880"/>
        <p:guide pos="32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C0743-EFAC-49DB-8714-F1219CCA8878}" type="datetimeFigureOut">
              <a:rPr lang="it-IT" smtClean="0"/>
              <a:t>14/07/2025</a:t>
            </a:fld>
            <a:endParaRPr lang="it-IT"/>
          </a:p>
        </p:txBody>
      </p:sp>
      <p:sp>
        <p:nvSpPr>
          <p:cNvPr id="4" name="Segnaposto immagine diapositiva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24E144-99C7-48C8-B362-EB7909581941}" type="slidenum">
              <a:rPr lang="it-IT" smtClean="0"/>
              <a:t>‹N›</a:t>
            </a:fld>
            <a:endParaRPr lang="it-IT"/>
          </a:p>
        </p:txBody>
      </p:sp>
    </p:spTree>
    <p:extLst>
      <p:ext uri="{BB962C8B-B14F-4D97-AF65-F5344CB8AC3E}">
        <p14:creationId xmlns:p14="http://schemas.microsoft.com/office/powerpoint/2010/main" val="141364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385D52B-73E4-44EF-9AA7-A7E24256EDEA}" type="slidenum">
              <a:rPr lang="it-IT" altLang="it-IT" smtClean="0"/>
              <a:pPr eaLnBrk="1" hangingPunct="1"/>
              <a:t>13</a:t>
            </a:fld>
            <a:endParaRPr lang="it-IT" altLang="it-IT"/>
          </a:p>
        </p:txBody>
      </p:sp>
      <p:sp>
        <p:nvSpPr>
          <p:cNvPr id="25603" name="Rectangle 2"/>
          <p:cNvSpPr>
            <a:spLocks noGrp="1" noRot="1" noChangeAspect="1" noChangeArrowheads="1" noTextEdit="1"/>
          </p:cNvSpPr>
          <p:nvPr>
            <p:ph type="sldImg"/>
          </p:nvPr>
        </p:nvSpPr>
        <p:spPr>
          <a:xfrm>
            <a:off x="1114425" y="1143000"/>
            <a:ext cx="4629150" cy="308610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599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a:prstGeom prst="rect">
            <a:avLst/>
          </a:prstGeom>
        </p:spPr>
        <p:txBody>
          <a:bodyPr/>
          <a:lstStyle/>
          <a:p>
            <a:r>
              <a:rPr lang="it-IT"/>
              <a:t>Fare clic per modificare lo stile del titolo</a:t>
            </a:r>
          </a:p>
        </p:txBody>
      </p:sp>
      <p:sp>
        <p:nvSpPr>
          <p:cNvPr id="3" name="Segnaposto contenuto 2"/>
          <p:cNvSpPr>
            <a:spLocks noGrp="1"/>
          </p:cNvSpPr>
          <p:nvPr>
            <p:ph idx="1"/>
          </p:nvPr>
        </p:nvSpPr>
        <p:spPr>
          <a:xfrm>
            <a:off x="514350" y="1600201"/>
            <a:ext cx="9258300"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xfrm>
            <a:off x="514350" y="6245225"/>
            <a:ext cx="2400300" cy="476250"/>
          </a:xfrm>
          <a:prstGeom prst="rect">
            <a:avLst/>
          </a:prstGeom>
          <a:ln/>
        </p:spPr>
        <p:txBody>
          <a:bodyPr/>
          <a:lstStyle>
            <a:lvl1pPr>
              <a:defRPr/>
            </a:lvl1pPr>
          </a:lstStyle>
          <a:p>
            <a:pPr>
              <a:defRPr/>
            </a:pPr>
            <a:endParaRPr lang="it-IT"/>
          </a:p>
        </p:txBody>
      </p:sp>
      <p:sp>
        <p:nvSpPr>
          <p:cNvPr id="5" name="Rectangle 5"/>
          <p:cNvSpPr>
            <a:spLocks noGrp="1" noChangeArrowheads="1"/>
          </p:cNvSpPr>
          <p:nvPr>
            <p:ph type="ftr" sz="quarter" idx="11"/>
          </p:nvPr>
        </p:nvSpPr>
        <p:spPr>
          <a:xfrm>
            <a:off x="3514725" y="6245225"/>
            <a:ext cx="3257550" cy="476250"/>
          </a:xfrm>
          <a:prstGeom prst="rect">
            <a:avLst/>
          </a:prstGeom>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xfrm>
            <a:off x="7372350" y="6245225"/>
            <a:ext cx="2400300" cy="476250"/>
          </a:xfrm>
          <a:prstGeom prst="rect">
            <a:avLst/>
          </a:prstGeom>
          <a:ln/>
        </p:spPr>
        <p:txBody>
          <a:bodyPr/>
          <a:lstStyle>
            <a:lvl1pPr>
              <a:defRPr/>
            </a:lvl1pPr>
          </a:lstStyle>
          <a:p>
            <a:pPr>
              <a:defRPr/>
            </a:pPr>
            <a:fld id="{8E4511F0-CFEB-4640-8D14-4E904CE905F5}" type="slidenum">
              <a:rPr lang="it-IT"/>
              <a:pPr>
                <a:defRPr/>
              </a:pPr>
              <a:t>‹N›</a:t>
            </a:fld>
            <a:endParaRPr lang="it-IT"/>
          </a:p>
        </p:txBody>
      </p:sp>
    </p:spTree>
    <p:extLst>
      <p:ext uri="{BB962C8B-B14F-4D97-AF65-F5344CB8AC3E}">
        <p14:creationId xmlns:p14="http://schemas.microsoft.com/office/powerpoint/2010/main" val="4111516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14350" y="6245225"/>
            <a:ext cx="2400300" cy="476250"/>
          </a:xfrm>
          <a:prstGeom prst="rect">
            <a:avLst/>
          </a:prstGeom>
          <a:ln/>
        </p:spPr>
        <p:txBody>
          <a:bodyPr/>
          <a:lstStyle>
            <a:lvl1pPr>
              <a:defRPr/>
            </a:lvl1pPr>
          </a:lstStyle>
          <a:p>
            <a:pPr>
              <a:defRPr/>
            </a:pPr>
            <a:endParaRPr lang="it-IT"/>
          </a:p>
        </p:txBody>
      </p:sp>
      <p:sp>
        <p:nvSpPr>
          <p:cNvPr id="3" name="Rectangle 5"/>
          <p:cNvSpPr>
            <a:spLocks noGrp="1" noChangeArrowheads="1"/>
          </p:cNvSpPr>
          <p:nvPr>
            <p:ph type="ftr" sz="quarter" idx="11"/>
          </p:nvPr>
        </p:nvSpPr>
        <p:spPr>
          <a:xfrm>
            <a:off x="3514725" y="6245225"/>
            <a:ext cx="3257550" cy="476250"/>
          </a:xfrm>
          <a:prstGeom prst="rect">
            <a:avLst/>
          </a:prstGeom>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xfrm>
            <a:off x="7372350" y="6245225"/>
            <a:ext cx="2400300" cy="476250"/>
          </a:xfrm>
          <a:prstGeom prst="rect">
            <a:avLst/>
          </a:prstGeom>
          <a:ln/>
        </p:spPr>
        <p:txBody>
          <a:bodyPr/>
          <a:lstStyle>
            <a:lvl1pPr>
              <a:defRPr/>
            </a:lvl1pPr>
          </a:lstStyle>
          <a:p>
            <a:pPr>
              <a:defRPr/>
            </a:pPr>
            <a:fld id="{8F727006-B71C-4407-A091-4CE196DE9C1B}" type="slidenum">
              <a:rPr lang="it-IT"/>
              <a:pPr>
                <a:defRPr/>
              </a:pPr>
              <a:t>‹N›</a:t>
            </a:fld>
            <a:endParaRPr lang="it-IT"/>
          </a:p>
        </p:txBody>
      </p:sp>
    </p:spTree>
    <p:extLst>
      <p:ext uri="{BB962C8B-B14F-4D97-AF65-F5344CB8AC3E}">
        <p14:creationId xmlns:p14="http://schemas.microsoft.com/office/powerpoint/2010/main" val="210168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a:prstGeom prst="rect">
            <a:avLst/>
          </a:prstGeom>
        </p:spPr>
        <p:txBody>
          <a:bodyPr/>
          <a:lstStyle/>
          <a:p>
            <a:r>
              <a:rPr lang="it-IT"/>
              <a:t>Fare clic per modificare lo stile del titolo</a:t>
            </a:r>
          </a:p>
        </p:txBody>
      </p:sp>
      <p:sp>
        <p:nvSpPr>
          <p:cNvPr id="3" name="Segnaposto testo 2"/>
          <p:cNvSpPr>
            <a:spLocks noGrp="1"/>
          </p:cNvSpPr>
          <p:nvPr>
            <p:ph type="body" sz="half" idx="1"/>
          </p:nvPr>
        </p:nvSpPr>
        <p:spPr>
          <a:xfrm>
            <a:off x="514350" y="1600201"/>
            <a:ext cx="4543425"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229225" y="1600201"/>
            <a:ext cx="4543425"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xfrm>
            <a:off x="514350" y="6245225"/>
            <a:ext cx="2400300" cy="476250"/>
          </a:xfrm>
          <a:prstGeom prst="rect">
            <a:avLst/>
          </a:prstGeom>
          <a:ln/>
        </p:spPr>
        <p:txBody>
          <a:bodyPr/>
          <a:lstStyle>
            <a:lvl1pPr>
              <a:defRPr/>
            </a:lvl1pPr>
          </a:lstStyle>
          <a:p>
            <a:pPr>
              <a:defRPr/>
            </a:pPr>
            <a:endParaRPr lang="it-IT"/>
          </a:p>
        </p:txBody>
      </p:sp>
      <p:sp>
        <p:nvSpPr>
          <p:cNvPr id="6" name="Rectangle 5"/>
          <p:cNvSpPr>
            <a:spLocks noGrp="1" noChangeArrowheads="1"/>
          </p:cNvSpPr>
          <p:nvPr>
            <p:ph type="ftr" sz="quarter" idx="11"/>
          </p:nvPr>
        </p:nvSpPr>
        <p:spPr>
          <a:xfrm>
            <a:off x="3514725" y="6245225"/>
            <a:ext cx="3257550" cy="476250"/>
          </a:xfrm>
          <a:prstGeom prst="rect">
            <a:avLst/>
          </a:prstGeom>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xfrm>
            <a:off x="7372350" y="6245225"/>
            <a:ext cx="2400300" cy="476250"/>
          </a:xfrm>
          <a:prstGeom prst="rect">
            <a:avLst/>
          </a:prstGeom>
          <a:ln/>
        </p:spPr>
        <p:txBody>
          <a:bodyPr/>
          <a:lstStyle>
            <a:lvl1pPr>
              <a:defRPr/>
            </a:lvl1pPr>
          </a:lstStyle>
          <a:p>
            <a:pPr>
              <a:defRPr/>
            </a:pPr>
            <a:fld id="{14D583F8-D3AE-4B56-9416-0900C5D75C2E}" type="slidenum">
              <a:rPr lang="it-IT"/>
              <a:pPr>
                <a:defRPr/>
              </a:pPr>
              <a:t>‹N›</a:t>
            </a:fld>
            <a:endParaRPr lang="it-IT"/>
          </a:p>
        </p:txBody>
      </p:sp>
    </p:spTree>
    <p:extLst>
      <p:ext uri="{BB962C8B-B14F-4D97-AF65-F5344CB8AC3E}">
        <p14:creationId xmlns:p14="http://schemas.microsoft.com/office/powerpoint/2010/main" val="22186411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50000"/>
            <a:lum/>
          </a:blip>
          <a:srcRect/>
          <a:stretch>
            <a:fillRect/>
          </a:stretch>
        </a:blipFill>
        <a:effectLst/>
      </p:bgPr>
    </p:bg>
    <p:spTree>
      <p:nvGrpSpPr>
        <p:cNvPr id="1" name=""/>
        <p:cNvGrpSpPr/>
        <p:nvPr/>
      </p:nvGrpSpPr>
      <p:grpSpPr>
        <a:xfrm>
          <a:off x="0" y="0"/>
          <a:ext cx="0" cy="0"/>
          <a:chOff x="0" y="0"/>
          <a:chExt cx="0" cy="0"/>
        </a:xfrm>
      </p:grpSpPr>
      <p:pic>
        <p:nvPicPr>
          <p:cNvPr id="5" name="Immagine 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0325" y="31750"/>
            <a:ext cx="6270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a:spLocks noChangeArrowheads="1"/>
          </p:cNvSpPr>
          <p:nvPr userDrawn="1"/>
        </p:nvSpPr>
        <p:spPr bwMode="auto">
          <a:xfrm>
            <a:off x="687388" y="79375"/>
            <a:ext cx="372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it-IT" altLang="it-IT" sz="1200" i="1" dirty="0"/>
              <a:t>DIPARTIMENTO DI INGEGNERIA E ARCHITETTURA</a:t>
            </a:r>
          </a:p>
          <a:p>
            <a:pPr>
              <a:defRPr/>
            </a:pPr>
            <a:r>
              <a:rPr lang="it-IT" altLang="it-IT" sz="1200" i="1" dirty="0"/>
              <a:t>Prof. Claudio Pantanali, PhD  </a:t>
            </a:r>
            <a:r>
              <a:rPr lang="it-IT" altLang="it-IT" sz="1200" b="1" i="1" dirty="0">
                <a:solidFill>
                  <a:schemeClr val="tx2"/>
                </a:solidFill>
              </a:rPr>
              <a:t>cpantanali@units.it</a:t>
            </a:r>
          </a:p>
        </p:txBody>
      </p:sp>
    </p:spTree>
    <p:extLst>
      <p:ext uri="{BB962C8B-B14F-4D97-AF65-F5344CB8AC3E}">
        <p14:creationId xmlns:p14="http://schemas.microsoft.com/office/powerpoint/2010/main" val="1861329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Lst>
  <p:hf sldNum="0" hdr="0" ftr="0" dt="0"/>
  <p:txStyles>
    <p:titleStyle>
      <a:lvl1pPr algn="l" defTabSz="914400" rtl="0" eaLnBrk="1" latinLnBrk="0" hangingPunct="1">
        <a:spcBef>
          <a:spcPct val="0"/>
        </a:spcBef>
        <a:buNone/>
        <a:defRPr sz="1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oleObject" Target="../embeddings/oleObject2.bin"/><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46956" y="2102396"/>
            <a:ext cx="9802089" cy="1661993"/>
          </a:xfrm>
          <a:prstGeom prst="rect">
            <a:avLst/>
          </a:prstGeom>
        </p:spPr>
        <p:txBody>
          <a:bodyPr wrap="square">
            <a:spAutoFit/>
          </a:bodyPr>
          <a:lstStyle/>
          <a:p>
            <a:pPr algn="ctr"/>
            <a:r>
              <a:rPr lang="it-IT" sz="5400" b="1" dirty="0">
                <a:solidFill>
                  <a:schemeClr val="tx2"/>
                </a:solidFill>
              </a:rPr>
              <a:t>ORGANIZZAZIONE AZIENDALE</a:t>
            </a:r>
          </a:p>
          <a:p>
            <a:pPr algn="ctr"/>
            <a:endParaRPr lang="it-IT" sz="2400" b="1" i="1" dirty="0">
              <a:solidFill>
                <a:schemeClr val="tx2"/>
              </a:solidFill>
            </a:endParaRPr>
          </a:p>
          <a:p>
            <a:pPr algn="ctr"/>
            <a:r>
              <a:rPr lang="it-IT" sz="2400" b="1" i="1" dirty="0">
                <a:solidFill>
                  <a:schemeClr val="tx2"/>
                </a:solidFill>
              </a:rPr>
              <a:t>principi e modelli organizzativi</a:t>
            </a:r>
          </a:p>
        </p:txBody>
      </p:sp>
    </p:spTree>
    <p:extLst>
      <p:ext uri="{BB962C8B-B14F-4D97-AF65-F5344CB8AC3E}">
        <p14:creationId xmlns:p14="http://schemas.microsoft.com/office/powerpoint/2010/main" val="2323604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65A76-44A7-1F8E-BAB4-9D96EBD6D01C}"/>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84FC66FF-FACB-60B3-1084-FBCAFD6DBB48}"/>
              </a:ext>
            </a:extLst>
          </p:cNvPr>
          <p:cNvSpPr txBox="1"/>
          <p:nvPr/>
        </p:nvSpPr>
        <p:spPr>
          <a:xfrm>
            <a:off x="459992" y="404664"/>
            <a:ext cx="9289032" cy="4524315"/>
          </a:xfrm>
          <a:prstGeom prst="rect">
            <a:avLst/>
          </a:prstGeom>
          <a:noFill/>
        </p:spPr>
        <p:txBody>
          <a:bodyPr wrap="square">
            <a:spAutoFit/>
          </a:bodyPr>
          <a:lstStyle/>
          <a:p>
            <a:pPr algn="r"/>
            <a:r>
              <a:rPr lang="it-IT" sz="1200" b="1" i="0" dirty="0">
                <a:solidFill>
                  <a:srgbClr val="FF0000"/>
                </a:solidFill>
                <a:effectLst/>
              </a:rPr>
              <a:t>Gerarchia piatta</a:t>
            </a:r>
          </a:p>
          <a:p>
            <a:pPr algn="just"/>
            <a:r>
              <a:rPr lang="it-IT" sz="1200" b="0" i="0" dirty="0">
                <a:effectLst/>
              </a:rPr>
              <a:t>L'ulteriore sviluppo del mondo del lavoro ha prodotto numerose forme innovative e in parte sperimentali di struttura organizzativa che competono con i concetti tradizionali. Le strutture di gruppo, nonché le reti e le holding dovrebbero essere maggiormente </a:t>
            </a:r>
            <a:r>
              <a:rPr lang="it-IT" sz="1200" b="1" i="0" dirty="0">
                <a:effectLst/>
              </a:rPr>
              <a:t>orientate alle esigenze della digitalizzazione e del mondo del lavoro moderno</a:t>
            </a:r>
            <a:r>
              <a:rPr lang="it-IT" sz="1200" b="0" i="0" dirty="0">
                <a:effectLst/>
              </a:rPr>
              <a:t> e, in cambio, allontanarsi dalle tradizionali catene di comando. I concetti corrispondenti sono di solito riassunti sotto il termine "gerarchie piatte" e rappresentati, ad esempio, come un cerchio (ad esempio nel caso di strutture organizzative circolari):</a:t>
            </a:r>
          </a:p>
          <a:p>
            <a:pPr algn="just"/>
            <a:r>
              <a:rPr lang="it-IT" sz="1200" b="0" i="0" dirty="0">
                <a:solidFill>
                  <a:srgbClr val="465A75"/>
                </a:solidFill>
                <a:effectLst/>
              </a:rPr>
              <a:t>Anche se un tale organigramma organizzativo è di fatto dominato da una gerarchia, il management non è rappresentato al vertice, ma al centro dell'organizzazione. Questo implica l'ideologia secondo cui </a:t>
            </a:r>
            <a:r>
              <a:rPr lang="it-IT" sz="1200" b="1" i="0" dirty="0">
                <a:solidFill>
                  <a:srgbClr val="465A75"/>
                </a:solidFill>
                <a:effectLst/>
              </a:rPr>
              <a:t>il CEO interviene meno direttamente nel lavoro dei suoi dipendenti</a:t>
            </a:r>
            <a:r>
              <a:rPr lang="it-IT" sz="1200" b="0" i="0" dirty="0">
                <a:solidFill>
                  <a:srgbClr val="465A75"/>
                </a:solidFill>
                <a:effectLst/>
              </a:rPr>
              <a:t> e comunica invece le sue visioni aziendali dall'interno verso l'esterno. Ci sono solo </a:t>
            </a:r>
            <a:r>
              <a:rPr lang="it-IT" sz="1200" b="1" i="0" dirty="0">
                <a:solidFill>
                  <a:srgbClr val="465A75"/>
                </a:solidFill>
                <a:effectLst/>
              </a:rPr>
              <a:t>pochi livelli nel middle management</a:t>
            </a:r>
            <a:r>
              <a:rPr lang="it-IT" sz="1200" b="0" i="0" dirty="0">
                <a:solidFill>
                  <a:srgbClr val="465A75"/>
                </a:solidFill>
                <a:effectLst/>
              </a:rPr>
              <a:t>, per cui i singoli capi reparto sono responsabili di un maggior numero di dipendenti ma le catene di comando sono anche più brevi.</a:t>
            </a:r>
          </a:p>
          <a:p>
            <a:pPr algn="just"/>
            <a:r>
              <a:rPr lang="it-IT" sz="1200" b="0" i="0" dirty="0">
                <a:solidFill>
                  <a:srgbClr val="465A75"/>
                </a:solidFill>
                <a:effectLst/>
              </a:rPr>
              <a:t>Le gerarchie piatte si affidano sempre più spesso all'</a:t>
            </a:r>
            <a:r>
              <a:rPr lang="it-IT" sz="1200" b="1" i="0" dirty="0">
                <a:solidFill>
                  <a:srgbClr val="465A75"/>
                </a:solidFill>
                <a:effectLst/>
              </a:rPr>
              <a:t>iniziativa personale </a:t>
            </a:r>
            <a:r>
              <a:rPr lang="it-IT" sz="1200" b="0" i="0" dirty="0">
                <a:solidFill>
                  <a:srgbClr val="465A75"/>
                </a:solidFill>
                <a:effectLst/>
              </a:rPr>
              <a:t>e alla </a:t>
            </a:r>
            <a:r>
              <a:rPr lang="it-IT" sz="1200" b="1" i="0" dirty="0">
                <a:solidFill>
                  <a:srgbClr val="465A75"/>
                </a:solidFill>
                <a:effectLst/>
              </a:rPr>
              <a:t>responsabilità individuale</a:t>
            </a:r>
            <a:r>
              <a:rPr lang="it-IT" sz="1200" b="0" i="0" dirty="0">
                <a:solidFill>
                  <a:srgbClr val="465A75"/>
                </a:solidFill>
                <a:effectLst/>
              </a:rPr>
              <a:t> dei dipendenti. Allo stesso tempo permettono di fornire un feedback direttamente a una persona di contatto competente invece di dover trasmettere le sue idee verso l'alto attraverso un tradizionale e noioso percorso burocratico. Mentre i concetti tradizionali prevedono una separazione relativamente forte dei reparti semiautonomi, i confini sono meno rigidi nelle gerarchie piatte.</a:t>
            </a:r>
          </a:p>
          <a:p>
            <a:pPr algn="just"/>
            <a:r>
              <a:rPr lang="it-IT" sz="1200" b="0" i="0" dirty="0">
                <a:solidFill>
                  <a:srgbClr val="465A75"/>
                </a:solidFill>
                <a:effectLst/>
              </a:rPr>
              <a:t>Ciò consente una </a:t>
            </a:r>
            <a:r>
              <a:rPr lang="it-IT" sz="1200" b="1" i="0" dirty="0">
                <a:solidFill>
                  <a:srgbClr val="465A75"/>
                </a:solidFill>
                <a:effectLst/>
              </a:rPr>
              <a:t>maggiore flessibilità nella progettazione del lavoro</a:t>
            </a:r>
            <a:r>
              <a:rPr lang="it-IT" sz="1200" b="0" i="0" dirty="0">
                <a:solidFill>
                  <a:srgbClr val="465A75"/>
                </a:solidFill>
                <a:effectLst/>
              </a:rPr>
              <a:t> e ha lo scopo di aumentare la motivazione dei dipendenti. Le gerarchie piatte sono particolarmente apprezzate nelle aziende più piccole e giovani come le </a:t>
            </a:r>
            <a:r>
              <a:rPr lang="it-IT" sz="1200" b="1" i="0" dirty="0">
                <a:solidFill>
                  <a:srgbClr val="465A75"/>
                </a:solidFill>
                <a:effectLst/>
              </a:rPr>
              <a:t>start-up</a:t>
            </a:r>
            <a:r>
              <a:rPr lang="it-IT" sz="1200" b="0" i="0" dirty="0">
                <a:solidFill>
                  <a:srgbClr val="465A75"/>
                </a:solidFill>
                <a:effectLst/>
              </a:rPr>
              <a:t>. Tuttavia, poiché un'azienda cresce a partire da questa fase, la tendenza è quella di affrontare la crescente complessità delle attività commerciali con una maggiore divisionalizzazione e una catena di comando più lunga. L'esperienza ha dimostrato che solo poche di queste aziende mantengono la propria struttura organizzativa originale; esempi sono lo sviluppatore di videogiochi Valve Corporation e il servizio di web hosting GitHub, Inc.</a:t>
            </a:r>
          </a:p>
          <a:p>
            <a:pPr algn="just"/>
            <a:r>
              <a:rPr lang="it-IT" sz="1200" b="0" i="0" dirty="0">
                <a:solidFill>
                  <a:srgbClr val="465A75"/>
                </a:solidFill>
                <a:effectLst/>
              </a:rPr>
              <a:t>Lo svantaggio maggiore di una struttura gerarchica più flessibile è probabilmente il fatto che non è altrettanto popolare tra tutti i dipendenti, poiché </a:t>
            </a:r>
            <a:r>
              <a:rPr lang="it-IT" sz="1200" b="1" i="0" dirty="0">
                <a:solidFill>
                  <a:srgbClr val="465A75"/>
                </a:solidFill>
                <a:effectLst/>
              </a:rPr>
              <a:t>non sempre autorità e responsabilità sono chiare</a:t>
            </a:r>
            <a:r>
              <a:rPr lang="it-IT" sz="1200" b="0" i="0" dirty="0">
                <a:solidFill>
                  <a:srgbClr val="465A75"/>
                </a:solidFill>
                <a:effectLst/>
              </a:rPr>
              <a:t>. Pertanto per un nuovo dipendente può essere difficile all'inizio riconoscere il suo posto esatto nell'azienda. In più la maggior parte delle strutture organizzative di questo tipo non è ancora stata provata e testata da molto tempo, per cui i concetti originali sono praticamente sempre un salto nel vuoto per i fondatori.</a:t>
            </a:r>
          </a:p>
          <a:p>
            <a:pPr algn="just"/>
            <a:endParaRPr lang="it-IT" sz="1200" b="0" i="0" dirty="0">
              <a:effectLst/>
            </a:endParaRPr>
          </a:p>
        </p:txBody>
      </p:sp>
      <p:pic>
        <p:nvPicPr>
          <p:cNvPr id="7" name="Immagine 6">
            <a:extLst>
              <a:ext uri="{FF2B5EF4-FFF2-40B4-BE49-F238E27FC236}">
                <a16:creationId xmlns:a16="http://schemas.microsoft.com/office/drawing/2014/main" id="{9FB1163D-4238-D6BD-73D4-EABC419C0787}"/>
              </a:ext>
            </a:extLst>
          </p:cNvPr>
          <p:cNvPicPr>
            <a:picLocks noChangeAspect="1"/>
          </p:cNvPicPr>
          <p:nvPr/>
        </p:nvPicPr>
        <p:blipFill>
          <a:blip r:embed="rId2"/>
          <a:stretch>
            <a:fillRect/>
          </a:stretch>
        </p:blipFill>
        <p:spPr>
          <a:xfrm>
            <a:off x="1615108" y="4720294"/>
            <a:ext cx="2196000" cy="2113288"/>
          </a:xfrm>
          <a:prstGeom prst="rect">
            <a:avLst/>
          </a:prstGeom>
        </p:spPr>
      </p:pic>
      <p:pic>
        <p:nvPicPr>
          <p:cNvPr id="9" name="Immagine 8">
            <a:extLst>
              <a:ext uri="{FF2B5EF4-FFF2-40B4-BE49-F238E27FC236}">
                <a16:creationId xmlns:a16="http://schemas.microsoft.com/office/drawing/2014/main" id="{013DF5F0-BB3A-76B2-7538-7B7B27AE1F94}"/>
              </a:ext>
            </a:extLst>
          </p:cNvPr>
          <p:cNvPicPr>
            <a:picLocks noChangeAspect="1"/>
          </p:cNvPicPr>
          <p:nvPr/>
        </p:nvPicPr>
        <p:blipFill>
          <a:blip r:embed="rId3"/>
          <a:stretch>
            <a:fillRect/>
          </a:stretch>
        </p:blipFill>
        <p:spPr>
          <a:xfrm>
            <a:off x="5528850" y="4541367"/>
            <a:ext cx="4708371" cy="2201465"/>
          </a:xfrm>
          <a:prstGeom prst="rect">
            <a:avLst/>
          </a:prstGeom>
        </p:spPr>
      </p:pic>
    </p:spTree>
    <p:extLst>
      <p:ext uri="{BB962C8B-B14F-4D97-AF65-F5344CB8AC3E}">
        <p14:creationId xmlns:p14="http://schemas.microsoft.com/office/powerpoint/2010/main" val="2126386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DCA3CC5-CB7E-D3BD-5937-7E17E15E7035}"/>
              </a:ext>
            </a:extLst>
          </p:cNvPr>
          <p:cNvSpPr txBox="1"/>
          <p:nvPr/>
        </p:nvSpPr>
        <p:spPr>
          <a:xfrm>
            <a:off x="606996" y="534406"/>
            <a:ext cx="9261648" cy="2308324"/>
          </a:xfrm>
          <a:prstGeom prst="rect">
            <a:avLst/>
          </a:prstGeom>
          <a:noFill/>
        </p:spPr>
        <p:txBody>
          <a:bodyPr wrap="square">
            <a:spAutoFit/>
          </a:bodyPr>
          <a:lstStyle/>
          <a:p>
            <a:pPr algn="just"/>
            <a:r>
              <a:rPr lang="it-IT" dirty="0"/>
              <a:t>L'organizzazione aziendale riguarda quindi la </a:t>
            </a:r>
            <a:r>
              <a:rPr lang="it-IT" b="1" dirty="0"/>
              <a:t>strutturazione e gestione delle risorse</a:t>
            </a:r>
            <a:r>
              <a:rPr lang="it-IT" dirty="0"/>
              <a:t> all'interno di un'azienda per raggiungere gli obiettivi prefissati in modo </a:t>
            </a:r>
            <a:r>
              <a:rPr lang="it-IT" b="1" dirty="0"/>
              <a:t>efficace ed efficiente</a:t>
            </a:r>
            <a:r>
              <a:rPr lang="it-IT" dirty="0"/>
              <a:t>. Essa coinvolge aspetti come la divisione del lavoro, la gerarchia, i processi decisionali e la comunicazione interna.</a:t>
            </a:r>
          </a:p>
          <a:p>
            <a:r>
              <a:rPr lang="it-IT" sz="1800" b="1" dirty="0"/>
              <a:t>1. Principi dell’Organizzazione Aziendale</a:t>
            </a:r>
          </a:p>
          <a:p>
            <a:r>
              <a:rPr lang="it-IT" sz="1800" dirty="0"/>
              <a:t>L'organizzazione aziendale si basa su alcuni principi fondamentali che guidano la gestione e la struttura delle imprese.</a:t>
            </a:r>
          </a:p>
          <a:p>
            <a:pPr algn="just"/>
            <a:endParaRPr lang="it-IT" dirty="0"/>
          </a:p>
        </p:txBody>
      </p:sp>
      <p:pic>
        <p:nvPicPr>
          <p:cNvPr id="4" name="Immagine 3">
            <a:extLst>
              <a:ext uri="{FF2B5EF4-FFF2-40B4-BE49-F238E27FC236}">
                <a16:creationId xmlns:a16="http://schemas.microsoft.com/office/drawing/2014/main" id="{19B28F62-95A0-DC2E-DE2D-4E0728A8DA6D}"/>
              </a:ext>
            </a:extLst>
          </p:cNvPr>
          <p:cNvPicPr>
            <a:picLocks noChangeAspect="1"/>
          </p:cNvPicPr>
          <p:nvPr/>
        </p:nvPicPr>
        <p:blipFill>
          <a:blip r:embed="rId2"/>
          <a:stretch>
            <a:fillRect/>
          </a:stretch>
        </p:blipFill>
        <p:spPr>
          <a:xfrm>
            <a:off x="7286367" y="3255496"/>
            <a:ext cx="2897693" cy="2897693"/>
          </a:xfrm>
          <a:prstGeom prst="rect">
            <a:avLst/>
          </a:prstGeom>
        </p:spPr>
      </p:pic>
      <p:sp>
        <p:nvSpPr>
          <p:cNvPr id="6" name="CasellaDiTesto 5">
            <a:extLst>
              <a:ext uri="{FF2B5EF4-FFF2-40B4-BE49-F238E27FC236}">
                <a16:creationId xmlns:a16="http://schemas.microsoft.com/office/drawing/2014/main" id="{F102162A-4DA5-47B6-4A6C-ADA5D436F0CF}"/>
              </a:ext>
            </a:extLst>
          </p:cNvPr>
          <p:cNvSpPr txBox="1"/>
          <p:nvPr/>
        </p:nvSpPr>
        <p:spPr>
          <a:xfrm>
            <a:off x="418356" y="2348880"/>
            <a:ext cx="7272808" cy="4401205"/>
          </a:xfrm>
          <a:prstGeom prst="rect">
            <a:avLst/>
          </a:prstGeom>
          <a:noFill/>
        </p:spPr>
        <p:txBody>
          <a:bodyPr wrap="square">
            <a:spAutoFit/>
          </a:bodyPr>
          <a:lstStyle/>
          <a:p>
            <a:r>
              <a:rPr lang="it-IT" sz="1400" b="1" dirty="0"/>
              <a:t>1.1. Specializzazione e Divisione del Lavoro</a:t>
            </a:r>
          </a:p>
          <a:p>
            <a:pPr marL="285750" indent="-195263">
              <a:buFont typeface="Arial" panose="020B0604020202020204" pitchFamily="34" charset="0"/>
              <a:buChar char="•"/>
            </a:pPr>
            <a:r>
              <a:rPr lang="it-IT" sz="1400" dirty="0"/>
              <a:t>Le attività aziendali vengono suddivise in </a:t>
            </a:r>
            <a:r>
              <a:rPr lang="it-IT" sz="1400" b="1" dirty="0"/>
              <a:t>compiti specifici</a:t>
            </a:r>
            <a:r>
              <a:rPr lang="it-IT" sz="1400" dirty="0"/>
              <a:t>, assegnati a singoli individui o unità.</a:t>
            </a:r>
          </a:p>
          <a:p>
            <a:pPr marL="285750" indent="-195263">
              <a:buFont typeface="Arial" panose="020B0604020202020204" pitchFamily="34" charset="0"/>
              <a:buChar char="•"/>
            </a:pPr>
            <a:r>
              <a:rPr lang="it-IT" sz="1400" dirty="0"/>
              <a:t>Aumenta </a:t>
            </a:r>
            <a:r>
              <a:rPr lang="it-IT" sz="1400" b="1" dirty="0"/>
              <a:t>l’efficienza</a:t>
            </a:r>
            <a:r>
              <a:rPr lang="it-IT" sz="1400" dirty="0"/>
              <a:t> ma può ridurre la flessibilità e la motivazione dei lavoratori.</a:t>
            </a:r>
          </a:p>
          <a:p>
            <a:r>
              <a:rPr lang="it-IT" sz="1400" b="1" dirty="0"/>
              <a:t>1.2. Coordinamento</a:t>
            </a:r>
          </a:p>
          <a:p>
            <a:pPr marL="285750" indent="-195263">
              <a:buFont typeface="Arial" panose="020B0604020202020204" pitchFamily="34" charset="0"/>
              <a:buChar char="•"/>
            </a:pPr>
            <a:r>
              <a:rPr lang="it-IT" sz="1400" dirty="0"/>
              <a:t>Serve per integrare le diverse attività e garantire il funzionamento armonico dell’organizzazione.</a:t>
            </a:r>
          </a:p>
          <a:p>
            <a:pPr marL="285750" indent="-195263">
              <a:buFont typeface="Arial" panose="020B0604020202020204" pitchFamily="34" charset="0"/>
              <a:buChar char="•"/>
            </a:pPr>
            <a:r>
              <a:rPr lang="it-IT" sz="1400" dirty="0"/>
              <a:t>Può avvenire tramite </a:t>
            </a:r>
            <a:r>
              <a:rPr lang="it-IT" sz="1400" b="1" dirty="0"/>
              <a:t>gerarchia, regole, procedure o sistemi informali di comunicazione</a:t>
            </a:r>
            <a:r>
              <a:rPr lang="it-IT" sz="1400" dirty="0"/>
              <a:t>.</a:t>
            </a:r>
          </a:p>
          <a:p>
            <a:r>
              <a:rPr lang="it-IT" sz="1400" b="1" dirty="0"/>
              <a:t>1.3. Gerarchia e Autorità</a:t>
            </a:r>
          </a:p>
          <a:p>
            <a:pPr marL="285750" indent="-195263">
              <a:buFont typeface="Arial" panose="020B0604020202020204" pitchFamily="34" charset="0"/>
              <a:buChar char="•"/>
            </a:pPr>
            <a:r>
              <a:rPr lang="it-IT" sz="1400" dirty="0"/>
              <a:t>Definisce la catena di comando, ovvero </a:t>
            </a:r>
            <a:r>
              <a:rPr lang="it-IT" sz="1400" b="1" dirty="0"/>
              <a:t>chi prende le decisioni e chi deve eseguirle</a:t>
            </a:r>
            <a:r>
              <a:rPr lang="it-IT" sz="1400" dirty="0"/>
              <a:t>.</a:t>
            </a:r>
          </a:p>
          <a:p>
            <a:pPr marL="285750" indent="-195263">
              <a:buFont typeface="Arial" panose="020B0604020202020204" pitchFamily="34" charset="0"/>
              <a:buChar char="•"/>
            </a:pPr>
            <a:r>
              <a:rPr lang="it-IT" sz="1400" dirty="0"/>
              <a:t>Può essere rigida (modello burocratico) o flessibile (modelli moderni decentralizzati).</a:t>
            </a:r>
          </a:p>
          <a:p>
            <a:r>
              <a:rPr lang="it-IT" sz="1400" b="1" dirty="0"/>
              <a:t>1.4. Unità di Comando</a:t>
            </a:r>
          </a:p>
          <a:p>
            <a:pPr marL="285750" indent="-195263">
              <a:buFont typeface="Arial" panose="020B0604020202020204" pitchFamily="34" charset="0"/>
              <a:buChar char="•"/>
            </a:pPr>
            <a:r>
              <a:rPr lang="it-IT" sz="1400" dirty="0"/>
              <a:t>Ogni dipendente deve ricevere ordini da un solo superiore, per evitare conflitti e sovrapposizioni di autorità.</a:t>
            </a:r>
          </a:p>
          <a:p>
            <a:r>
              <a:rPr lang="it-IT" sz="1400" b="1" dirty="0"/>
              <a:t>1.5. Controllo e Responsabilità</a:t>
            </a:r>
          </a:p>
          <a:p>
            <a:pPr marL="285750" indent="-195263">
              <a:buFont typeface="Arial" panose="020B0604020202020204" pitchFamily="34" charset="0"/>
              <a:buChar char="•"/>
            </a:pPr>
            <a:r>
              <a:rPr lang="it-IT" sz="1400" dirty="0"/>
              <a:t>Chi prende decisioni deve essere </a:t>
            </a:r>
            <a:r>
              <a:rPr lang="it-IT" sz="1400" b="1" dirty="0"/>
              <a:t>responsabile</a:t>
            </a:r>
            <a:r>
              <a:rPr lang="it-IT" sz="1400" dirty="0"/>
              <a:t> dei risultati.</a:t>
            </a:r>
          </a:p>
          <a:p>
            <a:pPr marL="285750" indent="-195263">
              <a:buFont typeface="Arial" panose="020B0604020202020204" pitchFamily="34" charset="0"/>
              <a:buChar char="•"/>
            </a:pPr>
            <a:r>
              <a:rPr lang="it-IT" sz="1400" dirty="0"/>
              <a:t>Si bilancia con il grado di autonomia concesso ai diversi livelli organizzativi.</a:t>
            </a:r>
          </a:p>
          <a:p>
            <a:r>
              <a:rPr lang="it-IT" sz="1400" b="1" dirty="0"/>
              <a:t>1.6. Adattabilità e Innovazione</a:t>
            </a:r>
          </a:p>
          <a:p>
            <a:pPr marL="285750" indent="-195263">
              <a:buFont typeface="Arial" panose="020B0604020202020204" pitchFamily="34" charset="0"/>
              <a:buChar char="•"/>
            </a:pPr>
            <a:r>
              <a:rPr lang="it-IT" sz="1400" dirty="0"/>
              <a:t>Le organizzazioni devono </a:t>
            </a:r>
            <a:r>
              <a:rPr lang="it-IT" sz="1400" b="1" dirty="0"/>
              <a:t>evolversi e adattarsi ai cambiamenti dell’ambiente</a:t>
            </a:r>
            <a:r>
              <a:rPr lang="it-IT" sz="1400" dirty="0"/>
              <a:t> per rimanere competitive.</a:t>
            </a:r>
          </a:p>
        </p:txBody>
      </p:sp>
      <p:sp>
        <p:nvSpPr>
          <p:cNvPr id="2" name="CasellaDiTesto 1">
            <a:extLst>
              <a:ext uri="{FF2B5EF4-FFF2-40B4-BE49-F238E27FC236}">
                <a16:creationId xmlns:a16="http://schemas.microsoft.com/office/drawing/2014/main" id="{F96DAE1C-0644-AC67-32E4-EA88E767A710}"/>
              </a:ext>
            </a:extLst>
          </p:cNvPr>
          <p:cNvSpPr txBox="1"/>
          <p:nvPr/>
        </p:nvSpPr>
        <p:spPr>
          <a:xfrm>
            <a:off x="6151612" y="114272"/>
            <a:ext cx="1969706" cy="369332"/>
          </a:xfrm>
          <a:prstGeom prst="rect">
            <a:avLst/>
          </a:prstGeom>
          <a:noFill/>
        </p:spPr>
        <p:txBody>
          <a:bodyPr wrap="none" rtlCol="0">
            <a:spAutoFit/>
          </a:bodyPr>
          <a:lstStyle/>
          <a:p>
            <a:r>
              <a:rPr lang="it-IT" b="1" dirty="0">
                <a:solidFill>
                  <a:srgbClr val="FF0000"/>
                </a:solidFill>
              </a:rPr>
              <a:t>APPROFONDIAMO</a:t>
            </a:r>
          </a:p>
        </p:txBody>
      </p:sp>
    </p:spTree>
    <p:extLst>
      <p:ext uri="{BB962C8B-B14F-4D97-AF65-F5344CB8AC3E}">
        <p14:creationId xmlns:p14="http://schemas.microsoft.com/office/powerpoint/2010/main" val="2904065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5"/>
          <p:cNvSpPr>
            <a:spLocks noGrp="1"/>
          </p:cNvSpPr>
          <p:nvPr>
            <p:ph type="title"/>
          </p:nvPr>
        </p:nvSpPr>
        <p:spPr>
          <a:xfrm>
            <a:off x="5071492" y="44624"/>
            <a:ext cx="5141567" cy="647478"/>
          </a:xfrm>
        </p:spPr>
        <p:txBody>
          <a:bodyPr/>
          <a:lstStyle/>
          <a:p>
            <a:pPr algn="ctr"/>
            <a:r>
              <a:rPr lang="it-IT" altLang="it-IT" sz="2800" b="1" dirty="0">
                <a:solidFill>
                  <a:srgbClr val="FF0000"/>
                </a:solidFill>
              </a:rPr>
              <a:t>Definizione di organizzazione</a:t>
            </a:r>
            <a:endParaRPr lang="it-IT" altLang="it-IT" sz="2800" dirty="0">
              <a:solidFill>
                <a:srgbClr val="FF0000"/>
              </a:solidFill>
            </a:endParaRPr>
          </a:p>
        </p:txBody>
      </p:sp>
      <p:sp>
        <p:nvSpPr>
          <p:cNvPr id="7" name="Segnaposto contenuto 6"/>
          <p:cNvSpPr>
            <a:spLocks noGrp="1"/>
          </p:cNvSpPr>
          <p:nvPr>
            <p:ph idx="1"/>
          </p:nvPr>
        </p:nvSpPr>
        <p:spPr>
          <a:xfrm>
            <a:off x="3586293" y="5157192"/>
            <a:ext cx="6643688" cy="1440160"/>
          </a:xfrm>
        </p:spPr>
        <p:txBody>
          <a:bodyPr/>
          <a:lstStyle/>
          <a:p>
            <a:pPr marL="0" indent="0" algn="r">
              <a:buFont typeface="Wingdings" pitchFamily="2" charset="2"/>
              <a:buNone/>
              <a:defRPr/>
            </a:pPr>
            <a:r>
              <a:rPr lang="it-IT" sz="2000" dirty="0">
                <a:solidFill>
                  <a:srgbClr val="000099"/>
                </a:solidFill>
              </a:rPr>
              <a:t>L’organizzazione riguarda  </a:t>
            </a:r>
          </a:p>
          <a:p>
            <a:pPr marL="0" indent="0" algn="r">
              <a:buFont typeface="Wingdings" pitchFamily="2" charset="2"/>
              <a:buNone/>
              <a:defRPr/>
            </a:pPr>
            <a:r>
              <a:rPr lang="it-IT" sz="2000" dirty="0">
                <a:solidFill>
                  <a:srgbClr val="FF0000"/>
                </a:solidFill>
              </a:rPr>
              <a:t>i criteri, le regole ed i processi </a:t>
            </a:r>
          </a:p>
          <a:p>
            <a:pPr marL="0" indent="0" algn="r">
              <a:buFont typeface="Wingdings" pitchFamily="2" charset="2"/>
              <a:buNone/>
              <a:defRPr/>
            </a:pPr>
            <a:r>
              <a:rPr lang="it-IT" sz="2000" dirty="0">
                <a:solidFill>
                  <a:srgbClr val="000099"/>
                </a:solidFill>
              </a:rPr>
              <a:t>in base ai quali </a:t>
            </a:r>
            <a:r>
              <a:rPr lang="it-IT" sz="2000" dirty="0">
                <a:solidFill>
                  <a:srgbClr val="FF0000"/>
                </a:solidFill>
              </a:rPr>
              <a:t>deve svolgersi il lavoro </a:t>
            </a:r>
            <a:r>
              <a:rPr lang="it-IT" sz="2000" dirty="0">
                <a:solidFill>
                  <a:srgbClr val="000099"/>
                </a:solidFill>
              </a:rPr>
              <a:t>all’interno </a:t>
            </a:r>
          </a:p>
          <a:p>
            <a:pPr marL="0" indent="0" algn="r">
              <a:buFont typeface="Wingdings" pitchFamily="2" charset="2"/>
              <a:buNone/>
              <a:defRPr/>
            </a:pPr>
            <a:r>
              <a:rPr lang="it-IT" sz="2000" dirty="0">
                <a:solidFill>
                  <a:srgbClr val="000099"/>
                </a:solidFill>
              </a:rPr>
              <a:t>dell’impresa al fine di raggiungere gli obiettivi programmati</a:t>
            </a:r>
          </a:p>
          <a:p>
            <a:pPr>
              <a:lnSpc>
                <a:spcPct val="150000"/>
              </a:lnSpc>
              <a:buFont typeface="Wingdings" pitchFamily="2" charset="2"/>
              <a:buNone/>
              <a:defRPr/>
            </a:pPr>
            <a:endParaRPr lang="it-IT" sz="2800" dirty="0"/>
          </a:p>
        </p:txBody>
      </p:sp>
      <p:sp>
        <p:nvSpPr>
          <p:cNvPr id="6" name="CasellaDiTesto 5">
            <a:extLst>
              <a:ext uri="{FF2B5EF4-FFF2-40B4-BE49-F238E27FC236}">
                <a16:creationId xmlns:a16="http://schemas.microsoft.com/office/drawing/2014/main" id="{D6F62BB4-4BED-414F-8FCC-6379E524BBFB}"/>
              </a:ext>
            </a:extLst>
          </p:cNvPr>
          <p:cNvSpPr txBox="1"/>
          <p:nvPr/>
        </p:nvSpPr>
        <p:spPr>
          <a:xfrm>
            <a:off x="314480" y="3554424"/>
            <a:ext cx="5904656" cy="2646878"/>
          </a:xfrm>
          <a:prstGeom prst="rect">
            <a:avLst/>
          </a:prstGeom>
          <a:noFill/>
        </p:spPr>
        <p:txBody>
          <a:bodyPr wrap="square">
            <a:spAutoFit/>
          </a:bodyPr>
          <a:lstStyle/>
          <a:p>
            <a:pPr marL="0" indent="0">
              <a:spcBef>
                <a:spcPts val="1200"/>
              </a:spcBef>
              <a:buNone/>
            </a:pPr>
            <a:r>
              <a:rPr lang="it-IT" altLang="it-IT" dirty="0"/>
              <a:t>In particolare l’organizzazione si occupa di:</a:t>
            </a:r>
          </a:p>
          <a:p>
            <a:pPr marL="342900" indent="-342900">
              <a:spcBef>
                <a:spcPts val="1200"/>
              </a:spcBef>
              <a:buFont typeface="Wingdings" panose="05000000000000000000" pitchFamily="2" charset="2"/>
              <a:buChar char="§"/>
            </a:pPr>
            <a:r>
              <a:rPr lang="it-IT" altLang="it-IT" dirty="0">
                <a:solidFill>
                  <a:srgbClr val="FF0000"/>
                </a:solidFill>
              </a:rPr>
              <a:t>definire le attività da svolgere</a:t>
            </a:r>
            <a:r>
              <a:rPr lang="it-IT" altLang="it-IT" dirty="0"/>
              <a:t>;</a:t>
            </a:r>
          </a:p>
          <a:p>
            <a:pPr marL="342900" indent="-342900">
              <a:spcBef>
                <a:spcPts val="1200"/>
              </a:spcBef>
              <a:buFont typeface="Wingdings" panose="05000000000000000000" pitchFamily="2" charset="2"/>
              <a:buChar char="§"/>
            </a:pPr>
            <a:r>
              <a:rPr lang="it-IT" altLang="it-IT" dirty="0">
                <a:solidFill>
                  <a:srgbClr val="0033CC"/>
                </a:solidFill>
              </a:rPr>
              <a:t>costituire per ciascuna attività apposite unità organizzative, collocate su diversi livelli</a:t>
            </a:r>
            <a:r>
              <a:rPr lang="it-IT" altLang="it-IT" dirty="0"/>
              <a:t>; </a:t>
            </a:r>
          </a:p>
          <a:p>
            <a:pPr marL="342900" indent="-342900">
              <a:spcBef>
                <a:spcPts val="1200"/>
              </a:spcBef>
              <a:buFont typeface="Wingdings" panose="05000000000000000000" pitchFamily="2" charset="2"/>
              <a:buChar char="§"/>
            </a:pPr>
            <a:r>
              <a:rPr lang="it-IT" altLang="it-IT" dirty="0">
                <a:solidFill>
                  <a:srgbClr val="990033"/>
                </a:solidFill>
              </a:rPr>
              <a:t>coordinare tutte le attività dell'impresa</a:t>
            </a:r>
            <a:r>
              <a:rPr lang="it-IT" altLang="it-IT" dirty="0"/>
              <a:t>;</a:t>
            </a:r>
          </a:p>
          <a:p>
            <a:pPr marL="342900" indent="-342900">
              <a:spcBef>
                <a:spcPts val="1200"/>
              </a:spcBef>
              <a:buFont typeface="Wingdings" panose="05000000000000000000" pitchFamily="2" charset="2"/>
              <a:buChar char="§"/>
            </a:pPr>
            <a:r>
              <a:rPr lang="it-IT" altLang="it-IT" dirty="0">
                <a:solidFill>
                  <a:srgbClr val="FF0000"/>
                </a:solidFill>
              </a:rPr>
              <a:t>disciplinare compiti, responsabilità e poteri di ciascun organo  </a:t>
            </a:r>
          </a:p>
        </p:txBody>
      </p:sp>
      <p:sp>
        <p:nvSpPr>
          <p:cNvPr id="3" name="CasellaDiTesto 2">
            <a:extLst>
              <a:ext uri="{FF2B5EF4-FFF2-40B4-BE49-F238E27FC236}">
                <a16:creationId xmlns:a16="http://schemas.microsoft.com/office/drawing/2014/main" id="{2F00EB37-0FDA-2501-5856-9F181D74FEA3}"/>
              </a:ext>
            </a:extLst>
          </p:cNvPr>
          <p:cNvSpPr txBox="1"/>
          <p:nvPr/>
        </p:nvSpPr>
        <p:spPr>
          <a:xfrm>
            <a:off x="462980" y="692102"/>
            <a:ext cx="9343740" cy="2862322"/>
          </a:xfrm>
          <a:prstGeom prst="rect">
            <a:avLst/>
          </a:prstGeom>
          <a:noFill/>
        </p:spPr>
        <p:txBody>
          <a:bodyPr wrap="square">
            <a:spAutoFit/>
          </a:bodyPr>
          <a:lstStyle/>
          <a:p>
            <a:r>
              <a:rPr lang="it-IT" sz="2000" dirty="0"/>
              <a:t>L'</a:t>
            </a:r>
            <a:r>
              <a:rPr lang="it-IT" sz="2000" b="1" dirty="0"/>
              <a:t>organizzazione</a:t>
            </a:r>
            <a:r>
              <a:rPr lang="it-IT" sz="2000" dirty="0"/>
              <a:t> può essere definita come un sistema strutturato di persone, risorse e processi, progettato per raggiungere obiettivi specifici in modo efficiente ed efficace. Essa si basa su principi come la divisione del lavoro, la gerarchia, la coordinazione e la delega delle responsabilità.</a:t>
            </a:r>
          </a:p>
          <a:p>
            <a:r>
              <a:rPr lang="it-IT" sz="2000" dirty="0"/>
              <a:t>L'organizzazione può riferirsi a:</a:t>
            </a:r>
          </a:p>
          <a:p>
            <a:pPr marL="457200" indent="-457200">
              <a:buFont typeface="Wingdings" panose="05000000000000000000" pitchFamily="2" charset="2"/>
              <a:buChar char="Ø"/>
            </a:pPr>
            <a:r>
              <a:rPr lang="it-IT" sz="2000" b="1" dirty="0"/>
              <a:t>Un'entità</a:t>
            </a:r>
            <a:r>
              <a:rPr lang="it-IT" sz="2000" dirty="0"/>
              <a:t> – Un'azienda, un'istituzione o un gruppo </a:t>
            </a:r>
          </a:p>
          <a:p>
            <a:r>
              <a:rPr lang="it-IT" sz="2000" dirty="0"/>
              <a:t>        che opera con una struttura definita.</a:t>
            </a:r>
          </a:p>
          <a:p>
            <a:pPr marL="457200" indent="-457200">
              <a:buFont typeface="Wingdings" panose="05000000000000000000" pitchFamily="2" charset="2"/>
              <a:buChar char="Ø"/>
            </a:pPr>
            <a:r>
              <a:rPr lang="it-IT" sz="2000" b="1" dirty="0"/>
              <a:t>Un processo</a:t>
            </a:r>
            <a:r>
              <a:rPr lang="it-IT" sz="2000" dirty="0"/>
              <a:t> – L'atto di organizzare risorse e attività </a:t>
            </a:r>
          </a:p>
          <a:p>
            <a:r>
              <a:rPr lang="it-IT" sz="2000" dirty="0"/>
              <a:t>        per ottimizzare il raggiungimento di determinati obiettivi.</a:t>
            </a:r>
          </a:p>
        </p:txBody>
      </p:sp>
      <p:pic>
        <p:nvPicPr>
          <p:cNvPr id="4" name="Immagine 3">
            <a:extLst>
              <a:ext uri="{FF2B5EF4-FFF2-40B4-BE49-F238E27FC236}">
                <a16:creationId xmlns:a16="http://schemas.microsoft.com/office/drawing/2014/main" id="{CA7B5039-44C6-10FF-01EB-94AF3828812F}"/>
              </a:ext>
            </a:extLst>
          </p:cNvPr>
          <p:cNvPicPr>
            <a:picLocks noChangeAspect="1"/>
          </p:cNvPicPr>
          <p:nvPr/>
        </p:nvPicPr>
        <p:blipFill>
          <a:blip r:embed="rId2"/>
          <a:stretch>
            <a:fillRect/>
          </a:stretch>
        </p:blipFill>
        <p:spPr>
          <a:xfrm>
            <a:off x="7015708" y="1808903"/>
            <a:ext cx="3251422" cy="3251422"/>
          </a:xfrm>
          <a:prstGeom prst="rect">
            <a:avLst/>
          </a:prstGeom>
        </p:spPr>
      </p:pic>
    </p:spTree>
    <p:extLst>
      <p:ext uri="{BB962C8B-B14F-4D97-AF65-F5344CB8AC3E}">
        <p14:creationId xmlns:p14="http://schemas.microsoft.com/office/powerpoint/2010/main" val="4206798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4672099" y="147869"/>
            <a:ext cx="5614901" cy="863600"/>
          </a:xfrm>
        </p:spPr>
        <p:txBody>
          <a:bodyPr/>
          <a:lstStyle/>
          <a:p>
            <a:pPr algn="ctr"/>
            <a:r>
              <a:rPr lang="it-IT" altLang="it-IT" sz="2800" b="1" dirty="0">
                <a:solidFill>
                  <a:srgbClr val="FF0000"/>
                </a:solidFill>
              </a:rPr>
              <a:t>Concetti di efficacia e di efficienza</a:t>
            </a:r>
          </a:p>
        </p:txBody>
      </p:sp>
      <p:sp>
        <p:nvSpPr>
          <p:cNvPr id="10245" name="Rectangle 3"/>
          <p:cNvSpPr>
            <a:spLocks noGrp="1" noChangeArrowheads="1"/>
          </p:cNvSpPr>
          <p:nvPr>
            <p:ph type="body" idx="1"/>
          </p:nvPr>
        </p:nvSpPr>
        <p:spPr>
          <a:xfrm>
            <a:off x="0" y="3454054"/>
            <a:ext cx="8788599" cy="1223963"/>
          </a:xfrm>
        </p:spPr>
        <p:txBody>
          <a:bodyPr/>
          <a:lstStyle/>
          <a:p>
            <a:pPr marL="0" indent="0">
              <a:lnSpc>
                <a:spcPct val="70000"/>
              </a:lnSpc>
              <a:buFontTx/>
              <a:buNone/>
            </a:pPr>
            <a:r>
              <a:rPr lang="it-IT" altLang="it-IT" sz="2800" b="1" dirty="0">
                <a:solidFill>
                  <a:srgbClr val="FF0000"/>
                </a:solidFill>
              </a:rPr>
              <a:t>     </a:t>
            </a:r>
            <a:r>
              <a:rPr lang="it-IT" altLang="it-IT" sz="2800" b="1" i="1" dirty="0">
                <a:solidFill>
                  <a:srgbClr val="FF0000"/>
                </a:solidFill>
              </a:rPr>
              <a:t>Risultati conseguiti </a:t>
            </a:r>
            <a:r>
              <a:rPr lang="it-IT" altLang="it-IT" sz="2800" dirty="0">
                <a:solidFill>
                  <a:srgbClr val="FF0000"/>
                </a:solidFill>
              </a:rPr>
              <a:t>(output effettivi) </a:t>
            </a:r>
          </a:p>
          <a:p>
            <a:pPr marL="0" indent="0">
              <a:lnSpc>
                <a:spcPct val="130000"/>
              </a:lnSpc>
              <a:buFontTx/>
              <a:buNone/>
            </a:pPr>
            <a:r>
              <a:rPr lang="it-IT" altLang="it-IT" sz="2800" b="1" i="1" dirty="0">
                <a:solidFill>
                  <a:srgbClr val="FF0000"/>
                </a:solidFill>
              </a:rPr>
              <a:t>     Risultati attesi </a:t>
            </a:r>
            <a:r>
              <a:rPr lang="it-IT" altLang="it-IT" sz="2800" dirty="0">
                <a:solidFill>
                  <a:srgbClr val="FF0000"/>
                </a:solidFill>
              </a:rPr>
              <a:t>(output previsti) </a:t>
            </a:r>
          </a:p>
        </p:txBody>
      </p:sp>
      <p:sp>
        <p:nvSpPr>
          <p:cNvPr id="9" name="Rectangle 3"/>
          <p:cNvSpPr txBox="1">
            <a:spLocks noChangeArrowheads="1"/>
          </p:cNvSpPr>
          <p:nvPr/>
        </p:nvSpPr>
        <p:spPr bwMode="auto">
          <a:xfrm>
            <a:off x="462980" y="2661891"/>
            <a:ext cx="4780955" cy="792163"/>
          </a:xfrm>
          <a:prstGeom prst="rect">
            <a:avLst/>
          </a:prstGeom>
          <a:noFill/>
          <a:ln w="9525">
            <a:noFill/>
            <a:miter lim="800000"/>
            <a:headEnd/>
            <a:tailEnd/>
          </a:ln>
        </p:spPr>
        <p:txBody>
          <a:bodyPr/>
          <a:lstStyle/>
          <a:p>
            <a:pPr eaLnBrk="0" hangingPunct="0">
              <a:lnSpc>
                <a:spcPct val="130000"/>
              </a:lnSpc>
              <a:spcBef>
                <a:spcPct val="20000"/>
              </a:spcBef>
              <a:buClr>
                <a:schemeClr val="bg2"/>
              </a:buClr>
              <a:buSzPct val="75000"/>
              <a:defRPr/>
            </a:pPr>
            <a:r>
              <a:rPr lang="it-IT" sz="3200" b="1" kern="0" dirty="0">
                <a:solidFill>
                  <a:srgbClr val="000099"/>
                </a:solidFill>
                <a:latin typeface="+mn-lt"/>
                <a:cs typeface="+mn-cs"/>
              </a:rPr>
              <a:t>EFFICACIA</a:t>
            </a:r>
          </a:p>
        </p:txBody>
      </p:sp>
      <p:pic>
        <p:nvPicPr>
          <p:cNvPr id="10248" name="Picture 4" descr="https://encrypted-tbn3.gstatic.com/images?q=tbn:ANd9GcRaEJmLV8rbPvCbaNTnighiBg5huRiGF61qlj7IvVOpopy_gSmQzLsbLS7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045" y="3249291"/>
            <a:ext cx="2507456"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0" descr="http://www.hbconsortium.com/wp-content/uploads/2013/06/efficenza-energetic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7499" y="4910398"/>
            <a:ext cx="1995460" cy="173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462980" y="4576176"/>
            <a:ext cx="4779169" cy="792163"/>
          </a:xfrm>
          <a:prstGeom prst="rect">
            <a:avLst/>
          </a:prstGeom>
          <a:noFill/>
          <a:ln w="9525">
            <a:noFill/>
            <a:miter lim="800000"/>
            <a:headEnd/>
            <a:tailEnd/>
          </a:ln>
        </p:spPr>
        <p:txBody>
          <a:bodyPr/>
          <a:lstStyle/>
          <a:p>
            <a:pPr eaLnBrk="0" hangingPunct="0">
              <a:lnSpc>
                <a:spcPct val="130000"/>
              </a:lnSpc>
              <a:spcBef>
                <a:spcPct val="20000"/>
              </a:spcBef>
              <a:buClr>
                <a:schemeClr val="bg2"/>
              </a:buClr>
              <a:buSzPct val="75000"/>
              <a:defRPr/>
            </a:pPr>
            <a:r>
              <a:rPr lang="it-IT" sz="3200" b="1" kern="0" dirty="0">
                <a:solidFill>
                  <a:srgbClr val="000099"/>
                </a:solidFill>
                <a:latin typeface="+mn-lt"/>
                <a:cs typeface="+mn-cs"/>
              </a:rPr>
              <a:t>EFFICIENZA</a:t>
            </a:r>
          </a:p>
        </p:txBody>
      </p:sp>
      <p:sp>
        <p:nvSpPr>
          <p:cNvPr id="15" name="Rectangle 3"/>
          <p:cNvSpPr txBox="1">
            <a:spLocks noChangeArrowheads="1"/>
          </p:cNvSpPr>
          <p:nvPr/>
        </p:nvSpPr>
        <p:spPr bwMode="auto">
          <a:xfrm>
            <a:off x="-141983" y="5223876"/>
            <a:ext cx="9072563" cy="1079500"/>
          </a:xfrm>
          <a:prstGeom prst="rect">
            <a:avLst/>
          </a:prstGeom>
          <a:noFill/>
          <a:ln w="9525">
            <a:noFill/>
            <a:miter lim="800000"/>
            <a:headEnd/>
            <a:tailEnd/>
          </a:ln>
        </p:spPr>
        <p:txBody>
          <a:bodyPr/>
          <a:lstStyle/>
          <a:p>
            <a:pPr eaLnBrk="0" hangingPunct="0">
              <a:lnSpc>
                <a:spcPct val="130000"/>
              </a:lnSpc>
              <a:spcBef>
                <a:spcPct val="20000"/>
              </a:spcBef>
              <a:buClr>
                <a:schemeClr val="bg2"/>
              </a:buClr>
              <a:buSzPct val="75000"/>
              <a:defRPr/>
            </a:pPr>
            <a:r>
              <a:rPr lang="it-IT" sz="3200" b="1" i="1" kern="0" dirty="0">
                <a:solidFill>
                  <a:srgbClr val="FF0000"/>
                </a:solidFill>
                <a:latin typeface="+mn-lt"/>
                <a:cs typeface="+mn-cs"/>
              </a:rPr>
              <a:t>       </a:t>
            </a:r>
            <a:r>
              <a:rPr lang="it-IT" sz="2800" b="1" i="1" kern="0" dirty="0">
                <a:solidFill>
                  <a:srgbClr val="FF0000"/>
                </a:solidFill>
                <a:latin typeface="+mn-lt"/>
                <a:cs typeface="+mn-cs"/>
              </a:rPr>
              <a:t>Output ottenuti </a:t>
            </a:r>
            <a:r>
              <a:rPr lang="it-IT" sz="2800" kern="0" dirty="0">
                <a:solidFill>
                  <a:srgbClr val="FF0000"/>
                </a:solidFill>
                <a:latin typeface="+mn-lt"/>
                <a:cs typeface="+mn-cs"/>
              </a:rPr>
              <a:t>(Ricavi) </a:t>
            </a:r>
          </a:p>
          <a:p>
            <a:pPr eaLnBrk="0" hangingPunct="0">
              <a:lnSpc>
                <a:spcPct val="130000"/>
              </a:lnSpc>
              <a:spcBef>
                <a:spcPct val="20000"/>
              </a:spcBef>
              <a:buClr>
                <a:schemeClr val="bg2"/>
              </a:buClr>
              <a:buSzPct val="75000"/>
              <a:defRPr/>
            </a:pPr>
            <a:r>
              <a:rPr lang="it-IT" sz="2800" b="1" i="1" kern="0" dirty="0">
                <a:solidFill>
                  <a:srgbClr val="FF0000"/>
                </a:solidFill>
                <a:latin typeface="+mn-lt"/>
                <a:cs typeface="+mn-cs"/>
              </a:rPr>
              <a:t>        Input utilizzati </a:t>
            </a:r>
            <a:r>
              <a:rPr lang="it-IT" sz="2800" kern="0" dirty="0">
                <a:solidFill>
                  <a:srgbClr val="FF0000"/>
                </a:solidFill>
                <a:latin typeface="+mn-lt"/>
                <a:cs typeface="+mn-cs"/>
              </a:rPr>
              <a:t>(Costi)</a:t>
            </a:r>
          </a:p>
        </p:txBody>
      </p:sp>
      <p:sp>
        <p:nvSpPr>
          <p:cNvPr id="9228" name="Line 5"/>
          <p:cNvSpPr>
            <a:spLocks noChangeShapeType="1"/>
          </p:cNvSpPr>
          <p:nvPr/>
        </p:nvSpPr>
        <p:spPr bwMode="auto">
          <a:xfrm>
            <a:off x="606996" y="5949280"/>
            <a:ext cx="5752505" cy="0"/>
          </a:xfrm>
          <a:prstGeom prst="line">
            <a:avLst/>
          </a:prstGeom>
          <a:noFill/>
          <a:ln w="38100">
            <a:solidFill>
              <a:schemeClr val="tx1"/>
            </a:solidFill>
            <a:miter lim="800000"/>
            <a:headEnd/>
            <a:tailEnd/>
          </a:ln>
        </p:spPr>
        <p:txBody>
          <a:bodyPr wrap="none"/>
          <a:lstStyle/>
          <a:p>
            <a:pPr>
              <a:defRPr/>
            </a:pPr>
            <a:endParaRPr lang="it-IT">
              <a:latin typeface="+mn-lt"/>
            </a:endParaRPr>
          </a:p>
        </p:txBody>
      </p:sp>
      <p:sp>
        <p:nvSpPr>
          <p:cNvPr id="11" name="Line 5">
            <a:extLst>
              <a:ext uri="{FF2B5EF4-FFF2-40B4-BE49-F238E27FC236}">
                <a16:creationId xmlns:a16="http://schemas.microsoft.com/office/drawing/2014/main" id="{8E48007B-218A-4B6E-BA0E-368539C51B78}"/>
              </a:ext>
            </a:extLst>
          </p:cNvPr>
          <p:cNvSpPr>
            <a:spLocks noChangeShapeType="1"/>
          </p:cNvSpPr>
          <p:nvPr/>
        </p:nvSpPr>
        <p:spPr bwMode="auto">
          <a:xfrm>
            <a:off x="462980" y="3933056"/>
            <a:ext cx="5752505" cy="0"/>
          </a:xfrm>
          <a:prstGeom prst="line">
            <a:avLst/>
          </a:prstGeom>
          <a:noFill/>
          <a:ln w="38100">
            <a:solidFill>
              <a:schemeClr val="tx1"/>
            </a:solidFill>
            <a:miter lim="800000"/>
            <a:headEnd/>
            <a:tailEnd/>
          </a:ln>
        </p:spPr>
        <p:txBody>
          <a:bodyPr wrap="none"/>
          <a:lstStyle/>
          <a:p>
            <a:pPr>
              <a:defRPr/>
            </a:pPr>
            <a:endParaRPr lang="it-IT">
              <a:latin typeface="+mn-lt"/>
            </a:endParaRPr>
          </a:p>
        </p:txBody>
      </p:sp>
      <p:sp>
        <p:nvSpPr>
          <p:cNvPr id="13" name="CasellaDiTesto 12">
            <a:extLst>
              <a:ext uri="{FF2B5EF4-FFF2-40B4-BE49-F238E27FC236}">
                <a16:creationId xmlns:a16="http://schemas.microsoft.com/office/drawing/2014/main" id="{DB2CD5F4-F448-4A4F-8401-33833B9C945B}"/>
              </a:ext>
            </a:extLst>
          </p:cNvPr>
          <p:cNvSpPr txBox="1"/>
          <p:nvPr/>
        </p:nvSpPr>
        <p:spPr>
          <a:xfrm>
            <a:off x="534988" y="974956"/>
            <a:ext cx="9217024" cy="1631216"/>
          </a:xfrm>
          <a:prstGeom prst="rect">
            <a:avLst/>
          </a:prstGeom>
          <a:noFill/>
        </p:spPr>
        <p:txBody>
          <a:bodyPr wrap="square">
            <a:spAutoFit/>
          </a:bodyPr>
          <a:lstStyle/>
          <a:p>
            <a:pPr marL="0" indent="0" algn="ctr">
              <a:buFontTx/>
              <a:buNone/>
              <a:defRPr/>
            </a:pPr>
            <a:r>
              <a:rPr lang="it-IT" sz="2000" dirty="0"/>
              <a:t>Le scelte organizzative consentono che l'intera gestione aziendale possa conseguire </a:t>
            </a:r>
          </a:p>
          <a:p>
            <a:pPr marL="0" indent="0" algn="ctr">
              <a:buFontTx/>
              <a:buNone/>
              <a:defRPr/>
            </a:pPr>
            <a:r>
              <a:rPr lang="it-IT" sz="2000" b="1" dirty="0">
                <a:solidFill>
                  <a:srgbClr val="FF0000"/>
                </a:solidFill>
              </a:rPr>
              <a:t>obiettivi di  massima efficacia</a:t>
            </a:r>
            <a:r>
              <a:rPr lang="it-IT" sz="2000" dirty="0"/>
              <a:t>,</a:t>
            </a:r>
            <a:r>
              <a:rPr lang="it-IT" sz="2000" dirty="0">
                <a:solidFill>
                  <a:srgbClr val="000099"/>
                </a:solidFill>
              </a:rPr>
              <a:t> </a:t>
            </a:r>
          </a:p>
          <a:p>
            <a:pPr marL="0" indent="0" algn="ctr">
              <a:buFontTx/>
              <a:buNone/>
              <a:defRPr/>
            </a:pPr>
            <a:r>
              <a:rPr lang="it-IT" sz="2000" dirty="0"/>
              <a:t>compatibili con </a:t>
            </a:r>
          </a:p>
          <a:p>
            <a:pPr marL="0" indent="0" algn="ctr">
              <a:buFontTx/>
              <a:buNone/>
              <a:defRPr/>
            </a:pPr>
            <a:r>
              <a:rPr lang="it-IT" sz="2000" b="1" dirty="0">
                <a:solidFill>
                  <a:srgbClr val="FF0000"/>
                </a:solidFill>
              </a:rPr>
              <a:t>un elevato grado di efficienza </a:t>
            </a:r>
          </a:p>
          <a:p>
            <a:pPr marL="0" lvl="1" indent="0" algn="ctr">
              <a:buClr>
                <a:schemeClr val="bg2"/>
              </a:buClr>
              <a:buSzPct val="75000"/>
              <a:buFont typeface="Wingdings" pitchFamily="2" charset="2"/>
              <a:buNone/>
              <a:defRPr/>
            </a:pPr>
            <a:r>
              <a:rPr lang="it-IT" sz="2000" dirty="0">
                <a:ea typeface="+mn-ea"/>
              </a:rPr>
              <a:t>del sistema d’impresa</a:t>
            </a:r>
            <a:endParaRPr lang="it-IT" sz="2000" dirty="0"/>
          </a:p>
        </p:txBody>
      </p:sp>
    </p:spTree>
    <p:extLst>
      <p:ext uri="{BB962C8B-B14F-4D97-AF65-F5344CB8AC3E}">
        <p14:creationId xmlns:p14="http://schemas.microsoft.com/office/powerpoint/2010/main" val="2023448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p:cNvSpPr>
            <a:spLocks noGrp="1"/>
          </p:cNvSpPr>
          <p:nvPr>
            <p:ph type="title"/>
          </p:nvPr>
        </p:nvSpPr>
        <p:spPr>
          <a:xfrm>
            <a:off x="4135388" y="322417"/>
            <a:ext cx="6048672" cy="504056"/>
          </a:xfrm>
        </p:spPr>
        <p:txBody>
          <a:bodyPr/>
          <a:lstStyle/>
          <a:p>
            <a:pPr algn="r"/>
            <a:r>
              <a:rPr lang="it-IT" altLang="it-IT" sz="2800" b="1" dirty="0">
                <a:solidFill>
                  <a:srgbClr val="FF0000"/>
                </a:solidFill>
                <a:latin typeface="+mn-lt"/>
              </a:rPr>
              <a:t>Variabili dell’organizzazione aziendale</a:t>
            </a:r>
          </a:p>
        </p:txBody>
      </p:sp>
      <p:sp>
        <p:nvSpPr>
          <p:cNvPr id="11267" name="Segnaposto contenuto 2"/>
          <p:cNvSpPr>
            <a:spLocks noGrp="1"/>
          </p:cNvSpPr>
          <p:nvPr>
            <p:ph idx="1"/>
          </p:nvPr>
        </p:nvSpPr>
        <p:spPr>
          <a:xfrm>
            <a:off x="630436" y="1082233"/>
            <a:ext cx="9258300" cy="2798762"/>
          </a:xfrm>
        </p:spPr>
        <p:txBody>
          <a:bodyPr/>
          <a:lstStyle/>
          <a:p>
            <a:r>
              <a:rPr lang="it-IT" altLang="it-IT" i="1" dirty="0">
                <a:solidFill>
                  <a:srgbClr val="C00000"/>
                </a:solidFill>
              </a:rPr>
              <a:t>struttura organizzativa</a:t>
            </a:r>
            <a:r>
              <a:rPr lang="it-IT" altLang="it-IT" dirty="0"/>
              <a:t>;</a:t>
            </a:r>
          </a:p>
          <a:p>
            <a:r>
              <a:rPr lang="it-IT" altLang="it-IT" i="1" dirty="0">
                <a:solidFill>
                  <a:srgbClr val="0070C0"/>
                </a:solidFill>
              </a:rPr>
              <a:t>sistemi operativi</a:t>
            </a:r>
            <a:r>
              <a:rPr lang="it-IT" altLang="it-IT" dirty="0">
                <a:solidFill>
                  <a:srgbClr val="0070C0"/>
                </a:solidFill>
              </a:rPr>
              <a:t>;</a:t>
            </a:r>
          </a:p>
          <a:p>
            <a:r>
              <a:rPr lang="it-IT" altLang="it-IT" i="1" dirty="0"/>
              <a:t>stile di comando</a:t>
            </a:r>
            <a:r>
              <a:rPr lang="it-IT" altLang="it-IT" dirty="0"/>
              <a:t>. </a:t>
            </a:r>
          </a:p>
          <a:p>
            <a:pPr>
              <a:lnSpc>
                <a:spcPct val="150000"/>
              </a:lnSpc>
            </a:pPr>
            <a:endParaRPr lang="it-IT" altLang="it-IT" dirty="0"/>
          </a:p>
        </p:txBody>
      </p:sp>
      <p:pic>
        <p:nvPicPr>
          <p:cNvPr id="11270" name="Picture 4" descr="http://thumbs.dreamstime.com/x/struttura-organizzativa-semplice-8319451.jpg"/>
          <p:cNvPicPr>
            <a:picLocks noChangeAspect="1" noChangeArrowheads="1"/>
          </p:cNvPicPr>
          <p:nvPr/>
        </p:nvPicPr>
        <p:blipFill>
          <a:blip r:embed="rId2">
            <a:extLst>
              <a:ext uri="{28A0092B-C50C-407E-A947-70E740481C1C}">
                <a14:useLocalDpi xmlns:a14="http://schemas.microsoft.com/office/drawing/2010/main" val="0"/>
              </a:ext>
            </a:extLst>
          </a:blip>
          <a:srcRect b="7559"/>
          <a:stretch>
            <a:fillRect/>
          </a:stretch>
        </p:blipFill>
        <p:spPr bwMode="auto">
          <a:xfrm>
            <a:off x="6007596" y="1392671"/>
            <a:ext cx="3349154" cy="206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olo 1">
            <a:extLst>
              <a:ext uri="{FF2B5EF4-FFF2-40B4-BE49-F238E27FC236}">
                <a16:creationId xmlns:a16="http://schemas.microsoft.com/office/drawing/2014/main" id="{08568B69-881C-4997-92B8-BE6364193453}"/>
              </a:ext>
            </a:extLst>
          </p:cNvPr>
          <p:cNvSpPr txBox="1">
            <a:spLocks/>
          </p:cNvSpPr>
          <p:nvPr/>
        </p:nvSpPr>
        <p:spPr>
          <a:xfrm>
            <a:off x="116086" y="3236681"/>
            <a:ext cx="10287000" cy="721684"/>
          </a:xfrm>
          <a:prstGeom prst="rect">
            <a:avLst/>
          </a:prstGeom>
        </p:spPr>
        <p:txBody>
          <a:bodyPr/>
          <a:lstStyle>
            <a:lvl1pPr algn="l" defTabSz="914400" rtl="0" eaLnBrk="1" latinLnBrk="0" hangingPunct="1">
              <a:spcBef>
                <a:spcPct val="0"/>
              </a:spcBef>
              <a:buNone/>
              <a:defRPr sz="1800" kern="1200">
                <a:solidFill>
                  <a:schemeClr val="tx1"/>
                </a:solidFill>
                <a:latin typeface="+mj-lt"/>
                <a:ea typeface="+mj-ea"/>
                <a:cs typeface="+mj-cs"/>
              </a:defRPr>
            </a:lvl1pPr>
          </a:lstStyle>
          <a:p>
            <a:pPr>
              <a:defRPr/>
            </a:pPr>
            <a:r>
              <a:rPr lang="it-IT" sz="2800" b="1" dirty="0">
                <a:solidFill>
                  <a:srgbClr val="FF0000"/>
                </a:solidFill>
                <a:ea typeface="+mn-ea"/>
                <a:cs typeface="+mn-cs"/>
              </a:rPr>
              <a:t>La struttura organizzativa definisce</a:t>
            </a:r>
            <a:endParaRPr lang="it-IT" sz="2800" b="1" dirty="0">
              <a:solidFill>
                <a:srgbClr val="FF0000"/>
              </a:solidFill>
            </a:endParaRPr>
          </a:p>
        </p:txBody>
      </p:sp>
      <p:sp>
        <p:nvSpPr>
          <p:cNvPr id="6" name="Segnaposto contenuto 2">
            <a:extLst>
              <a:ext uri="{FF2B5EF4-FFF2-40B4-BE49-F238E27FC236}">
                <a16:creationId xmlns:a16="http://schemas.microsoft.com/office/drawing/2014/main" id="{B9C6223D-B6BF-406A-86B6-A9DBAF24EB19}"/>
              </a:ext>
            </a:extLst>
          </p:cNvPr>
          <p:cNvSpPr txBox="1">
            <a:spLocks/>
          </p:cNvSpPr>
          <p:nvPr/>
        </p:nvSpPr>
        <p:spPr>
          <a:xfrm>
            <a:off x="4084439" y="3789040"/>
            <a:ext cx="6318647" cy="36623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it-IT" altLang="it-IT" i="1" dirty="0">
                <a:solidFill>
                  <a:srgbClr val="C00000"/>
                </a:solidFill>
              </a:rPr>
              <a:t>gli organi dell'impresa;</a:t>
            </a:r>
          </a:p>
          <a:p>
            <a:r>
              <a:rPr lang="it-IT" altLang="it-IT" i="1" dirty="0">
                <a:solidFill>
                  <a:srgbClr val="0070C0"/>
                </a:solidFill>
              </a:rPr>
              <a:t>le funzioni  assegnate agli organi;</a:t>
            </a:r>
          </a:p>
          <a:p>
            <a:r>
              <a:rPr lang="it-IT" altLang="it-IT" i="1" dirty="0"/>
              <a:t>le relazioni di dipendenza e di collaborazione tra  gli  organi stessi.</a:t>
            </a:r>
          </a:p>
          <a:p>
            <a:endParaRPr lang="it-IT" altLang="it-IT" dirty="0"/>
          </a:p>
        </p:txBody>
      </p:sp>
      <p:pic>
        <p:nvPicPr>
          <p:cNvPr id="7" name="Picture 2" descr="https://encrypted-tbn0.gstatic.com/images?q=tbn:ANd9GcSunu36_9ylEJdRWnRpqXI3Hch72lE7QvR00td1gkAxEl8_UY93">
            <a:extLst>
              <a:ext uri="{FF2B5EF4-FFF2-40B4-BE49-F238E27FC236}">
                <a16:creationId xmlns:a16="http://schemas.microsoft.com/office/drawing/2014/main" id="{1DB9BEF0-1CDD-4B79-A9B8-847AAFD95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028" y="3972715"/>
            <a:ext cx="2376264" cy="246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120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81C6E32-F824-61F7-64FD-5DB5916B7EBC}"/>
              </a:ext>
            </a:extLst>
          </p:cNvPr>
          <p:cNvSpPr txBox="1"/>
          <p:nvPr/>
        </p:nvSpPr>
        <p:spPr>
          <a:xfrm>
            <a:off x="570992" y="548680"/>
            <a:ext cx="9145016" cy="6093976"/>
          </a:xfrm>
          <a:prstGeom prst="rect">
            <a:avLst/>
          </a:prstGeom>
          <a:noFill/>
        </p:spPr>
        <p:txBody>
          <a:bodyPr wrap="square">
            <a:spAutoFit/>
          </a:bodyPr>
          <a:lstStyle/>
          <a:p>
            <a:r>
              <a:rPr lang="it-IT" sz="1500" dirty="0"/>
              <a:t>La </a:t>
            </a:r>
            <a:r>
              <a:rPr lang="it-IT" sz="1500" b="1" dirty="0"/>
              <a:t>divisione del lavoro</a:t>
            </a:r>
            <a:r>
              <a:rPr lang="it-IT" sz="1500" dirty="0"/>
              <a:t> è il processo mediante il quale le attività all'interno di un'organizzazione vengono suddivise tra individui o gruppi per migliorare l'efficienza e la produttività. I principali </a:t>
            </a:r>
            <a:r>
              <a:rPr lang="it-IT" sz="1500" b="1" dirty="0"/>
              <a:t>criteri di divisione del lavoro</a:t>
            </a:r>
            <a:r>
              <a:rPr lang="it-IT" sz="1500" dirty="0"/>
              <a:t> sono:</a:t>
            </a:r>
          </a:p>
          <a:p>
            <a:r>
              <a:rPr lang="it-IT" sz="1500" b="1" dirty="0"/>
              <a:t>1. Per Funzione</a:t>
            </a:r>
          </a:p>
          <a:p>
            <a:pPr marL="285750" indent="-285750">
              <a:buFont typeface="Arial" panose="020B0604020202020204" pitchFamily="34" charset="0"/>
              <a:buChar char="•"/>
            </a:pPr>
            <a:r>
              <a:rPr lang="it-IT" sz="1500" dirty="0"/>
              <a:t>Ogni individuo o reparto si specializza in un'attività specifica (es. contabilità, produzione, vendite).</a:t>
            </a:r>
          </a:p>
          <a:p>
            <a:pPr marL="285750" indent="-285750">
              <a:buFont typeface="Arial" panose="020B0604020202020204" pitchFamily="34" charset="0"/>
              <a:buChar char="•"/>
            </a:pPr>
            <a:r>
              <a:rPr lang="it-IT" sz="1500" b="1" dirty="0"/>
              <a:t>Vantaggi</a:t>
            </a:r>
            <a:r>
              <a:rPr lang="it-IT" sz="1500" dirty="0"/>
              <a:t>: Maggiore efficienza e specializzazione.</a:t>
            </a:r>
          </a:p>
          <a:p>
            <a:pPr marL="285750" indent="-285750">
              <a:buFont typeface="Arial" panose="020B0604020202020204" pitchFamily="34" charset="0"/>
              <a:buChar char="•"/>
            </a:pPr>
            <a:r>
              <a:rPr lang="it-IT" sz="1500" b="1" dirty="0"/>
              <a:t>Svantaggi</a:t>
            </a:r>
            <a:r>
              <a:rPr lang="it-IT" sz="1500" dirty="0"/>
              <a:t>: Rigidità e mancanza di visione d'insieme.</a:t>
            </a:r>
          </a:p>
          <a:p>
            <a:r>
              <a:rPr lang="it-IT" sz="1500" b="1" dirty="0"/>
              <a:t>2. Per Processo o Fasi di Lavorazione</a:t>
            </a:r>
          </a:p>
          <a:p>
            <a:pPr marL="285750" indent="-285750">
              <a:buFont typeface="Arial" panose="020B0604020202020204" pitchFamily="34" charset="0"/>
              <a:buChar char="•"/>
            </a:pPr>
            <a:r>
              <a:rPr lang="it-IT" sz="1500" dirty="0"/>
              <a:t>Il lavoro è suddiviso in fasi sequenziali (es. catena di montaggio).</a:t>
            </a:r>
          </a:p>
          <a:p>
            <a:pPr marL="285750" indent="-285750">
              <a:buFont typeface="Arial" panose="020B0604020202020204" pitchFamily="34" charset="0"/>
              <a:buChar char="•"/>
            </a:pPr>
            <a:r>
              <a:rPr lang="it-IT" sz="1500" b="1" dirty="0"/>
              <a:t>Vantaggi</a:t>
            </a:r>
            <a:r>
              <a:rPr lang="it-IT" sz="1500" dirty="0"/>
              <a:t>: Ottimizzazione delle risorse, maggiore velocità.</a:t>
            </a:r>
          </a:p>
          <a:p>
            <a:pPr marL="285750" indent="-285750">
              <a:buFont typeface="Arial" panose="020B0604020202020204" pitchFamily="34" charset="0"/>
              <a:buChar char="•"/>
            </a:pPr>
            <a:r>
              <a:rPr lang="it-IT" sz="1500" b="1" dirty="0"/>
              <a:t>Svantaggi</a:t>
            </a:r>
            <a:r>
              <a:rPr lang="it-IT" sz="1500" dirty="0"/>
              <a:t>: Possibile monotonia e alienazione dei lavoratori.</a:t>
            </a:r>
          </a:p>
          <a:p>
            <a:r>
              <a:rPr lang="it-IT" sz="1500" b="1" dirty="0"/>
              <a:t>3. Per Prodotto o Servizio</a:t>
            </a:r>
          </a:p>
          <a:p>
            <a:pPr marL="285750" indent="-285750">
              <a:buFont typeface="Arial" panose="020B0604020202020204" pitchFamily="34" charset="0"/>
              <a:buChar char="•"/>
            </a:pPr>
            <a:r>
              <a:rPr lang="it-IT" sz="1500" dirty="0"/>
              <a:t>Ogni unità si occupa di un prodotto o servizio specifico.</a:t>
            </a:r>
          </a:p>
          <a:p>
            <a:pPr marL="285750" indent="-285750">
              <a:buFont typeface="Arial" panose="020B0604020202020204" pitchFamily="34" charset="0"/>
              <a:buChar char="•"/>
            </a:pPr>
            <a:r>
              <a:rPr lang="it-IT" sz="1500" b="1" dirty="0"/>
              <a:t>Vantaggi</a:t>
            </a:r>
            <a:r>
              <a:rPr lang="it-IT" sz="1500" dirty="0"/>
              <a:t>: Migliore adattamento alle esigenze del mercato.</a:t>
            </a:r>
          </a:p>
          <a:p>
            <a:pPr marL="285750" indent="-285750">
              <a:buFont typeface="Arial" panose="020B0604020202020204" pitchFamily="34" charset="0"/>
              <a:buChar char="•"/>
            </a:pPr>
            <a:r>
              <a:rPr lang="it-IT" sz="1500" b="1" dirty="0"/>
              <a:t>Svantaggi</a:t>
            </a:r>
            <a:r>
              <a:rPr lang="it-IT" sz="1500" dirty="0"/>
              <a:t>: Maggiori costi per la duplicazione di funzioni.</a:t>
            </a:r>
          </a:p>
          <a:p>
            <a:r>
              <a:rPr lang="it-IT" sz="1500" b="1" dirty="0"/>
              <a:t>4. Per Clientela</a:t>
            </a:r>
          </a:p>
          <a:p>
            <a:pPr marL="285750" indent="-285750">
              <a:buFont typeface="Arial" panose="020B0604020202020204" pitchFamily="34" charset="0"/>
              <a:buChar char="•"/>
            </a:pPr>
            <a:r>
              <a:rPr lang="it-IT" sz="1500" dirty="0"/>
              <a:t>Le attività sono suddivise in base ai diversi tipi di clienti (es. clienti privati, aziende, enti pubblici).</a:t>
            </a:r>
          </a:p>
          <a:p>
            <a:pPr marL="285750" indent="-285750">
              <a:buFont typeface="Arial" panose="020B0604020202020204" pitchFamily="34" charset="0"/>
              <a:buChar char="•"/>
            </a:pPr>
            <a:r>
              <a:rPr lang="it-IT" sz="1500" b="1" dirty="0"/>
              <a:t>Vantaggi</a:t>
            </a:r>
            <a:r>
              <a:rPr lang="it-IT" sz="1500" dirty="0"/>
              <a:t>: Personalizzazione del servizio.</a:t>
            </a:r>
          </a:p>
          <a:p>
            <a:pPr marL="285750" indent="-285750">
              <a:buFont typeface="Arial" panose="020B0604020202020204" pitchFamily="34" charset="0"/>
              <a:buChar char="•"/>
            </a:pPr>
            <a:r>
              <a:rPr lang="it-IT" sz="1500" b="1" dirty="0"/>
              <a:t>Svantaggi</a:t>
            </a:r>
            <a:r>
              <a:rPr lang="it-IT" sz="1500" dirty="0"/>
              <a:t>: Possibile inefficienza nella gestione interna.</a:t>
            </a:r>
          </a:p>
          <a:p>
            <a:r>
              <a:rPr lang="it-IT" sz="1500" b="1" dirty="0"/>
              <a:t>5. Per Area Geografica</a:t>
            </a:r>
          </a:p>
          <a:p>
            <a:pPr marL="285750" indent="-285750">
              <a:buFont typeface="Arial" panose="020B0604020202020204" pitchFamily="34" charset="0"/>
              <a:buChar char="•"/>
            </a:pPr>
            <a:r>
              <a:rPr lang="it-IT" sz="1500" dirty="0"/>
              <a:t>Il lavoro è organizzato in base alle diverse aree territoriali (es. divisioni nazionali o internazionali).</a:t>
            </a:r>
          </a:p>
          <a:p>
            <a:pPr marL="285750" indent="-285750">
              <a:buFont typeface="Arial" panose="020B0604020202020204" pitchFamily="34" charset="0"/>
              <a:buChar char="•"/>
            </a:pPr>
            <a:r>
              <a:rPr lang="it-IT" sz="1500" b="1" dirty="0"/>
              <a:t>Vantaggi</a:t>
            </a:r>
            <a:r>
              <a:rPr lang="it-IT" sz="1500" dirty="0"/>
              <a:t>: Maggiore vicinanza al mercato locale.</a:t>
            </a:r>
          </a:p>
          <a:p>
            <a:pPr marL="285750" indent="-285750">
              <a:buFont typeface="Arial" panose="020B0604020202020204" pitchFamily="34" charset="0"/>
              <a:buChar char="•"/>
            </a:pPr>
            <a:r>
              <a:rPr lang="it-IT" sz="1500" b="1" dirty="0"/>
              <a:t>Svantaggi</a:t>
            </a:r>
            <a:r>
              <a:rPr lang="it-IT" sz="1500" dirty="0"/>
              <a:t>: Costi elevati di gestione delle sedi distaccate.</a:t>
            </a:r>
          </a:p>
          <a:p>
            <a:r>
              <a:rPr lang="it-IT" sz="1500" b="1" dirty="0"/>
              <a:t>6. Per Progetti o Competenze</a:t>
            </a:r>
          </a:p>
          <a:p>
            <a:pPr marL="285750" indent="-285750">
              <a:buFont typeface="Arial" panose="020B0604020202020204" pitchFamily="34" charset="0"/>
              <a:buChar char="•"/>
            </a:pPr>
            <a:r>
              <a:rPr lang="it-IT" sz="1500" dirty="0"/>
              <a:t>Il lavoro è diviso in team multidisciplinari per lo sviluppo di specifici progetti.</a:t>
            </a:r>
          </a:p>
          <a:p>
            <a:pPr marL="285750" indent="-285750">
              <a:buFont typeface="Arial" panose="020B0604020202020204" pitchFamily="34" charset="0"/>
              <a:buChar char="•"/>
            </a:pPr>
            <a:r>
              <a:rPr lang="it-IT" sz="1500" b="1" dirty="0"/>
              <a:t>Vantaggi</a:t>
            </a:r>
            <a:r>
              <a:rPr lang="it-IT" sz="1500" dirty="0"/>
              <a:t>: Maggiore flessibilità e innovazione.</a:t>
            </a:r>
          </a:p>
          <a:p>
            <a:pPr marL="285750" indent="-285750">
              <a:buFont typeface="Arial" panose="020B0604020202020204" pitchFamily="34" charset="0"/>
              <a:buChar char="•"/>
            </a:pPr>
            <a:r>
              <a:rPr lang="it-IT" sz="1500" b="1" dirty="0"/>
              <a:t>Svantaggi</a:t>
            </a:r>
            <a:r>
              <a:rPr lang="it-IT" sz="1500" dirty="0"/>
              <a:t>: Possibile difficoltà di coordinamento tra team.</a:t>
            </a:r>
          </a:p>
        </p:txBody>
      </p:sp>
    </p:spTree>
    <p:extLst>
      <p:ext uri="{BB962C8B-B14F-4D97-AF65-F5344CB8AC3E}">
        <p14:creationId xmlns:p14="http://schemas.microsoft.com/office/powerpoint/2010/main" val="1102353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50F644E-C120-9B10-3DFC-7FE5A85285D3}"/>
              </a:ext>
            </a:extLst>
          </p:cNvPr>
          <p:cNvSpPr txBox="1"/>
          <p:nvPr/>
        </p:nvSpPr>
        <p:spPr>
          <a:xfrm>
            <a:off x="102940" y="692696"/>
            <a:ext cx="9937104" cy="6001643"/>
          </a:xfrm>
          <a:prstGeom prst="rect">
            <a:avLst/>
          </a:prstGeom>
          <a:noFill/>
        </p:spPr>
        <p:txBody>
          <a:bodyPr wrap="square">
            <a:spAutoFit/>
          </a:bodyPr>
          <a:lstStyle/>
          <a:p>
            <a:r>
              <a:rPr lang="it-IT" sz="1600" dirty="0"/>
              <a:t>La </a:t>
            </a:r>
            <a:r>
              <a:rPr lang="it-IT" sz="1600" b="1" dirty="0"/>
              <a:t>divisione del lavoro</a:t>
            </a:r>
            <a:r>
              <a:rPr lang="it-IT" sz="1600" dirty="0"/>
              <a:t> può essere classificata in </a:t>
            </a:r>
            <a:r>
              <a:rPr lang="it-IT" sz="1600" b="1" dirty="0"/>
              <a:t>orizzontale</a:t>
            </a:r>
            <a:r>
              <a:rPr lang="it-IT" sz="1600" dirty="0"/>
              <a:t> e </a:t>
            </a:r>
            <a:r>
              <a:rPr lang="it-IT" sz="1600" b="1" dirty="0"/>
              <a:t>verticale</a:t>
            </a:r>
            <a:r>
              <a:rPr lang="it-IT" sz="1600" dirty="0"/>
              <a:t>, a seconda della distribuzione delle responsabilità e delle competenze all'interno dell'organizzazione.</a:t>
            </a:r>
          </a:p>
          <a:p>
            <a:r>
              <a:rPr lang="it-IT" sz="1600" b="1" dirty="0"/>
              <a:t>1</a:t>
            </a:r>
            <a:r>
              <a:rPr lang="it-IT" sz="1600" b="1" dirty="0">
                <a:solidFill>
                  <a:srgbClr val="FF0000"/>
                </a:solidFill>
              </a:rPr>
              <a:t>. Divisione del lavoro orizzontale</a:t>
            </a:r>
          </a:p>
          <a:p>
            <a:r>
              <a:rPr lang="it-IT" sz="1600" dirty="0"/>
              <a:t>🔹 </a:t>
            </a:r>
            <a:r>
              <a:rPr lang="it-IT" sz="1600" b="1" dirty="0"/>
              <a:t>Definizione</a:t>
            </a:r>
            <a:r>
              <a:rPr lang="it-IT" sz="1600" dirty="0"/>
              <a:t>:</a:t>
            </a:r>
            <a:br>
              <a:rPr lang="it-IT" sz="1600" dirty="0"/>
            </a:br>
            <a:r>
              <a:rPr lang="it-IT" sz="1600" dirty="0"/>
              <a:t>La suddivisione delle attività tra diversi lavoratori o reparti con competenze specializzate, ma di pari livello gerarchico.</a:t>
            </a:r>
          </a:p>
          <a:p>
            <a:r>
              <a:rPr lang="it-IT" sz="1600" dirty="0"/>
              <a:t>🔹 </a:t>
            </a:r>
            <a:r>
              <a:rPr lang="it-IT" sz="1600" b="1" dirty="0"/>
              <a:t>Caratteristiche</a:t>
            </a:r>
            <a:r>
              <a:rPr lang="it-IT" sz="1600" dirty="0"/>
              <a:t>:</a:t>
            </a:r>
          </a:p>
          <a:p>
            <a:pPr marL="285750" indent="-285750">
              <a:buFont typeface="Arial" panose="020B0604020202020204" pitchFamily="34" charset="0"/>
              <a:buChar char="•"/>
            </a:pPr>
            <a:r>
              <a:rPr lang="it-IT" sz="1600" dirty="0"/>
              <a:t>Specializzazione delle mansioni.</a:t>
            </a:r>
          </a:p>
          <a:p>
            <a:pPr marL="285750" indent="-285750">
              <a:buFont typeface="Arial" panose="020B0604020202020204" pitchFamily="34" charset="0"/>
              <a:buChar char="•"/>
            </a:pPr>
            <a:r>
              <a:rPr lang="it-IT" sz="1600" dirty="0"/>
              <a:t>Ogni lavoratore o unità si occupa di una parte del processo produttivo.</a:t>
            </a:r>
          </a:p>
          <a:p>
            <a:pPr marL="285750" indent="-285750">
              <a:buFont typeface="Arial" panose="020B0604020202020204" pitchFamily="34" charset="0"/>
              <a:buChar char="•"/>
            </a:pPr>
            <a:r>
              <a:rPr lang="it-IT" sz="1600" dirty="0"/>
              <a:t>Favorisce l'efficienza e la produttività.</a:t>
            </a:r>
          </a:p>
          <a:p>
            <a:pPr marL="285750" indent="-285750">
              <a:buFont typeface="Arial" panose="020B0604020202020204" pitchFamily="34" charset="0"/>
              <a:buChar char="•"/>
            </a:pPr>
            <a:r>
              <a:rPr lang="it-IT" sz="1600" dirty="0"/>
              <a:t>Riduce i tempi di esecuzione, ma può portare a monotonia.</a:t>
            </a:r>
          </a:p>
          <a:p>
            <a:r>
              <a:rPr lang="it-IT" sz="1600" dirty="0"/>
              <a:t>🔹 </a:t>
            </a:r>
            <a:r>
              <a:rPr lang="it-IT" sz="1600" b="1" dirty="0"/>
              <a:t>Esempio</a:t>
            </a:r>
            <a:r>
              <a:rPr lang="it-IT" sz="1600" dirty="0"/>
              <a:t>:</a:t>
            </a:r>
          </a:p>
          <a:p>
            <a:pPr marL="285750" indent="-285750">
              <a:buFont typeface="Arial" panose="020B0604020202020204" pitchFamily="34" charset="0"/>
              <a:buChar char="•"/>
            </a:pPr>
            <a:r>
              <a:rPr lang="it-IT" sz="1600" dirty="0"/>
              <a:t>In una fabbrica, un operaio assembla le parti, un altro le dipinge e un altro ancora le confeziona.</a:t>
            </a:r>
          </a:p>
          <a:p>
            <a:pPr marL="285750" indent="-285750">
              <a:buFont typeface="Arial" panose="020B0604020202020204" pitchFamily="34" charset="0"/>
              <a:buChar char="•"/>
            </a:pPr>
            <a:r>
              <a:rPr lang="it-IT" sz="1600" dirty="0"/>
              <a:t>In un'azienda, un team si occupa del marketing, un altro della produzione e un altro delle vendite.</a:t>
            </a:r>
          </a:p>
          <a:p>
            <a:r>
              <a:rPr lang="it-IT" sz="1600" b="1" dirty="0">
                <a:solidFill>
                  <a:srgbClr val="FF0000"/>
                </a:solidFill>
              </a:rPr>
              <a:t>2. Divisione del lavoro verticale</a:t>
            </a:r>
          </a:p>
          <a:p>
            <a:r>
              <a:rPr lang="it-IT" sz="1600" dirty="0"/>
              <a:t>🔹 </a:t>
            </a:r>
            <a:r>
              <a:rPr lang="it-IT" sz="1600" b="1" dirty="0"/>
              <a:t>Definizione</a:t>
            </a:r>
            <a:r>
              <a:rPr lang="it-IT" sz="1600" dirty="0"/>
              <a:t>:</a:t>
            </a:r>
            <a:br>
              <a:rPr lang="it-IT" sz="1600" dirty="0"/>
            </a:br>
            <a:r>
              <a:rPr lang="it-IT" sz="1600" dirty="0"/>
              <a:t>La suddivisione del lavoro in livelli gerarchici, dove alcune persone pianificano e dirigono, mentre altre eseguono.</a:t>
            </a:r>
          </a:p>
          <a:p>
            <a:r>
              <a:rPr lang="it-IT" sz="1600" dirty="0"/>
              <a:t>🔹 </a:t>
            </a:r>
            <a:r>
              <a:rPr lang="it-IT" sz="1600" b="1" dirty="0"/>
              <a:t>Caratteristiche</a:t>
            </a:r>
            <a:r>
              <a:rPr lang="it-IT" sz="1600" dirty="0"/>
              <a:t>:</a:t>
            </a:r>
          </a:p>
          <a:p>
            <a:pPr marL="285750" indent="-285750">
              <a:buFont typeface="Arial" panose="020B0604020202020204" pitchFamily="34" charset="0"/>
              <a:buChar char="•"/>
            </a:pPr>
            <a:r>
              <a:rPr lang="it-IT" sz="1600" dirty="0"/>
              <a:t>Separazione tra </a:t>
            </a:r>
            <a:r>
              <a:rPr lang="it-IT" sz="1600" b="1" dirty="0"/>
              <a:t>decisione</a:t>
            </a:r>
            <a:r>
              <a:rPr lang="it-IT" sz="1600" dirty="0"/>
              <a:t> (ruoli direttivi) ed </a:t>
            </a:r>
            <a:r>
              <a:rPr lang="it-IT" sz="1600" b="1" dirty="0"/>
              <a:t>esecuzione</a:t>
            </a:r>
            <a:r>
              <a:rPr lang="it-IT" sz="1600" dirty="0"/>
              <a:t> (ruoli operativi).</a:t>
            </a:r>
          </a:p>
          <a:p>
            <a:pPr marL="285750" indent="-285750">
              <a:buFont typeface="Arial" panose="020B0604020202020204" pitchFamily="34" charset="0"/>
              <a:buChar char="•"/>
            </a:pPr>
            <a:r>
              <a:rPr lang="it-IT" sz="1600" dirty="0"/>
              <a:t>Struttura gerarchica con diversi livelli di autorità.</a:t>
            </a:r>
          </a:p>
          <a:p>
            <a:pPr marL="285750" indent="-285750">
              <a:buFont typeface="Arial" panose="020B0604020202020204" pitchFamily="34" charset="0"/>
              <a:buChar char="•"/>
            </a:pPr>
            <a:r>
              <a:rPr lang="it-IT" sz="1600" dirty="0"/>
              <a:t>Maggiore controllo e coordinamento, ma può ridurre la flessibilità.</a:t>
            </a:r>
          </a:p>
          <a:p>
            <a:r>
              <a:rPr lang="it-IT" sz="1600" dirty="0"/>
              <a:t>🔹 </a:t>
            </a:r>
            <a:r>
              <a:rPr lang="it-IT" sz="1600" b="1" dirty="0"/>
              <a:t>Esempio</a:t>
            </a:r>
            <a:r>
              <a:rPr lang="it-IT" sz="1600" dirty="0"/>
              <a:t>:</a:t>
            </a:r>
          </a:p>
          <a:p>
            <a:pPr marL="285750" indent="-285750">
              <a:buFont typeface="Arial" panose="020B0604020202020204" pitchFamily="34" charset="0"/>
              <a:buChar char="•"/>
            </a:pPr>
            <a:r>
              <a:rPr lang="it-IT" sz="1600" dirty="0"/>
              <a:t>In un'azienda, il </a:t>
            </a:r>
            <a:r>
              <a:rPr lang="it-IT" sz="1600" b="1" dirty="0"/>
              <a:t>CEO</a:t>
            </a:r>
            <a:r>
              <a:rPr lang="it-IT" sz="1600" dirty="0"/>
              <a:t> prende decisioni strategiche, i </a:t>
            </a:r>
            <a:r>
              <a:rPr lang="it-IT" sz="1600" b="1" dirty="0"/>
              <a:t>manager</a:t>
            </a:r>
            <a:r>
              <a:rPr lang="it-IT" sz="1600" dirty="0"/>
              <a:t> coordinano e i </a:t>
            </a:r>
            <a:r>
              <a:rPr lang="it-IT" sz="1600" b="1" dirty="0"/>
              <a:t>dipendenti</a:t>
            </a:r>
            <a:r>
              <a:rPr lang="it-IT" sz="1600" dirty="0"/>
              <a:t> operativi eseguono le attività.</a:t>
            </a:r>
          </a:p>
          <a:p>
            <a:pPr marL="285750" indent="-285750">
              <a:buFont typeface="Arial" panose="020B0604020202020204" pitchFamily="34" charset="0"/>
              <a:buChar char="•"/>
            </a:pPr>
            <a:r>
              <a:rPr lang="it-IT" sz="1600" dirty="0"/>
              <a:t>In una scuola, il </a:t>
            </a:r>
            <a:r>
              <a:rPr lang="it-IT" sz="1600" b="1" dirty="0"/>
              <a:t>preside</a:t>
            </a:r>
            <a:r>
              <a:rPr lang="it-IT" sz="1600" dirty="0"/>
              <a:t> dirige, i </a:t>
            </a:r>
            <a:r>
              <a:rPr lang="it-IT" sz="1600" b="1" dirty="0"/>
              <a:t>coordinatori</a:t>
            </a:r>
            <a:r>
              <a:rPr lang="it-IT" sz="1600" dirty="0"/>
              <a:t> organizzano e gli </a:t>
            </a:r>
            <a:r>
              <a:rPr lang="it-IT" sz="1600" b="1" dirty="0"/>
              <a:t>insegnanti</a:t>
            </a:r>
            <a:r>
              <a:rPr lang="it-IT" sz="1600" dirty="0"/>
              <a:t> svolgono le lezioni.</a:t>
            </a:r>
          </a:p>
        </p:txBody>
      </p:sp>
    </p:spTree>
    <p:extLst>
      <p:ext uri="{BB962C8B-B14F-4D97-AF65-F5344CB8AC3E}">
        <p14:creationId xmlns:p14="http://schemas.microsoft.com/office/powerpoint/2010/main" val="1681252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9132A14-DDC7-EEA6-9231-B09F358A05AC}"/>
              </a:ext>
            </a:extLst>
          </p:cNvPr>
          <p:cNvPicPr>
            <a:picLocks noChangeAspect="1"/>
          </p:cNvPicPr>
          <p:nvPr/>
        </p:nvPicPr>
        <p:blipFill>
          <a:blip r:embed="rId2"/>
          <a:stretch>
            <a:fillRect/>
          </a:stretch>
        </p:blipFill>
        <p:spPr>
          <a:xfrm>
            <a:off x="1517455" y="524759"/>
            <a:ext cx="8088801" cy="2232000"/>
          </a:xfrm>
          <a:prstGeom prst="rect">
            <a:avLst/>
          </a:prstGeom>
        </p:spPr>
      </p:pic>
      <p:pic>
        <p:nvPicPr>
          <p:cNvPr id="6" name="Immagine 5">
            <a:extLst>
              <a:ext uri="{FF2B5EF4-FFF2-40B4-BE49-F238E27FC236}">
                <a16:creationId xmlns:a16="http://schemas.microsoft.com/office/drawing/2014/main" id="{0C9A7D6C-3A78-1394-B912-1670C0946E95}"/>
              </a:ext>
            </a:extLst>
          </p:cNvPr>
          <p:cNvPicPr>
            <a:picLocks noChangeAspect="1"/>
          </p:cNvPicPr>
          <p:nvPr/>
        </p:nvPicPr>
        <p:blipFill>
          <a:blip r:embed="rId3"/>
          <a:stretch>
            <a:fillRect/>
          </a:stretch>
        </p:blipFill>
        <p:spPr>
          <a:xfrm>
            <a:off x="3559323" y="2852936"/>
            <a:ext cx="4005064" cy="4005064"/>
          </a:xfrm>
          <a:prstGeom prst="rect">
            <a:avLst/>
          </a:prstGeom>
        </p:spPr>
      </p:pic>
    </p:spTree>
    <p:extLst>
      <p:ext uri="{BB962C8B-B14F-4D97-AF65-F5344CB8AC3E}">
        <p14:creationId xmlns:p14="http://schemas.microsoft.com/office/powerpoint/2010/main" val="757638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34988" y="620688"/>
            <a:ext cx="9577064" cy="637753"/>
          </a:xfrm>
        </p:spPr>
        <p:txBody>
          <a:bodyPr/>
          <a:lstStyle/>
          <a:p>
            <a:r>
              <a:rPr lang="it-IT" altLang="it-IT" sz="2400" b="1" dirty="0">
                <a:solidFill>
                  <a:srgbClr val="FF0000"/>
                </a:solidFill>
              </a:rPr>
              <a:t>Concorso di più criteri nella concreta organizzazione del lavoro in azienda</a:t>
            </a:r>
          </a:p>
        </p:txBody>
      </p:sp>
      <p:graphicFrame>
        <p:nvGraphicFramePr>
          <p:cNvPr id="5" name="Object 3"/>
          <p:cNvGraphicFramePr>
            <a:graphicFrameLocks noGrp="1" noChangeAspect="1"/>
          </p:cNvGraphicFramePr>
          <p:nvPr>
            <p:ph idx="1"/>
            <p:extLst>
              <p:ext uri="{D42A27DB-BD31-4B8C-83A1-F6EECF244321}">
                <p14:modId xmlns:p14="http://schemas.microsoft.com/office/powerpoint/2010/main" val="2237023352"/>
              </p:ext>
            </p:extLst>
          </p:nvPr>
        </p:nvGraphicFramePr>
        <p:xfrm>
          <a:off x="3166690" y="1814537"/>
          <a:ext cx="5705475" cy="4422775"/>
        </p:xfrm>
        <a:graphic>
          <a:graphicData uri="http://schemas.openxmlformats.org/presentationml/2006/ole">
            <mc:AlternateContent xmlns:mc="http://schemas.openxmlformats.org/markup-compatibility/2006">
              <mc:Choice xmlns:v="urn:schemas-microsoft-com:vml" Requires="v">
                <p:oleObj r:id="rId2" imgW="5291418" imgH="4101353" progId="">
                  <p:embed/>
                </p:oleObj>
              </mc:Choice>
              <mc:Fallback>
                <p:oleObj r:id="rId2" imgW="5291418" imgH="4101353"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690" y="1814537"/>
                        <a:ext cx="5705475" cy="44227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 Box 4"/>
          <p:cNvSpPr txBox="1">
            <a:spLocks noChangeArrowheads="1"/>
          </p:cNvSpPr>
          <p:nvPr/>
        </p:nvSpPr>
        <p:spPr bwMode="auto">
          <a:xfrm>
            <a:off x="713883" y="2852936"/>
            <a:ext cx="2057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it-IT" sz="1600" dirty="0" err="1">
                <a:solidFill>
                  <a:srgbClr val="CC0000"/>
                </a:solidFill>
              </a:rPr>
              <a:t>Organizzazione</a:t>
            </a:r>
            <a:r>
              <a:rPr lang="en-US" altLang="it-IT" sz="1600" dirty="0">
                <a:solidFill>
                  <a:srgbClr val="CC0000"/>
                </a:solidFill>
              </a:rPr>
              <a:t> del </a:t>
            </a:r>
            <a:r>
              <a:rPr lang="en-US" altLang="it-IT" sz="1600" dirty="0" err="1">
                <a:solidFill>
                  <a:srgbClr val="CC0000"/>
                </a:solidFill>
              </a:rPr>
              <a:t>lavoro</a:t>
            </a:r>
            <a:r>
              <a:rPr lang="en-US" altLang="it-IT" sz="1600" dirty="0">
                <a:solidFill>
                  <a:srgbClr val="CC0000"/>
                </a:solidFill>
              </a:rPr>
              <a:t> per </a:t>
            </a:r>
            <a:r>
              <a:rPr lang="en-US" altLang="it-IT" sz="1600" dirty="0" err="1">
                <a:solidFill>
                  <a:srgbClr val="CC0000"/>
                </a:solidFill>
              </a:rPr>
              <a:t>funzione</a:t>
            </a:r>
            <a:endParaRPr lang="en-US" altLang="it-IT" sz="1600" dirty="0">
              <a:solidFill>
                <a:srgbClr val="CC0000"/>
              </a:solidFill>
            </a:endParaRPr>
          </a:p>
        </p:txBody>
      </p:sp>
      <p:sp>
        <p:nvSpPr>
          <p:cNvPr id="7" name="Text Box 5"/>
          <p:cNvSpPr txBox="1">
            <a:spLocks noChangeArrowheads="1"/>
          </p:cNvSpPr>
          <p:nvPr/>
        </p:nvSpPr>
        <p:spPr bwMode="auto">
          <a:xfrm>
            <a:off x="709645" y="3928095"/>
            <a:ext cx="2057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it-IT" sz="1600" dirty="0" err="1">
                <a:solidFill>
                  <a:srgbClr val="CC0000"/>
                </a:solidFill>
              </a:rPr>
              <a:t>Organizzazione</a:t>
            </a:r>
            <a:r>
              <a:rPr lang="en-US" altLang="it-IT" sz="1600" dirty="0">
                <a:solidFill>
                  <a:srgbClr val="CC0000"/>
                </a:solidFill>
              </a:rPr>
              <a:t> del </a:t>
            </a:r>
            <a:r>
              <a:rPr lang="en-US" altLang="it-IT" sz="1600" dirty="0" err="1">
                <a:solidFill>
                  <a:srgbClr val="CC0000"/>
                </a:solidFill>
              </a:rPr>
              <a:t>lavoro</a:t>
            </a:r>
            <a:r>
              <a:rPr lang="en-US" altLang="it-IT" sz="1600" dirty="0">
                <a:solidFill>
                  <a:srgbClr val="CC0000"/>
                </a:solidFill>
              </a:rPr>
              <a:t> per area</a:t>
            </a:r>
          </a:p>
        </p:txBody>
      </p:sp>
      <p:sp>
        <p:nvSpPr>
          <p:cNvPr id="8" name="Text Box 6"/>
          <p:cNvSpPr txBox="1">
            <a:spLocks noChangeArrowheads="1"/>
          </p:cNvSpPr>
          <p:nvPr/>
        </p:nvSpPr>
        <p:spPr bwMode="auto">
          <a:xfrm>
            <a:off x="712278" y="4773637"/>
            <a:ext cx="2057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it-IT" sz="1600" dirty="0" err="1">
                <a:solidFill>
                  <a:srgbClr val="CC0000"/>
                </a:solidFill>
              </a:rPr>
              <a:t>Organizzazione</a:t>
            </a:r>
            <a:r>
              <a:rPr lang="en-US" altLang="it-IT" sz="1600" dirty="0">
                <a:solidFill>
                  <a:srgbClr val="CC0000"/>
                </a:solidFill>
              </a:rPr>
              <a:t> del </a:t>
            </a:r>
            <a:r>
              <a:rPr lang="en-US" altLang="it-IT" sz="1600" dirty="0" err="1">
                <a:solidFill>
                  <a:srgbClr val="CC0000"/>
                </a:solidFill>
              </a:rPr>
              <a:t>lavoro</a:t>
            </a:r>
            <a:r>
              <a:rPr lang="en-US" altLang="it-IT" sz="1600" dirty="0">
                <a:solidFill>
                  <a:srgbClr val="CC0000"/>
                </a:solidFill>
              </a:rPr>
              <a:t> per </a:t>
            </a:r>
            <a:r>
              <a:rPr lang="en-US" altLang="it-IT" sz="1600" dirty="0" err="1">
                <a:solidFill>
                  <a:srgbClr val="CC0000"/>
                </a:solidFill>
              </a:rPr>
              <a:t>prodotto</a:t>
            </a:r>
            <a:endParaRPr lang="en-US" altLang="it-IT" sz="1600" dirty="0">
              <a:solidFill>
                <a:srgbClr val="CC0000"/>
              </a:solidFill>
            </a:endParaRPr>
          </a:p>
        </p:txBody>
      </p:sp>
      <p:sp>
        <p:nvSpPr>
          <p:cNvPr id="9" name="AutoShape 7"/>
          <p:cNvSpPr>
            <a:spLocks noChangeArrowheads="1"/>
          </p:cNvSpPr>
          <p:nvPr/>
        </p:nvSpPr>
        <p:spPr bwMode="auto">
          <a:xfrm>
            <a:off x="3014290" y="2792437"/>
            <a:ext cx="533400" cy="7620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p>
        </p:txBody>
      </p:sp>
      <p:sp>
        <p:nvSpPr>
          <p:cNvPr id="10" name="AutoShape 8"/>
          <p:cNvSpPr>
            <a:spLocks noChangeArrowheads="1"/>
          </p:cNvSpPr>
          <p:nvPr/>
        </p:nvSpPr>
        <p:spPr bwMode="auto">
          <a:xfrm>
            <a:off x="2633290" y="4926037"/>
            <a:ext cx="533400" cy="3048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p>
        </p:txBody>
      </p:sp>
      <p:sp>
        <p:nvSpPr>
          <p:cNvPr id="11" name="AutoShape 9"/>
          <p:cNvSpPr>
            <a:spLocks noChangeArrowheads="1"/>
          </p:cNvSpPr>
          <p:nvPr/>
        </p:nvSpPr>
        <p:spPr bwMode="auto">
          <a:xfrm>
            <a:off x="2785690" y="4011637"/>
            <a:ext cx="533400" cy="381000"/>
          </a:xfrm>
          <a:prstGeom prst="rightArrow">
            <a:avLst>
              <a:gd name="adj1" fmla="val 50000"/>
              <a:gd name="adj2" fmla="val 35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p>
        </p:txBody>
      </p:sp>
    </p:spTree>
    <p:extLst>
      <p:ext uri="{BB962C8B-B14F-4D97-AF65-F5344CB8AC3E}">
        <p14:creationId xmlns:p14="http://schemas.microsoft.com/office/powerpoint/2010/main" val="493163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4BD05CF3-DEB1-1D03-0F14-BFDD4C109BFD}"/>
              </a:ext>
            </a:extLst>
          </p:cNvPr>
          <p:cNvSpPr txBox="1"/>
          <p:nvPr/>
        </p:nvSpPr>
        <p:spPr>
          <a:xfrm>
            <a:off x="534988" y="1052736"/>
            <a:ext cx="9422431" cy="5909310"/>
          </a:xfrm>
          <a:prstGeom prst="rect">
            <a:avLst/>
          </a:prstGeom>
          <a:noFill/>
        </p:spPr>
        <p:txBody>
          <a:bodyPr wrap="square">
            <a:spAutoFit/>
          </a:bodyPr>
          <a:lstStyle/>
          <a:p>
            <a:r>
              <a:rPr lang="it-IT" sz="1400" b="1" dirty="0">
                <a:solidFill>
                  <a:srgbClr val="FF0000"/>
                </a:solidFill>
              </a:rPr>
              <a:t>1. Organi Direttivi (Strategici)</a:t>
            </a:r>
          </a:p>
          <a:p>
            <a:r>
              <a:rPr lang="it-IT" sz="1400" dirty="0"/>
              <a:t>Hanno il compito di definire le strategie aziendali e prendere decisioni di alto livello.</a:t>
            </a:r>
          </a:p>
          <a:p>
            <a:r>
              <a:rPr lang="it-IT" sz="1400" dirty="0"/>
              <a:t>🔹 </a:t>
            </a:r>
            <a:r>
              <a:rPr lang="it-IT" sz="1400" b="1" dirty="0"/>
              <a:t>Assemblea dei Soci</a:t>
            </a:r>
            <a:endParaRPr lang="it-IT" sz="1400" dirty="0"/>
          </a:p>
          <a:p>
            <a:pPr marL="285750" indent="-285750">
              <a:buFont typeface="Arial" panose="020B0604020202020204" pitchFamily="34" charset="0"/>
              <a:buChar char="•"/>
            </a:pPr>
            <a:r>
              <a:rPr lang="it-IT" sz="1400" dirty="0"/>
              <a:t>Composta dai proprietari dell’azienda (azionisti o soci).</a:t>
            </a:r>
          </a:p>
          <a:p>
            <a:pPr marL="285750" indent="-285750">
              <a:buFont typeface="Arial" panose="020B0604020202020204" pitchFamily="34" charset="0"/>
              <a:buChar char="•"/>
            </a:pPr>
            <a:r>
              <a:rPr lang="it-IT" sz="1400" dirty="0"/>
              <a:t>Approva il bilancio e prende decisioni strategiche.</a:t>
            </a:r>
          </a:p>
          <a:p>
            <a:r>
              <a:rPr lang="it-IT" sz="1400" dirty="0"/>
              <a:t>🔹 </a:t>
            </a:r>
            <a:r>
              <a:rPr lang="it-IT" sz="1400" b="1" dirty="0"/>
              <a:t>Consiglio di Amministrazione (</a:t>
            </a:r>
            <a:r>
              <a:rPr lang="it-IT" sz="1400" b="1" dirty="0" err="1"/>
              <a:t>CdA</a:t>
            </a:r>
            <a:r>
              <a:rPr lang="it-IT" sz="1400" b="1" dirty="0"/>
              <a:t>)</a:t>
            </a:r>
            <a:endParaRPr lang="it-IT" sz="1400" dirty="0"/>
          </a:p>
          <a:p>
            <a:pPr marL="285750" indent="-285750">
              <a:buFont typeface="Arial" panose="020B0604020202020204" pitchFamily="34" charset="0"/>
              <a:buChar char="•"/>
            </a:pPr>
            <a:r>
              <a:rPr lang="it-IT" sz="1400" dirty="0"/>
              <a:t>Composto da amministratori eletti dai soci.</a:t>
            </a:r>
          </a:p>
          <a:p>
            <a:pPr marL="285750" indent="-285750">
              <a:buFont typeface="Arial" panose="020B0604020202020204" pitchFamily="34" charset="0"/>
              <a:buChar char="•"/>
            </a:pPr>
            <a:r>
              <a:rPr lang="it-IT" sz="1400" dirty="0"/>
              <a:t>Stabilisce gli obiettivi aziendali e supervisiona l'operato della direzione.</a:t>
            </a:r>
          </a:p>
          <a:p>
            <a:r>
              <a:rPr lang="it-IT" sz="1400" dirty="0"/>
              <a:t>🔹 </a:t>
            </a:r>
            <a:r>
              <a:rPr lang="it-IT" sz="1400" b="1" dirty="0"/>
              <a:t>Amministratore Delegato (CEO)</a:t>
            </a:r>
            <a:endParaRPr lang="it-IT" sz="1400" dirty="0"/>
          </a:p>
          <a:p>
            <a:pPr marL="285750" indent="-285750">
              <a:buFont typeface="Arial" panose="020B0604020202020204" pitchFamily="34" charset="0"/>
              <a:buChar char="•"/>
            </a:pPr>
            <a:r>
              <a:rPr lang="it-IT" sz="1400" dirty="0"/>
              <a:t>Massimo responsabile dell’azienda.</a:t>
            </a:r>
          </a:p>
          <a:p>
            <a:pPr marL="285750" indent="-285750">
              <a:buFont typeface="Arial" panose="020B0604020202020204" pitchFamily="34" charset="0"/>
              <a:buChar char="•"/>
            </a:pPr>
            <a:r>
              <a:rPr lang="it-IT" sz="1400" dirty="0"/>
              <a:t>Attua le strategie definite dal </a:t>
            </a:r>
            <a:r>
              <a:rPr lang="it-IT" sz="1400" dirty="0" err="1"/>
              <a:t>CdA</a:t>
            </a:r>
            <a:r>
              <a:rPr lang="it-IT" sz="1400" dirty="0"/>
              <a:t> e coordina le funzioni aziendali.</a:t>
            </a:r>
          </a:p>
          <a:p>
            <a:r>
              <a:rPr lang="it-IT" sz="1400" b="1" dirty="0">
                <a:solidFill>
                  <a:srgbClr val="FF0000"/>
                </a:solidFill>
              </a:rPr>
              <a:t>2. Organi Esecutivi (Operativi)</a:t>
            </a:r>
          </a:p>
          <a:p>
            <a:r>
              <a:rPr lang="it-IT" sz="1400" dirty="0"/>
              <a:t>Si occupano dell’implementazione delle strategie e della gestione quotidiana dell'azienda.</a:t>
            </a:r>
          </a:p>
          <a:p>
            <a:r>
              <a:rPr lang="it-IT" sz="1400" dirty="0"/>
              <a:t>🔹 </a:t>
            </a:r>
            <a:r>
              <a:rPr lang="it-IT" sz="1400" b="1" dirty="0"/>
              <a:t>Direttori di Funzione</a:t>
            </a:r>
            <a:endParaRPr lang="it-IT" sz="1400" dirty="0"/>
          </a:p>
          <a:p>
            <a:pPr marL="285750" indent="-285750">
              <a:buFont typeface="Arial" panose="020B0604020202020204" pitchFamily="34" charset="0"/>
              <a:buChar char="•"/>
            </a:pPr>
            <a:r>
              <a:rPr lang="it-IT" sz="1400" dirty="0"/>
              <a:t>Responsabili delle varie aree aziendali (es. Direttore Finanziario, Direttore Marketing, Direttore Operativo).</a:t>
            </a:r>
          </a:p>
          <a:p>
            <a:r>
              <a:rPr lang="it-IT" sz="1400" dirty="0"/>
              <a:t>🔹 </a:t>
            </a:r>
            <a:r>
              <a:rPr lang="it-IT" sz="1400" b="1" dirty="0"/>
              <a:t>Manager e Responsabili di Reparto</a:t>
            </a:r>
            <a:endParaRPr lang="it-IT" sz="1400" dirty="0"/>
          </a:p>
          <a:p>
            <a:pPr marL="285750" indent="-285750">
              <a:buFont typeface="Arial" panose="020B0604020202020204" pitchFamily="34" charset="0"/>
              <a:buChar char="•"/>
            </a:pPr>
            <a:r>
              <a:rPr lang="it-IT" sz="1400" dirty="0"/>
              <a:t>Coordinano i team e supervisionano i processi produttivi o amministrativi.</a:t>
            </a:r>
          </a:p>
          <a:p>
            <a:r>
              <a:rPr lang="it-IT" sz="1400" dirty="0"/>
              <a:t>🔹 </a:t>
            </a:r>
            <a:r>
              <a:rPr lang="it-IT" sz="1400" b="1" dirty="0"/>
              <a:t>Dipendenti e Collaboratori</a:t>
            </a:r>
            <a:endParaRPr lang="it-IT" sz="1400" dirty="0"/>
          </a:p>
          <a:p>
            <a:pPr marL="285750" indent="-285750">
              <a:buFont typeface="Arial" panose="020B0604020202020204" pitchFamily="34" charset="0"/>
              <a:buChar char="•"/>
            </a:pPr>
            <a:r>
              <a:rPr lang="it-IT" sz="1400" dirty="0"/>
              <a:t>Svolgono le attività operative nei diversi settori dell’azienda.</a:t>
            </a:r>
          </a:p>
          <a:p>
            <a:r>
              <a:rPr lang="it-IT" sz="1400" b="1" dirty="0">
                <a:solidFill>
                  <a:srgbClr val="FF0000"/>
                </a:solidFill>
              </a:rPr>
              <a:t>3. Organi di Controllo</a:t>
            </a:r>
          </a:p>
          <a:p>
            <a:r>
              <a:rPr lang="it-IT" sz="1400" dirty="0"/>
              <a:t>Garantiscono la correttezza della gestione aziendale e il rispetto delle normative.</a:t>
            </a:r>
          </a:p>
          <a:p>
            <a:r>
              <a:rPr lang="it-IT" sz="1400" dirty="0"/>
              <a:t>🔹 </a:t>
            </a:r>
            <a:r>
              <a:rPr lang="it-IT" sz="1400" b="1" dirty="0"/>
              <a:t>Collegio Sindacale</a:t>
            </a:r>
            <a:endParaRPr lang="it-IT" sz="1400" dirty="0"/>
          </a:p>
          <a:p>
            <a:pPr marL="285750" indent="-285750">
              <a:buFont typeface="Arial" panose="020B0604020202020204" pitchFamily="34" charset="0"/>
              <a:buChar char="•"/>
            </a:pPr>
            <a:r>
              <a:rPr lang="it-IT" sz="1400" dirty="0"/>
              <a:t>Vigila sulla corretta amministrazione dell’azienda e verifica i bilanci.</a:t>
            </a:r>
          </a:p>
          <a:p>
            <a:r>
              <a:rPr lang="it-IT" sz="1400" dirty="0"/>
              <a:t>🔹 </a:t>
            </a:r>
            <a:r>
              <a:rPr lang="it-IT" sz="1400" b="1" dirty="0"/>
              <a:t>Revisore Contabile</a:t>
            </a:r>
            <a:endParaRPr lang="it-IT" sz="1400" dirty="0"/>
          </a:p>
          <a:p>
            <a:pPr marL="285750" indent="-285750">
              <a:buFont typeface="Arial" panose="020B0604020202020204" pitchFamily="34" charset="0"/>
              <a:buChar char="•"/>
            </a:pPr>
            <a:r>
              <a:rPr lang="it-IT" sz="1400" dirty="0"/>
              <a:t>Controlla l’accuratezza del bilancio e della contabilità.</a:t>
            </a:r>
          </a:p>
          <a:p>
            <a:r>
              <a:rPr lang="it-IT" sz="1400" dirty="0"/>
              <a:t>🔹 </a:t>
            </a:r>
            <a:r>
              <a:rPr lang="it-IT" sz="1400" b="1" dirty="0"/>
              <a:t>Organismo di Vigilanza (ODV)</a:t>
            </a:r>
            <a:endParaRPr lang="it-IT" sz="1400" dirty="0"/>
          </a:p>
          <a:p>
            <a:pPr marL="285750" indent="-285750">
              <a:buFont typeface="Arial" panose="020B0604020202020204" pitchFamily="34" charset="0"/>
              <a:buChar char="•"/>
            </a:pPr>
            <a:r>
              <a:rPr lang="it-IT" sz="1400" dirty="0"/>
              <a:t>Garantisce il rispetto delle normative (es. Modello 231 in Italia).</a:t>
            </a:r>
          </a:p>
        </p:txBody>
      </p:sp>
      <p:sp>
        <p:nvSpPr>
          <p:cNvPr id="2" name="Titolo 1"/>
          <p:cNvSpPr>
            <a:spLocks noGrp="1"/>
          </p:cNvSpPr>
          <p:nvPr>
            <p:ph type="title"/>
          </p:nvPr>
        </p:nvSpPr>
        <p:spPr>
          <a:xfrm>
            <a:off x="4855468" y="44624"/>
            <a:ext cx="5256584" cy="720725"/>
          </a:xfrm>
        </p:spPr>
        <p:txBody>
          <a:bodyPr/>
          <a:lstStyle/>
          <a:p>
            <a:pPr algn="ctr"/>
            <a:r>
              <a:rPr lang="it-IT" altLang="it-IT" sz="2400" b="1" i="1" dirty="0">
                <a:solidFill>
                  <a:srgbClr val="FF0000"/>
                </a:solidFill>
              </a:rPr>
              <a:t>Gli organi aziendali</a:t>
            </a:r>
            <a:endParaRPr lang="it-IT" altLang="it-IT" sz="2400" b="1" dirty="0">
              <a:solidFill>
                <a:srgbClr val="FF0000"/>
              </a:solidFill>
            </a:endParaRPr>
          </a:p>
        </p:txBody>
      </p:sp>
      <p:pic>
        <p:nvPicPr>
          <p:cNvPr id="3" name="Picture 2" descr="organi"/>
          <p:cNvPicPr>
            <a:picLocks noChangeAspect="1" noChangeArrowheads="1"/>
          </p:cNvPicPr>
          <p:nvPr/>
        </p:nvPicPr>
        <p:blipFill>
          <a:blip r:embed="rId2" cstate="print">
            <a:extLst>
              <a:ext uri="{28A0092B-C50C-407E-A947-70E740481C1C}">
                <a14:useLocalDpi xmlns:a14="http://schemas.microsoft.com/office/drawing/2010/main" val="0"/>
              </a:ext>
            </a:extLst>
          </a:blip>
          <a:srcRect l="24815"/>
          <a:stretch>
            <a:fillRect/>
          </a:stretch>
        </p:blipFill>
        <p:spPr bwMode="auto">
          <a:xfrm>
            <a:off x="7519140" y="4304511"/>
            <a:ext cx="2272414" cy="143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82447185-B6E1-367A-8F71-28560ACC2895}"/>
              </a:ext>
            </a:extLst>
          </p:cNvPr>
          <p:cNvSpPr txBox="1"/>
          <p:nvPr/>
        </p:nvSpPr>
        <p:spPr>
          <a:xfrm>
            <a:off x="534988" y="509995"/>
            <a:ext cx="9422431" cy="584775"/>
          </a:xfrm>
          <a:prstGeom prst="rect">
            <a:avLst/>
          </a:prstGeom>
          <a:noFill/>
        </p:spPr>
        <p:txBody>
          <a:bodyPr wrap="square">
            <a:spAutoFit/>
          </a:bodyPr>
          <a:lstStyle/>
          <a:p>
            <a:r>
              <a:rPr lang="it-IT" sz="1600" dirty="0"/>
              <a:t>Gli </a:t>
            </a:r>
            <a:r>
              <a:rPr lang="it-IT" sz="1600" b="1" dirty="0"/>
              <a:t>organi aziendali</a:t>
            </a:r>
            <a:r>
              <a:rPr lang="it-IT" sz="1600" dirty="0"/>
              <a:t> sono le strutture interne di un'azienda che hanno il compito di gestire, dirigere e controllare le attività aziendali. Si possono suddividere in tre categorie principali: </a:t>
            </a:r>
            <a:r>
              <a:rPr lang="it-IT" sz="1600" b="1" dirty="0"/>
              <a:t>organi direttivi, esecutivi e di controllo</a:t>
            </a:r>
            <a:r>
              <a:rPr lang="it-IT" sz="1600" dirty="0"/>
              <a:t>.</a:t>
            </a:r>
          </a:p>
        </p:txBody>
      </p:sp>
      <p:pic>
        <p:nvPicPr>
          <p:cNvPr id="9" name="Immagine 8">
            <a:extLst>
              <a:ext uri="{FF2B5EF4-FFF2-40B4-BE49-F238E27FC236}">
                <a16:creationId xmlns:a16="http://schemas.microsoft.com/office/drawing/2014/main" id="{4F059B62-B855-608E-B2B0-0B660D12E132}"/>
              </a:ext>
            </a:extLst>
          </p:cNvPr>
          <p:cNvPicPr>
            <a:picLocks noChangeAspect="1"/>
          </p:cNvPicPr>
          <p:nvPr/>
        </p:nvPicPr>
        <p:blipFill>
          <a:blip r:embed="rId3"/>
          <a:stretch>
            <a:fillRect/>
          </a:stretch>
        </p:blipFill>
        <p:spPr>
          <a:xfrm>
            <a:off x="5885290" y="5826343"/>
            <a:ext cx="4401710" cy="1044000"/>
          </a:xfrm>
          <a:prstGeom prst="rect">
            <a:avLst/>
          </a:prstGeom>
        </p:spPr>
      </p:pic>
      <p:pic>
        <p:nvPicPr>
          <p:cNvPr id="10" name="Immagine 9">
            <a:extLst>
              <a:ext uri="{FF2B5EF4-FFF2-40B4-BE49-F238E27FC236}">
                <a16:creationId xmlns:a16="http://schemas.microsoft.com/office/drawing/2014/main" id="{7AFE5773-EA60-3F0B-13BE-A3B5D34652A9}"/>
              </a:ext>
            </a:extLst>
          </p:cNvPr>
          <p:cNvPicPr>
            <a:picLocks noChangeAspect="1"/>
          </p:cNvPicPr>
          <p:nvPr/>
        </p:nvPicPr>
        <p:blipFill>
          <a:blip r:embed="rId4"/>
          <a:stretch>
            <a:fillRect/>
          </a:stretch>
        </p:blipFill>
        <p:spPr>
          <a:xfrm>
            <a:off x="7303740" y="1164275"/>
            <a:ext cx="2818470" cy="2818470"/>
          </a:xfrm>
          <a:prstGeom prst="rect">
            <a:avLst/>
          </a:prstGeom>
        </p:spPr>
      </p:pic>
    </p:spTree>
    <p:extLst>
      <p:ext uri="{BB962C8B-B14F-4D97-AF65-F5344CB8AC3E}">
        <p14:creationId xmlns:p14="http://schemas.microsoft.com/office/powerpoint/2010/main" val="2847387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8F52B3E-9CE4-F909-8DA9-543294588645}"/>
              </a:ext>
            </a:extLst>
          </p:cNvPr>
          <p:cNvSpPr txBox="1"/>
          <p:nvPr/>
        </p:nvSpPr>
        <p:spPr>
          <a:xfrm>
            <a:off x="679004" y="651381"/>
            <a:ext cx="9145016" cy="3108543"/>
          </a:xfrm>
          <a:prstGeom prst="rect">
            <a:avLst/>
          </a:prstGeom>
          <a:noFill/>
        </p:spPr>
        <p:txBody>
          <a:bodyPr wrap="square">
            <a:spAutoFit/>
          </a:bodyPr>
          <a:lstStyle/>
          <a:p>
            <a:pPr algn="l"/>
            <a:r>
              <a:rPr lang="it-IT" sz="1400" b="0" i="0" dirty="0">
                <a:effectLst/>
              </a:rPr>
              <a:t>La struttura organizzativa: definizione</a:t>
            </a:r>
          </a:p>
          <a:p>
            <a:pPr algn="l"/>
            <a:r>
              <a:rPr lang="it-IT" sz="1400" b="0" i="0" dirty="0">
                <a:solidFill>
                  <a:srgbClr val="465A75"/>
                </a:solidFill>
                <a:effectLst/>
              </a:rPr>
              <a:t>Il concetto di "struttura organizzativa" deriva dalla teoria dell'organizzazione e indica il </a:t>
            </a:r>
            <a:r>
              <a:rPr lang="it-IT" sz="1400" b="1" i="0" dirty="0">
                <a:solidFill>
                  <a:srgbClr val="465A75"/>
                </a:solidFill>
                <a:effectLst/>
              </a:rPr>
              <a:t>quadro gerarchico che definisce la divisione interna del lavoro in azienda</a:t>
            </a:r>
            <a:r>
              <a:rPr lang="it-IT" sz="1400" b="0" i="0" dirty="0">
                <a:solidFill>
                  <a:srgbClr val="465A75"/>
                </a:solidFill>
                <a:effectLst/>
              </a:rPr>
              <a:t>. Tuttavia il termine è usato anche nel contesto di altre organizzazioni come le autorità e le ONG. Una struttura organizzativa serve a organizzare un'azienda in base ai suoi obiettivi individuali, come ad esempio l’aumento della produzione, la garanzia del futuro, la crescita, chiarendo:</a:t>
            </a:r>
          </a:p>
          <a:p>
            <a:pPr marL="285750" indent="-285750" algn="l">
              <a:buFont typeface="Arial" panose="020B0604020202020204" pitchFamily="34" charset="0"/>
              <a:buChar char="•"/>
            </a:pPr>
            <a:r>
              <a:rPr lang="it-IT" sz="1400" b="0" i="0" dirty="0">
                <a:solidFill>
                  <a:srgbClr val="465A75"/>
                </a:solidFill>
                <a:effectLst/>
              </a:rPr>
              <a:t>quali </a:t>
            </a:r>
            <a:r>
              <a:rPr lang="it-IT" sz="1400" b="1" i="0" dirty="0">
                <a:solidFill>
                  <a:srgbClr val="465A75"/>
                </a:solidFill>
                <a:effectLst/>
              </a:rPr>
              <a:t>posti di lavoro</a:t>
            </a:r>
            <a:r>
              <a:rPr lang="it-IT" sz="1400" b="0" i="0" dirty="0">
                <a:solidFill>
                  <a:srgbClr val="465A75"/>
                </a:solidFill>
                <a:effectLst/>
              </a:rPr>
              <a:t> e quali </a:t>
            </a:r>
            <a:r>
              <a:rPr lang="it-IT" sz="1400" b="1" i="0" dirty="0">
                <a:solidFill>
                  <a:srgbClr val="465A75"/>
                </a:solidFill>
                <a:effectLst/>
              </a:rPr>
              <a:t>reparti</a:t>
            </a:r>
            <a:r>
              <a:rPr lang="it-IT" sz="1400" b="0" i="0" dirty="0">
                <a:solidFill>
                  <a:srgbClr val="465A75"/>
                </a:solidFill>
                <a:effectLst/>
              </a:rPr>
              <a:t> ci sono</a:t>
            </a:r>
          </a:p>
          <a:p>
            <a:pPr marL="285750" indent="-285750" algn="l">
              <a:buFont typeface="Arial" panose="020B0604020202020204" pitchFamily="34" charset="0"/>
              <a:buChar char="•"/>
            </a:pPr>
            <a:r>
              <a:rPr lang="it-IT" sz="1400" b="0" i="0" dirty="0">
                <a:solidFill>
                  <a:srgbClr val="465A75"/>
                </a:solidFill>
                <a:effectLst/>
              </a:rPr>
              <a:t>le rispettive</a:t>
            </a:r>
            <a:r>
              <a:rPr lang="it-IT" sz="1400" b="1" i="0" dirty="0">
                <a:solidFill>
                  <a:srgbClr val="465A75"/>
                </a:solidFill>
                <a:effectLst/>
              </a:rPr>
              <a:t> responsabilità e autorità</a:t>
            </a:r>
            <a:endParaRPr lang="it-IT" sz="1400" b="0" i="0" dirty="0">
              <a:solidFill>
                <a:srgbClr val="465A75"/>
              </a:solidFill>
              <a:effectLst/>
            </a:endParaRPr>
          </a:p>
          <a:p>
            <a:pPr marL="285750" indent="-285750" algn="l">
              <a:buFont typeface="Arial" panose="020B0604020202020204" pitchFamily="34" charset="0"/>
              <a:buChar char="•"/>
            </a:pPr>
            <a:r>
              <a:rPr lang="it-IT" sz="1400" b="0" i="0" dirty="0">
                <a:solidFill>
                  <a:srgbClr val="465A75"/>
                </a:solidFill>
                <a:effectLst/>
              </a:rPr>
              <a:t>le loro </a:t>
            </a:r>
            <a:r>
              <a:rPr lang="it-IT" sz="1400" b="1" i="0" dirty="0">
                <a:solidFill>
                  <a:srgbClr val="465A75"/>
                </a:solidFill>
                <a:effectLst/>
              </a:rPr>
              <a:t>interconnessioni</a:t>
            </a:r>
            <a:endParaRPr lang="it-IT" sz="1400" b="0" i="0" dirty="0">
              <a:solidFill>
                <a:srgbClr val="465A75"/>
              </a:solidFill>
              <a:effectLst/>
            </a:endParaRPr>
          </a:p>
          <a:p>
            <a:pPr marL="285750" indent="-285750" algn="l">
              <a:buFont typeface="Arial" panose="020B0604020202020204" pitchFamily="34" charset="0"/>
              <a:buChar char="•"/>
            </a:pPr>
            <a:r>
              <a:rPr lang="it-IT" sz="1400" b="0" i="0" dirty="0">
                <a:solidFill>
                  <a:srgbClr val="465A75"/>
                </a:solidFill>
                <a:effectLst/>
              </a:rPr>
              <a:t>il funzionamento del </a:t>
            </a:r>
            <a:r>
              <a:rPr lang="it-IT" sz="1400" b="1" i="0" dirty="0">
                <a:solidFill>
                  <a:srgbClr val="465A75"/>
                </a:solidFill>
                <a:effectLst/>
              </a:rPr>
              <a:t>flusso verticale di informazioni e comandi</a:t>
            </a:r>
            <a:endParaRPr lang="it-IT" sz="1400" b="0" i="0" dirty="0">
              <a:solidFill>
                <a:srgbClr val="465A75"/>
              </a:solidFill>
              <a:effectLst/>
            </a:endParaRPr>
          </a:p>
          <a:p>
            <a:pPr algn="l"/>
            <a:r>
              <a:rPr lang="it-IT" sz="1400" b="0" i="0" dirty="0">
                <a:solidFill>
                  <a:srgbClr val="465A75"/>
                </a:solidFill>
                <a:effectLst/>
              </a:rPr>
              <a:t>In questo modo la struttura organizzativa crea un quadro di massima per l'adempimento dei compiti dell'azienda e una base per tutte le procedure e le routine standard nel lavoro quotidiano. Questi vengono poi concretizzati e integrati grazie a ulteriori strumenti (in particolare la pianificazione e la leadership) e alle attività dei dipendenti. A seconda degli obiettivi perseguiti dall'azienda, la struttura organizzativa può avere un aspetto molto diverso. Come orientamento sia per il management che per i (nuovi) dipendenti viene rappresentata visivamente sotto forma di un cosiddetto </a:t>
            </a:r>
            <a:r>
              <a:rPr lang="it-IT" sz="1400" b="1" i="0" dirty="0">
                <a:solidFill>
                  <a:srgbClr val="465A75"/>
                </a:solidFill>
                <a:effectLst/>
              </a:rPr>
              <a:t>organigramma</a:t>
            </a:r>
            <a:r>
              <a:rPr lang="it-IT" sz="1400" b="0" i="0" dirty="0">
                <a:solidFill>
                  <a:srgbClr val="465A75"/>
                </a:solidFill>
                <a:effectLst/>
              </a:rPr>
              <a:t>.</a:t>
            </a:r>
          </a:p>
        </p:txBody>
      </p:sp>
      <p:pic>
        <p:nvPicPr>
          <p:cNvPr id="5" name="Immagine 4">
            <a:extLst>
              <a:ext uri="{FF2B5EF4-FFF2-40B4-BE49-F238E27FC236}">
                <a16:creationId xmlns:a16="http://schemas.microsoft.com/office/drawing/2014/main" id="{8409C70A-1625-7B18-26DD-D6F34E181CF0}"/>
              </a:ext>
            </a:extLst>
          </p:cNvPr>
          <p:cNvPicPr>
            <a:picLocks noChangeAspect="1"/>
          </p:cNvPicPr>
          <p:nvPr/>
        </p:nvPicPr>
        <p:blipFill>
          <a:blip r:embed="rId2"/>
          <a:stretch>
            <a:fillRect/>
          </a:stretch>
        </p:blipFill>
        <p:spPr>
          <a:xfrm>
            <a:off x="751012" y="3861048"/>
            <a:ext cx="5875529" cy="2827265"/>
          </a:xfrm>
          <a:prstGeom prst="rect">
            <a:avLst/>
          </a:prstGeom>
        </p:spPr>
      </p:pic>
      <p:sp>
        <p:nvSpPr>
          <p:cNvPr id="7" name="CasellaDiTesto 6">
            <a:extLst>
              <a:ext uri="{FF2B5EF4-FFF2-40B4-BE49-F238E27FC236}">
                <a16:creationId xmlns:a16="http://schemas.microsoft.com/office/drawing/2014/main" id="{B1F35629-427B-1F59-563E-08BF6553F86E}"/>
              </a:ext>
            </a:extLst>
          </p:cNvPr>
          <p:cNvSpPr txBox="1"/>
          <p:nvPr/>
        </p:nvSpPr>
        <p:spPr>
          <a:xfrm>
            <a:off x="6943700" y="4077072"/>
            <a:ext cx="3199284" cy="2308324"/>
          </a:xfrm>
          <a:prstGeom prst="rect">
            <a:avLst/>
          </a:prstGeom>
          <a:noFill/>
        </p:spPr>
        <p:txBody>
          <a:bodyPr wrap="square">
            <a:spAutoFit/>
          </a:bodyPr>
          <a:lstStyle/>
          <a:p>
            <a:r>
              <a:rPr lang="it-IT" sz="1600" b="0" i="0" dirty="0">
                <a:solidFill>
                  <a:srgbClr val="02102B"/>
                </a:solidFill>
                <a:effectLst/>
              </a:rPr>
              <a:t>Nella teoria scientifica della teoria organizzativa si fa una </a:t>
            </a:r>
            <a:r>
              <a:rPr lang="it-IT" sz="1600" b="0" i="0" dirty="0">
                <a:solidFill>
                  <a:srgbClr val="FF0000"/>
                </a:solidFill>
                <a:effectLst/>
              </a:rPr>
              <a:t>distinzione tra struttura organizzativa e organizzazione dei processi</a:t>
            </a:r>
            <a:r>
              <a:rPr lang="it-IT" sz="1600" b="0" i="0" dirty="0">
                <a:solidFill>
                  <a:srgbClr val="02102B"/>
                </a:solidFill>
                <a:effectLst/>
              </a:rPr>
              <a:t>. </a:t>
            </a:r>
          </a:p>
          <a:p>
            <a:endParaRPr lang="it-IT" sz="1600" dirty="0">
              <a:solidFill>
                <a:srgbClr val="02102B"/>
              </a:solidFill>
            </a:endParaRPr>
          </a:p>
          <a:p>
            <a:r>
              <a:rPr lang="it-IT" sz="1600" b="0" i="0" dirty="0">
                <a:solidFill>
                  <a:srgbClr val="02102B"/>
                </a:solidFill>
                <a:effectLst/>
              </a:rPr>
              <a:t>La prima determina chi deve fare cosa e con il sostegno di chi, mentre la seconda descrive il quando, il dove e il come di queste attività.</a:t>
            </a:r>
            <a:endParaRPr lang="it-IT" sz="1600" dirty="0"/>
          </a:p>
        </p:txBody>
      </p:sp>
    </p:spTree>
    <p:extLst>
      <p:ext uri="{BB962C8B-B14F-4D97-AF65-F5344CB8AC3E}">
        <p14:creationId xmlns:p14="http://schemas.microsoft.com/office/powerpoint/2010/main" val="192601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60648" y="908720"/>
            <a:ext cx="9165704" cy="544986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80000"/>
              </a:lnSpc>
              <a:buFontTx/>
              <a:buNone/>
            </a:pPr>
            <a:r>
              <a:rPr lang="it-IT" altLang="it-IT" sz="1800" dirty="0"/>
              <a:t>Lo strumento visivo utilizzato per rappresentare l’organizzazione è </a:t>
            </a:r>
            <a:r>
              <a:rPr lang="it-IT" altLang="it-IT" sz="1800" b="1" dirty="0">
                <a:solidFill>
                  <a:srgbClr val="C00000"/>
                </a:solidFill>
              </a:rPr>
              <a:t>l’organigramma.</a:t>
            </a:r>
          </a:p>
          <a:p>
            <a:pPr marL="0" indent="0" algn="just">
              <a:lnSpc>
                <a:spcPct val="80000"/>
              </a:lnSpc>
              <a:buFontTx/>
              <a:buNone/>
            </a:pPr>
            <a:r>
              <a:rPr lang="it-IT" altLang="it-IT" sz="1800" dirty="0"/>
              <a:t>L'espressione </a:t>
            </a:r>
            <a:r>
              <a:rPr lang="it-IT" altLang="it-IT" sz="1800" b="1" dirty="0"/>
              <a:t>organigramma </a:t>
            </a:r>
            <a:r>
              <a:rPr lang="it-IT" altLang="it-IT" sz="1800" dirty="0"/>
              <a:t>è usata per intendere un grafico con il quale si rappresenta visivamente la struttura organizzativa di un'impresa, esso permette di chiarire:</a:t>
            </a:r>
          </a:p>
          <a:p>
            <a:pPr marL="0" indent="0" algn="just">
              <a:lnSpc>
                <a:spcPct val="80000"/>
              </a:lnSpc>
              <a:buFontTx/>
              <a:buNone/>
            </a:pPr>
            <a:endParaRPr lang="it-IT" altLang="it-IT" sz="1800" dirty="0"/>
          </a:p>
          <a:p>
            <a:pPr algn="just">
              <a:lnSpc>
                <a:spcPct val="80000"/>
              </a:lnSpc>
            </a:pPr>
            <a:r>
              <a:rPr lang="it-IT" altLang="it-IT" sz="1800" dirty="0"/>
              <a:t>quali sono gli organi dell'azienda; </a:t>
            </a:r>
          </a:p>
          <a:p>
            <a:pPr algn="just">
              <a:lnSpc>
                <a:spcPct val="80000"/>
              </a:lnSpc>
            </a:pPr>
            <a:r>
              <a:rPr lang="it-IT" altLang="it-IT" sz="1800" dirty="0"/>
              <a:t>il tipo di relazioni esistenti tra tali organi.</a:t>
            </a:r>
          </a:p>
          <a:p>
            <a:pPr marL="0" indent="0" algn="just">
              <a:lnSpc>
                <a:spcPct val="80000"/>
              </a:lnSpc>
              <a:buFontTx/>
              <a:buNone/>
            </a:pPr>
            <a:br>
              <a:rPr lang="it-IT" altLang="it-IT" sz="1800" dirty="0"/>
            </a:br>
            <a:r>
              <a:rPr lang="it-IT" altLang="it-IT" sz="1800" dirty="0"/>
              <a:t>Nell'organigramma si usano dei </a:t>
            </a:r>
            <a:r>
              <a:rPr lang="it-IT" altLang="it-IT" sz="1800" b="1" dirty="0"/>
              <a:t>rettangoli </a:t>
            </a:r>
            <a:r>
              <a:rPr lang="it-IT" altLang="it-IT" sz="1800" dirty="0"/>
              <a:t>per indicare gli organi e delle </a:t>
            </a:r>
            <a:r>
              <a:rPr lang="it-IT" altLang="it-IT" sz="1800" b="1" dirty="0"/>
              <a:t>linee</a:t>
            </a:r>
            <a:r>
              <a:rPr lang="it-IT" altLang="it-IT" sz="1800" dirty="0"/>
              <a:t> per indicare le relazioni esistenti tra i vari organi.</a:t>
            </a:r>
          </a:p>
          <a:p>
            <a:pPr marL="0" indent="0" algn="just">
              <a:lnSpc>
                <a:spcPct val="80000"/>
              </a:lnSpc>
              <a:buFontTx/>
              <a:buNone/>
            </a:pPr>
            <a:br>
              <a:rPr lang="it-IT" altLang="it-IT" sz="1800" dirty="0"/>
            </a:br>
            <a:r>
              <a:rPr lang="it-IT" altLang="it-IT" sz="1800" dirty="0"/>
              <a:t>Gli  organigrammi si dicono </a:t>
            </a:r>
            <a:r>
              <a:rPr lang="it-IT" altLang="it-IT" sz="1800" b="1" dirty="0">
                <a:solidFill>
                  <a:srgbClr val="C00000"/>
                </a:solidFill>
              </a:rPr>
              <a:t>generali </a:t>
            </a:r>
            <a:r>
              <a:rPr lang="it-IT" altLang="it-IT" sz="1800" dirty="0"/>
              <a:t>se descrivono sinteticamente l'intera struttura dell'azienda, mentre si dicono </a:t>
            </a:r>
            <a:r>
              <a:rPr lang="it-IT" altLang="it-IT" sz="1800" b="1" dirty="0">
                <a:solidFill>
                  <a:srgbClr val="C00000"/>
                </a:solidFill>
              </a:rPr>
              <a:t>analitici</a:t>
            </a:r>
            <a:r>
              <a:rPr lang="it-IT" altLang="it-IT" sz="1800" dirty="0"/>
              <a:t> se definiscono dettagliatamente la struttura organizzativa dell'impresa.</a:t>
            </a:r>
          </a:p>
          <a:p>
            <a:pPr marL="0" indent="0" algn="just">
              <a:lnSpc>
                <a:spcPct val="80000"/>
              </a:lnSpc>
              <a:buFontTx/>
              <a:buNone/>
            </a:pPr>
            <a:r>
              <a:rPr lang="it-IT" altLang="it-IT" sz="1800" dirty="0"/>
              <a:t>Circa le modalità di rappresentazione della struttura organizzativa distinguiamo:</a:t>
            </a:r>
          </a:p>
          <a:p>
            <a:pPr algn="just">
              <a:lnSpc>
                <a:spcPct val="80000"/>
              </a:lnSpc>
              <a:buFont typeface="Wingdings" panose="05000000000000000000" pitchFamily="2" charset="2"/>
              <a:buChar char="§"/>
            </a:pPr>
            <a:r>
              <a:rPr lang="it-IT" altLang="it-IT" sz="1800" dirty="0"/>
              <a:t>gli </a:t>
            </a:r>
            <a:r>
              <a:rPr lang="it-IT" altLang="it-IT" sz="1800" b="1" dirty="0">
                <a:solidFill>
                  <a:srgbClr val="C00000"/>
                </a:solidFill>
              </a:rPr>
              <a:t>organigrammi verticali</a:t>
            </a:r>
            <a:r>
              <a:rPr lang="it-IT" altLang="it-IT" sz="1800" dirty="0"/>
              <a:t>  nei quali si pongono nella parte alta del grafico gli organi dotati di maggiore potere, mentre via via che si scende verso la parte bassa del grafico sono indicati gli organi dotati di minore autorità; </a:t>
            </a:r>
          </a:p>
          <a:p>
            <a:pPr algn="just">
              <a:lnSpc>
                <a:spcPct val="80000"/>
              </a:lnSpc>
            </a:pPr>
            <a:r>
              <a:rPr lang="it-IT" altLang="it-IT" sz="1800" dirty="0"/>
              <a:t>gli </a:t>
            </a:r>
            <a:r>
              <a:rPr lang="it-IT" altLang="it-IT" sz="1800" b="1" dirty="0">
                <a:solidFill>
                  <a:srgbClr val="C00000"/>
                </a:solidFill>
              </a:rPr>
              <a:t>organigrammi orizzontali</a:t>
            </a:r>
            <a:r>
              <a:rPr lang="it-IT" altLang="it-IT" sz="1800" dirty="0">
                <a:solidFill>
                  <a:srgbClr val="C00000"/>
                </a:solidFill>
              </a:rPr>
              <a:t> </a:t>
            </a:r>
            <a:r>
              <a:rPr lang="it-IT" altLang="it-IT" sz="1800" dirty="0"/>
              <a:t>nei quali si pongono a sinistra del grafico gli organi dotati di maggiore autorità e via via che ci si sposta, da sinistra verso destra, sono indicati gli organi dotati di un'autorità decrescente; </a:t>
            </a:r>
          </a:p>
          <a:p>
            <a:pPr algn="just">
              <a:lnSpc>
                <a:spcPct val="80000"/>
              </a:lnSpc>
            </a:pPr>
            <a:r>
              <a:rPr lang="it-IT" altLang="it-IT" sz="1800" dirty="0"/>
              <a:t>gli </a:t>
            </a:r>
            <a:r>
              <a:rPr lang="it-IT" altLang="it-IT" sz="1800" b="1" dirty="0">
                <a:solidFill>
                  <a:srgbClr val="C00000"/>
                </a:solidFill>
              </a:rPr>
              <a:t>organigrammi circolari</a:t>
            </a:r>
            <a:r>
              <a:rPr lang="it-IT" altLang="it-IT" sz="1800" dirty="0">
                <a:solidFill>
                  <a:srgbClr val="C00000"/>
                </a:solidFill>
              </a:rPr>
              <a:t> </a:t>
            </a:r>
            <a:r>
              <a:rPr lang="it-IT" altLang="it-IT" sz="1800" dirty="0"/>
              <a:t>nei quali al centro del grafico sono rappresentanti gli organi dotati di maggiore autorità e, man mano che ci si sposta all'esterno si indicano gli organi dotati di minore autorità. </a:t>
            </a:r>
            <a:endParaRPr lang="it-IT" altLang="it-IT" sz="1600" dirty="0"/>
          </a:p>
        </p:txBody>
      </p:sp>
    </p:spTree>
    <p:extLst>
      <p:ext uri="{BB962C8B-B14F-4D97-AF65-F5344CB8AC3E}">
        <p14:creationId xmlns:p14="http://schemas.microsoft.com/office/powerpoint/2010/main" val="9789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500"/>
                                        <p:tgtEl>
                                          <p:spTgt spid="2">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fade">
                                      <p:cBhvr>
                                        <p:cTn id="31" dur="500"/>
                                        <p:tgtEl>
                                          <p:spTgt spid="2">
                                            <p:txEl>
                                              <p:pRg st="7" end="7"/>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500"/>
                                        <p:tgtEl>
                                          <p:spTgt spid="2">
                                            <p:txEl>
                                              <p:pRg st="8" end="8"/>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Effect transition="in" filter="fade">
                                      <p:cBhvr>
                                        <p:cTn id="39" dur="500"/>
                                        <p:tgtEl>
                                          <p:spTgt spid="2">
                                            <p:txEl>
                                              <p:pRg st="9" end="9"/>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Effect transition="in" filter="fade">
                                      <p:cBhvr>
                                        <p:cTn id="43"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CF3D634-F0FD-7804-DB1C-FE9E3F11D5C2}"/>
              </a:ext>
            </a:extLst>
          </p:cNvPr>
          <p:cNvSpPr txBox="1"/>
          <p:nvPr/>
        </p:nvSpPr>
        <p:spPr>
          <a:xfrm>
            <a:off x="606996" y="620688"/>
            <a:ext cx="9289032" cy="6401753"/>
          </a:xfrm>
          <a:prstGeom prst="rect">
            <a:avLst/>
          </a:prstGeom>
          <a:noFill/>
        </p:spPr>
        <p:txBody>
          <a:bodyPr wrap="square">
            <a:spAutoFit/>
          </a:bodyPr>
          <a:lstStyle/>
          <a:p>
            <a:r>
              <a:rPr lang="it-IT" sz="1600" dirty="0"/>
              <a:t>L'</a:t>
            </a:r>
            <a:r>
              <a:rPr lang="it-IT" sz="1600" b="1" dirty="0"/>
              <a:t>organigramma aziendale</a:t>
            </a:r>
            <a:r>
              <a:rPr lang="it-IT" sz="1600" dirty="0"/>
              <a:t> è  quindi una rappresentazione grafica della struttura organizzativa di un'azienda. Indica i ruoli, le relazioni gerarchiche e le responsabilità all'interno dell'organizzazione.</a:t>
            </a:r>
          </a:p>
          <a:p>
            <a:pPr algn="r"/>
            <a:r>
              <a:rPr lang="it-IT" sz="1600" b="1" dirty="0"/>
              <a:t>📌 Perché è importante?</a:t>
            </a:r>
          </a:p>
          <a:p>
            <a:r>
              <a:rPr lang="it-IT" sz="1600" dirty="0"/>
              <a:t>1️⃣ </a:t>
            </a:r>
            <a:r>
              <a:rPr lang="it-IT" sz="1600" b="1" dirty="0"/>
              <a:t>Definisce ruoli e responsabilità</a:t>
            </a:r>
            <a:endParaRPr lang="it-IT" sz="1600" dirty="0"/>
          </a:p>
          <a:p>
            <a:pPr marL="285750" indent="-285750">
              <a:buFont typeface="Arial" panose="020B0604020202020204" pitchFamily="34" charset="0"/>
              <a:buChar char="•"/>
            </a:pPr>
            <a:r>
              <a:rPr lang="it-IT" sz="1600" dirty="0"/>
              <a:t>Chiarisce chi fa cosa e a chi si deve rispondere.</a:t>
            </a:r>
          </a:p>
          <a:p>
            <a:pPr marL="285750" indent="-285750">
              <a:buFont typeface="Arial" panose="020B0604020202020204" pitchFamily="34" charset="0"/>
              <a:buChar char="•"/>
            </a:pPr>
            <a:r>
              <a:rPr lang="it-IT" sz="1600" dirty="0"/>
              <a:t>Evita sovrapposizioni di compiti e conflitti interni.</a:t>
            </a:r>
          </a:p>
          <a:p>
            <a:r>
              <a:rPr lang="it-IT" sz="1600" dirty="0"/>
              <a:t>2️⃣ </a:t>
            </a:r>
            <a:r>
              <a:rPr lang="it-IT" sz="1600" b="1" dirty="0"/>
              <a:t>Migliora la comunicazione interna</a:t>
            </a:r>
            <a:endParaRPr lang="it-IT" sz="1600" dirty="0"/>
          </a:p>
          <a:p>
            <a:pPr marL="285750" indent="-285750">
              <a:buFont typeface="Arial" panose="020B0604020202020204" pitchFamily="34" charset="0"/>
              <a:buChar char="•"/>
            </a:pPr>
            <a:r>
              <a:rPr lang="it-IT" sz="1600" dirty="0"/>
              <a:t>Facilita la trasmissione delle informazioni tra i diversi livelli aziendali.</a:t>
            </a:r>
          </a:p>
          <a:p>
            <a:pPr marL="285750" indent="-285750">
              <a:buFont typeface="Arial" panose="020B0604020202020204" pitchFamily="34" charset="0"/>
              <a:buChar char="•"/>
            </a:pPr>
            <a:r>
              <a:rPr lang="it-IT" sz="1600" dirty="0"/>
              <a:t>Aiuta a identificare i referenti per ciascun settore o progetto.</a:t>
            </a:r>
          </a:p>
          <a:p>
            <a:r>
              <a:rPr lang="it-IT" sz="1600" dirty="0"/>
              <a:t>3️⃣ </a:t>
            </a:r>
            <a:r>
              <a:rPr lang="it-IT" sz="1600" b="1" dirty="0"/>
              <a:t>Aumenta l’efficienza operativa</a:t>
            </a:r>
            <a:endParaRPr lang="it-IT" sz="1600" dirty="0"/>
          </a:p>
          <a:p>
            <a:pPr marL="285750" indent="-285750">
              <a:buFont typeface="Arial" panose="020B0604020202020204" pitchFamily="34" charset="0"/>
              <a:buChar char="•"/>
            </a:pPr>
            <a:r>
              <a:rPr lang="it-IT" sz="1600" dirty="0"/>
              <a:t>Rende più fluido il flusso di lavoro, ottimizzando le risorse umane.</a:t>
            </a:r>
          </a:p>
          <a:p>
            <a:pPr marL="285750" indent="-285750">
              <a:buFont typeface="Arial" panose="020B0604020202020204" pitchFamily="34" charset="0"/>
              <a:buChar char="•"/>
            </a:pPr>
            <a:r>
              <a:rPr lang="it-IT" sz="1600" dirty="0"/>
              <a:t>Permette di individuare eventuali colli di bottiglia organizzativi.</a:t>
            </a:r>
          </a:p>
          <a:p>
            <a:r>
              <a:rPr lang="it-IT" sz="1600" dirty="0"/>
              <a:t>4️⃣ </a:t>
            </a:r>
            <a:r>
              <a:rPr lang="it-IT" sz="1600" b="1" dirty="0"/>
              <a:t>Supporta la crescita e la pianificazione strategica</a:t>
            </a:r>
            <a:endParaRPr lang="it-IT" sz="1600" dirty="0"/>
          </a:p>
          <a:p>
            <a:pPr marL="285750" indent="-285750">
              <a:buFont typeface="Arial" panose="020B0604020202020204" pitchFamily="34" charset="0"/>
              <a:buChar char="•"/>
            </a:pPr>
            <a:r>
              <a:rPr lang="it-IT" sz="1600" dirty="0"/>
              <a:t>Aiuta a strutturare nuove assunzioni o cambiamenti organizzativi.</a:t>
            </a:r>
          </a:p>
          <a:p>
            <a:pPr marL="285750" indent="-285750">
              <a:buFont typeface="Arial" panose="020B0604020202020204" pitchFamily="34" charset="0"/>
              <a:buChar char="•"/>
            </a:pPr>
            <a:r>
              <a:rPr lang="it-IT" sz="1600" dirty="0"/>
              <a:t>Consente di pianificare l'espansione e distribuire meglio il personale.</a:t>
            </a:r>
          </a:p>
          <a:p>
            <a:r>
              <a:rPr lang="it-IT" sz="1600" dirty="0"/>
              <a:t>5️⃣ </a:t>
            </a:r>
            <a:r>
              <a:rPr lang="it-IT" sz="1600" b="1" dirty="0"/>
              <a:t>Favorisce la trasparenza aziendale</a:t>
            </a:r>
            <a:endParaRPr lang="it-IT" sz="1600" dirty="0"/>
          </a:p>
          <a:p>
            <a:pPr marL="285750" indent="-285750">
              <a:buFont typeface="Arial" panose="020B0604020202020204" pitchFamily="34" charset="0"/>
              <a:buChar char="•"/>
            </a:pPr>
            <a:r>
              <a:rPr lang="it-IT" sz="1600" dirty="0"/>
              <a:t>Mostra in modo chiaro la gerarchia e le linee di comando.</a:t>
            </a:r>
          </a:p>
          <a:p>
            <a:pPr marL="285750" indent="-285750">
              <a:buFont typeface="Arial" panose="020B0604020202020204" pitchFamily="34" charset="0"/>
              <a:buChar char="•"/>
            </a:pPr>
            <a:r>
              <a:rPr lang="it-IT" sz="1600" dirty="0"/>
              <a:t>Aiuta i dipendenti a comprendere il proprio ruolo nel contesto aziendale.</a:t>
            </a:r>
          </a:p>
          <a:p>
            <a:r>
              <a:rPr lang="it-IT" sz="1600" dirty="0"/>
              <a:t>6️⃣ </a:t>
            </a:r>
            <a:r>
              <a:rPr lang="it-IT" sz="1600" b="1" dirty="0"/>
              <a:t>Facilita l'integrazione di nuovi dipendenti</a:t>
            </a:r>
            <a:endParaRPr lang="it-IT" sz="1600" dirty="0"/>
          </a:p>
          <a:p>
            <a:pPr marL="285750" indent="-285750">
              <a:buFont typeface="Arial" panose="020B0604020202020204" pitchFamily="34" charset="0"/>
              <a:buChar char="•"/>
            </a:pPr>
            <a:r>
              <a:rPr lang="it-IT" sz="1600" dirty="0"/>
              <a:t>Permette ai nuovi assunti di capire subito la struttura aziendale.</a:t>
            </a:r>
          </a:p>
          <a:p>
            <a:pPr marL="285750" indent="-285750">
              <a:buFont typeface="Arial" panose="020B0604020202020204" pitchFamily="34" charset="0"/>
              <a:buChar char="•"/>
            </a:pPr>
            <a:r>
              <a:rPr lang="it-IT" sz="1600" dirty="0"/>
              <a:t>Riduce i tempi di adattamento e inserimento nel team.</a:t>
            </a:r>
          </a:p>
          <a:p>
            <a:r>
              <a:rPr lang="it-IT" sz="1600" dirty="0"/>
              <a:t>7️⃣ </a:t>
            </a:r>
            <a:r>
              <a:rPr lang="it-IT" sz="1600" b="1" dirty="0"/>
              <a:t>Utile per il controllo e la supervisione</a:t>
            </a:r>
            <a:endParaRPr lang="it-IT" sz="1600" dirty="0"/>
          </a:p>
          <a:p>
            <a:pPr marL="285750" indent="-285750">
              <a:buFont typeface="Arial" panose="020B0604020202020204" pitchFamily="34" charset="0"/>
              <a:buChar char="•"/>
            </a:pPr>
            <a:r>
              <a:rPr lang="it-IT" sz="1600" dirty="0"/>
              <a:t>Permette ai dirigenti di monitorare meglio i diversi livelli di gestione.</a:t>
            </a:r>
          </a:p>
          <a:p>
            <a:pPr marL="285750" indent="-285750">
              <a:buFont typeface="Arial" panose="020B0604020202020204" pitchFamily="34" charset="0"/>
              <a:buChar char="•"/>
            </a:pPr>
            <a:r>
              <a:rPr lang="it-IT" sz="1600" dirty="0"/>
              <a:t>Individua responsabilità precise in caso di problemi o inefficienze.</a:t>
            </a:r>
          </a:p>
          <a:p>
            <a:endParaRPr lang="it-IT" sz="1600" dirty="0"/>
          </a:p>
        </p:txBody>
      </p:sp>
    </p:spTree>
    <p:extLst>
      <p:ext uri="{BB962C8B-B14F-4D97-AF65-F5344CB8AC3E}">
        <p14:creationId xmlns:p14="http://schemas.microsoft.com/office/powerpoint/2010/main" val="45202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o 20"/>
          <p:cNvGrpSpPr/>
          <p:nvPr/>
        </p:nvGrpSpPr>
        <p:grpSpPr>
          <a:xfrm>
            <a:off x="823912" y="908720"/>
            <a:ext cx="8820150" cy="5328592"/>
            <a:chOff x="823912" y="908720"/>
            <a:chExt cx="8820150" cy="5328592"/>
          </a:xfrm>
        </p:grpSpPr>
        <p:grpSp>
          <p:nvGrpSpPr>
            <p:cNvPr id="22" name="Organization Chart 2"/>
            <p:cNvGrpSpPr>
              <a:grpSpLocks/>
            </p:cNvGrpSpPr>
            <p:nvPr/>
          </p:nvGrpSpPr>
          <p:grpSpPr bwMode="auto">
            <a:xfrm>
              <a:off x="895350" y="1267495"/>
              <a:ext cx="5064125" cy="2160588"/>
              <a:chOff x="1134" y="1270"/>
              <a:chExt cx="8395" cy="1724"/>
            </a:xfrm>
          </p:grpSpPr>
          <p:cxnSp>
            <p:nvCxnSpPr>
              <p:cNvPr id="6175" name="_s6175"/>
              <p:cNvCxnSpPr>
                <a:cxnSpLocks noChangeShapeType="1"/>
                <a:stCxn id="26" idx="0"/>
                <a:endCxn id="23" idx="2"/>
              </p:cNvCxnSpPr>
              <p:nvPr/>
            </p:nvCxnSpPr>
            <p:spPr bwMode="auto">
              <a:xfrm rot="5400000" flipH="1">
                <a:off x="6671" y="504"/>
                <a:ext cx="182" cy="2860"/>
              </a:xfrm>
              <a:prstGeom prst="bentConnector3">
                <a:avLst>
                  <a:gd name="adj1" fmla="val 50000"/>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6176" name="_s6176"/>
              <p:cNvCxnSpPr>
                <a:cxnSpLocks noChangeShapeType="1"/>
                <a:stCxn id="25" idx="0"/>
                <a:endCxn id="23" idx="2"/>
              </p:cNvCxnSpPr>
              <p:nvPr/>
            </p:nvCxnSpPr>
            <p:spPr bwMode="auto">
              <a:xfrm rot="16200000">
                <a:off x="5242" y="1933"/>
                <a:ext cx="182" cy="1"/>
              </a:xfrm>
              <a:prstGeom prst="straightConnector1">
                <a:avLst/>
              </a:prstGeom>
              <a:noFill/>
              <a:ln w="28575">
                <a:solidFill>
                  <a:srgbClr val="540000"/>
                </a:solidFill>
                <a:round/>
                <a:headEnd/>
                <a:tailEnd/>
              </a:ln>
              <a:extLst>
                <a:ext uri="{909E8E84-426E-40DD-AFC4-6F175D3DCCD1}">
                  <a14:hiddenFill xmlns:a14="http://schemas.microsoft.com/office/drawing/2010/main">
                    <a:noFill/>
                  </a14:hiddenFill>
                </a:ext>
              </a:extLst>
            </p:spPr>
          </p:cxnSp>
          <p:cxnSp>
            <p:nvCxnSpPr>
              <p:cNvPr id="6177" name="_s6177"/>
              <p:cNvCxnSpPr>
                <a:cxnSpLocks noChangeShapeType="1"/>
                <a:stCxn id="24" idx="0"/>
                <a:endCxn id="23" idx="2"/>
              </p:cNvCxnSpPr>
              <p:nvPr/>
            </p:nvCxnSpPr>
            <p:spPr bwMode="auto">
              <a:xfrm rot="16200000">
                <a:off x="3812" y="505"/>
                <a:ext cx="182" cy="2858"/>
              </a:xfrm>
              <a:prstGeom prst="bentConnector3">
                <a:avLst>
                  <a:gd name="adj1" fmla="val 50000"/>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sp>
            <p:nvSpPr>
              <p:cNvPr id="23" name="_s6178"/>
              <p:cNvSpPr>
                <a:spLocks noChangeArrowheads="1"/>
              </p:cNvSpPr>
              <p:nvPr/>
            </p:nvSpPr>
            <p:spPr bwMode="auto">
              <a:xfrm>
                <a:off x="4573" y="1557"/>
                <a:ext cx="1516" cy="285"/>
              </a:xfrm>
              <a:prstGeom prst="roundRect">
                <a:avLst>
                  <a:gd name="adj" fmla="val 16667"/>
                </a:avLst>
              </a:prstGeom>
              <a:gradFill rotWithShape="1">
                <a:gsLst>
                  <a:gs pos="0">
                    <a:srgbClr val="F9F67F"/>
                  </a:gs>
                  <a:gs pos="100000">
                    <a:srgbClr val="FFCC00"/>
                  </a:gs>
                </a:gsLst>
                <a:lin ang="5400000" scaled="1"/>
              </a:gradFill>
              <a:ln w="9525">
                <a:solidFill>
                  <a:srgbClr val="800000"/>
                </a:solidFill>
                <a:round/>
                <a:headEnd/>
                <a:tailEnd/>
              </a:ln>
            </p:spPr>
            <p:txBody>
              <a:bodyPr vert="horz" wrap="none" lIns="24853" tIns="12924" rIns="24853" bIns="1292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a:ln>
                      <a:noFill/>
                    </a:ln>
                    <a:solidFill>
                      <a:schemeClr val="tx1"/>
                    </a:solidFill>
                    <a:effectLst/>
                    <a:latin typeface="Arial" charset="0"/>
                  </a:rPr>
                  <a:t>PRESIDENTE</a:t>
                </a:r>
              </a:p>
            </p:txBody>
          </p:sp>
          <p:sp>
            <p:nvSpPr>
              <p:cNvPr id="24" name="_s6179"/>
              <p:cNvSpPr>
                <a:spLocks noChangeArrowheads="1"/>
              </p:cNvSpPr>
              <p:nvPr/>
            </p:nvSpPr>
            <p:spPr bwMode="auto">
              <a:xfrm>
                <a:off x="1134" y="2025"/>
                <a:ext cx="2677" cy="288"/>
              </a:xfrm>
              <a:prstGeom prst="roundRect">
                <a:avLst>
                  <a:gd name="adj" fmla="val 16667"/>
                </a:avLst>
              </a:prstGeom>
              <a:gradFill rotWithShape="1">
                <a:gsLst>
                  <a:gs pos="0">
                    <a:srgbClr val="FF9933"/>
                  </a:gs>
                  <a:gs pos="100000">
                    <a:srgbClr val="FF6600"/>
                  </a:gs>
                </a:gsLst>
                <a:lin ang="5400000" scaled="1"/>
              </a:gradFill>
              <a:ln w="9525">
                <a:solidFill>
                  <a:srgbClr val="800000"/>
                </a:solidFill>
                <a:round/>
                <a:headEnd/>
                <a:tailEnd/>
              </a:ln>
            </p:spPr>
            <p:txBody>
              <a:bodyPr vert="horz" wrap="none" lIns="24853" tIns="12924" rIns="24853" bIns="1292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100" b="0" i="0" u="none" strike="noStrike" cap="none" normalizeH="0" baseline="0">
                    <a:ln>
                      <a:noFill/>
                    </a:ln>
                    <a:solidFill>
                      <a:schemeClr val="tx1"/>
                    </a:solidFill>
                    <a:effectLst/>
                    <a:latin typeface="Arial" charset="0"/>
                  </a:rPr>
                  <a:t>COMMERCIALE</a:t>
                </a:r>
              </a:p>
            </p:txBody>
          </p:sp>
          <p:sp>
            <p:nvSpPr>
              <p:cNvPr id="25" name="_s6180"/>
              <p:cNvSpPr>
                <a:spLocks noChangeArrowheads="1"/>
              </p:cNvSpPr>
              <p:nvPr/>
            </p:nvSpPr>
            <p:spPr bwMode="auto">
              <a:xfrm>
                <a:off x="3993" y="2025"/>
                <a:ext cx="2677" cy="288"/>
              </a:xfrm>
              <a:prstGeom prst="roundRect">
                <a:avLst>
                  <a:gd name="adj" fmla="val 16667"/>
                </a:avLst>
              </a:prstGeom>
              <a:gradFill rotWithShape="1">
                <a:gsLst>
                  <a:gs pos="0">
                    <a:srgbClr val="FF9933"/>
                  </a:gs>
                  <a:gs pos="100000">
                    <a:srgbClr val="FF6600"/>
                  </a:gs>
                </a:gsLst>
                <a:lin ang="5400000" scaled="1"/>
              </a:gradFill>
              <a:ln w="9525">
                <a:solidFill>
                  <a:srgbClr val="800000"/>
                </a:solidFill>
                <a:round/>
                <a:headEnd/>
                <a:tailEnd/>
              </a:ln>
            </p:spPr>
            <p:txBody>
              <a:bodyPr vert="horz" wrap="none" lIns="24853" tIns="12924" rIns="24853" bIns="1292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100" b="0" i="0" u="none" strike="noStrike" cap="none" normalizeH="0" baseline="0">
                    <a:ln>
                      <a:noFill/>
                    </a:ln>
                    <a:solidFill>
                      <a:schemeClr val="tx1"/>
                    </a:solidFill>
                    <a:effectLst/>
                    <a:latin typeface="Arial" charset="0"/>
                  </a:rPr>
                  <a:t>AMMINISTRAZIONE</a:t>
                </a:r>
              </a:p>
            </p:txBody>
          </p:sp>
          <p:sp>
            <p:nvSpPr>
              <p:cNvPr id="26" name="_s6181"/>
              <p:cNvSpPr>
                <a:spLocks noChangeArrowheads="1"/>
              </p:cNvSpPr>
              <p:nvPr/>
            </p:nvSpPr>
            <p:spPr bwMode="auto">
              <a:xfrm>
                <a:off x="6852" y="2025"/>
                <a:ext cx="2677" cy="288"/>
              </a:xfrm>
              <a:prstGeom prst="roundRect">
                <a:avLst>
                  <a:gd name="adj" fmla="val 16667"/>
                </a:avLst>
              </a:prstGeom>
              <a:gradFill rotWithShape="1">
                <a:gsLst>
                  <a:gs pos="0">
                    <a:srgbClr val="FF9933"/>
                  </a:gs>
                  <a:gs pos="100000">
                    <a:srgbClr val="FF6600"/>
                  </a:gs>
                </a:gsLst>
                <a:lin ang="5400000" scaled="1"/>
              </a:gradFill>
              <a:ln w="9525">
                <a:solidFill>
                  <a:srgbClr val="800000"/>
                </a:solidFill>
                <a:round/>
                <a:headEnd/>
                <a:tailEnd/>
              </a:ln>
            </p:spPr>
            <p:txBody>
              <a:bodyPr vert="horz" wrap="none" lIns="24853" tIns="12924" rIns="24853" bIns="1292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100" b="0" i="0" u="none" strike="noStrike" cap="none" normalizeH="0" baseline="0">
                    <a:ln>
                      <a:noFill/>
                    </a:ln>
                    <a:solidFill>
                      <a:schemeClr val="tx1"/>
                    </a:solidFill>
                    <a:effectLst/>
                    <a:latin typeface="Arial" charset="0"/>
                  </a:rPr>
                  <a:t>SISTEMI INFORMATIVI</a:t>
                </a:r>
              </a:p>
            </p:txBody>
          </p:sp>
        </p:grpSp>
        <p:grpSp>
          <p:nvGrpSpPr>
            <p:cNvPr id="27" name="Organization Chart 11"/>
            <p:cNvGrpSpPr>
              <a:grpSpLocks/>
            </p:cNvGrpSpPr>
            <p:nvPr/>
          </p:nvGrpSpPr>
          <p:grpSpPr bwMode="auto">
            <a:xfrm>
              <a:off x="5326062" y="1051595"/>
              <a:ext cx="4318000" cy="2160588"/>
              <a:chOff x="1134" y="1270"/>
              <a:chExt cx="3447" cy="3844"/>
            </a:xfrm>
          </p:grpSpPr>
          <p:cxnSp>
            <p:nvCxnSpPr>
              <p:cNvPr id="6184" name="_s6184"/>
              <p:cNvCxnSpPr>
                <a:cxnSpLocks noChangeShapeType="1"/>
                <a:stCxn id="31" idx="4"/>
                <a:endCxn id="28" idx="2"/>
              </p:cNvCxnSpPr>
              <p:nvPr/>
            </p:nvCxnSpPr>
            <p:spPr bwMode="auto">
              <a:xfrm rot="10800000">
                <a:off x="2327" y="2513"/>
                <a:ext cx="182" cy="2259"/>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6185" name="_s6185"/>
              <p:cNvCxnSpPr>
                <a:cxnSpLocks noChangeShapeType="1"/>
                <a:stCxn id="30" idx="4"/>
                <a:endCxn id="28" idx="2"/>
              </p:cNvCxnSpPr>
              <p:nvPr/>
            </p:nvCxnSpPr>
            <p:spPr bwMode="auto">
              <a:xfrm rot="10800000">
                <a:off x="2327" y="2513"/>
                <a:ext cx="182" cy="1392"/>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6186" name="_s6186"/>
              <p:cNvCxnSpPr>
                <a:cxnSpLocks noChangeShapeType="1"/>
                <a:stCxn id="29" idx="4"/>
                <a:endCxn id="28" idx="2"/>
              </p:cNvCxnSpPr>
              <p:nvPr/>
            </p:nvCxnSpPr>
            <p:spPr bwMode="auto">
              <a:xfrm rot="10800000">
                <a:off x="2327" y="2513"/>
                <a:ext cx="182" cy="525"/>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28" name="_s6187"/>
              <p:cNvSpPr>
                <a:spLocks noChangeArrowheads="1"/>
              </p:cNvSpPr>
              <p:nvPr/>
            </p:nvSpPr>
            <p:spPr bwMode="auto">
              <a:xfrm>
                <a:off x="1756" y="1907"/>
                <a:ext cx="1140" cy="607"/>
              </a:xfrm>
              <a:prstGeom prst="bevel">
                <a:avLst>
                  <a:gd name="adj" fmla="val 12500"/>
                </a:avLst>
              </a:prstGeom>
              <a:gradFill rotWithShape="0">
                <a:gsLst>
                  <a:gs pos="0">
                    <a:schemeClr val="accent1"/>
                  </a:gs>
                  <a:gs pos="50000">
                    <a:schemeClr val="bg1"/>
                  </a:gs>
                  <a:gs pos="100000">
                    <a:schemeClr val="accent1"/>
                  </a:gs>
                </a:gsLst>
                <a:lin ang="18900000" scaled="1"/>
              </a:gradFill>
              <a:ln w="3175">
                <a:solidFill>
                  <a:schemeClr val="accent1"/>
                </a:solidFill>
                <a:miter lim="800000"/>
                <a:headEnd/>
                <a:tailEnd/>
              </a:ln>
            </p:spPr>
            <p:txBody>
              <a:bodyPr vert="horz" wrap="none" lIns="32316" tIns="16804" rIns="32316" bIns="168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500" b="0" i="0" u="none" strike="noStrike" cap="none" normalizeH="0" baseline="0">
                    <a:ln>
                      <a:noFill/>
                    </a:ln>
                    <a:solidFill>
                      <a:schemeClr val="tx1"/>
                    </a:solidFill>
                    <a:effectLst/>
                    <a:latin typeface="Arial" charset="0"/>
                  </a:rPr>
                  <a:t>PRESIDENTE</a:t>
                </a:r>
              </a:p>
            </p:txBody>
          </p:sp>
          <p:sp>
            <p:nvSpPr>
              <p:cNvPr id="29" name="_s6188"/>
              <p:cNvSpPr>
                <a:spLocks noChangeArrowheads="1"/>
              </p:cNvSpPr>
              <p:nvPr/>
            </p:nvSpPr>
            <p:spPr bwMode="auto">
              <a:xfrm>
                <a:off x="2509" y="2696"/>
                <a:ext cx="1450" cy="684"/>
              </a:xfrm>
              <a:prstGeom prst="bevel">
                <a:avLst>
                  <a:gd name="adj" fmla="val 12500"/>
                </a:avLst>
              </a:prstGeom>
              <a:gradFill rotWithShape="0">
                <a:gsLst>
                  <a:gs pos="0">
                    <a:schemeClr val="accent2"/>
                  </a:gs>
                  <a:gs pos="50000">
                    <a:schemeClr val="bg1"/>
                  </a:gs>
                  <a:gs pos="100000">
                    <a:schemeClr val="accent2"/>
                  </a:gs>
                </a:gsLst>
                <a:lin ang="18900000" scaled="1"/>
              </a:gradFill>
              <a:ln w="3175">
                <a:solidFill>
                  <a:schemeClr val="accent2"/>
                </a:solidFill>
                <a:miter lim="800000"/>
                <a:headEnd/>
                <a:tailEnd/>
              </a:ln>
            </p:spPr>
            <p:txBody>
              <a:bodyPr vert="horz" wrap="none" lIns="32316" tIns="16804" rIns="32316" bIns="168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000" b="0" i="0" u="none" strike="noStrike" cap="none" normalizeH="0" baseline="0">
                    <a:ln>
                      <a:noFill/>
                    </a:ln>
                    <a:solidFill>
                      <a:schemeClr val="tx1"/>
                    </a:solidFill>
                    <a:effectLst/>
                    <a:latin typeface="Arial" charset="0"/>
                  </a:rPr>
                  <a:t>COMMERCIALE</a:t>
                </a:r>
                <a:endParaRPr kumimoji="0" lang="it-IT" altLang="it-IT" sz="600" b="0" i="0" u="none" strike="noStrike" cap="none" normalizeH="0" baseline="0">
                  <a:ln>
                    <a:noFill/>
                  </a:ln>
                  <a:solidFill>
                    <a:schemeClr val="tx1"/>
                  </a:solidFill>
                  <a:effectLst/>
                  <a:latin typeface="Arial" charset="0"/>
                </a:endParaRPr>
              </a:p>
            </p:txBody>
          </p:sp>
          <p:sp>
            <p:nvSpPr>
              <p:cNvPr id="30" name="_s6189"/>
              <p:cNvSpPr>
                <a:spLocks noChangeArrowheads="1"/>
              </p:cNvSpPr>
              <p:nvPr/>
            </p:nvSpPr>
            <p:spPr bwMode="auto">
              <a:xfrm>
                <a:off x="2509" y="3563"/>
                <a:ext cx="1450" cy="684"/>
              </a:xfrm>
              <a:prstGeom prst="bevel">
                <a:avLst>
                  <a:gd name="adj" fmla="val 12500"/>
                </a:avLst>
              </a:prstGeom>
              <a:gradFill rotWithShape="0">
                <a:gsLst>
                  <a:gs pos="0">
                    <a:schemeClr val="accent2"/>
                  </a:gs>
                  <a:gs pos="50000">
                    <a:schemeClr val="bg1"/>
                  </a:gs>
                  <a:gs pos="100000">
                    <a:schemeClr val="accent2"/>
                  </a:gs>
                </a:gsLst>
                <a:lin ang="18900000" scaled="1"/>
              </a:gradFill>
              <a:ln w="3175">
                <a:solidFill>
                  <a:schemeClr val="accent2"/>
                </a:solidFill>
                <a:miter lim="800000"/>
                <a:headEnd/>
                <a:tailEnd/>
              </a:ln>
            </p:spPr>
            <p:txBody>
              <a:bodyPr vert="horz" wrap="none" lIns="32316" tIns="16804" rIns="32316" bIns="168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100" b="0" i="0" u="none" strike="noStrike" cap="none" normalizeH="0" baseline="0">
                    <a:ln>
                      <a:noFill/>
                    </a:ln>
                    <a:solidFill>
                      <a:schemeClr val="tx1"/>
                    </a:solidFill>
                    <a:effectLst/>
                    <a:latin typeface="Arial" charset="0"/>
                  </a:rPr>
                  <a:t>AMMINISTRAZIONE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altLang="it-IT" sz="600" b="0" i="0" u="none" strike="noStrike" cap="none" normalizeH="0" baseline="0">
                  <a:ln>
                    <a:noFill/>
                  </a:ln>
                  <a:solidFill>
                    <a:schemeClr val="tx1"/>
                  </a:solidFill>
                  <a:effectLst/>
                  <a:latin typeface="Arial" charset="0"/>
                </a:endParaRPr>
              </a:p>
            </p:txBody>
          </p:sp>
          <p:sp>
            <p:nvSpPr>
              <p:cNvPr id="31" name="_s6190"/>
              <p:cNvSpPr>
                <a:spLocks noChangeArrowheads="1"/>
              </p:cNvSpPr>
              <p:nvPr/>
            </p:nvSpPr>
            <p:spPr bwMode="auto">
              <a:xfrm>
                <a:off x="2509" y="4430"/>
                <a:ext cx="1450" cy="684"/>
              </a:xfrm>
              <a:prstGeom prst="bevel">
                <a:avLst>
                  <a:gd name="adj" fmla="val 12500"/>
                </a:avLst>
              </a:prstGeom>
              <a:gradFill rotWithShape="0">
                <a:gsLst>
                  <a:gs pos="0">
                    <a:schemeClr val="accent2"/>
                  </a:gs>
                  <a:gs pos="50000">
                    <a:schemeClr val="bg1"/>
                  </a:gs>
                  <a:gs pos="100000">
                    <a:schemeClr val="accent2"/>
                  </a:gs>
                </a:gsLst>
                <a:lin ang="18900000" scaled="1"/>
              </a:gradFill>
              <a:ln w="3175">
                <a:solidFill>
                  <a:schemeClr val="accent2"/>
                </a:solidFill>
                <a:miter lim="800000"/>
                <a:headEnd/>
                <a:tailEnd/>
              </a:ln>
            </p:spPr>
            <p:txBody>
              <a:bodyPr vert="horz" wrap="none" lIns="32316" tIns="16804" rIns="32316" bIns="168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100" b="0" i="0" u="none" strike="noStrike" cap="none" normalizeH="0" baseline="0">
                    <a:ln>
                      <a:noFill/>
                    </a:ln>
                    <a:solidFill>
                      <a:schemeClr val="tx1"/>
                    </a:solidFill>
                    <a:effectLst/>
                    <a:latin typeface="Arial" charset="0"/>
                  </a:rPr>
                  <a:t>SISTEMI INFORMATIVI</a:t>
                </a:r>
              </a:p>
            </p:txBody>
          </p:sp>
        </p:grpSp>
        <p:grpSp>
          <p:nvGrpSpPr>
            <p:cNvPr id="32" name="Diagram 20"/>
            <p:cNvGrpSpPr>
              <a:grpSpLocks/>
            </p:cNvGrpSpPr>
            <p:nvPr/>
          </p:nvGrpSpPr>
          <p:grpSpPr bwMode="auto">
            <a:xfrm>
              <a:off x="3332737" y="3357587"/>
              <a:ext cx="2879725" cy="2879725"/>
              <a:chOff x="1500" y="774"/>
              <a:chExt cx="2787" cy="2787"/>
            </a:xfrm>
          </p:grpSpPr>
          <p:sp>
            <p:nvSpPr>
              <p:cNvPr id="33" name="_s6193"/>
              <p:cNvSpPr>
                <a:spLocks noChangeShapeType="1"/>
              </p:cNvSpPr>
              <p:nvPr/>
            </p:nvSpPr>
            <p:spPr bwMode="auto">
              <a:xfrm flipH="1">
                <a:off x="2305" y="2337"/>
                <a:ext cx="296" cy="170"/>
              </a:xfrm>
              <a:prstGeom prst="line">
                <a:avLst/>
              </a:prstGeom>
              <a:noFill/>
              <a:ln w="28575">
                <a:solidFill>
                  <a:srgbClr val="540000"/>
                </a:solidFill>
                <a:round/>
                <a:headEnd/>
                <a:tailEnd/>
              </a:ln>
              <a:extLst>
                <a:ext uri="{909E8E84-426E-40DD-AFC4-6F175D3DCCD1}">
                  <a14:hiddenFill xmlns:a14="http://schemas.microsoft.com/office/drawing/2010/main">
                    <a:noFill/>
                  </a14:hiddenFill>
                </a:ext>
              </a:extLst>
            </p:spPr>
            <p:txBody>
              <a:bodyPr vert="horz" wrap="square" lIns="90000" tIns="46800" rIns="90000" bIns="46800" numCol="1" anchor="ctr" anchorCtr="0" compatLnSpc="1">
                <a:prstTxWarp prst="textNoShape">
                  <a:avLst/>
                </a:prstTxWarp>
              </a:bodyPr>
              <a:lstStyle/>
              <a:p>
                <a:endParaRPr lang="it-IT"/>
              </a:p>
            </p:txBody>
          </p:sp>
          <p:sp>
            <p:nvSpPr>
              <p:cNvPr id="34" name="_s6194"/>
              <p:cNvSpPr>
                <a:spLocks noChangeArrowheads="1"/>
              </p:cNvSpPr>
              <p:nvPr/>
            </p:nvSpPr>
            <p:spPr bwMode="auto">
              <a:xfrm>
                <a:off x="1673" y="2338"/>
                <a:ext cx="679" cy="679"/>
              </a:xfrm>
              <a:prstGeom prst="ellipse">
                <a:avLst/>
              </a:prstGeom>
              <a:gradFill rotWithShape="1">
                <a:gsLst>
                  <a:gs pos="0">
                    <a:srgbClr val="FF9997"/>
                  </a:gs>
                  <a:gs pos="100000">
                    <a:srgbClr val="FF6600"/>
                  </a:gs>
                </a:gsLst>
                <a:path path="shape">
                  <a:fillToRect l="50000" t="50000" r="50000" b="50000"/>
                </a:path>
              </a:gradFill>
              <a:ln w="12700">
                <a:solidFill>
                  <a:srgbClr val="540000"/>
                </a:solidFill>
                <a:round/>
                <a:headEnd/>
                <a:tailEnd/>
              </a:ln>
            </p:spPr>
            <p:txBody>
              <a:bodyPr vert="horz" wrap="none" lIns="58500" tIns="30420" rIns="58500" bIns="304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charset="0"/>
                  </a:rPr>
                  <a:t>SISTEMI INFORMATIVI</a:t>
                </a:r>
              </a:p>
            </p:txBody>
          </p:sp>
          <p:sp>
            <p:nvSpPr>
              <p:cNvPr id="35" name="_s6195"/>
              <p:cNvSpPr>
                <a:spLocks noChangeShapeType="1"/>
              </p:cNvSpPr>
              <p:nvPr/>
            </p:nvSpPr>
            <p:spPr bwMode="auto">
              <a:xfrm>
                <a:off x="3187" y="2337"/>
                <a:ext cx="295" cy="171"/>
              </a:xfrm>
              <a:prstGeom prst="line">
                <a:avLst/>
              </a:prstGeom>
              <a:noFill/>
              <a:ln w="28575">
                <a:solidFill>
                  <a:srgbClr val="540000"/>
                </a:solidFill>
                <a:round/>
                <a:headEnd/>
                <a:tailEnd/>
              </a:ln>
              <a:extLst>
                <a:ext uri="{909E8E84-426E-40DD-AFC4-6F175D3DCCD1}">
                  <a14:hiddenFill xmlns:a14="http://schemas.microsoft.com/office/drawing/2010/main">
                    <a:noFill/>
                  </a14:hiddenFill>
                </a:ext>
              </a:extLst>
            </p:spPr>
            <p:txBody>
              <a:bodyPr vert="horz" wrap="square" lIns="90000" tIns="46800" rIns="90000" bIns="46800" numCol="1" anchor="ctr" anchorCtr="0" compatLnSpc="1">
                <a:prstTxWarp prst="textNoShape">
                  <a:avLst/>
                </a:prstTxWarp>
              </a:bodyPr>
              <a:lstStyle/>
              <a:p>
                <a:endParaRPr lang="it-IT"/>
              </a:p>
            </p:txBody>
          </p:sp>
          <p:sp>
            <p:nvSpPr>
              <p:cNvPr id="36" name="_s6196"/>
              <p:cNvSpPr>
                <a:spLocks noChangeArrowheads="1"/>
              </p:cNvSpPr>
              <p:nvPr/>
            </p:nvSpPr>
            <p:spPr bwMode="auto">
              <a:xfrm>
                <a:off x="3437" y="2338"/>
                <a:ext cx="679" cy="679"/>
              </a:xfrm>
              <a:prstGeom prst="ellipse">
                <a:avLst/>
              </a:prstGeom>
              <a:gradFill rotWithShape="1">
                <a:gsLst>
                  <a:gs pos="0">
                    <a:srgbClr val="FFCC00"/>
                  </a:gs>
                  <a:gs pos="100000">
                    <a:srgbClr val="FF9933"/>
                  </a:gs>
                </a:gsLst>
                <a:path path="shape">
                  <a:fillToRect l="50000" t="50000" r="50000" b="50000"/>
                </a:path>
              </a:gradFill>
              <a:ln w="12700">
                <a:solidFill>
                  <a:srgbClr val="540000"/>
                </a:solidFill>
                <a:round/>
                <a:headEnd/>
                <a:tailEnd/>
              </a:ln>
            </p:spPr>
            <p:txBody>
              <a:bodyPr vert="horz" wrap="none" lIns="58500" tIns="30420" rIns="58500" bIns="304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charset="0"/>
                  </a:rPr>
                  <a:t>COMMERCIALE</a:t>
                </a:r>
              </a:p>
            </p:txBody>
          </p:sp>
          <p:sp>
            <p:nvSpPr>
              <p:cNvPr id="37" name="_s6197"/>
              <p:cNvSpPr>
                <a:spLocks noChangeShapeType="1"/>
              </p:cNvSpPr>
              <p:nvPr/>
            </p:nvSpPr>
            <p:spPr bwMode="auto">
              <a:xfrm flipV="1">
                <a:off x="2894" y="1488"/>
                <a:ext cx="0" cy="341"/>
              </a:xfrm>
              <a:prstGeom prst="line">
                <a:avLst/>
              </a:prstGeom>
              <a:noFill/>
              <a:ln w="28575">
                <a:solidFill>
                  <a:srgbClr val="540000"/>
                </a:solidFill>
                <a:round/>
                <a:headEnd/>
                <a:tailEnd/>
              </a:ln>
              <a:extLst>
                <a:ext uri="{909E8E84-426E-40DD-AFC4-6F175D3DCCD1}">
                  <a14:hiddenFill xmlns:a14="http://schemas.microsoft.com/office/drawing/2010/main">
                    <a:noFill/>
                  </a14:hiddenFill>
                </a:ext>
              </a:extLst>
            </p:spPr>
            <p:txBody>
              <a:bodyPr vert="horz" wrap="square" lIns="90000" tIns="46800" rIns="90000" bIns="46800" numCol="1" anchor="ctr" anchorCtr="0" compatLnSpc="1">
                <a:prstTxWarp prst="textNoShape">
                  <a:avLst/>
                </a:prstTxWarp>
              </a:bodyPr>
              <a:lstStyle/>
              <a:p>
                <a:endParaRPr lang="it-IT"/>
              </a:p>
            </p:txBody>
          </p:sp>
          <p:sp>
            <p:nvSpPr>
              <p:cNvPr id="38" name="_s6198"/>
              <p:cNvSpPr>
                <a:spLocks noChangeArrowheads="1"/>
              </p:cNvSpPr>
              <p:nvPr/>
            </p:nvSpPr>
            <p:spPr bwMode="auto">
              <a:xfrm>
                <a:off x="2555" y="810"/>
                <a:ext cx="679" cy="679"/>
              </a:xfrm>
              <a:prstGeom prst="ellipse">
                <a:avLst/>
              </a:prstGeom>
              <a:gradFill rotWithShape="1">
                <a:gsLst>
                  <a:gs pos="0">
                    <a:srgbClr val="F9F67F"/>
                  </a:gs>
                  <a:gs pos="100000">
                    <a:srgbClr val="FFCC00"/>
                  </a:gs>
                </a:gsLst>
                <a:path path="shape">
                  <a:fillToRect l="50000" t="50000" r="50000" b="50000"/>
                </a:path>
              </a:gradFill>
              <a:ln w="12700">
                <a:solidFill>
                  <a:srgbClr val="540000"/>
                </a:solidFill>
                <a:round/>
                <a:headEnd/>
                <a:tailEnd/>
              </a:ln>
            </p:spPr>
            <p:txBody>
              <a:bodyPr vert="horz" wrap="none" lIns="58500" tIns="30420" rIns="58500" bIns="304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charset="0"/>
                  </a:rPr>
                  <a:t>AMMINISTRAZIONE</a:t>
                </a:r>
              </a:p>
            </p:txBody>
          </p:sp>
          <p:sp>
            <p:nvSpPr>
              <p:cNvPr id="39" name="_s6199"/>
              <p:cNvSpPr>
                <a:spLocks noChangeArrowheads="1"/>
              </p:cNvSpPr>
              <p:nvPr/>
            </p:nvSpPr>
            <p:spPr bwMode="auto">
              <a:xfrm>
                <a:off x="2555" y="1829"/>
                <a:ext cx="679" cy="679"/>
              </a:xfrm>
              <a:prstGeom prst="ellipse">
                <a:avLst/>
              </a:prstGeom>
              <a:gradFill rotWithShape="1">
                <a:gsLst>
                  <a:gs pos="0">
                    <a:srgbClr val="FFF200"/>
                  </a:gs>
                  <a:gs pos="100000">
                    <a:srgbClr val="4D0808"/>
                  </a:gs>
                </a:gsLst>
                <a:path path="shape">
                  <a:fillToRect l="50000" t="50000" r="50000" b="50000"/>
                </a:path>
              </a:gradFill>
              <a:ln w="12700">
                <a:solidFill>
                  <a:srgbClr val="540000"/>
                </a:solidFill>
                <a:round/>
                <a:headEnd/>
                <a:tailEnd/>
              </a:ln>
            </p:spPr>
            <p:txBody>
              <a:bodyPr vert="horz" wrap="none" lIns="58500" tIns="30420" rIns="58500" bIns="304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charset="0"/>
                  </a:rPr>
                  <a:t>PRESIDENTE</a:t>
                </a:r>
              </a:p>
            </p:txBody>
          </p:sp>
        </p:grpSp>
        <p:sp>
          <p:nvSpPr>
            <p:cNvPr id="18" name="Text Box 29"/>
            <p:cNvSpPr txBox="1">
              <a:spLocks noChangeArrowheads="1"/>
            </p:cNvSpPr>
            <p:nvPr/>
          </p:nvSpPr>
          <p:spPr bwMode="auto">
            <a:xfrm>
              <a:off x="823912" y="908720"/>
              <a:ext cx="4392613"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eaLnBrk="1" hangingPunct="1">
                <a:spcBef>
                  <a:spcPct val="50000"/>
                </a:spcBef>
              </a:pPr>
              <a:r>
                <a:rPr lang="it-IT" altLang="it-IT" sz="2000" b="1" dirty="0">
                  <a:latin typeface="+mj-lt"/>
                </a:rPr>
                <a:t>ORGANIGRAMMA VERTICALE</a:t>
              </a:r>
            </a:p>
          </p:txBody>
        </p:sp>
        <p:sp>
          <p:nvSpPr>
            <p:cNvPr id="19" name="Text Box 30"/>
            <p:cNvSpPr txBox="1">
              <a:spLocks noChangeArrowheads="1"/>
            </p:cNvSpPr>
            <p:nvPr/>
          </p:nvSpPr>
          <p:spPr bwMode="auto">
            <a:xfrm>
              <a:off x="2191048" y="2965934"/>
              <a:ext cx="4392612"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eaLnBrk="1" hangingPunct="1">
                <a:spcBef>
                  <a:spcPct val="50000"/>
                </a:spcBef>
              </a:pPr>
              <a:r>
                <a:rPr lang="it-IT" altLang="it-IT" sz="2000" b="1" dirty="0">
                  <a:latin typeface="+mj-lt"/>
                </a:rPr>
                <a:t>ORGANIGRAMMA CIRCOLARE</a:t>
              </a:r>
            </a:p>
          </p:txBody>
        </p:sp>
        <p:sp>
          <p:nvSpPr>
            <p:cNvPr id="20" name="Text Box 31"/>
            <p:cNvSpPr txBox="1">
              <a:spLocks noChangeArrowheads="1"/>
            </p:cNvSpPr>
            <p:nvPr/>
          </p:nvSpPr>
          <p:spPr bwMode="auto">
            <a:xfrm>
              <a:off x="5251450" y="908720"/>
              <a:ext cx="4392612"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eaLnBrk="1" hangingPunct="1">
                <a:spcBef>
                  <a:spcPct val="50000"/>
                </a:spcBef>
              </a:pPr>
              <a:r>
                <a:rPr lang="it-IT" altLang="it-IT" sz="2000" b="1" dirty="0">
                  <a:latin typeface="+mj-lt"/>
                </a:rPr>
                <a:t>ORGANIGRAMMA ORIZZONTALE</a:t>
              </a:r>
            </a:p>
          </p:txBody>
        </p:sp>
      </p:grpSp>
    </p:spTree>
    <p:extLst>
      <p:ext uri="{BB962C8B-B14F-4D97-AF65-F5344CB8AC3E}">
        <p14:creationId xmlns:p14="http://schemas.microsoft.com/office/powerpoint/2010/main" val="3708622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4"/>
          <p:cNvSpPr txBox="1">
            <a:spLocks noChangeArrowheads="1"/>
          </p:cNvSpPr>
          <p:nvPr/>
        </p:nvSpPr>
        <p:spPr bwMode="auto">
          <a:xfrm>
            <a:off x="506801" y="722313"/>
            <a:ext cx="9433048" cy="644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sz="1400" dirty="0"/>
              <a:t>La </a:t>
            </a:r>
            <a:r>
              <a:rPr lang="it-IT" sz="1400" b="1" dirty="0"/>
              <a:t>struttura organizzativa elementare</a:t>
            </a:r>
            <a:r>
              <a:rPr lang="it-IT" sz="1400" dirty="0"/>
              <a:t> è la forma più semplice di organizzazione aziendale, tipica delle piccole imprese, delle startup e delle aziende con un numero limitato di dipendenti.</a:t>
            </a:r>
            <a:endParaRPr lang="it-IT" altLang="it-IT" sz="1400" dirty="0">
              <a:latin typeface="+mn-lt"/>
            </a:endParaRPr>
          </a:p>
          <a:p>
            <a:r>
              <a:rPr lang="it-IT" sz="1400" b="1" dirty="0"/>
              <a:t>📌 Caratteristiche principali</a:t>
            </a:r>
          </a:p>
          <a:p>
            <a:pPr marL="90488"/>
            <a:r>
              <a:rPr lang="it-IT" sz="1400" dirty="0"/>
              <a:t>✔ </a:t>
            </a:r>
            <a:r>
              <a:rPr lang="it-IT" sz="1400" b="1" dirty="0"/>
              <a:t>Semplicità</a:t>
            </a:r>
            <a:r>
              <a:rPr lang="it-IT" sz="1400" dirty="0"/>
              <a:t> → Pochi livelli gerarchici e una gestione centralizzata.</a:t>
            </a:r>
            <a:br>
              <a:rPr lang="it-IT" sz="1400" dirty="0"/>
            </a:br>
            <a:r>
              <a:rPr lang="it-IT" sz="1400" dirty="0"/>
              <a:t>✔ </a:t>
            </a:r>
            <a:r>
              <a:rPr lang="it-IT" sz="1400" b="1" dirty="0"/>
              <a:t>Flessibilità</a:t>
            </a:r>
            <a:r>
              <a:rPr lang="it-IT" sz="1400" dirty="0"/>
              <a:t> → Adattabilità ai cambiamenti senza procedure rigide.</a:t>
            </a:r>
            <a:br>
              <a:rPr lang="it-IT" sz="1400" dirty="0"/>
            </a:br>
            <a:r>
              <a:rPr lang="it-IT" sz="1400" dirty="0"/>
              <a:t>✔ </a:t>
            </a:r>
            <a:r>
              <a:rPr lang="it-IT" sz="1400" b="1" dirty="0"/>
              <a:t>Accentramento</a:t>
            </a:r>
            <a:r>
              <a:rPr lang="it-IT" sz="1400" dirty="0"/>
              <a:t> → Le decisioni sono prese dal proprietario o dal dirigente principale.</a:t>
            </a:r>
            <a:br>
              <a:rPr lang="it-IT" sz="1400" dirty="0"/>
            </a:br>
            <a:r>
              <a:rPr lang="it-IT" sz="1400" dirty="0"/>
              <a:t>✔ </a:t>
            </a:r>
            <a:r>
              <a:rPr lang="it-IT" sz="1400" b="1" dirty="0"/>
              <a:t>Comunicazione diretta</a:t>
            </a:r>
            <a:r>
              <a:rPr lang="it-IT" sz="1400" dirty="0"/>
              <a:t> → Facile interazione tra i membri del team.</a:t>
            </a:r>
            <a:br>
              <a:rPr lang="it-IT" sz="1400" dirty="0"/>
            </a:br>
            <a:r>
              <a:rPr lang="it-IT" sz="1400" dirty="0"/>
              <a:t>✔ </a:t>
            </a:r>
            <a:r>
              <a:rPr lang="it-IT" sz="1400" b="1" dirty="0"/>
              <a:t>Ruoli generici</a:t>
            </a:r>
            <a:r>
              <a:rPr lang="it-IT" sz="1400" dirty="0"/>
              <a:t> → Le mansioni non sono fortemente specializzate.</a:t>
            </a:r>
          </a:p>
          <a:p>
            <a:r>
              <a:rPr lang="it-IT" sz="1400" b="1" dirty="0"/>
              <a:t>📌 Vantaggi</a:t>
            </a:r>
          </a:p>
          <a:p>
            <a:pPr marL="90488"/>
            <a:r>
              <a:rPr lang="it-IT" sz="1400" dirty="0"/>
              <a:t>✅ </a:t>
            </a:r>
            <a:r>
              <a:rPr lang="it-IT" sz="1400" b="1" dirty="0"/>
              <a:t>Maggiore velocità decisionale</a:t>
            </a:r>
            <a:r>
              <a:rPr lang="it-IT" sz="1400" dirty="0"/>
              <a:t> → Non ci sono livelli intermedi di approvazione.</a:t>
            </a:r>
            <a:br>
              <a:rPr lang="it-IT" sz="1400" dirty="0"/>
            </a:br>
            <a:r>
              <a:rPr lang="it-IT" sz="1400" dirty="0"/>
              <a:t>✅ </a:t>
            </a:r>
            <a:r>
              <a:rPr lang="it-IT" sz="1400" b="1" dirty="0"/>
              <a:t>Bassi costi di gestione</a:t>
            </a:r>
            <a:r>
              <a:rPr lang="it-IT" sz="1400" dirty="0"/>
              <a:t> → Meno risorse impiegate nella burocrazia.</a:t>
            </a:r>
            <a:br>
              <a:rPr lang="it-IT" sz="1400" dirty="0"/>
            </a:br>
            <a:r>
              <a:rPr lang="it-IT" sz="1400" dirty="0"/>
              <a:t>✅ </a:t>
            </a:r>
            <a:r>
              <a:rPr lang="it-IT" sz="1400" b="1" dirty="0"/>
              <a:t>Facile controllo delle attività</a:t>
            </a:r>
            <a:r>
              <a:rPr lang="it-IT" sz="1400" dirty="0"/>
              <a:t> → Il dirigente supervisiona direttamente il lavoro.</a:t>
            </a:r>
          </a:p>
          <a:p>
            <a:r>
              <a:rPr lang="it-IT" sz="1400" b="1" dirty="0"/>
              <a:t>📌 Svantaggi</a:t>
            </a:r>
          </a:p>
          <a:p>
            <a:pPr marL="90488"/>
            <a:r>
              <a:rPr lang="it-IT" sz="1400" dirty="0"/>
              <a:t>❌ </a:t>
            </a:r>
            <a:r>
              <a:rPr lang="it-IT" sz="1400" b="1" dirty="0"/>
              <a:t>Dipendenza dal leader</a:t>
            </a:r>
            <a:r>
              <a:rPr lang="it-IT" sz="1400" dirty="0"/>
              <a:t> → Se il proprietario è assente, l’azienda può risentirne.</a:t>
            </a:r>
            <a:br>
              <a:rPr lang="it-IT" sz="1400" dirty="0"/>
            </a:br>
            <a:r>
              <a:rPr lang="it-IT" sz="1400" dirty="0"/>
              <a:t>❌ </a:t>
            </a:r>
            <a:r>
              <a:rPr lang="it-IT" sz="1400" b="1" dirty="0"/>
              <a:t>Difficoltà di crescita</a:t>
            </a:r>
            <a:r>
              <a:rPr lang="it-IT" sz="1400" dirty="0"/>
              <a:t> → Con l’aumento delle dimensioni, la gestione diventa complessa.</a:t>
            </a:r>
            <a:br>
              <a:rPr lang="it-IT" sz="1400" dirty="0"/>
            </a:br>
            <a:r>
              <a:rPr lang="it-IT" sz="1400" dirty="0"/>
              <a:t>❌ </a:t>
            </a:r>
            <a:r>
              <a:rPr lang="it-IT" sz="1400" b="1" dirty="0"/>
              <a:t>Sovraccarico decisionale</a:t>
            </a:r>
            <a:r>
              <a:rPr lang="it-IT" sz="1400" dirty="0"/>
              <a:t> → Il dirigente deve occuparsi di molte attività diverse.</a:t>
            </a:r>
          </a:p>
          <a:p>
            <a:pPr eaLnBrk="1" hangingPunct="1">
              <a:spcBef>
                <a:spcPct val="50000"/>
              </a:spcBef>
            </a:pPr>
            <a:r>
              <a:rPr lang="it-IT" altLang="it-IT" sz="1400" dirty="0">
                <a:latin typeface="+mn-lt"/>
              </a:rPr>
              <a:t>La struttura elementare di una azienda è quella di una piccola impresa, in cui </a:t>
            </a:r>
            <a:r>
              <a:rPr lang="it-IT" altLang="it-IT" sz="1400" dirty="0">
                <a:solidFill>
                  <a:srgbClr val="C00000"/>
                </a:solidFill>
                <a:latin typeface="+mn-lt"/>
              </a:rPr>
              <a:t>un solo imprenditore svolge la funzione direttiva, di coordinamento e di controllo</a:t>
            </a:r>
            <a:r>
              <a:rPr lang="it-IT" altLang="it-IT" sz="1400" dirty="0">
                <a:latin typeface="+mn-lt"/>
              </a:rPr>
              <a:t>. L'imprenditore ha alle sue dirette dipendenze uno o più insiemi di operai, che possiamo distinguere in reparti, e uno o più uffici per i compiti amministrativi. </a:t>
            </a:r>
          </a:p>
          <a:p>
            <a:pPr eaLnBrk="1" hangingPunct="1">
              <a:spcBef>
                <a:spcPct val="50000"/>
              </a:spcBef>
            </a:pPr>
            <a:r>
              <a:rPr lang="it-IT" altLang="it-IT" sz="1400" dirty="0">
                <a:latin typeface="+mn-lt"/>
              </a:rPr>
              <a:t>Gli organi operativi, cioè gli operai e gli impiegati sono fortemente condizionati dalla personalità dell'imprenditore; i </a:t>
            </a:r>
            <a:r>
              <a:rPr lang="it-IT" altLang="it-IT" sz="1400" dirty="0">
                <a:solidFill>
                  <a:srgbClr val="C00000"/>
                </a:solidFill>
                <a:latin typeface="+mn-lt"/>
              </a:rPr>
              <a:t>rapporti non sono formalizzati</a:t>
            </a:r>
            <a:r>
              <a:rPr lang="it-IT" altLang="it-IT" sz="1400" dirty="0">
                <a:latin typeface="+mn-lt"/>
              </a:rPr>
              <a:t>, cioè non seguono un iter burocratico, ma sono personalizzati e le comunicazioni tra i vari organi sono di tipo diretto.</a:t>
            </a:r>
          </a:p>
          <a:p>
            <a:pPr eaLnBrk="1" hangingPunct="1">
              <a:spcBef>
                <a:spcPct val="50000"/>
              </a:spcBef>
            </a:pPr>
            <a:r>
              <a:rPr lang="it-IT" altLang="it-IT" sz="1400" dirty="0">
                <a:latin typeface="+mn-lt"/>
              </a:rPr>
              <a:t>Tale struttura è </a:t>
            </a:r>
            <a:r>
              <a:rPr lang="it-IT" altLang="it-IT" sz="1400" dirty="0">
                <a:solidFill>
                  <a:srgbClr val="C00000"/>
                </a:solidFill>
                <a:latin typeface="+mn-lt"/>
              </a:rPr>
              <a:t>fortemente di tipo gerarchico</a:t>
            </a:r>
            <a:r>
              <a:rPr lang="it-IT" altLang="it-IT" sz="1400" dirty="0">
                <a:latin typeface="+mn-lt"/>
              </a:rPr>
              <a:t>, sia perché gli ordini partono direttamente e solo dall'imprenditore, sia perché il coordinamento delle varie operazioni viene effettuato dall'imprenditore.</a:t>
            </a:r>
          </a:p>
          <a:p>
            <a:pPr eaLnBrk="1" hangingPunct="1"/>
            <a:r>
              <a:rPr lang="it-IT" altLang="it-IT" sz="1400" dirty="0">
                <a:latin typeface="+mn-lt"/>
              </a:rPr>
              <a:t>Infine, perché il controllo delle operazioni viene effettuato dall'imprenditore.</a:t>
            </a:r>
          </a:p>
          <a:p>
            <a:pPr eaLnBrk="1" hangingPunct="1"/>
            <a:r>
              <a:rPr lang="it-IT" altLang="it-IT" sz="1400" dirty="0">
                <a:latin typeface="+mn-lt"/>
              </a:rPr>
              <a:t>Ne scaturisce la massima concentrazione del potere organizzativo al vertice aziendale, che costituisce sia l'organo istituzionale che l'organo direttivo.</a:t>
            </a:r>
          </a:p>
        </p:txBody>
      </p:sp>
      <p:sp>
        <p:nvSpPr>
          <p:cNvPr id="5" name="Rettangolo 4"/>
          <p:cNvSpPr/>
          <p:nvPr/>
        </p:nvSpPr>
        <p:spPr>
          <a:xfrm>
            <a:off x="5223325" y="116632"/>
            <a:ext cx="4724341" cy="400110"/>
          </a:xfrm>
          <a:prstGeom prst="rect">
            <a:avLst/>
          </a:prstGeom>
        </p:spPr>
        <p:txBody>
          <a:bodyPr wrap="square">
            <a:spAutoFit/>
          </a:bodyPr>
          <a:lstStyle/>
          <a:p>
            <a:pPr lvl="0" fontAlgn="base">
              <a:spcBef>
                <a:spcPct val="0"/>
              </a:spcBef>
              <a:spcAft>
                <a:spcPct val="0"/>
              </a:spcAft>
            </a:pPr>
            <a:r>
              <a:rPr lang="it-IT" sz="2000" b="1" dirty="0"/>
              <a:t>Struttura Organizzativa Elementare</a:t>
            </a:r>
            <a:endParaRPr lang="it-IT" altLang="it-IT" sz="2000" b="1" dirty="0">
              <a:solidFill>
                <a:srgbClr val="000000"/>
              </a:solidFill>
            </a:endParaRPr>
          </a:p>
        </p:txBody>
      </p:sp>
    </p:spTree>
    <p:extLst>
      <p:ext uri="{BB962C8B-B14F-4D97-AF65-F5344CB8AC3E}">
        <p14:creationId xmlns:p14="http://schemas.microsoft.com/office/powerpoint/2010/main" val="9789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descr="sistem20"/>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80085" y="1394595"/>
            <a:ext cx="8784975" cy="3352800"/>
          </a:xfrm>
          <a:noFill/>
        </p:spPr>
      </p:pic>
      <p:sp>
        <p:nvSpPr>
          <p:cNvPr id="5" name="Rectangle 8">
            <a:extLst>
              <a:ext uri="{FF2B5EF4-FFF2-40B4-BE49-F238E27FC236}">
                <a16:creationId xmlns:a16="http://schemas.microsoft.com/office/drawing/2014/main" id="{03B2B6DF-12CD-4A94-A69B-6B7C3E99128D}"/>
              </a:ext>
            </a:extLst>
          </p:cNvPr>
          <p:cNvSpPr>
            <a:spLocks noChangeArrowheads="1"/>
          </p:cNvSpPr>
          <p:nvPr/>
        </p:nvSpPr>
        <p:spPr bwMode="auto">
          <a:xfrm>
            <a:off x="780086" y="4880009"/>
            <a:ext cx="8784974" cy="1295400"/>
          </a:xfrm>
          <a:prstGeom prst="rect">
            <a:avLst/>
          </a:prstGeom>
          <a:gradFill rotWithShape="1">
            <a:gsLst>
              <a:gs pos="0">
                <a:srgbClr val="66FFCC"/>
              </a:gs>
              <a:gs pos="100000">
                <a:srgbClr val="CCFF33"/>
              </a:gs>
            </a:gsLst>
            <a:lin ang="5400000" scaled="1"/>
          </a:gradFill>
          <a:ln w="9525">
            <a:solidFill>
              <a:schemeClr val="tx1"/>
            </a:solidFill>
            <a:miter lim="800000"/>
            <a:headEnd/>
            <a:tailEnd/>
          </a:ln>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a:p>
        </p:txBody>
      </p:sp>
      <p:sp>
        <p:nvSpPr>
          <p:cNvPr id="4" name="Text Box 11"/>
          <p:cNvSpPr txBox="1">
            <a:spLocks noChangeArrowheads="1"/>
          </p:cNvSpPr>
          <p:nvPr/>
        </p:nvSpPr>
        <p:spPr bwMode="auto">
          <a:xfrm>
            <a:off x="943472" y="4851970"/>
            <a:ext cx="8458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just" eaLnBrk="1" hangingPunct="1">
              <a:spcBef>
                <a:spcPct val="50000"/>
              </a:spcBef>
            </a:pPr>
            <a:r>
              <a:rPr lang="it-IT" altLang="it-IT" sz="2000" dirty="0">
                <a:latin typeface="+mn-lt"/>
              </a:rPr>
              <a:t>Questo tipo o modello di struttura elementare va bene per la piccola azienda; esso, infatti, garantisce la massima efficacia e rapidità delle scelte, fatte direttamente dall'imprenditore, e la massima efficienza, in quanto i costi amministrativi e di gestione sono ridotti al minimo.</a:t>
            </a:r>
          </a:p>
        </p:txBody>
      </p:sp>
      <p:sp>
        <p:nvSpPr>
          <p:cNvPr id="6" name="Rettangolo 5">
            <a:extLst>
              <a:ext uri="{FF2B5EF4-FFF2-40B4-BE49-F238E27FC236}">
                <a16:creationId xmlns:a16="http://schemas.microsoft.com/office/drawing/2014/main" id="{B523D501-0AB3-46CE-B0F9-CA8AD29F6E6B}"/>
              </a:ext>
            </a:extLst>
          </p:cNvPr>
          <p:cNvSpPr/>
          <p:nvPr/>
        </p:nvSpPr>
        <p:spPr>
          <a:xfrm>
            <a:off x="6079604" y="390203"/>
            <a:ext cx="3600400" cy="400110"/>
          </a:xfrm>
          <a:prstGeom prst="rect">
            <a:avLst/>
          </a:prstGeom>
        </p:spPr>
        <p:txBody>
          <a:bodyPr wrap="square">
            <a:spAutoFit/>
          </a:bodyPr>
          <a:lstStyle/>
          <a:p>
            <a:pPr lvl="0" algn="r" fontAlgn="base">
              <a:spcBef>
                <a:spcPct val="0"/>
              </a:spcBef>
              <a:spcAft>
                <a:spcPct val="0"/>
              </a:spcAft>
            </a:pPr>
            <a:r>
              <a:rPr lang="it-IT" altLang="it-IT" sz="2000" b="1" dirty="0">
                <a:solidFill>
                  <a:srgbClr val="000000"/>
                </a:solidFill>
              </a:rPr>
              <a:t>LA STRUTTURA ELEMENTARE</a:t>
            </a:r>
          </a:p>
        </p:txBody>
      </p:sp>
    </p:spTree>
    <p:extLst>
      <p:ext uri="{BB962C8B-B14F-4D97-AF65-F5344CB8AC3E}">
        <p14:creationId xmlns:p14="http://schemas.microsoft.com/office/powerpoint/2010/main" val="9789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1315426-90D9-8FA2-62B5-F47643115692}"/>
              </a:ext>
            </a:extLst>
          </p:cNvPr>
          <p:cNvSpPr txBox="1"/>
          <p:nvPr/>
        </p:nvSpPr>
        <p:spPr>
          <a:xfrm>
            <a:off x="679004" y="1628800"/>
            <a:ext cx="9505056" cy="4524315"/>
          </a:xfrm>
          <a:prstGeom prst="rect">
            <a:avLst/>
          </a:prstGeom>
          <a:noFill/>
        </p:spPr>
        <p:txBody>
          <a:bodyPr wrap="square">
            <a:spAutoFit/>
          </a:bodyPr>
          <a:lstStyle/>
          <a:p>
            <a:r>
              <a:rPr lang="it-IT" b="1" dirty="0"/>
              <a:t>Modello Organizzativo Funzionale</a:t>
            </a:r>
          </a:p>
          <a:p>
            <a:r>
              <a:rPr lang="it-IT" dirty="0"/>
              <a:t>🔹 </a:t>
            </a:r>
            <a:r>
              <a:rPr lang="it-IT" b="1" dirty="0"/>
              <a:t>Descrizione:</a:t>
            </a:r>
            <a:endParaRPr lang="it-IT" dirty="0"/>
          </a:p>
          <a:p>
            <a:pPr marL="285750" indent="-285750">
              <a:buFont typeface="Arial" panose="020B0604020202020204" pitchFamily="34" charset="0"/>
              <a:buChar char="•"/>
            </a:pPr>
            <a:r>
              <a:rPr lang="it-IT" dirty="0"/>
              <a:t>L'azienda è suddivisa in </a:t>
            </a:r>
            <a:r>
              <a:rPr lang="it-IT" b="1" dirty="0"/>
              <a:t>funzioni aziendali</a:t>
            </a:r>
            <a:r>
              <a:rPr lang="it-IT" dirty="0"/>
              <a:t> (produzione, marketing, vendite, finanza, risorse umane, ecc.).</a:t>
            </a:r>
          </a:p>
          <a:p>
            <a:pPr marL="285750" indent="-285750">
              <a:buFont typeface="Arial" panose="020B0604020202020204" pitchFamily="34" charset="0"/>
              <a:buChar char="•"/>
            </a:pPr>
            <a:r>
              <a:rPr lang="it-IT" dirty="0"/>
              <a:t>Ogni funzione è guidata da un manager specializzato.</a:t>
            </a:r>
          </a:p>
          <a:p>
            <a:endParaRPr lang="it-IT" dirty="0"/>
          </a:p>
          <a:p>
            <a:r>
              <a:rPr lang="it-IT" dirty="0"/>
              <a:t>🔹 </a:t>
            </a:r>
            <a:r>
              <a:rPr lang="it-IT" b="1" dirty="0"/>
              <a:t>Vantaggi:</a:t>
            </a:r>
            <a:br>
              <a:rPr lang="it-IT" dirty="0"/>
            </a:br>
            <a:r>
              <a:rPr lang="it-IT" dirty="0"/>
              <a:t>✅ Specializzazione ed efficienza.</a:t>
            </a:r>
            <a:br>
              <a:rPr lang="it-IT" dirty="0"/>
            </a:br>
            <a:r>
              <a:rPr lang="it-IT" dirty="0"/>
              <a:t>✅ Maggiore controllo nelle singole aree.</a:t>
            </a:r>
            <a:br>
              <a:rPr lang="it-IT" dirty="0"/>
            </a:br>
            <a:r>
              <a:rPr lang="it-IT" dirty="0"/>
              <a:t>✅ Chiara definizione dei ruoli.</a:t>
            </a:r>
          </a:p>
          <a:p>
            <a:endParaRPr lang="it-IT" dirty="0"/>
          </a:p>
          <a:p>
            <a:r>
              <a:rPr lang="it-IT" dirty="0"/>
              <a:t>🔹 </a:t>
            </a:r>
            <a:r>
              <a:rPr lang="it-IT" b="1" dirty="0"/>
              <a:t>Svantaggi:</a:t>
            </a:r>
            <a:br>
              <a:rPr lang="it-IT" dirty="0"/>
            </a:br>
            <a:r>
              <a:rPr lang="it-IT" dirty="0"/>
              <a:t>❌ Scarsa comunicazione tra reparti.</a:t>
            </a:r>
            <a:br>
              <a:rPr lang="it-IT" dirty="0"/>
            </a:br>
            <a:r>
              <a:rPr lang="it-IT" dirty="0"/>
              <a:t>❌ Rigidità e lentezza nei cambiamenti.</a:t>
            </a:r>
            <a:br>
              <a:rPr lang="it-IT" dirty="0"/>
            </a:br>
            <a:r>
              <a:rPr lang="it-IT" dirty="0"/>
              <a:t>❌ Difficoltà nel coordinare le attività tra le funzioni.</a:t>
            </a:r>
          </a:p>
          <a:p>
            <a:r>
              <a:rPr lang="it-IT" dirty="0"/>
              <a:t>📌 </a:t>
            </a:r>
            <a:r>
              <a:rPr lang="it-IT" b="1" dirty="0"/>
              <a:t>Adatto a:</a:t>
            </a:r>
            <a:r>
              <a:rPr lang="it-IT" dirty="0"/>
              <a:t> aziende con attività </a:t>
            </a:r>
            <a:r>
              <a:rPr lang="it-IT" b="1" dirty="0"/>
              <a:t>standardizzate e poco variabili</a:t>
            </a:r>
            <a:r>
              <a:rPr lang="it-IT" dirty="0"/>
              <a:t>, come le imprese industriali.</a:t>
            </a:r>
          </a:p>
        </p:txBody>
      </p:sp>
      <p:sp>
        <p:nvSpPr>
          <p:cNvPr id="5" name="CasellaDiTesto 4">
            <a:extLst>
              <a:ext uri="{FF2B5EF4-FFF2-40B4-BE49-F238E27FC236}">
                <a16:creationId xmlns:a16="http://schemas.microsoft.com/office/drawing/2014/main" id="{810DD660-4695-EBC2-88C3-C34BA91B5FF7}"/>
              </a:ext>
            </a:extLst>
          </p:cNvPr>
          <p:cNvSpPr txBox="1"/>
          <p:nvPr/>
        </p:nvSpPr>
        <p:spPr>
          <a:xfrm>
            <a:off x="679004" y="620688"/>
            <a:ext cx="9217024" cy="923330"/>
          </a:xfrm>
          <a:prstGeom prst="rect">
            <a:avLst/>
          </a:prstGeom>
          <a:noFill/>
        </p:spPr>
        <p:txBody>
          <a:bodyPr wrap="square">
            <a:spAutoFit/>
          </a:bodyPr>
          <a:lstStyle/>
          <a:p>
            <a:pPr algn="just"/>
            <a:r>
              <a:rPr lang="it-IT" dirty="0"/>
              <a:t>Dal punto di vista aziendale, esistono poi diversi modelli organizzativi, come quello </a:t>
            </a:r>
            <a:r>
              <a:rPr lang="it-IT" b="1" dirty="0"/>
              <a:t>funzionale, divisionale, a matrice e piatto</a:t>
            </a:r>
            <a:r>
              <a:rPr lang="it-IT" dirty="0"/>
              <a:t>, ognuno con caratteristiche specifiche per la gestione delle attività e del personale.</a:t>
            </a:r>
          </a:p>
        </p:txBody>
      </p:sp>
    </p:spTree>
    <p:extLst>
      <p:ext uri="{BB962C8B-B14F-4D97-AF65-F5344CB8AC3E}">
        <p14:creationId xmlns:p14="http://schemas.microsoft.com/office/powerpoint/2010/main" val="2696964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426976" y="980728"/>
            <a:ext cx="9433048" cy="55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just"/>
            <a:r>
              <a:rPr lang="it-IT" sz="2000" b="1" dirty="0">
                <a:latin typeface="+mn-lt"/>
              </a:rPr>
              <a:t>Cosa si intende per struttura organizzativa funzionale</a:t>
            </a:r>
          </a:p>
          <a:p>
            <a:pPr algn="just"/>
            <a:r>
              <a:rPr lang="it-IT" sz="2000" dirty="0">
                <a:latin typeface="+mn-lt"/>
              </a:rPr>
              <a:t>Una struttura organizzativa funzionale è un modello di organizzazione aziendale in cui </a:t>
            </a:r>
            <a:r>
              <a:rPr lang="it-IT" sz="2000" b="1" dirty="0">
                <a:latin typeface="+mn-lt"/>
              </a:rPr>
              <a:t>l’azienda è divisa in diverse unità o reparti</a:t>
            </a:r>
            <a:r>
              <a:rPr lang="it-IT" sz="2000" dirty="0">
                <a:latin typeface="+mn-lt"/>
              </a:rPr>
              <a:t>, ognuno dei quali è responsabile di specifiche funzioni o attività aziendali. Questi reparti sono organizzati in base alle competenze e alle specializzazioni delle persone che vi lavorano. </a:t>
            </a:r>
          </a:p>
          <a:p>
            <a:pPr algn="just"/>
            <a:r>
              <a:rPr lang="it-IT" sz="2000" dirty="0">
                <a:latin typeface="+mn-lt"/>
              </a:rPr>
              <a:t>In altre parole, i dipendenti con </a:t>
            </a:r>
            <a:r>
              <a:rPr lang="it-IT" sz="2000" b="1" dirty="0">
                <a:latin typeface="+mn-lt"/>
              </a:rPr>
              <a:t>abilità simili o correlate</a:t>
            </a:r>
            <a:r>
              <a:rPr lang="it-IT" sz="2000" dirty="0">
                <a:latin typeface="+mn-lt"/>
              </a:rPr>
              <a:t> vengono raggruppati insieme all’interno di ciascun reparto.</a:t>
            </a:r>
          </a:p>
          <a:p>
            <a:pPr algn="just"/>
            <a:r>
              <a:rPr lang="it-IT" sz="2000" dirty="0">
                <a:latin typeface="+mn-lt"/>
              </a:rPr>
              <a:t>Le strutture organizzative funzionali sono spesso utilizzate </a:t>
            </a:r>
            <a:r>
              <a:rPr lang="it-IT" sz="2000" b="1" dirty="0">
                <a:latin typeface="+mn-lt"/>
              </a:rPr>
              <a:t>nelle aziende di piccole e medie dimensioni</a:t>
            </a:r>
            <a:r>
              <a:rPr lang="it-IT" sz="2000" dirty="0">
                <a:latin typeface="+mn-lt"/>
              </a:rPr>
              <a:t>, dove è possibile mantenere un alto livello di specializzazione. Sono anche comuni nelle aziende che producono un solo prodotto o servizio, oppure che si concentrano su un’unica area di mercato.</a:t>
            </a:r>
          </a:p>
          <a:p>
            <a:pPr algn="just"/>
            <a:r>
              <a:rPr lang="it-IT" sz="2000" dirty="0">
                <a:latin typeface="+mn-lt"/>
              </a:rPr>
              <a:t>Ogni reparto funzionale è </a:t>
            </a:r>
            <a:r>
              <a:rPr lang="it-IT" sz="2000" b="1" dirty="0">
                <a:latin typeface="+mn-lt"/>
              </a:rPr>
              <a:t>guidato da un responsabile o dirigente</a:t>
            </a:r>
            <a:r>
              <a:rPr lang="it-IT" sz="2000" dirty="0">
                <a:latin typeface="+mn-lt"/>
              </a:rPr>
              <a:t> con competenze e conoscenze specifiche relative a quel settore, per questo motivo viene chiamata anche </a:t>
            </a:r>
            <a:r>
              <a:rPr lang="it-IT" sz="2000" b="1" dirty="0">
                <a:latin typeface="+mn-lt"/>
              </a:rPr>
              <a:t>struttura organizzativa gerarchica</a:t>
            </a:r>
            <a:r>
              <a:rPr lang="it-IT" sz="2000" dirty="0">
                <a:latin typeface="+mn-lt"/>
              </a:rPr>
              <a:t>.</a:t>
            </a:r>
          </a:p>
          <a:p>
            <a:pPr algn="just"/>
            <a:endParaRPr lang="it-IT" sz="2000" dirty="0">
              <a:latin typeface="+mn-lt"/>
            </a:endParaRPr>
          </a:p>
          <a:p>
            <a:pPr algn="just"/>
            <a:r>
              <a:rPr lang="it-IT" sz="2000" dirty="0">
                <a:latin typeface="+mn-lt"/>
              </a:rPr>
              <a:t>Qual è il risultato? </a:t>
            </a:r>
            <a:r>
              <a:rPr lang="it-IT" sz="2000" b="1" dirty="0">
                <a:latin typeface="+mn-lt"/>
              </a:rPr>
              <a:t>Promuovere la specializzazione, l’efficienza e la chiarezza</a:t>
            </a:r>
            <a:r>
              <a:rPr lang="it-IT" sz="2000" dirty="0">
                <a:latin typeface="+mn-lt"/>
              </a:rPr>
              <a:t> nella catena di comando. </a:t>
            </a:r>
          </a:p>
          <a:p>
            <a:pPr algn="just" eaLnBrk="1" hangingPunct="1">
              <a:spcBef>
                <a:spcPct val="50000"/>
              </a:spcBef>
            </a:pPr>
            <a:endParaRPr lang="it-IT" altLang="it-IT" sz="1100" dirty="0">
              <a:latin typeface="+mn-lt"/>
            </a:endParaRPr>
          </a:p>
        </p:txBody>
      </p:sp>
      <p:sp>
        <p:nvSpPr>
          <p:cNvPr id="6" name="Rettangolo 5">
            <a:extLst>
              <a:ext uri="{FF2B5EF4-FFF2-40B4-BE49-F238E27FC236}">
                <a16:creationId xmlns:a16="http://schemas.microsoft.com/office/drawing/2014/main" id="{44F2E141-AE73-423A-9596-C731AF4F375E}"/>
              </a:ext>
            </a:extLst>
          </p:cNvPr>
          <p:cNvSpPr/>
          <p:nvPr/>
        </p:nvSpPr>
        <p:spPr>
          <a:xfrm>
            <a:off x="5935588" y="260648"/>
            <a:ext cx="4032448" cy="461665"/>
          </a:xfrm>
          <a:prstGeom prst="rect">
            <a:avLst/>
          </a:prstGeom>
        </p:spPr>
        <p:txBody>
          <a:bodyPr wrap="square">
            <a:spAutoFit/>
          </a:bodyPr>
          <a:lstStyle/>
          <a:p>
            <a:pPr lvl="0" algn="r" fontAlgn="base">
              <a:spcBef>
                <a:spcPct val="0"/>
              </a:spcBef>
              <a:spcAft>
                <a:spcPct val="0"/>
              </a:spcAft>
            </a:pPr>
            <a:r>
              <a:rPr lang="it-IT" altLang="it-IT" sz="2400" b="1" dirty="0">
                <a:solidFill>
                  <a:srgbClr val="000000"/>
                </a:solidFill>
              </a:rPr>
              <a:t>LA STRUTTURA FUNZIONALE</a:t>
            </a:r>
          </a:p>
        </p:txBody>
      </p:sp>
    </p:spTree>
    <p:extLst>
      <p:ext uri="{BB962C8B-B14F-4D97-AF65-F5344CB8AC3E}">
        <p14:creationId xmlns:p14="http://schemas.microsoft.com/office/powerpoint/2010/main" val="9789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53B1E-8AD6-F558-7199-D35AA958F03E}"/>
            </a:ext>
          </a:extLst>
        </p:cNvPr>
        <p:cNvGrpSpPr/>
        <p:nvPr/>
      </p:nvGrpSpPr>
      <p:grpSpPr>
        <a:xfrm>
          <a:off x="0" y="0"/>
          <a:ext cx="0" cy="0"/>
          <a:chOff x="0" y="0"/>
          <a:chExt cx="0" cy="0"/>
        </a:xfrm>
      </p:grpSpPr>
      <p:sp>
        <p:nvSpPr>
          <p:cNvPr id="3" name="Text Box 12">
            <a:extLst>
              <a:ext uri="{FF2B5EF4-FFF2-40B4-BE49-F238E27FC236}">
                <a16:creationId xmlns:a16="http://schemas.microsoft.com/office/drawing/2014/main" id="{BD895412-D67C-6EF3-9D89-CFC5140D7438}"/>
              </a:ext>
            </a:extLst>
          </p:cNvPr>
          <p:cNvSpPr txBox="1">
            <a:spLocks noChangeArrowheads="1"/>
          </p:cNvSpPr>
          <p:nvPr/>
        </p:nvSpPr>
        <p:spPr bwMode="auto">
          <a:xfrm>
            <a:off x="426976" y="980728"/>
            <a:ext cx="9433048"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just" eaLnBrk="1" hangingPunct="1">
              <a:spcBef>
                <a:spcPct val="50000"/>
              </a:spcBef>
            </a:pPr>
            <a:r>
              <a:rPr lang="it-IT" altLang="it-IT" sz="2200" dirty="0">
                <a:latin typeface="+mn-lt"/>
              </a:rPr>
              <a:t>Man mano che </a:t>
            </a:r>
            <a:r>
              <a:rPr lang="it-IT" altLang="it-IT" sz="2200" dirty="0">
                <a:solidFill>
                  <a:srgbClr val="C00000"/>
                </a:solidFill>
                <a:latin typeface="+mn-lt"/>
              </a:rPr>
              <a:t>aumentano le dimensione della azienda </a:t>
            </a:r>
            <a:r>
              <a:rPr lang="it-IT" altLang="it-IT" sz="2200" dirty="0">
                <a:latin typeface="+mn-lt"/>
              </a:rPr>
              <a:t>non si può più andare avanti con i </a:t>
            </a:r>
            <a:r>
              <a:rPr lang="it-IT" altLang="it-IT" sz="2200" dirty="0">
                <a:solidFill>
                  <a:srgbClr val="C00000"/>
                </a:solidFill>
                <a:latin typeface="+mn-lt"/>
              </a:rPr>
              <a:t>metodi empirici, cioè quelli basati sulla esperienza </a:t>
            </a:r>
            <a:r>
              <a:rPr lang="it-IT" altLang="it-IT" sz="2200" dirty="0">
                <a:latin typeface="+mn-lt"/>
              </a:rPr>
              <a:t>della singola persona, acquisita con i continui errori e riaggiustamenti di ogni giorno. Occorre, invece, adottare </a:t>
            </a:r>
            <a:r>
              <a:rPr lang="it-IT" altLang="it-IT" sz="2200" dirty="0">
                <a:solidFill>
                  <a:srgbClr val="C00000"/>
                </a:solidFill>
                <a:latin typeface="+mn-lt"/>
              </a:rPr>
              <a:t>modelli più complessi di struttura organizzativa</a:t>
            </a:r>
            <a:r>
              <a:rPr lang="it-IT" altLang="it-IT" sz="2200" dirty="0">
                <a:latin typeface="+mn-lt"/>
              </a:rPr>
              <a:t>, col fine sia di garantire la efficacia delle scelte e sia la efficienza.</a:t>
            </a:r>
          </a:p>
          <a:p>
            <a:pPr algn="just" eaLnBrk="1" hangingPunct="1">
              <a:spcBef>
                <a:spcPct val="50000"/>
              </a:spcBef>
            </a:pPr>
            <a:r>
              <a:rPr lang="it-IT" altLang="it-IT" sz="2200" dirty="0">
                <a:latin typeface="+mn-lt"/>
              </a:rPr>
              <a:t>Nel modello di struttura funzionale la organizzazione </a:t>
            </a:r>
            <a:r>
              <a:rPr lang="it-IT" altLang="it-IT" sz="2200" dirty="0">
                <a:solidFill>
                  <a:srgbClr val="C00000"/>
                </a:solidFill>
                <a:latin typeface="+mn-lt"/>
              </a:rPr>
              <a:t>si basa sulla suddivisione del lavoro in base alle funzioni</a:t>
            </a:r>
            <a:r>
              <a:rPr lang="it-IT" altLang="it-IT" sz="2200" dirty="0">
                <a:latin typeface="+mn-lt"/>
              </a:rPr>
              <a:t>; le funzioni sono un modo di suddividere i processi in modo che siano della medesima specie. </a:t>
            </a:r>
          </a:p>
          <a:p>
            <a:pPr algn="just" eaLnBrk="1" hangingPunct="1">
              <a:spcBef>
                <a:spcPct val="50000"/>
              </a:spcBef>
            </a:pPr>
            <a:r>
              <a:rPr lang="it-IT" altLang="it-IT" sz="2200" dirty="0">
                <a:latin typeface="+mn-lt"/>
              </a:rPr>
              <a:t>Questo modello si applica ad </a:t>
            </a:r>
            <a:r>
              <a:rPr lang="it-IT" altLang="it-IT" sz="2200" dirty="0">
                <a:solidFill>
                  <a:srgbClr val="C00000"/>
                </a:solidFill>
                <a:latin typeface="+mn-lt"/>
              </a:rPr>
              <a:t>imprese ad un solo prodotto o a una linea omogenea di prodotti, destinati ad un solo tipo di clienti</a:t>
            </a:r>
            <a:r>
              <a:rPr lang="it-IT" altLang="it-IT" sz="2200" dirty="0">
                <a:latin typeface="+mn-lt"/>
              </a:rPr>
              <a:t>; cioè ad imprese che effettuano una produzione standardizzata, cioè realizzano prodotti sostanzialmente identici e che differiscono solo per elementi di secondaria importanza. Per esempio nelle imprese automobilistiche, dove le automobili dello stesso tipo sono tutte uguali e differiscono solo per il colore o gli accessori.</a:t>
            </a:r>
          </a:p>
        </p:txBody>
      </p:sp>
      <p:sp>
        <p:nvSpPr>
          <p:cNvPr id="6" name="Rettangolo 5">
            <a:extLst>
              <a:ext uri="{FF2B5EF4-FFF2-40B4-BE49-F238E27FC236}">
                <a16:creationId xmlns:a16="http://schemas.microsoft.com/office/drawing/2014/main" id="{0BC8B7E8-78A9-39DE-E6F8-AA33A78E81AC}"/>
              </a:ext>
            </a:extLst>
          </p:cNvPr>
          <p:cNvSpPr/>
          <p:nvPr/>
        </p:nvSpPr>
        <p:spPr>
          <a:xfrm>
            <a:off x="5935588" y="260648"/>
            <a:ext cx="4032448" cy="461665"/>
          </a:xfrm>
          <a:prstGeom prst="rect">
            <a:avLst/>
          </a:prstGeom>
        </p:spPr>
        <p:txBody>
          <a:bodyPr wrap="square">
            <a:spAutoFit/>
          </a:bodyPr>
          <a:lstStyle/>
          <a:p>
            <a:pPr lvl="0" algn="r" fontAlgn="base">
              <a:spcBef>
                <a:spcPct val="0"/>
              </a:spcBef>
              <a:spcAft>
                <a:spcPct val="0"/>
              </a:spcAft>
            </a:pPr>
            <a:r>
              <a:rPr lang="it-IT" altLang="it-IT" sz="2400" b="1" dirty="0">
                <a:solidFill>
                  <a:srgbClr val="000000"/>
                </a:solidFill>
              </a:rPr>
              <a:t>LA STRUTTURA FUNZIONALE</a:t>
            </a:r>
          </a:p>
        </p:txBody>
      </p:sp>
    </p:spTree>
    <p:extLst>
      <p:ext uri="{BB962C8B-B14F-4D97-AF65-F5344CB8AC3E}">
        <p14:creationId xmlns:p14="http://schemas.microsoft.com/office/powerpoint/2010/main" val="103585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462980" y="605695"/>
            <a:ext cx="936104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r>
              <a:rPr lang="it-IT" altLang="it-IT" sz="2000" dirty="0">
                <a:latin typeface="+mn-lt"/>
              </a:rPr>
              <a:t> Gli </a:t>
            </a:r>
            <a:r>
              <a:rPr lang="it-IT" altLang="it-IT" sz="2000" dirty="0">
                <a:solidFill>
                  <a:srgbClr val="C00000"/>
                </a:solidFill>
                <a:latin typeface="+mn-lt"/>
              </a:rPr>
              <a:t>organi direttivi detengono un grande potere organizzativo e decisionale</a:t>
            </a:r>
            <a:r>
              <a:rPr lang="it-IT" altLang="it-IT" sz="2000" dirty="0">
                <a:latin typeface="+mn-lt"/>
              </a:rPr>
              <a:t>; ogni direzione è specializzata su una singola area, con obiettivi particolari; </a:t>
            </a:r>
            <a:r>
              <a:rPr lang="it-IT" altLang="it-IT" sz="2000" dirty="0">
                <a:solidFill>
                  <a:srgbClr val="C00000"/>
                </a:solidFill>
                <a:latin typeface="+mn-lt"/>
              </a:rPr>
              <a:t>perde in tal modo la vista globale della situazione aziendale.</a:t>
            </a:r>
          </a:p>
          <a:p>
            <a:pPr eaLnBrk="1" hangingPunct="1"/>
            <a:r>
              <a:rPr lang="it-IT" altLang="it-IT" sz="2000" dirty="0">
                <a:latin typeface="+mn-lt"/>
              </a:rPr>
              <a:t>Le decisioni strategiche si accentrano al </a:t>
            </a:r>
            <a:r>
              <a:rPr lang="it-IT" altLang="it-IT" sz="2000" dirty="0">
                <a:solidFill>
                  <a:srgbClr val="C00000"/>
                </a:solidFill>
                <a:latin typeface="+mn-lt"/>
              </a:rPr>
              <a:t>vertice, nella Direzione Generale</a:t>
            </a:r>
            <a:r>
              <a:rPr lang="it-IT" altLang="it-IT" sz="2000" dirty="0">
                <a:latin typeface="+mn-lt"/>
              </a:rPr>
              <a:t>, anche se queste avvengono con la partecipazione dei vari organi direttivi della singola funzione.</a:t>
            </a:r>
          </a:p>
          <a:p>
            <a:pPr eaLnBrk="1" hangingPunct="1"/>
            <a:r>
              <a:rPr lang="it-IT" altLang="it-IT" sz="2000" dirty="0">
                <a:latin typeface="+mn-lt"/>
              </a:rPr>
              <a:t>Il coordinamento non si basa solo sulla gerarchia, ma si svolge anche mediante relazioni orizzontali tra le varie direzioni.</a:t>
            </a:r>
          </a:p>
          <a:p>
            <a:pPr eaLnBrk="1" hangingPunct="1"/>
            <a:r>
              <a:rPr lang="it-IT" altLang="it-IT" sz="2000" dirty="0">
                <a:latin typeface="+mn-lt"/>
              </a:rPr>
              <a:t>Il </a:t>
            </a:r>
            <a:r>
              <a:rPr lang="it-IT" altLang="it-IT" sz="2000" dirty="0">
                <a:solidFill>
                  <a:srgbClr val="C00000"/>
                </a:solidFill>
                <a:latin typeface="+mn-lt"/>
              </a:rPr>
              <a:t>controllo diviene complesso</a:t>
            </a:r>
            <a:r>
              <a:rPr lang="it-IT" altLang="it-IT" sz="2000" dirty="0">
                <a:latin typeface="+mn-lt"/>
              </a:rPr>
              <a:t> in quanto occorre conoscere l'andamento economico dei vari settori aziendali.</a:t>
            </a:r>
          </a:p>
          <a:p>
            <a:pPr eaLnBrk="1" hangingPunct="1"/>
            <a:r>
              <a:rPr lang="it-IT" altLang="it-IT" sz="2000" dirty="0">
                <a:latin typeface="+mn-lt"/>
              </a:rPr>
              <a:t>Tale struttura funzionale da un lato </a:t>
            </a:r>
            <a:r>
              <a:rPr lang="it-IT" altLang="it-IT" sz="2000" dirty="0">
                <a:solidFill>
                  <a:srgbClr val="C00000"/>
                </a:solidFill>
                <a:latin typeface="+mn-lt"/>
              </a:rPr>
              <a:t>rende veloci gli ordini e le informazioni</a:t>
            </a:r>
            <a:r>
              <a:rPr lang="it-IT" altLang="it-IT" sz="2000" dirty="0">
                <a:latin typeface="+mn-lt"/>
              </a:rPr>
              <a:t>, ma dall'altro può creare </a:t>
            </a:r>
            <a:r>
              <a:rPr lang="it-IT" altLang="it-IT" sz="2000" dirty="0">
                <a:solidFill>
                  <a:srgbClr val="C00000"/>
                </a:solidFill>
                <a:latin typeface="+mn-lt"/>
              </a:rPr>
              <a:t>pericolosi conflitti di competenza</a:t>
            </a:r>
            <a:r>
              <a:rPr lang="it-IT" altLang="it-IT" sz="2000" dirty="0">
                <a:latin typeface="+mn-lt"/>
              </a:rPr>
              <a:t>: lo stesso dipendente, infatti, può ricevere ordini da due o più superiori. Come vediamo dall'organigramma a seguire l'operaio n. 1 può ricevere ordini e trasferire  informazioni, oltre che dal suo diretto superiore gerarchico, cioè il Direttore di produzione, anche dalla Direzione acquisti, quando per esempio un singolo pezzo da produrre può essere di un materiale diverso, ferro, invece di rame; o dalla direzione vendite, se, per esempio, il colore di una certa auto deve essere  quello richiesto da un certo tipo di clientela, o dalla Direzione del personale, riguardo, per esempio, a particolari condizioni ambientali di esecuzione richieste dalla normative di sicurezza o da contratti sindacali. </a:t>
            </a:r>
          </a:p>
          <a:p>
            <a:pPr eaLnBrk="1" hangingPunct="1"/>
            <a:r>
              <a:rPr lang="it-IT" altLang="it-IT" sz="2000" dirty="0">
                <a:latin typeface="+mn-lt"/>
              </a:rPr>
              <a:t>Se gli ordini sono contrastanti viene a mancare la unitarietà della gestione.</a:t>
            </a:r>
          </a:p>
        </p:txBody>
      </p:sp>
      <p:sp>
        <p:nvSpPr>
          <p:cNvPr id="4" name="Rettangolo 3">
            <a:extLst>
              <a:ext uri="{FF2B5EF4-FFF2-40B4-BE49-F238E27FC236}">
                <a16:creationId xmlns:a16="http://schemas.microsoft.com/office/drawing/2014/main" id="{6B25F374-550B-40FF-B253-91FEB2D82D18}"/>
              </a:ext>
            </a:extLst>
          </p:cNvPr>
          <p:cNvSpPr/>
          <p:nvPr/>
        </p:nvSpPr>
        <p:spPr>
          <a:xfrm>
            <a:off x="3950296" y="20920"/>
            <a:ext cx="6336704" cy="461665"/>
          </a:xfrm>
          <a:prstGeom prst="rect">
            <a:avLst/>
          </a:prstGeom>
        </p:spPr>
        <p:txBody>
          <a:bodyPr wrap="square">
            <a:spAutoFit/>
          </a:bodyPr>
          <a:lstStyle/>
          <a:p>
            <a:pPr lvl="0" algn="r" fontAlgn="base">
              <a:spcBef>
                <a:spcPct val="0"/>
              </a:spcBef>
              <a:spcAft>
                <a:spcPct val="0"/>
              </a:spcAft>
            </a:pPr>
            <a:r>
              <a:rPr lang="it-IT" altLang="it-IT" sz="2400" b="1" dirty="0">
                <a:solidFill>
                  <a:srgbClr val="000000"/>
                </a:solidFill>
              </a:rPr>
              <a:t>LA STRUTTURA FUNZIONALE</a:t>
            </a:r>
          </a:p>
        </p:txBody>
      </p:sp>
    </p:spTree>
    <p:extLst>
      <p:ext uri="{BB962C8B-B14F-4D97-AF65-F5344CB8AC3E}">
        <p14:creationId xmlns:p14="http://schemas.microsoft.com/office/powerpoint/2010/main" val="9789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Premere per ingrandire l'organigramm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8964" y="1117262"/>
            <a:ext cx="9472295" cy="2793107"/>
          </a:xfrm>
          <a:noFill/>
        </p:spPr>
      </p:pic>
      <p:grpSp>
        <p:nvGrpSpPr>
          <p:cNvPr id="13" name="Gruppo 12">
            <a:extLst>
              <a:ext uri="{FF2B5EF4-FFF2-40B4-BE49-F238E27FC236}">
                <a16:creationId xmlns:a16="http://schemas.microsoft.com/office/drawing/2014/main" id="{EE8DFD0C-EFDB-401E-8E6D-E6FE4ED82626}"/>
              </a:ext>
            </a:extLst>
          </p:cNvPr>
          <p:cNvGrpSpPr/>
          <p:nvPr/>
        </p:nvGrpSpPr>
        <p:grpSpPr>
          <a:xfrm>
            <a:off x="318964" y="4048663"/>
            <a:ext cx="9577064" cy="2453127"/>
            <a:chOff x="679004" y="4408704"/>
            <a:chExt cx="8784976" cy="2085808"/>
          </a:xfrm>
        </p:grpSpPr>
        <p:sp>
          <p:nvSpPr>
            <p:cNvPr id="4" name="Rectangle 9"/>
            <p:cNvSpPr>
              <a:spLocks noChangeArrowheads="1"/>
            </p:cNvSpPr>
            <p:nvPr/>
          </p:nvSpPr>
          <p:spPr bwMode="auto">
            <a:xfrm>
              <a:off x="679004" y="4437112"/>
              <a:ext cx="1600200" cy="2057400"/>
            </a:xfrm>
            <a:prstGeom prst="rect">
              <a:avLst/>
            </a:prstGeom>
            <a:gradFill rotWithShape="1">
              <a:gsLst>
                <a:gs pos="0">
                  <a:srgbClr val="66FFCC"/>
                </a:gs>
                <a:gs pos="100000">
                  <a:srgbClr val="CCFF33"/>
                </a:gs>
              </a:gsLst>
              <a:lin ang="5400000" scaled="1"/>
            </a:gradFill>
            <a:ln w="9525">
              <a:solidFill>
                <a:schemeClr val="tx1"/>
              </a:solidFill>
              <a:miter lim="800000"/>
              <a:headEnd/>
              <a:tailEnd/>
            </a:ln>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sz="1500">
                <a:latin typeface="+mn-lt"/>
              </a:endParaRPr>
            </a:p>
          </p:txBody>
        </p:sp>
        <p:sp>
          <p:nvSpPr>
            <p:cNvPr id="5" name="Text Box 10"/>
            <p:cNvSpPr txBox="1">
              <a:spLocks noChangeArrowheads="1"/>
            </p:cNvSpPr>
            <p:nvPr/>
          </p:nvSpPr>
          <p:spPr bwMode="auto">
            <a:xfrm>
              <a:off x="679004" y="4427527"/>
              <a:ext cx="159428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1500" dirty="0">
                  <a:latin typeface="+mn-lt"/>
                </a:rPr>
                <a:t>Funzione acquisti, dove metteremo tutti gli organi, sia direttivi che esecutivi, che si occupano degli acquisti di una azienda.</a:t>
              </a:r>
            </a:p>
          </p:txBody>
        </p:sp>
        <p:sp>
          <p:nvSpPr>
            <p:cNvPr id="6" name="Rectangle 11"/>
            <p:cNvSpPr>
              <a:spLocks noChangeArrowheads="1"/>
            </p:cNvSpPr>
            <p:nvPr/>
          </p:nvSpPr>
          <p:spPr bwMode="auto">
            <a:xfrm>
              <a:off x="2431604" y="4437112"/>
              <a:ext cx="1919808" cy="2057400"/>
            </a:xfrm>
            <a:prstGeom prst="rect">
              <a:avLst/>
            </a:prstGeom>
            <a:gradFill rotWithShape="1">
              <a:gsLst>
                <a:gs pos="0">
                  <a:srgbClr val="66FFCC"/>
                </a:gs>
                <a:gs pos="100000">
                  <a:srgbClr val="CCFF33"/>
                </a:gs>
              </a:gsLst>
              <a:lin ang="5400000" scaled="1"/>
            </a:gradFill>
            <a:ln w="9525">
              <a:solidFill>
                <a:schemeClr val="tx1"/>
              </a:solidFill>
              <a:miter lim="800000"/>
              <a:headEnd/>
              <a:tailEnd/>
            </a:ln>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sz="1500" dirty="0">
                <a:latin typeface="+mn-lt"/>
              </a:endParaRPr>
            </a:p>
          </p:txBody>
        </p:sp>
        <p:sp>
          <p:nvSpPr>
            <p:cNvPr id="7" name="Text Box 12"/>
            <p:cNvSpPr txBox="1">
              <a:spLocks noChangeArrowheads="1"/>
            </p:cNvSpPr>
            <p:nvPr/>
          </p:nvSpPr>
          <p:spPr bwMode="auto">
            <a:xfrm>
              <a:off x="2390936" y="4408704"/>
              <a:ext cx="19812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1500" dirty="0">
                  <a:latin typeface="+mn-lt"/>
                </a:rPr>
                <a:t>Funzione produzione, in cui metteremo gli organi che si occupano della effettiva generazione del prodotto, siano essi direttivi che esecutivi.</a:t>
              </a:r>
            </a:p>
          </p:txBody>
        </p:sp>
        <p:sp>
          <p:nvSpPr>
            <p:cNvPr id="8" name="Rectangle 13"/>
            <p:cNvSpPr>
              <a:spLocks noChangeArrowheads="1"/>
            </p:cNvSpPr>
            <p:nvPr/>
          </p:nvSpPr>
          <p:spPr bwMode="auto">
            <a:xfrm>
              <a:off x="4489004" y="4437112"/>
              <a:ext cx="1828800" cy="2057400"/>
            </a:xfrm>
            <a:prstGeom prst="rect">
              <a:avLst/>
            </a:prstGeom>
            <a:gradFill rotWithShape="1">
              <a:gsLst>
                <a:gs pos="0">
                  <a:srgbClr val="66FFCC"/>
                </a:gs>
                <a:gs pos="100000">
                  <a:srgbClr val="CCFF33"/>
                </a:gs>
              </a:gsLst>
              <a:lin ang="5400000" scaled="1"/>
            </a:gradFill>
            <a:ln w="9525">
              <a:solidFill>
                <a:schemeClr val="tx1"/>
              </a:solidFill>
              <a:miter lim="800000"/>
              <a:headEnd/>
              <a:tailEnd/>
            </a:ln>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sz="1500">
                <a:latin typeface="+mn-lt"/>
              </a:endParaRPr>
            </a:p>
          </p:txBody>
        </p:sp>
        <p:sp>
          <p:nvSpPr>
            <p:cNvPr id="9" name="Text Box 14"/>
            <p:cNvSpPr txBox="1">
              <a:spLocks noChangeArrowheads="1"/>
            </p:cNvSpPr>
            <p:nvPr/>
          </p:nvSpPr>
          <p:spPr bwMode="auto">
            <a:xfrm>
              <a:off x="4489004" y="4437112"/>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1500" dirty="0">
                  <a:latin typeface="+mn-lt"/>
                </a:rPr>
                <a:t>Funzione vendite, dove metteremo gli organi che si occupano della distribuzione e vendita del prodotto, sia direttivi che esecutivi.</a:t>
              </a:r>
            </a:p>
          </p:txBody>
        </p:sp>
        <p:sp>
          <p:nvSpPr>
            <p:cNvPr id="10" name="Rectangle 15"/>
            <p:cNvSpPr>
              <a:spLocks noChangeArrowheads="1"/>
            </p:cNvSpPr>
            <p:nvPr/>
          </p:nvSpPr>
          <p:spPr bwMode="auto">
            <a:xfrm>
              <a:off x="6511652" y="4437112"/>
              <a:ext cx="2952328" cy="2057400"/>
            </a:xfrm>
            <a:prstGeom prst="rect">
              <a:avLst/>
            </a:prstGeom>
            <a:gradFill rotWithShape="1">
              <a:gsLst>
                <a:gs pos="0">
                  <a:srgbClr val="66FFCC"/>
                </a:gs>
                <a:gs pos="100000">
                  <a:srgbClr val="CCFF33"/>
                </a:gs>
              </a:gsLst>
              <a:lin ang="5400000" scaled="1"/>
            </a:gradFill>
            <a:ln w="9525">
              <a:solidFill>
                <a:schemeClr val="tx1"/>
              </a:solidFill>
              <a:miter lim="800000"/>
              <a:headEnd/>
              <a:tailEnd/>
            </a:ln>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sz="1500">
                <a:latin typeface="+mn-lt"/>
              </a:endParaRPr>
            </a:p>
          </p:txBody>
        </p:sp>
        <p:sp>
          <p:nvSpPr>
            <p:cNvPr id="11" name="Text Box 16"/>
            <p:cNvSpPr txBox="1">
              <a:spLocks noChangeArrowheads="1"/>
            </p:cNvSpPr>
            <p:nvPr/>
          </p:nvSpPr>
          <p:spPr bwMode="auto">
            <a:xfrm>
              <a:off x="6622604" y="4437112"/>
              <a:ext cx="27432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1500">
                  <a:latin typeface="+mn-lt"/>
                </a:rPr>
                <a:t>Funzione del personale, dove metteremo gli organi che si occupano delle risorse umane, cioè le persone che compongono l'intero sistema aziendale; tale funzione è svolta sia da organi direttivi che esecutivi.</a:t>
              </a:r>
            </a:p>
          </p:txBody>
        </p:sp>
      </p:grpSp>
      <p:sp>
        <p:nvSpPr>
          <p:cNvPr id="12" name="Rettangolo 11">
            <a:extLst>
              <a:ext uri="{FF2B5EF4-FFF2-40B4-BE49-F238E27FC236}">
                <a16:creationId xmlns:a16="http://schemas.microsoft.com/office/drawing/2014/main" id="{4E013A69-78AD-4017-9E80-E3FDBAA8E6CB}"/>
              </a:ext>
            </a:extLst>
          </p:cNvPr>
          <p:cNvSpPr/>
          <p:nvPr/>
        </p:nvSpPr>
        <p:spPr>
          <a:xfrm>
            <a:off x="3297660" y="356209"/>
            <a:ext cx="6336704" cy="461665"/>
          </a:xfrm>
          <a:prstGeom prst="rect">
            <a:avLst/>
          </a:prstGeom>
        </p:spPr>
        <p:txBody>
          <a:bodyPr wrap="square">
            <a:spAutoFit/>
          </a:bodyPr>
          <a:lstStyle/>
          <a:p>
            <a:pPr lvl="0" algn="r" fontAlgn="base">
              <a:spcBef>
                <a:spcPct val="0"/>
              </a:spcBef>
              <a:spcAft>
                <a:spcPct val="0"/>
              </a:spcAft>
            </a:pPr>
            <a:r>
              <a:rPr lang="it-IT" altLang="it-IT" sz="2400" b="1" dirty="0">
                <a:solidFill>
                  <a:srgbClr val="000000"/>
                </a:solidFill>
              </a:rPr>
              <a:t>LA STRUTTURA FUNZIONALE</a:t>
            </a:r>
          </a:p>
        </p:txBody>
      </p:sp>
    </p:spTree>
    <p:extLst>
      <p:ext uri="{BB962C8B-B14F-4D97-AF65-F5344CB8AC3E}">
        <p14:creationId xmlns:p14="http://schemas.microsoft.com/office/powerpoint/2010/main" val="9789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118CD1B-EB5E-C0DA-1649-17B75376955B}"/>
              </a:ext>
            </a:extLst>
          </p:cNvPr>
          <p:cNvSpPr txBox="1"/>
          <p:nvPr/>
        </p:nvSpPr>
        <p:spPr>
          <a:xfrm>
            <a:off x="643000" y="599447"/>
            <a:ext cx="9001000" cy="6247864"/>
          </a:xfrm>
          <a:prstGeom prst="rect">
            <a:avLst/>
          </a:prstGeom>
          <a:noFill/>
        </p:spPr>
        <p:txBody>
          <a:bodyPr wrap="square">
            <a:spAutoFit/>
          </a:bodyPr>
          <a:lstStyle/>
          <a:p>
            <a:pPr algn="just"/>
            <a:r>
              <a:rPr lang="it-IT" sz="2000" b="0" i="0" dirty="0">
                <a:effectLst/>
              </a:rPr>
              <a:t>Perché è importante la struttura organizzativa di un’azienda?</a:t>
            </a:r>
          </a:p>
          <a:p>
            <a:pPr algn="just"/>
            <a:r>
              <a:rPr lang="it-IT" sz="2000" b="0" i="0" dirty="0">
                <a:effectLst/>
              </a:rPr>
              <a:t>Le aziende hanno bisogno di una struttura chiara per poter funzionare senza problemi e allo stesso tempo crescere. Senza di essa non vi è una chiara focalizzazione, né per la direzione né per i dipendenti, perché nessuno sa con esattezza cosa rientri nelle proprie competenze e a chi fare riferimento, causando confusione e stress. I conflitti riguardo alle responsabilità diventano quindi praticamente inevitabili. Le conseguenze che ne derivano sono </a:t>
            </a:r>
            <a:r>
              <a:rPr lang="it-IT" sz="2000" b="1" i="0" dirty="0">
                <a:effectLst/>
              </a:rPr>
              <a:t>mancanza di coordinamento e lentezza dei processi decisionali</a:t>
            </a:r>
            <a:r>
              <a:rPr lang="it-IT" sz="2000" b="0" i="0" dirty="0">
                <a:effectLst/>
              </a:rPr>
              <a:t>, che possono avere un impatto negativo a lungo termine sull'efficienza di un'azienda.</a:t>
            </a:r>
          </a:p>
          <a:p>
            <a:pPr algn="just"/>
            <a:endParaRPr lang="it-IT" sz="2000" b="0" i="0" dirty="0">
              <a:effectLst/>
            </a:endParaRPr>
          </a:p>
          <a:p>
            <a:pPr algn="just"/>
            <a:r>
              <a:rPr lang="it-IT" sz="2000" b="0" i="0" dirty="0">
                <a:effectLst/>
              </a:rPr>
              <a:t>Una struttura organizzativa ben congegnata che definisce in modo comprensibile le catene di comando, i margini di controllo e i canali di comunicazione aiuta ad </a:t>
            </a:r>
            <a:r>
              <a:rPr lang="it-IT" sz="2000" b="1" i="0" dirty="0">
                <a:effectLst/>
              </a:rPr>
              <a:t>allineare tutte le energie con gli obiettivi aziendali</a:t>
            </a:r>
            <a:r>
              <a:rPr lang="it-IT" sz="2000" b="0" i="0" dirty="0">
                <a:effectLst/>
              </a:rPr>
              <a:t>. Ciò si ottiene, ad esempio, chiarendo la catena del valore, creando una visione d'insieme delle aree di lavoro e persino riducendo i costi organizzativi. Inoltre è d’ausilio ai nuovi dipendenti per </a:t>
            </a:r>
            <a:r>
              <a:rPr lang="it-IT" sz="2000" b="1" i="0" dirty="0">
                <a:effectLst/>
              </a:rPr>
              <a:t>orientarsi all'interno dell'azienda</a:t>
            </a:r>
            <a:r>
              <a:rPr lang="it-IT" sz="2000" b="0" i="0" dirty="0">
                <a:effectLst/>
              </a:rPr>
              <a:t>, riconoscere i superiori e i subordinati e comprendere il quadro generale e le opportunità di carriera in azienda.</a:t>
            </a:r>
          </a:p>
          <a:p>
            <a:pPr algn="just"/>
            <a:r>
              <a:rPr lang="it-IT" sz="2000" b="0" i="0" dirty="0">
                <a:effectLst/>
              </a:rPr>
              <a:t>Una chiara struttura organizzativa contribuisce quindi alla soddisfazione sul lavoro e al senso di sicurezza dei dipendenti. Viene spesso comunicata sotto forma di organigramma, ad esempio nell'area di reclutamento sulla homepage dell'azienda.</a:t>
            </a:r>
          </a:p>
        </p:txBody>
      </p:sp>
    </p:spTree>
    <p:extLst>
      <p:ext uri="{BB962C8B-B14F-4D97-AF65-F5344CB8AC3E}">
        <p14:creationId xmlns:p14="http://schemas.microsoft.com/office/powerpoint/2010/main" val="459947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L'operaio n. 1 può ricevere ordini, oltre che dal suo diretto superiore, cioè il Direttore di produzione, anche dalla Direzione acquisti, dalla Direzione vendite, dalla Direzione del personale.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0936" y="836712"/>
            <a:ext cx="9122732" cy="3600400"/>
          </a:xfrm>
          <a:noFill/>
        </p:spPr>
      </p:pic>
      <p:grpSp>
        <p:nvGrpSpPr>
          <p:cNvPr id="8" name="Gruppo 7">
            <a:extLst>
              <a:ext uri="{FF2B5EF4-FFF2-40B4-BE49-F238E27FC236}">
                <a16:creationId xmlns:a16="http://schemas.microsoft.com/office/drawing/2014/main" id="{C8D12DB5-F85D-4086-8A6C-2F171B983253}"/>
              </a:ext>
            </a:extLst>
          </p:cNvPr>
          <p:cNvGrpSpPr/>
          <p:nvPr/>
        </p:nvGrpSpPr>
        <p:grpSpPr>
          <a:xfrm>
            <a:off x="760936" y="4764090"/>
            <a:ext cx="9081071" cy="1473222"/>
            <a:chOff x="760936" y="4764090"/>
            <a:chExt cx="9081071" cy="1473222"/>
          </a:xfrm>
        </p:grpSpPr>
        <p:sp>
          <p:nvSpPr>
            <p:cNvPr id="4" name="Rectangle 8"/>
            <p:cNvSpPr>
              <a:spLocks noChangeArrowheads="1"/>
            </p:cNvSpPr>
            <p:nvPr/>
          </p:nvSpPr>
          <p:spPr bwMode="auto">
            <a:xfrm>
              <a:off x="760936" y="4764090"/>
              <a:ext cx="9081071" cy="1473222"/>
            </a:xfrm>
            <a:prstGeom prst="rect">
              <a:avLst/>
            </a:prstGeom>
            <a:gradFill rotWithShape="1">
              <a:gsLst>
                <a:gs pos="0">
                  <a:srgbClr val="66FFCC"/>
                </a:gs>
                <a:gs pos="100000">
                  <a:srgbClr val="CCFF33"/>
                </a:gs>
              </a:gsLst>
              <a:lin ang="5400000" scaled="1"/>
            </a:gradFill>
            <a:ln w="9525">
              <a:solidFill>
                <a:schemeClr val="tx1"/>
              </a:solidFill>
              <a:miter lim="800000"/>
              <a:headEnd/>
              <a:tailEnd/>
            </a:ln>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a:p>
          </p:txBody>
        </p:sp>
        <p:sp>
          <p:nvSpPr>
            <p:cNvPr id="5" name="Text Box 9"/>
            <p:cNvSpPr txBox="1">
              <a:spLocks noChangeArrowheads="1"/>
            </p:cNvSpPr>
            <p:nvPr/>
          </p:nvSpPr>
          <p:spPr bwMode="auto">
            <a:xfrm>
              <a:off x="1086185" y="5005625"/>
              <a:ext cx="84731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000" dirty="0">
                  <a:latin typeface="+mj-lt"/>
                </a:rPr>
                <a:t>Se l'azienda assume dimensioni elevate il criterio della suddivisione per funzioni può essere applicato più volte ai diversi livelli; in tal caso l'organigramma è detto multifunzionale.</a:t>
              </a:r>
            </a:p>
          </p:txBody>
        </p:sp>
      </p:grpSp>
      <p:sp>
        <p:nvSpPr>
          <p:cNvPr id="2" name="Rettangolo 1">
            <a:extLst>
              <a:ext uri="{FF2B5EF4-FFF2-40B4-BE49-F238E27FC236}">
                <a16:creationId xmlns:a16="http://schemas.microsoft.com/office/drawing/2014/main" id="{5AA52FA7-B23F-5503-F15E-4CDE670B49B8}"/>
              </a:ext>
            </a:extLst>
          </p:cNvPr>
          <p:cNvSpPr/>
          <p:nvPr/>
        </p:nvSpPr>
        <p:spPr>
          <a:xfrm>
            <a:off x="3415308" y="159023"/>
            <a:ext cx="6336704" cy="461665"/>
          </a:xfrm>
          <a:prstGeom prst="rect">
            <a:avLst/>
          </a:prstGeom>
        </p:spPr>
        <p:txBody>
          <a:bodyPr wrap="square">
            <a:spAutoFit/>
          </a:bodyPr>
          <a:lstStyle/>
          <a:p>
            <a:pPr lvl="0" algn="r" fontAlgn="base">
              <a:spcBef>
                <a:spcPct val="0"/>
              </a:spcBef>
              <a:spcAft>
                <a:spcPct val="0"/>
              </a:spcAft>
            </a:pPr>
            <a:r>
              <a:rPr lang="it-IT" altLang="it-IT" sz="2400" b="1" dirty="0">
                <a:solidFill>
                  <a:srgbClr val="000000"/>
                </a:solidFill>
              </a:rPr>
              <a:t>LA STRUTTURA FUNZIONALE</a:t>
            </a:r>
          </a:p>
        </p:txBody>
      </p:sp>
    </p:spTree>
    <p:extLst>
      <p:ext uri="{BB962C8B-B14F-4D97-AF65-F5344CB8AC3E}">
        <p14:creationId xmlns:p14="http://schemas.microsoft.com/office/powerpoint/2010/main" val="9789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028700" y="40466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just" eaLnBrk="1" hangingPunct="1"/>
            <a:r>
              <a:rPr lang="it-IT" altLang="it-IT" sz="3200" b="1" dirty="0">
                <a:solidFill>
                  <a:schemeClr val="tx2"/>
                </a:solidFill>
                <a:latin typeface="+mn-lt"/>
              </a:rPr>
              <a:t>I VANTAGGI DI UNA STRUTTURA FUNZIONALE</a:t>
            </a:r>
          </a:p>
        </p:txBody>
      </p:sp>
      <p:sp>
        <p:nvSpPr>
          <p:cNvPr id="3" name="Text Box 12"/>
          <p:cNvSpPr txBox="1">
            <a:spLocks noChangeArrowheads="1"/>
          </p:cNvSpPr>
          <p:nvPr/>
        </p:nvSpPr>
        <p:spPr bwMode="auto">
          <a:xfrm>
            <a:off x="498984" y="1340768"/>
            <a:ext cx="9289032"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just" eaLnBrk="1" hangingPunct="1">
              <a:spcBef>
                <a:spcPct val="50000"/>
              </a:spcBef>
            </a:pPr>
            <a:r>
              <a:rPr lang="it-IT" altLang="it-IT" sz="2000" dirty="0">
                <a:latin typeface="+mn-lt"/>
              </a:rPr>
              <a:t>Uno dei principali vantaggi del modello funzionale è quello di </a:t>
            </a:r>
            <a:r>
              <a:rPr lang="it-IT" altLang="it-IT" sz="2000" dirty="0">
                <a:solidFill>
                  <a:srgbClr val="C00000"/>
                </a:solidFill>
                <a:latin typeface="+mn-lt"/>
              </a:rPr>
              <a:t>ottenere una grande specializzazione del personale, che acquista competenza e professionalità</a:t>
            </a:r>
            <a:r>
              <a:rPr lang="it-IT" altLang="it-IT" sz="2000" dirty="0">
                <a:latin typeface="+mn-lt"/>
              </a:rPr>
              <a:t>, con elevati rendimenti operativi. </a:t>
            </a:r>
          </a:p>
          <a:p>
            <a:pPr algn="just" eaLnBrk="1" hangingPunct="1">
              <a:spcBef>
                <a:spcPct val="50000"/>
              </a:spcBef>
            </a:pPr>
            <a:r>
              <a:rPr lang="it-IT" altLang="it-IT" sz="2000" dirty="0">
                <a:latin typeface="+mn-lt"/>
              </a:rPr>
              <a:t>Un altro vantaggio è quello di creare </a:t>
            </a:r>
            <a:r>
              <a:rPr lang="it-IT" altLang="it-IT" sz="2000" dirty="0">
                <a:solidFill>
                  <a:srgbClr val="C00000"/>
                </a:solidFill>
                <a:latin typeface="+mn-lt"/>
              </a:rPr>
              <a:t>economie di scala</a:t>
            </a:r>
            <a:r>
              <a:rPr lang="it-IT" altLang="it-IT" sz="2000" dirty="0">
                <a:latin typeface="+mn-lt"/>
              </a:rPr>
              <a:t>; le economie di scala sono dovute al fatto che </a:t>
            </a:r>
            <a:r>
              <a:rPr lang="it-IT" altLang="it-IT" sz="2000" dirty="0">
                <a:solidFill>
                  <a:srgbClr val="C00000"/>
                </a:solidFill>
                <a:latin typeface="+mn-lt"/>
              </a:rPr>
              <a:t>i costi </a:t>
            </a:r>
            <a:r>
              <a:rPr lang="it-IT" altLang="it-IT" sz="2000" dirty="0">
                <a:latin typeface="+mn-lt"/>
              </a:rPr>
              <a:t>dovuti a fabbricati, impianti, macchinari, gestione amministrativa, gestione finanziaria, </a:t>
            </a:r>
            <a:r>
              <a:rPr lang="it-IT" altLang="it-IT" sz="2000" dirty="0" err="1">
                <a:latin typeface="+mn-lt"/>
              </a:rPr>
              <a:t>ecc</a:t>
            </a:r>
            <a:r>
              <a:rPr lang="it-IT" altLang="it-IT" sz="2000" dirty="0">
                <a:latin typeface="+mn-lt"/>
              </a:rPr>
              <a:t>, vengono </a:t>
            </a:r>
            <a:r>
              <a:rPr lang="it-IT" altLang="it-IT" sz="2000" dirty="0">
                <a:solidFill>
                  <a:srgbClr val="C00000"/>
                </a:solidFill>
                <a:latin typeface="+mn-lt"/>
              </a:rPr>
              <a:t>ripartiti su una grande quantità di prodotti;</a:t>
            </a:r>
            <a:r>
              <a:rPr lang="it-IT" altLang="it-IT" sz="2000" dirty="0">
                <a:latin typeface="+mn-lt"/>
              </a:rPr>
              <a:t> di conseguenza il costo del singolo prodotto diminuisce man mano che aumentano le quantità prodotte; si realizzano, in tal modo, dei risparmi, cioè minori spese, cioè economie, man mano che aumenta il numero, cioè la quantità, la scala,  la dimensione, dei pezzi prodotti. </a:t>
            </a:r>
          </a:p>
          <a:p>
            <a:pPr algn="just" eaLnBrk="1" hangingPunct="1">
              <a:spcBef>
                <a:spcPct val="50000"/>
              </a:spcBef>
            </a:pPr>
            <a:r>
              <a:rPr lang="it-IT" altLang="it-IT" sz="2000" dirty="0">
                <a:latin typeface="+mn-lt"/>
              </a:rPr>
              <a:t>Si realizzano sia </a:t>
            </a:r>
            <a:r>
              <a:rPr lang="it-IT" altLang="it-IT" sz="2000" dirty="0">
                <a:solidFill>
                  <a:srgbClr val="C00000"/>
                </a:solidFill>
                <a:latin typeface="+mn-lt"/>
              </a:rPr>
              <a:t>economie tecniche</a:t>
            </a:r>
            <a:r>
              <a:rPr lang="it-IT" altLang="it-IT" sz="2000" dirty="0">
                <a:latin typeface="+mn-lt"/>
              </a:rPr>
              <a:t>, cioè economie dovute agli impianti di produzione, in quanto tutti i dipendenti condividono le stesse strutture, sia </a:t>
            </a:r>
            <a:r>
              <a:rPr lang="it-IT" altLang="it-IT" sz="2000" dirty="0">
                <a:solidFill>
                  <a:srgbClr val="C00000"/>
                </a:solidFill>
                <a:latin typeface="+mn-lt"/>
              </a:rPr>
              <a:t>economie finanziarie</a:t>
            </a:r>
            <a:r>
              <a:rPr lang="it-IT" altLang="it-IT" sz="2000" dirty="0">
                <a:latin typeface="+mn-lt"/>
              </a:rPr>
              <a:t>, dovute, cioè, alle attività di acquisizione dei finanziamenti e della gestione dei capitali,  sia </a:t>
            </a:r>
            <a:r>
              <a:rPr lang="it-IT" altLang="it-IT" sz="2000" dirty="0">
                <a:solidFill>
                  <a:srgbClr val="C00000"/>
                </a:solidFill>
                <a:latin typeface="+mn-lt"/>
              </a:rPr>
              <a:t>economie di marketing</a:t>
            </a:r>
            <a:r>
              <a:rPr lang="it-IT" altLang="it-IT" sz="2000" dirty="0">
                <a:latin typeface="+mn-lt"/>
              </a:rPr>
              <a:t>, cioè </a:t>
            </a:r>
            <a:r>
              <a:rPr lang="it-IT" altLang="it-IT" sz="2000" dirty="0">
                <a:solidFill>
                  <a:srgbClr val="C00000"/>
                </a:solidFill>
                <a:latin typeface="+mn-lt"/>
              </a:rPr>
              <a:t>economie di ricerche di mercato </a:t>
            </a:r>
            <a:r>
              <a:rPr lang="it-IT" altLang="it-IT" sz="2000" dirty="0">
                <a:latin typeface="+mn-lt"/>
              </a:rPr>
              <a:t>e distribuzione dei prodotti, e sia </a:t>
            </a:r>
            <a:r>
              <a:rPr lang="it-IT" altLang="it-IT" sz="2000" dirty="0">
                <a:solidFill>
                  <a:srgbClr val="C00000"/>
                </a:solidFill>
                <a:latin typeface="+mn-lt"/>
              </a:rPr>
              <a:t>economie manageriali</a:t>
            </a:r>
            <a:r>
              <a:rPr lang="it-IT" altLang="it-IT" sz="2000" dirty="0">
                <a:latin typeface="+mn-lt"/>
              </a:rPr>
              <a:t>, cioè economie dovute ad una migliore utilizzazione delle persone, cioè delle risorse umane.</a:t>
            </a:r>
          </a:p>
        </p:txBody>
      </p:sp>
    </p:spTree>
    <p:extLst>
      <p:ext uri="{BB962C8B-B14F-4D97-AF65-F5344CB8AC3E}">
        <p14:creationId xmlns:p14="http://schemas.microsoft.com/office/powerpoint/2010/main" val="9789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85092" y="404664"/>
            <a:ext cx="1022513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eaLnBrk="1" hangingPunct="1"/>
            <a:r>
              <a:rPr lang="it-IT" altLang="it-IT" dirty="0">
                <a:solidFill>
                  <a:schemeClr val="tx2"/>
                </a:solidFill>
              </a:rPr>
              <a:t>	</a:t>
            </a:r>
            <a:r>
              <a:rPr lang="it-IT" altLang="it-IT" sz="3200" b="1" dirty="0">
                <a:solidFill>
                  <a:schemeClr val="tx2"/>
                </a:solidFill>
                <a:latin typeface="+mn-lt"/>
              </a:rPr>
              <a:t>I DIFETTI DI UNA STRUTTURA FUNZIONALE</a:t>
            </a:r>
          </a:p>
        </p:txBody>
      </p:sp>
      <p:sp>
        <p:nvSpPr>
          <p:cNvPr id="3" name="Text Box 12"/>
          <p:cNvSpPr txBox="1">
            <a:spLocks noChangeArrowheads="1"/>
          </p:cNvSpPr>
          <p:nvPr/>
        </p:nvSpPr>
        <p:spPr bwMode="auto">
          <a:xfrm>
            <a:off x="679004" y="1435237"/>
            <a:ext cx="9150796" cy="610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just" eaLnBrk="1" hangingPunct="1">
              <a:spcBef>
                <a:spcPct val="50000"/>
              </a:spcBef>
            </a:pPr>
            <a:r>
              <a:rPr lang="it-IT" altLang="it-IT" sz="2000" dirty="0">
                <a:latin typeface="+mn-lt"/>
              </a:rPr>
              <a:t>La </a:t>
            </a:r>
            <a:r>
              <a:rPr lang="it-IT" altLang="it-IT" sz="2000" dirty="0">
                <a:solidFill>
                  <a:srgbClr val="C00000"/>
                </a:solidFill>
                <a:latin typeface="+mn-lt"/>
              </a:rPr>
              <a:t>visione eccessivamente settoriale</a:t>
            </a:r>
            <a:r>
              <a:rPr lang="it-IT" altLang="it-IT" sz="2000" dirty="0">
                <a:latin typeface="+mn-lt"/>
              </a:rPr>
              <a:t>, determinata dalla specializzazione, disabitua gli operatori a ragionare in termini di sintesi globale; e questo può creare intralcio al coordinamento delle varie funzioni aziendali. </a:t>
            </a:r>
          </a:p>
          <a:p>
            <a:pPr algn="just" eaLnBrk="1" hangingPunct="1">
              <a:spcBef>
                <a:spcPct val="50000"/>
              </a:spcBef>
            </a:pPr>
            <a:r>
              <a:rPr lang="it-IT" altLang="it-IT" sz="2000" dirty="0">
                <a:latin typeface="+mn-lt"/>
              </a:rPr>
              <a:t>Uno svantaggio del modello funzionale è anche quello della </a:t>
            </a:r>
            <a:r>
              <a:rPr lang="it-IT" altLang="it-IT" sz="2000" dirty="0">
                <a:solidFill>
                  <a:srgbClr val="C00000"/>
                </a:solidFill>
                <a:latin typeface="+mn-lt"/>
              </a:rPr>
              <a:t>difficoltà di attuare una precisa responsabilizzazione sui rendimenti</a:t>
            </a:r>
            <a:r>
              <a:rPr lang="it-IT" altLang="it-IT" sz="2000" dirty="0">
                <a:latin typeface="+mn-lt"/>
              </a:rPr>
              <a:t>, e quindi sulla efficienza della impresa, in quanto nella singola operazione esecutiva intervengono diversi centri di potere, ed è difficile quantizzare le diverse influenze nella singola operazione.</a:t>
            </a:r>
          </a:p>
          <a:p>
            <a:pPr algn="just" eaLnBrk="1" hangingPunct="1">
              <a:spcBef>
                <a:spcPct val="50000"/>
              </a:spcBef>
            </a:pPr>
            <a:r>
              <a:rPr lang="it-IT" altLang="it-IT" sz="2000" dirty="0">
                <a:latin typeface="+mn-lt"/>
              </a:rPr>
              <a:t>Un altro svantaggio è la </a:t>
            </a:r>
            <a:r>
              <a:rPr lang="it-IT" altLang="it-IT" sz="2000" dirty="0">
                <a:solidFill>
                  <a:srgbClr val="C00000"/>
                </a:solidFill>
                <a:latin typeface="+mn-lt"/>
              </a:rPr>
              <a:t>lentezza di risposta a cambiamenti ambientali </a:t>
            </a:r>
            <a:r>
              <a:rPr lang="it-IT" altLang="it-IT" sz="2000" dirty="0">
                <a:latin typeface="+mn-lt"/>
              </a:rPr>
              <a:t>che richiedano un coordinamento tra le varie unità organizzative; la gerarchia viene sovraccaricata, le decisioni da prendere si accumulano, i Direttori generali non reagiscono in maniera sufficientemente rapida.</a:t>
            </a:r>
          </a:p>
          <a:p>
            <a:pPr algn="just" eaLnBrk="1" hangingPunct="1">
              <a:spcBef>
                <a:spcPct val="50000"/>
              </a:spcBef>
            </a:pPr>
            <a:r>
              <a:rPr lang="it-IT" altLang="it-IT" sz="2000" dirty="0">
                <a:latin typeface="+mn-lt"/>
              </a:rPr>
              <a:t>Un altro svantaggio è la </a:t>
            </a:r>
            <a:r>
              <a:rPr lang="it-IT" altLang="it-IT" sz="2000" dirty="0">
                <a:solidFill>
                  <a:srgbClr val="C00000"/>
                </a:solidFill>
                <a:latin typeface="+mn-lt"/>
              </a:rPr>
              <a:t>lenta innovazione</a:t>
            </a:r>
            <a:r>
              <a:rPr lang="it-IT" altLang="it-IT" sz="2000" dirty="0">
                <a:latin typeface="+mn-lt"/>
              </a:rPr>
              <a:t>, sia di prodotto che di processo, a causa dello scarso coordinamento e dalla limitata visione che i dipendenti hanno degli obiettivi generali dell'azienda.</a:t>
            </a:r>
          </a:p>
          <a:p>
            <a:pPr algn="just" eaLnBrk="1" hangingPunct="1">
              <a:spcBef>
                <a:spcPct val="50000"/>
              </a:spcBef>
            </a:pPr>
            <a:endParaRPr lang="it-IT" altLang="it-IT" sz="1800" dirty="0"/>
          </a:p>
          <a:p>
            <a:pPr algn="just" eaLnBrk="1" hangingPunct="1">
              <a:spcBef>
                <a:spcPct val="50000"/>
              </a:spcBef>
            </a:pPr>
            <a:endParaRPr lang="it-IT" altLang="it-IT" sz="1800" dirty="0">
              <a:latin typeface="+mj-lt"/>
            </a:endParaRPr>
          </a:p>
          <a:p>
            <a:pPr algn="just" eaLnBrk="1" hangingPunct="1">
              <a:spcBef>
                <a:spcPct val="50000"/>
              </a:spcBef>
            </a:pPr>
            <a:endParaRPr lang="it-IT" altLang="it-IT" sz="1800" dirty="0">
              <a:latin typeface="+mj-lt"/>
            </a:endParaRPr>
          </a:p>
        </p:txBody>
      </p:sp>
    </p:spTree>
    <p:extLst>
      <p:ext uri="{BB962C8B-B14F-4D97-AF65-F5344CB8AC3E}">
        <p14:creationId xmlns:p14="http://schemas.microsoft.com/office/powerpoint/2010/main" val="9789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CAA6BDF-0DC8-5703-F53F-7FEA9A4EA74E}"/>
              </a:ext>
            </a:extLst>
          </p:cNvPr>
          <p:cNvSpPr txBox="1"/>
          <p:nvPr/>
        </p:nvSpPr>
        <p:spPr>
          <a:xfrm>
            <a:off x="679004" y="620688"/>
            <a:ext cx="8928992" cy="3970318"/>
          </a:xfrm>
          <a:prstGeom prst="rect">
            <a:avLst/>
          </a:prstGeom>
          <a:noFill/>
        </p:spPr>
        <p:txBody>
          <a:bodyPr wrap="square">
            <a:spAutoFit/>
          </a:bodyPr>
          <a:lstStyle/>
          <a:p>
            <a:r>
              <a:rPr lang="it-IT" b="1" dirty="0"/>
              <a:t>Modello Organizzativo Divisionale</a:t>
            </a:r>
          </a:p>
          <a:p>
            <a:r>
              <a:rPr lang="it-IT" dirty="0"/>
              <a:t>🔹 </a:t>
            </a:r>
            <a:r>
              <a:rPr lang="it-IT" b="1" dirty="0"/>
              <a:t>Descrizione:</a:t>
            </a:r>
            <a:endParaRPr lang="it-IT" dirty="0"/>
          </a:p>
          <a:p>
            <a:pPr marL="285750" indent="-285750">
              <a:buFont typeface="Arial" panose="020B0604020202020204" pitchFamily="34" charset="0"/>
              <a:buChar char="•"/>
            </a:pPr>
            <a:r>
              <a:rPr lang="it-IT" dirty="0"/>
              <a:t>L’azienda è suddivisa in </a:t>
            </a:r>
            <a:r>
              <a:rPr lang="it-IT" b="1" dirty="0"/>
              <a:t>divisioni autonome</a:t>
            </a:r>
            <a:r>
              <a:rPr lang="it-IT" dirty="0"/>
              <a:t>, ciascuna responsabile di un prodotto, mercato o area geografica.</a:t>
            </a:r>
          </a:p>
          <a:p>
            <a:pPr marL="285750" indent="-285750">
              <a:buFont typeface="Arial" panose="020B0604020202020204" pitchFamily="34" charset="0"/>
              <a:buChar char="•"/>
            </a:pPr>
            <a:r>
              <a:rPr lang="it-IT" dirty="0"/>
              <a:t>Ogni divisione ha la propria struttura funzionale.</a:t>
            </a:r>
          </a:p>
          <a:p>
            <a:pPr marL="180975" indent="-180975"/>
            <a:r>
              <a:rPr lang="it-IT" dirty="0"/>
              <a:t>🔹 </a:t>
            </a:r>
            <a:r>
              <a:rPr lang="it-IT" b="1" dirty="0"/>
              <a:t>Vantaggi:</a:t>
            </a:r>
            <a:br>
              <a:rPr lang="it-IT" dirty="0"/>
            </a:br>
            <a:r>
              <a:rPr lang="it-IT" dirty="0"/>
              <a:t>✅ Maggiore flessibilità e adattabilità.</a:t>
            </a:r>
            <a:br>
              <a:rPr lang="it-IT" dirty="0"/>
            </a:br>
            <a:r>
              <a:rPr lang="it-IT" dirty="0"/>
              <a:t>✅ Decisioni più rapide.</a:t>
            </a:r>
            <a:br>
              <a:rPr lang="it-IT" dirty="0"/>
            </a:br>
            <a:r>
              <a:rPr lang="it-IT" dirty="0"/>
              <a:t>✅ Focus su clienti e mercati specifici.</a:t>
            </a:r>
          </a:p>
          <a:p>
            <a:pPr marL="180975" indent="-180975"/>
            <a:r>
              <a:rPr lang="it-IT" dirty="0"/>
              <a:t>🔹 </a:t>
            </a:r>
            <a:r>
              <a:rPr lang="it-IT" b="1" dirty="0"/>
              <a:t>Svantaggi:</a:t>
            </a:r>
            <a:br>
              <a:rPr lang="it-IT" dirty="0"/>
            </a:br>
            <a:r>
              <a:rPr lang="it-IT" dirty="0"/>
              <a:t>❌ Possibili duplicazioni di funzioni.</a:t>
            </a:r>
            <a:br>
              <a:rPr lang="it-IT" dirty="0"/>
            </a:br>
            <a:r>
              <a:rPr lang="it-IT" dirty="0"/>
              <a:t>❌ Costi più elevati.</a:t>
            </a:r>
            <a:br>
              <a:rPr lang="it-IT" dirty="0"/>
            </a:br>
            <a:r>
              <a:rPr lang="it-IT" dirty="0"/>
              <a:t>❌ Difficoltà nel coordinamento tra divisioni.</a:t>
            </a:r>
          </a:p>
          <a:p>
            <a:pPr marL="180975" indent="-180975"/>
            <a:r>
              <a:rPr lang="it-IT" dirty="0"/>
              <a:t>📌 </a:t>
            </a:r>
            <a:r>
              <a:rPr lang="it-IT" b="1" dirty="0"/>
              <a:t>Adatto a:</a:t>
            </a:r>
            <a:r>
              <a:rPr lang="it-IT" dirty="0"/>
              <a:t> aziende di grandi dimensioni, con prodotti diversi o operanti in più mercati.</a:t>
            </a:r>
          </a:p>
        </p:txBody>
      </p:sp>
      <p:sp>
        <p:nvSpPr>
          <p:cNvPr id="4" name="Rettangolo 3">
            <a:extLst>
              <a:ext uri="{FF2B5EF4-FFF2-40B4-BE49-F238E27FC236}">
                <a16:creationId xmlns:a16="http://schemas.microsoft.com/office/drawing/2014/main" id="{173898A4-2A5E-6C5E-DC7F-FC480F4637B1}"/>
              </a:ext>
            </a:extLst>
          </p:cNvPr>
          <p:cNvSpPr/>
          <p:nvPr/>
        </p:nvSpPr>
        <p:spPr>
          <a:xfrm>
            <a:off x="4999484" y="42013"/>
            <a:ext cx="4608512" cy="461665"/>
          </a:xfrm>
          <a:prstGeom prst="rect">
            <a:avLst/>
          </a:prstGeom>
        </p:spPr>
        <p:txBody>
          <a:bodyPr wrap="square">
            <a:spAutoFit/>
          </a:bodyPr>
          <a:lstStyle/>
          <a:p>
            <a:pPr lvl="0" algn="ctr" fontAlgn="base">
              <a:spcBef>
                <a:spcPct val="0"/>
              </a:spcBef>
              <a:spcAft>
                <a:spcPct val="0"/>
              </a:spcAft>
            </a:pPr>
            <a:r>
              <a:rPr lang="it-IT" altLang="it-IT" sz="2400" b="1" dirty="0">
                <a:solidFill>
                  <a:schemeClr val="tx2"/>
                </a:solidFill>
              </a:rPr>
              <a:t>LA STRUTTURA DIVISIONALE</a:t>
            </a:r>
          </a:p>
        </p:txBody>
      </p:sp>
      <p:sp>
        <p:nvSpPr>
          <p:cNvPr id="5" name="Rectangle 3">
            <a:extLst>
              <a:ext uri="{FF2B5EF4-FFF2-40B4-BE49-F238E27FC236}">
                <a16:creationId xmlns:a16="http://schemas.microsoft.com/office/drawing/2014/main" id="{152DE676-6C7D-A246-EE53-09099264FF85}"/>
              </a:ext>
            </a:extLst>
          </p:cNvPr>
          <p:cNvSpPr txBox="1">
            <a:spLocks noChangeArrowheads="1"/>
          </p:cNvSpPr>
          <p:nvPr/>
        </p:nvSpPr>
        <p:spPr>
          <a:xfrm>
            <a:off x="534988" y="4663014"/>
            <a:ext cx="9505056" cy="226925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buFontTx/>
              <a:buNone/>
            </a:pPr>
            <a:r>
              <a:rPr lang="it-IT" altLang="it-IT" sz="1800" dirty="0"/>
              <a:t>Si tratta di un </a:t>
            </a:r>
            <a:r>
              <a:rPr lang="it-IT" altLang="it-IT" sz="1800" dirty="0">
                <a:solidFill>
                  <a:srgbClr val="FF0000"/>
                </a:solidFill>
              </a:rPr>
              <a:t>modello ottenuto dividendo una azienda in varie parti</a:t>
            </a:r>
            <a:r>
              <a:rPr lang="it-IT" altLang="it-IT" sz="1800" dirty="0"/>
              <a:t>;</a:t>
            </a:r>
          </a:p>
          <a:p>
            <a:pPr marL="0" indent="0" algn="just" defTabSz="7983538">
              <a:lnSpc>
                <a:spcPct val="80000"/>
              </a:lnSpc>
              <a:buFontTx/>
              <a:buNone/>
            </a:pPr>
            <a:r>
              <a:rPr lang="it-IT" altLang="it-IT" sz="1800" dirty="0"/>
              <a:t>ciascuna parte è caratteristica di un singolo prodotto, e ciascuna  contiene al suo interno un modello funzionale </a:t>
            </a:r>
          </a:p>
          <a:p>
            <a:pPr marL="0" indent="0" algn="just" defTabSz="7983538">
              <a:lnSpc>
                <a:spcPct val="80000"/>
              </a:lnSpc>
              <a:buNone/>
            </a:pPr>
            <a:r>
              <a:rPr lang="it-IT" altLang="it-IT" sz="1800" dirty="0"/>
              <a:t>Nelle aziende di grandi dimensioni si può fare una divisione della struttura aziendale in base alle linee dei vari prodotti, o in base alle zone geografiche in cui sono poste le varie divisioni aziendali, oppure in base ai clienti a cui sono destinati i prodotti o i servizi.</a:t>
            </a:r>
          </a:p>
          <a:p>
            <a:pPr marL="0" indent="0" algn="just">
              <a:lnSpc>
                <a:spcPct val="80000"/>
              </a:lnSpc>
              <a:buNone/>
            </a:pPr>
            <a:r>
              <a:rPr lang="it-IT" altLang="it-IT" sz="1800" dirty="0"/>
              <a:t> Una struttura si dice </a:t>
            </a:r>
            <a:r>
              <a:rPr lang="it-IT" altLang="it-IT" sz="1800" dirty="0">
                <a:solidFill>
                  <a:srgbClr val="C00000"/>
                </a:solidFill>
              </a:rPr>
              <a:t>divisionale quando è suddivisa in base ai prodotti, oppure in base alle diverse zone geografiche, oppure in base ai diversi tipi di clienti.</a:t>
            </a:r>
            <a:endParaRPr lang="it-IT" altLang="it-IT" sz="1800" dirty="0"/>
          </a:p>
        </p:txBody>
      </p:sp>
    </p:spTree>
    <p:extLst>
      <p:ext uri="{BB962C8B-B14F-4D97-AF65-F5344CB8AC3E}">
        <p14:creationId xmlns:p14="http://schemas.microsoft.com/office/powerpoint/2010/main" val="372677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75148" y="763036"/>
            <a:ext cx="6336704" cy="584775"/>
          </a:xfrm>
          <a:prstGeom prst="rect">
            <a:avLst/>
          </a:prstGeom>
        </p:spPr>
        <p:txBody>
          <a:bodyPr wrap="square">
            <a:spAutoFit/>
          </a:bodyPr>
          <a:lstStyle/>
          <a:p>
            <a:pPr lvl="0" algn="ctr" fontAlgn="base">
              <a:spcBef>
                <a:spcPct val="0"/>
              </a:spcBef>
              <a:spcAft>
                <a:spcPct val="0"/>
              </a:spcAft>
            </a:pPr>
            <a:r>
              <a:rPr lang="it-IT" altLang="it-IT" sz="3200" b="1" dirty="0">
                <a:solidFill>
                  <a:schemeClr val="tx2"/>
                </a:solidFill>
              </a:rPr>
              <a:t>LA STRUTTURA DIVISIONALE</a:t>
            </a:r>
          </a:p>
        </p:txBody>
      </p:sp>
      <p:pic>
        <p:nvPicPr>
          <p:cNvPr id="3" name="Picture 5" descr="sistem2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28700" y="2048644"/>
            <a:ext cx="8229600" cy="1752600"/>
          </a:xfrm>
          <a:noFill/>
        </p:spPr>
      </p:pic>
      <p:pic>
        <p:nvPicPr>
          <p:cNvPr id="4" name="Picture 7" descr="sistem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109597" y="4456170"/>
            <a:ext cx="8153400" cy="1905000"/>
          </a:xfrm>
          <a:prstGeom prst="rect">
            <a:avLst/>
          </a:prstGeom>
          <a:noFill/>
        </p:spPr>
      </p:pic>
      <p:sp>
        <p:nvSpPr>
          <p:cNvPr id="5" name="Text Box 9"/>
          <p:cNvSpPr txBox="1">
            <a:spLocks noChangeArrowheads="1"/>
          </p:cNvSpPr>
          <p:nvPr/>
        </p:nvSpPr>
        <p:spPr bwMode="auto">
          <a:xfrm>
            <a:off x="381000" y="1524000"/>
            <a:ext cx="4114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200">
                <a:latin typeface="+mn-lt"/>
              </a:rPr>
              <a:t>Struttura divisionale per prodotti</a:t>
            </a:r>
          </a:p>
        </p:txBody>
      </p:sp>
      <p:sp>
        <p:nvSpPr>
          <p:cNvPr id="6" name="Text Box 10"/>
          <p:cNvSpPr txBox="1">
            <a:spLocks noChangeArrowheads="1"/>
          </p:cNvSpPr>
          <p:nvPr/>
        </p:nvSpPr>
        <p:spPr bwMode="auto">
          <a:xfrm>
            <a:off x="410833" y="3933056"/>
            <a:ext cx="57912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200" dirty="0">
                <a:latin typeface="+mn-lt"/>
              </a:rPr>
              <a:t>Struttura divisionale per aree geografiche</a:t>
            </a:r>
          </a:p>
        </p:txBody>
      </p:sp>
    </p:spTree>
    <p:extLst>
      <p:ext uri="{BB962C8B-B14F-4D97-AF65-F5344CB8AC3E}">
        <p14:creationId xmlns:p14="http://schemas.microsoft.com/office/powerpoint/2010/main" val="9789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23420" y="188640"/>
            <a:ext cx="6336704" cy="461665"/>
          </a:xfrm>
          <a:prstGeom prst="rect">
            <a:avLst/>
          </a:prstGeom>
        </p:spPr>
        <p:txBody>
          <a:bodyPr wrap="square">
            <a:spAutoFit/>
          </a:bodyPr>
          <a:lstStyle/>
          <a:p>
            <a:pPr lvl="0" algn="ctr" fontAlgn="base">
              <a:spcBef>
                <a:spcPct val="0"/>
              </a:spcBef>
              <a:spcAft>
                <a:spcPct val="0"/>
              </a:spcAft>
            </a:pPr>
            <a:r>
              <a:rPr lang="it-IT" altLang="it-IT" sz="2400" b="1" dirty="0">
                <a:solidFill>
                  <a:schemeClr val="tx2"/>
                </a:solidFill>
              </a:rPr>
              <a:t>LA STRUTTURA DIVISIONALE</a:t>
            </a:r>
          </a:p>
        </p:txBody>
      </p:sp>
      <p:sp>
        <p:nvSpPr>
          <p:cNvPr id="3" name="Rectangle 3"/>
          <p:cNvSpPr txBox="1">
            <a:spLocks noChangeArrowheads="1"/>
          </p:cNvSpPr>
          <p:nvPr/>
        </p:nvSpPr>
        <p:spPr>
          <a:xfrm>
            <a:off x="679004" y="836712"/>
            <a:ext cx="9001000" cy="2438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lnSpc>
                <a:spcPct val="80000"/>
              </a:lnSpc>
            </a:pPr>
            <a:r>
              <a:rPr lang="it-IT" altLang="it-IT" sz="2400" dirty="0"/>
              <a:t>Al vertice di ogni divisione vi è una </a:t>
            </a:r>
            <a:r>
              <a:rPr lang="it-IT" altLang="it-IT" sz="2400" dirty="0">
                <a:solidFill>
                  <a:srgbClr val="C00000"/>
                </a:solidFill>
              </a:rPr>
              <a:t>Direzione di divisione </a:t>
            </a:r>
            <a:r>
              <a:rPr lang="it-IT" altLang="it-IT" sz="2400" dirty="0"/>
              <a:t>che è responsabile del risultato economico parziale relativo alla singola divisione. La singola divisione è poi suddivisa a un secondo livello  in base al modello funzionale, comprendente sia gli organi direttivi che quelli operativi.</a:t>
            </a:r>
          </a:p>
          <a:p>
            <a:pPr algn="just">
              <a:lnSpc>
                <a:spcPct val="80000"/>
              </a:lnSpc>
            </a:pPr>
            <a:r>
              <a:rPr lang="it-IT" altLang="it-IT" sz="2400" dirty="0"/>
              <a:t>Ogni divisione assume la caratteristica di una </a:t>
            </a:r>
            <a:r>
              <a:rPr lang="it-IT" altLang="it-IT" sz="2400" dirty="0">
                <a:solidFill>
                  <a:srgbClr val="FF0000"/>
                </a:solidFill>
              </a:rPr>
              <a:t>st</a:t>
            </a:r>
            <a:r>
              <a:rPr lang="it-IT" altLang="it-IT" sz="2400" dirty="0">
                <a:solidFill>
                  <a:srgbClr val="C00000"/>
                </a:solidFill>
              </a:rPr>
              <a:t>ruttura a sé stante</a:t>
            </a:r>
            <a:r>
              <a:rPr lang="it-IT" altLang="it-IT" sz="2400" dirty="0"/>
              <a:t> che progetta, realizza e commercializza la propria linea di prodotti o di servizi.</a:t>
            </a:r>
          </a:p>
          <a:p>
            <a:pPr algn="just">
              <a:lnSpc>
                <a:spcPct val="80000"/>
              </a:lnSpc>
            </a:pPr>
            <a:endParaRPr lang="it-IT" altLang="it-IT" sz="2400" dirty="0"/>
          </a:p>
          <a:p>
            <a:pPr algn="just">
              <a:lnSpc>
                <a:spcPct val="80000"/>
              </a:lnSpc>
            </a:pPr>
            <a:endParaRPr lang="it-IT" altLang="it-IT" sz="2400" dirty="0"/>
          </a:p>
        </p:txBody>
      </p:sp>
      <p:sp>
        <p:nvSpPr>
          <p:cNvPr id="4" name="Rectangle 3"/>
          <p:cNvSpPr txBox="1">
            <a:spLocks noChangeArrowheads="1"/>
          </p:cNvSpPr>
          <p:nvPr/>
        </p:nvSpPr>
        <p:spPr>
          <a:xfrm>
            <a:off x="751012" y="3582889"/>
            <a:ext cx="9073008" cy="29732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80000"/>
              </a:lnSpc>
              <a:buNone/>
            </a:pPr>
            <a:r>
              <a:rPr lang="it-IT" altLang="it-IT" sz="2200" dirty="0"/>
              <a:t>CARATTERISTICHE</a:t>
            </a:r>
          </a:p>
          <a:p>
            <a:pPr marL="457200" indent="-457200" algn="just">
              <a:lnSpc>
                <a:spcPct val="80000"/>
              </a:lnSpc>
              <a:buFont typeface="+mj-lt"/>
              <a:buAutoNum type="arabicPeriod"/>
            </a:pPr>
            <a:r>
              <a:rPr lang="it-IT" altLang="it-IT" sz="2200" dirty="0"/>
              <a:t>il criterio divisionale </a:t>
            </a:r>
            <a:r>
              <a:rPr lang="it-IT" altLang="it-IT" sz="2200" dirty="0">
                <a:solidFill>
                  <a:srgbClr val="FF0000"/>
                </a:solidFill>
              </a:rPr>
              <a:t>è presente solo al primo livello degli organi direttivi</a:t>
            </a:r>
            <a:r>
              <a:rPr lang="it-IT" altLang="it-IT" sz="2200" dirty="0"/>
              <a:t>;</a:t>
            </a:r>
          </a:p>
          <a:p>
            <a:pPr marL="457200" indent="-457200" algn="just">
              <a:lnSpc>
                <a:spcPct val="80000"/>
              </a:lnSpc>
              <a:buFont typeface="+mj-lt"/>
              <a:buAutoNum type="arabicPeriod"/>
            </a:pPr>
            <a:r>
              <a:rPr lang="it-IT" altLang="it-IT" sz="2200" dirty="0"/>
              <a:t>all'interno di ogni divisione vi è un </a:t>
            </a:r>
            <a:r>
              <a:rPr lang="it-IT" altLang="it-IT" sz="2200" dirty="0">
                <a:solidFill>
                  <a:srgbClr val="FF0000"/>
                </a:solidFill>
              </a:rPr>
              <a:t>modello funzionale</a:t>
            </a:r>
            <a:r>
              <a:rPr lang="it-IT" altLang="it-IT" sz="2200" dirty="0"/>
              <a:t>;</a:t>
            </a:r>
          </a:p>
          <a:p>
            <a:pPr marL="457200" indent="-457200" algn="just">
              <a:lnSpc>
                <a:spcPct val="80000"/>
              </a:lnSpc>
              <a:buFont typeface="+mj-lt"/>
              <a:buAutoNum type="arabicPeriod"/>
            </a:pPr>
            <a:r>
              <a:rPr lang="it-IT" altLang="it-IT" sz="2200" dirty="0"/>
              <a:t>le direzioni di divisione, pur dipendendo dalla divisione generale, hanno le caratteristiche </a:t>
            </a:r>
            <a:r>
              <a:rPr lang="it-IT" altLang="it-IT" sz="2200" dirty="0">
                <a:solidFill>
                  <a:srgbClr val="FF0000"/>
                </a:solidFill>
              </a:rPr>
              <a:t>proprie di una direzione generale </a:t>
            </a:r>
            <a:r>
              <a:rPr lang="it-IT" altLang="it-IT" sz="2200" dirty="0"/>
              <a:t>per la singola divisione e </a:t>
            </a:r>
            <a:r>
              <a:rPr lang="it-IT" altLang="it-IT" sz="2200" dirty="0">
                <a:solidFill>
                  <a:srgbClr val="FF0000"/>
                </a:solidFill>
              </a:rPr>
              <a:t>non dipendono dalle altre divisioni</a:t>
            </a:r>
            <a:r>
              <a:rPr lang="it-IT" altLang="it-IT" sz="2200" dirty="0"/>
              <a:t>, poste a livello orizzontale;</a:t>
            </a:r>
          </a:p>
          <a:p>
            <a:pPr marL="457200" indent="-457200" algn="just">
              <a:lnSpc>
                <a:spcPct val="80000"/>
              </a:lnSpc>
              <a:buFont typeface="+mj-lt"/>
              <a:buAutoNum type="arabicPeriod"/>
            </a:pPr>
            <a:r>
              <a:rPr lang="it-IT" altLang="it-IT" sz="2200" dirty="0"/>
              <a:t>vi possono essere </a:t>
            </a:r>
            <a:r>
              <a:rPr lang="it-IT" altLang="it-IT" sz="2200" dirty="0">
                <a:solidFill>
                  <a:srgbClr val="FF0000"/>
                </a:solidFill>
              </a:rPr>
              <a:t>organi di staff specializzati per le funzioni comuni </a:t>
            </a:r>
            <a:r>
              <a:rPr lang="it-IT" altLang="it-IT" sz="2200" dirty="0"/>
              <a:t>alle varie divisioni, come per esempio la gestione finanziaria, la ricerca e sviluppo.</a:t>
            </a:r>
          </a:p>
        </p:txBody>
      </p:sp>
    </p:spTree>
    <p:extLst>
      <p:ext uri="{BB962C8B-B14F-4D97-AF65-F5344CB8AC3E}">
        <p14:creationId xmlns:p14="http://schemas.microsoft.com/office/powerpoint/2010/main" val="9789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895028" y="1052736"/>
            <a:ext cx="8568952"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just" eaLnBrk="1" hangingPunct="1">
              <a:spcBef>
                <a:spcPct val="50000"/>
              </a:spcBef>
            </a:pPr>
            <a:r>
              <a:rPr lang="it-IT" altLang="it-IT" sz="2000" dirty="0">
                <a:latin typeface="+mn-lt"/>
              </a:rPr>
              <a:t>Le decisioni direzionali spettano agli </a:t>
            </a:r>
            <a:r>
              <a:rPr lang="it-IT" altLang="it-IT" sz="2000" dirty="0">
                <a:solidFill>
                  <a:srgbClr val="C00000"/>
                </a:solidFill>
                <a:latin typeface="+mn-lt"/>
              </a:rPr>
              <a:t>organi direttivi delle singole divisioni</a:t>
            </a:r>
            <a:r>
              <a:rPr lang="it-IT" altLang="it-IT" sz="2000" dirty="0">
                <a:latin typeface="+mn-lt"/>
              </a:rPr>
              <a:t>; vi è, quindi, un ampio decentramento delle decisioni strategiche presso le singole divisioni, anche se limitato dagli obiettivi fissati da parte della direzione generale.</a:t>
            </a:r>
          </a:p>
          <a:p>
            <a:pPr algn="just" eaLnBrk="1" hangingPunct="1">
              <a:spcBef>
                <a:spcPct val="50000"/>
              </a:spcBef>
            </a:pPr>
            <a:r>
              <a:rPr lang="it-IT" altLang="it-IT" sz="2000" dirty="0">
                <a:latin typeface="+mn-lt"/>
              </a:rPr>
              <a:t> Il </a:t>
            </a:r>
            <a:r>
              <a:rPr lang="it-IT" altLang="it-IT" sz="2000" dirty="0">
                <a:solidFill>
                  <a:srgbClr val="C00000"/>
                </a:solidFill>
                <a:latin typeface="+mn-lt"/>
              </a:rPr>
              <a:t>coordinamento </a:t>
            </a:r>
            <a:r>
              <a:rPr lang="it-IT" altLang="it-IT" sz="2000" dirty="0">
                <a:latin typeface="+mn-lt"/>
              </a:rPr>
              <a:t>fra le varie divisioni è svolto dalla </a:t>
            </a:r>
            <a:r>
              <a:rPr lang="it-IT" altLang="it-IT" sz="2000" dirty="0">
                <a:solidFill>
                  <a:srgbClr val="C00000"/>
                </a:solidFill>
                <a:latin typeface="+mn-lt"/>
              </a:rPr>
              <a:t>direzione generale </a:t>
            </a:r>
            <a:r>
              <a:rPr lang="it-IT" altLang="it-IT" sz="2000" dirty="0">
                <a:latin typeface="+mn-lt"/>
              </a:rPr>
              <a:t>e dagli organi di staff della direzione generale.</a:t>
            </a:r>
          </a:p>
          <a:p>
            <a:pPr algn="just" eaLnBrk="1" hangingPunct="1">
              <a:spcBef>
                <a:spcPct val="50000"/>
              </a:spcBef>
            </a:pPr>
            <a:r>
              <a:rPr lang="it-IT" altLang="it-IT" sz="2000" dirty="0">
                <a:latin typeface="+mn-lt"/>
              </a:rPr>
              <a:t>Il controllo delle divisioni avviene misurando la </a:t>
            </a:r>
            <a:r>
              <a:rPr lang="it-IT" altLang="it-IT" sz="2000" dirty="0">
                <a:solidFill>
                  <a:srgbClr val="C00000"/>
                </a:solidFill>
                <a:latin typeface="+mn-lt"/>
              </a:rPr>
              <a:t>redditività della singola divisione</a:t>
            </a:r>
            <a:r>
              <a:rPr lang="it-IT" altLang="it-IT" sz="2000" dirty="0">
                <a:latin typeface="+mn-lt"/>
              </a:rPr>
              <a:t>, divisione che viene intesa come se fosse una singola impresa indipendente, ma con i vincoli posti dagli orientamenti strategici della Direzione generale. </a:t>
            </a:r>
          </a:p>
          <a:p>
            <a:pPr algn="just" eaLnBrk="1" hangingPunct="1">
              <a:spcBef>
                <a:spcPct val="50000"/>
              </a:spcBef>
            </a:pPr>
            <a:r>
              <a:rPr lang="it-IT" altLang="it-IT" sz="2000" dirty="0">
                <a:latin typeface="+mn-lt"/>
              </a:rPr>
              <a:t>In questo tipo di modello divisionale vengono individuate </a:t>
            </a:r>
            <a:r>
              <a:rPr lang="it-IT" altLang="it-IT" sz="2000" dirty="0">
                <a:solidFill>
                  <a:srgbClr val="C00000"/>
                </a:solidFill>
                <a:latin typeface="+mn-lt"/>
              </a:rPr>
              <a:t>precise aree di responsabilità per ciascun prodotto o gruppi di prodotti o servizi effettuati</a:t>
            </a:r>
            <a:r>
              <a:rPr lang="it-IT" altLang="it-IT" sz="2000" dirty="0">
                <a:latin typeface="+mn-lt"/>
              </a:rPr>
              <a:t>. Si può, quindi, accertare la convenienza economica di ciascun prodotto, o di ciascuna area, o di ciascun tipo di cliente, determinando i possibili rendimenti ottimali sui quali poter responsabilizzare i diversi organi.</a:t>
            </a:r>
          </a:p>
        </p:txBody>
      </p:sp>
      <p:sp>
        <p:nvSpPr>
          <p:cNvPr id="3" name="Rettangolo 2">
            <a:extLst>
              <a:ext uri="{FF2B5EF4-FFF2-40B4-BE49-F238E27FC236}">
                <a16:creationId xmlns:a16="http://schemas.microsoft.com/office/drawing/2014/main" id="{D189C073-5655-2363-3418-1B6944842DB1}"/>
              </a:ext>
            </a:extLst>
          </p:cNvPr>
          <p:cNvSpPr/>
          <p:nvPr/>
        </p:nvSpPr>
        <p:spPr>
          <a:xfrm>
            <a:off x="4423420" y="188640"/>
            <a:ext cx="6336704" cy="461665"/>
          </a:xfrm>
          <a:prstGeom prst="rect">
            <a:avLst/>
          </a:prstGeom>
        </p:spPr>
        <p:txBody>
          <a:bodyPr wrap="square">
            <a:spAutoFit/>
          </a:bodyPr>
          <a:lstStyle/>
          <a:p>
            <a:pPr lvl="0" algn="ctr" fontAlgn="base">
              <a:spcBef>
                <a:spcPct val="0"/>
              </a:spcBef>
              <a:spcAft>
                <a:spcPct val="0"/>
              </a:spcAft>
            </a:pPr>
            <a:r>
              <a:rPr lang="it-IT" altLang="it-IT" sz="2400" b="1" dirty="0">
                <a:solidFill>
                  <a:schemeClr val="tx2"/>
                </a:solidFill>
              </a:rPr>
              <a:t>LA STRUTTURA DIVISIONALE</a:t>
            </a:r>
          </a:p>
        </p:txBody>
      </p:sp>
    </p:spTree>
    <p:extLst>
      <p:ext uri="{BB962C8B-B14F-4D97-AF65-F5344CB8AC3E}">
        <p14:creationId xmlns:p14="http://schemas.microsoft.com/office/powerpoint/2010/main" val="9789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2"/>
          <p:cNvSpPr txBox="1">
            <a:spLocks noChangeArrowheads="1"/>
          </p:cNvSpPr>
          <p:nvPr/>
        </p:nvSpPr>
        <p:spPr bwMode="auto">
          <a:xfrm>
            <a:off x="570992" y="650305"/>
            <a:ext cx="9145016"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400" b="1" dirty="0">
                <a:solidFill>
                  <a:srgbClr val="000000"/>
                </a:solidFill>
                <a:latin typeface="+mn-lt"/>
              </a:rPr>
              <a:t>VANTAGGI</a:t>
            </a:r>
          </a:p>
          <a:p>
            <a:pPr algn="just" eaLnBrk="1" hangingPunct="1">
              <a:spcBef>
                <a:spcPct val="50000"/>
              </a:spcBef>
            </a:pPr>
            <a:r>
              <a:rPr lang="it-IT" altLang="it-IT" sz="2400" dirty="0">
                <a:latin typeface="+mn-lt"/>
              </a:rPr>
              <a:t>La struttura divisionale ha il pregio del </a:t>
            </a:r>
            <a:r>
              <a:rPr lang="it-IT" altLang="it-IT" sz="2400" dirty="0">
                <a:solidFill>
                  <a:srgbClr val="C00000"/>
                </a:solidFill>
                <a:latin typeface="+mn-lt"/>
              </a:rPr>
              <a:t>decentramento</a:t>
            </a:r>
            <a:r>
              <a:rPr lang="it-IT" altLang="it-IT" sz="2400" dirty="0">
                <a:latin typeface="+mn-lt"/>
              </a:rPr>
              <a:t> e della </a:t>
            </a:r>
            <a:r>
              <a:rPr lang="it-IT" altLang="it-IT" sz="2400" dirty="0">
                <a:solidFill>
                  <a:srgbClr val="C00000"/>
                </a:solidFill>
                <a:latin typeface="+mn-lt"/>
              </a:rPr>
              <a:t>specializzazione</a:t>
            </a:r>
            <a:r>
              <a:rPr lang="it-IT" altLang="it-IT" sz="2400" dirty="0">
                <a:latin typeface="+mn-lt"/>
              </a:rPr>
              <a:t>, favorisce cioè la gestione unitaria dei singoli prodotti o delle singole zone geografiche. </a:t>
            </a:r>
          </a:p>
          <a:p>
            <a:pPr algn="just" eaLnBrk="1" hangingPunct="1">
              <a:spcBef>
                <a:spcPct val="50000"/>
              </a:spcBef>
            </a:pPr>
            <a:r>
              <a:rPr lang="it-IT" altLang="it-IT" sz="2400" dirty="0">
                <a:latin typeface="+mn-lt"/>
              </a:rPr>
              <a:t>La struttura divisionale </a:t>
            </a:r>
            <a:r>
              <a:rPr lang="it-IT" altLang="it-IT" sz="2400" dirty="0">
                <a:solidFill>
                  <a:srgbClr val="C00000"/>
                </a:solidFill>
                <a:latin typeface="+mn-lt"/>
              </a:rPr>
              <a:t>permette di gestire le aziende di grandi dimensioni </a:t>
            </a:r>
            <a:r>
              <a:rPr lang="it-IT" altLang="it-IT" sz="2400" dirty="0">
                <a:latin typeface="+mn-lt"/>
              </a:rPr>
              <a:t>e alleggerisce le attività della Direzione generale, che si può dedicare alle attività strategiche della impresa, nel suo insieme.</a:t>
            </a:r>
          </a:p>
          <a:p>
            <a:pPr algn="r" eaLnBrk="1" hangingPunct="1">
              <a:spcBef>
                <a:spcPct val="50000"/>
              </a:spcBef>
            </a:pPr>
            <a:r>
              <a:rPr lang="it-IT" altLang="it-IT" sz="2400" b="1" dirty="0">
                <a:latin typeface="+mn-lt"/>
              </a:rPr>
              <a:t>SVANTAGGI</a:t>
            </a:r>
          </a:p>
          <a:p>
            <a:pPr algn="just" eaLnBrk="1" hangingPunct="1">
              <a:spcBef>
                <a:spcPct val="50000"/>
              </a:spcBef>
            </a:pPr>
            <a:r>
              <a:rPr lang="it-IT" altLang="it-IT" sz="2400" dirty="0">
                <a:latin typeface="+mn-lt"/>
              </a:rPr>
              <a:t>Un difetto è </a:t>
            </a:r>
            <a:r>
              <a:rPr lang="it-IT" altLang="it-IT" sz="2400" dirty="0">
                <a:solidFill>
                  <a:srgbClr val="C00000"/>
                </a:solidFill>
                <a:latin typeface="+mn-lt"/>
              </a:rPr>
              <a:t>la duplicazione </a:t>
            </a:r>
            <a:r>
              <a:rPr lang="it-IT" altLang="it-IT" sz="2400" dirty="0">
                <a:latin typeface="+mn-lt"/>
              </a:rPr>
              <a:t>di alcuni uffici con funzioni eguali; inoltre, ciascun responsabile è portato a privilegiare la propria divisione, perdendo di vista la unitarietà della azienda. </a:t>
            </a:r>
          </a:p>
          <a:p>
            <a:pPr algn="just" eaLnBrk="1" hangingPunct="1">
              <a:spcBef>
                <a:spcPct val="50000"/>
              </a:spcBef>
            </a:pPr>
            <a:r>
              <a:rPr lang="it-IT" altLang="it-IT" sz="2400" dirty="0">
                <a:latin typeface="+mn-lt"/>
              </a:rPr>
              <a:t>L'impiego delle risorse </a:t>
            </a:r>
            <a:r>
              <a:rPr lang="it-IT" altLang="it-IT" sz="2400" dirty="0">
                <a:solidFill>
                  <a:srgbClr val="C00000"/>
                </a:solidFill>
                <a:latin typeface="+mn-lt"/>
              </a:rPr>
              <a:t>non è sempre efficiente</a:t>
            </a:r>
            <a:r>
              <a:rPr lang="it-IT" altLang="it-IT" sz="2400" dirty="0">
                <a:latin typeface="+mn-lt"/>
              </a:rPr>
              <a:t>, a causa della duplicazione di varie funzioni nelle diverse divisioni.</a:t>
            </a:r>
          </a:p>
        </p:txBody>
      </p:sp>
      <p:sp>
        <p:nvSpPr>
          <p:cNvPr id="2" name="Rettangolo 1">
            <a:extLst>
              <a:ext uri="{FF2B5EF4-FFF2-40B4-BE49-F238E27FC236}">
                <a16:creationId xmlns:a16="http://schemas.microsoft.com/office/drawing/2014/main" id="{69CB2A78-4674-0D03-0D1D-35DA182EDE49}"/>
              </a:ext>
            </a:extLst>
          </p:cNvPr>
          <p:cNvSpPr/>
          <p:nvPr/>
        </p:nvSpPr>
        <p:spPr>
          <a:xfrm>
            <a:off x="4423420" y="188640"/>
            <a:ext cx="6336704" cy="461665"/>
          </a:xfrm>
          <a:prstGeom prst="rect">
            <a:avLst/>
          </a:prstGeom>
        </p:spPr>
        <p:txBody>
          <a:bodyPr wrap="square">
            <a:spAutoFit/>
          </a:bodyPr>
          <a:lstStyle/>
          <a:p>
            <a:pPr lvl="0" algn="ctr" fontAlgn="base">
              <a:spcBef>
                <a:spcPct val="0"/>
              </a:spcBef>
              <a:spcAft>
                <a:spcPct val="0"/>
              </a:spcAft>
            </a:pPr>
            <a:r>
              <a:rPr lang="it-IT" altLang="it-IT" sz="2400" b="1" dirty="0">
                <a:solidFill>
                  <a:schemeClr val="tx2"/>
                </a:solidFill>
              </a:rPr>
              <a:t>LA STRUTTURA DIVISIONALE</a:t>
            </a:r>
          </a:p>
        </p:txBody>
      </p:sp>
    </p:spTree>
    <p:extLst>
      <p:ext uri="{BB962C8B-B14F-4D97-AF65-F5344CB8AC3E}">
        <p14:creationId xmlns:p14="http://schemas.microsoft.com/office/powerpoint/2010/main" val="411587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055E6E86-EBBC-47DF-A954-DF8877565A27}"/>
              </a:ext>
            </a:extLst>
          </p:cNvPr>
          <p:cNvSpPr/>
          <p:nvPr/>
        </p:nvSpPr>
        <p:spPr>
          <a:xfrm>
            <a:off x="4495428" y="188640"/>
            <a:ext cx="6048672" cy="461665"/>
          </a:xfrm>
          <a:prstGeom prst="rect">
            <a:avLst/>
          </a:prstGeom>
        </p:spPr>
        <p:txBody>
          <a:bodyPr wrap="square">
            <a:spAutoFit/>
          </a:bodyPr>
          <a:lstStyle/>
          <a:p>
            <a:pPr lvl="0" algn="ctr" fontAlgn="base">
              <a:spcBef>
                <a:spcPct val="0"/>
              </a:spcBef>
              <a:spcAft>
                <a:spcPct val="0"/>
              </a:spcAft>
            </a:pPr>
            <a:r>
              <a:rPr lang="it-IT" altLang="it-IT" sz="2400" b="1" dirty="0">
                <a:solidFill>
                  <a:schemeClr val="tx2"/>
                </a:solidFill>
              </a:rPr>
              <a:t>LA STRUTTURA A MATRICE</a:t>
            </a:r>
          </a:p>
        </p:txBody>
      </p:sp>
      <p:pic>
        <p:nvPicPr>
          <p:cNvPr id="4" name="Immagine 3">
            <a:extLst>
              <a:ext uri="{FF2B5EF4-FFF2-40B4-BE49-F238E27FC236}">
                <a16:creationId xmlns:a16="http://schemas.microsoft.com/office/drawing/2014/main" id="{545E3879-58FD-E519-3FF3-BAF1DB1293AE}"/>
              </a:ext>
            </a:extLst>
          </p:cNvPr>
          <p:cNvPicPr>
            <a:picLocks noChangeAspect="1"/>
          </p:cNvPicPr>
          <p:nvPr/>
        </p:nvPicPr>
        <p:blipFill>
          <a:blip r:embed="rId2"/>
          <a:stretch>
            <a:fillRect/>
          </a:stretch>
        </p:blipFill>
        <p:spPr>
          <a:xfrm>
            <a:off x="5935588" y="1078137"/>
            <a:ext cx="4185896" cy="1753654"/>
          </a:xfrm>
          <a:prstGeom prst="rect">
            <a:avLst/>
          </a:prstGeom>
        </p:spPr>
      </p:pic>
      <p:sp>
        <p:nvSpPr>
          <p:cNvPr id="8" name="CasellaDiTesto 7">
            <a:extLst>
              <a:ext uri="{FF2B5EF4-FFF2-40B4-BE49-F238E27FC236}">
                <a16:creationId xmlns:a16="http://schemas.microsoft.com/office/drawing/2014/main" id="{2B628895-8A6D-3F8A-31EF-CD70D6D1865A}"/>
              </a:ext>
            </a:extLst>
          </p:cNvPr>
          <p:cNvSpPr txBox="1"/>
          <p:nvPr/>
        </p:nvSpPr>
        <p:spPr>
          <a:xfrm>
            <a:off x="390972" y="1047056"/>
            <a:ext cx="5342368" cy="1754326"/>
          </a:xfrm>
          <a:prstGeom prst="rect">
            <a:avLst/>
          </a:prstGeom>
          <a:noFill/>
        </p:spPr>
        <p:txBody>
          <a:bodyPr wrap="square">
            <a:spAutoFit/>
          </a:bodyPr>
          <a:lstStyle/>
          <a:p>
            <a:pPr algn="just">
              <a:spcAft>
                <a:spcPts val="990"/>
              </a:spcAft>
            </a:pPr>
            <a:r>
              <a:rPr lang="it-IT" sz="1800" b="1" i="0" dirty="0">
                <a:solidFill>
                  <a:srgbClr val="333333"/>
                </a:solidFill>
                <a:effectLst/>
              </a:rPr>
              <a:t>CENNI TEORICI SULLA MATRICE ORGANIZZATIVA:</a:t>
            </a:r>
            <a:r>
              <a:rPr lang="it-IT" sz="1800" b="0" i="0" dirty="0">
                <a:solidFill>
                  <a:srgbClr val="333333"/>
                </a:solidFill>
                <a:effectLst/>
              </a:rPr>
              <a:t> La struttura organizzativa a matrice è un modello di organizzazione che prevede almeno due livelli di coordinamento. Di questi livelli, di solito, il primo è un livello di aggregazione funzionale, mentre gli altri livelli possono variare a seconda delle specificità dell’azienda.</a:t>
            </a:r>
            <a:endParaRPr lang="it-IT" b="0" i="0" dirty="0">
              <a:solidFill>
                <a:srgbClr val="333333"/>
              </a:solidFill>
              <a:effectLst/>
            </a:endParaRPr>
          </a:p>
        </p:txBody>
      </p:sp>
      <p:sp>
        <p:nvSpPr>
          <p:cNvPr id="12" name="CasellaDiTesto 11">
            <a:extLst>
              <a:ext uri="{FF2B5EF4-FFF2-40B4-BE49-F238E27FC236}">
                <a16:creationId xmlns:a16="http://schemas.microsoft.com/office/drawing/2014/main" id="{BCA35539-20D2-8972-EC59-D9075D55619F}"/>
              </a:ext>
            </a:extLst>
          </p:cNvPr>
          <p:cNvSpPr txBox="1"/>
          <p:nvPr/>
        </p:nvSpPr>
        <p:spPr>
          <a:xfrm>
            <a:off x="390972" y="2852936"/>
            <a:ext cx="9730512" cy="3672800"/>
          </a:xfrm>
          <a:prstGeom prst="rect">
            <a:avLst/>
          </a:prstGeom>
          <a:noFill/>
        </p:spPr>
        <p:txBody>
          <a:bodyPr wrap="square">
            <a:spAutoFit/>
          </a:bodyPr>
          <a:lstStyle/>
          <a:p>
            <a:pPr algn="just">
              <a:spcAft>
                <a:spcPts val="990"/>
              </a:spcAft>
            </a:pPr>
            <a:r>
              <a:rPr lang="it-IT" sz="1800" b="0" i="0" dirty="0">
                <a:solidFill>
                  <a:srgbClr val="333333"/>
                </a:solidFill>
                <a:effectLst/>
              </a:rPr>
              <a:t>Ad esempio, un’azienda che lavora per commessa (o per progetto) sarà orientata a creare al proprio interno un sistema di coordinamento che utilizzi il progetto come livello di aggregazione. In effetti la struttura organizzativa a matrice di progetto è una delle strutture organizzative in cui la organizzazione a matrice viene più frequentemente utilizzata.</a:t>
            </a:r>
            <a:endParaRPr lang="it-IT" b="0" i="0" dirty="0">
              <a:solidFill>
                <a:srgbClr val="333333"/>
              </a:solidFill>
              <a:effectLst/>
            </a:endParaRPr>
          </a:p>
          <a:p>
            <a:pPr algn="just">
              <a:spcAft>
                <a:spcPts val="990"/>
              </a:spcAft>
            </a:pPr>
            <a:r>
              <a:rPr lang="it-IT" sz="1800" b="0" i="0" dirty="0">
                <a:solidFill>
                  <a:srgbClr val="333333"/>
                </a:solidFill>
                <a:effectLst/>
              </a:rPr>
              <a:t>Un altro esempio di organizzazione a matrice la si incontra nelle aziende di servizi, dove spesso offrono diverse tipologie di servizio: ciascun servizio richiede capacità professionali specialistiche e per questo motivo il personale viene raggruppato funzionalmente per capacità e competenze omogenee.</a:t>
            </a:r>
            <a:endParaRPr lang="it-IT" b="0" i="0" dirty="0">
              <a:solidFill>
                <a:srgbClr val="333333"/>
              </a:solidFill>
              <a:effectLst/>
            </a:endParaRPr>
          </a:p>
          <a:p>
            <a:pPr algn="just">
              <a:spcAft>
                <a:spcPts val="990"/>
              </a:spcAft>
            </a:pPr>
            <a:r>
              <a:rPr lang="it-IT" sz="1800" b="0" i="0" dirty="0">
                <a:solidFill>
                  <a:srgbClr val="333333"/>
                </a:solidFill>
                <a:effectLst/>
              </a:rPr>
              <a:t>Tuttavia, queste aziende possono offrire i servizi a clienti che operano in settori diversi e quindi richiedono un livello di aggregazione anche per il mercato di riferimento. Questo è il caso, ad esempio, delle cooperative di facility management che offrono servizi molto diversi (pulizie, magazzinaggio, sicurezza, manutenzione, servizi alla persona, ecc.) a settori industriali molto diversi (settore meccanico, chimico, alimentare, sanitario, ecc.) e quindi hanno logiche di coordinamento complesse.</a:t>
            </a:r>
            <a:endParaRPr lang="it-IT" b="0" i="0" dirty="0">
              <a:solidFill>
                <a:srgbClr val="333333"/>
              </a:solidFill>
              <a:effectLst/>
            </a:endParaRPr>
          </a:p>
        </p:txBody>
      </p:sp>
    </p:spTree>
    <p:extLst>
      <p:ext uri="{BB962C8B-B14F-4D97-AF65-F5344CB8AC3E}">
        <p14:creationId xmlns:p14="http://schemas.microsoft.com/office/powerpoint/2010/main" val="3014844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9EE8C-0ADE-2BDA-D26F-C1677A27B0F8}"/>
            </a:ext>
          </a:extLst>
        </p:cNvPr>
        <p:cNvGrpSpPr/>
        <p:nvPr/>
      </p:nvGrpSpPr>
      <p:grpSpPr>
        <a:xfrm>
          <a:off x="0" y="0"/>
          <a:ext cx="0" cy="0"/>
          <a:chOff x="0" y="0"/>
          <a:chExt cx="0" cy="0"/>
        </a:xfrm>
      </p:grpSpPr>
      <p:sp>
        <p:nvSpPr>
          <p:cNvPr id="10" name="Rettangolo 9">
            <a:extLst>
              <a:ext uri="{FF2B5EF4-FFF2-40B4-BE49-F238E27FC236}">
                <a16:creationId xmlns:a16="http://schemas.microsoft.com/office/drawing/2014/main" id="{3D6FEE73-60E2-03C1-960A-B8DB98634C37}"/>
              </a:ext>
            </a:extLst>
          </p:cNvPr>
          <p:cNvSpPr/>
          <p:nvPr/>
        </p:nvSpPr>
        <p:spPr>
          <a:xfrm>
            <a:off x="4495428" y="188640"/>
            <a:ext cx="6048672" cy="461665"/>
          </a:xfrm>
          <a:prstGeom prst="rect">
            <a:avLst/>
          </a:prstGeom>
        </p:spPr>
        <p:txBody>
          <a:bodyPr wrap="square">
            <a:spAutoFit/>
          </a:bodyPr>
          <a:lstStyle/>
          <a:p>
            <a:pPr lvl="0" algn="ctr" fontAlgn="base">
              <a:spcBef>
                <a:spcPct val="0"/>
              </a:spcBef>
              <a:spcAft>
                <a:spcPct val="0"/>
              </a:spcAft>
            </a:pPr>
            <a:r>
              <a:rPr lang="it-IT" altLang="it-IT" sz="2400" b="1" dirty="0">
                <a:solidFill>
                  <a:schemeClr val="tx2"/>
                </a:solidFill>
              </a:rPr>
              <a:t>LA STRUTTURA A MATRICE</a:t>
            </a:r>
          </a:p>
        </p:txBody>
      </p:sp>
      <p:sp>
        <p:nvSpPr>
          <p:cNvPr id="9" name="Rectangle 3">
            <a:extLst>
              <a:ext uri="{FF2B5EF4-FFF2-40B4-BE49-F238E27FC236}">
                <a16:creationId xmlns:a16="http://schemas.microsoft.com/office/drawing/2014/main" id="{145E9F26-3081-9337-CECA-1120DE90E93E}"/>
              </a:ext>
            </a:extLst>
          </p:cNvPr>
          <p:cNvSpPr>
            <a:spLocks noGrp="1" noChangeArrowheads="1"/>
          </p:cNvSpPr>
          <p:nvPr>
            <p:ph type="body" idx="1"/>
          </p:nvPr>
        </p:nvSpPr>
        <p:spPr>
          <a:xfrm>
            <a:off x="384113" y="1295400"/>
            <a:ext cx="9344025" cy="4267200"/>
          </a:xfrm>
        </p:spPr>
        <p:txBody>
          <a:bodyPr/>
          <a:lstStyle/>
          <a:p>
            <a:pPr>
              <a:lnSpc>
                <a:spcPct val="80000"/>
              </a:lnSpc>
              <a:buNone/>
            </a:pPr>
            <a:r>
              <a:rPr lang="it-IT" altLang="it-IT" sz="2400" dirty="0"/>
              <a:t>CARATTERISTICHE</a:t>
            </a:r>
          </a:p>
          <a:p>
            <a:pPr>
              <a:lnSpc>
                <a:spcPct val="80000"/>
              </a:lnSpc>
              <a:buNone/>
            </a:pPr>
            <a:endParaRPr lang="it-IT" altLang="it-IT" sz="1200" dirty="0"/>
          </a:p>
          <a:p>
            <a:pPr marL="0" indent="0" algn="just" eaLnBrk="1" hangingPunct="1">
              <a:lnSpc>
                <a:spcPct val="80000"/>
              </a:lnSpc>
              <a:buFontTx/>
              <a:buNone/>
            </a:pPr>
            <a:r>
              <a:rPr lang="it-IT" altLang="it-IT" sz="2000" dirty="0"/>
              <a:t>Tutte le Direzioni, sia di funzione che di prodotto,</a:t>
            </a:r>
          </a:p>
          <a:p>
            <a:pPr marL="0" indent="0" algn="just" eaLnBrk="1" hangingPunct="1">
              <a:lnSpc>
                <a:spcPct val="80000"/>
              </a:lnSpc>
              <a:buFontTx/>
              <a:buNone/>
            </a:pPr>
            <a:r>
              <a:rPr lang="it-IT" altLang="it-IT" sz="2000" dirty="0">
                <a:solidFill>
                  <a:srgbClr val="FF0000"/>
                </a:solidFill>
              </a:rPr>
              <a:t> </a:t>
            </a:r>
            <a:r>
              <a:rPr lang="it-IT" altLang="it-IT" sz="2000" dirty="0">
                <a:solidFill>
                  <a:srgbClr val="C00000"/>
                </a:solidFill>
              </a:rPr>
              <a:t>dipendono dall'unica Direzione </a:t>
            </a:r>
            <a:r>
              <a:rPr lang="it-IT" altLang="it-IT" sz="2000" dirty="0"/>
              <a:t>generale.</a:t>
            </a:r>
          </a:p>
          <a:p>
            <a:pPr marL="0" indent="0" algn="just" eaLnBrk="1" hangingPunct="1">
              <a:lnSpc>
                <a:spcPct val="80000"/>
              </a:lnSpc>
              <a:buFontTx/>
              <a:buNone/>
            </a:pPr>
            <a:endParaRPr lang="it-IT" altLang="it-IT" sz="2000" dirty="0"/>
          </a:p>
          <a:p>
            <a:pPr marL="0" indent="0" algn="just" eaLnBrk="1" hangingPunct="1">
              <a:lnSpc>
                <a:spcPct val="80000"/>
              </a:lnSpc>
              <a:buFontTx/>
              <a:buNone/>
            </a:pPr>
            <a:r>
              <a:rPr lang="it-IT" altLang="it-IT" sz="2000" dirty="0"/>
              <a:t>Questa struttura trova applicazione alle imprese di </a:t>
            </a:r>
            <a:r>
              <a:rPr lang="it-IT" altLang="it-IT" sz="2000" dirty="0">
                <a:solidFill>
                  <a:srgbClr val="C00000"/>
                </a:solidFill>
              </a:rPr>
              <a:t>grandissime dimensioni</a:t>
            </a:r>
            <a:r>
              <a:rPr lang="it-IT" altLang="it-IT" sz="2000" dirty="0"/>
              <a:t>, che si occupano contemporaneamente di più progetti o prodotti; per esempio le grandi imprese di costruzioni che operano nelle grandi opere, nell'impiantistica, nelle costruzioni navali, ecc.</a:t>
            </a:r>
          </a:p>
          <a:p>
            <a:pPr marL="0" indent="0" algn="just" eaLnBrk="1" hangingPunct="1">
              <a:lnSpc>
                <a:spcPct val="80000"/>
              </a:lnSpc>
              <a:buFontTx/>
              <a:buNone/>
            </a:pPr>
            <a:endParaRPr lang="it-IT" altLang="it-IT" sz="2000" dirty="0"/>
          </a:p>
          <a:p>
            <a:pPr marL="0" indent="0" algn="just" eaLnBrk="1" hangingPunct="1">
              <a:lnSpc>
                <a:spcPct val="80000"/>
              </a:lnSpc>
              <a:buFontTx/>
              <a:buNone/>
            </a:pPr>
            <a:r>
              <a:rPr lang="it-IT" altLang="it-IT" sz="2000" dirty="0"/>
              <a:t>Viene, inoltre, utilizzata quando l'esperienza tecnica e </a:t>
            </a:r>
            <a:r>
              <a:rPr lang="it-IT" altLang="it-IT" sz="2000" dirty="0">
                <a:solidFill>
                  <a:srgbClr val="C00000"/>
                </a:solidFill>
              </a:rPr>
              <a:t>l'innovazione di prodotto sono importanti per raggiungere gli obiettivi.</a:t>
            </a:r>
          </a:p>
          <a:p>
            <a:pPr algn="just" eaLnBrk="1" hangingPunct="1">
              <a:lnSpc>
                <a:spcPct val="80000"/>
              </a:lnSpc>
              <a:buFontTx/>
              <a:buNone/>
            </a:pPr>
            <a:endParaRPr lang="it-IT" altLang="it-IT" sz="2000" dirty="0"/>
          </a:p>
          <a:p>
            <a:pPr marL="0" indent="0" algn="just" eaLnBrk="1" hangingPunct="1">
              <a:lnSpc>
                <a:spcPct val="80000"/>
              </a:lnSpc>
              <a:buFontTx/>
              <a:buNone/>
            </a:pPr>
            <a:r>
              <a:rPr lang="it-IT" altLang="it-IT" sz="2000" dirty="0"/>
              <a:t>Supponiamo di avere, per esempio un grande produttore di abbigliamento. Facciamo prima una suddivisione in base al prodotto, dove il prodotto A siano i vestiti, il prodotto B siano gli indumenti dell'intimo, il prodotto C siano le calzature. Per poter utilizzare adeguatamente il personale della funzione acquisti, funzione produzione, funzione vendite, funzione personale, condivide il personale delle varie funzioni con i tre tipi di prodotto, in tal modo i dipendenti delle varie funzioni sviluppano una esperienza approfondita, necessaria per servire le tre linee di prodotto in maniera efficace.</a:t>
            </a:r>
          </a:p>
        </p:txBody>
      </p:sp>
      <p:pic>
        <p:nvPicPr>
          <p:cNvPr id="4" name="Immagine 3">
            <a:extLst>
              <a:ext uri="{FF2B5EF4-FFF2-40B4-BE49-F238E27FC236}">
                <a16:creationId xmlns:a16="http://schemas.microsoft.com/office/drawing/2014/main" id="{B1D2E4FD-6C3B-D66A-2FFA-B9C6026C0BF6}"/>
              </a:ext>
            </a:extLst>
          </p:cNvPr>
          <p:cNvPicPr>
            <a:picLocks noChangeAspect="1"/>
          </p:cNvPicPr>
          <p:nvPr/>
        </p:nvPicPr>
        <p:blipFill>
          <a:blip r:embed="rId2"/>
          <a:stretch>
            <a:fillRect/>
          </a:stretch>
        </p:blipFill>
        <p:spPr>
          <a:xfrm>
            <a:off x="5861268" y="908720"/>
            <a:ext cx="3866870" cy="1620000"/>
          </a:xfrm>
          <a:prstGeom prst="rect">
            <a:avLst/>
          </a:prstGeom>
        </p:spPr>
      </p:pic>
    </p:spTree>
    <p:extLst>
      <p:ext uri="{BB962C8B-B14F-4D97-AF65-F5344CB8AC3E}">
        <p14:creationId xmlns:p14="http://schemas.microsoft.com/office/powerpoint/2010/main" val="310076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 calcmode="lin" valueType="num">
                                      <p:cBhvr additive="base">
                                        <p:cTn id="1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 calcmode="lin" valueType="num">
                                      <p:cBhvr additive="base">
                                        <p:cTn id="2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anim calcmode="lin" valueType="num">
                                      <p:cBhvr additive="base">
                                        <p:cTn id="31"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9" end="9"/>
                                            </p:txEl>
                                          </p:spTgt>
                                        </p:tgtEl>
                                        <p:attrNameLst>
                                          <p:attrName>style.visibility</p:attrName>
                                        </p:attrNameLst>
                                      </p:cBhvr>
                                      <p:to>
                                        <p:strVal val="visible"/>
                                      </p:to>
                                    </p:set>
                                    <p:anim calcmode="lin" valueType="num">
                                      <p:cBhvr additive="base">
                                        <p:cTn id="37"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A3D98-DEBB-DA2D-7BF7-12BF476B35EC}"/>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448535F1-56F6-0066-83FD-9BEB3B9AA512}"/>
              </a:ext>
            </a:extLst>
          </p:cNvPr>
          <p:cNvSpPr txBox="1"/>
          <p:nvPr/>
        </p:nvSpPr>
        <p:spPr>
          <a:xfrm>
            <a:off x="534988" y="692696"/>
            <a:ext cx="9433048" cy="5816977"/>
          </a:xfrm>
          <a:prstGeom prst="rect">
            <a:avLst/>
          </a:prstGeom>
          <a:noFill/>
        </p:spPr>
        <p:txBody>
          <a:bodyPr wrap="square">
            <a:spAutoFit/>
          </a:bodyPr>
          <a:lstStyle/>
          <a:p>
            <a:pPr algn="r"/>
            <a:r>
              <a:rPr lang="it-IT" sz="2000" b="0" i="0" dirty="0">
                <a:solidFill>
                  <a:srgbClr val="C00000"/>
                </a:solidFill>
                <a:effectLst/>
              </a:rPr>
              <a:t>Struttura organizzativa di un'azienda: il processo di progettazione</a:t>
            </a:r>
          </a:p>
          <a:p>
            <a:pPr algn="l"/>
            <a:r>
              <a:rPr lang="it-IT" sz="1600" b="0" i="0" dirty="0">
                <a:effectLst/>
              </a:rPr>
              <a:t>Progettare la giusta struttura organizzativa e presentarla in un organigramma chiaro non è così facile. La difficoltà maggiore è cercare di ottenere una </a:t>
            </a:r>
            <a:r>
              <a:rPr lang="it-IT" sz="1600" b="1" i="0" dirty="0">
                <a:effectLst/>
              </a:rPr>
              <a:t>struttura solida e affidabile nonostante gli ambienti</a:t>
            </a:r>
            <a:r>
              <a:rPr lang="it-IT" sz="1600" b="0" i="0" dirty="0">
                <a:effectLst/>
              </a:rPr>
              <a:t> </a:t>
            </a:r>
            <a:r>
              <a:rPr lang="it-IT" sz="1600" b="1" i="0" dirty="0">
                <a:effectLst/>
              </a:rPr>
              <a:t>complessi e dinamici</a:t>
            </a:r>
            <a:r>
              <a:rPr lang="it-IT" sz="1600" b="0" i="0" dirty="0">
                <a:effectLst/>
              </a:rPr>
              <a:t>. Per poter svolgere questo compito è necessario prima di tutto sapere in cosa consiste un organigramma di questo tipo. Gli elementi che lo compongono sono:</a:t>
            </a:r>
          </a:p>
          <a:p>
            <a:pPr marL="285750" indent="-285750" algn="l">
              <a:buFont typeface="Arial" panose="020B0604020202020204" pitchFamily="34" charset="0"/>
              <a:buChar char="•"/>
            </a:pPr>
            <a:r>
              <a:rPr lang="it-IT" sz="1600" b="1" i="0" dirty="0">
                <a:effectLst/>
              </a:rPr>
              <a:t>Componenti strutturali</a:t>
            </a:r>
            <a:r>
              <a:rPr lang="it-IT" sz="1600" b="0" i="0" dirty="0">
                <a:effectLst/>
              </a:rPr>
              <a:t>: tutte le unità d'azione a cui sono distribuiti i vari compiti dell'azienda, tra cui la posizione come unità più piccola, l'istanza (una posizione con autorità), il dipartimento (un raggruppamento di più posizioni sotto la direzione di un'istanza), servizi di supporto, nonché comitati e team, che di solito sono istituiti su base temporanea per gestire progetti complessi.</a:t>
            </a:r>
          </a:p>
          <a:p>
            <a:pPr marL="285750" indent="-285750" algn="l">
              <a:buFont typeface="Arial" panose="020B0604020202020204" pitchFamily="34" charset="0"/>
              <a:buChar char="•"/>
            </a:pPr>
            <a:r>
              <a:rPr lang="it-IT" sz="1600" b="1" i="0" dirty="0">
                <a:effectLst/>
              </a:rPr>
              <a:t>Relazioni strutturali</a:t>
            </a:r>
            <a:r>
              <a:rPr lang="it-IT" sz="1600" b="0" i="0" dirty="0">
                <a:effectLst/>
              </a:rPr>
              <a:t>: la rete di relazioni tra tutti gli elementi strutturali di cui sopra.</a:t>
            </a:r>
          </a:p>
          <a:p>
            <a:pPr marL="285750" indent="-285750" algn="l">
              <a:buFont typeface="Arial" panose="020B0604020202020204" pitchFamily="34" charset="0"/>
              <a:buChar char="•"/>
            </a:pPr>
            <a:r>
              <a:rPr lang="it-IT" sz="1600" b="1" i="0" dirty="0">
                <a:effectLst/>
              </a:rPr>
              <a:t>Sistemi di linee</a:t>
            </a:r>
            <a:r>
              <a:rPr lang="it-IT" sz="1600" b="0" i="0" dirty="0">
                <a:effectLst/>
              </a:rPr>
              <a:t>: elementi grafici come scatole, linee e frecce che illustrano visivamente l'ordine e i percorsi di istruzione.</a:t>
            </a:r>
          </a:p>
          <a:p>
            <a:pPr algn="l"/>
            <a:endParaRPr lang="it-IT" sz="1600" b="0" i="0" dirty="0">
              <a:effectLst/>
            </a:endParaRPr>
          </a:p>
          <a:p>
            <a:pPr algn="l"/>
            <a:r>
              <a:rPr lang="it-IT" sz="1600" b="0" i="0" dirty="0">
                <a:effectLst/>
              </a:rPr>
              <a:t>Il processo di progettazione del piano organizzativo si suddivide in </a:t>
            </a:r>
            <a:r>
              <a:rPr lang="it-IT" sz="1600" b="1" i="0" dirty="0">
                <a:effectLst/>
              </a:rPr>
              <a:t>due fasi</a:t>
            </a:r>
            <a:r>
              <a:rPr lang="it-IT" sz="1600" b="0" i="0" dirty="0">
                <a:effectLst/>
              </a:rPr>
              <a:t>:</a:t>
            </a:r>
          </a:p>
          <a:p>
            <a:pPr marL="342900" indent="-342900" algn="l">
              <a:buFont typeface="+mj-lt"/>
              <a:buAutoNum type="arabicPeriod"/>
            </a:pPr>
            <a:r>
              <a:rPr lang="it-IT" sz="1600" b="0" i="0" dirty="0">
                <a:effectLst/>
              </a:rPr>
              <a:t>Nell'</a:t>
            </a:r>
            <a:r>
              <a:rPr lang="it-IT" sz="1600" b="1" i="0" dirty="0">
                <a:effectLst/>
              </a:rPr>
              <a:t>analisi dei compiti </a:t>
            </a:r>
            <a:r>
              <a:rPr lang="it-IT" sz="1600" b="0" i="0" dirty="0">
                <a:effectLst/>
              </a:rPr>
              <a:t>si identificano tutti gli obiettivi della propria azienda, li si traducono nei principali compiti aziendali e li si suddividono in </a:t>
            </a:r>
            <a:r>
              <a:rPr lang="it-IT" sz="1600" b="0" i="0" dirty="0" err="1">
                <a:effectLst/>
              </a:rPr>
              <a:t>sottoattività</a:t>
            </a:r>
            <a:r>
              <a:rPr lang="it-IT" sz="1600" b="0" i="0" dirty="0">
                <a:effectLst/>
              </a:rPr>
              <a:t>. La struttura può essere pensata in base a prestazioni (ad esempio fisica/intellettuale), oggetto (ad esempio un prodotto), scopo (compiti primari o secondari), fasi del processo di leadership o rango nella gerarchia.</a:t>
            </a:r>
          </a:p>
          <a:p>
            <a:pPr marL="342900" indent="-342900" algn="l">
              <a:buFont typeface="+mj-lt"/>
              <a:buAutoNum type="arabicPeriod"/>
            </a:pPr>
            <a:r>
              <a:rPr lang="it-IT" sz="1600" b="0" i="0" dirty="0">
                <a:effectLst/>
              </a:rPr>
              <a:t>La </a:t>
            </a:r>
            <a:r>
              <a:rPr lang="it-IT" sz="1600" b="1" i="0" dirty="0">
                <a:effectLst/>
              </a:rPr>
              <a:t>sintesi dei compiti</a:t>
            </a:r>
            <a:r>
              <a:rPr lang="it-IT" sz="1600" b="0" i="0" dirty="0">
                <a:effectLst/>
              </a:rPr>
              <a:t> a sua volta rappresenta l'effettiva attività organizzativa per i fondatori dell'azienda. Qui si prendono i </a:t>
            </a:r>
            <a:r>
              <a:rPr lang="it-IT" sz="1600" b="0" i="0" dirty="0" err="1">
                <a:effectLst/>
              </a:rPr>
              <a:t>sottocompiti</a:t>
            </a:r>
            <a:r>
              <a:rPr lang="it-IT" sz="1600" b="0" i="0" dirty="0">
                <a:effectLst/>
              </a:rPr>
              <a:t> determinati nell'analisi dei compiti e li si raggruppano in complessi di compiti significativi che vengono assegnati ai lavori corrispondenti. La sfida più grande è quella di utilizzare al meglio le risorse esistenti e garantire quindi una cooperazione senza intoppi tra tutti gli elementi di montaggio.</a:t>
            </a:r>
          </a:p>
        </p:txBody>
      </p:sp>
    </p:spTree>
    <p:extLst>
      <p:ext uri="{BB962C8B-B14F-4D97-AF65-F5344CB8AC3E}">
        <p14:creationId xmlns:p14="http://schemas.microsoft.com/office/powerpoint/2010/main" val="471138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3F545F4-9362-4B46-AD53-849182FEC77A}"/>
              </a:ext>
            </a:extLst>
          </p:cNvPr>
          <p:cNvSpPr/>
          <p:nvPr/>
        </p:nvSpPr>
        <p:spPr>
          <a:xfrm>
            <a:off x="354968" y="809935"/>
            <a:ext cx="9577064" cy="5859425"/>
          </a:xfrm>
          <a:prstGeom prst="rect">
            <a:avLst/>
          </a:prstGeom>
        </p:spPr>
        <p:txBody>
          <a:bodyPr wrap="square">
            <a:spAutoFit/>
          </a:bodyPr>
          <a:lstStyle/>
          <a:p>
            <a:r>
              <a:rPr lang="it-IT" altLang="it-IT" dirty="0"/>
              <a:t>CARATTERISTICHE</a:t>
            </a:r>
          </a:p>
          <a:p>
            <a:pPr algn="just"/>
            <a:r>
              <a:rPr lang="it-IT" altLang="it-IT" dirty="0"/>
              <a:t>Nella struttura a </a:t>
            </a:r>
            <a:r>
              <a:rPr lang="it-IT" altLang="it-IT" dirty="0">
                <a:solidFill>
                  <a:srgbClr val="C00000"/>
                </a:solidFill>
              </a:rPr>
              <a:t>matrice il potere delle varie Direzioni è limitato</a:t>
            </a:r>
            <a:r>
              <a:rPr lang="it-IT" altLang="it-IT" dirty="0"/>
              <a:t>, in quanto ogni Direttore o manager per funzioni deve condividere l'autorità con i manager o Direttori dei diversi prodotti.</a:t>
            </a:r>
          </a:p>
          <a:p>
            <a:pPr algn="just">
              <a:lnSpc>
                <a:spcPct val="80000"/>
              </a:lnSpc>
            </a:pPr>
            <a:endParaRPr lang="it-IT" altLang="it-IT" dirty="0"/>
          </a:p>
          <a:p>
            <a:pPr algn="just">
              <a:lnSpc>
                <a:spcPct val="80000"/>
              </a:lnSpc>
            </a:pPr>
            <a:r>
              <a:rPr lang="it-IT" altLang="it-IT" dirty="0"/>
              <a:t>Inoltre, ogni organo operativo </a:t>
            </a:r>
            <a:r>
              <a:rPr lang="it-IT" altLang="it-IT" dirty="0">
                <a:solidFill>
                  <a:srgbClr val="C00000"/>
                </a:solidFill>
              </a:rPr>
              <a:t>è soggetto al doppio comando, sia delle Direzioni delle singole funzioni sia della Direzione del singolo progetto </a:t>
            </a:r>
            <a:r>
              <a:rPr lang="it-IT" altLang="it-IT" dirty="0"/>
              <a:t>o prodotto.</a:t>
            </a:r>
          </a:p>
          <a:p>
            <a:pPr algn="just">
              <a:lnSpc>
                <a:spcPct val="80000"/>
              </a:lnSpc>
            </a:pPr>
            <a:endParaRPr lang="it-IT" altLang="it-IT" dirty="0"/>
          </a:p>
          <a:p>
            <a:pPr algn="just">
              <a:lnSpc>
                <a:spcPct val="80000"/>
              </a:lnSpc>
            </a:pPr>
            <a:r>
              <a:rPr lang="it-IT" altLang="it-IT" dirty="0"/>
              <a:t>La </a:t>
            </a:r>
            <a:r>
              <a:rPr lang="it-IT" altLang="it-IT" dirty="0">
                <a:solidFill>
                  <a:srgbClr val="C00000"/>
                </a:solidFill>
              </a:rPr>
              <a:t>responsabilità ricade maggiormente sulla Direzione del prodotto</a:t>
            </a:r>
            <a:r>
              <a:rPr lang="it-IT" altLang="it-IT" dirty="0"/>
              <a:t>, anche se viene condivisa con i Direttori delle singole funzioni. </a:t>
            </a:r>
          </a:p>
          <a:p>
            <a:pPr algn="just">
              <a:lnSpc>
                <a:spcPct val="80000"/>
              </a:lnSpc>
            </a:pPr>
            <a:endParaRPr lang="it-IT" altLang="it-IT" dirty="0"/>
          </a:p>
          <a:p>
            <a:pPr algn="just">
              <a:lnSpc>
                <a:spcPct val="80000"/>
              </a:lnSpc>
              <a:spcBef>
                <a:spcPct val="20000"/>
              </a:spcBef>
            </a:pPr>
            <a:r>
              <a:rPr lang="it-IT" altLang="it-IT" dirty="0"/>
              <a:t>La struttura a matrice è l'insieme delle due strutture che abbiamo studiato, cioè la struttura funzionale unita alla struttura divisionale</a:t>
            </a:r>
            <a:r>
              <a:rPr lang="it-IT" altLang="it-IT" dirty="0">
                <a:solidFill>
                  <a:srgbClr val="C00000"/>
                </a:solidFill>
              </a:rPr>
              <a:t>. Sono presenti due livelli di direzione</a:t>
            </a:r>
            <a:r>
              <a:rPr lang="it-IT" altLang="it-IT" dirty="0"/>
              <a:t>, e cioè la direzione in base alle funzioni, quindi Direzione acquisti, Direzione produzione, Direzione vendite, Direzione personale, </a:t>
            </a:r>
            <a:r>
              <a:rPr lang="it-IT" altLang="it-IT" dirty="0" err="1"/>
              <a:t>ecc</a:t>
            </a:r>
            <a:r>
              <a:rPr lang="it-IT" altLang="it-IT" dirty="0"/>
              <a:t>, e le varie Direzioni in base ai prodotti o ai progetti o alle aree geografiche o in base ai clienti. </a:t>
            </a:r>
          </a:p>
          <a:p>
            <a:pPr algn="just">
              <a:lnSpc>
                <a:spcPct val="80000"/>
              </a:lnSpc>
              <a:spcBef>
                <a:spcPct val="20000"/>
              </a:spcBef>
            </a:pPr>
            <a:endParaRPr lang="it-IT" altLang="it-IT" dirty="0"/>
          </a:p>
          <a:p>
            <a:pPr algn="just">
              <a:lnSpc>
                <a:spcPct val="80000"/>
              </a:lnSpc>
              <a:spcBef>
                <a:spcPct val="20000"/>
              </a:spcBef>
            </a:pPr>
            <a:r>
              <a:rPr lang="it-IT" altLang="it-IT" dirty="0"/>
              <a:t>Ciascuna persona, quindi, è soggetta alle due direzioni, sia di funzione che di divisione; </a:t>
            </a:r>
            <a:r>
              <a:rPr lang="it-IT" altLang="it-IT" dirty="0">
                <a:solidFill>
                  <a:srgbClr val="C00000"/>
                </a:solidFill>
              </a:rPr>
              <a:t>si intrecciano, allora, autorità, competenze e responsabilità sia in senso verticale, in base alle funzioni, sia in senso orizzontale, in base alle divisioni.</a:t>
            </a:r>
          </a:p>
          <a:p>
            <a:pPr algn="just">
              <a:lnSpc>
                <a:spcPct val="80000"/>
              </a:lnSpc>
              <a:spcBef>
                <a:spcPct val="20000"/>
              </a:spcBef>
            </a:pPr>
            <a:endParaRPr lang="it-IT" altLang="it-IT" dirty="0"/>
          </a:p>
          <a:p>
            <a:pPr algn="just">
              <a:lnSpc>
                <a:spcPct val="80000"/>
              </a:lnSpc>
              <a:spcBef>
                <a:spcPct val="20000"/>
              </a:spcBef>
            </a:pPr>
            <a:r>
              <a:rPr lang="it-IT" altLang="it-IT" dirty="0"/>
              <a:t>In pratica, per la realizzazione di un progetto si mette su una unità organizzativa con persone che fanno parte delle diverse aree funzionali e con persone che fanno parte dei singoli progetti; a progetto ultimato, questa unità si scioglie e i suoi componenti possono essere designati per altri progetti.</a:t>
            </a:r>
          </a:p>
        </p:txBody>
      </p:sp>
      <p:sp>
        <p:nvSpPr>
          <p:cNvPr id="3" name="Rettangolo 2">
            <a:extLst>
              <a:ext uri="{FF2B5EF4-FFF2-40B4-BE49-F238E27FC236}">
                <a16:creationId xmlns:a16="http://schemas.microsoft.com/office/drawing/2014/main" id="{55ECB5C4-67CF-22F6-E0D2-E2A18E66F413}"/>
              </a:ext>
            </a:extLst>
          </p:cNvPr>
          <p:cNvSpPr/>
          <p:nvPr/>
        </p:nvSpPr>
        <p:spPr>
          <a:xfrm>
            <a:off x="4495428" y="188640"/>
            <a:ext cx="6048672" cy="461665"/>
          </a:xfrm>
          <a:prstGeom prst="rect">
            <a:avLst/>
          </a:prstGeom>
        </p:spPr>
        <p:txBody>
          <a:bodyPr wrap="square">
            <a:spAutoFit/>
          </a:bodyPr>
          <a:lstStyle/>
          <a:p>
            <a:pPr lvl="0" algn="ctr" fontAlgn="base">
              <a:spcBef>
                <a:spcPct val="0"/>
              </a:spcBef>
              <a:spcAft>
                <a:spcPct val="0"/>
              </a:spcAft>
            </a:pPr>
            <a:r>
              <a:rPr lang="it-IT" altLang="it-IT" sz="2400" b="1" dirty="0">
                <a:solidFill>
                  <a:schemeClr val="tx2"/>
                </a:solidFill>
              </a:rPr>
              <a:t>LA STRUTTURA A MATRICE</a:t>
            </a:r>
          </a:p>
        </p:txBody>
      </p:sp>
    </p:spTree>
    <p:extLst>
      <p:ext uri="{BB962C8B-B14F-4D97-AF65-F5344CB8AC3E}">
        <p14:creationId xmlns:p14="http://schemas.microsoft.com/office/powerpoint/2010/main" val="1948888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sz="half" idx="1"/>
          </p:nvPr>
        </p:nvSpPr>
        <p:spPr>
          <a:xfrm>
            <a:off x="102940" y="592714"/>
            <a:ext cx="10009112" cy="838200"/>
          </a:xfrm>
        </p:spPr>
        <p:txBody>
          <a:bodyPr/>
          <a:lstStyle/>
          <a:p>
            <a:pPr marL="0" indent="0" algn="just" eaLnBrk="1" hangingPunct="1">
              <a:lnSpc>
                <a:spcPct val="90000"/>
              </a:lnSpc>
              <a:buFontTx/>
              <a:buNone/>
            </a:pPr>
            <a:r>
              <a:rPr lang="it-IT" altLang="it-IT" sz="1800" dirty="0"/>
              <a:t>La matrice è un tipo di rappresentazione i cui elementi orizzontali si chiamano righe, e i cui elementi verticali si chiamano colonne.</a:t>
            </a:r>
          </a:p>
        </p:txBody>
      </p:sp>
      <p:pic>
        <p:nvPicPr>
          <p:cNvPr id="43013" name="Picture 5" descr="sistemi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55268" y="1174772"/>
            <a:ext cx="6840760" cy="2559401"/>
          </a:xfrm>
          <a:noFill/>
        </p:spPr>
      </p:pic>
      <p:sp>
        <p:nvSpPr>
          <p:cNvPr id="2" name="Rettangolo 1">
            <a:extLst>
              <a:ext uri="{FF2B5EF4-FFF2-40B4-BE49-F238E27FC236}">
                <a16:creationId xmlns:a16="http://schemas.microsoft.com/office/drawing/2014/main" id="{199A3437-7CC9-F6A4-EE2D-D4C9B52D4056}"/>
              </a:ext>
            </a:extLst>
          </p:cNvPr>
          <p:cNvSpPr/>
          <p:nvPr/>
        </p:nvSpPr>
        <p:spPr>
          <a:xfrm>
            <a:off x="4567436" y="116632"/>
            <a:ext cx="6048672" cy="461665"/>
          </a:xfrm>
          <a:prstGeom prst="rect">
            <a:avLst/>
          </a:prstGeom>
        </p:spPr>
        <p:txBody>
          <a:bodyPr wrap="square">
            <a:spAutoFit/>
          </a:bodyPr>
          <a:lstStyle/>
          <a:p>
            <a:pPr lvl="0" algn="ctr" fontAlgn="base">
              <a:spcBef>
                <a:spcPct val="0"/>
              </a:spcBef>
              <a:spcAft>
                <a:spcPct val="0"/>
              </a:spcAft>
            </a:pPr>
            <a:r>
              <a:rPr lang="it-IT" altLang="it-IT" sz="2400" b="1" dirty="0">
                <a:solidFill>
                  <a:schemeClr val="tx2"/>
                </a:solidFill>
              </a:rPr>
              <a:t>LA STRUTTURA A MATRICE</a:t>
            </a:r>
          </a:p>
        </p:txBody>
      </p:sp>
      <p:sp>
        <p:nvSpPr>
          <p:cNvPr id="4" name="CasellaDiTesto 3">
            <a:extLst>
              <a:ext uri="{FF2B5EF4-FFF2-40B4-BE49-F238E27FC236}">
                <a16:creationId xmlns:a16="http://schemas.microsoft.com/office/drawing/2014/main" id="{7DFF76B3-A97A-31B0-15BD-41229A3BA6EC}"/>
              </a:ext>
            </a:extLst>
          </p:cNvPr>
          <p:cNvSpPr txBox="1"/>
          <p:nvPr/>
        </p:nvSpPr>
        <p:spPr>
          <a:xfrm>
            <a:off x="-15048" y="3284984"/>
            <a:ext cx="10302048" cy="3539430"/>
          </a:xfrm>
          <a:prstGeom prst="rect">
            <a:avLst/>
          </a:prstGeom>
          <a:noFill/>
        </p:spPr>
        <p:txBody>
          <a:bodyPr wrap="square">
            <a:spAutoFit/>
          </a:bodyPr>
          <a:lstStyle/>
          <a:p>
            <a:r>
              <a:rPr lang="it-IT" sz="1600" b="1" dirty="0"/>
              <a:t>Modello Organizzativo Matrice</a:t>
            </a:r>
          </a:p>
          <a:p>
            <a:r>
              <a:rPr lang="it-IT" sz="1600" dirty="0"/>
              <a:t>🔹 </a:t>
            </a:r>
            <a:r>
              <a:rPr lang="it-IT" sz="1600" b="1" dirty="0"/>
              <a:t>Descrizione:</a:t>
            </a:r>
            <a:endParaRPr lang="it-IT" sz="1600" dirty="0"/>
          </a:p>
          <a:p>
            <a:pPr marL="285750" indent="-285750">
              <a:buFont typeface="Arial" panose="020B0604020202020204" pitchFamily="34" charset="0"/>
              <a:buChar char="•"/>
            </a:pPr>
            <a:r>
              <a:rPr lang="it-IT" sz="1600" dirty="0"/>
              <a:t>Combina </a:t>
            </a:r>
            <a:r>
              <a:rPr lang="it-IT" sz="1600" b="1" dirty="0"/>
              <a:t>l’approccio funzionale e divisionale</a:t>
            </a:r>
            <a:r>
              <a:rPr lang="it-IT" sz="1600" dirty="0"/>
              <a:t>, creando una doppia linea di comando.</a:t>
            </a:r>
          </a:p>
          <a:p>
            <a:pPr marL="285750" indent="-285750">
              <a:buFont typeface="Arial" panose="020B0604020202020204" pitchFamily="34" charset="0"/>
              <a:buChar char="•"/>
            </a:pPr>
            <a:r>
              <a:rPr lang="it-IT" sz="1600" dirty="0"/>
              <a:t>I dipendenti </a:t>
            </a:r>
            <a:r>
              <a:rPr lang="it-IT" sz="1600" b="1" dirty="0"/>
              <a:t>rispondono sia al responsabile funzionale che a quello di progetto</a:t>
            </a:r>
            <a:r>
              <a:rPr lang="it-IT" sz="1600" dirty="0"/>
              <a:t>.</a:t>
            </a:r>
          </a:p>
          <a:p>
            <a:r>
              <a:rPr lang="it-IT" sz="1600" dirty="0"/>
              <a:t>🔹 </a:t>
            </a:r>
            <a:r>
              <a:rPr lang="it-IT" sz="1600" b="1" dirty="0"/>
              <a:t>Vantaggi:</a:t>
            </a:r>
            <a:br>
              <a:rPr lang="it-IT" sz="1600" dirty="0"/>
            </a:br>
            <a:r>
              <a:rPr lang="it-IT" sz="1600" dirty="0"/>
              <a:t>✅ Flessibilità e miglior uso delle risorse.</a:t>
            </a:r>
            <a:br>
              <a:rPr lang="it-IT" sz="1600" dirty="0"/>
            </a:br>
            <a:r>
              <a:rPr lang="it-IT" sz="1600" dirty="0"/>
              <a:t>✅ Promuove l’innovazione e la collaborazione.</a:t>
            </a:r>
            <a:br>
              <a:rPr lang="it-IT" sz="1600" dirty="0"/>
            </a:br>
            <a:r>
              <a:rPr lang="it-IT" sz="1600" dirty="0"/>
              <a:t>✅ Adatto a progetti complessi e multidisciplinari.</a:t>
            </a:r>
          </a:p>
          <a:p>
            <a:r>
              <a:rPr lang="it-IT" sz="1600" dirty="0"/>
              <a:t>🔹 </a:t>
            </a:r>
            <a:r>
              <a:rPr lang="it-IT" sz="1600" b="1" dirty="0"/>
              <a:t>Svantaggi:</a:t>
            </a:r>
            <a:br>
              <a:rPr lang="it-IT" sz="1600" dirty="0"/>
            </a:br>
            <a:r>
              <a:rPr lang="it-IT" sz="1600" dirty="0"/>
              <a:t>❌ Possibili conflitti tra manager.</a:t>
            </a:r>
            <a:br>
              <a:rPr lang="it-IT" sz="1600" dirty="0"/>
            </a:br>
            <a:r>
              <a:rPr lang="it-IT" sz="1600" dirty="0"/>
              <a:t>❌ Maggiore complessità gestionale.</a:t>
            </a:r>
            <a:br>
              <a:rPr lang="it-IT" sz="1600" dirty="0"/>
            </a:br>
            <a:r>
              <a:rPr lang="it-IT" sz="1600" dirty="0"/>
              <a:t>❌ Difficoltà nel coordinamento.</a:t>
            </a:r>
          </a:p>
          <a:p>
            <a:r>
              <a:rPr lang="it-IT" sz="1600" dirty="0"/>
              <a:t>📌 </a:t>
            </a:r>
            <a:r>
              <a:rPr lang="it-IT" sz="1600" b="1" dirty="0"/>
              <a:t>Adatto a:</a:t>
            </a:r>
            <a:r>
              <a:rPr lang="it-IT" sz="1600" dirty="0"/>
              <a:t> aziende con </a:t>
            </a:r>
            <a:r>
              <a:rPr lang="it-IT" sz="1600" b="1" dirty="0"/>
              <a:t>progetti complessi</a:t>
            </a:r>
            <a:r>
              <a:rPr lang="it-IT" sz="1600" dirty="0"/>
              <a:t> e che operano in ambienti dinamici (es. tecnologia, aerospaziale, consulenza).</a:t>
            </a:r>
          </a:p>
        </p:txBody>
      </p:sp>
    </p:spTree>
    <p:extLst>
      <p:ext uri="{BB962C8B-B14F-4D97-AF65-F5344CB8AC3E}">
        <p14:creationId xmlns:p14="http://schemas.microsoft.com/office/powerpoint/2010/main" val="3985980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43013"/>
                                        </p:tgtEl>
                                        <p:attrNameLst>
                                          <p:attrName>style.visibility</p:attrName>
                                        </p:attrNameLst>
                                      </p:cBhvr>
                                      <p:to>
                                        <p:strVal val="visible"/>
                                      </p:to>
                                    </p:set>
                                    <p:animEffect transition="in" filter="box(in)">
                                      <p:cBhvr>
                                        <p:cTn id="13" dur="5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A5397750-B7DE-4BF3-976B-0A2590B8249B}"/>
              </a:ext>
            </a:extLst>
          </p:cNvPr>
          <p:cNvSpPr/>
          <p:nvPr/>
        </p:nvSpPr>
        <p:spPr>
          <a:xfrm>
            <a:off x="823020" y="908720"/>
            <a:ext cx="8784976" cy="5632311"/>
          </a:xfrm>
          <a:prstGeom prst="rect">
            <a:avLst/>
          </a:prstGeom>
        </p:spPr>
        <p:txBody>
          <a:bodyPr wrap="square">
            <a:spAutoFit/>
          </a:bodyPr>
          <a:lstStyle/>
          <a:p>
            <a:pPr algn="r"/>
            <a:r>
              <a:rPr lang="it-IT" altLang="it-IT" sz="2000" b="1" dirty="0"/>
              <a:t>VANTAGGI</a:t>
            </a:r>
          </a:p>
          <a:p>
            <a:pPr>
              <a:buFontTx/>
              <a:buAutoNum type="arabicPeriod"/>
            </a:pPr>
            <a:r>
              <a:rPr lang="it-IT" altLang="it-IT" sz="2000" dirty="0">
                <a:solidFill>
                  <a:srgbClr val="C00000"/>
                </a:solidFill>
              </a:rPr>
              <a:t>Elevata efficienza e specializzazione del personale</a:t>
            </a:r>
            <a:r>
              <a:rPr lang="it-IT" altLang="it-IT" sz="2000" dirty="0"/>
              <a:t>, caratteristica della struttura funzionale, con elevati rendimenti operativi. </a:t>
            </a:r>
          </a:p>
          <a:p>
            <a:pPr>
              <a:buFontTx/>
              <a:buAutoNum type="arabicPeriod"/>
            </a:pPr>
            <a:r>
              <a:rPr lang="it-IT" altLang="it-IT" sz="2000" dirty="0">
                <a:solidFill>
                  <a:srgbClr val="C00000"/>
                </a:solidFill>
              </a:rPr>
              <a:t>Gestione unitaria ed integrata </a:t>
            </a:r>
            <a:r>
              <a:rPr lang="it-IT" altLang="it-IT" sz="2000" dirty="0"/>
              <a:t>dei singoli prodotti o progetti. </a:t>
            </a:r>
          </a:p>
          <a:p>
            <a:pPr>
              <a:buFontTx/>
              <a:buAutoNum type="arabicPeriod"/>
            </a:pPr>
            <a:r>
              <a:rPr lang="it-IT" altLang="it-IT" sz="2000" dirty="0"/>
              <a:t>Elevata flessibilità, cioè la </a:t>
            </a:r>
            <a:r>
              <a:rPr lang="it-IT" altLang="it-IT" sz="2000" dirty="0">
                <a:solidFill>
                  <a:srgbClr val="C00000"/>
                </a:solidFill>
              </a:rPr>
              <a:t>possibilità di adeguarsi alle mutevoli condizioni </a:t>
            </a:r>
            <a:r>
              <a:rPr lang="it-IT" altLang="it-IT" sz="2000" dirty="0"/>
              <a:t>di mercato, gestendo le risorse umane a seconda le necessità operative dei singoli prodotti o progetti. </a:t>
            </a:r>
          </a:p>
          <a:p>
            <a:pPr>
              <a:buFontTx/>
              <a:buAutoNum type="arabicPeriod"/>
            </a:pPr>
            <a:r>
              <a:rPr lang="it-IT" altLang="it-IT" sz="2000" dirty="0"/>
              <a:t>Grande </a:t>
            </a:r>
            <a:r>
              <a:rPr lang="it-IT" altLang="it-IT" sz="2000" dirty="0">
                <a:solidFill>
                  <a:srgbClr val="C00000"/>
                </a:solidFill>
              </a:rPr>
              <a:t>capacità di formazione </a:t>
            </a:r>
            <a:r>
              <a:rPr lang="it-IT" altLang="it-IT" sz="2000" dirty="0"/>
              <a:t>e sviluppo della professionalità del personale, acquista passando da un prodotto all'altro. </a:t>
            </a:r>
          </a:p>
          <a:p>
            <a:pPr>
              <a:buFontTx/>
              <a:buAutoNum type="arabicPeriod"/>
            </a:pPr>
            <a:r>
              <a:rPr lang="it-IT" altLang="it-IT" sz="2000" dirty="0">
                <a:solidFill>
                  <a:srgbClr val="C00000"/>
                </a:solidFill>
              </a:rPr>
              <a:t>Facilità di discussione e adattamento </a:t>
            </a:r>
            <a:r>
              <a:rPr lang="it-IT" altLang="it-IT" sz="2000" dirty="0"/>
              <a:t>a problemi inaspettati. </a:t>
            </a:r>
          </a:p>
          <a:p>
            <a:pPr>
              <a:buFontTx/>
              <a:buAutoNum type="arabicPeriod"/>
            </a:pPr>
            <a:r>
              <a:rPr lang="it-IT" altLang="it-IT" sz="2000" dirty="0">
                <a:solidFill>
                  <a:srgbClr val="C00000"/>
                </a:solidFill>
              </a:rPr>
              <a:t>Economie di scala </a:t>
            </a:r>
            <a:r>
              <a:rPr lang="it-IT" altLang="it-IT" sz="2000" dirty="0"/>
              <a:t>che consente di conseguire. </a:t>
            </a:r>
          </a:p>
          <a:p>
            <a:pPr algn="r"/>
            <a:r>
              <a:rPr lang="it-IT" altLang="it-IT" sz="2000" b="1" dirty="0"/>
              <a:t>SVANTAGGI</a:t>
            </a:r>
          </a:p>
          <a:p>
            <a:pPr>
              <a:buFontTx/>
              <a:buAutoNum type="arabicPeriod"/>
            </a:pPr>
            <a:r>
              <a:rPr lang="it-IT" altLang="it-IT" sz="2000" dirty="0">
                <a:solidFill>
                  <a:srgbClr val="C00000"/>
                </a:solidFill>
              </a:rPr>
              <a:t>Senso di insicurezza </a:t>
            </a:r>
            <a:r>
              <a:rPr lang="it-IT" altLang="it-IT" sz="2000" dirty="0"/>
              <a:t>nelle unità operative, soggette a più autorità e alla precarietà del ruolo, che termina una volta finito il progetto o il prodotto. </a:t>
            </a:r>
          </a:p>
          <a:p>
            <a:pPr>
              <a:buFontTx/>
              <a:buAutoNum type="arabicPeriod"/>
            </a:pPr>
            <a:r>
              <a:rPr lang="it-IT" altLang="it-IT" sz="2000" dirty="0">
                <a:solidFill>
                  <a:srgbClr val="C00000"/>
                </a:solidFill>
              </a:rPr>
              <a:t>Rallentamento dei processi decisionali</a:t>
            </a:r>
            <a:r>
              <a:rPr lang="it-IT" altLang="it-IT" sz="2000" dirty="0"/>
              <a:t>, per il venir meno della unica gerarchia, con frequenti riunioni e sessioni di risoluzione dei conflitti, che fanno perdere del tempo. </a:t>
            </a:r>
          </a:p>
          <a:p>
            <a:pPr>
              <a:buFontTx/>
              <a:buAutoNum type="arabicPeriod"/>
            </a:pPr>
            <a:r>
              <a:rPr lang="it-IT" altLang="it-IT" sz="2000" dirty="0">
                <a:solidFill>
                  <a:srgbClr val="C00000"/>
                </a:solidFill>
              </a:rPr>
              <a:t>Richiede grandi sforzi </a:t>
            </a:r>
            <a:r>
              <a:rPr lang="it-IT" altLang="it-IT" sz="2000" dirty="0"/>
              <a:t>per mantenere un bilanciamento del potere. </a:t>
            </a:r>
            <a:endParaRPr lang="it-IT" sz="2000" dirty="0"/>
          </a:p>
        </p:txBody>
      </p:sp>
      <p:sp>
        <p:nvSpPr>
          <p:cNvPr id="2" name="Rettangolo 1">
            <a:extLst>
              <a:ext uri="{FF2B5EF4-FFF2-40B4-BE49-F238E27FC236}">
                <a16:creationId xmlns:a16="http://schemas.microsoft.com/office/drawing/2014/main" id="{443E2191-CFB6-D656-5C3B-51B4C403EB09}"/>
              </a:ext>
            </a:extLst>
          </p:cNvPr>
          <p:cNvSpPr/>
          <p:nvPr/>
        </p:nvSpPr>
        <p:spPr>
          <a:xfrm>
            <a:off x="4495428" y="188640"/>
            <a:ext cx="6048672" cy="461665"/>
          </a:xfrm>
          <a:prstGeom prst="rect">
            <a:avLst/>
          </a:prstGeom>
        </p:spPr>
        <p:txBody>
          <a:bodyPr wrap="square">
            <a:spAutoFit/>
          </a:bodyPr>
          <a:lstStyle/>
          <a:p>
            <a:pPr lvl="0" algn="ctr" fontAlgn="base">
              <a:spcBef>
                <a:spcPct val="0"/>
              </a:spcBef>
              <a:spcAft>
                <a:spcPct val="0"/>
              </a:spcAft>
            </a:pPr>
            <a:r>
              <a:rPr lang="it-IT" altLang="it-IT" sz="2400" b="1" dirty="0">
                <a:solidFill>
                  <a:schemeClr val="tx2"/>
                </a:solidFill>
              </a:rPr>
              <a:t>LA STRUTTURA A MATRICE</a:t>
            </a:r>
          </a:p>
        </p:txBody>
      </p:sp>
    </p:spTree>
    <p:extLst>
      <p:ext uri="{BB962C8B-B14F-4D97-AF65-F5344CB8AC3E}">
        <p14:creationId xmlns:p14="http://schemas.microsoft.com/office/powerpoint/2010/main" val="3422836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1125AD9A-F666-7072-C4A2-42B3BB497DCE}"/>
              </a:ext>
            </a:extLst>
          </p:cNvPr>
          <p:cNvSpPr txBox="1"/>
          <p:nvPr/>
        </p:nvSpPr>
        <p:spPr>
          <a:xfrm>
            <a:off x="4999484" y="116632"/>
            <a:ext cx="5144756" cy="584775"/>
          </a:xfrm>
          <a:prstGeom prst="rect">
            <a:avLst/>
          </a:prstGeom>
          <a:noFill/>
        </p:spPr>
        <p:txBody>
          <a:bodyPr wrap="square">
            <a:spAutoFit/>
          </a:bodyPr>
          <a:lstStyle/>
          <a:p>
            <a:pPr algn="l">
              <a:spcAft>
                <a:spcPts val="1125"/>
              </a:spcAft>
            </a:pPr>
            <a:r>
              <a:rPr lang="it-IT" sz="1600" b="0" i="0" dirty="0">
                <a:solidFill>
                  <a:srgbClr val="800000"/>
                </a:solidFill>
                <a:effectLst/>
                <a:latin typeface="Calibri" panose="020F0502020204030204" pitchFamily="34" charset="0"/>
              </a:rPr>
              <a:t>Organizzazione dinamica del personale: il modello organizzativo a matrice</a:t>
            </a:r>
            <a:endParaRPr lang="it-IT" sz="1600" b="0" i="0" dirty="0">
              <a:solidFill>
                <a:srgbClr val="303030"/>
              </a:solidFill>
              <a:effectLst/>
              <a:latin typeface="Helvetica" panose="020B0604020202020204" pitchFamily="34" charset="0"/>
            </a:endParaRPr>
          </a:p>
        </p:txBody>
      </p:sp>
      <p:sp>
        <p:nvSpPr>
          <p:cNvPr id="7" name="CasellaDiTesto 6">
            <a:extLst>
              <a:ext uri="{FF2B5EF4-FFF2-40B4-BE49-F238E27FC236}">
                <a16:creationId xmlns:a16="http://schemas.microsoft.com/office/drawing/2014/main" id="{FA702A28-2012-E0FB-FC8B-B198FCFB828E}"/>
              </a:ext>
            </a:extLst>
          </p:cNvPr>
          <p:cNvSpPr txBox="1"/>
          <p:nvPr/>
        </p:nvSpPr>
        <p:spPr>
          <a:xfrm>
            <a:off x="570992" y="980728"/>
            <a:ext cx="8856984" cy="5186035"/>
          </a:xfrm>
          <a:prstGeom prst="rect">
            <a:avLst/>
          </a:prstGeom>
          <a:noFill/>
        </p:spPr>
        <p:txBody>
          <a:bodyPr wrap="square">
            <a:spAutoFit/>
          </a:bodyPr>
          <a:lstStyle/>
          <a:p>
            <a:pPr algn="just">
              <a:spcAft>
                <a:spcPts val="990"/>
              </a:spcAft>
            </a:pPr>
            <a:r>
              <a:rPr lang="it-IT" sz="1800" b="0" i="0" dirty="0">
                <a:solidFill>
                  <a:srgbClr val="333333"/>
                </a:solidFill>
                <a:effectLst/>
                <a:latin typeface="Calibri" panose="020F0502020204030204" pitchFamily="34" charset="0"/>
              </a:rPr>
              <a:t>La struttura organizzativa a matrice è un modello di organizzazione che prevede </a:t>
            </a:r>
            <a:r>
              <a:rPr lang="it-IT" sz="1800" b="0" i="0" dirty="0">
                <a:solidFill>
                  <a:srgbClr val="FF0000"/>
                </a:solidFill>
                <a:effectLst/>
                <a:latin typeface="Calibri" panose="020F0502020204030204" pitchFamily="34" charset="0"/>
              </a:rPr>
              <a:t>almeno due livelli di coordinamento.</a:t>
            </a:r>
            <a:r>
              <a:rPr lang="it-IT" sz="1800" b="0" i="0" dirty="0">
                <a:solidFill>
                  <a:srgbClr val="333333"/>
                </a:solidFill>
                <a:effectLst/>
                <a:latin typeface="Calibri" panose="020F0502020204030204" pitchFamily="34" charset="0"/>
              </a:rPr>
              <a:t> Di questi livelli, di solito, il primo è un livello di aggregazione funzionale, mentre gli altri livelli possono variare a seconda delle specificità dell’azienda.</a:t>
            </a:r>
            <a:endParaRPr lang="it-IT" b="0" i="0" dirty="0">
              <a:solidFill>
                <a:srgbClr val="333333"/>
              </a:solidFill>
              <a:effectLst/>
              <a:latin typeface="Helvetica" panose="020B0604020202020204" pitchFamily="34" charset="0"/>
            </a:endParaRPr>
          </a:p>
          <a:p>
            <a:pPr algn="just">
              <a:spcAft>
                <a:spcPts val="990"/>
              </a:spcAft>
            </a:pPr>
            <a:r>
              <a:rPr lang="it-IT" sz="1800" b="0" i="0" dirty="0">
                <a:solidFill>
                  <a:srgbClr val="333333"/>
                </a:solidFill>
                <a:effectLst/>
                <a:latin typeface="Calibri" panose="020F0502020204030204" pitchFamily="34" charset="0"/>
              </a:rPr>
              <a:t>Ad esempio, un’azienda che lavora per commessa (o per progetto) sarà orientata a creare al proprio interno un sistema di coordinamento che utilizzi il progetto come livello di aggregazione. In effetti la struttura organizzativa a matrice di progetto è una delle strutture organizzative in cui la organizzazione a matrice viene più frequentemente utilizzata.</a:t>
            </a:r>
            <a:endParaRPr lang="it-IT" b="0" i="0" dirty="0">
              <a:solidFill>
                <a:srgbClr val="333333"/>
              </a:solidFill>
              <a:effectLst/>
              <a:latin typeface="Helvetica" panose="020B0604020202020204" pitchFamily="34" charset="0"/>
            </a:endParaRPr>
          </a:p>
          <a:p>
            <a:pPr algn="just">
              <a:spcAft>
                <a:spcPts val="990"/>
              </a:spcAft>
            </a:pPr>
            <a:r>
              <a:rPr lang="it-IT" sz="1800" b="0" i="0" dirty="0">
                <a:solidFill>
                  <a:srgbClr val="333333"/>
                </a:solidFill>
                <a:effectLst/>
                <a:latin typeface="Calibri" panose="020F0502020204030204" pitchFamily="34" charset="0"/>
              </a:rPr>
              <a:t>Un altro esempio di organizzazione a matrice la si incontra nelle aziende di servizi, dove spesso offrono diverse tipologie di servizio: ciascun servizio richiede capacità professionali specialistiche e per questo motivo il personale viene raggruppato funzionalmente per capacità e competenze omogenee.</a:t>
            </a:r>
            <a:endParaRPr lang="it-IT" b="0" i="0" dirty="0">
              <a:solidFill>
                <a:srgbClr val="333333"/>
              </a:solidFill>
              <a:effectLst/>
              <a:latin typeface="Helvetica" panose="020B0604020202020204" pitchFamily="34" charset="0"/>
            </a:endParaRPr>
          </a:p>
          <a:p>
            <a:pPr algn="just">
              <a:spcAft>
                <a:spcPts val="990"/>
              </a:spcAft>
            </a:pPr>
            <a:r>
              <a:rPr lang="it-IT" sz="1800" b="0" i="0" dirty="0">
                <a:solidFill>
                  <a:srgbClr val="333333"/>
                </a:solidFill>
                <a:effectLst/>
                <a:latin typeface="Calibri" panose="020F0502020204030204" pitchFamily="34" charset="0"/>
              </a:rPr>
              <a:t>Tuttavia, queste aziende possono offrire i servizi a clienti che operano in settori diversi e quindi richiedono un livello di aggregazione anche per il mercato di riferimento. Questo è il caso, ad esempio, delle cooperative di facility management che offrono servizi molto diversi (pulizie, magazzinaggio, sicurezza, manutenzione, servizi alla persona, ecc.) a settori industriali molto diversi (settore meccanico, chimico, alimentare, sanitario, ecc.) e quindi hanno logiche di coordinamento complesse.</a:t>
            </a:r>
            <a:endParaRPr lang="it-IT" b="0" i="0" dirty="0">
              <a:solidFill>
                <a:srgbClr val="333333"/>
              </a:solidFill>
              <a:effectLst/>
              <a:latin typeface="Helvetica" panose="020B0604020202020204" pitchFamily="34" charset="0"/>
            </a:endParaRPr>
          </a:p>
        </p:txBody>
      </p:sp>
    </p:spTree>
    <p:extLst>
      <p:ext uri="{BB962C8B-B14F-4D97-AF65-F5344CB8AC3E}">
        <p14:creationId xmlns:p14="http://schemas.microsoft.com/office/powerpoint/2010/main" val="2259152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D1B7A6B-45F2-3AEB-D4F9-9979FC47A197}"/>
              </a:ext>
            </a:extLst>
          </p:cNvPr>
          <p:cNvPicPr>
            <a:picLocks noChangeAspect="1"/>
          </p:cNvPicPr>
          <p:nvPr/>
        </p:nvPicPr>
        <p:blipFill>
          <a:blip r:embed="rId2"/>
          <a:stretch>
            <a:fillRect/>
          </a:stretch>
        </p:blipFill>
        <p:spPr>
          <a:xfrm>
            <a:off x="278675" y="620688"/>
            <a:ext cx="5436000" cy="2499436"/>
          </a:xfrm>
          <a:prstGeom prst="rect">
            <a:avLst/>
          </a:prstGeom>
        </p:spPr>
      </p:pic>
      <p:pic>
        <p:nvPicPr>
          <p:cNvPr id="7" name="Immagine 6">
            <a:extLst>
              <a:ext uri="{FF2B5EF4-FFF2-40B4-BE49-F238E27FC236}">
                <a16:creationId xmlns:a16="http://schemas.microsoft.com/office/drawing/2014/main" id="{00D176AE-05C4-67DA-5365-E03EB6F8AB69}"/>
              </a:ext>
            </a:extLst>
          </p:cNvPr>
          <p:cNvPicPr>
            <a:picLocks noChangeAspect="1"/>
          </p:cNvPicPr>
          <p:nvPr/>
        </p:nvPicPr>
        <p:blipFill>
          <a:blip r:embed="rId3"/>
          <a:stretch>
            <a:fillRect/>
          </a:stretch>
        </p:blipFill>
        <p:spPr>
          <a:xfrm>
            <a:off x="3843085" y="3284985"/>
            <a:ext cx="6132263" cy="3378276"/>
          </a:xfrm>
          <a:prstGeom prst="rect">
            <a:avLst/>
          </a:prstGeom>
        </p:spPr>
      </p:pic>
    </p:spTree>
    <p:extLst>
      <p:ext uri="{BB962C8B-B14F-4D97-AF65-F5344CB8AC3E}">
        <p14:creationId xmlns:p14="http://schemas.microsoft.com/office/powerpoint/2010/main" val="3111914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DA62B-5282-B651-C034-4E8BB4E8CA11}"/>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8946D6CD-C49E-8E84-2377-76E23F3A4F64}"/>
              </a:ext>
            </a:extLst>
          </p:cNvPr>
          <p:cNvSpPr txBox="1"/>
          <p:nvPr/>
        </p:nvSpPr>
        <p:spPr>
          <a:xfrm>
            <a:off x="390972" y="709785"/>
            <a:ext cx="9505056" cy="6176050"/>
          </a:xfrm>
          <a:prstGeom prst="rect">
            <a:avLst/>
          </a:prstGeom>
          <a:noFill/>
        </p:spPr>
        <p:txBody>
          <a:bodyPr wrap="square">
            <a:spAutoFit/>
          </a:bodyPr>
          <a:lstStyle/>
          <a:p>
            <a:pPr algn="just">
              <a:spcAft>
                <a:spcPts val="990"/>
              </a:spcAft>
            </a:pPr>
            <a:r>
              <a:rPr lang="it-IT" sz="1200" b="1" i="0" dirty="0">
                <a:solidFill>
                  <a:srgbClr val="333333"/>
                </a:solidFill>
                <a:effectLst/>
              </a:rPr>
              <a:t>Quindi, in sintesi, le due strutture organizzative del personale a matrice più diffuse sono la matrice FUNZIONE-PROGETTO e la matrice FUNZIONE-MERCATO. Nei casi più complessi si possono avere aggregazioni di tipo FUNZIONE-MERCATO-PROGETTO se, ad esempio, i servizi sono molto diversi in base al mercato ed in più la loro erogazione avviene a seguito di commesse.</a:t>
            </a:r>
            <a:endParaRPr lang="it-IT" sz="1200" b="0" i="0" dirty="0">
              <a:solidFill>
                <a:srgbClr val="333333"/>
              </a:solidFill>
              <a:effectLst/>
            </a:endParaRPr>
          </a:p>
          <a:p>
            <a:pPr algn="just">
              <a:spcAft>
                <a:spcPts val="990"/>
              </a:spcAft>
            </a:pPr>
            <a:r>
              <a:rPr lang="it-IT" sz="1200" b="0" i="0" dirty="0">
                <a:solidFill>
                  <a:srgbClr val="333333"/>
                </a:solidFill>
                <a:effectLst/>
              </a:rPr>
              <a:t>Per illustrare il modello organizzativo del personale a matrice, e le sue caratteristiche, è utile ricordare i termini concettuali entro cui si articolano le altre strutture organizzative, dalle quali la matrice prende le forme: l'organizzazione funzionale e l'organizzazione per progetti.</a:t>
            </a:r>
          </a:p>
          <a:p>
            <a:pPr algn="just">
              <a:spcAft>
                <a:spcPts val="990"/>
              </a:spcAft>
            </a:pPr>
            <a:r>
              <a:rPr lang="it-IT" sz="1200" b="0" i="0" dirty="0">
                <a:solidFill>
                  <a:srgbClr val="333333"/>
                </a:solidFill>
                <a:effectLst/>
              </a:rPr>
              <a:t>L’aggregazione funzionale è quella più tradizionale: l’azienda cresce ed è importante che tutto il personale che si occupano di una certa attività sia coordinato e valorizzato. E’ così che nasce la funzione delle vendite, la funzione di produzione, la funzione degli acquisti, la funzione amministrativa, la funzione delle risorse umane o logistica, ecc.</a:t>
            </a:r>
          </a:p>
          <a:p>
            <a:pPr algn="just">
              <a:spcAft>
                <a:spcPts val="990"/>
              </a:spcAft>
            </a:pPr>
            <a:r>
              <a:rPr lang="it-IT" sz="1200" b="0" i="0" dirty="0">
                <a:solidFill>
                  <a:srgbClr val="333333"/>
                </a:solidFill>
                <a:effectLst/>
              </a:rPr>
              <a:t>Ogni funzione tende a sviluppare modelli di coordinamento e sviluppo al proprio interno che mirano a raggiungere il massimo risultato di efficacia, con il minor numero di risorse.</a:t>
            </a:r>
          </a:p>
          <a:p>
            <a:pPr algn="just">
              <a:spcAft>
                <a:spcPts val="990"/>
              </a:spcAft>
            </a:pPr>
            <a:r>
              <a:rPr lang="it-IT" sz="1200" b="0" i="0" dirty="0">
                <a:solidFill>
                  <a:srgbClr val="333333"/>
                </a:solidFill>
                <a:effectLst/>
              </a:rPr>
              <a:t>Se da una parte, in questa struttura, è presente una grande omogeneità di competenze e chiarezza organizzativa e procedurale, dall'altra viene a mancare una visione globale, in quanto ogni manager tende a riconoscersi unicamente nella propria funzione, concentrato sul suo personale diretto.</a:t>
            </a:r>
          </a:p>
          <a:p>
            <a:pPr algn="just">
              <a:spcAft>
                <a:spcPts val="990"/>
              </a:spcAft>
            </a:pPr>
            <a:r>
              <a:rPr lang="it-IT" sz="1200" b="0" i="0" dirty="0">
                <a:solidFill>
                  <a:srgbClr val="333333"/>
                </a:solidFill>
                <a:effectLst/>
              </a:rPr>
              <a:t>Per migliorare la visione d’insieme sono state nel tempo costruite strutture logiche di coordinamento trasversali.</a:t>
            </a:r>
          </a:p>
          <a:p>
            <a:pPr algn="just">
              <a:spcAft>
                <a:spcPts val="990"/>
              </a:spcAft>
            </a:pPr>
            <a:r>
              <a:rPr lang="it-IT" sz="1200" b="0" i="0" dirty="0">
                <a:solidFill>
                  <a:srgbClr val="333333"/>
                </a:solidFill>
                <a:effectLst/>
              </a:rPr>
              <a:t>La più semplice è costituita dal “comitato di direzione” o da altre forme di coordinamento interdisciplinare, il cui scopo è proprio quello di creare occasioni nelle quali i rappresentanti di ogni singola funzione siano chiamati ad agire nei confronti di un bene superiore di efficienza dell’azienda e del business nel suo complesso.</a:t>
            </a:r>
          </a:p>
          <a:p>
            <a:pPr algn="just">
              <a:spcAft>
                <a:spcPts val="990"/>
              </a:spcAft>
            </a:pPr>
            <a:r>
              <a:rPr lang="it-IT" sz="1200" b="0" i="0" dirty="0">
                <a:solidFill>
                  <a:srgbClr val="333333"/>
                </a:solidFill>
                <a:effectLst/>
              </a:rPr>
              <a:t>Da una quindicina di anni a questa parte grande enfasi è stata data alla forma di coordinamento che prende il nome di “gestione per processi”. In effetti, la visione del business come un processo di trasformazione di valore ha cambiato la prospettiva con la quale si è sempre interpretata l’organizzazione aziendale. La visione per processi richiede al management funzionale di abbandonare logiche di ottimizzazione esclusivamente orientate alla funzione e di mettersi in gioco per condividere attività ed ottenere il massimo livello di valore aggiunto.</a:t>
            </a:r>
          </a:p>
          <a:p>
            <a:pPr algn="just">
              <a:spcAft>
                <a:spcPts val="990"/>
              </a:spcAft>
            </a:pPr>
            <a:r>
              <a:rPr lang="it-IT" sz="1200" b="0" i="0" dirty="0">
                <a:solidFill>
                  <a:srgbClr val="333333"/>
                </a:solidFill>
                <a:effectLst/>
              </a:rPr>
              <a:t>Questo approccio organizzativo “per processi” ha fatto nascere anche la figura del </a:t>
            </a:r>
            <a:r>
              <a:rPr lang="it-IT" sz="1200" b="0" i="0" dirty="0" err="1">
                <a:solidFill>
                  <a:srgbClr val="333333"/>
                </a:solidFill>
                <a:effectLst/>
              </a:rPr>
              <a:t>Process</a:t>
            </a:r>
            <a:r>
              <a:rPr lang="it-IT" sz="1200" b="0" i="0" dirty="0">
                <a:solidFill>
                  <a:srgbClr val="333333"/>
                </a:solidFill>
                <a:effectLst/>
              </a:rPr>
              <a:t> </a:t>
            </a:r>
            <a:r>
              <a:rPr lang="it-IT" sz="1200" b="0" i="0" dirty="0" err="1">
                <a:solidFill>
                  <a:srgbClr val="333333"/>
                </a:solidFill>
                <a:effectLst/>
              </a:rPr>
              <a:t>Owner</a:t>
            </a:r>
            <a:r>
              <a:rPr lang="it-IT" sz="1200" b="0" i="0" dirty="0">
                <a:solidFill>
                  <a:srgbClr val="333333"/>
                </a:solidFill>
                <a:effectLst/>
              </a:rPr>
              <a:t>, che di fatto è l’equivalente del Project Manager delle aziende operanti per progetto / commessa. La figura del </a:t>
            </a:r>
            <a:r>
              <a:rPr lang="it-IT" sz="1200" b="0" i="0" dirty="0" err="1">
                <a:solidFill>
                  <a:srgbClr val="333333"/>
                </a:solidFill>
                <a:effectLst/>
              </a:rPr>
              <a:t>Process</a:t>
            </a:r>
            <a:r>
              <a:rPr lang="it-IT" sz="1200" b="0" i="0" dirty="0">
                <a:solidFill>
                  <a:srgbClr val="333333"/>
                </a:solidFill>
                <a:effectLst/>
              </a:rPr>
              <a:t> </a:t>
            </a:r>
            <a:r>
              <a:rPr lang="it-IT" sz="1200" b="0" i="0" dirty="0" err="1">
                <a:solidFill>
                  <a:srgbClr val="333333"/>
                </a:solidFill>
                <a:effectLst/>
              </a:rPr>
              <a:t>Owner</a:t>
            </a:r>
            <a:r>
              <a:rPr lang="it-IT" sz="1200" b="0" i="0" dirty="0">
                <a:solidFill>
                  <a:srgbClr val="333333"/>
                </a:solidFill>
                <a:effectLst/>
              </a:rPr>
              <a:t>, molto diffusa all’inizio degli anni 2000 è adesso scarsamente utilizzata demandando il coordinamento “per processo” ai sistemi software ERP.</a:t>
            </a:r>
          </a:p>
          <a:p>
            <a:pPr algn="just">
              <a:spcAft>
                <a:spcPts val="990"/>
              </a:spcAft>
            </a:pPr>
            <a:r>
              <a:rPr lang="it-IT" sz="1200" b="0" i="0" dirty="0">
                <a:solidFill>
                  <a:srgbClr val="333333"/>
                </a:solidFill>
                <a:effectLst/>
              </a:rPr>
              <a:t>Per questo motivo utilizziamo la struttura organizzativa per progetto/commessa come esempio per descrivere le dinamiche che si creano nella combinazione di funzione e progetto, all’interno di una organizzazione a matrice.</a:t>
            </a:r>
          </a:p>
          <a:p>
            <a:pPr algn="just">
              <a:spcAft>
                <a:spcPts val="990"/>
              </a:spcAft>
            </a:pPr>
            <a:endParaRPr lang="it-IT" sz="1200" b="0" i="0" dirty="0">
              <a:solidFill>
                <a:srgbClr val="333333"/>
              </a:solidFill>
              <a:effectLst/>
            </a:endParaRPr>
          </a:p>
        </p:txBody>
      </p:sp>
    </p:spTree>
    <p:extLst>
      <p:ext uri="{BB962C8B-B14F-4D97-AF65-F5344CB8AC3E}">
        <p14:creationId xmlns:p14="http://schemas.microsoft.com/office/powerpoint/2010/main" val="200637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6E47E-EC1D-BB84-D1DE-CE3FF4E97F68}"/>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DA95C7A8-50AC-D490-EE1B-08CEBDDFE504}"/>
              </a:ext>
            </a:extLst>
          </p:cNvPr>
          <p:cNvSpPr txBox="1"/>
          <p:nvPr/>
        </p:nvSpPr>
        <p:spPr>
          <a:xfrm>
            <a:off x="498984" y="620688"/>
            <a:ext cx="9289032" cy="5650265"/>
          </a:xfrm>
          <a:prstGeom prst="rect">
            <a:avLst/>
          </a:prstGeom>
          <a:noFill/>
        </p:spPr>
        <p:txBody>
          <a:bodyPr wrap="square">
            <a:spAutoFit/>
          </a:bodyPr>
          <a:lstStyle/>
          <a:p>
            <a:pPr algn="just">
              <a:spcAft>
                <a:spcPts val="990"/>
              </a:spcAft>
            </a:pPr>
            <a:r>
              <a:rPr lang="it-IT" sz="1400" b="0" i="0" dirty="0">
                <a:solidFill>
                  <a:srgbClr val="333333"/>
                </a:solidFill>
                <a:effectLst/>
              </a:rPr>
              <a:t>La </a:t>
            </a:r>
            <a:r>
              <a:rPr lang="it-IT" sz="1400" b="1" i="0" dirty="0">
                <a:solidFill>
                  <a:srgbClr val="333333"/>
                </a:solidFill>
                <a:effectLst/>
              </a:rPr>
              <a:t>struttura organizzativa a progetti </a:t>
            </a:r>
            <a:r>
              <a:rPr lang="it-IT" sz="1400" b="0" i="0" dirty="0">
                <a:solidFill>
                  <a:srgbClr val="333333"/>
                </a:solidFill>
                <a:effectLst/>
              </a:rPr>
              <a:t>mostra il project manager con un ruolo determinante in quanto autorità principale, con la completa responsabilità sui risultati del progetto, tutte le figure riportano a lui. Qui, il manager funzionale di riveste un ruolo del tutto periferico. Un'organizzazione di questo tipo mostra chiari vantaggi nella rapidità decisionale e sulla chiarezza dei ruoli e delle linee di riporto, tuttavia può essere terreno favorevole allo sviluppo di un clima di lavoro stressante, con minore coinvolgimento nelle funzioni svolte, fondamentalmente conseguenza della necessità di fare capo obbligatoriamente a una sola figura di riferimento.</a:t>
            </a:r>
          </a:p>
          <a:p>
            <a:pPr algn="just">
              <a:spcAft>
                <a:spcPts val="990"/>
              </a:spcAft>
            </a:pPr>
            <a:r>
              <a:rPr lang="it-IT" sz="1400" b="0" i="0" dirty="0">
                <a:solidFill>
                  <a:srgbClr val="333333"/>
                </a:solidFill>
                <a:effectLst/>
              </a:rPr>
              <a:t>In una struttura per commessa è molto facile governare il valore che si costruisce per l’azienda e per il cliente ma è molto più difficile gestire la crescita professionale del personale, perché lo scambio di conoscenza tra persone dello stesso settore professionale è necessario. In definitiva una struttura per progetti valorizza il cliente ma non valorizza i collaboratori.</a:t>
            </a:r>
          </a:p>
          <a:p>
            <a:pPr algn="just">
              <a:spcAft>
                <a:spcPts val="990"/>
              </a:spcAft>
            </a:pPr>
            <a:r>
              <a:rPr lang="it-IT" sz="1400" b="0" i="0" dirty="0">
                <a:solidFill>
                  <a:srgbClr val="333333"/>
                </a:solidFill>
                <a:effectLst/>
              </a:rPr>
              <a:t>A partire da queste premesse la </a:t>
            </a:r>
            <a:r>
              <a:rPr lang="it-IT" sz="1400" b="1" i="0" dirty="0">
                <a:solidFill>
                  <a:srgbClr val="333333"/>
                </a:solidFill>
                <a:effectLst/>
              </a:rPr>
              <a:t>struttura a matrice</a:t>
            </a:r>
            <a:r>
              <a:rPr lang="it-IT" sz="1400" b="0" i="0" dirty="0">
                <a:solidFill>
                  <a:srgbClr val="333333"/>
                </a:solidFill>
                <a:effectLst/>
              </a:rPr>
              <a:t> si propone come un modello organizzativo, in grado di </a:t>
            </a:r>
            <a:r>
              <a:rPr lang="it-IT" sz="1400" b="1" i="0" dirty="0">
                <a:solidFill>
                  <a:srgbClr val="333333"/>
                </a:solidFill>
                <a:effectLst/>
              </a:rPr>
              <a:t>valorizzare</a:t>
            </a:r>
            <a:r>
              <a:rPr lang="it-IT" sz="1400" b="0" i="0" dirty="0">
                <a:solidFill>
                  <a:srgbClr val="333333"/>
                </a:solidFill>
                <a:effectLst/>
              </a:rPr>
              <a:t> gli aspetti positivi di entrambe le modalità organizzative viste sopra, e al contempo ridimensionandone la portata degli svantaggi.</a:t>
            </a:r>
          </a:p>
          <a:p>
            <a:pPr algn="just">
              <a:spcBef>
                <a:spcPts val="750"/>
              </a:spcBef>
              <a:spcAft>
                <a:spcPts val="750"/>
              </a:spcAft>
            </a:pPr>
            <a:r>
              <a:rPr lang="it-IT" sz="1400" b="1" i="0" dirty="0">
                <a:solidFill>
                  <a:srgbClr val="303030"/>
                </a:solidFill>
                <a:effectLst/>
              </a:rPr>
              <a:t>Come lavora la struttura a matrice:</a:t>
            </a:r>
          </a:p>
          <a:p>
            <a:pPr algn="just">
              <a:spcAft>
                <a:spcPts val="990"/>
              </a:spcAft>
            </a:pPr>
            <a:r>
              <a:rPr lang="it-IT" sz="1400" b="1" i="0" dirty="0">
                <a:solidFill>
                  <a:srgbClr val="333333"/>
                </a:solidFill>
                <a:effectLst/>
              </a:rPr>
              <a:t>La struttura a matrice comprende due tipologie di manager:</a:t>
            </a:r>
            <a:endParaRPr lang="it-IT" sz="1400" b="0" i="0" dirty="0">
              <a:solidFill>
                <a:srgbClr val="333333"/>
              </a:solidFill>
              <a:effectLst/>
            </a:endParaRPr>
          </a:p>
          <a:p>
            <a:pPr marL="171450" indent="-171450" algn="just">
              <a:lnSpc>
                <a:spcPts val="1500"/>
              </a:lnSpc>
              <a:spcAft>
                <a:spcPts val="990"/>
              </a:spcAft>
              <a:buFont typeface="Arial" panose="020B0604020202020204" pitchFamily="34" charset="0"/>
              <a:buChar char="•"/>
            </a:pPr>
            <a:r>
              <a:rPr lang="it-IT" sz="1400" b="0" i="0" dirty="0">
                <a:solidFill>
                  <a:srgbClr val="333333"/>
                </a:solidFill>
                <a:effectLst/>
              </a:rPr>
              <a:t>il </a:t>
            </a:r>
            <a:r>
              <a:rPr lang="it-IT" sz="1400" b="1" i="0" dirty="0">
                <a:solidFill>
                  <a:srgbClr val="333333"/>
                </a:solidFill>
                <a:effectLst/>
              </a:rPr>
              <a:t>project manager</a:t>
            </a:r>
            <a:r>
              <a:rPr lang="it-IT" sz="1400" b="0" i="0" dirty="0">
                <a:solidFill>
                  <a:srgbClr val="333333"/>
                </a:solidFill>
                <a:effectLst/>
              </a:rPr>
              <a:t>, al quale spetta il compito di gestire al meglio la competenza della risorsa all'interno del progetto;</a:t>
            </a:r>
          </a:p>
          <a:p>
            <a:pPr marL="171450" indent="-171450" algn="just">
              <a:lnSpc>
                <a:spcPts val="1500"/>
              </a:lnSpc>
              <a:spcAft>
                <a:spcPts val="990"/>
              </a:spcAft>
              <a:buFont typeface="Arial" panose="020B0604020202020204" pitchFamily="34" charset="0"/>
              <a:buChar char="•"/>
            </a:pPr>
            <a:r>
              <a:rPr lang="it-IT" sz="1400" b="0" i="0" dirty="0">
                <a:solidFill>
                  <a:srgbClr val="333333"/>
                </a:solidFill>
                <a:effectLst/>
              </a:rPr>
              <a:t>il </a:t>
            </a:r>
            <a:r>
              <a:rPr lang="it-IT" sz="1400" b="1" i="0" dirty="0">
                <a:solidFill>
                  <a:srgbClr val="333333"/>
                </a:solidFill>
                <a:effectLst/>
              </a:rPr>
              <a:t>manager funzionale</a:t>
            </a:r>
            <a:r>
              <a:rPr lang="it-IT" sz="1400" b="0" i="0" dirty="0">
                <a:solidFill>
                  <a:srgbClr val="333333"/>
                </a:solidFill>
                <a:effectLst/>
              </a:rPr>
              <a:t>, con il compito di garantire specializzazione e competenze della risorsa che caratterizza la singola funzione.</a:t>
            </a:r>
          </a:p>
          <a:p>
            <a:pPr algn="just">
              <a:spcAft>
                <a:spcPts val="990"/>
              </a:spcAft>
            </a:pPr>
            <a:r>
              <a:rPr lang="it-IT" sz="1400" b="0" i="0" dirty="0">
                <a:solidFill>
                  <a:srgbClr val="333333"/>
                </a:solidFill>
                <a:effectLst/>
              </a:rPr>
              <a:t>Grazie alla </a:t>
            </a:r>
            <a:r>
              <a:rPr lang="it-IT" sz="1400" b="1" i="0" dirty="0">
                <a:solidFill>
                  <a:srgbClr val="333333"/>
                </a:solidFill>
                <a:effectLst/>
              </a:rPr>
              <a:t>compresenza</a:t>
            </a:r>
            <a:r>
              <a:rPr lang="it-IT" sz="1400" b="0" i="0" dirty="0">
                <a:solidFill>
                  <a:srgbClr val="333333"/>
                </a:solidFill>
                <a:effectLst/>
              </a:rPr>
              <a:t> di due figure di riferimento con ruoli ben definiti, l'organizzazione a matrice si mostra come una struttura interfunzionale, dove le barriere gerarchiche e funzionali si allentano a vantaggio sia di una più efficace condivisione dell'obiettivo da raggiungere, supportata da un'adeguata motivazione al raggiungimento della piena efficienza da parte del gruppo di lavoro, e sia di una condivisione di responsabilità fra team e project manager.</a:t>
            </a:r>
          </a:p>
          <a:p>
            <a:pPr algn="just">
              <a:spcAft>
                <a:spcPts val="990"/>
              </a:spcAft>
            </a:pPr>
            <a:endParaRPr lang="it-IT" sz="1400" b="0" i="0" dirty="0">
              <a:solidFill>
                <a:srgbClr val="333333"/>
              </a:solidFill>
              <a:effectLst/>
            </a:endParaRPr>
          </a:p>
        </p:txBody>
      </p:sp>
    </p:spTree>
    <p:extLst>
      <p:ext uri="{BB962C8B-B14F-4D97-AF65-F5344CB8AC3E}">
        <p14:creationId xmlns:p14="http://schemas.microsoft.com/office/powerpoint/2010/main" val="1716741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502E9-BC3C-00A9-3BF4-A34D68CCF057}"/>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CBEC76EC-6E10-5B8A-9165-6CB7A7B359BB}"/>
              </a:ext>
            </a:extLst>
          </p:cNvPr>
          <p:cNvSpPr txBox="1"/>
          <p:nvPr/>
        </p:nvSpPr>
        <p:spPr>
          <a:xfrm>
            <a:off x="606996" y="666561"/>
            <a:ext cx="8928992" cy="6191439"/>
          </a:xfrm>
          <a:prstGeom prst="rect">
            <a:avLst/>
          </a:prstGeom>
          <a:noFill/>
        </p:spPr>
        <p:txBody>
          <a:bodyPr wrap="square">
            <a:spAutoFit/>
          </a:bodyPr>
          <a:lstStyle/>
          <a:p>
            <a:pPr algn="just">
              <a:spcAft>
                <a:spcPts val="375"/>
              </a:spcAft>
            </a:pPr>
            <a:r>
              <a:rPr lang="it-IT" b="0" i="0" dirty="0">
                <a:solidFill>
                  <a:srgbClr val="333333"/>
                </a:solidFill>
                <a:effectLst/>
              </a:rPr>
              <a:t>In un'organizzazione a matrice, dove sia presente un gruppo di lavoro motivato e ben gestito, le </a:t>
            </a:r>
            <a:r>
              <a:rPr lang="it-IT" b="1" i="0" dirty="0">
                <a:solidFill>
                  <a:srgbClr val="333333"/>
                </a:solidFill>
                <a:effectLst/>
              </a:rPr>
              <a:t>competenze</a:t>
            </a:r>
            <a:r>
              <a:rPr lang="it-IT" b="0" i="0" dirty="0">
                <a:solidFill>
                  <a:srgbClr val="333333"/>
                </a:solidFill>
                <a:effectLst/>
              </a:rPr>
              <a:t> e le </a:t>
            </a:r>
            <a:r>
              <a:rPr lang="it-IT" b="1" i="0" dirty="0">
                <a:solidFill>
                  <a:srgbClr val="333333"/>
                </a:solidFill>
                <a:effectLst/>
              </a:rPr>
              <a:t>conoscenze</a:t>
            </a:r>
            <a:r>
              <a:rPr lang="it-IT" b="0" i="0" dirty="0">
                <a:solidFill>
                  <a:srgbClr val="333333"/>
                </a:solidFill>
                <a:effectLst/>
              </a:rPr>
              <a:t> del personale vengono facilmente condivise fra i gruppi di progetto e i dipartimenti funzionali.</a:t>
            </a:r>
          </a:p>
          <a:p>
            <a:pPr algn="just">
              <a:spcAft>
                <a:spcPts val="375"/>
              </a:spcAft>
            </a:pPr>
            <a:r>
              <a:rPr lang="it-IT" b="0" i="0" dirty="0">
                <a:solidFill>
                  <a:srgbClr val="333333"/>
                </a:solidFill>
                <a:effectLst/>
              </a:rPr>
              <a:t>Il personale può, soprattutto nelle grandi organizzazioni, essere spostato su progetti che richiedono determinate competenze, svincolandolo da una struttura rigida a compartimenti funzionali isolati fra loro.</a:t>
            </a:r>
          </a:p>
          <a:p>
            <a:pPr algn="just">
              <a:spcAft>
                <a:spcPts val="375"/>
              </a:spcAft>
            </a:pPr>
            <a:r>
              <a:rPr lang="it-IT" b="0" i="0" dirty="0">
                <a:solidFill>
                  <a:srgbClr val="333333"/>
                </a:solidFill>
                <a:effectLst/>
              </a:rPr>
              <a:t>Questa facilità di </a:t>
            </a:r>
            <a:r>
              <a:rPr lang="it-IT" b="1" i="0" dirty="0">
                <a:solidFill>
                  <a:srgbClr val="333333"/>
                </a:solidFill>
                <a:effectLst/>
              </a:rPr>
              <a:t>allocazione funzionale delle risorse</a:t>
            </a:r>
            <a:r>
              <a:rPr lang="it-IT" b="0" i="0" dirty="0">
                <a:solidFill>
                  <a:srgbClr val="333333"/>
                </a:solidFill>
                <a:effectLst/>
              </a:rPr>
              <a:t>, conferisce alla struttura una notevole flessibilità che si traduce in rapidità nel fare fronte ai cambiamenti che possono intervenire nel corso di un progetto.</a:t>
            </a:r>
          </a:p>
          <a:p>
            <a:pPr algn="just">
              <a:spcAft>
                <a:spcPts val="990"/>
              </a:spcAft>
            </a:pPr>
            <a:r>
              <a:rPr lang="it-IT" b="0" i="0" dirty="0">
                <a:solidFill>
                  <a:srgbClr val="333333"/>
                </a:solidFill>
                <a:effectLst/>
              </a:rPr>
              <a:t>Ciascuna persona che lavora ai progetti ha dunque </a:t>
            </a:r>
            <a:r>
              <a:rPr lang="it-IT" b="1" i="0" dirty="0">
                <a:solidFill>
                  <a:srgbClr val="333333"/>
                </a:solidFill>
                <a:effectLst/>
              </a:rPr>
              <a:t>due figure di riferimento</a:t>
            </a:r>
            <a:r>
              <a:rPr lang="it-IT" b="0" i="0" dirty="0">
                <a:solidFill>
                  <a:srgbClr val="333333"/>
                </a:solidFill>
                <a:effectLst/>
              </a:rPr>
              <a:t>. Se immaginiamo uno schema matriciale, troviamo l'autorità del manager funzionale scorrere lungo le colonne, mentre lungo le righe osserveremo scorrere la figura del manager di progetto. L'espressione “</a:t>
            </a:r>
            <a:r>
              <a:rPr lang="it-IT" b="1" i="0" dirty="0">
                <a:solidFill>
                  <a:srgbClr val="333333"/>
                </a:solidFill>
                <a:effectLst/>
              </a:rPr>
              <a:t>matrice</a:t>
            </a:r>
            <a:r>
              <a:rPr lang="it-IT" b="0" i="0" dirty="0">
                <a:solidFill>
                  <a:srgbClr val="333333"/>
                </a:solidFill>
                <a:effectLst/>
              </a:rPr>
              <a:t>” deriva appunto da questo schema di intersezione fra le linee di riporto delle risorse umane.</a:t>
            </a:r>
          </a:p>
          <a:p>
            <a:pPr algn="just">
              <a:spcAft>
                <a:spcPts val="990"/>
              </a:spcAft>
            </a:pPr>
            <a:r>
              <a:rPr lang="it-IT" b="0" i="0" dirty="0">
                <a:solidFill>
                  <a:srgbClr val="333333"/>
                </a:solidFill>
                <a:effectLst/>
              </a:rPr>
              <a:t>Entrambe gli orientamenti, propri della struttura a matrice del personale, acquisiscono valenza differente a seconda di quale delle due figure ha maggiore autorità all'interno dell'organizzazione. Possono cioè essere caratterizzati dall'utilizzo della autorità, oppure dalla semplice influenza che la figura può esercitare sul team. È proprio in base a questi presupposti, relativi al </a:t>
            </a:r>
            <a:r>
              <a:rPr lang="it-IT" b="1" i="0" dirty="0">
                <a:solidFill>
                  <a:srgbClr val="333333"/>
                </a:solidFill>
                <a:effectLst/>
              </a:rPr>
              <a:t>peso dell'autorità,</a:t>
            </a:r>
            <a:r>
              <a:rPr lang="it-IT" b="0" i="0" dirty="0">
                <a:solidFill>
                  <a:srgbClr val="333333"/>
                </a:solidFill>
                <a:effectLst/>
              </a:rPr>
              <a:t> che project manager e manager funzionale possiedono l'uno rispetto all'altro che la struttura a matrice si può definire a struttura debole, equilibrata o forte.</a:t>
            </a:r>
          </a:p>
        </p:txBody>
      </p:sp>
    </p:spTree>
    <p:extLst>
      <p:ext uri="{BB962C8B-B14F-4D97-AF65-F5344CB8AC3E}">
        <p14:creationId xmlns:p14="http://schemas.microsoft.com/office/powerpoint/2010/main" val="1454895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F0664AB-4667-7476-C8C5-679C7274A604}"/>
              </a:ext>
            </a:extLst>
          </p:cNvPr>
          <p:cNvSpPr txBox="1"/>
          <p:nvPr/>
        </p:nvSpPr>
        <p:spPr>
          <a:xfrm>
            <a:off x="679004" y="692696"/>
            <a:ext cx="9073008" cy="6063198"/>
          </a:xfrm>
          <a:prstGeom prst="rect">
            <a:avLst/>
          </a:prstGeom>
          <a:noFill/>
        </p:spPr>
        <p:txBody>
          <a:bodyPr wrap="square">
            <a:spAutoFit/>
          </a:bodyPr>
          <a:lstStyle/>
          <a:p>
            <a:pPr algn="just">
              <a:spcBef>
                <a:spcPts val="750"/>
              </a:spcBef>
              <a:spcAft>
                <a:spcPts val="750"/>
              </a:spcAft>
            </a:pPr>
            <a:r>
              <a:rPr lang="it-IT" sz="1600" b="1" i="0" dirty="0">
                <a:solidFill>
                  <a:srgbClr val="303030"/>
                </a:solidFill>
                <a:effectLst/>
              </a:rPr>
              <a:t>Tipologie di struttura a matrice</a:t>
            </a:r>
          </a:p>
          <a:p>
            <a:pPr algn="just">
              <a:spcAft>
                <a:spcPts val="375"/>
              </a:spcAft>
            </a:pPr>
            <a:r>
              <a:rPr lang="it-IT" sz="1600" b="0" i="0" dirty="0">
                <a:solidFill>
                  <a:srgbClr val="333333"/>
                </a:solidFill>
                <a:effectLst/>
              </a:rPr>
              <a:t>A seconda di chi fra project manager e manager funzionale, ha maggiore autorità, si possono definire tre tipologie di struttura matriciale.</a:t>
            </a:r>
          </a:p>
          <a:p>
            <a:pPr marL="285750" indent="-285750" algn="just">
              <a:lnSpc>
                <a:spcPts val="1500"/>
              </a:lnSpc>
              <a:spcAft>
                <a:spcPts val="750"/>
              </a:spcAft>
              <a:buFont typeface="Arial" panose="020B0604020202020204" pitchFamily="34" charset="0"/>
              <a:buChar char="•"/>
            </a:pPr>
            <a:r>
              <a:rPr lang="it-IT" sz="1600" b="1" i="0" dirty="0">
                <a:solidFill>
                  <a:srgbClr val="333333"/>
                </a:solidFill>
                <a:effectLst/>
              </a:rPr>
              <a:t>Struttura debole</a:t>
            </a:r>
            <a:r>
              <a:rPr lang="it-IT" sz="1600" b="0" i="0" dirty="0">
                <a:solidFill>
                  <a:srgbClr val="333333"/>
                </a:solidFill>
                <a:effectLst/>
              </a:rPr>
              <a:t>. Qui il project manager rappresenta una semplice figura di coordinatore delle risorse umane coinvolte nel progetto, con un potere decisionale molto limitato. Solitamente questi riporta al responsabile funzionale, che in questa organizzazione svolge il ruolo decisionale preminente, gestendo anche il budget del progetto.</a:t>
            </a:r>
          </a:p>
          <a:p>
            <a:pPr algn="just"/>
            <a:r>
              <a:rPr lang="it-IT" sz="1600" b="0" i="0" dirty="0">
                <a:solidFill>
                  <a:srgbClr val="333333"/>
                </a:solidFill>
                <a:effectLst/>
              </a:rPr>
              <a:t>Un'organizzazione di questo tipo comporta il rischio di vedere il project manager rivestito di un ruolo di coordinatore con un'autorità meramente teorica, senza tuttavia possederne l'autorità formale che comporterebbe ricadute pratiche. Una soluzione a questo problema strutturale è la presenza di un </a:t>
            </a:r>
            <a:r>
              <a:rPr lang="it-IT" sz="1600" b="1" i="0" dirty="0">
                <a:solidFill>
                  <a:srgbClr val="333333"/>
                </a:solidFill>
                <a:effectLst/>
              </a:rPr>
              <a:t>project manager carismatico</a:t>
            </a:r>
            <a:r>
              <a:rPr lang="it-IT" sz="1600" b="0" i="0" dirty="0">
                <a:solidFill>
                  <a:srgbClr val="333333"/>
                </a:solidFill>
                <a:effectLst/>
              </a:rPr>
              <a:t>, che sia cioè, riconosciuto dal team del personale e dai manager di funzione, per la propria competenza e affidabilità.</a:t>
            </a:r>
          </a:p>
          <a:p>
            <a:pPr algn="just"/>
            <a:endParaRPr lang="it-IT" sz="1600" b="0" i="0" dirty="0">
              <a:solidFill>
                <a:srgbClr val="333333"/>
              </a:solidFill>
              <a:effectLst/>
            </a:endParaRPr>
          </a:p>
          <a:p>
            <a:pPr marL="285750" indent="-285750" algn="just">
              <a:lnSpc>
                <a:spcPts val="1500"/>
              </a:lnSpc>
              <a:spcAft>
                <a:spcPts val="750"/>
              </a:spcAft>
              <a:buFont typeface="Arial" panose="020B0604020202020204" pitchFamily="34" charset="0"/>
              <a:buChar char="•"/>
            </a:pPr>
            <a:r>
              <a:rPr lang="it-IT" sz="1600" b="1" i="0" dirty="0">
                <a:solidFill>
                  <a:srgbClr val="333333"/>
                </a:solidFill>
                <a:effectLst/>
              </a:rPr>
              <a:t>Struttura equilibrata</a:t>
            </a:r>
            <a:r>
              <a:rPr lang="it-IT" sz="1600" b="0" i="0" dirty="0">
                <a:solidFill>
                  <a:srgbClr val="333333"/>
                </a:solidFill>
                <a:effectLst/>
              </a:rPr>
              <a:t>. Questa tipologia intermedia tende a arginare la problematica presente in una struttura debole. Project manager e manager funzionali </a:t>
            </a:r>
            <a:r>
              <a:rPr lang="it-IT" sz="1600" b="1" i="0" dirty="0">
                <a:solidFill>
                  <a:srgbClr val="333333"/>
                </a:solidFill>
                <a:effectLst/>
              </a:rPr>
              <a:t>condividono le funzioni di comando</a:t>
            </a:r>
            <a:r>
              <a:rPr lang="it-IT" sz="1600" b="0" i="0" dirty="0">
                <a:solidFill>
                  <a:srgbClr val="333333"/>
                </a:solidFill>
                <a:effectLst/>
              </a:rPr>
              <a:t> e sono tenuti a negoziare fra loro le scelte inerenti il progetto. Solitamente, in questo tipo di struttura, il </a:t>
            </a:r>
            <a:r>
              <a:rPr lang="it-IT" sz="1600" b="0" i="0" dirty="0" err="1">
                <a:solidFill>
                  <a:srgbClr val="333333"/>
                </a:solidFill>
                <a:effectLst/>
              </a:rPr>
              <a:t>badget</a:t>
            </a:r>
            <a:r>
              <a:rPr lang="it-IT" sz="1600" b="0" i="0" dirty="0">
                <a:solidFill>
                  <a:srgbClr val="333333"/>
                </a:solidFill>
                <a:effectLst/>
              </a:rPr>
              <a:t> del progetto viene gestito direttamente dal project manager.</a:t>
            </a:r>
          </a:p>
          <a:p>
            <a:pPr marL="285750" indent="-285750" algn="just">
              <a:lnSpc>
                <a:spcPts val="1500"/>
              </a:lnSpc>
              <a:spcAft>
                <a:spcPts val="750"/>
              </a:spcAft>
              <a:buFont typeface="Arial" panose="020B0604020202020204" pitchFamily="34" charset="0"/>
              <a:buChar char="•"/>
            </a:pPr>
            <a:r>
              <a:rPr lang="it-IT" sz="1600" b="1" i="0" dirty="0">
                <a:solidFill>
                  <a:srgbClr val="333333"/>
                </a:solidFill>
                <a:effectLst/>
              </a:rPr>
              <a:t>Struttura forte</a:t>
            </a:r>
            <a:r>
              <a:rPr lang="it-IT" sz="1600" b="0" i="0" dirty="0">
                <a:solidFill>
                  <a:srgbClr val="333333"/>
                </a:solidFill>
                <a:effectLst/>
              </a:rPr>
              <a:t>. È la tipologia di organizzazione a matrice che più si avvicina alla </a:t>
            </a:r>
            <a:r>
              <a:rPr lang="it-IT" sz="1600" b="1" i="0" dirty="0">
                <a:solidFill>
                  <a:srgbClr val="333333"/>
                </a:solidFill>
                <a:effectLst/>
              </a:rPr>
              <a:t>struttura organizzativa a progetti</a:t>
            </a:r>
            <a:r>
              <a:rPr lang="it-IT" sz="1600" b="0" i="0" dirty="0">
                <a:solidFill>
                  <a:srgbClr val="333333"/>
                </a:solidFill>
                <a:effectLst/>
              </a:rPr>
              <a:t>. Qui il project manager riveste un ruolo molto forte e detiene buona parte del controllo sulle risorse destinate al progetto. Il manager della funzione, pur fornendo le risorse al progetto, ha un ruolo marginale.</a:t>
            </a:r>
          </a:p>
          <a:p>
            <a:pPr algn="just"/>
            <a:r>
              <a:rPr lang="it-IT" sz="1600" b="0" i="0" dirty="0">
                <a:solidFill>
                  <a:srgbClr val="333333"/>
                </a:solidFill>
                <a:effectLst/>
              </a:rPr>
              <a:t>Un evidente svantaggio di questo tipo di struttura è rappresentato dai potenziali conflitti fra project manager e manager funzionale. Per ovviare a questo inconveniente, a livello della direzione generale, può essere opportuno inserire un elemento accessorio di project management in grado di prevenire tali conflitti e mediare fra le due figure, agevolando le capacità di cooperazione.</a:t>
            </a:r>
          </a:p>
        </p:txBody>
      </p:sp>
    </p:spTree>
    <p:extLst>
      <p:ext uri="{BB962C8B-B14F-4D97-AF65-F5344CB8AC3E}">
        <p14:creationId xmlns:p14="http://schemas.microsoft.com/office/powerpoint/2010/main" val="685288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B4237F1E-12D6-792A-D261-C00C82CEEBAB}"/>
              </a:ext>
            </a:extLst>
          </p:cNvPr>
          <p:cNvSpPr txBox="1"/>
          <p:nvPr/>
        </p:nvSpPr>
        <p:spPr>
          <a:xfrm>
            <a:off x="679004" y="836712"/>
            <a:ext cx="8784976" cy="5483552"/>
          </a:xfrm>
          <a:prstGeom prst="rect">
            <a:avLst/>
          </a:prstGeom>
          <a:noFill/>
        </p:spPr>
        <p:txBody>
          <a:bodyPr wrap="square">
            <a:spAutoFit/>
          </a:bodyPr>
          <a:lstStyle/>
          <a:p>
            <a:pPr algn="just">
              <a:spcBef>
                <a:spcPts val="750"/>
              </a:spcBef>
              <a:spcAft>
                <a:spcPts val="750"/>
              </a:spcAft>
            </a:pPr>
            <a:r>
              <a:rPr lang="it-IT" sz="1400" b="1" i="0" dirty="0">
                <a:solidFill>
                  <a:srgbClr val="303030"/>
                </a:solidFill>
                <a:effectLst/>
              </a:rPr>
              <a:t>I vantaggi della struttura a matrice</a:t>
            </a:r>
          </a:p>
          <a:p>
            <a:pPr algn="just">
              <a:spcAft>
                <a:spcPts val="375"/>
              </a:spcAft>
            </a:pPr>
            <a:r>
              <a:rPr lang="it-IT" sz="1400" b="0" i="0" dirty="0">
                <a:solidFill>
                  <a:srgbClr val="333333"/>
                </a:solidFill>
                <a:effectLst/>
              </a:rPr>
              <a:t>In parte li abbiamo già esaminati nei paragrafi precedenti. Ne facciamo qui una sintesi.</a:t>
            </a:r>
          </a:p>
          <a:p>
            <a:pPr marL="285750" indent="-285750" algn="just">
              <a:lnSpc>
                <a:spcPts val="1500"/>
              </a:lnSpc>
              <a:spcAft>
                <a:spcPts val="750"/>
              </a:spcAft>
              <a:buFont typeface="Arial" panose="020B0604020202020204" pitchFamily="34" charset="0"/>
              <a:buChar char="•"/>
            </a:pPr>
            <a:r>
              <a:rPr lang="it-IT" sz="1400" b="0" i="0" dirty="0">
                <a:solidFill>
                  <a:srgbClr val="333333"/>
                </a:solidFill>
                <a:effectLst/>
              </a:rPr>
              <a:t>La </a:t>
            </a:r>
            <a:r>
              <a:rPr lang="it-IT" sz="1400" b="1" i="0" dirty="0">
                <a:solidFill>
                  <a:srgbClr val="333333"/>
                </a:solidFill>
                <a:effectLst/>
              </a:rPr>
              <a:t>flessibilità</a:t>
            </a:r>
            <a:r>
              <a:rPr lang="it-IT" sz="1400" b="0" i="0" dirty="0">
                <a:solidFill>
                  <a:srgbClr val="333333"/>
                </a:solidFill>
                <a:effectLst/>
              </a:rPr>
              <a:t> strutturale conseguente a una limitata importanza assegnata alla gerarchia, che si traduce nella facilità di allocazione delle risorse fra progetti diversi, e in efficienti capacità adattive ai cambiamenti.</a:t>
            </a:r>
          </a:p>
          <a:p>
            <a:pPr marL="285750" indent="-285750" algn="just">
              <a:lnSpc>
                <a:spcPts val="1500"/>
              </a:lnSpc>
              <a:spcAft>
                <a:spcPts val="750"/>
              </a:spcAft>
              <a:buFont typeface="Arial" panose="020B0604020202020204" pitchFamily="34" charset="0"/>
              <a:buChar char="•"/>
            </a:pPr>
            <a:r>
              <a:rPr lang="it-IT" sz="1400" b="0" i="0" dirty="0">
                <a:solidFill>
                  <a:srgbClr val="333333"/>
                </a:solidFill>
                <a:effectLst/>
              </a:rPr>
              <a:t>I frequenti passaggi da un progetto all'altro promuovono la </a:t>
            </a:r>
            <a:r>
              <a:rPr lang="it-IT" sz="1400" b="1" i="0" dirty="0">
                <a:solidFill>
                  <a:srgbClr val="333333"/>
                </a:solidFill>
                <a:effectLst/>
              </a:rPr>
              <a:t>formazione professionale</a:t>
            </a:r>
            <a:r>
              <a:rPr lang="it-IT" sz="1400" b="0" i="0" dirty="0">
                <a:solidFill>
                  <a:srgbClr val="333333"/>
                </a:solidFill>
                <a:effectLst/>
              </a:rPr>
              <a:t> del personale.</a:t>
            </a:r>
          </a:p>
          <a:p>
            <a:pPr marL="285750" indent="-285750" algn="just">
              <a:lnSpc>
                <a:spcPts val="1500"/>
              </a:lnSpc>
              <a:spcAft>
                <a:spcPts val="750"/>
              </a:spcAft>
              <a:buFont typeface="Arial" panose="020B0604020202020204" pitchFamily="34" charset="0"/>
              <a:buChar char="•"/>
            </a:pPr>
            <a:r>
              <a:rPr lang="it-IT" sz="1400" b="0" i="0" dirty="0">
                <a:solidFill>
                  <a:srgbClr val="333333"/>
                </a:solidFill>
                <a:effectLst/>
              </a:rPr>
              <a:t>L'architettura della matrice consente la </a:t>
            </a:r>
            <a:r>
              <a:rPr lang="it-IT" sz="1400" b="1" i="0" dirty="0">
                <a:solidFill>
                  <a:srgbClr val="333333"/>
                </a:solidFill>
                <a:effectLst/>
              </a:rPr>
              <a:t>condivisione</a:t>
            </a:r>
            <a:r>
              <a:rPr lang="it-IT" sz="1400" b="0" i="0" dirty="0">
                <a:solidFill>
                  <a:srgbClr val="333333"/>
                </a:solidFill>
                <a:effectLst/>
              </a:rPr>
              <a:t> di competenze fra personale appartenente ad aree di settori differenti.</a:t>
            </a:r>
          </a:p>
          <a:p>
            <a:pPr marL="285750" indent="-285750" algn="just">
              <a:lnSpc>
                <a:spcPts val="1500"/>
              </a:lnSpc>
              <a:spcAft>
                <a:spcPts val="750"/>
              </a:spcAft>
              <a:buFont typeface="Arial" panose="020B0604020202020204" pitchFamily="34" charset="0"/>
              <a:buChar char="•"/>
            </a:pPr>
            <a:r>
              <a:rPr lang="it-IT" sz="1400" b="0" i="0" dirty="0">
                <a:solidFill>
                  <a:srgbClr val="333333"/>
                </a:solidFill>
                <a:effectLst/>
              </a:rPr>
              <a:t>Ogni soggetto può fare </a:t>
            </a:r>
            <a:r>
              <a:rPr lang="it-IT" sz="1400" b="1" i="0" dirty="0">
                <a:solidFill>
                  <a:srgbClr val="333333"/>
                </a:solidFill>
                <a:effectLst/>
              </a:rPr>
              <a:t>riferimento a due figure distinte</a:t>
            </a:r>
            <a:r>
              <a:rPr lang="it-IT" sz="1400" b="0" i="0" dirty="0">
                <a:solidFill>
                  <a:srgbClr val="333333"/>
                </a:solidFill>
                <a:effectLst/>
              </a:rPr>
              <a:t>: al project manager per gli obiettivi progettuali, al manager di funzione per gli aspetti relativi alla propria area.</a:t>
            </a:r>
          </a:p>
          <a:p>
            <a:pPr marL="285750" indent="-285750" algn="just">
              <a:lnSpc>
                <a:spcPts val="1500"/>
              </a:lnSpc>
              <a:spcAft>
                <a:spcPts val="750"/>
              </a:spcAft>
              <a:buFont typeface="Arial" panose="020B0604020202020204" pitchFamily="34" charset="0"/>
              <a:buChar char="•"/>
            </a:pPr>
            <a:r>
              <a:rPr lang="it-IT" sz="1400" b="0" i="0" dirty="0">
                <a:solidFill>
                  <a:srgbClr val="333333"/>
                </a:solidFill>
                <a:effectLst/>
              </a:rPr>
              <a:t>La condivisione del progetto favorisce lo sviluppo delle capacità di </a:t>
            </a:r>
            <a:r>
              <a:rPr lang="it-IT" sz="1400" b="1" i="0" dirty="0">
                <a:solidFill>
                  <a:srgbClr val="333333"/>
                </a:solidFill>
                <a:effectLst/>
              </a:rPr>
              <a:t>leadership</a:t>
            </a:r>
            <a:r>
              <a:rPr lang="it-IT" sz="1400" b="0" i="0" dirty="0">
                <a:solidFill>
                  <a:srgbClr val="333333"/>
                </a:solidFill>
                <a:effectLst/>
              </a:rPr>
              <a:t> e di negoziazione del personale.</a:t>
            </a:r>
          </a:p>
          <a:p>
            <a:pPr algn="just">
              <a:spcBef>
                <a:spcPts val="750"/>
              </a:spcBef>
              <a:spcAft>
                <a:spcPts val="750"/>
              </a:spcAft>
            </a:pPr>
            <a:r>
              <a:rPr lang="it-IT" sz="1400" b="1" i="0" dirty="0">
                <a:solidFill>
                  <a:srgbClr val="303030"/>
                </a:solidFill>
                <a:effectLst/>
              </a:rPr>
              <a:t>Gli svantaggi della struttura a matrice</a:t>
            </a:r>
          </a:p>
          <a:p>
            <a:pPr marL="285750" indent="-285750" algn="just">
              <a:lnSpc>
                <a:spcPts val="1500"/>
              </a:lnSpc>
              <a:spcAft>
                <a:spcPts val="750"/>
              </a:spcAft>
              <a:buFont typeface="Arial" panose="020B0604020202020204" pitchFamily="34" charset="0"/>
              <a:buChar char="•"/>
            </a:pPr>
            <a:r>
              <a:rPr lang="it-IT" sz="1400" b="0" i="0" dirty="0">
                <a:solidFill>
                  <a:srgbClr val="333333"/>
                </a:solidFill>
                <a:effectLst/>
              </a:rPr>
              <a:t>La compresenza di due linee di riporto può condurre </a:t>
            </a:r>
            <a:r>
              <a:rPr lang="it-IT" sz="1400" b="1" i="0" dirty="0">
                <a:solidFill>
                  <a:srgbClr val="333333"/>
                </a:solidFill>
                <a:effectLst/>
              </a:rPr>
              <a:t>confusione</a:t>
            </a:r>
            <a:r>
              <a:rPr lang="it-IT" sz="1400" b="0" i="0" dirty="0">
                <a:solidFill>
                  <a:srgbClr val="333333"/>
                </a:solidFill>
                <a:effectLst/>
              </a:rPr>
              <a:t> nel personale, qualora i ruoli non siano stati specificati nella matrice delle responsabilità.</a:t>
            </a:r>
          </a:p>
          <a:p>
            <a:pPr marL="285750" indent="-285750" algn="just">
              <a:lnSpc>
                <a:spcPts val="1500"/>
              </a:lnSpc>
              <a:spcAft>
                <a:spcPts val="750"/>
              </a:spcAft>
              <a:buFont typeface="Arial" panose="020B0604020202020204" pitchFamily="34" charset="0"/>
              <a:buChar char="•"/>
            </a:pPr>
            <a:r>
              <a:rPr lang="it-IT" sz="1400" b="0" i="0" dirty="0">
                <a:solidFill>
                  <a:srgbClr val="333333"/>
                </a:solidFill>
                <a:effectLst/>
              </a:rPr>
              <a:t>Difficoltà di negoziazione possono condurre a </a:t>
            </a:r>
            <a:r>
              <a:rPr lang="it-IT" sz="1400" b="1" i="0" dirty="0">
                <a:solidFill>
                  <a:srgbClr val="333333"/>
                </a:solidFill>
                <a:effectLst/>
              </a:rPr>
              <a:t>conflitti</a:t>
            </a:r>
            <a:r>
              <a:rPr lang="it-IT" sz="1400" b="0" i="0" dirty="0">
                <a:solidFill>
                  <a:srgbClr val="333333"/>
                </a:solidFill>
                <a:effectLst/>
              </a:rPr>
              <a:t> fra project manager e manager funzionale delle risorse.</a:t>
            </a:r>
          </a:p>
          <a:p>
            <a:pPr marL="285750" indent="-285750" algn="just">
              <a:lnSpc>
                <a:spcPts val="1500"/>
              </a:lnSpc>
              <a:spcAft>
                <a:spcPts val="750"/>
              </a:spcAft>
              <a:buFont typeface="Arial" panose="020B0604020202020204" pitchFamily="34" charset="0"/>
              <a:buChar char="•"/>
            </a:pPr>
            <a:r>
              <a:rPr lang="it-IT" sz="1400" b="0" i="0" dirty="0">
                <a:solidFill>
                  <a:srgbClr val="333333"/>
                </a:solidFill>
                <a:effectLst/>
              </a:rPr>
              <a:t>La doppia autorità cui è sottoposto il personale può creare un </a:t>
            </a:r>
            <a:r>
              <a:rPr lang="it-IT" sz="1400" b="1" i="0" dirty="0">
                <a:solidFill>
                  <a:srgbClr val="333333"/>
                </a:solidFill>
                <a:effectLst/>
              </a:rPr>
              <a:t>clima stressante e nervoso</a:t>
            </a:r>
            <a:r>
              <a:rPr lang="it-IT" sz="1400" b="0" i="0" dirty="0">
                <a:solidFill>
                  <a:srgbClr val="333333"/>
                </a:solidFill>
                <a:effectLst/>
              </a:rPr>
              <a:t>. Anche le due figure a capo dei progetti possono risentire di un clima teso: i project manager riconoscendosi a capo di un numero eccessivo di responsabilità, i manager di funzione attribuendosi una funzione subordinata a quella del project manager.</a:t>
            </a:r>
          </a:p>
          <a:p>
            <a:pPr marL="285750" indent="-285750" algn="just">
              <a:lnSpc>
                <a:spcPts val="1500"/>
              </a:lnSpc>
              <a:spcAft>
                <a:spcPts val="750"/>
              </a:spcAft>
              <a:buFont typeface="Arial" panose="020B0604020202020204" pitchFamily="34" charset="0"/>
              <a:buChar char="•"/>
            </a:pPr>
            <a:r>
              <a:rPr lang="it-IT" sz="1400" b="0" i="0" dirty="0">
                <a:solidFill>
                  <a:srgbClr val="333333"/>
                </a:solidFill>
                <a:effectLst/>
              </a:rPr>
              <a:t>La presenza di numerosi manager di funzione contribuisce ad aumentare i </a:t>
            </a:r>
            <a:r>
              <a:rPr lang="it-IT" sz="1400" b="1" i="0" dirty="0">
                <a:solidFill>
                  <a:srgbClr val="333333"/>
                </a:solidFill>
                <a:effectLst/>
              </a:rPr>
              <a:t>costi</a:t>
            </a:r>
            <a:r>
              <a:rPr lang="it-IT" sz="1400" b="0" i="0" dirty="0">
                <a:solidFill>
                  <a:srgbClr val="333333"/>
                </a:solidFill>
                <a:effectLst/>
              </a:rPr>
              <a:t> a carico dell'azienda.</a:t>
            </a:r>
          </a:p>
          <a:p>
            <a:pPr marL="285750" indent="-285750" algn="just">
              <a:lnSpc>
                <a:spcPts val="1500"/>
              </a:lnSpc>
              <a:spcAft>
                <a:spcPts val="750"/>
              </a:spcAft>
              <a:buFont typeface="Arial" panose="020B0604020202020204" pitchFamily="34" charset="0"/>
              <a:buChar char="•"/>
            </a:pPr>
            <a:r>
              <a:rPr lang="it-IT" sz="1400" b="0" i="0" dirty="0">
                <a:solidFill>
                  <a:srgbClr val="333333"/>
                </a:solidFill>
                <a:effectLst/>
              </a:rPr>
              <a:t>Gli stessi </a:t>
            </a:r>
            <a:r>
              <a:rPr lang="it-IT" sz="1400" b="1" i="0" dirty="0">
                <a:solidFill>
                  <a:srgbClr val="333333"/>
                </a:solidFill>
                <a:effectLst/>
              </a:rPr>
              <a:t>costi</a:t>
            </a:r>
            <a:r>
              <a:rPr lang="it-IT" sz="1400" b="0" i="0" dirty="0">
                <a:solidFill>
                  <a:srgbClr val="333333"/>
                </a:solidFill>
                <a:effectLst/>
              </a:rPr>
              <a:t> possono aumentare, al pari dei tempi decisionali, a causa della compresenza di più ordini di controllo che in mancanza di adeguate capacità di negoziazione possono entrare in crisi.</a:t>
            </a:r>
          </a:p>
        </p:txBody>
      </p:sp>
    </p:spTree>
    <p:extLst>
      <p:ext uri="{BB962C8B-B14F-4D97-AF65-F5344CB8AC3E}">
        <p14:creationId xmlns:p14="http://schemas.microsoft.com/office/powerpoint/2010/main" val="1464798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72E52-A3B1-3377-EED5-E6FC2BACF3C9}"/>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884A8072-5839-1890-1090-1F1CE29B36B6}"/>
              </a:ext>
            </a:extLst>
          </p:cNvPr>
          <p:cNvSpPr txBox="1"/>
          <p:nvPr/>
        </p:nvSpPr>
        <p:spPr>
          <a:xfrm>
            <a:off x="534988" y="363915"/>
            <a:ext cx="9649072" cy="6494085"/>
          </a:xfrm>
          <a:prstGeom prst="rect">
            <a:avLst/>
          </a:prstGeom>
          <a:noFill/>
        </p:spPr>
        <p:txBody>
          <a:bodyPr wrap="square">
            <a:spAutoFit/>
          </a:bodyPr>
          <a:lstStyle/>
          <a:p>
            <a:pPr algn="r"/>
            <a:r>
              <a:rPr lang="it-IT" b="1" i="0" dirty="0">
                <a:solidFill>
                  <a:srgbClr val="C00000"/>
                </a:solidFill>
                <a:effectLst/>
              </a:rPr>
              <a:t>Come si distinguono le diverse tipologie di struttura organizzativa aziendale?</a:t>
            </a:r>
          </a:p>
          <a:p>
            <a:pPr algn="l"/>
            <a:r>
              <a:rPr lang="it-IT" sz="1600" b="0" i="0" dirty="0">
                <a:effectLst/>
              </a:rPr>
              <a:t>Le tipologie comuni di struttura organizzativa aziendale si distinguono innanzitutto sulla base dei seguenti </a:t>
            </a:r>
            <a:r>
              <a:rPr lang="it-IT" sz="1600" b="1" i="0" dirty="0">
                <a:effectLst/>
              </a:rPr>
              <a:t>sei</a:t>
            </a:r>
            <a:r>
              <a:rPr lang="it-IT" sz="1600" b="0" i="0" dirty="0">
                <a:effectLst/>
              </a:rPr>
              <a:t> </a:t>
            </a:r>
            <a:r>
              <a:rPr lang="it-IT" sz="1600" b="1" i="0" dirty="0">
                <a:effectLst/>
              </a:rPr>
              <a:t>componenti</a:t>
            </a:r>
            <a:r>
              <a:rPr lang="it-IT" sz="1600" b="0" i="0" dirty="0">
                <a:effectLst/>
              </a:rPr>
              <a:t>:</a:t>
            </a:r>
          </a:p>
          <a:p>
            <a:pPr marL="285750" indent="-285750" algn="l">
              <a:buFont typeface="Arial" panose="020B0604020202020204" pitchFamily="34" charset="0"/>
              <a:buChar char="•"/>
            </a:pPr>
            <a:r>
              <a:rPr lang="it-IT" sz="1600" b="1" i="0" dirty="0">
                <a:effectLst/>
              </a:rPr>
              <a:t>Catena di comando (lunga o corta)</a:t>
            </a:r>
            <a:r>
              <a:rPr lang="it-IT" sz="1600" b="0" i="0" dirty="0">
                <a:effectLst/>
              </a:rPr>
              <a:t>: il componente di base della struttura organizzativa; per catena di comando si intende una linea di autorità ininterrotta tra il top management e i dipendenti al livello più basso. Essa determina chi deve riferire a chi – parola chiave: </a:t>
            </a:r>
            <a:r>
              <a:rPr lang="it-IT" sz="1600" b="0" i="1" dirty="0">
                <a:effectLst/>
              </a:rPr>
              <a:t>reporting</a:t>
            </a:r>
            <a:r>
              <a:rPr lang="it-IT" sz="1600" b="0" i="0" dirty="0">
                <a:effectLst/>
              </a:rPr>
              <a:t> (segnalazione).</a:t>
            </a:r>
          </a:p>
          <a:p>
            <a:pPr marL="285750" indent="-285750" algn="l">
              <a:buFont typeface="Arial" panose="020B0604020202020204" pitchFamily="34" charset="0"/>
              <a:buChar char="•"/>
            </a:pPr>
            <a:r>
              <a:rPr lang="it-IT" sz="1600" b="1" i="0" dirty="0">
                <a:effectLst/>
              </a:rPr>
              <a:t>Margine di controllo (ampio o stretto)</a:t>
            </a:r>
            <a:r>
              <a:rPr lang="it-IT" sz="1600" b="0" i="0" dirty="0">
                <a:effectLst/>
              </a:rPr>
              <a:t>: quanto più subordinati un superiore può o deve gestire efficacemente, tanto più ampio è il margine di controllo di una struttura organizzativa.</a:t>
            </a:r>
          </a:p>
          <a:p>
            <a:pPr marL="285750" indent="-285750" algn="l">
              <a:buFont typeface="Arial" panose="020B0604020202020204" pitchFamily="34" charset="0"/>
              <a:buChar char="•"/>
            </a:pPr>
            <a:r>
              <a:rPr lang="it-IT" sz="1600" b="1" i="0" dirty="0">
                <a:effectLst/>
              </a:rPr>
              <a:t>Centralizzazione (centralizzata o decentralizzata)</a:t>
            </a:r>
            <a:r>
              <a:rPr lang="it-IT" sz="1600" b="0" i="0" dirty="0">
                <a:effectLst/>
              </a:rPr>
              <a:t>: tale componente descrive se il processo decisionale in azienda si svolge in un punto centrale (nella gestione) o decentrato (in consultazione con i dipendenti). Quest'ultima variante è considerata più democratica, ma c’è anche il rischio che possa rallentare il processo decisionale.</a:t>
            </a:r>
          </a:p>
          <a:p>
            <a:pPr marL="285750" indent="-285750" algn="l">
              <a:buFont typeface="Arial" panose="020B0604020202020204" pitchFamily="34" charset="0"/>
              <a:buChar char="•"/>
            </a:pPr>
            <a:r>
              <a:rPr lang="it-IT" sz="1600" b="1" i="0" dirty="0">
                <a:effectLst/>
              </a:rPr>
              <a:t>Specializzazione (specializzata o differenziata)</a:t>
            </a:r>
            <a:r>
              <a:rPr lang="it-IT" sz="1600" b="0" i="0" dirty="0">
                <a:effectLst/>
              </a:rPr>
              <a:t>: anche indicata come "suddivisione del lavoro", descrive il grado in cui i compiti in un'azienda sono suddivisi in </a:t>
            </a:r>
            <a:r>
              <a:rPr lang="it-IT" sz="1600" b="0" i="0" dirty="0" err="1">
                <a:effectLst/>
              </a:rPr>
              <a:t>sottocompiti</a:t>
            </a:r>
            <a:r>
              <a:rPr lang="it-IT" sz="1600" b="0" i="0" dirty="0">
                <a:effectLst/>
              </a:rPr>
              <a:t> e singoli lavori. Con un alto grado di specializzazione i dipendenti hanno la possibilità di diventare esperti nel proprio campo e di lavorare quindi in modo più produttivo. Un basso livello di specializzazione a sua volta promuove la formazione di talenti flessibili a tutto tondo.</a:t>
            </a:r>
          </a:p>
          <a:p>
            <a:pPr marL="285750" indent="-285750" algn="l">
              <a:buFont typeface="Arial" panose="020B0604020202020204" pitchFamily="34" charset="0"/>
              <a:buChar char="•"/>
            </a:pPr>
            <a:r>
              <a:rPr lang="it-IT" sz="1600" b="1" i="0" dirty="0">
                <a:effectLst/>
              </a:rPr>
              <a:t>Formalizzazione (formale o informale)</a:t>
            </a:r>
            <a:r>
              <a:rPr lang="it-IT" sz="1600" b="0" i="0" dirty="0">
                <a:effectLst/>
              </a:rPr>
              <a:t>: nelle strutture organizzative formali i lavori e i processi sono fortemente regolamentati e standardizzati indipendentemente dalla persona che li svolge. Una struttura organizzativa informale, d’altro canto, dà all'individuo maggiore libertà di organizzare il proprio lavoro in base a preferenze, competenze e risultati. Ciò consente ai dipendenti di guardare oltre i propri orizzonti e di orientarsi e formarsi in altri reparti.</a:t>
            </a:r>
          </a:p>
          <a:p>
            <a:pPr marL="285750" indent="-285750" algn="l">
              <a:buFont typeface="Arial" panose="020B0604020202020204" pitchFamily="34" charset="0"/>
              <a:buChar char="•"/>
            </a:pPr>
            <a:r>
              <a:rPr lang="it-IT" sz="1600" b="1" i="0" dirty="0">
                <a:effectLst/>
              </a:rPr>
              <a:t>Dipartimentalizzazione (rigida o sciolta)</a:t>
            </a:r>
            <a:r>
              <a:rPr lang="it-IT" sz="1600" b="0" i="0" dirty="0">
                <a:effectLst/>
              </a:rPr>
              <a:t>: in inglese, il termine </a:t>
            </a:r>
            <a:r>
              <a:rPr lang="it-IT" sz="1600" b="0" i="1" dirty="0" err="1">
                <a:effectLst/>
              </a:rPr>
              <a:t>departmentalization</a:t>
            </a:r>
            <a:r>
              <a:rPr lang="it-IT" sz="1600" b="0" i="0" dirty="0">
                <a:effectLst/>
              </a:rPr>
              <a:t> si riferisce al processo di raggruppamento dei posti di lavoro al fine di realizzare progetti comuni. Una formazione di reparti rigida è quindi presente quando tutti i reparti sono autonomi e difficilmente interagiscono tra loro, mentre un concetto di collaborazione libera promuove più fortemente la collaborazione.</a:t>
            </a:r>
          </a:p>
        </p:txBody>
      </p:sp>
    </p:spTree>
    <p:extLst>
      <p:ext uri="{BB962C8B-B14F-4D97-AF65-F5344CB8AC3E}">
        <p14:creationId xmlns:p14="http://schemas.microsoft.com/office/powerpoint/2010/main" val="4229991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9D26BC0D-2553-C477-0086-5ED45E382CC3}"/>
              </a:ext>
            </a:extLst>
          </p:cNvPr>
          <p:cNvSpPr txBox="1"/>
          <p:nvPr/>
        </p:nvSpPr>
        <p:spPr>
          <a:xfrm>
            <a:off x="174948" y="692696"/>
            <a:ext cx="5144756" cy="3785652"/>
          </a:xfrm>
          <a:prstGeom prst="rect">
            <a:avLst/>
          </a:prstGeom>
          <a:noFill/>
        </p:spPr>
        <p:txBody>
          <a:bodyPr wrap="square">
            <a:spAutoFit/>
          </a:bodyPr>
          <a:lstStyle/>
          <a:p>
            <a:r>
              <a:rPr lang="it-IT" sz="1600" b="1" dirty="0"/>
              <a:t>Modello Organizzativo a Rete</a:t>
            </a:r>
          </a:p>
          <a:p>
            <a:r>
              <a:rPr lang="it-IT" sz="1600" dirty="0"/>
              <a:t>🔹 </a:t>
            </a:r>
            <a:r>
              <a:rPr lang="it-IT" sz="1600" b="1" dirty="0"/>
              <a:t>Descrizione:</a:t>
            </a:r>
            <a:endParaRPr lang="it-IT" sz="1600" dirty="0"/>
          </a:p>
          <a:p>
            <a:pPr>
              <a:buFont typeface="Arial" panose="020B0604020202020204" pitchFamily="34" charset="0"/>
              <a:buChar char="•"/>
            </a:pPr>
            <a:r>
              <a:rPr lang="it-IT" sz="1600" dirty="0"/>
              <a:t>L’azienda esternalizza alcune funzioni e si focalizza sulle proprie competenze chiave.</a:t>
            </a:r>
          </a:p>
          <a:p>
            <a:pPr>
              <a:buFont typeface="Arial" panose="020B0604020202020204" pitchFamily="34" charset="0"/>
              <a:buChar char="•"/>
            </a:pPr>
            <a:r>
              <a:rPr lang="it-IT" sz="1600" dirty="0"/>
              <a:t>Si basa su una </a:t>
            </a:r>
            <a:r>
              <a:rPr lang="it-IT" sz="1600" b="1" dirty="0"/>
              <a:t>rete di partner e fornitori esterni</a:t>
            </a:r>
            <a:r>
              <a:rPr lang="it-IT" sz="1600" dirty="0"/>
              <a:t>.</a:t>
            </a:r>
          </a:p>
          <a:p>
            <a:r>
              <a:rPr lang="it-IT" sz="1600" dirty="0"/>
              <a:t>🔹 </a:t>
            </a:r>
            <a:r>
              <a:rPr lang="it-IT" sz="1600" b="1" dirty="0"/>
              <a:t>Vantaggi:</a:t>
            </a:r>
            <a:br>
              <a:rPr lang="it-IT" sz="1600" dirty="0"/>
            </a:br>
            <a:r>
              <a:rPr lang="it-IT" sz="1600" dirty="0"/>
              <a:t>✅ Maggiore flessibilità e riduzione dei costi.</a:t>
            </a:r>
            <a:br>
              <a:rPr lang="it-IT" sz="1600" dirty="0"/>
            </a:br>
            <a:r>
              <a:rPr lang="it-IT" sz="1600" dirty="0"/>
              <a:t>✅ Accesso a competenze specializzate esterne.</a:t>
            </a:r>
            <a:br>
              <a:rPr lang="it-IT" sz="1600" dirty="0"/>
            </a:br>
            <a:r>
              <a:rPr lang="it-IT" sz="1600" dirty="0"/>
              <a:t>✅ Adatto a mercati globalizzati e digitali.</a:t>
            </a:r>
          </a:p>
          <a:p>
            <a:r>
              <a:rPr lang="it-IT" sz="1600" dirty="0"/>
              <a:t>🔹 </a:t>
            </a:r>
            <a:r>
              <a:rPr lang="it-IT" sz="1600" b="1" dirty="0"/>
              <a:t>Svantaggi:</a:t>
            </a:r>
            <a:br>
              <a:rPr lang="it-IT" sz="1600" dirty="0"/>
            </a:br>
            <a:r>
              <a:rPr lang="it-IT" sz="1600" dirty="0"/>
              <a:t>❌ Dipendenza dai partner esterni.</a:t>
            </a:r>
            <a:br>
              <a:rPr lang="it-IT" sz="1600" dirty="0"/>
            </a:br>
            <a:r>
              <a:rPr lang="it-IT" sz="1600" dirty="0"/>
              <a:t>❌ Minore controllo sulle attività esternalizzate.</a:t>
            </a:r>
            <a:br>
              <a:rPr lang="it-IT" sz="1600" dirty="0"/>
            </a:br>
            <a:r>
              <a:rPr lang="it-IT" sz="1600" dirty="0"/>
              <a:t>❌ Rischio di perdita di know-how aziendale.</a:t>
            </a:r>
          </a:p>
          <a:p>
            <a:r>
              <a:rPr lang="it-IT" sz="1600" dirty="0"/>
              <a:t>📌 </a:t>
            </a:r>
            <a:r>
              <a:rPr lang="it-IT" sz="1600" b="1" dirty="0"/>
              <a:t>Adatto a:</a:t>
            </a:r>
            <a:r>
              <a:rPr lang="it-IT" sz="1600" dirty="0"/>
              <a:t> aziende moderne, </a:t>
            </a:r>
            <a:r>
              <a:rPr lang="it-IT" sz="1600" b="1" dirty="0"/>
              <a:t>start-up, imprese digitali, multinazionali</a:t>
            </a:r>
            <a:r>
              <a:rPr lang="it-IT" sz="1600" dirty="0"/>
              <a:t>.</a:t>
            </a:r>
          </a:p>
        </p:txBody>
      </p:sp>
      <p:sp>
        <p:nvSpPr>
          <p:cNvPr id="9" name="CasellaDiTesto 8">
            <a:extLst>
              <a:ext uri="{FF2B5EF4-FFF2-40B4-BE49-F238E27FC236}">
                <a16:creationId xmlns:a16="http://schemas.microsoft.com/office/drawing/2014/main" id="{0AF80CDD-640B-9DF4-32B8-A6BD0ECF88D9}"/>
              </a:ext>
            </a:extLst>
          </p:cNvPr>
          <p:cNvSpPr txBox="1"/>
          <p:nvPr/>
        </p:nvSpPr>
        <p:spPr>
          <a:xfrm>
            <a:off x="5143500" y="-85677"/>
            <a:ext cx="5144756" cy="4339650"/>
          </a:xfrm>
          <a:prstGeom prst="rect">
            <a:avLst/>
          </a:prstGeom>
          <a:noFill/>
        </p:spPr>
        <p:txBody>
          <a:bodyPr wrap="square">
            <a:spAutoFit/>
          </a:bodyPr>
          <a:lstStyle/>
          <a:p>
            <a:r>
              <a:rPr lang="it-IT" sz="1600" b="1" dirty="0"/>
              <a:t>Modello Organizzativo Agile</a:t>
            </a:r>
          </a:p>
          <a:p>
            <a:r>
              <a:rPr lang="it-IT" sz="1600" dirty="0"/>
              <a:t>🔹 </a:t>
            </a:r>
            <a:r>
              <a:rPr lang="it-IT" sz="1600" b="1" dirty="0"/>
              <a:t>Descrizione:</a:t>
            </a:r>
            <a:endParaRPr lang="it-IT" sz="1600" dirty="0"/>
          </a:p>
          <a:p>
            <a:pPr>
              <a:buFont typeface="Arial" panose="020B0604020202020204" pitchFamily="34" charset="0"/>
              <a:buChar char="•"/>
            </a:pPr>
            <a:r>
              <a:rPr lang="it-IT" sz="1600" dirty="0"/>
              <a:t>Basato su </a:t>
            </a:r>
            <a:r>
              <a:rPr lang="it-IT" sz="1600" b="1" dirty="0"/>
              <a:t>team autonomi e auto-organizzati</a:t>
            </a:r>
            <a:r>
              <a:rPr lang="it-IT" sz="1600" dirty="0"/>
              <a:t>.</a:t>
            </a:r>
          </a:p>
          <a:p>
            <a:pPr>
              <a:buFont typeface="Arial" panose="020B0604020202020204" pitchFamily="34" charset="0"/>
              <a:buChar char="•"/>
            </a:pPr>
            <a:r>
              <a:rPr lang="it-IT" sz="1600" dirty="0"/>
              <a:t>Favorisce la </a:t>
            </a:r>
            <a:r>
              <a:rPr lang="it-IT" sz="1600" b="1" dirty="0"/>
              <a:t>sperimentazione, la velocità e la flessibilità</a:t>
            </a:r>
            <a:r>
              <a:rPr lang="it-IT" sz="1600" dirty="0"/>
              <a:t> nelle decisioni.</a:t>
            </a:r>
          </a:p>
          <a:p>
            <a:pPr>
              <a:buFont typeface="Arial" panose="020B0604020202020204" pitchFamily="34" charset="0"/>
              <a:buChar char="•"/>
            </a:pPr>
            <a:r>
              <a:rPr lang="it-IT" sz="1600" dirty="0"/>
              <a:t>Si ispira al </a:t>
            </a:r>
            <a:r>
              <a:rPr lang="it-IT" sz="1600" b="1" dirty="0"/>
              <a:t>Manifesto Agile</a:t>
            </a:r>
            <a:r>
              <a:rPr lang="it-IT" sz="1600" dirty="0"/>
              <a:t> nato nello sviluppo software.</a:t>
            </a:r>
          </a:p>
          <a:p>
            <a:r>
              <a:rPr lang="it-IT" sz="1600" dirty="0"/>
              <a:t>🔹 </a:t>
            </a:r>
            <a:r>
              <a:rPr lang="it-IT" sz="1600" b="1" dirty="0"/>
              <a:t>Vantaggi:</a:t>
            </a:r>
            <a:br>
              <a:rPr lang="it-IT" sz="1600" dirty="0"/>
            </a:br>
            <a:r>
              <a:rPr lang="it-IT" sz="1600" dirty="0"/>
              <a:t>✅ Rapidità di risposta ai cambiamenti di mercato.</a:t>
            </a:r>
            <a:br>
              <a:rPr lang="it-IT" sz="1600" dirty="0"/>
            </a:br>
            <a:r>
              <a:rPr lang="it-IT" sz="1600" dirty="0"/>
              <a:t>✅ Maggiore coinvolgimento dei dipendenti.</a:t>
            </a:r>
            <a:br>
              <a:rPr lang="it-IT" sz="1600" dirty="0"/>
            </a:br>
            <a:r>
              <a:rPr lang="it-IT" sz="1600" dirty="0"/>
              <a:t>✅ Promuove l’innovazione e la creatività.</a:t>
            </a:r>
          </a:p>
          <a:p>
            <a:r>
              <a:rPr lang="it-IT" sz="1600" dirty="0"/>
              <a:t>🔹 </a:t>
            </a:r>
            <a:r>
              <a:rPr lang="it-IT" sz="1600" b="1" dirty="0"/>
              <a:t>Svantaggi:</a:t>
            </a:r>
            <a:br>
              <a:rPr lang="it-IT" sz="1600" dirty="0"/>
            </a:br>
            <a:r>
              <a:rPr lang="it-IT" sz="1600" dirty="0"/>
              <a:t>❌ Rischio di mancanza di controllo.</a:t>
            </a:r>
            <a:br>
              <a:rPr lang="it-IT" sz="1600" dirty="0"/>
            </a:br>
            <a:r>
              <a:rPr lang="it-IT" sz="1600" dirty="0"/>
              <a:t>❌ Difficile implementazione nelle grandi aziende.</a:t>
            </a:r>
            <a:br>
              <a:rPr lang="it-IT" sz="1600" dirty="0"/>
            </a:br>
            <a:r>
              <a:rPr lang="it-IT" sz="1600" dirty="0"/>
              <a:t>❌ Necessità di una cultura aziendale aperta e collaborativa.</a:t>
            </a:r>
          </a:p>
          <a:p>
            <a:r>
              <a:rPr lang="it-IT" sz="1600" dirty="0"/>
              <a:t>📌 </a:t>
            </a:r>
            <a:r>
              <a:rPr lang="it-IT" sz="1600" b="1" dirty="0"/>
              <a:t>Adatto a:</a:t>
            </a:r>
            <a:r>
              <a:rPr lang="it-IT" sz="1600" dirty="0"/>
              <a:t> aziende nel settore </a:t>
            </a:r>
            <a:r>
              <a:rPr lang="it-IT" sz="1600" b="1" dirty="0"/>
              <a:t>tecnologico, digitale, start-up innovative</a:t>
            </a:r>
            <a:r>
              <a:rPr lang="it-IT" sz="1600" dirty="0"/>
              <a:t>.</a:t>
            </a:r>
          </a:p>
        </p:txBody>
      </p:sp>
      <p:pic>
        <p:nvPicPr>
          <p:cNvPr id="10" name="Immagine 9">
            <a:extLst>
              <a:ext uri="{FF2B5EF4-FFF2-40B4-BE49-F238E27FC236}">
                <a16:creationId xmlns:a16="http://schemas.microsoft.com/office/drawing/2014/main" id="{2839950A-C872-10EC-276E-A0844E538B40}"/>
              </a:ext>
            </a:extLst>
          </p:cNvPr>
          <p:cNvPicPr>
            <a:picLocks noChangeAspect="1"/>
          </p:cNvPicPr>
          <p:nvPr/>
        </p:nvPicPr>
        <p:blipFill>
          <a:blip r:embed="rId2"/>
          <a:stretch>
            <a:fillRect/>
          </a:stretch>
        </p:blipFill>
        <p:spPr>
          <a:xfrm>
            <a:off x="751012" y="3789040"/>
            <a:ext cx="3419872" cy="2564904"/>
          </a:xfrm>
          <a:prstGeom prst="rect">
            <a:avLst/>
          </a:prstGeom>
        </p:spPr>
      </p:pic>
      <p:pic>
        <p:nvPicPr>
          <p:cNvPr id="11" name="Immagine 10">
            <a:extLst>
              <a:ext uri="{FF2B5EF4-FFF2-40B4-BE49-F238E27FC236}">
                <a16:creationId xmlns:a16="http://schemas.microsoft.com/office/drawing/2014/main" id="{F8998F00-20C0-479B-0338-F7DBC2C9C065}"/>
              </a:ext>
            </a:extLst>
          </p:cNvPr>
          <p:cNvPicPr>
            <a:picLocks noChangeAspect="1"/>
          </p:cNvPicPr>
          <p:nvPr/>
        </p:nvPicPr>
        <p:blipFill>
          <a:blip r:embed="rId3"/>
          <a:stretch>
            <a:fillRect/>
          </a:stretch>
        </p:blipFill>
        <p:spPr>
          <a:xfrm>
            <a:off x="5215821" y="4176463"/>
            <a:ext cx="5071179" cy="2708921"/>
          </a:xfrm>
          <a:prstGeom prst="rect">
            <a:avLst/>
          </a:prstGeom>
        </p:spPr>
      </p:pic>
      <p:sp>
        <p:nvSpPr>
          <p:cNvPr id="13" name="CasellaDiTesto 12">
            <a:extLst>
              <a:ext uri="{FF2B5EF4-FFF2-40B4-BE49-F238E27FC236}">
                <a16:creationId xmlns:a16="http://schemas.microsoft.com/office/drawing/2014/main" id="{81C2A8E7-49AE-F163-921B-EA3953640D70}"/>
              </a:ext>
            </a:extLst>
          </p:cNvPr>
          <p:cNvSpPr txBox="1"/>
          <p:nvPr/>
        </p:nvSpPr>
        <p:spPr>
          <a:xfrm>
            <a:off x="174948" y="6108979"/>
            <a:ext cx="5020714" cy="784830"/>
          </a:xfrm>
          <a:prstGeom prst="rect">
            <a:avLst/>
          </a:prstGeom>
          <a:noFill/>
        </p:spPr>
        <p:txBody>
          <a:bodyPr wrap="square">
            <a:spAutoFit/>
          </a:bodyPr>
          <a:lstStyle/>
          <a:p>
            <a:pPr algn="l">
              <a:spcBef>
                <a:spcPts val="1125"/>
              </a:spcBef>
              <a:spcAft>
                <a:spcPts val="1125"/>
              </a:spcAft>
            </a:pPr>
            <a:r>
              <a:rPr lang="it-IT" sz="900" b="0" i="0" dirty="0">
                <a:solidFill>
                  <a:srgbClr val="232F3E"/>
                </a:solidFill>
                <a:effectLst/>
              </a:rPr>
              <a:t>Cos'è </a:t>
            </a:r>
            <a:r>
              <a:rPr lang="it-IT" sz="900" b="0" i="0" dirty="0" err="1">
                <a:solidFill>
                  <a:srgbClr val="232F3E"/>
                </a:solidFill>
                <a:effectLst/>
              </a:rPr>
              <a:t>Scrum</a:t>
            </a:r>
            <a:r>
              <a:rPr lang="it-IT" sz="900" b="0" i="0" dirty="0">
                <a:solidFill>
                  <a:srgbClr val="232F3E"/>
                </a:solidFill>
                <a:effectLst/>
              </a:rPr>
              <a:t>? </a:t>
            </a:r>
            <a:r>
              <a:rPr lang="it-IT" sz="900" b="0" i="0" dirty="0" err="1">
                <a:solidFill>
                  <a:srgbClr val="333333"/>
                </a:solidFill>
                <a:effectLst/>
              </a:rPr>
              <a:t>Scrum</a:t>
            </a:r>
            <a:r>
              <a:rPr lang="it-IT" sz="900" b="0" i="0" dirty="0">
                <a:solidFill>
                  <a:srgbClr val="333333"/>
                </a:solidFill>
                <a:effectLst/>
              </a:rPr>
              <a:t> è un framework di gestione che i team utilizzano per auto-organizzarsi e lavorare a un obiettivo comune. Descrive una serie di riunioni, strumenti e ruoli per una consegna efficiente del progetto. Proprio come una squadra sportiva che si allena per una partita importante, le pratiche di </a:t>
            </a:r>
            <a:r>
              <a:rPr lang="it-IT" sz="900" b="0" i="0" dirty="0" err="1">
                <a:solidFill>
                  <a:srgbClr val="333333"/>
                </a:solidFill>
                <a:effectLst/>
              </a:rPr>
              <a:t>Scrum</a:t>
            </a:r>
            <a:r>
              <a:rPr lang="it-IT" sz="900" b="0" i="0" dirty="0">
                <a:solidFill>
                  <a:srgbClr val="333333"/>
                </a:solidFill>
                <a:effectLst/>
              </a:rPr>
              <a:t> consentono ai team di autogestirsi, imparare dall'esperienza e adattarsi ai cambiamenti. I team software utilizzano </a:t>
            </a:r>
            <a:r>
              <a:rPr lang="it-IT" sz="900" b="0" i="0" dirty="0" err="1">
                <a:solidFill>
                  <a:srgbClr val="333333"/>
                </a:solidFill>
                <a:effectLst/>
              </a:rPr>
              <a:t>Scrum</a:t>
            </a:r>
            <a:r>
              <a:rPr lang="it-IT" sz="900" b="0" i="0" dirty="0">
                <a:solidFill>
                  <a:srgbClr val="333333"/>
                </a:solidFill>
                <a:effectLst/>
              </a:rPr>
              <a:t> per risolvere problemi complessi in modo economico e sostenibile. </a:t>
            </a:r>
          </a:p>
        </p:txBody>
      </p:sp>
    </p:spTree>
    <p:extLst>
      <p:ext uri="{BB962C8B-B14F-4D97-AF65-F5344CB8AC3E}">
        <p14:creationId xmlns:p14="http://schemas.microsoft.com/office/powerpoint/2010/main" val="30096804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A5397750-B7DE-4BF3-976B-0A2590B8249B}"/>
              </a:ext>
            </a:extLst>
          </p:cNvPr>
          <p:cNvSpPr/>
          <p:nvPr/>
        </p:nvSpPr>
        <p:spPr>
          <a:xfrm>
            <a:off x="643000" y="3573016"/>
            <a:ext cx="9001000" cy="2585323"/>
          </a:xfrm>
          <a:prstGeom prst="rect">
            <a:avLst/>
          </a:prstGeom>
        </p:spPr>
        <p:txBody>
          <a:bodyPr wrap="square">
            <a:spAutoFit/>
          </a:bodyPr>
          <a:lstStyle/>
          <a:p>
            <a:pPr algn="just"/>
            <a:r>
              <a:rPr lang="it-IT" altLang="it-IT" dirty="0">
                <a:latin typeface="+mj-lt"/>
              </a:rPr>
              <a:t>A partire dai primi anni ’70 le organizzazioni hanno cominciato a sostituire alle strutture tradizionali, altamente controllate e scarsamente coinvolgenti, un nuovo ambiente di lavoro caratterizzato </a:t>
            </a:r>
            <a:r>
              <a:rPr lang="it-IT" altLang="it-IT" dirty="0">
                <a:solidFill>
                  <a:srgbClr val="C00000"/>
                </a:solidFill>
                <a:latin typeface="+mj-lt"/>
              </a:rPr>
              <a:t>da un alto impegno, da un alto coinvolgimento e dal self-management</a:t>
            </a:r>
            <a:r>
              <a:rPr lang="it-IT" altLang="it-IT" dirty="0">
                <a:latin typeface="+mj-lt"/>
              </a:rPr>
              <a:t>. </a:t>
            </a:r>
          </a:p>
          <a:p>
            <a:pPr algn="just"/>
            <a:endParaRPr lang="it-IT" altLang="it-IT" dirty="0">
              <a:latin typeface="+mj-lt"/>
            </a:endParaRPr>
          </a:p>
          <a:p>
            <a:pPr algn="just"/>
            <a:r>
              <a:rPr lang="it-IT" altLang="it-IT" dirty="0">
                <a:latin typeface="+mj-lt"/>
              </a:rPr>
              <a:t>Tale cambiamento ha portato a definire meglio la </a:t>
            </a:r>
            <a:r>
              <a:rPr lang="it-IT" altLang="it-IT" u="sng" dirty="0">
                <a:solidFill>
                  <a:srgbClr val="FF0000"/>
                </a:solidFill>
                <a:latin typeface="+mj-lt"/>
              </a:rPr>
              <a:t>responsabilizzazione</a:t>
            </a:r>
            <a:r>
              <a:rPr lang="it-IT" altLang="it-IT" dirty="0">
                <a:latin typeface="+mj-lt"/>
              </a:rPr>
              <a:t>, ovvero quel processo (il cui termine in inglese è “empowerment”) che comporta un aumento della competitività e della capacità di profitto attraverso la piena valorizzazione del contributo di coloro che operano nell’organizzazione, nel gruppo di lavoro o team.</a:t>
            </a:r>
            <a:endParaRPr lang="it-IT" altLang="it-IT" u="sng" dirty="0">
              <a:latin typeface="+mj-lt"/>
            </a:endParaRPr>
          </a:p>
          <a:p>
            <a:endParaRPr lang="it-IT" sz="1600" dirty="0">
              <a:latin typeface="+mj-lt"/>
            </a:endParaRPr>
          </a:p>
        </p:txBody>
      </p:sp>
      <p:sp>
        <p:nvSpPr>
          <p:cNvPr id="4" name="Rettangolo 3">
            <a:extLst>
              <a:ext uri="{FF2B5EF4-FFF2-40B4-BE49-F238E27FC236}">
                <a16:creationId xmlns:a16="http://schemas.microsoft.com/office/drawing/2014/main" id="{4C26E73A-A284-494C-A479-C3D324AE48AD}"/>
              </a:ext>
            </a:extLst>
          </p:cNvPr>
          <p:cNvSpPr/>
          <p:nvPr/>
        </p:nvSpPr>
        <p:spPr>
          <a:xfrm>
            <a:off x="4855468" y="22827"/>
            <a:ext cx="6048672" cy="584775"/>
          </a:xfrm>
          <a:prstGeom prst="rect">
            <a:avLst/>
          </a:prstGeom>
        </p:spPr>
        <p:txBody>
          <a:bodyPr wrap="square">
            <a:spAutoFit/>
          </a:bodyPr>
          <a:lstStyle/>
          <a:p>
            <a:pPr lvl="0" algn="ctr" fontAlgn="base">
              <a:spcBef>
                <a:spcPct val="0"/>
              </a:spcBef>
              <a:spcAft>
                <a:spcPct val="0"/>
              </a:spcAft>
            </a:pPr>
            <a:r>
              <a:rPr lang="it-IT" altLang="it-IT" sz="3200" b="1" dirty="0">
                <a:solidFill>
                  <a:schemeClr val="tx2"/>
                </a:solidFill>
              </a:rPr>
              <a:t>EVOLUZIONE</a:t>
            </a:r>
          </a:p>
        </p:txBody>
      </p:sp>
      <p:sp>
        <p:nvSpPr>
          <p:cNvPr id="3" name="CasellaDiTesto 2">
            <a:extLst>
              <a:ext uri="{FF2B5EF4-FFF2-40B4-BE49-F238E27FC236}">
                <a16:creationId xmlns:a16="http://schemas.microsoft.com/office/drawing/2014/main" id="{EA9D163C-52E1-C729-D409-FA1689667AC0}"/>
              </a:ext>
            </a:extLst>
          </p:cNvPr>
          <p:cNvSpPr txBox="1"/>
          <p:nvPr/>
        </p:nvSpPr>
        <p:spPr>
          <a:xfrm>
            <a:off x="507018" y="836712"/>
            <a:ext cx="9244993" cy="2308324"/>
          </a:xfrm>
          <a:prstGeom prst="rect">
            <a:avLst/>
          </a:prstGeom>
          <a:noFill/>
        </p:spPr>
        <p:txBody>
          <a:bodyPr wrap="square">
            <a:spAutoFit/>
          </a:bodyPr>
          <a:lstStyle/>
          <a:p>
            <a:r>
              <a:rPr lang="it-IT" b="1" dirty="0"/>
              <a:t>Scegliere il Modello Organizzativo Giusto</a:t>
            </a:r>
          </a:p>
          <a:p>
            <a:r>
              <a:rPr lang="it-IT" dirty="0"/>
              <a:t>La scelta del modello organizzativo dipende da </a:t>
            </a:r>
            <a:r>
              <a:rPr lang="it-IT" b="1" dirty="0"/>
              <a:t>diversi fattori</a:t>
            </a:r>
            <a:r>
              <a:rPr lang="it-IT" dirty="0"/>
              <a:t>, tra cui:</a:t>
            </a:r>
          </a:p>
          <a:p>
            <a:pPr marL="285750" indent="-285750">
              <a:buFont typeface="Arial" panose="020B0604020202020204" pitchFamily="34" charset="0"/>
              <a:buChar char="•"/>
            </a:pPr>
            <a:r>
              <a:rPr lang="it-IT" b="1" dirty="0"/>
              <a:t>Dimensione dell’azienda</a:t>
            </a:r>
            <a:r>
              <a:rPr lang="it-IT" dirty="0"/>
              <a:t>: le piccole aziende preferiscono modelli semplici (funzionale), mentre le grandi possono adottare strutture divisionali o matriciali.</a:t>
            </a:r>
          </a:p>
          <a:p>
            <a:pPr marL="285750" indent="-285750">
              <a:buFont typeface="Arial" panose="020B0604020202020204" pitchFamily="34" charset="0"/>
              <a:buChar char="•"/>
            </a:pPr>
            <a:r>
              <a:rPr lang="it-IT" b="1" dirty="0"/>
              <a:t>Settore di attività</a:t>
            </a:r>
            <a:r>
              <a:rPr lang="it-IT" dirty="0"/>
              <a:t>: aziende manifatturiere tendono a usare strutture funzionali, mentre le aziende tecnologiche spesso adottano modelli agili o a rete.</a:t>
            </a:r>
          </a:p>
          <a:p>
            <a:pPr marL="285750" indent="-285750">
              <a:buFont typeface="Arial" panose="020B0604020202020204" pitchFamily="34" charset="0"/>
              <a:buChar char="•"/>
            </a:pPr>
            <a:r>
              <a:rPr lang="it-IT" b="1" dirty="0"/>
              <a:t>Dinamiche di mercato</a:t>
            </a:r>
            <a:r>
              <a:rPr lang="it-IT" dirty="0"/>
              <a:t>: in mercati stabili, le strutture gerarchiche funzionano bene, mentre in mercati volatili servono modelli più flessibili.</a:t>
            </a:r>
          </a:p>
        </p:txBody>
      </p:sp>
    </p:spTree>
    <p:extLst>
      <p:ext uri="{BB962C8B-B14F-4D97-AF65-F5344CB8AC3E}">
        <p14:creationId xmlns:p14="http://schemas.microsoft.com/office/powerpoint/2010/main" val="4113671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8C790D04-8D65-4D56-900A-A17152250F32}"/>
              </a:ext>
            </a:extLst>
          </p:cNvPr>
          <p:cNvSpPr txBox="1">
            <a:spLocks noChangeArrowheads="1"/>
          </p:cNvSpPr>
          <p:nvPr/>
        </p:nvSpPr>
        <p:spPr bwMode="auto">
          <a:xfrm>
            <a:off x="5051747" y="1557338"/>
            <a:ext cx="4340225" cy="409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it-IT" altLang="it-IT" sz="2000" b="1" dirty="0">
                <a:solidFill>
                  <a:schemeClr val="hlink"/>
                </a:solidFill>
                <a:latin typeface="+mn-lt"/>
              </a:rPr>
              <a:t>Caratteristiche della piramide</a:t>
            </a:r>
          </a:p>
          <a:p>
            <a:pPr marL="285750" indent="-285750" eaLnBrk="1" hangingPunct="1">
              <a:buFont typeface="Arial" panose="020B0604020202020204" pitchFamily="34" charset="0"/>
              <a:buChar char="•"/>
            </a:pPr>
            <a:r>
              <a:rPr lang="it-IT" altLang="it-IT" sz="1500" b="1" dirty="0">
                <a:latin typeface="+mn-lt"/>
              </a:rPr>
              <a:t>Decisione prese dal vertice</a:t>
            </a:r>
          </a:p>
          <a:p>
            <a:pPr marL="285750" indent="-285750" eaLnBrk="1" hangingPunct="1">
              <a:buFont typeface="Arial" panose="020B0604020202020204" pitchFamily="34" charset="0"/>
              <a:buChar char="•"/>
            </a:pPr>
            <a:r>
              <a:rPr lang="it-IT" altLang="it-IT" sz="1500" b="1" dirty="0">
                <a:latin typeface="+mn-lt"/>
              </a:rPr>
              <a:t>Ogni persona è responsabile solo del suo lavoro</a:t>
            </a:r>
          </a:p>
          <a:p>
            <a:pPr marL="285750" indent="-285750" eaLnBrk="1" hangingPunct="1">
              <a:buFont typeface="Arial" panose="020B0604020202020204" pitchFamily="34" charset="0"/>
              <a:buChar char="•"/>
            </a:pPr>
            <a:r>
              <a:rPr lang="it-IT" altLang="it-IT" sz="1500" b="1" dirty="0">
                <a:latin typeface="+mn-lt"/>
              </a:rPr>
              <a:t>Cambiamento lento, raro e proviene solo da scelte superiori</a:t>
            </a:r>
          </a:p>
          <a:p>
            <a:pPr marL="285750" indent="-285750" eaLnBrk="1" hangingPunct="1">
              <a:buFont typeface="Arial" panose="020B0604020202020204" pitchFamily="34" charset="0"/>
              <a:buChar char="•"/>
            </a:pPr>
            <a:r>
              <a:rPr lang="it-IT" altLang="it-IT" sz="1500" b="1" dirty="0">
                <a:latin typeface="+mn-lt"/>
              </a:rPr>
              <a:t>Feedback e comunicazioni solo dall’alto al basso</a:t>
            </a:r>
          </a:p>
          <a:p>
            <a:pPr marL="285750" indent="-285750" eaLnBrk="1" hangingPunct="1">
              <a:buFont typeface="Arial" panose="020B0604020202020204" pitchFamily="34" charset="0"/>
              <a:buChar char="•"/>
            </a:pPr>
            <a:r>
              <a:rPr lang="it-IT" altLang="it-IT" sz="1500" b="1" dirty="0">
                <a:latin typeface="+mn-lt"/>
              </a:rPr>
              <a:t>Scarsa comunicazione fra reparti</a:t>
            </a:r>
          </a:p>
          <a:p>
            <a:pPr marL="285750" indent="-285750" eaLnBrk="1" hangingPunct="1">
              <a:buFont typeface="Arial" panose="020B0604020202020204" pitchFamily="34" charset="0"/>
              <a:buChar char="•"/>
            </a:pPr>
            <a:r>
              <a:rPr lang="it-IT" altLang="it-IT" sz="1500" b="1" dirty="0">
                <a:latin typeface="+mn-lt"/>
              </a:rPr>
              <a:t>Svolgendo diligentemente il proprio lavoro ci si può aspettare sicurezza del posto e promozioni quando l’organizzazione è in via di sviluppo</a:t>
            </a:r>
          </a:p>
          <a:p>
            <a:pPr marL="285750" indent="-285750" eaLnBrk="1" hangingPunct="1">
              <a:buFont typeface="Arial" panose="020B0604020202020204" pitchFamily="34" charset="0"/>
              <a:buChar char="•"/>
            </a:pPr>
            <a:r>
              <a:rPr lang="it-IT" altLang="it-IT" sz="1500" b="1" dirty="0">
                <a:latin typeface="+mn-lt"/>
              </a:rPr>
              <a:t>Attenzione dei lavoratori rivolta verso l’alto, verso colui che è responsabile dei loro risultati</a:t>
            </a:r>
          </a:p>
          <a:p>
            <a:pPr marL="285750" indent="-285750" eaLnBrk="1" hangingPunct="1">
              <a:buFont typeface="Arial" panose="020B0604020202020204" pitchFamily="34" charset="0"/>
              <a:buChar char="•"/>
            </a:pPr>
            <a:r>
              <a:rPr lang="it-IT" altLang="it-IT" sz="1500" b="1" dirty="0">
                <a:latin typeface="+mn-lt"/>
              </a:rPr>
              <a:t>I manager decidono come debbono essere svolti i compiti e cosa ci si aspetta dai lavoratori</a:t>
            </a:r>
          </a:p>
          <a:p>
            <a:pPr marL="285750" indent="-285750" eaLnBrk="1" hangingPunct="1">
              <a:buFont typeface="Arial" panose="020B0604020202020204" pitchFamily="34" charset="0"/>
              <a:buChar char="•"/>
            </a:pPr>
            <a:r>
              <a:rPr lang="it-IT" altLang="it-IT" sz="1500" b="1" dirty="0">
                <a:latin typeface="+mn-lt"/>
              </a:rPr>
              <a:t>Non ci si aspetta alte motivazioni dai lavoratori, solo buoni esecutori per i quali è necessario uno stretto controllo sui loro comportamenti</a:t>
            </a:r>
          </a:p>
        </p:txBody>
      </p:sp>
      <p:sp>
        <p:nvSpPr>
          <p:cNvPr id="5" name="Text Box 3">
            <a:extLst>
              <a:ext uri="{FF2B5EF4-FFF2-40B4-BE49-F238E27FC236}">
                <a16:creationId xmlns:a16="http://schemas.microsoft.com/office/drawing/2014/main" id="{3364D96D-36F9-4E4D-A244-B5CD03F3410B}"/>
              </a:ext>
            </a:extLst>
          </p:cNvPr>
          <p:cNvSpPr txBox="1">
            <a:spLocks noChangeArrowheads="1"/>
          </p:cNvSpPr>
          <p:nvPr/>
        </p:nvSpPr>
        <p:spPr bwMode="auto">
          <a:xfrm>
            <a:off x="606996" y="546100"/>
            <a:ext cx="9217024" cy="101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it-IT" altLang="it-IT" sz="2000" dirty="0">
                <a:latin typeface="+mn-lt"/>
              </a:rPr>
              <a:t>L’organizzazione tradizionale era costituita dal modello piramidale. Il graduale passaggio verso i nuovi sistemi organizzati  ha portato ad un modello visualizzato come un cerchio o una rete</a:t>
            </a:r>
          </a:p>
        </p:txBody>
      </p:sp>
      <p:sp>
        <p:nvSpPr>
          <p:cNvPr id="6" name="Text Box 4">
            <a:extLst>
              <a:ext uri="{FF2B5EF4-FFF2-40B4-BE49-F238E27FC236}">
                <a16:creationId xmlns:a16="http://schemas.microsoft.com/office/drawing/2014/main" id="{067039FE-17EA-4B28-B529-AA3278211F17}"/>
              </a:ext>
            </a:extLst>
          </p:cNvPr>
          <p:cNvSpPr txBox="1">
            <a:spLocks noChangeArrowheads="1"/>
          </p:cNvSpPr>
          <p:nvPr/>
        </p:nvSpPr>
        <p:spPr bwMode="auto">
          <a:xfrm>
            <a:off x="1569449" y="1715678"/>
            <a:ext cx="253785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it-IT" altLang="it-IT" sz="1800" b="1" dirty="0">
                <a:solidFill>
                  <a:srgbClr val="FF0000"/>
                </a:solidFill>
                <a:latin typeface="+mn-lt"/>
              </a:rPr>
              <a:t>Dalla piramide al cerchio</a:t>
            </a:r>
          </a:p>
        </p:txBody>
      </p:sp>
      <p:sp>
        <p:nvSpPr>
          <p:cNvPr id="7" name="Text Box 5">
            <a:extLst>
              <a:ext uri="{FF2B5EF4-FFF2-40B4-BE49-F238E27FC236}">
                <a16:creationId xmlns:a16="http://schemas.microsoft.com/office/drawing/2014/main" id="{16BCBD98-99C8-4DE4-8BD5-7583E197EB68}"/>
              </a:ext>
            </a:extLst>
          </p:cNvPr>
          <p:cNvSpPr txBox="1">
            <a:spLocks noChangeArrowheads="1"/>
          </p:cNvSpPr>
          <p:nvPr/>
        </p:nvSpPr>
        <p:spPr bwMode="auto">
          <a:xfrm>
            <a:off x="875035" y="5876925"/>
            <a:ext cx="835342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spcBef>
                <a:spcPct val="50000"/>
              </a:spcBef>
            </a:pPr>
            <a:endParaRPr lang="it-IT" altLang="it-IT" sz="1800">
              <a:latin typeface="+mn-lt"/>
            </a:endParaRPr>
          </a:p>
        </p:txBody>
      </p:sp>
      <p:sp>
        <p:nvSpPr>
          <p:cNvPr id="8" name="Text Box 6">
            <a:extLst>
              <a:ext uri="{FF2B5EF4-FFF2-40B4-BE49-F238E27FC236}">
                <a16:creationId xmlns:a16="http://schemas.microsoft.com/office/drawing/2014/main" id="{A330394C-0829-4218-8840-BC930A2C41A5}"/>
              </a:ext>
            </a:extLst>
          </p:cNvPr>
          <p:cNvSpPr txBox="1">
            <a:spLocks noChangeArrowheads="1"/>
          </p:cNvSpPr>
          <p:nvPr/>
        </p:nvSpPr>
        <p:spPr bwMode="auto">
          <a:xfrm>
            <a:off x="1019497" y="5949950"/>
            <a:ext cx="7848600"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spcBef>
                <a:spcPct val="50000"/>
              </a:spcBef>
            </a:pPr>
            <a:endParaRPr lang="it-IT" altLang="it-IT" sz="1800">
              <a:latin typeface="+mn-lt"/>
            </a:endParaRPr>
          </a:p>
        </p:txBody>
      </p:sp>
      <p:sp>
        <p:nvSpPr>
          <p:cNvPr id="9" name="Text Box 7">
            <a:extLst>
              <a:ext uri="{FF2B5EF4-FFF2-40B4-BE49-F238E27FC236}">
                <a16:creationId xmlns:a16="http://schemas.microsoft.com/office/drawing/2014/main" id="{A0F6DC86-60B4-47B5-AFF6-25FAA1A51760}"/>
              </a:ext>
            </a:extLst>
          </p:cNvPr>
          <p:cNvSpPr txBox="1">
            <a:spLocks noChangeArrowheads="1"/>
          </p:cNvSpPr>
          <p:nvPr/>
        </p:nvSpPr>
        <p:spPr bwMode="auto">
          <a:xfrm>
            <a:off x="480256" y="5871733"/>
            <a:ext cx="9433048" cy="648512"/>
          </a:xfrm>
          <a:prstGeom prst="rect">
            <a:avLst/>
          </a:prstGeom>
          <a:noFill/>
          <a:ln w="9525">
            <a:noFill/>
            <a:miter lim="800000"/>
            <a:headEnd/>
            <a:tailEnd/>
          </a:ln>
          <a:effectLst/>
        </p:spPr>
        <p:txBody>
          <a:bodyPr wrap="square" lIns="90000" tIns="46800" rIns="90000" bIns="46800">
            <a:spAutoFit/>
          </a:bodyPr>
          <a:lstStyle/>
          <a:p>
            <a:pPr>
              <a:spcBef>
                <a:spcPct val="50000"/>
              </a:spcBef>
              <a:defRPr/>
            </a:pPr>
            <a:r>
              <a:rPr lang="it-IT" i="1" dirty="0">
                <a:solidFill>
                  <a:srgbClr val="C00000"/>
                </a:solidFill>
                <a:effectLst>
                  <a:outerShdw blurRad="38100" dist="38100" dir="2700000" algn="tl">
                    <a:srgbClr val="C0C0C0"/>
                  </a:outerShdw>
                </a:effectLst>
              </a:rPr>
              <a:t>Struttura gerarchica, funzioni altamente specializzate con limiti precisi, stretto controllo supervisore. Solo gli organi di vertice pensano e decidono, i livelli più bassi sono dei meri esecutori</a:t>
            </a:r>
          </a:p>
        </p:txBody>
      </p:sp>
      <p:grpSp>
        <p:nvGrpSpPr>
          <p:cNvPr id="11" name="Diagram 8">
            <a:extLst>
              <a:ext uri="{FF2B5EF4-FFF2-40B4-BE49-F238E27FC236}">
                <a16:creationId xmlns:a16="http://schemas.microsoft.com/office/drawing/2014/main" id="{E2AA9AE9-227F-40CE-A244-1EAAA450F3CA}"/>
              </a:ext>
            </a:extLst>
          </p:cNvPr>
          <p:cNvGrpSpPr>
            <a:grpSpLocks noChangeAspect="1"/>
          </p:cNvGrpSpPr>
          <p:nvPr/>
        </p:nvGrpSpPr>
        <p:grpSpPr bwMode="auto">
          <a:xfrm>
            <a:off x="875035" y="1844675"/>
            <a:ext cx="3959225" cy="3959225"/>
            <a:chOff x="1429" y="703"/>
            <a:chExt cx="2858" cy="2858"/>
          </a:xfrm>
        </p:grpSpPr>
        <p:sp>
          <p:nvSpPr>
            <p:cNvPr id="12" name="_s8196">
              <a:extLst>
                <a:ext uri="{FF2B5EF4-FFF2-40B4-BE49-F238E27FC236}">
                  <a16:creationId xmlns:a16="http://schemas.microsoft.com/office/drawing/2014/main" id="{5BB01915-75C8-4E32-A6D5-81E8F11EA7EE}"/>
                </a:ext>
              </a:extLst>
            </p:cNvPr>
            <p:cNvSpPr>
              <a:spLocks noChangeArrowheads="1"/>
            </p:cNvSpPr>
            <p:nvPr/>
          </p:nvSpPr>
          <p:spPr bwMode="auto">
            <a:xfrm flipV="1">
              <a:off x="2405" y="956"/>
              <a:ext cx="906" cy="784"/>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4670" algn="in">
              <a:solidFill>
                <a:schemeClr val="tx1"/>
              </a:solidFill>
              <a:miter lim="800000"/>
              <a:headEnd/>
              <a:tailEnd/>
            </a:ln>
          </p:spPr>
          <p:txBody>
            <a:bodyPr rot="10800000" vert="horz" wrap="none" lIns="78210" tIns="40669" rIns="78210" bIns="40669"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altLang="it-IT" sz="1500" b="0" i="0" u="none" strike="noStrike" cap="none" normalizeH="0" baseline="0">
                <a:ln>
                  <a:noFill/>
                </a:ln>
                <a:solidFill>
                  <a:schemeClr val="tx1"/>
                </a:solidFill>
                <a:effectLst/>
                <a:latin typeface="Arial" panose="020B0604020202020204" pitchFamily="34" charset="0"/>
              </a:endParaRPr>
            </a:p>
          </p:txBody>
        </p:sp>
        <p:sp>
          <p:nvSpPr>
            <p:cNvPr id="13" name="_s8197">
              <a:extLst>
                <a:ext uri="{FF2B5EF4-FFF2-40B4-BE49-F238E27FC236}">
                  <a16:creationId xmlns:a16="http://schemas.microsoft.com/office/drawing/2014/main" id="{4D12A8C1-76EE-485F-86EB-2C95EEF49C16}"/>
                </a:ext>
              </a:extLst>
            </p:cNvPr>
            <p:cNvSpPr>
              <a:spLocks noChangeArrowheads="1"/>
            </p:cNvSpPr>
            <p:nvPr/>
          </p:nvSpPr>
          <p:spPr bwMode="auto">
            <a:xfrm flipV="1">
              <a:off x="1953" y="1740"/>
              <a:ext cx="1810" cy="78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00"/>
            </a:solidFill>
            <a:ln w="4699" algn="in">
              <a:solidFill>
                <a:schemeClr val="tx1"/>
              </a:solidFill>
              <a:miter lim="800000"/>
              <a:headEnd/>
              <a:tailEnd/>
            </a:ln>
          </p:spPr>
          <p:txBody>
            <a:bodyPr rot="10800000" vert="horz" wrap="none" lIns="78210" tIns="40669" rIns="78210" bIns="40669"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altLang="it-IT" sz="1500" b="0" i="0" u="none" strike="noStrike" cap="none" normalizeH="0" baseline="0">
                <a:ln>
                  <a:noFill/>
                </a:ln>
                <a:solidFill>
                  <a:schemeClr val="tx1"/>
                </a:solidFill>
                <a:effectLst/>
                <a:latin typeface="Arial" panose="020B0604020202020204" pitchFamily="34" charset="0"/>
              </a:endParaRPr>
            </a:p>
          </p:txBody>
        </p:sp>
        <p:sp>
          <p:nvSpPr>
            <p:cNvPr id="14" name="_s8198">
              <a:extLst>
                <a:ext uri="{FF2B5EF4-FFF2-40B4-BE49-F238E27FC236}">
                  <a16:creationId xmlns:a16="http://schemas.microsoft.com/office/drawing/2014/main" id="{D837582F-D2BD-45D6-81F5-5E9F5588E69D}"/>
                </a:ext>
              </a:extLst>
            </p:cNvPr>
            <p:cNvSpPr>
              <a:spLocks noChangeArrowheads="1"/>
            </p:cNvSpPr>
            <p:nvPr/>
          </p:nvSpPr>
          <p:spPr bwMode="auto">
            <a:xfrm flipV="1">
              <a:off x="1500" y="2524"/>
              <a:ext cx="2716" cy="784"/>
            </a:xfrm>
            <a:custGeom>
              <a:avLst/>
              <a:gdLst>
                <a:gd name="G0" fmla="+- 3600 0 0"/>
                <a:gd name="G1" fmla="+- 21600 0 3600"/>
                <a:gd name="G2" fmla="*/ 3600 1 2"/>
                <a:gd name="G3" fmla="+- 21600 0 G2"/>
                <a:gd name="G4" fmla="+/ 3600 21600 2"/>
                <a:gd name="G5" fmla="+/ G1 0 2"/>
                <a:gd name="G6" fmla="*/ 21600 21600 3600"/>
                <a:gd name="G7" fmla="*/ G6 1 2"/>
                <a:gd name="G8" fmla="+- 21600 0 G7"/>
                <a:gd name="G9" fmla="*/ 21600 1 2"/>
                <a:gd name="G10" fmla="+- 3600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600" y="21600"/>
                  </a:lnTo>
                  <a:lnTo>
                    <a:pt x="18000" y="21600"/>
                  </a:lnTo>
                  <a:lnTo>
                    <a:pt x="21600" y="0"/>
                  </a:lnTo>
                  <a:close/>
                </a:path>
              </a:pathLst>
            </a:custGeom>
            <a:solidFill>
              <a:srgbClr val="800000"/>
            </a:solidFill>
            <a:ln w="4699" algn="in">
              <a:solidFill>
                <a:schemeClr val="tx1"/>
              </a:solidFill>
              <a:miter lim="800000"/>
              <a:headEnd/>
              <a:tailEnd/>
            </a:ln>
          </p:spPr>
          <p:txBody>
            <a:bodyPr rot="10800000" vert="horz" wrap="none" lIns="78210" tIns="40669" rIns="78210" bIns="40669"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altLang="it-IT" sz="15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83990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Diagram 2">
            <a:extLst>
              <a:ext uri="{FF2B5EF4-FFF2-40B4-BE49-F238E27FC236}">
                <a16:creationId xmlns:a16="http://schemas.microsoft.com/office/drawing/2014/main" id="{1A2B5B40-E012-49F4-8BA3-31EBF855B54C}"/>
              </a:ext>
            </a:extLst>
          </p:cNvPr>
          <p:cNvGrpSpPr>
            <a:grpSpLocks noChangeAspect="1"/>
          </p:cNvGrpSpPr>
          <p:nvPr/>
        </p:nvGrpSpPr>
        <p:grpSpPr bwMode="auto">
          <a:xfrm>
            <a:off x="576772" y="764704"/>
            <a:ext cx="4311650" cy="4311650"/>
            <a:chOff x="1500" y="774"/>
            <a:chExt cx="2716" cy="2716"/>
          </a:xfrm>
        </p:grpSpPr>
        <p:sp>
          <p:nvSpPr>
            <p:cNvPr id="6" name="_s9220">
              <a:extLst>
                <a:ext uri="{FF2B5EF4-FFF2-40B4-BE49-F238E27FC236}">
                  <a16:creationId xmlns:a16="http://schemas.microsoft.com/office/drawing/2014/main" id="{E851D890-AC8D-4670-AA39-51051843F17B}"/>
                </a:ext>
              </a:extLst>
            </p:cNvPr>
            <p:cNvSpPr>
              <a:spLocks noChangeShapeType="1"/>
            </p:cNvSpPr>
            <p:nvPr/>
          </p:nvSpPr>
          <p:spPr bwMode="auto">
            <a:xfrm flipH="1" flipV="1">
              <a:off x="2211" y="1922"/>
              <a:ext cx="325" cy="10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0000" tIns="46800" rIns="90000" bIns="46800" numCol="1" anchor="ctr" anchorCtr="0" compatLnSpc="1">
              <a:prstTxWarp prst="textNoShape">
                <a:avLst/>
              </a:prstTxWarp>
            </a:bodyPr>
            <a:lstStyle/>
            <a:p>
              <a:endParaRPr lang="it-IT"/>
            </a:p>
          </p:txBody>
        </p:sp>
        <p:sp>
          <p:nvSpPr>
            <p:cNvPr id="7" name="_s9221">
              <a:extLst>
                <a:ext uri="{FF2B5EF4-FFF2-40B4-BE49-F238E27FC236}">
                  <a16:creationId xmlns:a16="http://schemas.microsoft.com/office/drawing/2014/main" id="{AB36AC9F-4D62-4773-A66C-28376ACCF53A}"/>
                </a:ext>
              </a:extLst>
            </p:cNvPr>
            <p:cNvSpPr>
              <a:spLocks noChangeArrowheads="1"/>
            </p:cNvSpPr>
            <p:nvPr/>
          </p:nvSpPr>
          <p:spPr bwMode="auto">
            <a:xfrm>
              <a:off x="1550" y="1477"/>
              <a:ext cx="679" cy="679"/>
            </a:xfrm>
            <a:prstGeom prst="ellipse">
              <a:avLst/>
            </a:prstGeom>
            <a:solidFill>
              <a:srgbClr val="FF00FF"/>
            </a:solidFill>
            <a:ln w="28575">
              <a:solidFill>
                <a:srgbClr val="CA00CA"/>
              </a:solidFill>
              <a:round/>
              <a:headEnd/>
              <a:tailEnd/>
            </a:ln>
          </p:spPr>
          <p:txBody>
            <a:bodyPr vert="horz" wrap="none" lIns="90000" tIns="46800" rIns="90000" bIns="46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8" name="_s9222">
              <a:extLst>
                <a:ext uri="{FF2B5EF4-FFF2-40B4-BE49-F238E27FC236}">
                  <a16:creationId xmlns:a16="http://schemas.microsoft.com/office/drawing/2014/main" id="{57AFC3FC-F76C-4A81-ABF9-17BE3AEBEEE0}"/>
                </a:ext>
              </a:extLst>
            </p:cNvPr>
            <p:cNvSpPr>
              <a:spLocks noChangeShapeType="1"/>
            </p:cNvSpPr>
            <p:nvPr/>
          </p:nvSpPr>
          <p:spPr bwMode="auto">
            <a:xfrm flipH="1">
              <a:off x="2459" y="2405"/>
              <a:ext cx="200" cy="27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0000" tIns="46800" rIns="90000" bIns="46800" numCol="1" anchor="ctr" anchorCtr="0" compatLnSpc="1">
              <a:prstTxWarp prst="textNoShape">
                <a:avLst/>
              </a:prstTxWarp>
            </a:bodyPr>
            <a:lstStyle/>
            <a:p>
              <a:endParaRPr lang="it-IT"/>
            </a:p>
          </p:txBody>
        </p:sp>
        <p:sp>
          <p:nvSpPr>
            <p:cNvPr id="9" name="_s9223">
              <a:extLst>
                <a:ext uri="{FF2B5EF4-FFF2-40B4-BE49-F238E27FC236}">
                  <a16:creationId xmlns:a16="http://schemas.microsoft.com/office/drawing/2014/main" id="{F3A668C3-DD9C-4409-8C15-55DF28468217}"/>
                </a:ext>
              </a:extLst>
            </p:cNvPr>
            <p:cNvSpPr>
              <a:spLocks noChangeArrowheads="1"/>
            </p:cNvSpPr>
            <p:nvPr/>
          </p:nvSpPr>
          <p:spPr bwMode="auto">
            <a:xfrm>
              <a:off x="1920" y="2617"/>
              <a:ext cx="679" cy="679"/>
            </a:xfrm>
            <a:prstGeom prst="ellipse">
              <a:avLst/>
            </a:prstGeom>
            <a:solidFill>
              <a:srgbClr val="FF0000"/>
            </a:solidFill>
            <a:ln w="28575">
              <a:solidFill>
                <a:srgbClr val="BE0000"/>
              </a:solidFill>
              <a:round/>
              <a:headEnd/>
              <a:tailEnd/>
            </a:ln>
          </p:spPr>
          <p:txBody>
            <a:bodyPr vert="horz" wrap="none" lIns="90000" tIns="46800" rIns="90000" bIns="46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10" name="_s9224">
              <a:extLst>
                <a:ext uri="{FF2B5EF4-FFF2-40B4-BE49-F238E27FC236}">
                  <a16:creationId xmlns:a16="http://schemas.microsoft.com/office/drawing/2014/main" id="{BF04C383-98BE-472E-A9A7-9513F3EAAF26}"/>
                </a:ext>
              </a:extLst>
            </p:cNvPr>
            <p:cNvSpPr>
              <a:spLocks noChangeShapeType="1"/>
            </p:cNvSpPr>
            <p:nvPr/>
          </p:nvSpPr>
          <p:spPr bwMode="auto">
            <a:xfrm>
              <a:off x="3057" y="2405"/>
              <a:ext cx="201" cy="27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0000" tIns="46800" rIns="90000" bIns="46800" numCol="1" anchor="ctr" anchorCtr="0" compatLnSpc="1">
              <a:prstTxWarp prst="textNoShape">
                <a:avLst/>
              </a:prstTxWarp>
            </a:bodyPr>
            <a:lstStyle/>
            <a:p>
              <a:endParaRPr lang="it-IT"/>
            </a:p>
          </p:txBody>
        </p:sp>
        <p:sp>
          <p:nvSpPr>
            <p:cNvPr id="11" name="_s9225">
              <a:extLst>
                <a:ext uri="{FF2B5EF4-FFF2-40B4-BE49-F238E27FC236}">
                  <a16:creationId xmlns:a16="http://schemas.microsoft.com/office/drawing/2014/main" id="{57F5AB30-02DE-45F9-BC32-5985FBB4EE4F}"/>
                </a:ext>
              </a:extLst>
            </p:cNvPr>
            <p:cNvSpPr>
              <a:spLocks noChangeArrowheads="1"/>
            </p:cNvSpPr>
            <p:nvPr/>
          </p:nvSpPr>
          <p:spPr bwMode="auto">
            <a:xfrm>
              <a:off x="3118" y="2617"/>
              <a:ext cx="679" cy="679"/>
            </a:xfrm>
            <a:prstGeom prst="ellipse">
              <a:avLst/>
            </a:prstGeom>
            <a:solidFill>
              <a:srgbClr val="01BD0A"/>
            </a:solidFill>
            <a:ln w="28575">
              <a:solidFill>
                <a:srgbClr val="019308"/>
              </a:solidFill>
              <a:round/>
              <a:headEnd/>
              <a:tailEnd/>
            </a:ln>
          </p:spPr>
          <p:txBody>
            <a:bodyPr vert="horz" wrap="none" lIns="90000" tIns="46800" rIns="90000" bIns="46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12" name="_s9226">
              <a:extLst>
                <a:ext uri="{FF2B5EF4-FFF2-40B4-BE49-F238E27FC236}">
                  <a16:creationId xmlns:a16="http://schemas.microsoft.com/office/drawing/2014/main" id="{59170D7E-0642-4DBA-A620-ED0A58F18D72}"/>
                </a:ext>
              </a:extLst>
            </p:cNvPr>
            <p:cNvSpPr>
              <a:spLocks noChangeShapeType="1"/>
            </p:cNvSpPr>
            <p:nvPr/>
          </p:nvSpPr>
          <p:spPr bwMode="auto">
            <a:xfrm flipV="1">
              <a:off x="3180" y="1921"/>
              <a:ext cx="324" cy="10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0000" tIns="46800" rIns="90000" bIns="46800" numCol="1" anchor="ctr" anchorCtr="0" compatLnSpc="1">
              <a:prstTxWarp prst="textNoShape">
                <a:avLst/>
              </a:prstTxWarp>
            </a:bodyPr>
            <a:lstStyle/>
            <a:p>
              <a:endParaRPr lang="it-IT"/>
            </a:p>
          </p:txBody>
        </p:sp>
        <p:sp>
          <p:nvSpPr>
            <p:cNvPr id="13" name="_s9227">
              <a:extLst>
                <a:ext uri="{FF2B5EF4-FFF2-40B4-BE49-F238E27FC236}">
                  <a16:creationId xmlns:a16="http://schemas.microsoft.com/office/drawing/2014/main" id="{E0DF62C0-A7F4-4D64-90A9-8BA608E74266}"/>
                </a:ext>
              </a:extLst>
            </p:cNvPr>
            <p:cNvSpPr>
              <a:spLocks noChangeArrowheads="1"/>
            </p:cNvSpPr>
            <p:nvPr/>
          </p:nvSpPr>
          <p:spPr bwMode="auto">
            <a:xfrm>
              <a:off x="3488" y="1478"/>
              <a:ext cx="679" cy="679"/>
            </a:xfrm>
            <a:prstGeom prst="ellipse">
              <a:avLst/>
            </a:prstGeom>
            <a:solidFill>
              <a:srgbClr val="0399FF"/>
            </a:solidFill>
            <a:ln w="28575">
              <a:solidFill>
                <a:srgbClr val="4B595B"/>
              </a:solidFill>
              <a:round/>
              <a:headEnd/>
              <a:tailEnd/>
            </a:ln>
          </p:spPr>
          <p:txBody>
            <a:bodyPr vert="horz" wrap="none" lIns="90000" tIns="46800" rIns="90000" bIns="46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14" name="_s9228">
              <a:extLst>
                <a:ext uri="{FF2B5EF4-FFF2-40B4-BE49-F238E27FC236}">
                  <a16:creationId xmlns:a16="http://schemas.microsoft.com/office/drawing/2014/main" id="{B7D6A4D1-474E-4A1B-94BA-B97FD6C3B667}"/>
                </a:ext>
              </a:extLst>
            </p:cNvPr>
            <p:cNvSpPr>
              <a:spLocks noChangeShapeType="1"/>
            </p:cNvSpPr>
            <p:nvPr/>
          </p:nvSpPr>
          <p:spPr bwMode="auto">
            <a:xfrm flipV="1">
              <a:off x="2858" y="1452"/>
              <a:ext cx="0" cy="34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0000" tIns="46800" rIns="90000" bIns="46800" numCol="1" anchor="ctr" anchorCtr="0" compatLnSpc="1">
              <a:prstTxWarp prst="textNoShape">
                <a:avLst/>
              </a:prstTxWarp>
            </a:bodyPr>
            <a:lstStyle/>
            <a:p>
              <a:endParaRPr lang="it-IT"/>
            </a:p>
          </p:txBody>
        </p:sp>
        <p:sp>
          <p:nvSpPr>
            <p:cNvPr id="15" name="_s9229">
              <a:extLst>
                <a:ext uri="{FF2B5EF4-FFF2-40B4-BE49-F238E27FC236}">
                  <a16:creationId xmlns:a16="http://schemas.microsoft.com/office/drawing/2014/main" id="{48CA859D-01B5-4807-B320-8C793DA27532}"/>
                </a:ext>
              </a:extLst>
            </p:cNvPr>
            <p:cNvSpPr>
              <a:spLocks noChangeArrowheads="1"/>
            </p:cNvSpPr>
            <p:nvPr/>
          </p:nvSpPr>
          <p:spPr bwMode="auto">
            <a:xfrm>
              <a:off x="2519" y="774"/>
              <a:ext cx="679" cy="679"/>
            </a:xfrm>
            <a:prstGeom prst="ellipse">
              <a:avLst/>
            </a:prstGeom>
            <a:solidFill>
              <a:srgbClr val="FF8C01"/>
            </a:solidFill>
            <a:ln w="28575">
              <a:solidFill>
                <a:srgbClr val="D87600"/>
              </a:solidFill>
              <a:round/>
              <a:headEnd/>
              <a:tailEnd/>
            </a:ln>
          </p:spPr>
          <p:txBody>
            <a:bodyPr vert="horz" wrap="none" lIns="90000" tIns="46800" rIns="90000" bIns="46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16" name="_s9230">
              <a:extLst>
                <a:ext uri="{FF2B5EF4-FFF2-40B4-BE49-F238E27FC236}">
                  <a16:creationId xmlns:a16="http://schemas.microsoft.com/office/drawing/2014/main" id="{D34A49D5-48B7-47B0-866A-1CCC7172D37E}"/>
                </a:ext>
              </a:extLst>
            </p:cNvPr>
            <p:cNvSpPr>
              <a:spLocks noChangeArrowheads="1"/>
            </p:cNvSpPr>
            <p:nvPr/>
          </p:nvSpPr>
          <p:spPr bwMode="auto">
            <a:xfrm>
              <a:off x="2519" y="1793"/>
              <a:ext cx="679" cy="679"/>
            </a:xfrm>
            <a:prstGeom prst="ellipse">
              <a:avLst/>
            </a:prstGeom>
            <a:solidFill>
              <a:srgbClr val="F1FD09"/>
            </a:solidFill>
            <a:ln w="28575">
              <a:solidFill>
                <a:srgbClr val="CAD402"/>
              </a:solidFill>
              <a:round/>
              <a:headEnd/>
              <a:tailEnd/>
            </a:ln>
          </p:spPr>
          <p:txBody>
            <a:bodyPr vert="horz" wrap="none" lIns="90000" tIns="46800" rIns="90000" bIns="46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altLang="it-IT" sz="1800" b="0" i="0" u="none" strike="noStrike" cap="none" normalizeH="0" baseline="0">
                <a:ln>
                  <a:noFill/>
                </a:ln>
                <a:solidFill>
                  <a:schemeClr val="tx1"/>
                </a:solidFill>
                <a:effectLst/>
                <a:latin typeface="Arial" panose="020B0604020202020204" pitchFamily="34" charset="0"/>
              </a:endParaRPr>
            </a:p>
          </p:txBody>
        </p:sp>
      </p:grpSp>
      <p:sp>
        <p:nvSpPr>
          <p:cNvPr id="3" name="Text Box 15">
            <a:extLst>
              <a:ext uri="{FF2B5EF4-FFF2-40B4-BE49-F238E27FC236}">
                <a16:creationId xmlns:a16="http://schemas.microsoft.com/office/drawing/2014/main" id="{EAFFA860-63E5-49D5-B5C4-694FF043EFA6}"/>
              </a:ext>
            </a:extLst>
          </p:cNvPr>
          <p:cNvSpPr txBox="1">
            <a:spLocks noChangeArrowheads="1"/>
          </p:cNvSpPr>
          <p:nvPr/>
        </p:nvSpPr>
        <p:spPr bwMode="auto">
          <a:xfrm>
            <a:off x="576772" y="4975238"/>
            <a:ext cx="4231258" cy="1325620"/>
          </a:xfrm>
          <a:prstGeom prst="rect">
            <a:avLst/>
          </a:prstGeom>
          <a:noFill/>
          <a:ln w="9525">
            <a:noFill/>
            <a:miter lim="800000"/>
            <a:headEnd/>
            <a:tailEnd/>
          </a:ln>
          <a:effectLst/>
        </p:spPr>
        <p:txBody>
          <a:bodyPr wrap="square" lIns="90000" tIns="46800" rIns="90000" bIns="46800">
            <a:spAutoFit/>
          </a:bodyPr>
          <a:lstStyle/>
          <a:p>
            <a:pPr algn="just">
              <a:defRPr/>
            </a:pPr>
            <a:r>
              <a:rPr lang="it-IT" sz="2000" i="1" dirty="0">
                <a:effectLst>
                  <a:outerShdw blurRad="38100" dist="38100" dir="2700000" algn="tl">
                    <a:srgbClr val="C0C0C0"/>
                  </a:outerShdw>
                </a:effectLst>
                <a:latin typeface="+mj-lt"/>
              </a:rPr>
              <a:t>Il cerchio o rete può essere immaginata come un insieme di gruppi o team coordinati tra loro che ruotano attorno a un centro piuttosto che a un vertice</a:t>
            </a:r>
          </a:p>
        </p:txBody>
      </p:sp>
      <p:sp>
        <p:nvSpPr>
          <p:cNvPr id="4" name="Text Box 16">
            <a:extLst>
              <a:ext uri="{FF2B5EF4-FFF2-40B4-BE49-F238E27FC236}">
                <a16:creationId xmlns:a16="http://schemas.microsoft.com/office/drawing/2014/main" id="{5E9F472A-06D3-4308-A8AE-955CA5D92D42}"/>
              </a:ext>
            </a:extLst>
          </p:cNvPr>
          <p:cNvSpPr txBox="1">
            <a:spLocks noChangeArrowheads="1"/>
          </p:cNvSpPr>
          <p:nvPr/>
        </p:nvSpPr>
        <p:spPr bwMode="auto">
          <a:xfrm>
            <a:off x="5359400" y="553293"/>
            <a:ext cx="4392612" cy="606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spcBef>
                <a:spcPct val="50000"/>
              </a:spcBef>
            </a:pPr>
            <a:r>
              <a:rPr lang="it-IT" altLang="it-IT" sz="2000" b="1" dirty="0">
                <a:solidFill>
                  <a:schemeClr val="hlink"/>
                </a:solidFill>
                <a:latin typeface="+mj-lt"/>
              </a:rPr>
              <a:t>Caratteristiche del cerchio</a:t>
            </a:r>
          </a:p>
          <a:p>
            <a:pPr marL="285750" indent="-285750" eaLnBrk="1" hangingPunct="1">
              <a:spcBef>
                <a:spcPct val="50000"/>
              </a:spcBef>
              <a:buFont typeface="Arial" panose="020B0604020202020204" pitchFamily="34" charset="0"/>
              <a:buChar char="•"/>
            </a:pPr>
            <a:r>
              <a:rPr lang="it-IT" altLang="it-IT" sz="1600" b="1" dirty="0">
                <a:latin typeface="+mj-lt"/>
              </a:rPr>
              <a:t> Il cliente è al centro dell’attenzione</a:t>
            </a:r>
          </a:p>
          <a:p>
            <a:pPr marL="285750" indent="-285750" eaLnBrk="1" hangingPunct="1">
              <a:spcBef>
                <a:spcPct val="50000"/>
              </a:spcBef>
              <a:buFont typeface="Arial" panose="020B0604020202020204" pitchFamily="34" charset="0"/>
              <a:buChar char="•"/>
            </a:pPr>
            <a:r>
              <a:rPr lang="it-IT" altLang="it-IT" sz="1600" b="1" dirty="0">
                <a:latin typeface="+mj-lt"/>
              </a:rPr>
              <a:t>Le persone lavorano in modo cooperativo ed in base alle necessità</a:t>
            </a:r>
          </a:p>
          <a:p>
            <a:pPr marL="285750" indent="-285750" eaLnBrk="1" hangingPunct="1">
              <a:spcBef>
                <a:spcPct val="50000"/>
              </a:spcBef>
              <a:buFont typeface="Arial" panose="020B0604020202020204" pitchFamily="34" charset="0"/>
              <a:buChar char="•"/>
            </a:pPr>
            <a:r>
              <a:rPr lang="it-IT" altLang="it-IT" sz="1600" b="1" dirty="0">
                <a:latin typeface="+mj-lt"/>
              </a:rPr>
              <a:t>Responsabilità, capacità e autorità collettive</a:t>
            </a:r>
          </a:p>
          <a:p>
            <a:pPr marL="285750" indent="-285750" eaLnBrk="1" hangingPunct="1">
              <a:spcBef>
                <a:spcPct val="50000"/>
              </a:spcBef>
              <a:buFont typeface="Arial" panose="020B0604020202020204" pitchFamily="34" charset="0"/>
              <a:buChar char="•"/>
            </a:pPr>
            <a:r>
              <a:rPr lang="it-IT" altLang="it-IT" sz="1600" b="1" dirty="0">
                <a:latin typeface="+mj-lt"/>
              </a:rPr>
              <a:t>Controllo e coordinamento dati da una comunicazione continua e da molteplici decisioni</a:t>
            </a:r>
          </a:p>
          <a:p>
            <a:pPr marL="285750" indent="-285750" eaLnBrk="1" hangingPunct="1">
              <a:spcBef>
                <a:spcPct val="50000"/>
              </a:spcBef>
              <a:buFont typeface="Arial" panose="020B0604020202020204" pitchFamily="34" charset="0"/>
              <a:buChar char="•"/>
            </a:pPr>
            <a:r>
              <a:rPr lang="it-IT" altLang="it-IT" sz="1600" b="1" dirty="0">
                <a:latin typeface="+mj-lt"/>
              </a:rPr>
              <a:t>Cambiamenti rapidi di fronte a nuove sfide</a:t>
            </a:r>
          </a:p>
          <a:p>
            <a:pPr marL="285750" indent="-285750" eaLnBrk="1" hangingPunct="1">
              <a:spcBef>
                <a:spcPct val="50000"/>
              </a:spcBef>
              <a:buFont typeface="Arial" panose="020B0604020202020204" pitchFamily="34" charset="0"/>
              <a:buChar char="•"/>
            </a:pPr>
            <a:r>
              <a:rPr lang="it-IT" altLang="it-IT" sz="1600" b="1" dirty="0">
                <a:latin typeface="+mj-lt"/>
              </a:rPr>
              <a:t>Qualità principali dei lavoratori e dei manager è saper lavorare con gli altri</a:t>
            </a:r>
          </a:p>
          <a:p>
            <a:pPr marL="285750" indent="-285750" eaLnBrk="1" hangingPunct="1">
              <a:spcBef>
                <a:spcPct val="50000"/>
              </a:spcBef>
              <a:buFont typeface="Arial" panose="020B0604020202020204" pitchFamily="34" charset="0"/>
              <a:buChar char="•"/>
            </a:pPr>
            <a:r>
              <a:rPr lang="it-IT" altLang="it-IT" sz="1600" b="1" dirty="0">
                <a:latin typeface="+mj-lt"/>
              </a:rPr>
              <a:t>Esistenza di un basso numero di livelli</a:t>
            </a:r>
          </a:p>
          <a:p>
            <a:pPr marL="285750" indent="-285750" eaLnBrk="1" hangingPunct="1">
              <a:spcBef>
                <a:spcPct val="50000"/>
              </a:spcBef>
              <a:buFont typeface="Arial" panose="020B0604020202020204" pitchFamily="34" charset="0"/>
              <a:buChar char="•"/>
            </a:pPr>
            <a:r>
              <a:rPr lang="it-IT" altLang="it-IT" sz="1600" b="1" dirty="0">
                <a:latin typeface="+mj-lt"/>
              </a:rPr>
              <a:t>Il potere è la capacità di stimolare gli altri e non la propria posizione gerarchica</a:t>
            </a:r>
          </a:p>
          <a:p>
            <a:pPr marL="285750" indent="-285750" eaLnBrk="1" hangingPunct="1">
              <a:spcBef>
                <a:spcPct val="50000"/>
              </a:spcBef>
              <a:buFont typeface="Arial" panose="020B0604020202020204" pitchFamily="34" charset="0"/>
              <a:buChar char="•"/>
            </a:pPr>
            <a:r>
              <a:rPr lang="it-IT" altLang="it-IT" sz="1600" b="1" dirty="0">
                <a:latin typeface="+mj-lt"/>
              </a:rPr>
              <a:t>Ognuno è manager di se stesso e focalizzato sul cliente e sulla sua soddisfazione</a:t>
            </a:r>
          </a:p>
          <a:p>
            <a:pPr marL="285750" indent="-285750" eaLnBrk="1" hangingPunct="1">
              <a:spcBef>
                <a:spcPct val="50000"/>
              </a:spcBef>
              <a:buFont typeface="Arial" panose="020B0604020202020204" pitchFamily="34" charset="0"/>
              <a:buChar char="•"/>
            </a:pPr>
            <a:r>
              <a:rPr lang="it-IT" altLang="it-IT" sz="1600" b="1" dirty="0">
                <a:latin typeface="+mj-lt"/>
              </a:rPr>
              <a:t>I manager sono coloro che forniscono energia, coordinano e affidano responsabilità al gruppo</a:t>
            </a:r>
          </a:p>
        </p:txBody>
      </p:sp>
    </p:spTree>
    <p:extLst>
      <p:ext uri="{BB962C8B-B14F-4D97-AF65-F5344CB8AC3E}">
        <p14:creationId xmlns:p14="http://schemas.microsoft.com/office/powerpoint/2010/main" val="336406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a:extLst>
              <a:ext uri="{FF2B5EF4-FFF2-40B4-BE49-F238E27FC236}">
                <a16:creationId xmlns:a16="http://schemas.microsoft.com/office/drawing/2014/main" id="{581E13D3-A103-4897-9E49-041F5A06FC47}"/>
              </a:ext>
            </a:extLst>
          </p:cNvPr>
          <p:cNvGrpSpPr/>
          <p:nvPr/>
        </p:nvGrpSpPr>
        <p:grpSpPr>
          <a:xfrm>
            <a:off x="606996" y="772977"/>
            <a:ext cx="9289032" cy="6322453"/>
            <a:chOff x="606996" y="772977"/>
            <a:chExt cx="9289032" cy="6322453"/>
          </a:xfrm>
        </p:grpSpPr>
        <p:sp>
          <p:nvSpPr>
            <p:cNvPr id="3" name="Text Box 2">
              <a:extLst>
                <a:ext uri="{FF2B5EF4-FFF2-40B4-BE49-F238E27FC236}">
                  <a16:creationId xmlns:a16="http://schemas.microsoft.com/office/drawing/2014/main" id="{BE97E610-97CE-4A8D-9BEF-625969402FBE}"/>
                </a:ext>
              </a:extLst>
            </p:cNvPr>
            <p:cNvSpPr txBox="1">
              <a:spLocks noChangeArrowheads="1"/>
            </p:cNvSpPr>
            <p:nvPr/>
          </p:nvSpPr>
          <p:spPr bwMode="auto">
            <a:xfrm>
              <a:off x="606996" y="772977"/>
              <a:ext cx="928903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eaLnBrk="1" hangingPunct="1">
                <a:spcBef>
                  <a:spcPct val="50000"/>
                </a:spcBef>
              </a:pPr>
              <a:r>
                <a:rPr lang="it-IT" altLang="it-IT" sz="2400" b="1" dirty="0">
                  <a:solidFill>
                    <a:srgbClr val="C00000"/>
                  </a:solidFill>
                  <a:latin typeface="+mj-lt"/>
                </a:rPr>
                <a:t>In un mercato caratterizzato da un grado di competitività sempre più accentuato il consumatore è un fattore di fondamentale importanza </a:t>
              </a:r>
            </a:p>
            <a:p>
              <a:pPr eaLnBrk="1" hangingPunct="1">
                <a:spcBef>
                  <a:spcPct val="50000"/>
                </a:spcBef>
              </a:pPr>
              <a:r>
                <a:rPr lang="it-IT" altLang="it-IT" sz="2000" dirty="0">
                  <a:latin typeface="+mj-lt"/>
                </a:rPr>
                <a:t>La preferenza dei consumatori è la fonte principale da cui deriva il </a:t>
              </a:r>
            </a:p>
          </p:txBody>
        </p:sp>
        <p:sp>
          <p:nvSpPr>
            <p:cNvPr id="4" name="WordArt 3">
              <a:extLst>
                <a:ext uri="{FF2B5EF4-FFF2-40B4-BE49-F238E27FC236}">
                  <a16:creationId xmlns:a16="http://schemas.microsoft.com/office/drawing/2014/main" id="{25FCDC61-53F9-4E3E-8F67-8E3F1C188473}"/>
                </a:ext>
              </a:extLst>
            </p:cNvPr>
            <p:cNvSpPr>
              <a:spLocks noChangeArrowheads="1" noChangeShapeType="1" noTextEdit="1"/>
            </p:cNvSpPr>
            <p:nvPr/>
          </p:nvSpPr>
          <p:spPr bwMode="auto">
            <a:xfrm>
              <a:off x="2483346" y="1943696"/>
              <a:ext cx="5320308" cy="1219200"/>
            </a:xfrm>
            <a:prstGeom prst="rect">
              <a:avLst/>
            </a:prstGeom>
          </p:spPr>
          <p:txBody>
            <a:bodyPr wrap="none" fromWordArt="1">
              <a:prstTxWarp prst="textDeflate">
                <a:avLst>
                  <a:gd name="adj" fmla="val 26227"/>
                </a:avLst>
              </a:prstTxWarp>
            </a:bodyPr>
            <a:lstStyle/>
            <a:p>
              <a:pPr algn="ctr"/>
              <a:r>
                <a:rPr lang="it-IT" sz="3600" kern="10" dirty="0">
                  <a:ln w="9525">
                    <a:solidFill>
                      <a:srgbClr val="000000"/>
                    </a:solidFill>
                    <a:round/>
                    <a:headEnd/>
                    <a:tailEnd/>
                  </a:ln>
                  <a:solidFill>
                    <a:srgbClr val="000000"/>
                  </a:solidFill>
                  <a:latin typeface="+mj-lt"/>
                  <a:cs typeface="Times New Roman" panose="02020603050405020304" pitchFamily="18" charset="0"/>
                </a:rPr>
                <a:t>vantaggio competitivo</a:t>
              </a:r>
            </a:p>
          </p:txBody>
        </p:sp>
        <p:sp>
          <p:nvSpPr>
            <p:cNvPr id="5" name="Text Box 4">
              <a:extLst>
                <a:ext uri="{FF2B5EF4-FFF2-40B4-BE49-F238E27FC236}">
                  <a16:creationId xmlns:a16="http://schemas.microsoft.com/office/drawing/2014/main" id="{319EEB3A-E795-4A67-AFA5-978DA082ADC8}"/>
                </a:ext>
              </a:extLst>
            </p:cNvPr>
            <p:cNvSpPr txBox="1">
              <a:spLocks noChangeArrowheads="1"/>
            </p:cNvSpPr>
            <p:nvPr/>
          </p:nvSpPr>
          <p:spPr bwMode="auto">
            <a:xfrm>
              <a:off x="933262" y="3067472"/>
              <a:ext cx="8564491"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just" eaLnBrk="1" hangingPunct="1">
                <a:spcBef>
                  <a:spcPct val="50000"/>
                </a:spcBef>
              </a:pPr>
              <a:r>
                <a:rPr lang="it-IT" altLang="it-IT" sz="2000" b="1" dirty="0">
                  <a:solidFill>
                    <a:srgbClr val="FF0000"/>
                  </a:solidFill>
                  <a:latin typeface="+mj-lt"/>
                </a:rPr>
                <a:t>Il vantaggio competitivo è il valore che un’azienda è in grado di produrre con i suoi prodotti che si concretizza nel prezzo che i suoi clienti sono disposti a pagare per i suoi prodotti</a:t>
              </a:r>
            </a:p>
          </p:txBody>
        </p:sp>
        <p:sp>
          <p:nvSpPr>
            <p:cNvPr id="6" name="WordArt 5">
              <a:extLst>
                <a:ext uri="{FF2B5EF4-FFF2-40B4-BE49-F238E27FC236}">
                  <a16:creationId xmlns:a16="http://schemas.microsoft.com/office/drawing/2014/main" id="{6EBA0599-12DC-4B24-BA2D-9CF9E206A750}"/>
                </a:ext>
              </a:extLst>
            </p:cNvPr>
            <p:cNvSpPr>
              <a:spLocks noChangeArrowheads="1" noChangeShapeType="1" noTextEdit="1"/>
            </p:cNvSpPr>
            <p:nvPr/>
          </p:nvSpPr>
          <p:spPr bwMode="auto">
            <a:xfrm>
              <a:off x="606996" y="3981872"/>
              <a:ext cx="2691697" cy="1457325"/>
            </a:xfrm>
            <a:prstGeom prst="rect">
              <a:avLst/>
            </a:prstGeom>
          </p:spPr>
          <p:txBody>
            <a:bodyPr wrap="none" fromWordArt="1">
              <a:prstTxWarp prst="textSlantUp">
                <a:avLst>
                  <a:gd name="adj" fmla="val 55556"/>
                </a:avLst>
              </a:prstTxWarp>
            </a:bodyPr>
            <a:lstStyle/>
            <a:p>
              <a:pPr algn="ctr"/>
              <a:r>
                <a:rPr lang="it-IT" sz="3600" kern="10">
                  <a:ln w="9525">
                    <a:solidFill>
                      <a:srgbClr val="000000"/>
                    </a:solidFill>
                    <a:round/>
                    <a:headEnd/>
                    <a:tailEnd/>
                  </a:ln>
                  <a:solidFill>
                    <a:srgbClr val="FF0066"/>
                  </a:solidFill>
                  <a:latin typeface="+mj-lt"/>
                </a:rPr>
                <a:t>varietà e assortimento</a:t>
              </a:r>
            </a:p>
          </p:txBody>
        </p:sp>
        <p:sp>
          <p:nvSpPr>
            <p:cNvPr id="7" name="WordArt 6">
              <a:extLst>
                <a:ext uri="{FF2B5EF4-FFF2-40B4-BE49-F238E27FC236}">
                  <a16:creationId xmlns:a16="http://schemas.microsoft.com/office/drawing/2014/main" id="{917CFF45-3D3A-41CE-B9BD-A8029A0A4042}"/>
                </a:ext>
              </a:extLst>
            </p:cNvPr>
            <p:cNvSpPr>
              <a:spLocks noChangeArrowheads="1" noChangeShapeType="1" noTextEdit="1"/>
            </p:cNvSpPr>
            <p:nvPr/>
          </p:nvSpPr>
          <p:spPr bwMode="auto">
            <a:xfrm rot="2911937">
              <a:off x="6599387" y="5058149"/>
              <a:ext cx="2514600" cy="1559961"/>
            </a:xfrm>
            <a:prstGeom prst="rect">
              <a:avLst/>
            </a:prstGeom>
          </p:spPr>
          <p:txBody>
            <a:bodyPr wrap="none" fromWordArt="1">
              <a:prstTxWarp prst="textSlantUp">
                <a:avLst>
                  <a:gd name="adj" fmla="val 55556"/>
                </a:avLst>
              </a:prstTxWarp>
            </a:bodyPr>
            <a:lstStyle/>
            <a:p>
              <a:pPr algn="ctr"/>
              <a:r>
                <a:rPr lang="it-IT" sz="3600" kern="10" dirty="0">
                  <a:ln w="9525">
                    <a:solidFill>
                      <a:srgbClr val="000000"/>
                    </a:solidFill>
                    <a:round/>
                    <a:headEnd/>
                    <a:tailEnd/>
                  </a:ln>
                  <a:solidFill>
                    <a:srgbClr val="66FF99"/>
                  </a:solidFill>
                  <a:latin typeface="+mj-lt"/>
                </a:rPr>
                <a:t>qualità dei prodotti</a:t>
              </a:r>
            </a:p>
          </p:txBody>
        </p:sp>
        <p:sp>
          <p:nvSpPr>
            <p:cNvPr id="8" name="WordArt 7">
              <a:extLst>
                <a:ext uri="{FF2B5EF4-FFF2-40B4-BE49-F238E27FC236}">
                  <a16:creationId xmlns:a16="http://schemas.microsoft.com/office/drawing/2014/main" id="{F07542F2-F1A8-4286-B011-DD5760C93094}"/>
                </a:ext>
              </a:extLst>
            </p:cNvPr>
            <p:cNvSpPr>
              <a:spLocks noChangeArrowheads="1" noChangeShapeType="1" noTextEdit="1"/>
            </p:cNvSpPr>
            <p:nvPr/>
          </p:nvSpPr>
          <p:spPr bwMode="auto">
            <a:xfrm rot="1080071">
              <a:off x="7132323" y="3829472"/>
              <a:ext cx="2691697" cy="1457325"/>
            </a:xfrm>
            <a:prstGeom prst="rect">
              <a:avLst/>
            </a:prstGeom>
          </p:spPr>
          <p:txBody>
            <a:bodyPr wrap="none" fromWordArt="1">
              <a:prstTxWarp prst="textSlantUp">
                <a:avLst>
                  <a:gd name="adj" fmla="val 55556"/>
                </a:avLst>
              </a:prstTxWarp>
            </a:bodyPr>
            <a:lstStyle/>
            <a:p>
              <a:pPr algn="ctr"/>
              <a:r>
                <a:rPr lang="it-IT" sz="3600" kern="10">
                  <a:ln w="9525">
                    <a:solidFill>
                      <a:srgbClr val="000000"/>
                    </a:solidFill>
                    <a:round/>
                    <a:headEnd/>
                    <a:tailEnd/>
                  </a:ln>
                  <a:solidFill>
                    <a:srgbClr val="FFCCFF"/>
                  </a:solidFill>
                  <a:latin typeface="+mj-lt"/>
                </a:rPr>
                <a:t>tempestività del servizio</a:t>
              </a:r>
            </a:p>
          </p:txBody>
        </p:sp>
        <p:sp>
          <p:nvSpPr>
            <p:cNvPr id="9" name="WordArt 8">
              <a:extLst>
                <a:ext uri="{FF2B5EF4-FFF2-40B4-BE49-F238E27FC236}">
                  <a16:creationId xmlns:a16="http://schemas.microsoft.com/office/drawing/2014/main" id="{FC5E5FCF-BA47-4C35-8A2B-BE453083214C}"/>
                </a:ext>
              </a:extLst>
            </p:cNvPr>
            <p:cNvSpPr>
              <a:spLocks noChangeArrowheads="1" noChangeShapeType="1" noTextEdit="1"/>
            </p:cNvSpPr>
            <p:nvPr/>
          </p:nvSpPr>
          <p:spPr bwMode="auto">
            <a:xfrm rot="2360526">
              <a:off x="2366878" y="5180766"/>
              <a:ext cx="2691697" cy="1457325"/>
            </a:xfrm>
            <a:prstGeom prst="rect">
              <a:avLst/>
            </a:prstGeom>
          </p:spPr>
          <p:txBody>
            <a:bodyPr wrap="none" fromWordArt="1">
              <a:prstTxWarp prst="textSlantUp">
                <a:avLst>
                  <a:gd name="adj" fmla="val 55556"/>
                </a:avLst>
              </a:prstTxWarp>
            </a:bodyPr>
            <a:lstStyle/>
            <a:p>
              <a:pPr algn="ctr"/>
              <a:r>
                <a:rPr lang="it-IT" sz="3600" kern="10" dirty="0">
                  <a:ln w="9525">
                    <a:solidFill>
                      <a:srgbClr val="000000"/>
                    </a:solidFill>
                    <a:round/>
                    <a:headEnd/>
                    <a:tailEnd/>
                  </a:ln>
                  <a:solidFill>
                    <a:srgbClr val="00CCFF"/>
                  </a:solidFill>
                  <a:latin typeface="+mj-lt"/>
                </a:rPr>
                <a:t>prestazioni accessorie</a:t>
              </a:r>
            </a:p>
          </p:txBody>
        </p:sp>
        <p:sp>
          <p:nvSpPr>
            <p:cNvPr id="10" name="WordArt 9">
              <a:extLst>
                <a:ext uri="{FF2B5EF4-FFF2-40B4-BE49-F238E27FC236}">
                  <a16:creationId xmlns:a16="http://schemas.microsoft.com/office/drawing/2014/main" id="{41A83E31-E973-4CD9-8A64-10ECA7E6E336}"/>
                </a:ext>
              </a:extLst>
            </p:cNvPr>
            <p:cNvSpPr>
              <a:spLocks noChangeArrowheads="1" noChangeShapeType="1" noTextEdit="1"/>
            </p:cNvSpPr>
            <p:nvPr/>
          </p:nvSpPr>
          <p:spPr bwMode="auto">
            <a:xfrm>
              <a:off x="3417865" y="4073947"/>
              <a:ext cx="3435981" cy="1457325"/>
            </a:xfrm>
            <a:prstGeom prst="rect">
              <a:avLst/>
            </a:prstGeom>
          </p:spPr>
          <p:txBody>
            <a:bodyPr wrap="none" fromWordArt="1">
              <a:prstTxWarp prst="textSlantUp">
                <a:avLst>
                  <a:gd name="adj" fmla="val 55556"/>
                </a:avLst>
              </a:prstTxWarp>
            </a:bodyPr>
            <a:lstStyle/>
            <a:p>
              <a:pPr algn="ctr"/>
              <a:r>
                <a:rPr lang="it-IT" sz="3600" kern="10" dirty="0">
                  <a:ln w="9525">
                    <a:solidFill>
                      <a:srgbClr val="000000"/>
                    </a:solidFill>
                    <a:round/>
                    <a:headEnd/>
                    <a:tailEnd/>
                  </a:ln>
                  <a:solidFill>
                    <a:srgbClr val="FFFF99"/>
                  </a:solidFill>
                  <a:latin typeface="+mj-lt"/>
                </a:rPr>
                <a:t>capillarità della distribuzione</a:t>
              </a:r>
            </a:p>
          </p:txBody>
        </p:sp>
      </p:grpSp>
    </p:spTree>
    <p:extLst>
      <p:ext uri="{BB962C8B-B14F-4D97-AF65-F5344CB8AC3E}">
        <p14:creationId xmlns:p14="http://schemas.microsoft.com/office/powerpoint/2010/main" val="25604045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12777BD9-DE04-48CE-9BEC-CF9AA9FD1D1C}"/>
              </a:ext>
            </a:extLst>
          </p:cNvPr>
          <p:cNvGrpSpPr/>
          <p:nvPr/>
        </p:nvGrpSpPr>
        <p:grpSpPr>
          <a:xfrm>
            <a:off x="606996" y="1196752"/>
            <a:ext cx="3686175" cy="1219200"/>
            <a:chOff x="606996" y="1196752"/>
            <a:chExt cx="3686175" cy="1219200"/>
          </a:xfrm>
        </p:grpSpPr>
        <p:sp>
          <p:nvSpPr>
            <p:cNvPr id="71682" name="AutoShape 2"/>
            <p:cNvSpPr>
              <a:spLocks noChangeArrowheads="1"/>
            </p:cNvSpPr>
            <p:nvPr/>
          </p:nvSpPr>
          <p:spPr bwMode="auto">
            <a:xfrm>
              <a:off x="606996" y="1196752"/>
              <a:ext cx="3686175" cy="1219200"/>
            </a:xfrm>
            <a:prstGeom prst="homePlate">
              <a:avLst>
                <a:gd name="adj" fmla="val 67188"/>
              </a:avLst>
            </a:prstGeom>
            <a:solidFill>
              <a:schemeClr val="bg1"/>
            </a:solidFill>
            <a:ln w="9525">
              <a:solidFill>
                <a:srgbClr val="FF0066"/>
              </a:solidFill>
              <a:miter lim="800000"/>
              <a:headEnd/>
              <a:tailEnd/>
            </a:ln>
            <a:effectLst>
              <a:outerShdw dist="107763" dir="18900000" algn="ctr" rotWithShape="0">
                <a:schemeClr val="bg2">
                  <a:alpha val="50000"/>
                </a:schemeClr>
              </a:outerShdw>
            </a:effectLst>
          </p:spPr>
          <p:txBody>
            <a:bodyPr wrap="none" anchor="ctr"/>
            <a:lstStyle/>
            <a:p>
              <a:pPr>
                <a:defRPr/>
              </a:pPr>
              <a:endParaRPr lang="it-IT"/>
            </a:p>
          </p:txBody>
        </p:sp>
        <p:sp>
          <p:nvSpPr>
            <p:cNvPr id="34819" name="Text Box 3"/>
            <p:cNvSpPr txBox="1">
              <a:spLocks noChangeArrowheads="1"/>
            </p:cNvSpPr>
            <p:nvPr/>
          </p:nvSpPr>
          <p:spPr bwMode="auto">
            <a:xfrm>
              <a:off x="864170" y="1544741"/>
              <a:ext cx="3171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800" dirty="0">
                  <a:latin typeface="+mn-lt"/>
                </a:rPr>
                <a:t>Leadership di costo</a:t>
              </a:r>
            </a:p>
          </p:txBody>
        </p:sp>
      </p:grpSp>
      <p:grpSp>
        <p:nvGrpSpPr>
          <p:cNvPr id="4" name="Gruppo 3">
            <a:extLst>
              <a:ext uri="{FF2B5EF4-FFF2-40B4-BE49-F238E27FC236}">
                <a16:creationId xmlns:a16="http://schemas.microsoft.com/office/drawing/2014/main" id="{6E766747-A587-42DF-9FB3-E2814A39AAA3}"/>
              </a:ext>
            </a:extLst>
          </p:cNvPr>
          <p:cNvGrpSpPr/>
          <p:nvPr/>
        </p:nvGrpSpPr>
        <p:grpSpPr>
          <a:xfrm>
            <a:off x="606994" y="4191000"/>
            <a:ext cx="3686175" cy="1219200"/>
            <a:chOff x="606994" y="4191000"/>
            <a:chExt cx="3686175" cy="1219200"/>
          </a:xfrm>
        </p:grpSpPr>
        <p:sp>
          <p:nvSpPr>
            <p:cNvPr id="71684" name="AutoShape 4"/>
            <p:cNvSpPr>
              <a:spLocks noChangeArrowheads="1"/>
            </p:cNvSpPr>
            <p:nvPr/>
          </p:nvSpPr>
          <p:spPr bwMode="auto">
            <a:xfrm>
              <a:off x="606994" y="4191000"/>
              <a:ext cx="3686175" cy="1219200"/>
            </a:xfrm>
            <a:prstGeom prst="homePlate">
              <a:avLst>
                <a:gd name="adj" fmla="val 67188"/>
              </a:avLst>
            </a:prstGeom>
            <a:solidFill>
              <a:schemeClr val="bg1"/>
            </a:solidFill>
            <a:ln w="9525">
              <a:solidFill>
                <a:srgbClr val="FF0066"/>
              </a:solidFill>
              <a:miter lim="800000"/>
              <a:headEnd/>
              <a:tailEnd/>
            </a:ln>
            <a:effectLst>
              <a:outerShdw dist="107763" dir="18900000" algn="ctr" rotWithShape="0">
                <a:schemeClr val="bg2">
                  <a:alpha val="50000"/>
                </a:schemeClr>
              </a:outerShdw>
            </a:effectLst>
          </p:spPr>
          <p:txBody>
            <a:bodyPr wrap="none" anchor="ctr"/>
            <a:lstStyle/>
            <a:p>
              <a:pPr>
                <a:defRPr/>
              </a:pPr>
              <a:endParaRPr lang="it-IT"/>
            </a:p>
          </p:txBody>
        </p:sp>
        <p:sp>
          <p:nvSpPr>
            <p:cNvPr id="34821" name="Text Box 5"/>
            <p:cNvSpPr txBox="1">
              <a:spLocks noChangeArrowheads="1"/>
            </p:cNvSpPr>
            <p:nvPr/>
          </p:nvSpPr>
          <p:spPr bwMode="auto">
            <a:xfrm>
              <a:off x="864170" y="4327525"/>
              <a:ext cx="3171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800" dirty="0">
                  <a:latin typeface="+mn-lt"/>
                </a:rPr>
                <a:t>Leadership di differenziazione</a:t>
              </a:r>
            </a:p>
          </p:txBody>
        </p:sp>
      </p:grpSp>
      <p:sp>
        <p:nvSpPr>
          <p:cNvPr id="34822" name="Text Box 6"/>
          <p:cNvSpPr txBox="1">
            <a:spLocks noChangeArrowheads="1"/>
          </p:cNvSpPr>
          <p:nvPr/>
        </p:nvSpPr>
        <p:spPr bwMode="auto">
          <a:xfrm>
            <a:off x="4972049" y="1390853"/>
            <a:ext cx="4886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400" dirty="0">
                <a:latin typeface="+mn-lt"/>
              </a:rPr>
              <a:t>L’impresa è in grado di fornire </a:t>
            </a:r>
            <a:r>
              <a:rPr lang="it-IT" altLang="it-IT" sz="2400" dirty="0">
                <a:solidFill>
                  <a:srgbClr val="C00000"/>
                </a:solidFill>
                <a:latin typeface="+mn-lt"/>
              </a:rPr>
              <a:t>prodotti equivalenti a prezzi più bassi</a:t>
            </a:r>
          </a:p>
        </p:txBody>
      </p:sp>
      <p:sp>
        <p:nvSpPr>
          <p:cNvPr id="34823" name="Text Box 7"/>
          <p:cNvSpPr txBox="1">
            <a:spLocks noChangeArrowheads="1"/>
          </p:cNvSpPr>
          <p:nvPr/>
        </p:nvSpPr>
        <p:spPr bwMode="auto">
          <a:xfrm>
            <a:off x="4972049" y="3477647"/>
            <a:ext cx="48863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400" dirty="0">
                <a:latin typeface="+mn-lt"/>
              </a:rPr>
              <a:t>L’impresa è in grado di fornire prodotti </a:t>
            </a:r>
            <a:r>
              <a:rPr lang="it-IT" altLang="it-IT" sz="2400" dirty="0">
                <a:solidFill>
                  <a:srgbClr val="C00000"/>
                </a:solidFill>
                <a:latin typeface="+mn-lt"/>
              </a:rPr>
              <a:t>con caratteristiche qualitative tali da distinguerla </a:t>
            </a:r>
            <a:r>
              <a:rPr lang="it-IT" altLang="it-IT" sz="2400" dirty="0">
                <a:latin typeface="+mn-lt"/>
              </a:rPr>
              <a:t>dalle imprese concorrenti e determinare la preferenza e la fedeltà dei clienti rendendoli anche poco sensibili alle variazioni di prezzo</a:t>
            </a:r>
          </a:p>
        </p:txBody>
      </p:sp>
      <p:sp>
        <p:nvSpPr>
          <p:cNvPr id="2" name="CasellaDiTesto 1">
            <a:extLst>
              <a:ext uri="{FF2B5EF4-FFF2-40B4-BE49-F238E27FC236}">
                <a16:creationId xmlns:a16="http://schemas.microsoft.com/office/drawing/2014/main" id="{8A4B1C6C-F0E7-4395-B5AE-45A8F93B26B9}"/>
              </a:ext>
            </a:extLst>
          </p:cNvPr>
          <p:cNvSpPr txBox="1"/>
          <p:nvPr/>
        </p:nvSpPr>
        <p:spPr>
          <a:xfrm>
            <a:off x="4994982" y="271810"/>
            <a:ext cx="1585242" cy="584775"/>
          </a:xfrm>
          <a:prstGeom prst="rect">
            <a:avLst/>
          </a:prstGeom>
          <a:noFill/>
        </p:spPr>
        <p:txBody>
          <a:bodyPr wrap="none" rtlCol="0">
            <a:spAutoFit/>
          </a:bodyPr>
          <a:lstStyle/>
          <a:p>
            <a:r>
              <a:rPr lang="it-IT" sz="3200" b="1" dirty="0">
                <a:solidFill>
                  <a:srgbClr val="C00000"/>
                </a:solidFill>
              </a:rPr>
              <a:t>FATTORI</a:t>
            </a:r>
          </a:p>
        </p:txBody>
      </p:sp>
    </p:spTree>
    <p:extLst>
      <p:ext uri="{BB962C8B-B14F-4D97-AF65-F5344CB8AC3E}">
        <p14:creationId xmlns:p14="http://schemas.microsoft.com/office/powerpoint/2010/main" val="270029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642937" y="1054164"/>
            <a:ext cx="90011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500" dirty="0">
                <a:latin typeface="+mj-lt"/>
              </a:rPr>
              <a:t>Diventa quindi indispensabile GENERALE VALORE e ciò è possibile </a:t>
            </a:r>
            <a:r>
              <a:rPr lang="it-IT" altLang="it-IT" sz="2500" dirty="0">
                <a:solidFill>
                  <a:srgbClr val="C00000"/>
                </a:solidFill>
                <a:latin typeface="+mj-lt"/>
              </a:rPr>
              <a:t>solo se le FUNZIONI PRIMARIE E FUNZIONI DI SUPPORTO dialogano </a:t>
            </a:r>
            <a:r>
              <a:rPr lang="it-IT" altLang="it-IT" sz="2500" dirty="0">
                <a:latin typeface="+mj-lt"/>
              </a:rPr>
              <a:t>tra loro</a:t>
            </a:r>
          </a:p>
        </p:txBody>
      </p:sp>
      <p:grpSp>
        <p:nvGrpSpPr>
          <p:cNvPr id="2" name="Gruppo 1">
            <a:extLst>
              <a:ext uri="{FF2B5EF4-FFF2-40B4-BE49-F238E27FC236}">
                <a16:creationId xmlns:a16="http://schemas.microsoft.com/office/drawing/2014/main" id="{B998D6AA-CF51-4FF1-A7A5-7631AC0C7923}"/>
              </a:ext>
            </a:extLst>
          </p:cNvPr>
          <p:cNvGrpSpPr/>
          <p:nvPr/>
        </p:nvGrpSpPr>
        <p:grpSpPr>
          <a:xfrm>
            <a:off x="751012" y="2632859"/>
            <a:ext cx="3686175" cy="1219200"/>
            <a:chOff x="342900" y="2632859"/>
            <a:chExt cx="3686175" cy="1219200"/>
          </a:xfrm>
        </p:grpSpPr>
        <p:sp>
          <p:nvSpPr>
            <p:cNvPr id="72707" name="AutoShape 3"/>
            <p:cNvSpPr>
              <a:spLocks noChangeArrowheads="1"/>
            </p:cNvSpPr>
            <p:nvPr/>
          </p:nvSpPr>
          <p:spPr bwMode="auto">
            <a:xfrm>
              <a:off x="342900" y="2632859"/>
              <a:ext cx="3686175" cy="1219200"/>
            </a:xfrm>
            <a:prstGeom prst="homePlate">
              <a:avLst>
                <a:gd name="adj" fmla="val 67188"/>
              </a:avLst>
            </a:prstGeom>
            <a:solidFill>
              <a:schemeClr val="bg1"/>
            </a:solidFill>
            <a:ln w="9525">
              <a:solidFill>
                <a:srgbClr val="FF0066"/>
              </a:solidFill>
              <a:miter lim="800000"/>
              <a:headEnd/>
              <a:tailEnd/>
            </a:ln>
            <a:effectLst>
              <a:outerShdw dist="107763" dir="18900000" algn="ctr" rotWithShape="0">
                <a:schemeClr val="bg2">
                  <a:alpha val="50000"/>
                </a:schemeClr>
              </a:outerShdw>
            </a:effectLst>
          </p:spPr>
          <p:txBody>
            <a:bodyPr wrap="none" anchor="ctr"/>
            <a:lstStyle/>
            <a:p>
              <a:pPr>
                <a:defRPr/>
              </a:pPr>
              <a:endParaRPr lang="it-IT"/>
            </a:p>
          </p:txBody>
        </p:sp>
        <p:sp>
          <p:nvSpPr>
            <p:cNvPr id="35844" name="Text Box 4"/>
            <p:cNvSpPr txBox="1">
              <a:spLocks noChangeArrowheads="1"/>
            </p:cNvSpPr>
            <p:nvPr/>
          </p:nvSpPr>
          <p:spPr bwMode="auto">
            <a:xfrm>
              <a:off x="517160" y="2980849"/>
              <a:ext cx="3171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800" dirty="0">
                  <a:latin typeface="+mj-lt"/>
                </a:rPr>
                <a:t>FUNZIONI PRIMARIE</a:t>
              </a:r>
            </a:p>
          </p:txBody>
        </p:sp>
      </p:grpSp>
      <p:sp>
        <p:nvSpPr>
          <p:cNvPr id="35845" name="Text Box 5"/>
          <p:cNvSpPr txBox="1">
            <a:spLocks noChangeArrowheads="1"/>
          </p:cNvSpPr>
          <p:nvPr/>
        </p:nvSpPr>
        <p:spPr bwMode="auto">
          <a:xfrm>
            <a:off x="4639444" y="2549961"/>
            <a:ext cx="48863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800" dirty="0">
                <a:latin typeface="+mj-lt"/>
              </a:rPr>
              <a:t>Quelle </a:t>
            </a:r>
            <a:r>
              <a:rPr lang="it-IT" altLang="it-IT" sz="2800" dirty="0">
                <a:solidFill>
                  <a:srgbClr val="C00000"/>
                </a:solidFill>
                <a:latin typeface="+mj-lt"/>
              </a:rPr>
              <a:t>direttamente coinvolte nel processo di trasformazione </a:t>
            </a:r>
            <a:r>
              <a:rPr lang="it-IT" altLang="it-IT" sz="2800" dirty="0">
                <a:latin typeface="+mj-lt"/>
              </a:rPr>
              <a:t>e vendita dei prodotti</a:t>
            </a:r>
          </a:p>
        </p:txBody>
      </p:sp>
      <p:grpSp>
        <p:nvGrpSpPr>
          <p:cNvPr id="3" name="Gruppo 2">
            <a:extLst>
              <a:ext uri="{FF2B5EF4-FFF2-40B4-BE49-F238E27FC236}">
                <a16:creationId xmlns:a16="http://schemas.microsoft.com/office/drawing/2014/main" id="{A415EDDC-A134-464A-8E89-1CB46A62735D}"/>
              </a:ext>
            </a:extLst>
          </p:cNvPr>
          <p:cNvGrpSpPr/>
          <p:nvPr/>
        </p:nvGrpSpPr>
        <p:grpSpPr>
          <a:xfrm>
            <a:off x="751012" y="4791020"/>
            <a:ext cx="3686175" cy="1219200"/>
            <a:chOff x="342900" y="4888696"/>
            <a:chExt cx="3686175" cy="1219200"/>
          </a:xfrm>
        </p:grpSpPr>
        <p:sp>
          <p:nvSpPr>
            <p:cNvPr id="72710" name="AutoShape 6"/>
            <p:cNvSpPr>
              <a:spLocks noChangeArrowheads="1"/>
            </p:cNvSpPr>
            <p:nvPr/>
          </p:nvSpPr>
          <p:spPr bwMode="auto">
            <a:xfrm>
              <a:off x="342900" y="4888696"/>
              <a:ext cx="3686175" cy="1219200"/>
            </a:xfrm>
            <a:prstGeom prst="homePlate">
              <a:avLst>
                <a:gd name="adj" fmla="val 67188"/>
              </a:avLst>
            </a:prstGeom>
            <a:solidFill>
              <a:schemeClr val="bg1"/>
            </a:solidFill>
            <a:ln w="9525">
              <a:solidFill>
                <a:srgbClr val="FF0066"/>
              </a:solidFill>
              <a:miter lim="800000"/>
              <a:headEnd/>
              <a:tailEnd/>
            </a:ln>
            <a:effectLst>
              <a:outerShdw dist="107763" dir="18900000" algn="ctr" rotWithShape="0">
                <a:schemeClr val="bg2">
                  <a:alpha val="50000"/>
                </a:schemeClr>
              </a:outerShdw>
            </a:effectLst>
          </p:spPr>
          <p:txBody>
            <a:bodyPr wrap="none" anchor="ctr"/>
            <a:lstStyle/>
            <a:p>
              <a:pPr>
                <a:defRPr/>
              </a:pPr>
              <a:endParaRPr lang="it-IT"/>
            </a:p>
          </p:txBody>
        </p:sp>
        <p:sp>
          <p:nvSpPr>
            <p:cNvPr id="35847" name="Text Box 7"/>
            <p:cNvSpPr txBox="1">
              <a:spLocks noChangeArrowheads="1"/>
            </p:cNvSpPr>
            <p:nvPr/>
          </p:nvSpPr>
          <p:spPr bwMode="auto">
            <a:xfrm>
              <a:off x="517160" y="4978873"/>
              <a:ext cx="3171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800" dirty="0">
                  <a:latin typeface="+mj-lt"/>
                </a:rPr>
                <a:t>FUNZIONI DI SUPPORTO</a:t>
              </a:r>
            </a:p>
          </p:txBody>
        </p:sp>
      </p:grpSp>
      <p:sp>
        <p:nvSpPr>
          <p:cNvPr id="35848" name="Text Box 8"/>
          <p:cNvSpPr txBox="1">
            <a:spLocks noChangeArrowheads="1"/>
          </p:cNvSpPr>
          <p:nvPr/>
        </p:nvSpPr>
        <p:spPr bwMode="auto">
          <a:xfrm>
            <a:off x="4757737" y="4923566"/>
            <a:ext cx="48863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800" dirty="0">
                <a:latin typeface="+mj-lt"/>
              </a:rPr>
              <a:t>Funzioni strumentali (di supporto) alle funzioni primarie</a:t>
            </a:r>
          </a:p>
        </p:txBody>
      </p:sp>
      <p:sp>
        <p:nvSpPr>
          <p:cNvPr id="9" name="CasellaDiTesto 8">
            <a:extLst>
              <a:ext uri="{FF2B5EF4-FFF2-40B4-BE49-F238E27FC236}">
                <a16:creationId xmlns:a16="http://schemas.microsoft.com/office/drawing/2014/main" id="{2B07EE84-7584-4B2C-BAF0-A40C68C60A1B}"/>
              </a:ext>
            </a:extLst>
          </p:cNvPr>
          <p:cNvSpPr txBox="1"/>
          <p:nvPr/>
        </p:nvSpPr>
        <p:spPr>
          <a:xfrm>
            <a:off x="4994982" y="271810"/>
            <a:ext cx="1585242" cy="584775"/>
          </a:xfrm>
          <a:prstGeom prst="rect">
            <a:avLst/>
          </a:prstGeom>
          <a:noFill/>
        </p:spPr>
        <p:txBody>
          <a:bodyPr wrap="none" rtlCol="0">
            <a:spAutoFit/>
          </a:bodyPr>
          <a:lstStyle/>
          <a:p>
            <a:r>
              <a:rPr lang="it-IT" sz="3200" b="1" dirty="0">
                <a:solidFill>
                  <a:srgbClr val="C00000"/>
                </a:solidFill>
              </a:rPr>
              <a:t>FATTORI</a:t>
            </a:r>
          </a:p>
        </p:txBody>
      </p:sp>
    </p:spTree>
    <p:extLst>
      <p:ext uri="{BB962C8B-B14F-4D97-AF65-F5344CB8AC3E}">
        <p14:creationId xmlns:p14="http://schemas.microsoft.com/office/powerpoint/2010/main" val="2135529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8DB107A9-454A-4E01-99D6-8F88F004DAA3}"/>
              </a:ext>
            </a:extLst>
          </p:cNvPr>
          <p:cNvGrpSpPr/>
          <p:nvPr/>
        </p:nvGrpSpPr>
        <p:grpSpPr>
          <a:xfrm>
            <a:off x="263029" y="1066800"/>
            <a:ext cx="9790301" cy="5257800"/>
            <a:chOff x="496699" y="1066800"/>
            <a:chExt cx="9790301" cy="5257800"/>
          </a:xfrm>
        </p:grpSpPr>
        <p:sp>
          <p:nvSpPr>
            <p:cNvPr id="36866" name="Rectangle 2"/>
            <p:cNvSpPr>
              <a:spLocks noChangeArrowheads="1"/>
            </p:cNvSpPr>
            <p:nvPr/>
          </p:nvSpPr>
          <p:spPr bwMode="auto">
            <a:xfrm>
              <a:off x="514350" y="1066800"/>
              <a:ext cx="857250" cy="32766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a:latin typeface="+mn-lt"/>
              </a:endParaRPr>
            </a:p>
          </p:txBody>
        </p:sp>
        <p:sp>
          <p:nvSpPr>
            <p:cNvPr id="36867" name="Rectangle 3"/>
            <p:cNvSpPr>
              <a:spLocks noChangeArrowheads="1"/>
            </p:cNvSpPr>
            <p:nvPr/>
          </p:nvSpPr>
          <p:spPr bwMode="auto">
            <a:xfrm rot="5400000">
              <a:off x="4291013" y="-1766888"/>
              <a:ext cx="762000" cy="6429375"/>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a:latin typeface="+mn-lt"/>
              </a:endParaRPr>
            </a:p>
          </p:txBody>
        </p:sp>
        <p:sp>
          <p:nvSpPr>
            <p:cNvPr id="36868" name="Rectangle 4"/>
            <p:cNvSpPr>
              <a:spLocks noChangeArrowheads="1"/>
            </p:cNvSpPr>
            <p:nvPr/>
          </p:nvSpPr>
          <p:spPr bwMode="auto">
            <a:xfrm rot="5400000">
              <a:off x="4291013" y="-90488"/>
              <a:ext cx="762000" cy="6429375"/>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a:latin typeface="+mn-lt"/>
              </a:endParaRPr>
            </a:p>
          </p:txBody>
        </p:sp>
        <p:sp>
          <p:nvSpPr>
            <p:cNvPr id="36869" name="Rectangle 5"/>
            <p:cNvSpPr>
              <a:spLocks noChangeArrowheads="1"/>
            </p:cNvSpPr>
            <p:nvPr/>
          </p:nvSpPr>
          <p:spPr bwMode="auto">
            <a:xfrm rot="5400000">
              <a:off x="4291013" y="747712"/>
              <a:ext cx="762000" cy="6429375"/>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a:latin typeface="+mn-lt"/>
              </a:endParaRPr>
            </a:p>
          </p:txBody>
        </p:sp>
        <p:sp>
          <p:nvSpPr>
            <p:cNvPr id="36870" name="Rectangle 6"/>
            <p:cNvSpPr>
              <a:spLocks noChangeArrowheads="1"/>
            </p:cNvSpPr>
            <p:nvPr/>
          </p:nvSpPr>
          <p:spPr bwMode="auto">
            <a:xfrm rot="5400000">
              <a:off x="4291013" y="-928688"/>
              <a:ext cx="762000" cy="6429375"/>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a:latin typeface="+mn-lt"/>
              </a:endParaRPr>
            </a:p>
          </p:txBody>
        </p:sp>
        <p:sp>
          <p:nvSpPr>
            <p:cNvPr id="36871" name="Rectangle 7"/>
            <p:cNvSpPr>
              <a:spLocks noChangeArrowheads="1"/>
            </p:cNvSpPr>
            <p:nvPr/>
          </p:nvSpPr>
          <p:spPr bwMode="auto">
            <a:xfrm>
              <a:off x="514350" y="4495800"/>
              <a:ext cx="857250" cy="18288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a:latin typeface="+mn-lt"/>
              </a:endParaRPr>
            </a:p>
          </p:txBody>
        </p:sp>
        <p:sp>
          <p:nvSpPr>
            <p:cNvPr id="36872" name="Rectangle 8"/>
            <p:cNvSpPr>
              <a:spLocks noChangeArrowheads="1"/>
            </p:cNvSpPr>
            <p:nvPr/>
          </p:nvSpPr>
          <p:spPr bwMode="auto">
            <a:xfrm rot="5400000">
              <a:off x="1314450" y="4638675"/>
              <a:ext cx="1828800" cy="1543050"/>
            </a:xfrm>
            <a:prstGeom prst="rect">
              <a:avLst/>
            </a:prstGeom>
            <a:noFill/>
            <a:ln w="9525" algn="ctr">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a:latin typeface="+mn-lt"/>
              </a:endParaRPr>
            </a:p>
          </p:txBody>
        </p:sp>
        <p:sp>
          <p:nvSpPr>
            <p:cNvPr id="36873" name="Rectangle 9"/>
            <p:cNvSpPr>
              <a:spLocks noChangeArrowheads="1"/>
            </p:cNvSpPr>
            <p:nvPr/>
          </p:nvSpPr>
          <p:spPr bwMode="auto">
            <a:xfrm rot="5400000">
              <a:off x="6200775" y="4638675"/>
              <a:ext cx="1828800" cy="1543050"/>
            </a:xfrm>
            <a:prstGeom prst="rect">
              <a:avLst/>
            </a:prstGeom>
            <a:noFill/>
            <a:ln w="9525" algn="ctr">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a:latin typeface="+mn-lt"/>
              </a:endParaRPr>
            </a:p>
          </p:txBody>
        </p:sp>
        <p:sp>
          <p:nvSpPr>
            <p:cNvPr id="36874" name="Rectangle 10"/>
            <p:cNvSpPr>
              <a:spLocks noChangeArrowheads="1"/>
            </p:cNvSpPr>
            <p:nvPr/>
          </p:nvSpPr>
          <p:spPr bwMode="auto">
            <a:xfrm rot="5400000">
              <a:off x="4572000" y="4638675"/>
              <a:ext cx="1828800" cy="1543050"/>
            </a:xfrm>
            <a:prstGeom prst="rect">
              <a:avLst/>
            </a:prstGeom>
            <a:noFill/>
            <a:ln w="9525" algn="ctr">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a:latin typeface="+mn-lt"/>
              </a:endParaRPr>
            </a:p>
          </p:txBody>
        </p:sp>
        <p:sp>
          <p:nvSpPr>
            <p:cNvPr id="36875" name="Rectangle 11"/>
            <p:cNvSpPr>
              <a:spLocks noChangeArrowheads="1"/>
            </p:cNvSpPr>
            <p:nvPr/>
          </p:nvSpPr>
          <p:spPr bwMode="auto">
            <a:xfrm rot="5400000">
              <a:off x="2943225" y="4638675"/>
              <a:ext cx="1828800" cy="1543050"/>
            </a:xfrm>
            <a:prstGeom prst="rect">
              <a:avLst/>
            </a:prstGeom>
            <a:noFill/>
            <a:ln w="9525" algn="ctr">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a:latin typeface="+mn-lt"/>
              </a:endParaRPr>
            </a:p>
          </p:txBody>
        </p:sp>
        <p:sp>
          <p:nvSpPr>
            <p:cNvPr id="36876" name="AutoShape 12"/>
            <p:cNvSpPr>
              <a:spLocks noChangeArrowheads="1"/>
            </p:cNvSpPr>
            <p:nvPr/>
          </p:nvSpPr>
          <p:spPr bwMode="auto">
            <a:xfrm>
              <a:off x="7972425" y="1066800"/>
              <a:ext cx="2314575" cy="5257800"/>
            </a:xfrm>
            <a:prstGeom prst="homePlate">
              <a:avLst>
                <a:gd name="adj" fmla="val 25000"/>
              </a:avLst>
            </a:prstGeom>
            <a:noFill/>
            <a:ln w="9525"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endParaRPr lang="it-IT" altLang="it-IT">
                <a:latin typeface="+mn-lt"/>
              </a:endParaRPr>
            </a:p>
          </p:txBody>
        </p:sp>
        <p:sp>
          <p:nvSpPr>
            <p:cNvPr id="36877" name="Text Box 13"/>
            <p:cNvSpPr txBox="1">
              <a:spLocks noChangeArrowheads="1"/>
            </p:cNvSpPr>
            <p:nvPr/>
          </p:nvSpPr>
          <p:spPr bwMode="auto">
            <a:xfrm rot="16200000">
              <a:off x="-630615" y="2420779"/>
              <a:ext cx="3048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600" dirty="0">
                  <a:latin typeface="+mn-lt"/>
                </a:rPr>
                <a:t>Funzioni di supporto</a:t>
              </a:r>
            </a:p>
          </p:txBody>
        </p:sp>
        <p:sp>
          <p:nvSpPr>
            <p:cNvPr id="36878" name="Text Box 14"/>
            <p:cNvSpPr txBox="1">
              <a:spLocks noChangeArrowheads="1"/>
            </p:cNvSpPr>
            <p:nvPr/>
          </p:nvSpPr>
          <p:spPr bwMode="auto">
            <a:xfrm>
              <a:off x="1457325" y="1132041"/>
              <a:ext cx="64293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000" b="1" dirty="0">
                  <a:latin typeface="+mn-lt"/>
                </a:rPr>
                <a:t>Approvvigionamenti</a:t>
              </a:r>
              <a:r>
                <a:rPr lang="it-IT" altLang="it-IT" sz="2000" dirty="0">
                  <a:latin typeface="+mn-lt"/>
                </a:rPr>
                <a:t>:</a:t>
              </a:r>
              <a:r>
                <a:rPr lang="it-IT" altLang="it-IT" sz="1500" dirty="0">
                  <a:latin typeface="+mn-lt"/>
                </a:rPr>
                <a:t> reperire tutti i beni necessari per la produzione. Gli ordini ai fornitori sono inviati su segnalazione dei </a:t>
              </a:r>
              <a:r>
                <a:rPr lang="it-IT" altLang="it-IT" sz="1500" dirty="0" err="1">
                  <a:latin typeface="+mn-lt"/>
                </a:rPr>
                <a:t>resp</a:t>
              </a:r>
              <a:r>
                <a:rPr lang="it-IT" altLang="it-IT" sz="1500" dirty="0">
                  <a:latin typeface="+mn-lt"/>
                </a:rPr>
                <a:t>, della produzione</a:t>
              </a:r>
            </a:p>
          </p:txBody>
        </p:sp>
        <p:sp>
          <p:nvSpPr>
            <p:cNvPr id="36879" name="Text Box 15"/>
            <p:cNvSpPr txBox="1">
              <a:spLocks noChangeArrowheads="1"/>
            </p:cNvSpPr>
            <p:nvPr/>
          </p:nvSpPr>
          <p:spPr bwMode="auto">
            <a:xfrm>
              <a:off x="1457325" y="2057401"/>
              <a:ext cx="6429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000" b="1" dirty="0">
                  <a:latin typeface="+mn-lt"/>
                </a:rPr>
                <a:t>Personale</a:t>
              </a:r>
              <a:r>
                <a:rPr lang="it-IT" altLang="it-IT" sz="2000" dirty="0">
                  <a:latin typeface="+mn-lt"/>
                </a:rPr>
                <a:t>:</a:t>
              </a:r>
              <a:r>
                <a:rPr lang="it-IT" altLang="it-IT" sz="1500" dirty="0">
                  <a:latin typeface="+mn-lt"/>
                </a:rPr>
                <a:t> tutti i rapporti con i lavoratori dipendenti</a:t>
              </a:r>
            </a:p>
          </p:txBody>
        </p:sp>
        <p:sp>
          <p:nvSpPr>
            <p:cNvPr id="36880" name="Text Box 16"/>
            <p:cNvSpPr txBox="1">
              <a:spLocks noChangeArrowheads="1"/>
            </p:cNvSpPr>
            <p:nvPr/>
          </p:nvSpPr>
          <p:spPr bwMode="auto">
            <a:xfrm>
              <a:off x="1457325" y="2777827"/>
              <a:ext cx="64293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000" b="1" dirty="0">
                  <a:latin typeface="+mn-lt"/>
                </a:rPr>
                <a:t>Ricerca e sviluppo</a:t>
              </a:r>
              <a:r>
                <a:rPr lang="it-IT" altLang="it-IT" sz="2000" dirty="0">
                  <a:latin typeface="+mn-lt"/>
                </a:rPr>
                <a:t>:</a:t>
              </a:r>
              <a:r>
                <a:rPr lang="it-IT" altLang="it-IT" sz="1500" dirty="0">
                  <a:latin typeface="+mn-lt"/>
                </a:rPr>
                <a:t> finalizzato al miglioramento qualitativo del prodotto ed alla sua diversificazione</a:t>
              </a:r>
            </a:p>
          </p:txBody>
        </p:sp>
        <p:sp>
          <p:nvSpPr>
            <p:cNvPr id="36881" name="Text Box 17"/>
            <p:cNvSpPr txBox="1">
              <a:spLocks noChangeArrowheads="1"/>
            </p:cNvSpPr>
            <p:nvPr/>
          </p:nvSpPr>
          <p:spPr bwMode="auto">
            <a:xfrm>
              <a:off x="1457325" y="3585475"/>
              <a:ext cx="64293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000" b="1" dirty="0">
                  <a:latin typeface="+mn-lt"/>
                </a:rPr>
                <a:t>Funzioni infrastrutturali</a:t>
              </a:r>
              <a:r>
                <a:rPr lang="it-IT" altLang="it-IT" sz="2000" dirty="0">
                  <a:latin typeface="+mn-lt"/>
                </a:rPr>
                <a:t>:</a:t>
              </a:r>
              <a:r>
                <a:rPr lang="it-IT" altLang="it-IT" sz="1500" dirty="0">
                  <a:latin typeface="+mn-lt"/>
                </a:rPr>
                <a:t> direzione generale, amministrazione, finanza, controllo di gestione, </a:t>
              </a:r>
              <a:r>
                <a:rPr lang="it-IT" altLang="it-IT" sz="1500" dirty="0" err="1">
                  <a:latin typeface="+mn-lt"/>
                </a:rPr>
                <a:t>ecc</a:t>
              </a:r>
              <a:r>
                <a:rPr lang="it-IT" altLang="it-IT" sz="1500" dirty="0">
                  <a:latin typeface="+mn-lt"/>
                </a:rPr>
                <a:t> tutto ciò che controlla la redditività dell’azienda</a:t>
              </a:r>
            </a:p>
          </p:txBody>
        </p:sp>
        <p:sp>
          <p:nvSpPr>
            <p:cNvPr id="36882" name="Text Box 18"/>
            <p:cNvSpPr txBox="1">
              <a:spLocks noChangeArrowheads="1"/>
            </p:cNvSpPr>
            <p:nvPr/>
          </p:nvSpPr>
          <p:spPr bwMode="auto">
            <a:xfrm rot="16200000">
              <a:off x="180975" y="4963924"/>
              <a:ext cx="152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just" eaLnBrk="1" hangingPunct="1">
                <a:spcBef>
                  <a:spcPct val="50000"/>
                </a:spcBef>
              </a:pPr>
              <a:r>
                <a:rPr lang="it-IT" altLang="it-IT" sz="2600" dirty="0">
                  <a:latin typeface="+mn-lt"/>
                </a:rPr>
                <a:t>Funzioni primarie</a:t>
              </a:r>
            </a:p>
          </p:txBody>
        </p:sp>
        <p:sp>
          <p:nvSpPr>
            <p:cNvPr id="36883" name="Text Box 19"/>
            <p:cNvSpPr txBox="1">
              <a:spLocks noChangeArrowheads="1"/>
            </p:cNvSpPr>
            <p:nvPr/>
          </p:nvSpPr>
          <p:spPr bwMode="auto">
            <a:xfrm>
              <a:off x="1457325" y="4495801"/>
              <a:ext cx="154305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000" b="1" dirty="0">
                  <a:latin typeface="+mn-lt"/>
                </a:rPr>
                <a:t>logistica</a:t>
              </a:r>
              <a:r>
                <a:rPr lang="it-IT" altLang="it-IT" sz="1500" dirty="0">
                  <a:latin typeface="+mn-lt"/>
                </a:rPr>
                <a:t> </a:t>
              </a:r>
              <a:r>
                <a:rPr lang="it-IT" altLang="it-IT" sz="1400" dirty="0">
                  <a:latin typeface="+mn-lt"/>
                </a:rPr>
                <a:t>amministra le scorte in entrata ed in uscita</a:t>
              </a:r>
            </a:p>
          </p:txBody>
        </p:sp>
        <p:sp>
          <p:nvSpPr>
            <p:cNvPr id="36884" name="Text Box 20"/>
            <p:cNvSpPr txBox="1">
              <a:spLocks noChangeArrowheads="1"/>
            </p:cNvSpPr>
            <p:nvPr/>
          </p:nvSpPr>
          <p:spPr bwMode="auto">
            <a:xfrm>
              <a:off x="3086100" y="4495801"/>
              <a:ext cx="1628775"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000" b="1" dirty="0">
                  <a:latin typeface="+mn-lt"/>
                </a:rPr>
                <a:t>produzione</a:t>
              </a:r>
              <a:r>
                <a:rPr lang="it-IT" altLang="it-IT" sz="1500" dirty="0">
                  <a:latin typeface="+mn-lt"/>
                </a:rPr>
                <a:t> </a:t>
              </a:r>
              <a:r>
                <a:rPr lang="it-IT" altLang="it-IT" sz="1400" dirty="0">
                  <a:latin typeface="+mn-lt"/>
                </a:rPr>
                <a:t>riguarda le attività di trasformazione dei prodotti</a:t>
              </a:r>
            </a:p>
          </p:txBody>
        </p:sp>
        <p:sp>
          <p:nvSpPr>
            <p:cNvPr id="36885" name="Text Box 21"/>
            <p:cNvSpPr txBox="1">
              <a:spLocks noChangeArrowheads="1"/>
            </p:cNvSpPr>
            <p:nvPr/>
          </p:nvSpPr>
          <p:spPr bwMode="auto">
            <a:xfrm>
              <a:off x="4714875" y="4495799"/>
              <a:ext cx="15430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000" b="1" dirty="0">
                  <a:latin typeface="+mn-lt"/>
                </a:rPr>
                <a:t>marketing </a:t>
              </a:r>
              <a:r>
                <a:rPr lang="it-IT" altLang="it-IT" sz="1400" dirty="0">
                  <a:latin typeface="+mn-lt"/>
                </a:rPr>
                <a:t>studia le strategie per soddisfare il consumatore individuandone i gusti e le tendenze</a:t>
              </a:r>
            </a:p>
          </p:txBody>
        </p:sp>
        <p:sp>
          <p:nvSpPr>
            <p:cNvPr id="36886" name="Text Box 22"/>
            <p:cNvSpPr txBox="1">
              <a:spLocks noChangeArrowheads="1"/>
            </p:cNvSpPr>
            <p:nvPr/>
          </p:nvSpPr>
          <p:spPr bwMode="auto">
            <a:xfrm>
              <a:off x="6257925" y="4495801"/>
              <a:ext cx="16287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marL="92075" eaLnBrk="1" hangingPunct="1">
                <a:spcBef>
                  <a:spcPct val="50000"/>
                </a:spcBef>
              </a:pPr>
              <a:r>
                <a:rPr lang="it-IT" altLang="it-IT" sz="2000" b="1" dirty="0">
                  <a:latin typeface="+mn-lt"/>
                </a:rPr>
                <a:t>vendite </a:t>
              </a:r>
              <a:r>
                <a:rPr lang="it-IT" altLang="it-IT" sz="1400" dirty="0">
                  <a:latin typeface="+mn-lt"/>
                </a:rPr>
                <a:t>riguarda le scelte sui canali di distribuzione la rete di vendita, la distribuzione</a:t>
              </a:r>
            </a:p>
          </p:txBody>
        </p:sp>
        <p:sp>
          <p:nvSpPr>
            <p:cNvPr id="36887" name="Text Box 23"/>
            <p:cNvSpPr txBox="1">
              <a:spLocks noChangeArrowheads="1"/>
            </p:cNvSpPr>
            <p:nvPr/>
          </p:nvSpPr>
          <p:spPr bwMode="auto">
            <a:xfrm rot="-4516013">
              <a:off x="8443318" y="4676745"/>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000">
                  <a:latin typeface="+mn-lt"/>
                </a:rPr>
                <a:t>MARGINE DI UTILE</a:t>
              </a:r>
            </a:p>
          </p:txBody>
        </p:sp>
        <p:sp>
          <p:nvSpPr>
            <p:cNvPr id="36888" name="Text Box 24"/>
            <p:cNvSpPr txBox="1">
              <a:spLocks noChangeArrowheads="1"/>
            </p:cNvSpPr>
            <p:nvPr/>
          </p:nvSpPr>
          <p:spPr bwMode="auto">
            <a:xfrm rot="-6208462">
              <a:off x="8357593" y="2238345"/>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2000">
                  <a:latin typeface="+mn-lt"/>
                </a:rPr>
                <a:t>MARGINE DI UTILE</a:t>
              </a:r>
            </a:p>
          </p:txBody>
        </p:sp>
      </p:grpSp>
      <p:sp>
        <p:nvSpPr>
          <p:cNvPr id="26" name="CasellaDiTesto 25">
            <a:extLst>
              <a:ext uri="{FF2B5EF4-FFF2-40B4-BE49-F238E27FC236}">
                <a16:creationId xmlns:a16="http://schemas.microsoft.com/office/drawing/2014/main" id="{A9BE4E3B-ECB4-4535-9060-259599C74CBF}"/>
              </a:ext>
            </a:extLst>
          </p:cNvPr>
          <p:cNvSpPr txBox="1"/>
          <p:nvPr/>
        </p:nvSpPr>
        <p:spPr>
          <a:xfrm>
            <a:off x="4994982" y="271810"/>
            <a:ext cx="4495526" cy="584775"/>
          </a:xfrm>
          <a:prstGeom prst="rect">
            <a:avLst/>
          </a:prstGeom>
          <a:noFill/>
        </p:spPr>
        <p:txBody>
          <a:bodyPr wrap="none" rtlCol="0">
            <a:spAutoFit/>
          </a:bodyPr>
          <a:lstStyle/>
          <a:p>
            <a:r>
              <a:rPr lang="it-IT" sz="3200" b="1" dirty="0">
                <a:solidFill>
                  <a:srgbClr val="C00000"/>
                </a:solidFill>
              </a:rPr>
              <a:t>ELEMENTI CONCORRENTI</a:t>
            </a:r>
          </a:p>
        </p:txBody>
      </p:sp>
    </p:spTree>
    <p:extLst>
      <p:ext uri="{BB962C8B-B14F-4D97-AF65-F5344CB8AC3E}">
        <p14:creationId xmlns:p14="http://schemas.microsoft.com/office/powerpoint/2010/main" val="1268994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895028" y="836712"/>
            <a:ext cx="8681666" cy="594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just" eaLnBrk="1" hangingPunct="1"/>
            <a:r>
              <a:rPr lang="it-IT" altLang="it-IT" sz="2000" dirty="0">
                <a:latin typeface="+mn-lt"/>
              </a:rPr>
              <a:t>Un approccio all’organizzazione aziendale a cerchio richiede una visione dell’attività aziendale strutturata per </a:t>
            </a:r>
            <a:r>
              <a:rPr lang="it-IT" altLang="it-IT" sz="2000" b="1" dirty="0">
                <a:solidFill>
                  <a:srgbClr val="FF4343"/>
                </a:solidFill>
                <a:latin typeface="+mn-lt"/>
              </a:rPr>
              <a:t>processi</a:t>
            </a:r>
            <a:r>
              <a:rPr lang="it-IT" altLang="it-IT" sz="2000" dirty="0">
                <a:latin typeface="+mn-lt"/>
              </a:rPr>
              <a:t>, </a:t>
            </a:r>
            <a:r>
              <a:rPr lang="it-IT" altLang="it-IT" sz="2000" dirty="0">
                <a:highlight>
                  <a:srgbClr val="FFFF00"/>
                </a:highlight>
                <a:latin typeface="+mn-lt"/>
              </a:rPr>
              <a:t>ovvero un insieme di attività definibili, ripetibili e misurabili che generano un risultato utile e di valore per un cliente interno/esterno.</a:t>
            </a:r>
          </a:p>
          <a:p>
            <a:pPr algn="just" eaLnBrk="1" hangingPunct="1"/>
            <a:r>
              <a:rPr lang="it-IT" altLang="it-IT" sz="2000" dirty="0">
                <a:latin typeface="+mn-lt"/>
              </a:rPr>
              <a:t>Il </a:t>
            </a:r>
            <a:r>
              <a:rPr lang="it-IT" altLang="it-IT" sz="2000" b="1" dirty="0" err="1">
                <a:solidFill>
                  <a:srgbClr val="FF4343"/>
                </a:solidFill>
                <a:latin typeface="+mn-lt"/>
              </a:rPr>
              <a:t>process</a:t>
            </a:r>
            <a:r>
              <a:rPr lang="it-IT" altLang="it-IT" sz="2000" b="1" dirty="0">
                <a:solidFill>
                  <a:srgbClr val="FF4343"/>
                </a:solidFill>
                <a:latin typeface="+mn-lt"/>
              </a:rPr>
              <a:t> management</a:t>
            </a:r>
            <a:r>
              <a:rPr lang="it-IT" altLang="it-IT" sz="2000" dirty="0">
                <a:latin typeface="+mn-lt"/>
              </a:rPr>
              <a:t> è un approccio metodologico per valutare, analizzare e migliorare le prestazioni dei processi chiave.</a:t>
            </a:r>
          </a:p>
          <a:p>
            <a:pPr algn="just" eaLnBrk="1" hangingPunct="1"/>
            <a:endParaRPr lang="it-IT" altLang="it-IT" sz="2000" dirty="0">
              <a:latin typeface="+mn-lt"/>
            </a:endParaRPr>
          </a:p>
          <a:p>
            <a:pPr algn="just" eaLnBrk="1" hangingPunct="1"/>
            <a:r>
              <a:rPr lang="it-IT" altLang="it-IT" sz="2000" dirty="0">
                <a:latin typeface="+mn-lt"/>
              </a:rPr>
              <a:t>I processi sono il modo con cui un’organizzazione aggiunge valore per i suoi clienti.</a:t>
            </a:r>
          </a:p>
          <a:p>
            <a:pPr algn="just" eaLnBrk="1" hangingPunct="1"/>
            <a:r>
              <a:rPr lang="it-IT" altLang="it-IT" sz="2000" dirty="0">
                <a:latin typeface="+mn-lt"/>
              </a:rPr>
              <a:t>Attenzione </a:t>
            </a:r>
            <a:r>
              <a:rPr lang="it-IT" altLang="it-IT" sz="2000" dirty="0" err="1">
                <a:latin typeface="+mn-lt"/>
              </a:rPr>
              <a:t>perchè</a:t>
            </a:r>
            <a:r>
              <a:rPr lang="it-IT" altLang="it-IT" sz="2000" dirty="0">
                <a:latin typeface="+mn-lt"/>
              </a:rPr>
              <a:t> i clienti non sono solamente  esterni ma sono anche interni (gli altri membri dell’organizzazione !!!).</a:t>
            </a:r>
          </a:p>
          <a:p>
            <a:pPr algn="just" eaLnBrk="1" hangingPunct="1"/>
            <a:endParaRPr lang="it-IT" altLang="it-IT" sz="2000" dirty="0">
              <a:latin typeface="+mn-lt"/>
            </a:endParaRPr>
          </a:p>
          <a:p>
            <a:pPr algn="just" eaLnBrk="1" hangingPunct="1"/>
            <a:r>
              <a:rPr lang="it-IT" altLang="it-IT" sz="2000" b="1" u="sng" dirty="0">
                <a:solidFill>
                  <a:srgbClr val="C00000"/>
                </a:solidFill>
                <a:latin typeface="+mn-lt"/>
              </a:rPr>
              <a:t>Ragionare per processi è difficile </a:t>
            </a:r>
            <a:r>
              <a:rPr lang="it-IT" altLang="it-IT" sz="2000" dirty="0">
                <a:latin typeface="+mn-lt"/>
              </a:rPr>
              <a:t>per le seguenti difficoltà oggettive:</a:t>
            </a:r>
          </a:p>
          <a:p>
            <a:pPr algn="just" eaLnBrk="1" hangingPunct="1"/>
            <a:endParaRPr lang="it-IT" altLang="it-IT" sz="2000" dirty="0">
              <a:latin typeface="+mn-lt"/>
            </a:endParaRPr>
          </a:p>
          <a:p>
            <a:pPr marL="457200" indent="-457200" algn="just" eaLnBrk="1" hangingPunct="1">
              <a:buAutoNum type="arabicPeriod"/>
            </a:pPr>
            <a:r>
              <a:rPr lang="it-IT" altLang="it-IT" sz="2000" dirty="0">
                <a:latin typeface="+mn-lt"/>
              </a:rPr>
              <a:t>i responsabili dei reparti/servizi generalmente si limitano a gestire le prestazioni solo all’interno delle loro unità operative</a:t>
            </a:r>
          </a:p>
          <a:p>
            <a:pPr algn="just" eaLnBrk="1" hangingPunct="1"/>
            <a:endParaRPr lang="it-IT" altLang="it-IT" sz="2000" dirty="0">
              <a:latin typeface="+mn-lt"/>
            </a:endParaRPr>
          </a:p>
          <a:p>
            <a:pPr algn="just" eaLnBrk="1" hangingPunct="1"/>
            <a:r>
              <a:rPr lang="it-IT" altLang="it-IT" sz="2000" dirty="0">
                <a:latin typeface="+mn-lt"/>
              </a:rPr>
              <a:t>2. nessuno ha generalmente la proprietà di tutto il processo e la responsabilità di amministrarne le prestazioni</a:t>
            </a:r>
          </a:p>
          <a:p>
            <a:pPr eaLnBrk="1" hangingPunct="1"/>
            <a:endParaRPr lang="it-IT" altLang="it-IT" sz="2000" dirty="0">
              <a:latin typeface="+mn-lt"/>
            </a:endParaRPr>
          </a:p>
        </p:txBody>
      </p:sp>
    </p:spTree>
    <p:extLst>
      <p:ext uri="{BB962C8B-B14F-4D97-AF65-F5344CB8AC3E}">
        <p14:creationId xmlns:p14="http://schemas.microsoft.com/office/powerpoint/2010/main" val="1269530260"/>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fade">
                                      <p:cBhvr>
                                        <p:cTn id="7" dur="20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3AA3F9F5-41EF-4BFB-8D11-E620758CBFD4}"/>
              </a:ext>
            </a:extLst>
          </p:cNvPr>
          <p:cNvGrpSpPr/>
          <p:nvPr/>
        </p:nvGrpSpPr>
        <p:grpSpPr>
          <a:xfrm>
            <a:off x="878839" y="548680"/>
            <a:ext cx="8529322" cy="6073567"/>
            <a:chOff x="888663" y="304800"/>
            <a:chExt cx="8529322" cy="6073567"/>
          </a:xfrm>
        </p:grpSpPr>
        <p:sp>
          <p:nvSpPr>
            <p:cNvPr id="4099" name="Text Box 2"/>
            <p:cNvSpPr txBox="1">
              <a:spLocks noChangeArrowheads="1"/>
            </p:cNvSpPr>
            <p:nvPr/>
          </p:nvSpPr>
          <p:spPr bwMode="auto">
            <a:xfrm>
              <a:off x="2952093" y="304800"/>
              <a:ext cx="47257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a:r>
                <a:rPr lang="it-IT" altLang="it-IT" sz="3200" b="1" u="sng">
                  <a:solidFill>
                    <a:srgbClr val="FF3300"/>
                  </a:solidFill>
                  <a:latin typeface="+mj-lt"/>
                </a:rPr>
                <a:t>PERCHE’ E’ DIFFICILE </a:t>
              </a:r>
            </a:p>
            <a:p>
              <a:pPr algn="ctr"/>
              <a:r>
                <a:rPr lang="it-IT" altLang="it-IT" sz="3200" b="1" u="sng">
                  <a:solidFill>
                    <a:srgbClr val="FF3300"/>
                  </a:solidFill>
                  <a:latin typeface="+mj-lt"/>
                </a:rPr>
                <a:t>RAGIONARE PER PROCESSI</a:t>
              </a:r>
              <a:endParaRPr lang="en-US" altLang="it-IT" sz="3200" b="1" u="sng">
                <a:solidFill>
                  <a:srgbClr val="FF3300"/>
                </a:solidFill>
                <a:latin typeface="+mj-lt"/>
              </a:endParaRPr>
            </a:p>
          </p:txBody>
        </p:sp>
        <p:graphicFrame>
          <p:nvGraphicFramePr>
            <p:cNvPr id="4098" name="Object 3"/>
            <p:cNvGraphicFramePr>
              <a:graphicFrameLocks noChangeAspect="1"/>
            </p:cNvGraphicFramePr>
            <p:nvPr>
              <p:extLst>
                <p:ext uri="{D42A27DB-BD31-4B8C-83A1-F6EECF244321}">
                  <p14:modId xmlns:p14="http://schemas.microsoft.com/office/powerpoint/2010/main" val="3486379933"/>
                </p:ext>
              </p:extLst>
            </p:nvPr>
          </p:nvGraphicFramePr>
          <p:xfrm>
            <a:off x="2057400" y="1828801"/>
            <a:ext cx="5700713" cy="3522663"/>
          </p:xfrm>
          <a:graphic>
            <a:graphicData uri="http://schemas.openxmlformats.org/presentationml/2006/ole">
              <mc:AlternateContent xmlns:mc="http://schemas.openxmlformats.org/markup-compatibility/2006">
                <mc:Choice xmlns:v="urn:schemas-microsoft-com:vml" Requires="v">
                  <p:oleObj name="ClipArt" r:id="rId2" imgW="5045040" imgH="3238200" progId="MS_ClipArt_Gallery.2">
                    <p:embed/>
                  </p:oleObj>
                </mc:Choice>
                <mc:Fallback>
                  <p:oleObj name="ClipArt" r:id="rId2" imgW="5045040" imgH="3238200" progId="MS_ClipArt_Gallery.2">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828801"/>
                          <a:ext cx="5700713" cy="352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2" name="Text Box 4"/>
            <p:cNvSpPr txBox="1">
              <a:spLocks noChangeArrowheads="1"/>
            </p:cNvSpPr>
            <p:nvPr/>
          </p:nvSpPr>
          <p:spPr bwMode="auto">
            <a:xfrm>
              <a:off x="888663" y="5316538"/>
              <a:ext cx="852932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a:r>
                <a:rPr lang="it-IT" altLang="it-IT" sz="2100">
                  <a:latin typeface="+mj-lt"/>
                </a:rPr>
                <a:t>Coloro che posseggono un ruolo nella gestione dei processi e coloro che</a:t>
              </a:r>
            </a:p>
            <a:p>
              <a:pPr algn="ctr"/>
              <a:r>
                <a:rPr lang="it-IT" altLang="it-IT" sz="2100">
                  <a:latin typeface="+mj-lt"/>
                </a:rPr>
                <a:t>posseggono un ruolo funzionale devono lavorare insieme per </a:t>
              </a:r>
            </a:p>
            <a:p>
              <a:pPr algn="ctr"/>
              <a:r>
                <a:rPr lang="it-IT" altLang="it-IT" sz="2100">
                  <a:latin typeface="+mj-lt"/>
                </a:rPr>
                <a:t>rendere possibile il disegno, la predisposizione e la realizzazione dei processi</a:t>
              </a:r>
            </a:p>
          </p:txBody>
        </p:sp>
        <p:sp>
          <p:nvSpPr>
            <p:cNvPr id="63493" name="Text Box 5"/>
            <p:cNvSpPr txBox="1">
              <a:spLocks noChangeArrowheads="1"/>
            </p:cNvSpPr>
            <p:nvPr/>
          </p:nvSpPr>
          <p:spPr bwMode="auto">
            <a:xfrm>
              <a:off x="1014275" y="1905000"/>
              <a:ext cx="18630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a:r>
                <a:rPr lang="it-IT" altLang="it-IT" sz="3200" b="1">
                  <a:latin typeface="+mj-lt"/>
                </a:rPr>
                <a:t>Ruoli </a:t>
              </a:r>
            </a:p>
            <a:p>
              <a:pPr algn="ctr"/>
              <a:r>
                <a:rPr lang="it-IT" altLang="it-IT" sz="3200" b="1">
                  <a:latin typeface="+mj-lt"/>
                </a:rPr>
                <a:t>funzionali</a:t>
              </a:r>
            </a:p>
          </p:txBody>
        </p:sp>
        <p:sp>
          <p:nvSpPr>
            <p:cNvPr id="63494" name="Text Box 6"/>
            <p:cNvSpPr txBox="1">
              <a:spLocks noChangeArrowheads="1"/>
            </p:cNvSpPr>
            <p:nvPr/>
          </p:nvSpPr>
          <p:spPr bwMode="auto">
            <a:xfrm>
              <a:off x="7044204" y="1905000"/>
              <a:ext cx="210647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a:r>
                <a:rPr lang="it-IT" altLang="it-IT" sz="3200" b="1">
                  <a:latin typeface="+mj-lt"/>
                </a:rPr>
                <a:t>Ruoli </a:t>
              </a:r>
            </a:p>
            <a:p>
              <a:pPr algn="ctr"/>
              <a:r>
                <a:rPr lang="it-IT" altLang="it-IT" sz="3200" b="1">
                  <a:latin typeface="+mj-lt"/>
                </a:rPr>
                <a:t>di processo</a:t>
              </a:r>
            </a:p>
          </p:txBody>
        </p:sp>
      </p:grpSp>
    </p:spTree>
    <p:extLst>
      <p:ext uri="{BB962C8B-B14F-4D97-AF65-F5344CB8AC3E}">
        <p14:creationId xmlns:p14="http://schemas.microsoft.com/office/powerpoint/2010/main" val="578771544"/>
      </p:ext>
    </p:extLst>
  </p:cSld>
  <p:clrMapOvr>
    <a:masterClrMapping/>
  </p:clrMapOvr>
  <p:transition>
    <p:check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FE336-FD45-751F-FA99-D57B8AC48BC3}"/>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FB1C07E1-3DE7-4F75-F5C1-B25D34BBBF48}"/>
              </a:ext>
            </a:extLst>
          </p:cNvPr>
          <p:cNvSpPr txBox="1"/>
          <p:nvPr/>
        </p:nvSpPr>
        <p:spPr>
          <a:xfrm>
            <a:off x="679004" y="836712"/>
            <a:ext cx="9217024" cy="5909310"/>
          </a:xfrm>
          <a:prstGeom prst="rect">
            <a:avLst/>
          </a:prstGeom>
          <a:noFill/>
        </p:spPr>
        <p:txBody>
          <a:bodyPr wrap="square">
            <a:spAutoFit/>
          </a:bodyPr>
          <a:lstStyle/>
          <a:p>
            <a:pPr algn="l"/>
            <a:r>
              <a:rPr lang="it-IT" b="0" i="0" dirty="0">
                <a:effectLst/>
              </a:rPr>
              <a:t>La combinazione individuale di questi componenti si traduce in diverse </a:t>
            </a:r>
            <a:r>
              <a:rPr lang="it-IT" b="1" i="0" dirty="0">
                <a:effectLst/>
              </a:rPr>
              <a:t>tipologie di strutture organizzative</a:t>
            </a:r>
            <a:r>
              <a:rPr lang="it-IT" b="0" i="0" dirty="0">
                <a:effectLst/>
              </a:rPr>
              <a:t>, che fondamentalmente possono essere posizionate in uno spettro che va da "meccanicistico" a "organico":</a:t>
            </a:r>
          </a:p>
          <a:p>
            <a:pPr algn="l"/>
            <a:endParaRPr lang="it-IT" b="0" i="0" dirty="0">
              <a:effectLst/>
            </a:endParaRPr>
          </a:p>
          <a:p>
            <a:pPr marL="285750" indent="-285750" algn="l">
              <a:buFont typeface="Arial" panose="020B0604020202020204" pitchFamily="34" charset="0"/>
              <a:buChar char="•"/>
            </a:pPr>
            <a:r>
              <a:rPr lang="it-IT" b="1" i="0" dirty="0">
                <a:effectLst/>
              </a:rPr>
              <a:t>Meccanicistico</a:t>
            </a:r>
            <a:r>
              <a:rPr lang="it-IT" b="0" i="0" dirty="0">
                <a:effectLst/>
              </a:rPr>
              <a:t>: Il termine "meccanicistico" è usato per descrivere gli approcci tradizionali alla struttura organizzativa che includono la struttura organizzativa funzionale e quella divisionale così come l'organizzazione a matrice. Tali forme di strutture organizzative sono caratterizzate da una catena di comando generalmente fissa, margini di controllo ristretti e un elevato grado di centralizzazione. I posti di lavoro e i reparti sono altamente specializzati, formalizzati e rigidamente suddivisi.</a:t>
            </a:r>
          </a:p>
          <a:p>
            <a:pPr marL="285750" indent="-285750" algn="l">
              <a:buFont typeface="Arial" panose="020B0604020202020204" pitchFamily="34" charset="0"/>
              <a:buChar char="•"/>
            </a:pPr>
            <a:r>
              <a:rPr lang="it-IT" b="1" i="0" dirty="0">
                <a:effectLst/>
              </a:rPr>
              <a:t>Organico</a:t>
            </a:r>
            <a:r>
              <a:rPr lang="it-IT" b="0" i="0" dirty="0">
                <a:effectLst/>
              </a:rPr>
              <a:t>: la parte organica dello spettro comprende diverse strutture organizzative innovative e sperimentali, spesso chiamate "gerarchie piatte". Qui la catena di comando è meno rigida ma i margini di controllo sono più ampi. Nelle componenti di centralizzazione, specializzazione, formalizzazione e dipartimentalizzazione, questi concetti si oppongono anche alla parte meccanicistica dello spettro.</a:t>
            </a:r>
          </a:p>
          <a:p>
            <a:pPr marL="285750" indent="-285750" algn="l">
              <a:buFont typeface="Arial" panose="020B0604020202020204" pitchFamily="34" charset="0"/>
              <a:buChar char="•"/>
            </a:pPr>
            <a:endParaRPr lang="it-IT" dirty="0"/>
          </a:p>
          <a:p>
            <a:pPr algn="l"/>
            <a:r>
              <a:rPr lang="it-IT" b="0" i="0" dirty="0">
                <a:effectLst/>
              </a:rPr>
              <a:t>Quali tipologie di struttura organizzativa esistono?</a:t>
            </a:r>
          </a:p>
          <a:p>
            <a:pPr algn="l"/>
            <a:r>
              <a:rPr lang="it-IT" b="0" i="0" dirty="0">
                <a:effectLst/>
              </a:rPr>
              <a:t>Nella teoria organizzativa c'è una selezione di </a:t>
            </a:r>
            <a:r>
              <a:rPr lang="it-IT" b="1" i="0" dirty="0">
                <a:effectLst/>
              </a:rPr>
              <a:t>archetipi strutturali</a:t>
            </a:r>
            <a:r>
              <a:rPr lang="it-IT" b="0" i="0" dirty="0">
                <a:effectLst/>
              </a:rPr>
              <a:t> messi frequentemente in pratica. Ma tenete presente che molte aziende preferiscono ricorrere a modelli ibridi che combinano le caratteristiche di diverse strutture organizzative.</a:t>
            </a:r>
          </a:p>
          <a:p>
            <a:pPr marL="285750" indent="-285750" algn="l">
              <a:buFont typeface="Arial" panose="020B0604020202020204" pitchFamily="34" charset="0"/>
              <a:buChar char="•"/>
            </a:pPr>
            <a:endParaRPr lang="it-IT" b="0" i="0" dirty="0">
              <a:effectLst/>
            </a:endParaRPr>
          </a:p>
        </p:txBody>
      </p:sp>
    </p:spTree>
    <p:extLst>
      <p:ext uri="{BB962C8B-B14F-4D97-AF65-F5344CB8AC3E}">
        <p14:creationId xmlns:p14="http://schemas.microsoft.com/office/powerpoint/2010/main" val="13211400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318964" y="908720"/>
            <a:ext cx="9649072"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a:r>
              <a:rPr lang="it-IT" altLang="it-IT" sz="4400" dirty="0">
                <a:latin typeface="+mn-lt"/>
              </a:rPr>
              <a:t>Un sistema di gestione che misura i processi permette di </a:t>
            </a:r>
          </a:p>
          <a:p>
            <a:pPr algn="ctr"/>
            <a:r>
              <a:rPr lang="it-IT" altLang="it-IT" sz="4400" dirty="0">
                <a:latin typeface="+mn-lt"/>
              </a:rPr>
              <a:t>riconoscere precocemente trend e problemi, orientando </a:t>
            </a:r>
          </a:p>
          <a:p>
            <a:pPr algn="ctr"/>
            <a:r>
              <a:rPr lang="it-IT" altLang="it-IT" sz="4400" dirty="0">
                <a:latin typeface="+mn-lt"/>
              </a:rPr>
              <a:t>l’organizzazione alla </a:t>
            </a:r>
          </a:p>
          <a:p>
            <a:pPr algn="ctr"/>
            <a:r>
              <a:rPr lang="it-IT" altLang="it-IT" sz="4400" b="1" dirty="0">
                <a:solidFill>
                  <a:srgbClr val="FF3300"/>
                </a:solidFill>
                <a:latin typeface="+mn-lt"/>
              </a:rPr>
              <a:t>PROATTIVITA’</a:t>
            </a:r>
            <a:r>
              <a:rPr lang="it-IT" altLang="it-IT" sz="4400" b="1" dirty="0">
                <a:latin typeface="+mn-lt"/>
              </a:rPr>
              <a:t> </a:t>
            </a:r>
          </a:p>
          <a:p>
            <a:pPr algn="ctr"/>
            <a:r>
              <a:rPr lang="it-IT" altLang="it-IT" sz="4400" dirty="0">
                <a:latin typeface="+mn-lt"/>
              </a:rPr>
              <a:t>piuttosto che alla </a:t>
            </a:r>
          </a:p>
          <a:p>
            <a:pPr algn="ctr"/>
            <a:r>
              <a:rPr lang="it-IT" altLang="it-IT" sz="4400" b="1" dirty="0">
                <a:solidFill>
                  <a:srgbClr val="FF3300"/>
                </a:solidFill>
                <a:latin typeface="+mn-lt"/>
              </a:rPr>
              <a:t>REATTIVITÀ</a:t>
            </a:r>
            <a:endParaRPr lang="en-US" altLang="it-IT" dirty="0">
              <a:solidFill>
                <a:srgbClr val="FF3300"/>
              </a:solidFill>
              <a:latin typeface="+mj-lt"/>
            </a:endParaRPr>
          </a:p>
        </p:txBody>
      </p:sp>
    </p:spTree>
    <p:extLst>
      <p:ext uri="{BB962C8B-B14F-4D97-AF65-F5344CB8AC3E}">
        <p14:creationId xmlns:p14="http://schemas.microsoft.com/office/powerpoint/2010/main" val="3735963363"/>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additive="base">
                                        <p:cTn id="7" dur="500" fill="hold"/>
                                        <p:tgtEl>
                                          <p:spTgt spid="64514"/>
                                        </p:tgtEl>
                                        <p:attrNameLst>
                                          <p:attrName>ppt_x</p:attrName>
                                        </p:attrNameLst>
                                      </p:cBhvr>
                                      <p:tavLst>
                                        <p:tav tm="0">
                                          <p:val>
                                            <p:strVal val="0-#ppt_w/2"/>
                                          </p:val>
                                        </p:tav>
                                        <p:tav tm="100000">
                                          <p:val>
                                            <p:strVal val="#ppt_x"/>
                                          </p:val>
                                        </p:tav>
                                      </p:tavLst>
                                    </p:anim>
                                    <p:anim calcmode="lin" valueType="num">
                                      <p:cBhvr additive="base">
                                        <p:cTn id="8" dur="500" fill="hold"/>
                                        <p:tgtEl>
                                          <p:spTgt spid="645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534988" y="785945"/>
            <a:ext cx="9558338" cy="609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r>
              <a:rPr lang="it-IT" altLang="it-IT" sz="2000" dirty="0">
                <a:latin typeface="+mj-lt"/>
              </a:rPr>
              <a:t>E’ secondo alcuni studiosi di organizzazione aziendale, la regola per condurre un’impresa verso il successo.</a:t>
            </a:r>
          </a:p>
          <a:p>
            <a:pPr eaLnBrk="1" hangingPunct="1"/>
            <a:endParaRPr lang="it-IT" altLang="it-IT" sz="2000" dirty="0">
              <a:latin typeface="+mj-lt"/>
            </a:endParaRPr>
          </a:p>
          <a:p>
            <a:pPr eaLnBrk="1" hangingPunct="1"/>
            <a:r>
              <a:rPr lang="it-IT" altLang="it-IT" sz="2000" dirty="0">
                <a:latin typeface="+mj-lt"/>
              </a:rPr>
              <a:t>Le sette s in esame sarebbero:</a:t>
            </a:r>
          </a:p>
          <a:p>
            <a:pPr marL="541338" indent="-342900" eaLnBrk="1" hangingPunct="1">
              <a:buFont typeface="Calibri" panose="020F0502020204030204" pitchFamily="34" charset="0"/>
              <a:buChar char="•"/>
            </a:pPr>
            <a:r>
              <a:rPr lang="it-IT" altLang="it-IT" sz="2000" dirty="0">
                <a:solidFill>
                  <a:srgbClr val="FF4343"/>
                </a:solidFill>
                <a:latin typeface="+mj-lt"/>
              </a:rPr>
              <a:t>s</a:t>
            </a:r>
            <a:r>
              <a:rPr lang="it-IT" altLang="it-IT" sz="2000" dirty="0">
                <a:latin typeface="+mj-lt"/>
              </a:rPr>
              <a:t>truttura</a:t>
            </a:r>
          </a:p>
          <a:p>
            <a:pPr marL="541338" indent="-342900" eaLnBrk="1" hangingPunct="1">
              <a:buFont typeface="Calibri" panose="020F0502020204030204" pitchFamily="34" charset="0"/>
              <a:buChar char="•"/>
            </a:pPr>
            <a:r>
              <a:rPr lang="it-IT" altLang="it-IT" sz="2000" dirty="0">
                <a:solidFill>
                  <a:srgbClr val="FF4343"/>
                </a:solidFill>
                <a:latin typeface="+mj-lt"/>
              </a:rPr>
              <a:t>s</a:t>
            </a:r>
            <a:r>
              <a:rPr lang="it-IT" altLang="it-IT" sz="2000" dirty="0">
                <a:latin typeface="+mj-lt"/>
              </a:rPr>
              <a:t>trategia;</a:t>
            </a:r>
          </a:p>
          <a:p>
            <a:pPr marL="541338" indent="-342900" eaLnBrk="1" hangingPunct="1">
              <a:buFont typeface="Calibri" panose="020F0502020204030204" pitchFamily="34" charset="0"/>
              <a:buChar char="•"/>
            </a:pPr>
            <a:r>
              <a:rPr lang="it-IT" altLang="it-IT" sz="2000" dirty="0">
                <a:solidFill>
                  <a:srgbClr val="FF4343"/>
                </a:solidFill>
                <a:latin typeface="+mj-lt"/>
              </a:rPr>
              <a:t>s</a:t>
            </a:r>
            <a:r>
              <a:rPr lang="it-IT" altLang="it-IT" sz="2000" dirty="0">
                <a:latin typeface="+mj-lt"/>
              </a:rPr>
              <a:t>istemi;</a:t>
            </a:r>
          </a:p>
          <a:p>
            <a:pPr marL="541338" indent="-342900" eaLnBrk="1" hangingPunct="1">
              <a:buFont typeface="Calibri" panose="020F0502020204030204" pitchFamily="34" charset="0"/>
              <a:buChar char="•"/>
            </a:pPr>
            <a:r>
              <a:rPr lang="it-IT" altLang="it-IT" sz="2000" dirty="0">
                <a:solidFill>
                  <a:srgbClr val="FF4343"/>
                </a:solidFill>
                <a:latin typeface="+mj-lt"/>
              </a:rPr>
              <a:t>s</a:t>
            </a:r>
            <a:r>
              <a:rPr lang="it-IT" altLang="it-IT" sz="2000" dirty="0">
                <a:latin typeface="+mj-lt"/>
              </a:rPr>
              <a:t>tile di gestione;</a:t>
            </a:r>
          </a:p>
          <a:p>
            <a:pPr marL="541338" indent="-342900" eaLnBrk="1" hangingPunct="1">
              <a:buFont typeface="Calibri" panose="020F0502020204030204" pitchFamily="34" charset="0"/>
              <a:buChar char="•"/>
            </a:pPr>
            <a:r>
              <a:rPr lang="it-IT" altLang="it-IT" sz="2000" dirty="0">
                <a:solidFill>
                  <a:srgbClr val="FF4343"/>
                </a:solidFill>
                <a:latin typeface="+mj-lt"/>
              </a:rPr>
              <a:t>s</a:t>
            </a:r>
            <a:r>
              <a:rPr lang="it-IT" altLang="it-IT" sz="2000" dirty="0">
                <a:latin typeface="+mj-lt"/>
              </a:rPr>
              <a:t>kills (competenze);</a:t>
            </a:r>
          </a:p>
          <a:p>
            <a:pPr marL="541338" indent="-342900" eaLnBrk="1" hangingPunct="1">
              <a:buFont typeface="Calibri" panose="020F0502020204030204" pitchFamily="34" charset="0"/>
              <a:buChar char="•"/>
            </a:pPr>
            <a:r>
              <a:rPr lang="it-IT" altLang="it-IT" sz="2000" dirty="0">
                <a:solidFill>
                  <a:srgbClr val="FF4343"/>
                </a:solidFill>
                <a:latin typeface="+mj-lt"/>
              </a:rPr>
              <a:t>s</a:t>
            </a:r>
            <a:r>
              <a:rPr lang="it-IT" altLang="it-IT" sz="2000" dirty="0">
                <a:latin typeface="+mj-lt"/>
              </a:rPr>
              <a:t>taff;</a:t>
            </a:r>
          </a:p>
          <a:p>
            <a:pPr marL="541338" indent="-342900" eaLnBrk="1" hangingPunct="1">
              <a:buFont typeface="Calibri" panose="020F0502020204030204" pitchFamily="34" charset="0"/>
              <a:buChar char="•"/>
            </a:pPr>
            <a:r>
              <a:rPr lang="it-IT" altLang="it-IT" sz="2000" dirty="0" err="1">
                <a:solidFill>
                  <a:srgbClr val="FF4343"/>
                </a:solidFill>
                <a:latin typeface="+mj-lt"/>
              </a:rPr>
              <a:t>s</a:t>
            </a:r>
            <a:r>
              <a:rPr lang="it-IT" altLang="it-IT" sz="2000" dirty="0" err="1">
                <a:latin typeface="+mj-lt"/>
              </a:rPr>
              <a:t>hared</a:t>
            </a:r>
            <a:r>
              <a:rPr lang="it-IT" altLang="it-IT" sz="2000" dirty="0">
                <a:latin typeface="+mj-lt"/>
              </a:rPr>
              <a:t> </a:t>
            </a:r>
            <a:r>
              <a:rPr lang="it-IT" altLang="it-IT" sz="2000" dirty="0" err="1">
                <a:latin typeface="+mj-lt"/>
              </a:rPr>
              <a:t>values</a:t>
            </a:r>
            <a:r>
              <a:rPr lang="it-IT" altLang="it-IT" sz="2000" dirty="0">
                <a:latin typeface="+mj-lt"/>
              </a:rPr>
              <a:t> (condivisione dei valori).</a:t>
            </a:r>
          </a:p>
          <a:p>
            <a:pPr eaLnBrk="1" hangingPunct="1"/>
            <a:endParaRPr lang="it-IT" altLang="it-IT" sz="2000" dirty="0">
              <a:latin typeface="+mj-lt"/>
            </a:endParaRPr>
          </a:p>
          <a:p>
            <a:pPr eaLnBrk="1" hangingPunct="1"/>
            <a:r>
              <a:rPr lang="it-IT" altLang="it-IT" sz="2000" dirty="0">
                <a:latin typeface="+mj-lt"/>
              </a:rPr>
              <a:t>La teoria, elaborata, da Tom Peters, ritiene che il successo di un’impresa non si abbia nel caso in cui la conduzione dell’azienda sia basata su fattori razionali, bensì esso dipenda da fattori diversi da quelli considerati tradizionalmente dall’organizzazione aziendale.</a:t>
            </a:r>
          </a:p>
          <a:p>
            <a:pPr eaLnBrk="1" hangingPunct="1"/>
            <a:endParaRPr lang="it-IT" altLang="it-IT" sz="2000" dirty="0">
              <a:latin typeface="+mj-lt"/>
            </a:endParaRPr>
          </a:p>
          <a:p>
            <a:pPr eaLnBrk="1" hangingPunct="1"/>
            <a:r>
              <a:rPr lang="it-IT" altLang="it-IT" sz="2000" dirty="0">
                <a:latin typeface="+mj-lt"/>
              </a:rPr>
              <a:t>Così, secondo l’autore sarebbe basilare condurre l’impresa con passione, riconoscendo un ruolo fondamentale </a:t>
            </a:r>
            <a:r>
              <a:rPr lang="it-IT" altLang="it-IT" sz="2000" dirty="0">
                <a:solidFill>
                  <a:srgbClr val="C00000"/>
                </a:solidFill>
                <a:latin typeface="+mj-lt"/>
              </a:rPr>
              <a:t>alla leadership, alle relazioni nei rapporti di lavoro e con la clientela e alla innovazione.</a:t>
            </a:r>
          </a:p>
        </p:txBody>
      </p:sp>
      <p:sp>
        <p:nvSpPr>
          <p:cNvPr id="2" name="Rettangolo 1">
            <a:extLst>
              <a:ext uri="{FF2B5EF4-FFF2-40B4-BE49-F238E27FC236}">
                <a16:creationId xmlns:a16="http://schemas.microsoft.com/office/drawing/2014/main" id="{454A8DB2-60B1-4C92-B5C8-F2167D3EAF2B}"/>
              </a:ext>
            </a:extLst>
          </p:cNvPr>
          <p:cNvSpPr/>
          <p:nvPr/>
        </p:nvSpPr>
        <p:spPr>
          <a:xfrm>
            <a:off x="6802585" y="-1926"/>
            <a:ext cx="3502113" cy="584775"/>
          </a:xfrm>
          <a:prstGeom prst="rect">
            <a:avLst/>
          </a:prstGeom>
        </p:spPr>
        <p:txBody>
          <a:bodyPr wrap="none">
            <a:spAutoFit/>
          </a:bodyPr>
          <a:lstStyle/>
          <a:p>
            <a:r>
              <a:rPr lang="it-IT" altLang="it-IT" sz="3200" b="1" dirty="0">
                <a:solidFill>
                  <a:srgbClr val="FF4343"/>
                </a:solidFill>
                <a:latin typeface="+mj-lt"/>
              </a:rPr>
              <a:t>Seven s / sette esse</a:t>
            </a:r>
            <a:endParaRPr lang="it-IT" sz="3200" b="1" dirty="0"/>
          </a:p>
        </p:txBody>
      </p:sp>
    </p:spTree>
    <p:extLst>
      <p:ext uri="{BB962C8B-B14F-4D97-AF65-F5344CB8AC3E}">
        <p14:creationId xmlns:p14="http://schemas.microsoft.com/office/powerpoint/2010/main" val="3790588445"/>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65538">
                                            <p:txEl>
                                              <p:pRg st="3" end="3"/>
                                            </p:txEl>
                                          </p:spTgt>
                                        </p:tgtEl>
                                        <p:attrNameLst>
                                          <p:attrName>style.visibility</p:attrName>
                                        </p:attrNameLst>
                                      </p:cBhvr>
                                      <p:to>
                                        <p:strVal val="visible"/>
                                      </p:to>
                                    </p:set>
                                    <p:anim calcmode="lin" valueType="num">
                                      <p:cBhvr>
                                        <p:cTn id="7" dur="1000" fill="hold"/>
                                        <p:tgtEl>
                                          <p:spTgt spid="65538">
                                            <p:txEl>
                                              <p:pRg st="3" end="3"/>
                                            </p:txEl>
                                          </p:spTgt>
                                        </p:tgtEl>
                                        <p:attrNameLst>
                                          <p:attrName>ppt_x</p:attrName>
                                        </p:attrNameLst>
                                      </p:cBhvr>
                                      <p:tavLst>
                                        <p:tav tm="0">
                                          <p:val>
                                            <p:strVal val="#ppt_x-.2"/>
                                          </p:val>
                                        </p:tav>
                                        <p:tav tm="100000">
                                          <p:val>
                                            <p:strVal val="#ppt_x"/>
                                          </p:val>
                                        </p:tav>
                                      </p:tavLst>
                                    </p:anim>
                                    <p:anim calcmode="lin" valueType="num">
                                      <p:cBhvr>
                                        <p:cTn id="8" dur="1000" fill="hold"/>
                                        <p:tgtEl>
                                          <p:spTgt spid="6553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5538">
                                            <p:txEl>
                                              <p:pRg st="3" end="3"/>
                                            </p:txEl>
                                          </p:spTgt>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65538">
                                            <p:txEl>
                                              <p:pRg st="4" end="4"/>
                                            </p:txEl>
                                          </p:spTgt>
                                        </p:tgtEl>
                                        <p:attrNameLst>
                                          <p:attrName>style.visibility</p:attrName>
                                        </p:attrNameLst>
                                      </p:cBhvr>
                                      <p:to>
                                        <p:strVal val="visible"/>
                                      </p:to>
                                    </p:set>
                                    <p:anim calcmode="lin" valueType="num">
                                      <p:cBhvr>
                                        <p:cTn id="13" dur="1000" fill="hold"/>
                                        <p:tgtEl>
                                          <p:spTgt spid="65538">
                                            <p:txEl>
                                              <p:pRg st="4" end="4"/>
                                            </p:txEl>
                                          </p:spTgt>
                                        </p:tgtEl>
                                        <p:attrNameLst>
                                          <p:attrName>ppt_x</p:attrName>
                                        </p:attrNameLst>
                                      </p:cBhvr>
                                      <p:tavLst>
                                        <p:tav tm="0">
                                          <p:val>
                                            <p:strVal val="#ppt_x-.2"/>
                                          </p:val>
                                        </p:tav>
                                        <p:tav tm="100000">
                                          <p:val>
                                            <p:strVal val="#ppt_x"/>
                                          </p:val>
                                        </p:tav>
                                      </p:tavLst>
                                    </p:anim>
                                    <p:anim calcmode="lin" valueType="num">
                                      <p:cBhvr>
                                        <p:cTn id="14" dur="1000" fill="hold"/>
                                        <p:tgtEl>
                                          <p:spTgt spid="65538">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5538">
                                            <p:txEl>
                                              <p:pRg st="4" end="4"/>
                                            </p:txEl>
                                          </p:spTgt>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65538">
                                            <p:txEl>
                                              <p:pRg st="5" end="5"/>
                                            </p:txEl>
                                          </p:spTgt>
                                        </p:tgtEl>
                                        <p:attrNameLst>
                                          <p:attrName>style.visibility</p:attrName>
                                        </p:attrNameLst>
                                      </p:cBhvr>
                                      <p:to>
                                        <p:strVal val="visible"/>
                                      </p:to>
                                    </p:set>
                                    <p:anim calcmode="lin" valueType="num">
                                      <p:cBhvr>
                                        <p:cTn id="19" dur="1000" fill="hold"/>
                                        <p:tgtEl>
                                          <p:spTgt spid="65538">
                                            <p:txEl>
                                              <p:pRg st="5" end="5"/>
                                            </p:txEl>
                                          </p:spTgt>
                                        </p:tgtEl>
                                        <p:attrNameLst>
                                          <p:attrName>ppt_x</p:attrName>
                                        </p:attrNameLst>
                                      </p:cBhvr>
                                      <p:tavLst>
                                        <p:tav tm="0">
                                          <p:val>
                                            <p:strVal val="#ppt_x-.2"/>
                                          </p:val>
                                        </p:tav>
                                        <p:tav tm="100000">
                                          <p:val>
                                            <p:strVal val="#ppt_x"/>
                                          </p:val>
                                        </p:tav>
                                      </p:tavLst>
                                    </p:anim>
                                    <p:anim calcmode="lin" valueType="num">
                                      <p:cBhvr>
                                        <p:cTn id="20" dur="1000" fill="hold"/>
                                        <p:tgtEl>
                                          <p:spTgt spid="65538">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5538">
                                            <p:txEl>
                                              <p:pRg st="5" end="5"/>
                                            </p:txEl>
                                          </p:spTgt>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65538">
                                            <p:txEl>
                                              <p:pRg st="6" end="6"/>
                                            </p:txEl>
                                          </p:spTgt>
                                        </p:tgtEl>
                                        <p:attrNameLst>
                                          <p:attrName>style.visibility</p:attrName>
                                        </p:attrNameLst>
                                      </p:cBhvr>
                                      <p:to>
                                        <p:strVal val="visible"/>
                                      </p:to>
                                    </p:set>
                                    <p:anim calcmode="lin" valueType="num">
                                      <p:cBhvr>
                                        <p:cTn id="25" dur="1000" fill="hold"/>
                                        <p:tgtEl>
                                          <p:spTgt spid="65538">
                                            <p:txEl>
                                              <p:pRg st="6" end="6"/>
                                            </p:txEl>
                                          </p:spTgt>
                                        </p:tgtEl>
                                        <p:attrNameLst>
                                          <p:attrName>ppt_x</p:attrName>
                                        </p:attrNameLst>
                                      </p:cBhvr>
                                      <p:tavLst>
                                        <p:tav tm="0">
                                          <p:val>
                                            <p:strVal val="#ppt_x-.2"/>
                                          </p:val>
                                        </p:tav>
                                        <p:tav tm="100000">
                                          <p:val>
                                            <p:strVal val="#ppt_x"/>
                                          </p:val>
                                        </p:tav>
                                      </p:tavLst>
                                    </p:anim>
                                    <p:anim calcmode="lin" valueType="num">
                                      <p:cBhvr>
                                        <p:cTn id="26" dur="1000" fill="hold"/>
                                        <p:tgtEl>
                                          <p:spTgt spid="65538">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65538">
                                            <p:txEl>
                                              <p:pRg st="6" end="6"/>
                                            </p:txEl>
                                          </p:spTgt>
                                        </p:tgtEl>
                                      </p:cBhvr>
                                    </p:animEffect>
                                  </p:childTnLst>
                                </p:cTn>
                              </p:par>
                            </p:childTnLst>
                          </p:cTn>
                        </p:par>
                        <p:par>
                          <p:cTn id="28" fill="hold">
                            <p:stCondLst>
                              <p:cond delay="4000"/>
                            </p:stCondLst>
                            <p:childTnLst>
                              <p:par>
                                <p:cTn id="29" presetID="29" presetClass="entr" presetSubtype="0" fill="hold" nodeType="afterEffect">
                                  <p:stCondLst>
                                    <p:cond delay="0"/>
                                  </p:stCondLst>
                                  <p:childTnLst>
                                    <p:set>
                                      <p:cBhvr>
                                        <p:cTn id="30" dur="1" fill="hold">
                                          <p:stCondLst>
                                            <p:cond delay="0"/>
                                          </p:stCondLst>
                                        </p:cTn>
                                        <p:tgtEl>
                                          <p:spTgt spid="65538">
                                            <p:txEl>
                                              <p:pRg st="7" end="7"/>
                                            </p:txEl>
                                          </p:spTgt>
                                        </p:tgtEl>
                                        <p:attrNameLst>
                                          <p:attrName>style.visibility</p:attrName>
                                        </p:attrNameLst>
                                      </p:cBhvr>
                                      <p:to>
                                        <p:strVal val="visible"/>
                                      </p:to>
                                    </p:set>
                                    <p:anim calcmode="lin" valueType="num">
                                      <p:cBhvr>
                                        <p:cTn id="31" dur="1000" fill="hold"/>
                                        <p:tgtEl>
                                          <p:spTgt spid="65538">
                                            <p:txEl>
                                              <p:pRg st="7" end="7"/>
                                            </p:txEl>
                                          </p:spTgt>
                                        </p:tgtEl>
                                        <p:attrNameLst>
                                          <p:attrName>ppt_x</p:attrName>
                                        </p:attrNameLst>
                                      </p:cBhvr>
                                      <p:tavLst>
                                        <p:tav tm="0">
                                          <p:val>
                                            <p:strVal val="#ppt_x-.2"/>
                                          </p:val>
                                        </p:tav>
                                        <p:tav tm="100000">
                                          <p:val>
                                            <p:strVal val="#ppt_x"/>
                                          </p:val>
                                        </p:tav>
                                      </p:tavLst>
                                    </p:anim>
                                    <p:anim calcmode="lin" valueType="num">
                                      <p:cBhvr>
                                        <p:cTn id="32" dur="1000" fill="hold"/>
                                        <p:tgtEl>
                                          <p:spTgt spid="65538">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65538">
                                            <p:txEl>
                                              <p:pRg st="7" end="7"/>
                                            </p:txEl>
                                          </p:spTgt>
                                        </p:tgtEl>
                                      </p:cBhvr>
                                    </p:animEffect>
                                  </p:childTnLst>
                                </p:cTn>
                              </p:par>
                            </p:childTnLst>
                          </p:cTn>
                        </p:par>
                        <p:par>
                          <p:cTn id="34" fill="hold">
                            <p:stCondLst>
                              <p:cond delay="5000"/>
                            </p:stCondLst>
                            <p:childTnLst>
                              <p:par>
                                <p:cTn id="35" presetID="29" presetClass="entr" presetSubtype="0" fill="hold" nodeType="afterEffect">
                                  <p:stCondLst>
                                    <p:cond delay="0"/>
                                  </p:stCondLst>
                                  <p:childTnLst>
                                    <p:set>
                                      <p:cBhvr>
                                        <p:cTn id="36" dur="1" fill="hold">
                                          <p:stCondLst>
                                            <p:cond delay="0"/>
                                          </p:stCondLst>
                                        </p:cTn>
                                        <p:tgtEl>
                                          <p:spTgt spid="65538">
                                            <p:txEl>
                                              <p:pRg st="8" end="8"/>
                                            </p:txEl>
                                          </p:spTgt>
                                        </p:tgtEl>
                                        <p:attrNameLst>
                                          <p:attrName>style.visibility</p:attrName>
                                        </p:attrNameLst>
                                      </p:cBhvr>
                                      <p:to>
                                        <p:strVal val="visible"/>
                                      </p:to>
                                    </p:set>
                                    <p:anim calcmode="lin" valueType="num">
                                      <p:cBhvr>
                                        <p:cTn id="37" dur="1000" fill="hold"/>
                                        <p:tgtEl>
                                          <p:spTgt spid="65538">
                                            <p:txEl>
                                              <p:pRg st="8" end="8"/>
                                            </p:txEl>
                                          </p:spTgt>
                                        </p:tgtEl>
                                        <p:attrNameLst>
                                          <p:attrName>ppt_x</p:attrName>
                                        </p:attrNameLst>
                                      </p:cBhvr>
                                      <p:tavLst>
                                        <p:tav tm="0">
                                          <p:val>
                                            <p:strVal val="#ppt_x-.2"/>
                                          </p:val>
                                        </p:tav>
                                        <p:tav tm="100000">
                                          <p:val>
                                            <p:strVal val="#ppt_x"/>
                                          </p:val>
                                        </p:tav>
                                      </p:tavLst>
                                    </p:anim>
                                    <p:anim calcmode="lin" valueType="num">
                                      <p:cBhvr>
                                        <p:cTn id="38" dur="1000" fill="hold"/>
                                        <p:tgtEl>
                                          <p:spTgt spid="65538">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65538">
                                            <p:txEl>
                                              <p:pRg st="8" end="8"/>
                                            </p:txEl>
                                          </p:spTgt>
                                        </p:tgtEl>
                                      </p:cBhvr>
                                    </p:animEffect>
                                  </p:childTnLst>
                                </p:cTn>
                              </p:par>
                            </p:childTnLst>
                          </p:cTn>
                        </p:par>
                        <p:par>
                          <p:cTn id="40" fill="hold">
                            <p:stCondLst>
                              <p:cond delay="6000"/>
                            </p:stCondLst>
                            <p:childTnLst>
                              <p:par>
                                <p:cTn id="41" presetID="29" presetClass="entr" presetSubtype="0" fill="hold" nodeType="afterEffect">
                                  <p:stCondLst>
                                    <p:cond delay="0"/>
                                  </p:stCondLst>
                                  <p:childTnLst>
                                    <p:set>
                                      <p:cBhvr>
                                        <p:cTn id="42" dur="1" fill="hold">
                                          <p:stCondLst>
                                            <p:cond delay="0"/>
                                          </p:stCondLst>
                                        </p:cTn>
                                        <p:tgtEl>
                                          <p:spTgt spid="65538">
                                            <p:txEl>
                                              <p:pRg st="9" end="9"/>
                                            </p:txEl>
                                          </p:spTgt>
                                        </p:tgtEl>
                                        <p:attrNameLst>
                                          <p:attrName>style.visibility</p:attrName>
                                        </p:attrNameLst>
                                      </p:cBhvr>
                                      <p:to>
                                        <p:strVal val="visible"/>
                                      </p:to>
                                    </p:set>
                                    <p:anim calcmode="lin" valueType="num">
                                      <p:cBhvr>
                                        <p:cTn id="43" dur="1000" fill="hold"/>
                                        <p:tgtEl>
                                          <p:spTgt spid="65538">
                                            <p:txEl>
                                              <p:pRg st="9" end="9"/>
                                            </p:txEl>
                                          </p:spTgt>
                                        </p:tgtEl>
                                        <p:attrNameLst>
                                          <p:attrName>ppt_x</p:attrName>
                                        </p:attrNameLst>
                                      </p:cBhvr>
                                      <p:tavLst>
                                        <p:tav tm="0">
                                          <p:val>
                                            <p:strVal val="#ppt_x-.2"/>
                                          </p:val>
                                        </p:tav>
                                        <p:tav tm="100000">
                                          <p:val>
                                            <p:strVal val="#ppt_x"/>
                                          </p:val>
                                        </p:tav>
                                      </p:tavLst>
                                    </p:anim>
                                    <p:anim calcmode="lin" valueType="num">
                                      <p:cBhvr>
                                        <p:cTn id="44" dur="1000" fill="hold"/>
                                        <p:tgtEl>
                                          <p:spTgt spid="65538">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45" dur="1000"/>
                                        <p:tgtEl>
                                          <p:spTgt spid="6553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body" sz="half" idx="1"/>
          </p:nvPr>
        </p:nvSpPr>
        <p:spPr>
          <a:xfrm>
            <a:off x="435483" y="608650"/>
            <a:ext cx="9416033" cy="6249350"/>
          </a:xfrm>
        </p:spPr>
        <p:txBody>
          <a:bodyPr/>
          <a:lstStyle/>
          <a:p>
            <a:pPr marL="0" indent="0" algn="r">
              <a:buNone/>
            </a:pPr>
            <a:r>
              <a:rPr lang="it-IT" sz="1400" b="1" dirty="0"/>
              <a:t>l Modello Organizzativo Orizzontale: Definizione e Caratteristiche</a:t>
            </a:r>
          </a:p>
          <a:p>
            <a:pPr marL="0" indent="0">
              <a:buNone/>
            </a:pPr>
            <a:r>
              <a:rPr lang="it-IT" sz="1400" dirty="0"/>
              <a:t>Il </a:t>
            </a:r>
            <a:r>
              <a:rPr lang="it-IT" sz="1400" b="1" dirty="0"/>
              <a:t>modello organizzativo orizzontale</a:t>
            </a:r>
            <a:r>
              <a:rPr lang="it-IT" sz="1400" dirty="0"/>
              <a:t> è un sistema di gestione aziendale che riduce al minimo le gerarchie e punta sulla </a:t>
            </a:r>
            <a:r>
              <a:rPr lang="it-IT" sz="1400" b="1" dirty="0"/>
              <a:t>collaborazione e l’autonomia</a:t>
            </a:r>
            <a:r>
              <a:rPr lang="it-IT" sz="1400" dirty="0"/>
              <a:t> dei dipendenti. A differenza delle strutture tradizionali, che si basano su una rigida catena di comando, il modello orizzontale privilegia il </a:t>
            </a:r>
            <a:r>
              <a:rPr lang="it-IT" sz="1400" b="1" dirty="0"/>
              <a:t>lavoro in team, la decentralizzazione delle decisioni e la flessibilità</a:t>
            </a:r>
            <a:r>
              <a:rPr lang="it-IT" sz="1400" dirty="0"/>
              <a:t>.</a:t>
            </a:r>
          </a:p>
          <a:p>
            <a:pPr marL="0" indent="0">
              <a:buNone/>
            </a:pPr>
            <a:r>
              <a:rPr lang="it-IT" sz="1400" b="1" dirty="0"/>
              <a:t>Caratteristiche Principali del Modello Orizzontale</a:t>
            </a:r>
          </a:p>
          <a:p>
            <a:pPr marL="0" indent="0">
              <a:buNone/>
            </a:pPr>
            <a:r>
              <a:rPr lang="it-IT" sz="1400" b="1" dirty="0"/>
              <a:t>🔹 Riduzione della Gerarchia</a:t>
            </a:r>
          </a:p>
          <a:p>
            <a:r>
              <a:rPr lang="it-IT" sz="1400" dirty="0"/>
              <a:t>Elimina o riduce i livelli intermedi di gestione.</a:t>
            </a:r>
          </a:p>
          <a:p>
            <a:r>
              <a:rPr lang="it-IT" sz="1400" dirty="0"/>
              <a:t>I dipendenti hanno maggiore autonomia nelle loro attività.</a:t>
            </a:r>
          </a:p>
          <a:p>
            <a:r>
              <a:rPr lang="it-IT" sz="1400" dirty="0"/>
              <a:t>La leadership è distribuita e non accentrata in poche figure di comando.</a:t>
            </a:r>
          </a:p>
          <a:p>
            <a:pPr marL="0" indent="0">
              <a:buNone/>
            </a:pPr>
            <a:r>
              <a:rPr lang="it-IT" sz="1400" b="1" dirty="0"/>
              <a:t>🔹 Focus sul Lavoro di Squadra</a:t>
            </a:r>
          </a:p>
          <a:p>
            <a:r>
              <a:rPr lang="it-IT" sz="1400" dirty="0"/>
              <a:t>L’azienda è suddivisa in </a:t>
            </a:r>
            <a:r>
              <a:rPr lang="it-IT" sz="1400" b="1" dirty="0"/>
              <a:t>team multidisciplinari</a:t>
            </a:r>
            <a:r>
              <a:rPr lang="it-IT" sz="1400" dirty="0"/>
              <a:t>, che gestiscono i processi in modo autonomo.</a:t>
            </a:r>
          </a:p>
          <a:p>
            <a:r>
              <a:rPr lang="it-IT" sz="1400" dirty="0"/>
              <a:t>La comunicazione è </a:t>
            </a:r>
            <a:r>
              <a:rPr lang="it-IT" sz="1400" b="1" dirty="0"/>
              <a:t>diretta e trasparente</a:t>
            </a:r>
            <a:r>
              <a:rPr lang="it-IT" sz="1400" dirty="0"/>
              <a:t>, senza passaggi burocratici.</a:t>
            </a:r>
          </a:p>
          <a:p>
            <a:r>
              <a:rPr lang="it-IT" sz="1400" dirty="0"/>
              <a:t>Ogni team ha la responsabilità di portare avanti i propri obiettivi.</a:t>
            </a:r>
          </a:p>
          <a:p>
            <a:pPr marL="0" indent="0">
              <a:buNone/>
            </a:pPr>
            <a:r>
              <a:rPr lang="it-IT" sz="1400" b="1" dirty="0"/>
              <a:t>🔹 Decentramento delle Decisioni</a:t>
            </a:r>
          </a:p>
          <a:p>
            <a:r>
              <a:rPr lang="it-IT" sz="1400" dirty="0"/>
              <a:t>Le decisioni vengono prese </a:t>
            </a:r>
            <a:r>
              <a:rPr lang="it-IT" sz="1400" b="1" dirty="0"/>
              <a:t>direttamente dai team di lavoro</a:t>
            </a:r>
            <a:r>
              <a:rPr lang="it-IT" sz="1400" dirty="0"/>
              <a:t> piuttosto che da un unico vertice aziendale.</a:t>
            </a:r>
          </a:p>
          <a:p>
            <a:r>
              <a:rPr lang="it-IT" sz="1400" dirty="0"/>
              <a:t>Ogni dipendente ha un ruolo più attivo nella gestione aziendale.</a:t>
            </a:r>
          </a:p>
          <a:p>
            <a:r>
              <a:rPr lang="it-IT" sz="1400" dirty="0"/>
              <a:t>Maggiore velocità di risposta ai cambiamenti di mercato.</a:t>
            </a:r>
          </a:p>
          <a:p>
            <a:pPr marL="0" indent="0">
              <a:buNone/>
            </a:pPr>
            <a:r>
              <a:rPr lang="it-IT" sz="1400" b="1" dirty="0"/>
              <a:t>🔹 Flessibilità e Adattabilità</a:t>
            </a:r>
          </a:p>
          <a:p>
            <a:r>
              <a:rPr lang="it-IT" sz="1400" dirty="0"/>
              <a:t>Struttura aziendale più snella e dinamica.</a:t>
            </a:r>
          </a:p>
          <a:p>
            <a:r>
              <a:rPr lang="it-IT" sz="1400" dirty="0"/>
              <a:t>Permette una </a:t>
            </a:r>
            <a:r>
              <a:rPr lang="it-IT" sz="1400" b="1" dirty="0"/>
              <a:t>rapida innovazione e sperimentazione</a:t>
            </a:r>
            <a:r>
              <a:rPr lang="it-IT" sz="1400" dirty="0"/>
              <a:t> di nuove idee.</a:t>
            </a:r>
          </a:p>
          <a:p>
            <a:r>
              <a:rPr lang="it-IT" sz="1400" dirty="0"/>
              <a:t>Maggiore capacità di adattarsi ai cambiamenti del mercato.</a:t>
            </a:r>
          </a:p>
          <a:p>
            <a:pPr marL="0" indent="0">
              <a:buNone/>
            </a:pPr>
            <a:r>
              <a:rPr lang="it-IT" sz="1400" b="1" dirty="0"/>
              <a:t>🔹 Comunicazione Aperta e Collaborazione</a:t>
            </a:r>
          </a:p>
          <a:p>
            <a:r>
              <a:rPr lang="it-IT" sz="1400" dirty="0"/>
              <a:t>Si favorisce la </a:t>
            </a:r>
            <a:r>
              <a:rPr lang="it-IT" sz="1400" b="1" dirty="0"/>
              <a:t>condivisione delle informazioni</a:t>
            </a:r>
            <a:r>
              <a:rPr lang="it-IT" sz="1400" dirty="0"/>
              <a:t> tra tutti i livelli aziendali.</a:t>
            </a:r>
          </a:p>
          <a:p>
            <a:r>
              <a:rPr lang="it-IT" sz="1400" dirty="0"/>
              <a:t>L’azienda incoraggia la </a:t>
            </a:r>
            <a:r>
              <a:rPr lang="it-IT" sz="1400" b="1" dirty="0"/>
              <a:t>partecipazione attiva</a:t>
            </a:r>
            <a:r>
              <a:rPr lang="it-IT" sz="1400" dirty="0"/>
              <a:t> di tutti i dipendenti.</a:t>
            </a:r>
          </a:p>
          <a:p>
            <a:pPr marL="0" indent="0">
              <a:buNone/>
            </a:pPr>
            <a:endParaRPr lang="it-IT" sz="1400" dirty="0"/>
          </a:p>
          <a:p>
            <a:pPr marL="0" indent="0" algn="just" eaLnBrk="1" hangingPunct="1">
              <a:lnSpc>
                <a:spcPct val="80000"/>
              </a:lnSpc>
              <a:buFontTx/>
              <a:buNone/>
            </a:pPr>
            <a:endParaRPr lang="it-IT" altLang="it-IT" sz="1400" dirty="0"/>
          </a:p>
          <a:p>
            <a:pPr marL="0" indent="0" algn="just" eaLnBrk="1" hangingPunct="1">
              <a:lnSpc>
                <a:spcPct val="80000"/>
              </a:lnSpc>
              <a:buFontTx/>
              <a:buNone/>
            </a:pPr>
            <a:endParaRPr lang="it-IT" altLang="it-IT" sz="1400" dirty="0"/>
          </a:p>
        </p:txBody>
      </p:sp>
      <p:sp>
        <p:nvSpPr>
          <p:cNvPr id="4" name="Rettangolo 3">
            <a:extLst>
              <a:ext uri="{FF2B5EF4-FFF2-40B4-BE49-F238E27FC236}">
                <a16:creationId xmlns:a16="http://schemas.microsoft.com/office/drawing/2014/main" id="{9E506048-7837-4FAE-B4B4-6CE9E636467E}"/>
              </a:ext>
            </a:extLst>
          </p:cNvPr>
          <p:cNvSpPr/>
          <p:nvPr/>
        </p:nvSpPr>
        <p:spPr>
          <a:xfrm>
            <a:off x="5710875" y="85430"/>
            <a:ext cx="4599955" cy="461665"/>
          </a:xfrm>
          <a:prstGeom prst="rect">
            <a:avLst/>
          </a:prstGeom>
        </p:spPr>
        <p:txBody>
          <a:bodyPr wrap="square">
            <a:spAutoFit/>
          </a:bodyPr>
          <a:lstStyle/>
          <a:p>
            <a:r>
              <a:rPr lang="it-IT" altLang="it-IT" sz="2400" b="1" dirty="0">
                <a:solidFill>
                  <a:prstClr val="black"/>
                </a:solidFill>
                <a:latin typeface="+mj-lt"/>
                <a:ea typeface="+mj-ea"/>
                <a:cs typeface="+mj-cs"/>
              </a:rPr>
              <a:t>LA STRUTTURA ORIZZONTALE</a:t>
            </a:r>
            <a:endParaRPr lang="it-IT" sz="2400" b="1" dirty="0">
              <a:latin typeface="+mj-lt"/>
            </a:endParaRPr>
          </a:p>
        </p:txBody>
      </p:sp>
    </p:spTree>
    <p:extLst>
      <p:ext uri="{BB962C8B-B14F-4D97-AF65-F5344CB8AC3E}">
        <p14:creationId xmlns:p14="http://schemas.microsoft.com/office/powerpoint/2010/main" val="55363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anim calcmode="lin" valueType="num">
                                      <p:cBhvr additive="base">
                                        <p:cTn id="7" dur="500" fill="hold"/>
                                        <p:tgtEl>
                                          <p:spTgt spid="512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4">
                                            <p:txEl>
                                              <p:pRg st="1" end="1"/>
                                            </p:txEl>
                                          </p:spTgt>
                                        </p:tgtEl>
                                        <p:attrNameLst>
                                          <p:attrName>style.visibility</p:attrName>
                                        </p:attrNameLst>
                                      </p:cBhvr>
                                      <p:to>
                                        <p:strVal val="visible"/>
                                      </p:to>
                                    </p:set>
                                    <p:anim calcmode="lin" valueType="num">
                                      <p:cBhvr additive="base">
                                        <p:cTn id="13" dur="500" fill="hold"/>
                                        <p:tgtEl>
                                          <p:spTgt spid="5120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04">
                                            <p:txEl>
                                              <p:pRg st="2" end="2"/>
                                            </p:txEl>
                                          </p:spTgt>
                                        </p:tgtEl>
                                        <p:attrNameLst>
                                          <p:attrName>style.visibility</p:attrName>
                                        </p:attrNameLst>
                                      </p:cBhvr>
                                      <p:to>
                                        <p:strVal val="visible"/>
                                      </p:to>
                                    </p:set>
                                    <p:anim calcmode="lin" valueType="num">
                                      <p:cBhvr additive="base">
                                        <p:cTn id="19" dur="500" fill="hold"/>
                                        <p:tgtEl>
                                          <p:spTgt spid="5120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04">
                                            <p:txEl>
                                              <p:pRg st="3" end="3"/>
                                            </p:txEl>
                                          </p:spTgt>
                                        </p:tgtEl>
                                        <p:attrNameLst>
                                          <p:attrName>style.visibility</p:attrName>
                                        </p:attrNameLst>
                                      </p:cBhvr>
                                      <p:to>
                                        <p:strVal val="visible"/>
                                      </p:to>
                                    </p:set>
                                    <p:anim calcmode="lin" valueType="num">
                                      <p:cBhvr additive="base">
                                        <p:cTn id="25" dur="500" fill="hold"/>
                                        <p:tgtEl>
                                          <p:spTgt spid="5120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0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04">
                                            <p:txEl>
                                              <p:pRg st="4" end="4"/>
                                            </p:txEl>
                                          </p:spTgt>
                                        </p:tgtEl>
                                        <p:attrNameLst>
                                          <p:attrName>style.visibility</p:attrName>
                                        </p:attrNameLst>
                                      </p:cBhvr>
                                      <p:to>
                                        <p:strVal val="visible"/>
                                      </p:to>
                                    </p:set>
                                    <p:anim calcmode="lin" valueType="num">
                                      <p:cBhvr additive="base">
                                        <p:cTn id="31" dur="500" fill="hold"/>
                                        <p:tgtEl>
                                          <p:spTgt spid="5120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0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04">
                                            <p:txEl>
                                              <p:pRg st="5" end="5"/>
                                            </p:txEl>
                                          </p:spTgt>
                                        </p:tgtEl>
                                        <p:attrNameLst>
                                          <p:attrName>style.visibility</p:attrName>
                                        </p:attrNameLst>
                                      </p:cBhvr>
                                      <p:to>
                                        <p:strVal val="visible"/>
                                      </p:to>
                                    </p:set>
                                    <p:anim calcmode="lin" valueType="num">
                                      <p:cBhvr additive="base">
                                        <p:cTn id="37" dur="500" fill="hold"/>
                                        <p:tgtEl>
                                          <p:spTgt spid="5120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0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204">
                                            <p:txEl>
                                              <p:pRg st="6" end="6"/>
                                            </p:txEl>
                                          </p:spTgt>
                                        </p:tgtEl>
                                        <p:attrNameLst>
                                          <p:attrName>style.visibility</p:attrName>
                                        </p:attrNameLst>
                                      </p:cBhvr>
                                      <p:to>
                                        <p:strVal val="visible"/>
                                      </p:to>
                                    </p:set>
                                    <p:anim calcmode="lin" valueType="num">
                                      <p:cBhvr additive="base">
                                        <p:cTn id="43" dur="500" fill="hold"/>
                                        <p:tgtEl>
                                          <p:spTgt spid="5120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120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04">
                                            <p:txEl>
                                              <p:pRg st="7" end="7"/>
                                            </p:txEl>
                                          </p:spTgt>
                                        </p:tgtEl>
                                        <p:attrNameLst>
                                          <p:attrName>style.visibility</p:attrName>
                                        </p:attrNameLst>
                                      </p:cBhvr>
                                      <p:to>
                                        <p:strVal val="visible"/>
                                      </p:to>
                                    </p:set>
                                    <p:anim calcmode="lin" valueType="num">
                                      <p:cBhvr additive="base">
                                        <p:cTn id="49" dur="500" fill="hold"/>
                                        <p:tgtEl>
                                          <p:spTgt spid="5120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120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1204">
                                            <p:txEl>
                                              <p:pRg st="8" end="8"/>
                                            </p:txEl>
                                          </p:spTgt>
                                        </p:tgtEl>
                                        <p:attrNameLst>
                                          <p:attrName>style.visibility</p:attrName>
                                        </p:attrNameLst>
                                      </p:cBhvr>
                                      <p:to>
                                        <p:strVal val="visible"/>
                                      </p:to>
                                    </p:set>
                                    <p:anim calcmode="lin" valueType="num">
                                      <p:cBhvr additive="base">
                                        <p:cTn id="55" dur="500" fill="hold"/>
                                        <p:tgtEl>
                                          <p:spTgt spid="5120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120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1204">
                                            <p:txEl>
                                              <p:pRg st="9" end="9"/>
                                            </p:txEl>
                                          </p:spTgt>
                                        </p:tgtEl>
                                        <p:attrNameLst>
                                          <p:attrName>style.visibility</p:attrName>
                                        </p:attrNameLst>
                                      </p:cBhvr>
                                      <p:to>
                                        <p:strVal val="visible"/>
                                      </p:to>
                                    </p:set>
                                    <p:anim calcmode="lin" valueType="num">
                                      <p:cBhvr additive="base">
                                        <p:cTn id="61" dur="500" fill="hold"/>
                                        <p:tgtEl>
                                          <p:spTgt spid="5120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120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1204">
                                            <p:txEl>
                                              <p:pRg st="10" end="10"/>
                                            </p:txEl>
                                          </p:spTgt>
                                        </p:tgtEl>
                                        <p:attrNameLst>
                                          <p:attrName>style.visibility</p:attrName>
                                        </p:attrNameLst>
                                      </p:cBhvr>
                                      <p:to>
                                        <p:strVal val="visible"/>
                                      </p:to>
                                    </p:set>
                                    <p:anim calcmode="lin" valueType="num">
                                      <p:cBhvr additive="base">
                                        <p:cTn id="67" dur="500" fill="hold"/>
                                        <p:tgtEl>
                                          <p:spTgt spid="5120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120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1204">
                                            <p:txEl>
                                              <p:pRg st="11" end="11"/>
                                            </p:txEl>
                                          </p:spTgt>
                                        </p:tgtEl>
                                        <p:attrNameLst>
                                          <p:attrName>style.visibility</p:attrName>
                                        </p:attrNameLst>
                                      </p:cBhvr>
                                      <p:to>
                                        <p:strVal val="visible"/>
                                      </p:to>
                                    </p:set>
                                    <p:anim calcmode="lin" valueType="num">
                                      <p:cBhvr additive="base">
                                        <p:cTn id="73" dur="500" fill="hold"/>
                                        <p:tgtEl>
                                          <p:spTgt spid="51204">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120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1204">
                                            <p:txEl>
                                              <p:pRg st="12" end="12"/>
                                            </p:txEl>
                                          </p:spTgt>
                                        </p:tgtEl>
                                        <p:attrNameLst>
                                          <p:attrName>style.visibility</p:attrName>
                                        </p:attrNameLst>
                                      </p:cBhvr>
                                      <p:to>
                                        <p:strVal val="visible"/>
                                      </p:to>
                                    </p:set>
                                    <p:anim calcmode="lin" valueType="num">
                                      <p:cBhvr additive="base">
                                        <p:cTn id="79" dur="500" fill="hold"/>
                                        <p:tgtEl>
                                          <p:spTgt spid="51204">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120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51204">
                                            <p:txEl>
                                              <p:pRg st="13" end="13"/>
                                            </p:txEl>
                                          </p:spTgt>
                                        </p:tgtEl>
                                        <p:attrNameLst>
                                          <p:attrName>style.visibility</p:attrName>
                                        </p:attrNameLst>
                                      </p:cBhvr>
                                      <p:to>
                                        <p:strVal val="visible"/>
                                      </p:to>
                                    </p:set>
                                    <p:anim calcmode="lin" valueType="num">
                                      <p:cBhvr additive="base">
                                        <p:cTn id="85" dur="500" fill="hold"/>
                                        <p:tgtEl>
                                          <p:spTgt spid="51204">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51204">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51204">
                                            <p:txEl>
                                              <p:pRg st="14" end="14"/>
                                            </p:txEl>
                                          </p:spTgt>
                                        </p:tgtEl>
                                        <p:attrNameLst>
                                          <p:attrName>style.visibility</p:attrName>
                                        </p:attrNameLst>
                                      </p:cBhvr>
                                      <p:to>
                                        <p:strVal val="visible"/>
                                      </p:to>
                                    </p:set>
                                    <p:anim calcmode="lin" valueType="num">
                                      <p:cBhvr additive="base">
                                        <p:cTn id="91" dur="500" fill="hold"/>
                                        <p:tgtEl>
                                          <p:spTgt spid="51204">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5120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1204">
                                            <p:txEl>
                                              <p:pRg st="15" end="15"/>
                                            </p:txEl>
                                          </p:spTgt>
                                        </p:tgtEl>
                                        <p:attrNameLst>
                                          <p:attrName>style.visibility</p:attrName>
                                        </p:attrNameLst>
                                      </p:cBhvr>
                                      <p:to>
                                        <p:strVal val="visible"/>
                                      </p:to>
                                    </p:set>
                                    <p:anim calcmode="lin" valueType="num">
                                      <p:cBhvr additive="base">
                                        <p:cTn id="97" dur="500" fill="hold"/>
                                        <p:tgtEl>
                                          <p:spTgt spid="51204">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51204">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51204">
                                            <p:txEl>
                                              <p:pRg st="16" end="16"/>
                                            </p:txEl>
                                          </p:spTgt>
                                        </p:tgtEl>
                                        <p:attrNameLst>
                                          <p:attrName>style.visibility</p:attrName>
                                        </p:attrNameLst>
                                      </p:cBhvr>
                                      <p:to>
                                        <p:strVal val="visible"/>
                                      </p:to>
                                    </p:set>
                                    <p:anim calcmode="lin" valueType="num">
                                      <p:cBhvr additive="base">
                                        <p:cTn id="103" dur="500" fill="hold"/>
                                        <p:tgtEl>
                                          <p:spTgt spid="51204">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51204">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51204">
                                            <p:txEl>
                                              <p:pRg st="17" end="17"/>
                                            </p:txEl>
                                          </p:spTgt>
                                        </p:tgtEl>
                                        <p:attrNameLst>
                                          <p:attrName>style.visibility</p:attrName>
                                        </p:attrNameLst>
                                      </p:cBhvr>
                                      <p:to>
                                        <p:strVal val="visible"/>
                                      </p:to>
                                    </p:set>
                                    <p:anim calcmode="lin" valueType="num">
                                      <p:cBhvr additive="base">
                                        <p:cTn id="109" dur="500" fill="hold"/>
                                        <p:tgtEl>
                                          <p:spTgt spid="51204">
                                            <p:txEl>
                                              <p:pRg st="17" end="1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51204">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51204">
                                            <p:txEl>
                                              <p:pRg st="18" end="18"/>
                                            </p:txEl>
                                          </p:spTgt>
                                        </p:tgtEl>
                                        <p:attrNameLst>
                                          <p:attrName>style.visibility</p:attrName>
                                        </p:attrNameLst>
                                      </p:cBhvr>
                                      <p:to>
                                        <p:strVal val="visible"/>
                                      </p:to>
                                    </p:set>
                                    <p:anim calcmode="lin" valueType="num">
                                      <p:cBhvr additive="base">
                                        <p:cTn id="115" dur="500" fill="hold"/>
                                        <p:tgtEl>
                                          <p:spTgt spid="51204">
                                            <p:txEl>
                                              <p:pRg st="18" end="18"/>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51204">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51204">
                                            <p:txEl>
                                              <p:pRg st="19" end="19"/>
                                            </p:txEl>
                                          </p:spTgt>
                                        </p:tgtEl>
                                        <p:attrNameLst>
                                          <p:attrName>style.visibility</p:attrName>
                                        </p:attrNameLst>
                                      </p:cBhvr>
                                      <p:to>
                                        <p:strVal val="visible"/>
                                      </p:to>
                                    </p:set>
                                    <p:anim calcmode="lin" valueType="num">
                                      <p:cBhvr additive="base">
                                        <p:cTn id="121" dur="500" fill="hold"/>
                                        <p:tgtEl>
                                          <p:spTgt spid="51204">
                                            <p:txEl>
                                              <p:pRg st="19" end="19"/>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51204">
                                            <p:txEl>
                                              <p:pRg st="19" end="19"/>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51204">
                                            <p:txEl>
                                              <p:pRg st="20" end="20"/>
                                            </p:txEl>
                                          </p:spTgt>
                                        </p:tgtEl>
                                        <p:attrNameLst>
                                          <p:attrName>style.visibility</p:attrName>
                                        </p:attrNameLst>
                                      </p:cBhvr>
                                      <p:to>
                                        <p:strVal val="visible"/>
                                      </p:to>
                                    </p:set>
                                    <p:anim calcmode="lin" valueType="num">
                                      <p:cBhvr additive="base">
                                        <p:cTn id="127" dur="500" fill="hold"/>
                                        <p:tgtEl>
                                          <p:spTgt spid="51204">
                                            <p:txEl>
                                              <p:pRg st="20" end="20"/>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51204">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51204">
                                            <p:txEl>
                                              <p:pRg st="21" end="21"/>
                                            </p:txEl>
                                          </p:spTgt>
                                        </p:tgtEl>
                                        <p:attrNameLst>
                                          <p:attrName>style.visibility</p:attrName>
                                        </p:attrNameLst>
                                      </p:cBhvr>
                                      <p:to>
                                        <p:strVal val="visible"/>
                                      </p:to>
                                    </p:set>
                                    <p:anim calcmode="lin" valueType="num">
                                      <p:cBhvr additive="base">
                                        <p:cTn id="133" dur="500" fill="hold"/>
                                        <p:tgtEl>
                                          <p:spTgt spid="51204">
                                            <p:txEl>
                                              <p:pRg st="21" end="21"/>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51204">
                                            <p:txEl>
                                              <p:pRg st="21" end="2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212A402-6185-468F-C34C-E8AFB84A0CAA}"/>
              </a:ext>
            </a:extLst>
          </p:cNvPr>
          <p:cNvSpPr txBox="1"/>
          <p:nvPr/>
        </p:nvSpPr>
        <p:spPr>
          <a:xfrm>
            <a:off x="679004" y="692696"/>
            <a:ext cx="9145016" cy="6186309"/>
          </a:xfrm>
          <a:prstGeom prst="rect">
            <a:avLst/>
          </a:prstGeom>
          <a:noFill/>
        </p:spPr>
        <p:txBody>
          <a:bodyPr wrap="square">
            <a:spAutoFit/>
          </a:bodyPr>
          <a:lstStyle/>
          <a:p>
            <a:r>
              <a:rPr lang="it-IT" b="1" dirty="0"/>
              <a:t>Vantaggi del Modello Orizzontale</a:t>
            </a:r>
          </a:p>
          <a:p>
            <a:r>
              <a:rPr lang="it-IT" dirty="0"/>
              <a:t>✅ </a:t>
            </a:r>
            <a:r>
              <a:rPr lang="it-IT" b="1" dirty="0"/>
              <a:t>Maggiore Innovazione</a:t>
            </a:r>
            <a:br>
              <a:rPr lang="it-IT" dirty="0"/>
            </a:br>
            <a:r>
              <a:rPr lang="it-IT" dirty="0"/>
              <a:t>→ I dipendenti, avendo più autonomia, propongono soluzioni creative e innovative.</a:t>
            </a:r>
          </a:p>
          <a:p>
            <a:r>
              <a:rPr lang="it-IT" dirty="0"/>
              <a:t>✅ </a:t>
            </a:r>
            <a:r>
              <a:rPr lang="it-IT" b="1" dirty="0"/>
              <a:t>Migliore Motivazione dei Dipendenti</a:t>
            </a:r>
            <a:br>
              <a:rPr lang="it-IT" dirty="0"/>
            </a:br>
            <a:r>
              <a:rPr lang="it-IT" dirty="0"/>
              <a:t>→ Sentendosi più coinvolti, i lavoratori sono più motivati e soddisfatti.</a:t>
            </a:r>
          </a:p>
          <a:p>
            <a:r>
              <a:rPr lang="it-IT" dirty="0"/>
              <a:t>✅ </a:t>
            </a:r>
            <a:r>
              <a:rPr lang="it-IT" b="1" dirty="0"/>
              <a:t>Comunicazione più Efficace</a:t>
            </a:r>
            <a:br>
              <a:rPr lang="it-IT" dirty="0"/>
            </a:br>
            <a:r>
              <a:rPr lang="it-IT" dirty="0"/>
              <a:t>→ Essendo meno burocratica, la comunicazione è più veloce e diretta.</a:t>
            </a:r>
          </a:p>
          <a:p>
            <a:r>
              <a:rPr lang="it-IT" dirty="0"/>
              <a:t>✅ </a:t>
            </a:r>
            <a:r>
              <a:rPr lang="it-IT" b="1" dirty="0"/>
              <a:t>Maggiore Agilità e Adattabilità</a:t>
            </a:r>
            <a:br>
              <a:rPr lang="it-IT" dirty="0"/>
            </a:br>
            <a:r>
              <a:rPr lang="it-IT" dirty="0"/>
              <a:t>→ Le aziende possono rispondere più rapidamente alle esigenze del mercato.</a:t>
            </a:r>
          </a:p>
          <a:p>
            <a:r>
              <a:rPr lang="it-IT" dirty="0"/>
              <a:t>✅ </a:t>
            </a:r>
            <a:r>
              <a:rPr lang="it-IT" b="1" dirty="0"/>
              <a:t>Riduzione dei Costi di Gestione</a:t>
            </a:r>
            <a:br>
              <a:rPr lang="it-IT" dirty="0"/>
            </a:br>
            <a:r>
              <a:rPr lang="it-IT" dirty="0"/>
              <a:t>→ Meno livelli gerarchici significano meno costi amministrativi.</a:t>
            </a:r>
          </a:p>
          <a:p>
            <a:r>
              <a:rPr lang="it-IT" b="1" dirty="0"/>
              <a:t>Svantaggi e Criticità del Modello Orizzontale</a:t>
            </a:r>
          </a:p>
          <a:p>
            <a:r>
              <a:rPr lang="it-IT" dirty="0"/>
              <a:t>❌ </a:t>
            </a:r>
            <a:r>
              <a:rPr lang="it-IT" b="1" dirty="0"/>
              <a:t>Difficoltà nel Coordinamento</a:t>
            </a:r>
            <a:br>
              <a:rPr lang="it-IT" dirty="0"/>
            </a:br>
            <a:r>
              <a:rPr lang="it-IT" dirty="0"/>
              <a:t>→ L’assenza di una gerarchia chiara può generare confusione nei ruoli e nei processi decisionali.</a:t>
            </a:r>
          </a:p>
          <a:p>
            <a:r>
              <a:rPr lang="it-IT" dirty="0"/>
              <a:t>❌ </a:t>
            </a:r>
            <a:r>
              <a:rPr lang="it-IT" b="1" dirty="0"/>
              <a:t>Non Adatto a Tutti i Settori</a:t>
            </a:r>
            <a:br>
              <a:rPr lang="it-IT" dirty="0"/>
            </a:br>
            <a:r>
              <a:rPr lang="it-IT" dirty="0"/>
              <a:t>→ Funziona bene in aziende tecnologiche o creative, ma meno nelle industrie tradizionali.</a:t>
            </a:r>
          </a:p>
          <a:p>
            <a:r>
              <a:rPr lang="it-IT" dirty="0"/>
              <a:t>❌ </a:t>
            </a:r>
            <a:r>
              <a:rPr lang="it-IT" b="1" dirty="0"/>
              <a:t>Resistenza al Cambiamento</a:t>
            </a:r>
            <a:br>
              <a:rPr lang="it-IT" dirty="0"/>
            </a:br>
            <a:r>
              <a:rPr lang="it-IT" dirty="0"/>
              <a:t>→ I manager abituati a un sistema gerarchico potrebbero opporsi alla perdita di potere decisionale.</a:t>
            </a:r>
          </a:p>
          <a:p>
            <a:r>
              <a:rPr lang="it-IT" dirty="0"/>
              <a:t>❌ </a:t>
            </a:r>
            <a:r>
              <a:rPr lang="it-IT" b="1" dirty="0"/>
              <a:t>Maggiori Conflitti Interni</a:t>
            </a:r>
            <a:br>
              <a:rPr lang="it-IT" dirty="0"/>
            </a:br>
            <a:r>
              <a:rPr lang="it-IT" dirty="0"/>
              <a:t>→ Senza un chiaro leader, possono emergere conflitti tra i membri del team.</a:t>
            </a:r>
          </a:p>
          <a:p>
            <a:endParaRPr lang="it-IT" dirty="0"/>
          </a:p>
        </p:txBody>
      </p:sp>
      <p:sp>
        <p:nvSpPr>
          <p:cNvPr id="4" name="Rettangolo 3">
            <a:extLst>
              <a:ext uri="{FF2B5EF4-FFF2-40B4-BE49-F238E27FC236}">
                <a16:creationId xmlns:a16="http://schemas.microsoft.com/office/drawing/2014/main" id="{A40C40AF-1B35-D710-DD3A-27C5ECC62EF9}"/>
              </a:ext>
            </a:extLst>
          </p:cNvPr>
          <p:cNvSpPr/>
          <p:nvPr/>
        </p:nvSpPr>
        <p:spPr>
          <a:xfrm>
            <a:off x="5710875" y="85430"/>
            <a:ext cx="4599955" cy="461665"/>
          </a:xfrm>
          <a:prstGeom prst="rect">
            <a:avLst/>
          </a:prstGeom>
        </p:spPr>
        <p:txBody>
          <a:bodyPr wrap="square">
            <a:spAutoFit/>
          </a:bodyPr>
          <a:lstStyle/>
          <a:p>
            <a:r>
              <a:rPr lang="it-IT" altLang="it-IT" sz="2400" b="1" dirty="0">
                <a:solidFill>
                  <a:prstClr val="black"/>
                </a:solidFill>
                <a:latin typeface="+mj-lt"/>
                <a:ea typeface="+mj-ea"/>
                <a:cs typeface="+mj-cs"/>
              </a:rPr>
              <a:t>LA STRUTTURA ORIZZONTALE</a:t>
            </a:r>
            <a:endParaRPr lang="it-IT" sz="2400" b="1" dirty="0">
              <a:latin typeface="+mj-lt"/>
            </a:endParaRPr>
          </a:p>
        </p:txBody>
      </p:sp>
    </p:spTree>
    <p:extLst>
      <p:ext uri="{BB962C8B-B14F-4D97-AF65-F5344CB8AC3E}">
        <p14:creationId xmlns:p14="http://schemas.microsoft.com/office/powerpoint/2010/main" val="12513711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69BB230-1457-7293-3D7A-6DC081496F0D}"/>
              </a:ext>
            </a:extLst>
          </p:cNvPr>
          <p:cNvSpPr txBox="1"/>
          <p:nvPr/>
        </p:nvSpPr>
        <p:spPr>
          <a:xfrm>
            <a:off x="643000" y="244926"/>
            <a:ext cx="9433048" cy="2308324"/>
          </a:xfrm>
          <a:prstGeom prst="rect">
            <a:avLst/>
          </a:prstGeom>
          <a:noFill/>
        </p:spPr>
        <p:txBody>
          <a:bodyPr wrap="square">
            <a:spAutoFit/>
          </a:bodyPr>
          <a:lstStyle/>
          <a:p>
            <a:pPr algn="r"/>
            <a:r>
              <a:rPr lang="it-IT" b="1" dirty="0"/>
              <a:t>Esempi di Applicazione del Modello Orizzontale</a:t>
            </a:r>
          </a:p>
          <a:p>
            <a:r>
              <a:rPr lang="it-IT" dirty="0"/>
              <a:t>Alcune aziende di successo hanno adottato il modello orizzontale, tra cui:</a:t>
            </a:r>
          </a:p>
          <a:p>
            <a:pPr marL="285750" indent="-285750">
              <a:buFont typeface="Arial" panose="020B0604020202020204" pitchFamily="34" charset="0"/>
              <a:buChar char="•"/>
            </a:pPr>
            <a:r>
              <a:rPr lang="it-IT" b="1" dirty="0"/>
              <a:t>Spotify</a:t>
            </a:r>
            <a:r>
              <a:rPr lang="it-IT" dirty="0"/>
              <a:t> → Ha sviluppato un’organizzazione basata su "squadre autonome" che gestiscono i progetti in modo indipendente.</a:t>
            </a:r>
          </a:p>
          <a:p>
            <a:pPr marL="285750" indent="-285750">
              <a:buFont typeface="Arial" panose="020B0604020202020204" pitchFamily="34" charset="0"/>
              <a:buChar char="•"/>
            </a:pPr>
            <a:r>
              <a:rPr lang="it-IT" b="1" dirty="0" err="1"/>
              <a:t>Zappos</a:t>
            </a:r>
            <a:r>
              <a:rPr lang="it-IT" dirty="0"/>
              <a:t> → Ha implementato la </a:t>
            </a:r>
            <a:r>
              <a:rPr lang="it-IT" b="1" dirty="0" err="1"/>
              <a:t>Holacracy</a:t>
            </a:r>
            <a:r>
              <a:rPr lang="it-IT" dirty="0"/>
              <a:t>, un sistema che elimina i manager e basa la gestione su ruoli dinamici.</a:t>
            </a:r>
          </a:p>
          <a:p>
            <a:pPr marL="285750" indent="-285750">
              <a:buFont typeface="Arial" panose="020B0604020202020204" pitchFamily="34" charset="0"/>
              <a:buChar char="•"/>
            </a:pPr>
            <a:r>
              <a:rPr lang="it-IT" b="1" dirty="0"/>
              <a:t>Gore-Tex</a:t>
            </a:r>
            <a:r>
              <a:rPr lang="it-IT" dirty="0"/>
              <a:t> → Azienda famosa per l’innovazione nel settore tessile, opera con team autogestiti senza gerarchie rigide.</a:t>
            </a:r>
          </a:p>
        </p:txBody>
      </p:sp>
      <p:sp>
        <p:nvSpPr>
          <p:cNvPr id="5" name="CasellaDiTesto 4">
            <a:extLst>
              <a:ext uri="{FF2B5EF4-FFF2-40B4-BE49-F238E27FC236}">
                <a16:creationId xmlns:a16="http://schemas.microsoft.com/office/drawing/2014/main" id="{A1BCDE42-68AE-EB71-99E8-68D2CF3C29A1}"/>
              </a:ext>
            </a:extLst>
          </p:cNvPr>
          <p:cNvSpPr txBox="1"/>
          <p:nvPr/>
        </p:nvSpPr>
        <p:spPr>
          <a:xfrm>
            <a:off x="2191172" y="2543044"/>
            <a:ext cx="6336704" cy="369332"/>
          </a:xfrm>
          <a:prstGeom prst="rect">
            <a:avLst/>
          </a:prstGeom>
          <a:noFill/>
        </p:spPr>
        <p:txBody>
          <a:bodyPr wrap="square">
            <a:spAutoFit/>
          </a:bodyPr>
          <a:lstStyle/>
          <a:p>
            <a:r>
              <a:rPr lang="it-IT" b="1" dirty="0"/>
              <a:t>Differenza tra Modello Orizzontale e Modello Verticale</a:t>
            </a:r>
          </a:p>
        </p:txBody>
      </p:sp>
      <p:pic>
        <p:nvPicPr>
          <p:cNvPr id="7" name="Immagine 6">
            <a:extLst>
              <a:ext uri="{FF2B5EF4-FFF2-40B4-BE49-F238E27FC236}">
                <a16:creationId xmlns:a16="http://schemas.microsoft.com/office/drawing/2014/main" id="{616D8BC2-6C29-6E03-1275-D28FFEDC2132}"/>
              </a:ext>
            </a:extLst>
          </p:cNvPr>
          <p:cNvPicPr>
            <a:picLocks noChangeAspect="1"/>
          </p:cNvPicPr>
          <p:nvPr/>
        </p:nvPicPr>
        <p:blipFill>
          <a:blip r:embed="rId2"/>
          <a:stretch>
            <a:fillRect/>
          </a:stretch>
        </p:blipFill>
        <p:spPr>
          <a:xfrm>
            <a:off x="1183060" y="2947890"/>
            <a:ext cx="7560840" cy="2140623"/>
          </a:xfrm>
          <a:prstGeom prst="rect">
            <a:avLst/>
          </a:prstGeom>
        </p:spPr>
      </p:pic>
      <p:sp>
        <p:nvSpPr>
          <p:cNvPr id="8" name="Rectangle 1">
            <a:extLst>
              <a:ext uri="{FF2B5EF4-FFF2-40B4-BE49-F238E27FC236}">
                <a16:creationId xmlns:a16="http://schemas.microsoft.com/office/drawing/2014/main" id="{D0E0B729-1A98-0780-61B5-69FA139285AA}"/>
              </a:ext>
            </a:extLst>
          </p:cNvPr>
          <p:cNvSpPr>
            <a:spLocks noChangeArrowheads="1"/>
          </p:cNvSpPr>
          <p:nvPr/>
        </p:nvSpPr>
        <p:spPr bwMode="auto">
          <a:xfrm>
            <a:off x="246956" y="5263672"/>
            <a:ext cx="993710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Arial" panose="020B0604020202020204" pitchFamily="34" charset="0"/>
              </a:rPr>
              <a:t>Il modello organizzativo orizzontale è un </a:t>
            </a:r>
            <a:r>
              <a:rPr kumimoji="0" lang="it-IT" altLang="it-IT" sz="1400" b="1" i="0" u="none" strike="noStrike" cap="none" normalizeH="0" baseline="0" dirty="0">
                <a:ln>
                  <a:noFill/>
                </a:ln>
                <a:solidFill>
                  <a:schemeClr val="tx1"/>
                </a:solidFill>
                <a:effectLst/>
                <a:latin typeface="Arial" panose="020B0604020202020204" pitchFamily="34" charset="0"/>
              </a:rPr>
              <a:t>approccio innovativo e flessibile</a:t>
            </a:r>
            <a:r>
              <a:rPr kumimoji="0" lang="it-IT" altLang="it-IT" sz="1400" b="0" i="0" u="none" strike="noStrike" cap="none" normalizeH="0" baseline="0" dirty="0">
                <a:ln>
                  <a:noFill/>
                </a:ln>
                <a:solidFill>
                  <a:schemeClr val="tx1"/>
                </a:solidFill>
                <a:effectLst/>
                <a:latin typeface="Arial" panose="020B0604020202020204" pitchFamily="34" charset="0"/>
              </a:rPr>
              <a:t> che migliora la collaborazione e la velocità decisionale all’interno dell’azienda. Tuttavia, non è adatto a tutte le realtà aziendali: funziona meglio in ambienti </a:t>
            </a:r>
            <a:r>
              <a:rPr kumimoji="0" lang="it-IT" altLang="it-IT" sz="1400" b="1" i="0" u="none" strike="noStrike" cap="none" normalizeH="0" baseline="0" dirty="0">
                <a:ln>
                  <a:noFill/>
                </a:ln>
                <a:solidFill>
                  <a:schemeClr val="tx1"/>
                </a:solidFill>
                <a:effectLst/>
                <a:latin typeface="Arial" panose="020B0604020202020204" pitchFamily="34" charset="0"/>
              </a:rPr>
              <a:t>dinamici e creativi</a:t>
            </a:r>
            <a:r>
              <a:rPr kumimoji="0" lang="it-IT" altLang="it-IT" sz="1400" b="0" i="0" u="none" strike="noStrike" cap="none" normalizeH="0" baseline="0" dirty="0">
                <a:ln>
                  <a:noFill/>
                </a:ln>
                <a:solidFill>
                  <a:schemeClr val="tx1"/>
                </a:solidFill>
                <a:effectLst/>
                <a:latin typeface="Arial" panose="020B0604020202020204" pitchFamily="34" charset="0"/>
              </a:rPr>
              <a:t>, mentre può essere meno efficace in settori </a:t>
            </a:r>
            <a:r>
              <a:rPr kumimoji="0" lang="it-IT" altLang="it-IT" sz="1400" b="1" i="0" u="none" strike="noStrike" cap="none" normalizeH="0" baseline="0" dirty="0">
                <a:ln>
                  <a:noFill/>
                </a:ln>
                <a:solidFill>
                  <a:schemeClr val="tx1"/>
                </a:solidFill>
                <a:effectLst/>
                <a:latin typeface="Arial" panose="020B0604020202020204" pitchFamily="34" charset="0"/>
              </a:rPr>
              <a:t>altamente regolamentati o con processi standardizzati</a:t>
            </a:r>
            <a:r>
              <a:rPr kumimoji="0" lang="it-IT" altLang="it-IT" sz="14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Arial" panose="020B0604020202020204" pitchFamily="34" charset="0"/>
              </a:rPr>
              <a:t>L'adozione di un modello orizzontale </a:t>
            </a:r>
            <a:r>
              <a:rPr kumimoji="0" lang="it-IT" altLang="it-IT" sz="1400" b="1" i="0" u="none" strike="noStrike" cap="none" normalizeH="0" baseline="0" dirty="0">
                <a:ln>
                  <a:noFill/>
                </a:ln>
                <a:solidFill>
                  <a:schemeClr val="tx1"/>
                </a:solidFill>
                <a:effectLst/>
                <a:latin typeface="Arial" panose="020B0604020202020204" pitchFamily="34" charset="0"/>
              </a:rPr>
              <a:t>richiede un cambiamento culturale significativo</a:t>
            </a:r>
            <a:r>
              <a:rPr kumimoji="0" lang="it-IT" altLang="it-IT" sz="1400" b="0" i="0" u="none" strike="noStrike" cap="none" normalizeH="0" baseline="0" dirty="0">
                <a:ln>
                  <a:noFill/>
                </a:ln>
                <a:solidFill>
                  <a:schemeClr val="tx1"/>
                </a:solidFill>
                <a:effectLst/>
                <a:latin typeface="Arial" panose="020B0604020202020204" pitchFamily="34" charset="0"/>
              </a:rPr>
              <a:t>, in cui la leadership si trasforma da comando e controllo a supporto e facilitazione del lavoro dei team.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808894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6EF68-9C86-6C3D-3834-675411ED21C8}"/>
            </a:ext>
          </a:extLst>
        </p:cNvPr>
        <p:cNvGrpSpPr/>
        <p:nvPr/>
      </p:nvGrpSpPr>
      <p:grpSpPr>
        <a:xfrm>
          <a:off x="0" y="0"/>
          <a:ext cx="0" cy="0"/>
          <a:chOff x="0" y="0"/>
          <a:chExt cx="0" cy="0"/>
        </a:xfrm>
      </p:grpSpPr>
      <p:pic>
        <p:nvPicPr>
          <p:cNvPr id="51207" name="Picture 7" descr="sistem1">
            <a:extLst>
              <a:ext uri="{FF2B5EF4-FFF2-40B4-BE49-F238E27FC236}">
                <a16:creationId xmlns:a16="http://schemas.microsoft.com/office/drawing/2014/main" id="{25092CD2-B19A-B0D7-5A37-885DF18FD68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79004" y="2420888"/>
            <a:ext cx="9344025" cy="2971800"/>
          </a:xfrm>
          <a:noFill/>
        </p:spPr>
      </p:pic>
      <p:sp>
        <p:nvSpPr>
          <p:cNvPr id="51209" name="Text Box 9">
            <a:extLst>
              <a:ext uri="{FF2B5EF4-FFF2-40B4-BE49-F238E27FC236}">
                <a16:creationId xmlns:a16="http://schemas.microsoft.com/office/drawing/2014/main" id="{76EEEC70-D7A8-353F-AE1C-0F22E8CE8923}"/>
              </a:ext>
            </a:extLst>
          </p:cNvPr>
          <p:cNvSpPr txBox="1">
            <a:spLocks noChangeArrowheads="1"/>
          </p:cNvSpPr>
          <p:nvPr/>
        </p:nvSpPr>
        <p:spPr bwMode="auto">
          <a:xfrm>
            <a:off x="2335188" y="1413863"/>
            <a:ext cx="7115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spcBef>
                <a:spcPct val="50000"/>
              </a:spcBef>
            </a:pPr>
            <a:r>
              <a:rPr lang="it-IT" altLang="it-IT" sz="1800" dirty="0">
                <a:latin typeface="+mj-lt"/>
              </a:rPr>
              <a:t> </a:t>
            </a:r>
            <a:r>
              <a:rPr lang="it-IT" altLang="it-IT" sz="2000" dirty="0">
                <a:latin typeface="+mj-lt"/>
              </a:rPr>
              <a:t>modello di struttura orizzontale su due processi chiave</a:t>
            </a:r>
            <a:r>
              <a:rPr lang="it-IT" altLang="it-IT" sz="1800" dirty="0">
                <a:latin typeface="+mj-lt"/>
              </a:rPr>
              <a:t>  </a:t>
            </a:r>
          </a:p>
        </p:txBody>
      </p:sp>
      <p:sp>
        <p:nvSpPr>
          <p:cNvPr id="4" name="Rettangolo 3">
            <a:extLst>
              <a:ext uri="{FF2B5EF4-FFF2-40B4-BE49-F238E27FC236}">
                <a16:creationId xmlns:a16="http://schemas.microsoft.com/office/drawing/2014/main" id="{21C3E9D6-EF77-A837-99B9-0E53C3E6CD24}"/>
              </a:ext>
            </a:extLst>
          </p:cNvPr>
          <p:cNvSpPr/>
          <p:nvPr/>
        </p:nvSpPr>
        <p:spPr>
          <a:xfrm>
            <a:off x="5710875" y="85430"/>
            <a:ext cx="4599955" cy="523220"/>
          </a:xfrm>
          <a:prstGeom prst="rect">
            <a:avLst/>
          </a:prstGeom>
        </p:spPr>
        <p:txBody>
          <a:bodyPr wrap="square">
            <a:spAutoFit/>
          </a:bodyPr>
          <a:lstStyle/>
          <a:p>
            <a:r>
              <a:rPr lang="it-IT" altLang="it-IT" sz="2800" b="1" dirty="0">
                <a:solidFill>
                  <a:prstClr val="black"/>
                </a:solidFill>
                <a:latin typeface="+mj-lt"/>
                <a:ea typeface="+mj-ea"/>
                <a:cs typeface="+mj-cs"/>
              </a:rPr>
              <a:t>LA STRUTTURA ORIZZONTALE</a:t>
            </a:r>
            <a:endParaRPr lang="it-IT" sz="2800" b="1" dirty="0">
              <a:latin typeface="+mj-lt"/>
            </a:endParaRPr>
          </a:p>
        </p:txBody>
      </p:sp>
    </p:spTree>
    <p:extLst>
      <p:ext uri="{BB962C8B-B14F-4D97-AF65-F5344CB8AC3E}">
        <p14:creationId xmlns:p14="http://schemas.microsoft.com/office/powerpoint/2010/main" val="2325133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9"/>
                                        </p:tgtEl>
                                        <p:attrNameLst>
                                          <p:attrName>style.visibility</p:attrName>
                                        </p:attrNameLst>
                                      </p:cBhvr>
                                      <p:to>
                                        <p:strVal val="visible"/>
                                      </p:to>
                                    </p:set>
                                    <p:anim calcmode="lin" valueType="num">
                                      <p:cBhvr additive="base">
                                        <p:cTn id="7" dur="500" fill="hold"/>
                                        <p:tgtEl>
                                          <p:spTgt spid="51209"/>
                                        </p:tgtEl>
                                        <p:attrNameLst>
                                          <p:attrName>ppt_x</p:attrName>
                                        </p:attrNameLst>
                                      </p:cBhvr>
                                      <p:tavLst>
                                        <p:tav tm="0">
                                          <p:val>
                                            <p:strVal val="#ppt_x"/>
                                          </p:val>
                                        </p:tav>
                                        <p:tav tm="100000">
                                          <p:val>
                                            <p:strVal val="#ppt_x"/>
                                          </p:val>
                                        </p:tav>
                                      </p:tavLst>
                                    </p:anim>
                                    <p:anim calcmode="lin" valueType="num">
                                      <p:cBhvr additive="base">
                                        <p:cTn id="8" dur="500" fill="hold"/>
                                        <p:tgtEl>
                                          <p:spTgt spid="5120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51207"/>
                                        </p:tgtEl>
                                        <p:attrNameLst>
                                          <p:attrName>style.visibility</p:attrName>
                                        </p:attrNameLst>
                                      </p:cBhvr>
                                      <p:to>
                                        <p:strVal val="visible"/>
                                      </p:to>
                                    </p:set>
                                    <p:animEffect transition="in" filter="box(in)">
                                      <p:cBhvr>
                                        <p:cTn id="13" dur="5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0E95CD7D-B167-4579-84E7-0F1798C72B7F}"/>
              </a:ext>
            </a:extLst>
          </p:cNvPr>
          <p:cNvSpPr/>
          <p:nvPr/>
        </p:nvSpPr>
        <p:spPr>
          <a:xfrm>
            <a:off x="462980" y="634143"/>
            <a:ext cx="9361040" cy="6219267"/>
          </a:xfrm>
          <a:prstGeom prst="rect">
            <a:avLst/>
          </a:prstGeom>
        </p:spPr>
        <p:txBody>
          <a:bodyPr wrap="square">
            <a:spAutoFit/>
          </a:bodyPr>
          <a:lstStyle/>
          <a:p>
            <a:pPr marL="342900" lvl="0" indent="-342900">
              <a:lnSpc>
                <a:spcPct val="80000"/>
              </a:lnSpc>
              <a:spcBef>
                <a:spcPct val="20000"/>
              </a:spcBef>
            </a:pPr>
            <a:r>
              <a:rPr lang="it-IT" altLang="it-IT" sz="1700" b="1" dirty="0">
                <a:solidFill>
                  <a:prstClr val="black"/>
                </a:solidFill>
                <a:latin typeface="+mj-lt"/>
              </a:rPr>
              <a:t>CARATTERISTICHE</a:t>
            </a:r>
          </a:p>
          <a:p>
            <a:pPr marL="342900" lvl="0" indent="-342900">
              <a:lnSpc>
                <a:spcPct val="80000"/>
              </a:lnSpc>
              <a:spcBef>
                <a:spcPct val="20000"/>
              </a:spcBef>
              <a:buFont typeface="+mj-lt"/>
              <a:buAutoNum type="arabicPeriod"/>
            </a:pPr>
            <a:r>
              <a:rPr lang="it-IT" altLang="it-IT" sz="1700" dirty="0">
                <a:solidFill>
                  <a:prstClr val="black"/>
                </a:solidFill>
                <a:latin typeface="+mj-lt"/>
              </a:rPr>
              <a:t>La struttura viene creata </a:t>
            </a:r>
            <a:r>
              <a:rPr lang="it-IT" altLang="it-IT" sz="1700" dirty="0">
                <a:solidFill>
                  <a:srgbClr val="C00000"/>
                </a:solidFill>
                <a:latin typeface="+mj-lt"/>
              </a:rPr>
              <a:t>identificando alcuni processi chiave della azienda</a:t>
            </a:r>
            <a:r>
              <a:rPr lang="it-IT" altLang="it-IT" sz="1700" dirty="0">
                <a:solidFill>
                  <a:prstClr val="black"/>
                </a:solidFill>
                <a:latin typeface="+mj-lt"/>
              </a:rPr>
              <a:t>, che coinvolgono più funzioni o più compiti o più aree geografiche; di conseguenza i confini tra i vari organi vengono annullati.</a:t>
            </a:r>
          </a:p>
          <a:p>
            <a:pPr marL="342900" lvl="0" indent="-342900">
              <a:lnSpc>
                <a:spcPct val="80000"/>
              </a:lnSpc>
              <a:spcBef>
                <a:spcPct val="20000"/>
              </a:spcBef>
              <a:buFont typeface="+mj-lt"/>
              <a:buAutoNum type="arabicPeriod"/>
            </a:pPr>
            <a:r>
              <a:rPr lang="it-IT" altLang="it-IT" sz="1700" dirty="0">
                <a:solidFill>
                  <a:prstClr val="black"/>
                </a:solidFill>
                <a:latin typeface="+mj-lt"/>
              </a:rPr>
              <a:t>Successivamente </a:t>
            </a:r>
            <a:r>
              <a:rPr lang="it-IT" altLang="it-IT" sz="1700" dirty="0">
                <a:solidFill>
                  <a:srgbClr val="C00000"/>
                </a:solidFill>
                <a:latin typeface="+mj-lt"/>
              </a:rPr>
              <a:t>si formano dei gruppi di lavoro </a:t>
            </a:r>
            <a:r>
              <a:rPr lang="it-IT" altLang="it-IT" sz="1700" dirty="0">
                <a:solidFill>
                  <a:prstClr val="black"/>
                </a:solidFill>
                <a:latin typeface="+mj-lt"/>
              </a:rPr>
              <a:t>(team) che non sono divisi in organi direttivi ed esecutivi, ma si </a:t>
            </a:r>
            <a:r>
              <a:rPr lang="it-IT" altLang="it-IT" sz="1700" dirty="0" err="1">
                <a:solidFill>
                  <a:prstClr val="black"/>
                </a:solidFill>
                <a:latin typeface="+mj-lt"/>
              </a:rPr>
              <a:t>autodirigono</a:t>
            </a:r>
            <a:r>
              <a:rPr lang="it-IT" altLang="it-IT" sz="1700" dirty="0">
                <a:solidFill>
                  <a:prstClr val="black"/>
                </a:solidFill>
                <a:latin typeface="+mj-lt"/>
              </a:rPr>
              <a:t> e consentono la migliore riuscita di una struttura organizzativa.</a:t>
            </a:r>
          </a:p>
          <a:p>
            <a:pPr marL="342900" lvl="0" indent="-342900">
              <a:lnSpc>
                <a:spcPct val="80000"/>
              </a:lnSpc>
              <a:spcBef>
                <a:spcPct val="20000"/>
              </a:spcBef>
              <a:buFont typeface="+mj-lt"/>
              <a:buAutoNum type="arabicPeriod"/>
            </a:pPr>
            <a:r>
              <a:rPr lang="it-IT" altLang="it-IT" sz="1700" dirty="0">
                <a:solidFill>
                  <a:prstClr val="black"/>
                </a:solidFill>
                <a:latin typeface="+mj-lt"/>
              </a:rPr>
              <a:t>All'interno di </a:t>
            </a:r>
            <a:r>
              <a:rPr lang="it-IT" altLang="it-IT" sz="1700" dirty="0">
                <a:solidFill>
                  <a:srgbClr val="C00000"/>
                </a:solidFill>
                <a:latin typeface="+mj-lt"/>
              </a:rPr>
              <a:t>ogni gruppo vi è un responsabile di processo</a:t>
            </a:r>
            <a:r>
              <a:rPr lang="it-IT" altLang="it-IT" sz="1700" dirty="0">
                <a:solidFill>
                  <a:prstClr val="black"/>
                </a:solidFill>
                <a:latin typeface="+mj-lt"/>
              </a:rPr>
              <a:t>; ma tale responsabile di processo non è un Direttore, cioè uno che emana le direttive e poi controlla i risultati, ma è una persona che coordina gli altri membri del gruppo e le azioni da intraprendere, col fine della perfetta riuscita dell'intero singolo processo.</a:t>
            </a:r>
          </a:p>
          <a:p>
            <a:pPr marL="342900" lvl="0" indent="-342900">
              <a:lnSpc>
                <a:spcPct val="80000"/>
              </a:lnSpc>
              <a:spcBef>
                <a:spcPct val="20000"/>
              </a:spcBef>
              <a:buFont typeface="+mj-lt"/>
              <a:buAutoNum type="arabicPeriod"/>
            </a:pPr>
            <a:r>
              <a:rPr lang="it-IT" altLang="it-IT" sz="1700" dirty="0">
                <a:solidFill>
                  <a:prstClr val="black"/>
                </a:solidFill>
                <a:latin typeface="+mj-lt"/>
              </a:rPr>
              <a:t>Le persone che compongono il gruppo </a:t>
            </a:r>
            <a:r>
              <a:rPr lang="it-IT" altLang="it-IT" sz="1700" dirty="0">
                <a:solidFill>
                  <a:srgbClr val="C00000"/>
                </a:solidFill>
                <a:latin typeface="+mj-lt"/>
              </a:rPr>
              <a:t>hanno le competenze, gli strumenti, la motivazione e l'autorità </a:t>
            </a:r>
            <a:r>
              <a:rPr lang="it-IT" altLang="it-IT" sz="1700" dirty="0">
                <a:solidFill>
                  <a:prstClr val="black"/>
                </a:solidFill>
                <a:latin typeface="+mj-lt"/>
              </a:rPr>
              <a:t>che sono essenziali per la perfetta organizzazione del gruppo e per la riuscita del processo. I membri del gruppo sono formati ciascuno in modo da poter svolgere le funzioni dell'altro membro; in tal modo le capacità di ciascuno sono adeguate a completare l'intero processo.</a:t>
            </a:r>
          </a:p>
          <a:p>
            <a:pPr marL="342900" lvl="0" indent="-342900">
              <a:lnSpc>
                <a:spcPct val="80000"/>
              </a:lnSpc>
              <a:spcBef>
                <a:spcPct val="20000"/>
              </a:spcBef>
              <a:buFont typeface="+mj-lt"/>
              <a:buAutoNum type="arabicPeriod"/>
            </a:pPr>
            <a:r>
              <a:rPr lang="it-IT" altLang="it-IT" sz="1700" dirty="0">
                <a:solidFill>
                  <a:prstClr val="black"/>
                </a:solidFill>
                <a:latin typeface="+mj-lt"/>
              </a:rPr>
              <a:t>I gruppi hanno </a:t>
            </a:r>
            <a:r>
              <a:rPr lang="it-IT" altLang="it-IT" sz="1700" dirty="0">
                <a:solidFill>
                  <a:srgbClr val="C00000"/>
                </a:solidFill>
                <a:latin typeface="+mj-lt"/>
              </a:rPr>
              <a:t>la libertà di pensare in maniera creativa </a:t>
            </a:r>
            <a:r>
              <a:rPr lang="it-IT" altLang="it-IT" sz="1700" dirty="0">
                <a:solidFill>
                  <a:prstClr val="black"/>
                </a:solidFill>
                <a:latin typeface="+mj-lt"/>
              </a:rPr>
              <a:t>e di reagire in maniera flessibile alle nuove sfide che si manifestano.</a:t>
            </a:r>
          </a:p>
          <a:p>
            <a:pPr marL="342900" lvl="0" indent="-342900">
              <a:lnSpc>
                <a:spcPct val="80000"/>
              </a:lnSpc>
              <a:spcBef>
                <a:spcPct val="20000"/>
              </a:spcBef>
              <a:buFont typeface="+mj-lt"/>
              <a:buAutoNum type="arabicPeriod"/>
            </a:pPr>
            <a:r>
              <a:rPr lang="it-IT" altLang="it-IT" sz="1700" dirty="0">
                <a:solidFill>
                  <a:prstClr val="black"/>
                </a:solidFill>
                <a:latin typeface="+mj-lt"/>
              </a:rPr>
              <a:t>Il fattore guida della organizzazione orizzontale è il cliente; l'efficacia del processo si misura sia su questo obiettivo, cioè la soddisfazione - </a:t>
            </a:r>
            <a:r>
              <a:rPr lang="it-IT" altLang="it-IT" sz="1700" dirty="0">
                <a:solidFill>
                  <a:srgbClr val="C00000"/>
                </a:solidFill>
                <a:latin typeface="+mj-lt"/>
              </a:rPr>
              <a:t>l'obiettivo di fine processo è quello di creare valore per il cliente</a:t>
            </a:r>
            <a:r>
              <a:rPr lang="it-IT" altLang="it-IT" sz="1700" dirty="0">
                <a:solidFill>
                  <a:prstClr val="black"/>
                </a:solidFill>
                <a:latin typeface="+mj-lt"/>
              </a:rPr>
              <a:t> </a:t>
            </a:r>
            <a:r>
              <a:rPr lang="it-IT" altLang="it-IT" sz="1700" dirty="0">
                <a:solidFill>
                  <a:srgbClr val="FF0000"/>
                </a:solidFill>
                <a:latin typeface="+mj-lt"/>
              </a:rPr>
              <a:t>del cliente </a:t>
            </a:r>
            <a:r>
              <a:rPr lang="it-IT" altLang="it-IT" sz="1700" dirty="0">
                <a:solidFill>
                  <a:prstClr val="black"/>
                </a:solidFill>
                <a:latin typeface="+mj-lt"/>
              </a:rPr>
              <a:t>- sia sulla soddisfazione dei dipendenti, e sia sul risultato finanziario.</a:t>
            </a:r>
          </a:p>
          <a:p>
            <a:pPr marL="342900" lvl="0" indent="-342900">
              <a:lnSpc>
                <a:spcPct val="80000"/>
              </a:lnSpc>
              <a:spcBef>
                <a:spcPct val="20000"/>
              </a:spcBef>
              <a:buFont typeface="+mj-lt"/>
              <a:buAutoNum type="arabicPeriod"/>
            </a:pPr>
            <a:r>
              <a:rPr lang="it-IT" altLang="it-IT" sz="1700" dirty="0">
                <a:solidFill>
                  <a:prstClr val="black"/>
                </a:solidFill>
                <a:latin typeface="+mj-lt"/>
              </a:rPr>
              <a:t>Nel modo di pensare della struttura orizzontale vi </a:t>
            </a:r>
            <a:r>
              <a:rPr lang="it-IT" altLang="it-IT" sz="1700" dirty="0">
                <a:solidFill>
                  <a:srgbClr val="C00000"/>
                </a:solidFill>
                <a:latin typeface="+mj-lt"/>
              </a:rPr>
              <a:t>è un clima di apertura</a:t>
            </a:r>
            <a:r>
              <a:rPr lang="it-IT" altLang="it-IT" sz="1700" dirty="0">
                <a:solidFill>
                  <a:prstClr val="black"/>
                </a:solidFill>
                <a:latin typeface="+mj-lt"/>
              </a:rPr>
              <a:t>, di fiducia e collaborazione, verso il miglioramento continuo. Tale modo di pensare, cioè la cultura del gruppo, valorizza la responsabilizzazione, l'impegno ed il benessere dei dipendenti.</a:t>
            </a:r>
          </a:p>
          <a:p>
            <a:pPr lvl="0" algn="just">
              <a:lnSpc>
                <a:spcPct val="80000"/>
              </a:lnSpc>
              <a:spcBef>
                <a:spcPct val="20000"/>
              </a:spcBef>
            </a:pPr>
            <a:endParaRPr lang="it-IT" altLang="it-IT" sz="1700" dirty="0">
              <a:solidFill>
                <a:prstClr val="black"/>
              </a:solidFill>
              <a:latin typeface="+mj-lt"/>
            </a:endParaRPr>
          </a:p>
          <a:p>
            <a:pPr lvl="0" algn="just">
              <a:lnSpc>
                <a:spcPct val="80000"/>
              </a:lnSpc>
              <a:spcBef>
                <a:spcPct val="20000"/>
              </a:spcBef>
            </a:pPr>
            <a:r>
              <a:rPr lang="it-IT" altLang="it-IT" sz="1700" dirty="0">
                <a:solidFill>
                  <a:prstClr val="black"/>
                </a:solidFill>
                <a:latin typeface="+mj-lt"/>
              </a:rPr>
              <a:t>La organizzazione orizzontale </a:t>
            </a:r>
            <a:r>
              <a:rPr lang="it-IT" altLang="it-IT" sz="1700" dirty="0">
                <a:solidFill>
                  <a:srgbClr val="C00000"/>
                </a:solidFill>
                <a:latin typeface="+mj-lt"/>
              </a:rPr>
              <a:t>in una azienda inizia partendo dai livelli inferiori, cioè dagli organi operativi</a:t>
            </a:r>
            <a:r>
              <a:rPr lang="it-IT" altLang="it-IT" sz="1700" dirty="0">
                <a:solidFill>
                  <a:prstClr val="black"/>
                </a:solidFill>
                <a:latin typeface="+mj-lt"/>
              </a:rPr>
              <a:t>. Tuttavia, alcune aziende, stanno estendendo questo tipo di cultura anche ai livelli direttivi, lasciando solo un piccolo numero di dirigenti con grande esperienza a capo solo di alcune tradizionali funzioni di supporto, come la gestione delle risorse umane e quelle finanziarie.</a:t>
            </a:r>
          </a:p>
        </p:txBody>
      </p:sp>
      <p:sp>
        <p:nvSpPr>
          <p:cNvPr id="5" name="Rettangolo 4">
            <a:extLst>
              <a:ext uri="{FF2B5EF4-FFF2-40B4-BE49-F238E27FC236}">
                <a16:creationId xmlns:a16="http://schemas.microsoft.com/office/drawing/2014/main" id="{1AFC3ACA-CB81-476A-99C4-D5A3105341EB}"/>
              </a:ext>
            </a:extLst>
          </p:cNvPr>
          <p:cNvSpPr/>
          <p:nvPr/>
        </p:nvSpPr>
        <p:spPr>
          <a:xfrm>
            <a:off x="5710875" y="85430"/>
            <a:ext cx="4599955" cy="523220"/>
          </a:xfrm>
          <a:prstGeom prst="rect">
            <a:avLst/>
          </a:prstGeom>
        </p:spPr>
        <p:txBody>
          <a:bodyPr wrap="square">
            <a:spAutoFit/>
          </a:bodyPr>
          <a:lstStyle/>
          <a:p>
            <a:r>
              <a:rPr lang="it-IT" altLang="it-IT" sz="2800" b="1" dirty="0">
                <a:solidFill>
                  <a:prstClr val="black"/>
                </a:solidFill>
                <a:latin typeface="+mj-lt"/>
                <a:ea typeface="+mj-ea"/>
                <a:cs typeface="+mj-cs"/>
              </a:rPr>
              <a:t>LA STRUTTURA ORIZZONTALE</a:t>
            </a:r>
            <a:endParaRPr lang="it-IT" sz="2800" b="1" dirty="0">
              <a:latin typeface="+mj-lt"/>
            </a:endParaRPr>
          </a:p>
        </p:txBody>
      </p:sp>
    </p:spTree>
    <p:extLst>
      <p:ext uri="{BB962C8B-B14F-4D97-AF65-F5344CB8AC3E}">
        <p14:creationId xmlns:p14="http://schemas.microsoft.com/office/powerpoint/2010/main" val="10280617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2">
            <a:extLst>
              <a:ext uri="{FF2B5EF4-FFF2-40B4-BE49-F238E27FC236}">
                <a16:creationId xmlns:a16="http://schemas.microsoft.com/office/drawing/2014/main" id="{68C18DD4-0B80-4F2C-BE85-86556045CCD3}"/>
              </a:ext>
            </a:extLst>
          </p:cNvPr>
          <p:cNvSpPr txBox="1">
            <a:spLocks noChangeArrowheads="1"/>
          </p:cNvSpPr>
          <p:nvPr/>
        </p:nvSpPr>
        <p:spPr bwMode="auto">
          <a:xfrm>
            <a:off x="600075" y="332656"/>
            <a:ext cx="9086850"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just" eaLnBrk="1" hangingPunct="1"/>
            <a:endParaRPr lang="it-IT" altLang="it-IT" sz="1800" dirty="0">
              <a:latin typeface="+mn-lt"/>
            </a:endParaRPr>
          </a:p>
          <a:p>
            <a:pPr algn="r" eaLnBrk="1" hangingPunct="1"/>
            <a:r>
              <a:rPr lang="it-IT" altLang="it-IT" sz="1800" b="1" dirty="0">
                <a:latin typeface="+mn-lt"/>
              </a:rPr>
              <a:t>VANTAGGI</a:t>
            </a:r>
          </a:p>
          <a:p>
            <a:pPr marL="0" indent="0" algn="just" eaLnBrk="1" hangingPunct="1"/>
            <a:r>
              <a:rPr lang="it-IT" altLang="it-IT" sz="1800" dirty="0">
                <a:latin typeface="+mn-lt"/>
              </a:rPr>
              <a:t>La struttura orizzontale aumenta </a:t>
            </a:r>
            <a:r>
              <a:rPr lang="it-IT" altLang="it-IT" sz="1800" dirty="0">
                <a:solidFill>
                  <a:srgbClr val="C00000"/>
                </a:solidFill>
                <a:latin typeface="+mn-lt"/>
              </a:rPr>
              <a:t>la flessibilità della azienda e ottiene una </a:t>
            </a:r>
            <a:r>
              <a:rPr lang="it-IT" altLang="it-IT" sz="1800" dirty="0">
                <a:latin typeface="+mn-lt"/>
              </a:rPr>
              <a:t>ottima risposta ai cambiamenti dei bisogni dei clienti, grazie al miglior coordinamento.</a:t>
            </a:r>
          </a:p>
          <a:p>
            <a:pPr marL="0" indent="0" algn="just" eaLnBrk="1" hangingPunct="1"/>
            <a:r>
              <a:rPr lang="it-IT" altLang="it-IT" sz="1800" dirty="0">
                <a:latin typeface="+mn-lt"/>
              </a:rPr>
              <a:t>Il fatto che la struttura pone l'attenzione di ognuno verso il cliente porta non solo alla soddisfazione del cliente stesso, ma anche a </a:t>
            </a:r>
            <a:r>
              <a:rPr lang="it-IT" altLang="it-IT" sz="1800" dirty="0">
                <a:solidFill>
                  <a:srgbClr val="C00000"/>
                </a:solidFill>
                <a:latin typeface="+mn-lt"/>
              </a:rPr>
              <a:t>miglioramenti nella produttività</a:t>
            </a:r>
            <a:r>
              <a:rPr lang="it-IT" altLang="it-IT" sz="1800" dirty="0">
                <a:latin typeface="+mn-lt"/>
              </a:rPr>
              <a:t>, nella velocità, nella efficienza.</a:t>
            </a:r>
          </a:p>
          <a:p>
            <a:pPr marL="0" indent="0" algn="just" eaLnBrk="1" hangingPunct="1"/>
            <a:r>
              <a:rPr lang="it-IT" altLang="it-IT" sz="1800" dirty="0">
                <a:latin typeface="+mn-lt"/>
              </a:rPr>
              <a:t>Poiché mancano i confini tra le varie funzioni, </a:t>
            </a:r>
            <a:r>
              <a:rPr lang="it-IT" altLang="it-IT" sz="1800" dirty="0">
                <a:solidFill>
                  <a:srgbClr val="C00000"/>
                </a:solidFill>
                <a:latin typeface="+mn-lt"/>
              </a:rPr>
              <a:t>i dipendenti hanno una visione più ampia degli obiettivi </a:t>
            </a:r>
            <a:r>
              <a:rPr lang="it-IT" altLang="it-IT" sz="1800" dirty="0">
                <a:latin typeface="+mn-lt"/>
              </a:rPr>
              <a:t>organizzativi.</a:t>
            </a:r>
          </a:p>
          <a:p>
            <a:pPr marL="0" indent="0" algn="just" eaLnBrk="1" hangingPunct="1"/>
            <a:r>
              <a:rPr lang="it-IT" altLang="it-IT" sz="1800" dirty="0">
                <a:latin typeface="+mn-lt"/>
              </a:rPr>
              <a:t>La struttura orizzontale </a:t>
            </a:r>
            <a:r>
              <a:rPr lang="it-IT" altLang="it-IT" sz="1800" dirty="0">
                <a:solidFill>
                  <a:srgbClr val="C00000"/>
                </a:solidFill>
                <a:latin typeface="+mn-lt"/>
              </a:rPr>
              <a:t>può migliorare la qualità della vita dei dipendenti</a:t>
            </a:r>
            <a:r>
              <a:rPr lang="it-IT" altLang="it-IT" sz="1800" dirty="0">
                <a:latin typeface="+mn-lt"/>
              </a:rPr>
              <a:t>, in quanto fornisce loro l'opportunità per condividere responsabilità, prendere decisioni, contribuire in maniera significativa agli obiettivi della organizzazione </a:t>
            </a:r>
          </a:p>
          <a:p>
            <a:pPr algn="r" eaLnBrk="1" hangingPunct="1"/>
            <a:r>
              <a:rPr lang="it-IT" altLang="it-IT" sz="1800" b="1" dirty="0">
                <a:latin typeface="+mn-lt"/>
              </a:rPr>
              <a:t>SVANTAGGI</a:t>
            </a:r>
          </a:p>
          <a:p>
            <a:pPr marL="0" indent="0" algn="just" eaLnBrk="1" hangingPunct="1"/>
            <a:r>
              <a:rPr lang="it-IT" altLang="it-IT" sz="1800" dirty="0">
                <a:latin typeface="+mn-lt"/>
              </a:rPr>
              <a:t>Un </a:t>
            </a:r>
            <a:r>
              <a:rPr lang="it-IT" altLang="it-IT" sz="1800" dirty="0">
                <a:solidFill>
                  <a:srgbClr val="C00000"/>
                </a:solidFill>
                <a:latin typeface="+mn-lt"/>
              </a:rPr>
              <a:t>difetto della struttura orizzontale è quello della difficoltà di individuare  i processi chiave dell'azienda</a:t>
            </a:r>
            <a:r>
              <a:rPr lang="it-IT" altLang="it-IT" sz="1800" dirty="0">
                <a:latin typeface="+mn-lt"/>
              </a:rPr>
              <a:t>, e questo, poi, ostacola sia l'efficacia che l'efficienza.</a:t>
            </a:r>
          </a:p>
          <a:p>
            <a:pPr marL="0" indent="0" algn="just" eaLnBrk="1" hangingPunct="1"/>
            <a:r>
              <a:rPr lang="it-IT" altLang="it-IT" sz="1800" dirty="0">
                <a:latin typeface="+mn-lt"/>
              </a:rPr>
              <a:t>Lo spostamento verso la struttura orizzontale </a:t>
            </a:r>
            <a:r>
              <a:rPr lang="it-IT" altLang="it-IT" sz="1800" dirty="0">
                <a:solidFill>
                  <a:srgbClr val="C00000"/>
                </a:solidFill>
                <a:latin typeface="+mn-lt"/>
              </a:rPr>
              <a:t>richiede molto tempo</a:t>
            </a:r>
            <a:r>
              <a:rPr lang="it-IT" altLang="it-IT" sz="1800" dirty="0">
                <a:latin typeface="+mn-lt"/>
              </a:rPr>
              <a:t>, perché implica cambiamenti significativi nella cultura, nelle progettazione delle mansioni, nella filosofia dei responsabili di processo, nei sistemi informativi, negli incentivi alle retribuzioni.</a:t>
            </a:r>
          </a:p>
          <a:p>
            <a:pPr marL="0" indent="0" algn="just" eaLnBrk="1" hangingPunct="1"/>
            <a:r>
              <a:rPr lang="it-IT" altLang="it-IT" sz="1800" dirty="0">
                <a:latin typeface="+mn-lt"/>
              </a:rPr>
              <a:t>Richiede </a:t>
            </a:r>
            <a:r>
              <a:rPr lang="it-IT" altLang="it-IT" sz="1800" dirty="0">
                <a:solidFill>
                  <a:srgbClr val="C00000"/>
                </a:solidFill>
                <a:latin typeface="+mn-lt"/>
              </a:rPr>
              <a:t>una attività di formazione </a:t>
            </a:r>
            <a:r>
              <a:rPr lang="it-IT" altLang="it-IT" sz="1800" dirty="0">
                <a:latin typeface="+mn-lt"/>
              </a:rPr>
              <a:t>significativa dei dipendenti, per poter permettere loro di lavorare in gruppi orizzontali in maniera efficace.</a:t>
            </a:r>
          </a:p>
          <a:p>
            <a:pPr marL="0" indent="0" algn="just" eaLnBrk="1" hangingPunct="1"/>
            <a:r>
              <a:rPr lang="it-IT" altLang="it-IT" sz="1800" dirty="0">
                <a:latin typeface="+mn-lt"/>
              </a:rPr>
              <a:t>Poiché manca la specializzazione sulla singola funzione, la struttura orizzontale </a:t>
            </a:r>
            <a:r>
              <a:rPr lang="it-IT" altLang="it-IT" sz="1800" dirty="0">
                <a:solidFill>
                  <a:srgbClr val="C00000"/>
                </a:solidFill>
                <a:latin typeface="+mn-lt"/>
              </a:rPr>
              <a:t>limita la conoscenza approfondita</a:t>
            </a:r>
            <a:r>
              <a:rPr lang="it-IT" altLang="it-IT" sz="1800" dirty="0">
                <a:latin typeface="+mn-lt"/>
              </a:rPr>
              <a:t>, con ripercussioni sulla efficacia ed efficienza delle scelte.</a:t>
            </a:r>
          </a:p>
          <a:p>
            <a:pPr marL="0" indent="0" algn="just" eaLnBrk="1" hangingPunct="1"/>
            <a:endParaRPr lang="it-IT" altLang="it-IT" sz="1800" dirty="0">
              <a:latin typeface="+mn-lt"/>
            </a:endParaRPr>
          </a:p>
        </p:txBody>
      </p:sp>
      <p:sp>
        <p:nvSpPr>
          <p:cNvPr id="6" name="Rettangolo 5">
            <a:extLst>
              <a:ext uri="{FF2B5EF4-FFF2-40B4-BE49-F238E27FC236}">
                <a16:creationId xmlns:a16="http://schemas.microsoft.com/office/drawing/2014/main" id="{A78E86A9-0059-44C6-A040-0DA4000AB043}"/>
              </a:ext>
            </a:extLst>
          </p:cNvPr>
          <p:cNvSpPr/>
          <p:nvPr/>
        </p:nvSpPr>
        <p:spPr>
          <a:xfrm>
            <a:off x="5710875" y="85430"/>
            <a:ext cx="4599955" cy="523220"/>
          </a:xfrm>
          <a:prstGeom prst="rect">
            <a:avLst/>
          </a:prstGeom>
        </p:spPr>
        <p:txBody>
          <a:bodyPr wrap="square">
            <a:spAutoFit/>
          </a:bodyPr>
          <a:lstStyle/>
          <a:p>
            <a:r>
              <a:rPr lang="it-IT" altLang="it-IT" sz="2800" b="1" dirty="0">
                <a:solidFill>
                  <a:prstClr val="black"/>
                </a:solidFill>
                <a:latin typeface="+mj-lt"/>
                <a:ea typeface="+mj-ea"/>
                <a:cs typeface="+mj-cs"/>
              </a:rPr>
              <a:t>LA STRUTTURA ORIZZONTALE</a:t>
            </a:r>
            <a:endParaRPr lang="it-IT" sz="2800" b="1" dirty="0">
              <a:latin typeface="+mj-lt"/>
            </a:endParaRPr>
          </a:p>
        </p:txBody>
      </p:sp>
    </p:spTree>
    <p:extLst>
      <p:ext uri="{BB962C8B-B14F-4D97-AF65-F5344CB8AC3E}">
        <p14:creationId xmlns:p14="http://schemas.microsoft.com/office/powerpoint/2010/main" val="78923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 calcmode="lin" valueType="num">
                                      <p:cBhvr additive="base">
                                        <p:cTn id="5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anim calcmode="lin" valueType="num">
                                      <p:cBhvr additive="base">
                                        <p:cTn id="6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F7DA7A59-AF1F-436B-B826-D13CE531819E}"/>
              </a:ext>
            </a:extLst>
          </p:cNvPr>
          <p:cNvSpPr>
            <a:spLocks noGrp="1" noChangeArrowheads="1"/>
          </p:cNvSpPr>
          <p:nvPr>
            <p:ph type="body" idx="1"/>
          </p:nvPr>
        </p:nvSpPr>
        <p:spPr>
          <a:xfrm>
            <a:off x="546100" y="1052736"/>
            <a:ext cx="9194800" cy="4953000"/>
          </a:xfrm>
        </p:spPr>
        <p:txBody>
          <a:bodyPr/>
          <a:lstStyle/>
          <a:p>
            <a:pPr marL="0" indent="0" algn="just" eaLnBrk="1" hangingPunct="1">
              <a:lnSpc>
                <a:spcPct val="80000"/>
              </a:lnSpc>
              <a:buFontTx/>
              <a:buNone/>
            </a:pPr>
            <a:r>
              <a:rPr lang="it-IT" altLang="it-IT" sz="2500" dirty="0">
                <a:latin typeface="+mj-lt"/>
              </a:rPr>
              <a:t>Molte aziende stanno cercando di ridurre i confini sia all'interno dell'organizzazione, sia all'esterno, verso le altre aziende. </a:t>
            </a:r>
          </a:p>
          <a:p>
            <a:pPr marL="0" indent="0" algn="just" eaLnBrk="1" hangingPunct="1">
              <a:lnSpc>
                <a:spcPct val="80000"/>
              </a:lnSpc>
              <a:buFontTx/>
              <a:buNone/>
            </a:pPr>
            <a:endParaRPr lang="it-IT" altLang="it-IT" sz="1200" dirty="0">
              <a:latin typeface="+mj-lt"/>
            </a:endParaRPr>
          </a:p>
          <a:p>
            <a:pPr marL="0" indent="0" algn="just" eaLnBrk="1" hangingPunct="1">
              <a:lnSpc>
                <a:spcPct val="80000"/>
              </a:lnSpc>
              <a:buFontTx/>
              <a:buNone/>
            </a:pPr>
            <a:r>
              <a:rPr lang="it-IT" altLang="it-IT" sz="2500" dirty="0">
                <a:solidFill>
                  <a:srgbClr val="FF0000"/>
                </a:solidFill>
                <a:latin typeface="+mj-lt"/>
              </a:rPr>
              <a:t>La struttura orizzontale è una risposta ai profondi cambiamenti che sono avvenuti nell'ambiente di lavoro e nell'ambiente economico negli ultimi venti anni. </a:t>
            </a:r>
          </a:p>
          <a:p>
            <a:pPr marL="0" indent="0" algn="just" eaLnBrk="1" hangingPunct="1">
              <a:lnSpc>
                <a:spcPct val="80000"/>
              </a:lnSpc>
              <a:buFontTx/>
              <a:buNone/>
            </a:pPr>
            <a:endParaRPr lang="it-IT" altLang="it-IT" sz="1200" dirty="0">
              <a:solidFill>
                <a:srgbClr val="FF0000"/>
              </a:solidFill>
              <a:latin typeface="+mj-lt"/>
            </a:endParaRPr>
          </a:p>
          <a:p>
            <a:pPr marL="0" indent="0" algn="just" eaLnBrk="1" hangingPunct="1">
              <a:lnSpc>
                <a:spcPct val="80000"/>
              </a:lnSpc>
              <a:buFontTx/>
              <a:buNone/>
            </a:pPr>
            <a:r>
              <a:rPr lang="it-IT" altLang="it-IT" sz="2500" dirty="0">
                <a:latin typeface="+mj-lt"/>
              </a:rPr>
              <a:t>Il progresso tecnologico mette in risalto </a:t>
            </a:r>
            <a:r>
              <a:rPr lang="it-IT" altLang="it-IT" sz="2500" dirty="0">
                <a:solidFill>
                  <a:srgbClr val="FF0000"/>
                </a:solidFill>
                <a:latin typeface="+mj-lt"/>
              </a:rPr>
              <a:t>l'integrazione basata sulle nuove tecnologie dell'informazione e il coordinamento</a:t>
            </a:r>
            <a:r>
              <a:rPr lang="it-IT" altLang="it-IT" sz="2500" dirty="0">
                <a:latin typeface="+mj-lt"/>
              </a:rPr>
              <a:t>. </a:t>
            </a:r>
          </a:p>
          <a:p>
            <a:pPr marL="0" indent="0" algn="just" eaLnBrk="1" hangingPunct="1">
              <a:lnSpc>
                <a:spcPct val="80000"/>
              </a:lnSpc>
              <a:buFontTx/>
              <a:buNone/>
            </a:pPr>
            <a:endParaRPr lang="it-IT" altLang="it-IT" sz="1200" dirty="0">
              <a:latin typeface="+mj-lt"/>
            </a:endParaRPr>
          </a:p>
          <a:p>
            <a:pPr marL="0" indent="0" algn="just" eaLnBrk="1" hangingPunct="1">
              <a:lnSpc>
                <a:spcPct val="80000"/>
              </a:lnSpc>
              <a:buFontTx/>
              <a:buNone/>
            </a:pPr>
            <a:r>
              <a:rPr lang="it-IT" altLang="it-IT" sz="2500" dirty="0">
                <a:solidFill>
                  <a:srgbClr val="FF0000"/>
                </a:solidFill>
                <a:latin typeface="+mj-lt"/>
              </a:rPr>
              <a:t>I clienti si aspettano un servizio più veloce e migliore; i dipendenti vogliono avere nuove opportunità per mettere a frutto le proprie potenzialità, apprendere nuove competenze, assumere nuove responsabilità.</a:t>
            </a:r>
          </a:p>
          <a:p>
            <a:pPr marL="0" indent="0" algn="just" eaLnBrk="1" hangingPunct="1">
              <a:lnSpc>
                <a:spcPct val="80000"/>
              </a:lnSpc>
              <a:buFontTx/>
              <a:buNone/>
            </a:pPr>
            <a:endParaRPr lang="it-IT" altLang="it-IT" sz="1200" dirty="0">
              <a:latin typeface="+mj-lt"/>
            </a:endParaRPr>
          </a:p>
          <a:p>
            <a:pPr marL="0" indent="0" algn="just" eaLnBrk="1" hangingPunct="1">
              <a:lnSpc>
                <a:spcPct val="80000"/>
              </a:lnSpc>
              <a:buFontTx/>
              <a:buNone/>
            </a:pPr>
            <a:r>
              <a:rPr lang="it-IT" altLang="it-IT" sz="2500" dirty="0">
                <a:latin typeface="+mj-lt"/>
              </a:rPr>
              <a:t>La struttura orizzontale dà una efficace risposta a tutte queste nuove esigenze.</a:t>
            </a:r>
          </a:p>
        </p:txBody>
      </p:sp>
      <p:sp>
        <p:nvSpPr>
          <p:cNvPr id="5" name="Rettangolo 4">
            <a:extLst>
              <a:ext uri="{FF2B5EF4-FFF2-40B4-BE49-F238E27FC236}">
                <a16:creationId xmlns:a16="http://schemas.microsoft.com/office/drawing/2014/main" id="{248D3596-9995-4E25-B910-0CF0E6991496}"/>
              </a:ext>
            </a:extLst>
          </p:cNvPr>
          <p:cNvSpPr/>
          <p:nvPr/>
        </p:nvSpPr>
        <p:spPr>
          <a:xfrm>
            <a:off x="5710875" y="85430"/>
            <a:ext cx="4599955" cy="523220"/>
          </a:xfrm>
          <a:prstGeom prst="rect">
            <a:avLst/>
          </a:prstGeom>
        </p:spPr>
        <p:txBody>
          <a:bodyPr wrap="square">
            <a:spAutoFit/>
          </a:bodyPr>
          <a:lstStyle/>
          <a:p>
            <a:r>
              <a:rPr lang="it-IT" altLang="it-IT" sz="2800" b="1" dirty="0">
                <a:solidFill>
                  <a:prstClr val="black"/>
                </a:solidFill>
                <a:latin typeface="+mj-lt"/>
                <a:ea typeface="+mj-ea"/>
                <a:cs typeface="+mj-cs"/>
              </a:rPr>
              <a:t>LA STRUTTURA ORIZZONTALE</a:t>
            </a:r>
            <a:endParaRPr lang="it-IT" sz="2800" b="1" dirty="0">
              <a:latin typeface="+mj-lt"/>
            </a:endParaRPr>
          </a:p>
        </p:txBody>
      </p:sp>
    </p:spTree>
    <p:extLst>
      <p:ext uri="{BB962C8B-B14F-4D97-AF65-F5344CB8AC3E}">
        <p14:creationId xmlns:p14="http://schemas.microsoft.com/office/powerpoint/2010/main" val="175776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AD6E0D8-F503-4FA3-82AB-C7DB3A760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447228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EE326-1881-2A44-06EB-1AA6707629C3}"/>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0831C370-A755-3D21-7406-C327A59290AC}"/>
              </a:ext>
            </a:extLst>
          </p:cNvPr>
          <p:cNvSpPr txBox="1"/>
          <p:nvPr/>
        </p:nvSpPr>
        <p:spPr>
          <a:xfrm>
            <a:off x="606996" y="332656"/>
            <a:ext cx="9073008" cy="4278094"/>
          </a:xfrm>
          <a:prstGeom prst="rect">
            <a:avLst/>
          </a:prstGeom>
          <a:noFill/>
        </p:spPr>
        <p:txBody>
          <a:bodyPr wrap="square">
            <a:spAutoFit/>
          </a:bodyPr>
          <a:lstStyle/>
          <a:p>
            <a:pPr algn="r"/>
            <a:r>
              <a:rPr lang="it-IT" sz="1600" b="1" i="0" dirty="0">
                <a:solidFill>
                  <a:srgbClr val="FF0000"/>
                </a:solidFill>
                <a:effectLst/>
              </a:rPr>
              <a:t>Struttura organizzativa funzionale</a:t>
            </a:r>
          </a:p>
          <a:p>
            <a:pPr algn="l"/>
            <a:r>
              <a:rPr lang="it-IT" sz="1600" b="0" i="0" dirty="0">
                <a:effectLst/>
              </a:rPr>
              <a:t>La forma più antica e più diffusa di struttura organizzativa </a:t>
            </a:r>
            <a:r>
              <a:rPr lang="it-IT" sz="1600" b="1" i="0" dirty="0">
                <a:effectLst/>
              </a:rPr>
              <a:t>divide un'azienda in funzioni di lavoro generali e strettamente separate</a:t>
            </a:r>
            <a:r>
              <a:rPr lang="it-IT" sz="1600" b="0" i="0" dirty="0">
                <a:effectLst/>
              </a:rPr>
              <a:t>. Ciò significa, ad esempio, che tutti i marketer sono riuniti in un unico reparto marketing, tutti i responsabili delle risorse umane nel reparto HR e così via.</a:t>
            </a:r>
          </a:p>
          <a:p>
            <a:pPr algn="l"/>
            <a:r>
              <a:rPr lang="it-IT" sz="1600" b="0" i="0" dirty="0">
                <a:effectLst/>
              </a:rPr>
              <a:t>I vantaggi di questo concetto facilmente scalabile derivano dal fatto che i dipendenti possono qualificarsi nei rispettivi settori di specializzazione e quindi lavorare in modo più efficiente. </a:t>
            </a:r>
            <a:r>
              <a:rPr lang="it-IT" sz="1600" b="1" i="0" dirty="0">
                <a:effectLst/>
              </a:rPr>
              <a:t>Chiari settori di competenza e responsabilità</a:t>
            </a:r>
            <a:r>
              <a:rPr lang="it-IT" sz="1600" b="0" i="0" dirty="0">
                <a:effectLst/>
              </a:rPr>
              <a:t> impediscono la duplicazione di attività come la contabilità nei vari dipartimenti (le cosiddette "ridondanze"). Allo stesso tempo la struttura funzionale permette di prendere </a:t>
            </a:r>
            <a:r>
              <a:rPr lang="it-IT" sz="1600" b="1" i="0" dirty="0">
                <a:effectLst/>
              </a:rPr>
              <a:t>decisioni rapide</a:t>
            </a:r>
            <a:r>
              <a:rPr lang="it-IT" sz="1600" b="0" i="0" dirty="0">
                <a:effectLst/>
              </a:rPr>
              <a:t> rendendola particolarmente adatta alle </a:t>
            </a:r>
            <a:r>
              <a:rPr lang="it-IT" sz="1600" b="1" i="0" dirty="0">
                <a:effectLst/>
              </a:rPr>
              <a:t>aziende piccole</a:t>
            </a:r>
            <a:r>
              <a:rPr lang="it-IT" sz="1600" b="0" i="0" dirty="0">
                <a:effectLst/>
              </a:rPr>
              <a:t> che producono una gamma piuttosto ristretta di prodotti standardizzati in grandi quantità e a basso costo.</a:t>
            </a:r>
          </a:p>
          <a:p>
            <a:pPr algn="l"/>
            <a:r>
              <a:rPr lang="it-IT" sz="1600" b="0" i="0" dirty="0">
                <a:effectLst/>
              </a:rPr>
              <a:t>Uno svantaggio sono le </a:t>
            </a:r>
            <a:r>
              <a:rPr lang="it-IT" sz="1600" b="1" i="0" dirty="0">
                <a:effectLst/>
              </a:rPr>
              <a:t>potenziali barriere</a:t>
            </a:r>
            <a:r>
              <a:rPr lang="it-IT" sz="1600" b="0" i="0" dirty="0">
                <a:effectLst/>
              </a:rPr>
              <a:t> che possono sorgere tra le varie aree funzionali in una struttura dipartimentale così rigida. Più un dipartimento lavora per se stesso, peggiore è la sua capacità di comunicare e la sua comprensione degli altri dipartimenti. In questo caso si parla anche di "</a:t>
            </a:r>
            <a:r>
              <a:rPr lang="it-IT" sz="1600" b="1" i="0" dirty="0">
                <a:effectLst/>
              </a:rPr>
              <a:t>egoismo settoriale</a:t>
            </a:r>
            <a:r>
              <a:rPr lang="it-IT" sz="1600" b="0" i="0" dirty="0">
                <a:effectLst/>
              </a:rPr>
              <a:t>", che può manifestarsi in conflitti, anche di interessi, e nel lungo periodo anche in produttività inibita. La mancanza di orientamento a uno specifico mercato, target o prodotto e l'elevato grado di standardizzazione e formalizzazione </a:t>
            </a:r>
            <a:r>
              <a:rPr lang="it-IT" sz="1600" b="1" i="0" dirty="0">
                <a:effectLst/>
              </a:rPr>
              <a:t>limitano anche l’eventuale potenziale di innovazione</a:t>
            </a:r>
            <a:r>
              <a:rPr lang="it-IT" sz="1600" b="0" i="0" dirty="0">
                <a:effectLst/>
              </a:rPr>
              <a:t>.</a:t>
            </a:r>
          </a:p>
          <a:p>
            <a:pPr algn="l"/>
            <a:endParaRPr lang="it-IT" sz="1600" b="0" i="0" dirty="0">
              <a:effectLst/>
            </a:endParaRPr>
          </a:p>
        </p:txBody>
      </p:sp>
      <p:pic>
        <p:nvPicPr>
          <p:cNvPr id="4" name="Immagine 3">
            <a:extLst>
              <a:ext uri="{FF2B5EF4-FFF2-40B4-BE49-F238E27FC236}">
                <a16:creationId xmlns:a16="http://schemas.microsoft.com/office/drawing/2014/main" id="{0A877FF5-7691-B305-AFD2-194B7672825B}"/>
              </a:ext>
            </a:extLst>
          </p:cNvPr>
          <p:cNvPicPr>
            <a:picLocks noChangeAspect="1"/>
          </p:cNvPicPr>
          <p:nvPr/>
        </p:nvPicPr>
        <p:blipFill>
          <a:blip r:embed="rId2"/>
          <a:stretch>
            <a:fillRect/>
          </a:stretch>
        </p:blipFill>
        <p:spPr>
          <a:xfrm>
            <a:off x="390972" y="4468288"/>
            <a:ext cx="3729073" cy="2101554"/>
          </a:xfrm>
          <a:prstGeom prst="rect">
            <a:avLst/>
          </a:prstGeom>
        </p:spPr>
      </p:pic>
      <p:pic>
        <p:nvPicPr>
          <p:cNvPr id="8" name="Immagine 7">
            <a:extLst>
              <a:ext uri="{FF2B5EF4-FFF2-40B4-BE49-F238E27FC236}">
                <a16:creationId xmlns:a16="http://schemas.microsoft.com/office/drawing/2014/main" id="{79A9292E-11E4-EDE8-C944-FB1728F36D86}"/>
              </a:ext>
            </a:extLst>
          </p:cNvPr>
          <p:cNvPicPr>
            <a:picLocks noChangeAspect="1"/>
          </p:cNvPicPr>
          <p:nvPr/>
        </p:nvPicPr>
        <p:blipFill>
          <a:blip r:embed="rId3"/>
          <a:stretch>
            <a:fillRect/>
          </a:stretch>
        </p:blipFill>
        <p:spPr>
          <a:xfrm>
            <a:off x="4240672" y="4487073"/>
            <a:ext cx="5864795" cy="2090492"/>
          </a:xfrm>
          <a:prstGeom prst="rect">
            <a:avLst/>
          </a:prstGeom>
        </p:spPr>
      </p:pic>
    </p:spTree>
    <p:extLst>
      <p:ext uri="{BB962C8B-B14F-4D97-AF65-F5344CB8AC3E}">
        <p14:creationId xmlns:p14="http://schemas.microsoft.com/office/powerpoint/2010/main" val="2955396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280AD-B9F5-E407-7A9D-AB367BA3BF19}"/>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59E2E6E9-EDF2-9AB8-4A23-EDA21F38E52F}"/>
              </a:ext>
            </a:extLst>
          </p:cNvPr>
          <p:cNvSpPr txBox="1"/>
          <p:nvPr/>
        </p:nvSpPr>
        <p:spPr>
          <a:xfrm>
            <a:off x="606995" y="332656"/>
            <a:ext cx="9492399" cy="4832092"/>
          </a:xfrm>
          <a:prstGeom prst="rect">
            <a:avLst/>
          </a:prstGeom>
          <a:noFill/>
        </p:spPr>
        <p:txBody>
          <a:bodyPr wrap="square">
            <a:spAutoFit/>
          </a:bodyPr>
          <a:lstStyle/>
          <a:p>
            <a:pPr algn="r"/>
            <a:r>
              <a:rPr lang="it-IT" sz="1400" b="1" i="0" dirty="0">
                <a:solidFill>
                  <a:srgbClr val="C00000"/>
                </a:solidFill>
                <a:effectLst/>
              </a:rPr>
              <a:t>Struttura organizzativa divisionale</a:t>
            </a:r>
          </a:p>
          <a:p>
            <a:pPr algn="just"/>
            <a:r>
              <a:rPr lang="it-IT" sz="1400" b="0" i="0" dirty="0">
                <a:effectLst/>
              </a:rPr>
              <a:t>Le strutture organizzative divisionali, chiamate anche "organizzazione divisionale" o "organizzazione dell’area di business", sono sempre rilevanti </a:t>
            </a:r>
            <a:r>
              <a:rPr lang="it-IT" sz="1400" b="1" i="0" dirty="0">
                <a:effectLst/>
              </a:rPr>
              <a:t>quando un'azienda</a:t>
            </a:r>
            <a:r>
              <a:rPr lang="it-IT" sz="1400" b="0" i="0" dirty="0">
                <a:effectLst/>
              </a:rPr>
              <a:t> è in crescita e deve quindi essere strutturata in modo più differenziato. La suddivisione avviene secondo le seguenti aree di lavoro:</a:t>
            </a:r>
          </a:p>
          <a:p>
            <a:pPr marL="285750" indent="-285750" algn="just">
              <a:buFont typeface="Arial" panose="020B0604020202020204" pitchFamily="34" charset="0"/>
              <a:buChar char="•"/>
            </a:pPr>
            <a:r>
              <a:rPr lang="it-IT" sz="1400" b="0" i="0" dirty="0">
                <a:effectLst/>
              </a:rPr>
              <a:t>prodotti/servizi</a:t>
            </a:r>
          </a:p>
          <a:p>
            <a:pPr marL="285750" indent="-285750" algn="just">
              <a:buFont typeface="Arial" panose="020B0604020202020204" pitchFamily="34" charset="0"/>
              <a:buChar char="•"/>
            </a:pPr>
            <a:r>
              <a:rPr lang="it-IT" sz="1400" b="0" i="0" dirty="0">
                <a:effectLst/>
              </a:rPr>
              <a:t>target/mercati</a:t>
            </a:r>
          </a:p>
          <a:p>
            <a:pPr marL="285750" indent="-285750" algn="just">
              <a:buFont typeface="Arial" panose="020B0604020202020204" pitchFamily="34" charset="0"/>
              <a:buChar char="•"/>
            </a:pPr>
            <a:r>
              <a:rPr lang="it-IT" sz="1400" b="0" i="0" dirty="0">
                <a:effectLst/>
              </a:rPr>
              <a:t>regioni/aree di vendita</a:t>
            </a:r>
          </a:p>
          <a:p>
            <a:pPr algn="just"/>
            <a:r>
              <a:rPr lang="it-IT" sz="1400" b="0" i="0" dirty="0">
                <a:effectLst/>
              </a:rPr>
              <a:t>Questi elementi, noti anche come "</a:t>
            </a:r>
            <a:r>
              <a:rPr lang="it-IT" sz="1400" b="1" i="0" dirty="0">
                <a:effectLst/>
              </a:rPr>
              <a:t>divisioni</a:t>
            </a:r>
            <a:r>
              <a:rPr lang="it-IT" sz="1400" b="0" i="0" dirty="0">
                <a:effectLst/>
              </a:rPr>
              <a:t>", hanno ciascuno aree funzionali separate, cioè i propri reparti di produzione, marketing e vendite.</a:t>
            </a:r>
          </a:p>
          <a:p>
            <a:pPr algn="just"/>
            <a:r>
              <a:rPr lang="it-IT" sz="1400" b="0" i="0" dirty="0">
                <a:effectLst/>
              </a:rPr>
              <a:t>In questa struttura </a:t>
            </a:r>
            <a:r>
              <a:rPr lang="it-IT" sz="1400" b="1" i="0" dirty="0">
                <a:effectLst/>
              </a:rPr>
              <a:t>altamente adattabile</a:t>
            </a:r>
            <a:r>
              <a:rPr lang="it-IT" sz="1400" b="0" i="0" dirty="0">
                <a:effectLst/>
              </a:rPr>
              <a:t> ogni reparto può concentrarsi sul proprio campo di attività e quindi lavorare più velocemente, in modo più coordinato e più strategico. L'autonomia associata a questo modo di operare porta a una </a:t>
            </a:r>
            <a:r>
              <a:rPr lang="it-IT" sz="1400" b="1" i="0" dirty="0">
                <a:effectLst/>
              </a:rPr>
              <a:t>maggiore motivazione dei dipendenti</a:t>
            </a:r>
            <a:r>
              <a:rPr lang="it-IT" sz="1400" b="0" i="0" dirty="0">
                <a:effectLst/>
              </a:rPr>
              <a:t>. Allo stesso tempo una suddivisione più differenziata consente di rendere più trasparenti le singole attività commerciali e di </a:t>
            </a:r>
            <a:r>
              <a:rPr lang="it-IT" sz="1400" b="1" i="0" dirty="0">
                <a:effectLst/>
              </a:rPr>
              <a:t>misurarne e valutarne con precisione le prestazioni</a:t>
            </a:r>
            <a:r>
              <a:rPr lang="it-IT" sz="1400" b="0" i="0" dirty="0">
                <a:effectLst/>
              </a:rPr>
              <a:t>.</a:t>
            </a:r>
          </a:p>
          <a:p>
            <a:pPr algn="just"/>
            <a:r>
              <a:rPr lang="it-IT" sz="1400" b="0" i="0" dirty="0">
                <a:effectLst/>
              </a:rPr>
              <a:t>Per questi motivi le strutture organizzative divisionali si trovano per lo più in aziende più grandi che offrono un'ampia gamma di prodotti e servizi specializzati per i vari mercati di vendita. Una suddivisione per regioni è particolarmente adatta alle aziende attive a livello internazionale. In questi casi generalmente il processo decisionale è decentrato.</a:t>
            </a:r>
          </a:p>
          <a:p>
            <a:pPr algn="just"/>
            <a:r>
              <a:rPr lang="it-IT" sz="1400" b="0" i="0" dirty="0">
                <a:effectLst/>
              </a:rPr>
              <a:t>Il fatto che le strutture divisionali siano più differenziate e richiedano quindi manager più specializzati è una delle ragioni per cui la loro attuazione è associata a costi più elevati e a un </a:t>
            </a:r>
            <a:r>
              <a:rPr lang="it-IT" sz="1400" b="1" i="0" dirty="0">
                <a:effectLst/>
              </a:rPr>
              <a:t>maggiore sforzo di coordinamento</a:t>
            </a:r>
            <a:r>
              <a:rPr lang="it-IT" sz="1400" b="0" i="0" dirty="0">
                <a:effectLst/>
              </a:rPr>
              <a:t>. Se i singoli dipartimenti lavorano in modo molto autonomo o sono geograficamente distanti, c'è la minaccia dell'egoismo settoriale e della duplicazione delle attività commerciali. Nel peggiore dei casi può portare a una discrepanza tra gli obiettivi delle divisioni e gli obiettivi centrali dell'azienda.</a:t>
            </a:r>
          </a:p>
          <a:p>
            <a:pPr algn="just"/>
            <a:endParaRPr lang="it-IT" sz="1400" b="0" i="0" dirty="0">
              <a:effectLst/>
            </a:endParaRPr>
          </a:p>
        </p:txBody>
      </p:sp>
      <p:pic>
        <p:nvPicPr>
          <p:cNvPr id="5" name="Immagine 4">
            <a:extLst>
              <a:ext uri="{FF2B5EF4-FFF2-40B4-BE49-F238E27FC236}">
                <a16:creationId xmlns:a16="http://schemas.microsoft.com/office/drawing/2014/main" id="{8B6B49A0-088A-5BC2-DB36-CEE7D53F4DE1}"/>
              </a:ext>
            </a:extLst>
          </p:cNvPr>
          <p:cNvPicPr>
            <a:picLocks noChangeAspect="1"/>
          </p:cNvPicPr>
          <p:nvPr/>
        </p:nvPicPr>
        <p:blipFill>
          <a:blip r:embed="rId2"/>
          <a:stretch>
            <a:fillRect/>
          </a:stretch>
        </p:blipFill>
        <p:spPr>
          <a:xfrm>
            <a:off x="4639445" y="4804906"/>
            <a:ext cx="5459950" cy="1953806"/>
          </a:xfrm>
          <a:prstGeom prst="rect">
            <a:avLst/>
          </a:prstGeom>
        </p:spPr>
      </p:pic>
      <p:pic>
        <p:nvPicPr>
          <p:cNvPr id="6" name="Immagine 5">
            <a:extLst>
              <a:ext uri="{FF2B5EF4-FFF2-40B4-BE49-F238E27FC236}">
                <a16:creationId xmlns:a16="http://schemas.microsoft.com/office/drawing/2014/main" id="{70DCF19A-B9B4-32EE-347B-B737013B26AE}"/>
              </a:ext>
            </a:extLst>
          </p:cNvPr>
          <p:cNvPicPr>
            <a:picLocks noChangeAspect="1"/>
          </p:cNvPicPr>
          <p:nvPr/>
        </p:nvPicPr>
        <p:blipFill>
          <a:blip r:embed="rId3"/>
          <a:stretch>
            <a:fillRect/>
          </a:stretch>
        </p:blipFill>
        <p:spPr>
          <a:xfrm>
            <a:off x="895028" y="4869160"/>
            <a:ext cx="3318949" cy="1859877"/>
          </a:xfrm>
          <a:prstGeom prst="rect">
            <a:avLst/>
          </a:prstGeom>
        </p:spPr>
      </p:pic>
    </p:spTree>
    <p:extLst>
      <p:ext uri="{BB962C8B-B14F-4D97-AF65-F5344CB8AC3E}">
        <p14:creationId xmlns:p14="http://schemas.microsoft.com/office/powerpoint/2010/main" val="3768142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3585C-3C9F-73A8-656E-E8F3C7C5DBA9}"/>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6165A9E5-092C-0CE3-7405-E67DEC23FDD7}"/>
              </a:ext>
            </a:extLst>
          </p:cNvPr>
          <p:cNvSpPr txBox="1"/>
          <p:nvPr/>
        </p:nvSpPr>
        <p:spPr>
          <a:xfrm>
            <a:off x="679004" y="304685"/>
            <a:ext cx="9361040" cy="4478149"/>
          </a:xfrm>
          <a:prstGeom prst="rect">
            <a:avLst/>
          </a:prstGeom>
          <a:noFill/>
        </p:spPr>
        <p:txBody>
          <a:bodyPr wrap="square">
            <a:spAutoFit/>
          </a:bodyPr>
          <a:lstStyle/>
          <a:p>
            <a:pPr algn="r"/>
            <a:r>
              <a:rPr lang="it-IT" sz="1500" b="1" i="0" dirty="0">
                <a:solidFill>
                  <a:srgbClr val="FF0000"/>
                </a:solidFill>
                <a:effectLst/>
              </a:rPr>
              <a:t>Organizzazione a matrice</a:t>
            </a:r>
          </a:p>
          <a:p>
            <a:pPr algn="l"/>
            <a:r>
              <a:rPr lang="it-IT" sz="1500" b="0" i="0" dirty="0">
                <a:effectLst/>
              </a:rPr>
              <a:t>Questa struttura organizzativa </a:t>
            </a:r>
            <a:r>
              <a:rPr lang="it-IT" sz="1500" b="1" i="0" dirty="0">
                <a:effectLst/>
              </a:rPr>
              <a:t>combina i vantaggi dei modelli funzionale e divisionale</a:t>
            </a:r>
            <a:r>
              <a:rPr lang="it-IT" sz="1500" b="0" i="0" dirty="0">
                <a:effectLst/>
              </a:rPr>
              <a:t> e li raggruppa in una matrice tridimensionale. Suddivide le posizioni e i reparti prima per funzione e poi per divisione. I poteri di istruzione in vigore sono divisi in </a:t>
            </a:r>
            <a:r>
              <a:rPr lang="it-IT" sz="1500" b="1" i="0" dirty="0">
                <a:effectLst/>
              </a:rPr>
              <a:t>due dimensioni indipendenti e uguali</a:t>
            </a:r>
            <a:r>
              <a:rPr lang="it-IT" sz="1500" b="0" i="0" dirty="0">
                <a:effectLst/>
              </a:rPr>
              <a:t>. Ciò significa che tutti i dipendenti hanno due persone a cui fare riferimento contemporaneamente: il responsabile di reparto e il rispettivo product manager. L'organigramma illustra queste relazioni attraverso linee verticali e orizzontali.</a:t>
            </a:r>
          </a:p>
          <a:p>
            <a:pPr algn="l"/>
            <a:r>
              <a:rPr lang="it-IT" sz="1500" b="0" i="0" dirty="0">
                <a:effectLst/>
              </a:rPr>
              <a:t>La forza dell'organizzazione a matrice sta nel fatto che può essere adattata in modo flessibile per meglio affrontare le </a:t>
            </a:r>
            <a:r>
              <a:rPr lang="it-IT" sz="1500" b="1" i="0" dirty="0">
                <a:effectLst/>
              </a:rPr>
              <a:t>fluttuazioni nell'utilizzo della capacità produttiva</a:t>
            </a:r>
            <a:r>
              <a:rPr lang="it-IT" sz="1500" b="0" i="0" dirty="0">
                <a:effectLst/>
              </a:rPr>
              <a:t> all'interno dell'azienda. I canali di comunicazione più brevi e la disponibilità di persone di contatto specializzate rendono sempre più dinamiche le decisioni e la trasmissione delle informazioni. A causa della sua complessità, tuttavia, l'organizzazione a matrice è utilizzata principalmente da </a:t>
            </a:r>
            <a:r>
              <a:rPr lang="it-IT" sz="1500" b="1" i="0" dirty="0">
                <a:effectLst/>
              </a:rPr>
              <a:t>grandi aziende attive a livello internazionale</a:t>
            </a:r>
            <a:r>
              <a:rPr lang="it-IT" sz="1500" b="0" i="0" dirty="0">
                <a:effectLst/>
              </a:rPr>
              <a:t> come Starbucks e in settori orientati al progetto come l'edilizia e lo sviluppo di veicoli.</a:t>
            </a:r>
          </a:p>
          <a:p>
            <a:pPr algn="l"/>
            <a:r>
              <a:rPr lang="it-IT" sz="1500" b="0" i="0" dirty="0">
                <a:effectLst/>
              </a:rPr>
              <a:t>È anche questa complessità che causa non solo </a:t>
            </a:r>
            <a:r>
              <a:rPr lang="it-IT" sz="1500" b="1" i="0" dirty="0">
                <a:effectLst/>
              </a:rPr>
              <a:t>costi di pianificazione e di implementazione elevati</a:t>
            </a:r>
            <a:r>
              <a:rPr lang="it-IT" sz="1500" b="0" i="0" dirty="0">
                <a:effectLst/>
              </a:rPr>
              <a:t>, ma anche confusione tra i dipendenti. Il potenziale punto di contesa è la </a:t>
            </a:r>
            <a:r>
              <a:rPr lang="it-IT" sz="1500" b="1" i="0" dirty="0">
                <a:effectLst/>
              </a:rPr>
              <a:t>doppia gestione</a:t>
            </a:r>
            <a:r>
              <a:rPr lang="it-IT" sz="1500" b="0" i="0" dirty="0">
                <a:effectLst/>
              </a:rPr>
              <a:t>: l'attraversamento delle aree di responsabilità può portare a conflitti di competenza e rendere più difficile la comunicazione, il processo decisionale e la valutazione dei servizi. Per questo motivo nella pratica molte aziende nominano un'unica autorità (solitamente il responsabile di dipartimento), che delega i suoi subordinati solo temporaneamente e in stretto legame al compito per le rispettive aree di prodotto.</a:t>
            </a:r>
          </a:p>
          <a:p>
            <a:pPr algn="l"/>
            <a:endParaRPr lang="it-IT" sz="1500" b="0" i="0" dirty="0">
              <a:effectLst/>
            </a:endParaRPr>
          </a:p>
        </p:txBody>
      </p:sp>
      <p:pic>
        <p:nvPicPr>
          <p:cNvPr id="4" name="Immagine 3">
            <a:extLst>
              <a:ext uri="{FF2B5EF4-FFF2-40B4-BE49-F238E27FC236}">
                <a16:creationId xmlns:a16="http://schemas.microsoft.com/office/drawing/2014/main" id="{AB7E95DF-6B30-5ACE-3A6E-913E692E1287}"/>
              </a:ext>
            </a:extLst>
          </p:cNvPr>
          <p:cNvPicPr>
            <a:picLocks noChangeAspect="1"/>
          </p:cNvPicPr>
          <p:nvPr/>
        </p:nvPicPr>
        <p:blipFill>
          <a:blip r:embed="rId2"/>
          <a:stretch>
            <a:fillRect/>
          </a:stretch>
        </p:blipFill>
        <p:spPr>
          <a:xfrm>
            <a:off x="596071" y="4489165"/>
            <a:ext cx="3690450" cy="2064150"/>
          </a:xfrm>
          <a:prstGeom prst="rect">
            <a:avLst/>
          </a:prstGeom>
        </p:spPr>
      </p:pic>
      <p:pic>
        <p:nvPicPr>
          <p:cNvPr id="6" name="Immagine 5">
            <a:extLst>
              <a:ext uri="{FF2B5EF4-FFF2-40B4-BE49-F238E27FC236}">
                <a16:creationId xmlns:a16="http://schemas.microsoft.com/office/drawing/2014/main" id="{5DEFA3FC-FFD2-DEEF-1B0B-074857A53620}"/>
              </a:ext>
            </a:extLst>
          </p:cNvPr>
          <p:cNvPicPr>
            <a:picLocks noChangeAspect="1"/>
          </p:cNvPicPr>
          <p:nvPr/>
        </p:nvPicPr>
        <p:blipFill>
          <a:blip r:embed="rId3"/>
          <a:stretch>
            <a:fillRect/>
          </a:stretch>
        </p:blipFill>
        <p:spPr>
          <a:xfrm>
            <a:off x="4319436" y="4447570"/>
            <a:ext cx="5720608" cy="2105745"/>
          </a:xfrm>
          <a:prstGeom prst="rect">
            <a:avLst/>
          </a:prstGeom>
        </p:spPr>
      </p:pic>
    </p:spTree>
    <p:extLst>
      <p:ext uri="{BB962C8B-B14F-4D97-AF65-F5344CB8AC3E}">
        <p14:creationId xmlns:p14="http://schemas.microsoft.com/office/powerpoint/2010/main" val="156897096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TotalTime>
  <Words>12435</Words>
  <Application>Microsoft Office PowerPoint</Application>
  <PresentationFormat>Diapositive 35 mm</PresentationFormat>
  <Paragraphs>647</Paragraphs>
  <Slides>69</Slides>
  <Notes>1</Notes>
  <HiddenSlides>0</HiddenSlides>
  <MMClips>0</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69</vt:i4>
      </vt:variant>
    </vt:vector>
  </HeadingPairs>
  <TitlesOfParts>
    <vt:vector size="76" baseType="lpstr">
      <vt:lpstr>Arial</vt:lpstr>
      <vt:lpstr>Calibri</vt:lpstr>
      <vt:lpstr>Helvetica</vt:lpstr>
      <vt:lpstr>Times New Roman</vt:lpstr>
      <vt:lpstr>Wingdings</vt:lpstr>
      <vt:lpstr>Tema di Office</vt:lpstr>
      <vt:lpstr>ClipArt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Definizione di organizzazione</vt:lpstr>
      <vt:lpstr>Concetti di efficacia e di efficienza</vt:lpstr>
      <vt:lpstr>Variabili dell’organizzazione aziendale</vt:lpstr>
      <vt:lpstr>Presentazione standard di PowerPoint</vt:lpstr>
      <vt:lpstr>Presentazione standard di PowerPoint</vt:lpstr>
      <vt:lpstr>Presentazione standard di PowerPoint</vt:lpstr>
      <vt:lpstr>Concorso di più criteri nella concreta organizzazione del lavoro in azienda</vt:lpstr>
      <vt:lpstr>Gli organi aziendali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p1</dc:creator>
  <cp:lastModifiedBy>PANTANALI CLAUDIO</cp:lastModifiedBy>
  <cp:revision>103</cp:revision>
  <dcterms:created xsi:type="dcterms:W3CDTF">2015-02-27T00:00:05Z</dcterms:created>
  <dcterms:modified xsi:type="dcterms:W3CDTF">2025-07-14T09:59:17Z</dcterms:modified>
</cp:coreProperties>
</file>