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62" r:id="rId2"/>
    <p:sldId id="464" r:id="rId3"/>
    <p:sldId id="465" r:id="rId4"/>
    <p:sldId id="466" r:id="rId5"/>
    <p:sldId id="459" r:id="rId6"/>
    <p:sldId id="460" r:id="rId7"/>
    <p:sldId id="467" r:id="rId8"/>
    <p:sldId id="468" r:id="rId9"/>
    <p:sldId id="469" r:id="rId10"/>
    <p:sldId id="470" r:id="rId11"/>
    <p:sldId id="471" r:id="rId12"/>
    <p:sldId id="472" r:id="rId13"/>
    <p:sldId id="473" r:id="rId14"/>
    <p:sldId id="474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FC1C8D-257B-C926-4D31-E772EF3B5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E25DC0-7DC9-C263-36A2-EC55048E8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40AD21-B442-58F5-FEB1-45CA1635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CC088E-CEF8-9F5D-74EF-5B5C5710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7CCEDD-5DE4-BAD8-C270-EF628660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454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18851D-5AA3-6879-FC77-75D5BF362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FFF678-13DB-5B7E-6887-F4FA22C60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1A9EE2-ECC3-ED0D-344E-1ED105B0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581E53-C147-5058-9D94-66C2C2EF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F2ED39-F4AB-EEB0-91FC-18E21398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4918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8C6A14-9783-AB0C-35EF-3683EFF08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363211-5B94-BCE7-50B7-FC6F72ECE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B73289-E161-8B14-E973-D61A11510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E17C4B-FD89-3777-30D9-01087C3D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6319D0-A05F-EF33-CED7-AB38BBFF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1558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7F488A-EDD3-AAE9-0753-0BA2EDB03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B21852-C789-59A4-DB1B-679B28DDC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4EF466-F7B8-D6C0-12F5-2263AEDD6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80B75-2542-FA4F-F85F-2A6C30870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61E644-98DB-F1CA-DB2F-304318A8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3895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A95BC6-6A9E-98F5-B8D4-CA04AF233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4F24A3-680A-DBA5-7842-FB4681140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E35A01-4D55-6950-8282-24DBDCDD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AE9E5A-365F-4B72-6C76-4D3EF548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62E67E-27AC-B291-B94F-9D04F4BF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4230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41C5DD-AAFB-C8DB-19E5-B18CDF63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B8D92B-2A18-E2CB-3458-9E3A35506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F0CF20-3109-40DF-A755-1ABDAA0B1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511A76-E62A-B9A4-4FD2-36953F68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83308B-E198-8975-CB83-7335382D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6A728C-B037-A069-3A0E-97C92224B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015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0D87C2-0E1F-BD53-CCB9-BD138FD62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4D2FC9-DFB0-7E62-F037-1E946D57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DAEA0F-4F3A-1628-3412-41F4AD983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10BD20-DFA1-410A-9EA2-9523A18E4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71B4435-7C62-260B-E41B-945A86754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8794A6-38A7-4295-EE0D-CB1660E0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9E216C-A78D-7879-0BFC-EC45E0400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8167E0C-9999-C2F9-2A49-45076774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3079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A7D7C-2DBD-846D-B0E1-E12428D6E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EE4A3A-3B68-D15C-A450-E936D6E1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F52437-A655-2B40-EDC5-C2532148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D279C3C-4FB1-B7A1-6562-FAB0860A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89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DDB6365-22D4-D2F3-66C0-3DEE88BA1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FE36D6-F1A3-F668-902D-A20B102D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52A596-8329-A366-FCE2-D544400F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3115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CF8F64-E96E-371F-DB90-A444005F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8F46DF-E4C9-7903-FE37-23716CD3E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A16B0E-F6E3-D0CD-7F5F-A96B99C9D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F5DC4C-AAAE-60C4-3AFF-80188AEF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5C52CA-4296-3AE4-051D-87F5AF86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521A7-49EB-2C4A-8843-BB17F4BFA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285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99608-F97F-14D8-19A0-4DE4D75F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7DCA0F4-EC79-0B9F-9977-FD806142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6E3B0A-F0E1-67E1-34CC-47D9F9CCC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1D1291-97BC-6663-ECC4-2008C912D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970FF3-684A-9F05-C719-3445C426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17B07A-18CE-DCE2-B807-7E39C5D6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573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7C674AF-A3E5-14FE-EB6A-E0CFB9A4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8127B1-E6C6-4FF9-6A4D-DCB94E85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0CA332-7B57-F284-849E-D181E975D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8ADBE8-EE20-4BD6-B785-91B9D8CF0220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81C741-A174-DDF9-462F-377E59247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CF61-E086-A50E-0AD7-B03BF92EB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457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C851CC-BFCD-EB81-7A9C-ECA37F46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4277"/>
            <a:ext cx="10515600" cy="5452686"/>
          </a:xfrm>
        </p:spPr>
        <p:txBody>
          <a:bodyPr/>
          <a:lstStyle/>
          <a:p>
            <a:pPr algn="just"/>
            <a:r>
              <a:rPr lang="it-IT" dirty="0"/>
              <a:t>Per gestire lo Stato, che assume tutte le competenze politico-economico-sociali, si forma una estesa burocrazia centralizzata al servizio del potere bolscevico</a:t>
            </a:r>
          </a:p>
          <a:p>
            <a:pPr algn="just"/>
            <a:r>
              <a:rPr lang="it-IT" dirty="0"/>
              <a:t>Ogni opposizione politica viene repressa per mezzo della Ceka (polizia politica): menscevichi e social-rivoluzionari vengono eliminati</a:t>
            </a:r>
          </a:p>
          <a:p>
            <a:pPr algn="just"/>
            <a:r>
              <a:rPr lang="it-IT" dirty="0"/>
              <a:t>Nel marzo 1919 è fondata la Terza internazionale (Comintern, Internazionale comunista), con l’obiettivo di portare la rivoluzione in Europa e nel mondo</a:t>
            </a:r>
          </a:p>
          <a:p>
            <a:pPr algn="just"/>
            <a:r>
              <a:rPr lang="it-IT" dirty="0"/>
              <a:t>Possono far parte del Comintern solo i Partiti comunisti, che devono rompere con i Partiti socialisti e sostenere la rivoluzione e la Russia rivoluzionaria</a:t>
            </a:r>
          </a:p>
        </p:txBody>
      </p:sp>
    </p:spTree>
    <p:extLst>
      <p:ext uri="{BB962C8B-B14F-4D97-AF65-F5344CB8AC3E}">
        <p14:creationId xmlns:p14="http://schemas.microsoft.com/office/powerpoint/2010/main" val="941594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CBA699-FF26-AE8E-E5ED-C50B53076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La giovane generazione acquisisce una consapevolezza della propria diversità rispetto alle generazioni più mature</a:t>
            </a:r>
          </a:p>
          <a:p>
            <a:pPr algn="just"/>
            <a:r>
              <a:rPr lang="it-IT" dirty="0"/>
              <a:t>Le nuove mode sono appunto lanciate dalle giovani generazioni</a:t>
            </a:r>
          </a:p>
          <a:p>
            <a:pPr algn="just"/>
            <a:r>
              <a:rPr lang="it-IT" dirty="0"/>
              <a:t>L’Europa non è più la sola creatrice ed esportatrice di cultura, perché progressivamente dagli Stati Uniti arriva anche un flusso di cultura e moda diretto verso l’Europa, soprattutto tramite il cinema</a:t>
            </a:r>
          </a:p>
          <a:p>
            <a:pPr algn="just"/>
            <a:r>
              <a:rPr lang="it-IT" dirty="0"/>
              <a:t>Negli USA le donne conquistano il diritto di voto a livello federale (1920)</a:t>
            </a:r>
          </a:p>
          <a:p>
            <a:pPr algn="just"/>
            <a:r>
              <a:rPr lang="it-IT" dirty="0"/>
              <a:t>Con i due presidenti repubblicani Warren G. Harding (1920-23) e poi Calvin Coolidge (1923-29), gli USA entrano in un periodo caratterizzato da conservazione politica e da una lotta contro il movimento operaio e i sindacati, mentre d’altra parte il governo appoggia le grandi industrie</a:t>
            </a:r>
          </a:p>
        </p:txBody>
      </p:sp>
    </p:spTree>
    <p:extLst>
      <p:ext uri="{BB962C8B-B14F-4D97-AF65-F5344CB8AC3E}">
        <p14:creationId xmlns:p14="http://schemas.microsoft.com/office/powerpoint/2010/main" val="3259483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55897C-8D42-864F-22B1-366E1BB59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0491"/>
            <a:ext cx="10515600" cy="5416472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Negli anni Venti la concentrazione industriale aumenta progressivamente, con la creazione di monopoli che aumentano i profitti di pochi ma, limitando la libera concorrenza, penalizzano i consumatori</a:t>
            </a:r>
          </a:p>
          <a:p>
            <a:pPr algn="just"/>
            <a:r>
              <a:rPr lang="it-IT" dirty="0"/>
              <a:t>Ma aumenta in generale il PIL statunitense, con una conseguenza positiva anche per i salari degli operai</a:t>
            </a:r>
          </a:p>
          <a:p>
            <a:pPr algn="just"/>
            <a:r>
              <a:rPr lang="it-IT" dirty="0"/>
              <a:t>Una parte sempre più larga della popolazione può permettersi beni di consumo, dall’automobile agli elettrodomestici, anche grazie alla diffusione della vendita a rate</a:t>
            </a:r>
          </a:p>
          <a:p>
            <a:pPr algn="just"/>
            <a:r>
              <a:rPr lang="it-IT" dirty="0"/>
              <a:t>A beneficiare di questo miglioramento del tenore di vita sono i cittadini bianchi, mentre gli immigrati vedono ridotti i flussi in ingresso e i neri continuano ad essere discriminati e aggrediti dal Ku Klux Klan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8959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9CB81A-6D6C-B0FC-BA0D-D98A6D2BF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384"/>
            <a:ext cx="10515600" cy="5434579"/>
          </a:xfrm>
        </p:spPr>
        <p:txBody>
          <a:bodyPr/>
          <a:lstStyle/>
          <a:p>
            <a:pPr algn="just"/>
            <a:r>
              <a:rPr lang="it-IT" dirty="0"/>
              <a:t>Nel Regno Unito è introdotto il suffragio universale maschile e femminile (1918)</a:t>
            </a:r>
          </a:p>
          <a:p>
            <a:pPr algn="just"/>
            <a:r>
              <a:rPr lang="it-IT" dirty="0"/>
              <a:t>Crisi del Partito liberale, per cui il Partito laburista si impone come l’alternativa al Partito conservatore</a:t>
            </a:r>
          </a:p>
          <a:p>
            <a:pPr algn="just"/>
            <a:r>
              <a:rPr lang="it-IT" dirty="0"/>
              <a:t>Nel 1924 e dal 1929 al 1935 va al governo il Partito laburista, con James Ramsay Mc Donald</a:t>
            </a:r>
          </a:p>
          <a:p>
            <a:pPr algn="just"/>
            <a:r>
              <a:rPr lang="it-IT" dirty="0"/>
              <a:t>Anche in Francia si forma un governo di socialisti e radicali fra il 1924 e il 1926</a:t>
            </a:r>
          </a:p>
          <a:p>
            <a:pPr algn="just"/>
            <a:r>
              <a:rPr lang="it-IT" dirty="0"/>
              <a:t>In Europa centrale per influenza della rivoluzione bolscevica in Russia hanno luogo tentativi rivoluzionari da parte dell’ala sinistra dei partiti socialisti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8309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CCE4939-1A41-DDED-42D8-07626A704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8598"/>
            <a:ext cx="10515600" cy="5398365"/>
          </a:xfrm>
        </p:spPr>
        <p:txBody>
          <a:bodyPr/>
          <a:lstStyle/>
          <a:p>
            <a:pPr algn="just"/>
            <a:r>
              <a:rPr lang="it-IT" dirty="0"/>
              <a:t>Tra il marzo e l’agosto 1919 in Ungheria prende il potere un governo social-comunista che realizza una repubblica di tipo sovietico, abbattuta dall’Intesa con l’appoggio di Cecoslovacchia e Romania</a:t>
            </a:r>
          </a:p>
          <a:p>
            <a:pPr algn="just"/>
            <a:r>
              <a:rPr lang="it-IT" dirty="0"/>
              <a:t>Tentativo rivoluzionario a Berlino (gennaio 1919) guidato dalla Lega di Spartaco di Rosa Luxemburg e Karl Liebknecht, che ha dato vita al Partito comunista tedesco, represso duramente dal governo socialdemocratico appoggiato dai nazionalisti dei </a:t>
            </a:r>
            <a:r>
              <a:rPr lang="it-IT" dirty="0" err="1"/>
              <a:t>Freikorps</a:t>
            </a:r>
            <a:r>
              <a:rPr lang="it-IT" dirty="0"/>
              <a:t> (corpi franchi)</a:t>
            </a:r>
          </a:p>
          <a:p>
            <a:pPr algn="just"/>
            <a:r>
              <a:rPr lang="it-IT" dirty="0"/>
              <a:t>Anche la repubblica sovietica di Baviera (aprile-maggio 1919) viene repressa dal governo tedesco socialdemocratico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84846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B8D2FB-BA61-5AD6-3F76-5FB614812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/>
          <a:lstStyle/>
          <a:p>
            <a:pPr algn="just"/>
            <a:r>
              <a:rPr lang="it-IT" dirty="0"/>
              <a:t>In Germania (detta nel periodo interbellico Repubblica di Weimar), viene varata una nuova costituzione di tipo liberal-democratico (1919): repubblica federale bicamerale, suffragio universale maschile e femminile, elezione diretta del presidente</a:t>
            </a:r>
          </a:p>
          <a:p>
            <a:pPr algn="just"/>
            <a:r>
              <a:rPr lang="it-IT" dirty="0"/>
              <a:t>Ostilità alla repubblica di una parte dei tedeschi: da un lato il Partito comunista tedesco, che punta a una rivoluzione di tipo sovietico, dall’altro l’estrema destra nazionalista</a:t>
            </a:r>
          </a:p>
          <a:p>
            <a:pPr algn="just"/>
            <a:r>
              <a:rPr lang="it-IT" dirty="0"/>
              <a:t>I comunisti accusano i socialdemocratici di aver tradito la causa della classe operaia avendo rinunciato alla rivoluzione</a:t>
            </a:r>
          </a:p>
          <a:p>
            <a:pPr algn="just"/>
            <a:r>
              <a:rPr lang="it-IT" dirty="0"/>
              <a:t>I nazionalisti accusano la sinistra di essere la responsabile della sconfitta della Germania nella guerra mondiale (la «pugnalata </a:t>
            </a:r>
            <a:r>
              <a:rPr lang="it-IT"/>
              <a:t>alle spalle»)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4353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47FA3D-1705-9B1A-9EF9-D15051C12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6170"/>
            <a:ext cx="10515600" cy="5470793"/>
          </a:xfrm>
        </p:spPr>
        <p:txBody>
          <a:bodyPr/>
          <a:lstStyle/>
          <a:p>
            <a:pPr algn="just"/>
            <a:r>
              <a:rPr lang="it-IT" dirty="0"/>
              <a:t>Il «comunismo di guerra» provoca un largo scontento: proteste degli operai di Pietrogrado e ammutinamento dei marinai della base navale di </a:t>
            </a:r>
            <a:r>
              <a:rPr lang="it-IT" dirty="0" err="1"/>
              <a:t>Kronštadt</a:t>
            </a:r>
            <a:r>
              <a:rPr lang="it-IT" dirty="0"/>
              <a:t>, represso duramente dall’esercito (marzo 1921)</a:t>
            </a:r>
          </a:p>
          <a:p>
            <a:pPr algn="just"/>
            <a:r>
              <a:rPr lang="it-IT" dirty="0"/>
              <a:t>Da quel momento Lenin cambia strategia: dal «comunismo di guerra» passa alla Nep (Nuova politica economica)</a:t>
            </a:r>
          </a:p>
          <a:p>
            <a:pPr algn="just"/>
            <a:r>
              <a:rPr lang="it-IT" dirty="0"/>
              <a:t>Viene concessa maggiore libertà economica a contadini e commercianti, che riesce a generare dei profitti</a:t>
            </a:r>
          </a:p>
          <a:p>
            <a:pPr algn="just"/>
            <a:r>
              <a:rPr lang="it-IT" dirty="0"/>
              <a:t>Nel 1922 è nata l’Urss (Unione delle Repubbliche Socialiste Sovietiche)</a:t>
            </a:r>
          </a:p>
          <a:p>
            <a:pPr algn="just"/>
            <a:r>
              <a:rPr lang="it-IT" dirty="0"/>
              <a:t>Costituzione del 1924: l’Unione Sovietica è una federazione di repubbliche </a:t>
            </a:r>
          </a:p>
        </p:txBody>
      </p:sp>
    </p:spTree>
    <p:extLst>
      <p:ext uri="{BB962C8B-B14F-4D97-AF65-F5344CB8AC3E}">
        <p14:creationId xmlns:p14="http://schemas.microsoft.com/office/powerpoint/2010/main" val="2887134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825807-C340-492C-F172-B4D183A94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0491"/>
            <a:ext cx="10515600" cy="5416472"/>
          </a:xfrm>
        </p:spPr>
        <p:txBody>
          <a:bodyPr/>
          <a:lstStyle/>
          <a:p>
            <a:pPr algn="just"/>
            <a:r>
              <a:rPr lang="it-IT" dirty="0"/>
              <a:t>Potere affidato al Congresso dei Soviet, eletto a suffragio universale, con l’esclusione dei nemici politici, da una lista approvata dal Partito comunista</a:t>
            </a:r>
          </a:p>
          <a:p>
            <a:pPr algn="just"/>
            <a:r>
              <a:rPr lang="it-IT" dirty="0"/>
              <a:t>In realtà a capo del sistema ci sono il segretario generale e il Comitato centrale del Partito comunista</a:t>
            </a:r>
          </a:p>
          <a:p>
            <a:pPr algn="just"/>
            <a:r>
              <a:rPr lang="it-IT" dirty="0"/>
              <a:t>Alla morte di Lenin (1924) il segretario del partito, dal 1922, è Stalin</a:t>
            </a:r>
          </a:p>
          <a:p>
            <a:pPr algn="just"/>
            <a:r>
              <a:rPr lang="it-IT" dirty="0"/>
              <a:t>Scontro tra Trotzkij e Stalin: il primo vuole esportare la rivoluzione all’estero («rivoluzione permanente») e ritornare a una politica dirigista, il secondo vuole normalizzare le relazioni con gli altri paesi e concentrarsi sul rafforzamento del potere in Urss («socialismo in un solo paese»), proseguendo con la Nep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35401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EAB288-6469-2F9D-23DD-1A1DCC8FE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/>
          <a:lstStyle/>
          <a:p>
            <a:pPr algn="just"/>
            <a:r>
              <a:rPr lang="it-IT" dirty="0"/>
              <a:t>Vince il confronto Stalin: Trotzkij viene perseguitato ed espulso dall’Urss e i suoi sostenitori vengono colpiti</a:t>
            </a:r>
          </a:p>
          <a:p>
            <a:pPr algn="just"/>
            <a:r>
              <a:rPr lang="it-IT" dirty="0"/>
              <a:t>All’interno del Partito comunista sovietico (Pcus) è quindi ammessa una sola linea politica, quella di Stalin</a:t>
            </a:r>
          </a:p>
          <a:p>
            <a:pPr algn="just"/>
            <a:r>
              <a:rPr lang="it-IT" dirty="0"/>
              <a:t>Dal luglio 1917 le donne hanno diritto di voto e una serie di leggi approvate dall’ottobre del 1917 stabiliscono l’eguaglianza assoluta fra uomini e donne e prevedono: divorzio, aborto, assistenza ospedaliera per le partorienti, riconoscimento legale di convivenze extramatrimoniali</a:t>
            </a:r>
          </a:p>
          <a:p>
            <a:pPr algn="just"/>
            <a:r>
              <a:rPr lang="it-IT" dirty="0"/>
              <a:t>Femministe sovietiche come Alexandra </a:t>
            </a:r>
            <a:r>
              <a:rPr lang="it-IT" dirty="0" err="1"/>
              <a:t>Kollontaj</a:t>
            </a:r>
            <a:r>
              <a:rPr lang="it-IT" dirty="0"/>
              <a:t> esaltano il «libero amore» socialista</a:t>
            </a:r>
          </a:p>
        </p:txBody>
      </p:sp>
    </p:spTree>
    <p:extLst>
      <p:ext uri="{BB962C8B-B14F-4D97-AF65-F5344CB8AC3E}">
        <p14:creationId xmlns:p14="http://schemas.microsoft.com/office/powerpoint/2010/main" val="3156356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977A62-5E5C-8AEC-D2E5-A8A5AF491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8475"/>
            <a:ext cx="10515600" cy="5588488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Obbligo scolastico fino ai 15 anni con centralità delle discipline tecniche e insegnamento del marxismo</a:t>
            </a:r>
          </a:p>
          <a:p>
            <a:pPr algn="just"/>
            <a:r>
              <a:rPr lang="it-IT" dirty="0"/>
              <a:t>Il sistema comunista si basa su terrore e consenso</a:t>
            </a:r>
          </a:p>
          <a:p>
            <a:pPr algn="just"/>
            <a:r>
              <a:rPr lang="it-IT" dirty="0"/>
              <a:t>Il sistema totalitario che si impone viene progressivamente accettato anche perché non differiva di molto, dal punto di vista della gestione autoritaria del potere, da quello zarista</a:t>
            </a:r>
          </a:p>
          <a:p>
            <a:pPr algn="just"/>
            <a:r>
              <a:rPr lang="it-IT" dirty="0"/>
              <a:t>Il sistema poggia in buona parte sul consenso degli operai e di parte dei contadini, che vedono, pur con molte contraddizioni, le loro condizioni migliorate rispetto alla Russia zarista</a:t>
            </a:r>
          </a:p>
          <a:p>
            <a:pPr algn="just"/>
            <a:r>
              <a:rPr lang="it-IT" dirty="0"/>
              <a:t>Possibilità soprattutto per gli operai di entrare a far parte delle strutture del potere sovietico</a:t>
            </a:r>
          </a:p>
          <a:p>
            <a:pPr algn="just"/>
            <a:r>
              <a:rPr lang="it-IT" dirty="0"/>
              <a:t>Creazione di una forte solidarietà politica comunista, con l’identificazione del nemico esterno ed interno</a:t>
            </a:r>
          </a:p>
        </p:txBody>
      </p:sp>
    </p:spTree>
    <p:extLst>
      <p:ext uri="{BB962C8B-B14F-4D97-AF65-F5344CB8AC3E}">
        <p14:creationId xmlns:p14="http://schemas.microsoft.com/office/powerpoint/2010/main" val="3425870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DA42CB-5BE0-D6DC-D4A5-21A4C5516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/>
          <a:lstStyle/>
          <a:p>
            <a:pPr algn="just"/>
            <a:r>
              <a:rPr lang="it-IT" dirty="0"/>
              <a:t>Dinamica di «sacralizzazione» del Partito comunista sovietico, che diviene simile ad una Chiesa: dai «</a:t>
            </a:r>
            <a:r>
              <a:rPr lang="it-IT"/>
              <a:t>testi sacri» </a:t>
            </a:r>
            <a:r>
              <a:rPr lang="it-IT" dirty="0"/>
              <a:t>di Marx, Engels e Lenin ai «martiri» per la causa comunista</a:t>
            </a:r>
          </a:p>
          <a:p>
            <a:pPr algn="just"/>
            <a:r>
              <a:rPr lang="it-IT" dirty="0"/>
              <a:t>Contrasto alla Chiesa ortodossa che viene marginalizzata e sua tendenziale sostituzione attraverso la nuova «religione» comunista, che passa attraverso la sacralizzazione della memoria di Lenin: mausoleo nella Piazza Rossa a Mosca, ridenominazione di Pietrogrado in Leningrado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2525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9D162C-AAFB-C7CF-6175-0B4388C9D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dopoguerra in Occidente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FEFBA6-3D5F-FC7C-4AFF-2EBA345D2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Tutte le potenze europee si sono pesantemente indebitate per le spese militari durante la guerra, in particolare con gli Stati Uniti</a:t>
            </a:r>
          </a:p>
          <a:p>
            <a:pPr algn="just"/>
            <a:r>
              <a:rPr lang="it-IT" dirty="0"/>
              <a:t>Inoltre, per finanziare le spese è stata emessa valuta in eccedenza rispetto alle riserve auree</a:t>
            </a:r>
          </a:p>
          <a:p>
            <a:pPr algn="just"/>
            <a:r>
              <a:rPr lang="it-IT" dirty="0"/>
              <a:t>Conseguenza: inflazione, che colpisce soprattutto la Germania</a:t>
            </a:r>
          </a:p>
          <a:p>
            <a:pPr algn="just"/>
            <a:r>
              <a:rPr lang="it-IT" dirty="0"/>
              <a:t>L’inflazione colpisce in particolare i lavoratori dipendenti, mentre industriali e commercianti non vedono intaccati i propri profitti</a:t>
            </a:r>
          </a:p>
          <a:p>
            <a:pPr algn="just"/>
            <a:r>
              <a:rPr lang="it-IT" dirty="0"/>
              <a:t>Riconversione delle industrie dalla guerra alla pace: aumenta la disoccupazione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1255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5F213C-66ED-6843-30E3-26F8C7F7E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9010"/>
            <a:ext cx="10515600" cy="5497953"/>
          </a:xfrm>
        </p:spPr>
        <p:txBody>
          <a:bodyPr/>
          <a:lstStyle/>
          <a:p>
            <a:pPr algn="just"/>
            <a:r>
              <a:rPr lang="it-IT" dirty="0"/>
              <a:t>A causa dell’interruzione di commerci durante la guerra, l’Europa pesa complessivamente meno dal punto di vista commerciale a livello internazionale e proporzionalmente invece aumenta la presenza degli Stati Uniti e, per i mercati asiatici, del Giappone</a:t>
            </a:r>
          </a:p>
          <a:p>
            <a:pPr algn="just"/>
            <a:r>
              <a:rPr lang="it-IT" dirty="0"/>
              <a:t>Francia e Regno Unito pretendono dalla Germania delle riparazioni di guerra molto ingenti, anche allo scopo di poter saldare i debiti contratti con gli Stati Uniti</a:t>
            </a:r>
          </a:p>
          <a:p>
            <a:pPr algn="just"/>
            <a:r>
              <a:rPr lang="it-IT" dirty="0"/>
              <a:t>La Germania quindi per pagare stampa ulteriormente cartamoneta, provocando un’incessante svalutazione del marco</a:t>
            </a:r>
          </a:p>
          <a:p>
            <a:pPr algn="just"/>
            <a:r>
              <a:rPr lang="it-IT" dirty="0"/>
              <a:t>Occupazione del bacino carbonifero della Ruhr da parte di Francia e Belgio, per ritorsione rispetto ai mancati pagamenti tedeschi (gennaio 1923)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0356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27D814-B4CF-BF23-395E-BC9471CF2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/>
          <a:lstStyle/>
          <a:p>
            <a:pPr algn="just"/>
            <a:r>
              <a:rPr lang="it-IT" dirty="0"/>
              <a:t>Nel 1924 viene varato il Piano </a:t>
            </a:r>
            <a:r>
              <a:rPr lang="it-IT" dirty="0" err="1"/>
              <a:t>Dawes</a:t>
            </a:r>
            <a:r>
              <a:rPr lang="it-IT" dirty="0"/>
              <a:t> per la Germania, completato poi dal Piano Young nel 1929: stabilizzazione del marco, possibilità di dilazionare le riparazioni di guerra, prestiti internazionali per la Germania</a:t>
            </a:r>
          </a:p>
          <a:p>
            <a:pPr algn="just"/>
            <a:r>
              <a:rPr lang="it-IT" dirty="0"/>
              <a:t>La seconda metà degli anni Venti si caratterizza quindi per una maggiore stabilità e una ripresa economica, alimentata dai capitali statunitensi</a:t>
            </a:r>
          </a:p>
          <a:p>
            <a:pPr algn="just"/>
            <a:r>
              <a:rPr lang="it-IT" dirty="0"/>
              <a:t>Gli anni Venti sono considerati gli anni «ruggenti»: grande entusiasmo e grandi novità nel campo della società e della cultura di massa</a:t>
            </a:r>
          </a:p>
          <a:p>
            <a:pPr algn="just"/>
            <a:r>
              <a:rPr lang="it-IT" dirty="0"/>
              <a:t>Le donne si sentono più emancipate e adottano atteggiamenti volutamente trasgressivi anche nell’acconciatura e nell’abbigliamento</a:t>
            </a:r>
          </a:p>
        </p:txBody>
      </p:sp>
    </p:spTree>
    <p:extLst>
      <p:ext uri="{BB962C8B-B14F-4D97-AF65-F5344CB8AC3E}">
        <p14:creationId xmlns:p14="http://schemas.microsoft.com/office/powerpoint/2010/main" val="3276228149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1374</Words>
  <Application>Microsoft Office PowerPoint</Application>
  <PresentationFormat>Widescreen</PresentationFormat>
  <Paragraphs>61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1_Tema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Il dopoguerra in Occidente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2026-04-13T16:29:42Z</dcterms:created>
  <dcterms:modified xsi:type="dcterms:W3CDTF">2026-04-13T16:30:20Z</dcterms:modified>
</cp:coreProperties>
</file>