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29" r:id="rId2"/>
    <p:sldId id="430" r:id="rId3"/>
    <p:sldId id="431" r:id="rId4"/>
    <p:sldId id="432" r:id="rId5"/>
    <p:sldId id="453" r:id="rId6"/>
    <p:sldId id="433" r:id="rId7"/>
    <p:sldId id="434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54" r:id="rId18"/>
    <p:sldId id="455" r:id="rId19"/>
    <p:sldId id="445" r:id="rId20"/>
    <p:sldId id="456" r:id="rId21"/>
    <p:sldId id="447" r:id="rId22"/>
    <p:sldId id="446" r:id="rId23"/>
    <p:sldId id="448" r:id="rId24"/>
    <p:sldId id="457" r:id="rId25"/>
    <p:sldId id="449" r:id="rId26"/>
    <p:sldId id="450" r:id="rId27"/>
    <p:sldId id="451" r:id="rId28"/>
    <p:sldId id="452" r:id="rId29"/>
    <p:sldId id="458" r:id="rId30"/>
    <p:sldId id="460" r:id="rId31"/>
    <p:sldId id="459" r:id="rId3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66"/>
    <a:srgbClr val="66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1" autoAdjust="0"/>
    <p:restoredTop sz="94615" autoAdjust="0"/>
  </p:normalViewPr>
  <p:slideViewPr>
    <p:cSldViewPr snapToGrid="0">
      <p:cViewPr>
        <p:scale>
          <a:sx n="80" d="100"/>
          <a:sy n="80" d="100"/>
        </p:scale>
        <p:origin x="760" y="52"/>
      </p:cViewPr>
      <p:guideLst>
        <p:guide orient="horz" pos="2160"/>
        <p:guide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 smtClean="0"/>
              <a:t>Fare clic per modificare gli stili del testo dello schema</a:t>
            </a:r>
          </a:p>
          <a:p>
            <a:pPr lvl="1"/>
            <a:r>
              <a:rPr lang="it-IT" altLang="it-IT" noProof="0" smtClean="0"/>
              <a:t>Secondo livello</a:t>
            </a:r>
          </a:p>
          <a:p>
            <a:pPr lvl="2"/>
            <a:r>
              <a:rPr lang="it-IT" altLang="it-IT" noProof="0" smtClean="0"/>
              <a:t>Terzo livello</a:t>
            </a:r>
          </a:p>
          <a:p>
            <a:pPr lvl="3"/>
            <a:r>
              <a:rPr lang="it-IT" altLang="it-IT" noProof="0" smtClean="0"/>
              <a:t>Quarto livello</a:t>
            </a:r>
          </a:p>
          <a:p>
            <a:pPr lvl="4"/>
            <a:r>
              <a:rPr lang="it-IT" alt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BE479F-B0A6-4F3A-B4AE-1623CDBB99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F68038-BC23-452D-9EDF-4DE9A554E046}" type="slidenum">
              <a:rPr lang="it-IT" altLang="it-IT" sz="1200" smtClean="0"/>
              <a:pPr/>
              <a:t>4</a:t>
            </a:fld>
            <a:endParaRPr lang="it-IT" altLang="it-IT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6781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137D40-CEFB-474A-BC72-6656E632400D}" type="slidenum">
              <a:rPr lang="it-IT" altLang="it-IT" sz="1200" smtClean="0"/>
              <a:pPr/>
              <a:t>6</a:t>
            </a:fld>
            <a:endParaRPr lang="it-IT" altLang="it-IT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7205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A09720-0A3E-4B01-9C06-A4A485E7565E}" type="slidenum">
              <a:rPr lang="it-IT" altLang="it-IT" sz="1200" smtClean="0"/>
              <a:pPr/>
              <a:t>8</a:t>
            </a:fld>
            <a:endParaRPr lang="it-IT" altLang="it-IT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9350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A57DCB-027D-42D1-BF35-D660397A5E01}" type="slidenum">
              <a:rPr lang="it-IT" altLang="it-IT" sz="1200" smtClean="0"/>
              <a:pPr/>
              <a:t>9</a:t>
            </a:fld>
            <a:endParaRPr lang="it-IT" altLang="it-IT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1703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8DFC0F-C0FB-4795-BF53-F83AA2F553E7}" type="slidenum">
              <a:rPr lang="it-IT" altLang="it-IT" sz="1200" smtClean="0"/>
              <a:pPr/>
              <a:t>10</a:t>
            </a:fld>
            <a:endParaRPr lang="it-IT" altLang="it-IT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5731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AA9EFC-BA5D-4D5F-9850-4015ABC17291}" type="slidenum">
              <a:rPr lang="it-IT" altLang="it-IT" sz="1200" smtClean="0"/>
              <a:pPr/>
              <a:t>11</a:t>
            </a:fld>
            <a:endParaRPr lang="it-IT" altLang="it-IT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34896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041500-2CE4-42FD-BA79-3B2C9CBA1C6B}" type="slidenum">
              <a:rPr lang="it-IT" altLang="it-IT" sz="1200" smtClean="0"/>
              <a:pPr/>
              <a:t>27</a:t>
            </a:fld>
            <a:endParaRPr lang="it-IT" altLang="it-IT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4229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29AC9F-F053-49B4-9DF2-DB4926ECC894}" type="slidenum">
              <a:rPr lang="it-IT" altLang="it-IT" sz="1200" smtClean="0"/>
              <a:pPr/>
              <a:t>28</a:t>
            </a:fld>
            <a:endParaRPr lang="it-IT" altLang="it-IT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709613"/>
            <a:ext cx="4551362" cy="34131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37050"/>
            <a:ext cx="5016500" cy="4122738"/>
          </a:xfrm>
          <a:noFill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7244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82B7-B798-4D51-B077-3B483987B7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074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D983-0723-4327-BF5B-0286E97C4F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10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6DCE-6E02-4D51-B320-66E09F63F1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074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onlin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0ED6-199D-418A-A1CB-ED030F0AD7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116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1FB7-6033-418C-AE30-B66514D036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60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22FF-B45D-475B-925B-9915871C5C2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623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08F2-FABA-4AB1-BDE0-745A91D3C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303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8CBD-39F5-4608-A313-C6C7DBCE49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291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9C09-711D-4DC0-A7CD-2AEC497ABA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001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EC08-51A2-4DE2-B820-F22149EF5BD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3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D9FE-FF91-4EF6-8F9B-25823D9A68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617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78939-FC79-4C05-86F8-349B0212B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286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384BE-6E22-45A1-81A5-1A5A320D5D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563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58A1D5-8B88-4914-9366-4D4E6E3EBD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4181475" y="2657475"/>
            <a:ext cx="590550" cy="51435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51" name="AutoShape 3"/>
          <p:cNvSpPr>
            <a:spLocks noChangeArrowheads="1"/>
          </p:cNvSpPr>
          <p:nvPr/>
        </p:nvSpPr>
        <p:spPr bwMode="auto">
          <a:xfrm>
            <a:off x="695325" y="2524125"/>
            <a:ext cx="533400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42925" y="3209925"/>
            <a:ext cx="8531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X-</a:t>
            </a:r>
            <a:r>
              <a:rPr lang="it-IT" altLang="it-IT" sz="2000" dirty="0" err="1" smtClean="0"/>
              <a:t>ray</a:t>
            </a:r>
            <a:r>
              <a:rPr lang="it-IT" altLang="it-IT" sz="2000" dirty="0" smtClean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source</a:t>
            </a:r>
            <a:endParaRPr lang="it-IT" altLang="it-IT" sz="2400" dirty="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609725" y="2447925"/>
            <a:ext cx="167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X-</a:t>
            </a:r>
            <a:r>
              <a:rPr lang="it-IT" altLang="it-IT" sz="2000" dirty="0" err="1" smtClean="0"/>
              <a:t>ray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beam</a:t>
            </a:r>
            <a:endParaRPr lang="it-IT" altLang="it-IT" sz="2400" dirty="0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048125" y="2066925"/>
            <a:ext cx="865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err="1" smtClean="0"/>
              <a:t>crystal</a:t>
            </a:r>
            <a:endParaRPr lang="it-IT" altLang="it-IT" sz="2400" dirty="0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829300" y="4133850"/>
            <a:ext cx="1008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smtClean="0"/>
              <a:t>detector</a:t>
            </a:r>
            <a:endParaRPr lang="it-IT" altLang="it-IT" sz="2400" dirty="0"/>
          </a:p>
        </p:txBody>
      </p:sp>
      <p:pic>
        <p:nvPicPr>
          <p:cNvPr id="130056" name="Picture 8" descr="spo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6267450" y="1450975"/>
            <a:ext cx="20908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 err="1" smtClean="0"/>
              <a:t>Diffraction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pattern</a:t>
            </a:r>
            <a:endParaRPr lang="it-IT" altLang="it-IT" sz="2400" dirty="0"/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923925" y="29051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59" name="Freeform 11"/>
          <p:cNvSpPr>
            <a:spLocks/>
          </p:cNvSpPr>
          <p:nvPr/>
        </p:nvSpPr>
        <p:spPr bwMode="auto">
          <a:xfrm>
            <a:off x="1000125" y="2905125"/>
            <a:ext cx="3181350" cy="152400"/>
          </a:xfrm>
          <a:custGeom>
            <a:avLst/>
            <a:gdLst>
              <a:gd name="T0" fmla="*/ 0 w 5680"/>
              <a:gd name="T1" fmla="*/ 2147483646 h 899"/>
              <a:gd name="T2" fmla="*/ 2147483646 w 5680"/>
              <a:gd name="T3" fmla="*/ 2147483646 h 899"/>
              <a:gd name="T4" fmla="*/ 2147483646 w 5680"/>
              <a:gd name="T5" fmla="*/ 2147483646 h 899"/>
              <a:gd name="T6" fmla="*/ 2147483646 w 5680"/>
              <a:gd name="T7" fmla="*/ 2147483646 h 899"/>
              <a:gd name="T8" fmla="*/ 2147483646 w 5680"/>
              <a:gd name="T9" fmla="*/ 2147483646 h 899"/>
              <a:gd name="T10" fmla="*/ 2147483646 w 5680"/>
              <a:gd name="T11" fmla="*/ 2147483646 h 899"/>
              <a:gd name="T12" fmla="*/ 2147483646 w 5680"/>
              <a:gd name="T13" fmla="*/ 2147483646 h 899"/>
              <a:gd name="T14" fmla="*/ 2147483646 w 5680"/>
              <a:gd name="T15" fmla="*/ 2147483646 h 899"/>
              <a:gd name="T16" fmla="*/ 2147483646 w 5680"/>
              <a:gd name="T17" fmla="*/ 2147483646 h 899"/>
              <a:gd name="T18" fmla="*/ 2147483646 w 5680"/>
              <a:gd name="T19" fmla="*/ 2147483646 h 899"/>
              <a:gd name="T20" fmla="*/ 2147483646 w 5680"/>
              <a:gd name="T21" fmla="*/ 2147483646 h 899"/>
              <a:gd name="T22" fmla="*/ 2147483646 w 5680"/>
              <a:gd name="T23" fmla="*/ 2147483646 h 899"/>
              <a:gd name="T24" fmla="*/ 2147483646 w 5680"/>
              <a:gd name="T25" fmla="*/ 2147483646 h 899"/>
              <a:gd name="T26" fmla="*/ 2147483646 w 5680"/>
              <a:gd name="T27" fmla="*/ 2147483646 h 899"/>
              <a:gd name="T28" fmla="*/ 2147483646 w 5680"/>
              <a:gd name="T29" fmla="*/ 2147483646 h 899"/>
              <a:gd name="T30" fmla="*/ 2147483646 w 5680"/>
              <a:gd name="T31" fmla="*/ 2147483646 h 899"/>
              <a:gd name="T32" fmla="*/ 2147483646 w 5680"/>
              <a:gd name="T33" fmla="*/ 2147483646 h 899"/>
              <a:gd name="T34" fmla="*/ 2147483646 w 5680"/>
              <a:gd name="T35" fmla="*/ 2147483646 h 899"/>
              <a:gd name="T36" fmla="*/ 2147483646 w 5680"/>
              <a:gd name="T37" fmla="*/ 2147483646 h 899"/>
              <a:gd name="T38" fmla="*/ 2147483646 w 5680"/>
              <a:gd name="T39" fmla="*/ 2147483646 h 899"/>
              <a:gd name="T40" fmla="*/ 2147483646 w 5680"/>
              <a:gd name="T41" fmla="*/ 2147483646 h 8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680" h="899">
                <a:moveTo>
                  <a:pt x="0" y="615"/>
                </a:moveTo>
                <a:cubicBezTo>
                  <a:pt x="94" y="307"/>
                  <a:pt x="189" y="0"/>
                  <a:pt x="284" y="47"/>
                </a:cubicBezTo>
                <a:cubicBezTo>
                  <a:pt x="379" y="94"/>
                  <a:pt x="473" y="899"/>
                  <a:pt x="568" y="899"/>
                </a:cubicBezTo>
                <a:cubicBezTo>
                  <a:pt x="663" y="899"/>
                  <a:pt x="757" y="47"/>
                  <a:pt x="852" y="47"/>
                </a:cubicBezTo>
                <a:cubicBezTo>
                  <a:pt x="947" y="47"/>
                  <a:pt x="1041" y="899"/>
                  <a:pt x="1136" y="899"/>
                </a:cubicBezTo>
                <a:cubicBezTo>
                  <a:pt x="1231" y="899"/>
                  <a:pt x="1325" y="47"/>
                  <a:pt x="1420" y="47"/>
                </a:cubicBezTo>
                <a:cubicBezTo>
                  <a:pt x="1515" y="47"/>
                  <a:pt x="1609" y="899"/>
                  <a:pt x="1704" y="899"/>
                </a:cubicBezTo>
                <a:cubicBezTo>
                  <a:pt x="1799" y="899"/>
                  <a:pt x="1893" y="47"/>
                  <a:pt x="1988" y="47"/>
                </a:cubicBezTo>
                <a:cubicBezTo>
                  <a:pt x="2083" y="47"/>
                  <a:pt x="2177" y="899"/>
                  <a:pt x="2272" y="899"/>
                </a:cubicBezTo>
                <a:cubicBezTo>
                  <a:pt x="2367" y="899"/>
                  <a:pt x="2461" y="47"/>
                  <a:pt x="2556" y="47"/>
                </a:cubicBezTo>
                <a:cubicBezTo>
                  <a:pt x="2651" y="47"/>
                  <a:pt x="2745" y="899"/>
                  <a:pt x="2840" y="899"/>
                </a:cubicBezTo>
                <a:cubicBezTo>
                  <a:pt x="2935" y="899"/>
                  <a:pt x="3029" y="47"/>
                  <a:pt x="3124" y="47"/>
                </a:cubicBezTo>
                <a:cubicBezTo>
                  <a:pt x="3219" y="47"/>
                  <a:pt x="3313" y="899"/>
                  <a:pt x="3408" y="899"/>
                </a:cubicBezTo>
                <a:cubicBezTo>
                  <a:pt x="3503" y="899"/>
                  <a:pt x="3597" y="47"/>
                  <a:pt x="3692" y="47"/>
                </a:cubicBezTo>
                <a:cubicBezTo>
                  <a:pt x="3787" y="47"/>
                  <a:pt x="3881" y="899"/>
                  <a:pt x="3976" y="899"/>
                </a:cubicBezTo>
                <a:cubicBezTo>
                  <a:pt x="4071" y="899"/>
                  <a:pt x="4165" y="47"/>
                  <a:pt x="4260" y="47"/>
                </a:cubicBezTo>
                <a:cubicBezTo>
                  <a:pt x="4355" y="47"/>
                  <a:pt x="4449" y="899"/>
                  <a:pt x="4544" y="899"/>
                </a:cubicBezTo>
                <a:cubicBezTo>
                  <a:pt x="4639" y="899"/>
                  <a:pt x="4733" y="47"/>
                  <a:pt x="4828" y="47"/>
                </a:cubicBezTo>
                <a:cubicBezTo>
                  <a:pt x="4923" y="47"/>
                  <a:pt x="5017" y="899"/>
                  <a:pt x="5112" y="899"/>
                </a:cubicBezTo>
                <a:cubicBezTo>
                  <a:pt x="5207" y="899"/>
                  <a:pt x="5301" y="94"/>
                  <a:pt x="5396" y="47"/>
                </a:cubicBezTo>
                <a:cubicBezTo>
                  <a:pt x="5491" y="0"/>
                  <a:pt x="5585" y="307"/>
                  <a:pt x="5680" y="615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0060" name="Group 12"/>
          <p:cNvGrpSpPr>
            <a:grpSpLocks/>
          </p:cNvGrpSpPr>
          <p:nvPr/>
        </p:nvGrpSpPr>
        <p:grpSpPr bwMode="auto">
          <a:xfrm>
            <a:off x="4572000" y="2473325"/>
            <a:ext cx="1720850" cy="1000125"/>
            <a:chOff x="3022" y="2464"/>
            <a:chExt cx="984" cy="630"/>
          </a:xfrm>
        </p:grpSpPr>
        <p:sp>
          <p:nvSpPr>
            <p:cNvPr id="21526" name="Freeform 13"/>
            <p:cNvSpPr>
              <a:spLocks/>
            </p:cNvSpPr>
            <p:nvPr/>
          </p:nvSpPr>
          <p:spPr bwMode="auto">
            <a:xfrm>
              <a:off x="3074" y="2758"/>
              <a:ext cx="911" cy="48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0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1 w 5680"/>
                <a:gd name="T15" fmla="*/ 0 h 899"/>
                <a:gd name="T16" fmla="*/ 1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2 w 5680"/>
                <a:gd name="T23" fmla="*/ 0 h 899"/>
                <a:gd name="T24" fmla="*/ 2 w 5680"/>
                <a:gd name="T25" fmla="*/ 0 h 899"/>
                <a:gd name="T26" fmla="*/ 2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3 w 5680"/>
                <a:gd name="T33" fmla="*/ 0 h 899"/>
                <a:gd name="T34" fmla="*/ 3 w 5680"/>
                <a:gd name="T35" fmla="*/ 0 h 899"/>
                <a:gd name="T36" fmla="*/ 3 w 5680"/>
                <a:gd name="T37" fmla="*/ 0 h 899"/>
                <a:gd name="T38" fmla="*/ 4 w 5680"/>
                <a:gd name="T39" fmla="*/ 0 h 899"/>
                <a:gd name="T40" fmla="*/ 4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7" name="Freeform 14"/>
            <p:cNvSpPr>
              <a:spLocks/>
            </p:cNvSpPr>
            <p:nvPr/>
          </p:nvSpPr>
          <p:spPr bwMode="auto">
            <a:xfrm rot="-452081">
              <a:off x="3074" y="2614"/>
              <a:ext cx="911" cy="48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0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1 w 5680"/>
                <a:gd name="T15" fmla="*/ 0 h 899"/>
                <a:gd name="T16" fmla="*/ 1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2 w 5680"/>
                <a:gd name="T23" fmla="*/ 0 h 899"/>
                <a:gd name="T24" fmla="*/ 2 w 5680"/>
                <a:gd name="T25" fmla="*/ 0 h 899"/>
                <a:gd name="T26" fmla="*/ 2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3 w 5680"/>
                <a:gd name="T33" fmla="*/ 0 h 899"/>
                <a:gd name="T34" fmla="*/ 3 w 5680"/>
                <a:gd name="T35" fmla="*/ 0 h 899"/>
                <a:gd name="T36" fmla="*/ 3 w 5680"/>
                <a:gd name="T37" fmla="*/ 0 h 899"/>
                <a:gd name="T38" fmla="*/ 4 w 5680"/>
                <a:gd name="T39" fmla="*/ 0 h 899"/>
                <a:gd name="T40" fmla="*/ 4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8" name="Freeform 15"/>
            <p:cNvSpPr>
              <a:spLocks/>
            </p:cNvSpPr>
            <p:nvPr/>
          </p:nvSpPr>
          <p:spPr bwMode="auto">
            <a:xfrm rot="452081" flipV="1">
              <a:off x="3074" y="2891"/>
              <a:ext cx="911" cy="48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0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1 w 5680"/>
                <a:gd name="T15" fmla="*/ 0 h 899"/>
                <a:gd name="T16" fmla="*/ 1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2 w 5680"/>
                <a:gd name="T23" fmla="*/ 0 h 899"/>
                <a:gd name="T24" fmla="*/ 2 w 5680"/>
                <a:gd name="T25" fmla="*/ 0 h 899"/>
                <a:gd name="T26" fmla="*/ 2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3 w 5680"/>
                <a:gd name="T33" fmla="*/ 0 h 899"/>
                <a:gd name="T34" fmla="*/ 3 w 5680"/>
                <a:gd name="T35" fmla="*/ 0 h 899"/>
                <a:gd name="T36" fmla="*/ 3 w 5680"/>
                <a:gd name="T37" fmla="*/ 0 h 899"/>
                <a:gd name="T38" fmla="*/ 4 w 5680"/>
                <a:gd name="T39" fmla="*/ 0 h 899"/>
                <a:gd name="T40" fmla="*/ 4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29" name="Freeform 16"/>
            <p:cNvSpPr>
              <a:spLocks/>
            </p:cNvSpPr>
            <p:nvPr/>
          </p:nvSpPr>
          <p:spPr bwMode="auto">
            <a:xfrm rot="1142954" flipV="1">
              <a:off x="3022" y="3039"/>
              <a:ext cx="980" cy="55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1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2 w 5680"/>
                <a:gd name="T13" fmla="*/ 0 h 899"/>
                <a:gd name="T14" fmla="*/ 2 w 5680"/>
                <a:gd name="T15" fmla="*/ 0 h 899"/>
                <a:gd name="T16" fmla="*/ 2 w 5680"/>
                <a:gd name="T17" fmla="*/ 0 h 899"/>
                <a:gd name="T18" fmla="*/ 2 w 5680"/>
                <a:gd name="T19" fmla="*/ 0 h 899"/>
                <a:gd name="T20" fmla="*/ 3 w 5680"/>
                <a:gd name="T21" fmla="*/ 0 h 899"/>
                <a:gd name="T22" fmla="*/ 3 w 5680"/>
                <a:gd name="T23" fmla="*/ 0 h 899"/>
                <a:gd name="T24" fmla="*/ 3 w 5680"/>
                <a:gd name="T25" fmla="*/ 0 h 899"/>
                <a:gd name="T26" fmla="*/ 3 w 5680"/>
                <a:gd name="T27" fmla="*/ 0 h 899"/>
                <a:gd name="T28" fmla="*/ 3 w 5680"/>
                <a:gd name="T29" fmla="*/ 0 h 899"/>
                <a:gd name="T30" fmla="*/ 4 w 5680"/>
                <a:gd name="T31" fmla="*/ 0 h 899"/>
                <a:gd name="T32" fmla="*/ 4 w 5680"/>
                <a:gd name="T33" fmla="*/ 0 h 899"/>
                <a:gd name="T34" fmla="*/ 4 w 5680"/>
                <a:gd name="T35" fmla="*/ 0 h 899"/>
                <a:gd name="T36" fmla="*/ 4 w 5680"/>
                <a:gd name="T37" fmla="*/ 0 h 899"/>
                <a:gd name="T38" fmla="*/ 5 w 5680"/>
                <a:gd name="T39" fmla="*/ 0 h 899"/>
                <a:gd name="T40" fmla="*/ 5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30" name="Freeform 17"/>
            <p:cNvSpPr>
              <a:spLocks/>
            </p:cNvSpPr>
            <p:nvPr/>
          </p:nvSpPr>
          <p:spPr bwMode="auto">
            <a:xfrm rot="-1142954">
              <a:off x="3050" y="2464"/>
              <a:ext cx="956" cy="52"/>
            </a:xfrm>
            <a:custGeom>
              <a:avLst/>
              <a:gdLst>
                <a:gd name="T0" fmla="*/ 0 w 5680"/>
                <a:gd name="T1" fmla="*/ 0 h 899"/>
                <a:gd name="T2" fmla="*/ 0 w 5680"/>
                <a:gd name="T3" fmla="*/ 0 h 899"/>
                <a:gd name="T4" fmla="*/ 1 w 5680"/>
                <a:gd name="T5" fmla="*/ 0 h 899"/>
                <a:gd name="T6" fmla="*/ 1 w 5680"/>
                <a:gd name="T7" fmla="*/ 0 h 899"/>
                <a:gd name="T8" fmla="*/ 1 w 5680"/>
                <a:gd name="T9" fmla="*/ 0 h 899"/>
                <a:gd name="T10" fmla="*/ 1 w 5680"/>
                <a:gd name="T11" fmla="*/ 0 h 899"/>
                <a:gd name="T12" fmla="*/ 1 w 5680"/>
                <a:gd name="T13" fmla="*/ 0 h 899"/>
                <a:gd name="T14" fmla="*/ 2 w 5680"/>
                <a:gd name="T15" fmla="*/ 0 h 899"/>
                <a:gd name="T16" fmla="*/ 2 w 5680"/>
                <a:gd name="T17" fmla="*/ 0 h 899"/>
                <a:gd name="T18" fmla="*/ 2 w 5680"/>
                <a:gd name="T19" fmla="*/ 0 h 899"/>
                <a:gd name="T20" fmla="*/ 2 w 5680"/>
                <a:gd name="T21" fmla="*/ 0 h 899"/>
                <a:gd name="T22" fmla="*/ 3 w 5680"/>
                <a:gd name="T23" fmla="*/ 0 h 899"/>
                <a:gd name="T24" fmla="*/ 3 w 5680"/>
                <a:gd name="T25" fmla="*/ 0 h 899"/>
                <a:gd name="T26" fmla="*/ 3 w 5680"/>
                <a:gd name="T27" fmla="*/ 0 h 899"/>
                <a:gd name="T28" fmla="*/ 3 w 5680"/>
                <a:gd name="T29" fmla="*/ 0 h 899"/>
                <a:gd name="T30" fmla="*/ 3 w 5680"/>
                <a:gd name="T31" fmla="*/ 0 h 899"/>
                <a:gd name="T32" fmla="*/ 4 w 5680"/>
                <a:gd name="T33" fmla="*/ 0 h 899"/>
                <a:gd name="T34" fmla="*/ 4 w 5680"/>
                <a:gd name="T35" fmla="*/ 0 h 899"/>
                <a:gd name="T36" fmla="*/ 4 w 5680"/>
                <a:gd name="T37" fmla="*/ 0 h 899"/>
                <a:gd name="T38" fmla="*/ 4 w 5680"/>
                <a:gd name="T39" fmla="*/ 0 h 899"/>
                <a:gd name="T40" fmla="*/ 5 w 5680"/>
                <a:gd name="T41" fmla="*/ 0 h 8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80" h="899">
                  <a:moveTo>
                    <a:pt x="0" y="615"/>
                  </a:moveTo>
                  <a:cubicBezTo>
                    <a:pt x="94" y="307"/>
                    <a:pt x="189" y="0"/>
                    <a:pt x="284" y="47"/>
                  </a:cubicBezTo>
                  <a:cubicBezTo>
                    <a:pt x="379" y="94"/>
                    <a:pt x="473" y="899"/>
                    <a:pt x="568" y="899"/>
                  </a:cubicBezTo>
                  <a:cubicBezTo>
                    <a:pt x="663" y="899"/>
                    <a:pt x="757" y="47"/>
                    <a:pt x="852" y="47"/>
                  </a:cubicBezTo>
                  <a:cubicBezTo>
                    <a:pt x="947" y="47"/>
                    <a:pt x="1041" y="899"/>
                    <a:pt x="1136" y="899"/>
                  </a:cubicBezTo>
                  <a:cubicBezTo>
                    <a:pt x="1231" y="899"/>
                    <a:pt x="1325" y="47"/>
                    <a:pt x="1420" y="47"/>
                  </a:cubicBezTo>
                  <a:cubicBezTo>
                    <a:pt x="1515" y="47"/>
                    <a:pt x="1609" y="899"/>
                    <a:pt x="1704" y="899"/>
                  </a:cubicBezTo>
                  <a:cubicBezTo>
                    <a:pt x="1799" y="899"/>
                    <a:pt x="1893" y="47"/>
                    <a:pt x="1988" y="47"/>
                  </a:cubicBezTo>
                  <a:cubicBezTo>
                    <a:pt x="2083" y="47"/>
                    <a:pt x="2177" y="899"/>
                    <a:pt x="2272" y="899"/>
                  </a:cubicBezTo>
                  <a:cubicBezTo>
                    <a:pt x="2367" y="899"/>
                    <a:pt x="2461" y="47"/>
                    <a:pt x="2556" y="47"/>
                  </a:cubicBezTo>
                  <a:cubicBezTo>
                    <a:pt x="2651" y="47"/>
                    <a:pt x="2745" y="899"/>
                    <a:pt x="2840" y="899"/>
                  </a:cubicBezTo>
                  <a:cubicBezTo>
                    <a:pt x="2935" y="899"/>
                    <a:pt x="3029" y="47"/>
                    <a:pt x="3124" y="47"/>
                  </a:cubicBezTo>
                  <a:cubicBezTo>
                    <a:pt x="3219" y="47"/>
                    <a:pt x="3313" y="899"/>
                    <a:pt x="3408" y="899"/>
                  </a:cubicBezTo>
                  <a:cubicBezTo>
                    <a:pt x="3503" y="899"/>
                    <a:pt x="3597" y="47"/>
                    <a:pt x="3692" y="47"/>
                  </a:cubicBezTo>
                  <a:cubicBezTo>
                    <a:pt x="3787" y="47"/>
                    <a:pt x="3881" y="899"/>
                    <a:pt x="3976" y="899"/>
                  </a:cubicBezTo>
                  <a:cubicBezTo>
                    <a:pt x="4071" y="899"/>
                    <a:pt x="4165" y="47"/>
                    <a:pt x="4260" y="47"/>
                  </a:cubicBezTo>
                  <a:cubicBezTo>
                    <a:pt x="4355" y="47"/>
                    <a:pt x="4449" y="899"/>
                    <a:pt x="4544" y="899"/>
                  </a:cubicBezTo>
                  <a:cubicBezTo>
                    <a:pt x="4639" y="899"/>
                    <a:pt x="4733" y="47"/>
                    <a:pt x="4828" y="47"/>
                  </a:cubicBezTo>
                  <a:cubicBezTo>
                    <a:pt x="4923" y="47"/>
                    <a:pt x="5017" y="899"/>
                    <a:pt x="5112" y="899"/>
                  </a:cubicBezTo>
                  <a:cubicBezTo>
                    <a:pt x="5207" y="899"/>
                    <a:pt x="5301" y="94"/>
                    <a:pt x="5396" y="47"/>
                  </a:cubicBezTo>
                  <a:cubicBezTo>
                    <a:pt x="5491" y="0"/>
                    <a:pt x="5585" y="307"/>
                    <a:pt x="5680" y="615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6267450" y="1847850"/>
            <a:ext cx="74613" cy="218122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67" name="Rectangle 19" descr="Granito"/>
          <p:cNvSpPr>
            <a:spLocks noChangeArrowheads="1"/>
          </p:cNvSpPr>
          <p:nvPr/>
        </p:nvSpPr>
        <p:spPr bwMode="auto">
          <a:xfrm>
            <a:off x="6267450" y="1828800"/>
            <a:ext cx="74613" cy="22002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4724400" y="3505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dirty="0" err="1" smtClean="0"/>
              <a:t>diffraction</a:t>
            </a:r>
            <a:endParaRPr lang="it-IT" altLang="it-IT" sz="2400" dirty="0"/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1066800" y="381000"/>
            <a:ext cx="6781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 err="1"/>
              <a:t>Recording</a:t>
            </a:r>
            <a:r>
              <a:rPr lang="it-IT" altLang="it-IT" sz="2800" dirty="0"/>
              <a:t> of the </a:t>
            </a:r>
            <a:r>
              <a:rPr lang="it-IT" altLang="it-IT" sz="2800" dirty="0" err="1"/>
              <a:t>diffraction</a:t>
            </a:r>
            <a:r>
              <a:rPr lang="it-IT" altLang="it-IT" sz="2800" dirty="0"/>
              <a:t> </a:t>
            </a:r>
            <a:r>
              <a:rPr lang="it-IT" altLang="it-IT" sz="2800" dirty="0" smtClean="0"/>
              <a:t>pattern</a:t>
            </a:r>
            <a:endParaRPr lang="it-IT" altLang="it-IT" dirty="0"/>
          </a:p>
        </p:txBody>
      </p:sp>
      <p:sp>
        <p:nvSpPr>
          <p:cNvPr id="130070" name="AutoShape 22"/>
          <p:cNvSpPr>
            <a:spLocks noChangeArrowheads="1"/>
          </p:cNvSpPr>
          <p:nvPr/>
        </p:nvSpPr>
        <p:spPr bwMode="auto">
          <a:xfrm>
            <a:off x="4114800" y="3419475"/>
            <a:ext cx="609600" cy="304800"/>
          </a:xfrm>
          <a:prstGeom prst="curvedRightArrow">
            <a:avLst>
              <a:gd name="adj1" fmla="val 20000"/>
              <a:gd name="adj2" fmla="val 40000"/>
              <a:gd name="adj3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3733800" y="45720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dirty="0" err="1" smtClean="0"/>
              <a:t>goniometer</a:t>
            </a:r>
            <a:endParaRPr lang="it-IT" altLang="it-IT" sz="2400" dirty="0">
              <a:latin typeface="Symbol" panose="05050102010706020507" pitchFamily="18" charset="2"/>
            </a:endParaRPr>
          </a:p>
        </p:txBody>
      </p:sp>
      <p:sp>
        <p:nvSpPr>
          <p:cNvPr id="130072" name="AutoShape 24" descr="Velina blu"/>
          <p:cNvSpPr>
            <a:spLocks noChangeArrowheads="1"/>
          </p:cNvSpPr>
          <p:nvPr/>
        </p:nvSpPr>
        <p:spPr bwMode="auto">
          <a:xfrm>
            <a:off x="4229100" y="3867150"/>
            <a:ext cx="381000" cy="609600"/>
          </a:xfrm>
          <a:prstGeom prst="can">
            <a:avLst>
              <a:gd name="adj" fmla="val 4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 flipV="1">
            <a:off x="4419600" y="3124200"/>
            <a:ext cx="9525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609600" y="5181600"/>
            <a:ext cx="82375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000" dirty="0" smtClean="0"/>
              <a:t>The direction of the diffracted X-rays is related via Bragg's law to the unit cell parameters of the crystal; the intensities are characteristic of the type of atoms and their relative position within the unit cell.</a:t>
            </a:r>
            <a:endParaRPr lang="en-GB" altLang="it-IT" sz="2000" dirty="0"/>
          </a:p>
        </p:txBody>
      </p:sp>
    </p:spTree>
    <p:extLst>
      <p:ext uri="{BB962C8B-B14F-4D97-AF65-F5344CB8AC3E}">
        <p14:creationId xmlns:p14="http://schemas.microsoft.com/office/powerpoint/2010/main" val="849730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175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675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175"/>
                            </p:stCondLst>
                            <p:childTnLst>
                              <p:par>
                                <p:cTn id="76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675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175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utoUpdateAnimBg="0"/>
      <p:bldP spid="130053" grpId="0" autoUpdateAnimBg="0"/>
      <p:bldP spid="130054" grpId="0" autoUpdateAnimBg="0"/>
      <p:bldP spid="130055" grpId="0" autoUpdateAnimBg="0"/>
      <p:bldP spid="130057" grpId="0" autoUpdateAnimBg="0"/>
      <p:bldP spid="130068" grpId="0" autoUpdateAnimBg="0"/>
      <p:bldP spid="130069" grpId="0" animBg="1" autoUpdateAnimBg="0"/>
      <p:bldP spid="130071" grpId="0" autoUpdateAnimBg="0"/>
      <p:bldP spid="130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698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600" dirty="0" err="1"/>
              <a:t>Rotating</a:t>
            </a:r>
            <a:r>
              <a:rPr lang="it-IT" altLang="it-IT" sz="3600" dirty="0"/>
              <a:t> Crystal Method </a:t>
            </a:r>
            <a:endParaRPr lang="it-IT" altLang="it-IT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76400"/>
            <a:ext cx="8294914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dirty="0"/>
              <a:t>The </a:t>
            </a:r>
            <a:r>
              <a:rPr lang="it-IT" altLang="it-IT" sz="2800" dirty="0" err="1"/>
              <a:t>crystal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rotated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around</a:t>
            </a:r>
            <a:r>
              <a:rPr lang="it-IT" altLang="it-IT" sz="2800" dirty="0"/>
              <a:t> a </a:t>
            </a:r>
            <a:r>
              <a:rPr lang="it-IT" altLang="it-IT" sz="2800" dirty="0" err="1"/>
              <a:t>generic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axis</a:t>
            </a:r>
            <a:r>
              <a:rPr lang="it-IT" altLang="it-IT" sz="2800" dirty="0"/>
              <a:t> in </a:t>
            </a:r>
            <a:r>
              <a:rPr lang="it-IT" altLang="it-IT" sz="2800" dirty="0" err="1"/>
              <a:t>order</a:t>
            </a:r>
            <a:r>
              <a:rPr lang="it-IT" altLang="it-IT" sz="2800" dirty="0"/>
              <a:t> to </a:t>
            </a:r>
            <a:r>
              <a:rPr lang="it-IT" altLang="it-IT" sz="2800" dirty="0" err="1"/>
              <a:t>bring</a:t>
            </a:r>
            <a:r>
              <a:rPr lang="it-IT" altLang="it-IT" sz="2800" dirty="0"/>
              <a:t> a </a:t>
            </a:r>
            <a:r>
              <a:rPr lang="it-IT" altLang="it-IT" sz="2800" dirty="0" err="1"/>
              <a:t>certain</a:t>
            </a:r>
            <a:r>
              <a:rPr lang="it-IT" altLang="it-IT" sz="2800" dirty="0"/>
              <a:t> </a:t>
            </a:r>
            <a:r>
              <a:rPr lang="it-IT" altLang="it-IT" sz="2800" dirty="0" err="1"/>
              <a:t>number</a:t>
            </a:r>
            <a:r>
              <a:rPr lang="it-IT" altLang="it-IT" sz="2800" dirty="0"/>
              <a:t> of </a:t>
            </a:r>
            <a:r>
              <a:rPr lang="it-IT" altLang="it-IT" sz="2800" dirty="0" err="1"/>
              <a:t>reflections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into</a:t>
            </a:r>
            <a:r>
              <a:rPr lang="it-IT" altLang="it-IT" sz="2800" dirty="0"/>
              <a:t> </a:t>
            </a:r>
            <a:r>
              <a:rPr lang="it-IT" altLang="it-IT" sz="2800" dirty="0" err="1"/>
              <a:t>diffraction</a:t>
            </a:r>
            <a:r>
              <a:rPr lang="it-IT" altLang="it-IT" sz="2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800" dirty="0" err="1"/>
              <a:t>It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is</a:t>
            </a:r>
            <a:r>
              <a:rPr lang="it-IT" altLang="it-IT" sz="2800" dirty="0"/>
              <a:t> the standard </a:t>
            </a:r>
            <a:r>
              <a:rPr lang="it-IT" altLang="it-IT" sz="2800" dirty="0" err="1"/>
              <a:t>method</a:t>
            </a:r>
            <a:r>
              <a:rPr lang="it-IT" altLang="it-IT" sz="2800" dirty="0"/>
              <a:t> for data </a:t>
            </a:r>
            <a:r>
              <a:rPr lang="it-IT" altLang="it-IT" sz="2800" dirty="0" err="1"/>
              <a:t>collection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at</a:t>
            </a:r>
            <a:r>
              <a:rPr lang="it-IT" altLang="it-IT" sz="2800" dirty="0"/>
              <a:t> the </a:t>
            </a:r>
            <a:r>
              <a:rPr lang="it-IT" altLang="it-IT" sz="2800" dirty="0" err="1" smtClean="0"/>
              <a:t>synchrotron</a:t>
            </a:r>
            <a:endParaRPr lang="it-IT" altLang="it-IT" sz="2800" dirty="0" smtClean="0"/>
          </a:p>
        </p:txBody>
      </p:sp>
      <p:pic>
        <p:nvPicPr>
          <p:cNvPr id="34820" name="Picture 5" descr="rotat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279900"/>
            <a:ext cx="2819400" cy="203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117726" y="3752850"/>
            <a:ext cx="677590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 eaLnBrk="1" hangingPunct="1">
              <a:buFontTx/>
              <a:buChar char="•"/>
            </a:pPr>
            <a:r>
              <a:rPr lang="it-IT" altLang="it-IT" sz="2400" dirty="0"/>
              <a:t>The </a:t>
            </a:r>
            <a:r>
              <a:rPr lang="it-IT" altLang="it-IT" sz="2400" dirty="0" err="1"/>
              <a:t>simplest</a:t>
            </a:r>
            <a:r>
              <a:rPr lang="it-IT" altLang="it-IT" sz="2400" dirty="0"/>
              <a:t> setup </a:t>
            </a:r>
            <a:r>
              <a:rPr lang="it-IT" altLang="it-IT" sz="2400" dirty="0" err="1"/>
              <a:t>consists</a:t>
            </a:r>
            <a:r>
              <a:rPr lang="it-IT" altLang="it-IT" sz="2400" dirty="0"/>
              <a:t> of a </a:t>
            </a:r>
            <a:r>
              <a:rPr lang="it-IT" altLang="it-IT" sz="2400" dirty="0" err="1"/>
              <a:t>monochromatic</a:t>
            </a:r>
            <a:r>
              <a:rPr lang="it-IT" altLang="it-IT" sz="2400" dirty="0"/>
              <a:t> X-</a:t>
            </a:r>
            <a:r>
              <a:rPr lang="it-IT" altLang="it-IT" sz="2400" dirty="0" err="1"/>
              <a:t>ray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beam</a:t>
            </a:r>
            <a:r>
              <a:rPr lang="it-IT" altLang="it-IT" sz="2400" dirty="0"/>
              <a:t>, a </a:t>
            </a:r>
            <a:r>
              <a:rPr lang="it-IT" altLang="it-IT" sz="2400" dirty="0" err="1"/>
              <a:t>goniometer</a:t>
            </a:r>
            <a:r>
              <a:rPr lang="it-IT" altLang="it-IT" sz="2400" dirty="0"/>
              <a:t> with a single </a:t>
            </a:r>
            <a:r>
              <a:rPr lang="it-IT" altLang="it-IT" sz="2400" dirty="0" err="1"/>
              <a:t>axis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rotation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orthogonal</a:t>
            </a:r>
            <a:r>
              <a:rPr lang="it-IT" altLang="it-IT" sz="2400" dirty="0"/>
              <a:t> to the </a:t>
            </a:r>
            <a:r>
              <a:rPr lang="it-IT" altLang="it-IT" sz="2400" dirty="0" err="1"/>
              <a:t>incident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beam</a:t>
            </a:r>
            <a:r>
              <a:rPr lang="it-IT" altLang="it-IT" sz="2400" dirty="0"/>
              <a:t>, and a 2D </a:t>
            </a:r>
            <a:r>
              <a:rPr lang="it-IT" altLang="it-IT" sz="2400" dirty="0" err="1"/>
              <a:t>flat</a:t>
            </a:r>
            <a:r>
              <a:rPr lang="it-IT" altLang="it-IT" sz="2400" dirty="0"/>
              <a:t> panel detector. The detector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normally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placed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parallel</a:t>
            </a:r>
            <a:r>
              <a:rPr lang="it-IT" altLang="it-IT" sz="2400" dirty="0"/>
              <a:t> to the </a:t>
            </a:r>
            <a:r>
              <a:rPr lang="it-IT" altLang="it-IT" sz="2400" dirty="0" err="1"/>
              <a:t>rotation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axis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orthogonal</a:t>
            </a:r>
            <a:r>
              <a:rPr lang="it-IT" altLang="it-IT" sz="2400" dirty="0"/>
              <a:t> to the </a:t>
            </a:r>
            <a:r>
              <a:rPr lang="it-IT" altLang="it-IT" sz="2400" dirty="0" err="1"/>
              <a:t>incident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beam</a:t>
            </a:r>
            <a:r>
              <a:rPr lang="it-IT" altLang="it-IT" sz="2400" dirty="0"/>
              <a:t>.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5140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it-IT" sz="3600" dirty="0" smtClean="0"/>
              <a:t>Geometry</a:t>
            </a:r>
            <a:endParaRPr lang="it-IT" altLang="it-IT" sz="36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72343"/>
            <a:ext cx="449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dirty="0"/>
              <a:t>The </a:t>
            </a:r>
            <a:r>
              <a:rPr lang="it-IT" altLang="it-IT" sz="2800" dirty="0" err="1"/>
              <a:t>crystal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rotated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around</a:t>
            </a:r>
            <a:r>
              <a:rPr lang="it-IT" altLang="it-IT" sz="2800" dirty="0"/>
              <a:t> the </a:t>
            </a:r>
            <a:r>
              <a:rPr lang="it-IT" altLang="it-IT" sz="2800" dirty="0" err="1"/>
              <a:t>goniometer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axis</a:t>
            </a:r>
            <a:r>
              <a:rPr lang="it-IT" altLang="it-IT" sz="2800" dirty="0"/>
              <a:t> by a </a:t>
            </a:r>
            <a:r>
              <a:rPr lang="it-IT" altLang="it-IT" sz="2800" dirty="0" err="1"/>
              <a:t>determined</a:t>
            </a:r>
            <a:r>
              <a:rPr lang="it-IT" altLang="it-IT" sz="2800" dirty="0"/>
              <a:t> angle. </a:t>
            </a:r>
            <a:endParaRPr lang="it-IT" altLang="it-IT" sz="28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The </a:t>
            </a:r>
            <a:r>
              <a:rPr lang="it-IT" altLang="it-IT" sz="2800" dirty="0" err="1"/>
              <a:t>diffracted</a:t>
            </a:r>
            <a:r>
              <a:rPr lang="it-IT" altLang="it-IT" sz="2800" dirty="0"/>
              <a:t> X-</a:t>
            </a:r>
            <a:r>
              <a:rPr lang="it-IT" altLang="it-IT" sz="2800" dirty="0" err="1"/>
              <a:t>rays</a:t>
            </a:r>
            <a:r>
              <a:rPr lang="it-IT" altLang="it-IT" sz="2800" dirty="0"/>
              <a:t> are </a:t>
            </a:r>
            <a:r>
              <a:rPr lang="it-IT" altLang="it-IT" sz="2800" dirty="0" err="1"/>
              <a:t>collected</a:t>
            </a:r>
            <a:r>
              <a:rPr lang="it-IT" altLang="it-IT" sz="2800" dirty="0"/>
              <a:t> by the detector </a:t>
            </a:r>
            <a:r>
              <a:rPr lang="it-IT" altLang="it-IT" sz="2800" dirty="0" err="1"/>
              <a:t>behind</a:t>
            </a:r>
            <a:r>
              <a:rPr lang="it-IT" altLang="it-IT" sz="2800" dirty="0"/>
              <a:t> the </a:t>
            </a:r>
            <a:r>
              <a:rPr lang="it-IT" altLang="it-IT" sz="2800" dirty="0" err="1"/>
              <a:t>crystal</a:t>
            </a:r>
            <a:r>
              <a:rPr lang="it-IT" altLang="it-IT" sz="2800" dirty="0"/>
              <a:t>. </a:t>
            </a:r>
            <a:endParaRPr lang="it-IT" altLang="it-IT" sz="2800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The </a:t>
            </a:r>
            <a:r>
              <a:rPr lang="it-IT" altLang="it-IT" sz="2800" dirty="0" err="1"/>
              <a:t>rotation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repeated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at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intervals</a:t>
            </a:r>
            <a:r>
              <a:rPr lang="it-IT" altLang="it-IT" sz="2800" dirty="0"/>
              <a:t> of </a:t>
            </a:r>
            <a:r>
              <a:rPr lang="it-IT" altLang="it-IT" sz="2800" dirty="0" err="1"/>
              <a:t>contiguous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angles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until</a:t>
            </a:r>
            <a:r>
              <a:rPr lang="it-IT" altLang="it-IT" sz="2800" dirty="0"/>
              <a:t> the </a:t>
            </a:r>
            <a:r>
              <a:rPr lang="it-IT" altLang="it-IT" sz="2800" dirty="0" err="1"/>
              <a:t>entire</a:t>
            </a:r>
            <a:r>
              <a:rPr lang="it-IT" altLang="it-IT" sz="2800" dirty="0"/>
              <a:t> </a:t>
            </a:r>
            <a:r>
              <a:rPr lang="it-IT" altLang="it-IT" sz="2800" dirty="0" err="1"/>
              <a:t>independent</a:t>
            </a:r>
            <a:r>
              <a:rPr lang="it-IT" altLang="it-IT" sz="2800" dirty="0"/>
              <a:t> part of the </a:t>
            </a:r>
            <a:r>
              <a:rPr lang="it-IT" altLang="it-IT" sz="2800" dirty="0" err="1"/>
              <a:t>reciprocal</a:t>
            </a:r>
            <a:r>
              <a:rPr lang="it-IT" altLang="it-IT" sz="2800" dirty="0"/>
              <a:t> lattice </a:t>
            </a:r>
            <a:r>
              <a:rPr lang="it-IT" altLang="it-IT" sz="2800" dirty="0" err="1"/>
              <a:t>is</a:t>
            </a:r>
            <a:r>
              <a:rPr lang="it-IT" altLang="it-IT" sz="2800" dirty="0"/>
              <a:t> </a:t>
            </a:r>
            <a:r>
              <a:rPr lang="it-IT" altLang="it-IT" sz="2800" dirty="0" err="1"/>
              <a:t>explored</a:t>
            </a:r>
            <a:r>
              <a:rPr lang="it-IT" altLang="it-IT" sz="2800" dirty="0"/>
              <a:t>.</a:t>
            </a:r>
            <a:endParaRPr lang="it-IT" altLang="it-IT" sz="2800" dirty="0" smtClean="0"/>
          </a:p>
        </p:txBody>
      </p:sp>
      <p:pic>
        <p:nvPicPr>
          <p:cNvPr id="36868" name="Picture 4" descr="ewald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81263"/>
            <a:ext cx="4267200" cy="311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 rot="10800000">
            <a:off x="3967163" y="2409825"/>
            <a:ext cx="2422525" cy="2436813"/>
            <a:chOff x="3818" y="1594"/>
            <a:chExt cx="1526" cy="1535"/>
          </a:xfrm>
        </p:grpSpPr>
        <p:sp>
          <p:nvSpPr>
            <p:cNvPr id="38941" name="Rectangle 3"/>
            <p:cNvSpPr>
              <a:spLocks noChangeArrowheads="1"/>
            </p:cNvSpPr>
            <p:nvPr/>
          </p:nvSpPr>
          <p:spPr bwMode="auto">
            <a:xfrm rot="-5400000">
              <a:off x="4090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2" name="Rectangle 4"/>
            <p:cNvSpPr>
              <a:spLocks noChangeArrowheads="1"/>
            </p:cNvSpPr>
            <p:nvPr/>
          </p:nvSpPr>
          <p:spPr bwMode="auto">
            <a:xfrm rot="-5400000">
              <a:off x="433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3" name="Rectangle 5"/>
            <p:cNvSpPr>
              <a:spLocks noChangeArrowheads="1"/>
            </p:cNvSpPr>
            <p:nvPr/>
          </p:nvSpPr>
          <p:spPr bwMode="auto">
            <a:xfrm rot="-5400000">
              <a:off x="4580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4" name="Rectangle 6"/>
            <p:cNvSpPr>
              <a:spLocks noChangeArrowheads="1"/>
            </p:cNvSpPr>
            <p:nvPr/>
          </p:nvSpPr>
          <p:spPr bwMode="auto">
            <a:xfrm rot="-5400000">
              <a:off x="482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5" name="Rectangle 7"/>
            <p:cNvSpPr>
              <a:spLocks noChangeArrowheads="1"/>
            </p:cNvSpPr>
            <p:nvPr/>
          </p:nvSpPr>
          <p:spPr bwMode="auto">
            <a:xfrm rot="-5400000">
              <a:off x="5070" y="1623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6" name="Rectangle 8"/>
            <p:cNvSpPr>
              <a:spLocks noChangeArrowheads="1"/>
            </p:cNvSpPr>
            <p:nvPr/>
          </p:nvSpPr>
          <p:spPr bwMode="auto">
            <a:xfrm rot="-5400000">
              <a:off x="3845" y="162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7" name="Rectangle 9"/>
            <p:cNvSpPr>
              <a:spLocks noChangeArrowheads="1"/>
            </p:cNvSpPr>
            <p:nvPr/>
          </p:nvSpPr>
          <p:spPr bwMode="auto">
            <a:xfrm rot="-5400000">
              <a:off x="4090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8" name="Rectangle 10"/>
            <p:cNvSpPr>
              <a:spLocks noChangeArrowheads="1"/>
            </p:cNvSpPr>
            <p:nvPr/>
          </p:nvSpPr>
          <p:spPr bwMode="auto">
            <a:xfrm rot="-5400000">
              <a:off x="433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49" name="Rectangle 11"/>
            <p:cNvSpPr>
              <a:spLocks noChangeArrowheads="1"/>
            </p:cNvSpPr>
            <p:nvPr/>
          </p:nvSpPr>
          <p:spPr bwMode="auto">
            <a:xfrm rot="-5400000">
              <a:off x="4580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0" name="Rectangle 12"/>
            <p:cNvSpPr>
              <a:spLocks noChangeArrowheads="1"/>
            </p:cNvSpPr>
            <p:nvPr/>
          </p:nvSpPr>
          <p:spPr bwMode="auto">
            <a:xfrm rot="-5400000">
              <a:off x="482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1" name="Rectangle 13"/>
            <p:cNvSpPr>
              <a:spLocks noChangeArrowheads="1"/>
            </p:cNvSpPr>
            <p:nvPr/>
          </p:nvSpPr>
          <p:spPr bwMode="auto">
            <a:xfrm rot="-5400000">
              <a:off x="5070" y="1869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2" name="Rectangle 14"/>
            <p:cNvSpPr>
              <a:spLocks noChangeArrowheads="1"/>
            </p:cNvSpPr>
            <p:nvPr/>
          </p:nvSpPr>
          <p:spPr bwMode="auto">
            <a:xfrm rot="-5400000">
              <a:off x="3845" y="187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3" name="Rectangle 15"/>
            <p:cNvSpPr>
              <a:spLocks noChangeArrowheads="1"/>
            </p:cNvSpPr>
            <p:nvPr/>
          </p:nvSpPr>
          <p:spPr bwMode="auto">
            <a:xfrm rot="-5400000">
              <a:off x="4090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4" name="Rectangle 16"/>
            <p:cNvSpPr>
              <a:spLocks noChangeArrowheads="1"/>
            </p:cNvSpPr>
            <p:nvPr/>
          </p:nvSpPr>
          <p:spPr bwMode="auto">
            <a:xfrm rot="-5400000">
              <a:off x="433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5" name="Rectangle 17"/>
            <p:cNvSpPr>
              <a:spLocks noChangeArrowheads="1"/>
            </p:cNvSpPr>
            <p:nvPr/>
          </p:nvSpPr>
          <p:spPr bwMode="auto">
            <a:xfrm rot="-5400000">
              <a:off x="4580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6" name="Rectangle 18"/>
            <p:cNvSpPr>
              <a:spLocks noChangeArrowheads="1"/>
            </p:cNvSpPr>
            <p:nvPr/>
          </p:nvSpPr>
          <p:spPr bwMode="auto">
            <a:xfrm rot="-5400000">
              <a:off x="482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7" name="Rectangle 19"/>
            <p:cNvSpPr>
              <a:spLocks noChangeArrowheads="1"/>
            </p:cNvSpPr>
            <p:nvPr/>
          </p:nvSpPr>
          <p:spPr bwMode="auto">
            <a:xfrm rot="-5400000">
              <a:off x="5070" y="2115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8" name="Rectangle 20"/>
            <p:cNvSpPr>
              <a:spLocks noChangeArrowheads="1"/>
            </p:cNvSpPr>
            <p:nvPr/>
          </p:nvSpPr>
          <p:spPr bwMode="auto">
            <a:xfrm rot="-5400000">
              <a:off x="3845" y="211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59" name="Rectangle 21"/>
            <p:cNvSpPr>
              <a:spLocks noChangeArrowheads="1"/>
            </p:cNvSpPr>
            <p:nvPr/>
          </p:nvSpPr>
          <p:spPr bwMode="auto">
            <a:xfrm rot="-5400000">
              <a:off x="4090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0" name="Rectangle 22"/>
            <p:cNvSpPr>
              <a:spLocks noChangeArrowheads="1"/>
            </p:cNvSpPr>
            <p:nvPr/>
          </p:nvSpPr>
          <p:spPr bwMode="auto">
            <a:xfrm rot="-5400000">
              <a:off x="433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1" name="Rectangle 23"/>
            <p:cNvSpPr>
              <a:spLocks noChangeArrowheads="1"/>
            </p:cNvSpPr>
            <p:nvPr/>
          </p:nvSpPr>
          <p:spPr bwMode="auto">
            <a:xfrm rot="-5400000">
              <a:off x="4580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2" name="Rectangle 24"/>
            <p:cNvSpPr>
              <a:spLocks noChangeArrowheads="1"/>
            </p:cNvSpPr>
            <p:nvPr/>
          </p:nvSpPr>
          <p:spPr bwMode="auto">
            <a:xfrm rot="-5400000">
              <a:off x="482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3" name="Rectangle 25"/>
            <p:cNvSpPr>
              <a:spLocks noChangeArrowheads="1"/>
            </p:cNvSpPr>
            <p:nvPr/>
          </p:nvSpPr>
          <p:spPr bwMode="auto">
            <a:xfrm rot="-5400000">
              <a:off x="5070" y="2363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4" name="Rectangle 26"/>
            <p:cNvSpPr>
              <a:spLocks noChangeArrowheads="1"/>
            </p:cNvSpPr>
            <p:nvPr/>
          </p:nvSpPr>
          <p:spPr bwMode="auto">
            <a:xfrm rot="-5400000">
              <a:off x="3845" y="2364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5" name="Rectangle 27"/>
            <p:cNvSpPr>
              <a:spLocks noChangeArrowheads="1"/>
            </p:cNvSpPr>
            <p:nvPr/>
          </p:nvSpPr>
          <p:spPr bwMode="auto">
            <a:xfrm rot="-5400000">
              <a:off x="4090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6" name="Rectangle 28"/>
            <p:cNvSpPr>
              <a:spLocks noChangeArrowheads="1"/>
            </p:cNvSpPr>
            <p:nvPr/>
          </p:nvSpPr>
          <p:spPr bwMode="auto">
            <a:xfrm rot="-5400000">
              <a:off x="433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7" name="Rectangle 29"/>
            <p:cNvSpPr>
              <a:spLocks noChangeArrowheads="1"/>
            </p:cNvSpPr>
            <p:nvPr/>
          </p:nvSpPr>
          <p:spPr bwMode="auto">
            <a:xfrm rot="-5400000">
              <a:off x="4580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8" name="Rectangle 30"/>
            <p:cNvSpPr>
              <a:spLocks noChangeArrowheads="1"/>
            </p:cNvSpPr>
            <p:nvPr/>
          </p:nvSpPr>
          <p:spPr bwMode="auto">
            <a:xfrm rot="-5400000">
              <a:off x="482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69" name="Rectangle 31"/>
            <p:cNvSpPr>
              <a:spLocks noChangeArrowheads="1"/>
            </p:cNvSpPr>
            <p:nvPr/>
          </p:nvSpPr>
          <p:spPr bwMode="auto">
            <a:xfrm rot="-5400000">
              <a:off x="5070" y="2609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0" name="Rectangle 32"/>
            <p:cNvSpPr>
              <a:spLocks noChangeArrowheads="1"/>
            </p:cNvSpPr>
            <p:nvPr/>
          </p:nvSpPr>
          <p:spPr bwMode="auto">
            <a:xfrm rot="-5400000">
              <a:off x="3845" y="2610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1" name="Rectangle 33"/>
            <p:cNvSpPr>
              <a:spLocks noChangeArrowheads="1"/>
            </p:cNvSpPr>
            <p:nvPr/>
          </p:nvSpPr>
          <p:spPr bwMode="auto">
            <a:xfrm rot="-5400000">
              <a:off x="4090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2" name="Rectangle 34"/>
            <p:cNvSpPr>
              <a:spLocks noChangeArrowheads="1"/>
            </p:cNvSpPr>
            <p:nvPr/>
          </p:nvSpPr>
          <p:spPr bwMode="auto">
            <a:xfrm rot="-5400000">
              <a:off x="433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3" name="Rectangle 35"/>
            <p:cNvSpPr>
              <a:spLocks noChangeArrowheads="1"/>
            </p:cNvSpPr>
            <p:nvPr/>
          </p:nvSpPr>
          <p:spPr bwMode="auto">
            <a:xfrm rot="-5400000">
              <a:off x="4580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4" name="Rectangle 36"/>
            <p:cNvSpPr>
              <a:spLocks noChangeArrowheads="1"/>
            </p:cNvSpPr>
            <p:nvPr/>
          </p:nvSpPr>
          <p:spPr bwMode="auto">
            <a:xfrm rot="-5400000">
              <a:off x="482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5" name="Rectangle 37"/>
            <p:cNvSpPr>
              <a:spLocks noChangeArrowheads="1"/>
            </p:cNvSpPr>
            <p:nvPr/>
          </p:nvSpPr>
          <p:spPr bwMode="auto">
            <a:xfrm rot="-5400000">
              <a:off x="5070" y="2855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6" name="Rectangle 38"/>
            <p:cNvSpPr>
              <a:spLocks noChangeArrowheads="1"/>
            </p:cNvSpPr>
            <p:nvPr/>
          </p:nvSpPr>
          <p:spPr bwMode="auto">
            <a:xfrm rot="-5400000">
              <a:off x="3845" y="2856"/>
              <a:ext cx="248" cy="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7" name="Oval 39"/>
            <p:cNvSpPr>
              <a:spLocks noChangeArrowheads="1"/>
            </p:cNvSpPr>
            <p:nvPr/>
          </p:nvSpPr>
          <p:spPr bwMode="auto">
            <a:xfrm>
              <a:off x="4063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8" name="Oval 40"/>
            <p:cNvSpPr>
              <a:spLocks noChangeArrowheads="1"/>
            </p:cNvSpPr>
            <p:nvPr/>
          </p:nvSpPr>
          <p:spPr bwMode="auto">
            <a:xfrm>
              <a:off x="4308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79" name="Oval 41"/>
            <p:cNvSpPr>
              <a:spLocks noChangeArrowheads="1"/>
            </p:cNvSpPr>
            <p:nvPr/>
          </p:nvSpPr>
          <p:spPr bwMode="auto">
            <a:xfrm>
              <a:off x="4553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0" name="Oval 42"/>
            <p:cNvSpPr>
              <a:spLocks noChangeArrowheads="1"/>
            </p:cNvSpPr>
            <p:nvPr/>
          </p:nvSpPr>
          <p:spPr bwMode="auto">
            <a:xfrm>
              <a:off x="4798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1" name="Oval 43"/>
            <p:cNvSpPr>
              <a:spLocks noChangeArrowheads="1"/>
            </p:cNvSpPr>
            <p:nvPr/>
          </p:nvSpPr>
          <p:spPr bwMode="auto">
            <a:xfrm>
              <a:off x="5043" y="159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2" name="Oval 44"/>
            <p:cNvSpPr>
              <a:spLocks noChangeArrowheads="1"/>
            </p:cNvSpPr>
            <p:nvPr/>
          </p:nvSpPr>
          <p:spPr bwMode="auto">
            <a:xfrm>
              <a:off x="5288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3" name="Oval 45"/>
            <p:cNvSpPr>
              <a:spLocks noChangeArrowheads="1"/>
            </p:cNvSpPr>
            <p:nvPr/>
          </p:nvSpPr>
          <p:spPr bwMode="auto">
            <a:xfrm>
              <a:off x="3818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4" name="Oval 46"/>
            <p:cNvSpPr>
              <a:spLocks noChangeArrowheads="1"/>
            </p:cNvSpPr>
            <p:nvPr/>
          </p:nvSpPr>
          <p:spPr bwMode="auto">
            <a:xfrm>
              <a:off x="4063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5" name="Oval 47"/>
            <p:cNvSpPr>
              <a:spLocks noChangeArrowheads="1"/>
            </p:cNvSpPr>
            <p:nvPr/>
          </p:nvSpPr>
          <p:spPr bwMode="auto">
            <a:xfrm>
              <a:off x="4308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6" name="Oval 48"/>
            <p:cNvSpPr>
              <a:spLocks noChangeArrowheads="1"/>
            </p:cNvSpPr>
            <p:nvPr/>
          </p:nvSpPr>
          <p:spPr bwMode="auto">
            <a:xfrm>
              <a:off x="4553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7" name="Oval 49"/>
            <p:cNvSpPr>
              <a:spLocks noChangeArrowheads="1"/>
            </p:cNvSpPr>
            <p:nvPr/>
          </p:nvSpPr>
          <p:spPr bwMode="auto">
            <a:xfrm>
              <a:off x="4798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8" name="Oval 50"/>
            <p:cNvSpPr>
              <a:spLocks noChangeArrowheads="1"/>
            </p:cNvSpPr>
            <p:nvPr/>
          </p:nvSpPr>
          <p:spPr bwMode="auto">
            <a:xfrm>
              <a:off x="5043" y="184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89" name="Oval 51"/>
            <p:cNvSpPr>
              <a:spLocks noChangeArrowheads="1"/>
            </p:cNvSpPr>
            <p:nvPr/>
          </p:nvSpPr>
          <p:spPr bwMode="auto">
            <a:xfrm>
              <a:off x="5288" y="184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0" name="Oval 52"/>
            <p:cNvSpPr>
              <a:spLocks noChangeArrowheads="1"/>
            </p:cNvSpPr>
            <p:nvPr/>
          </p:nvSpPr>
          <p:spPr bwMode="auto">
            <a:xfrm>
              <a:off x="3818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1" name="Oval 53"/>
            <p:cNvSpPr>
              <a:spLocks noChangeArrowheads="1"/>
            </p:cNvSpPr>
            <p:nvPr/>
          </p:nvSpPr>
          <p:spPr bwMode="auto">
            <a:xfrm>
              <a:off x="4063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2" name="Oval 54"/>
            <p:cNvSpPr>
              <a:spLocks noChangeArrowheads="1"/>
            </p:cNvSpPr>
            <p:nvPr/>
          </p:nvSpPr>
          <p:spPr bwMode="auto">
            <a:xfrm>
              <a:off x="4308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3" name="Oval 55"/>
            <p:cNvSpPr>
              <a:spLocks noChangeArrowheads="1"/>
            </p:cNvSpPr>
            <p:nvPr/>
          </p:nvSpPr>
          <p:spPr bwMode="auto">
            <a:xfrm>
              <a:off x="4553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4" name="Oval 56"/>
            <p:cNvSpPr>
              <a:spLocks noChangeArrowheads="1"/>
            </p:cNvSpPr>
            <p:nvPr/>
          </p:nvSpPr>
          <p:spPr bwMode="auto">
            <a:xfrm>
              <a:off x="4798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5" name="Oval 57"/>
            <p:cNvSpPr>
              <a:spLocks noChangeArrowheads="1"/>
            </p:cNvSpPr>
            <p:nvPr/>
          </p:nvSpPr>
          <p:spPr bwMode="auto">
            <a:xfrm>
              <a:off x="5043" y="208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6" name="Oval 58"/>
            <p:cNvSpPr>
              <a:spLocks noChangeArrowheads="1"/>
            </p:cNvSpPr>
            <p:nvPr/>
          </p:nvSpPr>
          <p:spPr bwMode="auto">
            <a:xfrm>
              <a:off x="5288" y="2087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7" name="Oval 59"/>
            <p:cNvSpPr>
              <a:spLocks noChangeArrowheads="1"/>
            </p:cNvSpPr>
            <p:nvPr/>
          </p:nvSpPr>
          <p:spPr bwMode="auto">
            <a:xfrm>
              <a:off x="3818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8" name="Oval 60"/>
            <p:cNvSpPr>
              <a:spLocks noChangeArrowheads="1"/>
            </p:cNvSpPr>
            <p:nvPr/>
          </p:nvSpPr>
          <p:spPr bwMode="auto">
            <a:xfrm>
              <a:off x="4063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8999" name="Oval 61"/>
            <p:cNvSpPr>
              <a:spLocks noChangeArrowheads="1"/>
            </p:cNvSpPr>
            <p:nvPr/>
          </p:nvSpPr>
          <p:spPr bwMode="auto">
            <a:xfrm>
              <a:off x="4308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0" name="Oval 62"/>
            <p:cNvSpPr>
              <a:spLocks noChangeArrowheads="1"/>
            </p:cNvSpPr>
            <p:nvPr/>
          </p:nvSpPr>
          <p:spPr bwMode="auto">
            <a:xfrm>
              <a:off x="4553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1" name="Oval 63"/>
            <p:cNvSpPr>
              <a:spLocks noChangeArrowheads="1"/>
            </p:cNvSpPr>
            <p:nvPr/>
          </p:nvSpPr>
          <p:spPr bwMode="auto">
            <a:xfrm>
              <a:off x="4798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2" name="Oval 64"/>
            <p:cNvSpPr>
              <a:spLocks noChangeArrowheads="1"/>
            </p:cNvSpPr>
            <p:nvPr/>
          </p:nvSpPr>
          <p:spPr bwMode="auto">
            <a:xfrm>
              <a:off x="5043" y="233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3" name="Oval 65"/>
            <p:cNvSpPr>
              <a:spLocks noChangeArrowheads="1"/>
            </p:cNvSpPr>
            <p:nvPr/>
          </p:nvSpPr>
          <p:spPr bwMode="auto">
            <a:xfrm>
              <a:off x="5288" y="2334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4" name="Oval 66"/>
            <p:cNvSpPr>
              <a:spLocks noChangeArrowheads="1"/>
            </p:cNvSpPr>
            <p:nvPr/>
          </p:nvSpPr>
          <p:spPr bwMode="auto">
            <a:xfrm>
              <a:off x="3818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5" name="Oval 67"/>
            <p:cNvSpPr>
              <a:spLocks noChangeArrowheads="1"/>
            </p:cNvSpPr>
            <p:nvPr/>
          </p:nvSpPr>
          <p:spPr bwMode="auto">
            <a:xfrm>
              <a:off x="4063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6" name="Oval 68"/>
            <p:cNvSpPr>
              <a:spLocks noChangeArrowheads="1"/>
            </p:cNvSpPr>
            <p:nvPr/>
          </p:nvSpPr>
          <p:spPr bwMode="auto">
            <a:xfrm>
              <a:off x="4308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7" name="Oval 69"/>
            <p:cNvSpPr>
              <a:spLocks noChangeArrowheads="1"/>
            </p:cNvSpPr>
            <p:nvPr/>
          </p:nvSpPr>
          <p:spPr bwMode="auto">
            <a:xfrm>
              <a:off x="4553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8" name="Oval 70"/>
            <p:cNvSpPr>
              <a:spLocks noChangeArrowheads="1"/>
            </p:cNvSpPr>
            <p:nvPr/>
          </p:nvSpPr>
          <p:spPr bwMode="auto">
            <a:xfrm>
              <a:off x="4798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09" name="Oval 71"/>
            <p:cNvSpPr>
              <a:spLocks noChangeArrowheads="1"/>
            </p:cNvSpPr>
            <p:nvPr/>
          </p:nvSpPr>
          <p:spPr bwMode="auto">
            <a:xfrm>
              <a:off x="5043" y="2580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0" name="Oval 72"/>
            <p:cNvSpPr>
              <a:spLocks noChangeArrowheads="1"/>
            </p:cNvSpPr>
            <p:nvPr/>
          </p:nvSpPr>
          <p:spPr bwMode="auto">
            <a:xfrm>
              <a:off x="5288" y="2581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1" name="Oval 73"/>
            <p:cNvSpPr>
              <a:spLocks noChangeArrowheads="1"/>
            </p:cNvSpPr>
            <p:nvPr/>
          </p:nvSpPr>
          <p:spPr bwMode="auto">
            <a:xfrm>
              <a:off x="3818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2" name="Oval 74"/>
            <p:cNvSpPr>
              <a:spLocks noChangeArrowheads="1"/>
            </p:cNvSpPr>
            <p:nvPr/>
          </p:nvSpPr>
          <p:spPr bwMode="auto">
            <a:xfrm>
              <a:off x="4063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3" name="Oval 75"/>
            <p:cNvSpPr>
              <a:spLocks noChangeArrowheads="1"/>
            </p:cNvSpPr>
            <p:nvPr/>
          </p:nvSpPr>
          <p:spPr bwMode="auto">
            <a:xfrm>
              <a:off x="4308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4" name="Oval 76"/>
            <p:cNvSpPr>
              <a:spLocks noChangeArrowheads="1"/>
            </p:cNvSpPr>
            <p:nvPr/>
          </p:nvSpPr>
          <p:spPr bwMode="auto">
            <a:xfrm>
              <a:off x="4553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5" name="Oval 77"/>
            <p:cNvSpPr>
              <a:spLocks noChangeArrowheads="1"/>
            </p:cNvSpPr>
            <p:nvPr/>
          </p:nvSpPr>
          <p:spPr bwMode="auto">
            <a:xfrm>
              <a:off x="4798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6" name="Oval 78"/>
            <p:cNvSpPr>
              <a:spLocks noChangeArrowheads="1"/>
            </p:cNvSpPr>
            <p:nvPr/>
          </p:nvSpPr>
          <p:spPr bwMode="auto">
            <a:xfrm>
              <a:off x="5043" y="282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7" name="Oval 79"/>
            <p:cNvSpPr>
              <a:spLocks noChangeArrowheads="1"/>
            </p:cNvSpPr>
            <p:nvPr/>
          </p:nvSpPr>
          <p:spPr bwMode="auto">
            <a:xfrm>
              <a:off x="5288" y="2826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8" name="Oval 80"/>
            <p:cNvSpPr>
              <a:spLocks noChangeArrowheads="1"/>
            </p:cNvSpPr>
            <p:nvPr/>
          </p:nvSpPr>
          <p:spPr bwMode="auto">
            <a:xfrm>
              <a:off x="3818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19" name="Oval 81"/>
            <p:cNvSpPr>
              <a:spLocks noChangeArrowheads="1"/>
            </p:cNvSpPr>
            <p:nvPr/>
          </p:nvSpPr>
          <p:spPr bwMode="auto">
            <a:xfrm>
              <a:off x="4063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0" name="Oval 82"/>
            <p:cNvSpPr>
              <a:spLocks noChangeArrowheads="1"/>
            </p:cNvSpPr>
            <p:nvPr/>
          </p:nvSpPr>
          <p:spPr bwMode="auto">
            <a:xfrm>
              <a:off x="4308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1" name="Oval 83"/>
            <p:cNvSpPr>
              <a:spLocks noChangeArrowheads="1"/>
            </p:cNvSpPr>
            <p:nvPr/>
          </p:nvSpPr>
          <p:spPr bwMode="auto">
            <a:xfrm>
              <a:off x="4553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2" name="Oval 84"/>
            <p:cNvSpPr>
              <a:spLocks noChangeArrowheads="1"/>
            </p:cNvSpPr>
            <p:nvPr/>
          </p:nvSpPr>
          <p:spPr bwMode="auto">
            <a:xfrm>
              <a:off x="4798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3" name="Oval 85"/>
            <p:cNvSpPr>
              <a:spLocks noChangeArrowheads="1"/>
            </p:cNvSpPr>
            <p:nvPr/>
          </p:nvSpPr>
          <p:spPr bwMode="auto">
            <a:xfrm>
              <a:off x="5043" y="3072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4" name="Oval 86"/>
            <p:cNvSpPr>
              <a:spLocks noChangeArrowheads="1"/>
            </p:cNvSpPr>
            <p:nvPr/>
          </p:nvSpPr>
          <p:spPr bwMode="auto">
            <a:xfrm>
              <a:off x="5288" y="3073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9025" name="Oval 87"/>
            <p:cNvSpPr>
              <a:spLocks noChangeArrowheads="1"/>
            </p:cNvSpPr>
            <p:nvPr/>
          </p:nvSpPr>
          <p:spPr bwMode="auto">
            <a:xfrm>
              <a:off x="3818" y="1595"/>
              <a:ext cx="5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38915" name="Oval 88"/>
          <p:cNvSpPr>
            <a:spLocks noChangeArrowheads="1"/>
          </p:cNvSpPr>
          <p:nvPr/>
        </p:nvSpPr>
        <p:spPr bwMode="auto">
          <a:xfrm rot="-5400000">
            <a:off x="2801143" y="2453482"/>
            <a:ext cx="2417763" cy="233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49" name="AutoShape 89"/>
          <p:cNvSpPr>
            <a:spLocks noChangeArrowheads="1"/>
          </p:cNvSpPr>
          <p:nvPr/>
        </p:nvSpPr>
        <p:spPr bwMode="auto">
          <a:xfrm>
            <a:off x="3930650" y="3540125"/>
            <a:ext cx="171450" cy="17145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17" name="Line 90"/>
          <p:cNvSpPr>
            <a:spLocks noChangeShapeType="1"/>
          </p:cNvSpPr>
          <p:nvPr/>
        </p:nvSpPr>
        <p:spPr bwMode="auto">
          <a:xfrm flipV="1">
            <a:off x="4011613" y="3627438"/>
            <a:ext cx="3927475" cy="31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1" name="Line 91"/>
          <p:cNvSpPr>
            <a:spLocks noChangeShapeType="1"/>
          </p:cNvSpPr>
          <p:nvPr/>
        </p:nvSpPr>
        <p:spPr bwMode="auto">
          <a:xfrm flipV="1">
            <a:off x="4021138" y="774700"/>
            <a:ext cx="3484562" cy="2857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2" name="Line 92"/>
          <p:cNvSpPr>
            <a:spLocks noChangeShapeType="1"/>
          </p:cNvSpPr>
          <p:nvPr/>
        </p:nvSpPr>
        <p:spPr bwMode="auto">
          <a:xfrm>
            <a:off x="4017963" y="3629025"/>
            <a:ext cx="3917950" cy="19700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3" name="Line 93"/>
          <p:cNvSpPr>
            <a:spLocks noChangeShapeType="1"/>
          </p:cNvSpPr>
          <p:nvPr/>
        </p:nvSpPr>
        <p:spPr bwMode="auto">
          <a:xfrm>
            <a:off x="4019550" y="3632200"/>
            <a:ext cx="3278188" cy="307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4" name="Line 94"/>
          <p:cNvSpPr>
            <a:spLocks noChangeShapeType="1"/>
          </p:cNvSpPr>
          <p:nvPr/>
        </p:nvSpPr>
        <p:spPr bwMode="auto">
          <a:xfrm>
            <a:off x="4017963" y="3633788"/>
            <a:ext cx="3925887" cy="1362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5" name="Line 95"/>
          <p:cNvSpPr>
            <a:spLocks noChangeShapeType="1"/>
          </p:cNvSpPr>
          <p:nvPr/>
        </p:nvSpPr>
        <p:spPr bwMode="auto">
          <a:xfrm flipV="1">
            <a:off x="4019550" y="1565275"/>
            <a:ext cx="3906838" cy="2063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6" name="Line 96"/>
          <p:cNvSpPr>
            <a:spLocks noChangeShapeType="1"/>
          </p:cNvSpPr>
          <p:nvPr/>
        </p:nvSpPr>
        <p:spPr bwMode="auto">
          <a:xfrm flipV="1">
            <a:off x="4022725" y="439738"/>
            <a:ext cx="3363913" cy="31892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7" name="Line 97"/>
          <p:cNvSpPr>
            <a:spLocks noChangeShapeType="1"/>
          </p:cNvSpPr>
          <p:nvPr/>
        </p:nvSpPr>
        <p:spPr bwMode="auto">
          <a:xfrm flipV="1">
            <a:off x="4022725" y="2249488"/>
            <a:ext cx="3908425" cy="13795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58" name="Line 98"/>
          <p:cNvSpPr>
            <a:spLocks noChangeShapeType="1"/>
          </p:cNvSpPr>
          <p:nvPr/>
        </p:nvSpPr>
        <p:spPr bwMode="auto">
          <a:xfrm>
            <a:off x="4022725" y="3630613"/>
            <a:ext cx="3890963" cy="30749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6" name="Line 99"/>
          <p:cNvSpPr>
            <a:spLocks noChangeShapeType="1"/>
          </p:cNvSpPr>
          <p:nvPr/>
        </p:nvSpPr>
        <p:spPr bwMode="auto">
          <a:xfrm flipV="1">
            <a:off x="2127250" y="3630613"/>
            <a:ext cx="18764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7" name="Rectangle 100"/>
          <p:cNvSpPr>
            <a:spLocks noChangeArrowheads="1"/>
          </p:cNvSpPr>
          <p:nvPr/>
        </p:nvSpPr>
        <p:spPr bwMode="auto">
          <a:xfrm>
            <a:off x="6981825" y="123825"/>
            <a:ext cx="142875" cy="6581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28" name="Rectangle 101"/>
          <p:cNvSpPr>
            <a:spLocks noChangeArrowheads="1"/>
          </p:cNvSpPr>
          <p:nvPr/>
        </p:nvSpPr>
        <p:spPr bwMode="auto">
          <a:xfrm>
            <a:off x="7140575" y="139700"/>
            <a:ext cx="1117600" cy="6604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2" name="Rectangle 102"/>
          <p:cNvSpPr>
            <a:spLocks noChangeArrowheads="1"/>
          </p:cNvSpPr>
          <p:nvPr/>
        </p:nvSpPr>
        <p:spPr bwMode="auto">
          <a:xfrm>
            <a:off x="6978650" y="781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3" name="Rectangle 103"/>
          <p:cNvSpPr>
            <a:spLocks noChangeArrowheads="1"/>
          </p:cNvSpPr>
          <p:nvPr/>
        </p:nvSpPr>
        <p:spPr bwMode="auto">
          <a:xfrm>
            <a:off x="6978650" y="1162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4" name="Rectangle 104"/>
          <p:cNvSpPr>
            <a:spLocks noChangeArrowheads="1"/>
          </p:cNvSpPr>
          <p:nvPr/>
        </p:nvSpPr>
        <p:spPr bwMode="auto">
          <a:xfrm>
            <a:off x="6985000" y="20129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5" name="Rectangle 105"/>
          <p:cNvSpPr>
            <a:spLocks noChangeArrowheads="1"/>
          </p:cNvSpPr>
          <p:nvPr/>
        </p:nvSpPr>
        <p:spPr bwMode="auto">
          <a:xfrm>
            <a:off x="6985000" y="25400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3" name="Rectangle 106"/>
          <p:cNvSpPr>
            <a:spLocks noChangeArrowheads="1"/>
          </p:cNvSpPr>
          <p:nvPr/>
        </p:nvSpPr>
        <p:spPr bwMode="auto">
          <a:xfrm>
            <a:off x="6985000" y="35750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7" name="Rectangle 107"/>
          <p:cNvSpPr>
            <a:spLocks noChangeArrowheads="1"/>
          </p:cNvSpPr>
          <p:nvPr/>
        </p:nvSpPr>
        <p:spPr bwMode="auto">
          <a:xfrm>
            <a:off x="6985000" y="46164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8" name="Rectangle 108"/>
          <p:cNvSpPr>
            <a:spLocks noChangeArrowheads="1"/>
          </p:cNvSpPr>
          <p:nvPr/>
        </p:nvSpPr>
        <p:spPr bwMode="auto">
          <a:xfrm>
            <a:off x="6985000" y="50673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69" name="Rectangle 109"/>
          <p:cNvSpPr>
            <a:spLocks noChangeArrowheads="1"/>
          </p:cNvSpPr>
          <p:nvPr/>
        </p:nvSpPr>
        <p:spPr bwMode="auto">
          <a:xfrm>
            <a:off x="6985000" y="592455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94670" name="Rectangle 110"/>
          <p:cNvSpPr>
            <a:spLocks noChangeArrowheads="1"/>
          </p:cNvSpPr>
          <p:nvPr/>
        </p:nvSpPr>
        <p:spPr bwMode="auto">
          <a:xfrm>
            <a:off x="6985000" y="6362700"/>
            <a:ext cx="8890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8938" name="Text Box 111"/>
          <p:cNvSpPr txBox="1">
            <a:spLocks noChangeArrowheads="1"/>
          </p:cNvSpPr>
          <p:nvPr/>
        </p:nvSpPr>
        <p:spPr bwMode="auto">
          <a:xfrm>
            <a:off x="468313" y="3357563"/>
            <a:ext cx="1666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 smtClean="0">
                <a:latin typeface="Arial" panose="020B0604020202020204" pitchFamily="34" charset="0"/>
              </a:rPr>
              <a:t>X-ray source</a:t>
            </a:r>
            <a:endParaRPr lang="en-US" altLang="it-IT" sz="1600" dirty="0">
              <a:latin typeface="Arial" panose="020B0604020202020204" pitchFamily="34" charset="0"/>
            </a:endParaRPr>
          </a:p>
        </p:txBody>
      </p:sp>
      <p:sp>
        <p:nvSpPr>
          <p:cNvPr id="38939" name="Text Box 112"/>
          <p:cNvSpPr txBox="1">
            <a:spLocks noChangeArrowheads="1"/>
          </p:cNvSpPr>
          <p:nvPr/>
        </p:nvSpPr>
        <p:spPr bwMode="auto">
          <a:xfrm rot="5400000">
            <a:off x="6742907" y="3372643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 dirty="0" smtClean="0">
                <a:latin typeface="Arial" panose="020B0604020202020204" pitchFamily="34" charset="0"/>
              </a:rPr>
              <a:t>Detector</a:t>
            </a:r>
            <a:endParaRPr lang="en-US" altLang="it-IT" sz="1800" dirty="0">
              <a:latin typeface="Arial" panose="020B0604020202020204" pitchFamily="34" charset="0"/>
            </a:endParaRPr>
          </a:p>
        </p:txBody>
      </p:sp>
      <p:sp>
        <p:nvSpPr>
          <p:cNvPr id="38940" name="Text Box 113"/>
          <p:cNvSpPr txBox="1">
            <a:spLocks noChangeArrowheads="1"/>
          </p:cNvSpPr>
          <p:nvPr/>
        </p:nvSpPr>
        <p:spPr bwMode="auto">
          <a:xfrm>
            <a:off x="323850" y="260350"/>
            <a:ext cx="7056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800" b="1" dirty="0" err="1"/>
              <a:t>Simulation</a:t>
            </a:r>
            <a:r>
              <a:rPr lang="it-IT" sz="2800" b="1" dirty="0"/>
              <a:t> of the </a:t>
            </a:r>
            <a:r>
              <a:rPr lang="it-IT" sz="2800" b="1" dirty="0" err="1"/>
              <a:t>diffraction</a:t>
            </a:r>
            <a:r>
              <a:rPr lang="it-IT" sz="2800" b="1" dirty="0"/>
              <a:t> </a:t>
            </a:r>
            <a:r>
              <a:rPr lang="it-IT" sz="2800" b="1" dirty="0" err="1"/>
              <a:t>experiment</a:t>
            </a:r>
            <a:endParaRPr lang="en-US" altLang="it-IT" sz="28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76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" fill="hold"/>
                                        <p:tgtEl>
                                          <p:spTgt spid="194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8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3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7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8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38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5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44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8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7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47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29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42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44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57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59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34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359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49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50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27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1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4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56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57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30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31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45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46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368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518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508125" y="577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43187" y="111708"/>
            <a:ext cx="2678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rgbClr val="00CC99"/>
                </a:solidFill>
                <a:latin typeface="Arial Unicode MS" pitchFamily="34" charset="-128"/>
              </a:rPr>
              <a:t>Rotating method</a:t>
            </a:r>
            <a:endParaRPr lang="it-IT" altLang="it-IT" sz="2800" b="1" dirty="0">
              <a:solidFill>
                <a:srgbClr val="00CC99"/>
              </a:solidFill>
              <a:latin typeface="Arial Unicode MS" pitchFamily="34" charset="-128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0163" y="1219200"/>
          <a:ext cx="3170237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0" name="Fotografia Photo Editor" r:id="rId3" imgW="7819048" imgH="12028571" progId="MSPhotoEd.3">
                  <p:embed/>
                </p:oleObj>
              </mc:Choice>
              <mc:Fallback>
                <p:oleObj name="Fotografia Photo Editor" r:id="rId3" imgW="7819048" imgH="12028571" progId="MSPhotoEd.3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1219200"/>
                        <a:ext cx="3170237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47827"/>
              </p:ext>
            </p:extLst>
          </p:nvPr>
        </p:nvGraphicFramePr>
        <p:xfrm>
          <a:off x="4300537" y="3124200"/>
          <a:ext cx="414020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1" name="Fotografia Photo Editor" r:id="rId5" imgW="8276190" imgH="6477904" progId="MSPhotoEd.3">
                  <p:embed/>
                </p:oleObj>
              </mc:Choice>
              <mc:Fallback>
                <p:oleObj name="Fotografia Photo Editor" r:id="rId5" imgW="8276190" imgH="6477904" progId="MSPhotoEd.3">
                  <p:embed/>
                  <p:pic>
                    <p:nvPicPr>
                      <p:cNvPr id="399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7" y="3124200"/>
                        <a:ext cx="4140200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Line 6"/>
          <p:cNvSpPr>
            <a:spLocks noChangeShapeType="1"/>
          </p:cNvSpPr>
          <p:nvPr/>
        </p:nvSpPr>
        <p:spPr bwMode="auto">
          <a:xfrm rot="1358470" flipH="1">
            <a:off x="2667000" y="914400"/>
            <a:ext cx="457200" cy="304800"/>
          </a:xfrm>
          <a:prstGeom prst="line">
            <a:avLst/>
          </a:prstGeom>
          <a:noFill/>
          <a:ln w="158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rot="20804948" flipH="1">
            <a:off x="2514600" y="2286000"/>
            <a:ext cx="914400" cy="1676400"/>
          </a:xfrm>
          <a:prstGeom prst="line">
            <a:avLst/>
          </a:prstGeom>
          <a:noFill/>
          <a:ln w="158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309257" y="821348"/>
            <a:ext cx="5649686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</a:rPr>
              <a:t>For a </a:t>
            </a:r>
            <a:r>
              <a:rPr lang="it-IT" altLang="it-IT" sz="1600" dirty="0" err="1">
                <a:latin typeface="Arial Unicode MS" pitchFamily="34" charset="-128"/>
              </a:rPr>
              <a:t>particular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crystal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orientation</a:t>
            </a:r>
            <a:r>
              <a:rPr lang="it-IT" altLang="it-IT" sz="1600" dirty="0">
                <a:latin typeface="Arial Unicode MS" pitchFamily="34" charset="-128"/>
              </a:rPr>
              <a:t>, </a:t>
            </a:r>
            <a:r>
              <a:rPr lang="it-IT" altLang="it-IT" sz="1600" dirty="0" err="1">
                <a:latin typeface="Arial Unicode MS" pitchFamily="34" charset="-128"/>
              </a:rPr>
              <a:t>only</a:t>
            </a:r>
            <a:r>
              <a:rPr lang="it-IT" altLang="it-IT" sz="1600" dirty="0">
                <a:latin typeface="Arial Unicode MS" pitchFamily="34" charset="-128"/>
              </a:rPr>
              <a:t> a </a:t>
            </a:r>
            <a:r>
              <a:rPr lang="it-IT" altLang="it-IT" sz="1600" dirty="0" err="1">
                <a:latin typeface="Arial Unicode MS" pitchFamily="34" charset="-128"/>
              </a:rPr>
              <a:t>few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reflections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will</a:t>
            </a:r>
            <a:r>
              <a:rPr lang="it-IT" altLang="it-IT" sz="1600" dirty="0">
                <a:latin typeface="Arial Unicode MS" pitchFamily="34" charset="-128"/>
              </a:rPr>
              <a:t> be in the </a:t>
            </a:r>
            <a:r>
              <a:rPr lang="it-IT" altLang="it-IT" sz="1600" dirty="0" err="1">
                <a:latin typeface="Arial Unicode MS" pitchFamily="34" charset="-128"/>
              </a:rPr>
              <a:t>diffraction</a:t>
            </a:r>
            <a:r>
              <a:rPr lang="it-IT" altLang="it-IT" sz="1600" dirty="0">
                <a:latin typeface="Arial Unicode MS" pitchFamily="34" charset="-128"/>
              </a:rPr>
              <a:t> position.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</a:rPr>
              <a:t>To </a:t>
            </a:r>
            <a:r>
              <a:rPr lang="it-IT" altLang="it-IT" sz="1600" dirty="0" err="1">
                <a:latin typeface="Arial Unicode MS" pitchFamily="34" charset="-128"/>
              </a:rPr>
              <a:t>measure</a:t>
            </a:r>
            <a:r>
              <a:rPr lang="it-IT" altLang="it-IT" sz="1600" dirty="0">
                <a:latin typeface="Arial Unicode MS" pitchFamily="34" charset="-128"/>
              </a:rPr>
              <a:t> more </a:t>
            </a:r>
            <a:r>
              <a:rPr lang="it-IT" altLang="it-IT" sz="1600" dirty="0" err="1">
                <a:latin typeface="Arial Unicode MS" pitchFamily="34" charset="-128"/>
              </a:rPr>
              <a:t>reflections</a:t>
            </a:r>
            <a:r>
              <a:rPr lang="it-IT" altLang="it-IT" sz="1600" dirty="0">
                <a:latin typeface="Arial Unicode MS" pitchFamily="34" charset="-128"/>
              </a:rPr>
              <a:t>, the </a:t>
            </a:r>
            <a:r>
              <a:rPr lang="it-IT" altLang="it-IT" sz="1600" dirty="0" err="1">
                <a:latin typeface="Arial Unicode MS" pitchFamily="34" charset="-128"/>
              </a:rPr>
              <a:t>crystal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is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rotated</a:t>
            </a:r>
            <a:r>
              <a:rPr lang="it-IT" altLang="it-IT" sz="1600" dirty="0">
                <a:latin typeface="Arial Unicode MS" pitchFamily="34" charset="-128"/>
              </a:rPr>
              <a:t> (and with </a:t>
            </a:r>
            <a:r>
              <a:rPr lang="it-IT" altLang="it-IT" sz="1600" dirty="0" err="1">
                <a:latin typeface="Arial Unicode MS" pitchFamily="34" charset="-128"/>
              </a:rPr>
              <a:t>it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its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reciprocal</a:t>
            </a:r>
            <a:r>
              <a:rPr lang="it-IT" altLang="it-IT" sz="1600" dirty="0">
                <a:latin typeface="Arial Unicode MS" pitchFamily="34" charset="-128"/>
              </a:rPr>
              <a:t> lattice) </a:t>
            </a:r>
            <a:r>
              <a:rPr lang="it-IT" altLang="it-IT" sz="1600" dirty="0" err="1">
                <a:latin typeface="Arial Unicode MS" pitchFamily="34" charset="-128"/>
              </a:rPr>
              <a:t>around</a:t>
            </a:r>
            <a:r>
              <a:rPr lang="it-IT" altLang="it-IT" sz="1600" dirty="0">
                <a:latin typeface="Arial Unicode MS" pitchFamily="34" charset="-128"/>
              </a:rPr>
              <a:t> a single </a:t>
            </a:r>
            <a:r>
              <a:rPr lang="it-IT" altLang="it-IT" sz="1600" dirty="0" err="1">
                <a:latin typeface="Arial Unicode MS" pitchFamily="34" charset="-128"/>
              </a:rPr>
              <a:t>axis</a:t>
            </a:r>
            <a:r>
              <a:rPr lang="it-IT" altLang="it-IT" sz="1600" dirty="0">
                <a:latin typeface="Arial Unicode MS" pitchFamily="34" charset="-128"/>
              </a:rPr>
              <a:t> for a </a:t>
            </a:r>
            <a:r>
              <a:rPr lang="it-IT" altLang="it-IT" sz="1600" dirty="0" err="1">
                <a:latin typeface="Arial Unicode MS" pitchFamily="34" charset="-128"/>
              </a:rPr>
              <a:t>rotation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smtClean="0">
                <a:latin typeface="Arial Unicode MS" pitchFamily="34" charset="-128"/>
              </a:rPr>
              <a:t>angle </a:t>
            </a:r>
            <a:r>
              <a:rPr lang="it-IT" altLang="it-IT" sz="1600" dirty="0" smtClean="0">
                <a:latin typeface="Arial Unicode MS" pitchFamily="34" charset="-128"/>
                <a:sym typeface="Symbol" panose="05050102010706020507" pitchFamily="18" charset="2"/>
              </a:rPr>
              <a:t>Δ</a:t>
            </a:r>
            <a:r>
              <a:rPr lang="it-IT" altLang="it-IT" sz="1600" dirty="0" smtClean="0">
                <a:latin typeface="Arial Unicode MS" pitchFamily="34" charset="-128"/>
              </a:rPr>
              <a:t>, </a:t>
            </a:r>
            <a:r>
              <a:rPr lang="it-IT" altLang="it-IT" sz="1600" dirty="0" err="1">
                <a:latin typeface="Arial Unicode MS" pitchFamily="34" charset="-128"/>
              </a:rPr>
              <a:t>during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which</a:t>
            </a:r>
            <a:r>
              <a:rPr lang="it-IT" altLang="it-IT" sz="1600" dirty="0">
                <a:latin typeface="Arial Unicode MS" pitchFamily="34" charset="-128"/>
              </a:rPr>
              <a:t> the </a:t>
            </a:r>
            <a:r>
              <a:rPr lang="it-IT" altLang="it-IT" sz="1600" dirty="0" err="1">
                <a:latin typeface="Arial Unicode MS" pitchFamily="34" charset="-128"/>
              </a:rPr>
              <a:t>diffraction</a:t>
            </a:r>
            <a:r>
              <a:rPr lang="it-IT" altLang="it-IT" sz="1600" dirty="0">
                <a:latin typeface="Arial Unicode MS" pitchFamily="34" charset="-128"/>
              </a:rPr>
              <a:t> image </a:t>
            </a:r>
            <a:r>
              <a:rPr lang="it-IT" altLang="it-IT" sz="1600" dirty="0" err="1">
                <a:latin typeface="Arial Unicode MS" pitchFamily="34" charset="-128"/>
              </a:rPr>
              <a:t>is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recorded</a:t>
            </a:r>
            <a:r>
              <a:rPr lang="it-IT" altLang="it-IT" sz="1600" dirty="0">
                <a:latin typeface="Arial Unicode MS" pitchFamily="34" charset="-128"/>
              </a:rPr>
              <a:t> on the detector. The </a:t>
            </a:r>
            <a:r>
              <a:rPr lang="it-IT" altLang="it-IT" sz="1600" dirty="0" err="1">
                <a:latin typeface="Arial Unicode MS" pitchFamily="34" charset="-128"/>
              </a:rPr>
              <a:t>rotation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is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repeated</a:t>
            </a:r>
            <a:r>
              <a:rPr lang="it-IT" altLang="it-IT" sz="1600" dirty="0">
                <a:latin typeface="Arial Unicode MS" pitchFamily="34" charset="-128"/>
              </a:rPr>
              <a:t> for </a:t>
            </a:r>
            <a:r>
              <a:rPr lang="it-IT" altLang="it-IT" sz="1600" dirty="0" err="1" smtClean="0">
                <a:latin typeface="Arial Unicode MS" pitchFamily="34" charset="-128"/>
              </a:rPr>
              <a:t>contiguous</a:t>
            </a:r>
            <a:r>
              <a:rPr lang="it-IT" altLang="it-IT" sz="1600" dirty="0" smtClean="0">
                <a:latin typeface="Arial Unicode MS" pitchFamily="34" charset="-128"/>
              </a:rPr>
              <a:t> </a:t>
            </a:r>
            <a:r>
              <a:rPr lang="it-IT" altLang="it-IT" sz="1600" dirty="0">
                <a:latin typeface="Arial Unicode MS" pitchFamily="34" charset="-128"/>
                <a:sym typeface="Symbol" panose="05050102010706020507" pitchFamily="18" charset="2"/>
              </a:rPr>
              <a:t>Δ</a:t>
            </a:r>
            <a:endParaRPr lang="it-IT" altLang="it-IT" sz="16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 smtClean="0">
                <a:latin typeface="Arial Unicode MS" pitchFamily="34" charset="-128"/>
              </a:rPr>
              <a:t>Until</a:t>
            </a:r>
            <a:r>
              <a:rPr lang="it-IT" altLang="it-IT" sz="1600" dirty="0" smtClean="0">
                <a:latin typeface="Arial Unicode MS" pitchFamily="34" charset="-128"/>
              </a:rPr>
              <a:t> the </a:t>
            </a:r>
            <a:r>
              <a:rPr lang="it-IT" altLang="it-IT" sz="1600" dirty="0" err="1">
                <a:latin typeface="Arial Unicode MS" pitchFamily="34" charset="-128"/>
              </a:rPr>
              <a:t>asymmetric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unit</a:t>
            </a:r>
            <a:r>
              <a:rPr lang="it-IT" altLang="it-IT" sz="1600" dirty="0">
                <a:latin typeface="Arial Unicode MS" pitchFamily="34" charset="-128"/>
              </a:rPr>
              <a:t> of the </a:t>
            </a:r>
            <a:r>
              <a:rPr lang="it-IT" altLang="it-IT" sz="1600" dirty="0" err="1">
                <a:latin typeface="Arial Unicode MS" pitchFamily="34" charset="-128"/>
              </a:rPr>
              <a:t>reciprocal</a:t>
            </a:r>
            <a:r>
              <a:rPr lang="it-IT" altLang="it-IT" sz="1600" dirty="0">
                <a:latin typeface="Arial Unicode MS" pitchFamily="34" charset="-128"/>
              </a:rPr>
              <a:t> lattice </a:t>
            </a:r>
            <a:r>
              <a:rPr lang="it-IT" altLang="it-IT" sz="1600" dirty="0" err="1">
                <a:latin typeface="Arial Unicode MS" pitchFamily="34" charset="-128"/>
              </a:rPr>
              <a:t>is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fully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collected</a:t>
            </a:r>
            <a:r>
              <a:rPr lang="it-IT" altLang="it-IT" sz="1600" dirty="0">
                <a:latin typeface="Arial Unicode MS" pitchFamily="34" charset="-128"/>
              </a:rPr>
              <a:t>."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600" dirty="0">
              <a:latin typeface="Arial Unicode MS" pitchFamily="34" charset="-128"/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rot="17652317" flipH="1">
            <a:off x="5029200" y="3352800"/>
            <a:ext cx="571500" cy="266700"/>
          </a:xfrm>
          <a:prstGeom prst="line">
            <a:avLst/>
          </a:prstGeom>
          <a:noFill/>
          <a:ln w="158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477000" y="3733800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Arial Unicode MS" pitchFamily="34" charset="-128"/>
              </a:rPr>
              <a:t>“lune”</a:t>
            </a:r>
            <a:endParaRPr lang="it-IT" altLang="it-IT" sz="1600">
              <a:latin typeface="Arial Unicode MS" pitchFamily="34" charset="-128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406775" y="5766060"/>
            <a:ext cx="3070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 err="1">
                <a:latin typeface="Arial Unicode MS" pitchFamily="34" charset="-128"/>
              </a:rPr>
              <a:t>Reflections</a:t>
            </a:r>
            <a:r>
              <a:rPr lang="it-IT" altLang="it-IT" sz="1600" dirty="0">
                <a:latin typeface="Arial Unicode MS" pitchFamily="34" charset="-128"/>
              </a:rPr>
              <a:t> from the </a:t>
            </a:r>
            <a:r>
              <a:rPr lang="it-IT" altLang="it-IT" sz="1600" dirty="0" err="1">
                <a:latin typeface="Arial Unicode MS" pitchFamily="34" charset="-128"/>
              </a:rPr>
              <a:t>same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plane</a:t>
            </a:r>
            <a:r>
              <a:rPr lang="it-IT" altLang="it-IT" sz="1600" dirty="0">
                <a:latin typeface="Arial Unicode MS" pitchFamily="34" charset="-128"/>
              </a:rPr>
              <a:t> of the </a:t>
            </a:r>
            <a:r>
              <a:rPr lang="it-IT" altLang="it-IT" sz="1600" dirty="0" err="1">
                <a:latin typeface="Arial Unicode MS" pitchFamily="34" charset="-128"/>
              </a:rPr>
              <a:t>reciprocal</a:t>
            </a:r>
            <a:r>
              <a:rPr lang="it-IT" altLang="it-IT" sz="1600" dirty="0">
                <a:latin typeface="Arial Unicode MS" pitchFamily="34" charset="-128"/>
              </a:rPr>
              <a:t> lattice </a:t>
            </a:r>
            <a:r>
              <a:rPr lang="it-IT" altLang="it-IT" sz="1600" dirty="0" err="1">
                <a:latin typeface="Arial Unicode MS" pitchFamily="34" charset="-128"/>
              </a:rPr>
              <a:t>form</a:t>
            </a:r>
            <a:r>
              <a:rPr lang="it-IT" altLang="it-IT" sz="1600" dirty="0">
                <a:latin typeface="Arial Unicode MS" pitchFamily="34" charset="-128"/>
              </a:rPr>
              <a:t> a </a:t>
            </a:r>
            <a:r>
              <a:rPr lang="it-IT" altLang="it-IT" sz="1600" dirty="0" smtClean="0">
                <a:latin typeface="Arial Unicode MS" pitchFamily="34" charset="-128"/>
              </a:rPr>
              <a:t>“lune”</a:t>
            </a:r>
            <a:endParaRPr lang="it-IT" altLang="it-IT" sz="16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5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362200" y="407988"/>
            <a:ext cx="4047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latin typeface="Arial Unicode MS" pitchFamily="34" charset="-128"/>
              </a:rPr>
              <a:t>Goals of a data collection</a:t>
            </a:r>
            <a:endParaRPr lang="it-IT" altLang="it-IT" sz="2800" b="1" dirty="0">
              <a:latin typeface="Arial Unicode MS" pitchFamily="34" charset="-128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7247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2000" dirty="0" smtClean="0">
                <a:latin typeface="Arial" panose="020B0604020202020204" pitchFamily="34" charset="0"/>
              </a:rPr>
              <a:t>Maximize the number of high-angle reflections (</a:t>
            </a:r>
            <a:r>
              <a:rPr lang="en-GB" altLang="it-I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maximum resolution</a:t>
            </a:r>
            <a:r>
              <a:rPr lang="en-GB" altLang="it-IT" sz="2000" dirty="0" smtClean="0">
                <a:latin typeface="Arial" panose="020B060402020202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-to-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r>
              <a:rPr lang="it-IT" altLang="it-IT" sz="2000" dirty="0">
                <a:latin typeface="Arial" panose="020B0604020202020204" pitchFamily="34" charset="0"/>
              </a:rPr>
              <a:t>: </a:t>
            </a:r>
            <a:r>
              <a:rPr lang="it-IT" altLang="it-IT" sz="2000" dirty="0" err="1">
                <a:latin typeface="Arial" panose="020B0604020202020204" pitchFamily="34" charset="0"/>
              </a:rPr>
              <a:t>I</a:t>
            </a:r>
            <a:r>
              <a:rPr lang="it-IT" altLang="it-IT" sz="2000" baseline="-25000" dirty="0" err="1">
                <a:latin typeface="Arial" panose="020B0604020202020204" pitchFamily="34" charset="0"/>
              </a:rPr>
              <a:t>hkl</a:t>
            </a:r>
            <a:r>
              <a:rPr lang="it-IT" altLang="it-IT" sz="2000" dirty="0">
                <a:latin typeface="Arial" panose="020B0604020202020204" pitchFamily="34" charset="0"/>
              </a:rPr>
              <a:t>/</a:t>
            </a:r>
            <a:r>
              <a:rPr lang="it-IT" altLang="it-IT" sz="2000" dirty="0">
                <a:latin typeface="Symbol" panose="05050102010706020507" pitchFamily="18" charset="2"/>
              </a:rPr>
              <a:t>s</a:t>
            </a:r>
            <a:r>
              <a:rPr lang="it-IT" altLang="it-IT" sz="2000" dirty="0">
                <a:latin typeface="Arial" panose="020B0604020202020204" pitchFamily="34" charset="0"/>
              </a:rPr>
              <a:t>(</a:t>
            </a:r>
            <a:r>
              <a:rPr lang="it-IT" altLang="it-IT" sz="2000" dirty="0" err="1">
                <a:latin typeface="Arial" panose="020B0604020202020204" pitchFamily="34" charset="0"/>
              </a:rPr>
              <a:t>I</a:t>
            </a:r>
            <a:r>
              <a:rPr lang="it-IT" altLang="it-IT" sz="2000" baseline="-25000" dirty="0" err="1">
                <a:latin typeface="Arial" panose="020B0604020202020204" pitchFamily="34" charset="0"/>
              </a:rPr>
              <a:t>hkl</a:t>
            </a:r>
            <a:r>
              <a:rPr lang="it-IT" altLang="it-IT" sz="2000" dirty="0">
                <a:latin typeface="Arial" panose="020B0604020202020204" pitchFamily="34" charset="0"/>
              </a:rPr>
              <a:t>)  </a:t>
            </a:r>
            <a:endParaRPr lang="it-IT" altLang="it-IT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High data completeness </a:t>
            </a:r>
            <a:r>
              <a:rPr lang="en-GB" altLang="it-IT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altLang="it-IT" sz="2000" dirty="0" smtClean="0">
                <a:solidFill>
                  <a:srgbClr val="FF0066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GB" altLang="it-IT" sz="2000" dirty="0" smtClean="0">
                <a:latin typeface="Arial" panose="020B0604020202020204" pitchFamily="34" charset="0"/>
              </a:rPr>
              <a:t>% of measured reflections compared to theoretical ones contained in the asymmetric unit of the reciprocal lattice at the same resolution.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1600" dirty="0">
                <a:latin typeface="Arial" panose="020B0604020202020204" pitchFamily="34" charset="0"/>
              </a:rPr>
              <a:t>This asymmetric unit contains the unique reflections that are not related by the symmetry of the Laue class of the crystal (a centrosymmetric crystal class due to </a:t>
            </a:r>
            <a:r>
              <a:rPr lang="en-GB" altLang="it-IT" sz="1600" dirty="0" err="1">
                <a:latin typeface="Arial" panose="020B0604020202020204" pitchFamily="34" charset="0"/>
              </a:rPr>
              <a:t>Friedel’s</a:t>
            </a:r>
            <a:r>
              <a:rPr lang="en-GB" altLang="it-IT" sz="1600" dirty="0">
                <a:latin typeface="Arial" panose="020B0604020202020204" pitchFamily="34" charset="0"/>
              </a:rPr>
              <a:t> Law). The number of unique </a:t>
            </a:r>
            <a:r>
              <a:rPr lang="en-GB" altLang="it-IT" sz="1600" dirty="0" smtClean="0">
                <a:latin typeface="Arial" panose="020B0604020202020204" pitchFamily="34" charset="0"/>
              </a:rPr>
              <a:t>reflections, N, </a:t>
            </a:r>
            <a:r>
              <a:rPr lang="en-GB" altLang="it-IT" sz="1600" dirty="0">
                <a:latin typeface="Arial" panose="020B0604020202020204" pitchFamily="34" charset="0"/>
              </a:rPr>
              <a:t>depends on the effective resolution </a:t>
            </a:r>
            <a:r>
              <a:rPr lang="en-GB" altLang="it-IT" sz="1600" dirty="0" smtClean="0">
                <a:latin typeface="Arial" panose="020B0604020202020204" pitchFamily="34" charset="0"/>
              </a:rPr>
              <a:t>(d) </a:t>
            </a:r>
            <a:r>
              <a:rPr lang="en-GB" altLang="it-IT" sz="1600" dirty="0">
                <a:latin typeface="Arial" panose="020B0604020202020204" pitchFamily="34" charset="0"/>
              </a:rPr>
              <a:t>at which the crystal diffracts (</a:t>
            </a:r>
            <a:r>
              <a:rPr lang="en-GB" altLang="it-IT" sz="1600" dirty="0" smtClean="0">
                <a:latin typeface="Arial" panose="020B0604020202020204" pitchFamily="34" charset="0"/>
              </a:rPr>
              <a:t>N</a:t>
            </a:r>
            <a:r>
              <a:rPr lang="en-GB" altLang="it-IT" sz="1600" dirty="0" smtClean="0">
                <a:latin typeface="Arial" panose="020B0604020202020204" pitchFamily="34" charset="0"/>
                <a:sym typeface="Symbol" panose="05050102010706020507" pitchFamily="18" charset="2"/>
              </a:rPr>
              <a:t>1/d</a:t>
            </a:r>
            <a:r>
              <a:rPr lang="en-GB" altLang="it-IT" sz="1600" baseline="30000" dirty="0" smtClean="0">
                <a:latin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GB" altLang="it-IT" sz="1600" dirty="0" smtClean="0">
                <a:latin typeface="Arial" panose="020B0604020202020204" pitchFamily="34" charset="0"/>
                <a:sym typeface="Symbol" panose="05050102010706020507" pitchFamily="18" charset="2"/>
              </a:rPr>
              <a:t>).</a:t>
            </a:r>
            <a:r>
              <a:rPr lang="en-GB" altLang="it-IT" sz="1800" dirty="0" smtClean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High </a:t>
            </a:r>
            <a:r>
              <a:rPr lang="it-IT" altLang="it-IT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redundancy</a:t>
            </a:r>
            <a:r>
              <a:rPr lang="it-IT" altLang="it-I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it-IT" altLang="it-IT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it-IT" altLang="it-IT" sz="2000" dirty="0" err="1">
                <a:latin typeface="Arial" panose="020B0604020202020204" pitchFamily="34" charset="0"/>
                <a:sym typeface="Symbol" panose="05050102010706020507" pitchFamily="18" charset="2"/>
              </a:rPr>
              <a:t>total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sym typeface="Symbol" panose="05050102010706020507" pitchFamily="18" charset="2"/>
              </a:rPr>
              <a:t>number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 of </a:t>
            </a:r>
            <a:r>
              <a:rPr lang="it-IT" altLang="it-IT" sz="2000" dirty="0" err="1">
                <a:latin typeface="Arial" panose="020B0604020202020204" pitchFamily="34" charset="0"/>
                <a:sym typeface="Symbol" panose="05050102010706020507" pitchFamily="18" charset="2"/>
              </a:rPr>
              <a:t>measured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sym typeface="Symbol" panose="05050102010706020507" pitchFamily="18" charset="2"/>
              </a:rPr>
              <a:t>reflections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2000" dirty="0" err="1">
                <a:latin typeface="Arial" panose="020B0604020202020204" pitchFamily="34" charset="0"/>
                <a:sym typeface="Symbol" panose="05050102010706020507" pitchFamily="18" charset="2"/>
              </a:rPr>
              <a:t>divided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 by the </a:t>
            </a:r>
            <a:r>
              <a:rPr lang="it-IT" altLang="it-IT" sz="2000" dirty="0" err="1">
                <a:latin typeface="Arial" panose="020B0604020202020204" pitchFamily="34" charset="0"/>
                <a:sym typeface="Symbol" panose="05050102010706020507" pitchFamily="18" charset="2"/>
              </a:rPr>
              <a:t>number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 of </a:t>
            </a:r>
            <a:r>
              <a:rPr lang="it-IT" altLang="it-IT" sz="2000" dirty="0" err="1">
                <a:latin typeface="Arial" panose="020B0604020202020204" pitchFamily="34" charset="0"/>
                <a:sym typeface="Symbol" panose="05050102010706020507" pitchFamily="18" charset="2"/>
              </a:rPr>
              <a:t>unique</a:t>
            </a:r>
            <a:r>
              <a:rPr lang="it-IT" altLang="it-IT" sz="20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2000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reflections</a:t>
            </a:r>
            <a:r>
              <a:rPr lang="it-IT" altLang="it-IT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600" dirty="0" smtClean="0">
                <a:latin typeface="Arial" panose="020B0604020202020204" pitchFamily="34" charset="0"/>
              </a:rPr>
              <a:t>The </a:t>
            </a:r>
            <a:r>
              <a:rPr lang="it-IT" altLang="it-IT" sz="1600" dirty="0" err="1" smtClean="0">
                <a:latin typeface="Arial" panose="020B0604020202020204" pitchFamily="34" charset="0"/>
              </a:rPr>
              <a:t>hkl</a:t>
            </a:r>
            <a:r>
              <a:rPr lang="it-IT" altLang="it-IT" sz="1600" dirty="0" smtClean="0">
                <a:latin typeface="Arial" panose="020B0604020202020204" pitchFamily="34" charset="0"/>
              </a:rPr>
              <a:t> </a:t>
            </a:r>
            <a:r>
              <a:rPr lang="it-IT" altLang="it-IT" sz="1600" dirty="0" err="1" smtClean="0">
                <a:latin typeface="Arial" panose="020B0604020202020204" pitchFamily="34" charset="0"/>
              </a:rPr>
              <a:t>reflection</a:t>
            </a:r>
            <a:r>
              <a:rPr lang="it-IT" altLang="it-IT" sz="1600" dirty="0" smtClean="0">
                <a:latin typeface="Arial" panose="020B0604020202020204" pitchFamily="34" charset="0"/>
              </a:rPr>
              <a:t> </a:t>
            </a:r>
            <a:r>
              <a:rPr lang="it-IT" altLang="it-IT" sz="1600" dirty="0">
                <a:latin typeface="Arial" panose="020B0604020202020204" pitchFamily="34" charset="0"/>
              </a:rPr>
              <a:t>and </a:t>
            </a:r>
            <a:r>
              <a:rPr lang="it-IT" altLang="it-IT" sz="1600" dirty="0" err="1">
                <a:latin typeface="Arial" panose="020B0604020202020204" pitchFamily="34" charset="0"/>
              </a:rPr>
              <a:t>its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symmetry-equivalent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reflections</a:t>
            </a:r>
            <a:r>
              <a:rPr lang="it-IT" altLang="it-IT" sz="1600" dirty="0">
                <a:latin typeface="Arial" panose="020B0604020202020204" pitchFamily="34" charset="0"/>
              </a:rPr>
              <a:t> are </a:t>
            </a:r>
            <a:r>
              <a:rPr lang="it-IT" altLang="it-IT" sz="1600" dirty="0" err="1">
                <a:latin typeface="Arial" panose="020B0604020202020204" pitchFamily="34" charset="0"/>
              </a:rPr>
              <a:t>measured</a:t>
            </a:r>
            <a:r>
              <a:rPr lang="it-IT" altLang="it-IT" sz="1600" dirty="0">
                <a:latin typeface="Arial" panose="020B0604020202020204" pitchFamily="34" charset="0"/>
              </a:rPr>
              <a:t> multiple </a:t>
            </a:r>
            <a:r>
              <a:rPr lang="it-IT" altLang="it-IT" sz="1600" dirty="0" err="1">
                <a:latin typeface="Arial" panose="020B0604020202020204" pitchFamily="34" charset="0"/>
              </a:rPr>
              <a:t>times</a:t>
            </a:r>
            <a:r>
              <a:rPr lang="it-IT" altLang="it-IT" sz="1600" dirty="0">
                <a:latin typeface="Arial" panose="020B0604020202020204" pitchFamily="34" charset="0"/>
              </a:rPr>
              <a:t>. </a:t>
            </a:r>
            <a:r>
              <a:rPr lang="it-IT" altLang="it-IT" sz="1600" dirty="0" err="1">
                <a:latin typeface="Arial" panose="020B0604020202020204" pitchFamily="34" charset="0"/>
              </a:rPr>
              <a:t>Redundancy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improves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measurement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accuracy</a:t>
            </a:r>
            <a:r>
              <a:rPr lang="it-IT" altLang="it-IT" sz="1600" dirty="0">
                <a:latin typeface="Arial" panose="020B0604020202020204" pitchFamily="34" charset="0"/>
              </a:rPr>
              <a:t> and the </a:t>
            </a:r>
            <a:r>
              <a:rPr lang="it-IT" altLang="it-IT" sz="1600" dirty="0" err="1">
                <a:latin typeface="Arial" panose="020B0604020202020204" pitchFamily="34" charset="0"/>
              </a:rPr>
              <a:t>scaling</a:t>
            </a:r>
            <a:r>
              <a:rPr lang="it-IT" altLang="it-IT" sz="1600" dirty="0">
                <a:latin typeface="Arial" panose="020B0604020202020204" pitchFamily="34" charset="0"/>
              </a:rPr>
              <a:t> </a:t>
            </a:r>
            <a:r>
              <a:rPr lang="it-IT" altLang="it-IT" sz="1600" dirty="0" err="1">
                <a:latin typeface="Arial" panose="020B0604020202020204" pitchFamily="34" charset="0"/>
              </a:rPr>
              <a:t>process</a:t>
            </a:r>
            <a:r>
              <a:rPr lang="it-IT" altLang="it-IT" sz="160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8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412011" y="908050"/>
            <a:ext cx="3783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Data </a:t>
            </a:r>
            <a:r>
              <a:rPr lang="it-IT" altLang="it-IT" sz="2800" b="1" dirty="0" err="1" smtClean="0">
                <a:solidFill>
                  <a:srgbClr val="FFCC00"/>
                </a:solidFill>
                <a:latin typeface="Arial" panose="020B0604020202020204" pitchFamily="34" charset="0"/>
              </a:rPr>
              <a:t>collection</a:t>
            </a:r>
            <a:r>
              <a:rPr lang="it-IT" altLang="it-IT" sz="28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FFCC00"/>
                </a:solidFill>
                <a:latin typeface="Arial" panose="020B0604020202020204" pitchFamily="34" charset="0"/>
              </a:rPr>
              <a:t>steps</a:t>
            </a:r>
            <a:endParaRPr lang="it-IT" altLang="it-IT" sz="28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61927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 dirty="0">
                <a:latin typeface="Arial" panose="020B0604020202020204" pitchFamily="34" charset="0"/>
              </a:rPr>
              <a:t> </a:t>
            </a:r>
            <a:r>
              <a:rPr lang="en-US" altLang="it-IT" dirty="0" smtClean="0">
                <a:latin typeface="Arial" panose="020B0604020202020204" pitchFamily="34" charset="0"/>
              </a:rPr>
              <a:t>Choice of data </a:t>
            </a:r>
            <a:r>
              <a:rPr lang="en-US" altLang="it-IT" dirty="0">
                <a:latin typeface="Arial" panose="020B0604020202020204" pitchFamily="34" charset="0"/>
              </a:rPr>
              <a:t>collection </a:t>
            </a:r>
            <a:r>
              <a:rPr lang="en-US" altLang="it-IT" dirty="0" smtClean="0">
                <a:latin typeface="Arial" panose="020B0604020202020204" pitchFamily="34" charset="0"/>
              </a:rPr>
              <a:t>parameters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 dirty="0" smtClean="0">
                <a:latin typeface="Arial" panose="020B0604020202020204" pitchFamily="34" charset="0"/>
              </a:rPr>
              <a:t>Indexing</a:t>
            </a:r>
            <a:endParaRPr lang="en-US" altLang="it-IT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 dirty="0" smtClean="0">
                <a:latin typeface="Arial" panose="020B0604020202020204" pitchFamily="34" charset="0"/>
              </a:rPr>
              <a:t>Integration</a:t>
            </a:r>
            <a:endParaRPr lang="en-US" altLang="it-IT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 dirty="0" smtClean="0">
                <a:latin typeface="Arial" panose="020B0604020202020204" pitchFamily="34" charset="0"/>
              </a:rPr>
              <a:t>Scaling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 dirty="0" smtClean="0">
                <a:latin typeface="Arial" panose="020B0604020202020204" pitchFamily="34" charset="0"/>
              </a:rPr>
              <a:t>Merging</a:t>
            </a:r>
            <a:endParaRPr lang="it-IT" altLang="it-IT" dirty="0">
              <a:solidFill>
                <a:srgbClr val="5F5F5F"/>
              </a:solidFill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it-IT" dirty="0">
                <a:latin typeface="Arial" panose="020B0604020202020204" pitchFamily="34" charset="0"/>
              </a:rPr>
              <a:t>Data </a:t>
            </a:r>
            <a:r>
              <a:rPr lang="en-US" altLang="it-IT" dirty="0" smtClean="0">
                <a:latin typeface="Arial" panose="020B0604020202020204" pitchFamily="34" charset="0"/>
              </a:rPr>
              <a:t>quality </a:t>
            </a:r>
            <a:r>
              <a:rPr lang="en-US" altLang="it-IT" dirty="0">
                <a:latin typeface="Arial" panose="020B0604020202020204" pitchFamily="34" charset="0"/>
              </a:rPr>
              <a:t>analysis</a:t>
            </a:r>
            <a:endParaRPr lang="en-US" altLang="it-IT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362200" y="636588"/>
            <a:ext cx="44646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dirty="0" smtClean="0">
                <a:latin typeface="Arial" panose="020B0604020202020204" pitchFamily="34" charset="0"/>
              </a:rPr>
              <a:t>Data </a:t>
            </a:r>
            <a:r>
              <a:rPr lang="en-US" altLang="it-IT" sz="2800" dirty="0">
                <a:latin typeface="Arial" panose="020B0604020202020204" pitchFamily="34" charset="0"/>
              </a:rPr>
              <a:t>collection </a:t>
            </a:r>
            <a:r>
              <a:rPr lang="en-US" altLang="it-IT" sz="2800" dirty="0" smtClean="0">
                <a:latin typeface="Arial" panose="020B0604020202020204" pitchFamily="34" charset="0"/>
              </a:rPr>
              <a:t>parameters</a:t>
            </a:r>
            <a:endParaRPr lang="it-IT" altLang="it-IT" sz="2800" b="1" dirty="0">
              <a:latin typeface="Arial Unicode MS" pitchFamily="34" charset="-128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93725" y="1111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43742" y="1580243"/>
            <a:ext cx="6934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 dirty="0">
                <a:latin typeface="Arial Unicode MS" pitchFamily="34" charset="-128"/>
              </a:rPr>
              <a:t>Wavelength </a:t>
            </a:r>
            <a:r>
              <a:rPr lang="en-US" altLang="it-IT" dirty="0" smtClean="0">
                <a:latin typeface="Arial Unicode MS" pitchFamily="34" charset="-128"/>
              </a:rPr>
              <a:t>(</a:t>
            </a:r>
            <a:r>
              <a:rPr lang="el-GR" altLang="it-IT" dirty="0" smtClean="0">
                <a:latin typeface="Arial Unicode MS" pitchFamily="34" charset="-128"/>
              </a:rPr>
              <a:t>λ</a:t>
            </a:r>
            <a:r>
              <a:rPr lang="en-US" altLang="it-IT" dirty="0">
                <a:latin typeface="Arial Unicode MS" pitchFamily="34" charset="-128"/>
              </a:rPr>
              <a:t>) </a:t>
            </a:r>
            <a:endParaRPr lang="en-US" altLang="it-IT" dirty="0" smtClean="0">
              <a:latin typeface="Arial Unicode MS" pitchFamily="34" charset="-128"/>
            </a:endParaRP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 dirty="0" smtClean="0">
                <a:latin typeface="Arial Unicode MS" pitchFamily="34" charset="-128"/>
              </a:rPr>
              <a:t>Crystal-to-detector </a:t>
            </a:r>
            <a:r>
              <a:rPr lang="en-US" altLang="it-IT" dirty="0">
                <a:latin typeface="Arial Unicode MS" pitchFamily="34" charset="-128"/>
              </a:rPr>
              <a:t>distance</a:t>
            </a:r>
            <a:endParaRPr lang="en-US" altLang="it-IT" dirty="0" smtClean="0">
              <a:latin typeface="Arial Unicode MS" pitchFamily="34" charset="-128"/>
            </a:endParaRP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 dirty="0">
                <a:latin typeface="Arial Unicode MS" pitchFamily="34" charset="-128"/>
              </a:rPr>
              <a:t>Oscillation </a:t>
            </a:r>
            <a:r>
              <a:rPr lang="en-US" altLang="it-IT" dirty="0" smtClean="0">
                <a:latin typeface="Arial Unicode MS" pitchFamily="34" charset="-128"/>
              </a:rPr>
              <a:t>angle </a:t>
            </a:r>
            <a:r>
              <a:rPr lang="en-US" altLang="it-IT" dirty="0" smtClean="0">
                <a:latin typeface="Symbol" panose="05050102010706020507" pitchFamily="18" charset="2"/>
              </a:rPr>
              <a:t>D</a:t>
            </a:r>
            <a:r>
              <a:rPr lang="en-US" altLang="it-IT" dirty="0">
                <a:latin typeface="Symbol" panose="05050102010706020507" pitchFamily="18" charset="2"/>
                <a:sym typeface="Symbol" panose="05050102010706020507" pitchFamily="18" charset="2"/>
              </a:rPr>
              <a:t></a:t>
            </a:r>
            <a:r>
              <a:rPr lang="en-US" altLang="it-IT" dirty="0">
                <a:latin typeface="Arial Unicode MS" pitchFamily="34" charset="-128"/>
              </a:rPr>
              <a:t> </a:t>
            </a: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 dirty="0">
                <a:latin typeface="Arial Unicode MS" pitchFamily="34" charset="-128"/>
              </a:rPr>
              <a:t>Total rotation angle</a:t>
            </a:r>
            <a:endParaRPr lang="it-IT" altLang="it-IT" dirty="0">
              <a:latin typeface="Arial Unicode MS" pitchFamily="34" charset="-128"/>
            </a:endParaRPr>
          </a:p>
          <a:p>
            <a:pPr>
              <a:lnSpc>
                <a:spcPct val="200000"/>
              </a:lnSpc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altLang="it-IT" dirty="0" smtClean="0">
                <a:latin typeface="Arial Unicode MS" pitchFamily="34" charset="-128"/>
              </a:rPr>
              <a:t>Exposure time</a:t>
            </a:r>
            <a:endParaRPr lang="en-US" altLang="it-IT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3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99900" y="454968"/>
            <a:ext cx="2722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Wavelength</a:t>
            </a:r>
            <a:r>
              <a:rPr lang="it-IT" b="1" dirty="0"/>
              <a:t> </a:t>
            </a:r>
            <a:r>
              <a:rPr lang="it-IT" b="1" dirty="0" err="1"/>
              <a:t>Choice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250372" y="1088295"/>
            <a:ext cx="8817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 X-</a:t>
            </a:r>
            <a:r>
              <a:rPr lang="it-IT" dirty="0" err="1"/>
              <a:t>ray</a:t>
            </a:r>
            <a:r>
              <a:rPr lang="it-IT" dirty="0"/>
              <a:t> </a:t>
            </a:r>
            <a:r>
              <a:rPr lang="it-IT" dirty="0" err="1"/>
              <a:t>wavelength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el-GR" dirty="0" smtClean="0"/>
              <a:t>λ</a:t>
            </a:r>
            <a:r>
              <a:rPr lang="it-IT" dirty="0" smtClean="0"/>
              <a:t>) </a:t>
            </a:r>
            <a:r>
              <a:rPr lang="it-IT" dirty="0"/>
              <a:t>must be </a:t>
            </a:r>
            <a:r>
              <a:rPr lang="it-IT" dirty="0" err="1"/>
              <a:t>chosen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size</a:t>
            </a:r>
            <a:r>
              <a:rPr lang="it-IT" dirty="0"/>
              <a:t>, the </a:t>
            </a:r>
            <a:r>
              <a:rPr lang="it-IT" dirty="0" err="1"/>
              <a:t>atomic</a:t>
            </a:r>
            <a:r>
              <a:rPr lang="it-IT" dirty="0"/>
              <a:t> </a:t>
            </a:r>
            <a:r>
              <a:rPr lang="it-IT" dirty="0" err="1"/>
              <a:t>composition</a:t>
            </a:r>
            <a:r>
              <a:rPr lang="it-IT" dirty="0"/>
              <a:t> of the </a:t>
            </a:r>
            <a:r>
              <a:rPr lang="it-IT" dirty="0" err="1"/>
              <a:t>crystal</a:t>
            </a:r>
            <a:r>
              <a:rPr lang="it-IT" dirty="0"/>
              <a:t>, and the </a:t>
            </a:r>
            <a:r>
              <a:rPr lang="it-IT" dirty="0" err="1"/>
              <a:t>required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, </a:t>
            </a:r>
            <a:r>
              <a:rPr lang="it-IT" dirty="0" err="1"/>
              <a:t>typically</a:t>
            </a:r>
            <a:r>
              <a:rPr lang="it-IT" dirty="0"/>
              <a:t> </a:t>
            </a:r>
            <a:r>
              <a:rPr lang="it-IT" dirty="0" err="1"/>
              <a:t>operating</a:t>
            </a:r>
            <a:r>
              <a:rPr lang="it-IT" dirty="0"/>
              <a:t> in the </a:t>
            </a:r>
            <a:r>
              <a:rPr lang="it-IT" dirty="0" err="1"/>
              <a:t>range</a:t>
            </a:r>
            <a:r>
              <a:rPr lang="it-IT" dirty="0"/>
              <a:t> of 0.5–2 Å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9958" y="2333685"/>
            <a:ext cx="88827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Common </a:t>
            </a:r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/>
              <a:t>Sources</a:t>
            </a:r>
            <a:endParaRPr lang="it-IT" dirty="0"/>
          </a:p>
          <a:p>
            <a:r>
              <a:rPr lang="it-IT" dirty="0" smtClean="0"/>
              <a:t>    </a:t>
            </a:r>
            <a:r>
              <a:rPr lang="it-IT" b="1" dirty="0" err="1"/>
              <a:t>Molybdenum</a:t>
            </a:r>
            <a:r>
              <a:rPr lang="it-IT" b="1" dirty="0"/>
              <a:t> </a:t>
            </a:r>
            <a:r>
              <a:rPr lang="it-IT" b="1" dirty="0" smtClean="0"/>
              <a:t>(</a:t>
            </a:r>
            <a:r>
              <a:rPr lang="el-GR" b="1" dirty="0" smtClean="0"/>
              <a:t>λ</a:t>
            </a:r>
            <a:r>
              <a:rPr lang="it-IT" b="1" dirty="0" smtClean="0"/>
              <a:t>=0.7107 Å):</a:t>
            </a:r>
            <a:endParaRPr lang="it-IT" b="1" dirty="0"/>
          </a:p>
          <a:p>
            <a:r>
              <a:rPr lang="it-IT" dirty="0" smtClean="0"/>
              <a:t>Best </a:t>
            </a:r>
            <a:r>
              <a:rPr lang="it-IT" dirty="0"/>
              <a:t>for: General </a:t>
            </a:r>
            <a:r>
              <a:rPr lang="it-IT" dirty="0" err="1"/>
              <a:t>inorganic</a:t>
            </a:r>
            <a:r>
              <a:rPr lang="it-IT" dirty="0"/>
              <a:t>, </a:t>
            </a:r>
            <a:r>
              <a:rPr lang="it-IT" dirty="0" err="1"/>
              <a:t>organic</a:t>
            </a:r>
            <a:r>
              <a:rPr lang="it-IT" dirty="0"/>
              <a:t>, and </a:t>
            </a:r>
            <a:r>
              <a:rPr lang="it-IT" dirty="0" err="1"/>
              <a:t>organometallic</a:t>
            </a:r>
            <a:r>
              <a:rPr lang="it-IT" dirty="0"/>
              <a:t> </a:t>
            </a:r>
            <a:r>
              <a:rPr lang="it-IT" dirty="0" err="1"/>
              <a:t>compounds</a:t>
            </a:r>
            <a:r>
              <a:rPr lang="it-IT" dirty="0"/>
              <a:t>.</a:t>
            </a:r>
          </a:p>
          <a:p>
            <a:r>
              <a:rPr lang="it-IT" dirty="0" err="1" smtClean="0"/>
              <a:t>Pros</a:t>
            </a:r>
            <a:r>
              <a:rPr lang="it-IT" dirty="0"/>
              <a:t>: </a:t>
            </a:r>
            <a:r>
              <a:rPr lang="it-IT" dirty="0" err="1" smtClean="0"/>
              <a:t>Higher-resolution</a:t>
            </a:r>
            <a:r>
              <a:rPr lang="it-IT" dirty="0" smtClean="0"/>
              <a:t> </a:t>
            </a:r>
            <a:r>
              <a:rPr lang="it-IT" dirty="0"/>
              <a:t>data, </a:t>
            </a:r>
            <a:r>
              <a:rPr lang="it-IT" dirty="0" smtClean="0"/>
              <a:t>High </a:t>
            </a:r>
            <a:r>
              <a:rPr lang="it-IT" dirty="0" err="1"/>
              <a:t>penetration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,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/>
              <a:t>absorption</a:t>
            </a:r>
            <a:r>
              <a:rPr lang="it-IT" dirty="0"/>
              <a:t> for </a:t>
            </a:r>
            <a:r>
              <a:rPr lang="it-IT" dirty="0" err="1"/>
              <a:t>heavy</a:t>
            </a:r>
            <a:r>
              <a:rPr lang="it-IT" dirty="0"/>
              <a:t> </a:t>
            </a:r>
            <a:r>
              <a:rPr lang="it-IT" dirty="0" err="1"/>
              <a:t>atoms</a:t>
            </a:r>
            <a:r>
              <a:rPr lang="it-IT" dirty="0"/>
              <a:t>.</a:t>
            </a:r>
          </a:p>
          <a:p>
            <a:r>
              <a:rPr lang="it-IT" dirty="0" err="1" smtClean="0"/>
              <a:t>Cons</a:t>
            </a:r>
            <a:r>
              <a:rPr lang="it-IT" dirty="0"/>
              <a:t>: Lower </a:t>
            </a:r>
            <a:r>
              <a:rPr lang="it-IT" dirty="0" err="1"/>
              <a:t>scattering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 from light </a:t>
            </a:r>
            <a:r>
              <a:rPr lang="it-IT" dirty="0" err="1"/>
              <a:t>atoms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 err="1"/>
              <a:t>Copper</a:t>
            </a:r>
            <a:r>
              <a:rPr lang="it-IT" b="1" dirty="0"/>
              <a:t> </a:t>
            </a:r>
            <a:r>
              <a:rPr lang="it-IT" b="1" dirty="0" smtClean="0"/>
              <a:t>(</a:t>
            </a:r>
            <a:r>
              <a:rPr lang="el-GR" b="1" dirty="0"/>
              <a:t>λ</a:t>
            </a:r>
            <a:r>
              <a:rPr lang="it-IT" b="1" dirty="0" smtClean="0"/>
              <a:t>=1.5418 Å):</a:t>
            </a:r>
            <a:endParaRPr lang="it-IT" b="1" dirty="0"/>
          </a:p>
          <a:p>
            <a:r>
              <a:rPr lang="it-IT" dirty="0" smtClean="0"/>
              <a:t>Best </a:t>
            </a:r>
            <a:r>
              <a:rPr lang="it-IT" dirty="0"/>
              <a:t>for: Small </a:t>
            </a:r>
            <a:r>
              <a:rPr lang="it-IT" dirty="0" smtClean="0"/>
              <a:t>and large </a:t>
            </a:r>
            <a:r>
              <a:rPr lang="it-IT" dirty="0" err="1" smtClean="0"/>
              <a:t>molecule</a:t>
            </a:r>
            <a:r>
              <a:rPr lang="it-IT" dirty="0" smtClean="0"/>
              <a:t> </a:t>
            </a:r>
            <a:r>
              <a:rPr lang="it-IT" dirty="0" err="1"/>
              <a:t>organics</a:t>
            </a:r>
            <a:r>
              <a:rPr lang="it-IT" dirty="0"/>
              <a:t>, light </a:t>
            </a:r>
            <a:r>
              <a:rPr lang="it-IT" dirty="0" err="1"/>
              <a:t>element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, and </a:t>
            </a:r>
            <a:r>
              <a:rPr lang="it-IT" dirty="0" err="1"/>
              <a:t>absolute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r>
              <a:rPr lang="it-IT" dirty="0"/>
              <a:t> </a:t>
            </a:r>
            <a:r>
              <a:rPr lang="it-IT" dirty="0" err="1"/>
              <a:t>determination</a:t>
            </a:r>
            <a:r>
              <a:rPr lang="it-IT" dirty="0"/>
              <a:t>.</a:t>
            </a:r>
          </a:p>
          <a:p>
            <a:r>
              <a:rPr lang="it-IT" dirty="0" err="1" smtClean="0"/>
              <a:t>Pros</a:t>
            </a:r>
            <a:r>
              <a:rPr lang="it-IT" dirty="0"/>
              <a:t>: </a:t>
            </a:r>
            <a:r>
              <a:rPr lang="it-IT" dirty="0" err="1"/>
              <a:t>Higher</a:t>
            </a:r>
            <a:r>
              <a:rPr lang="it-IT" dirty="0"/>
              <a:t> </a:t>
            </a:r>
            <a:r>
              <a:rPr lang="it-IT" dirty="0" err="1" smtClean="0"/>
              <a:t>intensity</a:t>
            </a:r>
            <a:r>
              <a:rPr lang="it-IT" dirty="0" smtClean="0"/>
              <a:t>, </a:t>
            </a:r>
            <a:r>
              <a:rPr lang="it-IT" dirty="0" err="1"/>
              <a:t>stronger</a:t>
            </a:r>
            <a:r>
              <a:rPr lang="it-IT" dirty="0"/>
              <a:t> </a:t>
            </a:r>
            <a:r>
              <a:rPr lang="it-IT" dirty="0" err="1" smtClean="0"/>
              <a:t>anomalous</a:t>
            </a:r>
            <a:r>
              <a:rPr lang="it-IT" dirty="0" smtClean="0"/>
              <a:t> </a:t>
            </a:r>
            <a:r>
              <a:rPr lang="it-IT" dirty="0" err="1" smtClean="0"/>
              <a:t>scattering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err="1" smtClean="0"/>
              <a:t>Cons</a:t>
            </a:r>
            <a:r>
              <a:rPr lang="it-IT" dirty="0"/>
              <a:t>: High </a:t>
            </a:r>
            <a:r>
              <a:rPr lang="it-IT" dirty="0" err="1"/>
              <a:t>absorption</a:t>
            </a:r>
            <a:r>
              <a:rPr lang="it-IT" dirty="0"/>
              <a:t>/</a:t>
            </a:r>
            <a:r>
              <a:rPr lang="it-IT" dirty="0" err="1"/>
              <a:t>fluorescence</a:t>
            </a:r>
            <a:r>
              <a:rPr lang="it-IT" dirty="0"/>
              <a:t> for </a:t>
            </a:r>
            <a:r>
              <a:rPr lang="it-IT" dirty="0" err="1"/>
              <a:t>heavy</a:t>
            </a:r>
            <a:r>
              <a:rPr lang="it-IT" dirty="0"/>
              <a:t> </a:t>
            </a:r>
            <a:r>
              <a:rPr lang="it-IT" dirty="0" err="1"/>
              <a:t>atoms</a:t>
            </a:r>
            <a:r>
              <a:rPr lang="it-IT" dirty="0"/>
              <a:t> (e.g., Fe, Co, Ni).</a:t>
            </a:r>
          </a:p>
        </p:txBody>
      </p:sp>
    </p:spTree>
    <p:extLst>
      <p:ext uri="{BB962C8B-B14F-4D97-AF65-F5344CB8AC3E}">
        <p14:creationId xmlns:p14="http://schemas.microsoft.com/office/powerpoint/2010/main" val="378161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8971" y="622556"/>
            <a:ext cx="74022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Synchrotron</a:t>
            </a:r>
            <a:r>
              <a:rPr lang="it-IT" b="1" dirty="0"/>
              <a:t> </a:t>
            </a:r>
            <a:r>
              <a:rPr lang="it-IT" b="1" dirty="0" err="1"/>
              <a:t>Radiation</a:t>
            </a:r>
            <a:r>
              <a:rPr lang="it-IT" b="1" dirty="0"/>
              <a:t> </a:t>
            </a:r>
            <a:r>
              <a:rPr lang="it-IT" b="1" dirty="0" smtClean="0"/>
              <a:t>(</a:t>
            </a:r>
            <a:r>
              <a:rPr lang="el-GR" b="1" dirty="0" smtClean="0"/>
              <a:t>λ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tunable</a:t>
            </a:r>
            <a:r>
              <a:rPr lang="it-IT" b="1" dirty="0" smtClean="0"/>
              <a:t>):</a:t>
            </a:r>
            <a:endParaRPr lang="it-IT" b="1" dirty="0"/>
          </a:p>
          <a:p>
            <a:endParaRPr lang="it-IT" dirty="0"/>
          </a:p>
          <a:p>
            <a:r>
              <a:rPr lang="it-IT" dirty="0" err="1" smtClean="0"/>
              <a:t>Wavelength</a:t>
            </a:r>
            <a:r>
              <a:rPr lang="it-IT" dirty="0" smtClean="0"/>
              <a:t> </a:t>
            </a:r>
            <a:r>
              <a:rPr lang="it-IT" dirty="0"/>
              <a:t>can be </a:t>
            </a:r>
            <a:r>
              <a:rPr lang="it-IT" dirty="0" err="1"/>
              <a:t>precisely</a:t>
            </a:r>
            <a:r>
              <a:rPr lang="it-IT" dirty="0"/>
              <a:t> </a:t>
            </a:r>
            <a:r>
              <a:rPr lang="it-IT" dirty="0" err="1"/>
              <a:t>tuned</a:t>
            </a:r>
            <a:r>
              <a:rPr lang="it-IT" dirty="0"/>
              <a:t> to the </a:t>
            </a:r>
            <a:r>
              <a:rPr lang="it-IT" dirty="0" err="1"/>
              <a:t>absorption</a:t>
            </a:r>
            <a:r>
              <a:rPr lang="it-IT" dirty="0"/>
              <a:t> </a:t>
            </a:r>
            <a:r>
              <a:rPr lang="it-IT" dirty="0" err="1"/>
              <a:t>edge</a:t>
            </a:r>
            <a:r>
              <a:rPr lang="it-IT" dirty="0"/>
              <a:t> of a </a:t>
            </a:r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atom</a:t>
            </a:r>
            <a:r>
              <a:rPr lang="it-IT" dirty="0"/>
              <a:t> to </a:t>
            </a:r>
            <a:r>
              <a:rPr lang="it-IT" dirty="0" err="1"/>
              <a:t>maximize</a:t>
            </a:r>
            <a:r>
              <a:rPr lang="it-IT" dirty="0"/>
              <a:t> </a:t>
            </a:r>
            <a:r>
              <a:rPr lang="it-IT" dirty="0" err="1"/>
              <a:t>anomalous</a:t>
            </a:r>
            <a:r>
              <a:rPr lang="it-IT" dirty="0"/>
              <a:t> </a:t>
            </a:r>
            <a:r>
              <a:rPr lang="it-IT" dirty="0" err="1"/>
              <a:t>scattering</a:t>
            </a:r>
            <a:r>
              <a:rPr lang="it-IT" dirty="0"/>
              <a:t> (</a:t>
            </a:r>
            <a:r>
              <a:rPr lang="it-IT" dirty="0" err="1"/>
              <a:t>determination</a:t>
            </a:r>
            <a:r>
              <a:rPr lang="it-IT" dirty="0"/>
              <a:t> of </a:t>
            </a:r>
            <a:r>
              <a:rPr lang="it-IT" dirty="0" err="1"/>
              <a:t>absolute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r>
              <a:rPr lang="it-IT" dirty="0"/>
              <a:t> or MAD </a:t>
            </a:r>
            <a:r>
              <a:rPr lang="it-IT" dirty="0" err="1"/>
              <a:t>techniques</a:t>
            </a:r>
            <a:r>
              <a:rPr lang="it-IT" dirty="0"/>
              <a:t> for </a:t>
            </a:r>
            <a:r>
              <a:rPr lang="it-IT" dirty="0" err="1"/>
              <a:t>solving</a:t>
            </a:r>
            <a:r>
              <a:rPr lang="it-IT" dirty="0"/>
              <a:t> the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of </a:t>
            </a:r>
            <a:r>
              <a:rPr lang="it-IT" dirty="0" err="1"/>
              <a:t>difficult</a:t>
            </a:r>
            <a:r>
              <a:rPr lang="it-IT" dirty="0"/>
              <a:t>-to-solve data </a:t>
            </a:r>
            <a:r>
              <a:rPr lang="it-IT" dirty="0" smtClean="0"/>
              <a:t>sets.</a:t>
            </a:r>
          </a:p>
          <a:p>
            <a:endParaRPr lang="it-IT" dirty="0" smtClean="0"/>
          </a:p>
          <a:p>
            <a:r>
              <a:rPr lang="it-IT" dirty="0"/>
              <a:t>For </a:t>
            </a:r>
            <a:r>
              <a:rPr lang="it-IT" dirty="0" err="1"/>
              <a:t>crystals</a:t>
            </a:r>
            <a:r>
              <a:rPr lang="it-IT" dirty="0"/>
              <a:t> </a:t>
            </a:r>
            <a:r>
              <a:rPr lang="it-IT" dirty="0" err="1"/>
              <a:t>diffracting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atomic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: </a:t>
            </a:r>
            <a:endParaRPr lang="it-IT" dirty="0" smtClean="0"/>
          </a:p>
          <a:p>
            <a:r>
              <a:rPr lang="it-IT" dirty="0" err="1" smtClean="0"/>
              <a:t>Wavelength</a:t>
            </a:r>
            <a:r>
              <a:rPr lang="it-IT" dirty="0" smtClean="0"/>
              <a:t> </a:t>
            </a:r>
            <a:r>
              <a:rPr lang="it-IT" dirty="0"/>
              <a:t>&lt; 0.7 Å for </a:t>
            </a:r>
            <a:r>
              <a:rPr lang="it-IT" dirty="0" err="1"/>
              <a:t>collecting</a:t>
            </a:r>
            <a:r>
              <a:rPr lang="it-IT" dirty="0"/>
              <a:t> high-</a:t>
            </a:r>
            <a:r>
              <a:rPr lang="it-IT" dirty="0" err="1"/>
              <a:t>resolution</a:t>
            </a:r>
            <a:r>
              <a:rPr lang="it-IT" dirty="0"/>
              <a:t> data sets with </a:t>
            </a:r>
            <a:r>
              <a:rPr lang="it-IT" dirty="0" err="1"/>
              <a:t>lower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For </a:t>
            </a:r>
            <a:r>
              <a:rPr lang="it-IT" dirty="0" err="1"/>
              <a:t>crystals</a:t>
            </a:r>
            <a:r>
              <a:rPr lang="it-IT" dirty="0"/>
              <a:t> </a:t>
            </a:r>
            <a:r>
              <a:rPr lang="it-IT" b="1" dirty="0" err="1"/>
              <a:t>not</a:t>
            </a:r>
            <a:r>
              <a:rPr lang="it-IT" b="1" dirty="0"/>
              <a:t> </a:t>
            </a:r>
            <a:r>
              <a:rPr lang="it-IT" dirty="0" err="1"/>
              <a:t>diffracting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atomic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: </a:t>
            </a:r>
            <a:r>
              <a:rPr lang="it-IT" dirty="0" err="1"/>
              <a:t>Wavelength</a:t>
            </a:r>
            <a:r>
              <a:rPr lang="it-IT" dirty="0"/>
              <a:t> &gt; 1.0 Å for </a:t>
            </a:r>
            <a:r>
              <a:rPr lang="it-IT" dirty="0" err="1"/>
              <a:t>increasing</a:t>
            </a:r>
            <a:r>
              <a:rPr lang="it-IT" dirty="0"/>
              <a:t> the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intensity</a:t>
            </a:r>
            <a:r>
              <a:rPr lang="it-IT" dirty="0"/>
              <a:t> and data </a:t>
            </a:r>
            <a:r>
              <a:rPr lang="it-IT" dirty="0" err="1" smtClean="0"/>
              <a:t>quality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885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istance_r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8" y="697126"/>
            <a:ext cx="472598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702981" y="879475"/>
            <a:ext cx="25799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 Unicode MS" pitchFamily="34" charset="-128"/>
              </a:rPr>
              <a:t>The closer the detector is, the greater the Bragg angle intercepted by the detector.</a:t>
            </a:r>
            <a:endParaRPr lang="it-IT" altLang="it-IT" sz="1600" dirty="0">
              <a:latin typeface="Arial Unicode MS" pitchFamily="34" charset="-128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 rot="5400000">
            <a:off x="6573838" y="2324100"/>
            <a:ext cx="627062" cy="2111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98599403 h 21600"/>
              <a:gd name="T4" fmla="*/ 2147483646 w 21600"/>
              <a:gd name="T5" fmla="*/ 197198806 h 21600"/>
              <a:gd name="T6" fmla="*/ 2147483646 w 21600"/>
              <a:gd name="T7" fmla="*/ 9859940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AEAEA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521098" y="2852430"/>
            <a:ext cx="3252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 Unicode MS" pitchFamily="34" charset="-128"/>
              </a:rPr>
              <a:t>The </a:t>
            </a:r>
            <a:r>
              <a:rPr lang="it-IT" altLang="it-IT" sz="1600" dirty="0" err="1">
                <a:latin typeface="Arial Unicode MS" pitchFamily="34" charset="-128"/>
              </a:rPr>
              <a:t>crystal's</a:t>
            </a:r>
            <a:r>
              <a:rPr lang="it-IT" altLang="it-IT" sz="1600" dirty="0">
                <a:latin typeface="Arial Unicode MS" pitchFamily="34" charset="-128"/>
              </a:rPr>
              <a:t> maximum </a:t>
            </a:r>
            <a:r>
              <a:rPr lang="it-IT" altLang="it-IT" sz="1600" dirty="0" err="1">
                <a:latin typeface="Arial Unicode MS" pitchFamily="34" charset="-128"/>
              </a:rPr>
              <a:t>effective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diffraction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resolution</a:t>
            </a:r>
            <a:r>
              <a:rPr lang="it-IT" altLang="it-IT" sz="1600" dirty="0">
                <a:latin typeface="Arial Unicode MS" pitchFamily="34" charset="-128"/>
              </a:rPr>
              <a:t> </a:t>
            </a:r>
            <a:r>
              <a:rPr lang="it-IT" altLang="it-IT" sz="1600" dirty="0" err="1">
                <a:latin typeface="Arial Unicode MS" pitchFamily="34" charset="-128"/>
              </a:rPr>
              <a:t>needs</a:t>
            </a:r>
            <a:r>
              <a:rPr lang="it-IT" altLang="it-IT" sz="1600" dirty="0">
                <a:latin typeface="Arial Unicode MS" pitchFamily="34" charset="-128"/>
              </a:rPr>
              <a:t> to be </a:t>
            </a:r>
            <a:r>
              <a:rPr lang="it-IT" altLang="it-IT" sz="1600" dirty="0" err="1">
                <a:latin typeface="Arial Unicode MS" pitchFamily="34" charset="-128"/>
              </a:rPr>
              <a:t>evaluated</a:t>
            </a:r>
            <a:r>
              <a:rPr lang="it-IT" altLang="it-IT" sz="1600" dirty="0">
                <a:latin typeface="Arial Unicode MS" pitchFamily="34" charset="-128"/>
              </a:rPr>
              <a:t>.</a:t>
            </a:r>
            <a:endParaRPr lang="it-IT" altLang="it-IT" sz="1600" dirty="0">
              <a:latin typeface="Arial Unicode MS" pitchFamily="34" charset="-128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6363" y="4152935"/>
            <a:ext cx="844708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 dirty="0" smtClean="0">
                <a:latin typeface="Arial Unicode MS" pitchFamily="34" charset="-128"/>
              </a:rPr>
              <a:t>Possible </a:t>
            </a:r>
            <a:r>
              <a:rPr lang="en-US" altLang="it-IT" sz="1600" i="1" dirty="0">
                <a:latin typeface="Arial Unicode MS" pitchFamily="34" charset="-128"/>
              </a:rPr>
              <a:t>spot overlap</a:t>
            </a:r>
            <a:endParaRPr lang="en-US" altLang="it-IT" sz="1600" i="1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 smtClean="0">
                <a:latin typeface="Arial Unicode MS" pitchFamily="34" charset="-128"/>
              </a:rPr>
              <a:t>Increasing </a:t>
            </a:r>
            <a:r>
              <a:rPr lang="en-US" altLang="it-IT" sz="1600" dirty="0">
                <a:latin typeface="Arial Unicode MS" pitchFamily="34" charset="-128"/>
              </a:rPr>
              <a:t>D, the distance between spots increases (important for unit cells with long axes) </a:t>
            </a:r>
            <a:endParaRPr lang="it-IT" altLang="it-IT" sz="1600" i="1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 i="1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i="1" dirty="0">
                <a:latin typeface="Arial Unicode MS" pitchFamily="34" charset="-128"/>
              </a:rPr>
              <a:t>X-ray absorption by air </a:t>
            </a:r>
            <a:r>
              <a:rPr lang="en-US" altLang="it-IT" sz="1600" i="1" dirty="0" smtClean="0">
                <a:latin typeface="Arial Unicode MS" pitchFamily="34" charset="-128"/>
              </a:rPr>
              <a:t>(</a:t>
            </a:r>
            <a:r>
              <a:rPr lang="it-IT" sz="1600" dirty="0" err="1"/>
              <a:t>especially</a:t>
            </a:r>
            <a:r>
              <a:rPr lang="it-IT" sz="1600" dirty="0"/>
              <a:t> </a:t>
            </a:r>
            <a:r>
              <a:rPr lang="it-IT" sz="1600" dirty="0" smtClean="0"/>
              <a:t>for long </a:t>
            </a:r>
            <a:r>
              <a:rPr lang="it-IT" sz="1600" dirty="0" err="1" smtClean="0"/>
              <a:t>wavelength</a:t>
            </a:r>
            <a:r>
              <a:rPr lang="it-IT" sz="1600" dirty="0" smtClean="0"/>
              <a:t>)</a:t>
            </a:r>
            <a:endParaRPr lang="en-US" altLang="it-IT" sz="1600" i="1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 smtClean="0">
                <a:latin typeface="Arial Unicode MS" pitchFamily="34" charset="-128"/>
              </a:rPr>
              <a:t>Increasing </a:t>
            </a:r>
            <a:r>
              <a:rPr lang="en-US" altLang="it-IT" sz="1600" dirty="0">
                <a:latin typeface="Arial Unicode MS" pitchFamily="34" charset="-128"/>
              </a:rPr>
              <a:t>D, the absorption increases </a:t>
            </a:r>
            <a:r>
              <a:rPr lang="en-US" altLang="it-IT" sz="1600" dirty="0" smtClean="0">
                <a:latin typeface="Arial Unicode MS" pitchFamily="34" charset="-128"/>
              </a:rPr>
              <a:t>and the </a:t>
            </a:r>
            <a:r>
              <a:rPr lang="en-US" altLang="it-IT" sz="1600" dirty="0">
                <a:latin typeface="Arial Unicode MS" pitchFamily="34" charset="-128"/>
              </a:rPr>
              <a:t>intensity decreases</a:t>
            </a:r>
            <a:r>
              <a:rPr lang="en-US" altLang="it-IT" sz="1600" dirty="0" smtClean="0">
                <a:latin typeface="Arial Unicode MS" pitchFamily="34" charset="-128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16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sz="1600" b="1" i="1" dirty="0" err="1" smtClean="0"/>
              <a:t>Signal</a:t>
            </a:r>
            <a:r>
              <a:rPr lang="it-IT" sz="1600" b="1" i="1" dirty="0" smtClean="0"/>
              <a:t>-to-</a:t>
            </a:r>
            <a:r>
              <a:rPr lang="it-IT" sz="1600" b="1" i="1" dirty="0" err="1" smtClean="0"/>
              <a:t>noise</a:t>
            </a:r>
            <a:r>
              <a:rPr lang="it-IT" sz="1600" b="1" i="1" dirty="0" smtClean="0"/>
              <a:t> </a:t>
            </a:r>
            <a:r>
              <a:rPr lang="it-IT" sz="1600" b="1" i="1" dirty="0"/>
              <a:t>ratio</a:t>
            </a:r>
            <a:endParaRPr lang="en-US" altLang="it-IT" sz="1600" i="1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 smtClean="0">
                <a:latin typeface="Arial Unicode MS" pitchFamily="34" charset="-128"/>
              </a:rPr>
              <a:t>Increasing </a:t>
            </a:r>
            <a:r>
              <a:rPr lang="en-US" altLang="it-IT" sz="1600" dirty="0">
                <a:latin typeface="Arial Unicode MS" pitchFamily="34" charset="-128"/>
              </a:rPr>
              <a:t>D, the signal-to-noise ratio increases because the measured background scattering decreases (random scattering from air, from the </a:t>
            </a:r>
            <a:r>
              <a:rPr lang="en-US" altLang="it-IT" sz="1600" dirty="0" smtClean="0">
                <a:latin typeface="Arial Unicode MS" pitchFamily="34" charset="-128"/>
              </a:rPr>
              <a:t>mounted material</a:t>
            </a:r>
            <a:r>
              <a:rPr lang="en-US" altLang="it-IT" sz="1600" dirty="0">
                <a:latin typeface="Arial Unicode MS" pitchFamily="34" charset="-128"/>
              </a:rPr>
              <a:t>, and inelastic scattering from the crystal).</a:t>
            </a:r>
            <a:endParaRPr lang="en-US" altLang="it-IT" sz="1600" dirty="0">
              <a:latin typeface="Arial Unicode MS" pitchFamily="34" charset="-128"/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4087813" y="782638"/>
          <a:ext cx="48418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4" name="Fotografia Photo Editor" r:id="rId4" imgW="2438095" imgH="2580952" progId="MSPhotoEd.3">
                  <p:embed/>
                </p:oleObj>
              </mc:Choice>
              <mc:Fallback>
                <p:oleObj name="Fotografia Photo Editor" r:id="rId4" imgW="2438095" imgH="2580952" progId="MSPhotoEd.3">
                  <p:embed/>
                  <p:pic>
                    <p:nvPicPr>
                      <p:cNvPr id="44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813" y="782638"/>
                        <a:ext cx="484187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2554288" y="773113"/>
          <a:ext cx="4937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5" name="Fotografia Photo Editor" r:id="rId6" imgW="2438095" imgH="2580952" progId="MSPhotoEd.3">
                  <p:embed/>
                </p:oleObj>
              </mc:Choice>
              <mc:Fallback>
                <p:oleObj name="Fotografia Photo Editor" r:id="rId6" imgW="2438095" imgH="2580952" progId="MSPhotoEd.3">
                  <p:embed/>
                  <p:pic>
                    <p:nvPicPr>
                      <p:cNvPr id="44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773113"/>
                        <a:ext cx="49371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335213" y="179388"/>
            <a:ext cx="5128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it-IT" sz="2800" dirty="0" smtClean="0">
                <a:latin typeface="Arial Unicode MS" pitchFamily="34" charset="-128"/>
              </a:rPr>
              <a:t>Crystal-to-detector distance (D)</a:t>
            </a:r>
            <a:endParaRPr lang="it-IT" altLang="it-IT" sz="2800" b="1" dirty="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rot="20106916" flipV="1">
            <a:off x="3657600" y="10668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rot="20106916" flipV="1">
            <a:off x="2133600" y="1066800"/>
            <a:ext cx="457200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717125" y="3874954"/>
            <a:ext cx="28472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b="1" dirty="0" smtClean="0">
                <a:latin typeface="Arial Unicode MS" pitchFamily="34" charset="-128"/>
              </a:rPr>
              <a:t>:Additional </a:t>
            </a:r>
            <a:r>
              <a:rPr lang="en-US" altLang="it-IT" sz="1600" b="1" dirty="0">
                <a:latin typeface="Arial Unicode MS" pitchFamily="34" charset="-128"/>
              </a:rPr>
              <a:t>factors to consider:</a:t>
            </a:r>
            <a:endParaRPr lang="it-IT" altLang="it-IT" sz="2400" b="1" dirty="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63364" y="4893022"/>
            <a:ext cx="28003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µ </a:t>
            </a:r>
            <a:r>
              <a:rPr lang="it-IT" sz="1400" dirty="0" smtClean="0"/>
              <a:t>of air  I/Io=0.5 </a:t>
            </a:r>
            <a:r>
              <a:rPr lang="it-IT" sz="1400" dirty="0"/>
              <a:t>1m air</a:t>
            </a:r>
            <a:endParaRPr lang="it-IT" sz="1400" dirty="0" smtClean="0"/>
          </a:p>
          <a:p>
            <a:r>
              <a:rPr lang="it-IT" sz="1400" dirty="0"/>
              <a:t> </a:t>
            </a:r>
            <a:r>
              <a:rPr lang="it-IT" sz="1400" dirty="0" smtClean="0"/>
              <a:t>            cm</a:t>
            </a:r>
            <a:r>
              <a:rPr lang="it-IT" sz="1400" baseline="30000" dirty="0" smtClean="0"/>
              <a:t>-1 </a:t>
            </a:r>
            <a:r>
              <a:rPr lang="it-IT" sz="1400" dirty="0" smtClean="0"/>
              <a:t>      cm          I/Io</a:t>
            </a:r>
            <a:endParaRPr lang="it-IT" sz="1400" baseline="30000" dirty="0" smtClean="0"/>
          </a:p>
          <a:p>
            <a:r>
              <a:rPr lang="it-IT" sz="1400" dirty="0" err="1" smtClean="0"/>
              <a:t>Mo</a:t>
            </a:r>
            <a:r>
              <a:rPr lang="it-IT" sz="1400" dirty="0" smtClean="0"/>
              <a:t>-K</a:t>
            </a:r>
            <a:r>
              <a:rPr lang="el-GR" sz="1400" dirty="0" smtClean="0"/>
              <a:t>α</a:t>
            </a:r>
            <a:r>
              <a:rPr lang="it-IT" sz="1400" dirty="0" smtClean="0"/>
              <a:t> 0.0015   460         86%</a:t>
            </a:r>
          </a:p>
          <a:p>
            <a:r>
              <a:rPr lang="it-IT" sz="1400" dirty="0" smtClean="0"/>
              <a:t>Cu-K</a:t>
            </a:r>
            <a:r>
              <a:rPr lang="el-GR" sz="1400" dirty="0"/>
              <a:t>α</a:t>
            </a:r>
            <a:r>
              <a:rPr lang="it-IT" sz="1400" dirty="0"/>
              <a:t> </a:t>
            </a:r>
            <a:r>
              <a:rPr lang="it-IT" sz="1400" dirty="0" smtClean="0"/>
              <a:t> 0.012       58         30%</a:t>
            </a:r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171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37288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1775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it-IT" sz="3200" b="1" dirty="0" smtClean="0">
                <a:solidFill>
                  <a:schemeClr val="accent2"/>
                </a:solidFill>
              </a:rPr>
              <a:t>Data collection</a:t>
            </a:r>
            <a:endParaRPr lang="en-GB" altLang="it-IT" dirty="0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81200" y="55626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830888" y="3214688"/>
            <a:ext cx="41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2</a:t>
            </a:r>
            <a:r>
              <a:rPr lang="en-US" altLang="it-IT" sz="1800">
                <a:latin typeface="Symbol" panose="05050102010706020507" pitchFamily="18" charset="2"/>
              </a:rPr>
              <a:t>q</a:t>
            </a:r>
            <a:endParaRPr lang="en-US" altLang="it-IT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64971" y="3516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/>
              <a:t>Oscillation</a:t>
            </a:r>
            <a:r>
              <a:rPr lang="it-IT" b="1" dirty="0"/>
              <a:t> Angle </a:t>
            </a:r>
            <a:r>
              <a:rPr lang="it-IT" b="1" dirty="0" smtClean="0"/>
              <a:t>(</a:t>
            </a:r>
            <a:r>
              <a:rPr lang="el-GR" b="1" dirty="0" smtClean="0"/>
              <a:t>Δ</a:t>
            </a:r>
            <a:r>
              <a:rPr lang="el-GR" b="1" dirty="0" smtClean="0">
                <a:sym typeface="Symbol" panose="05050102010706020507" pitchFamily="18" charset="2"/>
              </a:rPr>
              <a:t></a:t>
            </a:r>
            <a:r>
              <a:rPr lang="it-IT" b="1" dirty="0" smtClean="0"/>
              <a:t>)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424544" y="813346"/>
            <a:ext cx="8077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The angle by </a:t>
            </a:r>
            <a:r>
              <a:rPr lang="it-IT" dirty="0" err="1"/>
              <a:t>which</a:t>
            </a:r>
            <a:r>
              <a:rPr lang="it-IT" dirty="0"/>
              <a:t> the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rotated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acquisition</a:t>
            </a:r>
            <a:r>
              <a:rPr lang="it-IT" dirty="0"/>
              <a:t> of a single </a:t>
            </a:r>
            <a:r>
              <a:rPr lang="it-IT" dirty="0" err="1"/>
              <a:t>diffraction</a:t>
            </a:r>
            <a:r>
              <a:rPr lang="it-IT" dirty="0"/>
              <a:t> image.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32014" y="1731863"/>
            <a:ext cx="826225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Optimal</a:t>
            </a:r>
            <a:r>
              <a:rPr lang="it-IT" b="1" dirty="0" smtClean="0"/>
              <a:t> </a:t>
            </a:r>
            <a:r>
              <a:rPr lang="it-IT" b="1" dirty="0"/>
              <a:t>Spot </a:t>
            </a:r>
            <a:r>
              <a:rPr lang="it-IT" b="1" dirty="0" err="1" smtClean="0"/>
              <a:t>Separation</a:t>
            </a:r>
            <a:endParaRPr lang="it-IT" b="1" dirty="0"/>
          </a:p>
          <a:p>
            <a:r>
              <a:rPr lang="it-IT" dirty="0"/>
              <a:t>    The </a:t>
            </a:r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smtClean="0"/>
              <a:t>goal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avoid</a:t>
            </a:r>
            <a:r>
              <a:rPr lang="it-IT" dirty="0"/>
              <a:t> </a:t>
            </a:r>
            <a:r>
              <a:rPr lang="it-IT" dirty="0" err="1"/>
              <a:t>spatial</a:t>
            </a:r>
            <a:r>
              <a:rPr lang="it-IT" dirty="0"/>
              <a:t> </a:t>
            </a:r>
            <a:r>
              <a:rPr lang="it-IT" dirty="0" err="1"/>
              <a:t>overlap</a:t>
            </a:r>
            <a:r>
              <a:rPr lang="it-IT" dirty="0"/>
              <a:t> of </a:t>
            </a:r>
            <a:r>
              <a:rPr lang="it-IT" dirty="0" err="1"/>
              <a:t>diffraction</a:t>
            </a:r>
            <a:r>
              <a:rPr lang="it-IT" dirty="0"/>
              <a:t> </a:t>
            </a:r>
            <a:r>
              <a:rPr lang="it-IT" dirty="0" err="1"/>
              <a:t>spots</a:t>
            </a:r>
            <a:r>
              <a:rPr lang="it-IT" dirty="0"/>
              <a:t> on the detector.</a:t>
            </a:r>
          </a:p>
          <a:p>
            <a:r>
              <a:rPr lang="it-IT" dirty="0"/>
              <a:t>    </a:t>
            </a:r>
            <a:r>
              <a:rPr lang="it-IT" sz="1800" dirty="0" err="1"/>
              <a:t>Larger</a:t>
            </a:r>
            <a:r>
              <a:rPr lang="it-IT" sz="1800" dirty="0"/>
              <a:t> </a:t>
            </a:r>
            <a:r>
              <a:rPr lang="it-IT" sz="1800" dirty="0" err="1"/>
              <a:t>unit</a:t>
            </a:r>
            <a:r>
              <a:rPr lang="it-IT" sz="1800" dirty="0"/>
              <a:t> </a:t>
            </a:r>
            <a:r>
              <a:rPr lang="it-IT" sz="1800" dirty="0" err="1"/>
              <a:t>cells</a:t>
            </a:r>
            <a:r>
              <a:rPr lang="it-IT" sz="1800" dirty="0"/>
              <a:t> (e.g., </a:t>
            </a:r>
            <a:r>
              <a:rPr lang="it-IT" sz="1800" dirty="0" err="1"/>
              <a:t>proteins</a:t>
            </a:r>
            <a:r>
              <a:rPr lang="it-IT" sz="1800" dirty="0"/>
              <a:t> with long </a:t>
            </a:r>
            <a:r>
              <a:rPr lang="it-IT" sz="1800" dirty="0" err="1"/>
              <a:t>axes</a:t>
            </a:r>
            <a:r>
              <a:rPr lang="it-IT" sz="1800" dirty="0"/>
              <a:t>) produce </a:t>
            </a:r>
            <a:r>
              <a:rPr lang="it-IT" sz="1800" dirty="0" err="1"/>
              <a:t>spots</a:t>
            </a:r>
            <a:r>
              <a:rPr lang="it-IT" sz="1800" dirty="0"/>
              <a:t> </a:t>
            </a:r>
            <a:r>
              <a:rPr lang="it-IT" sz="1800" dirty="0" err="1"/>
              <a:t>that</a:t>
            </a:r>
            <a:r>
              <a:rPr lang="it-IT" sz="1800" dirty="0"/>
              <a:t> are </a:t>
            </a:r>
            <a:r>
              <a:rPr lang="it-IT" sz="1800" dirty="0" err="1"/>
              <a:t>closer</a:t>
            </a:r>
            <a:r>
              <a:rPr lang="it-IT" sz="1800" dirty="0"/>
              <a:t> </a:t>
            </a:r>
            <a:r>
              <a:rPr lang="it-IT" sz="1800" dirty="0" err="1"/>
              <a:t>together</a:t>
            </a:r>
            <a:r>
              <a:rPr lang="it-IT" sz="1800" dirty="0"/>
              <a:t>, </a:t>
            </a:r>
            <a:r>
              <a:rPr lang="it-IT" sz="1800" dirty="0" err="1"/>
              <a:t>requiring</a:t>
            </a:r>
            <a:r>
              <a:rPr lang="it-IT" sz="1800" dirty="0"/>
              <a:t> a </a:t>
            </a:r>
            <a:r>
              <a:rPr lang="it-IT" sz="1800" dirty="0" err="1" smtClean="0"/>
              <a:t>smaller</a:t>
            </a:r>
            <a:r>
              <a:rPr lang="el-GR" sz="1800" b="1" dirty="0"/>
              <a:t> Δ</a:t>
            </a:r>
            <a:r>
              <a:rPr lang="el-GR" sz="1800" b="1" dirty="0" smtClean="0">
                <a:sym typeface="Symbol" panose="05050102010706020507" pitchFamily="18" charset="2"/>
              </a:rPr>
              <a:t></a:t>
            </a:r>
            <a:r>
              <a:rPr lang="it-IT" sz="1800" dirty="0" smtClean="0">
                <a:sym typeface="Symbol" panose="05050102010706020507" pitchFamily="18" charset="2"/>
              </a:rPr>
              <a:t> </a:t>
            </a:r>
            <a:r>
              <a:rPr lang="it-IT" sz="1800" dirty="0" smtClean="0"/>
              <a:t> </a:t>
            </a:r>
            <a:r>
              <a:rPr lang="it-IT" sz="1800" dirty="0"/>
              <a:t>(</a:t>
            </a:r>
            <a:r>
              <a:rPr lang="it-IT" sz="1800" dirty="0" err="1" smtClean="0"/>
              <a:t>typically</a:t>
            </a:r>
            <a:r>
              <a:rPr lang="it-IT" sz="1800" dirty="0" smtClean="0"/>
              <a:t> 0.1 to 0.5 °).</a:t>
            </a:r>
            <a:endParaRPr lang="it-IT" sz="1800" dirty="0"/>
          </a:p>
          <a:p>
            <a:r>
              <a:rPr lang="it-IT" sz="1800" dirty="0"/>
              <a:t>    </a:t>
            </a:r>
            <a:r>
              <a:rPr lang="it-IT" sz="1800" dirty="0" err="1"/>
              <a:t>Smaller</a:t>
            </a:r>
            <a:r>
              <a:rPr lang="it-IT" sz="1800" dirty="0"/>
              <a:t> </a:t>
            </a:r>
            <a:r>
              <a:rPr lang="it-IT" sz="1800" dirty="0" err="1"/>
              <a:t>unit</a:t>
            </a:r>
            <a:r>
              <a:rPr lang="it-IT" sz="1800" dirty="0"/>
              <a:t> </a:t>
            </a:r>
            <a:r>
              <a:rPr lang="it-IT" sz="1800" dirty="0" err="1"/>
              <a:t>cells</a:t>
            </a:r>
            <a:r>
              <a:rPr lang="it-IT" sz="1800" dirty="0"/>
              <a:t> (e.g., small </a:t>
            </a:r>
            <a:r>
              <a:rPr lang="it-IT" sz="1800" dirty="0" err="1"/>
              <a:t>molecules</a:t>
            </a:r>
            <a:r>
              <a:rPr lang="it-IT" sz="1800" dirty="0"/>
              <a:t>) can </a:t>
            </a:r>
            <a:r>
              <a:rPr lang="it-IT" sz="1800" dirty="0" err="1"/>
              <a:t>tolerate</a:t>
            </a:r>
            <a:r>
              <a:rPr lang="it-IT" sz="1800" dirty="0"/>
              <a:t> a </a:t>
            </a:r>
            <a:r>
              <a:rPr lang="it-IT" sz="1800" dirty="0" err="1" smtClean="0"/>
              <a:t>larger</a:t>
            </a:r>
            <a:r>
              <a:rPr lang="it-IT" sz="1800" dirty="0" smtClean="0"/>
              <a:t> </a:t>
            </a:r>
            <a:r>
              <a:rPr lang="el-GR" sz="1800" b="1" dirty="0"/>
              <a:t>Δ</a:t>
            </a:r>
            <a:r>
              <a:rPr lang="el-GR" sz="1800" b="1" dirty="0">
                <a:sym typeface="Symbol" panose="05050102010706020507" pitchFamily="18" charset="2"/>
              </a:rPr>
              <a:t></a:t>
            </a:r>
            <a:r>
              <a:rPr lang="it-IT" sz="1800" dirty="0">
                <a:sym typeface="Symbol" panose="05050102010706020507" pitchFamily="18" charset="2"/>
              </a:rPr>
              <a:t> </a:t>
            </a:r>
            <a:r>
              <a:rPr lang="it-IT" sz="1800" dirty="0"/>
              <a:t> (</a:t>
            </a:r>
            <a:r>
              <a:rPr lang="it-IT" sz="1800" dirty="0" err="1"/>
              <a:t>typically</a:t>
            </a:r>
            <a:r>
              <a:rPr lang="it-IT" sz="1800" dirty="0"/>
              <a:t> </a:t>
            </a:r>
            <a:r>
              <a:rPr lang="it-IT" sz="1800" dirty="0" smtClean="0"/>
              <a:t>1.0 °).</a:t>
            </a:r>
          </a:p>
          <a:p>
            <a:endParaRPr lang="it-IT" dirty="0"/>
          </a:p>
          <a:p>
            <a:r>
              <a:rPr lang="it-IT" b="1" dirty="0" smtClean="0"/>
              <a:t>Small </a:t>
            </a:r>
            <a:r>
              <a:rPr lang="el-GR" b="1" dirty="0" smtClean="0"/>
              <a:t> </a:t>
            </a:r>
            <a:r>
              <a:rPr lang="el-GR" b="1" dirty="0"/>
              <a:t>Δ</a:t>
            </a:r>
            <a:r>
              <a:rPr lang="el-GR" b="1" dirty="0">
                <a:sym typeface="Symbol" panose="05050102010706020507" pitchFamily="18" charset="2"/>
              </a:rPr>
              <a:t></a:t>
            </a:r>
            <a:r>
              <a:rPr lang="it-IT" b="1" dirty="0">
                <a:sym typeface="Symbol" panose="05050102010706020507" pitchFamily="18" charset="2"/>
              </a:rPr>
              <a:t> </a:t>
            </a:r>
            <a:r>
              <a:rPr lang="it-IT" b="1" dirty="0" smtClean="0"/>
              <a:t>vs</a:t>
            </a:r>
            <a:r>
              <a:rPr lang="it-IT" b="1" dirty="0"/>
              <a:t>. </a:t>
            </a:r>
            <a:r>
              <a:rPr lang="it-IT" b="1" dirty="0" smtClean="0"/>
              <a:t>Large </a:t>
            </a:r>
            <a:r>
              <a:rPr lang="el-GR" b="1" dirty="0" smtClean="0"/>
              <a:t>Δ</a:t>
            </a:r>
            <a:r>
              <a:rPr lang="el-GR" b="1" dirty="0">
                <a:sym typeface="Symbol" panose="05050102010706020507" pitchFamily="18" charset="2"/>
              </a:rPr>
              <a:t></a:t>
            </a:r>
            <a:r>
              <a:rPr lang="it-IT" b="1" dirty="0">
                <a:sym typeface="Symbol" panose="05050102010706020507" pitchFamily="18" charset="2"/>
              </a:rPr>
              <a:t> </a:t>
            </a:r>
            <a:endParaRPr lang="it-IT" b="1" dirty="0"/>
          </a:p>
          <a:p>
            <a:r>
              <a:rPr lang="it-IT" dirty="0" smtClean="0"/>
              <a:t>    Small </a:t>
            </a:r>
            <a:r>
              <a:rPr lang="el-GR" b="1" dirty="0"/>
              <a:t>Δ</a:t>
            </a:r>
            <a:r>
              <a:rPr lang="el-GR" b="1" dirty="0" smtClean="0">
                <a:sym typeface="Symbol" panose="05050102010706020507" pitchFamily="18" charset="2"/>
              </a:rPr>
              <a:t></a:t>
            </a:r>
            <a:r>
              <a:rPr lang="it-IT" b="1" dirty="0" smtClean="0">
                <a:sym typeface="Symbol" panose="05050102010706020507" pitchFamily="18" charset="2"/>
              </a:rPr>
              <a:t>:</a:t>
            </a:r>
            <a:endParaRPr lang="it-IT" dirty="0"/>
          </a:p>
          <a:p>
            <a:r>
              <a:rPr lang="it-IT" dirty="0" err="1" smtClean="0"/>
              <a:t>Improves</a:t>
            </a:r>
            <a:r>
              <a:rPr lang="it-IT" dirty="0" smtClean="0"/>
              <a:t> </a:t>
            </a:r>
            <a:r>
              <a:rPr lang="it-IT" dirty="0" err="1"/>
              <a:t>signal</a:t>
            </a:r>
            <a:r>
              <a:rPr lang="it-IT" dirty="0"/>
              <a:t>-to-</a:t>
            </a:r>
            <a:r>
              <a:rPr lang="it-IT" dirty="0" err="1"/>
              <a:t>noise</a:t>
            </a:r>
            <a:r>
              <a:rPr lang="it-IT" dirty="0"/>
              <a:t> ratio </a:t>
            </a:r>
            <a:r>
              <a:rPr lang="it-IT" dirty="0" smtClean="0"/>
              <a:t>by </a:t>
            </a:r>
            <a:r>
              <a:rPr lang="it-IT" dirty="0" err="1"/>
              <a:t>reducing</a:t>
            </a:r>
            <a:r>
              <a:rPr lang="it-IT" dirty="0"/>
              <a:t> </a:t>
            </a:r>
            <a:r>
              <a:rPr lang="it-IT" dirty="0" smtClean="0"/>
              <a:t>the background, </a:t>
            </a:r>
          </a:p>
          <a:p>
            <a:r>
              <a:rPr lang="it-IT" dirty="0" err="1"/>
              <a:t>b</a:t>
            </a:r>
            <a:r>
              <a:rPr lang="it-IT" dirty="0" err="1" smtClean="0"/>
              <a:t>ut</a:t>
            </a:r>
            <a:r>
              <a:rPr lang="it-IT" dirty="0" smtClean="0"/>
              <a:t> </a:t>
            </a:r>
            <a:r>
              <a:rPr lang="it-IT" dirty="0" err="1" smtClean="0"/>
              <a:t>reflections</a:t>
            </a:r>
            <a:r>
              <a:rPr lang="it-IT" dirty="0" smtClean="0"/>
              <a:t> are </a:t>
            </a:r>
            <a:r>
              <a:rPr lang="it-IT" dirty="0" err="1" smtClean="0"/>
              <a:t>splitted</a:t>
            </a:r>
            <a:r>
              <a:rPr lang="it-IT" dirty="0" smtClean="0"/>
              <a:t> </a:t>
            </a:r>
            <a:r>
              <a:rPr lang="it-IT" dirty="0" err="1"/>
              <a:t>across</a:t>
            </a:r>
            <a:r>
              <a:rPr lang="it-IT" dirty="0"/>
              <a:t> multiple </a:t>
            </a:r>
            <a:r>
              <a:rPr lang="it-IT" dirty="0" err="1" smtClean="0"/>
              <a:t>frames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    Large </a:t>
            </a:r>
            <a:r>
              <a:rPr lang="el-GR" b="1" dirty="0"/>
              <a:t>Δ</a:t>
            </a:r>
            <a:r>
              <a:rPr lang="el-GR" b="1" dirty="0" smtClean="0">
                <a:sym typeface="Symbol" panose="05050102010706020507" pitchFamily="18" charset="2"/>
              </a:rPr>
              <a:t></a:t>
            </a:r>
            <a:r>
              <a:rPr lang="it-IT" b="1" dirty="0" smtClean="0">
                <a:sym typeface="Symbol" panose="05050102010706020507" pitchFamily="18" charset="2"/>
              </a:rPr>
              <a:t>:</a:t>
            </a:r>
            <a:endParaRPr lang="it-IT" dirty="0"/>
          </a:p>
          <a:p>
            <a:r>
              <a:rPr lang="it-IT" dirty="0" smtClean="0"/>
              <a:t>More full </a:t>
            </a:r>
            <a:r>
              <a:rPr lang="it-IT" dirty="0" err="1" smtClean="0"/>
              <a:t>reflections</a:t>
            </a:r>
            <a:r>
              <a:rPr lang="it-IT" dirty="0" smtClean="0"/>
              <a:t> in a single image, </a:t>
            </a:r>
          </a:p>
          <a:p>
            <a:r>
              <a:rPr lang="it-IT" dirty="0" err="1" smtClean="0"/>
              <a:t>but</a:t>
            </a:r>
            <a:r>
              <a:rPr lang="it-IT" dirty="0" smtClean="0"/>
              <a:t> more background and more </a:t>
            </a:r>
            <a:r>
              <a:rPr lang="it-IT" dirty="0" err="1" smtClean="0"/>
              <a:t>overlap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27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729190" y="317123"/>
            <a:ext cx="31438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Unicode MS" pitchFamily="34" charset="-128"/>
              </a:rPr>
              <a:t>Total </a:t>
            </a:r>
            <a:r>
              <a:rPr lang="it-IT" altLang="it-IT" sz="2800" b="1" dirty="0" err="1">
                <a:latin typeface="Arial Unicode MS" pitchFamily="34" charset="-128"/>
              </a:rPr>
              <a:t>rotation</a:t>
            </a:r>
            <a:r>
              <a:rPr lang="it-IT" altLang="it-IT" sz="2800" b="1" dirty="0">
                <a:latin typeface="Arial Unicode MS" pitchFamily="34" charset="-128"/>
              </a:rPr>
              <a:t> </a:t>
            </a:r>
            <a:r>
              <a:rPr lang="it-IT" altLang="it-IT" sz="2800" b="1" dirty="0" smtClean="0">
                <a:latin typeface="Arial Unicode MS" pitchFamily="34" charset="-128"/>
              </a:rPr>
              <a:t>angle</a:t>
            </a:r>
            <a:endParaRPr lang="it-IT" altLang="it-IT" sz="2800" b="1" dirty="0">
              <a:latin typeface="Arial Unicode MS" pitchFamily="34" charset="-128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69925" y="13398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>
              <a:solidFill>
                <a:srgbClr val="5F5F5F"/>
              </a:solidFill>
              <a:latin typeface="Arial Unicode MS" pitchFamily="34" charset="-128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53340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7200" y="1058386"/>
            <a:ext cx="816428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The minimum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rotation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range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to be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covered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is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dictated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by the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symmetry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of the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crystal’s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space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group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and the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crystal’s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orientation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relative to the X-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ray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beam</a:t>
            </a:r>
            <a:r>
              <a:rPr lang="it-IT" altLang="it-IT" sz="1800" dirty="0" smtClean="0">
                <a:solidFill>
                  <a:srgbClr val="5F5F5F"/>
                </a:solidFill>
                <a:latin typeface="Arial Unicode MS" pitchFamily="34" charset="-128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5F5F5F"/>
              </a:solidFill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In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cases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where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no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anomalous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signal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is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measured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(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Friedel's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law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is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valid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), the minimum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necessary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range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 smtClean="0">
                <a:solidFill>
                  <a:srgbClr val="5F5F5F"/>
                </a:solidFill>
                <a:latin typeface="Arial Unicode MS" pitchFamily="34" charset="-128"/>
              </a:rPr>
              <a:t>is</a:t>
            </a:r>
            <a:r>
              <a:rPr lang="it-IT" altLang="it-IT" sz="1800" dirty="0" smtClean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 smtClean="0">
                <a:solidFill>
                  <a:srgbClr val="5F5F5F"/>
                </a:solidFill>
                <a:latin typeface="Arial Unicode MS" pitchFamily="34" charset="-128"/>
              </a:rPr>
              <a:t>less</a:t>
            </a:r>
            <a:r>
              <a:rPr lang="it-IT" altLang="it-IT" sz="1800" dirty="0" smtClean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 smtClean="0">
                <a:solidFill>
                  <a:srgbClr val="5F5F5F"/>
                </a:solidFill>
                <a:latin typeface="Arial Unicode MS" pitchFamily="34" charset="-128"/>
              </a:rPr>
              <a:t>than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smtClean="0">
                <a:solidFill>
                  <a:srgbClr val="5F5F5F"/>
                </a:solidFill>
                <a:latin typeface="Arial Unicode MS" pitchFamily="34" charset="-128"/>
              </a:rPr>
              <a:t>180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°</a:t>
            </a:r>
            <a:endParaRPr lang="it-IT" altLang="it-IT" sz="1800" dirty="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183086" y="3989770"/>
            <a:ext cx="2438400" cy="179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If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the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crystal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does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not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exhibit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significant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radiation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damage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,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collecting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redundant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data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improves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the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quality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 of the </a:t>
            </a:r>
            <a:r>
              <a:rPr lang="it-IT" altLang="it-IT" sz="1800" dirty="0" err="1">
                <a:solidFill>
                  <a:srgbClr val="5F5F5F"/>
                </a:solidFill>
                <a:latin typeface="Arial Unicode MS" pitchFamily="34" charset="-128"/>
              </a:rPr>
              <a:t>dataset</a:t>
            </a:r>
            <a:r>
              <a:rPr lang="it-IT" altLang="it-IT" sz="1800" dirty="0">
                <a:solidFill>
                  <a:srgbClr val="5F5F5F"/>
                </a:solidFill>
                <a:latin typeface="Arial Unicode MS" pitchFamily="34" charset="-128"/>
              </a:rPr>
              <a:t>.</a:t>
            </a:r>
            <a:endParaRPr lang="it-IT" altLang="it-IT" sz="1800" dirty="0">
              <a:solidFill>
                <a:srgbClr val="5F5F5F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1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408105" y="-37258"/>
            <a:ext cx="2318263" cy="79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buClr>
                <a:srgbClr val="0000FF"/>
              </a:buClr>
              <a:buNone/>
            </a:pPr>
            <a:r>
              <a:rPr lang="en-US" altLang="it-IT" sz="2800" dirty="0">
                <a:latin typeface="Arial Unicode MS" pitchFamily="34" charset="-128"/>
              </a:rPr>
              <a:t>Exposure time</a:t>
            </a:r>
            <a:endParaRPr lang="en-US" altLang="it-IT" sz="2800" dirty="0">
              <a:latin typeface="Arial Unicode MS" pitchFamily="34" charset="-128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90500" y="762000"/>
            <a:ext cx="8463643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smtClean="0">
                <a:latin typeface="Arial Unicode MS" pitchFamily="34" charset="-128"/>
              </a:rPr>
              <a:t>In </a:t>
            </a:r>
            <a:r>
              <a:rPr lang="it-IT" altLang="it-IT" sz="1800" dirty="0" err="1">
                <a:latin typeface="Arial Unicode MS" pitchFamily="34" charset="-128"/>
              </a:rPr>
              <a:t>theory</a:t>
            </a:r>
            <a:r>
              <a:rPr lang="it-IT" altLang="it-IT" sz="1800" dirty="0">
                <a:latin typeface="Arial Unicode MS" pitchFamily="34" charset="-128"/>
              </a:rPr>
              <a:t>, the </a:t>
            </a:r>
            <a:r>
              <a:rPr lang="it-IT" altLang="it-IT" sz="1800" dirty="0" err="1">
                <a:latin typeface="Arial Unicode MS" pitchFamily="34" charset="-128"/>
              </a:rPr>
              <a:t>longer</a:t>
            </a:r>
            <a:r>
              <a:rPr lang="it-IT" altLang="it-IT" sz="1800" dirty="0">
                <a:latin typeface="Arial Unicode MS" pitchFamily="34" charset="-128"/>
              </a:rPr>
              <a:t> the </a:t>
            </a:r>
            <a:r>
              <a:rPr lang="it-IT" altLang="it-IT" sz="1800" dirty="0" err="1">
                <a:latin typeface="Arial Unicode MS" pitchFamily="34" charset="-128"/>
              </a:rPr>
              <a:t>exposure</a:t>
            </a:r>
            <a:r>
              <a:rPr lang="it-IT" altLang="it-IT" sz="1800" dirty="0">
                <a:latin typeface="Arial Unicode MS" pitchFamily="34" charset="-128"/>
              </a:rPr>
              <a:t> time, the </a:t>
            </a:r>
            <a:r>
              <a:rPr lang="it-IT" altLang="it-IT" sz="1800" dirty="0" err="1">
                <a:latin typeface="Arial Unicode MS" pitchFamily="34" charset="-128"/>
              </a:rPr>
              <a:t>greater</a:t>
            </a:r>
            <a:r>
              <a:rPr lang="it-IT" altLang="it-IT" sz="1800" dirty="0">
                <a:latin typeface="Arial Unicode MS" pitchFamily="34" charset="-128"/>
              </a:rPr>
              <a:t> the </a:t>
            </a:r>
            <a:r>
              <a:rPr lang="it-IT" altLang="it-IT" sz="1800" dirty="0" err="1">
                <a:latin typeface="Arial Unicode MS" pitchFamily="34" charset="-128"/>
              </a:rPr>
              <a:t>diffracted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intensity</a:t>
            </a:r>
            <a:r>
              <a:rPr lang="it-IT" altLang="it-IT" sz="1800" dirty="0">
                <a:latin typeface="Arial Unicode MS" pitchFamily="34" charset="-128"/>
              </a:rPr>
              <a:t> and the </a:t>
            </a:r>
            <a:r>
              <a:rPr lang="it-IT" altLang="it-IT" sz="1800" dirty="0" err="1">
                <a:latin typeface="Arial Unicode MS" pitchFamily="34" charset="-128"/>
              </a:rPr>
              <a:t>higher</a:t>
            </a:r>
            <a:r>
              <a:rPr lang="it-IT" altLang="it-IT" sz="1800" dirty="0">
                <a:latin typeface="Arial Unicode MS" pitchFamily="34" charset="-128"/>
              </a:rPr>
              <a:t> the </a:t>
            </a:r>
            <a:r>
              <a:rPr lang="it-IT" altLang="it-IT" sz="1800" dirty="0" err="1">
                <a:latin typeface="Arial" panose="020B0604020202020204" pitchFamily="34" charset="0"/>
              </a:rPr>
              <a:t>I</a:t>
            </a:r>
            <a:r>
              <a:rPr lang="it-IT" altLang="it-IT" sz="1800" baseline="-25000" dirty="0" err="1">
                <a:latin typeface="Arial" panose="020B0604020202020204" pitchFamily="34" charset="0"/>
              </a:rPr>
              <a:t>hkl</a:t>
            </a:r>
            <a:r>
              <a:rPr lang="it-IT" altLang="it-IT" sz="1800" dirty="0">
                <a:latin typeface="Arial" panose="020B0604020202020204" pitchFamily="34" charset="0"/>
              </a:rPr>
              <a:t>/</a:t>
            </a:r>
            <a:r>
              <a:rPr lang="it-IT" altLang="it-IT" sz="1800" dirty="0">
                <a:latin typeface="Symbol" panose="05050102010706020507" pitchFamily="18" charset="2"/>
              </a:rPr>
              <a:t>s</a:t>
            </a:r>
            <a:r>
              <a:rPr lang="it-IT" altLang="it-IT" sz="1800" dirty="0">
                <a:latin typeface="Arial" panose="020B0604020202020204" pitchFamily="34" charset="0"/>
              </a:rPr>
              <a:t>(</a:t>
            </a:r>
            <a:r>
              <a:rPr lang="it-IT" altLang="it-IT" sz="1800" dirty="0" err="1">
                <a:latin typeface="Arial" panose="020B0604020202020204" pitchFamily="34" charset="0"/>
              </a:rPr>
              <a:t>I</a:t>
            </a:r>
            <a:r>
              <a:rPr lang="it-IT" altLang="it-IT" sz="1800" baseline="-25000" dirty="0" err="1">
                <a:latin typeface="Arial" panose="020B0604020202020204" pitchFamily="34" charset="0"/>
              </a:rPr>
              <a:t>hkl</a:t>
            </a:r>
            <a:r>
              <a:rPr lang="it-IT" altLang="it-IT" sz="1800" dirty="0">
                <a:latin typeface="Arial" panose="020B0604020202020204" pitchFamily="34" charset="0"/>
              </a:rPr>
              <a:t>) </a:t>
            </a:r>
            <a:r>
              <a:rPr lang="it-IT" altLang="it-IT" sz="1800" dirty="0" smtClean="0">
                <a:latin typeface="Arial Unicode MS" pitchFamily="34" charset="-128"/>
              </a:rPr>
              <a:t>ratio </a:t>
            </a:r>
            <a:r>
              <a:rPr lang="it-IT" altLang="it-IT" sz="1800" dirty="0">
                <a:latin typeface="Arial Unicode MS" pitchFamily="34" charset="-128"/>
              </a:rPr>
              <a:t>⇒ more accurate </a:t>
            </a:r>
            <a:r>
              <a:rPr lang="it-IT" altLang="it-IT" sz="1800" dirty="0" err="1">
                <a:latin typeface="Arial Unicode MS" pitchFamily="34" charset="-128"/>
              </a:rPr>
              <a:t>measurement</a:t>
            </a:r>
            <a:r>
              <a:rPr lang="it-IT" altLang="it-IT" sz="1800" dirty="0" smtClean="0">
                <a:latin typeface="Arial Unicode MS" pitchFamily="34" charset="-128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400" dirty="0">
                <a:latin typeface="Arial Unicode MS" pitchFamily="34" charset="-128"/>
              </a:rPr>
              <a:t>[In a </a:t>
            </a:r>
            <a:r>
              <a:rPr lang="it-IT" altLang="it-IT" sz="1400" dirty="0" err="1">
                <a:latin typeface="Arial Unicode MS" pitchFamily="34" charset="-128"/>
              </a:rPr>
              <a:t>diffraction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experiment</a:t>
            </a:r>
            <a:r>
              <a:rPr lang="it-IT" altLang="it-IT" sz="1400" dirty="0">
                <a:latin typeface="Arial Unicode MS" pitchFamily="34" charset="-128"/>
              </a:rPr>
              <a:t>, </a:t>
            </a:r>
            <a:r>
              <a:rPr lang="it-IT" altLang="it-IT" sz="1400" dirty="0" err="1">
                <a:latin typeface="Arial Unicode MS" pitchFamily="34" charset="-128"/>
              </a:rPr>
              <a:t>one</a:t>
            </a:r>
            <a:r>
              <a:rPr lang="it-IT" altLang="it-IT" sz="1400" dirty="0">
                <a:latin typeface="Arial Unicode MS" pitchFamily="34" charset="-128"/>
              </a:rPr>
              <a:t> “</a:t>
            </a:r>
            <a:r>
              <a:rPr lang="it-IT" altLang="it-IT" sz="1400" dirty="0" err="1">
                <a:latin typeface="Arial Unicode MS" pitchFamily="34" charset="-128"/>
              </a:rPr>
              <a:t>counts</a:t>
            </a:r>
            <a:r>
              <a:rPr lang="it-IT" altLang="it-IT" sz="1400" dirty="0">
                <a:latin typeface="Arial Unicode MS" pitchFamily="34" charset="-128"/>
              </a:rPr>
              <a:t>” the </a:t>
            </a:r>
            <a:r>
              <a:rPr lang="it-IT" altLang="it-IT" sz="1400" dirty="0" err="1">
                <a:latin typeface="Arial Unicode MS" pitchFamily="34" charset="-128"/>
              </a:rPr>
              <a:t>number</a:t>
            </a:r>
            <a:r>
              <a:rPr lang="it-IT" altLang="it-IT" sz="1400" dirty="0">
                <a:latin typeface="Arial Unicode MS" pitchFamily="34" charset="-128"/>
              </a:rPr>
              <a:t> of </a:t>
            </a:r>
            <a:r>
              <a:rPr lang="it-IT" altLang="it-IT" sz="1400" dirty="0" err="1">
                <a:latin typeface="Arial Unicode MS" pitchFamily="34" charset="-128"/>
              </a:rPr>
              <a:t>photons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that</a:t>
            </a:r>
            <a:r>
              <a:rPr lang="it-IT" altLang="it-IT" sz="1400" dirty="0">
                <a:latin typeface="Arial Unicode MS" pitchFamily="34" charset="-128"/>
              </a:rPr>
              <a:t> hit the detector </a:t>
            </a:r>
            <a:r>
              <a:rPr lang="it-IT" altLang="it-IT" sz="1400" dirty="0" err="1">
                <a:latin typeface="Arial Unicode MS" pitchFamily="34" charset="-128"/>
              </a:rPr>
              <a:t>pixels</a:t>
            </a:r>
            <a:r>
              <a:rPr lang="it-IT" altLang="it-IT" sz="1400" dirty="0">
                <a:latin typeface="Arial Unicode MS" pitchFamily="34" charset="-128"/>
              </a:rPr>
              <a:t> over a </a:t>
            </a:r>
            <a:r>
              <a:rPr lang="it-IT" altLang="it-IT" sz="1400" dirty="0" err="1">
                <a:latin typeface="Arial Unicode MS" pitchFamily="34" charset="-128"/>
              </a:rPr>
              <a:t>given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amount</a:t>
            </a:r>
            <a:r>
              <a:rPr lang="it-IT" altLang="it-IT" sz="1400" dirty="0">
                <a:latin typeface="Arial Unicode MS" pitchFamily="34" charset="-128"/>
              </a:rPr>
              <a:t> of time. </a:t>
            </a:r>
            <a:r>
              <a:rPr lang="it-IT" altLang="it-IT" sz="1400" dirty="0" err="1">
                <a:latin typeface="Arial Unicode MS" pitchFamily="34" charset="-128"/>
              </a:rPr>
              <a:t>This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is</a:t>
            </a:r>
            <a:r>
              <a:rPr lang="it-IT" altLang="it-IT" sz="1400" dirty="0">
                <a:latin typeface="Arial Unicode MS" pitchFamily="34" charset="-128"/>
              </a:rPr>
              <a:t> a </a:t>
            </a:r>
            <a:r>
              <a:rPr lang="it-IT" altLang="it-IT" sz="1400" dirty="0" err="1">
                <a:latin typeface="Arial Unicode MS" pitchFamily="34" charset="-128"/>
              </a:rPr>
              <a:t>process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governed</a:t>
            </a:r>
            <a:r>
              <a:rPr lang="it-IT" altLang="it-IT" sz="1400" dirty="0">
                <a:latin typeface="Arial Unicode MS" pitchFamily="34" charset="-128"/>
              </a:rPr>
              <a:t> by </a:t>
            </a:r>
            <a:r>
              <a:rPr lang="it-IT" altLang="it-IT" sz="1400" dirty="0" err="1">
                <a:latin typeface="Arial Unicode MS" pitchFamily="34" charset="-128"/>
              </a:rPr>
              <a:t>probabilistic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laws</a:t>
            </a:r>
            <a:r>
              <a:rPr lang="it-IT" altLang="it-IT" sz="1400" dirty="0">
                <a:latin typeface="Arial Unicode MS" pitchFamily="34" charset="-128"/>
              </a:rPr>
              <a:t>: the </a:t>
            </a:r>
            <a:r>
              <a:rPr lang="it-IT" altLang="it-IT" sz="1400" dirty="0" err="1">
                <a:latin typeface="Arial Unicode MS" pitchFamily="34" charset="-128"/>
              </a:rPr>
              <a:t>Poisson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distribution</a:t>
            </a:r>
            <a:r>
              <a:rPr lang="it-IT" altLang="it-IT" sz="1400" dirty="0">
                <a:latin typeface="Arial Unicode MS" pitchFamily="34" charset="-128"/>
              </a:rPr>
              <a:t>, </a:t>
            </a:r>
            <a:r>
              <a:rPr lang="it-IT" altLang="it-IT" sz="1400" dirty="0" err="1">
                <a:latin typeface="Arial Unicode MS" pitchFamily="34" charset="-128"/>
              </a:rPr>
              <a:t>also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known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as</a:t>
            </a:r>
            <a:r>
              <a:rPr lang="it-IT" altLang="it-IT" sz="1400" dirty="0">
                <a:latin typeface="Arial Unicode MS" pitchFamily="34" charset="-128"/>
              </a:rPr>
              <a:t> “</a:t>
            </a:r>
            <a:r>
              <a:rPr lang="it-IT" altLang="it-IT" sz="1400" dirty="0" err="1">
                <a:latin typeface="Arial Unicode MS" pitchFamily="34" charset="-128"/>
              </a:rPr>
              <a:t>counting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statistics</a:t>
            </a:r>
            <a:r>
              <a:rPr lang="it-IT" altLang="it-IT" sz="1400" dirty="0">
                <a:latin typeface="Arial Unicode MS" pitchFamily="34" charset="-128"/>
              </a:rPr>
              <a:t>.” The standard </a:t>
            </a:r>
            <a:r>
              <a:rPr lang="it-IT" altLang="it-IT" sz="1400" dirty="0" err="1">
                <a:latin typeface="Arial Unicode MS" pitchFamily="34" charset="-128"/>
              </a:rPr>
              <a:t>deviation</a:t>
            </a:r>
            <a:r>
              <a:rPr lang="it-IT" altLang="it-IT" sz="1400" dirty="0">
                <a:latin typeface="Arial Unicode MS" pitchFamily="34" charset="-128"/>
              </a:rPr>
              <a:t> of a </a:t>
            </a:r>
            <a:r>
              <a:rPr lang="it-IT" altLang="it-IT" sz="1400" dirty="0" err="1">
                <a:latin typeface="Arial Unicode MS" pitchFamily="34" charset="-128"/>
              </a:rPr>
              <a:t>variable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that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follows</a:t>
            </a:r>
            <a:r>
              <a:rPr lang="it-IT" altLang="it-IT" sz="1400" dirty="0">
                <a:latin typeface="Arial Unicode MS" pitchFamily="34" charset="-128"/>
              </a:rPr>
              <a:t> a </a:t>
            </a:r>
            <a:r>
              <a:rPr lang="it-IT" altLang="it-IT" sz="1400" dirty="0" err="1">
                <a:latin typeface="Arial Unicode MS" pitchFamily="34" charset="-128"/>
              </a:rPr>
              <a:t>Poisson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distribution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is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given</a:t>
            </a:r>
            <a:r>
              <a:rPr lang="it-IT" altLang="it-IT" sz="1400" dirty="0">
                <a:latin typeface="Arial Unicode MS" pitchFamily="34" charset="-128"/>
              </a:rPr>
              <a:t> by the </a:t>
            </a:r>
            <a:r>
              <a:rPr lang="it-IT" altLang="it-IT" sz="1400" dirty="0" err="1">
                <a:latin typeface="Arial Unicode MS" pitchFamily="34" charset="-128"/>
              </a:rPr>
              <a:t>square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root</a:t>
            </a:r>
            <a:r>
              <a:rPr lang="it-IT" altLang="it-IT" sz="1400" dirty="0">
                <a:latin typeface="Arial Unicode MS" pitchFamily="34" charset="-128"/>
              </a:rPr>
              <a:t> of the </a:t>
            </a:r>
            <a:r>
              <a:rPr lang="it-IT" altLang="it-IT" sz="1400" dirty="0" err="1">
                <a:latin typeface="Arial Unicode MS" pitchFamily="34" charset="-128"/>
              </a:rPr>
              <a:t>number</a:t>
            </a:r>
            <a:r>
              <a:rPr lang="it-IT" altLang="it-IT" sz="1400" dirty="0">
                <a:latin typeface="Arial Unicode MS" pitchFamily="34" charset="-128"/>
              </a:rPr>
              <a:t> of </a:t>
            </a:r>
            <a:r>
              <a:rPr lang="it-IT" altLang="it-IT" sz="1400" dirty="0" err="1">
                <a:latin typeface="Arial Unicode MS" pitchFamily="34" charset="-128"/>
              </a:rPr>
              <a:t>measured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counts</a:t>
            </a:r>
            <a:r>
              <a:rPr lang="it-IT" altLang="it-IT" sz="1400" dirty="0">
                <a:latin typeface="Arial Unicode MS" pitchFamily="34" charset="-128"/>
              </a:rPr>
              <a:t>. </a:t>
            </a:r>
            <a:r>
              <a:rPr lang="it-IT" altLang="it-IT" sz="1400" dirty="0" err="1">
                <a:latin typeface="Arial Unicode MS" pitchFamily="34" charset="-128"/>
              </a:rPr>
              <a:t>Therefore</a:t>
            </a:r>
            <a:r>
              <a:rPr lang="it-IT" altLang="it-IT" sz="1400" dirty="0">
                <a:latin typeface="Arial Unicode MS" pitchFamily="34" charset="-128"/>
              </a:rPr>
              <a:t>, </a:t>
            </a:r>
            <a:r>
              <a:rPr lang="it-IT" altLang="it-IT" sz="1400" dirty="0" err="1">
                <a:latin typeface="Arial Unicode MS" pitchFamily="34" charset="-128"/>
              </a:rPr>
              <a:t>if</a:t>
            </a:r>
            <a:r>
              <a:rPr lang="it-IT" altLang="it-IT" sz="1400" dirty="0">
                <a:latin typeface="Arial Unicode MS" pitchFamily="34" charset="-128"/>
              </a:rPr>
              <a:t> the </a:t>
            </a:r>
            <a:r>
              <a:rPr lang="it-IT" altLang="it-IT" sz="1400" dirty="0" err="1">
                <a:latin typeface="Arial Unicode MS" pitchFamily="34" charset="-128"/>
              </a:rPr>
              <a:t>intensity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doubles</a:t>
            </a:r>
            <a:r>
              <a:rPr lang="it-IT" altLang="it-IT" sz="1400" dirty="0">
                <a:latin typeface="Arial Unicode MS" pitchFamily="34" charset="-128"/>
              </a:rPr>
              <a:t> (</a:t>
            </a:r>
            <a:r>
              <a:rPr lang="it-IT" altLang="it-IT" sz="1400" dirty="0" smtClean="0">
                <a:latin typeface="Arial Unicode MS" pitchFamily="34" charset="-128"/>
              </a:rPr>
              <a:t>2I) due </a:t>
            </a:r>
            <a:r>
              <a:rPr lang="it-IT" altLang="it-IT" sz="1400" dirty="0">
                <a:latin typeface="Arial Unicode MS" pitchFamily="34" charset="-128"/>
              </a:rPr>
              <a:t>to a </a:t>
            </a:r>
            <a:r>
              <a:rPr lang="it-IT" altLang="it-IT" sz="1400" dirty="0" smtClean="0">
                <a:latin typeface="Arial Unicode MS" pitchFamily="34" charset="-128"/>
              </a:rPr>
              <a:t>double </a:t>
            </a:r>
            <a:r>
              <a:rPr lang="it-IT" altLang="it-IT" sz="1400" dirty="0" err="1">
                <a:latin typeface="Arial Unicode MS" pitchFamily="34" charset="-128"/>
              </a:rPr>
              <a:t>exposure</a:t>
            </a:r>
            <a:r>
              <a:rPr lang="it-IT" altLang="it-IT" sz="1400" dirty="0">
                <a:latin typeface="Arial Unicode MS" pitchFamily="34" charset="-128"/>
              </a:rPr>
              <a:t> time, </a:t>
            </a:r>
            <a:r>
              <a:rPr lang="it-IT" altLang="it-IT" sz="1400" dirty="0" err="1">
                <a:latin typeface="Arial Unicode MS" pitchFamily="34" charset="-128"/>
              </a:rPr>
              <a:t>its</a:t>
            </a:r>
            <a:r>
              <a:rPr lang="it-IT" altLang="it-IT" sz="1400" dirty="0">
                <a:latin typeface="Arial Unicode MS" pitchFamily="34" charset="-128"/>
              </a:rPr>
              <a:t> standard </a:t>
            </a:r>
            <a:r>
              <a:rPr lang="it-IT" altLang="it-IT" sz="1400" dirty="0" err="1">
                <a:latin typeface="Arial Unicode MS" pitchFamily="34" charset="-128"/>
              </a:rPr>
              <a:t>deviation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smtClean="0">
                <a:latin typeface="Symbol" panose="05050102010706020507" pitchFamily="18" charset="2"/>
              </a:rPr>
              <a:t>s</a:t>
            </a:r>
            <a:r>
              <a:rPr lang="it-IT" altLang="it-IT" sz="1400" dirty="0" smtClean="0">
                <a:latin typeface="Arial Unicode MS" pitchFamily="34" charset="-128"/>
              </a:rPr>
              <a:t>(I) </a:t>
            </a:r>
            <a:r>
              <a:rPr lang="it-IT" altLang="it-IT" sz="1400" dirty="0" err="1" smtClean="0">
                <a:latin typeface="Arial Unicode MS" pitchFamily="34" charset="-128"/>
              </a:rPr>
              <a:t>becomes</a:t>
            </a:r>
            <a:r>
              <a:rPr lang="it-IT" altLang="it-IT" sz="1400" dirty="0" smtClean="0">
                <a:latin typeface="Arial Unicode MS" pitchFamily="34" charset="-128"/>
              </a:rPr>
              <a:t> 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>
                <a:latin typeface="Arial Unicode MS" pitchFamily="34" charset="-128"/>
                <a:ea typeface="Arial Unicode MS" pitchFamily="34" charset="-128"/>
              </a:rPr>
              <a:t>√</a:t>
            </a:r>
            <a:r>
              <a:rPr lang="it-IT" altLang="it-IT" sz="1400" dirty="0" smtClean="0">
                <a:latin typeface="Arial Unicode MS" pitchFamily="34" charset="-128"/>
                <a:ea typeface="Arial Unicode MS" pitchFamily="34" charset="-128"/>
              </a:rPr>
              <a:t>2I</a:t>
            </a:r>
            <a:r>
              <a:rPr lang="it-IT" altLang="it-IT" sz="1400" dirty="0" smtClean="0">
                <a:latin typeface="Arial Unicode MS" pitchFamily="34" charset="-128"/>
              </a:rPr>
              <a:t> , </a:t>
            </a:r>
            <a:r>
              <a:rPr lang="it-IT" altLang="it-IT" sz="1400" dirty="0">
                <a:latin typeface="Arial Unicode MS" pitchFamily="34" charset="-128"/>
              </a:rPr>
              <a:t>and the </a:t>
            </a:r>
            <a:r>
              <a:rPr lang="it-IT" altLang="it-IT" sz="1400" dirty="0" smtClean="0">
                <a:latin typeface="Arial Unicode MS" pitchFamily="34" charset="-128"/>
              </a:rPr>
              <a:t>I/</a:t>
            </a:r>
            <a:r>
              <a:rPr lang="it-IT" altLang="it-IT" sz="1400" dirty="0" smtClean="0">
                <a:latin typeface="Symbol" panose="05050102010706020507" pitchFamily="18" charset="2"/>
              </a:rPr>
              <a:t>s</a:t>
            </a:r>
            <a:r>
              <a:rPr lang="it-IT" altLang="it-IT" sz="1400" dirty="0" smtClean="0">
                <a:latin typeface="Arial Unicode MS" pitchFamily="34" charset="-128"/>
              </a:rPr>
              <a:t>(I) </a:t>
            </a:r>
            <a:r>
              <a:rPr lang="it-IT" altLang="it-IT" sz="1400" dirty="0">
                <a:latin typeface="Arial Unicode MS" pitchFamily="34" charset="-128"/>
              </a:rPr>
              <a:t>ratio </a:t>
            </a:r>
            <a:r>
              <a:rPr lang="it-IT" altLang="it-IT" sz="1400" dirty="0" err="1">
                <a:latin typeface="Arial Unicode MS" pitchFamily="34" charset="-128"/>
              </a:rPr>
              <a:t>increases</a:t>
            </a:r>
            <a:r>
              <a:rPr lang="it-IT" altLang="it-IT" sz="1400" dirty="0">
                <a:latin typeface="Arial Unicode MS" pitchFamily="34" charset="-128"/>
              </a:rPr>
              <a:t> by √</a:t>
            </a:r>
            <a:r>
              <a:rPr lang="it-IT" altLang="it-IT" sz="1400" dirty="0" smtClean="0">
                <a:latin typeface="Arial Unicode MS" pitchFamily="34" charset="-128"/>
              </a:rPr>
              <a:t>2 </a:t>
            </a:r>
            <a:r>
              <a:rPr lang="it-IT" altLang="it-IT" sz="1400" dirty="0" err="1" smtClean="0">
                <a:latin typeface="Arial Unicode MS" pitchFamily="34" charset="-128"/>
              </a:rPr>
              <a:t>only</a:t>
            </a:r>
            <a:r>
              <a:rPr lang="it-IT" altLang="it-IT" sz="1400" dirty="0" smtClean="0">
                <a:latin typeface="Arial Unicode MS" pitchFamily="34" charset="-128"/>
                <a:ea typeface="Arial Unicode MS" pitchFamily="34" charset="-128"/>
              </a:rPr>
              <a:t>]</a:t>
            </a:r>
            <a:r>
              <a:rPr lang="it-IT" altLang="it-IT" sz="1400" dirty="0" smtClean="0">
                <a:latin typeface="Arial Unicode MS" pitchFamily="34" charset="-128"/>
              </a:rPr>
              <a:t> </a:t>
            </a:r>
            <a:endParaRPr lang="it-IT" altLang="it-IT" sz="14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sz="1800" dirty="0"/>
              <a:t>In </a:t>
            </a:r>
            <a:r>
              <a:rPr lang="it-IT" sz="1800" dirty="0" err="1"/>
              <a:t>practice</a:t>
            </a:r>
            <a:r>
              <a:rPr lang="it-IT" sz="1800" dirty="0"/>
              <a:t>, </a:t>
            </a:r>
            <a:r>
              <a:rPr lang="it-IT" sz="1800" dirty="0" err="1"/>
              <a:t>there</a:t>
            </a:r>
            <a:r>
              <a:rPr lang="it-IT" sz="1800" dirty="0"/>
              <a:t> are </a:t>
            </a:r>
            <a:r>
              <a:rPr lang="it-IT" sz="1800" dirty="0" err="1"/>
              <a:t>other</a:t>
            </a:r>
            <a:r>
              <a:rPr lang="it-IT" sz="1800" dirty="0"/>
              <a:t> </a:t>
            </a:r>
            <a:r>
              <a:rPr lang="it-IT" sz="1800" dirty="0" err="1"/>
              <a:t>factors</a:t>
            </a:r>
            <a:r>
              <a:rPr lang="it-IT" sz="1800" dirty="0"/>
              <a:t> to </a:t>
            </a:r>
            <a:r>
              <a:rPr lang="it-IT" sz="1800" dirty="0" err="1"/>
              <a:t>consider</a:t>
            </a:r>
            <a:r>
              <a:rPr lang="it-IT" sz="1800" dirty="0"/>
              <a:t> </a:t>
            </a:r>
            <a:r>
              <a:rPr lang="it-IT" sz="1800" dirty="0" err="1"/>
              <a:t>when</a:t>
            </a:r>
            <a:r>
              <a:rPr lang="it-IT" sz="1800" dirty="0"/>
              <a:t> </a:t>
            </a:r>
            <a:r>
              <a:rPr lang="it-IT" sz="1800" dirty="0" err="1"/>
              <a:t>choosing</a:t>
            </a:r>
            <a:r>
              <a:rPr lang="it-IT" sz="1800" dirty="0"/>
              <a:t> the </a:t>
            </a:r>
            <a:r>
              <a:rPr lang="it-IT" sz="1800" dirty="0" err="1"/>
              <a:t>exposure</a:t>
            </a:r>
            <a:r>
              <a:rPr lang="it-IT" sz="1800" dirty="0"/>
              <a:t> time</a:t>
            </a:r>
            <a:r>
              <a:rPr lang="it-IT" sz="1800" dirty="0" smtClean="0"/>
              <a:t>:</a:t>
            </a:r>
            <a:endParaRPr lang="it-IT" altLang="it-IT" sz="18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1800" dirty="0" err="1" smtClean="0">
                <a:latin typeface="Arial Unicode MS" pitchFamily="34" charset="-128"/>
              </a:rPr>
              <a:t>R</a:t>
            </a:r>
            <a:r>
              <a:rPr lang="it-IT" altLang="it-IT" sz="1800" dirty="0" err="1" smtClean="0">
                <a:latin typeface="Arial Unicode MS" pitchFamily="34" charset="-128"/>
              </a:rPr>
              <a:t>adiation</a:t>
            </a:r>
            <a:r>
              <a:rPr lang="it-IT" altLang="it-IT" sz="1800" dirty="0" smtClean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damage</a:t>
            </a:r>
            <a:r>
              <a:rPr lang="it-IT" altLang="it-IT" sz="1800" dirty="0">
                <a:latin typeface="Arial Unicode MS" pitchFamily="34" charset="-128"/>
              </a:rPr>
              <a:t>, in the case of data </a:t>
            </a:r>
            <a:r>
              <a:rPr lang="it-IT" altLang="it-IT" sz="1800" dirty="0" err="1">
                <a:latin typeface="Arial Unicode MS" pitchFamily="34" charset="-128"/>
              </a:rPr>
              <a:t>collection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at</a:t>
            </a:r>
            <a:r>
              <a:rPr lang="it-IT" altLang="it-IT" sz="1800" dirty="0">
                <a:latin typeface="Arial Unicode MS" pitchFamily="34" charset="-128"/>
              </a:rPr>
              <a:t> room </a:t>
            </a:r>
            <a:r>
              <a:rPr lang="it-IT" altLang="it-IT" sz="1800" dirty="0" smtClean="0">
                <a:latin typeface="Arial Unicode MS" pitchFamily="34" charset="-128"/>
              </a:rPr>
              <a:t>temperature or </a:t>
            </a:r>
            <a:r>
              <a:rPr lang="it-IT" altLang="it-IT" sz="1800" dirty="0" err="1">
                <a:latin typeface="Arial Unicode MS" pitchFamily="34" charset="-128"/>
              </a:rPr>
              <a:t>even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at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low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temperatures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when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using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very</a:t>
            </a:r>
            <a:r>
              <a:rPr lang="it-IT" altLang="it-IT" sz="1800" dirty="0">
                <a:latin typeface="Arial Unicode MS" pitchFamily="34" charset="-128"/>
              </a:rPr>
              <a:t> intense </a:t>
            </a:r>
            <a:r>
              <a:rPr lang="it-IT" altLang="it-IT" sz="1800" dirty="0" err="1">
                <a:latin typeface="Arial Unicode MS" pitchFamily="34" charset="-128"/>
              </a:rPr>
              <a:t>synchrotron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 smtClean="0">
                <a:latin typeface="Arial Unicode MS" pitchFamily="34" charset="-128"/>
              </a:rPr>
              <a:t>beams</a:t>
            </a:r>
            <a:endParaRPr lang="it-IT" altLang="it-IT" sz="1800" dirty="0" smtClean="0"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it-IT" altLang="it-IT" sz="1800" dirty="0" smtClean="0"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1800" dirty="0" smtClean="0">
                <a:latin typeface="Arial Unicode MS" pitchFamily="34" charset="-128"/>
              </a:rPr>
              <a:t>“</a:t>
            </a:r>
            <a:r>
              <a:rPr lang="it-IT" altLang="it-IT" sz="1800" dirty="0" err="1">
                <a:latin typeface="Arial Unicode MS" pitchFamily="34" charset="-128"/>
              </a:rPr>
              <a:t>overloads</a:t>
            </a:r>
            <a:r>
              <a:rPr lang="it-IT" altLang="it-IT" sz="1800" dirty="0">
                <a:latin typeface="Arial Unicode MS" pitchFamily="34" charset="-128"/>
              </a:rPr>
              <a:t>,” i.e., </a:t>
            </a:r>
            <a:r>
              <a:rPr lang="it-IT" altLang="it-IT" sz="1800" dirty="0" err="1">
                <a:latin typeface="Arial Unicode MS" pitchFamily="34" charset="-128"/>
              </a:rPr>
              <a:t>reflections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that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become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 smtClean="0">
                <a:latin typeface="Arial Unicode MS" pitchFamily="34" charset="-128"/>
              </a:rPr>
              <a:t>saturated</a:t>
            </a:r>
            <a:r>
              <a:rPr lang="it-IT" altLang="it-IT" sz="1800" dirty="0" smtClean="0">
                <a:latin typeface="Arial Unicode MS" pitchFamily="34" charset="-128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smtClean="0">
                <a:latin typeface="Arial Unicode MS" pitchFamily="34" charset="-128"/>
              </a:rPr>
              <a:t>       detectors </a:t>
            </a:r>
            <a:r>
              <a:rPr lang="it-IT" altLang="it-IT" sz="1400" dirty="0" err="1">
                <a:latin typeface="Arial Unicode MS" pitchFamily="34" charset="-128"/>
              </a:rPr>
              <a:t>have</a:t>
            </a:r>
            <a:r>
              <a:rPr lang="it-IT" altLang="it-IT" sz="1400" dirty="0">
                <a:latin typeface="Arial Unicode MS" pitchFamily="34" charset="-128"/>
              </a:rPr>
              <a:t> a </a:t>
            </a:r>
            <a:r>
              <a:rPr lang="it-IT" altLang="it-IT" sz="1400" dirty="0" err="1">
                <a:latin typeface="Arial Unicode MS" pitchFamily="34" charset="-128"/>
              </a:rPr>
              <a:t>dynamic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range</a:t>
            </a:r>
            <a:r>
              <a:rPr lang="it-IT" altLang="it-IT" sz="1400" dirty="0">
                <a:latin typeface="Arial Unicode MS" pitchFamily="34" charset="-128"/>
              </a:rPr>
              <a:t>, </a:t>
            </a:r>
            <a:r>
              <a:rPr lang="it-IT" altLang="it-IT" sz="1400" dirty="0" err="1">
                <a:latin typeface="Arial Unicode MS" pitchFamily="34" charset="-128"/>
              </a:rPr>
              <a:t>meaning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there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is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smtClean="0">
                <a:latin typeface="Arial Unicode MS" pitchFamily="34" charset="-128"/>
              </a:rPr>
              <a:t>a </a:t>
            </a:r>
            <a:r>
              <a:rPr lang="it-IT" altLang="it-IT" sz="1400" dirty="0" err="1" smtClean="0">
                <a:latin typeface="Arial Unicode MS" pitchFamily="34" charset="-128"/>
              </a:rPr>
              <a:t>number</a:t>
            </a:r>
            <a:r>
              <a:rPr lang="it-IT" altLang="it-IT" sz="1400" dirty="0" smtClean="0">
                <a:latin typeface="Arial Unicode MS" pitchFamily="34" charset="-128"/>
              </a:rPr>
              <a:t> </a:t>
            </a:r>
            <a:r>
              <a:rPr lang="it-IT" altLang="it-IT" sz="1400" dirty="0">
                <a:latin typeface="Arial Unicode MS" pitchFamily="34" charset="-128"/>
              </a:rPr>
              <a:t>of </a:t>
            </a:r>
            <a:endParaRPr lang="it-IT" altLang="it-IT" sz="1400" dirty="0" smtClean="0"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1400" dirty="0" smtClean="0">
                <a:latin typeface="Arial Unicode MS" pitchFamily="34" charset="-128"/>
              </a:rPr>
              <a:t>        </a:t>
            </a:r>
            <a:r>
              <a:rPr lang="it-IT" altLang="it-IT" sz="1400" dirty="0" err="1" smtClean="0">
                <a:latin typeface="Arial Unicode MS" pitchFamily="34" charset="-128"/>
              </a:rPr>
              <a:t>counts</a:t>
            </a:r>
            <a:r>
              <a:rPr lang="it-IT" altLang="it-IT" sz="1400" dirty="0" smtClean="0">
                <a:latin typeface="Arial Unicode MS" pitchFamily="34" charset="-128"/>
              </a:rPr>
              <a:t>  (</a:t>
            </a:r>
            <a:r>
              <a:rPr lang="it-IT" altLang="it-IT" sz="1400" dirty="0" err="1">
                <a:latin typeface="Arial Unicode MS" pitchFamily="34" charset="-128"/>
              </a:rPr>
              <a:t>photons</a:t>
            </a:r>
            <a:r>
              <a:rPr lang="it-IT" altLang="it-IT" sz="1400" dirty="0">
                <a:latin typeface="Arial Unicode MS" pitchFamily="34" charset="-128"/>
              </a:rPr>
              <a:t>) </a:t>
            </a:r>
            <a:r>
              <a:rPr lang="it-IT" altLang="it-IT" sz="1400" dirty="0" err="1">
                <a:latin typeface="Arial Unicode MS" pitchFamily="34" charset="-128"/>
              </a:rPr>
              <a:t>that</a:t>
            </a:r>
            <a:r>
              <a:rPr lang="it-IT" altLang="it-IT" sz="1400" dirty="0">
                <a:latin typeface="Arial Unicode MS" pitchFamily="34" charset="-128"/>
              </a:rPr>
              <a:t> </a:t>
            </a:r>
            <a:r>
              <a:rPr lang="it-IT" altLang="it-IT" sz="1400" dirty="0" err="1">
                <a:latin typeface="Arial Unicode MS" pitchFamily="34" charset="-128"/>
              </a:rPr>
              <a:t>saturates</a:t>
            </a:r>
            <a:r>
              <a:rPr lang="it-IT" altLang="it-IT" sz="1400" dirty="0">
                <a:latin typeface="Arial Unicode MS" pitchFamily="34" charset="-128"/>
              </a:rPr>
              <a:t> the detector </a:t>
            </a:r>
            <a:r>
              <a:rPr lang="it-IT" altLang="it-IT" sz="1400" dirty="0" err="1" smtClean="0">
                <a:latin typeface="Arial Unicode MS" pitchFamily="34" charset="-128"/>
              </a:rPr>
              <a:t>pixels</a:t>
            </a:r>
            <a:r>
              <a:rPr lang="it-IT" altLang="it-IT" sz="1400" dirty="0" smtClean="0">
                <a:latin typeface="Arial Unicode MS" pitchFamily="34" charset="-128"/>
              </a:rPr>
              <a:t>) </a:t>
            </a:r>
          </a:p>
          <a:p>
            <a:pPr>
              <a:spcBef>
                <a:spcPct val="0"/>
              </a:spcBef>
              <a:buNone/>
            </a:pPr>
            <a:endParaRPr lang="it-IT" altLang="it-IT" sz="1400" dirty="0" smtClean="0"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1800" dirty="0">
                <a:latin typeface="Arial Unicode MS" pitchFamily="34" charset="-128"/>
              </a:rPr>
              <a:t>T</a:t>
            </a:r>
            <a:r>
              <a:rPr lang="it-IT" altLang="it-IT" sz="1800" dirty="0" smtClean="0">
                <a:latin typeface="Arial Unicode MS" pitchFamily="34" charset="-128"/>
              </a:rPr>
              <a:t>ime </a:t>
            </a:r>
            <a:r>
              <a:rPr lang="it-IT" altLang="it-IT" sz="1800" dirty="0" err="1">
                <a:latin typeface="Arial Unicode MS" pitchFamily="34" charset="-128"/>
              </a:rPr>
              <a:t>limitations</a:t>
            </a:r>
            <a:r>
              <a:rPr lang="it-IT" altLang="it-IT" sz="1800" dirty="0">
                <a:latin typeface="Arial Unicode MS" pitchFamily="34" charset="-128"/>
              </a:rPr>
              <a:t> </a:t>
            </a:r>
            <a:r>
              <a:rPr lang="it-IT" altLang="it-IT" sz="1800" dirty="0" err="1">
                <a:latin typeface="Arial Unicode MS" pitchFamily="34" charset="-128"/>
              </a:rPr>
              <a:t>available</a:t>
            </a:r>
            <a:r>
              <a:rPr lang="it-IT" altLang="it-IT" sz="1800" dirty="0">
                <a:latin typeface="Arial Unicode MS" pitchFamily="34" charset="-128"/>
              </a:rPr>
              <a:t> for </a:t>
            </a:r>
            <a:r>
              <a:rPr lang="it-IT" altLang="it-IT" sz="1800" dirty="0" smtClean="0">
                <a:latin typeface="Arial Unicode MS" pitchFamily="34" charset="-128"/>
              </a:rPr>
              <a:t>the data </a:t>
            </a:r>
            <a:r>
              <a:rPr lang="it-IT" altLang="it-IT" sz="1800" dirty="0" err="1" smtClean="0">
                <a:latin typeface="Arial Unicode MS" pitchFamily="34" charset="-128"/>
              </a:rPr>
              <a:t>collection</a:t>
            </a:r>
            <a:endParaRPr lang="it-IT" altLang="it-IT" sz="1800" dirty="0" smtClean="0"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endParaRPr lang="it-IT" sz="1800" b="1" dirty="0"/>
          </a:p>
          <a:p>
            <a:pPr>
              <a:spcBef>
                <a:spcPct val="0"/>
              </a:spcBef>
              <a:buNone/>
            </a:pPr>
            <a:r>
              <a:rPr lang="it-IT" sz="1800" b="1" dirty="0" err="1" smtClean="0"/>
              <a:t>Typical</a:t>
            </a:r>
            <a:r>
              <a:rPr lang="it-IT" sz="1800" b="1" dirty="0" smtClean="0"/>
              <a:t> </a:t>
            </a:r>
            <a:r>
              <a:rPr lang="it-IT" sz="1800" b="1" dirty="0" err="1"/>
              <a:t>exposure</a:t>
            </a:r>
            <a:r>
              <a:rPr lang="it-IT" sz="1800" b="1" dirty="0"/>
              <a:t> </a:t>
            </a:r>
            <a:r>
              <a:rPr lang="it-IT" sz="1800" b="1" dirty="0" err="1"/>
              <a:t>times</a:t>
            </a:r>
            <a:r>
              <a:rPr lang="it-IT" sz="1800" b="1" dirty="0"/>
              <a:t> per image (with </a:t>
            </a:r>
            <a:r>
              <a:rPr lang="el-GR" sz="1800" b="1" dirty="0" smtClean="0"/>
              <a:t>Δ</a:t>
            </a:r>
            <a:r>
              <a:rPr lang="it-IT" sz="1800" b="1" dirty="0" smtClean="0">
                <a:sym typeface="Symbol" panose="05050102010706020507" pitchFamily="18" charset="2"/>
              </a:rPr>
              <a:t></a:t>
            </a:r>
            <a:r>
              <a:rPr lang="it-IT" sz="1800" b="1" dirty="0" smtClean="0"/>
              <a:t> </a:t>
            </a:r>
            <a:r>
              <a:rPr lang="it-IT" sz="1800" b="1" dirty="0"/>
              <a:t>= 1°) </a:t>
            </a:r>
            <a:r>
              <a:rPr lang="it-IT" sz="1800" b="1" dirty="0" err="1"/>
              <a:t>range</a:t>
            </a:r>
            <a:r>
              <a:rPr lang="it-IT" sz="1800" b="1" dirty="0"/>
              <a:t> from 15–30 minutes with an “image </a:t>
            </a:r>
            <a:r>
              <a:rPr lang="it-IT" sz="1800" b="1" dirty="0" err="1"/>
              <a:t>plate</a:t>
            </a:r>
            <a:r>
              <a:rPr lang="it-IT" sz="1800" b="1" dirty="0"/>
              <a:t>” detector on </a:t>
            </a:r>
            <a:r>
              <a:rPr lang="it-IT" sz="1800" b="1" dirty="0" err="1"/>
              <a:t>conventional</a:t>
            </a:r>
            <a:r>
              <a:rPr lang="it-IT" sz="1800" b="1" dirty="0"/>
              <a:t> </a:t>
            </a:r>
            <a:r>
              <a:rPr lang="it-IT" sz="1800" b="1" dirty="0" err="1"/>
              <a:t>sources</a:t>
            </a:r>
            <a:r>
              <a:rPr lang="it-IT" sz="1800" b="1" dirty="0"/>
              <a:t>, to a </a:t>
            </a:r>
            <a:r>
              <a:rPr lang="it-IT" sz="1800" b="1" dirty="0" err="1"/>
              <a:t>few</a:t>
            </a:r>
            <a:r>
              <a:rPr lang="it-IT" sz="1800" b="1" dirty="0"/>
              <a:t> </a:t>
            </a:r>
            <a:r>
              <a:rPr lang="it-IT" sz="1800" b="1" dirty="0" err="1"/>
              <a:t>seconds</a:t>
            </a:r>
            <a:r>
              <a:rPr lang="it-IT" sz="1800" b="1" dirty="0"/>
              <a:t> with a CCD </a:t>
            </a:r>
            <a:r>
              <a:rPr lang="it-IT" sz="1800" b="1" dirty="0" smtClean="0"/>
              <a:t>or </a:t>
            </a:r>
            <a:r>
              <a:rPr lang="it-IT" sz="1800" b="1" dirty="0" err="1" smtClean="0"/>
              <a:t>Pilatus</a:t>
            </a:r>
            <a:r>
              <a:rPr lang="it-IT" sz="1800" b="1" dirty="0" smtClean="0"/>
              <a:t> detectors </a:t>
            </a:r>
            <a:r>
              <a:rPr lang="it-IT" sz="1800" b="1" dirty="0"/>
              <a:t>on </a:t>
            </a:r>
            <a:r>
              <a:rPr lang="it-IT" sz="1800" b="1" dirty="0" err="1"/>
              <a:t>synchrotron</a:t>
            </a:r>
            <a:r>
              <a:rPr lang="it-IT" sz="1800" b="1" dirty="0"/>
              <a:t> </a:t>
            </a:r>
            <a:r>
              <a:rPr lang="it-IT" sz="1800" b="1" dirty="0" err="1"/>
              <a:t>sources</a:t>
            </a:r>
            <a:r>
              <a:rPr lang="it-IT" sz="1800" b="1" dirty="0"/>
              <a:t>.</a:t>
            </a:r>
            <a:endParaRPr lang="it-IT" sz="18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Arial Unicode MS" pitchFamily="34" charset="-128"/>
            </a:endParaRPr>
          </a:p>
        </p:txBody>
      </p:sp>
      <p:pic>
        <p:nvPicPr>
          <p:cNvPr id="45060" name="Picture 4" descr="over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4" y="3640698"/>
            <a:ext cx="20574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 rot="522796" flipV="1">
            <a:off x="5532429" y="4404143"/>
            <a:ext cx="1496033" cy="1922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8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124200" y="179388"/>
            <a:ext cx="2523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 dirty="0" smtClean="0">
                <a:solidFill>
                  <a:srgbClr val="5F5F5F"/>
                </a:solidFill>
                <a:latin typeface="Arial Unicode MS" pitchFamily="34" charset="-128"/>
              </a:rPr>
              <a:t>Data Reduction</a:t>
            </a:r>
            <a:endParaRPr lang="it-IT" altLang="it-IT" sz="2800" b="1" dirty="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98450" y="1428228"/>
            <a:ext cx="85153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sz="2000" dirty="0"/>
              <a:t>The </a:t>
            </a:r>
            <a:r>
              <a:rPr lang="it-IT" sz="2000" dirty="0" err="1"/>
              <a:t>process</a:t>
            </a:r>
            <a:r>
              <a:rPr lang="it-IT" sz="2000" dirty="0"/>
              <a:t> </a:t>
            </a:r>
            <a:r>
              <a:rPr lang="it-IT" sz="2000" dirty="0" err="1"/>
              <a:t>converts</a:t>
            </a:r>
            <a:r>
              <a:rPr lang="it-IT" sz="2000" dirty="0"/>
              <a:t> </a:t>
            </a:r>
            <a:r>
              <a:rPr lang="it-IT" sz="2000" dirty="0" err="1"/>
              <a:t>raw</a:t>
            </a:r>
            <a:r>
              <a:rPr lang="it-IT" sz="2000" dirty="0"/>
              <a:t> 2D image spot positions </a:t>
            </a:r>
            <a:r>
              <a:rPr lang="it-IT" sz="2000" dirty="0" err="1"/>
              <a:t>into</a:t>
            </a:r>
            <a:r>
              <a:rPr lang="it-IT" sz="2000" dirty="0"/>
              <a:t> a 3D </a:t>
            </a:r>
            <a:r>
              <a:rPr lang="it-IT" sz="2000" dirty="0" err="1"/>
              <a:t>reciprocal</a:t>
            </a:r>
            <a:r>
              <a:rPr lang="it-IT" sz="2000" dirty="0"/>
              <a:t> </a:t>
            </a:r>
            <a:r>
              <a:rPr lang="it-IT" sz="2000" dirty="0" smtClean="0"/>
              <a:t>lattice.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dirty="0" err="1"/>
              <a:t>Indexing</a:t>
            </a:r>
            <a:r>
              <a:rPr lang="it-IT" altLang="it-IT" sz="2000" b="1" dirty="0"/>
              <a:t> </a:t>
            </a:r>
            <a:r>
              <a:rPr lang="it-IT" altLang="it-IT" sz="2000" b="1" dirty="0"/>
              <a:t>of </a:t>
            </a:r>
            <a:r>
              <a:rPr lang="it-IT" altLang="it-IT" sz="2000" b="1" dirty="0" err="1"/>
              <a:t>reflections</a:t>
            </a:r>
            <a:r>
              <a:rPr lang="it-IT" altLang="it-IT" sz="2000" dirty="0"/>
              <a:t>: </a:t>
            </a:r>
            <a:r>
              <a:rPr lang="it-IT" altLang="it-IT" sz="2000" dirty="0" err="1"/>
              <a:t>each</a:t>
            </a:r>
            <a:r>
              <a:rPr lang="it-IT" altLang="it-IT" sz="2000" dirty="0"/>
              <a:t> spot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associated</a:t>
            </a:r>
            <a:r>
              <a:rPr lang="it-IT" altLang="it-IT" sz="2000" dirty="0"/>
              <a:t> with </a:t>
            </a:r>
            <a:r>
              <a:rPr lang="it-IT" altLang="it-IT" sz="2000" dirty="0" smtClean="0"/>
              <a:t>the </a:t>
            </a:r>
            <a:r>
              <a:rPr lang="it-IT" altLang="it-IT" sz="2000" dirty="0" err="1" smtClean="0"/>
              <a:t>hkl</a:t>
            </a:r>
            <a:r>
              <a:rPr lang="it-IT" altLang="it-IT" sz="2000" dirty="0" smtClean="0"/>
              <a:t> </a:t>
            </a:r>
            <a:r>
              <a:rPr lang="it-IT" altLang="it-IT" sz="2000" dirty="0" err="1" smtClean="0"/>
              <a:t>point</a:t>
            </a:r>
            <a:r>
              <a:rPr lang="it-IT" altLang="it-IT" sz="2000" dirty="0" smtClean="0"/>
              <a:t> </a:t>
            </a:r>
            <a:r>
              <a:rPr lang="it-IT" altLang="it-IT" sz="2000" dirty="0"/>
              <a:t>of the </a:t>
            </a:r>
            <a:r>
              <a:rPr lang="it-IT" altLang="it-IT" sz="2000" dirty="0" err="1"/>
              <a:t>reciprocal</a:t>
            </a:r>
            <a:r>
              <a:rPr lang="it-IT" altLang="it-IT" sz="2000" dirty="0"/>
              <a:t> </a:t>
            </a:r>
            <a:r>
              <a:rPr lang="it-IT" altLang="it-IT" sz="2000" dirty="0" smtClean="0"/>
              <a:t>lattice. </a:t>
            </a:r>
            <a:r>
              <a:rPr lang="it-IT" altLang="it-IT" sz="2000" dirty="0"/>
              <a:t>In </a:t>
            </a:r>
            <a:r>
              <a:rPr lang="it-IT" altLang="it-IT" sz="2000" dirty="0" err="1"/>
              <a:t>this</a:t>
            </a:r>
            <a:r>
              <a:rPr lang="it-IT" altLang="it-IT" sz="2000" dirty="0"/>
              <a:t> way, the </a:t>
            </a:r>
            <a:r>
              <a:rPr lang="it-IT" altLang="it-IT" sz="2000" dirty="0" err="1"/>
              <a:t>orientation</a:t>
            </a:r>
            <a:r>
              <a:rPr lang="it-IT" altLang="it-IT" sz="2000" dirty="0"/>
              <a:t> of the </a:t>
            </a:r>
            <a:r>
              <a:rPr lang="it-IT" altLang="it-IT" sz="2000" dirty="0" err="1"/>
              <a:t>crystal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determined</a:t>
            </a:r>
            <a:r>
              <a:rPr lang="it-IT" altLang="it-IT" sz="2000" dirty="0"/>
              <a:t> with </a:t>
            </a:r>
            <a:r>
              <a:rPr lang="it-IT" altLang="it-IT" sz="2000" dirty="0" err="1"/>
              <a:t>respect</a:t>
            </a:r>
            <a:r>
              <a:rPr lang="it-IT" altLang="it-IT" sz="2000" dirty="0"/>
              <a:t> to a set of </a:t>
            </a:r>
            <a:r>
              <a:rPr lang="it-IT" altLang="it-IT" sz="2000" dirty="0" err="1"/>
              <a:t>reference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axes</a:t>
            </a:r>
            <a:r>
              <a:rPr lang="it-IT" altLang="it-IT" sz="2000" dirty="0"/>
              <a:t>, </a:t>
            </a:r>
            <a:r>
              <a:rPr lang="it-IT" altLang="it-IT" sz="2000" dirty="0" err="1"/>
              <a:t>as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well</a:t>
            </a:r>
            <a:r>
              <a:rPr lang="it-IT" altLang="it-IT" sz="2000" dirty="0"/>
              <a:t> </a:t>
            </a:r>
            <a:r>
              <a:rPr lang="it-IT" altLang="it-IT" sz="2000" dirty="0" err="1"/>
              <a:t>as</a:t>
            </a:r>
            <a:r>
              <a:rPr lang="it-IT" altLang="it-IT" sz="2000" dirty="0"/>
              <a:t> the </a:t>
            </a:r>
            <a:r>
              <a:rPr lang="it-IT" altLang="it-IT" sz="2000" dirty="0" err="1"/>
              <a:t>dimensions</a:t>
            </a:r>
            <a:r>
              <a:rPr lang="it-IT" altLang="it-IT" sz="2000" dirty="0"/>
              <a:t> of the </a:t>
            </a:r>
            <a:r>
              <a:rPr lang="it-IT" altLang="it-IT" sz="2000" dirty="0" err="1"/>
              <a:t>unit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cell</a:t>
            </a:r>
            <a:r>
              <a:rPr lang="it-IT" altLang="it-IT" sz="2000" dirty="0"/>
              <a:t>.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3273201" y="711475"/>
            <a:ext cx="21242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 err="1" smtClean="0"/>
              <a:t>Indexing</a:t>
            </a:r>
            <a:endParaRPr lang="it-IT" altLang="it-IT" sz="4000" b="1" dirty="0"/>
          </a:p>
        </p:txBody>
      </p:sp>
      <p:pic>
        <p:nvPicPr>
          <p:cNvPr id="4710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9243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57646" r="55293" b="24706"/>
          <a:stretch>
            <a:fillRect/>
          </a:stretch>
        </p:blipFill>
        <p:spPr bwMode="auto">
          <a:xfrm>
            <a:off x="4224338" y="3714750"/>
            <a:ext cx="35814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Line 14"/>
          <p:cNvSpPr>
            <a:spLocks noChangeShapeType="1"/>
          </p:cNvSpPr>
          <p:nvPr/>
        </p:nvSpPr>
        <p:spPr bwMode="auto">
          <a:xfrm flipV="1">
            <a:off x="2171700" y="3692525"/>
            <a:ext cx="5629275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2" name="Line 15"/>
          <p:cNvSpPr>
            <a:spLocks noChangeShapeType="1"/>
          </p:cNvSpPr>
          <p:nvPr/>
        </p:nvSpPr>
        <p:spPr bwMode="auto">
          <a:xfrm>
            <a:off x="2182813" y="5603875"/>
            <a:ext cx="5630862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3" name="Rectangle 16"/>
          <p:cNvSpPr>
            <a:spLocks noChangeArrowheads="1"/>
          </p:cNvSpPr>
          <p:nvPr/>
        </p:nvSpPr>
        <p:spPr bwMode="auto">
          <a:xfrm>
            <a:off x="1709738" y="52959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4" name="Line 17"/>
          <p:cNvSpPr>
            <a:spLocks noChangeShapeType="1"/>
          </p:cNvSpPr>
          <p:nvPr/>
        </p:nvSpPr>
        <p:spPr bwMode="auto">
          <a:xfrm>
            <a:off x="1709738" y="5600700"/>
            <a:ext cx="2517775" cy="912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5" name="Line 18"/>
          <p:cNvSpPr>
            <a:spLocks noChangeShapeType="1"/>
          </p:cNvSpPr>
          <p:nvPr/>
        </p:nvSpPr>
        <p:spPr bwMode="auto">
          <a:xfrm flipV="1">
            <a:off x="1709738" y="3692525"/>
            <a:ext cx="2517775" cy="160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16" name="Rectangle 19"/>
          <p:cNvSpPr>
            <a:spLocks noChangeArrowheads="1"/>
          </p:cNvSpPr>
          <p:nvPr/>
        </p:nvSpPr>
        <p:spPr bwMode="auto">
          <a:xfrm>
            <a:off x="4227513" y="3703638"/>
            <a:ext cx="3573462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7117" name="Text Box 21"/>
          <p:cNvSpPr txBox="1">
            <a:spLocks noChangeArrowheads="1"/>
          </p:cNvSpPr>
          <p:nvPr/>
        </p:nvSpPr>
        <p:spPr bwMode="auto">
          <a:xfrm>
            <a:off x="5927725" y="43608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309</a:t>
            </a:r>
          </a:p>
        </p:txBody>
      </p:sp>
      <p:sp>
        <p:nvSpPr>
          <p:cNvPr id="47118" name="Text Box 22"/>
          <p:cNvSpPr txBox="1">
            <a:spLocks noChangeArrowheads="1"/>
          </p:cNvSpPr>
          <p:nvPr/>
        </p:nvSpPr>
        <p:spPr bwMode="auto">
          <a:xfrm>
            <a:off x="5553075" y="43100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308</a:t>
            </a:r>
          </a:p>
        </p:txBody>
      </p:sp>
      <p:sp>
        <p:nvSpPr>
          <p:cNvPr id="47119" name="Text Box 23"/>
          <p:cNvSpPr txBox="1">
            <a:spLocks noChangeArrowheads="1"/>
          </p:cNvSpPr>
          <p:nvPr/>
        </p:nvSpPr>
        <p:spPr bwMode="auto">
          <a:xfrm>
            <a:off x="5191125" y="43100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307</a:t>
            </a:r>
          </a:p>
        </p:txBody>
      </p:sp>
      <p:sp>
        <p:nvSpPr>
          <p:cNvPr id="47120" name="Text Box 24"/>
          <p:cNvSpPr txBox="1">
            <a:spLocks noChangeArrowheads="1"/>
          </p:cNvSpPr>
          <p:nvPr/>
        </p:nvSpPr>
        <p:spPr bwMode="auto">
          <a:xfrm>
            <a:off x="5591175" y="40433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208</a:t>
            </a:r>
          </a:p>
        </p:txBody>
      </p:sp>
      <p:sp>
        <p:nvSpPr>
          <p:cNvPr id="47121" name="Text Box 25"/>
          <p:cNvSpPr txBox="1">
            <a:spLocks noChangeArrowheads="1"/>
          </p:cNvSpPr>
          <p:nvPr/>
        </p:nvSpPr>
        <p:spPr bwMode="auto">
          <a:xfrm>
            <a:off x="5210175" y="402431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207</a:t>
            </a:r>
          </a:p>
        </p:txBody>
      </p:sp>
      <p:sp>
        <p:nvSpPr>
          <p:cNvPr id="47122" name="Text Box 26"/>
          <p:cNvSpPr txBox="1">
            <a:spLocks noChangeArrowheads="1"/>
          </p:cNvSpPr>
          <p:nvPr/>
        </p:nvSpPr>
        <p:spPr bwMode="auto">
          <a:xfrm>
            <a:off x="4762500" y="394811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206</a:t>
            </a:r>
          </a:p>
        </p:txBody>
      </p:sp>
      <p:sp>
        <p:nvSpPr>
          <p:cNvPr id="47123" name="Text Box 27"/>
          <p:cNvSpPr txBox="1">
            <a:spLocks noChangeArrowheads="1"/>
          </p:cNvSpPr>
          <p:nvPr/>
        </p:nvSpPr>
        <p:spPr bwMode="auto">
          <a:xfrm>
            <a:off x="4349750" y="38909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205</a:t>
            </a:r>
          </a:p>
        </p:txBody>
      </p:sp>
      <p:sp>
        <p:nvSpPr>
          <p:cNvPr id="47124" name="Text Box 28"/>
          <p:cNvSpPr txBox="1">
            <a:spLocks noChangeArrowheads="1"/>
          </p:cNvSpPr>
          <p:nvPr/>
        </p:nvSpPr>
        <p:spPr bwMode="auto">
          <a:xfrm>
            <a:off x="4762500" y="371951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105</a:t>
            </a:r>
          </a:p>
        </p:txBody>
      </p:sp>
      <p:sp>
        <p:nvSpPr>
          <p:cNvPr id="47125" name="Text Box 29"/>
          <p:cNvSpPr txBox="1">
            <a:spLocks noChangeArrowheads="1"/>
          </p:cNvSpPr>
          <p:nvPr/>
        </p:nvSpPr>
        <p:spPr bwMode="auto">
          <a:xfrm>
            <a:off x="6467475" y="47291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316</a:t>
            </a:r>
          </a:p>
        </p:txBody>
      </p:sp>
      <p:sp>
        <p:nvSpPr>
          <p:cNvPr id="47126" name="Text Box 30"/>
          <p:cNvSpPr txBox="1">
            <a:spLocks noChangeArrowheads="1"/>
          </p:cNvSpPr>
          <p:nvPr/>
        </p:nvSpPr>
        <p:spPr bwMode="auto">
          <a:xfrm>
            <a:off x="6054725" y="49831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415</a:t>
            </a:r>
          </a:p>
        </p:txBody>
      </p:sp>
      <p:sp>
        <p:nvSpPr>
          <p:cNvPr id="47127" name="Text Box 31"/>
          <p:cNvSpPr txBox="1">
            <a:spLocks noChangeArrowheads="1"/>
          </p:cNvSpPr>
          <p:nvPr/>
        </p:nvSpPr>
        <p:spPr bwMode="auto">
          <a:xfrm>
            <a:off x="7102475" y="49450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425</a:t>
            </a:r>
          </a:p>
        </p:txBody>
      </p:sp>
      <p:sp>
        <p:nvSpPr>
          <p:cNvPr id="47128" name="Text Box 32"/>
          <p:cNvSpPr txBox="1">
            <a:spLocks noChangeArrowheads="1"/>
          </p:cNvSpPr>
          <p:nvPr/>
        </p:nvSpPr>
        <p:spPr bwMode="auto">
          <a:xfrm>
            <a:off x="6727825" y="51609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524</a:t>
            </a:r>
          </a:p>
        </p:txBody>
      </p:sp>
      <p:sp>
        <p:nvSpPr>
          <p:cNvPr id="47129" name="Text Box 33"/>
          <p:cNvSpPr txBox="1">
            <a:spLocks noChangeArrowheads="1"/>
          </p:cNvSpPr>
          <p:nvPr/>
        </p:nvSpPr>
        <p:spPr bwMode="auto">
          <a:xfrm>
            <a:off x="7210425" y="5338763"/>
            <a:ext cx="41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525</a:t>
            </a:r>
          </a:p>
        </p:txBody>
      </p:sp>
      <p:sp>
        <p:nvSpPr>
          <p:cNvPr id="47130" name="Text Box 34"/>
          <p:cNvSpPr txBox="1">
            <a:spLocks noChangeArrowheads="1"/>
          </p:cNvSpPr>
          <p:nvPr/>
        </p:nvSpPr>
        <p:spPr bwMode="auto">
          <a:xfrm>
            <a:off x="6149975" y="572611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-213</a:t>
            </a:r>
          </a:p>
        </p:txBody>
      </p:sp>
      <p:sp>
        <p:nvSpPr>
          <p:cNvPr id="47131" name="Text Box 35"/>
          <p:cNvSpPr txBox="1">
            <a:spLocks noChangeArrowheads="1"/>
          </p:cNvSpPr>
          <p:nvPr/>
        </p:nvSpPr>
        <p:spPr bwMode="auto">
          <a:xfrm>
            <a:off x="6689725" y="559911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-214</a:t>
            </a:r>
          </a:p>
        </p:txBody>
      </p:sp>
      <p:sp>
        <p:nvSpPr>
          <p:cNvPr id="47132" name="Text Box 36"/>
          <p:cNvSpPr txBox="1">
            <a:spLocks noChangeArrowheads="1"/>
          </p:cNvSpPr>
          <p:nvPr/>
        </p:nvSpPr>
        <p:spPr bwMode="auto">
          <a:xfrm>
            <a:off x="6975475" y="578961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-224</a:t>
            </a:r>
          </a:p>
        </p:txBody>
      </p:sp>
      <p:sp>
        <p:nvSpPr>
          <p:cNvPr id="47133" name="Text Box 37"/>
          <p:cNvSpPr txBox="1">
            <a:spLocks noChangeArrowheads="1"/>
          </p:cNvSpPr>
          <p:nvPr/>
        </p:nvSpPr>
        <p:spPr bwMode="auto">
          <a:xfrm>
            <a:off x="6003925" y="38274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118</a:t>
            </a:r>
          </a:p>
        </p:txBody>
      </p:sp>
      <p:sp>
        <p:nvSpPr>
          <p:cNvPr id="47134" name="Text Box 38"/>
          <p:cNvSpPr txBox="1">
            <a:spLocks noChangeArrowheads="1"/>
          </p:cNvSpPr>
          <p:nvPr/>
        </p:nvSpPr>
        <p:spPr bwMode="auto">
          <a:xfrm>
            <a:off x="6880225" y="40941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5738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484" y="404622"/>
            <a:ext cx="88936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Data Collection for </a:t>
            </a:r>
            <a:r>
              <a:rPr lang="it-IT" b="1" dirty="0" err="1"/>
              <a:t>Indexing</a:t>
            </a:r>
            <a:r>
              <a:rPr lang="it-IT" dirty="0"/>
              <a:t>: </a:t>
            </a:r>
            <a:r>
              <a:rPr lang="it-IT" dirty="0" smtClean="0"/>
              <a:t>10–30 </a:t>
            </a:r>
            <a:r>
              <a:rPr lang="it-IT" dirty="0" err="1"/>
              <a:t>initial</a:t>
            </a:r>
            <a:r>
              <a:rPr lang="it-IT" dirty="0"/>
              <a:t> images </a:t>
            </a:r>
            <a:r>
              <a:rPr lang="it-IT" dirty="0" smtClean="0"/>
              <a:t>(</a:t>
            </a:r>
            <a:r>
              <a:rPr lang="el-GR" dirty="0" smtClean="0"/>
              <a:t>Δ</a:t>
            </a:r>
            <a:r>
              <a:rPr lang="el-GR" dirty="0" smtClean="0">
                <a:sym typeface="Symbol" panose="05050102010706020507" pitchFamily="18" charset="2"/>
              </a:rPr>
              <a:t></a:t>
            </a:r>
            <a:r>
              <a:rPr lang="it-IT" dirty="0" smtClean="0">
                <a:sym typeface="Symbol" panose="05050102010706020507" pitchFamily="18" charset="2"/>
              </a:rPr>
              <a:t> =1°)</a:t>
            </a:r>
          </a:p>
          <a:p>
            <a:endParaRPr lang="it-IT" dirty="0"/>
          </a:p>
          <a:p>
            <a:r>
              <a:rPr lang="it-IT" b="1" dirty="0"/>
              <a:t>Spot </a:t>
            </a:r>
            <a:r>
              <a:rPr lang="it-IT" b="1" dirty="0" err="1" smtClean="0"/>
              <a:t>Hunting</a:t>
            </a:r>
            <a:r>
              <a:rPr lang="it-IT" b="1" dirty="0" smtClean="0"/>
              <a:t>: </a:t>
            </a:r>
            <a:r>
              <a:rPr lang="it-IT" dirty="0" err="1" smtClean="0"/>
              <a:t>identifies</a:t>
            </a:r>
            <a:r>
              <a:rPr lang="it-IT" dirty="0" smtClean="0"/>
              <a:t> </a:t>
            </a:r>
            <a:r>
              <a:rPr lang="it-IT" dirty="0" err="1"/>
              <a:t>bright</a:t>
            </a:r>
            <a:r>
              <a:rPr lang="it-IT" dirty="0"/>
              <a:t> </a:t>
            </a:r>
            <a:r>
              <a:rPr lang="it-IT" dirty="0" err="1"/>
              <a:t>spots</a:t>
            </a:r>
            <a:r>
              <a:rPr lang="it-IT" dirty="0"/>
              <a:t> (</a:t>
            </a:r>
            <a:r>
              <a:rPr lang="it-IT" dirty="0" err="1"/>
              <a:t>diffraction</a:t>
            </a:r>
            <a:r>
              <a:rPr lang="it-IT" dirty="0"/>
              <a:t> </a:t>
            </a:r>
            <a:r>
              <a:rPr lang="it-IT" dirty="0" err="1"/>
              <a:t>maxima</a:t>
            </a:r>
            <a:r>
              <a:rPr lang="it-IT" dirty="0"/>
              <a:t>) on the detector and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2D positions,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converts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 positions </a:t>
            </a:r>
            <a:r>
              <a:rPr lang="it-IT" dirty="0" err="1"/>
              <a:t>into</a:t>
            </a:r>
            <a:r>
              <a:rPr lang="it-IT" dirty="0"/>
              <a:t> a 3D </a:t>
            </a:r>
            <a:r>
              <a:rPr lang="it-IT" dirty="0" err="1"/>
              <a:t>reciprocal</a:t>
            </a:r>
            <a:r>
              <a:rPr lang="it-IT" dirty="0"/>
              <a:t> </a:t>
            </a:r>
            <a:r>
              <a:rPr lang="it-IT" dirty="0" smtClean="0"/>
              <a:t>lattice</a:t>
            </a:r>
          </a:p>
          <a:p>
            <a:endParaRPr lang="it-IT" dirty="0"/>
          </a:p>
          <a:p>
            <a:r>
              <a:rPr lang="it-IT" b="1" dirty="0" err="1" smtClean="0"/>
              <a:t>Indexing</a:t>
            </a:r>
            <a:r>
              <a:rPr lang="it-IT" b="1" dirty="0" smtClean="0"/>
              <a:t> the </a:t>
            </a:r>
            <a:r>
              <a:rPr lang="it-IT" b="1" dirty="0" err="1" smtClean="0"/>
              <a:t>Reciprocal</a:t>
            </a:r>
            <a:r>
              <a:rPr lang="it-IT" b="1" dirty="0" smtClean="0"/>
              <a:t> Lattice</a:t>
            </a:r>
            <a:r>
              <a:rPr lang="it-IT" dirty="0"/>
              <a:t>: </a:t>
            </a:r>
            <a:r>
              <a:rPr lang="it-IT" dirty="0" err="1" smtClean="0"/>
              <a:t>Determines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reciprocal</a:t>
            </a:r>
            <a:r>
              <a:rPr lang="it-IT" dirty="0"/>
              <a:t>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and </a:t>
            </a:r>
            <a:r>
              <a:rPr lang="it-IT" dirty="0" err="1"/>
              <a:t>assigns</a:t>
            </a:r>
            <a:r>
              <a:rPr lang="it-IT" dirty="0"/>
              <a:t> the (</a:t>
            </a:r>
            <a:r>
              <a:rPr lang="it-IT" dirty="0" err="1"/>
              <a:t>hkl</a:t>
            </a:r>
            <a:r>
              <a:rPr lang="it-IT" dirty="0"/>
              <a:t>) Miller </a:t>
            </a:r>
            <a:r>
              <a:rPr lang="it-IT" dirty="0" err="1"/>
              <a:t>indices</a:t>
            </a:r>
            <a:r>
              <a:rPr lang="it-IT" dirty="0"/>
              <a:t> to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reflection</a:t>
            </a:r>
            <a:r>
              <a:rPr lang="it-IT" dirty="0"/>
              <a:t>. The </a:t>
            </a:r>
            <a:r>
              <a:rPr lang="it-IT" dirty="0" err="1"/>
              <a:t>unit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and </a:t>
            </a:r>
            <a:r>
              <a:rPr lang="it-IT" dirty="0" err="1"/>
              <a:t>orientation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are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 smtClean="0"/>
              <a:t>determined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err="1" smtClean="0"/>
              <a:t>Orientation</a:t>
            </a:r>
            <a:r>
              <a:rPr lang="it-IT" b="1" dirty="0" smtClean="0"/>
              <a:t> </a:t>
            </a:r>
            <a:r>
              <a:rPr lang="it-IT" b="1" dirty="0"/>
              <a:t>Matrix </a:t>
            </a:r>
            <a:r>
              <a:rPr lang="it-IT" dirty="0"/>
              <a:t>(U Matrix):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connects</a:t>
            </a:r>
            <a:r>
              <a:rPr lang="it-IT" dirty="0"/>
              <a:t> the </a:t>
            </a:r>
            <a:r>
              <a:rPr lang="it-IT" dirty="0" err="1"/>
              <a:t>crystal’s</a:t>
            </a:r>
            <a:r>
              <a:rPr lang="it-IT" dirty="0"/>
              <a:t> </a:t>
            </a:r>
            <a:r>
              <a:rPr lang="it-IT" dirty="0" err="1"/>
              <a:t>internal</a:t>
            </a:r>
            <a:r>
              <a:rPr lang="it-IT" dirty="0"/>
              <a:t> coordinate </a:t>
            </a:r>
            <a:r>
              <a:rPr lang="it-IT" dirty="0" err="1"/>
              <a:t>system</a:t>
            </a:r>
            <a:r>
              <a:rPr lang="it-IT" dirty="0"/>
              <a:t> with the </a:t>
            </a:r>
            <a:r>
              <a:rPr lang="it-IT" dirty="0" err="1"/>
              <a:t>laboratory</a:t>
            </a:r>
            <a:r>
              <a:rPr lang="it-IT" dirty="0"/>
              <a:t> coordinate </a:t>
            </a:r>
            <a:r>
              <a:rPr lang="it-IT" dirty="0" err="1"/>
              <a:t>system</a:t>
            </a:r>
            <a:r>
              <a:rPr lang="it-IT" dirty="0"/>
              <a:t>, </a:t>
            </a:r>
            <a:r>
              <a:rPr lang="it-IT" dirty="0" err="1"/>
              <a:t>defining</a:t>
            </a:r>
            <a:r>
              <a:rPr lang="it-IT" dirty="0"/>
              <a:t> the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orientation</a:t>
            </a:r>
            <a:r>
              <a:rPr lang="it-IT" dirty="0"/>
              <a:t> in </a:t>
            </a:r>
            <a:r>
              <a:rPr lang="it-IT" dirty="0" err="1" smtClean="0"/>
              <a:t>space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 smtClean="0"/>
              <a:t>Lattice </a:t>
            </a:r>
            <a:r>
              <a:rPr lang="it-IT" b="1" dirty="0" err="1" smtClean="0"/>
              <a:t>Type</a:t>
            </a:r>
            <a:r>
              <a:rPr lang="it-IT" b="1" dirty="0"/>
              <a:t> </a:t>
            </a:r>
            <a:r>
              <a:rPr lang="it-IT" b="1" dirty="0" smtClean="0"/>
              <a:t>and </a:t>
            </a:r>
            <a:r>
              <a:rPr lang="it-IT" b="1" dirty="0" err="1" smtClean="0"/>
              <a:t>Laue</a:t>
            </a:r>
            <a:r>
              <a:rPr lang="it-IT" b="1" dirty="0" smtClean="0"/>
              <a:t> </a:t>
            </a:r>
            <a:r>
              <a:rPr lang="it-IT" b="1" dirty="0" err="1" smtClean="0"/>
              <a:t>Symmetry</a:t>
            </a:r>
            <a:r>
              <a:rPr lang="it-IT" b="1" dirty="0" smtClean="0"/>
              <a:t>: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, the </a:t>
            </a:r>
            <a:r>
              <a:rPr lang="it-IT" dirty="0" err="1"/>
              <a:t>Niggli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suggests</a:t>
            </a:r>
            <a:r>
              <a:rPr lang="it-IT" dirty="0"/>
              <a:t> the lattice </a:t>
            </a:r>
            <a:r>
              <a:rPr lang="it-IT" dirty="0" err="1"/>
              <a:t>type</a:t>
            </a:r>
            <a:r>
              <a:rPr lang="it-IT" dirty="0"/>
              <a:t> and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Laue</a:t>
            </a:r>
            <a:r>
              <a:rPr lang="it-IT" dirty="0"/>
              <a:t> </a:t>
            </a:r>
            <a:r>
              <a:rPr lang="it-IT" dirty="0" err="1" smtClean="0"/>
              <a:t>symmetry</a:t>
            </a:r>
            <a:r>
              <a:rPr lang="it-IT" dirty="0" smtClean="0"/>
              <a:t> </a:t>
            </a:r>
            <a:r>
              <a:rPr lang="it-IT" dirty="0" err="1" smtClean="0"/>
              <a:t>compatible</a:t>
            </a:r>
            <a:r>
              <a:rPr lang="it-IT" dirty="0" smtClean="0"/>
              <a:t> with the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167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Integration</a:t>
            </a:r>
            <a:endParaRPr lang="it-IT" altLang="it-IT" dirty="0" smtClean="0"/>
          </a:p>
        </p:txBody>
      </p:sp>
      <p:pic>
        <p:nvPicPr>
          <p:cNvPr id="48131" name="Picture 4" descr="rif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317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integ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2895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039233" y="2924175"/>
            <a:ext cx="28777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 b="1" dirty="0" smtClean="0">
                <a:solidFill>
                  <a:srgbClr val="FFCC00"/>
                </a:solidFill>
                <a:latin typeface="Arial Unicode MS" pitchFamily="34" charset="-128"/>
              </a:rPr>
              <a:t>Pixel </a:t>
            </a:r>
            <a:r>
              <a:rPr lang="it-IT" altLang="it-IT" sz="1600" b="1" dirty="0" err="1" smtClean="0">
                <a:solidFill>
                  <a:srgbClr val="FFCC00"/>
                </a:solidFill>
                <a:latin typeface="Arial Unicode MS" pitchFamily="34" charset="-128"/>
              </a:rPr>
              <a:t>Intensity</a:t>
            </a:r>
            <a:r>
              <a:rPr lang="it-IT" altLang="it-IT" sz="1600" b="1" dirty="0" smtClean="0">
                <a:solidFill>
                  <a:srgbClr val="FFCC00"/>
                </a:solidFill>
                <a:latin typeface="Arial Unicode MS" pitchFamily="34" charset="-128"/>
              </a:rPr>
              <a:t> of </a:t>
            </a:r>
            <a:r>
              <a:rPr lang="it-IT" altLang="it-IT" sz="1600" b="1" dirty="0" err="1" smtClean="0">
                <a:solidFill>
                  <a:srgbClr val="FFCC00"/>
                </a:solidFill>
                <a:latin typeface="Arial Unicode MS" pitchFamily="34" charset="-128"/>
              </a:rPr>
              <a:t>one</a:t>
            </a:r>
            <a:r>
              <a:rPr lang="it-IT" altLang="it-IT" sz="1600" b="1" dirty="0" smtClean="0">
                <a:solidFill>
                  <a:srgbClr val="FFCC00"/>
                </a:solidFill>
                <a:latin typeface="Arial Unicode MS" pitchFamily="34" charset="-128"/>
              </a:rPr>
              <a:t> </a:t>
            </a:r>
            <a:r>
              <a:rPr lang="it-IT" altLang="it-IT" sz="1600" b="1" dirty="0" err="1" smtClean="0">
                <a:solidFill>
                  <a:srgbClr val="FFCC00"/>
                </a:solidFill>
                <a:latin typeface="Arial Unicode MS" pitchFamily="34" charset="-128"/>
              </a:rPr>
              <a:t>reflectio</a:t>
            </a:r>
            <a:r>
              <a:rPr lang="it-IT" altLang="it-IT" sz="1600" b="1" dirty="0" smtClean="0">
                <a:solidFill>
                  <a:srgbClr val="FFCC00"/>
                </a:solidFill>
                <a:latin typeface="Arial Unicode MS" pitchFamily="34" charset="-128"/>
              </a:rPr>
              <a:t> </a:t>
            </a:r>
            <a:endParaRPr lang="it-IT" altLang="it-IT" sz="1600" b="1" dirty="0">
              <a:solidFill>
                <a:srgbClr val="FFCC00"/>
              </a:solidFill>
              <a:latin typeface="Arial Unicode MS" pitchFamily="34" charset="-128"/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316038" y="1390650"/>
            <a:ext cx="40430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 smtClean="0">
                <a:solidFill>
                  <a:srgbClr val="5F5F5F"/>
                </a:solidFill>
              </a:rPr>
              <a:t>Integration of the spot intensity</a:t>
            </a:r>
            <a:endParaRPr lang="en-US" altLang="it-IT" sz="24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reeform 3"/>
          <p:cNvSpPr>
            <a:spLocks/>
          </p:cNvSpPr>
          <p:nvPr/>
        </p:nvSpPr>
        <p:spPr bwMode="auto">
          <a:xfrm>
            <a:off x="835025" y="5087938"/>
            <a:ext cx="1820863" cy="1314450"/>
          </a:xfrm>
          <a:custGeom>
            <a:avLst/>
            <a:gdLst>
              <a:gd name="T0" fmla="*/ 0 w 1147"/>
              <a:gd name="T1" fmla="*/ 2147483646 h 828"/>
              <a:gd name="T2" fmla="*/ 2147483646 w 1147"/>
              <a:gd name="T3" fmla="*/ 2147483646 h 828"/>
              <a:gd name="T4" fmla="*/ 2147483646 w 1147"/>
              <a:gd name="T5" fmla="*/ 2147483646 h 828"/>
              <a:gd name="T6" fmla="*/ 2147483646 w 1147"/>
              <a:gd name="T7" fmla="*/ 2147483646 h 828"/>
              <a:gd name="T8" fmla="*/ 2147483646 w 1147"/>
              <a:gd name="T9" fmla="*/ 2147483646 h 828"/>
              <a:gd name="T10" fmla="*/ 2147483646 w 1147"/>
              <a:gd name="T11" fmla="*/ 2147483646 h 828"/>
              <a:gd name="T12" fmla="*/ 2147483646 w 1147"/>
              <a:gd name="T13" fmla="*/ 2147483646 h 828"/>
              <a:gd name="T14" fmla="*/ 2147483646 w 1147"/>
              <a:gd name="T15" fmla="*/ 0 h 828"/>
              <a:gd name="T16" fmla="*/ 2147483646 w 1147"/>
              <a:gd name="T17" fmla="*/ 2147483646 h 828"/>
              <a:gd name="T18" fmla="*/ 2147483646 w 1147"/>
              <a:gd name="T19" fmla="*/ 2147483646 h 828"/>
              <a:gd name="T20" fmla="*/ 2147483646 w 1147"/>
              <a:gd name="T21" fmla="*/ 2147483646 h 828"/>
              <a:gd name="T22" fmla="*/ 2147483646 w 1147"/>
              <a:gd name="T23" fmla="*/ 2147483646 h 828"/>
              <a:gd name="T24" fmla="*/ 2147483646 w 1147"/>
              <a:gd name="T25" fmla="*/ 2147483646 h 828"/>
              <a:gd name="T26" fmla="*/ 2147483646 w 1147"/>
              <a:gd name="T27" fmla="*/ 2147483646 h 828"/>
              <a:gd name="T28" fmla="*/ 2147483646 w 1147"/>
              <a:gd name="T29" fmla="*/ 2147483646 h 828"/>
              <a:gd name="T30" fmla="*/ 2147483646 w 1147"/>
              <a:gd name="T31" fmla="*/ 2147483646 h 828"/>
              <a:gd name="T32" fmla="*/ 2147483646 w 1147"/>
              <a:gd name="T33" fmla="*/ 2147483646 h 8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147" h="828">
                <a:moveTo>
                  <a:pt x="0" y="502"/>
                </a:moveTo>
                <a:cubicBezTo>
                  <a:pt x="21" y="504"/>
                  <a:pt x="42" y="509"/>
                  <a:pt x="64" y="509"/>
                </a:cubicBezTo>
                <a:cubicBezTo>
                  <a:pt x="94" y="509"/>
                  <a:pt x="125" y="505"/>
                  <a:pt x="156" y="502"/>
                </a:cubicBezTo>
                <a:cubicBezTo>
                  <a:pt x="214" y="494"/>
                  <a:pt x="269" y="483"/>
                  <a:pt x="305" y="431"/>
                </a:cubicBezTo>
                <a:cubicBezTo>
                  <a:pt x="319" y="409"/>
                  <a:pt x="325" y="389"/>
                  <a:pt x="340" y="368"/>
                </a:cubicBezTo>
                <a:cubicBezTo>
                  <a:pt x="354" y="324"/>
                  <a:pt x="364" y="284"/>
                  <a:pt x="375" y="240"/>
                </a:cubicBezTo>
                <a:cubicBezTo>
                  <a:pt x="380" y="172"/>
                  <a:pt x="383" y="131"/>
                  <a:pt x="404" y="70"/>
                </a:cubicBezTo>
                <a:cubicBezTo>
                  <a:pt x="414" y="37"/>
                  <a:pt x="412" y="11"/>
                  <a:pt x="446" y="0"/>
                </a:cubicBezTo>
                <a:cubicBezTo>
                  <a:pt x="474" y="4"/>
                  <a:pt x="490" y="1"/>
                  <a:pt x="510" y="21"/>
                </a:cubicBezTo>
                <a:cubicBezTo>
                  <a:pt x="527" y="38"/>
                  <a:pt x="530" y="63"/>
                  <a:pt x="538" y="85"/>
                </a:cubicBezTo>
                <a:cubicBezTo>
                  <a:pt x="565" y="168"/>
                  <a:pt x="560" y="255"/>
                  <a:pt x="588" y="339"/>
                </a:cubicBezTo>
                <a:cubicBezTo>
                  <a:pt x="588" y="339"/>
                  <a:pt x="601" y="380"/>
                  <a:pt x="602" y="382"/>
                </a:cubicBezTo>
                <a:cubicBezTo>
                  <a:pt x="633" y="429"/>
                  <a:pt x="685" y="447"/>
                  <a:pt x="736" y="467"/>
                </a:cubicBezTo>
                <a:cubicBezTo>
                  <a:pt x="748" y="471"/>
                  <a:pt x="759" y="476"/>
                  <a:pt x="772" y="481"/>
                </a:cubicBezTo>
                <a:cubicBezTo>
                  <a:pt x="785" y="485"/>
                  <a:pt x="814" y="495"/>
                  <a:pt x="814" y="495"/>
                </a:cubicBezTo>
                <a:cubicBezTo>
                  <a:pt x="938" y="490"/>
                  <a:pt x="1028" y="495"/>
                  <a:pt x="1147" y="495"/>
                </a:cubicBezTo>
                <a:lnTo>
                  <a:pt x="1147" y="828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362200" y="61913"/>
            <a:ext cx="38587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b="1" dirty="0" smtClean="0">
                <a:solidFill>
                  <a:schemeClr val="accent2"/>
                </a:solidFill>
                <a:latin typeface="Times" panose="02020603050405020304" pitchFamily="18" charset="0"/>
              </a:rPr>
              <a:t>D</a:t>
            </a:r>
            <a:r>
              <a:rPr lang="en-GB" altLang="it-IT" b="1" dirty="0" smtClean="0">
                <a:solidFill>
                  <a:schemeClr val="accent2"/>
                </a:solidFill>
                <a:latin typeface="Times" panose="02020603050405020304" pitchFamily="18" charset="0"/>
              </a:rPr>
              <a:t>iffraction Intensity</a:t>
            </a:r>
            <a:r>
              <a:rPr lang="en-GB" altLang="it-IT" sz="2400" dirty="0" smtClean="0">
                <a:latin typeface="Times" panose="02020603050405020304" pitchFamily="18" charset="0"/>
              </a:rPr>
              <a:t>:</a:t>
            </a:r>
            <a:endParaRPr lang="en-GB" altLang="it-IT" sz="2400" dirty="0">
              <a:latin typeface="Times" panose="02020603050405020304" pitchFamily="18" charset="0"/>
            </a:endParaRP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752600" y="606425"/>
            <a:ext cx="6103938" cy="2830513"/>
            <a:chOff x="1104" y="382"/>
            <a:chExt cx="3845" cy="1783"/>
          </a:xfrm>
        </p:grpSpPr>
        <p:pic>
          <p:nvPicPr>
            <p:cNvPr id="49178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1" t="57646" r="55293" b="24706"/>
            <a:stretch>
              <a:fillRect/>
            </a:stretch>
          </p:blipFill>
          <p:spPr bwMode="auto">
            <a:xfrm>
              <a:off x="2688" y="384"/>
              <a:ext cx="2256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179" name="Group 7"/>
            <p:cNvGrpSpPr>
              <a:grpSpLocks/>
            </p:cNvGrpSpPr>
            <p:nvPr/>
          </p:nvGrpSpPr>
          <p:grpSpPr bwMode="auto">
            <a:xfrm>
              <a:off x="1104" y="382"/>
              <a:ext cx="3845" cy="1777"/>
              <a:chOff x="1104" y="382"/>
              <a:chExt cx="3845" cy="1777"/>
            </a:xfrm>
          </p:grpSpPr>
          <p:sp>
            <p:nvSpPr>
              <p:cNvPr id="49180" name="Line 8"/>
              <p:cNvSpPr>
                <a:spLocks noChangeShapeType="1"/>
              </p:cNvSpPr>
              <p:nvPr/>
            </p:nvSpPr>
            <p:spPr bwMode="auto">
              <a:xfrm flipV="1">
                <a:off x="1395" y="382"/>
                <a:ext cx="3546" cy="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1" name="Line 9"/>
              <p:cNvSpPr>
                <a:spLocks noChangeShapeType="1"/>
              </p:cNvSpPr>
              <p:nvPr/>
            </p:nvSpPr>
            <p:spPr bwMode="auto">
              <a:xfrm>
                <a:off x="1402" y="1586"/>
                <a:ext cx="3547" cy="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2" name="Rectangle 10"/>
              <p:cNvSpPr>
                <a:spLocks noChangeArrowheads="1"/>
              </p:cNvSpPr>
              <p:nvPr/>
            </p:nvSpPr>
            <p:spPr bwMode="auto">
              <a:xfrm>
                <a:off x="1104" y="1392"/>
                <a:ext cx="28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83" name="Line 11"/>
              <p:cNvSpPr>
                <a:spLocks noChangeShapeType="1"/>
              </p:cNvSpPr>
              <p:nvPr/>
            </p:nvSpPr>
            <p:spPr bwMode="auto">
              <a:xfrm>
                <a:off x="1104" y="1584"/>
                <a:ext cx="1586" cy="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4" name="Line 12"/>
              <p:cNvSpPr>
                <a:spLocks noChangeShapeType="1"/>
              </p:cNvSpPr>
              <p:nvPr/>
            </p:nvSpPr>
            <p:spPr bwMode="auto">
              <a:xfrm flipV="1">
                <a:off x="1104" y="382"/>
                <a:ext cx="1586" cy="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85" name="Rectangle 13"/>
              <p:cNvSpPr>
                <a:spLocks noChangeArrowheads="1"/>
              </p:cNvSpPr>
              <p:nvPr/>
            </p:nvSpPr>
            <p:spPr bwMode="auto">
              <a:xfrm>
                <a:off x="2690" y="389"/>
                <a:ext cx="2251" cy="17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86" name="Line 14"/>
              <p:cNvSpPr>
                <a:spLocks noChangeShapeType="1"/>
              </p:cNvSpPr>
              <p:nvPr/>
            </p:nvSpPr>
            <p:spPr bwMode="auto">
              <a:xfrm>
                <a:off x="3792" y="86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9158" name="Group 15"/>
          <p:cNvGrpSpPr>
            <a:grpSpLocks/>
          </p:cNvGrpSpPr>
          <p:nvPr/>
        </p:nvGrpSpPr>
        <p:grpSpPr bwMode="auto">
          <a:xfrm>
            <a:off x="212725" y="3946525"/>
            <a:ext cx="2987675" cy="2454275"/>
            <a:chOff x="134" y="2486"/>
            <a:chExt cx="1882" cy="1546"/>
          </a:xfrm>
        </p:grpSpPr>
        <p:sp>
          <p:nvSpPr>
            <p:cNvPr id="49165" name="Line 16"/>
            <p:cNvSpPr>
              <a:spLocks noChangeShapeType="1"/>
            </p:cNvSpPr>
            <p:nvPr/>
          </p:nvSpPr>
          <p:spPr bwMode="auto">
            <a:xfrm>
              <a:off x="528" y="403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9166" name="Group 17"/>
            <p:cNvGrpSpPr>
              <a:grpSpLocks/>
            </p:cNvGrpSpPr>
            <p:nvPr/>
          </p:nvGrpSpPr>
          <p:grpSpPr bwMode="auto">
            <a:xfrm>
              <a:off x="134" y="2486"/>
              <a:ext cx="1548" cy="1546"/>
              <a:chOff x="134" y="2486"/>
              <a:chExt cx="1548" cy="1546"/>
            </a:xfrm>
          </p:grpSpPr>
          <p:sp>
            <p:nvSpPr>
              <p:cNvPr id="49167" name="Line 18"/>
              <p:cNvSpPr>
                <a:spLocks noChangeShapeType="1"/>
              </p:cNvSpPr>
              <p:nvPr/>
            </p:nvSpPr>
            <p:spPr bwMode="auto">
              <a:xfrm>
                <a:off x="528" y="29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9168" name="Rectangle 19"/>
              <p:cNvSpPr>
                <a:spLocks noChangeArrowheads="1"/>
              </p:cNvSpPr>
              <p:nvPr/>
            </p:nvSpPr>
            <p:spPr bwMode="auto">
              <a:xfrm>
                <a:off x="530" y="3699"/>
                <a:ext cx="1152" cy="33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it-IT" sz="1400" dirty="0">
                  <a:latin typeface="Courier" pitchFamily="49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it-IT" sz="1400" dirty="0">
                    <a:latin typeface="Courier" pitchFamily="49" charset="0"/>
                  </a:rPr>
                  <a:t>   </a:t>
                </a:r>
                <a:endParaRPr lang="en-GB" altLang="it-IT" sz="2400" dirty="0">
                  <a:latin typeface="Times" panose="02020603050405020304" pitchFamily="18" charset="0"/>
                </a:endParaRPr>
              </a:p>
            </p:txBody>
          </p:sp>
          <p:sp>
            <p:nvSpPr>
              <p:cNvPr id="49169" name="Rectangle 20"/>
              <p:cNvSpPr>
                <a:spLocks noChangeArrowheads="1"/>
              </p:cNvSpPr>
              <p:nvPr/>
            </p:nvSpPr>
            <p:spPr bwMode="auto">
              <a:xfrm>
                <a:off x="816" y="3600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0" name="Rectangle 21"/>
              <p:cNvSpPr>
                <a:spLocks noChangeArrowheads="1"/>
              </p:cNvSpPr>
              <p:nvPr/>
            </p:nvSpPr>
            <p:spPr bwMode="auto">
              <a:xfrm>
                <a:off x="864" y="3552"/>
                <a:ext cx="48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1" name="Rectangle 22"/>
              <p:cNvSpPr>
                <a:spLocks noChangeArrowheads="1"/>
              </p:cNvSpPr>
              <p:nvPr/>
            </p:nvSpPr>
            <p:spPr bwMode="auto">
              <a:xfrm>
                <a:off x="912" y="3266"/>
                <a:ext cx="48" cy="43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2" name="Rectangle 23"/>
              <p:cNvSpPr>
                <a:spLocks noChangeArrowheads="1"/>
              </p:cNvSpPr>
              <p:nvPr/>
            </p:nvSpPr>
            <p:spPr bwMode="auto">
              <a:xfrm>
                <a:off x="960" y="3202"/>
                <a:ext cx="48" cy="49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3" name="Rectangle 24"/>
              <p:cNvSpPr>
                <a:spLocks noChangeArrowheads="1"/>
              </p:cNvSpPr>
              <p:nvPr/>
            </p:nvSpPr>
            <p:spPr bwMode="auto">
              <a:xfrm>
                <a:off x="1008" y="3222"/>
                <a:ext cx="48" cy="47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4" name="Rectangle 25"/>
              <p:cNvSpPr>
                <a:spLocks noChangeArrowheads="1"/>
              </p:cNvSpPr>
              <p:nvPr/>
            </p:nvSpPr>
            <p:spPr bwMode="auto">
              <a:xfrm>
                <a:off x="1056" y="3316"/>
                <a:ext cx="48" cy="3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5" name="Rectangle 26"/>
              <p:cNvSpPr>
                <a:spLocks noChangeArrowheads="1"/>
              </p:cNvSpPr>
              <p:nvPr/>
            </p:nvSpPr>
            <p:spPr bwMode="auto">
              <a:xfrm>
                <a:off x="1104" y="3562"/>
                <a:ext cx="48" cy="13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6" name="Rectangle 27"/>
              <p:cNvSpPr>
                <a:spLocks noChangeArrowheads="1"/>
              </p:cNvSpPr>
              <p:nvPr/>
            </p:nvSpPr>
            <p:spPr bwMode="auto">
              <a:xfrm>
                <a:off x="1152" y="3600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49177" name="Text Box 28"/>
              <p:cNvSpPr txBox="1">
                <a:spLocks noChangeArrowheads="1"/>
              </p:cNvSpPr>
              <p:nvPr/>
            </p:nvSpPr>
            <p:spPr bwMode="auto">
              <a:xfrm>
                <a:off x="134" y="2486"/>
                <a:ext cx="9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 dirty="0" smtClean="0">
                    <a:latin typeface="Times" panose="02020603050405020304" pitchFamily="18" charset="0"/>
                  </a:rPr>
                  <a:t>Integration</a:t>
                </a:r>
                <a:endParaRPr lang="en-GB" altLang="it-IT" sz="2400" dirty="0">
                  <a:latin typeface="Times" panose="02020603050405020304" pitchFamily="18" charset="0"/>
                </a:endParaRPr>
              </a:p>
            </p:txBody>
          </p:sp>
        </p:grpSp>
      </p:grpSp>
      <p:grpSp>
        <p:nvGrpSpPr>
          <p:cNvPr id="49159" name="Group 29"/>
          <p:cNvGrpSpPr>
            <a:grpSpLocks/>
          </p:cNvGrpSpPr>
          <p:nvPr/>
        </p:nvGrpSpPr>
        <p:grpSpPr bwMode="auto">
          <a:xfrm>
            <a:off x="3124200" y="3565525"/>
            <a:ext cx="4503738" cy="2892425"/>
            <a:chOff x="1968" y="2246"/>
            <a:chExt cx="2837" cy="1822"/>
          </a:xfrm>
        </p:grpSpPr>
        <p:grpSp>
          <p:nvGrpSpPr>
            <p:cNvPr id="49161" name="Group 30"/>
            <p:cNvGrpSpPr>
              <a:grpSpLocks/>
            </p:cNvGrpSpPr>
            <p:nvPr/>
          </p:nvGrpSpPr>
          <p:grpSpPr bwMode="auto">
            <a:xfrm>
              <a:off x="2784" y="2246"/>
              <a:ext cx="2021" cy="1822"/>
              <a:chOff x="2784" y="2246"/>
              <a:chExt cx="2021" cy="1822"/>
            </a:xfrm>
          </p:grpSpPr>
          <p:graphicFrame>
            <p:nvGraphicFramePr>
              <p:cNvPr id="49163" name="Object 31"/>
              <p:cNvGraphicFramePr>
                <a:graphicFrameLocks noChangeAspect="1"/>
              </p:cNvGraphicFramePr>
              <p:nvPr/>
            </p:nvGraphicFramePr>
            <p:xfrm>
              <a:off x="2784" y="2544"/>
              <a:ext cx="1969" cy="15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126" name="Document" r:id="rId4" imgW="5486400" imgH="2552700" progId="Word.Document.8">
                      <p:embed/>
                    </p:oleObj>
                  </mc:Choice>
                  <mc:Fallback>
                    <p:oleObj name="Document" r:id="rId4" imgW="5486400" imgH="2552700" progId="Word.Document.8">
                      <p:embed/>
                      <p:pic>
                        <p:nvPicPr>
                          <p:cNvPr id="49163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r="43040" b="5223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84" y="2544"/>
                            <a:ext cx="1969" cy="15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164" name="Text Box 32"/>
              <p:cNvSpPr txBox="1">
                <a:spLocks noChangeArrowheads="1"/>
              </p:cNvSpPr>
              <p:nvPr/>
            </p:nvSpPr>
            <p:spPr bwMode="auto">
              <a:xfrm>
                <a:off x="2870" y="2246"/>
                <a:ext cx="193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it-IT" sz="2400">
                    <a:latin typeface="Times" panose="02020603050405020304" pitchFamily="18" charset="0"/>
                  </a:rPr>
                  <a:t>H  K  L           I    Sig(I)</a:t>
                </a:r>
              </a:p>
            </p:txBody>
          </p:sp>
        </p:grpSp>
        <p:sp>
          <p:nvSpPr>
            <p:cNvPr id="49162" name="AutoShape 33"/>
            <p:cNvSpPr>
              <a:spLocks noChangeArrowheads="1"/>
            </p:cNvSpPr>
            <p:nvPr/>
          </p:nvSpPr>
          <p:spPr bwMode="auto">
            <a:xfrm>
              <a:off x="1968" y="3360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aphicFrame>
        <p:nvGraphicFramePr>
          <p:cNvPr id="49160" name="Object 34"/>
          <p:cNvGraphicFramePr>
            <a:graphicFrameLocks noChangeAspect="1"/>
          </p:cNvGraphicFramePr>
          <p:nvPr/>
        </p:nvGraphicFramePr>
        <p:xfrm>
          <a:off x="5257800" y="5943600"/>
          <a:ext cx="30480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27" name="Equation" r:id="rId6" imgW="1295400" imgH="203200" progId="Equation.3">
                  <p:embed/>
                </p:oleObj>
              </mc:Choice>
              <mc:Fallback>
                <p:oleObj name="Equation" r:id="rId6" imgW="1295400" imgH="203200" progId="Equation.3">
                  <p:embed/>
                  <p:pic>
                    <p:nvPicPr>
                      <p:cNvPr id="4916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943600"/>
                        <a:ext cx="30480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dirty="0" err="1" smtClean="0"/>
              <a:t>Scaling</a:t>
            </a:r>
            <a:r>
              <a:rPr lang="it-IT" altLang="it-IT" sz="4000" dirty="0" smtClean="0"/>
              <a:t> and </a:t>
            </a:r>
            <a:r>
              <a:rPr lang="it-IT" altLang="it-IT" sz="4000" dirty="0" err="1" smtClean="0"/>
              <a:t>Merging</a:t>
            </a:r>
            <a:r>
              <a:rPr lang="it-IT" altLang="it-IT" sz="4000" dirty="0"/>
              <a:t/>
            </a:r>
            <a:br>
              <a:rPr lang="it-IT" altLang="it-IT" sz="4000" dirty="0"/>
            </a:br>
            <a:endParaRPr lang="it-IT" altLang="it-IT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085353"/>
            <a:ext cx="7772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 smtClean="0"/>
              <a:t>intensities</a:t>
            </a:r>
            <a:r>
              <a:rPr lang="it-IT" dirty="0"/>
              <a:t> from the </a:t>
            </a:r>
            <a:r>
              <a:rPr lang="it-IT" dirty="0" err="1"/>
              <a:t>different</a:t>
            </a:r>
            <a:r>
              <a:rPr lang="it-IT" dirty="0"/>
              <a:t> images, </a:t>
            </a:r>
            <a:r>
              <a:rPr lang="it-IT" dirty="0" err="1"/>
              <a:t>corrected</a:t>
            </a:r>
            <a:r>
              <a:rPr lang="it-IT" dirty="0"/>
              <a:t> for </a:t>
            </a:r>
            <a:r>
              <a:rPr lang="it-IT" dirty="0" err="1" smtClean="0"/>
              <a:t>Lorentz-polarization</a:t>
            </a:r>
            <a:r>
              <a:rPr lang="it-IT" dirty="0" smtClean="0"/>
              <a:t> and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, </a:t>
            </a:r>
            <a:r>
              <a:rPr lang="it-IT" dirty="0"/>
              <a:t>are </a:t>
            </a:r>
            <a:r>
              <a:rPr lang="it-IT" dirty="0" err="1"/>
              <a:t>placed</a:t>
            </a:r>
            <a:r>
              <a:rPr lang="it-IT" dirty="0"/>
              <a:t> on a common </a:t>
            </a:r>
            <a:r>
              <a:rPr lang="it-IT" dirty="0" smtClean="0"/>
              <a:t>scale</a:t>
            </a:r>
            <a:r>
              <a:rPr lang="it-IT" altLang="it-IT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dirty="0" smtClean="0"/>
              <a:t>The </a:t>
            </a:r>
            <a:r>
              <a:rPr lang="it-IT" altLang="it-IT" dirty="0" err="1" smtClean="0"/>
              <a:t>partial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reflections</a:t>
            </a:r>
            <a:r>
              <a:rPr lang="it-IT" altLang="it-IT" dirty="0" smtClean="0"/>
              <a:t> (</a:t>
            </a:r>
            <a:r>
              <a:rPr lang="it-IT" altLang="it-IT" dirty="0" err="1" smtClean="0"/>
              <a:t>whose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intensity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collected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across</a:t>
            </a:r>
            <a:r>
              <a:rPr lang="it-IT" altLang="it-IT" dirty="0" smtClean="0"/>
              <a:t> multiple images) are </a:t>
            </a:r>
            <a:r>
              <a:rPr lang="it-IT" altLang="it-IT" dirty="0" err="1" smtClean="0"/>
              <a:t>summed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together</a:t>
            </a:r>
            <a:r>
              <a:rPr lang="it-IT" altLang="it-IT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dirty="0" err="1" smtClean="0"/>
              <a:t>Reflections</a:t>
            </a:r>
            <a:r>
              <a:rPr lang="it-IT" altLang="it-IT" dirty="0" smtClean="0"/>
              <a:t> </a:t>
            </a:r>
            <a:r>
              <a:rPr lang="it-IT" altLang="it-IT" dirty="0" err="1"/>
              <a:t>related</a:t>
            </a:r>
            <a:r>
              <a:rPr lang="it-IT" altLang="it-IT" dirty="0"/>
              <a:t> by </a:t>
            </a:r>
            <a:r>
              <a:rPr lang="it-IT" altLang="it-IT" dirty="0" err="1"/>
              <a:t>symmetry</a:t>
            </a:r>
            <a:r>
              <a:rPr lang="it-IT" altLang="it-IT" dirty="0"/>
              <a:t> are </a:t>
            </a:r>
            <a:r>
              <a:rPr lang="it-IT" altLang="it-IT" dirty="0" err="1" smtClean="0"/>
              <a:t>averaged</a:t>
            </a:r>
            <a:endParaRPr lang="it-IT" altLang="it-IT" dirty="0" smtClean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76300" y="5132513"/>
            <a:ext cx="799139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dirty="0"/>
              <a:t>A </a:t>
            </a:r>
            <a:r>
              <a:rPr lang="it-IT" altLang="it-IT" dirty="0" err="1"/>
              <a:t>final</a:t>
            </a:r>
            <a:r>
              <a:rPr lang="it-IT" altLang="it-IT" dirty="0"/>
              <a:t> </a:t>
            </a:r>
            <a:r>
              <a:rPr lang="it-IT" altLang="it-IT" dirty="0" err="1"/>
              <a:t>dataset</a:t>
            </a:r>
            <a:r>
              <a:rPr lang="it-IT" altLang="it-IT" dirty="0"/>
              <a:t> </a:t>
            </a:r>
            <a:r>
              <a:rPr lang="it-IT" altLang="it-IT" dirty="0" err="1"/>
              <a:t>is</a:t>
            </a:r>
            <a:r>
              <a:rPr lang="it-IT" altLang="it-IT" dirty="0"/>
              <a:t> </a:t>
            </a:r>
            <a:r>
              <a:rPr lang="it-IT" altLang="it-IT" dirty="0" err="1"/>
              <a:t>obtained</a:t>
            </a:r>
            <a:r>
              <a:rPr lang="it-IT" altLang="it-IT" dirty="0"/>
              <a:t>, </a:t>
            </a:r>
            <a:r>
              <a:rPr lang="it-IT" altLang="it-IT" dirty="0" err="1"/>
              <a:t>which</a:t>
            </a:r>
            <a:r>
              <a:rPr lang="it-IT" altLang="it-IT" dirty="0"/>
              <a:t> </a:t>
            </a:r>
            <a:r>
              <a:rPr lang="it-IT" altLang="it-IT" dirty="0" err="1"/>
              <a:t>will</a:t>
            </a:r>
            <a:r>
              <a:rPr lang="it-IT" altLang="it-IT" dirty="0"/>
              <a:t> be </a:t>
            </a:r>
            <a:r>
              <a:rPr lang="it-IT" altLang="it-IT" dirty="0" err="1"/>
              <a:t>used</a:t>
            </a:r>
            <a:r>
              <a:rPr lang="it-IT" altLang="it-IT" dirty="0"/>
              <a:t> for the </a:t>
            </a:r>
            <a:r>
              <a:rPr lang="it-IT" altLang="it-IT" dirty="0" err="1"/>
              <a:t>subsequent</a:t>
            </a:r>
            <a:r>
              <a:rPr lang="it-IT" altLang="it-IT" dirty="0"/>
              <a:t> </a:t>
            </a:r>
            <a:r>
              <a:rPr lang="it-IT" altLang="it-IT" dirty="0" err="1"/>
              <a:t>steps</a:t>
            </a:r>
            <a:r>
              <a:rPr lang="it-IT" altLang="it-IT" dirty="0"/>
              <a:t> in </a:t>
            </a:r>
            <a:r>
              <a:rPr lang="it-IT" altLang="it-IT" dirty="0" err="1"/>
              <a:t>determining</a:t>
            </a:r>
            <a:r>
              <a:rPr lang="it-IT" altLang="it-IT" dirty="0"/>
              <a:t> the </a:t>
            </a:r>
            <a:r>
              <a:rPr lang="it-IT" altLang="it-IT" dirty="0" err="1"/>
              <a:t>three-dimensional</a:t>
            </a:r>
            <a:r>
              <a:rPr lang="it-IT" altLang="it-IT" dirty="0"/>
              <a:t> </a:t>
            </a:r>
            <a:r>
              <a:rPr lang="it-IT" altLang="it-IT" dirty="0" err="1"/>
              <a:t>structure</a:t>
            </a:r>
            <a:r>
              <a:rPr lang="it-IT" altLang="it-IT" dirty="0"/>
              <a:t> of the </a:t>
            </a:r>
            <a:r>
              <a:rPr lang="it-IT" altLang="it-IT" dirty="0" err="1"/>
              <a:t>molecule</a:t>
            </a:r>
            <a:r>
              <a:rPr lang="it-IT" altLang="it-IT" dirty="0"/>
              <a:t>.</a:t>
            </a:r>
            <a:endParaRPr lang="it-IT" altLang="it-IT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8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112863" y="233142"/>
            <a:ext cx="7847020" cy="41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en-US" altLang="it-IT" dirty="0" smtClean="0">
                <a:latin typeface="Arial" panose="020B0604020202020204" pitchFamily="34" charset="0"/>
              </a:rPr>
              <a:t>              </a:t>
            </a:r>
            <a:r>
              <a:rPr lang="en-US" altLang="it-IT" b="1" dirty="0" smtClean="0">
                <a:latin typeface="Arial" panose="020B0604020202020204" pitchFamily="34" charset="0"/>
              </a:rPr>
              <a:t>Data </a:t>
            </a:r>
            <a:r>
              <a:rPr lang="en-US" altLang="it-IT" b="1" dirty="0">
                <a:latin typeface="Arial" panose="020B0604020202020204" pitchFamily="34" charset="0"/>
              </a:rPr>
              <a:t>quality </a:t>
            </a:r>
            <a:r>
              <a:rPr lang="en-US" altLang="it-IT" b="1" dirty="0" smtClean="0">
                <a:latin typeface="Arial" panose="020B0604020202020204" pitchFamily="34" charset="0"/>
              </a:rPr>
              <a:t>analysis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endParaRPr lang="en-GB" altLang="it-IT" sz="800" b="1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Number of unique reflections (independent reflections)</a:t>
            </a:r>
          </a:p>
          <a:p>
            <a:pPr eaLnBrk="1" hangingPunct="1">
              <a:defRPr/>
            </a:pPr>
            <a:endParaRPr lang="en-GB" altLang="it-IT" sz="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Total number of data collected / Total reflections</a:t>
            </a:r>
          </a:p>
          <a:p>
            <a:pPr eaLnBrk="1" hangingPunct="1">
              <a:defRPr/>
            </a:pPr>
            <a:endParaRPr lang="en-GB" sz="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Internal consistency (</a:t>
            </a:r>
            <a:r>
              <a:rPr lang="en-GB" altLang="it-IT" dirty="0" err="1" smtClean="0">
                <a:solidFill>
                  <a:srgbClr val="5F5F5F"/>
                </a:solidFill>
              </a:rPr>
              <a:t>R</a:t>
            </a:r>
            <a:r>
              <a:rPr lang="en-GB" altLang="it-IT" baseline="-25000" dirty="0" err="1" smtClean="0">
                <a:solidFill>
                  <a:srgbClr val="5F5F5F"/>
                </a:solidFill>
              </a:rPr>
              <a:t>merge</a:t>
            </a:r>
            <a:r>
              <a:rPr lang="en-GB" altLang="it-IT" dirty="0" smtClean="0">
                <a:solidFill>
                  <a:srgbClr val="5F5F5F"/>
                </a:solidFill>
              </a:rPr>
              <a:t>)</a:t>
            </a:r>
          </a:p>
          <a:p>
            <a:pPr eaLnBrk="1" hangingPunct="1">
              <a:defRPr/>
            </a:pPr>
            <a:endParaRPr lang="en-GB" sz="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it-IT" dirty="0" smtClean="0"/>
              <a:t>Completeness (percentage of theoretical data)</a:t>
            </a:r>
          </a:p>
          <a:p>
            <a:pPr eaLnBrk="1" hangingPunct="1">
              <a:defRPr/>
            </a:pPr>
            <a:endParaRPr lang="en-GB" altLang="it-IT" sz="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it-IT" dirty="0" smtClean="0"/>
              <a:t>Number (or fraction) of measurements rejected by statistics</a:t>
            </a:r>
          </a:p>
          <a:p>
            <a:pPr eaLnBrk="1" hangingPunct="1">
              <a:defRPr/>
            </a:pPr>
            <a:endParaRPr lang="en-GB" altLang="it-IT" sz="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Mean Intensity / standard </a:t>
            </a:r>
            <a:r>
              <a:rPr lang="en-GB" dirty="0"/>
              <a:t>deviations </a:t>
            </a:r>
            <a:r>
              <a:rPr lang="en-GB" dirty="0" smtClean="0"/>
              <a:t>(&lt;I/</a:t>
            </a:r>
            <a:r>
              <a:rPr lang="en-GB" dirty="0" smtClean="0">
                <a:sym typeface="Symbol" panose="05050102010706020507" pitchFamily="18" charset="2"/>
              </a:rPr>
              <a:t>(I)&gt;)</a:t>
            </a:r>
          </a:p>
          <a:p>
            <a:pPr eaLnBrk="1" hangingPunct="1">
              <a:defRPr/>
            </a:pPr>
            <a:endParaRPr lang="en-GB" sz="8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it-IT" dirty="0" smtClean="0"/>
              <a:t>RESOLUTION </a:t>
            </a:r>
            <a:r>
              <a:rPr lang="en-GB" altLang="it-IT" dirty="0" err="1" smtClean="0"/>
              <a:t>d</a:t>
            </a:r>
            <a:r>
              <a:rPr lang="en-GB" altLang="it-IT" baseline="-25000" dirty="0" err="1" smtClean="0"/>
              <a:t>min</a:t>
            </a:r>
            <a:r>
              <a:rPr lang="en-GB" altLang="it-IT" dirty="0" smtClean="0"/>
              <a:t> = </a:t>
            </a:r>
            <a:r>
              <a:rPr lang="en-GB" altLang="it-IT" dirty="0" smtClean="0">
                <a:sym typeface="Symbol" panose="05050102010706020507" pitchFamily="18" charset="2"/>
              </a:rPr>
              <a:t></a:t>
            </a:r>
            <a:r>
              <a:rPr lang="en-GB" altLang="it-IT" dirty="0" smtClean="0"/>
              <a:t>/2sen</a:t>
            </a:r>
            <a:r>
              <a:rPr lang="en-GB" altLang="it-IT" dirty="0" smtClean="0">
                <a:sym typeface="Symbol" panose="05050102010706020507" pitchFamily="18" charset="2"/>
              </a:rPr>
              <a:t></a:t>
            </a:r>
            <a:r>
              <a:rPr lang="en-GB" altLang="it-IT" baseline="-25000" dirty="0" smtClean="0"/>
              <a:t>max</a:t>
            </a:r>
            <a:endParaRPr lang="en-GB" altLang="it-IT" baseline="-25000" dirty="0" smtClean="0"/>
          </a:p>
        </p:txBody>
      </p:sp>
      <p:sp>
        <p:nvSpPr>
          <p:cNvPr id="52227" name="Rectangle 7"/>
          <p:cNvSpPr>
            <a:spLocks noChangeArrowheads="1"/>
          </p:cNvSpPr>
          <p:nvPr/>
        </p:nvSpPr>
        <p:spPr bwMode="auto">
          <a:xfrm>
            <a:off x="564543" y="4271165"/>
            <a:ext cx="857945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i="1" dirty="0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5F5F5F"/>
                </a:solidFill>
              </a:rPr>
              <a:t> R</a:t>
            </a:r>
            <a:r>
              <a:rPr lang="en-US" altLang="it-IT" sz="2400" baseline="-25000" dirty="0">
                <a:solidFill>
                  <a:srgbClr val="5F5F5F"/>
                </a:solidFill>
              </a:rPr>
              <a:t>merge</a:t>
            </a:r>
            <a:r>
              <a:rPr lang="en-US" altLang="it-IT" sz="2400" dirty="0">
                <a:solidFill>
                  <a:srgbClr val="5F5F5F"/>
                </a:solidFill>
              </a:rPr>
              <a:t> =  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∑</a:t>
            </a:r>
            <a:r>
              <a:rPr lang="en-US" altLang="it-IT" sz="2400" baseline="-250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 ∑</a:t>
            </a:r>
            <a:r>
              <a:rPr lang="en-US" altLang="it-IT" sz="2400" baseline="-25000" dirty="0" err="1" smtClean="0">
                <a:solidFill>
                  <a:srgbClr val="5F5F5F"/>
                </a:solidFill>
                <a:sym typeface="Symbol" panose="05050102010706020507" pitchFamily="18" charset="2"/>
              </a:rPr>
              <a:t>i</a:t>
            </a:r>
            <a:r>
              <a:rPr lang="en-US" altLang="it-IT" sz="2400" baseline="50000" dirty="0" err="1" smtClean="0">
                <a:solidFill>
                  <a:srgbClr val="5F5F5F"/>
                </a:solidFill>
                <a:sym typeface="Symbol" panose="05050102010706020507" pitchFamily="18" charset="2"/>
              </a:rPr>
              <a:t>n</a:t>
            </a:r>
            <a:r>
              <a:rPr lang="en-US" altLang="it-IT" sz="900" baseline="100000" dirty="0" err="1" smtClean="0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2400" dirty="0" smtClean="0">
                <a:solidFill>
                  <a:srgbClr val="5F5F5F"/>
                </a:solidFill>
                <a:sym typeface="Symbol" panose="05050102010706020507" pitchFamily="18" charset="2"/>
              </a:rPr>
              <a:t> 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| I</a:t>
            </a:r>
            <a:r>
              <a:rPr lang="en-US" altLang="it-IT" sz="2400" baseline="-25000" dirty="0">
                <a:solidFill>
                  <a:srgbClr val="5F5F5F"/>
                </a:solidFill>
                <a:sym typeface="Symbol" panose="05050102010706020507" pitchFamily="18" charset="2"/>
              </a:rPr>
              <a:t>i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(</a:t>
            </a:r>
            <a:r>
              <a:rPr lang="en-US" altLang="it-IT" sz="24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) - &lt;I(</a:t>
            </a:r>
            <a:r>
              <a:rPr lang="en-US" altLang="it-IT" sz="24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)&gt;| / ∑</a:t>
            </a:r>
            <a:r>
              <a:rPr lang="en-US" altLang="it-IT" sz="2400" baseline="-250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 | &lt;I(</a:t>
            </a:r>
            <a:r>
              <a:rPr lang="en-US" altLang="it-IT" sz="24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2400" dirty="0">
                <a:solidFill>
                  <a:srgbClr val="5F5F5F"/>
                </a:solidFill>
                <a:sym typeface="Symbol" panose="05050102010706020507" pitchFamily="18" charset="2"/>
              </a:rPr>
              <a:t>)&gt;|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800" dirty="0">
              <a:solidFill>
                <a:srgbClr val="5F5F5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>
                <a:solidFill>
                  <a:srgbClr val="5F5F5F"/>
                </a:solidFill>
                <a:sym typeface="Symbol" panose="05050102010706020507" pitchFamily="18" charset="2"/>
              </a:rPr>
              <a:t>In general, the lower the R</a:t>
            </a:r>
            <a:r>
              <a:rPr lang="en-US" altLang="it-IT" sz="1400" baseline="-25000" dirty="0">
                <a:solidFill>
                  <a:srgbClr val="5F5F5F"/>
                </a:solidFill>
                <a:sym typeface="Symbol" panose="05050102010706020507" pitchFamily="18" charset="2"/>
              </a:rPr>
              <a:t>merge</a:t>
            </a:r>
            <a:r>
              <a:rPr lang="en-US" altLang="it-IT" sz="1400" dirty="0">
                <a:solidFill>
                  <a:srgbClr val="5F5F5F"/>
                </a:solidFill>
                <a:sym typeface="Symbol" panose="05050102010706020507" pitchFamily="18" charset="2"/>
              </a:rPr>
              <a:t>, the better the dataset; however, it is important to remember that this index is influenced by data redundancy (it increases as redundancy increases</a:t>
            </a:r>
            <a:r>
              <a:rPr lang="en-US" altLang="it-IT" sz="1400" dirty="0" smtClean="0">
                <a:solidFill>
                  <a:srgbClr val="5F5F5F"/>
                </a:solidFill>
                <a:sym typeface="Symbol" panose="05050102010706020507" pitchFamily="18" charset="2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400" dirty="0" smtClean="0">
              <a:solidFill>
                <a:srgbClr val="5F5F5F"/>
              </a:solidFill>
              <a:sym typeface="Symbol" panose="05050102010706020507" pitchFamily="18" charset="2"/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en-US" altLang="it-IT" sz="1800" dirty="0" err="1" smtClean="0">
                <a:solidFill>
                  <a:srgbClr val="5F5F5F"/>
                </a:solidFill>
              </a:rPr>
              <a:t>R</a:t>
            </a:r>
            <a:r>
              <a:rPr lang="en-US" altLang="it-IT" sz="1800" baseline="-25000" dirty="0" err="1" smtClean="0">
                <a:solidFill>
                  <a:srgbClr val="5F5F5F"/>
                </a:solidFill>
              </a:rPr>
              <a:t>meas</a:t>
            </a:r>
            <a:r>
              <a:rPr lang="en-US" altLang="it-IT" sz="1800" dirty="0" smtClean="0">
                <a:solidFill>
                  <a:srgbClr val="5F5F5F"/>
                </a:solidFill>
              </a:rPr>
              <a:t> </a:t>
            </a:r>
            <a:r>
              <a:rPr lang="en-US" altLang="it-IT" sz="1800" dirty="0">
                <a:solidFill>
                  <a:srgbClr val="5F5F5F"/>
                </a:solidFill>
              </a:rPr>
              <a:t>= 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∑</a:t>
            </a:r>
            <a:r>
              <a:rPr lang="en-US" altLang="it-IT" sz="1800" baseline="-25000" dirty="0" err="1" smtClean="0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 err="1" smtClean="0">
                <a:solidFill>
                  <a:srgbClr val="5F5F5F"/>
                </a:solidFill>
              </a:rPr>
              <a:t>√n</a:t>
            </a:r>
            <a:r>
              <a:rPr lang="en-US" altLang="it-IT" sz="1800" baseline="-25000" dirty="0" err="1" smtClean="0">
                <a:solidFill>
                  <a:srgbClr val="5F5F5F"/>
                </a:solidFill>
              </a:rPr>
              <a:t>hkl</a:t>
            </a:r>
            <a:r>
              <a:rPr lang="en-US" altLang="it-IT" sz="1800" dirty="0" smtClean="0">
                <a:solidFill>
                  <a:srgbClr val="5F5F5F"/>
                </a:solidFill>
              </a:rPr>
              <a:t>/(n</a:t>
            </a:r>
            <a:r>
              <a:rPr lang="en-US" altLang="it-IT" sz="1800" baseline="-25000" dirty="0" smtClean="0">
                <a:solidFill>
                  <a:srgbClr val="5F5F5F"/>
                </a:solidFill>
              </a:rPr>
              <a:t>hkl</a:t>
            </a:r>
            <a:r>
              <a:rPr lang="en-US" altLang="it-IT" sz="1800" dirty="0" smtClean="0">
                <a:solidFill>
                  <a:srgbClr val="5F5F5F"/>
                </a:solidFill>
              </a:rPr>
              <a:t>-1) 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∑</a:t>
            </a:r>
            <a:r>
              <a:rPr lang="en-US" altLang="it-IT" sz="1800" baseline="-25000" dirty="0" err="1">
                <a:solidFill>
                  <a:srgbClr val="5F5F5F"/>
                </a:solidFill>
                <a:sym typeface="Symbol" panose="05050102010706020507" pitchFamily="18" charset="2"/>
              </a:rPr>
              <a:t>i</a:t>
            </a:r>
            <a:r>
              <a:rPr lang="en-US" altLang="it-IT" sz="1800" baseline="50000" dirty="0" err="1">
                <a:solidFill>
                  <a:srgbClr val="5F5F5F"/>
                </a:solidFill>
                <a:sym typeface="Symbol" panose="05050102010706020507" pitchFamily="18" charset="2"/>
              </a:rPr>
              <a:t>n</a:t>
            </a:r>
            <a:r>
              <a:rPr lang="en-US" altLang="it-IT" sz="700" baseline="1000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 | I</a:t>
            </a:r>
            <a:r>
              <a:rPr lang="en-US" altLang="it-IT" sz="1800" baseline="-25000" dirty="0">
                <a:solidFill>
                  <a:srgbClr val="5F5F5F"/>
                </a:solidFill>
                <a:sym typeface="Symbol" panose="05050102010706020507" pitchFamily="18" charset="2"/>
              </a:rPr>
              <a:t>i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(</a:t>
            </a:r>
            <a:r>
              <a:rPr lang="en-US" altLang="it-IT" sz="18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) - &lt;I(</a:t>
            </a:r>
            <a:r>
              <a:rPr lang="en-US" altLang="it-IT" sz="18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)&gt;|</a:t>
            </a:r>
            <a:r>
              <a:rPr lang="en-US" altLang="it-IT" sz="1800" baseline="-25000" dirty="0">
                <a:solidFill>
                  <a:srgbClr val="5F5F5F"/>
                </a:solidFill>
              </a:rPr>
              <a:t>   </a:t>
            </a:r>
            <a:r>
              <a:rPr lang="en-US" altLang="it-IT" sz="1800" baseline="-25000" dirty="0" smtClean="0">
                <a:solidFill>
                  <a:srgbClr val="5F5F5F"/>
                </a:solidFill>
              </a:rPr>
              <a:t>  </a:t>
            </a:r>
            <a:r>
              <a:rPr lang="en-US" altLang="it-IT" sz="1600" dirty="0" smtClean="0">
                <a:solidFill>
                  <a:srgbClr val="5F5F5F"/>
                </a:solidFill>
              </a:rPr>
              <a:t>Redundancy-independent </a:t>
            </a:r>
            <a:r>
              <a:rPr lang="en-US" altLang="it-IT" sz="1600" dirty="0">
                <a:solidFill>
                  <a:srgbClr val="5F5F5F"/>
                </a:solidFill>
              </a:rPr>
              <a:t>Merging R-factor</a:t>
            </a:r>
            <a:endParaRPr lang="en-US" altLang="it-IT" sz="1600" dirty="0" smtClean="0">
              <a:solidFill>
                <a:srgbClr val="5F5F5F"/>
              </a:solidFill>
            </a:endParaRPr>
          </a:p>
          <a:p>
            <a:pPr lvl="0" eaLnBrk="1" hangingPunct="1">
              <a:spcBef>
                <a:spcPct val="0"/>
              </a:spcBef>
              <a:buNone/>
            </a:pPr>
            <a:r>
              <a:rPr lang="en-US" altLang="it-IT" sz="1800" baseline="-25000" dirty="0" smtClean="0">
                <a:solidFill>
                  <a:srgbClr val="5F5F5F"/>
                </a:solidFill>
              </a:rPr>
              <a:t>                       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en-US" altLang="it-IT" sz="1800" dirty="0" err="1" smtClean="0">
                <a:solidFill>
                  <a:srgbClr val="5F5F5F"/>
                </a:solidFill>
              </a:rPr>
              <a:t>R</a:t>
            </a:r>
            <a:r>
              <a:rPr lang="en-US" altLang="it-IT" sz="1800" baseline="-25000" dirty="0" err="1" smtClean="0">
                <a:solidFill>
                  <a:srgbClr val="5F5F5F"/>
                </a:solidFill>
              </a:rPr>
              <a:t>pin</a:t>
            </a:r>
            <a:r>
              <a:rPr lang="en-US" altLang="it-IT" sz="1800" dirty="0" smtClean="0">
                <a:solidFill>
                  <a:srgbClr val="5F5F5F"/>
                </a:solidFill>
              </a:rPr>
              <a:t> </a:t>
            </a:r>
            <a:r>
              <a:rPr lang="en-US" altLang="it-IT" sz="1800" dirty="0">
                <a:solidFill>
                  <a:srgbClr val="5F5F5F"/>
                </a:solidFill>
              </a:rPr>
              <a:t>= 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∑</a:t>
            </a:r>
            <a:r>
              <a:rPr lang="en-US" altLang="it-IT" sz="1800" baseline="-250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 </a:t>
            </a:r>
            <a:r>
              <a:rPr lang="en-US" altLang="it-IT" sz="1800" dirty="0" smtClean="0">
                <a:solidFill>
                  <a:srgbClr val="5F5F5F"/>
                </a:solidFill>
              </a:rPr>
              <a:t>√</a:t>
            </a:r>
            <a:r>
              <a:rPr lang="en-US" altLang="it-IT" sz="1800" dirty="0">
                <a:solidFill>
                  <a:srgbClr val="5F5F5F"/>
                </a:solidFill>
              </a:rPr>
              <a:t>1</a:t>
            </a:r>
            <a:r>
              <a:rPr lang="en-US" altLang="it-IT" sz="1800" dirty="0" smtClean="0">
                <a:solidFill>
                  <a:srgbClr val="5F5F5F"/>
                </a:solidFill>
              </a:rPr>
              <a:t>/(</a:t>
            </a:r>
            <a:r>
              <a:rPr lang="en-US" altLang="it-IT" sz="1800" dirty="0">
                <a:solidFill>
                  <a:srgbClr val="5F5F5F"/>
                </a:solidFill>
              </a:rPr>
              <a:t>n</a:t>
            </a:r>
            <a:r>
              <a:rPr lang="en-US" altLang="it-IT" sz="1800" baseline="-25000" dirty="0">
                <a:solidFill>
                  <a:srgbClr val="5F5F5F"/>
                </a:solidFill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</a:rPr>
              <a:t>-1) 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∑</a:t>
            </a:r>
            <a:r>
              <a:rPr lang="en-US" altLang="it-IT" sz="1800" baseline="-25000" dirty="0" err="1">
                <a:solidFill>
                  <a:srgbClr val="5F5F5F"/>
                </a:solidFill>
                <a:sym typeface="Symbol" panose="05050102010706020507" pitchFamily="18" charset="2"/>
              </a:rPr>
              <a:t>i</a:t>
            </a:r>
            <a:r>
              <a:rPr lang="en-US" altLang="it-IT" sz="1800" baseline="50000" dirty="0" err="1">
                <a:solidFill>
                  <a:srgbClr val="5F5F5F"/>
                </a:solidFill>
                <a:sym typeface="Symbol" panose="05050102010706020507" pitchFamily="18" charset="2"/>
              </a:rPr>
              <a:t>n</a:t>
            </a:r>
            <a:r>
              <a:rPr lang="en-US" altLang="it-IT" sz="700" baseline="1000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 | I</a:t>
            </a:r>
            <a:r>
              <a:rPr lang="en-US" altLang="it-IT" sz="1800" baseline="-25000" dirty="0">
                <a:solidFill>
                  <a:srgbClr val="5F5F5F"/>
                </a:solidFill>
                <a:sym typeface="Symbol" panose="05050102010706020507" pitchFamily="18" charset="2"/>
              </a:rPr>
              <a:t>i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(</a:t>
            </a:r>
            <a:r>
              <a:rPr lang="en-US" altLang="it-IT" sz="18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) - &lt;I(</a:t>
            </a:r>
            <a:r>
              <a:rPr lang="en-US" altLang="it-IT" sz="1800" dirty="0" err="1">
                <a:solidFill>
                  <a:srgbClr val="5F5F5F"/>
                </a:solidFill>
                <a:sym typeface="Symbol" panose="05050102010706020507" pitchFamily="18" charset="2"/>
              </a:rPr>
              <a:t>hkl</a:t>
            </a:r>
            <a:r>
              <a:rPr lang="en-US" altLang="it-IT" sz="1800" dirty="0">
                <a:solidFill>
                  <a:srgbClr val="5F5F5F"/>
                </a:solidFill>
                <a:sym typeface="Symbol" panose="05050102010706020507" pitchFamily="18" charset="2"/>
              </a:rPr>
              <a:t>)&gt;|</a:t>
            </a:r>
            <a:r>
              <a:rPr lang="en-US" altLang="it-IT" sz="1800" baseline="-25000" dirty="0">
                <a:solidFill>
                  <a:srgbClr val="5F5F5F"/>
                </a:solidFill>
              </a:rPr>
              <a:t> </a:t>
            </a:r>
            <a:r>
              <a:rPr lang="en-US" altLang="it-IT" sz="1800" baseline="-25000" dirty="0" smtClean="0">
                <a:solidFill>
                  <a:srgbClr val="5F5F5F"/>
                </a:solidFill>
              </a:rPr>
              <a:t>            </a:t>
            </a:r>
            <a:r>
              <a:rPr lang="en-US" altLang="it-IT" sz="1600" dirty="0" smtClean="0">
                <a:solidFill>
                  <a:srgbClr val="5F5F5F"/>
                </a:solidFill>
              </a:rPr>
              <a:t>Precision-indicating </a:t>
            </a:r>
            <a:r>
              <a:rPr lang="en-US" altLang="it-IT" sz="1600" dirty="0">
                <a:solidFill>
                  <a:srgbClr val="5F5F5F"/>
                </a:solidFill>
              </a:rPr>
              <a:t>Merging R-factor</a:t>
            </a:r>
            <a:endParaRPr lang="it-IT" altLang="it-IT" sz="1600" dirty="0">
              <a:solidFill>
                <a:srgbClr val="5F5F5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solidFill>
                <a:srgbClr val="5F5F5F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22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53262" y="254400"/>
            <a:ext cx="6237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Criteria</a:t>
            </a:r>
            <a:r>
              <a:rPr lang="it-IT" b="1" dirty="0"/>
              <a:t> for High-</a:t>
            </a:r>
            <a:r>
              <a:rPr lang="it-IT" b="1" dirty="0" err="1"/>
              <a:t>Resolution</a:t>
            </a:r>
            <a:r>
              <a:rPr lang="it-IT" b="1" dirty="0"/>
              <a:t> </a:t>
            </a:r>
            <a:r>
              <a:rPr lang="it-IT" b="1" dirty="0" err="1"/>
              <a:t>Cutoff</a:t>
            </a:r>
            <a:r>
              <a:rPr lang="it-IT" b="1" dirty="0"/>
              <a:t> </a:t>
            </a:r>
            <a:r>
              <a:rPr lang="it-IT" b="1" dirty="0" err="1"/>
              <a:t>Selection</a:t>
            </a:r>
            <a:endParaRPr lang="it-IT" b="1" dirty="0"/>
          </a:p>
        </p:txBody>
      </p:sp>
      <p:sp>
        <p:nvSpPr>
          <p:cNvPr id="36" name="Rettangolo 35"/>
          <p:cNvSpPr/>
          <p:nvPr/>
        </p:nvSpPr>
        <p:spPr>
          <a:xfrm>
            <a:off x="751397" y="860950"/>
            <a:ext cx="801889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1. </a:t>
            </a:r>
            <a:r>
              <a:rPr lang="it-IT" b="1" dirty="0"/>
              <a:t>Data Organization: </a:t>
            </a:r>
            <a:r>
              <a:rPr lang="it-IT" b="1" dirty="0" err="1"/>
              <a:t>Resolution</a:t>
            </a:r>
            <a:r>
              <a:rPr lang="it-IT" b="1" dirty="0"/>
              <a:t> </a:t>
            </a:r>
            <a:r>
              <a:rPr lang="it-IT" b="1" dirty="0" err="1"/>
              <a:t>Shells</a:t>
            </a:r>
            <a:endParaRPr lang="it-IT" b="1" dirty="0"/>
          </a:p>
          <a:p>
            <a:r>
              <a:rPr lang="it-IT" dirty="0" err="1"/>
              <a:t>Diffraction</a:t>
            </a:r>
            <a:r>
              <a:rPr lang="it-IT" dirty="0"/>
              <a:t> data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analyzed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single </a:t>
            </a:r>
            <a:r>
              <a:rPr lang="it-IT" dirty="0" err="1"/>
              <a:t>block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divided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concentric</a:t>
            </a:r>
            <a:r>
              <a:rPr lang="it-IT" dirty="0"/>
              <a:t> </a:t>
            </a:r>
            <a:r>
              <a:rPr lang="it-IT" dirty="0" err="1"/>
              <a:t>shells</a:t>
            </a:r>
            <a:r>
              <a:rPr lang="it-IT" dirty="0"/>
              <a:t> (or </a:t>
            </a:r>
            <a:r>
              <a:rPr lang="it-IT" dirty="0" err="1"/>
              <a:t>bins</a:t>
            </a:r>
            <a:r>
              <a:rPr lang="it-IT" dirty="0"/>
              <a:t>)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smtClean="0"/>
              <a:t>on d-</a:t>
            </a:r>
            <a:r>
              <a:rPr lang="it-IT" dirty="0" err="1" smtClean="0"/>
              <a:t>spacing</a:t>
            </a:r>
            <a:r>
              <a:rPr lang="it-IT" dirty="0"/>
              <a:t>: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/>
              <a:t>Inner </a:t>
            </a:r>
            <a:r>
              <a:rPr lang="it-IT" b="1" dirty="0" err="1"/>
              <a:t>Shells</a:t>
            </a:r>
            <a:r>
              <a:rPr lang="it-IT" dirty="0"/>
              <a:t>: </a:t>
            </a:r>
            <a:r>
              <a:rPr lang="it-IT" dirty="0" err="1"/>
              <a:t>Low-resolution</a:t>
            </a:r>
            <a:r>
              <a:rPr lang="it-IT" dirty="0"/>
              <a:t> </a:t>
            </a:r>
            <a:r>
              <a:rPr lang="it-IT" dirty="0" err="1"/>
              <a:t>reflections</a:t>
            </a:r>
            <a:r>
              <a:rPr lang="it-IT" dirty="0"/>
              <a:t> (center of the detector).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high </a:t>
            </a:r>
            <a:r>
              <a:rPr lang="it-IT" dirty="0" err="1"/>
              <a:t>intensity</a:t>
            </a:r>
            <a:r>
              <a:rPr lang="it-IT" dirty="0"/>
              <a:t> and strong </a:t>
            </a:r>
            <a:r>
              <a:rPr lang="it-IT" dirty="0" err="1"/>
              <a:t>signal</a:t>
            </a:r>
            <a:r>
              <a:rPr lang="it-IT" dirty="0"/>
              <a:t>-to-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ratios</a:t>
            </a:r>
            <a:r>
              <a:rPr lang="it-IT" dirty="0" smtClean="0"/>
              <a:t>.</a:t>
            </a:r>
          </a:p>
          <a:p>
            <a:endParaRPr lang="it-IT" sz="800" dirty="0"/>
          </a:p>
          <a:p>
            <a:r>
              <a:rPr lang="it-IT" dirty="0"/>
              <a:t>    </a:t>
            </a:r>
            <a:r>
              <a:rPr lang="it-IT" b="1" dirty="0"/>
              <a:t>Outer </a:t>
            </a:r>
            <a:r>
              <a:rPr lang="it-IT" b="1" dirty="0" err="1"/>
              <a:t>Shells</a:t>
            </a:r>
            <a:r>
              <a:rPr lang="it-IT" dirty="0"/>
              <a:t>: High-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reflections</a:t>
            </a:r>
            <a:r>
              <a:rPr lang="it-IT" dirty="0"/>
              <a:t> (</a:t>
            </a:r>
            <a:r>
              <a:rPr lang="it-IT" dirty="0" err="1"/>
              <a:t>edges</a:t>
            </a:r>
            <a:r>
              <a:rPr lang="it-IT" dirty="0"/>
              <a:t> of the detector).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contain</a:t>
            </a:r>
            <a:r>
              <a:rPr lang="it-IT" dirty="0"/>
              <a:t> the fine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details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weaker</a:t>
            </a:r>
            <a:r>
              <a:rPr lang="it-IT" dirty="0"/>
              <a:t> </a:t>
            </a:r>
            <a:r>
              <a:rPr lang="it-IT" dirty="0" err="1" smtClean="0"/>
              <a:t>signals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/>
              <a:t>The </a:t>
            </a:r>
            <a:r>
              <a:rPr lang="it-IT" b="1" dirty="0" err="1"/>
              <a:t>Cutoff</a:t>
            </a:r>
            <a:r>
              <a:rPr lang="it-IT" b="1" dirty="0"/>
              <a:t> </a:t>
            </a:r>
            <a:r>
              <a:rPr lang="it-IT" b="1" dirty="0" err="1"/>
              <a:t>Decision</a:t>
            </a:r>
            <a:r>
              <a:rPr lang="it-IT" b="1" dirty="0"/>
              <a:t>: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metrics</a:t>
            </a:r>
            <a:r>
              <a:rPr lang="it-IT" dirty="0"/>
              <a:t> are </a:t>
            </a:r>
            <a:r>
              <a:rPr lang="it-IT" dirty="0" err="1"/>
              <a:t>monitored</a:t>
            </a:r>
            <a:r>
              <a:rPr lang="it-IT" dirty="0"/>
              <a:t> </a:t>
            </a:r>
            <a:r>
              <a:rPr lang="it-IT" dirty="0" err="1"/>
              <a:t>shell</a:t>
            </a:r>
            <a:r>
              <a:rPr lang="it-IT" dirty="0"/>
              <a:t>-by-</a:t>
            </a:r>
            <a:r>
              <a:rPr lang="it-IT" dirty="0" err="1"/>
              <a:t>shell</a:t>
            </a:r>
            <a:r>
              <a:rPr lang="it-IT" dirty="0"/>
              <a:t>. The "</a:t>
            </a:r>
            <a:r>
              <a:rPr lang="it-IT" dirty="0" err="1"/>
              <a:t>resolution</a:t>
            </a:r>
            <a:r>
              <a:rPr lang="it-IT" dirty="0"/>
              <a:t>" of the </a:t>
            </a:r>
            <a:r>
              <a:rPr lang="it-IT" dirty="0" err="1"/>
              <a:t>dataset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defined</a:t>
            </a:r>
            <a:r>
              <a:rPr lang="it-IT" dirty="0"/>
              <a:t> by the </a:t>
            </a:r>
            <a:r>
              <a:rPr lang="it-IT" dirty="0" err="1"/>
              <a:t>point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the data in the </a:t>
            </a:r>
            <a:r>
              <a:rPr lang="it-IT" dirty="0" err="1"/>
              <a:t>outermost</a:t>
            </a:r>
            <a:r>
              <a:rPr lang="it-IT" dirty="0"/>
              <a:t> </a:t>
            </a:r>
            <a:r>
              <a:rPr lang="it-IT" dirty="0" err="1"/>
              <a:t>shell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no </a:t>
            </a:r>
            <a:r>
              <a:rPr lang="it-IT" dirty="0" err="1"/>
              <a:t>longer</a:t>
            </a:r>
            <a:r>
              <a:rPr lang="it-IT" dirty="0"/>
              <a:t> </a:t>
            </a:r>
            <a:r>
              <a:rPr lang="it-IT" dirty="0" err="1"/>
              <a:t>statistically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0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ull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213" y="-1866900"/>
            <a:ext cx="11733213" cy="12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400800" y="4800600"/>
            <a:ext cx="53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" panose="02020603050405020304" pitchFamily="18" charset="0"/>
              </a:rPr>
              <a:t>1.13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229600" y="4572000"/>
            <a:ext cx="58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" panose="02020603050405020304" pitchFamily="18" charset="0"/>
              </a:rPr>
              <a:t>0.95</a:t>
            </a:r>
            <a:endParaRPr lang="en-US" altLang="it-IT" sz="2400">
              <a:latin typeface="Times" panose="02020603050405020304" pitchFamily="18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0" y="1146175"/>
            <a:ext cx="914400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sz="2800" b="1" dirty="0" err="1"/>
              <a:t>Indexing</a:t>
            </a:r>
            <a:r>
              <a:rPr lang="it-IT" sz="2800" dirty="0"/>
              <a:t> = </a:t>
            </a:r>
            <a:r>
              <a:rPr lang="it-IT" sz="2800" dirty="0" err="1"/>
              <a:t>assigning</a:t>
            </a:r>
            <a:r>
              <a:rPr lang="it-IT" sz="2800" dirty="0"/>
              <a:t> the HKL </a:t>
            </a:r>
            <a:r>
              <a:rPr lang="it-IT" sz="2800" dirty="0" err="1"/>
              <a:t>indices</a:t>
            </a:r>
            <a:r>
              <a:rPr lang="it-IT" sz="2800" dirty="0"/>
              <a:t> to </a:t>
            </a:r>
            <a:r>
              <a:rPr lang="it-IT" sz="2800" dirty="0" err="1"/>
              <a:t>all</a:t>
            </a:r>
            <a:r>
              <a:rPr lang="it-IT" sz="2800" dirty="0"/>
              <a:t> </a:t>
            </a:r>
            <a:r>
              <a:rPr lang="it-IT" sz="2800" dirty="0" err="1"/>
              <a:t>reflections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= </a:t>
            </a:r>
            <a:r>
              <a:rPr lang="it-IT" sz="2800" dirty="0" err="1"/>
              <a:t>determining</a:t>
            </a:r>
            <a:r>
              <a:rPr lang="it-IT" sz="2800" dirty="0"/>
              <a:t> the </a:t>
            </a:r>
            <a:r>
              <a:rPr lang="it-IT" sz="2800" dirty="0" err="1"/>
              <a:t>real</a:t>
            </a:r>
            <a:r>
              <a:rPr lang="it-IT" sz="2800" dirty="0"/>
              <a:t> lattice (</a:t>
            </a:r>
            <a:r>
              <a:rPr lang="it-IT" sz="2800" dirty="0" err="1"/>
              <a:t>unit</a:t>
            </a:r>
            <a:r>
              <a:rPr lang="it-IT" sz="2800" dirty="0"/>
              <a:t> </a:t>
            </a:r>
            <a:r>
              <a:rPr lang="it-IT" sz="2800" dirty="0" err="1"/>
              <a:t>cell</a:t>
            </a:r>
            <a:r>
              <a:rPr lang="it-IT" sz="2800" dirty="0"/>
              <a:t>) by </a:t>
            </a:r>
            <a:r>
              <a:rPr lang="it-IT" sz="2800" dirty="0" err="1"/>
              <a:t>means</a:t>
            </a:r>
            <a:r>
              <a:rPr lang="it-IT" sz="2800" dirty="0"/>
              <a:t> of the </a:t>
            </a:r>
            <a:r>
              <a:rPr lang="it-IT" sz="2800" dirty="0" err="1"/>
              <a:t>reciprocal</a:t>
            </a:r>
            <a:r>
              <a:rPr lang="it-IT" sz="2800" dirty="0"/>
              <a:t> </a:t>
            </a:r>
            <a:r>
              <a:rPr lang="it-IT" sz="2800" dirty="0" smtClean="0"/>
              <a:t>lattice (</a:t>
            </a:r>
            <a:r>
              <a:rPr lang="it-IT" sz="2800" dirty="0" err="1" smtClean="0"/>
              <a:t>reciprocal</a:t>
            </a:r>
            <a:r>
              <a:rPr lang="it-IT" sz="2800" dirty="0" smtClean="0"/>
              <a:t> </a:t>
            </a:r>
            <a:r>
              <a:rPr lang="it-IT" sz="2800" dirty="0" err="1" smtClean="0"/>
              <a:t>cell</a:t>
            </a:r>
            <a:r>
              <a:rPr lang="it-IT" sz="2800" dirty="0" smtClean="0"/>
              <a:t>).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280782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9370" y="189469"/>
            <a:ext cx="87146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   </a:t>
            </a:r>
            <a:r>
              <a:rPr lang="it-IT" b="1" dirty="0" err="1" smtClean="0"/>
              <a:t>Key</a:t>
            </a:r>
            <a:r>
              <a:rPr lang="it-IT" b="1" dirty="0" smtClean="0"/>
              <a:t> </a:t>
            </a:r>
            <a:r>
              <a:rPr lang="it-IT" b="1" dirty="0"/>
              <a:t>Data </a:t>
            </a:r>
            <a:r>
              <a:rPr lang="it-IT" b="1" dirty="0" err="1"/>
              <a:t>Quality</a:t>
            </a:r>
            <a:r>
              <a:rPr lang="it-IT" b="1" dirty="0"/>
              <a:t> </a:t>
            </a:r>
            <a:r>
              <a:rPr lang="it-IT" b="1" dirty="0" err="1"/>
              <a:t>Indicators</a:t>
            </a:r>
            <a:r>
              <a:rPr lang="it-IT" b="1" dirty="0"/>
              <a:t> (</a:t>
            </a:r>
            <a:r>
              <a:rPr lang="it-IT" b="1" dirty="0" err="1"/>
              <a:t>Highest</a:t>
            </a:r>
            <a:r>
              <a:rPr lang="it-IT" b="1" dirty="0"/>
              <a:t> </a:t>
            </a:r>
            <a:r>
              <a:rPr lang="it-IT" b="1" dirty="0" err="1"/>
              <a:t>Resolution</a:t>
            </a:r>
            <a:r>
              <a:rPr lang="it-IT" b="1" dirty="0"/>
              <a:t> Shell)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 err="1"/>
              <a:t>Signal</a:t>
            </a:r>
            <a:r>
              <a:rPr lang="it-IT" b="1" dirty="0"/>
              <a:t>-to-</a:t>
            </a:r>
            <a:r>
              <a:rPr lang="it-IT" b="1" dirty="0" err="1"/>
              <a:t>Noise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/>
              <a:t>(I </a:t>
            </a:r>
            <a:r>
              <a:rPr lang="it-IT" dirty="0" smtClean="0"/>
              <a:t>/</a:t>
            </a:r>
            <a:r>
              <a:rPr lang="it-IT" dirty="0" smtClean="0">
                <a:sym typeface="Symbol" panose="05050102010706020507" pitchFamily="18" charset="2"/>
              </a:rPr>
              <a:t></a:t>
            </a:r>
            <a:r>
              <a:rPr lang="it-IT" dirty="0">
                <a:sym typeface="Symbol" panose="05050102010706020507" pitchFamily="18" charset="2"/>
              </a:rPr>
              <a:t>(I))</a:t>
            </a:r>
            <a:r>
              <a:rPr lang="it-IT" dirty="0"/>
              <a:t>: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/>
              <a:t>ideally</a:t>
            </a:r>
            <a:r>
              <a:rPr lang="it-IT" dirty="0"/>
              <a:t> </a:t>
            </a:r>
            <a:r>
              <a:rPr lang="it-IT" dirty="0" smtClean="0"/>
              <a:t>be </a:t>
            </a:r>
            <a:r>
              <a:rPr lang="it-IT" dirty="0"/>
              <a:t>≥</a:t>
            </a:r>
            <a:r>
              <a:rPr lang="it-IT" dirty="0" smtClean="0"/>
              <a:t> 2.0, </a:t>
            </a:r>
            <a:r>
              <a:rPr lang="it-IT" dirty="0" err="1"/>
              <a:t>though</a:t>
            </a:r>
            <a:r>
              <a:rPr lang="it-IT" dirty="0"/>
              <a:t> </a:t>
            </a:r>
            <a:r>
              <a:rPr lang="it-IT" dirty="0" err="1"/>
              <a:t>useful</a:t>
            </a:r>
            <a:r>
              <a:rPr lang="it-IT" dirty="0"/>
              <a:t> data can </a:t>
            </a:r>
            <a:r>
              <a:rPr lang="it-IT" dirty="0" err="1"/>
              <a:t>exist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0.5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metrics</a:t>
            </a:r>
            <a:r>
              <a:rPr lang="it-IT" dirty="0"/>
              <a:t> are strong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 err="1"/>
              <a:t>Correlation</a:t>
            </a:r>
            <a:r>
              <a:rPr lang="it-IT" b="1" dirty="0"/>
              <a:t> </a:t>
            </a:r>
            <a:r>
              <a:rPr lang="it-IT" b="1" dirty="0" err="1"/>
              <a:t>Coefficient</a:t>
            </a:r>
            <a:r>
              <a:rPr lang="it-IT" b="1" dirty="0"/>
              <a:t> </a:t>
            </a:r>
            <a:r>
              <a:rPr lang="it-IT" dirty="0" smtClean="0"/>
              <a:t>(CC</a:t>
            </a:r>
            <a:r>
              <a:rPr lang="it-IT" baseline="-25000" dirty="0" smtClean="0"/>
              <a:t>1/2</a:t>
            </a:r>
            <a:r>
              <a:rPr lang="it-IT" dirty="0" smtClean="0"/>
              <a:t>): </a:t>
            </a:r>
            <a:r>
              <a:rPr lang="it-IT" dirty="0" err="1"/>
              <a:t>I</a:t>
            </a:r>
            <a:r>
              <a:rPr lang="it-IT" dirty="0" err="1" smtClean="0"/>
              <a:t>ndicator</a:t>
            </a:r>
            <a:r>
              <a:rPr lang="it-IT" dirty="0" smtClean="0"/>
              <a:t>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consistency</a:t>
            </a:r>
            <a:r>
              <a:rPr lang="it-IT" dirty="0" smtClean="0"/>
              <a:t> and </a:t>
            </a:r>
            <a:r>
              <a:rPr lang="it-IT" dirty="0" err="1" smtClean="0"/>
              <a:t>statistical</a:t>
            </a:r>
            <a:r>
              <a:rPr lang="it-IT" dirty="0" smtClean="0"/>
              <a:t> data </a:t>
            </a:r>
            <a:r>
              <a:rPr lang="it-IT" dirty="0" err="1"/>
              <a:t>significance</a:t>
            </a:r>
            <a:r>
              <a:rPr lang="it-IT" dirty="0"/>
              <a:t>. A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smtClean="0"/>
              <a:t>0.2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</a:t>
            </a:r>
            <a:r>
              <a:rPr lang="it-IT" dirty="0" err="1"/>
              <a:t>acceptable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b="1" dirty="0" err="1"/>
              <a:t>Merging</a:t>
            </a:r>
            <a:r>
              <a:rPr lang="it-IT" b="1" dirty="0"/>
              <a:t> R-</a:t>
            </a:r>
            <a:r>
              <a:rPr lang="it-IT" b="1" dirty="0" err="1"/>
              <a:t>factors</a:t>
            </a:r>
            <a:r>
              <a:rPr lang="it-IT" b="1" dirty="0"/>
              <a:t> </a:t>
            </a:r>
            <a:r>
              <a:rPr lang="it-IT" dirty="0" smtClean="0"/>
              <a:t>(R</a:t>
            </a:r>
            <a:r>
              <a:rPr lang="it-IT" baseline="-25000" dirty="0" smtClean="0"/>
              <a:t>merge</a:t>
            </a:r>
            <a:r>
              <a:rPr lang="it-IT" dirty="0" smtClean="0"/>
              <a:t>,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meas</a:t>
            </a:r>
            <a:r>
              <a:rPr lang="it-IT" dirty="0" smtClean="0"/>
              <a:t>, </a:t>
            </a:r>
            <a:r>
              <a:rPr lang="it-IT" dirty="0" err="1" smtClean="0"/>
              <a:t>R</a:t>
            </a:r>
            <a:r>
              <a:rPr lang="it-IT" baseline="-25000" dirty="0" err="1" smtClean="0"/>
              <a:t>pim</a:t>
            </a:r>
            <a:r>
              <a:rPr lang="it-IT" dirty="0" smtClean="0"/>
              <a:t>): </a:t>
            </a:r>
            <a:r>
              <a:rPr lang="it-IT" dirty="0" err="1" smtClean="0"/>
              <a:t>While</a:t>
            </a:r>
            <a:r>
              <a:rPr lang="it-IT" dirty="0" smtClean="0"/>
              <a:t> R</a:t>
            </a:r>
            <a:r>
              <a:rPr lang="it-IT" baseline="-25000" dirty="0" smtClean="0"/>
              <a:t>merge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common,</a:t>
            </a:r>
          </a:p>
          <a:p>
            <a:r>
              <a:rPr lang="it-IT" dirty="0" smtClean="0"/>
              <a:t> </a:t>
            </a:r>
            <a:r>
              <a:rPr lang="it-IT" dirty="0" err="1"/>
              <a:t>R</a:t>
            </a:r>
            <a:r>
              <a:rPr lang="it-IT" baseline="-25000" dirty="0" err="1"/>
              <a:t>meas</a:t>
            </a:r>
            <a:r>
              <a:rPr lang="it-IT" dirty="0" smtClean="0"/>
              <a:t> (</a:t>
            </a:r>
            <a:r>
              <a:rPr lang="it-IT" dirty="0" err="1" smtClean="0"/>
              <a:t>redundancy-independent</a:t>
            </a:r>
            <a:r>
              <a:rPr lang="it-IT" dirty="0" smtClean="0"/>
              <a:t>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preferred</a:t>
            </a:r>
            <a:r>
              <a:rPr lang="it-IT" dirty="0" smtClean="0"/>
              <a:t>. </a:t>
            </a:r>
            <a:r>
              <a:rPr lang="it-IT" dirty="0" err="1" smtClean="0"/>
              <a:t>Values</a:t>
            </a:r>
            <a:r>
              <a:rPr lang="it-IT" dirty="0" smtClean="0"/>
              <a:t> can </a:t>
            </a:r>
            <a:r>
              <a:rPr lang="it-IT" dirty="0" err="1" smtClean="0"/>
              <a:t>exceed</a:t>
            </a:r>
            <a:r>
              <a:rPr lang="it-IT" dirty="0" smtClean="0"/>
              <a:t> 60% or </a:t>
            </a:r>
            <a:r>
              <a:rPr lang="it-IT" dirty="0" err="1" smtClean="0"/>
              <a:t>even</a:t>
            </a:r>
            <a:r>
              <a:rPr lang="it-IT" dirty="0" smtClean="0"/>
              <a:t> 100% in the </a:t>
            </a:r>
            <a:r>
              <a:rPr lang="it-IT" dirty="0" err="1" smtClean="0"/>
              <a:t>outer</a:t>
            </a:r>
            <a:r>
              <a:rPr lang="it-IT" dirty="0" smtClean="0"/>
              <a:t> </a:t>
            </a:r>
            <a:r>
              <a:rPr lang="it-IT" dirty="0" err="1" smtClean="0"/>
              <a:t>shell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the </a:t>
            </a:r>
            <a:r>
              <a:rPr lang="it-IT" dirty="0"/>
              <a:t>CC</a:t>
            </a:r>
            <a:r>
              <a:rPr lang="it-IT" baseline="-25000" dirty="0"/>
              <a:t>1/2</a:t>
            </a:r>
            <a:r>
              <a:rPr lang="it-IT" dirty="0" smtClean="0"/>
              <a:t> </a:t>
            </a:r>
            <a:r>
              <a:rPr lang="it-IT" dirty="0" err="1" smtClean="0"/>
              <a:t>remains</a:t>
            </a:r>
            <a:r>
              <a:rPr lang="it-IT" dirty="0" smtClean="0"/>
              <a:t> high.</a:t>
            </a:r>
          </a:p>
          <a:p>
            <a:endParaRPr lang="it-IT" dirty="0" smtClean="0"/>
          </a:p>
          <a:p>
            <a:r>
              <a:rPr lang="it-IT" dirty="0" smtClean="0"/>
              <a:t>    </a:t>
            </a:r>
            <a:r>
              <a:rPr lang="it-IT" b="1" dirty="0" err="1"/>
              <a:t>Completeness</a:t>
            </a:r>
            <a:r>
              <a:rPr lang="it-IT" b="1" dirty="0"/>
              <a:t>: </a:t>
            </a:r>
            <a:r>
              <a:rPr lang="it-IT" dirty="0"/>
              <a:t>The </a:t>
            </a:r>
            <a:r>
              <a:rPr lang="it-IT" dirty="0" err="1"/>
              <a:t>dataset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remain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close</a:t>
            </a:r>
            <a:r>
              <a:rPr lang="it-IT" dirty="0"/>
              <a:t> to 100%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in the </a:t>
            </a:r>
            <a:r>
              <a:rPr lang="it-IT" dirty="0" err="1"/>
              <a:t>outer</a:t>
            </a:r>
            <a:r>
              <a:rPr lang="it-IT" dirty="0"/>
              <a:t> </a:t>
            </a:r>
            <a:r>
              <a:rPr lang="it-IT" dirty="0" err="1"/>
              <a:t>shell</a:t>
            </a:r>
            <a:r>
              <a:rPr lang="it-IT" dirty="0"/>
              <a:t> to </a:t>
            </a:r>
            <a:r>
              <a:rPr lang="it-IT" dirty="0" err="1"/>
              <a:t>avoid</a:t>
            </a:r>
            <a:r>
              <a:rPr lang="it-IT" dirty="0"/>
              <a:t> </a:t>
            </a:r>
            <a:r>
              <a:rPr lang="it-IT" dirty="0" err="1"/>
              <a:t>biased</a:t>
            </a:r>
            <a:r>
              <a:rPr lang="it-IT" dirty="0"/>
              <a:t> electron </a:t>
            </a:r>
            <a:r>
              <a:rPr lang="it-IT" dirty="0" err="1"/>
              <a:t>density</a:t>
            </a:r>
            <a:r>
              <a:rPr lang="it-IT" dirty="0"/>
              <a:t> </a:t>
            </a:r>
            <a:r>
              <a:rPr lang="it-IT" dirty="0" err="1" smtClean="0"/>
              <a:t>maps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999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685" y="236369"/>
            <a:ext cx="900087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/>
              <a:t>Criteria</a:t>
            </a:r>
            <a:r>
              <a:rPr lang="it-IT" b="1" dirty="0"/>
              <a:t> for High-</a:t>
            </a:r>
            <a:r>
              <a:rPr lang="it-IT" b="1" dirty="0" err="1"/>
              <a:t>Resolution</a:t>
            </a:r>
            <a:r>
              <a:rPr lang="it-IT" b="1" dirty="0"/>
              <a:t> </a:t>
            </a:r>
            <a:r>
              <a:rPr lang="it-IT" b="1" dirty="0" err="1"/>
              <a:t>Cutoff</a:t>
            </a:r>
            <a:r>
              <a:rPr lang="it-IT" b="1" dirty="0"/>
              <a:t> </a:t>
            </a:r>
            <a:r>
              <a:rPr lang="it-IT" b="1" dirty="0" err="1" smtClean="0"/>
              <a:t>Selection</a:t>
            </a:r>
            <a:endParaRPr lang="it-IT" b="1" dirty="0" smtClean="0"/>
          </a:p>
          <a:p>
            <a:pPr algn="ctr"/>
            <a:endParaRPr lang="it-IT" b="1" dirty="0"/>
          </a:p>
          <a:p>
            <a:r>
              <a:rPr lang="it-IT" dirty="0"/>
              <a:t>To </a:t>
            </a:r>
            <a:r>
              <a:rPr lang="it-IT" dirty="0" err="1"/>
              <a:t>determine</a:t>
            </a:r>
            <a:r>
              <a:rPr lang="it-IT" dirty="0"/>
              <a:t> the </a:t>
            </a:r>
            <a:r>
              <a:rPr lang="it-IT" dirty="0" err="1"/>
              <a:t>optimal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 for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err="1"/>
              <a:t>refinement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must balance the </a:t>
            </a:r>
            <a:r>
              <a:rPr lang="it-IT" dirty="0" err="1"/>
              <a:t>inclusion</a:t>
            </a:r>
            <a:r>
              <a:rPr lang="it-IT" dirty="0"/>
              <a:t> of </a:t>
            </a:r>
            <a:r>
              <a:rPr lang="it-IT" dirty="0" err="1"/>
              <a:t>meaningful</a:t>
            </a:r>
            <a:r>
              <a:rPr lang="it-IT" dirty="0"/>
              <a:t>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the </a:t>
            </a:r>
            <a:r>
              <a:rPr lang="it-IT" dirty="0" err="1"/>
              <a:t>introduction</a:t>
            </a:r>
            <a:r>
              <a:rPr lang="it-IT" dirty="0"/>
              <a:t> of </a:t>
            </a:r>
            <a:r>
              <a:rPr lang="it-IT" dirty="0" err="1"/>
              <a:t>noise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1. </a:t>
            </a:r>
            <a:r>
              <a:rPr lang="it-IT" b="1" dirty="0" err="1"/>
              <a:t>Traditional</a:t>
            </a:r>
            <a:r>
              <a:rPr lang="it-IT" b="1" dirty="0"/>
              <a:t> vs. </a:t>
            </a:r>
            <a:r>
              <a:rPr lang="it-IT" b="1" dirty="0" err="1"/>
              <a:t>Modern</a:t>
            </a:r>
            <a:r>
              <a:rPr lang="it-IT" b="1" dirty="0"/>
              <a:t> </a:t>
            </a:r>
            <a:r>
              <a:rPr lang="it-IT" b="1" dirty="0" err="1"/>
              <a:t>Metrics</a:t>
            </a:r>
            <a:endParaRPr lang="it-IT" b="1" dirty="0"/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dirty="0" err="1" smtClean="0"/>
              <a:t>Traditional</a:t>
            </a:r>
            <a:r>
              <a:rPr lang="it-IT" dirty="0"/>
              <a:t> </a:t>
            </a:r>
            <a:r>
              <a:rPr lang="it-IT" dirty="0" smtClean="0"/>
              <a:t>(I ≥ 2</a:t>
            </a:r>
            <a:r>
              <a:rPr lang="it-IT" dirty="0" smtClean="0">
                <a:sym typeface="Symbol" panose="05050102010706020507" pitchFamily="18" charset="2"/>
              </a:rPr>
              <a:t>(I))</a:t>
            </a:r>
            <a:r>
              <a:rPr lang="it-IT" dirty="0" smtClean="0"/>
              <a:t>: </a:t>
            </a:r>
            <a:r>
              <a:rPr lang="it-IT" dirty="0" err="1"/>
              <a:t>Historically</a:t>
            </a:r>
            <a:r>
              <a:rPr lang="it-IT" dirty="0"/>
              <a:t>, data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truncated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dirty="0" err="1"/>
              <a:t>signal</a:t>
            </a:r>
            <a:r>
              <a:rPr lang="it-IT" dirty="0"/>
              <a:t>-to-</a:t>
            </a:r>
            <a:r>
              <a:rPr lang="it-IT" dirty="0" err="1"/>
              <a:t>noise</a:t>
            </a:r>
            <a:r>
              <a:rPr lang="it-IT" dirty="0"/>
              <a:t> ratio </a:t>
            </a:r>
            <a:r>
              <a:rPr lang="it-IT" dirty="0" err="1"/>
              <a:t>fell</a:t>
            </a:r>
            <a:r>
              <a:rPr lang="it-IT" dirty="0"/>
              <a:t> </a:t>
            </a:r>
            <a:r>
              <a:rPr lang="it-IT" dirty="0" err="1"/>
              <a:t>below</a:t>
            </a:r>
            <a:r>
              <a:rPr lang="it-IT" dirty="0"/>
              <a:t> 2.0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    </a:t>
            </a:r>
            <a:r>
              <a:rPr lang="it-IT" dirty="0" err="1"/>
              <a:t>Modern</a:t>
            </a:r>
            <a:r>
              <a:rPr lang="it-IT" dirty="0"/>
              <a:t> </a:t>
            </a:r>
            <a:r>
              <a:rPr lang="it-IT" dirty="0" smtClean="0"/>
              <a:t>(CC</a:t>
            </a:r>
            <a:r>
              <a:rPr lang="it-IT" baseline="-25000" dirty="0" smtClean="0"/>
              <a:t>1/2</a:t>
            </a:r>
            <a:r>
              <a:rPr lang="it-IT" dirty="0"/>
              <a:t> </a:t>
            </a:r>
            <a:r>
              <a:rPr lang="it-IT" dirty="0" smtClean="0"/>
              <a:t>≥ 0.2): </a:t>
            </a:r>
            <a:r>
              <a:rPr lang="it-IT" dirty="0" err="1"/>
              <a:t>Modern</a:t>
            </a:r>
            <a:r>
              <a:rPr lang="it-IT" dirty="0"/>
              <a:t> </a:t>
            </a:r>
            <a:r>
              <a:rPr lang="it-IT" dirty="0" err="1"/>
              <a:t>practice</a:t>
            </a:r>
            <a:r>
              <a:rPr lang="it-IT" dirty="0"/>
              <a:t> </a:t>
            </a:r>
            <a:r>
              <a:rPr lang="it-IT" dirty="0" err="1"/>
              <a:t>recommends</a:t>
            </a:r>
            <a:r>
              <a:rPr lang="it-IT" dirty="0"/>
              <a:t> </a:t>
            </a:r>
            <a:r>
              <a:rPr lang="it-IT" dirty="0" err="1"/>
              <a:t>keeping</a:t>
            </a:r>
            <a:r>
              <a:rPr lang="it-IT" dirty="0"/>
              <a:t> data </a:t>
            </a:r>
            <a:r>
              <a:rPr lang="it-IT" dirty="0" err="1"/>
              <a:t>as</a:t>
            </a:r>
            <a:r>
              <a:rPr lang="it-IT" dirty="0"/>
              <a:t> long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random </a:t>
            </a:r>
            <a:r>
              <a:rPr lang="it-IT" dirty="0" err="1"/>
              <a:t>half-datasets</a:t>
            </a:r>
            <a:r>
              <a:rPr lang="it-IT" dirty="0"/>
              <a:t> </a:t>
            </a:r>
            <a:r>
              <a:rPr lang="it-IT" dirty="0" smtClean="0"/>
              <a:t>(CC</a:t>
            </a:r>
            <a:r>
              <a:rPr lang="it-IT" baseline="-25000" dirty="0" smtClean="0"/>
              <a:t>1/2</a:t>
            </a:r>
            <a:r>
              <a:rPr lang="it-IT" dirty="0" smtClean="0"/>
              <a:t>) </a:t>
            </a:r>
            <a:r>
              <a:rPr lang="it-IT" dirty="0" err="1"/>
              <a:t>remains</a:t>
            </a:r>
            <a:r>
              <a:rPr lang="it-IT" dirty="0"/>
              <a:t> </a:t>
            </a:r>
            <a:r>
              <a:rPr lang="it-IT" dirty="0" err="1"/>
              <a:t>statistically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(</a:t>
            </a:r>
            <a:r>
              <a:rPr lang="it-IT" dirty="0" err="1" smtClean="0"/>
              <a:t>typically</a:t>
            </a:r>
            <a:r>
              <a:rPr lang="it-IT" dirty="0" smtClean="0"/>
              <a:t> 0.2).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949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1446"/>
            <a:ext cx="7772400" cy="628650"/>
          </a:xfrm>
        </p:spPr>
        <p:txBody>
          <a:bodyPr/>
          <a:lstStyle/>
          <a:p>
            <a:pPr eaLnBrk="1" hangingPunct="1"/>
            <a:r>
              <a:rPr lang="en-US" altLang="it-IT" sz="2400" b="1" dirty="0" err="1" smtClean="0">
                <a:solidFill>
                  <a:srgbClr val="0070C0"/>
                </a:solidFill>
              </a:rPr>
              <a:t>Mosaicity</a:t>
            </a:r>
            <a:endParaRPr lang="it-IT" altLang="it-IT" sz="2400" b="1" dirty="0" smtClean="0">
              <a:solidFill>
                <a:srgbClr val="0070C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62188" y="4816795"/>
            <a:ext cx="6877050" cy="2114550"/>
          </a:xfrm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</a:pPr>
            <a:endParaRPr lang="it-IT" altLang="it-IT" sz="2400" dirty="0" smtClean="0"/>
          </a:p>
          <a:p>
            <a:pPr marL="171450" indent="-171450" eaLnBrk="1" hangingPunct="1">
              <a:lnSpc>
                <a:spcPct val="80000"/>
              </a:lnSpc>
            </a:pPr>
            <a:r>
              <a:rPr lang="en-GB" altLang="it-IT" sz="2400" dirty="0" smtClean="0"/>
              <a:t>The various domains (which diffract at the same Bragg angles) are brought into diffraction at different times and crystal rotation angles.</a:t>
            </a:r>
          </a:p>
          <a:p>
            <a:pPr marL="171450" indent="-171450" eaLnBrk="1" hangingPunct="1">
              <a:lnSpc>
                <a:spcPct val="80000"/>
              </a:lnSpc>
            </a:pPr>
            <a:r>
              <a:rPr lang="en-GB" altLang="it-IT" sz="2400" dirty="0" smtClean="0"/>
              <a:t> The intensity of a single reflection typically follows a Gaussian distribution in an ideally imperfect crystal</a:t>
            </a:r>
            <a:endParaRPr lang="en-GB" altLang="it-IT" sz="2400" dirty="0" smtClean="0"/>
          </a:p>
        </p:txBody>
      </p:sp>
      <p:pic>
        <p:nvPicPr>
          <p:cNvPr id="24580" name="Picture 4" descr="mosaic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10100"/>
            <a:ext cx="2262188" cy="224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 descr="mosaic2"/>
          <p:cNvPicPr>
            <a:picLocks noChangeAspect="1" noChangeArrowheads="1"/>
          </p:cNvPicPr>
          <p:nvPr/>
        </p:nvPicPr>
        <p:blipFill>
          <a:blip r:embed="rId4">
            <a:lum bright="-5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5229"/>
            <a:ext cx="70104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In principle, the points of a reciprocal lattice obtained from an infinite-sized crystal are mathematical points; in practice, this is not true both because the crystal is finite and because:</a:t>
            </a:r>
            <a:endParaRPr lang="en-GB" altLang="it-IT" sz="2400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60613" y="4475163"/>
            <a:ext cx="6703874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The single crystal can be viewed as being composed of numerous partially misaligned domains.</a:t>
            </a:r>
            <a:endParaRPr lang="en-GB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2323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56376"/>
            <a:ext cx="7772400" cy="1143000"/>
          </a:xfrm>
        </p:spPr>
        <p:txBody>
          <a:bodyPr/>
          <a:lstStyle/>
          <a:p>
            <a:r>
              <a:rPr lang="it-IT" sz="2800" dirty="0"/>
              <a:t>Crystal </a:t>
            </a:r>
            <a:r>
              <a:rPr lang="it-IT" sz="2800" dirty="0" err="1"/>
              <a:t>Perfection</a:t>
            </a:r>
            <a:r>
              <a:rPr lang="it-IT" sz="2800" dirty="0"/>
              <a:t> and </a:t>
            </a:r>
            <a:r>
              <a:rPr lang="it-IT" sz="2800" dirty="0" err="1"/>
              <a:t>Diffraction</a:t>
            </a:r>
            <a:r>
              <a:rPr lang="it-IT" sz="2800" dirty="0"/>
              <a:t> </a:t>
            </a:r>
            <a:r>
              <a:rPr lang="it-IT" sz="2800" dirty="0" err="1" smtClean="0"/>
              <a:t>Theory</a:t>
            </a:r>
            <a:r>
              <a:rPr lang="it-IT" sz="2800" dirty="0"/>
              <a:t>:</a:t>
            </a:r>
            <a:br>
              <a:rPr lang="it-IT" sz="2800" dirty="0"/>
            </a:br>
            <a:r>
              <a:rPr lang="it-IT" sz="2000" b="1" dirty="0" err="1"/>
              <a:t>Kinematic</a:t>
            </a:r>
            <a:r>
              <a:rPr lang="it-IT" sz="2000" b="1" dirty="0"/>
              <a:t> versus </a:t>
            </a:r>
            <a:r>
              <a:rPr lang="it-IT" sz="2000" b="1" dirty="0" err="1"/>
              <a:t>Dynamic</a:t>
            </a:r>
            <a:r>
              <a:rPr lang="it-IT" sz="2000" b="1" dirty="0"/>
              <a:t> </a:t>
            </a:r>
            <a:r>
              <a:rPr lang="it-IT" sz="2000" b="1" dirty="0" err="1"/>
              <a:t>Diffraction</a:t>
            </a:r>
            <a:endParaRPr lang="it-IT" sz="2000" b="1" dirty="0"/>
          </a:p>
        </p:txBody>
      </p:sp>
      <p:pic>
        <p:nvPicPr>
          <p:cNvPr id="5" name="Segnaposto immagine online 4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897405" y="1458432"/>
            <a:ext cx="2931347" cy="24628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049" y="1299376"/>
            <a:ext cx="2803827" cy="20639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462" y="4105721"/>
            <a:ext cx="2233002" cy="227332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428876" y="3353045"/>
            <a:ext cx="481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err="1" smtClean="0"/>
              <a:t>Ideally</a:t>
            </a:r>
            <a:r>
              <a:rPr lang="it-IT" sz="1800" b="1" dirty="0" smtClean="0"/>
              <a:t> Perfect Crystal = </a:t>
            </a:r>
            <a:r>
              <a:rPr lang="it-IT" sz="1800" b="1" dirty="0" err="1" smtClean="0"/>
              <a:t>Dynamic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Diffraction</a:t>
            </a:r>
            <a:endParaRPr lang="it-IT" sz="1800" b="1" dirty="0"/>
          </a:p>
        </p:txBody>
      </p:sp>
      <p:sp>
        <p:nvSpPr>
          <p:cNvPr id="11" name="Rettangolo 10"/>
          <p:cNvSpPr/>
          <p:nvPr/>
        </p:nvSpPr>
        <p:spPr>
          <a:xfrm>
            <a:off x="4006048" y="6379048"/>
            <a:ext cx="5241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err="1"/>
              <a:t>Ideally</a:t>
            </a:r>
            <a:r>
              <a:rPr lang="it-IT" sz="1800" b="1" dirty="0"/>
              <a:t> </a:t>
            </a:r>
            <a:r>
              <a:rPr lang="it-IT" sz="1800" b="1" dirty="0" err="1" smtClean="0"/>
              <a:t>Imperfect</a:t>
            </a:r>
            <a:r>
              <a:rPr lang="it-IT" sz="1800" b="1" dirty="0" smtClean="0"/>
              <a:t> </a:t>
            </a:r>
            <a:r>
              <a:rPr lang="it-IT" sz="1800" b="1" dirty="0"/>
              <a:t>Crystal = </a:t>
            </a:r>
            <a:r>
              <a:rPr lang="it-IT" sz="1800" b="1" dirty="0" err="1" smtClean="0"/>
              <a:t>Kinematic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Diffraction</a:t>
            </a:r>
            <a:endParaRPr lang="it-IT" sz="18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3812" y="4495579"/>
            <a:ext cx="3615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/>
              <a:t>Dynamic</a:t>
            </a:r>
            <a:r>
              <a:rPr lang="it-IT" sz="2000" b="1" dirty="0"/>
              <a:t> </a:t>
            </a:r>
            <a:r>
              <a:rPr lang="it-IT" sz="2000" b="1" dirty="0" err="1" smtClean="0"/>
              <a:t>Diffraction</a:t>
            </a:r>
            <a:r>
              <a:rPr lang="it-IT" sz="2000" b="1" dirty="0" smtClean="0"/>
              <a:t>:   </a:t>
            </a:r>
            <a:r>
              <a:rPr lang="it-IT" dirty="0" smtClean="0"/>
              <a:t>I </a:t>
            </a:r>
            <a:r>
              <a:rPr lang="it-IT" dirty="0" smtClean="0">
                <a:sym typeface="Symbol" panose="05050102010706020507" pitchFamily="18" charset="2"/>
              </a:rPr>
              <a:t> |F|</a:t>
            </a:r>
          </a:p>
          <a:p>
            <a:r>
              <a:rPr lang="it-IT" dirty="0" smtClean="0">
                <a:sym typeface="Symbol" panose="05050102010706020507" pitchFamily="18" charset="2"/>
              </a:rPr>
              <a:t> </a:t>
            </a:r>
          </a:p>
          <a:p>
            <a:r>
              <a:rPr lang="it-IT" sz="2000" b="1" dirty="0" err="1" smtClean="0"/>
              <a:t>Kinematic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Diffraction</a:t>
            </a:r>
            <a:r>
              <a:rPr lang="it-IT" sz="2000" b="1" dirty="0" smtClean="0"/>
              <a:t>: </a:t>
            </a:r>
            <a:r>
              <a:rPr lang="it-IT" dirty="0" smtClean="0"/>
              <a:t>I </a:t>
            </a:r>
            <a:r>
              <a:rPr lang="it-IT" dirty="0">
                <a:sym typeface="Symbol" panose="05050102010706020507" pitchFamily="18" charset="2"/>
              </a:rPr>
              <a:t> |</a:t>
            </a:r>
            <a:r>
              <a:rPr lang="it-IT" dirty="0" smtClean="0">
                <a:sym typeface="Symbol" panose="05050102010706020507" pitchFamily="18" charset="2"/>
              </a:rPr>
              <a:t>F|</a:t>
            </a:r>
            <a:r>
              <a:rPr lang="it-IT" baseline="30000" dirty="0" smtClean="0">
                <a:sym typeface="Symbol" panose="05050102010706020507" pitchFamily="18" charset="2"/>
              </a:rPr>
              <a:t>2</a:t>
            </a:r>
            <a:endParaRPr lang="it-IT" baseline="300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46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482" y="26769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3600" dirty="0" smtClean="0"/>
              <a:t>Radiation Damage</a:t>
            </a:r>
            <a:endParaRPr lang="it-IT" altLang="it-IT" sz="36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545771"/>
            <a:ext cx="8675914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it-IT" sz="2400" dirty="0" smtClean="0"/>
              <a:t>High-brilliance sources produce radiation damage to crystals.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it-IT" sz="2400" dirty="0" smtClean="0"/>
              <a:t>Radiation damage causes a reduction in crystal lifetime, observed both as a decrease in the maximum diffraction angle (resolution) and a worsening of the individual reflection profiles.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it-IT" sz="2400" dirty="0" smtClean="0"/>
              <a:t>For example, protein crystals are damaged by exposure to the X-ray beam. X-rays promote the radiolysis of water molecules, which can lead to damage in the protein structure chemically induced by radicals. </a:t>
            </a:r>
            <a:r>
              <a:rPr lang="en-GB" altLang="it-IT" sz="2400" dirty="0" err="1" smtClean="0"/>
              <a:t>Disulfide</a:t>
            </a:r>
            <a:r>
              <a:rPr lang="en-GB" altLang="it-IT" sz="2400" dirty="0" smtClean="0"/>
              <a:t> bridges can be broken, and the carboxyl groups of exposed aspartic or glutamic acid can be lost.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it-IT" sz="2400" dirty="0" smtClean="0"/>
              <a:t>Radiation damage depends on the absorbed X-ray dose and the energy of the incoming photons.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it-IT" sz="2400" dirty="0" smtClean="0"/>
              <a:t>The effects of radicals can be reduced by freezing the crystals at low temperatures (100 K).</a:t>
            </a:r>
            <a:endParaRPr lang="en-GB" alt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2762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971800" y="331788"/>
            <a:ext cx="2098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rgbClr val="0000FF"/>
                </a:solidFill>
                <a:latin typeface="Arial Unicode MS" pitchFamily="34" charset="-128"/>
              </a:rPr>
              <a:t>Cryofreezing</a:t>
            </a:r>
            <a:endParaRPr lang="it-IT" altLang="it-IT" sz="2800" b="1" dirty="0">
              <a:solidFill>
                <a:srgbClr val="0000FF"/>
              </a:solidFill>
              <a:latin typeface="Arial Unicode MS" pitchFamily="34" charset="-128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210050" y="3582988"/>
          <a:ext cx="455295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4" name="Fotografia Photo Editor" r:id="rId3" imgW="4323810" imgH="2857899" progId="MSPhotoEd.3">
                  <p:embed/>
                </p:oleObj>
              </mc:Choice>
              <mc:Fallback>
                <p:oleObj name="Fotografia Photo Editor" r:id="rId3" imgW="4323810" imgH="2857899" progId="MSPhotoEd.3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582988"/>
                        <a:ext cx="4552950" cy="30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5715000"/>
            <a:ext cx="363582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Arial Unicode MS" pitchFamily="34" charset="-128"/>
              </a:rPr>
              <a:t>The crystal is 'fished' using a nylon loop of appropriate size and quickly immersed in the </a:t>
            </a:r>
            <a:r>
              <a:rPr lang="en-US" altLang="it-IT" sz="1800" dirty="0" err="1">
                <a:latin typeface="Arial Unicode MS" pitchFamily="34" charset="-128"/>
              </a:rPr>
              <a:t>cryostream</a:t>
            </a:r>
            <a:r>
              <a:rPr lang="en-US" altLang="it-IT" sz="1800" dirty="0">
                <a:latin typeface="Arial Unicode MS" pitchFamily="34" charset="-128"/>
              </a:rPr>
              <a:t>.</a:t>
            </a:r>
            <a:endParaRPr lang="it-IT" altLang="it-IT" sz="2400" dirty="0">
              <a:solidFill>
                <a:srgbClr val="5F5F5F"/>
              </a:solidFill>
              <a:latin typeface="Arial Unicode MS" pitchFamily="34" charset="-128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6864" y="974725"/>
            <a:ext cx="86085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2000" dirty="0">
                <a:latin typeface="Arial Unicode MS" pitchFamily="34" charset="-128"/>
              </a:rPr>
              <a:t> </a:t>
            </a:r>
            <a:r>
              <a:rPr lang="en-US" altLang="it-IT" sz="2000" dirty="0" smtClean="0">
                <a:latin typeface="Arial Unicode MS" pitchFamily="34" charset="-128"/>
              </a:rPr>
              <a:t>To </a:t>
            </a:r>
            <a:r>
              <a:rPr lang="en-US" altLang="it-IT" sz="2000" dirty="0">
                <a:latin typeface="Arial Unicode MS" pitchFamily="34" charset="-128"/>
              </a:rPr>
              <a:t>avoid decay, the crystal is subjected to very low temperatures, for example, by using a </a:t>
            </a:r>
            <a:r>
              <a:rPr lang="en-US" altLang="it-IT" sz="2000" dirty="0" smtClean="0">
                <a:latin typeface="Arial Unicode MS" pitchFamily="34" charset="-128"/>
              </a:rPr>
              <a:t>liquid stream </a:t>
            </a:r>
            <a:r>
              <a:rPr lang="en-US" altLang="it-IT" sz="2000" dirty="0">
                <a:latin typeface="Arial Unicode MS" pitchFamily="34" charset="-128"/>
              </a:rPr>
              <a:t>(typically at </a:t>
            </a:r>
            <a:r>
              <a:rPr lang="en-US" altLang="it-IT" sz="2000" dirty="0" smtClean="0">
                <a:latin typeface="Arial Unicode MS" pitchFamily="34" charset="-128"/>
              </a:rPr>
              <a:t>100K).</a:t>
            </a:r>
            <a:endParaRPr lang="en-US" altLang="it-IT" sz="20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2000" dirty="0">
                <a:latin typeface="Arial Unicode MS" pitchFamily="34" charset="-128"/>
              </a:rPr>
              <a:t> </a:t>
            </a:r>
            <a:r>
              <a:rPr lang="en-US" altLang="it-IT" sz="2000" dirty="0" smtClean="0">
                <a:latin typeface="Arial Unicode MS" pitchFamily="34" charset="-128"/>
              </a:rPr>
              <a:t>Before </a:t>
            </a:r>
            <a:r>
              <a:rPr lang="en-US" altLang="it-IT" sz="2000" dirty="0">
                <a:latin typeface="Arial Unicode MS" pitchFamily="34" charset="-128"/>
              </a:rPr>
              <a:t>freezing, it is necessary to add a </a:t>
            </a:r>
            <a:r>
              <a:rPr lang="en-US" altLang="it-IT" sz="2000" dirty="0" err="1">
                <a:latin typeface="Arial Unicode MS" pitchFamily="34" charset="-128"/>
              </a:rPr>
              <a:t>cryoprotectant</a:t>
            </a:r>
            <a:r>
              <a:rPr lang="en-US" altLang="it-IT" sz="2000" dirty="0">
                <a:latin typeface="Arial Unicode MS" pitchFamily="34" charset="-128"/>
              </a:rPr>
              <a:t> to the mother </a:t>
            </a:r>
            <a:r>
              <a:rPr lang="en-US" altLang="it-IT" sz="2000" dirty="0" smtClean="0">
                <a:latin typeface="Arial Unicode MS" pitchFamily="34" charset="-128"/>
              </a:rPr>
              <a:t>liquor, a </a:t>
            </a:r>
            <a:r>
              <a:rPr lang="en-US" altLang="it-IT" sz="2000" dirty="0">
                <a:latin typeface="Arial Unicode MS" pitchFamily="34" charset="-128"/>
              </a:rPr>
              <a:t>substance that forms an amorphous glass at low temperatures, preventing the formation of ice crystals that would damage the crystal.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it-IT" sz="2000" dirty="0" smtClean="0">
                <a:latin typeface="Arial Unicode MS" pitchFamily="34" charset="-128"/>
              </a:rPr>
              <a:t> A </a:t>
            </a:r>
            <a:r>
              <a:rPr lang="en-US" altLang="it-IT" sz="2000" dirty="0">
                <a:latin typeface="Arial Unicode MS" pitchFamily="34" charset="-128"/>
              </a:rPr>
              <a:t>screening is performed using different </a:t>
            </a:r>
            <a:r>
              <a:rPr lang="en-US" altLang="it-IT" sz="2000" dirty="0" err="1">
                <a:latin typeface="Arial Unicode MS" pitchFamily="34" charset="-128"/>
              </a:rPr>
              <a:t>cryoprotectants</a:t>
            </a:r>
            <a:r>
              <a:rPr lang="en-US" altLang="it-IT" sz="2000" dirty="0">
                <a:latin typeface="Arial Unicode MS" pitchFamily="34" charset="-128"/>
              </a:rPr>
              <a:t> at various concentrations to find the best conditions.</a:t>
            </a:r>
            <a:endParaRPr lang="en-US" altLang="it-IT" sz="2000" dirty="0">
              <a:latin typeface="Arial Unicode MS" pitchFamily="34" charset="-128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rot="20893347" flipV="1">
            <a:off x="3802063" y="4959350"/>
            <a:ext cx="2219325" cy="1050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8679" name="Picture 7" descr="loop_d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1211263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loop_c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1592263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3400" y="3657600"/>
            <a:ext cx="51809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 dirty="0" smtClean="0">
                <a:latin typeface="Arial Unicode MS" pitchFamily="34" charset="-128"/>
              </a:rPr>
              <a:t>drop</a:t>
            </a:r>
            <a:endParaRPr lang="it-IT" altLang="it-IT" sz="1400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7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6" y="-1424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3600" dirty="0" smtClean="0"/>
              <a:t>Crystal </a:t>
            </a:r>
            <a:r>
              <a:rPr lang="en-US" altLang="it-IT" sz="3600" dirty="0" err="1" smtClean="0"/>
              <a:t>mouting</a:t>
            </a:r>
            <a:endParaRPr lang="it-IT" altLang="it-IT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4818" y="800770"/>
            <a:ext cx="2615293" cy="118189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000" dirty="0" smtClean="0"/>
              <a:t>Glass </a:t>
            </a:r>
            <a:r>
              <a:rPr lang="en-GB" altLang="it-IT" sz="2000" dirty="0" smtClean="0"/>
              <a:t>capillaries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t-IT" sz="2000" dirty="0" smtClean="0"/>
              <a:t>(</a:t>
            </a:r>
            <a:r>
              <a:rPr lang="it-IT" sz="2000" dirty="0" err="1" smtClean="0"/>
              <a:t>Lindemann</a:t>
            </a:r>
            <a:r>
              <a:rPr lang="it-IT" sz="2000" dirty="0" smtClean="0"/>
              <a:t> </a:t>
            </a:r>
            <a:r>
              <a:rPr lang="it-IT" sz="2000" dirty="0" err="1" smtClean="0"/>
              <a:t>capillaries</a:t>
            </a:r>
            <a:endParaRPr lang="it-IT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dirty="0" smtClean="0"/>
              <a:t> </a:t>
            </a:r>
            <a:r>
              <a:rPr lang="it-IT" sz="2000" dirty="0" err="1" smtClean="0"/>
              <a:t>lithium</a:t>
            </a:r>
            <a:r>
              <a:rPr lang="it-IT" sz="2000" dirty="0" smtClean="0"/>
              <a:t> </a:t>
            </a:r>
            <a:r>
              <a:rPr lang="it-IT" sz="2000" dirty="0" err="1"/>
              <a:t>borate</a:t>
            </a:r>
            <a:r>
              <a:rPr lang="it-IT" sz="2000" dirty="0"/>
              <a:t> </a:t>
            </a:r>
            <a:r>
              <a:rPr lang="it-IT" sz="2000" dirty="0" err="1" smtClean="0"/>
              <a:t>glass</a:t>
            </a:r>
            <a:r>
              <a:rPr lang="it-IT" sz="2000" dirty="0" smtClean="0"/>
              <a:t>)</a:t>
            </a:r>
            <a:endParaRPr lang="it-IT" altLang="it-IT" sz="2000" dirty="0" smtClean="0"/>
          </a:p>
        </p:txBody>
      </p:sp>
      <p:pic>
        <p:nvPicPr>
          <p:cNvPr id="30724" name="Picture 4" descr="ks0174fig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54" y="1253846"/>
            <a:ext cx="2133600" cy="149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 descr="47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89" y="4015013"/>
            <a:ext cx="14319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9" y="4975679"/>
            <a:ext cx="2667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 descr="capill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19" y="3553279"/>
            <a:ext cx="160496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506302" y="5820229"/>
            <a:ext cx="2310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dirty="0" smtClean="0"/>
              <a:t>G</a:t>
            </a:r>
            <a:r>
              <a:rPr lang="en-GB" altLang="it-IT" sz="2400" dirty="0" smtClean="0"/>
              <a:t>oniometer</a:t>
            </a:r>
            <a:r>
              <a:rPr lang="it-IT" altLang="it-IT" sz="2400" dirty="0" smtClean="0"/>
              <a:t> head</a:t>
            </a:r>
            <a:endParaRPr lang="it-IT" alt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969574" y="507954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 smtClean="0"/>
              <a:t>Loops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956174" y="1177473"/>
            <a:ext cx="13003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Glass fibre</a:t>
            </a:r>
          </a:p>
          <a:p>
            <a:r>
              <a:rPr lang="it-IT" sz="2000" dirty="0" smtClean="0"/>
              <a:t>with </a:t>
            </a:r>
            <a:r>
              <a:rPr lang="it-IT" sz="2000" dirty="0" err="1" smtClean="0"/>
              <a:t>glue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763463" y="268319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err="1" smtClean="0"/>
              <a:t>naylon</a:t>
            </a:r>
            <a:r>
              <a:rPr lang="it-IT" sz="1800" dirty="0" smtClean="0"/>
              <a:t> </a:t>
            </a:r>
            <a:r>
              <a:rPr lang="it-IT" sz="1800" dirty="0" err="1" smtClean="0"/>
              <a:t>loops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560" y="3082582"/>
            <a:ext cx="2375807" cy="48194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560" y="3638488"/>
            <a:ext cx="2491316" cy="753051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0" y="4391539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dirty="0" err="1"/>
              <a:t>polyimide</a:t>
            </a:r>
            <a:r>
              <a:rPr lang="it-IT" sz="1800" dirty="0"/>
              <a:t> </a:t>
            </a:r>
            <a:r>
              <a:rPr lang="it-IT" sz="1800" dirty="0" smtClean="0"/>
              <a:t>micro-</a:t>
            </a:r>
            <a:r>
              <a:rPr lang="it-IT" sz="1800" dirty="0" err="1" smtClean="0"/>
              <a:t>loops</a:t>
            </a:r>
            <a:r>
              <a:rPr lang="it-IT" sz="1800" dirty="0" smtClean="0"/>
              <a:t> -</a:t>
            </a:r>
            <a:r>
              <a:rPr lang="it-IT" sz="1800" dirty="0" err="1" smtClean="0"/>
              <a:t>meshes</a:t>
            </a:r>
            <a:endParaRPr lang="it-IT" sz="1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2182" y="2020575"/>
            <a:ext cx="1856769" cy="14478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2206" y="1885359"/>
            <a:ext cx="2637905" cy="575842"/>
          </a:xfrm>
          <a:prstGeom prst="rect">
            <a:avLst/>
          </a:prstGeom>
        </p:spPr>
      </p:pic>
      <p:pic>
        <p:nvPicPr>
          <p:cNvPr id="79876" name="Picture 4" descr="3-9358-08 X線解析用キャピラリー マークチューブ（リンデマンガラス） 25本入 4007408 【AXEL】 アズワン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4" r="36895"/>
          <a:stretch/>
        </p:blipFill>
        <p:spPr bwMode="auto">
          <a:xfrm rot="5553045">
            <a:off x="4227333" y="1510611"/>
            <a:ext cx="772886" cy="27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dirty="0"/>
              <a:t>Data Collection </a:t>
            </a:r>
            <a:r>
              <a:rPr lang="it-IT" sz="3600" b="1" dirty="0" err="1"/>
              <a:t>Methods</a:t>
            </a:r>
            <a:endParaRPr lang="it-IT" altLang="it-IT" sz="36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03914" cy="4114800"/>
          </a:xfrm>
        </p:spPr>
        <p:txBody>
          <a:bodyPr/>
          <a:lstStyle/>
          <a:p>
            <a:pPr eaLnBrk="1" hangingPunct="1"/>
            <a:r>
              <a:rPr lang="en-US" altLang="it-IT" sz="2800" dirty="0"/>
              <a:t>The different methods depend </a:t>
            </a:r>
            <a:r>
              <a:rPr lang="en-US" altLang="it-IT" sz="2800" dirty="0" smtClean="0"/>
              <a:t>on:</a:t>
            </a:r>
          </a:p>
          <a:p>
            <a:pPr eaLnBrk="1" hangingPunct="1">
              <a:buFontTx/>
              <a:buChar char="-"/>
            </a:pPr>
            <a:r>
              <a:rPr lang="en-US" altLang="it-IT" sz="2800" dirty="0" err="1" smtClean="0"/>
              <a:t>Monochromaticity</a:t>
            </a:r>
            <a:r>
              <a:rPr lang="en-US" altLang="it-IT" sz="2800" dirty="0" smtClean="0"/>
              <a:t> </a:t>
            </a:r>
            <a:r>
              <a:rPr lang="en-US" altLang="it-IT" sz="2800" dirty="0"/>
              <a:t>or non-</a:t>
            </a:r>
            <a:r>
              <a:rPr lang="en-US" altLang="it-IT" sz="2800" dirty="0" err="1"/>
              <a:t>monochromaticity</a:t>
            </a:r>
            <a:r>
              <a:rPr lang="en-US" altLang="it-IT" sz="2800" dirty="0"/>
              <a:t> of the </a:t>
            </a:r>
            <a:r>
              <a:rPr lang="en-US" altLang="it-IT" sz="2800" dirty="0" smtClean="0"/>
              <a:t>light</a:t>
            </a:r>
          </a:p>
          <a:p>
            <a:pPr eaLnBrk="1" hangingPunct="1">
              <a:buFontTx/>
              <a:buChar char="-"/>
            </a:pPr>
            <a:r>
              <a:rPr lang="en-US" altLang="it-IT" sz="2800" dirty="0" smtClean="0"/>
              <a:t>The </a:t>
            </a:r>
            <a:r>
              <a:rPr lang="en-US" altLang="it-IT" sz="2800" dirty="0"/>
              <a:t>data collection </a:t>
            </a:r>
            <a:r>
              <a:rPr lang="en-US" altLang="it-IT" sz="2800" dirty="0" smtClean="0"/>
              <a:t>geometry</a:t>
            </a:r>
          </a:p>
          <a:p>
            <a:pPr eaLnBrk="1" hangingPunct="1">
              <a:buFontTx/>
              <a:buChar char="-"/>
            </a:pPr>
            <a:r>
              <a:rPr lang="en-US" altLang="it-IT" sz="2800" dirty="0" smtClean="0"/>
              <a:t>The </a:t>
            </a:r>
            <a:r>
              <a:rPr lang="en-US" altLang="it-IT" sz="2800" dirty="0"/>
              <a:t>type of detector, mono- or </a:t>
            </a:r>
            <a:r>
              <a:rPr lang="en-US" altLang="it-IT" sz="2800" dirty="0" err="1" smtClean="0"/>
              <a:t>bidimensional</a:t>
            </a:r>
            <a:endParaRPr lang="it-IT" altLang="it-IT" sz="2400" dirty="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altLang="it-IT" dirty="0" smtClean="0"/>
              <a:t>-</a:t>
            </a:r>
            <a:r>
              <a:rPr lang="en-US" altLang="it-IT" b="1" dirty="0" smtClean="0"/>
              <a:t>Polychromatic</a:t>
            </a:r>
            <a:r>
              <a:rPr lang="en-US" altLang="it-IT" dirty="0" smtClean="0"/>
              <a:t> </a:t>
            </a:r>
            <a:r>
              <a:rPr lang="en-US" altLang="it-IT" dirty="0"/>
              <a:t>/ White radiation (White beam</a:t>
            </a:r>
            <a:r>
              <a:rPr lang="en-US" altLang="it-IT" dirty="0"/>
              <a:t>) </a:t>
            </a:r>
            <a:r>
              <a:rPr lang="en-US" altLang="it-IT" b="1" dirty="0"/>
              <a:t>Laue </a:t>
            </a:r>
            <a:r>
              <a:rPr lang="en-US" altLang="it-IT" b="1" dirty="0" smtClean="0"/>
              <a:t>method</a:t>
            </a:r>
          </a:p>
          <a:p>
            <a:pPr marL="0" lvl="1" indent="0" eaLnBrk="1" hangingPunct="1">
              <a:buNone/>
            </a:pPr>
            <a:endParaRPr lang="it-IT" altLang="it-IT" b="1" dirty="0"/>
          </a:p>
          <a:p>
            <a:pPr marL="0" indent="0" eaLnBrk="1" hangingPunct="1">
              <a:buNone/>
            </a:pPr>
            <a:r>
              <a:rPr lang="en-US" altLang="it-IT" sz="2800" dirty="0" smtClean="0"/>
              <a:t>-</a:t>
            </a:r>
            <a:r>
              <a:rPr lang="en-US" altLang="it-IT" sz="2800" b="1" dirty="0" smtClean="0"/>
              <a:t>Monochromatic </a:t>
            </a:r>
            <a:endParaRPr lang="en-US" altLang="it-IT" sz="2800" b="1" dirty="0" smtClean="0"/>
          </a:p>
          <a:p>
            <a:pPr marL="0" indent="0" eaLnBrk="1" hangingPunct="1">
              <a:buNone/>
            </a:pPr>
            <a:r>
              <a:rPr lang="it-IT" altLang="it-IT" sz="2800" dirty="0" err="1"/>
              <a:t>Rotating</a:t>
            </a:r>
            <a:r>
              <a:rPr lang="it-IT" altLang="it-IT" sz="2800" dirty="0"/>
              <a:t> Crystal Method / </a:t>
            </a:r>
            <a:r>
              <a:rPr lang="it-IT" altLang="it-IT" sz="2800" b="1" dirty="0" err="1"/>
              <a:t>Rotation</a:t>
            </a:r>
            <a:r>
              <a:rPr lang="it-IT" altLang="it-IT" sz="2800" b="1" dirty="0"/>
              <a:t> </a:t>
            </a:r>
            <a:r>
              <a:rPr lang="it-IT" altLang="it-IT" sz="2800" b="1" dirty="0" smtClean="0"/>
              <a:t>Method</a:t>
            </a:r>
            <a:endParaRPr lang="it-IT" altLang="it-I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26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32386</TotalTime>
  <Words>2537</Words>
  <Application>Microsoft Office PowerPoint</Application>
  <PresentationFormat>Presentazione su schermo (4:3)</PresentationFormat>
  <Paragraphs>272</Paragraphs>
  <Slides>31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31</vt:i4>
      </vt:variant>
    </vt:vector>
  </HeadingPairs>
  <TitlesOfParts>
    <vt:vector size="43" baseType="lpstr">
      <vt:lpstr>Arial</vt:lpstr>
      <vt:lpstr>Arial Unicode MS</vt:lpstr>
      <vt:lpstr>Calibri</vt:lpstr>
      <vt:lpstr>Courier</vt:lpstr>
      <vt:lpstr>Symbol</vt:lpstr>
      <vt:lpstr>Times</vt:lpstr>
      <vt:lpstr>Times New Roman</vt:lpstr>
      <vt:lpstr>Wingdings</vt:lpstr>
      <vt:lpstr>Struttura predefinita</vt:lpstr>
      <vt:lpstr>Fotografia Photo Editor</vt:lpstr>
      <vt:lpstr>Document</vt:lpstr>
      <vt:lpstr>Equation</vt:lpstr>
      <vt:lpstr>Presentazione standard di PowerPoint</vt:lpstr>
      <vt:lpstr>Data collection</vt:lpstr>
      <vt:lpstr>Presentazione standard di PowerPoint</vt:lpstr>
      <vt:lpstr>Mosaicity</vt:lpstr>
      <vt:lpstr>Crystal Perfection and Diffraction Theory: Kinematic versus Dynamic Diffraction</vt:lpstr>
      <vt:lpstr>Radiation Damage</vt:lpstr>
      <vt:lpstr>Presentazione standard di PowerPoint</vt:lpstr>
      <vt:lpstr>Crystal mouting</vt:lpstr>
      <vt:lpstr>Data Collection Methods</vt:lpstr>
      <vt:lpstr>Rotating Crystal Method </vt:lpstr>
      <vt:lpstr>Geometry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Integration</vt:lpstr>
      <vt:lpstr>Presentazione standard di PowerPoint</vt:lpstr>
      <vt:lpstr>Scaling and Merging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factor equation</dc:title>
  <dc:creator>geremia</dc:creator>
  <cp:lastModifiedBy>GEREMIA SILVANO</cp:lastModifiedBy>
  <cp:revision>487</cp:revision>
  <dcterms:created xsi:type="dcterms:W3CDTF">2004-08-23T09:38:51Z</dcterms:created>
  <dcterms:modified xsi:type="dcterms:W3CDTF">2026-04-16T10:18:51Z</dcterms:modified>
</cp:coreProperties>
</file>