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0"/>
  </p:notesMasterIdLst>
  <p:sldIdLst>
    <p:sldId id="258" r:id="rId2"/>
    <p:sldId id="259" r:id="rId3"/>
    <p:sldId id="260" r:id="rId4"/>
    <p:sldId id="261" r:id="rId5"/>
    <p:sldId id="388" r:id="rId6"/>
    <p:sldId id="275" r:id="rId7"/>
    <p:sldId id="276" r:id="rId8"/>
    <p:sldId id="277" r:id="rId9"/>
    <p:sldId id="268" r:id="rId10"/>
    <p:sldId id="389" r:id="rId11"/>
    <p:sldId id="267" r:id="rId12"/>
    <p:sldId id="269" r:id="rId13"/>
    <p:sldId id="270" r:id="rId14"/>
    <p:sldId id="271" r:id="rId15"/>
    <p:sldId id="272" r:id="rId16"/>
    <p:sldId id="273" r:id="rId17"/>
    <p:sldId id="390" r:id="rId18"/>
    <p:sldId id="278" r:id="rId19"/>
    <p:sldId id="391" r:id="rId20"/>
    <p:sldId id="280" r:id="rId21"/>
    <p:sldId id="281" r:id="rId22"/>
    <p:sldId id="288" r:id="rId23"/>
    <p:sldId id="287" r:id="rId24"/>
    <p:sldId id="282" r:id="rId25"/>
    <p:sldId id="283" r:id="rId26"/>
    <p:sldId id="284" r:id="rId27"/>
    <p:sldId id="285" r:id="rId28"/>
    <p:sldId id="297" r:id="rId29"/>
    <p:sldId id="320" r:id="rId30"/>
    <p:sldId id="293" r:id="rId31"/>
    <p:sldId id="294" r:id="rId32"/>
    <p:sldId id="295" r:id="rId33"/>
    <p:sldId id="298" r:id="rId34"/>
    <p:sldId id="302" r:id="rId35"/>
    <p:sldId id="299" r:id="rId36"/>
    <p:sldId id="300" r:id="rId37"/>
    <p:sldId id="305" r:id="rId38"/>
    <p:sldId id="301" r:id="rId39"/>
    <p:sldId id="304" r:id="rId40"/>
    <p:sldId id="312" r:id="rId41"/>
    <p:sldId id="306" r:id="rId42"/>
    <p:sldId id="308" r:id="rId43"/>
    <p:sldId id="307" r:id="rId44"/>
    <p:sldId id="310" r:id="rId45"/>
    <p:sldId id="311" r:id="rId46"/>
    <p:sldId id="303" r:id="rId47"/>
    <p:sldId id="313" r:id="rId48"/>
    <p:sldId id="318" r:id="rId49"/>
    <p:sldId id="317" r:id="rId50"/>
    <p:sldId id="316" r:id="rId51"/>
    <p:sldId id="319" r:id="rId52"/>
    <p:sldId id="321" r:id="rId53"/>
    <p:sldId id="322" r:id="rId54"/>
    <p:sldId id="323" r:id="rId55"/>
    <p:sldId id="325" r:id="rId56"/>
    <p:sldId id="324" r:id="rId57"/>
    <p:sldId id="326" r:id="rId58"/>
    <p:sldId id="327" r:id="rId59"/>
    <p:sldId id="328" r:id="rId60"/>
    <p:sldId id="329" r:id="rId61"/>
    <p:sldId id="330" r:id="rId62"/>
    <p:sldId id="332" r:id="rId63"/>
    <p:sldId id="340" r:id="rId64"/>
    <p:sldId id="334" r:id="rId65"/>
    <p:sldId id="335" r:id="rId66"/>
    <p:sldId id="337" r:id="rId67"/>
    <p:sldId id="338" r:id="rId68"/>
    <p:sldId id="339" r:id="rId69"/>
    <p:sldId id="341" r:id="rId70"/>
    <p:sldId id="342" r:id="rId71"/>
    <p:sldId id="344" r:id="rId72"/>
    <p:sldId id="343" r:id="rId73"/>
    <p:sldId id="345" r:id="rId74"/>
    <p:sldId id="346" r:id="rId75"/>
    <p:sldId id="347" r:id="rId76"/>
    <p:sldId id="349" r:id="rId77"/>
    <p:sldId id="352" r:id="rId78"/>
    <p:sldId id="353" r:id="rId79"/>
    <p:sldId id="351" r:id="rId80"/>
    <p:sldId id="606" r:id="rId81"/>
    <p:sldId id="348" r:id="rId82"/>
    <p:sldId id="350" r:id="rId83"/>
    <p:sldId id="355" r:id="rId84"/>
    <p:sldId id="358" r:id="rId85"/>
    <p:sldId id="359" r:id="rId86"/>
    <p:sldId id="357" r:id="rId87"/>
    <p:sldId id="361" r:id="rId88"/>
    <p:sldId id="362" r:id="rId89"/>
    <p:sldId id="363" r:id="rId90"/>
    <p:sldId id="368" r:id="rId91"/>
    <p:sldId id="369" r:id="rId92"/>
    <p:sldId id="370" r:id="rId93"/>
    <p:sldId id="364" r:id="rId94"/>
    <p:sldId id="365" r:id="rId95"/>
    <p:sldId id="366" r:id="rId96"/>
    <p:sldId id="367" r:id="rId97"/>
    <p:sldId id="371" r:id="rId98"/>
    <p:sldId id="373" r:id="rId99"/>
    <p:sldId id="372" r:id="rId100"/>
    <p:sldId id="376" r:id="rId101"/>
    <p:sldId id="375" r:id="rId102"/>
    <p:sldId id="377" r:id="rId103"/>
    <p:sldId id="378" r:id="rId104"/>
    <p:sldId id="379" r:id="rId105"/>
    <p:sldId id="381" r:id="rId106"/>
    <p:sldId id="382" r:id="rId107"/>
    <p:sldId id="383" r:id="rId108"/>
    <p:sldId id="384" r:id="rId109"/>
    <p:sldId id="385" r:id="rId110"/>
    <p:sldId id="392" r:id="rId111"/>
    <p:sldId id="386" r:id="rId112"/>
    <p:sldId id="387" r:id="rId113"/>
    <p:sldId id="393" r:id="rId114"/>
    <p:sldId id="395" r:id="rId115"/>
    <p:sldId id="394" r:id="rId116"/>
    <p:sldId id="396" r:id="rId117"/>
    <p:sldId id="397" r:id="rId118"/>
    <p:sldId id="398" r:id="rId119"/>
    <p:sldId id="399" r:id="rId120"/>
    <p:sldId id="401" r:id="rId121"/>
    <p:sldId id="402" r:id="rId122"/>
    <p:sldId id="403" r:id="rId123"/>
    <p:sldId id="404" r:id="rId124"/>
    <p:sldId id="405" r:id="rId125"/>
    <p:sldId id="406" r:id="rId126"/>
    <p:sldId id="407" r:id="rId127"/>
    <p:sldId id="408" r:id="rId128"/>
    <p:sldId id="409" r:id="rId129"/>
    <p:sldId id="410" r:id="rId130"/>
    <p:sldId id="411" r:id="rId131"/>
    <p:sldId id="412" r:id="rId132"/>
    <p:sldId id="413" r:id="rId133"/>
    <p:sldId id="415" r:id="rId134"/>
    <p:sldId id="414" r:id="rId135"/>
    <p:sldId id="416" r:id="rId136"/>
    <p:sldId id="417" r:id="rId137"/>
    <p:sldId id="418" r:id="rId138"/>
    <p:sldId id="420" r:id="rId139"/>
    <p:sldId id="421" r:id="rId140"/>
    <p:sldId id="422" r:id="rId141"/>
    <p:sldId id="423" r:id="rId142"/>
    <p:sldId id="427" r:id="rId143"/>
    <p:sldId id="424" r:id="rId144"/>
    <p:sldId id="428" r:id="rId145"/>
    <p:sldId id="429" r:id="rId146"/>
    <p:sldId id="430" r:id="rId147"/>
    <p:sldId id="426" r:id="rId148"/>
    <p:sldId id="431" r:id="rId149"/>
    <p:sldId id="432" r:id="rId150"/>
    <p:sldId id="433" r:id="rId151"/>
    <p:sldId id="434" r:id="rId152"/>
    <p:sldId id="435" r:id="rId153"/>
    <p:sldId id="436" r:id="rId154"/>
    <p:sldId id="437" r:id="rId155"/>
    <p:sldId id="438" r:id="rId156"/>
    <p:sldId id="439" r:id="rId157"/>
    <p:sldId id="440" r:id="rId158"/>
    <p:sldId id="441" r:id="rId159"/>
    <p:sldId id="444" r:id="rId160"/>
    <p:sldId id="445" r:id="rId161"/>
    <p:sldId id="446" r:id="rId162"/>
    <p:sldId id="442" r:id="rId163"/>
    <p:sldId id="443" r:id="rId164"/>
    <p:sldId id="447" r:id="rId165"/>
    <p:sldId id="448" r:id="rId166"/>
    <p:sldId id="449" r:id="rId167"/>
    <p:sldId id="450" r:id="rId168"/>
    <p:sldId id="451" r:id="rId169"/>
    <p:sldId id="452" r:id="rId170"/>
    <p:sldId id="453" r:id="rId171"/>
    <p:sldId id="454" r:id="rId172"/>
    <p:sldId id="455" r:id="rId173"/>
    <p:sldId id="456" r:id="rId174"/>
    <p:sldId id="458" r:id="rId175"/>
    <p:sldId id="459" r:id="rId176"/>
    <p:sldId id="457" r:id="rId177"/>
    <p:sldId id="460" r:id="rId178"/>
    <p:sldId id="461" r:id="rId179"/>
    <p:sldId id="462" r:id="rId180"/>
    <p:sldId id="463" r:id="rId181"/>
    <p:sldId id="464" r:id="rId182"/>
    <p:sldId id="465" r:id="rId183"/>
    <p:sldId id="466" r:id="rId184"/>
    <p:sldId id="467" r:id="rId185"/>
    <p:sldId id="475" r:id="rId186"/>
    <p:sldId id="468" r:id="rId187"/>
    <p:sldId id="469" r:id="rId188"/>
    <p:sldId id="470" r:id="rId189"/>
    <p:sldId id="471" r:id="rId190"/>
    <p:sldId id="472" r:id="rId191"/>
    <p:sldId id="473" r:id="rId192"/>
    <p:sldId id="474" r:id="rId193"/>
    <p:sldId id="477" r:id="rId194"/>
    <p:sldId id="478" r:id="rId195"/>
    <p:sldId id="479" r:id="rId196"/>
    <p:sldId id="476" r:id="rId197"/>
    <p:sldId id="510" r:id="rId198"/>
    <p:sldId id="511" r:id="rId199"/>
    <p:sldId id="504" r:id="rId200"/>
    <p:sldId id="505" r:id="rId201"/>
    <p:sldId id="507" r:id="rId202"/>
    <p:sldId id="509" r:id="rId203"/>
    <p:sldId id="480" r:id="rId204"/>
    <p:sldId id="481" r:id="rId205"/>
    <p:sldId id="482" r:id="rId206"/>
    <p:sldId id="483" r:id="rId207"/>
    <p:sldId id="484" r:id="rId208"/>
    <p:sldId id="485" r:id="rId209"/>
  </p:sldIdLst>
  <p:sldSz cx="18288000" cy="10287000"/>
  <p:notesSz cx="6858000" cy="9144000"/>
  <p:embeddedFontLst>
    <p:embeddedFont>
      <p:font typeface="Glacial Indifference" panose="020B0604020202020204" charset="0"/>
      <p:regular r:id="rId211"/>
    </p:embeddedFont>
    <p:embeddedFont>
      <p:font typeface="Glacial Indifference Italics" panose="020B0604020202020204" charset="0"/>
      <p:regular r:id="rId2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69" autoAdjust="0"/>
    <p:restoredTop sz="93842" autoAdjust="0"/>
  </p:normalViewPr>
  <p:slideViewPr>
    <p:cSldViewPr>
      <p:cViewPr varScale="1">
        <p:scale>
          <a:sx n="60" d="100"/>
          <a:sy n="60" d="100"/>
        </p:scale>
        <p:origin x="217" y="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tableStyles" Target="tableStyle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viewProps" Target="view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notesMaster" Target="notesMasters/notesMaster1.xml"/><Relationship Id="rId215" Type="http://schemas.openxmlformats.org/officeDocument/2006/relationships/theme" Target="theme/theme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font" Target="fonts/font1.fntdata"/><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font" Target="fonts/font2.fntdata"/><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CBF5A9-1209-4890-AD5C-4AF9612D362F}" type="datetimeFigureOut">
              <a:rPr lang="en-GB" smtClean="0"/>
              <a:t>14/04/2026</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F10F6E-B4AD-4FB5-A907-5096EC9D5349}" type="slidenum">
              <a:rPr lang="en-GB" smtClean="0"/>
              <a:t>‹N›</a:t>
            </a:fld>
            <a:endParaRPr lang="en-GB"/>
          </a:p>
        </p:txBody>
      </p:sp>
    </p:spTree>
    <p:extLst>
      <p:ext uri="{BB962C8B-B14F-4D97-AF65-F5344CB8AC3E}">
        <p14:creationId xmlns:p14="http://schemas.microsoft.com/office/powerpoint/2010/main" val="40699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7B394-0C11-2A74-4900-861623DCFA0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8A33836-D466-1234-50D9-0E6386051D27}"/>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445E226-5CE4-A9E8-3640-8B3E2663F455}"/>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883915DB-6F25-06FD-D3D9-690FA436DD93}"/>
              </a:ext>
            </a:extLst>
          </p:cNvPr>
          <p:cNvSpPr>
            <a:spLocks noGrp="1"/>
          </p:cNvSpPr>
          <p:nvPr>
            <p:ph type="sldNum" sz="quarter" idx="5"/>
          </p:nvPr>
        </p:nvSpPr>
        <p:spPr/>
        <p:txBody>
          <a:bodyPr/>
          <a:lstStyle/>
          <a:p>
            <a:fld id="{8AF10F6E-B4AD-4FB5-A907-5096EC9D5349}" type="slidenum">
              <a:rPr lang="en-GB" smtClean="0"/>
              <a:t>6</a:t>
            </a:fld>
            <a:endParaRPr lang="en-GB" dirty="0"/>
          </a:p>
        </p:txBody>
      </p:sp>
    </p:spTree>
    <p:extLst>
      <p:ext uri="{BB962C8B-B14F-4D97-AF65-F5344CB8AC3E}">
        <p14:creationId xmlns:p14="http://schemas.microsoft.com/office/powerpoint/2010/main" val="806014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E6C0C-0DCC-65F6-3BE1-A4F5AE58A0C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741DFE8-5AC3-B15C-1FBA-8B593115B7B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F5BF4C32-45A4-3E11-D99F-76C124E5706A}"/>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0A000016-D1BC-C85F-063D-86FE8F21CE8E}"/>
              </a:ext>
            </a:extLst>
          </p:cNvPr>
          <p:cNvSpPr>
            <a:spLocks noGrp="1"/>
          </p:cNvSpPr>
          <p:nvPr>
            <p:ph type="sldNum" sz="quarter" idx="5"/>
          </p:nvPr>
        </p:nvSpPr>
        <p:spPr/>
        <p:txBody>
          <a:bodyPr/>
          <a:lstStyle/>
          <a:p>
            <a:fld id="{8AF10F6E-B4AD-4FB5-A907-5096EC9D5349}" type="slidenum">
              <a:rPr lang="en-GB" smtClean="0"/>
              <a:t>56</a:t>
            </a:fld>
            <a:endParaRPr lang="en-GB"/>
          </a:p>
        </p:txBody>
      </p:sp>
    </p:spTree>
    <p:extLst>
      <p:ext uri="{BB962C8B-B14F-4D97-AF65-F5344CB8AC3E}">
        <p14:creationId xmlns:p14="http://schemas.microsoft.com/office/powerpoint/2010/main" val="103726721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182307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045244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636290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898234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265770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262304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231496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239704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064285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668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64309-8511-1C79-65D6-5B7743E729E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20AA861-BF90-76E4-7CD6-CED2ACBF968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7EE804B-5E1F-FE80-4BF3-C10D4389B443}"/>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E271ED38-39F4-ED6F-1D9A-9B38EE3A711D}"/>
              </a:ext>
            </a:extLst>
          </p:cNvPr>
          <p:cNvSpPr>
            <a:spLocks noGrp="1"/>
          </p:cNvSpPr>
          <p:nvPr>
            <p:ph type="sldNum" sz="quarter" idx="5"/>
          </p:nvPr>
        </p:nvSpPr>
        <p:spPr/>
        <p:txBody>
          <a:bodyPr/>
          <a:lstStyle/>
          <a:p>
            <a:fld id="{8AF10F6E-B4AD-4FB5-A907-5096EC9D5349}" type="slidenum">
              <a:rPr lang="en-GB" smtClean="0"/>
              <a:t>57</a:t>
            </a:fld>
            <a:endParaRPr lang="en-GB"/>
          </a:p>
        </p:txBody>
      </p:sp>
    </p:spTree>
    <p:extLst>
      <p:ext uri="{BB962C8B-B14F-4D97-AF65-F5344CB8AC3E}">
        <p14:creationId xmlns:p14="http://schemas.microsoft.com/office/powerpoint/2010/main" val="19276543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134383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285571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95324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291335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112918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566348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191097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211576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012153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267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5D3EF-54EE-6CDF-CD4A-80ADD5FF814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9806179-6A04-4089-B701-E4D03A8941FF}"/>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31482D0C-8502-3A0C-BD68-7F62673F9334}"/>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B590298-A7C0-FCE1-6FEC-121A8B4218C7}"/>
              </a:ext>
            </a:extLst>
          </p:cNvPr>
          <p:cNvSpPr>
            <a:spLocks noGrp="1"/>
          </p:cNvSpPr>
          <p:nvPr>
            <p:ph type="sldNum" sz="quarter" idx="5"/>
          </p:nvPr>
        </p:nvSpPr>
        <p:spPr/>
        <p:txBody>
          <a:bodyPr/>
          <a:lstStyle/>
          <a:p>
            <a:fld id="{8AF10F6E-B4AD-4FB5-A907-5096EC9D5349}" type="slidenum">
              <a:rPr lang="en-GB" smtClean="0"/>
              <a:t>58</a:t>
            </a:fld>
            <a:endParaRPr lang="en-GB"/>
          </a:p>
        </p:txBody>
      </p:sp>
    </p:spTree>
    <p:extLst>
      <p:ext uri="{BB962C8B-B14F-4D97-AF65-F5344CB8AC3E}">
        <p14:creationId xmlns:p14="http://schemas.microsoft.com/office/powerpoint/2010/main" val="336653225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148366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222127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351718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189622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3739029"/>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871813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844043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711390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915119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0870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03EA5-1C45-9F16-FFAE-871DBA524E0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3E3EA62-9948-B501-DF32-6E646DE4529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9ACD9AA9-7E1F-A964-05CF-A62398280CD4}"/>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DCBDC684-D5F4-A9CC-1D28-1F01CADA4BD5}"/>
              </a:ext>
            </a:extLst>
          </p:cNvPr>
          <p:cNvSpPr>
            <a:spLocks noGrp="1"/>
          </p:cNvSpPr>
          <p:nvPr>
            <p:ph type="sldNum" sz="quarter" idx="5"/>
          </p:nvPr>
        </p:nvSpPr>
        <p:spPr/>
        <p:txBody>
          <a:bodyPr/>
          <a:lstStyle/>
          <a:p>
            <a:fld id="{8AF10F6E-B4AD-4FB5-A907-5096EC9D5349}" type="slidenum">
              <a:rPr lang="en-GB" smtClean="0"/>
              <a:t>59</a:t>
            </a:fld>
            <a:endParaRPr lang="en-GB"/>
          </a:p>
        </p:txBody>
      </p:sp>
    </p:spTree>
    <p:extLst>
      <p:ext uri="{BB962C8B-B14F-4D97-AF65-F5344CB8AC3E}">
        <p14:creationId xmlns:p14="http://schemas.microsoft.com/office/powerpoint/2010/main" val="5687264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31401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004658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7636556"/>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704553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077096"/>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1239501"/>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6456015"/>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665802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4422890"/>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9209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C0BD0-55CF-3D97-C8CB-936C3151DDA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C13105B-9F01-4AE7-9C9B-F97083F571D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FF7A508-9605-200E-AA25-3E10C9E479DD}"/>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8AD382D0-9EAA-F8A9-A704-201A75F9018F}"/>
              </a:ext>
            </a:extLst>
          </p:cNvPr>
          <p:cNvSpPr>
            <a:spLocks noGrp="1"/>
          </p:cNvSpPr>
          <p:nvPr>
            <p:ph type="sldNum" sz="quarter" idx="5"/>
          </p:nvPr>
        </p:nvSpPr>
        <p:spPr/>
        <p:txBody>
          <a:bodyPr/>
          <a:lstStyle/>
          <a:p>
            <a:fld id="{8AF10F6E-B4AD-4FB5-A907-5096EC9D5349}" type="slidenum">
              <a:rPr lang="en-GB" smtClean="0"/>
              <a:t>60</a:t>
            </a:fld>
            <a:endParaRPr lang="en-GB"/>
          </a:p>
        </p:txBody>
      </p:sp>
    </p:spTree>
    <p:extLst>
      <p:ext uri="{BB962C8B-B14F-4D97-AF65-F5344CB8AC3E}">
        <p14:creationId xmlns:p14="http://schemas.microsoft.com/office/powerpoint/2010/main" val="2082213872"/>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2218127"/>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0349129"/>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4270177"/>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1317809"/>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994874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884240"/>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8329272"/>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9494381"/>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3857453"/>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9991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B20B4-37C4-51CB-BFD0-C5053C9CAA0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3E0F09D-816F-33B5-5824-9FB92E54ABD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E99BB8DE-DCBF-08B8-4B46-495878B47623}"/>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A56572E5-A6F1-5E05-D68C-5DD229CA26E7}"/>
              </a:ext>
            </a:extLst>
          </p:cNvPr>
          <p:cNvSpPr>
            <a:spLocks noGrp="1"/>
          </p:cNvSpPr>
          <p:nvPr>
            <p:ph type="sldNum" sz="quarter" idx="5"/>
          </p:nvPr>
        </p:nvSpPr>
        <p:spPr/>
        <p:txBody>
          <a:bodyPr/>
          <a:lstStyle/>
          <a:p>
            <a:fld id="{8AF10F6E-B4AD-4FB5-A907-5096EC9D5349}" type="slidenum">
              <a:rPr lang="en-GB" smtClean="0"/>
              <a:t>61</a:t>
            </a:fld>
            <a:endParaRPr lang="en-GB"/>
          </a:p>
        </p:txBody>
      </p:sp>
    </p:spTree>
    <p:extLst>
      <p:ext uri="{BB962C8B-B14F-4D97-AF65-F5344CB8AC3E}">
        <p14:creationId xmlns:p14="http://schemas.microsoft.com/office/powerpoint/2010/main" val="55844450"/>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916572"/>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5704107"/>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4271889"/>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7446973"/>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6517252"/>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39311"/>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9489620"/>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8385772"/>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4490821"/>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3940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570FF-0359-3439-07E7-5AC1A82D6DF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EAB04B4-A69C-8AD1-0F6B-8849FAACD34A}"/>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4D5D25A8-65C6-D3CF-C391-3EDB065D4B02}"/>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11607C5-40E0-A65B-7AF8-EBF39D54E6F5}"/>
              </a:ext>
            </a:extLst>
          </p:cNvPr>
          <p:cNvSpPr>
            <a:spLocks noGrp="1"/>
          </p:cNvSpPr>
          <p:nvPr>
            <p:ph type="sldNum" sz="quarter" idx="5"/>
          </p:nvPr>
        </p:nvSpPr>
        <p:spPr/>
        <p:txBody>
          <a:bodyPr/>
          <a:lstStyle/>
          <a:p>
            <a:fld id="{8AF10F6E-B4AD-4FB5-A907-5096EC9D5349}" type="slidenum">
              <a:rPr lang="en-GB" smtClean="0"/>
              <a:t>62</a:t>
            </a:fld>
            <a:endParaRPr lang="en-GB"/>
          </a:p>
        </p:txBody>
      </p:sp>
    </p:spTree>
    <p:extLst>
      <p:ext uri="{BB962C8B-B14F-4D97-AF65-F5344CB8AC3E}">
        <p14:creationId xmlns:p14="http://schemas.microsoft.com/office/powerpoint/2010/main" val="1446440897"/>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7124699"/>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6446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BD42F-D659-CA49-1AFB-1916D2EA1CD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90084E6-FF31-A149-5F0F-82A735DF670F}"/>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1FE8DDB-5B8C-2DC0-6E30-F3D57E1F1B0D}"/>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32B626B4-1C13-7605-703E-2D820E034F25}"/>
              </a:ext>
            </a:extLst>
          </p:cNvPr>
          <p:cNvSpPr>
            <a:spLocks noGrp="1"/>
          </p:cNvSpPr>
          <p:nvPr>
            <p:ph type="sldNum" sz="quarter" idx="5"/>
          </p:nvPr>
        </p:nvSpPr>
        <p:spPr/>
        <p:txBody>
          <a:bodyPr/>
          <a:lstStyle/>
          <a:p>
            <a:fld id="{8AF10F6E-B4AD-4FB5-A907-5096EC9D5349}" type="slidenum">
              <a:rPr lang="en-GB" smtClean="0"/>
              <a:t>63</a:t>
            </a:fld>
            <a:endParaRPr lang="en-GB"/>
          </a:p>
        </p:txBody>
      </p:sp>
    </p:spTree>
    <p:extLst>
      <p:ext uri="{BB962C8B-B14F-4D97-AF65-F5344CB8AC3E}">
        <p14:creationId xmlns:p14="http://schemas.microsoft.com/office/powerpoint/2010/main" val="2165812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325EE-5436-C6F8-F58C-C2D7A740C7F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2371F0A-0364-F8CE-D057-FA979DEBCD8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E9C9698-FB4B-866D-13E3-C798B9ED2516}"/>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82C93B7-A256-0FFB-7020-D67B703A8197}"/>
              </a:ext>
            </a:extLst>
          </p:cNvPr>
          <p:cNvSpPr>
            <a:spLocks noGrp="1"/>
          </p:cNvSpPr>
          <p:nvPr>
            <p:ph type="sldNum" sz="quarter" idx="5"/>
          </p:nvPr>
        </p:nvSpPr>
        <p:spPr/>
        <p:txBody>
          <a:bodyPr/>
          <a:lstStyle/>
          <a:p>
            <a:fld id="{8AF10F6E-B4AD-4FB5-A907-5096EC9D5349}" type="slidenum">
              <a:rPr lang="en-GB" smtClean="0"/>
              <a:t>64</a:t>
            </a:fld>
            <a:endParaRPr lang="en-GB"/>
          </a:p>
        </p:txBody>
      </p:sp>
    </p:spTree>
    <p:extLst>
      <p:ext uri="{BB962C8B-B14F-4D97-AF65-F5344CB8AC3E}">
        <p14:creationId xmlns:p14="http://schemas.microsoft.com/office/powerpoint/2010/main" val="4053562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A264A-790F-F54E-481E-41058D9884B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0FBB1C0-3F67-B1F9-2DA4-AACF542E5619}"/>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7BD1A28-157A-B9EF-D94F-FACF5C4B651B}"/>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96184A04-24CE-6ED6-CB64-15E484DC160A}"/>
              </a:ext>
            </a:extLst>
          </p:cNvPr>
          <p:cNvSpPr>
            <a:spLocks noGrp="1"/>
          </p:cNvSpPr>
          <p:nvPr>
            <p:ph type="sldNum" sz="quarter" idx="5"/>
          </p:nvPr>
        </p:nvSpPr>
        <p:spPr/>
        <p:txBody>
          <a:bodyPr/>
          <a:lstStyle/>
          <a:p>
            <a:fld id="{8AF10F6E-B4AD-4FB5-A907-5096EC9D5349}" type="slidenum">
              <a:rPr lang="en-GB" smtClean="0"/>
              <a:t>65</a:t>
            </a:fld>
            <a:endParaRPr lang="en-GB"/>
          </a:p>
        </p:txBody>
      </p:sp>
    </p:spTree>
    <p:extLst>
      <p:ext uri="{BB962C8B-B14F-4D97-AF65-F5344CB8AC3E}">
        <p14:creationId xmlns:p14="http://schemas.microsoft.com/office/powerpoint/2010/main" val="805704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23632-A9A5-5776-7E14-44A2311C4C6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A0F05CE-8E85-9886-3BDE-6D265393783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3157026C-CC21-5C7D-1379-615AAB547B7F}"/>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45A4F67C-75C0-2C26-A0A9-39C414B8BB43}"/>
              </a:ext>
            </a:extLst>
          </p:cNvPr>
          <p:cNvSpPr>
            <a:spLocks noGrp="1"/>
          </p:cNvSpPr>
          <p:nvPr>
            <p:ph type="sldNum" sz="quarter" idx="5"/>
          </p:nvPr>
        </p:nvSpPr>
        <p:spPr/>
        <p:txBody>
          <a:bodyPr/>
          <a:lstStyle/>
          <a:p>
            <a:fld id="{8AF10F6E-B4AD-4FB5-A907-5096EC9D5349}" type="slidenum">
              <a:rPr lang="en-GB" smtClean="0"/>
              <a:t>7</a:t>
            </a:fld>
            <a:endParaRPr lang="en-GB" dirty="0"/>
          </a:p>
        </p:txBody>
      </p:sp>
    </p:spTree>
    <p:extLst>
      <p:ext uri="{BB962C8B-B14F-4D97-AF65-F5344CB8AC3E}">
        <p14:creationId xmlns:p14="http://schemas.microsoft.com/office/powerpoint/2010/main" val="3272833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D1EDC-E8F3-32C7-47A2-B4B9F2806BB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2C94753-DED6-BF32-A450-2F900BE9E2C9}"/>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23ABB3F-832A-EEA1-0BE1-89067985375A}"/>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2DC62D25-1C38-FB44-4EFD-71C620E74049}"/>
              </a:ext>
            </a:extLst>
          </p:cNvPr>
          <p:cNvSpPr>
            <a:spLocks noGrp="1"/>
          </p:cNvSpPr>
          <p:nvPr>
            <p:ph type="sldNum" sz="quarter" idx="5"/>
          </p:nvPr>
        </p:nvSpPr>
        <p:spPr/>
        <p:txBody>
          <a:bodyPr/>
          <a:lstStyle/>
          <a:p>
            <a:fld id="{8AF10F6E-B4AD-4FB5-A907-5096EC9D5349}" type="slidenum">
              <a:rPr lang="en-GB" smtClean="0"/>
              <a:t>66</a:t>
            </a:fld>
            <a:endParaRPr lang="en-GB"/>
          </a:p>
        </p:txBody>
      </p:sp>
    </p:spTree>
    <p:extLst>
      <p:ext uri="{BB962C8B-B14F-4D97-AF65-F5344CB8AC3E}">
        <p14:creationId xmlns:p14="http://schemas.microsoft.com/office/powerpoint/2010/main" val="145791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EBB2E-6A9D-2537-4C73-8B348552A0B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CAF8583-9A23-B120-92A7-ABDA4F67B18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112B928-785C-9200-ADE8-17B74D36C9E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ADAA5486-53E0-1DE4-92DB-43C2CF22FF26}"/>
              </a:ext>
            </a:extLst>
          </p:cNvPr>
          <p:cNvSpPr>
            <a:spLocks noGrp="1"/>
          </p:cNvSpPr>
          <p:nvPr>
            <p:ph type="sldNum" sz="quarter" idx="5"/>
          </p:nvPr>
        </p:nvSpPr>
        <p:spPr/>
        <p:txBody>
          <a:bodyPr/>
          <a:lstStyle/>
          <a:p>
            <a:fld id="{8AF10F6E-B4AD-4FB5-A907-5096EC9D5349}" type="slidenum">
              <a:rPr lang="en-GB" smtClean="0"/>
              <a:t>67</a:t>
            </a:fld>
            <a:endParaRPr lang="en-GB"/>
          </a:p>
        </p:txBody>
      </p:sp>
    </p:spTree>
    <p:extLst>
      <p:ext uri="{BB962C8B-B14F-4D97-AF65-F5344CB8AC3E}">
        <p14:creationId xmlns:p14="http://schemas.microsoft.com/office/powerpoint/2010/main" val="2185913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4DE38-5CA2-E113-AE52-B14E57E47B7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F8BDEC6-012E-83C0-7343-6E1DB37FA493}"/>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CE90DD6-8B36-C428-215E-8069C9152DBE}"/>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B1F6BC09-9C61-41B5-B3AC-5F8551E5B0C4}"/>
              </a:ext>
            </a:extLst>
          </p:cNvPr>
          <p:cNvSpPr>
            <a:spLocks noGrp="1"/>
          </p:cNvSpPr>
          <p:nvPr>
            <p:ph type="sldNum" sz="quarter" idx="5"/>
          </p:nvPr>
        </p:nvSpPr>
        <p:spPr/>
        <p:txBody>
          <a:bodyPr/>
          <a:lstStyle/>
          <a:p>
            <a:fld id="{8AF10F6E-B4AD-4FB5-A907-5096EC9D5349}" type="slidenum">
              <a:rPr lang="en-GB" smtClean="0"/>
              <a:t>68</a:t>
            </a:fld>
            <a:endParaRPr lang="en-GB"/>
          </a:p>
        </p:txBody>
      </p:sp>
    </p:spTree>
    <p:extLst>
      <p:ext uri="{BB962C8B-B14F-4D97-AF65-F5344CB8AC3E}">
        <p14:creationId xmlns:p14="http://schemas.microsoft.com/office/powerpoint/2010/main" val="27791149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8787B-7B25-A624-8C7F-E5649210437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D987AEC-DD13-5B16-CAC4-E60DC88A82FF}"/>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71D76E7-F6A1-6D57-818C-A4F7B74F4B06}"/>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5485DC00-55D0-8183-0474-C2478B792E7D}"/>
              </a:ext>
            </a:extLst>
          </p:cNvPr>
          <p:cNvSpPr>
            <a:spLocks noGrp="1"/>
          </p:cNvSpPr>
          <p:nvPr>
            <p:ph type="sldNum" sz="quarter" idx="5"/>
          </p:nvPr>
        </p:nvSpPr>
        <p:spPr/>
        <p:txBody>
          <a:bodyPr/>
          <a:lstStyle/>
          <a:p>
            <a:fld id="{8AF10F6E-B4AD-4FB5-A907-5096EC9D5349}" type="slidenum">
              <a:rPr lang="en-GB" smtClean="0"/>
              <a:t>69</a:t>
            </a:fld>
            <a:endParaRPr lang="en-GB"/>
          </a:p>
        </p:txBody>
      </p:sp>
    </p:spTree>
    <p:extLst>
      <p:ext uri="{BB962C8B-B14F-4D97-AF65-F5344CB8AC3E}">
        <p14:creationId xmlns:p14="http://schemas.microsoft.com/office/powerpoint/2010/main" val="482951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F16AE-A22B-041F-DFD3-C45D1B29170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044E73A-E9A5-B22B-C43F-82CDDF836543}"/>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49F74BC0-CD77-8298-F37A-DBF058297190}"/>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87B6C5C0-1F29-A6D7-AAC0-7DFC1C6601F8}"/>
              </a:ext>
            </a:extLst>
          </p:cNvPr>
          <p:cNvSpPr>
            <a:spLocks noGrp="1"/>
          </p:cNvSpPr>
          <p:nvPr>
            <p:ph type="sldNum" sz="quarter" idx="5"/>
          </p:nvPr>
        </p:nvSpPr>
        <p:spPr/>
        <p:txBody>
          <a:bodyPr/>
          <a:lstStyle/>
          <a:p>
            <a:fld id="{8AF10F6E-B4AD-4FB5-A907-5096EC9D5349}" type="slidenum">
              <a:rPr lang="en-GB" smtClean="0"/>
              <a:t>70</a:t>
            </a:fld>
            <a:endParaRPr lang="en-GB"/>
          </a:p>
        </p:txBody>
      </p:sp>
    </p:spTree>
    <p:extLst>
      <p:ext uri="{BB962C8B-B14F-4D97-AF65-F5344CB8AC3E}">
        <p14:creationId xmlns:p14="http://schemas.microsoft.com/office/powerpoint/2010/main" val="32064839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F8706-0E81-5FD3-7895-D49EEAC843A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1B06AEB-D449-6948-7B1D-AC772A6BCAB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34DAFDB-F6C6-0214-3D68-A50FB121C971}"/>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3304CADC-5C4F-8224-D5FA-600A5DA68810}"/>
              </a:ext>
            </a:extLst>
          </p:cNvPr>
          <p:cNvSpPr>
            <a:spLocks noGrp="1"/>
          </p:cNvSpPr>
          <p:nvPr>
            <p:ph type="sldNum" sz="quarter" idx="5"/>
          </p:nvPr>
        </p:nvSpPr>
        <p:spPr/>
        <p:txBody>
          <a:bodyPr/>
          <a:lstStyle/>
          <a:p>
            <a:fld id="{8AF10F6E-B4AD-4FB5-A907-5096EC9D5349}" type="slidenum">
              <a:rPr lang="en-GB" smtClean="0"/>
              <a:t>71</a:t>
            </a:fld>
            <a:endParaRPr lang="en-GB"/>
          </a:p>
        </p:txBody>
      </p:sp>
    </p:spTree>
    <p:extLst>
      <p:ext uri="{BB962C8B-B14F-4D97-AF65-F5344CB8AC3E}">
        <p14:creationId xmlns:p14="http://schemas.microsoft.com/office/powerpoint/2010/main" val="23461361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20EE5-E8D9-FDBE-3812-FF6C25B63D5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4C2F723-1252-84AE-2878-706EB719AC6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A66E408E-C6CF-D8B4-7E62-A67E1365159B}"/>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DE74C11B-C9C8-033A-3220-32257303D96B}"/>
              </a:ext>
            </a:extLst>
          </p:cNvPr>
          <p:cNvSpPr>
            <a:spLocks noGrp="1"/>
          </p:cNvSpPr>
          <p:nvPr>
            <p:ph type="sldNum" sz="quarter" idx="5"/>
          </p:nvPr>
        </p:nvSpPr>
        <p:spPr/>
        <p:txBody>
          <a:bodyPr/>
          <a:lstStyle/>
          <a:p>
            <a:fld id="{8AF10F6E-B4AD-4FB5-A907-5096EC9D5349}" type="slidenum">
              <a:rPr lang="en-GB" smtClean="0"/>
              <a:t>72</a:t>
            </a:fld>
            <a:endParaRPr lang="en-GB"/>
          </a:p>
        </p:txBody>
      </p:sp>
    </p:spTree>
    <p:extLst>
      <p:ext uri="{BB962C8B-B14F-4D97-AF65-F5344CB8AC3E}">
        <p14:creationId xmlns:p14="http://schemas.microsoft.com/office/powerpoint/2010/main" val="27888150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2D1D2-98E1-3FBC-7AB8-171B50C3565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8CEA719-33EB-7EF6-188E-445F0B2223F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7ADD4B7-9734-B2E9-2E65-F387AFE6C053}"/>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7D7C6BF2-697A-28AC-4FC9-8C972148AD71}"/>
              </a:ext>
            </a:extLst>
          </p:cNvPr>
          <p:cNvSpPr>
            <a:spLocks noGrp="1"/>
          </p:cNvSpPr>
          <p:nvPr>
            <p:ph type="sldNum" sz="quarter" idx="5"/>
          </p:nvPr>
        </p:nvSpPr>
        <p:spPr/>
        <p:txBody>
          <a:bodyPr/>
          <a:lstStyle/>
          <a:p>
            <a:fld id="{8AF10F6E-B4AD-4FB5-A907-5096EC9D5349}" type="slidenum">
              <a:rPr lang="en-GB" smtClean="0"/>
              <a:t>73</a:t>
            </a:fld>
            <a:endParaRPr lang="en-GB"/>
          </a:p>
        </p:txBody>
      </p:sp>
    </p:spTree>
    <p:extLst>
      <p:ext uri="{BB962C8B-B14F-4D97-AF65-F5344CB8AC3E}">
        <p14:creationId xmlns:p14="http://schemas.microsoft.com/office/powerpoint/2010/main" val="18321998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5D9A2-EA1B-2FE5-2895-AAC536B6856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010CDD4-B305-D712-4649-BD0B2F89DF7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A392E91-DB77-3CFD-2522-69745B80AD66}"/>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27F48AD-79EF-D953-37D5-5FCEBDAE3F53}"/>
              </a:ext>
            </a:extLst>
          </p:cNvPr>
          <p:cNvSpPr>
            <a:spLocks noGrp="1"/>
          </p:cNvSpPr>
          <p:nvPr>
            <p:ph type="sldNum" sz="quarter" idx="5"/>
          </p:nvPr>
        </p:nvSpPr>
        <p:spPr/>
        <p:txBody>
          <a:bodyPr/>
          <a:lstStyle/>
          <a:p>
            <a:fld id="{8AF10F6E-B4AD-4FB5-A907-5096EC9D5349}" type="slidenum">
              <a:rPr lang="en-GB" smtClean="0"/>
              <a:t>74</a:t>
            </a:fld>
            <a:endParaRPr lang="en-GB"/>
          </a:p>
        </p:txBody>
      </p:sp>
    </p:spTree>
    <p:extLst>
      <p:ext uri="{BB962C8B-B14F-4D97-AF65-F5344CB8AC3E}">
        <p14:creationId xmlns:p14="http://schemas.microsoft.com/office/powerpoint/2010/main" val="17111590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0BAE3-1950-B3F1-1C4C-BCBD111C426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01C006F-A8D4-91B8-E500-B132BF548674}"/>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39A0323-05FD-F16B-7162-6E03BDA4EF56}"/>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B3794B02-C4B3-7984-CBAC-7B93183327AE}"/>
              </a:ext>
            </a:extLst>
          </p:cNvPr>
          <p:cNvSpPr>
            <a:spLocks noGrp="1"/>
          </p:cNvSpPr>
          <p:nvPr>
            <p:ph type="sldNum" sz="quarter" idx="5"/>
          </p:nvPr>
        </p:nvSpPr>
        <p:spPr/>
        <p:txBody>
          <a:bodyPr/>
          <a:lstStyle/>
          <a:p>
            <a:fld id="{8AF10F6E-B4AD-4FB5-A907-5096EC9D5349}" type="slidenum">
              <a:rPr lang="en-GB" smtClean="0"/>
              <a:t>75</a:t>
            </a:fld>
            <a:endParaRPr lang="en-GB"/>
          </a:p>
        </p:txBody>
      </p:sp>
    </p:spTree>
    <p:extLst>
      <p:ext uri="{BB962C8B-B14F-4D97-AF65-F5344CB8AC3E}">
        <p14:creationId xmlns:p14="http://schemas.microsoft.com/office/powerpoint/2010/main" val="2017185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C9A8A-37C8-DDD6-7723-4A3E91E4B76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1C94A16-EC34-0664-72DA-8DB255122513}"/>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5368904-40D6-24DD-A638-FF3BF7CB816A}"/>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D09A3C74-B73E-FEDC-7B08-9C0D2CAA9E8D}"/>
              </a:ext>
            </a:extLst>
          </p:cNvPr>
          <p:cNvSpPr>
            <a:spLocks noGrp="1"/>
          </p:cNvSpPr>
          <p:nvPr>
            <p:ph type="sldNum" sz="quarter" idx="5"/>
          </p:nvPr>
        </p:nvSpPr>
        <p:spPr/>
        <p:txBody>
          <a:bodyPr/>
          <a:lstStyle/>
          <a:p>
            <a:fld id="{8AF10F6E-B4AD-4FB5-A907-5096EC9D5349}" type="slidenum">
              <a:rPr lang="en-GB" smtClean="0"/>
              <a:t>8</a:t>
            </a:fld>
            <a:endParaRPr lang="en-GB" dirty="0"/>
          </a:p>
        </p:txBody>
      </p:sp>
    </p:spTree>
    <p:extLst>
      <p:ext uri="{BB962C8B-B14F-4D97-AF65-F5344CB8AC3E}">
        <p14:creationId xmlns:p14="http://schemas.microsoft.com/office/powerpoint/2010/main" val="12395466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C2EAB-8512-1C91-7D56-1CD02925306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E2A6D6E-7638-7736-B06F-C01F667CF6A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AF63876C-327D-D958-7EFE-34C4E34AE8D3}"/>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5A5DA38D-5B4F-091A-81D3-1DD69337EA90}"/>
              </a:ext>
            </a:extLst>
          </p:cNvPr>
          <p:cNvSpPr>
            <a:spLocks noGrp="1"/>
          </p:cNvSpPr>
          <p:nvPr>
            <p:ph type="sldNum" sz="quarter" idx="5"/>
          </p:nvPr>
        </p:nvSpPr>
        <p:spPr/>
        <p:txBody>
          <a:bodyPr/>
          <a:lstStyle/>
          <a:p>
            <a:fld id="{8AF10F6E-B4AD-4FB5-A907-5096EC9D5349}" type="slidenum">
              <a:rPr lang="en-GB" smtClean="0"/>
              <a:t>76</a:t>
            </a:fld>
            <a:endParaRPr lang="en-GB"/>
          </a:p>
        </p:txBody>
      </p:sp>
    </p:spTree>
    <p:extLst>
      <p:ext uri="{BB962C8B-B14F-4D97-AF65-F5344CB8AC3E}">
        <p14:creationId xmlns:p14="http://schemas.microsoft.com/office/powerpoint/2010/main" val="2586895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82601-BB7F-8893-1B66-841EE05C187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F0EC141-884F-73A2-2339-876EBF5A86B0}"/>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60BB03B-2E0B-1995-710D-2946BE218F59}"/>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92C76402-524D-B3F8-36E6-23C314B9D987}"/>
              </a:ext>
            </a:extLst>
          </p:cNvPr>
          <p:cNvSpPr>
            <a:spLocks noGrp="1"/>
          </p:cNvSpPr>
          <p:nvPr>
            <p:ph type="sldNum" sz="quarter" idx="5"/>
          </p:nvPr>
        </p:nvSpPr>
        <p:spPr/>
        <p:txBody>
          <a:bodyPr/>
          <a:lstStyle/>
          <a:p>
            <a:fld id="{8AF10F6E-B4AD-4FB5-A907-5096EC9D5349}" type="slidenum">
              <a:rPr lang="en-GB" smtClean="0"/>
              <a:t>77</a:t>
            </a:fld>
            <a:endParaRPr lang="en-GB"/>
          </a:p>
        </p:txBody>
      </p:sp>
    </p:spTree>
    <p:extLst>
      <p:ext uri="{BB962C8B-B14F-4D97-AF65-F5344CB8AC3E}">
        <p14:creationId xmlns:p14="http://schemas.microsoft.com/office/powerpoint/2010/main" val="40483160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5E576-4460-1050-76EC-DC9CBBBF99D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2704D79-CE95-1E93-738A-C6390D1E86E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E2D7F14-59F4-AE67-0CAF-8A095EA7BD83}"/>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8D3A1484-14C0-1E01-44C3-5E8B322AC36E}"/>
              </a:ext>
            </a:extLst>
          </p:cNvPr>
          <p:cNvSpPr>
            <a:spLocks noGrp="1"/>
          </p:cNvSpPr>
          <p:nvPr>
            <p:ph type="sldNum" sz="quarter" idx="5"/>
          </p:nvPr>
        </p:nvSpPr>
        <p:spPr/>
        <p:txBody>
          <a:bodyPr/>
          <a:lstStyle/>
          <a:p>
            <a:fld id="{8AF10F6E-B4AD-4FB5-A907-5096EC9D5349}" type="slidenum">
              <a:rPr lang="en-GB" smtClean="0"/>
              <a:t>78</a:t>
            </a:fld>
            <a:endParaRPr lang="en-GB"/>
          </a:p>
        </p:txBody>
      </p:sp>
    </p:spTree>
    <p:extLst>
      <p:ext uri="{BB962C8B-B14F-4D97-AF65-F5344CB8AC3E}">
        <p14:creationId xmlns:p14="http://schemas.microsoft.com/office/powerpoint/2010/main" val="14367293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EF320-FA6B-B614-E2FB-913EB13B2BD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6D84FD3-FBA9-165C-C933-5CCC1673FFC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E02153C-979F-6938-CF2D-81613FAF07BB}"/>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1C0C6A8E-0E3B-F6B3-0E74-3BE15E68CBFE}"/>
              </a:ext>
            </a:extLst>
          </p:cNvPr>
          <p:cNvSpPr>
            <a:spLocks noGrp="1"/>
          </p:cNvSpPr>
          <p:nvPr>
            <p:ph type="sldNum" sz="quarter" idx="5"/>
          </p:nvPr>
        </p:nvSpPr>
        <p:spPr/>
        <p:txBody>
          <a:bodyPr/>
          <a:lstStyle/>
          <a:p>
            <a:fld id="{8AF10F6E-B4AD-4FB5-A907-5096EC9D5349}" type="slidenum">
              <a:rPr lang="en-GB" smtClean="0"/>
              <a:t>79</a:t>
            </a:fld>
            <a:endParaRPr lang="en-GB"/>
          </a:p>
        </p:txBody>
      </p:sp>
    </p:spTree>
    <p:extLst>
      <p:ext uri="{BB962C8B-B14F-4D97-AF65-F5344CB8AC3E}">
        <p14:creationId xmlns:p14="http://schemas.microsoft.com/office/powerpoint/2010/main" val="40040437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D6728-68F1-0102-9326-0ABE38BEEE0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BDAA14A-4CC4-AE89-D35C-6F978CD6A1C5}"/>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AED4AF8-6349-BA18-E625-A9F7A03FBEA8}"/>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4108D620-CCC1-4CCF-0092-67DE84C709F5}"/>
              </a:ext>
            </a:extLst>
          </p:cNvPr>
          <p:cNvSpPr>
            <a:spLocks noGrp="1"/>
          </p:cNvSpPr>
          <p:nvPr>
            <p:ph type="sldNum" sz="quarter" idx="5"/>
          </p:nvPr>
        </p:nvSpPr>
        <p:spPr/>
        <p:txBody>
          <a:bodyPr/>
          <a:lstStyle/>
          <a:p>
            <a:fld id="{8AF10F6E-B4AD-4FB5-A907-5096EC9D5349}" type="slidenum">
              <a:rPr lang="en-GB" smtClean="0"/>
              <a:t>80</a:t>
            </a:fld>
            <a:endParaRPr lang="en-GB"/>
          </a:p>
        </p:txBody>
      </p:sp>
    </p:spTree>
    <p:extLst>
      <p:ext uri="{BB962C8B-B14F-4D97-AF65-F5344CB8AC3E}">
        <p14:creationId xmlns:p14="http://schemas.microsoft.com/office/powerpoint/2010/main" val="28602707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8B069-7C6F-B09F-FD46-B90289EE74A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0100AEF-0EB1-CF27-0960-DA7C973EA1BD}"/>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5E7EF71-C9BE-8618-48C8-59856ACE5172}"/>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4A54FF9B-4C9F-53AE-5ADE-5DC2846B1E09}"/>
              </a:ext>
            </a:extLst>
          </p:cNvPr>
          <p:cNvSpPr>
            <a:spLocks noGrp="1"/>
          </p:cNvSpPr>
          <p:nvPr>
            <p:ph type="sldNum" sz="quarter" idx="5"/>
          </p:nvPr>
        </p:nvSpPr>
        <p:spPr/>
        <p:txBody>
          <a:bodyPr/>
          <a:lstStyle/>
          <a:p>
            <a:fld id="{8AF10F6E-B4AD-4FB5-A907-5096EC9D5349}" type="slidenum">
              <a:rPr lang="en-GB" smtClean="0"/>
              <a:t>81</a:t>
            </a:fld>
            <a:endParaRPr lang="en-GB"/>
          </a:p>
        </p:txBody>
      </p:sp>
    </p:spTree>
    <p:extLst>
      <p:ext uri="{BB962C8B-B14F-4D97-AF65-F5344CB8AC3E}">
        <p14:creationId xmlns:p14="http://schemas.microsoft.com/office/powerpoint/2010/main" val="18521806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38CBB-C003-C51E-6D64-48DE4201F0E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BDCB2DC-312E-C4C7-1CE7-1C14C7AC7C0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00B07A5A-5846-003C-5B09-E99CCA6E0D96}"/>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8DAC358F-0EB9-6C17-CEB7-9B3944132494}"/>
              </a:ext>
            </a:extLst>
          </p:cNvPr>
          <p:cNvSpPr>
            <a:spLocks noGrp="1"/>
          </p:cNvSpPr>
          <p:nvPr>
            <p:ph type="sldNum" sz="quarter" idx="5"/>
          </p:nvPr>
        </p:nvSpPr>
        <p:spPr/>
        <p:txBody>
          <a:bodyPr/>
          <a:lstStyle/>
          <a:p>
            <a:fld id="{8AF10F6E-B4AD-4FB5-A907-5096EC9D5349}" type="slidenum">
              <a:rPr lang="en-GB" smtClean="0"/>
              <a:t>82</a:t>
            </a:fld>
            <a:endParaRPr lang="en-GB"/>
          </a:p>
        </p:txBody>
      </p:sp>
    </p:spTree>
    <p:extLst>
      <p:ext uri="{BB962C8B-B14F-4D97-AF65-F5344CB8AC3E}">
        <p14:creationId xmlns:p14="http://schemas.microsoft.com/office/powerpoint/2010/main" val="27623974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2E6F9-395E-EC2E-C36F-B3620615DE6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80B3E62-7C47-5A5F-9096-B926E7D8492D}"/>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496330C-0097-B72D-83C6-4190BE27A6D5}"/>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A9E979FC-82CF-38C6-3A5D-E1162D15C7C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26427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FE38F-CE9A-3E00-2F4E-8A8C8820324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9A0C514-3B10-EF99-E052-E2F0727F31C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A2C2F79C-635A-3E5D-EB04-A98F217442E2}"/>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C9B6076-239B-C846-C9A2-A35CAD32E49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52498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CB413-132C-E240-212C-1C82004B0FB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68C536A-47B6-5CB2-816F-C970DDF8377F}"/>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F67E1D9-E359-9E00-4FD5-103253F4A3C5}"/>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0FB8501F-10C2-6642-B882-AAB05F87E40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3587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8AF10F6E-B4AD-4FB5-A907-5096EC9D5349}" type="slidenum">
              <a:rPr lang="en-GB" smtClean="0"/>
              <a:t>50</a:t>
            </a:fld>
            <a:endParaRPr lang="en-GB"/>
          </a:p>
        </p:txBody>
      </p:sp>
    </p:spTree>
    <p:extLst>
      <p:ext uri="{BB962C8B-B14F-4D97-AF65-F5344CB8AC3E}">
        <p14:creationId xmlns:p14="http://schemas.microsoft.com/office/powerpoint/2010/main" val="27351948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DBBA1-3C3B-02EB-49B4-55BE515B32D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99EEDF3-DB2D-22BF-87AB-4BBAEB1267BF}"/>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E77262D-F4CB-1193-DB89-B9DF69BE5A4B}"/>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B3C956A-180C-6BD6-80FB-49A1F412597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4084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A4573-6A08-5DD8-4E26-FC9A9D5B37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30B36C4-E3E5-F310-8EA2-03409612508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A758AA16-484C-7325-D86C-63752965B26B}"/>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3F9754D9-9F10-15FA-E506-C00B94E0F3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80156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6BA43-2572-AB1A-A902-B08404FA563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CE64FC4-CFA8-50E0-CED4-21E3F7AE2F39}"/>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44E52E66-AD9B-3171-50A5-6DB9481322CF}"/>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CA26EEE0-9C90-B468-C4BF-0B13E524373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0697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E76DB-EE00-E4D1-0BCA-E4AC527C3A4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14200EC-2133-9F8B-89ED-06C3BCDA930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AC109FAD-3815-D2C8-9516-1D70C4B6DB95}"/>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313EB753-D89A-3232-1886-40BF4B473D0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18058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70AD2-820C-FCC4-8BFD-0F15FAC4620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436C7C0-8324-12F6-7BD0-24E4D274498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E2E29AE7-4E55-658C-F103-46E29F82EC9E}"/>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4692C09B-F547-85E4-4738-45C09557C4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72743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ECEA8-CEBE-D56B-801D-4B0A1602408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5662CB8-E995-D7F0-E4D0-BB5322E6D03F}"/>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8E4DA32-D2EF-6CD6-C2E4-4E696952BC10}"/>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08FD4321-0C81-D8CA-2414-43835AC26F0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87431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BDA52-C46F-628C-A029-E41B132947F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2AA4015-8EF1-26CF-F154-48E7C6E6E474}"/>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422BDC08-95B5-3D00-F983-4E290FA54E20}"/>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1BE13A50-1B1A-A380-CA40-3AC986BC3CE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81173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2E35E-88DC-718A-4640-9FEA07DEF37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4BFC317-363C-AF61-D0AF-FE8A9347057A}"/>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0727CFAB-911F-FE58-DF18-D48A2CC893FE}"/>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2068216D-02AE-CE51-03FC-1AF9469625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11444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2D835-6015-6B18-F80E-DC1C1B8C50F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BFEABCD-14E8-C696-9A39-001317A607FF}"/>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E00D1F6F-BF4A-5498-3CC7-7D314502D4D1}"/>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5852709E-B8A4-B383-3658-E422B614A7A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95378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BE7F7-FEE6-A85C-22D4-F5827EFF905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E0BA935-DAFE-C0F9-3A74-986BE65A5CDE}"/>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15A955B-5A12-8D7B-03B6-3A3C4DEE5D85}"/>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1D423412-167A-0CA1-3D62-04ED34D0FC5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6624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F3F96-F12E-1B9B-80B3-86FCB363994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C4C66CC-82E1-A9DC-A19A-6B58BC4A4ED3}"/>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0F23F069-729A-386F-9B67-325A87404344}"/>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96143622-0B11-D16D-46E0-F9DAF2EA9050}"/>
              </a:ext>
            </a:extLst>
          </p:cNvPr>
          <p:cNvSpPr>
            <a:spLocks noGrp="1"/>
          </p:cNvSpPr>
          <p:nvPr>
            <p:ph type="sldNum" sz="quarter" idx="5"/>
          </p:nvPr>
        </p:nvSpPr>
        <p:spPr/>
        <p:txBody>
          <a:bodyPr/>
          <a:lstStyle/>
          <a:p>
            <a:fld id="{8AF10F6E-B4AD-4FB5-A907-5096EC9D5349}" type="slidenum">
              <a:rPr lang="en-GB" smtClean="0"/>
              <a:t>51</a:t>
            </a:fld>
            <a:endParaRPr lang="en-GB"/>
          </a:p>
        </p:txBody>
      </p:sp>
    </p:spTree>
    <p:extLst>
      <p:ext uri="{BB962C8B-B14F-4D97-AF65-F5344CB8AC3E}">
        <p14:creationId xmlns:p14="http://schemas.microsoft.com/office/powerpoint/2010/main" val="7148251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641E7-23BB-69B0-0624-1BF94BBB82B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1362AB0-9E7C-0EDD-7FB8-9E29B796663D}"/>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286D247-AB3F-1389-FE7A-BB8BB80C9A0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2165EB1-FC4B-048B-D72E-94FC15F2577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21098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F2274-9E58-D99F-AA3B-5606A8A0B3E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03FC7DE-DBA6-A480-90E1-6391F195B05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B012508-1CB9-1123-D2BA-6E479181BA4F}"/>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B0A65001-D09C-3569-59F4-7ED45CDD7BB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21755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424B7-0EFF-E3F9-D1CD-5594CCB2D04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91CBF04-9E40-CD41-253F-C77E7D6CB6E7}"/>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1389955-B037-71B3-F9CB-050FA3B628FD}"/>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E0BECC8A-99BB-97AD-E8F8-43001A0C743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8841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90CB7-8A24-209F-395F-24CDA147E36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FF2D4DF-3A4F-D803-5645-E894565749ED}"/>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075EE19-FB7F-7035-CACA-A0E6966502D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8ADE2408-926B-7FA5-40D5-CE6C19CC62F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55276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562AB-EB68-7E2E-B7E7-8733337FBB6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BC7BF9B-C483-1F72-1E10-83EE955E3B37}"/>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3A5B2A7-B3BA-0C08-AA62-CA53B8D1980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347C496C-8AED-0A7E-493B-6ECA31A2CCF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76105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715D3-45F8-C256-3720-BCBAAD538C2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FB4B498-FFAA-1E5B-5EBE-E46EA30D5ACA}"/>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CCC6775-05C9-D17A-2903-EFFF158F8916}"/>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C7823F31-01EE-C544-0301-77E8AC94338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49372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DB941-C529-398F-4D92-4A47FC5270F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A16B2CB-C702-2261-BD21-79E8BD974849}"/>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8515C9B-7F39-0F69-3C55-2934D5EAC37D}"/>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3147465C-8F35-0458-3DD2-744111CF172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75777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C2A98-BE22-A215-241E-242071521CB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EBDB051-7141-7D97-5347-AFAAFCD07187}"/>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0F88DC2-1BEF-DD47-989B-A41DC264FD1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5A67F74E-92A9-CB1F-2057-716312AF55E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95462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8424D-49F5-4963-2489-B05CAA1A752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AB0271A-BB0A-3940-4770-0A803222D06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ED21A59-1CA0-8A5D-00C0-551C0EC2DA6B}"/>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B0ABB1F7-8267-1A49-6589-B70B9862EF3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38027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BDBF0-0ED0-7752-05A5-AD907BCEB65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30B76D9-97E5-EB30-4DFC-350B983B8D7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EACE27C-2583-2107-008F-96611B2BBC80}"/>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C4F8E62B-ACF4-FD33-7C77-AAD5AE1B6C8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5480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7C6AD-02AE-8F42-1895-4E7874FC445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3B067AA-6529-0760-855B-0C4AC0857C2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C677452-3B2E-BE5B-437D-5437CDF2839A}"/>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B2A4DCE5-7E26-EA4A-0EC4-1DD5E679AA72}"/>
              </a:ext>
            </a:extLst>
          </p:cNvPr>
          <p:cNvSpPr>
            <a:spLocks noGrp="1"/>
          </p:cNvSpPr>
          <p:nvPr>
            <p:ph type="sldNum" sz="quarter" idx="5"/>
          </p:nvPr>
        </p:nvSpPr>
        <p:spPr/>
        <p:txBody>
          <a:bodyPr/>
          <a:lstStyle/>
          <a:p>
            <a:fld id="{8AF10F6E-B4AD-4FB5-A907-5096EC9D5349}" type="slidenum">
              <a:rPr lang="en-GB" smtClean="0"/>
              <a:t>52</a:t>
            </a:fld>
            <a:endParaRPr lang="en-GB"/>
          </a:p>
        </p:txBody>
      </p:sp>
    </p:spTree>
    <p:extLst>
      <p:ext uri="{BB962C8B-B14F-4D97-AF65-F5344CB8AC3E}">
        <p14:creationId xmlns:p14="http://schemas.microsoft.com/office/powerpoint/2010/main" val="3313596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A1B1F-9649-96B4-0C59-26E766E8A1F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36E392B-593B-D365-A2EA-406A94682AA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E5C5C3C9-5B5D-CACC-C2C5-A0CDA64700E4}"/>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01A85511-2EA6-7B68-E4A4-6F94C45ECB9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78786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4BEC3-75AD-439A-1B8C-E2CB51D4299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AD929ED-6E18-6698-4A3B-1976CA6BE7DE}"/>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1620642-F1DF-6B2E-C539-9F64E4E527EF}"/>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A4459009-0B96-0B15-EFD9-DF91936F95A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27653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9BEC8-AF9B-4CA6-9093-42AFA790F43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A1BC116-D251-8B46-F151-8D2ED766D4D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D523F9C-42C6-BA95-3E4A-85FD3DBD3E9A}"/>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DBAE9D75-9E67-9312-E301-E48E7C705BD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02234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7C690-D5F8-71A4-9505-1B643BC645D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35AA358-A0D4-A533-2CA0-E6E965407EDA}"/>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4F784A3A-6F5F-3302-AC2D-7702CD4A6DC0}"/>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9CB64FC6-8E3D-EEBE-E5EF-40C89977473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832636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35E2B-9929-CC1D-EAFC-B5204BA9B9F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479E50D-5210-A332-801B-E338626346C0}"/>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36F7942-C192-DF45-B89E-768CFC2A7C60}"/>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D2D3520C-AB70-1BEA-3310-78BE16C0A40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50458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352BB-2B83-C730-53B5-D2EA3E8EB06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438A16A-7A38-AF6E-8A76-C1E6E60648E3}"/>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5AB1752A-38EA-01AE-AB78-F1009BAACF1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1D184A4B-45F8-C345-94FD-142881A301A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44557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A3E57-163C-4881-8501-3D19FDF748A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513A945-6C8D-F5CD-AB65-284633788714}"/>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C1C6A48-DEDF-E5E6-E8BF-651201A45909}"/>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CA47F59F-56DF-40DB-45E8-4E7EA99D09E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399233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5746A-FA21-61CC-B5F6-84D740116F3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94D7AB3-DB87-61AA-BA7B-32BEEA169FD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02E9FFC7-5263-D331-BD5E-CC67C00E668A}"/>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7BB1EA23-1B5A-C7C6-D9CD-ABFFD811D6C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839849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352E1-2413-9484-01D3-F873953A91C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B732385-08D9-1BC3-E939-786D04B2D39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F433FEF-8F09-F394-BBE4-608AF31088C5}"/>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A56B39B5-950C-2E2C-919C-EF09185CD24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790497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B2E0E-C925-0149-40A8-1CBE9E6595E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6455566-42EC-8ABA-EDD6-A2603AF85FE5}"/>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EFA34AD5-AFC0-1F0B-D801-BE7C12BA42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D78CBB80-6C7E-8761-9378-5ABC020081F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6914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8F496-9547-5A34-7A7B-56C07746551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CAFB2A2-A6EC-84AC-00AA-54108EF574AA}"/>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9AB35B55-EDC9-EF11-9206-F98D29E9C037}"/>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96610992-1B46-11D6-7A86-D97163A4D904}"/>
              </a:ext>
            </a:extLst>
          </p:cNvPr>
          <p:cNvSpPr>
            <a:spLocks noGrp="1"/>
          </p:cNvSpPr>
          <p:nvPr>
            <p:ph type="sldNum" sz="quarter" idx="5"/>
          </p:nvPr>
        </p:nvSpPr>
        <p:spPr/>
        <p:txBody>
          <a:bodyPr/>
          <a:lstStyle/>
          <a:p>
            <a:fld id="{8AF10F6E-B4AD-4FB5-A907-5096EC9D5349}" type="slidenum">
              <a:rPr lang="en-GB" smtClean="0"/>
              <a:t>53</a:t>
            </a:fld>
            <a:endParaRPr lang="en-GB"/>
          </a:p>
        </p:txBody>
      </p:sp>
    </p:spTree>
    <p:extLst>
      <p:ext uri="{BB962C8B-B14F-4D97-AF65-F5344CB8AC3E}">
        <p14:creationId xmlns:p14="http://schemas.microsoft.com/office/powerpoint/2010/main" val="205902934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4D8BF-F7C7-6A1C-43DE-68F12A1D719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96A36A3-75D4-2443-3E3B-CB69D0841227}"/>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9016C446-4352-4A00-5BBE-8F195BE94F46}"/>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B492195A-F3C1-A959-FD98-6700E0F7098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0226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B1414-9AF8-12F4-3F02-3067A21D301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B5B4AC7-F695-848F-9659-5486DE290000}"/>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2435EF6-3505-1555-91EA-37A7B39D2D1B}"/>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C6E23AF3-2EA5-C2EF-4C34-CDD57306A3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846869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5D7BD-7FB0-67BF-43DA-72CE7897EE8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968484F-AA96-FA0A-83F2-BE6D73C5C980}"/>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A11EDFC-8BB5-F3BA-D2C6-3FB12706A9B4}"/>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16D07B5A-874A-2CAC-E32C-9B812D08621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855291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5C190-B80B-6602-5078-88C6E3A3C66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355EC2A-25FA-870E-F4F5-A6E26A772F69}"/>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072AA7D-533F-8834-27A3-44E834961C0E}"/>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CEE185B7-ED0C-AE61-BE09-0BED1F5353D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843633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47F3E-F344-AB5A-A691-A9C2989850F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AF62E56-9C72-963D-AB5D-6783EB08EC7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5EFA36A4-165F-F950-61CC-741B2AEAB579}"/>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1E90388A-1B79-CFA2-CE8E-3F4F5699289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058465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920FD-6191-9EA3-BC98-25A4DA76DA1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34F7E80-3E9A-EC65-B729-AFACC711E60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EC54CE7F-A4E8-9333-F931-FC187D43D6FD}"/>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06F0B99C-D2F8-3B15-EF6F-5158AC4208F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033487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87831-CC57-EDBD-0A9E-9F82667A5C4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7CBF014-3E4D-342B-95D0-60304C570445}"/>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BA91491-19C4-875D-F121-2FB79C3F9CB5}"/>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F58548A9-E75B-05BE-245C-B0E6D414EC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942249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2B143-4390-AF21-3D8E-04EA2500F0C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6395523-41AB-81BB-E534-2F9EDC353D20}"/>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0D126E56-6F55-0593-6E3C-C6FA36400FEE}"/>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442F90E-321A-1F64-B5DD-0B9BC1695A5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014597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C9417-6FBF-B848-2B11-CF74A1895B5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A945951-A4A5-7983-6352-F85AA06FCD3A}"/>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F062A60B-1F96-49AA-DE65-E674E70DE7E7}"/>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227E9A2B-A35F-F4DE-E0F8-D4F8E419F39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396781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EE746-7E7D-AEF8-95DA-A833C58C4FF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C207436-18FD-4A55-EC1D-5D5CCF3FACA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AC3C58A5-115C-E358-63DF-B1DC71052D12}"/>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13B5AEE4-C5F0-57ED-C5D6-96286CB07F7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9281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829FC-93D4-9FD0-8978-B689F0E236B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77FF91A-9B22-B865-2AB7-F1612D6B8315}"/>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045300D-30E5-F05A-F53E-71C815238863}"/>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5A2E5F47-A177-8461-1354-27A6B359CDF5}"/>
              </a:ext>
            </a:extLst>
          </p:cNvPr>
          <p:cNvSpPr>
            <a:spLocks noGrp="1"/>
          </p:cNvSpPr>
          <p:nvPr>
            <p:ph type="sldNum" sz="quarter" idx="5"/>
          </p:nvPr>
        </p:nvSpPr>
        <p:spPr/>
        <p:txBody>
          <a:bodyPr/>
          <a:lstStyle/>
          <a:p>
            <a:fld id="{8AF10F6E-B4AD-4FB5-A907-5096EC9D5349}" type="slidenum">
              <a:rPr lang="en-GB" smtClean="0"/>
              <a:t>54</a:t>
            </a:fld>
            <a:endParaRPr lang="en-GB"/>
          </a:p>
        </p:txBody>
      </p:sp>
    </p:spTree>
    <p:extLst>
      <p:ext uri="{BB962C8B-B14F-4D97-AF65-F5344CB8AC3E}">
        <p14:creationId xmlns:p14="http://schemas.microsoft.com/office/powerpoint/2010/main" val="79213009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1E1B5-2A6C-C74C-9CC9-399B5A51FB9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34F01BA-91EA-F7B3-0EA8-6218079210C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DC6B86D-1CD4-5490-B435-F14132864113}"/>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20A118FB-80B6-63AE-6D3E-5EEB4003D5D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249995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D36A6-1B68-7B17-9E3B-77481129F00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8002099-0D0D-1ED2-8813-F9666EC8202A}"/>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1C116D9-BF91-828B-D420-05F2002FB8AB}"/>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5E9E99A5-FC5B-E847-2B1E-A8C91971473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036479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C8D5C-90BB-AEE7-D36D-1F8CD3D0542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F965D34-998B-8446-519A-BAC9A0746FF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0C02230-65B6-27D8-DE56-590F0BD0C0B5}"/>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8D40E7B9-3427-657D-1087-970B76368ED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325203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94A39-5F30-1660-19A6-459641FBD97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E001A24-9C40-DB2B-A200-631DB9C0A9D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2C2743D-75EA-67F1-7157-6CC5693410E6}"/>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43C7AB9-B3BF-011C-6E62-4F56521CE66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757468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2FB9B-2973-48EA-C8E9-B8C92DF3ABF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1A7FEB4-697A-81F0-D90B-1E5CEA0D1784}"/>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A6954D7-0431-A8A9-260E-DD093B8A1EED}"/>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152B7F0E-7A7D-BFFC-45B1-D6912A68825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696372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D3966-8D47-C811-417A-86A4A357EC0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63DDDCB-00C7-4E7F-D3C1-96BBD1F33765}"/>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40361089-472E-DA83-33B2-9F7FC8984081}"/>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35838720-9A35-C328-0CD5-31253A3D967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626445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104F3-3F38-85D9-0CB0-9CC5409BFBB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3277D98-3AE1-F206-D679-88FB1D73F40F}"/>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BE3A70D-6659-AA0C-7B34-373D7A2DB472}"/>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80CC9055-A589-AC3F-3764-80A6F47BAAF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248836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C8073-CE2E-6EE0-15B3-E3DD437677E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F3EB70F-6101-9B31-B77A-40A724311877}"/>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64EEE75-C8C5-4C69-DA8F-C7B313FC785E}"/>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D1B70F95-CE88-5A83-B2B9-C78E2EBBBFC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325580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AF7FB-568C-2ABD-5795-8DC369EFA03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B3B814C-FEA1-0F06-B609-900A128CADAA}"/>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4E5F9261-E1A5-7322-09DC-1CE9DFC112B8}"/>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88718DAE-500D-9117-EDE7-3779D4E842B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811299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115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B1A0D-1E96-D0D5-DA85-7B19EC25745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8A79877-D13F-877E-F255-601826F4D680}"/>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A6D2921-E54D-FA73-965D-27F89187FEB4}"/>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802BD4E3-36DD-15E5-0BD3-91A0EF987AF3}"/>
              </a:ext>
            </a:extLst>
          </p:cNvPr>
          <p:cNvSpPr>
            <a:spLocks noGrp="1"/>
          </p:cNvSpPr>
          <p:nvPr>
            <p:ph type="sldNum" sz="quarter" idx="5"/>
          </p:nvPr>
        </p:nvSpPr>
        <p:spPr/>
        <p:txBody>
          <a:bodyPr/>
          <a:lstStyle/>
          <a:p>
            <a:fld id="{8AF10F6E-B4AD-4FB5-A907-5096EC9D5349}" type="slidenum">
              <a:rPr lang="en-GB" smtClean="0"/>
              <a:t>55</a:t>
            </a:fld>
            <a:endParaRPr lang="en-GB"/>
          </a:p>
        </p:txBody>
      </p:sp>
    </p:spTree>
    <p:extLst>
      <p:ext uri="{BB962C8B-B14F-4D97-AF65-F5344CB8AC3E}">
        <p14:creationId xmlns:p14="http://schemas.microsoft.com/office/powerpoint/2010/main" val="199973145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505525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474865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483286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374334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157370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776311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477298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469271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93241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869E9-6773-9A13-CEE5-B9AA46880C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4EE6D97-24E2-35BB-C87E-6ADEC54315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81F566-27DB-B1FF-F54A-07BBE662834C}"/>
              </a:ext>
            </a:extLst>
          </p:cNvPr>
          <p:cNvSpPr>
            <a:spLocks noGrp="1"/>
          </p:cNvSpPr>
          <p:nvPr>
            <p:ph type="body" idx="1"/>
          </p:nvPr>
        </p:nvSpPr>
        <p:spPr/>
        <p:txBody>
          <a:bodyPr/>
          <a:lstStyle/>
          <a:p>
            <a:endParaRPr lang="en-GB" dirty="0"/>
          </a:p>
        </p:txBody>
      </p:sp>
      <p:sp>
        <p:nvSpPr>
          <p:cNvPr id="4" name="Segnaposto numero diapositiva 3">
            <a:extLst>
              <a:ext uri="{FF2B5EF4-FFF2-40B4-BE49-F238E27FC236}">
                <a16:creationId xmlns:a16="http://schemas.microsoft.com/office/drawing/2014/main" id="{667ED96A-C709-F03A-DE1F-6D6AEF0F3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10F6E-B4AD-4FB5-A907-5096EC9D5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5604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hyperlink" Target="https://www.conseil-constitutionnel.fr/les-constitutions-dans-l-histoire/constitution-de-1946-ive-republique" TargetMode="External"/><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hyperlink" Target="https://www.legifrance.gouv.fr/loda/id/JORFTEXT000000571356/" TargetMode="Externa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hyperlink" Target="https://youtu.be/cLls4XcGdsQ" TargetMode="External"/><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hyperlink" Target="https://gallica.bnf.fr/ark:/12148/bpt6k1168402r/f15.item" TargetMode="External"/><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hyperlink" Target="https://www.justice.gouv.fr/actualites/actualite/quand-divorce-etait-interdit-1816-1884" TargetMode="External"/><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hyperlink" Target="https://www.justice.gouv.fr/sites/default/files/migrations/portail/art_pix/Loi_retablissement_divorce_1884.pdf" TargetMode="External"/><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hyperlink" Target="https://poesiainrete.com/2020/07/11/voyelles-arthur-rimbaud/" TargetMode="External"/><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3" Type="http://schemas.openxmlformats.org/officeDocument/2006/relationships/hyperlink" Target="https://francearchives.gouv.fr/findingaid/efa57f251dbe290044b1041d86a8e76635142273" TargetMode="External"/><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3" Type="http://schemas.openxmlformats.org/officeDocument/2006/relationships/hyperlink" Target="https://www.legifrance.gouv.fr/loda/id/LEGITEXT000005616341" TargetMode="External"/><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3" Type="http://schemas.openxmlformats.org/officeDocument/2006/relationships/hyperlink" Target="https://www.legifrance.gouv.fr/loda/id/LEGITEXT000005616341" TargetMode="External"/><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3" Type="http://schemas.openxmlformats.org/officeDocument/2006/relationships/hyperlink" Target="https://www.legifrance.gouv.fr/loda/id/LEGITEXT000005616341" TargetMode="External"/><Relationship Id="rId2" Type="http://schemas.openxmlformats.org/officeDocument/2006/relationships/notesSlide" Target="../notesSlides/notesSlide14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3" Type="http://schemas.openxmlformats.org/officeDocument/2006/relationships/hyperlink" Target="https://www.legifrance.gouv.fr/loda/id/LEGITEXT000005616341" TargetMode="External"/><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3" Type="http://schemas.openxmlformats.org/officeDocument/2006/relationships/hyperlink" Target="https://youtu.be/DXRO8sIoOik" TargetMode="External"/><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3" Type="http://schemas.openxmlformats.org/officeDocument/2006/relationships/hyperlink" Target="https://www.culture.gouv.fr/Espace-documentation/Rapports/Le-plurilinguisme-dans-les-etablissements-publics-du-ministere-de-la-culture" TargetMode="External"/><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3" Type="http://schemas.openxmlformats.org/officeDocument/2006/relationships/hyperlink" Target="https://www.culture.gouv.fr/content/download/93487/file/guide_1999_feminisation-noms-metiers_def.pdf?inLanguage=fre-FR" TargetMode="External"/><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3" Type="http://schemas.openxmlformats.org/officeDocument/2006/relationships/hyperlink" Target="https://www.legifrance.gouv.fr/loda/id/LEGISCTA000006085397" TargetMode="External"/><Relationship Id="rId2" Type="http://schemas.openxmlformats.org/officeDocument/2006/relationships/notesSlide" Target="../notesSlides/notesSlide157.xml"/><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3" Type="http://schemas.openxmlformats.org/officeDocument/2006/relationships/hyperlink" Target="https://www.legifrance.gouv.fr/loda/id/LEGISCTA000006085397" TargetMode="External"/><Relationship Id="rId2" Type="http://schemas.openxmlformats.org/officeDocument/2006/relationships/notesSlide" Target="../notesSlides/notesSlide158.xml"/><Relationship Id="rId1" Type="http://schemas.openxmlformats.org/officeDocument/2006/relationships/slideLayout" Target="../slideLayouts/slideLayout7.xml"/><Relationship Id="rId4" Type="http://schemas.openxmlformats.org/officeDocument/2006/relationships/hyperlink" Target="https://shows.acast.com/63f887026c3fc00011d022e2/63fc91f0a86cd40011b2819a" TargetMode="External"/></Relationships>
</file>

<file path=ppt/slides/_rels/slide206.xml.rels><?xml version="1.0" encoding="UTF-8" standalone="yes"?>
<Relationships xmlns="http://schemas.openxmlformats.org/package/2006/relationships"><Relationship Id="rId3" Type="http://schemas.openxmlformats.org/officeDocument/2006/relationships/hyperlink" Target="https://www.legifrance.gouv.fr/loda/id/LEGISCTA000006085397" TargetMode="External"/><Relationship Id="rId2" Type="http://schemas.openxmlformats.org/officeDocument/2006/relationships/notesSlide" Target="../notesSlides/notesSlide159.xml"/><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hyperlink" Target="https://gallica.bnf.fr/ark:/12148/bpt6k84316s"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hyperlink" Target="https://www.grevisse.fr/ouvrage/9782807300699-le-bon-usage"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hyperlink" Target="https://gallica.bnf.fr/ark:/12148/bpt6k75526p/f1.item"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hyperlink" Target="https://www.radiofrance.fr/franceinter/podcasts/les-oubliettes-du-temps/7-fevrier-1752-l-encyclopedie-est-censuree-9987460"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https://www.lhistoire.fr/%C3%A9ph%C3%A9m%C3%A9ride/7-f%C3%A9vrier-1752%C2%A0-l%E2%80%99%E2%80%9Cencyclop%C3%A9die%E2%80%9D-est-censur%C3%A9e"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hyperlink" Target="https://www.elysee.fr/la-presidence/la-declaration-des-droits-de-l-homme-et-du-citoyen"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hyperlink" Target="https://www.elysee.fr/la-presidence/la-declaration-des-droits-de-l-homme-et-du-citoyen"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hyperlink" Target="https://gallica.bnf.fr/ark:/12148/bpt6k64848397/f1.item"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hyperlink" Target="https://www.legifrance.gouv.fr/contenu/menu/droit-national-en-vigueur/constitution/declaration-des-droits-de-l-homme-et-du-citoyen-de-1789"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hyperlink" Target="https://www.persee.fr/doc/arcpa_0000-0000_1877_num_9_1_5267_t1_0649_0000_7"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hyperlink" Target="https://www.gouvernement.fr/partage/9761-decret-de-la-convention-enterinant-le-calendrier-republicain" TargetMode="External"/><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Freeform 2"/>
          <p:cNvSpPr/>
          <p:nvPr/>
        </p:nvSpPr>
        <p:spPr>
          <a:xfrm>
            <a:off x="11201401" y="1"/>
            <a:ext cx="7086600" cy="10287000"/>
          </a:xfrm>
          <a:custGeom>
            <a:avLst/>
            <a:gdLst/>
            <a:ahLst/>
            <a:cxnLst/>
            <a:rect l="l" t="t" r="r" b="b"/>
            <a:pathLst>
              <a:path w="20694040" h="19012649">
                <a:moveTo>
                  <a:pt x="0" y="0"/>
                </a:moveTo>
                <a:lnTo>
                  <a:pt x="20694040" y="0"/>
                </a:lnTo>
                <a:lnTo>
                  <a:pt x="20694040" y="19012649"/>
                </a:lnTo>
                <a:lnTo>
                  <a:pt x="0" y="19012649"/>
                </a:lnTo>
                <a:lnTo>
                  <a:pt x="0" y="0"/>
                </a:lnTo>
                <a:close/>
              </a:path>
            </a:pathLst>
          </a:custGeom>
          <a:blipFill>
            <a:blip r:embed="rId2"/>
            <a:stretch>
              <a:fillRect t="-37407" r="-140400" b="-24441"/>
            </a:stretch>
          </a:blipFill>
        </p:spPr>
        <p:txBody>
          <a:bodyPr/>
          <a:lstStyle/>
          <a:p>
            <a:endParaRPr lang="it-IT"/>
          </a:p>
        </p:txBody>
      </p:sp>
      <p:sp>
        <p:nvSpPr>
          <p:cNvPr id="3" name="TextBox 3"/>
          <p:cNvSpPr txBox="1"/>
          <p:nvPr/>
        </p:nvSpPr>
        <p:spPr>
          <a:xfrm>
            <a:off x="1028700" y="1104900"/>
            <a:ext cx="9877425" cy="2519044"/>
          </a:xfrm>
          <a:prstGeom prst="rect">
            <a:avLst/>
          </a:prstGeom>
        </p:spPr>
        <p:txBody>
          <a:bodyPr lIns="0" tIns="0" rIns="0" bIns="0" rtlCol="0" anchor="t">
            <a:spAutoFit/>
          </a:bodyPr>
          <a:lstStyle/>
          <a:p>
            <a:pPr marL="0" lvl="0" indent="0" algn="ctr">
              <a:lnSpc>
                <a:spcPts val="8799"/>
              </a:lnSpc>
              <a:spcBef>
                <a:spcPct val="0"/>
              </a:spcBef>
            </a:pPr>
            <a:r>
              <a:rPr lang="fr-FR" sz="8799" u="none" strike="noStrike">
                <a:solidFill>
                  <a:srgbClr val="FFFFFF"/>
                </a:solidFill>
                <a:latin typeface="Glacial Indifference"/>
              </a:rPr>
              <a:t>Volet I : </a:t>
            </a:r>
          </a:p>
          <a:p>
            <a:pPr marL="0" lvl="0" indent="0" algn="l">
              <a:lnSpc>
                <a:spcPts val="1800"/>
              </a:lnSpc>
              <a:spcBef>
                <a:spcPct val="0"/>
              </a:spcBef>
            </a:pPr>
            <a:endParaRPr lang="fr-FR" sz="8799" u="none" strike="noStrike" dirty="0">
              <a:solidFill>
                <a:srgbClr val="FFFFFF"/>
              </a:solidFill>
              <a:latin typeface="Glacial Indifference"/>
            </a:endParaRPr>
          </a:p>
          <a:p>
            <a:pPr marL="0" lvl="0" indent="0" algn="l">
              <a:lnSpc>
                <a:spcPts val="8799"/>
              </a:lnSpc>
              <a:spcBef>
                <a:spcPct val="0"/>
              </a:spcBef>
            </a:pPr>
            <a:r>
              <a:rPr lang="fr-FR" sz="8799" u="none" strike="noStrike" dirty="0">
                <a:solidFill>
                  <a:srgbClr val="FFFFFF"/>
                </a:solidFill>
                <a:latin typeface="Glacial Indifference"/>
              </a:rPr>
              <a:t>Histoire de la langue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F6E069F-29AA-037C-CA33-5AA438B71CD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846210E2-B1AD-733E-54B2-86B386FE759C}"/>
              </a:ext>
            </a:extLst>
          </p:cNvPr>
          <p:cNvSpPr txBox="1"/>
          <p:nvPr/>
        </p:nvSpPr>
        <p:spPr>
          <a:xfrm>
            <a:off x="1028700" y="1652786"/>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L’ancien français </a:t>
            </a:r>
            <a:r>
              <a:rPr lang="fr-FR" sz="4800" dirty="0">
                <a:solidFill>
                  <a:srgbClr val="F9FAFD"/>
                </a:solidFill>
                <a:latin typeface="Glacial Indifference" panose="020B0604020202020204" charset="0"/>
              </a:rPr>
              <a:t>(IX</a:t>
            </a:r>
            <a:r>
              <a:rPr lang="fr-FR" sz="4800" baseline="30000" dirty="0">
                <a:solidFill>
                  <a:srgbClr val="F9FAFD"/>
                </a:solidFill>
                <a:latin typeface="Glacial Indifference" panose="020B0604020202020204" charset="0"/>
              </a:rPr>
              <a:t>ème</a:t>
            </a:r>
            <a:r>
              <a:rPr lang="fr-FR" sz="4800" dirty="0">
                <a:solidFill>
                  <a:srgbClr val="F9FAFD"/>
                </a:solidFill>
                <a:latin typeface="Glacial Indifference" panose="020B0604020202020204" charset="0"/>
              </a:rPr>
              <a:t> - XIII</a:t>
            </a:r>
            <a:r>
              <a:rPr lang="fr-FR" sz="4800" baseline="30000" dirty="0">
                <a:solidFill>
                  <a:srgbClr val="F9FAFD"/>
                </a:solidFill>
                <a:latin typeface="Glacial Indifference" panose="020B0604020202020204" charset="0"/>
              </a:rPr>
              <a:t>ème</a:t>
            </a:r>
            <a:r>
              <a:rPr lang="fr-FR" sz="4800" dirty="0">
                <a:solidFill>
                  <a:srgbClr val="F9FAFD"/>
                </a:solidFill>
                <a:latin typeface="Glacial Indifference" panose="020B0604020202020204" charset="0"/>
              </a:rPr>
              <a:t> siècles)</a:t>
            </a:r>
          </a:p>
        </p:txBody>
      </p:sp>
    </p:spTree>
    <p:extLst>
      <p:ext uri="{BB962C8B-B14F-4D97-AF65-F5344CB8AC3E}">
        <p14:creationId xmlns:p14="http://schemas.microsoft.com/office/powerpoint/2010/main" val="185865161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C940FFA0-BCCA-DC39-AC68-9DEDE18D41A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CE96ACE-EF43-C243-5C49-E9A76173E82F}"/>
              </a:ext>
            </a:extLst>
          </p:cNvPr>
          <p:cNvSpPr txBox="1"/>
          <p:nvPr/>
        </p:nvSpPr>
        <p:spPr>
          <a:xfrm>
            <a:off x="952500" y="8907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classique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XVIII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9591FDDC-AD3B-8AE8-AE72-846882B27315}"/>
              </a:ext>
            </a:extLst>
          </p:cNvPr>
          <p:cNvSpPr txBox="1"/>
          <p:nvPr/>
        </p:nvSpPr>
        <p:spPr>
          <a:xfrm>
            <a:off x="1028700" y="2628900"/>
            <a:ext cx="16116300" cy="5993949"/>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ct val="0"/>
              </a:spcBef>
              <a:spcAft>
                <a:spcPts val="600"/>
              </a:spcAft>
              <a:buClrTx/>
              <a:buSzTx/>
              <a:buFontTx/>
              <a:buNone/>
              <a:tabLst/>
              <a:defRPr/>
            </a:pPr>
            <a:r>
              <a:rPr lang="fr-FR" sz="3500" dirty="0">
                <a:solidFill>
                  <a:srgbClr val="F9FAFD"/>
                </a:solidFill>
                <a:latin typeface="Glacial Indifference" panose="020B0604020202020204" charset="0"/>
              </a:rPr>
              <a:t>1794 → l'abbé Grégoire présente à la Convention nationale son « </a:t>
            </a:r>
            <a:r>
              <a:rPr lang="fr-FR" sz="3500" u="sng" dirty="0">
                <a:solidFill>
                  <a:srgbClr val="F9FAFD"/>
                </a:solidFill>
                <a:latin typeface="Glacial Indifference" panose="020B0604020202020204" charset="0"/>
              </a:rPr>
              <a:t>Rapport sur la Nécessité et les Moyens d'anéantir les Patois et d'universaliser l'Usage de la Langue française</a:t>
            </a:r>
            <a:r>
              <a:rPr lang="fr-FR" sz="3500" dirty="0">
                <a:solidFill>
                  <a:srgbClr val="F9FAFD"/>
                </a:solidFill>
                <a:latin typeface="Glacial Indifference" panose="020B0604020202020204" charset="0"/>
              </a:rPr>
              <a:t> », appelé également "Rapport Grégoire"</a:t>
            </a:r>
          </a:p>
          <a:p>
            <a:pPr marL="0" marR="0" lvl="0" indent="0" algn="just" defTabSz="914400" rtl="0" eaLnBrk="1" fontAlgn="auto" latinLnBrk="0" hangingPunct="1">
              <a:lnSpc>
                <a:spcPct val="110000"/>
              </a:lnSpc>
              <a:spcBef>
                <a:spcPct val="0"/>
              </a:spcBef>
              <a:spcAft>
                <a:spcPts val="600"/>
              </a:spcAft>
              <a:buClrTx/>
              <a:buSzTx/>
              <a:buFontTx/>
              <a:buNone/>
              <a:tabLst/>
              <a:defRPr/>
            </a:pPr>
            <a:r>
              <a:rPr lang="fr-FR" sz="3500" dirty="0">
                <a:solidFill>
                  <a:srgbClr val="F9FAFD"/>
                </a:solidFill>
                <a:latin typeface="Glacial Indifference" panose="020B0604020202020204" charset="0"/>
              </a:rPr>
              <a:t>	↓</a:t>
            </a:r>
          </a:p>
          <a:p>
            <a:pPr marL="0" marR="0" lvl="0" indent="0" algn="just" defTabSz="914400" rtl="0" eaLnBrk="1" fontAlgn="auto" latinLnBrk="0" hangingPunct="1">
              <a:lnSpc>
                <a:spcPct val="110000"/>
              </a:lnSpc>
              <a:spcBef>
                <a:spcPct val="0"/>
              </a:spcBef>
              <a:spcAft>
                <a:spcPts val="600"/>
              </a:spcAft>
              <a:buClrTx/>
              <a:buSzTx/>
              <a:buFontTx/>
              <a:buNone/>
              <a:tabLst/>
              <a:defRPr/>
            </a:pPr>
            <a:r>
              <a:rPr lang="fr-FR" sz="3500" dirty="0">
                <a:solidFill>
                  <a:srgbClr val="F9FAFD"/>
                </a:solidFill>
                <a:latin typeface="Glacial Indifference" panose="020B0604020202020204" charset="0"/>
              </a:rPr>
              <a:t>« Il n’y a qu’environ quinze départements de l’intérieur où la langue française soit exclusivement parlée. Encore y éprouve-t-elle des altérations sensibles, soit dans la prononciation, soit par l’emploi des termes impropres et surannés […]. Nous n’avons plus de provinces, et nous avons encore environ trente patois qui en rappellent les noms ».</a:t>
            </a:r>
          </a:p>
          <a:p>
            <a:pPr marL="0" marR="0" lvl="0" indent="0" algn="r" defTabSz="914400" rtl="0" eaLnBrk="1" fontAlgn="auto" latinLnBrk="0" hangingPunct="1">
              <a:lnSpc>
                <a:spcPct val="100000"/>
              </a:lnSpc>
              <a:spcBef>
                <a:spcPct val="0"/>
              </a:spcBef>
              <a:spcAft>
                <a:spcPts val="600"/>
              </a:spcAft>
              <a:buClrTx/>
              <a:buSzTx/>
              <a:buFontTx/>
              <a:buNone/>
              <a:tabLst/>
              <a:defRPr/>
            </a:pPr>
            <a:r>
              <a:rPr lang="fr-FR" sz="2800" dirty="0">
                <a:solidFill>
                  <a:srgbClr val="F9FAFD"/>
                </a:solidFill>
                <a:latin typeface="Glacial Indifference" panose="020B0604020202020204" charset="0"/>
              </a:rPr>
              <a:t>Abbé Grégoire, </a:t>
            </a:r>
            <a:r>
              <a:rPr lang="fr-FR" sz="2800" i="1" dirty="0">
                <a:solidFill>
                  <a:srgbClr val="F9FAFD"/>
                </a:solidFill>
                <a:latin typeface="Glacial Indifference" panose="020B0604020202020204" charset="0"/>
              </a:rPr>
              <a:t>Rapport sur la nécessité et les moyens d’anéantir les patois</a:t>
            </a:r>
            <a:r>
              <a:rPr lang="fr-FR" sz="2800" dirty="0">
                <a:solidFill>
                  <a:srgbClr val="F9FAFD"/>
                </a:solidFill>
                <a:latin typeface="Glacial Indifference" panose="020B0604020202020204" charset="0"/>
              </a:rPr>
              <a:t>.</a:t>
            </a:r>
          </a:p>
        </p:txBody>
      </p:sp>
    </p:spTree>
    <p:extLst>
      <p:ext uri="{BB962C8B-B14F-4D97-AF65-F5344CB8AC3E}">
        <p14:creationId xmlns:p14="http://schemas.microsoft.com/office/powerpoint/2010/main" val="81960187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FCA872B-C1E6-4AC2-9C47-EFA2ED74D41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CD2EB1B-F6FD-7C65-0B39-1A0237212843}"/>
              </a:ext>
            </a:extLst>
          </p:cNvPr>
          <p:cNvSpPr txBox="1"/>
          <p:nvPr/>
        </p:nvSpPr>
        <p:spPr>
          <a:xfrm>
            <a:off x="1028700" y="11049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classique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XVIII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12377EE6-BDCA-B206-F8AC-E18863D5F977}"/>
              </a:ext>
            </a:extLst>
          </p:cNvPr>
          <p:cNvSpPr txBox="1"/>
          <p:nvPr/>
        </p:nvSpPr>
        <p:spPr>
          <a:xfrm>
            <a:off x="1028700" y="2781300"/>
            <a:ext cx="16116300" cy="5632311"/>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ct val="0"/>
              </a:spcBef>
              <a:spcAft>
                <a:spcPts val="600"/>
              </a:spcAft>
              <a:buClrTx/>
              <a:buSzTx/>
              <a:buFontTx/>
              <a:buNone/>
              <a:tabLst/>
              <a:defRPr/>
            </a:pPr>
            <a:r>
              <a:rPr lang="fr-FR" sz="3500" dirty="0">
                <a:solidFill>
                  <a:srgbClr val="F9FAFD"/>
                </a:solidFill>
                <a:latin typeface="Glacial Indifference" panose="020B0604020202020204" charset="0"/>
              </a:rPr>
              <a:t>« On peut assurer sans exagération qu’au moins six millions de Français, surtout dans les campagnes, ignorent la langue nationale ; qu’un nombre égal est à-peu-près incapable de soutenir une conversation suivie ; qu’en dernier résultat, le nombre de ceux qui la parlent purement n’excède pas trois millions ; et probablement le nombre de ceux qui l’écrivent correctement est encore moindre.</a:t>
            </a:r>
          </a:p>
          <a:p>
            <a:pPr marL="0" marR="0" lvl="0" indent="0" algn="just" defTabSz="914400" rtl="0" eaLnBrk="1" fontAlgn="auto" latinLnBrk="0" hangingPunct="1">
              <a:lnSpc>
                <a:spcPct val="110000"/>
              </a:lnSpc>
              <a:spcBef>
                <a:spcPct val="0"/>
              </a:spcBef>
              <a:spcAft>
                <a:spcPts val="600"/>
              </a:spcAft>
              <a:buClrTx/>
              <a:buSzTx/>
              <a:buFontTx/>
              <a:buNone/>
              <a:tabLst/>
              <a:defRPr/>
            </a:pPr>
            <a:r>
              <a:rPr lang="fr-FR" sz="3500" dirty="0">
                <a:solidFill>
                  <a:srgbClr val="F9FAFD"/>
                </a:solidFill>
                <a:latin typeface="Glacial Indifference" panose="020B0604020202020204" charset="0"/>
              </a:rPr>
              <a:t>[…]</a:t>
            </a:r>
          </a:p>
          <a:p>
            <a:pPr marL="0" marR="0" lvl="0" indent="0" algn="just" defTabSz="914400" rtl="0" eaLnBrk="1" fontAlgn="auto" latinLnBrk="0" hangingPunct="1">
              <a:lnSpc>
                <a:spcPct val="110000"/>
              </a:lnSpc>
              <a:spcBef>
                <a:spcPct val="0"/>
              </a:spcBef>
              <a:spcAft>
                <a:spcPts val="2400"/>
              </a:spcAft>
              <a:buClrTx/>
              <a:buSzTx/>
              <a:buFontTx/>
              <a:buNone/>
              <a:tabLst/>
              <a:defRPr/>
            </a:pPr>
            <a:r>
              <a:rPr lang="fr-FR" sz="3500" u="sng" dirty="0">
                <a:solidFill>
                  <a:srgbClr val="F9FAFD"/>
                </a:solidFill>
                <a:latin typeface="Glacial Indifference" panose="020B0604020202020204" charset="0"/>
              </a:rPr>
              <a:t>Ainsi, avec trente patois différents, nous sommes encore, pour le langage, à la tour de Babel, tandis que pour la liberté nous formons l’avant-garde des nations</a:t>
            </a:r>
            <a:r>
              <a:rPr lang="fr-FR" sz="3500" dirty="0">
                <a:solidFill>
                  <a:srgbClr val="F9FAFD"/>
                </a:solidFill>
                <a:latin typeface="Glacial Indifference" panose="020B0604020202020204" charset="0"/>
              </a:rPr>
              <a:t> ». </a:t>
            </a:r>
          </a:p>
          <a:p>
            <a:pPr marL="0" marR="0" lvl="0" indent="0" algn="r" defTabSz="914400" rtl="0" eaLnBrk="1" fontAlgn="auto" latinLnBrk="0" hangingPunct="1">
              <a:lnSpc>
                <a:spcPct val="100000"/>
              </a:lnSpc>
              <a:spcBef>
                <a:spcPct val="0"/>
              </a:spcBef>
              <a:spcAft>
                <a:spcPts val="600"/>
              </a:spcAft>
              <a:buClrTx/>
              <a:buSzTx/>
              <a:buFontTx/>
              <a:buNone/>
              <a:tabLst/>
              <a:defRPr/>
            </a:pPr>
            <a:r>
              <a:rPr lang="fr-FR" sz="2800" dirty="0">
                <a:solidFill>
                  <a:srgbClr val="F9FAFD"/>
                </a:solidFill>
                <a:latin typeface="Glacial Indifference" panose="020B0604020202020204" charset="0"/>
              </a:rPr>
              <a:t>Abbé Grégoire, </a:t>
            </a:r>
            <a:r>
              <a:rPr lang="fr-FR" sz="2800" i="1" dirty="0">
                <a:solidFill>
                  <a:srgbClr val="F9FAFD"/>
                </a:solidFill>
                <a:latin typeface="Glacial Indifference" panose="020B0604020202020204" charset="0"/>
              </a:rPr>
              <a:t>Rapport sur la nécessité et les moyens d’anéantir les patois</a:t>
            </a:r>
            <a:r>
              <a:rPr lang="fr-FR" sz="2800" dirty="0">
                <a:solidFill>
                  <a:srgbClr val="F9FAFD"/>
                </a:solidFill>
                <a:latin typeface="Glacial Indifference" panose="020B0604020202020204" charset="0"/>
              </a:rPr>
              <a:t>.</a:t>
            </a:r>
          </a:p>
        </p:txBody>
      </p:sp>
    </p:spTree>
    <p:extLst>
      <p:ext uri="{BB962C8B-B14F-4D97-AF65-F5344CB8AC3E}">
        <p14:creationId xmlns:p14="http://schemas.microsoft.com/office/powerpoint/2010/main" val="20672218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4C50208B-1837-EBDB-5325-783DFE41088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1BB7EC2-3DC5-C629-9468-02961A4E652D}"/>
              </a:ext>
            </a:extLst>
          </p:cNvPr>
          <p:cNvSpPr txBox="1"/>
          <p:nvPr/>
        </p:nvSpPr>
        <p:spPr>
          <a:xfrm>
            <a:off x="1028700" y="11049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classique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XVIII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74D997F9-A2BB-FF1A-AC25-00BFAF7EE4F9}"/>
              </a:ext>
            </a:extLst>
          </p:cNvPr>
          <p:cNvSpPr txBox="1"/>
          <p:nvPr/>
        </p:nvSpPr>
        <p:spPr>
          <a:xfrm>
            <a:off x="1028700" y="2781300"/>
            <a:ext cx="16116300" cy="5993949"/>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ct val="0"/>
              </a:spcBef>
              <a:spcAft>
                <a:spcPts val="600"/>
              </a:spcAft>
              <a:buClrTx/>
              <a:buSzTx/>
              <a:buFontTx/>
              <a:buNone/>
              <a:tabLst/>
              <a:defRPr/>
            </a:pPr>
            <a:r>
              <a:rPr lang="fr-FR" sz="3500" dirty="0">
                <a:solidFill>
                  <a:srgbClr val="F9FAFD"/>
                </a:solidFill>
                <a:latin typeface="Glacial Indifference" panose="020B0604020202020204" charset="0"/>
              </a:rPr>
              <a:t>« Mais au moins on peut </a:t>
            </a:r>
            <a:r>
              <a:rPr lang="fr-FR" sz="3500" u="sng" dirty="0">
                <a:solidFill>
                  <a:srgbClr val="F9FAFD"/>
                </a:solidFill>
                <a:latin typeface="Glacial Indifference" panose="020B0604020202020204" charset="0"/>
              </a:rPr>
              <a:t>uniformer le langage d’une grande nation</a:t>
            </a:r>
            <a:r>
              <a:rPr lang="fr-FR" sz="3500" dirty="0">
                <a:solidFill>
                  <a:srgbClr val="F9FAFD"/>
                </a:solidFill>
                <a:latin typeface="Glacial Indifference" panose="020B0604020202020204" charset="0"/>
              </a:rPr>
              <a:t>, de manière que tous les citoyens qui la composent, puissent sans obstacle se communiquer leurs pensées. Cette entreprise, qui ne fut pleinement exécutée chez aucun peuple, est digne du peuple français, qui centralise toutes les branches de l’organisation sociale, et qui doit être jaloux de consacrer au plutôt, </a:t>
            </a:r>
            <a:r>
              <a:rPr lang="fr-FR" sz="3500" u="sng" dirty="0">
                <a:solidFill>
                  <a:srgbClr val="F9FAFD"/>
                </a:solidFill>
                <a:latin typeface="Glacial Indifference" panose="020B0604020202020204" charset="0"/>
              </a:rPr>
              <a:t>dans une République une et indivisible, l’usage unique et invariable de la langue de la liberté</a:t>
            </a:r>
            <a:r>
              <a:rPr lang="fr-FR" sz="3500" dirty="0">
                <a:solidFill>
                  <a:srgbClr val="F9FAFD"/>
                </a:solidFill>
                <a:latin typeface="Glacial Indifference" panose="020B0604020202020204" charset="0"/>
              </a:rPr>
              <a:t>. </a:t>
            </a:r>
          </a:p>
          <a:p>
            <a:pPr marL="0" marR="0" lvl="0" indent="0" algn="just" defTabSz="914400" rtl="0" eaLnBrk="1" fontAlgn="auto" latinLnBrk="0" hangingPunct="1">
              <a:lnSpc>
                <a:spcPct val="110000"/>
              </a:lnSpc>
              <a:spcBef>
                <a:spcPct val="0"/>
              </a:spcBef>
              <a:spcAft>
                <a:spcPts val="600"/>
              </a:spcAft>
              <a:buClrTx/>
              <a:buSzTx/>
              <a:buFontTx/>
              <a:buNone/>
              <a:tabLst/>
              <a:defRPr/>
            </a:pPr>
            <a:r>
              <a:rPr lang="fr-FR" sz="3500" dirty="0">
                <a:solidFill>
                  <a:srgbClr val="F9FAFD"/>
                </a:solidFill>
                <a:latin typeface="Glacial Indifference" panose="020B0604020202020204" charset="0"/>
              </a:rPr>
              <a:t>[…]</a:t>
            </a:r>
          </a:p>
          <a:p>
            <a:pPr marL="0" marR="0" lvl="0" indent="0" algn="just" defTabSz="914400" rtl="0" eaLnBrk="1" fontAlgn="auto" latinLnBrk="0" hangingPunct="1">
              <a:lnSpc>
                <a:spcPct val="110000"/>
              </a:lnSpc>
              <a:spcBef>
                <a:spcPct val="0"/>
              </a:spcBef>
              <a:spcAft>
                <a:spcPts val="600"/>
              </a:spcAft>
              <a:buClrTx/>
              <a:buSzTx/>
              <a:buFontTx/>
              <a:buNone/>
              <a:tabLst/>
              <a:defRPr/>
            </a:pPr>
            <a:r>
              <a:rPr lang="fr-FR" sz="3500" dirty="0">
                <a:solidFill>
                  <a:srgbClr val="F9FAFD"/>
                </a:solidFill>
                <a:latin typeface="Glacial Indifference" panose="020B0604020202020204" charset="0"/>
              </a:rPr>
              <a:t>Je crois avoir établi que </a:t>
            </a:r>
            <a:r>
              <a:rPr lang="fr-FR" sz="3500" u="sng" dirty="0">
                <a:solidFill>
                  <a:srgbClr val="F9FAFD"/>
                </a:solidFill>
                <a:latin typeface="Glacial Indifference" panose="020B0604020202020204" charset="0"/>
              </a:rPr>
              <a:t>l’unité de l’idiôme est une partie intégrante de la révolution</a:t>
            </a:r>
            <a:r>
              <a:rPr lang="fr-FR" sz="3500" dirty="0">
                <a:solidFill>
                  <a:srgbClr val="F9FAFD"/>
                </a:solidFill>
                <a:latin typeface="Glacial Indifference" panose="020B0604020202020204" charset="0"/>
              </a:rPr>
              <a:t> ».</a:t>
            </a:r>
          </a:p>
          <a:p>
            <a:pPr marL="0" marR="0" lvl="0" indent="0" algn="r" defTabSz="914400" rtl="0" eaLnBrk="1" fontAlgn="auto" latinLnBrk="0" hangingPunct="1">
              <a:lnSpc>
                <a:spcPct val="100000"/>
              </a:lnSpc>
              <a:spcBef>
                <a:spcPct val="0"/>
              </a:spcBef>
              <a:spcAft>
                <a:spcPts val="600"/>
              </a:spcAft>
              <a:buClrTx/>
              <a:buSzTx/>
              <a:buFontTx/>
              <a:buNone/>
              <a:tabLst/>
              <a:defRPr/>
            </a:pPr>
            <a:r>
              <a:rPr lang="fr-FR" sz="2800" dirty="0">
                <a:solidFill>
                  <a:srgbClr val="F9FAFD"/>
                </a:solidFill>
                <a:latin typeface="Glacial Indifference" panose="020B0604020202020204" charset="0"/>
              </a:rPr>
              <a:t>Abbé Grégoire, </a:t>
            </a:r>
            <a:r>
              <a:rPr lang="fr-FR" sz="2800" i="1" dirty="0">
                <a:solidFill>
                  <a:srgbClr val="F9FAFD"/>
                </a:solidFill>
                <a:latin typeface="Glacial Indifference" panose="020B0604020202020204" charset="0"/>
              </a:rPr>
              <a:t>Rapport sur la nécessité et les moyens d’anéantir les patois</a:t>
            </a:r>
            <a:r>
              <a:rPr lang="fr-FR" sz="2800" dirty="0">
                <a:solidFill>
                  <a:srgbClr val="F9FAFD"/>
                </a:solidFill>
                <a:latin typeface="Glacial Indifference" panose="020B0604020202020204" charset="0"/>
              </a:rPr>
              <a:t>.</a:t>
            </a:r>
          </a:p>
        </p:txBody>
      </p:sp>
    </p:spTree>
    <p:extLst>
      <p:ext uri="{BB962C8B-B14F-4D97-AF65-F5344CB8AC3E}">
        <p14:creationId xmlns:p14="http://schemas.microsoft.com/office/powerpoint/2010/main" val="32350129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73FF6524-58C8-CEDB-3E50-3F41F159B47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52C7D18-1E8C-5B98-D708-2C6DEC0F1644}"/>
              </a:ext>
            </a:extLst>
          </p:cNvPr>
          <p:cNvSpPr txBox="1"/>
          <p:nvPr/>
        </p:nvSpPr>
        <p:spPr>
          <a:xfrm>
            <a:off x="1028700" y="11049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classique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XVIII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BCF7859A-C3B5-E6F7-8CC8-548144900AD5}"/>
              </a:ext>
            </a:extLst>
          </p:cNvPr>
          <p:cNvSpPr txBox="1"/>
          <p:nvPr/>
        </p:nvSpPr>
        <p:spPr>
          <a:xfrm>
            <a:off x="1028700" y="2898487"/>
            <a:ext cx="16116300" cy="4678204"/>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ct val="0"/>
              </a:spcBef>
              <a:spcAft>
                <a:spcPts val="1800"/>
              </a:spcAft>
              <a:buClrTx/>
              <a:buSzTx/>
              <a:buFontTx/>
              <a:buNone/>
              <a:tabLst/>
              <a:defRPr/>
            </a:pPr>
            <a:r>
              <a:rPr lang="fr-FR" sz="3500" dirty="0">
                <a:solidFill>
                  <a:srgbClr val="F9FAFD"/>
                </a:solidFill>
                <a:latin typeface="Glacial Indifference" panose="020B0604020202020204" charset="0"/>
              </a:rPr>
              <a:t>Par rapport à l’importance de </a:t>
            </a:r>
            <a:r>
              <a:rPr lang="fr-FR" sz="3500" u="sng" dirty="0">
                <a:solidFill>
                  <a:srgbClr val="F9FAFD"/>
                </a:solidFill>
                <a:latin typeface="Glacial Indifference" panose="020B0604020202020204" charset="0"/>
              </a:rPr>
              <a:t>connaître le français national</a:t>
            </a:r>
            <a:r>
              <a:rPr lang="fr-FR" sz="3500" dirty="0">
                <a:solidFill>
                  <a:srgbClr val="F9FAFD"/>
                </a:solidFill>
                <a:latin typeface="Glacial Indifference" panose="020B0604020202020204" charset="0"/>
              </a:rPr>
              <a:t> au lieu des patois ou des langues minoritaires d’un </a:t>
            </a:r>
            <a:r>
              <a:rPr lang="fr-FR" sz="3500" u="sng" dirty="0">
                <a:solidFill>
                  <a:srgbClr val="F9FAFD"/>
                </a:solidFill>
                <a:latin typeface="Glacial Indifference" panose="020B0604020202020204" charset="0"/>
              </a:rPr>
              <a:t>point de vue légal et juridique</a:t>
            </a:r>
            <a:r>
              <a:rPr lang="fr-FR" sz="3500" dirty="0">
                <a:solidFill>
                  <a:srgbClr val="F9FAFD"/>
                </a:solidFill>
                <a:latin typeface="Glacial Indifference" panose="020B0604020202020204" charset="0"/>
              </a:rPr>
              <a:t>, il affirmait :</a:t>
            </a:r>
          </a:p>
          <a:p>
            <a:pPr marL="0" marR="0" lvl="0" indent="0" algn="just" defTabSz="914400" rtl="0" eaLnBrk="1" fontAlgn="auto" latinLnBrk="0" hangingPunct="1">
              <a:lnSpc>
                <a:spcPct val="110000"/>
              </a:lnSpc>
              <a:spcBef>
                <a:spcPct val="0"/>
              </a:spcBef>
              <a:spcAft>
                <a:spcPts val="3600"/>
              </a:spcAft>
              <a:buClrTx/>
              <a:buSzTx/>
              <a:buFontTx/>
              <a:buNone/>
              <a:tabLst/>
              <a:defRPr/>
            </a:pPr>
            <a:r>
              <a:rPr lang="fr-FR" sz="3500" dirty="0">
                <a:solidFill>
                  <a:srgbClr val="F9FAFD"/>
                </a:solidFill>
                <a:latin typeface="Glacial Indifference" panose="020B0604020202020204" charset="0"/>
              </a:rPr>
              <a:t>« Le peuple doit connoître les lois pour les sanctionner et leur obéir ; et telle étoit l’ignorance de quelques communes dans les premières époques de la révolution, que confondant toutes les notions, associant des idées incohérentes et absurdes, elles s’étoient persuadé que le mot décret signifioit un décret de prise de corps ».</a:t>
            </a:r>
          </a:p>
          <a:p>
            <a:pPr marL="0" marR="0" lvl="0" indent="0" algn="r" defTabSz="914400" rtl="0" eaLnBrk="1" fontAlgn="auto" latinLnBrk="0" hangingPunct="1">
              <a:lnSpc>
                <a:spcPct val="100000"/>
              </a:lnSpc>
              <a:spcBef>
                <a:spcPct val="0"/>
              </a:spcBef>
              <a:spcAft>
                <a:spcPts val="600"/>
              </a:spcAft>
              <a:buClrTx/>
              <a:buSzTx/>
              <a:buFontTx/>
              <a:buNone/>
              <a:tabLst/>
              <a:defRPr/>
            </a:pPr>
            <a:r>
              <a:rPr lang="fr-FR" sz="2800" dirty="0">
                <a:solidFill>
                  <a:srgbClr val="F9FAFD"/>
                </a:solidFill>
                <a:latin typeface="Glacial Indifference" panose="020B0604020202020204" charset="0"/>
              </a:rPr>
              <a:t>Abbé Grégoire, </a:t>
            </a:r>
            <a:r>
              <a:rPr lang="fr-FR" sz="2800" i="1" dirty="0">
                <a:solidFill>
                  <a:srgbClr val="F9FAFD"/>
                </a:solidFill>
                <a:latin typeface="Glacial Indifference" panose="020B0604020202020204" charset="0"/>
              </a:rPr>
              <a:t>Rapport sur la nécessité et les moyens d’anéantir les patois</a:t>
            </a:r>
            <a:r>
              <a:rPr lang="fr-FR" sz="2800" dirty="0">
                <a:solidFill>
                  <a:srgbClr val="F9FAFD"/>
                </a:solidFill>
                <a:latin typeface="Glacial Indifference" panose="020B0604020202020204" charset="0"/>
              </a:rPr>
              <a:t>.</a:t>
            </a:r>
          </a:p>
        </p:txBody>
      </p:sp>
    </p:spTree>
    <p:extLst>
      <p:ext uri="{BB962C8B-B14F-4D97-AF65-F5344CB8AC3E}">
        <p14:creationId xmlns:p14="http://schemas.microsoft.com/office/powerpoint/2010/main" val="384953820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88DE0096-F8CD-1E04-FA3E-913055CAF43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C94A1178-53CB-DBB8-0CBF-612F7EDB88A6}"/>
              </a:ext>
            </a:extLst>
          </p:cNvPr>
          <p:cNvSpPr txBox="1"/>
          <p:nvPr/>
        </p:nvSpPr>
        <p:spPr>
          <a:xfrm>
            <a:off x="990600" y="9525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classique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XVIII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72D8BD23-6532-7410-70C1-903A96EA30E7}"/>
              </a:ext>
            </a:extLst>
          </p:cNvPr>
          <p:cNvSpPr txBox="1"/>
          <p:nvPr/>
        </p:nvSpPr>
        <p:spPr>
          <a:xfrm>
            <a:off x="1028700" y="2705100"/>
            <a:ext cx="16116300" cy="5632311"/>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ct val="0"/>
              </a:spcBef>
              <a:buClrTx/>
              <a:buSzTx/>
              <a:buFontTx/>
              <a:buNone/>
              <a:tabLst/>
              <a:defRPr/>
            </a:pPr>
            <a:r>
              <a:rPr lang="fr-FR" sz="3500" dirty="0">
                <a:solidFill>
                  <a:srgbClr val="F9FAFD"/>
                </a:solidFill>
                <a:latin typeface="Glacial Indifference" panose="020B0604020202020204" charset="0"/>
              </a:rPr>
              <a:t>Au-delà de l’Abbé Grégoire, cette idéologie caractérisait tous les </a:t>
            </a:r>
            <a:r>
              <a:rPr lang="fr-FR" sz="3500" u="sng" dirty="0">
                <a:solidFill>
                  <a:srgbClr val="F9FAFD"/>
                </a:solidFill>
                <a:latin typeface="Glacial Indifference" panose="020B0604020202020204" charset="0"/>
              </a:rPr>
              <a:t>jacobins</a:t>
            </a:r>
            <a:r>
              <a:rPr lang="fr-FR" sz="3500" dirty="0">
                <a:solidFill>
                  <a:srgbClr val="F9FAFD"/>
                </a:solidFill>
                <a:latin typeface="Glacial Indifference" panose="020B0604020202020204" charset="0"/>
              </a:rPr>
              <a:t>, selon lesquels « la langue doit être une et la même pour tous ». </a:t>
            </a:r>
          </a:p>
          <a:p>
            <a:pPr marL="0" marR="0" lvl="0" indent="0" algn="just" defTabSz="914400" rtl="0" eaLnBrk="1" fontAlgn="auto" latinLnBrk="0" hangingPunct="1">
              <a:lnSpc>
                <a:spcPct val="110000"/>
              </a:lnSpc>
              <a:spcBef>
                <a:spcPct val="0"/>
              </a:spcBef>
              <a:spcAft>
                <a:spcPts val="600"/>
              </a:spcAft>
              <a:buClrTx/>
              <a:buSzTx/>
              <a:buFontTx/>
              <a:buNone/>
              <a:tabLst/>
              <a:defRPr/>
            </a:pPr>
            <a:r>
              <a:rPr lang="fr-FR" sz="3500" dirty="0">
                <a:solidFill>
                  <a:srgbClr val="F9FAFD"/>
                </a:solidFill>
                <a:latin typeface="Glacial Indifference" panose="020B0604020202020204" charset="0"/>
              </a:rPr>
              <a:t>Les </a:t>
            </a:r>
            <a:r>
              <a:rPr lang="fr-FR" sz="3500" u="sng" dirty="0">
                <a:solidFill>
                  <a:srgbClr val="F9FAFD"/>
                </a:solidFill>
                <a:latin typeface="Glacial Indifference" panose="020B0604020202020204" charset="0"/>
              </a:rPr>
              <a:t>girondins</a:t>
            </a:r>
            <a:r>
              <a:rPr lang="fr-FR" sz="3500" dirty="0">
                <a:solidFill>
                  <a:srgbClr val="F9FAFD"/>
                </a:solidFill>
                <a:latin typeface="Glacial Indifference" panose="020B0604020202020204" charset="0"/>
              </a:rPr>
              <a:t> avaient une </a:t>
            </a:r>
            <a:r>
              <a:rPr lang="fr-FR" sz="3500" u="sng" dirty="0">
                <a:solidFill>
                  <a:srgbClr val="F9FAFD"/>
                </a:solidFill>
                <a:latin typeface="Glacial Indifference" panose="020B0604020202020204" charset="0"/>
              </a:rPr>
              <a:t>vision plus régionale et modérée</a:t>
            </a:r>
            <a:r>
              <a:rPr lang="fr-FR" sz="3500" dirty="0">
                <a:solidFill>
                  <a:srgbClr val="F9FAFD"/>
                </a:solidFill>
                <a:latin typeface="Glacial Indifference" panose="020B0604020202020204" charset="0"/>
              </a:rPr>
              <a:t>, mais d’une manière générale cet « état des esprits » était typique à l’époque</a:t>
            </a:r>
          </a:p>
          <a:p>
            <a:pPr marL="0" marR="0" lvl="0" indent="0" algn="just" defTabSz="914400" rtl="0" eaLnBrk="1" fontAlgn="auto" latinLnBrk="0" hangingPunct="1">
              <a:lnSpc>
                <a:spcPct val="110000"/>
              </a:lnSpc>
              <a:spcBef>
                <a:spcPct val="0"/>
              </a:spcBef>
              <a:spcAft>
                <a:spcPts val="600"/>
              </a:spcAft>
              <a:buClrTx/>
              <a:buSzTx/>
              <a:buFontTx/>
              <a:buNone/>
              <a:tabLst/>
              <a:defRPr/>
            </a:pPr>
            <a:r>
              <a:rPr lang="fr-FR" sz="3500" dirty="0">
                <a:solidFill>
                  <a:srgbClr val="F9FAFD"/>
                </a:solidFill>
                <a:latin typeface="Glacial Indifference" panose="020B0604020202020204" charset="0"/>
              </a:rPr>
              <a:t>					↓</a:t>
            </a:r>
          </a:p>
          <a:p>
            <a:pPr marL="0" marR="0" lvl="0" indent="0" algn="just" defTabSz="914400" rtl="0" eaLnBrk="1" fontAlgn="auto" latinLnBrk="0" hangingPunct="1">
              <a:lnSpc>
                <a:spcPct val="110000"/>
              </a:lnSpc>
              <a:spcBef>
                <a:spcPct val="0"/>
              </a:spcBef>
              <a:spcAft>
                <a:spcPts val="1800"/>
              </a:spcAft>
              <a:buClrTx/>
              <a:buSzTx/>
              <a:buFontTx/>
              <a:buNone/>
              <a:tabLst/>
              <a:defRPr/>
            </a:pPr>
            <a:r>
              <a:rPr lang="fr-FR" sz="3500" dirty="0">
                <a:solidFill>
                  <a:srgbClr val="F9FAFD"/>
                </a:solidFill>
                <a:latin typeface="Glacial Indifference" panose="020B0604020202020204" charset="0"/>
              </a:rPr>
              <a:t>« </a:t>
            </a:r>
            <a:r>
              <a:rPr lang="fr-FR" sz="3500" u="sng" dirty="0">
                <a:solidFill>
                  <a:srgbClr val="F9FAFD"/>
                </a:solidFill>
                <a:latin typeface="Glacial Indifference" panose="020B0604020202020204" charset="0"/>
              </a:rPr>
              <a:t>l’unification nationale passe par l’unification linguistique</a:t>
            </a:r>
            <a:r>
              <a:rPr lang="fr-FR" sz="3500" dirty="0">
                <a:solidFill>
                  <a:srgbClr val="F9FAFD"/>
                </a:solidFill>
                <a:latin typeface="Glacial Indifference" panose="020B0604020202020204" charset="0"/>
              </a:rPr>
              <a:t> […]. Si l’usage de la bonne langue doit se généraliser, c’est qu’elle garantit le respect de la morale, de la religion, et d’une élégance inséparable de la perfection ». </a:t>
            </a:r>
          </a:p>
          <a:p>
            <a:pPr marL="0" marR="0" lvl="0" indent="0" algn="r" defTabSz="914400" rtl="0" eaLnBrk="1" fontAlgn="auto" latinLnBrk="0" hangingPunct="1">
              <a:lnSpc>
                <a:spcPct val="100000"/>
              </a:lnSpc>
              <a:spcBef>
                <a:spcPct val="0"/>
              </a:spcBef>
              <a:spcAft>
                <a:spcPts val="600"/>
              </a:spcAft>
              <a:buClrTx/>
              <a:buSzTx/>
              <a:buFontTx/>
              <a:buNone/>
              <a:tabLst/>
              <a:defRPr/>
            </a:pPr>
            <a:r>
              <a:rPr lang="fr-FR" sz="2800" i="1" dirty="0">
                <a:solidFill>
                  <a:srgbClr val="F9FAFD"/>
                </a:solidFill>
                <a:latin typeface="Glacial Indifference" panose="020B0604020202020204" charset="0"/>
              </a:rPr>
              <a:t>Nouvelle histoire de la langue française</a:t>
            </a:r>
            <a:r>
              <a:rPr lang="fr-FR" sz="2800" dirty="0">
                <a:solidFill>
                  <a:srgbClr val="F9FAFD"/>
                </a:solidFill>
                <a:latin typeface="Glacial Indifference" panose="020B0604020202020204" charset="0"/>
              </a:rPr>
              <a:t>, p. 270.</a:t>
            </a:r>
          </a:p>
        </p:txBody>
      </p:sp>
    </p:spTree>
    <p:extLst>
      <p:ext uri="{BB962C8B-B14F-4D97-AF65-F5344CB8AC3E}">
        <p14:creationId xmlns:p14="http://schemas.microsoft.com/office/powerpoint/2010/main" val="240949330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9D9350C9-622B-FA34-DEFE-304B8BD76F8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012F6EA2-239E-54FF-ECF2-4BF773CD79C5}"/>
              </a:ext>
            </a:extLst>
          </p:cNvPr>
          <p:cNvSpPr txBox="1"/>
          <p:nvPr/>
        </p:nvSpPr>
        <p:spPr>
          <a:xfrm>
            <a:off x="990600" y="9525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classique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XVIII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ED89659-3E91-FE9C-5445-48FF2AA48A82}"/>
              </a:ext>
            </a:extLst>
          </p:cNvPr>
          <p:cNvSpPr txBox="1"/>
          <p:nvPr/>
        </p:nvSpPr>
        <p:spPr>
          <a:xfrm>
            <a:off x="1028700" y="2705100"/>
            <a:ext cx="16116300" cy="5604098"/>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ct val="0"/>
              </a:spcBef>
              <a:spcAft>
                <a:spcPts val="600"/>
              </a:spcAft>
              <a:buClrTx/>
              <a:buSzTx/>
              <a:buFontTx/>
              <a:buNone/>
              <a:tabLst/>
              <a:defRPr/>
            </a:pPr>
            <a:r>
              <a:rPr lang="fr-FR" sz="3500" u="sng" dirty="0">
                <a:solidFill>
                  <a:srgbClr val="F9FAFD"/>
                </a:solidFill>
                <a:latin typeface="Glacial Indifference" panose="020B0604020202020204" charset="0"/>
              </a:rPr>
              <a:t>5</a:t>
            </a:r>
            <a:r>
              <a:rPr lang="fr-FR" sz="3500" u="sng" baseline="30000" dirty="0">
                <a:solidFill>
                  <a:srgbClr val="F9FAFD"/>
                </a:solidFill>
                <a:latin typeface="Glacial Indifference" panose="020B0604020202020204" charset="0"/>
              </a:rPr>
              <a:t>ème</a:t>
            </a:r>
            <a:r>
              <a:rPr lang="fr-FR" sz="3500" u="sng" dirty="0">
                <a:solidFill>
                  <a:srgbClr val="F9FAFD"/>
                </a:solidFill>
                <a:latin typeface="Glacial Indifference" panose="020B0604020202020204" charset="0"/>
              </a:rPr>
              <a:t> édition du Dictionnaire de l’Académie françoise</a:t>
            </a:r>
            <a:r>
              <a:rPr lang="fr-FR" sz="3500" dirty="0">
                <a:solidFill>
                  <a:srgbClr val="F9FAFD"/>
                </a:solidFill>
                <a:latin typeface="Glacial Indifference" panose="020B0604020202020204" charset="0"/>
              </a:rPr>
              <a:t>, dite « édition révolutionnaire »</a:t>
            </a:r>
          </a:p>
          <a:p>
            <a:pPr marL="0" marR="0" lvl="0" indent="0" algn="just" defTabSz="914400" rtl="0" eaLnBrk="1" fontAlgn="auto" latinLnBrk="0" hangingPunct="1">
              <a:lnSpc>
                <a:spcPct val="110000"/>
              </a:lnSpc>
              <a:spcBef>
                <a:spcPct val="0"/>
              </a:spcBef>
              <a:spcAft>
                <a:spcPts val="600"/>
              </a:spcAft>
              <a:buClrTx/>
              <a:buSzTx/>
              <a:buFontTx/>
              <a:buNone/>
              <a:tabLst/>
              <a:defRPr/>
            </a:pPr>
            <a:r>
              <a:rPr lang="fr-FR" sz="3500" dirty="0">
                <a:solidFill>
                  <a:srgbClr val="F9FAFD"/>
                </a:solidFill>
                <a:latin typeface="Glacial Indifference" panose="020B0604020202020204" charset="0"/>
              </a:rPr>
              <a:t>	↓</a:t>
            </a:r>
          </a:p>
          <a:p>
            <a:pPr algn="just">
              <a:lnSpc>
                <a:spcPct val="110000"/>
              </a:lnSpc>
              <a:spcBef>
                <a:spcPct val="0"/>
              </a:spcBef>
              <a:spcAft>
                <a:spcPts val="600"/>
              </a:spcAft>
              <a:defRPr/>
            </a:pPr>
            <a:r>
              <a:rPr lang="fr-FR" sz="3500" dirty="0">
                <a:solidFill>
                  <a:srgbClr val="F9FAFD"/>
                </a:solidFill>
                <a:latin typeface="Glacial Indifference" panose="020B0604020202020204" charset="0"/>
              </a:rPr>
              <a:t>publiée non par des membres de l’Académie, mais par « des Hommes-de-Lettres, que l’Académie Françoise auroit reçus parmi ses Membres, et que la Révolution a comptés parmi ses partisans les plus éclairés », puisque la Convention nationale avait supprimé en 1793 toutes les académies et sociétés littéraires.</a:t>
            </a:r>
          </a:p>
          <a:p>
            <a:pPr algn="just">
              <a:lnSpc>
                <a:spcPct val="110000"/>
              </a:lnSpc>
              <a:spcBef>
                <a:spcPct val="0"/>
              </a:spcBef>
              <a:spcAft>
                <a:spcPts val="600"/>
              </a:spcAft>
              <a:defRPr/>
            </a:pPr>
            <a:r>
              <a:rPr lang="fr-FR" sz="3500" dirty="0">
                <a:solidFill>
                  <a:srgbClr val="F9FAFD"/>
                </a:solidFill>
                <a:latin typeface="Glacial Indifference" panose="020B0604020202020204" charset="0"/>
              </a:rPr>
              <a:t>	↓</a:t>
            </a:r>
          </a:p>
          <a:p>
            <a:pPr marL="0" marR="0" lvl="0" indent="0" algn="just" defTabSz="914400" rtl="0" eaLnBrk="1" fontAlgn="auto" latinLnBrk="0" hangingPunct="1">
              <a:lnSpc>
                <a:spcPct val="110000"/>
              </a:lnSpc>
              <a:spcBef>
                <a:spcPct val="0"/>
              </a:spcBef>
              <a:spcAft>
                <a:spcPts val="600"/>
              </a:spcAft>
              <a:buClrTx/>
              <a:buSzTx/>
              <a:buFontTx/>
              <a:buNone/>
              <a:tabLst/>
              <a:defRPr/>
            </a:pPr>
            <a:r>
              <a:rPr lang="fr-FR" sz="3500" dirty="0">
                <a:solidFill>
                  <a:srgbClr val="F9FAFD"/>
                </a:solidFill>
                <a:latin typeface="Glacial Indifference" panose="020B0604020202020204" charset="0"/>
              </a:rPr>
              <a:t>Cette édition contient un </a:t>
            </a:r>
            <a:r>
              <a:rPr lang="fr-FR" sz="3500" u="sng" dirty="0">
                <a:solidFill>
                  <a:srgbClr val="F9FAFD"/>
                </a:solidFill>
                <a:latin typeface="Glacial Indifference" panose="020B0604020202020204" charset="0"/>
              </a:rPr>
              <a:t>Supplément</a:t>
            </a:r>
            <a:r>
              <a:rPr lang="fr-FR" sz="3500" dirty="0">
                <a:solidFill>
                  <a:srgbClr val="F9FAFD"/>
                </a:solidFill>
                <a:latin typeface="Glacial Indifference" panose="020B0604020202020204" charset="0"/>
              </a:rPr>
              <a:t> avec les </a:t>
            </a:r>
            <a:r>
              <a:rPr lang="fr-FR" sz="3500" u="sng" dirty="0">
                <a:solidFill>
                  <a:srgbClr val="F9FAFD"/>
                </a:solidFill>
                <a:latin typeface="Glacial Indifference" panose="020B0604020202020204" charset="0"/>
              </a:rPr>
              <a:t>mots en usage depuis la Révolution </a:t>
            </a:r>
            <a:r>
              <a:rPr lang="fr-FR" sz="3500" dirty="0">
                <a:solidFill>
                  <a:srgbClr val="F9FAFD"/>
                </a:solidFill>
                <a:latin typeface="Glacial Indifference" panose="020B0604020202020204" charset="0"/>
              </a:rPr>
              <a:t>(369 entrées) tels que </a:t>
            </a:r>
            <a:r>
              <a:rPr lang="fr-FR" sz="3500" i="1" dirty="0">
                <a:solidFill>
                  <a:srgbClr val="F9FAFD"/>
                </a:solidFill>
                <a:latin typeface="Glacial Indifference" panose="020B0604020202020204" charset="0"/>
              </a:rPr>
              <a:t>Démocratie</a:t>
            </a:r>
            <a:r>
              <a:rPr lang="fr-FR" sz="3500" dirty="0">
                <a:solidFill>
                  <a:srgbClr val="F9FAFD"/>
                </a:solidFill>
                <a:latin typeface="Glacial Indifference" panose="020B0604020202020204" charset="0"/>
              </a:rPr>
              <a:t>, </a:t>
            </a:r>
            <a:r>
              <a:rPr lang="fr-FR" sz="3500" i="1" dirty="0">
                <a:solidFill>
                  <a:srgbClr val="F9FAFD"/>
                </a:solidFill>
                <a:latin typeface="Glacial Indifference" panose="020B0604020202020204" charset="0"/>
              </a:rPr>
              <a:t>Liberté</a:t>
            </a:r>
            <a:r>
              <a:rPr lang="fr-FR" sz="3500" dirty="0">
                <a:solidFill>
                  <a:srgbClr val="F9FAFD"/>
                </a:solidFill>
                <a:latin typeface="Glacial Indifference" panose="020B0604020202020204" charset="0"/>
              </a:rPr>
              <a:t> et </a:t>
            </a:r>
            <a:r>
              <a:rPr lang="fr-FR" sz="3500" i="1" dirty="0">
                <a:solidFill>
                  <a:srgbClr val="F9FAFD"/>
                </a:solidFill>
                <a:latin typeface="Glacial Indifference" panose="020B0604020202020204" charset="0"/>
              </a:rPr>
              <a:t>Égalité</a:t>
            </a:r>
            <a:r>
              <a:rPr lang="fr-FR" sz="3500" dirty="0">
                <a:solidFill>
                  <a:srgbClr val="F9FAFD"/>
                </a:solidFill>
                <a:latin typeface="Glacial Indifference" panose="020B0604020202020204" charset="0"/>
              </a:rPr>
              <a:t>.</a:t>
            </a:r>
          </a:p>
        </p:txBody>
      </p:sp>
    </p:spTree>
    <p:extLst>
      <p:ext uri="{BB962C8B-B14F-4D97-AF65-F5344CB8AC3E}">
        <p14:creationId xmlns:p14="http://schemas.microsoft.com/office/powerpoint/2010/main" val="55240698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30D8B4F3-085D-3767-5DCC-3FF64822A7BB}"/>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7456F22-88AD-E1E3-2FDC-F43083AC6D57}"/>
              </a:ext>
            </a:extLst>
          </p:cNvPr>
          <p:cNvSpPr txBox="1"/>
          <p:nvPr/>
        </p:nvSpPr>
        <p:spPr>
          <a:xfrm>
            <a:off x="1028700" y="11049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classique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XVIII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9D58A498-656D-3C62-9EC3-99BB107A4EB7}"/>
              </a:ext>
            </a:extLst>
          </p:cNvPr>
          <p:cNvSpPr txBox="1"/>
          <p:nvPr/>
        </p:nvSpPr>
        <p:spPr>
          <a:xfrm>
            <a:off x="1028700" y="2898487"/>
            <a:ext cx="15811500" cy="5011628"/>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ct val="0"/>
              </a:spcBef>
              <a:spcAft>
                <a:spcPts val="600"/>
              </a:spcAft>
              <a:buClrTx/>
              <a:buSzTx/>
              <a:buFontTx/>
              <a:buNone/>
              <a:tabLst/>
              <a:defRPr/>
            </a:pPr>
            <a:r>
              <a:rPr lang="fr-FR" sz="3500" u="sng" dirty="0">
                <a:solidFill>
                  <a:srgbClr val="F9FAFD"/>
                </a:solidFill>
                <a:latin typeface="Glacial Indifference" panose="020B0604020202020204" charset="0"/>
              </a:rPr>
              <a:t>La Marseillaise</a:t>
            </a:r>
            <a:r>
              <a:rPr lang="fr-FR" sz="3500" dirty="0">
                <a:solidFill>
                  <a:srgbClr val="F9FAFD"/>
                </a:solidFill>
                <a:latin typeface="Glacial Indifference" panose="020B0604020202020204" charset="0"/>
              </a:rPr>
              <a:t> → chant patriotique de la </a:t>
            </a:r>
            <a:r>
              <a:rPr lang="fr-FR" sz="3500" u="sng" dirty="0">
                <a:solidFill>
                  <a:srgbClr val="F9FAFD"/>
                </a:solidFill>
                <a:latin typeface="Glacial Indifference" panose="020B0604020202020204" charset="0"/>
              </a:rPr>
              <a:t>Révolution française</a:t>
            </a:r>
            <a:r>
              <a:rPr lang="fr-FR" sz="3500" dirty="0">
                <a:solidFill>
                  <a:srgbClr val="F9FAFD"/>
                </a:solidFill>
                <a:latin typeface="Glacial Indifference" panose="020B0604020202020204" charset="0"/>
              </a:rPr>
              <a:t> → écrite par Rouget de Lisle, cinq jours après l'entrée en guerre de la France contre l'Autriche*, et adoptée comme </a:t>
            </a:r>
            <a:r>
              <a:rPr lang="fr-FR" sz="3500" u="sng" dirty="0">
                <a:solidFill>
                  <a:srgbClr val="F9FAFD"/>
                </a:solidFill>
                <a:latin typeface="Glacial Indifference" panose="020B0604020202020204" charset="0"/>
              </a:rPr>
              <a:t>hymne national français</a:t>
            </a:r>
            <a:r>
              <a:rPr lang="fr-FR" sz="3500" dirty="0">
                <a:solidFill>
                  <a:srgbClr val="F9FAFD"/>
                </a:solidFill>
                <a:latin typeface="Glacial Indifference" panose="020B0604020202020204" charset="0"/>
              </a:rPr>
              <a:t> par la Convention, le </a:t>
            </a:r>
            <a:r>
              <a:rPr lang="fr-FR" sz="3500" u="sng" dirty="0">
                <a:solidFill>
                  <a:srgbClr val="F9FAFD"/>
                </a:solidFill>
                <a:latin typeface="Glacial Indifference" panose="020B0604020202020204" charset="0"/>
              </a:rPr>
              <a:t>14 juillet 1795 </a:t>
            </a:r>
          </a:p>
          <a:p>
            <a:pPr marL="0" marR="0" lvl="0" indent="0" algn="just" defTabSz="914400" rtl="0" eaLnBrk="1" fontAlgn="auto" latinLnBrk="0" hangingPunct="1">
              <a:lnSpc>
                <a:spcPct val="110000"/>
              </a:lnSpc>
              <a:spcBef>
                <a:spcPct val="0"/>
              </a:spcBef>
              <a:spcAft>
                <a:spcPts val="600"/>
              </a:spcAft>
              <a:buClrTx/>
              <a:buSzTx/>
              <a:buFontTx/>
              <a:buNone/>
              <a:tabLst/>
              <a:defRPr/>
            </a:pPr>
            <a:r>
              <a:rPr lang="fr-FR" sz="3500" dirty="0">
                <a:solidFill>
                  <a:srgbClr val="F9FAFD"/>
                </a:solidFill>
                <a:latin typeface="Glacial Indifference" panose="020B0604020202020204" charset="0"/>
              </a:rPr>
              <a:t>	↓</a:t>
            </a:r>
          </a:p>
          <a:p>
            <a:pPr algn="just">
              <a:lnSpc>
                <a:spcPct val="110000"/>
              </a:lnSpc>
              <a:spcBef>
                <a:spcPct val="0"/>
              </a:spcBef>
              <a:spcAft>
                <a:spcPts val="600"/>
              </a:spcAft>
              <a:defRPr/>
            </a:pPr>
            <a:r>
              <a:rPr lang="fr-FR" sz="3500" dirty="0">
                <a:solidFill>
                  <a:srgbClr val="F9FAFD"/>
                </a:solidFill>
                <a:latin typeface="Glacial Indifference" panose="020B0604020202020204" charset="0"/>
              </a:rPr>
              <a:t>remplacée sous Napoléon, en 1804, et puis à nouveau sous le régime de Vichy, entre 1940 et 1944</a:t>
            </a:r>
          </a:p>
          <a:p>
            <a:pPr algn="just">
              <a:lnSpc>
                <a:spcPct val="110000"/>
              </a:lnSpc>
              <a:spcBef>
                <a:spcPct val="0"/>
              </a:spcBef>
              <a:spcAft>
                <a:spcPts val="600"/>
              </a:spcAft>
              <a:defRPr/>
            </a:pPr>
            <a:endParaRPr lang="fr-FR" sz="3500" dirty="0">
              <a:solidFill>
                <a:srgbClr val="F9FAFD"/>
              </a:solidFill>
              <a:latin typeface="Glacial Indifference" panose="020B0604020202020204" charset="0"/>
            </a:endParaRPr>
          </a:p>
          <a:p>
            <a:pPr algn="just">
              <a:lnSpc>
                <a:spcPct val="110000"/>
              </a:lnSpc>
              <a:spcBef>
                <a:spcPct val="0"/>
              </a:spcBef>
              <a:spcAft>
                <a:spcPts val="600"/>
              </a:spcAft>
              <a:defRPr/>
            </a:pPr>
            <a:r>
              <a:rPr lang="fr-FR" sz="3300" dirty="0">
                <a:solidFill>
                  <a:srgbClr val="F9FAFD"/>
                </a:solidFill>
                <a:latin typeface="Glacial Indifference" panose="020B0604020202020204" charset="0"/>
              </a:rPr>
              <a:t>* Déclarée, par le roi Louis XVI, au roi de Bohême et de Hongrie le 20 avril 1792.</a:t>
            </a:r>
          </a:p>
        </p:txBody>
      </p:sp>
    </p:spTree>
    <p:extLst>
      <p:ext uri="{BB962C8B-B14F-4D97-AF65-F5344CB8AC3E}">
        <p14:creationId xmlns:p14="http://schemas.microsoft.com/office/powerpoint/2010/main" val="250712417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10161F62-EF2D-9F56-9355-B0F38ADEFE4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7B6AA02-D255-B969-A8F7-83CA7B6056A9}"/>
              </a:ext>
            </a:extLst>
          </p:cNvPr>
          <p:cNvSpPr txBox="1"/>
          <p:nvPr/>
        </p:nvSpPr>
        <p:spPr>
          <a:xfrm>
            <a:off x="1028700" y="9525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Petite digression sur </a:t>
            </a:r>
            <a:r>
              <a:rPr kumimoji="0" lang="fr-FR" sz="80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Marseillaise</a:t>
            </a:r>
            <a:endParaRPr kumimoji="0" lang="fr-FR" sz="4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
        <p:nvSpPr>
          <p:cNvPr id="3" name="TextBox 3">
            <a:extLst>
              <a:ext uri="{FF2B5EF4-FFF2-40B4-BE49-F238E27FC236}">
                <a16:creationId xmlns:a16="http://schemas.microsoft.com/office/drawing/2014/main" id="{E227B4E1-46E4-7D2D-D20F-42EBA024A658}"/>
              </a:ext>
            </a:extLst>
          </p:cNvPr>
          <p:cNvSpPr txBox="1"/>
          <p:nvPr/>
        </p:nvSpPr>
        <p:spPr>
          <a:xfrm>
            <a:off x="1066800" y="2713077"/>
            <a:ext cx="15811500" cy="5928803"/>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ct val="0"/>
              </a:spcBef>
              <a:spcAft>
                <a:spcPts val="3600"/>
              </a:spcAft>
              <a:buClrTx/>
              <a:buSzTx/>
              <a:buFontTx/>
              <a:buNone/>
              <a:tabLst/>
              <a:defRPr/>
            </a:pPr>
            <a:r>
              <a:rPr lang="fr-FR" sz="3600" u="sng" dirty="0">
                <a:solidFill>
                  <a:srgbClr val="F9FAFD"/>
                </a:solidFill>
                <a:latin typeface="Glacial Indifference" panose="020B0604020202020204" charset="0"/>
              </a:rPr>
              <a:t>Statut juridique de La Marseillaise</a:t>
            </a:r>
            <a:endParaRPr lang="fr-FR" sz="3600" dirty="0">
              <a:solidFill>
                <a:srgbClr val="F9FAFD"/>
              </a:solidFill>
              <a:latin typeface="Glacial Indifference" panose="020B0604020202020204" charset="0"/>
            </a:endParaRPr>
          </a:p>
          <a:p>
            <a:pPr algn="just">
              <a:lnSpc>
                <a:spcPct val="110000"/>
              </a:lnSpc>
              <a:spcBef>
                <a:spcPct val="0"/>
              </a:spcBef>
              <a:spcAft>
                <a:spcPts val="600"/>
              </a:spcAft>
              <a:defRPr/>
            </a:pPr>
            <a:r>
              <a:rPr lang="fr-FR" sz="3500" dirty="0">
                <a:solidFill>
                  <a:srgbClr val="F9FAFD"/>
                </a:solidFill>
                <a:latin typeface="Glacial Indifference" panose="020B0604020202020204" charset="0"/>
              </a:rPr>
              <a:t>Son </a:t>
            </a:r>
            <a:r>
              <a:rPr lang="fr-FR" sz="3500" u="sng" dirty="0">
                <a:solidFill>
                  <a:srgbClr val="F9FAFD"/>
                </a:solidFill>
                <a:latin typeface="Glacial Indifference" panose="020B0604020202020204" charset="0"/>
              </a:rPr>
              <a:t>statut d’hymne national</a:t>
            </a:r>
            <a:r>
              <a:rPr lang="fr-FR" sz="3500" dirty="0">
                <a:solidFill>
                  <a:srgbClr val="F9FAFD"/>
                </a:solidFill>
                <a:latin typeface="Glacial Indifference" panose="020B0604020202020204" charset="0"/>
              </a:rPr>
              <a:t> est confirmé dans </a:t>
            </a:r>
            <a:r>
              <a:rPr lang="fr-FR" sz="3500" u="sng" dirty="0">
                <a:solidFill>
                  <a:srgbClr val="F9FAFD"/>
                </a:solidFill>
                <a:latin typeface="Glacial Indifference" panose="020B0604020202020204" charset="0"/>
              </a:rPr>
              <a:t>l</a:t>
            </a:r>
            <a:r>
              <a:rPr lang="fr-FR" sz="3500" u="sng" dirty="0">
                <a:solidFill>
                  <a:schemeClr val="bg1"/>
                </a:solidFill>
                <a:latin typeface="Glacial Indifference" panose="020B0604020202020204" charset="0"/>
                <a:hlinkClick r:id="rId3">
                  <a:extLst>
                    <a:ext uri="{A12FA001-AC4F-418D-AE19-62706E023703}">
                      <ahyp:hlinkClr xmlns:ahyp="http://schemas.microsoft.com/office/drawing/2018/hyperlinkcolor" val="tx"/>
                    </a:ext>
                  </a:extLst>
                </a:hlinkClick>
              </a:rPr>
              <a:t>’article 2 de la Constitution de 1946</a:t>
            </a:r>
            <a:r>
              <a:rPr lang="fr-FR" sz="3500" dirty="0">
                <a:solidFill>
                  <a:srgbClr val="F9FAFD"/>
                </a:solidFill>
                <a:latin typeface="Glacial Indifference" panose="020B0604020202020204" charset="0"/>
              </a:rPr>
              <a:t> qui institue la IV</a:t>
            </a:r>
            <a:r>
              <a:rPr lang="fr-FR" sz="3500" baseline="30000" dirty="0">
                <a:solidFill>
                  <a:srgbClr val="F9FAFD"/>
                </a:solidFill>
                <a:latin typeface="Glacial Indifference" panose="020B0604020202020204" charset="0"/>
              </a:rPr>
              <a:t>e</a:t>
            </a:r>
            <a:r>
              <a:rPr lang="fr-FR" sz="3500" dirty="0">
                <a:solidFill>
                  <a:srgbClr val="F9FAFD"/>
                </a:solidFill>
                <a:latin typeface="Glacial Indifference" panose="020B0604020202020204" charset="0"/>
              </a:rPr>
              <a:t> République française, et également dans </a:t>
            </a:r>
            <a:r>
              <a:rPr lang="fr-FR" sz="3500" u="sng" dirty="0">
                <a:solidFill>
                  <a:schemeClr val="bg1"/>
                </a:solidFill>
                <a:latin typeface="Glacial Indifference" panose="020B0604020202020204" charset="0"/>
                <a:hlinkClick r:id="rId4">
                  <a:extLst>
                    <a:ext uri="{A12FA001-AC4F-418D-AE19-62706E023703}">
                      <ahyp:hlinkClr xmlns:ahyp="http://schemas.microsoft.com/office/drawing/2018/hyperlinkcolor" val="tx"/>
                    </a:ext>
                  </a:extLst>
                </a:hlinkClick>
              </a:rPr>
              <a:t>l’article 2 de la Constitution de 1958</a:t>
            </a:r>
            <a:r>
              <a:rPr lang="fr-FR" sz="3500" dirty="0">
                <a:solidFill>
                  <a:srgbClr val="F9FAFD"/>
                </a:solidFill>
                <a:latin typeface="Glacial Indifference" panose="020B0604020202020204" charset="0"/>
              </a:rPr>
              <a:t> qui institue la V</a:t>
            </a:r>
            <a:r>
              <a:rPr lang="fr-FR" sz="3500" baseline="30000" dirty="0">
                <a:solidFill>
                  <a:srgbClr val="F9FAFD"/>
                </a:solidFill>
                <a:latin typeface="Glacial Indifference" panose="020B0604020202020204" charset="0"/>
              </a:rPr>
              <a:t>e </a:t>
            </a:r>
            <a:r>
              <a:rPr lang="fr-FR" sz="3500" dirty="0">
                <a:solidFill>
                  <a:srgbClr val="F9FAFD"/>
                </a:solidFill>
                <a:latin typeface="Glacial Indifference" panose="020B0604020202020204" charset="0"/>
              </a:rPr>
              <a:t>République française.</a:t>
            </a:r>
          </a:p>
          <a:p>
            <a:pPr algn="just">
              <a:lnSpc>
                <a:spcPct val="110000"/>
              </a:lnSpc>
              <a:spcBef>
                <a:spcPct val="0"/>
              </a:spcBef>
              <a:spcAft>
                <a:spcPts val="600"/>
              </a:spcAft>
              <a:defRPr/>
            </a:pPr>
            <a:endParaRPr lang="fr-FR" sz="3500" dirty="0">
              <a:solidFill>
                <a:srgbClr val="F9FAFD"/>
              </a:solidFill>
              <a:latin typeface="Glacial Indifference" panose="020B0604020202020204" charset="0"/>
            </a:endParaRPr>
          </a:p>
          <a:p>
            <a:pPr algn="just">
              <a:lnSpc>
                <a:spcPct val="110000"/>
              </a:lnSpc>
              <a:spcBef>
                <a:spcPct val="0"/>
              </a:spcBef>
              <a:spcAft>
                <a:spcPts val="600"/>
              </a:spcAft>
              <a:defRPr/>
            </a:pPr>
            <a:r>
              <a:rPr lang="fr-FR" sz="3500" dirty="0">
                <a:solidFill>
                  <a:srgbClr val="F9FAFD"/>
                </a:solidFill>
                <a:latin typeface="Glacial Indifference" panose="020B0604020202020204" charset="0"/>
              </a:rPr>
              <a:t>2003 → avec un amendement à la LOPSI, Loi d’Orientation et de Programmation pour la Sécurité Intérieure, le </a:t>
            </a:r>
            <a:r>
              <a:rPr lang="fr-FR" sz="3500" u="sng" dirty="0">
                <a:solidFill>
                  <a:srgbClr val="F9FAFD"/>
                </a:solidFill>
                <a:latin typeface="Glacial Indifference" panose="020B0604020202020204" charset="0"/>
              </a:rPr>
              <a:t>délit d’"outrage" au drapeau français et à l'hymne national</a:t>
            </a:r>
            <a:r>
              <a:rPr lang="fr-FR" sz="3500" dirty="0">
                <a:solidFill>
                  <a:srgbClr val="F9FAFD"/>
                </a:solidFill>
                <a:latin typeface="Glacial Indifference" panose="020B0604020202020204" charset="0"/>
              </a:rPr>
              <a:t>, </a:t>
            </a:r>
            <a:r>
              <a:rPr lang="fr-FR" sz="3500" i="1" dirty="0">
                <a:solidFill>
                  <a:srgbClr val="F9FAFD"/>
                </a:solidFill>
                <a:latin typeface="Glacial Indifference" panose="020B0604020202020204" charset="0"/>
              </a:rPr>
              <a:t>La Marseillaise</a:t>
            </a:r>
            <a:r>
              <a:rPr lang="fr-FR" sz="3500" dirty="0">
                <a:solidFill>
                  <a:srgbClr val="F9FAFD"/>
                </a:solidFill>
                <a:latin typeface="Glacial Indifference" panose="020B0604020202020204" charset="0"/>
              </a:rPr>
              <a:t>, est créé → délit sanctionné par 6 mois de prison et 7 500 euros d'amende. </a:t>
            </a:r>
          </a:p>
        </p:txBody>
      </p:sp>
    </p:spTree>
    <p:extLst>
      <p:ext uri="{BB962C8B-B14F-4D97-AF65-F5344CB8AC3E}">
        <p14:creationId xmlns:p14="http://schemas.microsoft.com/office/powerpoint/2010/main" val="402897587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8C0A3FE8-5C98-216D-CBA0-E2D9DE3AD58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8B09AA7-0CB8-ADCB-DCE5-FC5DC71D5BB8}"/>
              </a:ext>
            </a:extLst>
          </p:cNvPr>
          <p:cNvSpPr txBox="1"/>
          <p:nvPr/>
        </p:nvSpPr>
        <p:spPr>
          <a:xfrm>
            <a:off x="914400" y="8001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Petite digression sur </a:t>
            </a:r>
            <a:r>
              <a:rPr kumimoji="0" lang="fr-FR" sz="80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Marseillaise</a:t>
            </a:r>
            <a:endParaRPr kumimoji="0" lang="fr-FR" sz="4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
        <p:nvSpPr>
          <p:cNvPr id="3" name="TextBox 3">
            <a:extLst>
              <a:ext uri="{FF2B5EF4-FFF2-40B4-BE49-F238E27FC236}">
                <a16:creationId xmlns:a16="http://schemas.microsoft.com/office/drawing/2014/main" id="{989FDB49-B08F-047A-25DC-96610DCA0DF4}"/>
              </a:ext>
            </a:extLst>
          </p:cNvPr>
          <p:cNvSpPr txBox="1"/>
          <p:nvPr/>
        </p:nvSpPr>
        <p:spPr>
          <a:xfrm>
            <a:off x="990600" y="2247900"/>
            <a:ext cx="16268700" cy="6712094"/>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ct val="0"/>
              </a:spcBef>
              <a:buClrTx/>
              <a:buSzTx/>
              <a:buFontTx/>
              <a:buNone/>
              <a:tabLst/>
              <a:defRPr/>
            </a:pPr>
            <a:r>
              <a:rPr lang="fr-FR" sz="3500" dirty="0">
                <a:solidFill>
                  <a:srgbClr val="F9FAFD"/>
                </a:solidFill>
                <a:latin typeface="Glacial Indifference" panose="020B0604020202020204" charset="0"/>
              </a:rPr>
              <a:t>Cela a entraîné une vague de protestations de la part de citoyens et d'associations de défense des droits de l'homme, qui considéraient cette mesure comme une atteinte manifeste à la liberté d'expression et critiquaient le flou autour du mot </a:t>
            </a:r>
            <a:r>
              <a:rPr lang="fr-FR" sz="3500" i="1" dirty="0">
                <a:solidFill>
                  <a:srgbClr val="F9FAFD"/>
                </a:solidFill>
                <a:latin typeface="Glacial Indifference" panose="020B0604020202020204" charset="0"/>
              </a:rPr>
              <a:t>outrage</a:t>
            </a:r>
            <a:endParaRPr lang="fr-FR" sz="35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ct val="0"/>
              </a:spcBef>
              <a:buClrTx/>
              <a:buSzTx/>
              <a:buFontTx/>
              <a:buNone/>
              <a:tabLst/>
              <a:defRPr/>
            </a:pPr>
            <a:r>
              <a:rPr lang="fr-FR" sz="3500" dirty="0">
                <a:solidFill>
                  <a:srgbClr val="F9FAFD"/>
                </a:solidFill>
                <a:latin typeface="Glacial Indifference" panose="020B0604020202020204" charset="0"/>
              </a:rPr>
              <a:t>			↓</a:t>
            </a:r>
          </a:p>
          <a:p>
            <a:pPr marL="0" marR="0" lvl="0" indent="0" algn="just" defTabSz="914400" rtl="0" eaLnBrk="1" fontAlgn="auto" latinLnBrk="0" hangingPunct="1">
              <a:lnSpc>
                <a:spcPct val="110000"/>
              </a:lnSpc>
              <a:spcBef>
                <a:spcPct val="0"/>
              </a:spcBef>
              <a:spcAft>
                <a:spcPts val="1800"/>
              </a:spcAft>
              <a:buClrTx/>
              <a:buSzTx/>
              <a:buFontTx/>
              <a:buNone/>
              <a:tabLst/>
              <a:defRPr/>
            </a:pPr>
            <a:r>
              <a:rPr lang="fr-FR" sz="3500" dirty="0">
                <a:solidFill>
                  <a:srgbClr val="F9FAFD"/>
                </a:solidFill>
                <a:latin typeface="Glacial Indifference" panose="020B0604020202020204" charset="0"/>
              </a:rPr>
              <a:t>Le Conseil constitutionnel a donc circonscrit les champs d'application de cette loi, en excluant certains actes relevant de la liberté d’expression, à condition que ces initiatives soient autorisées par les autorités publiques</a:t>
            </a:r>
          </a:p>
          <a:p>
            <a:pPr marL="0" marR="0" lvl="0" indent="0" algn="just" defTabSz="914400" rtl="0" eaLnBrk="1" fontAlgn="auto" latinLnBrk="0" hangingPunct="1">
              <a:lnSpc>
                <a:spcPct val="110000"/>
              </a:lnSpc>
              <a:spcBef>
                <a:spcPct val="0"/>
              </a:spcBef>
              <a:buClrTx/>
              <a:buSzTx/>
              <a:buFontTx/>
              <a:buNone/>
              <a:tabLst/>
              <a:defRPr/>
            </a:pPr>
            <a:endParaRPr lang="fr-FR" sz="35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ct val="0"/>
              </a:spcBef>
              <a:buClrTx/>
              <a:buSzTx/>
              <a:buFontTx/>
              <a:buNone/>
              <a:tabLst/>
              <a:defRPr/>
            </a:pPr>
            <a:r>
              <a:rPr lang="fr-FR" sz="3500" dirty="0">
                <a:solidFill>
                  <a:srgbClr val="F9FAFD"/>
                </a:solidFill>
                <a:latin typeface="Glacial Indifference" panose="020B0604020202020204" charset="0"/>
              </a:rPr>
              <a:t>En outre, à partir de 1988, </a:t>
            </a:r>
            <a:r>
              <a:rPr lang="fr-FR" sz="3500" u="sng" dirty="0">
                <a:solidFill>
                  <a:srgbClr val="F9FAFD"/>
                </a:solidFill>
                <a:latin typeface="Glacial Indifference" panose="020B0604020202020204" charset="0"/>
              </a:rPr>
              <a:t>l'utilisation de l'hymne est interdite dans les clips vidéo des campagnes politiques</a:t>
            </a:r>
            <a:r>
              <a:rPr lang="fr-FR" sz="3500" dirty="0">
                <a:solidFill>
                  <a:srgbClr val="F9FAFD"/>
                </a:solidFill>
                <a:latin typeface="Glacial Indifference" panose="020B0604020202020204" charset="0"/>
              </a:rPr>
              <a:t>, afin d'éviter son instrumentalisation</a:t>
            </a:r>
          </a:p>
        </p:txBody>
      </p:sp>
    </p:spTree>
    <p:extLst>
      <p:ext uri="{BB962C8B-B14F-4D97-AF65-F5344CB8AC3E}">
        <p14:creationId xmlns:p14="http://schemas.microsoft.com/office/powerpoint/2010/main" val="331544246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9A7C5AC7-9B26-4A74-00EC-CF75FCEFC21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1EA153A-774C-A28E-EE09-2E065F3BE733}"/>
              </a:ext>
            </a:extLst>
          </p:cNvPr>
          <p:cNvSpPr txBox="1"/>
          <p:nvPr/>
        </p:nvSpPr>
        <p:spPr>
          <a:xfrm>
            <a:off x="876300" y="11049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Petite digression sur </a:t>
            </a:r>
            <a:r>
              <a:rPr kumimoji="0" lang="fr-FR" sz="80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Marseillaise</a:t>
            </a:r>
            <a:endParaRPr kumimoji="0" lang="fr-FR" sz="4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
        <p:nvSpPr>
          <p:cNvPr id="3" name="TextBox 3">
            <a:extLst>
              <a:ext uri="{FF2B5EF4-FFF2-40B4-BE49-F238E27FC236}">
                <a16:creationId xmlns:a16="http://schemas.microsoft.com/office/drawing/2014/main" id="{90C4A119-38A3-CD71-AC57-ADCFEA4B7D6A}"/>
              </a:ext>
            </a:extLst>
          </p:cNvPr>
          <p:cNvSpPr txBox="1"/>
          <p:nvPr/>
        </p:nvSpPr>
        <p:spPr>
          <a:xfrm>
            <a:off x="914400" y="2933700"/>
            <a:ext cx="16459200" cy="1461939"/>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3000"/>
              </a:spcAft>
              <a:buClrTx/>
              <a:buSzTx/>
              <a:buFontTx/>
              <a:buNone/>
              <a:tabLst/>
              <a:defRPr/>
            </a:pPr>
            <a:r>
              <a:rPr lang="fr-FR" sz="3500" dirty="0">
                <a:solidFill>
                  <a:srgbClr val="F9FAFD"/>
                </a:solidFill>
                <a:latin typeface="Glacial Indifference" panose="020B0604020202020204" charset="0"/>
              </a:rPr>
              <a:t>La valeur idéologique de l’hymne national, un symbole majeur du pays</a:t>
            </a:r>
          </a:p>
          <a:p>
            <a:pPr marL="0" marR="0" lvl="0" indent="0" algn="just" defTabSz="914400" rtl="0" eaLnBrk="1" fontAlgn="auto" latinLnBrk="0" hangingPunct="1">
              <a:lnSpc>
                <a:spcPct val="100000"/>
              </a:lnSpc>
              <a:spcBef>
                <a:spcPct val="0"/>
              </a:spcBef>
              <a:buClrTx/>
              <a:buSzTx/>
              <a:buFontTx/>
              <a:buNone/>
              <a:tabLst/>
              <a:defRPr/>
            </a:pPr>
            <a:r>
              <a:rPr lang="fr-FR" sz="3500" dirty="0">
                <a:solidFill>
                  <a:schemeClr val="bg1"/>
                </a:solidFill>
                <a:latin typeface="Glacial Indifference" panose="020B0604020202020204" charset="0"/>
                <a:hlinkClick r:id="rId3">
                  <a:extLst>
                    <a:ext uri="{A12FA001-AC4F-418D-AE19-62706E023703}">
                      <ahyp:hlinkClr xmlns:ahyp="http://schemas.microsoft.com/office/drawing/2018/hyperlinkcolor" val="tx"/>
                    </a:ext>
                  </a:extLst>
                </a:hlinkClick>
              </a:rPr>
              <a:t>https://youtu.be/cLls4XcGdsQ</a:t>
            </a:r>
            <a:r>
              <a:rPr lang="fr-FR" sz="3500" dirty="0">
                <a:solidFill>
                  <a:schemeClr val="bg1"/>
                </a:solidFill>
                <a:latin typeface="Glacial Indifference" panose="020B0604020202020204" charset="0"/>
              </a:rPr>
              <a:t> </a:t>
            </a:r>
          </a:p>
        </p:txBody>
      </p:sp>
    </p:spTree>
    <p:extLst>
      <p:ext uri="{BB962C8B-B14F-4D97-AF65-F5344CB8AC3E}">
        <p14:creationId xmlns:p14="http://schemas.microsoft.com/office/powerpoint/2010/main" val="2453872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2BB8928-C5DA-2B02-76E3-6F812F9DD343}"/>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367E883-DE9C-B586-6A4A-2ABC16B29251}"/>
              </a:ext>
            </a:extLst>
          </p:cNvPr>
          <p:cNvSpPr txBox="1"/>
          <p:nvPr/>
        </p:nvSpPr>
        <p:spPr>
          <a:xfrm>
            <a:off x="914400" y="966986"/>
            <a:ext cx="164973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L’ancien français </a:t>
            </a:r>
            <a:r>
              <a:rPr lang="fr-FR" sz="4800" dirty="0">
                <a:solidFill>
                  <a:srgbClr val="F9FAFD"/>
                </a:solidFill>
                <a:latin typeface="Glacial Indifference" panose="020B0604020202020204" charset="0"/>
              </a:rPr>
              <a:t>(IX</a:t>
            </a:r>
            <a:r>
              <a:rPr lang="fr-FR" sz="4800" baseline="30000" dirty="0">
                <a:solidFill>
                  <a:srgbClr val="F9FAFD"/>
                </a:solidFill>
                <a:latin typeface="Glacial Indifference" panose="020B0604020202020204" charset="0"/>
              </a:rPr>
              <a:t>ème</a:t>
            </a:r>
            <a:r>
              <a:rPr lang="fr-FR" sz="4800" dirty="0">
                <a:solidFill>
                  <a:srgbClr val="F9FAFD"/>
                </a:solidFill>
                <a:latin typeface="Glacial Indifference" panose="020B0604020202020204" charset="0"/>
              </a:rPr>
              <a:t> - XIII</a:t>
            </a:r>
            <a:r>
              <a:rPr lang="fr-FR" sz="4800" baseline="30000" dirty="0">
                <a:solidFill>
                  <a:srgbClr val="F9FAFD"/>
                </a:solidFill>
                <a:latin typeface="Glacial Indifference" panose="020B0604020202020204" charset="0"/>
              </a:rPr>
              <a:t>ème</a:t>
            </a:r>
            <a:r>
              <a:rPr lang="fr-FR" sz="4800" dirty="0">
                <a:solidFill>
                  <a:srgbClr val="F9FAFD"/>
                </a:solidFill>
                <a:latin typeface="Glacial Indifference" panose="020B0604020202020204" charset="0"/>
              </a:rPr>
              <a:t> siècles)</a:t>
            </a:r>
          </a:p>
        </p:txBody>
      </p:sp>
      <p:sp>
        <p:nvSpPr>
          <p:cNvPr id="3" name="TextBox 3">
            <a:extLst>
              <a:ext uri="{FF2B5EF4-FFF2-40B4-BE49-F238E27FC236}">
                <a16:creationId xmlns:a16="http://schemas.microsoft.com/office/drawing/2014/main" id="{71F34C85-2B24-A035-F1D6-FDC4F0B1989F}"/>
              </a:ext>
            </a:extLst>
          </p:cNvPr>
          <p:cNvSpPr txBox="1"/>
          <p:nvPr/>
        </p:nvSpPr>
        <p:spPr>
          <a:xfrm>
            <a:off x="1028700" y="2857500"/>
            <a:ext cx="16116300" cy="2843855"/>
          </a:xfrm>
          <a:prstGeom prst="rect">
            <a:avLst/>
          </a:prstGeom>
        </p:spPr>
        <p:txBody>
          <a:bodyPr wrap="square" lIns="0" tIns="0" rIns="0" bIns="0" rtlCol="0" anchor="t">
            <a:spAutoFit/>
          </a:bodyPr>
          <a:lstStyle/>
          <a:p>
            <a:pPr marL="0" lvl="0" indent="0" algn="just">
              <a:spcBef>
                <a:spcPct val="0"/>
              </a:spcBef>
            </a:pPr>
            <a:r>
              <a:rPr lang="fr-FR" sz="3600" u="sng" dirty="0">
                <a:solidFill>
                  <a:srgbClr val="F9FAFD"/>
                </a:solidFill>
                <a:latin typeface="Glacial Indifference" panose="020B0604020202020204" charset="0"/>
              </a:rPr>
              <a:t>Serments de Strasbourg</a:t>
            </a:r>
            <a:r>
              <a:rPr lang="fr-FR" sz="3600" dirty="0">
                <a:solidFill>
                  <a:srgbClr val="F9FAFD"/>
                </a:solidFill>
                <a:latin typeface="Glacial Indifference" panose="020B0604020202020204" charset="0"/>
              </a:rPr>
              <a:t> (842) → document rédigé en latin, tudesque et </a:t>
            </a:r>
            <a:r>
              <a:rPr lang="fr-FR" sz="3600" i="1" dirty="0">
                <a:solidFill>
                  <a:srgbClr val="F9FAFD"/>
                </a:solidFill>
                <a:latin typeface="Glacial Indifference" panose="020B0604020202020204" charset="0"/>
              </a:rPr>
              <a:t>lingua romana rustica </a:t>
            </a:r>
          </a:p>
          <a:p>
            <a:pPr marL="0" lvl="0" indent="0" algn="just">
              <a:spcBef>
                <a:spcPct val="0"/>
              </a:spcBef>
            </a:pPr>
            <a:r>
              <a:rPr lang="fr-FR" sz="3600" dirty="0">
                <a:solidFill>
                  <a:srgbClr val="F9FAFD"/>
                </a:solidFill>
                <a:latin typeface="Glacial Indifference" panose="020B0604020202020204" charset="0"/>
                <a:sym typeface="Wingdings" panose="05000000000000000000" pitchFamily="2" charset="2"/>
              </a:rPr>
              <a:t>		↓</a:t>
            </a:r>
          </a:p>
          <a:p>
            <a:pPr lvl="0" algn="just">
              <a:lnSpc>
                <a:spcPct val="110000"/>
              </a:lnSpc>
              <a:spcBef>
                <a:spcPct val="0"/>
              </a:spcBef>
            </a:pPr>
            <a:r>
              <a:rPr lang="fr-FR" sz="3600" u="sng" dirty="0">
                <a:solidFill>
                  <a:srgbClr val="F9FAFD"/>
                </a:solidFill>
                <a:latin typeface="Glacial Indifference" panose="020B0604020202020204" charset="0"/>
              </a:rPr>
              <a:t>premier texte écrit</a:t>
            </a:r>
            <a:r>
              <a:rPr lang="fr-FR" sz="3600" dirty="0">
                <a:solidFill>
                  <a:srgbClr val="F9FAFD"/>
                </a:solidFill>
                <a:latin typeface="Glacial Indifference" panose="020B0604020202020204" charset="0"/>
              </a:rPr>
              <a:t> aussi </a:t>
            </a:r>
            <a:r>
              <a:rPr lang="fr-FR" sz="3600" u="sng" dirty="0">
                <a:solidFill>
                  <a:srgbClr val="F9FAFD"/>
                </a:solidFill>
                <a:latin typeface="Glacial Indifference" panose="020B0604020202020204" charset="0"/>
              </a:rPr>
              <a:t>en ancien français</a:t>
            </a:r>
            <a:r>
              <a:rPr lang="fr-FR" sz="3600" dirty="0">
                <a:solidFill>
                  <a:srgbClr val="F9FAFD"/>
                </a:solidFill>
                <a:latin typeface="Glacial Indifference" panose="020B0604020202020204" charset="0"/>
              </a:rPr>
              <a:t> + </a:t>
            </a:r>
            <a:r>
              <a:rPr lang="fr-FR" sz="3600" u="sng" dirty="0">
                <a:solidFill>
                  <a:srgbClr val="F9FAFD"/>
                </a:solidFill>
                <a:latin typeface="Glacial Indifference" panose="020B0604020202020204" charset="0"/>
              </a:rPr>
              <a:t>texte fondateur de la nation</a:t>
            </a:r>
            <a:r>
              <a:rPr lang="fr-FR" sz="3600" dirty="0">
                <a:solidFill>
                  <a:srgbClr val="F9FAFD"/>
                </a:solidFill>
                <a:latin typeface="Glacial Indifference" panose="020B0604020202020204" charset="0"/>
              </a:rPr>
              <a:t> française</a:t>
            </a:r>
            <a:endParaRPr lang="fr-FR" sz="3600" u="sng" dirty="0">
              <a:solidFill>
                <a:srgbClr val="F9FAFD"/>
              </a:solidFill>
              <a:latin typeface="Glacial Indifference" panose="020B0604020202020204" charset="0"/>
            </a:endParaRPr>
          </a:p>
        </p:txBody>
      </p:sp>
    </p:spTree>
    <p:extLst>
      <p:ext uri="{BB962C8B-B14F-4D97-AF65-F5344CB8AC3E}">
        <p14:creationId xmlns:p14="http://schemas.microsoft.com/office/powerpoint/2010/main" val="135627652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80F9EB2-B71A-A0A3-6D8D-3B12B9FB600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8690DCD-707D-F35A-44FA-FA544C79450E}"/>
              </a:ext>
            </a:extLst>
          </p:cNvPr>
          <p:cNvSpPr txBox="1"/>
          <p:nvPr/>
        </p:nvSpPr>
        <p:spPr>
          <a:xfrm>
            <a:off x="838200" y="1652786"/>
            <a:ext cx="168021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lang="fr-FR" sz="8000" dirty="0">
                <a:solidFill>
                  <a:srgbClr val="F9FAFD"/>
                </a:solidFill>
                <a:latin typeface="Glacial Indifference" panose="020B0604020202020204" charset="0"/>
              </a:rPr>
              <a:t>Le français moderne (</a:t>
            </a:r>
            <a:r>
              <a:rPr lang="fr-FR" sz="6000" dirty="0">
                <a:solidFill>
                  <a:srgbClr val="F9FAFD"/>
                </a:solidFill>
                <a:latin typeface="Glacial Indifference" panose="020B0604020202020204" charset="0"/>
              </a:rPr>
              <a:t>XIX</a:t>
            </a:r>
            <a:r>
              <a:rPr lang="fr-FR" sz="6000" baseline="30000" dirty="0">
                <a:solidFill>
                  <a:srgbClr val="F9FAFD"/>
                </a:solidFill>
                <a:latin typeface="Glacial Indifference" panose="020B0604020202020204" charset="0"/>
              </a:rPr>
              <a:t>ème</a:t>
            </a:r>
            <a:r>
              <a:rPr lang="fr-FR" sz="6000" dirty="0">
                <a:solidFill>
                  <a:srgbClr val="F9FAFD"/>
                </a:solidFill>
                <a:latin typeface="Glacial Indifference" panose="020B0604020202020204" charset="0"/>
              </a:rPr>
              <a:t> - XX</a:t>
            </a:r>
            <a:r>
              <a:rPr lang="fr-FR" sz="6000" baseline="30000" dirty="0">
                <a:solidFill>
                  <a:srgbClr val="F9FAFD"/>
                </a:solidFill>
                <a:latin typeface="Glacial Indifference" panose="020B0604020202020204" charset="0"/>
              </a:rPr>
              <a:t>ème </a:t>
            </a:r>
            <a:r>
              <a:rPr lang="fr-FR" sz="6000" dirty="0">
                <a:solidFill>
                  <a:srgbClr val="F9FAFD"/>
                </a:solidFill>
                <a:latin typeface="Glacial Indifference" panose="020B0604020202020204" charset="0"/>
              </a:rPr>
              <a:t>siècles)</a:t>
            </a:r>
            <a:endParaRPr kumimoji="0" lang="fr-FR" sz="6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246950372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E9C9EB29-66D1-2B87-6171-BEB65CD35C4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4127DEB-2447-70BC-C613-827FB38B6C2E}"/>
              </a:ext>
            </a:extLst>
          </p:cNvPr>
          <p:cNvSpPr txBox="1"/>
          <p:nvPr/>
        </p:nvSpPr>
        <p:spPr>
          <a:xfrm>
            <a:off x="914400" y="7239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6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XIX</a:t>
            </a:r>
            <a:r>
              <a:rPr kumimoji="0" lang="fr-FR" sz="60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6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3954AF0C-A76F-69E4-4735-259CA1F2350C}"/>
              </a:ext>
            </a:extLst>
          </p:cNvPr>
          <p:cNvSpPr txBox="1"/>
          <p:nvPr/>
        </p:nvSpPr>
        <p:spPr>
          <a:xfrm>
            <a:off x="990600" y="2400300"/>
            <a:ext cx="16116300" cy="6604372"/>
          </a:xfrm>
          <a:prstGeom prst="rect">
            <a:avLst/>
          </a:prstGeom>
        </p:spPr>
        <p:txBody>
          <a:bodyPr wrap="square" lIns="0" tIns="0" rIns="0" bIns="0" rtlCol="0" anchor="t">
            <a:spAutoFit/>
          </a:bodyPr>
          <a:lstStyle/>
          <a:p>
            <a:pPr marL="457200" marR="0" lvl="0" indent="-457200" algn="just" defTabSz="914400" rtl="0" eaLnBrk="1" fontAlgn="auto" latinLnBrk="0" hangingPunct="1">
              <a:lnSpc>
                <a:spcPct val="110000"/>
              </a:lnSpc>
              <a:spcBef>
                <a:spcPct val="0"/>
              </a:spcBef>
              <a:spcAft>
                <a:spcPts val="600"/>
              </a:spcAft>
              <a:buClrTx/>
              <a:buSzTx/>
              <a:buFont typeface="Arial" panose="020B0604020202020204" pitchFamily="34" charset="0"/>
              <a:buChar char="•"/>
              <a:tabLst/>
              <a:defRPr/>
            </a:pPr>
            <a:r>
              <a:rPr lang="fr-FR" sz="3500" dirty="0">
                <a:solidFill>
                  <a:srgbClr val="F9FAFD"/>
                </a:solidFill>
                <a:latin typeface="Glacial Indifference" panose="020B0604020202020204" charset="0"/>
              </a:rPr>
              <a:t>Période de changements profonds et d’instabilité politique → monarchies, empires et républiques se succèdent</a:t>
            </a:r>
          </a:p>
          <a:p>
            <a:pPr lvl="1" algn="just">
              <a:lnSpc>
                <a:spcPct val="110000"/>
              </a:lnSpc>
              <a:spcBef>
                <a:spcPct val="0"/>
              </a:spcBef>
              <a:spcAft>
                <a:spcPts val="600"/>
              </a:spcAft>
              <a:defRPr/>
            </a:pPr>
            <a:r>
              <a:rPr lang="fr-FR" sz="3500" dirty="0">
                <a:solidFill>
                  <a:srgbClr val="F9FAFD"/>
                </a:solidFill>
                <a:latin typeface="Glacial Indifference" panose="020B0604020202020204" charset="0"/>
              </a:rPr>
              <a:t>	↓</a:t>
            </a:r>
          </a:p>
          <a:p>
            <a:pPr marR="0" lvl="0" algn="just" defTabSz="914400" rtl="0" eaLnBrk="1" fontAlgn="auto" latinLnBrk="0" hangingPunct="1">
              <a:lnSpc>
                <a:spcPct val="110000"/>
              </a:lnSpc>
              <a:spcBef>
                <a:spcPct val="0"/>
              </a:spcBef>
              <a:spcAft>
                <a:spcPts val="3000"/>
              </a:spcAft>
              <a:buClrTx/>
              <a:buSzTx/>
              <a:tabLst/>
              <a:defRPr/>
            </a:pPr>
            <a:r>
              <a:rPr lang="fr-FR" sz="3500" dirty="0">
                <a:solidFill>
                  <a:srgbClr val="F9FAFD"/>
                </a:solidFill>
                <a:latin typeface="Glacial Indifference" panose="020B0604020202020204" charset="0"/>
              </a:rPr>
              <a:t>    dernier quart du siècle</a:t>
            </a:r>
            <a:r>
              <a:rPr lang="fr-FR" dirty="0"/>
              <a:t>,</a:t>
            </a:r>
            <a:r>
              <a:rPr lang="fr-FR" sz="3500" dirty="0">
                <a:solidFill>
                  <a:srgbClr val="F9FAFD"/>
                </a:solidFill>
                <a:latin typeface="Glacial Indifference" panose="020B0604020202020204" charset="0"/>
              </a:rPr>
              <a:t> → équilibre politique républicain. </a:t>
            </a:r>
          </a:p>
          <a:p>
            <a:pPr marL="457200" marR="0" lvl="0" indent="-457200" algn="just" defTabSz="914400" rtl="0" eaLnBrk="1" fontAlgn="auto" latinLnBrk="0" hangingPunct="1">
              <a:lnSpc>
                <a:spcPct val="110000"/>
              </a:lnSpc>
              <a:spcBef>
                <a:spcPct val="0"/>
              </a:spcBef>
              <a:spcAft>
                <a:spcPts val="3000"/>
              </a:spcAft>
              <a:buClrTx/>
              <a:buSzTx/>
              <a:buFont typeface="Arial" panose="020B0604020202020204" pitchFamily="34" charset="0"/>
              <a:buChar char="•"/>
              <a:tabLst/>
              <a:defRPr/>
            </a:pPr>
            <a:r>
              <a:rPr lang="fr-FR" sz="3500" dirty="0">
                <a:solidFill>
                  <a:srgbClr val="F9FAFD"/>
                </a:solidFill>
                <a:latin typeface="Glacial Indifference" panose="020B0604020202020204" charset="0"/>
              </a:rPr>
              <a:t>Grandes découvertes scientifiques et techniques, et révolutions industrielles qui transforment considérablement la vie des Français (chemin de fer, lampe électrique…)</a:t>
            </a:r>
          </a:p>
          <a:p>
            <a:pPr marL="457200" marR="0" lvl="0" indent="-457200" algn="just" defTabSz="914400" rtl="0" eaLnBrk="1" fontAlgn="auto" latinLnBrk="0" hangingPunct="1">
              <a:lnSpc>
                <a:spcPct val="110000"/>
              </a:lnSpc>
              <a:spcBef>
                <a:spcPct val="0"/>
              </a:spcBef>
              <a:spcAft>
                <a:spcPts val="3000"/>
              </a:spcAft>
              <a:buClrTx/>
              <a:buSzTx/>
              <a:buFont typeface="Arial" panose="020B0604020202020204" pitchFamily="34" charset="0"/>
              <a:buChar char="•"/>
              <a:tabLst/>
              <a:defRPr/>
            </a:pPr>
            <a:r>
              <a:rPr lang="fr-FR" sz="3500" dirty="0">
                <a:solidFill>
                  <a:srgbClr val="F9FAFD"/>
                </a:solidFill>
                <a:latin typeface="Glacial Indifference" panose="020B0604020202020204" charset="0"/>
              </a:rPr>
              <a:t>Épanouissement de la bourgeoisie et naissance d’un prolétariat.</a:t>
            </a:r>
          </a:p>
          <a:p>
            <a:pPr marL="457200" marR="0" lvl="0" indent="-457200" algn="just" defTabSz="914400" rtl="0" eaLnBrk="1" fontAlgn="auto" latinLnBrk="0" hangingPunct="1">
              <a:lnSpc>
                <a:spcPct val="110000"/>
              </a:lnSpc>
              <a:spcBef>
                <a:spcPct val="0"/>
              </a:spcBef>
              <a:spcAft>
                <a:spcPts val="600"/>
              </a:spcAft>
              <a:buClrTx/>
              <a:buSzTx/>
              <a:buFont typeface="Arial" panose="020B0604020202020204" pitchFamily="34" charset="0"/>
              <a:buChar char="•"/>
              <a:tabLst/>
              <a:defRPr/>
            </a:pPr>
            <a:r>
              <a:rPr lang="fr-FR" sz="3500" dirty="0">
                <a:solidFill>
                  <a:srgbClr val="F9FAFD"/>
                </a:solidFill>
                <a:latin typeface="Glacial Indifference" panose="020B0604020202020204" charset="0"/>
              </a:rPr>
              <a:t>Épanouissement de la littérature et de la poésie françaises.</a:t>
            </a:r>
          </a:p>
        </p:txBody>
      </p:sp>
    </p:spTree>
    <p:extLst>
      <p:ext uri="{BB962C8B-B14F-4D97-AF65-F5344CB8AC3E}">
        <p14:creationId xmlns:p14="http://schemas.microsoft.com/office/powerpoint/2010/main" val="267300174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CF04B381-37AE-2ADF-001B-407B05874321}"/>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5B2F71D-F8DF-C55E-E4FB-43097519E871}"/>
              </a:ext>
            </a:extLst>
          </p:cNvPr>
          <p:cNvSpPr txBox="1"/>
          <p:nvPr/>
        </p:nvSpPr>
        <p:spPr>
          <a:xfrm>
            <a:off x="1066800" y="6477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D8A9F0A4-7355-7DE9-36D6-EB4D7F727DF3}"/>
              </a:ext>
            </a:extLst>
          </p:cNvPr>
          <p:cNvSpPr txBox="1"/>
          <p:nvPr/>
        </p:nvSpPr>
        <p:spPr>
          <a:xfrm>
            <a:off x="1143000" y="2324100"/>
            <a:ext cx="16116300" cy="6934591"/>
          </a:xfrm>
          <a:prstGeom prst="rect">
            <a:avLst/>
          </a:prstGeom>
        </p:spPr>
        <p:txBody>
          <a:bodyPr wrap="square" lIns="0" tIns="0" rIns="0" bIns="0" rtlCol="0" anchor="t">
            <a:spAutoFit/>
          </a:bodyPr>
          <a:lstStyle/>
          <a:p>
            <a:pPr marR="0" lvl="0" algn="just" defTabSz="914400" rtl="0" eaLnBrk="1" fontAlgn="auto" latinLnBrk="0" hangingPunct="1">
              <a:lnSpc>
                <a:spcPct val="110000"/>
              </a:lnSpc>
              <a:spcBef>
                <a:spcPct val="0"/>
              </a:spcBef>
              <a:spcAft>
                <a:spcPts val="1800"/>
              </a:spcAft>
              <a:buClrTx/>
              <a:buSzTx/>
              <a:tabLst/>
              <a:defRPr/>
            </a:pPr>
            <a:r>
              <a:rPr lang="fr-FR" sz="3500" dirty="0">
                <a:solidFill>
                  <a:srgbClr val="F9FAFD"/>
                </a:solidFill>
                <a:latin typeface="Glacial Indifference" panose="020B0604020202020204" charset="0"/>
              </a:rPr>
              <a:t>Cadre politique → </a:t>
            </a:r>
            <a:r>
              <a:rPr lang="fr-FR" sz="3500" u="sng" dirty="0">
                <a:solidFill>
                  <a:srgbClr val="F9FAFD"/>
                </a:solidFill>
                <a:latin typeface="Glacial Indifference" panose="020B0604020202020204" charset="0"/>
              </a:rPr>
              <a:t>instabilité</a:t>
            </a:r>
            <a:r>
              <a:rPr lang="fr-FR" sz="3500" dirty="0">
                <a:solidFill>
                  <a:srgbClr val="F9FAFD"/>
                </a:solidFill>
                <a:latin typeface="Glacial Indifference" panose="020B0604020202020204" charset="0"/>
              </a:rPr>
              <a:t> → succession de monarchies, empires et républiques</a:t>
            </a:r>
          </a:p>
          <a:p>
            <a:pPr lvl="1" algn="just">
              <a:lnSpc>
                <a:spcPct val="110000"/>
              </a:lnSpc>
              <a:spcBef>
                <a:spcPct val="0"/>
              </a:spcBef>
              <a:spcAft>
                <a:spcPts val="1800"/>
              </a:spcAft>
              <a:defRPr/>
            </a:pPr>
            <a:r>
              <a:rPr lang="fr-FR" sz="3500" dirty="0">
                <a:solidFill>
                  <a:srgbClr val="F9FAFD"/>
                </a:solidFill>
                <a:latin typeface="Glacial Indifference" panose="020B0604020202020204" charset="0"/>
              </a:rPr>
              <a:t>	↓</a:t>
            </a:r>
          </a:p>
          <a:p>
            <a:pPr marL="457200" marR="0" lvl="0" indent="-457200" algn="just" defTabSz="914400" rtl="0" eaLnBrk="1" fontAlgn="auto" latinLnBrk="0" hangingPunct="1">
              <a:lnSpc>
                <a:spcPct val="110000"/>
              </a:lnSpc>
              <a:spcBef>
                <a:spcPct val="0"/>
              </a:spcBef>
              <a:spcAft>
                <a:spcPts val="3000"/>
              </a:spcAft>
              <a:buClrTx/>
              <a:buSzTx/>
              <a:buFont typeface="Arial" panose="020B0604020202020204" pitchFamily="34" charset="0"/>
              <a:buChar char="•"/>
              <a:tabLst/>
              <a:defRPr/>
            </a:pPr>
            <a:r>
              <a:rPr lang="fr-FR" sz="3500" dirty="0">
                <a:solidFill>
                  <a:srgbClr val="F9FAFD"/>
                </a:solidFill>
                <a:latin typeface="Glacial Indifference" panose="020B0604020202020204" charset="0"/>
              </a:rPr>
              <a:t>Deux empires → 1804-1814 (Napoléon Bonaparte); 1852-1870 (Napoléon III)</a:t>
            </a:r>
          </a:p>
          <a:p>
            <a:pPr marL="457200" marR="0" lvl="0" indent="-457200" algn="just" defTabSz="914400" rtl="0" eaLnBrk="1" fontAlgn="auto" latinLnBrk="0" hangingPunct="1">
              <a:lnSpc>
                <a:spcPct val="110000"/>
              </a:lnSpc>
              <a:spcBef>
                <a:spcPct val="0"/>
              </a:spcBef>
              <a:spcAft>
                <a:spcPts val="3000"/>
              </a:spcAft>
              <a:buClrTx/>
              <a:buSzTx/>
              <a:buFont typeface="Arial" panose="020B0604020202020204" pitchFamily="34" charset="0"/>
              <a:buChar char="•"/>
              <a:tabLst/>
              <a:defRPr/>
            </a:pPr>
            <a:r>
              <a:rPr lang="fr-FR" sz="3500" dirty="0">
                <a:solidFill>
                  <a:srgbClr val="F9FAFD"/>
                </a:solidFill>
                <a:latin typeface="Glacial Indifference" panose="020B0604020202020204" charset="0"/>
              </a:rPr>
              <a:t>Trois monarchies (constitutionnelles) → 1815-1824 ; 1825-1830; 1830-1848</a:t>
            </a:r>
          </a:p>
          <a:p>
            <a:pPr marL="457200" marR="0" lvl="0" indent="-457200" algn="just" defTabSz="914400" rtl="0" eaLnBrk="1" fontAlgn="auto" latinLnBrk="0" hangingPunct="1">
              <a:lnSpc>
                <a:spcPct val="110000"/>
              </a:lnSpc>
              <a:spcBef>
                <a:spcPct val="0"/>
              </a:spcBef>
              <a:spcAft>
                <a:spcPts val="3000"/>
              </a:spcAft>
              <a:buClrTx/>
              <a:buSzTx/>
              <a:buFont typeface="Arial" panose="020B0604020202020204" pitchFamily="34" charset="0"/>
              <a:buChar char="•"/>
              <a:tabLst/>
              <a:defRPr/>
            </a:pPr>
            <a:r>
              <a:rPr lang="fr-FR" sz="3500" dirty="0">
                <a:solidFill>
                  <a:srgbClr val="F9FAFD"/>
                </a:solidFill>
                <a:latin typeface="Glacial Indifference" panose="020B0604020202020204" charset="0"/>
              </a:rPr>
              <a:t>Deux républiques → 1848-1852 (II</a:t>
            </a:r>
            <a:r>
              <a:rPr lang="fr-FR" sz="3500" baseline="30000" dirty="0">
                <a:solidFill>
                  <a:srgbClr val="F9FAFD"/>
                </a:solidFill>
                <a:latin typeface="Glacial Indifference" panose="020B0604020202020204" charset="0"/>
              </a:rPr>
              <a:t>ème</a:t>
            </a:r>
            <a:r>
              <a:rPr lang="fr-FR" sz="3500" dirty="0">
                <a:solidFill>
                  <a:srgbClr val="F9FAFD"/>
                </a:solidFill>
                <a:latin typeface="Glacial Indifference" panose="020B0604020202020204" charset="0"/>
              </a:rPr>
              <a:t> République*); 1870 (III</a:t>
            </a:r>
            <a:r>
              <a:rPr lang="fr-FR" sz="3500" baseline="30000" dirty="0">
                <a:solidFill>
                  <a:srgbClr val="F9FAFD"/>
                </a:solidFill>
                <a:latin typeface="Glacial Indifference" panose="020B0604020202020204" charset="0"/>
              </a:rPr>
              <a:t>ème</a:t>
            </a:r>
            <a:r>
              <a:rPr lang="fr-FR" sz="3500" dirty="0">
                <a:solidFill>
                  <a:srgbClr val="F9FAFD"/>
                </a:solidFill>
                <a:latin typeface="Glacial Indifference" panose="020B0604020202020204" charset="0"/>
              </a:rPr>
              <a:t> République)</a:t>
            </a:r>
          </a:p>
          <a:p>
            <a:pPr marL="457200" marR="0" lvl="0" indent="-457200" algn="just" defTabSz="914400" rtl="0" eaLnBrk="1" fontAlgn="auto" latinLnBrk="0" hangingPunct="1">
              <a:lnSpc>
                <a:spcPct val="110000"/>
              </a:lnSpc>
              <a:spcBef>
                <a:spcPct val="0"/>
              </a:spcBef>
              <a:buClrTx/>
              <a:buSzTx/>
              <a:buFont typeface="Arial" panose="020B0604020202020204" pitchFamily="34" charset="0"/>
              <a:buChar char="•"/>
              <a:tabLst/>
              <a:defRPr/>
            </a:pPr>
            <a:r>
              <a:rPr lang="fr-FR" sz="3500" dirty="0">
                <a:solidFill>
                  <a:srgbClr val="F9FAFD"/>
                </a:solidFill>
                <a:latin typeface="Glacial Indifference" panose="020B0604020202020204" charset="0"/>
              </a:rPr>
              <a:t>Trois révolutions → 1830, 1848, 1871</a:t>
            </a:r>
          </a:p>
          <a:p>
            <a:pPr marL="457200" marR="0" lvl="0" indent="-457200" algn="just" defTabSz="914400" rtl="0" eaLnBrk="1" fontAlgn="auto" latinLnBrk="0" hangingPunct="1">
              <a:lnSpc>
                <a:spcPct val="110000"/>
              </a:lnSpc>
              <a:spcBef>
                <a:spcPct val="0"/>
              </a:spcBef>
              <a:buClrTx/>
              <a:buSzTx/>
              <a:buFont typeface="Arial" panose="020B0604020202020204" pitchFamily="34" charset="0"/>
              <a:buChar char="•"/>
              <a:tabLst/>
              <a:defRPr/>
            </a:pPr>
            <a:endParaRPr lang="fr-FR" sz="3500" dirty="0">
              <a:solidFill>
                <a:srgbClr val="F9FAFD"/>
              </a:solidFill>
              <a:latin typeface="Glacial Indifference" panose="020B0604020202020204" charset="0"/>
            </a:endParaRPr>
          </a:p>
          <a:p>
            <a:pPr marR="0" lvl="0" algn="just" defTabSz="914400" rtl="0" eaLnBrk="1" fontAlgn="auto" latinLnBrk="0" hangingPunct="1">
              <a:lnSpc>
                <a:spcPct val="110000"/>
              </a:lnSpc>
              <a:spcBef>
                <a:spcPct val="0"/>
              </a:spcBef>
              <a:buClrTx/>
              <a:buSzTx/>
              <a:tabLst/>
              <a:defRPr/>
            </a:pPr>
            <a:endParaRPr lang="fr-FR" sz="3500" dirty="0">
              <a:solidFill>
                <a:srgbClr val="F9FAFD"/>
              </a:solidFill>
              <a:latin typeface="Glacial Indifference" panose="020B0604020202020204" charset="0"/>
            </a:endParaRPr>
          </a:p>
          <a:p>
            <a:pPr marR="0" lvl="0" algn="just" defTabSz="914400" rtl="0" eaLnBrk="1" fontAlgn="auto" latinLnBrk="0" hangingPunct="1">
              <a:lnSpc>
                <a:spcPct val="110000"/>
              </a:lnSpc>
              <a:spcBef>
                <a:spcPct val="0"/>
              </a:spcBef>
              <a:buClrTx/>
              <a:buSzTx/>
              <a:tabLst/>
              <a:defRPr/>
            </a:pPr>
            <a:r>
              <a:rPr lang="fr-FR" sz="3500" dirty="0">
                <a:solidFill>
                  <a:srgbClr val="F9FAFD"/>
                </a:solidFill>
                <a:latin typeface="Glacial Indifference" panose="020B0604020202020204" charset="0"/>
              </a:rPr>
              <a:t>* Première République → septembre 1792 - mai 1804 </a:t>
            </a:r>
          </a:p>
        </p:txBody>
      </p:sp>
    </p:spTree>
    <p:extLst>
      <p:ext uri="{BB962C8B-B14F-4D97-AF65-F5344CB8AC3E}">
        <p14:creationId xmlns:p14="http://schemas.microsoft.com/office/powerpoint/2010/main" val="269675675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5EA715FF-6872-A6E8-147E-CB5BD3169BC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43E98A8-0682-A65E-6AE4-7D0639898F7D}"/>
              </a:ext>
            </a:extLst>
          </p:cNvPr>
          <p:cNvSpPr txBox="1"/>
          <p:nvPr/>
        </p:nvSpPr>
        <p:spPr>
          <a:xfrm>
            <a:off x="952500" y="4953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FE3C2BAE-D416-C09C-D868-38883041751B}"/>
              </a:ext>
            </a:extLst>
          </p:cNvPr>
          <p:cNvSpPr txBox="1"/>
          <p:nvPr/>
        </p:nvSpPr>
        <p:spPr>
          <a:xfrm>
            <a:off x="990600" y="2019300"/>
            <a:ext cx="16459200" cy="7635424"/>
          </a:xfrm>
          <a:prstGeom prst="rect">
            <a:avLst/>
          </a:prstGeom>
        </p:spPr>
        <p:txBody>
          <a:bodyPr wrap="square" lIns="0" tIns="0" rIns="0" bIns="0" rtlCol="0" anchor="t">
            <a:spAutoFit/>
          </a:bodyPr>
          <a:lstStyle/>
          <a:p>
            <a:pPr marR="0" lvl="0" algn="just" defTabSz="914400" rtl="0" eaLnBrk="1" fontAlgn="auto" latinLnBrk="0" hangingPunct="1">
              <a:lnSpc>
                <a:spcPct val="110000"/>
              </a:lnSpc>
              <a:spcBef>
                <a:spcPct val="0"/>
              </a:spcBef>
              <a:spcAft>
                <a:spcPts val="600"/>
              </a:spcAft>
              <a:buClrTx/>
              <a:buSzTx/>
              <a:tabLst/>
              <a:defRPr/>
            </a:pPr>
            <a:r>
              <a:rPr lang="fr-FR" sz="3500" dirty="0">
                <a:solidFill>
                  <a:srgbClr val="F9FAFD"/>
                </a:solidFill>
                <a:latin typeface="Glacial Indifference" panose="020B0604020202020204" charset="0"/>
              </a:rPr>
              <a:t>Au cheval entre XVIII</a:t>
            </a:r>
            <a:r>
              <a:rPr lang="fr-FR" sz="3500" baseline="30000" dirty="0">
                <a:solidFill>
                  <a:srgbClr val="F9FAFD"/>
                </a:solidFill>
                <a:latin typeface="Glacial Indifference" panose="020B0604020202020204" charset="0"/>
              </a:rPr>
              <a:t>ème</a:t>
            </a:r>
            <a:r>
              <a:rPr lang="fr-FR" sz="3500" dirty="0">
                <a:solidFill>
                  <a:srgbClr val="F9FAFD"/>
                </a:solidFill>
                <a:latin typeface="Glacial Indifference" panose="020B0604020202020204" charset="0"/>
              </a:rPr>
              <a:t> et XIX</a:t>
            </a:r>
            <a:r>
              <a:rPr lang="fr-FR" sz="3500" baseline="30000" dirty="0">
                <a:solidFill>
                  <a:srgbClr val="F9FAFD"/>
                </a:solidFill>
                <a:latin typeface="Glacial Indifference" panose="020B0604020202020204" charset="0"/>
              </a:rPr>
              <a:t>ème</a:t>
            </a:r>
            <a:r>
              <a:rPr lang="fr-FR" sz="3500" dirty="0">
                <a:solidFill>
                  <a:srgbClr val="F9FAFD"/>
                </a:solidFill>
                <a:latin typeface="Glacial Indifference" panose="020B0604020202020204" charset="0"/>
              </a:rPr>
              <a:t> siècle :</a:t>
            </a:r>
          </a:p>
          <a:p>
            <a:pPr lvl="1" algn="just">
              <a:lnSpc>
                <a:spcPct val="110000"/>
              </a:lnSpc>
              <a:spcBef>
                <a:spcPct val="0"/>
              </a:spcBef>
              <a:spcAft>
                <a:spcPts val="600"/>
              </a:spcAft>
              <a:defRPr/>
            </a:pPr>
            <a:r>
              <a:rPr lang="fr-FR" sz="3500" dirty="0">
                <a:solidFill>
                  <a:srgbClr val="F9FAFD"/>
                </a:solidFill>
                <a:latin typeface="Glacial Indifference" panose="020B0604020202020204" charset="0"/>
              </a:rPr>
              <a:t>	↓</a:t>
            </a:r>
          </a:p>
          <a:p>
            <a:pPr marL="0" lvl="1" algn="just">
              <a:lnSpc>
                <a:spcPct val="110000"/>
              </a:lnSpc>
              <a:spcBef>
                <a:spcPct val="0"/>
              </a:spcBef>
              <a:spcAft>
                <a:spcPts val="1200"/>
              </a:spcAft>
              <a:defRPr/>
            </a:pPr>
            <a:r>
              <a:rPr lang="fr-FR" sz="3500" u="sng" dirty="0">
                <a:solidFill>
                  <a:srgbClr val="F9FAFD"/>
                </a:solidFill>
                <a:latin typeface="Glacial Indifference" panose="020B0604020202020204" charset="0"/>
              </a:rPr>
              <a:t>Convention thermidorienne</a:t>
            </a:r>
            <a:r>
              <a:rPr lang="fr-FR" sz="3500" dirty="0">
                <a:solidFill>
                  <a:srgbClr val="F9FAFD"/>
                </a:solidFill>
                <a:latin typeface="Glacial Indifference" panose="020B0604020202020204" charset="0"/>
              </a:rPr>
              <a:t> (ou Réaction thermidorienne) → dénomination donnée à la Convention nationale de juillet 1794 à octobre 1795.</a:t>
            </a:r>
          </a:p>
          <a:p>
            <a:pPr marL="0" lvl="1" algn="just">
              <a:lnSpc>
                <a:spcPct val="110000"/>
              </a:lnSpc>
              <a:spcBef>
                <a:spcPct val="0"/>
              </a:spcBef>
              <a:spcAft>
                <a:spcPts val="1200"/>
              </a:spcAft>
              <a:defRPr/>
            </a:pPr>
            <a:r>
              <a:rPr lang="fr-FR" sz="3500" dirty="0">
                <a:solidFill>
                  <a:srgbClr val="F9FAFD"/>
                </a:solidFill>
                <a:latin typeface="Glacial Indifference" panose="020B0604020202020204" charset="0"/>
              </a:rPr>
              <a:t>	↓</a:t>
            </a:r>
          </a:p>
          <a:p>
            <a:pPr marL="0" lvl="1" algn="just">
              <a:lnSpc>
                <a:spcPct val="110000"/>
              </a:lnSpc>
              <a:spcBef>
                <a:spcPct val="0"/>
              </a:spcBef>
              <a:spcAft>
                <a:spcPts val="1200"/>
              </a:spcAft>
              <a:defRPr/>
            </a:pPr>
            <a:r>
              <a:rPr lang="fr-FR" sz="3500" dirty="0">
                <a:solidFill>
                  <a:srgbClr val="F9FAFD"/>
                </a:solidFill>
                <a:latin typeface="Glacial Indifference" panose="020B0604020202020204" charset="0"/>
              </a:rPr>
              <a:t>Elle met </a:t>
            </a:r>
            <a:r>
              <a:rPr lang="fr-FR" sz="3500" u="sng" dirty="0">
                <a:solidFill>
                  <a:srgbClr val="F9FAFD"/>
                </a:solidFill>
                <a:latin typeface="Glacial Indifference" panose="020B0604020202020204" charset="0"/>
              </a:rPr>
              <a:t>fin au gouvernement révolutionnaire de la Terreur</a:t>
            </a:r>
            <a:r>
              <a:rPr lang="fr-FR" sz="3500" dirty="0">
                <a:solidFill>
                  <a:srgbClr val="F9FAFD"/>
                </a:solidFill>
                <a:latin typeface="Glacial Indifference" panose="020B0604020202020204" charset="0"/>
              </a:rPr>
              <a:t>, mené par Robespierre, qui a dirigé la république française en 1793 et 1794.</a:t>
            </a:r>
          </a:p>
          <a:p>
            <a:pPr marL="0" lvl="1" algn="just">
              <a:lnSpc>
                <a:spcPct val="110000"/>
              </a:lnSpc>
              <a:spcBef>
                <a:spcPct val="0"/>
              </a:spcBef>
              <a:spcAft>
                <a:spcPts val="1200"/>
              </a:spcAft>
              <a:defRPr/>
            </a:pPr>
            <a:r>
              <a:rPr lang="fr-FR" sz="3500" dirty="0">
                <a:solidFill>
                  <a:srgbClr val="F9FAFD"/>
                </a:solidFill>
                <a:latin typeface="Glacial Indifference" panose="020B0604020202020204" charset="0"/>
              </a:rPr>
              <a:t>	 ↓</a:t>
            </a:r>
          </a:p>
          <a:p>
            <a:pPr lvl="1" indent="-457200" algn="just">
              <a:lnSpc>
                <a:spcPct val="110000"/>
              </a:lnSpc>
              <a:spcBef>
                <a:spcPct val="0"/>
              </a:spcBef>
              <a:spcAft>
                <a:spcPts val="1200"/>
              </a:spcAft>
              <a:buFont typeface="Arial" panose="020B0604020202020204" pitchFamily="34" charset="0"/>
              <a:buChar char="•"/>
              <a:defRPr/>
            </a:pPr>
            <a:r>
              <a:rPr lang="fr-FR" sz="3500" dirty="0">
                <a:solidFill>
                  <a:srgbClr val="F9FAFD"/>
                </a:solidFill>
                <a:latin typeface="Glacial Indifference" panose="020B0604020202020204" charset="0"/>
              </a:rPr>
              <a:t>régime républicain et retour au pouvoir des bourgeois modérés et libéraux</a:t>
            </a:r>
          </a:p>
          <a:p>
            <a:pPr lvl="1" indent="-457200" algn="just">
              <a:lnSpc>
                <a:spcPct val="110000"/>
              </a:lnSpc>
              <a:spcBef>
                <a:spcPct val="0"/>
              </a:spcBef>
              <a:spcAft>
                <a:spcPts val="1200"/>
              </a:spcAft>
              <a:buFont typeface="Arial" panose="020B0604020202020204" pitchFamily="34" charset="0"/>
              <a:buChar char="•"/>
              <a:defRPr/>
            </a:pPr>
            <a:r>
              <a:rPr lang="fr-FR" sz="3500" dirty="0">
                <a:solidFill>
                  <a:srgbClr val="F9FAFD"/>
                </a:solidFill>
                <a:latin typeface="Glacial Indifference" panose="020B0604020202020204" charset="0"/>
              </a:rPr>
              <a:t>guerre intérieure contre la paysannerie royaliste et extérieure contre d’autres pays de l’Europe</a:t>
            </a:r>
          </a:p>
        </p:txBody>
      </p:sp>
    </p:spTree>
    <p:extLst>
      <p:ext uri="{BB962C8B-B14F-4D97-AF65-F5344CB8AC3E}">
        <p14:creationId xmlns:p14="http://schemas.microsoft.com/office/powerpoint/2010/main" val="199607168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EC8495AA-C27D-53E9-84A1-C480829B302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EB3813E-AD61-C17C-2FD2-47F05660EE50}"/>
              </a:ext>
            </a:extLst>
          </p:cNvPr>
          <p:cNvSpPr txBox="1"/>
          <p:nvPr/>
        </p:nvSpPr>
        <p:spPr>
          <a:xfrm>
            <a:off x="685800" y="6621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A7C3FFC1-D88B-DEE3-890F-1C6F36A213F2}"/>
              </a:ext>
            </a:extLst>
          </p:cNvPr>
          <p:cNvSpPr txBox="1"/>
          <p:nvPr/>
        </p:nvSpPr>
        <p:spPr>
          <a:xfrm>
            <a:off x="762000" y="2252662"/>
            <a:ext cx="16764000" cy="7386638"/>
          </a:xfrm>
          <a:prstGeom prst="rect">
            <a:avLst/>
          </a:prstGeom>
        </p:spPr>
        <p:txBody>
          <a:bodyPr wrap="square" lIns="0" tIns="0" rIns="0" bIns="0" rtlCol="0" anchor="t">
            <a:spAutoFit/>
          </a:bodyPr>
          <a:lstStyle/>
          <a:p>
            <a:pPr marL="0" lvl="1" algn="just">
              <a:spcBef>
                <a:spcPct val="0"/>
              </a:spcBef>
              <a:spcAft>
                <a:spcPts val="600"/>
              </a:spcAft>
              <a:defRPr/>
            </a:pPr>
            <a:r>
              <a:rPr lang="fr-FR" sz="3500" u="sng" dirty="0">
                <a:solidFill>
                  <a:srgbClr val="F9FAFD"/>
                </a:solidFill>
                <a:latin typeface="Glacial Indifference" panose="020B0604020202020204" charset="0"/>
              </a:rPr>
              <a:t>Constitution de l'an III</a:t>
            </a:r>
            <a:r>
              <a:rPr lang="fr-FR" sz="3500" dirty="0">
                <a:solidFill>
                  <a:srgbClr val="F9FAFD"/>
                </a:solidFill>
                <a:latin typeface="Glacial Indifference" panose="020B0604020202020204" charset="0"/>
              </a:rPr>
              <a:t> → adoptée par la Convention thermidorienne en août 1795, elle sert pour organiser les élections d'octobre 1795, qui posent fin au gouvernement révolutionnaire, et ensuite elle s'autodissout.</a:t>
            </a:r>
          </a:p>
          <a:p>
            <a:pPr marL="0" lvl="1" algn="just">
              <a:spcBef>
                <a:spcPct val="0"/>
              </a:spcBef>
              <a:spcAft>
                <a:spcPts val="600"/>
              </a:spcAft>
              <a:defRPr/>
            </a:pPr>
            <a:r>
              <a:rPr lang="fr-FR" sz="3500" dirty="0">
                <a:solidFill>
                  <a:srgbClr val="F9FAFD"/>
                </a:solidFill>
                <a:latin typeface="Glacial Indifference" panose="020B0604020202020204" charset="0"/>
              </a:rPr>
              <a:t>	↓ </a:t>
            </a:r>
          </a:p>
          <a:p>
            <a:pPr marL="0" lvl="1" algn="just">
              <a:spcBef>
                <a:spcPct val="0"/>
              </a:spcBef>
              <a:spcAft>
                <a:spcPts val="600"/>
              </a:spcAft>
              <a:defRPr/>
            </a:pPr>
            <a:r>
              <a:rPr lang="fr-FR" sz="3500" dirty="0">
                <a:solidFill>
                  <a:srgbClr val="F9FAFD"/>
                </a:solidFill>
                <a:latin typeface="Glacial Indifference" panose="020B0604020202020204" charset="0"/>
              </a:rPr>
              <a:t>La Constitution de l'an III met également en place le régime du </a:t>
            </a:r>
            <a:r>
              <a:rPr lang="fr-FR" sz="3500" u="sng" dirty="0">
                <a:solidFill>
                  <a:srgbClr val="F9FAFD"/>
                </a:solidFill>
                <a:latin typeface="Glacial Indifference" panose="020B0604020202020204" charset="0"/>
              </a:rPr>
              <a:t>Directoire</a:t>
            </a:r>
            <a:r>
              <a:rPr lang="fr-FR" sz="3500" dirty="0">
                <a:solidFill>
                  <a:srgbClr val="F9FAFD"/>
                </a:solidFill>
                <a:latin typeface="Glacial Indifference" panose="020B0604020202020204" charset="0"/>
              </a:rPr>
              <a:t> </a:t>
            </a:r>
          </a:p>
          <a:p>
            <a:pPr marL="0" lvl="1" algn="just">
              <a:spcBef>
                <a:spcPct val="0"/>
              </a:spcBef>
              <a:spcAft>
                <a:spcPts val="600"/>
              </a:spcAft>
              <a:defRPr/>
            </a:pPr>
            <a:r>
              <a:rPr lang="fr-FR" sz="3500" dirty="0">
                <a:solidFill>
                  <a:srgbClr val="F9FAFD"/>
                </a:solidFill>
                <a:latin typeface="Glacial Indifference" panose="020B0604020202020204" charset="0"/>
              </a:rPr>
              <a:t>														  ↓</a:t>
            </a:r>
          </a:p>
          <a:p>
            <a:pPr marL="0" lvl="1" algn="just">
              <a:spcBef>
                <a:spcPct val="0"/>
              </a:spcBef>
              <a:defRPr/>
            </a:pPr>
            <a:r>
              <a:rPr lang="fr-FR" sz="3500" dirty="0">
                <a:solidFill>
                  <a:srgbClr val="F9FAFD"/>
                </a:solidFill>
                <a:latin typeface="Glacial Indifference" panose="020B0604020202020204" charset="0"/>
              </a:rPr>
              <a:t>redoutant la dictature, après la chute de Robespierre et la fin de la terreur, les thermidoriens élaborent un système politique assez compliqué, qui comprend </a:t>
            </a:r>
            <a:r>
              <a:rPr lang="fr-FR" sz="3500" u="sng" dirty="0">
                <a:solidFill>
                  <a:srgbClr val="F9FAFD"/>
                </a:solidFill>
                <a:latin typeface="Glacial Indifference" panose="020B0604020202020204" charset="0"/>
              </a:rPr>
              <a:t>l'établissement du suffrage censitaire</a:t>
            </a:r>
            <a:r>
              <a:rPr lang="fr-FR" sz="3500" dirty="0">
                <a:solidFill>
                  <a:srgbClr val="F9FAFD"/>
                </a:solidFill>
                <a:latin typeface="Glacial Indifference" panose="020B0604020202020204" charset="0"/>
              </a:rPr>
              <a:t>* et la </a:t>
            </a:r>
            <a:r>
              <a:rPr lang="fr-FR" sz="3500" u="sng" dirty="0">
                <a:solidFill>
                  <a:srgbClr val="F9FAFD"/>
                </a:solidFill>
                <a:latin typeface="Glacial Indifference" panose="020B0604020202020204" charset="0"/>
              </a:rPr>
              <a:t>séparation des pouvoirs</a:t>
            </a:r>
            <a:r>
              <a:rPr lang="fr-FR" sz="3500" dirty="0">
                <a:solidFill>
                  <a:srgbClr val="F9FAFD"/>
                </a:solidFill>
                <a:latin typeface="Glacial Indifference" panose="020B0604020202020204" charset="0"/>
              </a:rPr>
              <a:t> exécutif et législatif.</a:t>
            </a:r>
          </a:p>
          <a:p>
            <a:pPr marL="0" lvl="1" algn="just">
              <a:spcBef>
                <a:spcPct val="0"/>
              </a:spcBef>
              <a:spcAft>
                <a:spcPts val="600"/>
              </a:spcAft>
              <a:defRPr/>
            </a:pPr>
            <a:r>
              <a:rPr lang="fr-FR" sz="3500" dirty="0">
                <a:solidFill>
                  <a:srgbClr val="F9FAFD"/>
                </a:solidFill>
                <a:latin typeface="Glacial Indifference" panose="020B0604020202020204" charset="0"/>
              </a:rPr>
              <a:t>	 		</a:t>
            </a:r>
          </a:p>
          <a:p>
            <a:pPr marL="0" lvl="1" algn="just">
              <a:spcBef>
                <a:spcPct val="0"/>
              </a:spcBef>
              <a:spcAft>
                <a:spcPts val="600"/>
              </a:spcAft>
              <a:defRPr/>
            </a:pPr>
            <a:r>
              <a:rPr lang="fr-FR" sz="3500" dirty="0">
                <a:solidFill>
                  <a:srgbClr val="F9FAFD"/>
                </a:solidFill>
                <a:latin typeface="Glacial Indifference" panose="020B0604020202020204" charset="0"/>
              </a:rPr>
              <a:t>* Suffrage dans lequel seuls les citoyens dont le total des impôts dépasse un seuil, appelé cens, sont électeurs.</a:t>
            </a:r>
          </a:p>
        </p:txBody>
      </p:sp>
    </p:spTree>
    <p:extLst>
      <p:ext uri="{BB962C8B-B14F-4D97-AF65-F5344CB8AC3E}">
        <p14:creationId xmlns:p14="http://schemas.microsoft.com/office/powerpoint/2010/main" val="206808418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4451123E-2DC9-3836-D35A-F70C4D2D7FD1}"/>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0412F32-827D-D216-79D3-AF96CED6CF59}"/>
              </a:ext>
            </a:extLst>
          </p:cNvPr>
          <p:cNvSpPr txBox="1"/>
          <p:nvPr/>
        </p:nvSpPr>
        <p:spPr>
          <a:xfrm>
            <a:off x="838200" y="647700"/>
            <a:ext cx="134112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7B13E623-C172-BEFC-0A01-CF4168E72D5D}"/>
              </a:ext>
            </a:extLst>
          </p:cNvPr>
          <p:cNvSpPr txBox="1"/>
          <p:nvPr/>
        </p:nvSpPr>
        <p:spPr>
          <a:xfrm>
            <a:off x="914400" y="2247900"/>
            <a:ext cx="16611600" cy="7165423"/>
          </a:xfrm>
          <a:prstGeom prst="rect">
            <a:avLst/>
          </a:prstGeom>
        </p:spPr>
        <p:txBody>
          <a:bodyPr wrap="square" lIns="0" tIns="0" rIns="0" bIns="0" rtlCol="0" anchor="t">
            <a:spAutoFit/>
          </a:bodyPr>
          <a:lstStyle/>
          <a:p>
            <a:pPr marL="0" lvl="1" algn="just">
              <a:spcBef>
                <a:spcPct val="0"/>
              </a:spcBef>
              <a:spcAft>
                <a:spcPts val="1200"/>
              </a:spcAft>
              <a:defRPr/>
            </a:pPr>
            <a:r>
              <a:rPr lang="fr-FR" sz="3500" dirty="0">
                <a:solidFill>
                  <a:srgbClr val="F9FAFD"/>
                </a:solidFill>
                <a:latin typeface="Glacial Indifference" panose="020B0604020202020204" charset="0"/>
              </a:rPr>
              <a:t>1799 → </a:t>
            </a:r>
            <a:r>
              <a:rPr lang="fr-FR" sz="3500" u="sng" dirty="0">
                <a:solidFill>
                  <a:srgbClr val="F9FAFD"/>
                </a:solidFill>
                <a:latin typeface="Glacial Indifference" panose="020B0604020202020204" charset="0"/>
              </a:rPr>
              <a:t>coup d'État de Napoléon Bonaparte</a:t>
            </a:r>
            <a:r>
              <a:rPr lang="fr-FR" sz="3500" dirty="0">
                <a:solidFill>
                  <a:srgbClr val="F9FAFD"/>
                </a:solidFill>
                <a:latin typeface="Glacial Indifference" panose="020B0604020202020204" charset="0"/>
              </a:rPr>
              <a:t> → le Directoire termine.</a:t>
            </a:r>
          </a:p>
          <a:p>
            <a:pPr marL="0" lvl="1" algn="just">
              <a:spcBef>
                <a:spcPct val="0"/>
              </a:spcBef>
              <a:spcAft>
                <a:spcPts val="1200"/>
              </a:spcAft>
              <a:defRPr/>
            </a:pPr>
            <a:r>
              <a:rPr lang="fr-FR" sz="3500" dirty="0">
                <a:solidFill>
                  <a:srgbClr val="F9FAFD"/>
                </a:solidFill>
                <a:latin typeface="Glacial Indifference" panose="020B0604020202020204" charset="0"/>
              </a:rPr>
              <a:t>					↓</a:t>
            </a:r>
          </a:p>
          <a:p>
            <a:pPr marL="0" lvl="1" algn="just">
              <a:lnSpc>
                <a:spcPct val="110000"/>
              </a:lnSpc>
              <a:spcBef>
                <a:spcPct val="0"/>
              </a:spcBef>
              <a:defRPr/>
            </a:pPr>
            <a:r>
              <a:rPr lang="fr-FR" sz="3500" dirty="0">
                <a:solidFill>
                  <a:srgbClr val="F9FAFD"/>
                </a:solidFill>
                <a:latin typeface="Glacial Indifference" panose="020B0604020202020204" charset="0"/>
              </a:rPr>
              <a:t>Napoléon établit un régime autoritaire, le </a:t>
            </a:r>
            <a:r>
              <a:rPr lang="fr-FR" sz="3500" u="sng" dirty="0">
                <a:solidFill>
                  <a:srgbClr val="F9FAFD"/>
                </a:solidFill>
                <a:latin typeface="Glacial Indifference" panose="020B0604020202020204" charset="0"/>
              </a:rPr>
              <a:t>Consulat</a:t>
            </a:r>
            <a:r>
              <a:rPr lang="fr-FR" sz="3500" dirty="0">
                <a:solidFill>
                  <a:srgbClr val="F9FAFD"/>
                </a:solidFill>
                <a:latin typeface="Glacial Indifference" panose="020B0604020202020204" charset="0"/>
              </a:rPr>
              <a:t>, mené formellement par trois consuls et dirigé en réalité par lui seul, qui est d’abord Premier consul et puis devient Consul à vie en 1802.</a:t>
            </a:r>
          </a:p>
          <a:p>
            <a:pPr marL="0" lvl="1" algn="just">
              <a:lnSpc>
                <a:spcPct val="110000"/>
              </a:lnSpc>
              <a:spcBef>
                <a:spcPct val="0"/>
              </a:spcBef>
              <a:spcAft>
                <a:spcPts val="1200"/>
              </a:spcAft>
              <a:defRPr/>
            </a:pPr>
            <a:r>
              <a:rPr lang="fr-FR" sz="3500" dirty="0">
                <a:solidFill>
                  <a:srgbClr val="F9FAFD"/>
                </a:solidFill>
                <a:latin typeface="Glacial Indifference" panose="020B0604020202020204" charset="0"/>
              </a:rPr>
              <a:t>					↓</a:t>
            </a:r>
          </a:p>
          <a:p>
            <a:pPr marL="0" lvl="1" algn="just">
              <a:lnSpc>
                <a:spcPct val="110000"/>
              </a:lnSpc>
              <a:spcBef>
                <a:spcPct val="0"/>
              </a:spcBef>
              <a:spcAft>
                <a:spcPts val="1200"/>
              </a:spcAft>
              <a:defRPr/>
            </a:pPr>
            <a:r>
              <a:rPr lang="fr-FR" sz="3500" dirty="0">
                <a:solidFill>
                  <a:srgbClr val="F9FAFD"/>
                </a:solidFill>
                <a:latin typeface="Glacial Indifference" panose="020B0604020202020204" charset="0"/>
              </a:rPr>
              <a:t>Napoléon est ainsi à la </a:t>
            </a:r>
            <a:r>
              <a:rPr lang="fr-FR" sz="3500" u="sng" dirty="0">
                <a:solidFill>
                  <a:srgbClr val="F9FAFD"/>
                </a:solidFill>
                <a:latin typeface="Glacial Indifference" panose="020B0604020202020204" charset="0"/>
              </a:rPr>
              <a:t>tête de l'exécutif</a:t>
            </a:r>
            <a:r>
              <a:rPr lang="fr-FR" sz="3500" dirty="0">
                <a:solidFill>
                  <a:srgbClr val="F9FAFD"/>
                </a:solidFill>
                <a:latin typeface="Glacial Indifference" panose="020B0604020202020204" charset="0"/>
              </a:rPr>
              <a:t> → il peut nommer les principales fonctions publiques et jouit d’un certain pouvoir d'initiative en matière législative.</a:t>
            </a:r>
          </a:p>
          <a:p>
            <a:pPr marL="0" lvl="1" algn="just">
              <a:lnSpc>
                <a:spcPct val="110000"/>
              </a:lnSpc>
              <a:spcBef>
                <a:spcPct val="0"/>
              </a:spcBef>
              <a:spcAft>
                <a:spcPts val="1200"/>
              </a:spcAft>
              <a:defRPr/>
            </a:pPr>
            <a:r>
              <a:rPr lang="fr-FR" sz="3500" dirty="0">
                <a:solidFill>
                  <a:srgbClr val="F9FAFD"/>
                </a:solidFill>
                <a:latin typeface="Glacial Indifference" panose="020B0604020202020204" charset="0"/>
              </a:rPr>
              <a:t>	↓</a:t>
            </a:r>
          </a:p>
          <a:p>
            <a:pPr marL="0" lvl="1" algn="just">
              <a:lnSpc>
                <a:spcPct val="110000"/>
              </a:lnSpc>
              <a:spcBef>
                <a:spcPct val="0"/>
              </a:spcBef>
              <a:spcAft>
                <a:spcPts val="1200"/>
              </a:spcAft>
              <a:defRPr/>
            </a:pPr>
            <a:r>
              <a:rPr lang="fr-FR" sz="3500" dirty="0">
                <a:solidFill>
                  <a:srgbClr val="F9FAFD"/>
                </a:solidFill>
                <a:latin typeface="Glacial Indifference" panose="020B0604020202020204" charset="0"/>
              </a:rPr>
              <a:t>En mars </a:t>
            </a:r>
            <a:r>
              <a:rPr lang="fr-FR" sz="3500" u="sng" dirty="0">
                <a:solidFill>
                  <a:srgbClr val="F9FAFD"/>
                </a:solidFill>
                <a:latin typeface="Glacial Indifference" panose="020B0604020202020204" charset="0"/>
              </a:rPr>
              <a:t>1804</a:t>
            </a:r>
            <a:r>
              <a:rPr lang="fr-FR" sz="3500" dirty="0">
                <a:solidFill>
                  <a:srgbClr val="F9FAFD"/>
                </a:solidFill>
                <a:latin typeface="Glacial Indifference" panose="020B0604020202020204" charset="0"/>
              </a:rPr>
              <a:t> il promulgue le </a:t>
            </a:r>
            <a:r>
              <a:rPr lang="fr-FR" sz="3500" u="sng" dirty="0">
                <a:solidFill>
                  <a:srgbClr val="F9FAFD"/>
                </a:solidFill>
                <a:latin typeface="Glacial Indifference" panose="020B0604020202020204" charset="0"/>
              </a:rPr>
              <a:t>Code Civil</a:t>
            </a:r>
            <a:r>
              <a:rPr lang="fr-FR" sz="3500" dirty="0">
                <a:solidFill>
                  <a:srgbClr val="F9FAFD"/>
                </a:solidFill>
                <a:latin typeface="Glacial Indifference" panose="020B0604020202020204" charset="0"/>
              </a:rPr>
              <a:t> et en mai de la même année il </a:t>
            </a:r>
            <a:r>
              <a:rPr lang="fr-FR" sz="3500" u="sng" dirty="0">
                <a:solidFill>
                  <a:srgbClr val="F9FAFD"/>
                </a:solidFill>
                <a:latin typeface="Glacial Indifference" panose="020B0604020202020204" charset="0"/>
              </a:rPr>
              <a:t>proclame l’Empire</a:t>
            </a:r>
            <a:r>
              <a:rPr lang="fr-FR" sz="3500" dirty="0">
                <a:solidFill>
                  <a:srgbClr val="F9FAFD"/>
                </a:solidFill>
                <a:latin typeface="Glacial Indifference" panose="020B0604020202020204" charset="0"/>
              </a:rPr>
              <a:t>, mettant fin au Consulat → Empire français, appelé a posteriori </a:t>
            </a:r>
            <a:r>
              <a:rPr lang="fr-FR" sz="3500" u="sng" dirty="0">
                <a:solidFill>
                  <a:srgbClr val="F9FAFD"/>
                </a:solidFill>
                <a:latin typeface="Glacial Indifference" panose="020B0604020202020204" charset="0"/>
              </a:rPr>
              <a:t>Premier Empire</a:t>
            </a:r>
          </a:p>
        </p:txBody>
      </p:sp>
    </p:spTree>
    <p:extLst>
      <p:ext uri="{BB962C8B-B14F-4D97-AF65-F5344CB8AC3E}">
        <p14:creationId xmlns:p14="http://schemas.microsoft.com/office/powerpoint/2010/main" val="55410452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2C96C759-1015-9360-9251-801B507B4C4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4642073-0FE0-793A-AC1E-22098C579D8B}"/>
              </a:ext>
            </a:extLst>
          </p:cNvPr>
          <p:cNvSpPr txBox="1"/>
          <p:nvPr/>
        </p:nvSpPr>
        <p:spPr>
          <a:xfrm>
            <a:off x="1104900" y="8763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0FB87143-2664-2A4F-3133-23028A07435A}"/>
              </a:ext>
            </a:extLst>
          </p:cNvPr>
          <p:cNvSpPr txBox="1"/>
          <p:nvPr/>
        </p:nvSpPr>
        <p:spPr>
          <a:xfrm>
            <a:off x="1143000" y="2628900"/>
            <a:ext cx="16116300" cy="2785378"/>
          </a:xfrm>
          <a:prstGeom prst="rect">
            <a:avLst/>
          </a:prstGeom>
        </p:spPr>
        <p:txBody>
          <a:bodyPr wrap="square" lIns="0" tIns="0" rIns="0" bIns="0" rtlCol="0" anchor="t">
            <a:spAutoFit/>
          </a:bodyPr>
          <a:lstStyle/>
          <a:p>
            <a:pPr marL="0" lvl="1" algn="just">
              <a:spcBef>
                <a:spcPct val="0"/>
              </a:spcBef>
              <a:spcAft>
                <a:spcPts val="2400"/>
              </a:spcAft>
              <a:defRPr/>
            </a:pPr>
            <a:r>
              <a:rPr lang="fr-FR" sz="3600" u="sng" dirty="0">
                <a:solidFill>
                  <a:srgbClr val="F9FAFD"/>
                </a:solidFill>
                <a:latin typeface="Glacial Indifference" panose="020B0604020202020204" charset="0"/>
              </a:rPr>
              <a:t>Ralentissement du processus de laïcité</a:t>
            </a:r>
            <a:r>
              <a:rPr lang="fr-FR" sz="3600" dirty="0">
                <a:solidFill>
                  <a:srgbClr val="F9FAFD"/>
                </a:solidFill>
                <a:latin typeface="Glacial Indifference" panose="020B0604020202020204" charset="0"/>
              </a:rPr>
              <a:t> :</a:t>
            </a:r>
          </a:p>
          <a:p>
            <a:pPr lvl="1" indent="-457200" algn="just">
              <a:spcBef>
                <a:spcPct val="0"/>
              </a:spcBef>
              <a:spcAft>
                <a:spcPts val="1200"/>
              </a:spcAft>
              <a:buFont typeface="Arial" panose="020B0604020202020204" pitchFamily="34" charset="0"/>
              <a:buChar char="•"/>
              <a:defRPr/>
            </a:pPr>
            <a:r>
              <a:rPr lang="fr-FR" sz="3500" dirty="0">
                <a:solidFill>
                  <a:srgbClr val="F9FAFD"/>
                </a:solidFill>
                <a:latin typeface="Glacial Indifference" panose="020B0604020202020204" charset="0"/>
              </a:rPr>
              <a:t>Concordat de 1801 → reprise des rapports avec la Papauté</a:t>
            </a:r>
          </a:p>
          <a:p>
            <a:pPr lvl="1" indent="-457200" algn="just">
              <a:spcBef>
                <a:spcPct val="0"/>
              </a:spcBef>
              <a:spcAft>
                <a:spcPts val="1200"/>
              </a:spcAft>
              <a:buFont typeface="Arial" panose="020B0604020202020204" pitchFamily="34" charset="0"/>
              <a:buChar char="•"/>
              <a:defRPr/>
            </a:pPr>
            <a:r>
              <a:rPr lang="fr-FR" sz="3500" dirty="0">
                <a:solidFill>
                  <a:srgbClr val="F9FAFD"/>
                </a:solidFill>
                <a:latin typeface="Glacial Indifference" panose="020B0604020202020204" charset="0"/>
              </a:rPr>
              <a:t>Code civil du 21 mars 1804 → non-confessionnalité de l’État</a:t>
            </a:r>
          </a:p>
          <a:p>
            <a:pPr marL="0" lvl="1" algn="just">
              <a:spcBef>
                <a:spcPct val="0"/>
              </a:spcBef>
              <a:spcAft>
                <a:spcPts val="1200"/>
              </a:spcAft>
              <a:defRPr/>
            </a:pPr>
            <a:r>
              <a:rPr lang="fr-FR" sz="3500" dirty="0">
                <a:solidFill>
                  <a:srgbClr val="F9FAFD"/>
                </a:solidFill>
                <a:latin typeface="Glacial Indifference" panose="020B0604020202020204" charset="0"/>
              </a:rPr>
              <a:t> </a:t>
            </a:r>
          </a:p>
        </p:txBody>
      </p:sp>
    </p:spTree>
    <p:extLst>
      <p:ext uri="{BB962C8B-B14F-4D97-AF65-F5344CB8AC3E}">
        <p14:creationId xmlns:p14="http://schemas.microsoft.com/office/powerpoint/2010/main" val="47429130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10FF4829-0C5C-7B19-4858-1CA5EB6DA1D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5CB0EFC-F31F-1B3B-A583-788DC7F9C582}"/>
              </a:ext>
            </a:extLst>
          </p:cNvPr>
          <p:cNvSpPr txBox="1"/>
          <p:nvPr/>
        </p:nvSpPr>
        <p:spPr>
          <a:xfrm>
            <a:off x="952500" y="4191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4CE27421-758A-CEDF-A2EE-D141966AE026}"/>
              </a:ext>
            </a:extLst>
          </p:cNvPr>
          <p:cNvSpPr txBox="1"/>
          <p:nvPr/>
        </p:nvSpPr>
        <p:spPr>
          <a:xfrm>
            <a:off x="1028700" y="1790700"/>
            <a:ext cx="16116300" cy="8094524"/>
          </a:xfrm>
          <a:prstGeom prst="rect">
            <a:avLst/>
          </a:prstGeom>
        </p:spPr>
        <p:txBody>
          <a:bodyPr wrap="square" lIns="0" tIns="0" rIns="0" bIns="0" rtlCol="0" anchor="t">
            <a:spAutoFit/>
          </a:bodyPr>
          <a:lstStyle/>
          <a:p>
            <a:pPr marL="0" lvl="1" algn="just">
              <a:spcBef>
                <a:spcPct val="0"/>
              </a:spcBef>
              <a:spcAft>
                <a:spcPts val="1200"/>
              </a:spcAft>
              <a:defRPr/>
            </a:pPr>
            <a:r>
              <a:rPr lang="fr-FR" sz="3600" u="sng" dirty="0">
                <a:solidFill>
                  <a:schemeClr val="bg1"/>
                </a:solidFill>
                <a:latin typeface="Glacial Indifference" panose="020B0604020202020204" charset="0"/>
                <a:hlinkClick r:id="rId3">
                  <a:extLst>
                    <a:ext uri="{A12FA001-AC4F-418D-AE19-62706E023703}">
                      <ahyp:hlinkClr xmlns:ahyp="http://schemas.microsoft.com/office/drawing/2018/hyperlinkcolor" val="tx"/>
                    </a:ext>
                  </a:extLst>
                </a:hlinkClick>
              </a:rPr>
              <a:t>Concordat de 1801</a:t>
            </a:r>
            <a:r>
              <a:rPr lang="fr-FR" sz="3600" dirty="0">
                <a:solidFill>
                  <a:srgbClr val="F9FAFD"/>
                </a:solidFill>
                <a:latin typeface="Glacial Indifference" panose="020B0604020202020204" charset="0"/>
              </a:rPr>
              <a:t> </a:t>
            </a:r>
            <a:r>
              <a:rPr lang="fr-FR" sz="3400" dirty="0">
                <a:solidFill>
                  <a:srgbClr val="F9FAFD"/>
                </a:solidFill>
                <a:latin typeface="Glacial Indifference" panose="020B0604020202020204" charset="0"/>
              </a:rPr>
              <a:t>→ reprise des rapports avec la Papauté → Napoléon interrompt la politique de déchristianisation, estimant que la guerre religieuse nuit à l'unité de la nation et à la stabilité du régime → ce Concordat restera </a:t>
            </a:r>
            <a:r>
              <a:rPr lang="fr-FR" sz="3400" u="sng" dirty="0">
                <a:solidFill>
                  <a:srgbClr val="F9FAFD"/>
                </a:solidFill>
                <a:latin typeface="Glacial Indifference" panose="020B0604020202020204" charset="0"/>
              </a:rPr>
              <a:t>en vigueur jusqu’en 1905</a:t>
            </a:r>
          </a:p>
          <a:p>
            <a:pPr marL="0" lvl="1" algn="just">
              <a:spcBef>
                <a:spcPct val="0"/>
              </a:spcBef>
              <a:spcAft>
                <a:spcPts val="1200"/>
              </a:spcAft>
              <a:defRPr/>
            </a:pPr>
            <a:r>
              <a:rPr lang="fr-FR" sz="3400" dirty="0">
                <a:solidFill>
                  <a:srgbClr val="F9FAFD"/>
                </a:solidFill>
                <a:latin typeface="Glacial Indifference" panose="020B0604020202020204" charset="0"/>
              </a:rPr>
              <a:t>	↓</a:t>
            </a:r>
          </a:p>
          <a:p>
            <a:pPr marL="0" lvl="1" algn="just">
              <a:spcBef>
                <a:spcPct val="0"/>
              </a:spcBef>
              <a:spcAft>
                <a:spcPts val="1200"/>
              </a:spcAft>
              <a:defRPr/>
            </a:pPr>
            <a:r>
              <a:rPr lang="fr-FR" sz="3400" dirty="0">
                <a:solidFill>
                  <a:srgbClr val="F9FAFD"/>
                </a:solidFill>
                <a:latin typeface="Glacial Indifference" panose="020B0604020202020204" charset="0"/>
              </a:rPr>
              <a:t>Signé en 1801 par Napoléon et le Pape Pie VII, et entré en vigueur avec la loi du 8 avril 1802, ce concordat : </a:t>
            </a:r>
          </a:p>
          <a:p>
            <a:pPr lvl="1" indent="-457200" algn="just">
              <a:spcBef>
                <a:spcPct val="0"/>
              </a:spcBef>
              <a:spcAft>
                <a:spcPts val="1200"/>
              </a:spcAft>
              <a:buFont typeface="Arial" panose="020B0604020202020204" pitchFamily="34" charset="0"/>
              <a:buChar char="•"/>
              <a:defRPr/>
            </a:pPr>
            <a:r>
              <a:rPr lang="fr-FR" sz="3400" dirty="0">
                <a:solidFill>
                  <a:srgbClr val="F9FAFD"/>
                </a:solidFill>
                <a:latin typeface="Glacial Indifference" panose="020B0604020202020204" charset="0"/>
              </a:rPr>
              <a:t>reconnaît la </a:t>
            </a:r>
            <a:r>
              <a:rPr lang="fr-FR" sz="3400" u="sng" dirty="0">
                <a:solidFill>
                  <a:srgbClr val="F9FAFD"/>
                </a:solidFill>
                <a:latin typeface="Glacial Indifference" panose="020B0604020202020204" charset="0"/>
              </a:rPr>
              <a:t>religion catholique</a:t>
            </a:r>
            <a:r>
              <a:rPr lang="fr-FR" sz="3400" dirty="0">
                <a:solidFill>
                  <a:srgbClr val="F9FAFD"/>
                </a:solidFill>
                <a:latin typeface="Glacial Indifference" panose="020B0604020202020204" charset="0"/>
              </a:rPr>
              <a:t> comme </a:t>
            </a:r>
            <a:r>
              <a:rPr lang="fr-FR" sz="3400" u="sng" dirty="0">
                <a:solidFill>
                  <a:srgbClr val="F9FAFD"/>
                </a:solidFill>
                <a:latin typeface="Glacial Indifference" panose="020B0604020202020204" charset="0"/>
              </a:rPr>
              <a:t>prépondérante</a:t>
            </a:r>
            <a:r>
              <a:rPr lang="fr-FR" sz="3400" dirty="0">
                <a:solidFill>
                  <a:srgbClr val="F9FAFD"/>
                </a:solidFill>
                <a:latin typeface="Glacial Indifference" panose="020B0604020202020204" charset="0"/>
              </a:rPr>
              <a:t> en France, mais </a:t>
            </a:r>
            <a:r>
              <a:rPr lang="fr-FR" sz="3400" u="sng" dirty="0">
                <a:solidFill>
                  <a:srgbClr val="F9FAFD"/>
                </a:solidFill>
                <a:latin typeface="Glacial Indifference" panose="020B0604020202020204" charset="0"/>
              </a:rPr>
              <a:t>pas comme la religion de l’État</a:t>
            </a:r>
            <a:r>
              <a:rPr lang="fr-FR" sz="3400" dirty="0">
                <a:solidFill>
                  <a:srgbClr val="F9FAFD"/>
                </a:solidFill>
                <a:latin typeface="Glacial Indifference" panose="020B0604020202020204" charset="0"/>
              </a:rPr>
              <a:t> ;</a:t>
            </a:r>
          </a:p>
          <a:p>
            <a:pPr lvl="1" indent="-457200" algn="just">
              <a:spcBef>
                <a:spcPct val="0"/>
              </a:spcBef>
              <a:spcAft>
                <a:spcPts val="1200"/>
              </a:spcAft>
              <a:buFont typeface="Arial" panose="020B0604020202020204" pitchFamily="34" charset="0"/>
              <a:buChar char="•"/>
              <a:defRPr/>
            </a:pPr>
            <a:r>
              <a:rPr lang="fr-FR" sz="3400" dirty="0">
                <a:solidFill>
                  <a:srgbClr val="F9FAFD"/>
                </a:solidFill>
                <a:latin typeface="Glacial Indifference" panose="020B0604020202020204" charset="0"/>
              </a:rPr>
              <a:t>reconnaît les </a:t>
            </a:r>
            <a:r>
              <a:rPr lang="fr-FR" sz="3400" u="sng" dirty="0">
                <a:solidFill>
                  <a:srgbClr val="F9FAFD"/>
                </a:solidFill>
                <a:latin typeface="Glacial Indifference" panose="020B0604020202020204" charset="0"/>
              </a:rPr>
              <a:t>religions minoritaires</a:t>
            </a:r>
            <a:r>
              <a:rPr lang="fr-FR" sz="3400" dirty="0">
                <a:solidFill>
                  <a:srgbClr val="F9FAFD"/>
                </a:solidFill>
                <a:latin typeface="Glacial Indifference" panose="020B0604020202020204" charset="0"/>
              </a:rPr>
              <a:t>, protestantisme et judaïsme, et autorise leur libre culte ;</a:t>
            </a:r>
          </a:p>
          <a:p>
            <a:pPr lvl="1" indent="-457200" algn="just">
              <a:spcBef>
                <a:spcPct val="0"/>
              </a:spcBef>
              <a:buFont typeface="Arial" panose="020B0604020202020204" pitchFamily="34" charset="0"/>
              <a:buChar char="•"/>
              <a:defRPr/>
            </a:pPr>
            <a:r>
              <a:rPr lang="fr-FR" sz="3400" dirty="0">
                <a:solidFill>
                  <a:srgbClr val="F9FAFD"/>
                </a:solidFill>
                <a:latin typeface="Glacial Indifference" panose="020B0604020202020204" charset="0"/>
              </a:rPr>
              <a:t>les </a:t>
            </a:r>
            <a:r>
              <a:rPr lang="fr-FR" sz="3400" u="sng" dirty="0">
                <a:solidFill>
                  <a:srgbClr val="F9FAFD"/>
                </a:solidFill>
                <a:latin typeface="Glacial Indifference" panose="020B0604020202020204" charset="0"/>
              </a:rPr>
              <a:t>biens ecclésiastiques</a:t>
            </a:r>
            <a:r>
              <a:rPr lang="fr-FR" sz="3400" dirty="0">
                <a:solidFill>
                  <a:srgbClr val="F9FAFD"/>
                </a:solidFill>
                <a:latin typeface="Glacial Indifference" panose="020B0604020202020204" charset="0"/>
              </a:rPr>
              <a:t> vendus pendant la Révolution restent à leurs nouveaux propriétaires, mais l'État s'engage à verser « un traitement convenable aux évêques et aux curés » (art. 14 du Concordat), qui doivent prêter un nouveau serment de fidélité au gouvernement.  </a:t>
            </a:r>
          </a:p>
        </p:txBody>
      </p:sp>
    </p:spTree>
    <p:extLst>
      <p:ext uri="{BB962C8B-B14F-4D97-AF65-F5344CB8AC3E}">
        <p14:creationId xmlns:p14="http://schemas.microsoft.com/office/powerpoint/2010/main" val="16532280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4D89BABA-2660-232E-B7C2-FD62FE9BD60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F8CCAD9-E0DA-21C3-CE8C-9551F4ED76A4}"/>
              </a:ext>
            </a:extLst>
          </p:cNvPr>
          <p:cNvSpPr txBox="1"/>
          <p:nvPr/>
        </p:nvSpPr>
        <p:spPr>
          <a:xfrm>
            <a:off x="990600" y="7383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166F211C-B625-7015-1D9B-41FB48FFA9BE}"/>
              </a:ext>
            </a:extLst>
          </p:cNvPr>
          <p:cNvSpPr txBox="1"/>
          <p:nvPr/>
        </p:nvSpPr>
        <p:spPr>
          <a:xfrm>
            <a:off x="1066800" y="2400300"/>
            <a:ext cx="16116300" cy="6678751"/>
          </a:xfrm>
          <a:prstGeom prst="rect">
            <a:avLst/>
          </a:prstGeom>
        </p:spPr>
        <p:txBody>
          <a:bodyPr wrap="square" lIns="0" tIns="0" rIns="0" bIns="0" rtlCol="0" anchor="t">
            <a:spAutoFit/>
          </a:bodyPr>
          <a:lstStyle/>
          <a:p>
            <a:pPr marL="0" lvl="1" algn="just">
              <a:spcBef>
                <a:spcPct val="0"/>
              </a:spcBef>
              <a:spcAft>
                <a:spcPts val="4200"/>
              </a:spcAft>
              <a:defRPr/>
            </a:pPr>
            <a:r>
              <a:rPr lang="fr-FR" sz="3600" u="sng" dirty="0">
                <a:solidFill>
                  <a:srgbClr val="F9FAFD"/>
                </a:solidFill>
                <a:latin typeface="Glacial Indifference" panose="020B0604020202020204" charset="0"/>
              </a:rPr>
              <a:t>Le Code Civil de 1804</a:t>
            </a:r>
            <a:r>
              <a:rPr lang="fr-FR" sz="3500" dirty="0">
                <a:solidFill>
                  <a:srgbClr val="F9FAFD"/>
                </a:solidFill>
                <a:latin typeface="Glacial Indifference" panose="020B0604020202020204" charset="0"/>
              </a:rPr>
              <a:t> </a:t>
            </a:r>
            <a:r>
              <a:rPr lang="fr-FR" sz="3600" dirty="0">
                <a:solidFill>
                  <a:srgbClr val="F9FAFD"/>
                </a:solidFill>
                <a:latin typeface="Glacial Indifference" panose="020B0604020202020204" charset="0"/>
              </a:rPr>
              <a:t>→ l’importance de la codification </a:t>
            </a:r>
          </a:p>
          <a:p>
            <a:pPr marL="0" lvl="1" algn="just">
              <a:lnSpc>
                <a:spcPct val="110000"/>
              </a:lnSpc>
              <a:spcBef>
                <a:spcPct val="0"/>
              </a:spcBef>
              <a:spcAft>
                <a:spcPts val="2400"/>
              </a:spcAft>
              <a:defRPr/>
            </a:pPr>
            <a:r>
              <a:rPr lang="fr-FR" sz="3500" dirty="0">
                <a:solidFill>
                  <a:srgbClr val="F9FAFD"/>
                </a:solidFill>
                <a:latin typeface="Glacial Indifference" panose="020B0604020202020204" charset="0"/>
              </a:rPr>
              <a:t>« La volonté de codifier s’inscrivait parfaitement dans les </a:t>
            </a:r>
            <a:r>
              <a:rPr lang="fr-FR" sz="3500" u="sng" dirty="0">
                <a:solidFill>
                  <a:srgbClr val="F9FAFD"/>
                </a:solidFill>
                <a:latin typeface="Glacial Indifference" panose="020B0604020202020204" charset="0"/>
              </a:rPr>
              <a:t>principes</a:t>
            </a:r>
            <a:r>
              <a:rPr lang="fr-FR" sz="3500" dirty="0">
                <a:solidFill>
                  <a:srgbClr val="F9FAFD"/>
                </a:solidFill>
                <a:latin typeface="Glacial Indifference" panose="020B0604020202020204" charset="0"/>
              </a:rPr>
              <a:t> - séculaires mais théorisés avec force par la Révolution - </a:t>
            </a:r>
            <a:r>
              <a:rPr lang="fr-FR" sz="3500" u="sng" dirty="0">
                <a:solidFill>
                  <a:srgbClr val="F9FAFD"/>
                </a:solidFill>
                <a:latin typeface="Glacial Indifference" panose="020B0604020202020204" charset="0"/>
              </a:rPr>
              <a:t>d’unité et d’indivisibilité de l’État en France</a:t>
            </a:r>
            <a:r>
              <a:rPr lang="fr-FR" sz="3500" dirty="0">
                <a:solidFill>
                  <a:srgbClr val="F9FAFD"/>
                </a:solidFill>
                <a:latin typeface="Glacial Indifference" panose="020B0604020202020204" charset="0"/>
              </a:rPr>
              <a:t> […].</a:t>
            </a:r>
          </a:p>
          <a:p>
            <a:pPr marL="0" lvl="1" algn="just">
              <a:lnSpc>
                <a:spcPct val="110000"/>
              </a:lnSpc>
              <a:spcBef>
                <a:spcPct val="0"/>
              </a:spcBef>
              <a:defRPr/>
            </a:pPr>
            <a:r>
              <a:rPr lang="fr-FR" sz="3500" dirty="0">
                <a:solidFill>
                  <a:srgbClr val="F9FAFD"/>
                </a:solidFill>
                <a:latin typeface="Glacial Indifference" panose="020B0604020202020204" charset="0"/>
              </a:rPr>
              <a:t>Sur le </a:t>
            </a:r>
            <a:r>
              <a:rPr lang="fr-FR" sz="3500" u="sng" dirty="0">
                <a:solidFill>
                  <a:srgbClr val="F9FAFD"/>
                </a:solidFill>
                <a:latin typeface="Glacial Indifference" panose="020B0604020202020204" charset="0"/>
              </a:rPr>
              <a:t>plan technique</a:t>
            </a:r>
            <a:r>
              <a:rPr lang="fr-FR" sz="3500" dirty="0">
                <a:solidFill>
                  <a:srgbClr val="F9FAFD"/>
                </a:solidFill>
                <a:latin typeface="Glacial Indifference" panose="020B0604020202020204" charset="0"/>
              </a:rPr>
              <a:t>, le regroupement des textes en un seul livre en facilitait la connaissance et la publicité. Sur le </a:t>
            </a:r>
            <a:r>
              <a:rPr lang="fr-FR" sz="3500" u="sng" dirty="0">
                <a:solidFill>
                  <a:srgbClr val="F9FAFD"/>
                </a:solidFill>
                <a:latin typeface="Glacial Indifference" panose="020B0604020202020204" charset="0"/>
              </a:rPr>
              <a:t>plan de la philosophie juridique</a:t>
            </a:r>
            <a:r>
              <a:rPr lang="fr-FR" sz="3500" dirty="0">
                <a:solidFill>
                  <a:srgbClr val="F9FAFD"/>
                </a:solidFill>
                <a:latin typeface="Glacial Indifference" panose="020B0604020202020204" charset="0"/>
              </a:rPr>
              <a:t>, il consacrait le triomphe du droit écrit sur les coutumes. Mais c’est sur le </a:t>
            </a:r>
            <a:r>
              <a:rPr lang="fr-FR" sz="3500" u="sng" dirty="0">
                <a:solidFill>
                  <a:srgbClr val="F9FAFD"/>
                </a:solidFill>
                <a:latin typeface="Glacial Indifference" panose="020B0604020202020204" charset="0"/>
              </a:rPr>
              <a:t>plan politique</a:t>
            </a:r>
            <a:r>
              <a:rPr lang="fr-FR" sz="3500" dirty="0">
                <a:solidFill>
                  <a:srgbClr val="F9FAFD"/>
                </a:solidFill>
                <a:latin typeface="Glacial Indifference" panose="020B0604020202020204" charset="0"/>
              </a:rPr>
              <a:t> que l’entreprise prenait tout son sens : plus qu’une conception du droit, il imposait une vision de la société ».</a:t>
            </a:r>
          </a:p>
          <a:p>
            <a:pPr marL="0" lvl="1" algn="r">
              <a:spcBef>
                <a:spcPct val="0"/>
              </a:spcBef>
              <a:spcAft>
                <a:spcPts val="2400"/>
              </a:spcAft>
              <a:defRPr/>
            </a:pPr>
            <a:r>
              <a:rPr lang="fr-FR" sz="2800" dirty="0">
                <a:solidFill>
                  <a:srgbClr val="F9FAFD"/>
                </a:solidFill>
                <a:latin typeface="Glacial Indifference" panose="020B0604020202020204" charset="0"/>
              </a:rPr>
              <a:t>Site d’histoire de la Fondation Napoléon</a:t>
            </a:r>
            <a:r>
              <a:rPr lang="fr-FR" sz="3500" dirty="0">
                <a:solidFill>
                  <a:srgbClr val="F9FAFD"/>
                </a:solidFill>
                <a:latin typeface="Glacial Indifference" panose="020B0604020202020204" charset="0"/>
              </a:rPr>
              <a:t> </a:t>
            </a:r>
          </a:p>
        </p:txBody>
      </p:sp>
    </p:spTree>
    <p:extLst>
      <p:ext uri="{BB962C8B-B14F-4D97-AF65-F5344CB8AC3E}">
        <p14:creationId xmlns:p14="http://schemas.microsoft.com/office/powerpoint/2010/main" val="111377344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EF91D98-A96E-1381-4B72-42B8179F014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31E532C-0DFC-44C5-8B7F-501BB73DE1CE}"/>
              </a:ext>
            </a:extLst>
          </p:cNvPr>
          <p:cNvSpPr txBox="1"/>
          <p:nvPr/>
        </p:nvSpPr>
        <p:spPr>
          <a:xfrm>
            <a:off x="1028700" y="7239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011C0925-8548-8412-F6E3-1F97BA1020D2}"/>
              </a:ext>
            </a:extLst>
          </p:cNvPr>
          <p:cNvSpPr txBox="1"/>
          <p:nvPr/>
        </p:nvSpPr>
        <p:spPr>
          <a:xfrm>
            <a:off x="1104900" y="2324100"/>
            <a:ext cx="16116300" cy="7125027"/>
          </a:xfrm>
          <a:prstGeom prst="rect">
            <a:avLst/>
          </a:prstGeom>
        </p:spPr>
        <p:txBody>
          <a:bodyPr wrap="square" lIns="0" tIns="0" rIns="0" bIns="0" rtlCol="0" anchor="t">
            <a:spAutoFit/>
          </a:bodyPr>
          <a:lstStyle/>
          <a:p>
            <a:pPr marL="0" lvl="1" algn="just">
              <a:lnSpc>
                <a:spcPct val="110000"/>
              </a:lnSpc>
              <a:spcBef>
                <a:spcPct val="0"/>
              </a:spcBef>
              <a:spcAft>
                <a:spcPts val="3000"/>
              </a:spcAft>
              <a:defRPr/>
            </a:pPr>
            <a:r>
              <a:rPr lang="fr-FR" sz="3500" dirty="0">
                <a:solidFill>
                  <a:srgbClr val="F9FAFD"/>
                </a:solidFill>
                <a:latin typeface="Glacial Indifference" panose="020B0604020202020204" charset="0"/>
              </a:rPr>
              <a:t>Le projet est lancé le 12 août 1800, mais il n’est terminé que quatre ans après. </a:t>
            </a:r>
          </a:p>
          <a:p>
            <a:pPr marL="0" lvl="1" algn="just">
              <a:lnSpc>
                <a:spcPct val="110000"/>
              </a:lnSpc>
              <a:spcBef>
                <a:spcPct val="0"/>
              </a:spcBef>
              <a:spcAft>
                <a:spcPts val="3000"/>
              </a:spcAft>
              <a:defRPr/>
            </a:pPr>
            <a:r>
              <a:rPr lang="fr-FR" sz="3500" dirty="0">
                <a:solidFill>
                  <a:srgbClr val="F9FAFD"/>
                </a:solidFill>
                <a:latin typeface="Glacial Indifference" panose="020B0604020202020204" charset="0"/>
              </a:rPr>
              <a:t>« Premier d’une longue série touchant à la fois le droit civil (droits et rapports entre les citoyens), le droit commercial (pour organiser le commerce) et le droit pénal (sanction des infractions) » → </a:t>
            </a:r>
            <a:r>
              <a:rPr lang="fr-FR" sz="3500" u="sng" dirty="0">
                <a:solidFill>
                  <a:srgbClr val="F9FAFD"/>
                </a:solidFill>
                <a:latin typeface="Glacial Indifference" panose="020B0604020202020204" charset="0"/>
              </a:rPr>
              <a:t>« la règle de droit »</a:t>
            </a:r>
            <a:r>
              <a:rPr lang="fr-FR" sz="3500" dirty="0">
                <a:solidFill>
                  <a:srgbClr val="F9FAFD"/>
                </a:solidFill>
                <a:latin typeface="Glacial Indifference" panose="020B0604020202020204" charset="0"/>
              </a:rPr>
              <a:t> devient « l’outil de structuration sociale et politique par excellence du Consulat et de l’Empire ». </a:t>
            </a:r>
          </a:p>
          <a:p>
            <a:pPr marL="0" lvl="1" algn="just">
              <a:lnSpc>
                <a:spcPct val="110000"/>
              </a:lnSpc>
              <a:spcBef>
                <a:spcPct val="0"/>
              </a:spcBef>
              <a:defRPr/>
            </a:pPr>
            <a:r>
              <a:rPr lang="fr-FR" sz="3500" dirty="0">
                <a:solidFill>
                  <a:srgbClr val="F9FAFD"/>
                </a:solidFill>
                <a:latin typeface="Glacial Indifference" panose="020B0604020202020204" charset="0"/>
              </a:rPr>
              <a:t>« Œuvre colossal […] : unification du droit français, avec, bien sûr, le Code Civil (1804, rebaptisé </a:t>
            </a:r>
            <a:r>
              <a:rPr lang="fr-FR" sz="3500" i="1" dirty="0">
                <a:solidFill>
                  <a:srgbClr val="F9FAFD"/>
                </a:solidFill>
                <a:latin typeface="Glacial Indifference" panose="020B0604020202020204" charset="0"/>
              </a:rPr>
              <a:t>Code Napoléon</a:t>
            </a:r>
            <a:r>
              <a:rPr lang="fr-FR" sz="3500" dirty="0">
                <a:solidFill>
                  <a:srgbClr val="F9FAFD"/>
                </a:solidFill>
                <a:latin typeface="Glacial Indifference" panose="020B0604020202020204" charset="0"/>
              </a:rPr>
              <a:t> en 1807) mais aussi les </a:t>
            </a:r>
            <a:r>
              <a:rPr lang="fr-FR" sz="3500" u="sng" dirty="0">
                <a:solidFill>
                  <a:srgbClr val="F9FAFD"/>
                </a:solidFill>
                <a:latin typeface="Glacial Indifference" panose="020B0604020202020204" charset="0"/>
              </a:rPr>
              <a:t>Codes de procédure civile</a:t>
            </a:r>
            <a:r>
              <a:rPr lang="fr-FR" sz="3500" dirty="0">
                <a:solidFill>
                  <a:srgbClr val="F9FAFD"/>
                </a:solidFill>
                <a:latin typeface="Glacial Indifference" panose="020B0604020202020204" charset="0"/>
              </a:rPr>
              <a:t> (1806), </a:t>
            </a:r>
            <a:r>
              <a:rPr lang="fr-FR" sz="3500" u="sng" dirty="0">
                <a:solidFill>
                  <a:srgbClr val="F9FAFD"/>
                </a:solidFill>
                <a:latin typeface="Glacial Indifference" panose="020B0604020202020204" charset="0"/>
              </a:rPr>
              <a:t>de commerce</a:t>
            </a:r>
            <a:r>
              <a:rPr lang="fr-FR" sz="3500" dirty="0">
                <a:solidFill>
                  <a:srgbClr val="F9FAFD"/>
                </a:solidFill>
                <a:latin typeface="Glacial Indifference" panose="020B0604020202020204" charset="0"/>
              </a:rPr>
              <a:t> (1807), </a:t>
            </a:r>
            <a:r>
              <a:rPr lang="fr-FR" sz="3500" u="sng" dirty="0">
                <a:solidFill>
                  <a:srgbClr val="F9FAFD"/>
                </a:solidFill>
                <a:latin typeface="Glacial Indifference" panose="020B0604020202020204" charset="0"/>
              </a:rPr>
              <a:t>d’instruction criminelle</a:t>
            </a:r>
            <a:r>
              <a:rPr lang="fr-FR" sz="3500" dirty="0">
                <a:solidFill>
                  <a:srgbClr val="F9FAFD"/>
                </a:solidFill>
                <a:latin typeface="Glacial Indifference" panose="020B0604020202020204" charset="0"/>
              </a:rPr>
              <a:t> (1808), </a:t>
            </a:r>
            <a:r>
              <a:rPr lang="fr-FR" sz="3500" u="sng" dirty="0">
                <a:solidFill>
                  <a:srgbClr val="F9FAFD"/>
                </a:solidFill>
                <a:latin typeface="Glacial Indifference" panose="020B0604020202020204" charset="0"/>
              </a:rPr>
              <a:t>pénal</a:t>
            </a:r>
            <a:r>
              <a:rPr lang="fr-FR" sz="3500" dirty="0">
                <a:solidFill>
                  <a:srgbClr val="F9FAFD"/>
                </a:solidFill>
                <a:latin typeface="Glacial Indifference" panose="020B0604020202020204" charset="0"/>
              </a:rPr>
              <a:t> (1810), sans oublier l’ambitieux projet de </a:t>
            </a:r>
            <a:r>
              <a:rPr lang="fr-FR" sz="3500" u="sng" dirty="0">
                <a:solidFill>
                  <a:srgbClr val="F9FAFD"/>
                </a:solidFill>
                <a:latin typeface="Glacial Indifference" panose="020B0604020202020204" charset="0"/>
              </a:rPr>
              <a:t>Code rural</a:t>
            </a:r>
            <a:r>
              <a:rPr lang="fr-FR" sz="3500" dirty="0">
                <a:solidFill>
                  <a:srgbClr val="F9FAFD"/>
                </a:solidFill>
                <a:latin typeface="Glacial Indifference" panose="020B0604020202020204" charset="0"/>
              </a:rPr>
              <a:t> qui, bien que prêt à la fin du règne, ne vit pas le jour ».</a:t>
            </a:r>
          </a:p>
          <a:p>
            <a:pPr marL="0" lvl="1" algn="r">
              <a:spcBef>
                <a:spcPct val="0"/>
              </a:spcBef>
              <a:spcAft>
                <a:spcPts val="3000"/>
              </a:spcAft>
              <a:defRPr/>
            </a:pPr>
            <a:r>
              <a:rPr lang="fr-FR" sz="2800" dirty="0">
                <a:solidFill>
                  <a:srgbClr val="F9FAFD"/>
                </a:solidFill>
                <a:latin typeface="Glacial Indifference" panose="020B0604020202020204" charset="0"/>
              </a:rPr>
              <a:t>Site d’histoire de la Fondation Napoléon</a:t>
            </a:r>
          </a:p>
        </p:txBody>
      </p:sp>
    </p:spTree>
    <p:extLst>
      <p:ext uri="{BB962C8B-B14F-4D97-AF65-F5344CB8AC3E}">
        <p14:creationId xmlns:p14="http://schemas.microsoft.com/office/powerpoint/2010/main" val="3528196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88D89629-A0FB-A548-6644-ADDB99FC5055}"/>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4B4B8E7-669A-D57C-B8EE-41E3D4B968E2}"/>
              </a:ext>
            </a:extLst>
          </p:cNvPr>
          <p:cNvSpPr txBox="1"/>
          <p:nvPr/>
        </p:nvSpPr>
        <p:spPr>
          <a:xfrm>
            <a:off x="1028700" y="8763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L’ancien français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XIII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siècles)</a:t>
            </a:r>
            <a:r>
              <a:rPr lang="fr-FR" sz="8000" dirty="0">
                <a:solidFill>
                  <a:srgbClr val="F9FAFD"/>
                </a:solidFill>
                <a:latin typeface="Glacial Indifference" panose="020B0604020202020204" charset="0"/>
              </a:rPr>
              <a:t>  </a:t>
            </a:r>
          </a:p>
        </p:txBody>
      </p:sp>
      <p:sp>
        <p:nvSpPr>
          <p:cNvPr id="3" name="TextBox 3">
            <a:extLst>
              <a:ext uri="{FF2B5EF4-FFF2-40B4-BE49-F238E27FC236}">
                <a16:creationId xmlns:a16="http://schemas.microsoft.com/office/drawing/2014/main" id="{B20C221A-F1D3-4539-E7C9-CA82BC4FF15B}"/>
              </a:ext>
            </a:extLst>
          </p:cNvPr>
          <p:cNvSpPr txBox="1"/>
          <p:nvPr/>
        </p:nvSpPr>
        <p:spPr>
          <a:xfrm>
            <a:off x="1028700" y="2476500"/>
            <a:ext cx="16040100" cy="6789551"/>
          </a:xfrm>
          <a:prstGeom prst="rect">
            <a:avLst/>
          </a:prstGeom>
        </p:spPr>
        <p:txBody>
          <a:bodyPr wrap="square" lIns="0" tIns="0" rIns="0" bIns="0" rtlCol="0" anchor="t">
            <a:spAutoFit/>
          </a:bodyPr>
          <a:lstStyle/>
          <a:p>
            <a:pPr marL="0" lvl="0" indent="0" algn="just">
              <a:spcBef>
                <a:spcPct val="0"/>
              </a:spcBef>
              <a:spcAft>
                <a:spcPts val="1200"/>
              </a:spcAft>
            </a:pPr>
            <a:r>
              <a:rPr lang="fr-FR" sz="3600" u="sng" dirty="0">
                <a:solidFill>
                  <a:srgbClr val="F9FAFD"/>
                </a:solidFill>
                <a:latin typeface="Glacial Indifference" panose="020B0604020202020204" charset="0"/>
              </a:rPr>
              <a:t>Serments de Strasbourg → document fondateur</a:t>
            </a:r>
          </a:p>
          <a:p>
            <a:pPr marL="0" lvl="0" indent="0" algn="just">
              <a:spcBef>
                <a:spcPct val="0"/>
              </a:spcBef>
              <a:spcAft>
                <a:spcPts val="1200"/>
              </a:spcAft>
            </a:pPr>
            <a:r>
              <a:rPr lang="fr-FR" sz="3600" dirty="0">
                <a:solidFill>
                  <a:srgbClr val="F9FAFD"/>
                </a:solidFill>
                <a:latin typeface="Glacial Indifference" panose="020B0604020202020204" charset="0"/>
              </a:rPr>
              <a:t>	↓</a:t>
            </a:r>
          </a:p>
          <a:p>
            <a:pPr marL="0" lvl="0" indent="0" algn="just">
              <a:lnSpc>
                <a:spcPct val="110000"/>
              </a:lnSpc>
              <a:spcBef>
                <a:spcPct val="0"/>
              </a:spcBef>
              <a:spcAft>
                <a:spcPts val="1200"/>
              </a:spcAft>
            </a:pPr>
            <a:r>
              <a:rPr lang="fr-FR" sz="3600" dirty="0">
                <a:solidFill>
                  <a:srgbClr val="F9FAFD"/>
                </a:solidFill>
                <a:latin typeface="Glacial Indifference" panose="020B0604020202020204" charset="0"/>
              </a:rPr>
              <a:t>Après la mort de Louis le Pieux (fils de Charlemagne) en 840, ses trois fils Lothaire, Louis et Charles se disputent l'Empire. </a:t>
            </a:r>
          </a:p>
          <a:p>
            <a:pPr marL="0" lvl="0" indent="0" algn="just">
              <a:lnSpc>
                <a:spcPct val="110000"/>
              </a:lnSpc>
              <a:spcBef>
                <a:spcPct val="0"/>
              </a:spcBef>
              <a:spcAft>
                <a:spcPts val="1200"/>
              </a:spcAft>
            </a:pPr>
            <a:r>
              <a:rPr lang="fr-FR" sz="3600" dirty="0">
                <a:solidFill>
                  <a:srgbClr val="F9FAFD"/>
                </a:solidFill>
                <a:latin typeface="Glacial Indifference" panose="020B0604020202020204" charset="0"/>
              </a:rPr>
              <a:t>En 842, </a:t>
            </a:r>
            <a:r>
              <a:rPr lang="fr-FR" sz="3600" u="sng" dirty="0">
                <a:solidFill>
                  <a:srgbClr val="F9FAFD"/>
                </a:solidFill>
                <a:latin typeface="Glacial Indifference" panose="020B0604020202020204" charset="0"/>
              </a:rPr>
              <a:t>Charles (dit le Chauve) et Louis (dit le Germanique) s’allient contre leur frère Lothaire</a:t>
            </a:r>
            <a:r>
              <a:rPr lang="fr-FR" sz="3600" dirty="0">
                <a:solidFill>
                  <a:srgbClr val="F9FAFD"/>
                </a:solidFill>
                <a:latin typeface="Glacial Indifference" panose="020B0604020202020204" charset="0"/>
              </a:rPr>
              <a:t> et prêtent serment l’un à l’autre « chacun dans la langue de l’autre », c’est-à-dire Louis en "roman" et Charles en "tudesque".</a:t>
            </a:r>
          </a:p>
          <a:p>
            <a:pPr marL="0" lvl="0" indent="0" algn="just">
              <a:lnSpc>
                <a:spcPct val="110000"/>
              </a:lnSpc>
              <a:spcBef>
                <a:spcPct val="0"/>
              </a:spcBef>
            </a:pPr>
            <a:r>
              <a:rPr lang="fr-FR" sz="3600" dirty="0">
                <a:solidFill>
                  <a:srgbClr val="F9FAFD"/>
                </a:solidFill>
                <a:latin typeface="Glacial Indifference" panose="020B0604020202020204" charset="0"/>
              </a:rPr>
              <a:t>Le territoire correspondant à la France actuelle est confié à Charles le Chauve et </a:t>
            </a:r>
            <a:r>
              <a:rPr lang="fr-FR" sz="3600" u="sng" dirty="0">
                <a:solidFill>
                  <a:srgbClr val="F9FAFD"/>
                </a:solidFill>
                <a:latin typeface="Glacial Indifference" panose="020B0604020202020204" charset="0"/>
              </a:rPr>
              <a:t>acquiert ainsi pour la première fois une unité nationale</a:t>
            </a:r>
            <a:r>
              <a:rPr lang="fr-FR" sz="3600" dirty="0">
                <a:solidFill>
                  <a:srgbClr val="F9FAFD"/>
                </a:solidFill>
                <a:latin typeface="Glacial Indifference" panose="020B0604020202020204" charset="0"/>
              </a:rPr>
              <a:t>.</a:t>
            </a:r>
          </a:p>
          <a:p>
            <a:pPr marL="0" lvl="0" indent="0" algn="r">
              <a:spcBef>
                <a:spcPct val="0"/>
              </a:spcBef>
            </a:pPr>
            <a:endParaRPr lang="fr-FR" sz="2600" dirty="0">
              <a:solidFill>
                <a:srgbClr val="F9FAFD"/>
              </a:solidFill>
              <a:latin typeface="Glacial Indifference" panose="020B0604020202020204" charset="0"/>
            </a:endParaRPr>
          </a:p>
          <a:p>
            <a:pPr marL="0" lvl="0" indent="0" algn="r">
              <a:spcBef>
                <a:spcPct val="0"/>
              </a:spcBef>
            </a:pPr>
            <a:r>
              <a:rPr lang="fr-FR" sz="2600" dirty="0">
                <a:solidFill>
                  <a:srgbClr val="FFFFFF"/>
                </a:solidFill>
                <a:latin typeface="Glacial Indifference"/>
              </a:rPr>
              <a:t>Perret, </a:t>
            </a:r>
            <a:r>
              <a:rPr lang="fr-FR" sz="2600" dirty="0">
                <a:solidFill>
                  <a:srgbClr val="FFFFFF"/>
                </a:solidFill>
                <a:latin typeface="Glacial Indifference Italics"/>
              </a:rPr>
              <a:t>Introduction à l’histoire de la langue française</a:t>
            </a:r>
            <a:r>
              <a:rPr lang="fr-FR" sz="2600" dirty="0">
                <a:solidFill>
                  <a:srgbClr val="FFFFFF"/>
                </a:solidFill>
                <a:latin typeface="Glacial Indifference"/>
              </a:rPr>
              <a:t>, pp. 36-37.</a:t>
            </a:r>
            <a:endParaRPr lang="fr-FR" sz="26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123937437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8CCA15B-1E80-9686-FF37-6FFDCDFAA358}"/>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E8F7C6D-AE34-25B6-B1C4-CDB2C682ABCE}"/>
              </a:ext>
            </a:extLst>
          </p:cNvPr>
          <p:cNvSpPr txBox="1"/>
          <p:nvPr/>
        </p:nvSpPr>
        <p:spPr>
          <a:xfrm>
            <a:off x="914400" y="9669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EA54EB79-B9CF-5894-B07B-A5F27B68EF3E}"/>
              </a:ext>
            </a:extLst>
          </p:cNvPr>
          <p:cNvSpPr txBox="1"/>
          <p:nvPr/>
        </p:nvSpPr>
        <p:spPr>
          <a:xfrm>
            <a:off x="990600" y="2628900"/>
            <a:ext cx="16154400" cy="6147837"/>
          </a:xfrm>
          <a:prstGeom prst="rect">
            <a:avLst/>
          </a:prstGeom>
        </p:spPr>
        <p:txBody>
          <a:bodyPr wrap="square" lIns="0" tIns="0" rIns="0" bIns="0" rtlCol="0" anchor="t">
            <a:spAutoFit/>
          </a:bodyPr>
          <a:lstStyle/>
          <a:p>
            <a:pPr marL="0" lvl="1" algn="just">
              <a:lnSpc>
                <a:spcPct val="110000"/>
              </a:lnSpc>
              <a:spcBef>
                <a:spcPct val="0"/>
              </a:spcBef>
              <a:spcAft>
                <a:spcPts val="1200"/>
              </a:spcAft>
              <a:defRPr/>
            </a:pPr>
            <a:r>
              <a:rPr lang="fr-FR" sz="3500" dirty="0">
                <a:solidFill>
                  <a:srgbClr val="F9FAFD"/>
                </a:solidFill>
                <a:latin typeface="Glacial Indifference" panose="020B0604020202020204" charset="0"/>
              </a:rPr>
              <a:t>« Le Code civil des Français fut promulgué le 21 mars 1804. </a:t>
            </a:r>
          </a:p>
          <a:p>
            <a:pPr marL="0" lvl="1" algn="just">
              <a:lnSpc>
                <a:spcPct val="110000"/>
              </a:lnSpc>
              <a:spcBef>
                <a:spcPct val="0"/>
              </a:spcBef>
              <a:defRPr/>
            </a:pPr>
            <a:r>
              <a:rPr lang="fr-FR" sz="3500" dirty="0">
                <a:solidFill>
                  <a:srgbClr val="F9FAFD"/>
                </a:solidFill>
                <a:latin typeface="Glacial Indifference" panose="020B0604020202020204" charset="0"/>
              </a:rPr>
              <a:t>Napoléon réussit là où tous les gouvernements avaient </a:t>
            </a:r>
            <a:r>
              <a:rPr lang="fr-FR" sz="3500">
                <a:solidFill>
                  <a:srgbClr val="F9FAFD"/>
                </a:solidFill>
                <a:latin typeface="Glacial Indifference" panose="020B0604020202020204" charset="0"/>
              </a:rPr>
              <a:t>échoué avant </a:t>
            </a:r>
            <a:r>
              <a:rPr lang="fr-FR" sz="3500" dirty="0">
                <a:solidFill>
                  <a:srgbClr val="F9FAFD"/>
                </a:solidFill>
                <a:latin typeface="Glacial Indifference" panose="020B0604020202020204" charset="0"/>
              </a:rPr>
              <a:t>lui : l’adoption d’un Code des lois civiles bien rédigé, facile à interpréter, triomphe du droit écrit sur les coutumes. Il fut le moteur de ce grand œuvre pensé et préparé par une cohorte des juristes de premier plan, auxquels il fournit les moyens de travailler, non sans parfois intervenir pour trancher certaines questions. </a:t>
            </a:r>
          </a:p>
          <a:p>
            <a:pPr marL="0" lvl="1" algn="just">
              <a:lnSpc>
                <a:spcPct val="110000"/>
              </a:lnSpc>
              <a:spcBef>
                <a:spcPct val="0"/>
              </a:spcBef>
              <a:spcAft>
                <a:spcPts val="1800"/>
              </a:spcAft>
              <a:defRPr/>
            </a:pPr>
            <a:r>
              <a:rPr lang="fr-FR" sz="3500" dirty="0">
                <a:solidFill>
                  <a:srgbClr val="F9FAFD"/>
                </a:solidFill>
                <a:latin typeface="Glacial Indifference" panose="020B0604020202020204" charset="0"/>
              </a:rPr>
              <a:t>L’entreprise était éminemment politique : plus qu’une conception du droit, elle contenait une vision de la société. On ne se contenta pas de compiler, mais on construisit autour de grandes options idéologiques ».</a:t>
            </a:r>
          </a:p>
          <a:p>
            <a:pPr marL="0" lvl="1" algn="r">
              <a:spcBef>
                <a:spcPct val="0"/>
              </a:spcBef>
              <a:spcAft>
                <a:spcPts val="3000"/>
              </a:spcAft>
              <a:defRPr/>
            </a:pPr>
            <a:r>
              <a:rPr lang="fr-FR" sz="2800" dirty="0">
                <a:solidFill>
                  <a:srgbClr val="F9FAFD"/>
                </a:solidFill>
                <a:latin typeface="Glacial Indifference" panose="020B0604020202020204" charset="0"/>
              </a:rPr>
              <a:t>Site d’histoire de la Fondation Napoléon</a:t>
            </a:r>
          </a:p>
        </p:txBody>
      </p:sp>
    </p:spTree>
    <p:extLst>
      <p:ext uri="{BB962C8B-B14F-4D97-AF65-F5344CB8AC3E}">
        <p14:creationId xmlns:p14="http://schemas.microsoft.com/office/powerpoint/2010/main" val="387627645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02AD79F-9607-ADD7-6ADD-C317B61C511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EB99C35-70B0-749B-F72D-3F236D80621F}"/>
              </a:ext>
            </a:extLst>
          </p:cNvPr>
          <p:cNvSpPr txBox="1"/>
          <p:nvPr/>
        </p:nvSpPr>
        <p:spPr>
          <a:xfrm>
            <a:off x="914400" y="9669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26D82673-921E-C16E-BF56-4025C716C761}"/>
              </a:ext>
            </a:extLst>
          </p:cNvPr>
          <p:cNvSpPr txBox="1"/>
          <p:nvPr/>
        </p:nvSpPr>
        <p:spPr>
          <a:xfrm>
            <a:off x="990600" y="2628900"/>
            <a:ext cx="16268700" cy="5993949"/>
          </a:xfrm>
          <a:prstGeom prst="rect">
            <a:avLst/>
          </a:prstGeom>
        </p:spPr>
        <p:txBody>
          <a:bodyPr wrap="square" lIns="0" tIns="0" rIns="0" bIns="0" rtlCol="0" anchor="t">
            <a:spAutoFit/>
          </a:bodyPr>
          <a:lstStyle/>
          <a:p>
            <a:pPr marL="0" lvl="1" algn="just">
              <a:lnSpc>
                <a:spcPct val="110000"/>
              </a:lnSpc>
              <a:spcBef>
                <a:spcPct val="0"/>
              </a:spcBef>
              <a:defRPr/>
            </a:pPr>
            <a:r>
              <a:rPr lang="fr-FR" sz="3500" dirty="0">
                <a:solidFill>
                  <a:srgbClr val="F9FAFD"/>
                </a:solidFill>
                <a:latin typeface="Glacial Indifference" panose="020B0604020202020204" charset="0"/>
              </a:rPr>
              <a:t>Les « </a:t>
            </a:r>
            <a:r>
              <a:rPr lang="fr-FR" sz="3500" u="sng" dirty="0">
                <a:solidFill>
                  <a:srgbClr val="F9FAFD"/>
                </a:solidFill>
                <a:latin typeface="Glacial Indifference" panose="020B0604020202020204" charset="0"/>
              </a:rPr>
              <a:t>grands principes du Code Civil</a:t>
            </a:r>
            <a:r>
              <a:rPr lang="fr-FR" sz="3500" dirty="0">
                <a:solidFill>
                  <a:srgbClr val="F9FAFD"/>
                </a:solidFill>
                <a:latin typeface="Glacial Indifference" panose="020B0604020202020204" charset="0"/>
              </a:rPr>
              <a:t> »</a:t>
            </a:r>
          </a:p>
          <a:p>
            <a:pPr marL="0" lvl="1" algn="just">
              <a:lnSpc>
                <a:spcPct val="110000"/>
              </a:lnSpc>
              <a:spcBef>
                <a:spcPct val="0"/>
              </a:spcBef>
              <a:defRPr/>
            </a:pPr>
            <a:endParaRPr lang="fr-FR" sz="3500" dirty="0">
              <a:solidFill>
                <a:srgbClr val="F9FAFD"/>
              </a:solidFill>
              <a:latin typeface="Glacial Indifference" panose="020B0604020202020204" charset="0"/>
            </a:endParaRPr>
          </a:p>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 1°) </a:t>
            </a:r>
            <a:r>
              <a:rPr lang="fr-FR" sz="3500" u="sng" dirty="0">
                <a:solidFill>
                  <a:srgbClr val="F9FAFD"/>
                </a:solidFill>
                <a:latin typeface="Glacial Indifference" panose="020B0604020202020204" charset="0"/>
              </a:rPr>
              <a:t>Égalité de tous les citoyens devant la loi</a:t>
            </a:r>
            <a:r>
              <a:rPr lang="fr-FR" sz="3500" dirty="0">
                <a:solidFill>
                  <a:srgbClr val="F9FAFD"/>
                </a:solidFill>
                <a:latin typeface="Glacial Indifference" panose="020B0604020202020204" charset="0"/>
              </a:rPr>
              <a:t>. Tout Français devait jouir des droits civils, sauf à en être privé pour des motifs légaux. </a:t>
            </a:r>
          </a:p>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Cela ne signifiait pas que le Code était égalitaire : les codificateurs ne prétendaient pas mettre en œuvre un dispositif visant à rectifier les inégalités créées par la marche de la société, prolongeant ainsi l’esprit de la Déclaration des droits de l’Homme et du Citoyen. </a:t>
            </a:r>
          </a:p>
          <a:p>
            <a:pPr marL="0" lvl="1" algn="just">
              <a:lnSpc>
                <a:spcPct val="110000"/>
              </a:lnSpc>
              <a:spcBef>
                <a:spcPct val="0"/>
              </a:spcBef>
              <a:spcAft>
                <a:spcPts val="600"/>
              </a:spcAft>
              <a:defRPr/>
            </a:pPr>
            <a:r>
              <a:rPr lang="fr-FR" sz="3500" u="sng" dirty="0">
                <a:solidFill>
                  <a:srgbClr val="F9FAFD"/>
                </a:solidFill>
                <a:latin typeface="Glacial Indifference" panose="020B0604020202020204" charset="0"/>
              </a:rPr>
              <a:t>Égalité des droits n’était pas égalitarisme</a:t>
            </a:r>
            <a:r>
              <a:rPr lang="fr-FR" sz="3500" dirty="0">
                <a:solidFill>
                  <a:srgbClr val="F9FAFD"/>
                </a:solidFill>
                <a:latin typeface="Glacial Indifference" panose="020B0604020202020204" charset="0"/>
              </a:rPr>
              <a:t> ».</a:t>
            </a:r>
          </a:p>
          <a:p>
            <a:pPr marL="0" lvl="1" algn="r">
              <a:spcBef>
                <a:spcPct val="0"/>
              </a:spcBef>
              <a:spcAft>
                <a:spcPts val="3000"/>
              </a:spcAft>
              <a:defRPr/>
            </a:pPr>
            <a:r>
              <a:rPr lang="fr-FR" sz="2800" dirty="0">
                <a:solidFill>
                  <a:srgbClr val="F9FAFD"/>
                </a:solidFill>
                <a:latin typeface="Glacial Indifference" panose="020B0604020202020204" charset="0"/>
              </a:rPr>
              <a:t>Site d’histoire de la Fondation Napoléon</a:t>
            </a:r>
          </a:p>
        </p:txBody>
      </p:sp>
    </p:spTree>
    <p:extLst>
      <p:ext uri="{BB962C8B-B14F-4D97-AF65-F5344CB8AC3E}">
        <p14:creationId xmlns:p14="http://schemas.microsoft.com/office/powerpoint/2010/main" val="180687767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738CB6D4-2211-FA46-49FD-1D2361E1651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CA4640BB-FAF7-E7FF-B59B-DA666C31A964}"/>
              </a:ext>
            </a:extLst>
          </p:cNvPr>
          <p:cNvSpPr txBox="1"/>
          <p:nvPr/>
        </p:nvSpPr>
        <p:spPr>
          <a:xfrm>
            <a:off x="990600" y="9669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5801431-7F91-A781-6CE5-64CA68006540}"/>
              </a:ext>
            </a:extLst>
          </p:cNvPr>
          <p:cNvSpPr txBox="1"/>
          <p:nvPr/>
        </p:nvSpPr>
        <p:spPr>
          <a:xfrm>
            <a:off x="990600" y="2628900"/>
            <a:ext cx="16154400" cy="5840060"/>
          </a:xfrm>
          <a:prstGeom prst="rect">
            <a:avLst/>
          </a:prstGeom>
        </p:spPr>
        <p:txBody>
          <a:bodyPr wrap="square" lIns="0" tIns="0" rIns="0" bIns="0" rtlCol="0" anchor="t">
            <a:spAutoFit/>
          </a:bodyPr>
          <a:lstStyle/>
          <a:p>
            <a:pPr marL="0" lvl="1" algn="just">
              <a:lnSpc>
                <a:spcPct val="110000"/>
              </a:lnSpc>
              <a:spcBef>
                <a:spcPct val="0"/>
              </a:spcBef>
              <a:defRPr/>
            </a:pPr>
            <a:r>
              <a:rPr lang="fr-FR" sz="3500" dirty="0">
                <a:solidFill>
                  <a:srgbClr val="F9FAFD"/>
                </a:solidFill>
                <a:latin typeface="Glacial Indifference" panose="020B0604020202020204" charset="0"/>
              </a:rPr>
              <a:t>Les « </a:t>
            </a:r>
            <a:r>
              <a:rPr lang="fr-FR" sz="3500" u="sng" dirty="0">
                <a:solidFill>
                  <a:srgbClr val="F9FAFD"/>
                </a:solidFill>
                <a:latin typeface="Glacial Indifference" panose="020B0604020202020204" charset="0"/>
              </a:rPr>
              <a:t>grands principes du Code Civil</a:t>
            </a:r>
            <a:r>
              <a:rPr lang="fr-FR" sz="3500" dirty="0">
                <a:solidFill>
                  <a:srgbClr val="F9FAFD"/>
                </a:solidFill>
                <a:latin typeface="Glacial Indifference" panose="020B0604020202020204" charset="0"/>
              </a:rPr>
              <a:t> »</a:t>
            </a:r>
          </a:p>
          <a:p>
            <a:pPr marL="0" lvl="1" algn="just">
              <a:lnSpc>
                <a:spcPct val="110000"/>
              </a:lnSpc>
              <a:spcBef>
                <a:spcPct val="0"/>
              </a:spcBef>
              <a:defRPr/>
            </a:pPr>
            <a:endParaRPr lang="fr-FR" sz="3500" dirty="0">
              <a:solidFill>
                <a:srgbClr val="F9FAFD"/>
              </a:solidFill>
              <a:latin typeface="Glacial Indifference" panose="020B0604020202020204" charset="0"/>
            </a:endParaRPr>
          </a:p>
          <a:p>
            <a:pPr marL="0" lvl="1" algn="just">
              <a:lnSpc>
                <a:spcPct val="110000"/>
              </a:lnSpc>
              <a:spcBef>
                <a:spcPct val="0"/>
              </a:spcBef>
              <a:defRPr/>
            </a:pPr>
            <a:r>
              <a:rPr lang="fr-FR" sz="3500" dirty="0">
                <a:solidFill>
                  <a:srgbClr val="F9FAFD"/>
                </a:solidFill>
                <a:latin typeface="Glacial Indifference" panose="020B0604020202020204" charset="0"/>
              </a:rPr>
              <a:t>« 2°) </a:t>
            </a:r>
            <a:r>
              <a:rPr lang="fr-FR" sz="3500" u="sng" dirty="0">
                <a:solidFill>
                  <a:srgbClr val="F9FAFD"/>
                </a:solidFill>
                <a:latin typeface="Glacial Indifference" panose="020B0604020202020204" charset="0"/>
              </a:rPr>
              <a:t>La non-confessionnalité de l’État</a:t>
            </a:r>
            <a:r>
              <a:rPr lang="fr-FR" sz="3500" dirty="0">
                <a:solidFill>
                  <a:srgbClr val="F9FAFD"/>
                </a:solidFill>
                <a:latin typeface="Glacial Indifference" panose="020B0604020202020204" charset="0"/>
              </a:rPr>
              <a:t>, point de départ de la laïcité française. Les actes d’état-civil étaient désormais établis par des agents publics et non plus par les paroisses, faute de quoi ils ne pouvaient produire d’effets juridiques. </a:t>
            </a:r>
          </a:p>
          <a:p>
            <a:pPr marL="0" lvl="1" algn="just">
              <a:lnSpc>
                <a:spcPct val="110000"/>
              </a:lnSpc>
              <a:spcBef>
                <a:spcPct val="0"/>
              </a:spcBef>
              <a:defRPr/>
            </a:pPr>
            <a:r>
              <a:rPr lang="fr-FR" sz="3500" dirty="0">
                <a:solidFill>
                  <a:srgbClr val="F9FAFD"/>
                </a:solidFill>
                <a:latin typeface="Glacial Indifference" panose="020B0604020202020204" charset="0"/>
              </a:rPr>
              <a:t>La nécessaire </a:t>
            </a:r>
            <a:r>
              <a:rPr lang="fr-FR" sz="3500" u="sng" dirty="0">
                <a:solidFill>
                  <a:srgbClr val="F9FAFD"/>
                </a:solidFill>
                <a:latin typeface="Glacial Indifference" panose="020B0604020202020204" charset="0"/>
              </a:rPr>
              <a:t>antériorité du mariage civil par rapport au mariage religieux</a:t>
            </a:r>
            <a:r>
              <a:rPr lang="fr-FR" sz="3500" dirty="0">
                <a:solidFill>
                  <a:srgbClr val="F9FAFD"/>
                </a:solidFill>
                <a:latin typeface="Glacial Indifference" panose="020B0604020202020204" charset="0"/>
              </a:rPr>
              <a:t> était proclamée avec force. […] </a:t>
            </a:r>
          </a:p>
          <a:p>
            <a:pPr marL="0" lvl="1" algn="just">
              <a:lnSpc>
                <a:spcPct val="110000"/>
              </a:lnSpc>
              <a:spcBef>
                <a:spcPct val="0"/>
              </a:spcBef>
              <a:spcAft>
                <a:spcPts val="600"/>
              </a:spcAft>
              <a:defRPr/>
            </a:pPr>
            <a:r>
              <a:rPr lang="fr-FR" sz="3500" u="sng" dirty="0">
                <a:solidFill>
                  <a:srgbClr val="F9FAFD"/>
                </a:solidFill>
                <a:latin typeface="Glacial Indifference" panose="020B0604020202020204" charset="0"/>
              </a:rPr>
              <a:t>Le divorce était reconnu</a:t>
            </a:r>
            <a:r>
              <a:rPr lang="fr-FR" sz="3500" dirty="0">
                <a:solidFill>
                  <a:srgbClr val="F9FAFD"/>
                </a:solidFill>
                <a:latin typeface="Glacial Indifference" panose="020B0604020202020204" charset="0"/>
              </a:rPr>
              <a:t>, contre l’avis de l’Église : le mariage était un contrat qui, comme tel, pouvait être dissout ».</a:t>
            </a:r>
          </a:p>
          <a:p>
            <a:pPr marL="0" lvl="1" algn="r">
              <a:spcBef>
                <a:spcPct val="0"/>
              </a:spcBef>
              <a:spcAft>
                <a:spcPts val="3000"/>
              </a:spcAft>
              <a:defRPr/>
            </a:pPr>
            <a:r>
              <a:rPr lang="fr-FR" sz="2800" dirty="0">
                <a:solidFill>
                  <a:srgbClr val="F9FAFD"/>
                </a:solidFill>
                <a:latin typeface="Glacial Indifference" panose="020B0604020202020204" charset="0"/>
              </a:rPr>
              <a:t>Site d’histoire de la Fondation Napoléon</a:t>
            </a:r>
          </a:p>
        </p:txBody>
      </p:sp>
    </p:spTree>
    <p:extLst>
      <p:ext uri="{BB962C8B-B14F-4D97-AF65-F5344CB8AC3E}">
        <p14:creationId xmlns:p14="http://schemas.microsoft.com/office/powerpoint/2010/main" val="77937006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C81F6F4B-508D-0DD1-A6C4-203483A992F5}"/>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9288040-4882-795E-5EA3-6F03F1464FA4}"/>
              </a:ext>
            </a:extLst>
          </p:cNvPr>
          <p:cNvSpPr txBox="1"/>
          <p:nvPr/>
        </p:nvSpPr>
        <p:spPr>
          <a:xfrm>
            <a:off x="914400" y="9669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065B23CD-E4B8-8432-1B09-FD3D5B7F4AA3}"/>
              </a:ext>
            </a:extLst>
          </p:cNvPr>
          <p:cNvSpPr txBox="1"/>
          <p:nvPr/>
        </p:nvSpPr>
        <p:spPr>
          <a:xfrm>
            <a:off x="990600" y="2552700"/>
            <a:ext cx="16154400" cy="7178888"/>
          </a:xfrm>
          <a:prstGeom prst="rect">
            <a:avLst/>
          </a:prstGeom>
        </p:spPr>
        <p:txBody>
          <a:bodyPr wrap="square" lIns="0" tIns="0" rIns="0" bIns="0" rtlCol="0" anchor="t">
            <a:spAutoFit/>
          </a:bodyPr>
          <a:lstStyle/>
          <a:p>
            <a:pPr marL="0" lvl="1" algn="just">
              <a:lnSpc>
                <a:spcPct val="110000"/>
              </a:lnSpc>
              <a:spcBef>
                <a:spcPct val="0"/>
              </a:spcBef>
              <a:defRPr/>
            </a:pPr>
            <a:r>
              <a:rPr lang="fr-FR" sz="3500" dirty="0">
                <a:solidFill>
                  <a:srgbClr val="F9FAFD"/>
                </a:solidFill>
                <a:latin typeface="Glacial Indifference" panose="020B0604020202020204" charset="0"/>
              </a:rPr>
              <a:t>Les « </a:t>
            </a:r>
            <a:r>
              <a:rPr lang="fr-FR" sz="3500" u="sng" dirty="0">
                <a:solidFill>
                  <a:srgbClr val="F9FAFD"/>
                </a:solidFill>
                <a:latin typeface="Glacial Indifference" panose="020B0604020202020204" charset="0"/>
              </a:rPr>
              <a:t>grands principes du Code Civil</a:t>
            </a:r>
            <a:r>
              <a:rPr lang="fr-FR" sz="3500" dirty="0">
                <a:solidFill>
                  <a:srgbClr val="F9FAFD"/>
                </a:solidFill>
                <a:latin typeface="Glacial Indifference" panose="020B0604020202020204" charset="0"/>
              </a:rPr>
              <a:t> »</a:t>
            </a:r>
          </a:p>
          <a:p>
            <a:pPr marL="0" lvl="1" algn="just">
              <a:lnSpc>
                <a:spcPct val="110000"/>
              </a:lnSpc>
              <a:spcBef>
                <a:spcPct val="0"/>
              </a:spcBef>
              <a:defRPr/>
            </a:pPr>
            <a:endParaRPr lang="fr-FR" sz="3500" dirty="0">
              <a:solidFill>
                <a:srgbClr val="F9FAFD"/>
              </a:solidFill>
              <a:latin typeface="Glacial Indifference" panose="020B0604020202020204" charset="0"/>
            </a:endParaRPr>
          </a:p>
          <a:p>
            <a:pPr marL="0" lvl="1" algn="just">
              <a:lnSpc>
                <a:spcPct val="110000"/>
              </a:lnSpc>
              <a:spcBef>
                <a:spcPct val="0"/>
              </a:spcBef>
              <a:defRPr/>
            </a:pPr>
            <a:r>
              <a:rPr lang="fr-FR" sz="3500" dirty="0">
                <a:solidFill>
                  <a:srgbClr val="F9FAFD"/>
                </a:solidFill>
                <a:latin typeface="Glacial Indifference" panose="020B0604020202020204" charset="0"/>
              </a:rPr>
              <a:t>« 3°) </a:t>
            </a:r>
            <a:r>
              <a:rPr lang="fr-FR" sz="3500" u="sng" dirty="0">
                <a:solidFill>
                  <a:srgbClr val="F9FAFD"/>
                </a:solidFill>
                <a:latin typeface="Glacial Indifference" panose="020B0604020202020204" charset="0"/>
              </a:rPr>
              <a:t>L’organisation de la famille était hiérarchisée</a:t>
            </a:r>
            <a:r>
              <a:rPr lang="fr-FR" sz="3500" dirty="0">
                <a:solidFill>
                  <a:srgbClr val="F9FAFD"/>
                </a:solidFill>
                <a:latin typeface="Glacial Indifference" panose="020B0604020202020204" charset="0"/>
              </a:rPr>
              <a:t>, avec le mari ou le père au sommet. </a:t>
            </a:r>
          </a:p>
          <a:p>
            <a:pPr marL="0" lvl="1" algn="just">
              <a:lnSpc>
                <a:spcPct val="110000"/>
              </a:lnSpc>
              <a:spcBef>
                <a:spcPct val="0"/>
              </a:spcBef>
              <a:defRPr/>
            </a:pPr>
            <a:r>
              <a:rPr lang="fr-FR" sz="3500" dirty="0">
                <a:solidFill>
                  <a:srgbClr val="F9FAFD"/>
                </a:solidFill>
                <a:latin typeface="Glacial Indifference" panose="020B0604020202020204" charset="0"/>
              </a:rPr>
              <a:t>Le </a:t>
            </a:r>
            <a:r>
              <a:rPr lang="fr-FR" sz="3500" u="sng" dirty="0">
                <a:solidFill>
                  <a:srgbClr val="F9FAFD"/>
                </a:solidFill>
                <a:latin typeface="Glacial Indifference" panose="020B0604020202020204" charset="0"/>
              </a:rPr>
              <a:t>statut de la femme</a:t>
            </a:r>
            <a:r>
              <a:rPr lang="fr-FR" sz="3500" dirty="0">
                <a:solidFill>
                  <a:srgbClr val="F9FAFD"/>
                </a:solidFill>
                <a:latin typeface="Glacial Indifference" panose="020B0604020202020204" charset="0"/>
              </a:rPr>
              <a:t> (qu’il s’agisse de la fille ou de l’épouse) était donc </a:t>
            </a:r>
            <a:r>
              <a:rPr lang="fr-FR" sz="3500" u="sng" dirty="0">
                <a:solidFill>
                  <a:srgbClr val="F9FAFD"/>
                </a:solidFill>
                <a:latin typeface="Glacial Indifference" panose="020B0604020202020204" charset="0"/>
              </a:rPr>
              <a:t>marqué par l’inégalité</a:t>
            </a:r>
            <a:r>
              <a:rPr lang="fr-FR" sz="3500" dirty="0">
                <a:solidFill>
                  <a:srgbClr val="F9FAFD"/>
                </a:solidFill>
                <a:latin typeface="Glacial Indifference" panose="020B0604020202020204" charset="0"/>
              </a:rPr>
              <a:t>. Même lorsque la fille de la famille se mariait, elle était placée sous la tutelle de son mari. Elle ne jouissait de l’intégralité de ses droits que si elle restait célibataire ou devenait veuve.</a:t>
            </a:r>
          </a:p>
          <a:p>
            <a:pPr marL="0" lvl="1" algn="just">
              <a:lnSpc>
                <a:spcPct val="110000"/>
              </a:lnSpc>
              <a:spcBef>
                <a:spcPct val="0"/>
              </a:spcBef>
              <a:defRPr/>
            </a:pPr>
            <a:r>
              <a:rPr lang="fr-FR" sz="3500" dirty="0">
                <a:solidFill>
                  <a:srgbClr val="F9FAFD"/>
                </a:solidFill>
                <a:latin typeface="Glacial Indifference" panose="020B0604020202020204" charset="0"/>
              </a:rPr>
              <a:t>Les </a:t>
            </a:r>
            <a:r>
              <a:rPr lang="fr-FR" sz="3500" u="sng" dirty="0">
                <a:solidFill>
                  <a:srgbClr val="F9FAFD"/>
                </a:solidFill>
                <a:latin typeface="Glacial Indifference" panose="020B0604020202020204" charset="0"/>
              </a:rPr>
              <a:t>enfants</a:t>
            </a:r>
            <a:r>
              <a:rPr lang="fr-FR" sz="3500" dirty="0">
                <a:solidFill>
                  <a:srgbClr val="F9FAFD"/>
                </a:solidFill>
                <a:latin typeface="Glacial Indifference" panose="020B0604020202020204" charset="0"/>
              </a:rPr>
              <a:t> étaient assujettis à un </a:t>
            </a:r>
            <a:r>
              <a:rPr lang="fr-FR" sz="3500" u="sng" dirty="0">
                <a:solidFill>
                  <a:srgbClr val="F9FAFD"/>
                </a:solidFill>
                <a:latin typeface="Glacial Indifference" panose="020B0604020202020204" charset="0"/>
              </a:rPr>
              <a:t>régime semblable</a:t>
            </a:r>
            <a:r>
              <a:rPr lang="fr-FR" sz="3500" dirty="0">
                <a:solidFill>
                  <a:srgbClr val="F9FAFD"/>
                </a:solidFill>
                <a:latin typeface="Glacial Indifference" panose="020B0604020202020204" charset="0"/>
              </a:rPr>
              <a:t> les obligeant, par exemple, à obtenir l’autorisation du père pour se marier, jusqu’à l’âge de vingt-cinq ans.</a:t>
            </a:r>
          </a:p>
          <a:p>
            <a:pPr marL="0" lvl="1" algn="just">
              <a:lnSpc>
                <a:spcPct val="110000"/>
              </a:lnSpc>
              <a:spcBef>
                <a:spcPct val="0"/>
              </a:spcBef>
              <a:spcAft>
                <a:spcPts val="1800"/>
              </a:spcAft>
              <a:defRPr/>
            </a:pPr>
            <a:r>
              <a:rPr lang="fr-FR" sz="3500" dirty="0">
                <a:solidFill>
                  <a:srgbClr val="F9FAFD"/>
                </a:solidFill>
                <a:latin typeface="Glacial Indifference" panose="020B0604020202020204" charset="0"/>
              </a:rPr>
              <a:t>En contrepartie, l’époux devait protection à l’épouse et à ses enfants ».</a:t>
            </a:r>
          </a:p>
          <a:p>
            <a:pPr marL="0" lvl="1" algn="r">
              <a:spcBef>
                <a:spcPct val="0"/>
              </a:spcBef>
              <a:spcAft>
                <a:spcPts val="3000"/>
              </a:spcAft>
              <a:defRPr/>
            </a:pPr>
            <a:r>
              <a:rPr lang="fr-FR" sz="2800" dirty="0">
                <a:solidFill>
                  <a:srgbClr val="F9FAFD"/>
                </a:solidFill>
                <a:latin typeface="Glacial Indifference" panose="020B0604020202020204" charset="0"/>
              </a:rPr>
              <a:t>Site d’histoire de la Fondation Napoléon</a:t>
            </a:r>
          </a:p>
        </p:txBody>
      </p:sp>
    </p:spTree>
    <p:extLst>
      <p:ext uri="{BB962C8B-B14F-4D97-AF65-F5344CB8AC3E}">
        <p14:creationId xmlns:p14="http://schemas.microsoft.com/office/powerpoint/2010/main" val="201993252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A18F9B6A-EC36-3F7F-9B7B-BEAE53B20CA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DC8F84A-AFA0-6986-17D6-9BAF9C39F4C0}"/>
              </a:ext>
            </a:extLst>
          </p:cNvPr>
          <p:cNvSpPr txBox="1"/>
          <p:nvPr/>
        </p:nvSpPr>
        <p:spPr>
          <a:xfrm>
            <a:off x="914400" y="9525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9563D265-F8C8-EF3F-44B2-486718ACD1B7}"/>
              </a:ext>
            </a:extLst>
          </p:cNvPr>
          <p:cNvSpPr txBox="1"/>
          <p:nvPr/>
        </p:nvSpPr>
        <p:spPr>
          <a:xfrm>
            <a:off x="914400" y="2552700"/>
            <a:ext cx="16154400" cy="7101944"/>
          </a:xfrm>
          <a:prstGeom prst="rect">
            <a:avLst/>
          </a:prstGeom>
        </p:spPr>
        <p:txBody>
          <a:bodyPr wrap="square" lIns="0" tIns="0" rIns="0" bIns="0" rtlCol="0" anchor="t">
            <a:spAutoFit/>
          </a:bodyPr>
          <a:lstStyle/>
          <a:p>
            <a:pPr marL="0" lvl="1" algn="just">
              <a:lnSpc>
                <a:spcPct val="110000"/>
              </a:lnSpc>
              <a:spcBef>
                <a:spcPct val="0"/>
              </a:spcBef>
              <a:defRPr/>
            </a:pPr>
            <a:r>
              <a:rPr lang="fr-FR" sz="3500" dirty="0">
                <a:solidFill>
                  <a:srgbClr val="F9FAFD"/>
                </a:solidFill>
                <a:latin typeface="Glacial Indifference" panose="020B0604020202020204" charset="0"/>
              </a:rPr>
              <a:t>Les « </a:t>
            </a:r>
            <a:r>
              <a:rPr lang="fr-FR" sz="3500" u="sng" dirty="0">
                <a:solidFill>
                  <a:srgbClr val="F9FAFD"/>
                </a:solidFill>
                <a:latin typeface="Glacial Indifference" panose="020B0604020202020204" charset="0"/>
              </a:rPr>
              <a:t>grands principes du Code Civil</a:t>
            </a:r>
            <a:r>
              <a:rPr lang="fr-FR" sz="3500" dirty="0">
                <a:solidFill>
                  <a:srgbClr val="F9FAFD"/>
                </a:solidFill>
                <a:latin typeface="Glacial Indifference" panose="020B0604020202020204" charset="0"/>
              </a:rPr>
              <a:t> »</a:t>
            </a:r>
          </a:p>
          <a:p>
            <a:pPr marL="0" lvl="1" algn="just">
              <a:lnSpc>
                <a:spcPct val="110000"/>
              </a:lnSpc>
              <a:spcBef>
                <a:spcPct val="0"/>
              </a:spcBef>
              <a:defRPr/>
            </a:pPr>
            <a:endParaRPr lang="fr-FR" sz="3500" dirty="0">
              <a:solidFill>
                <a:srgbClr val="F9FAFD"/>
              </a:solidFill>
              <a:latin typeface="Glacial Indifference" panose="020B0604020202020204" charset="0"/>
            </a:endParaRPr>
          </a:p>
          <a:p>
            <a:pPr marL="0" lvl="1" algn="just">
              <a:lnSpc>
                <a:spcPct val="110000"/>
              </a:lnSpc>
              <a:spcBef>
                <a:spcPct val="0"/>
              </a:spcBef>
              <a:defRPr/>
            </a:pPr>
            <a:r>
              <a:rPr lang="fr-FR" sz="3500" dirty="0">
                <a:solidFill>
                  <a:srgbClr val="F9FAFD"/>
                </a:solidFill>
                <a:latin typeface="Glacial Indifference" panose="020B0604020202020204" charset="0"/>
              </a:rPr>
              <a:t>« 4°) </a:t>
            </a:r>
            <a:r>
              <a:rPr lang="fr-FR" sz="3500" u="sng" dirty="0">
                <a:solidFill>
                  <a:srgbClr val="F9FAFD"/>
                </a:solidFill>
                <a:latin typeface="Glacial Indifference" panose="020B0604020202020204" charset="0"/>
              </a:rPr>
              <a:t>Le droit de propriété était déclaré "absolu"</a:t>
            </a:r>
            <a:r>
              <a:rPr lang="fr-FR" sz="3500" dirty="0">
                <a:solidFill>
                  <a:srgbClr val="F9FAFD"/>
                </a:solidFill>
                <a:latin typeface="Glacial Indifference" panose="020B0604020202020204" charset="0"/>
              </a:rPr>
              <a:t>. Chaque propriétaire était libre de jouir et de disposer de ses biens comme il l’entendait, à condition de ne pas en faire "un usage prohibé par les lois et les règlements" (art. 544). </a:t>
            </a:r>
          </a:p>
          <a:p>
            <a:pPr marL="0" lvl="1" algn="just">
              <a:lnSpc>
                <a:spcPct val="110000"/>
              </a:lnSpc>
              <a:spcBef>
                <a:spcPct val="0"/>
              </a:spcBef>
              <a:defRPr/>
            </a:pPr>
            <a:r>
              <a:rPr lang="fr-FR" sz="3500" dirty="0">
                <a:solidFill>
                  <a:srgbClr val="F9FAFD"/>
                </a:solidFill>
                <a:latin typeface="Glacial Indifference" panose="020B0604020202020204" charset="0"/>
              </a:rPr>
              <a:t>Le droit de propriété ne souffrait que de très rares exceptions : en matière de successions avec la réserve et dans les cas d’expropriation pour cause d’utilité publique. Dans ce dernier cas, comme l’avait proclamé la Déclaration de 1789, le propriétaire devait percevoir une "juste et préalable indemnité". </a:t>
            </a:r>
          </a:p>
          <a:p>
            <a:pPr marL="0" lvl="1" algn="just">
              <a:lnSpc>
                <a:spcPct val="110000"/>
              </a:lnSpc>
              <a:spcBef>
                <a:spcPct val="0"/>
              </a:spcBef>
              <a:spcAft>
                <a:spcPts val="1200"/>
              </a:spcAft>
              <a:defRPr/>
            </a:pPr>
            <a:r>
              <a:rPr lang="fr-FR" sz="3500" dirty="0">
                <a:solidFill>
                  <a:srgbClr val="F9FAFD"/>
                </a:solidFill>
                <a:latin typeface="Glacial Indifference" panose="020B0604020202020204" charset="0"/>
              </a:rPr>
              <a:t>Un chiffre illustre l’importance de la propriété dans cette conception : le Code Civil consacrait </a:t>
            </a:r>
            <a:r>
              <a:rPr lang="fr-FR" sz="3500" u="sng" dirty="0">
                <a:solidFill>
                  <a:srgbClr val="F9FAFD"/>
                </a:solidFill>
                <a:latin typeface="Glacial Indifference" panose="020B0604020202020204" charset="0"/>
              </a:rPr>
              <a:t>1 570 articles (sur  2281) à la propriété</a:t>
            </a:r>
            <a:r>
              <a:rPr lang="fr-FR" sz="3500" dirty="0">
                <a:solidFill>
                  <a:srgbClr val="F9FAFD"/>
                </a:solidFill>
                <a:latin typeface="Glacial Indifference" panose="020B0604020202020204" charset="0"/>
              </a:rPr>
              <a:t> ».</a:t>
            </a:r>
          </a:p>
          <a:p>
            <a:pPr marL="0" lvl="1" algn="r">
              <a:spcBef>
                <a:spcPct val="0"/>
              </a:spcBef>
              <a:spcAft>
                <a:spcPts val="3000"/>
              </a:spcAft>
              <a:defRPr/>
            </a:pPr>
            <a:r>
              <a:rPr lang="fr-FR" sz="2800" dirty="0">
                <a:solidFill>
                  <a:srgbClr val="F9FAFD"/>
                </a:solidFill>
                <a:latin typeface="Glacial Indifference" panose="020B0604020202020204" charset="0"/>
              </a:rPr>
              <a:t>Site d’histoire de la Fondation Napoléon</a:t>
            </a:r>
          </a:p>
        </p:txBody>
      </p:sp>
    </p:spTree>
    <p:extLst>
      <p:ext uri="{BB962C8B-B14F-4D97-AF65-F5344CB8AC3E}">
        <p14:creationId xmlns:p14="http://schemas.microsoft.com/office/powerpoint/2010/main" val="33314636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D7E46BD-9E87-0EBE-6D3B-645699703FC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64E5B18-36F7-A20C-9D73-2C77C4ECFB37}"/>
              </a:ext>
            </a:extLst>
          </p:cNvPr>
          <p:cNvSpPr txBox="1"/>
          <p:nvPr/>
        </p:nvSpPr>
        <p:spPr>
          <a:xfrm>
            <a:off x="990600" y="4335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Digression sur le divorce</a:t>
            </a:r>
            <a:endPar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
        <p:nvSpPr>
          <p:cNvPr id="3" name="TextBox 3">
            <a:extLst>
              <a:ext uri="{FF2B5EF4-FFF2-40B4-BE49-F238E27FC236}">
                <a16:creationId xmlns:a16="http://schemas.microsoft.com/office/drawing/2014/main" id="{95C43064-AF2A-6B92-8114-70186DECE1B8}"/>
              </a:ext>
            </a:extLst>
          </p:cNvPr>
          <p:cNvSpPr txBox="1"/>
          <p:nvPr/>
        </p:nvSpPr>
        <p:spPr>
          <a:xfrm>
            <a:off x="990600" y="2019300"/>
            <a:ext cx="16154400" cy="7605159"/>
          </a:xfrm>
          <a:prstGeom prst="rect">
            <a:avLst/>
          </a:prstGeom>
        </p:spPr>
        <p:txBody>
          <a:bodyPr wrap="square" lIns="0" tIns="0" rIns="0" bIns="0" rtlCol="0" anchor="t">
            <a:spAutoFit/>
          </a:bodyPr>
          <a:lstStyle/>
          <a:p>
            <a:pPr marL="0" lvl="1" algn="just">
              <a:lnSpc>
                <a:spcPct val="110000"/>
              </a:lnSpc>
              <a:spcBef>
                <a:spcPct val="0"/>
              </a:spcBef>
              <a:spcAft>
                <a:spcPts val="3600"/>
              </a:spcAft>
              <a:defRPr/>
            </a:pPr>
            <a:r>
              <a:rPr lang="fr-FR" sz="3400" dirty="0">
                <a:solidFill>
                  <a:srgbClr val="F9FAFD"/>
                </a:solidFill>
                <a:latin typeface="Glacial Indifference" panose="020B0604020202020204" charset="0"/>
              </a:rPr>
              <a:t>« </a:t>
            </a:r>
            <a:r>
              <a:rPr lang="fr-FR" sz="3600" u="sng" dirty="0">
                <a:solidFill>
                  <a:schemeClr val="bg1"/>
                </a:solidFill>
                <a:latin typeface="Glacial Indifference" panose="020B0604020202020204" charset="0"/>
                <a:hlinkClick r:id="rId3">
                  <a:extLst>
                    <a:ext uri="{A12FA001-AC4F-418D-AE19-62706E023703}">
                      <ahyp:hlinkClr xmlns:ahyp="http://schemas.microsoft.com/office/drawing/2018/hyperlinkcolor" val="tx"/>
                    </a:ext>
                  </a:extLst>
                </a:hlinkClick>
              </a:rPr>
              <a:t>Réformes historiques du divorce</a:t>
            </a:r>
            <a:endParaRPr lang="fr-FR" sz="3400" dirty="0">
              <a:solidFill>
                <a:schemeClr val="bg1"/>
              </a:solidFill>
              <a:latin typeface="Glacial Indifference" panose="020B0604020202020204" charset="0"/>
            </a:endParaRPr>
          </a:p>
          <a:p>
            <a:pPr lvl="1" indent="-457200" algn="just">
              <a:lnSpc>
                <a:spcPct val="110000"/>
              </a:lnSpc>
              <a:spcBef>
                <a:spcPct val="0"/>
              </a:spcBef>
              <a:spcAft>
                <a:spcPts val="1800"/>
              </a:spcAft>
              <a:buFont typeface="Arial" panose="020B0604020202020204" pitchFamily="34" charset="0"/>
              <a:buChar char="•"/>
              <a:defRPr/>
            </a:pPr>
            <a:r>
              <a:rPr lang="fr-FR" sz="3400" u="sng" dirty="0">
                <a:solidFill>
                  <a:srgbClr val="F9FAFD"/>
                </a:solidFill>
                <a:latin typeface="Glacial Indifference" panose="020B0604020202020204" charset="0"/>
              </a:rPr>
              <a:t>Chez les Romains</a:t>
            </a:r>
            <a:r>
              <a:rPr lang="fr-FR" sz="3400" dirty="0">
                <a:solidFill>
                  <a:srgbClr val="F9FAFD"/>
                </a:solidFill>
                <a:latin typeface="Glacial Indifference" panose="020B0604020202020204" charset="0"/>
              </a:rPr>
              <a:t>, on pratique de façon courante le divorce.</a:t>
            </a:r>
          </a:p>
          <a:p>
            <a:pPr lvl="1" indent="-457200" algn="just">
              <a:lnSpc>
                <a:spcPct val="110000"/>
              </a:lnSpc>
              <a:spcBef>
                <a:spcPct val="0"/>
              </a:spcBef>
              <a:spcAft>
                <a:spcPts val="1800"/>
              </a:spcAft>
              <a:buFont typeface="Arial" panose="020B0604020202020204" pitchFamily="34" charset="0"/>
              <a:buChar char="•"/>
              <a:defRPr/>
            </a:pPr>
            <a:r>
              <a:rPr lang="fr-FR" sz="3400" dirty="0">
                <a:solidFill>
                  <a:srgbClr val="F9FAFD"/>
                </a:solidFill>
                <a:latin typeface="Glacial Indifference" panose="020B0604020202020204" charset="0"/>
              </a:rPr>
              <a:t>Pendant le </a:t>
            </a:r>
            <a:r>
              <a:rPr lang="fr-FR" sz="3400" u="sng" dirty="0">
                <a:solidFill>
                  <a:srgbClr val="F9FAFD"/>
                </a:solidFill>
                <a:latin typeface="Glacial Indifference" panose="020B0604020202020204" charset="0"/>
              </a:rPr>
              <a:t>Moyen-Age</a:t>
            </a:r>
            <a:r>
              <a:rPr lang="fr-FR" sz="3400" dirty="0">
                <a:solidFill>
                  <a:srgbClr val="F9FAFD"/>
                </a:solidFill>
                <a:latin typeface="Glacial Indifference" panose="020B0604020202020204" charset="0"/>
              </a:rPr>
              <a:t>, le mariage est une institution éphémère […]. Puis à la fin du XI</a:t>
            </a:r>
            <a:r>
              <a:rPr lang="fr-FR" sz="3400" baseline="30000" dirty="0">
                <a:solidFill>
                  <a:srgbClr val="F9FAFD"/>
                </a:solidFill>
                <a:latin typeface="Glacial Indifference" panose="020B0604020202020204" charset="0"/>
              </a:rPr>
              <a:t>ème</a:t>
            </a:r>
            <a:r>
              <a:rPr lang="fr-FR" sz="3400" dirty="0">
                <a:solidFill>
                  <a:srgbClr val="F9FAFD"/>
                </a:solidFill>
                <a:latin typeface="Glacial Indifference" panose="020B0604020202020204" charset="0"/>
              </a:rPr>
              <a:t> siècle, l'Église commence à édicter sa norme du mariage.</a:t>
            </a:r>
          </a:p>
          <a:p>
            <a:pPr lvl="1" indent="-457200" algn="just">
              <a:lnSpc>
                <a:spcPct val="110000"/>
              </a:lnSpc>
              <a:spcBef>
                <a:spcPct val="0"/>
              </a:spcBef>
              <a:spcAft>
                <a:spcPts val="1800"/>
              </a:spcAft>
              <a:buFont typeface="Arial" panose="020B0604020202020204" pitchFamily="34" charset="0"/>
              <a:buChar char="•"/>
              <a:defRPr/>
            </a:pPr>
            <a:r>
              <a:rPr lang="fr-FR" sz="3400" dirty="0">
                <a:solidFill>
                  <a:srgbClr val="F9FAFD"/>
                </a:solidFill>
                <a:latin typeface="Glacial Indifference" panose="020B0604020202020204" charset="0"/>
              </a:rPr>
              <a:t>Au </a:t>
            </a:r>
            <a:r>
              <a:rPr lang="fr-FR" sz="3400" u="sng" dirty="0">
                <a:solidFill>
                  <a:srgbClr val="F9FAFD"/>
                </a:solidFill>
                <a:latin typeface="Glacial Indifference" panose="020B0604020202020204" charset="0"/>
              </a:rPr>
              <a:t>XVI</a:t>
            </a:r>
            <a:r>
              <a:rPr lang="fr-FR" sz="3400" u="sng" baseline="30000" dirty="0">
                <a:solidFill>
                  <a:srgbClr val="F9FAFD"/>
                </a:solidFill>
                <a:latin typeface="Glacial Indifference" panose="020B0604020202020204" charset="0"/>
              </a:rPr>
              <a:t>ème</a:t>
            </a:r>
            <a:r>
              <a:rPr lang="fr-FR" sz="3400" u="sng" dirty="0">
                <a:solidFill>
                  <a:srgbClr val="F9FAFD"/>
                </a:solidFill>
                <a:latin typeface="Glacial Indifference" panose="020B0604020202020204" charset="0"/>
              </a:rPr>
              <a:t> siècle</a:t>
            </a:r>
            <a:r>
              <a:rPr lang="fr-FR" sz="3400" dirty="0">
                <a:solidFill>
                  <a:srgbClr val="F9FAFD"/>
                </a:solidFill>
                <a:latin typeface="Glacial Indifference" panose="020B0604020202020204" charset="0"/>
              </a:rPr>
              <a:t>, </a:t>
            </a:r>
            <a:r>
              <a:rPr lang="fr-FR" sz="3400" u="sng" dirty="0">
                <a:solidFill>
                  <a:srgbClr val="F9FAFD"/>
                </a:solidFill>
                <a:latin typeface="Glacial Indifference" panose="020B0604020202020204" charset="0"/>
              </a:rPr>
              <a:t>l'Eglise prône l'indissolubilité du mariage</a:t>
            </a:r>
            <a:r>
              <a:rPr lang="fr-FR" sz="3400" dirty="0">
                <a:solidFill>
                  <a:srgbClr val="F9FAFD"/>
                </a:solidFill>
                <a:latin typeface="Glacial Indifference" panose="020B0604020202020204" charset="0"/>
              </a:rPr>
              <a:t>, qui est un sacrement. Sous la pression religieuse, le divorce est interdit (1563, Concile de Trente).</a:t>
            </a:r>
          </a:p>
          <a:p>
            <a:pPr lvl="1" indent="-457200" algn="just">
              <a:lnSpc>
                <a:spcPct val="110000"/>
              </a:lnSpc>
              <a:spcBef>
                <a:spcPct val="0"/>
              </a:spcBef>
              <a:spcAft>
                <a:spcPts val="1800"/>
              </a:spcAft>
              <a:buFont typeface="Arial" panose="020B0604020202020204" pitchFamily="34" charset="0"/>
              <a:buChar char="•"/>
              <a:defRPr/>
            </a:pPr>
            <a:r>
              <a:rPr lang="fr-FR" sz="3400" dirty="0">
                <a:solidFill>
                  <a:srgbClr val="F9FAFD"/>
                </a:solidFill>
                <a:latin typeface="Glacial Indifference" panose="020B0604020202020204" charset="0"/>
              </a:rPr>
              <a:t>A la </a:t>
            </a:r>
            <a:r>
              <a:rPr lang="fr-FR" sz="3400" u="sng" dirty="0">
                <a:solidFill>
                  <a:srgbClr val="F9FAFD"/>
                </a:solidFill>
                <a:latin typeface="Glacial Indifference" panose="020B0604020202020204" charset="0"/>
              </a:rPr>
              <a:t>fin de l'Ancien Régime</a:t>
            </a:r>
            <a:r>
              <a:rPr lang="fr-FR" sz="3400" dirty="0">
                <a:solidFill>
                  <a:srgbClr val="F9FAFD"/>
                </a:solidFill>
                <a:latin typeface="Glacial Indifference" panose="020B0604020202020204" charset="0"/>
              </a:rPr>
              <a:t>, les </a:t>
            </a:r>
            <a:r>
              <a:rPr lang="fr-FR" sz="3400" u="sng" dirty="0">
                <a:solidFill>
                  <a:srgbClr val="F9FAFD"/>
                </a:solidFill>
                <a:latin typeface="Glacial Indifference" panose="020B0604020202020204" charset="0"/>
              </a:rPr>
              <a:t>philosophes des Lumières</a:t>
            </a:r>
            <a:r>
              <a:rPr lang="fr-FR" sz="3400" dirty="0">
                <a:solidFill>
                  <a:srgbClr val="F9FAFD"/>
                </a:solidFill>
                <a:latin typeface="Glacial Indifference" panose="020B0604020202020204" charset="0"/>
              </a:rPr>
              <a:t> (notamment Montesquieu et Voltaire) sont </a:t>
            </a:r>
            <a:r>
              <a:rPr lang="fr-FR" sz="3400" u="sng" dirty="0">
                <a:solidFill>
                  <a:srgbClr val="F9FAFD"/>
                </a:solidFill>
                <a:latin typeface="Glacial Indifference" panose="020B0604020202020204" charset="0"/>
              </a:rPr>
              <a:t>favorables au divorce</a:t>
            </a:r>
            <a:r>
              <a:rPr lang="fr-FR" sz="3400" dirty="0">
                <a:solidFill>
                  <a:srgbClr val="F9FAFD"/>
                </a:solidFill>
                <a:latin typeface="Glacial Indifference" panose="020B0604020202020204" charset="0"/>
              </a:rPr>
              <a:t> et condamnent l'indissolubilité du mariage.</a:t>
            </a:r>
          </a:p>
          <a:p>
            <a:pPr lvl="1" indent="-457200" algn="just">
              <a:lnSpc>
                <a:spcPct val="110000"/>
              </a:lnSpc>
              <a:spcBef>
                <a:spcPct val="0"/>
              </a:spcBef>
              <a:buFont typeface="Arial" panose="020B0604020202020204" pitchFamily="34" charset="0"/>
              <a:buChar char="•"/>
              <a:defRPr/>
            </a:pPr>
            <a:r>
              <a:rPr lang="fr-FR" sz="3400" dirty="0">
                <a:solidFill>
                  <a:srgbClr val="F9FAFD"/>
                </a:solidFill>
                <a:latin typeface="Glacial Indifference" panose="020B0604020202020204" charset="0"/>
              </a:rPr>
              <a:t>A la </a:t>
            </a:r>
            <a:r>
              <a:rPr lang="fr-FR" sz="3400" u="sng" dirty="0">
                <a:solidFill>
                  <a:srgbClr val="F9FAFD"/>
                </a:solidFill>
                <a:latin typeface="Glacial Indifference" panose="020B0604020202020204" charset="0"/>
              </a:rPr>
              <a:t>Révolution Française</a:t>
            </a:r>
            <a:r>
              <a:rPr lang="fr-FR" sz="3400" dirty="0">
                <a:solidFill>
                  <a:srgbClr val="F9FAFD"/>
                </a:solidFill>
                <a:latin typeface="Glacial Indifference" panose="020B0604020202020204" charset="0"/>
              </a:rPr>
              <a:t>, les </a:t>
            </a:r>
            <a:r>
              <a:rPr lang="fr-FR" sz="3400" u="sng" dirty="0">
                <a:solidFill>
                  <a:srgbClr val="F9FAFD"/>
                </a:solidFill>
                <a:latin typeface="Glacial Indifference" panose="020B0604020202020204" charset="0"/>
              </a:rPr>
              <a:t>révolutionnaires</a:t>
            </a:r>
            <a:r>
              <a:rPr lang="fr-FR" sz="3400" dirty="0">
                <a:solidFill>
                  <a:srgbClr val="F9FAFD"/>
                </a:solidFill>
                <a:latin typeface="Glacial Indifference" panose="020B0604020202020204" charset="0"/>
              </a:rPr>
              <a:t> bouleversent l'ordre établi en </a:t>
            </a:r>
            <a:r>
              <a:rPr lang="fr-FR" sz="3400" u="sng" dirty="0">
                <a:solidFill>
                  <a:srgbClr val="F9FAFD"/>
                </a:solidFill>
                <a:latin typeface="Glacial Indifference" panose="020B0604020202020204" charset="0"/>
              </a:rPr>
              <a:t>désacralisant et laïcisant le mariage</a:t>
            </a:r>
            <a:r>
              <a:rPr lang="fr-FR" sz="3400" dirty="0">
                <a:solidFill>
                  <a:srgbClr val="F9FAFD"/>
                </a:solidFill>
                <a:latin typeface="Glacial Indifference" panose="020B0604020202020204" charset="0"/>
              </a:rPr>
              <a:t> ».</a:t>
            </a:r>
          </a:p>
          <a:p>
            <a:pPr marL="0" lvl="1" algn="r">
              <a:spcBef>
                <a:spcPct val="0"/>
              </a:spcBef>
              <a:spcAft>
                <a:spcPts val="3000"/>
              </a:spcAft>
              <a:defRPr/>
            </a:pPr>
            <a:r>
              <a:rPr lang="fr-FR" sz="2800" dirty="0">
                <a:solidFill>
                  <a:srgbClr val="F9FAFD"/>
                </a:solidFill>
                <a:latin typeface="Glacial Indifference" panose="020B0604020202020204" charset="0"/>
              </a:rPr>
              <a:t>Site du Ministère de la Justice</a:t>
            </a:r>
          </a:p>
        </p:txBody>
      </p:sp>
    </p:spTree>
    <p:extLst>
      <p:ext uri="{BB962C8B-B14F-4D97-AF65-F5344CB8AC3E}">
        <p14:creationId xmlns:p14="http://schemas.microsoft.com/office/powerpoint/2010/main" val="334814709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2C5DADC-1C88-A7DD-A113-6D35119B2CB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87F78B7-AE8E-543E-9F04-640D8BA356F5}"/>
              </a:ext>
            </a:extLst>
          </p:cNvPr>
          <p:cNvSpPr txBox="1"/>
          <p:nvPr/>
        </p:nvSpPr>
        <p:spPr>
          <a:xfrm>
            <a:off x="990600" y="8763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Digression sur le divorce</a:t>
            </a:r>
            <a:endPar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
        <p:nvSpPr>
          <p:cNvPr id="3" name="TextBox 3">
            <a:extLst>
              <a:ext uri="{FF2B5EF4-FFF2-40B4-BE49-F238E27FC236}">
                <a16:creationId xmlns:a16="http://schemas.microsoft.com/office/drawing/2014/main" id="{4BA68732-2FD1-32B4-AE33-F3F8F6F09F93}"/>
              </a:ext>
            </a:extLst>
          </p:cNvPr>
          <p:cNvSpPr txBox="1"/>
          <p:nvPr/>
        </p:nvSpPr>
        <p:spPr>
          <a:xfrm>
            <a:off x="990600" y="2523202"/>
            <a:ext cx="16154400" cy="6586418"/>
          </a:xfrm>
          <a:prstGeom prst="rect">
            <a:avLst/>
          </a:prstGeom>
        </p:spPr>
        <p:txBody>
          <a:bodyPr wrap="square" lIns="0" tIns="0" rIns="0" bIns="0" rtlCol="0" anchor="t">
            <a:spAutoFit/>
          </a:bodyPr>
          <a:lstStyle/>
          <a:p>
            <a:pPr marL="0" lvl="1" algn="just">
              <a:lnSpc>
                <a:spcPct val="110000"/>
              </a:lnSpc>
              <a:spcBef>
                <a:spcPct val="0"/>
              </a:spcBef>
              <a:spcAft>
                <a:spcPts val="1200"/>
              </a:spcAft>
              <a:defRPr/>
            </a:pPr>
            <a:r>
              <a:rPr lang="fr-FR" sz="3500" dirty="0">
                <a:solidFill>
                  <a:srgbClr val="F9FAFD"/>
                </a:solidFill>
                <a:latin typeface="Glacial Indifference" panose="020B0604020202020204" charset="0"/>
              </a:rPr>
              <a:t>« </a:t>
            </a:r>
            <a:r>
              <a:rPr lang="fr-FR" sz="3500" u="sng" dirty="0">
                <a:solidFill>
                  <a:srgbClr val="F9FAFD"/>
                </a:solidFill>
                <a:latin typeface="Glacial Indifference" panose="020B0604020202020204" charset="0"/>
              </a:rPr>
              <a:t>La Constitution du 3 septembre 1791 institue le mariage civil</a:t>
            </a:r>
            <a:r>
              <a:rPr lang="fr-FR" sz="3500" dirty="0">
                <a:solidFill>
                  <a:srgbClr val="F9FAFD"/>
                </a:solidFill>
                <a:latin typeface="Glacial Indifference" panose="020B0604020202020204" charset="0"/>
              </a:rPr>
              <a:t>. Si le mariage n'est qu'un contrat aux yeux de la loi civile, il doit pouvoir être rompu librement par l'accord des deux parties : </a:t>
            </a:r>
            <a:r>
              <a:rPr lang="fr-FR" sz="3500" u="sng" dirty="0">
                <a:solidFill>
                  <a:srgbClr val="F9FAFD"/>
                </a:solidFill>
                <a:latin typeface="Glacial Indifference" panose="020B0604020202020204" charset="0"/>
              </a:rPr>
              <a:t>la loi du 20 septembre 1792 instaure alors le divorce</a:t>
            </a:r>
            <a:r>
              <a:rPr lang="fr-FR" sz="3500" dirty="0">
                <a:solidFill>
                  <a:srgbClr val="F9FAFD"/>
                </a:solidFill>
                <a:latin typeface="Glacial Indifference" panose="020B0604020202020204" charset="0"/>
              </a:rPr>
              <a:t>. Son préambule fixe les ambitions de la réforme engagée : "La faculté de divorcer résulte de la liberté individuelle, dont un engagement indissoluble serait la perte". Mais la </a:t>
            </a:r>
            <a:r>
              <a:rPr lang="fr-FR" sz="3500" u="sng" dirty="0">
                <a:solidFill>
                  <a:srgbClr val="F9FAFD"/>
                </a:solidFill>
                <a:latin typeface="Glacial Indifference" panose="020B0604020202020204" charset="0"/>
              </a:rPr>
              <a:t>loi</a:t>
            </a:r>
            <a:r>
              <a:rPr lang="fr-FR" sz="3500" dirty="0">
                <a:solidFill>
                  <a:srgbClr val="F9FAFD"/>
                </a:solidFill>
                <a:latin typeface="Glacial Indifference" panose="020B0604020202020204" charset="0"/>
              </a:rPr>
              <a:t> est </a:t>
            </a:r>
            <a:r>
              <a:rPr lang="fr-FR" sz="3500" u="sng" dirty="0">
                <a:solidFill>
                  <a:srgbClr val="F9FAFD"/>
                </a:solidFill>
                <a:latin typeface="Glacial Indifference" panose="020B0604020202020204" charset="0"/>
              </a:rPr>
              <a:t>critiquée</a:t>
            </a:r>
            <a:r>
              <a:rPr lang="fr-FR" sz="3500" dirty="0">
                <a:solidFill>
                  <a:srgbClr val="F9FAFD"/>
                </a:solidFill>
                <a:latin typeface="Glacial Indifference" panose="020B0604020202020204" charset="0"/>
              </a:rPr>
              <a:t> pour son </a:t>
            </a:r>
            <a:r>
              <a:rPr lang="fr-FR" sz="3500" u="sng" dirty="0">
                <a:solidFill>
                  <a:srgbClr val="F9FAFD"/>
                </a:solidFill>
                <a:latin typeface="Glacial Indifference" panose="020B0604020202020204" charset="0"/>
              </a:rPr>
              <a:t>trop grand libéralisme</a:t>
            </a:r>
            <a:r>
              <a:rPr lang="fr-FR" sz="3500" dirty="0">
                <a:solidFill>
                  <a:srgbClr val="F9FAFD"/>
                </a:solidFill>
                <a:latin typeface="Glacial Indifference" panose="020B0604020202020204" charset="0"/>
              </a:rPr>
              <a:t>, les abus et l'anarchie sont dénoncés.</a:t>
            </a:r>
          </a:p>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Le </a:t>
            </a:r>
            <a:r>
              <a:rPr lang="fr-FR" sz="3500" u="sng" dirty="0">
                <a:solidFill>
                  <a:srgbClr val="F9FAFD"/>
                </a:solidFill>
                <a:latin typeface="Glacial Indifference" panose="020B0604020202020204" charset="0"/>
              </a:rPr>
              <a:t>Code civil de 1804 revient sur les excès de cette législation</a:t>
            </a:r>
            <a:r>
              <a:rPr lang="fr-FR" sz="3500" dirty="0">
                <a:solidFill>
                  <a:srgbClr val="F9FAFD"/>
                </a:solidFill>
                <a:latin typeface="Glacial Indifference" panose="020B0604020202020204" charset="0"/>
              </a:rPr>
              <a:t>. Il </a:t>
            </a:r>
            <a:r>
              <a:rPr lang="fr-FR" sz="3500" u="sng" dirty="0">
                <a:solidFill>
                  <a:srgbClr val="F9FAFD"/>
                </a:solidFill>
                <a:latin typeface="Glacial Indifference" panose="020B0604020202020204" charset="0"/>
              </a:rPr>
              <a:t>restreint la possibilité de divorcer à la faute</a:t>
            </a:r>
            <a:r>
              <a:rPr lang="fr-FR" sz="3500" dirty="0">
                <a:solidFill>
                  <a:srgbClr val="F9FAFD"/>
                </a:solidFill>
                <a:latin typeface="Glacial Indifference" panose="020B0604020202020204" charset="0"/>
              </a:rPr>
              <a:t>, les conditions sont limitées et pénalisantes pour les époux ».</a:t>
            </a:r>
          </a:p>
          <a:p>
            <a:pPr marL="0" lvl="1" algn="r">
              <a:spcBef>
                <a:spcPct val="0"/>
              </a:spcBef>
              <a:spcAft>
                <a:spcPts val="3000"/>
              </a:spcAft>
              <a:defRPr/>
            </a:pPr>
            <a:r>
              <a:rPr lang="fr-FR" sz="2800" dirty="0">
                <a:solidFill>
                  <a:srgbClr val="F9FAFD"/>
                </a:solidFill>
                <a:latin typeface="Glacial Indifference" panose="020B0604020202020204" charset="0"/>
              </a:rPr>
              <a:t>Site du Ministère de la Justice</a:t>
            </a:r>
          </a:p>
        </p:txBody>
      </p:sp>
    </p:spTree>
    <p:extLst>
      <p:ext uri="{BB962C8B-B14F-4D97-AF65-F5344CB8AC3E}">
        <p14:creationId xmlns:p14="http://schemas.microsoft.com/office/powerpoint/2010/main" val="326645923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397488DD-0AFE-C5AD-0652-088DC8FD2CA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73B58B6-49E7-70B7-BA49-3775BB8F1990}"/>
              </a:ext>
            </a:extLst>
          </p:cNvPr>
          <p:cNvSpPr txBox="1"/>
          <p:nvPr/>
        </p:nvSpPr>
        <p:spPr>
          <a:xfrm>
            <a:off x="952500" y="8763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Digression sur le divorce</a:t>
            </a:r>
            <a:endPar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
        <p:nvSpPr>
          <p:cNvPr id="3" name="TextBox 3">
            <a:extLst>
              <a:ext uri="{FF2B5EF4-FFF2-40B4-BE49-F238E27FC236}">
                <a16:creationId xmlns:a16="http://schemas.microsoft.com/office/drawing/2014/main" id="{16A35A05-D03E-06E6-F23F-2EE1A6871825}"/>
              </a:ext>
            </a:extLst>
          </p:cNvPr>
          <p:cNvSpPr txBox="1"/>
          <p:nvPr/>
        </p:nvSpPr>
        <p:spPr>
          <a:xfrm>
            <a:off x="990600" y="2476500"/>
            <a:ext cx="16154400" cy="6817251"/>
          </a:xfrm>
          <a:prstGeom prst="rect">
            <a:avLst/>
          </a:prstGeom>
        </p:spPr>
        <p:txBody>
          <a:bodyPr wrap="square" lIns="0" tIns="0" rIns="0" bIns="0" rtlCol="0" anchor="t">
            <a:spAutoFit/>
          </a:bodyPr>
          <a:lstStyle/>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 La </a:t>
            </a:r>
            <a:r>
              <a:rPr lang="fr-FR" sz="3500" u="sng" dirty="0">
                <a:solidFill>
                  <a:srgbClr val="F9FAFD"/>
                </a:solidFill>
                <a:latin typeface="Glacial Indifference" panose="020B0604020202020204" charset="0"/>
              </a:rPr>
              <a:t>Restauration</a:t>
            </a:r>
            <a:r>
              <a:rPr lang="fr-FR" sz="3500" dirty="0">
                <a:solidFill>
                  <a:srgbClr val="F9FAFD"/>
                </a:solidFill>
                <a:latin typeface="Glacial Indifference" panose="020B0604020202020204" charset="0"/>
              </a:rPr>
              <a:t> réaffirme l'</a:t>
            </a:r>
            <a:r>
              <a:rPr lang="fr-FR" sz="3500" u="sng" dirty="0">
                <a:solidFill>
                  <a:srgbClr val="F9FAFD"/>
                </a:solidFill>
                <a:latin typeface="Glacial Indifference" panose="020B0604020202020204" charset="0"/>
              </a:rPr>
              <a:t>indissolubilité du mariage</a:t>
            </a:r>
            <a:r>
              <a:rPr lang="fr-FR" sz="3500" dirty="0">
                <a:solidFill>
                  <a:srgbClr val="F9FAFD"/>
                </a:solidFill>
                <a:latin typeface="Glacial Indifference" panose="020B0604020202020204" charset="0"/>
              </a:rPr>
              <a:t>. Le divorce, considéré comme "un </a:t>
            </a:r>
            <a:r>
              <a:rPr lang="fr-FR" sz="3500" u="sng" dirty="0">
                <a:solidFill>
                  <a:srgbClr val="F9FAFD"/>
                </a:solidFill>
                <a:latin typeface="Glacial Indifference" panose="020B0604020202020204" charset="0"/>
              </a:rPr>
              <a:t>poison révolutionnaire</a:t>
            </a:r>
            <a:r>
              <a:rPr lang="fr-FR" sz="3500" dirty="0">
                <a:solidFill>
                  <a:srgbClr val="F9FAFD"/>
                </a:solidFill>
                <a:latin typeface="Glacial Indifference" panose="020B0604020202020204" charset="0"/>
              </a:rPr>
              <a:t>", est aboli par la loi du 8 mai 1816, dite </a:t>
            </a:r>
            <a:r>
              <a:rPr lang="fr-FR" sz="3500" u="sng" dirty="0">
                <a:solidFill>
                  <a:srgbClr val="F9FAFD"/>
                </a:solidFill>
                <a:latin typeface="Glacial Indifference" panose="020B0604020202020204" charset="0"/>
              </a:rPr>
              <a:t>Loi Bonald</a:t>
            </a:r>
            <a:r>
              <a:rPr lang="fr-FR" sz="3500" dirty="0">
                <a:solidFill>
                  <a:srgbClr val="F9FAFD"/>
                </a:solidFill>
                <a:latin typeface="Glacial Indifference" panose="020B0604020202020204" charset="0"/>
              </a:rPr>
              <a:t>. </a:t>
            </a:r>
          </a:p>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La royauté de retour au pouvoir veut "rendre au mariage toute sa dignité dans l'intérêt de la religion, des mœurs, de la monarchie et de la famille". </a:t>
            </a:r>
          </a:p>
          <a:p>
            <a:pPr marL="0" lvl="1" algn="just">
              <a:lnSpc>
                <a:spcPct val="110000"/>
              </a:lnSpc>
              <a:spcBef>
                <a:spcPct val="0"/>
              </a:spcBef>
              <a:spcAft>
                <a:spcPts val="1800"/>
              </a:spcAft>
              <a:defRPr/>
            </a:pPr>
            <a:r>
              <a:rPr lang="fr-FR" sz="3500" dirty="0">
                <a:solidFill>
                  <a:srgbClr val="F9FAFD"/>
                </a:solidFill>
                <a:latin typeface="Glacial Indifference" panose="020B0604020202020204" charset="0"/>
              </a:rPr>
              <a:t>[…] La III</a:t>
            </a:r>
            <a:r>
              <a:rPr lang="fr-FR" sz="3500" baseline="30000" dirty="0">
                <a:solidFill>
                  <a:srgbClr val="F9FAFD"/>
                </a:solidFill>
                <a:latin typeface="Glacial Indifference" panose="020B0604020202020204" charset="0"/>
              </a:rPr>
              <a:t>ème</a:t>
            </a:r>
            <a:r>
              <a:rPr lang="fr-FR" sz="3500" dirty="0">
                <a:solidFill>
                  <a:srgbClr val="F9FAFD"/>
                </a:solidFill>
                <a:latin typeface="Glacial Indifference" panose="020B0604020202020204" charset="0"/>
              </a:rPr>
              <a:t> République, par la </a:t>
            </a:r>
            <a:r>
              <a:rPr lang="fr-FR" sz="3500" u="sng" dirty="0">
                <a:solidFill>
                  <a:schemeClr val="bg1"/>
                </a:solidFill>
                <a:latin typeface="Glacial Indifference" panose="020B0604020202020204" charset="0"/>
                <a:hlinkClick r:id="rId3">
                  <a:extLst>
                    <a:ext uri="{A12FA001-AC4F-418D-AE19-62706E023703}">
                      <ahyp:hlinkClr xmlns:ahyp="http://schemas.microsoft.com/office/drawing/2018/hyperlinkcolor" val="tx"/>
                    </a:ext>
                  </a:extLst>
                </a:hlinkClick>
              </a:rPr>
              <a:t>Loi Naquet</a:t>
            </a:r>
            <a:r>
              <a:rPr lang="fr-FR" sz="3500" dirty="0">
                <a:solidFill>
                  <a:srgbClr val="F9FAFD"/>
                </a:solidFill>
                <a:latin typeface="Glacial Indifference" panose="020B0604020202020204" charset="0"/>
              </a:rPr>
              <a:t> du 27 juillet 1884 […] rétablit le divorce sur le seul fondement de fautes précises (adultère, condamnation à une peine afflictive et infamante, excès, sévices et injures graves) constituant un manquement aux obligations conjugales et rendant intolérable le maintien du lien conjugal.</a:t>
            </a:r>
          </a:p>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 Sous </a:t>
            </a:r>
            <a:r>
              <a:rPr lang="fr-FR" sz="3500" u="sng" dirty="0">
                <a:solidFill>
                  <a:srgbClr val="F9FAFD"/>
                </a:solidFill>
                <a:latin typeface="Glacial Indifference" panose="020B0604020202020204" charset="0"/>
              </a:rPr>
              <a:t>Vichy</a:t>
            </a:r>
            <a:r>
              <a:rPr lang="fr-FR" sz="3500" dirty="0">
                <a:solidFill>
                  <a:srgbClr val="F9FAFD"/>
                </a:solidFill>
                <a:latin typeface="Glacial Indifference" panose="020B0604020202020204" charset="0"/>
              </a:rPr>
              <a:t>, la </a:t>
            </a:r>
            <a:r>
              <a:rPr lang="fr-FR" sz="3500" u="sng" dirty="0">
                <a:solidFill>
                  <a:srgbClr val="F9FAFD"/>
                </a:solidFill>
                <a:latin typeface="Glacial Indifference" panose="020B0604020202020204" charset="0"/>
              </a:rPr>
              <a:t>loi du 2 avril 1941</a:t>
            </a:r>
            <a:r>
              <a:rPr lang="fr-FR" sz="3500" dirty="0">
                <a:solidFill>
                  <a:srgbClr val="F9FAFD"/>
                </a:solidFill>
                <a:latin typeface="Glacial Indifference" panose="020B0604020202020204" charset="0"/>
              </a:rPr>
              <a:t> interdit aux époux mariés depuis moins de 3 ans de divorcer ».</a:t>
            </a:r>
          </a:p>
          <a:p>
            <a:pPr marL="0" lvl="1" algn="r">
              <a:spcBef>
                <a:spcPct val="0"/>
              </a:spcBef>
              <a:spcAft>
                <a:spcPts val="3000"/>
              </a:spcAft>
              <a:defRPr/>
            </a:pPr>
            <a:r>
              <a:rPr lang="fr-FR" sz="2800" dirty="0">
                <a:solidFill>
                  <a:srgbClr val="F9FAFD"/>
                </a:solidFill>
                <a:latin typeface="Glacial Indifference" panose="020B0604020202020204" charset="0"/>
              </a:rPr>
              <a:t>Site du Ministère de la Justice</a:t>
            </a:r>
          </a:p>
        </p:txBody>
      </p:sp>
    </p:spTree>
    <p:extLst>
      <p:ext uri="{BB962C8B-B14F-4D97-AF65-F5344CB8AC3E}">
        <p14:creationId xmlns:p14="http://schemas.microsoft.com/office/powerpoint/2010/main" val="395190238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3D1FA00F-0280-507B-ACAD-62A74705C70B}"/>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37471EF-D682-44B7-B7D4-DB62F1AA62EA}"/>
              </a:ext>
            </a:extLst>
          </p:cNvPr>
          <p:cNvSpPr txBox="1"/>
          <p:nvPr/>
        </p:nvSpPr>
        <p:spPr>
          <a:xfrm>
            <a:off x="990600" y="8001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Digression sur le divorce</a:t>
            </a:r>
            <a:endPar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
        <p:nvSpPr>
          <p:cNvPr id="3" name="TextBox 3">
            <a:extLst>
              <a:ext uri="{FF2B5EF4-FFF2-40B4-BE49-F238E27FC236}">
                <a16:creationId xmlns:a16="http://schemas.microsoft.com/office/drawing/2014/main" id="{C6F0AA24-F18A-C91D-31A5-078B4C5074CC}"/>
              </a:ext>
            </a:extLst>
          </p:cNvPr>
          <p:cNvSpPr txBox="1"/>
          <p:nvPr/>
        </p:nvSpPr>
        <p:spPr>
          <a:xfrm>
            <a:off x="990600" y="2400300"/>
            <a:ext cx="16154400" cy="7069628"/>
          </a:xfrm>
          <a:prstGeom prst="rect">
            <a:avLst/>
          </a:prstGeom>
        </p:spPr>
        <p:txBody>
          <a:bodyPr wrap="square" lIns="0" tIns="0" rIns="0" bIns="0" rtlCol="0" anchor="t">
            <a:spAutoFit/>
          </a:bodyPr>
          <a:lstStyle/>
          <a:p>
            <a:pPr marL="0" lvl="1" algn="just">
              <a:lnSpc>
                <a:spcPct val="110000"/>
              </a:lnSpc>
              <a:spcBef>
                <a:spcPct val="0"/>
              </a:spcBef>
              <a:defRPr/>
            </a:pPr>
            <a:r>
              <a:rPr lang="fr-FR" sz="3400" dirty="0">
                <a:solidFill>
                  <a:srgbClr val="F9FAFD"/>
                </a:solidFill>
                <a:latin typeface="Glacial Indifference" panose="020B0604020202020204" charset="0"/>
              </a:rPr>
              <a:t>« En 1975, la </a:t>
            </a:r>
            <a:r>
              <a:rPr lang="fr-FR" sz="3400" u="sng" dirty="0">
                <a:solidFill>
                  <a:srgbClr val="F9FAFD"/>
                </a:solidFill>
                <a:latin typeface="Glacial Indifference" panose="020B0604020202020204" charset="0"/>
              </a:rPr>
              <a:t>loi n° 75-617 du 11 juillet 1975</a:t>
            </a:r>
            <a:r>
              <a:rPr lang="fr-FR" sz="3400" dirty="0">
                <a:solidFill>
                  <a:srgbClr val="F9FAFD"/>
                </a:solidFill>
                <a:latin typeface="Glacial Indifference" panose="020B0604020202020204" charset="0"/>
              </a:rPr>
              <a:t> portant réforme du divorce, initiée par Valery Giscard d'Estaing, constitue une </a:t>
            </a:r>
            <a:r>
              <a:rPr lang="fr-FR" sz="3400" u="sng" dirty="0">
                <a:solidFill>
                  <a:srgbClr val="F9FAFD"/>
                </a:solidFill>
                <a:latin typeface="Glacial Indifference" panose="020B0604020202020204" charset="0"/>
              </a:rPr>
              <a:t>refonte totale de la législation</a:t>
            </a:r>
            <a:r>
              <a:rPr lang="fr-FR" sz="3400" dirty="0">
                <a:solidFill>
                  <a:srgbClr val="F9FAFD"/>
                </a:solidFill>
                <a:latin typeface="Glacial Indifference" panose="020B0604020202020204" charset="0"/>
              </a:rPr>
              <a:t>, modifiant les conditions du divorce en substituant à un divorce fondé uniquement sur la faute une pluralité de cas de divorce (dont le divorce par consentement mutuel). </a:t>
            </a:r>
          </a:p>
          <a:p>
            <a:pPr marL="0" lvl="1" algn="just">
              <a:lnSpc>
                <a:spcPct val="110000"/>
              </a:lnSpc>
              <a:spcBef>
                <a:spcPct val="0"/>
              </a:spcBef>
              <a:spcAft>
                <a:spcPts val="1800"/>
              </a:spcAft>
              <a:defRPr/>
            </a:pPr>
            <a:r>
              <a:rPr lang="fr-FR" sz="3400" dirty="0">
                <a:solidFill>
                  <a:srgbClr val="F9FAFD"/>
                </a:solidFill>
                <a:latin typeface="Glacial Indifference" panose="020B0604020202020204" charset="0"/>
              </a:rPr>
              <a:t>Elle poursuit ainsi l'évolution historique vers la liberté de divorcer. Pourtant, la loi de 1975 ne répond plus complètement aux attentes et près de trente ans après, la nécessité de sa réforme est très généralement admise.</a:t>
            </a:r>
          </a:p>
          <a:p>
            <a:pPr marL="0" lvl="1" algn="just">
              <a:lnSpc>
                <a:spcPct val="110000"/>
              </a:lnSpc>
              <a:spcBef>
                <a:spcPct val="0"/>
              </a:spcBef>
              <a:spcAft>
                <a:spcPts val="600"/>
              </a:spcAft>
              <a:defRPr/>
            </a:pPr>
            <a:r>
              <a:rPr lang="fr-FR" sz="3400" dirty="0">
                <a:solidFill>
                  <a:srgbClr val="F9FAFD"/>
                </a:solidFill>
                <a:latin typeface="Glacial Indifference" panose="020B0604020202020204" charset="0"/>
              </a:rPr>
              <a:t>Le </a:t>
            </a:r>
            <a:r>
              <a:rPr lang="fr-FR" sz="3400" u="sng" dirty="0">
                <a:solidFill>
                  <a:srgbClr val="F9FAFD"/>
                </a:solidFill>
                <a:latin typeface="Glacial Indifference" panose="020B0604020202020204" charset="0"/>
              </a:rPr>
              <a:t>1</a:t>
            </a:r>
            <a:r>
              <a:rPr lang="fr-FR" sz="3400" u="sng" baseline="30000" dirty="0">
                <a:solidFill>
                  <a:srgbClr val="F9FAFD"/>
                </a:solidFill>
                <a:latin typeface="Glacial Indifference" panose="020B0604020202020204" charset="0"/>
              </a:rPr>
              <a:t>er</a:t>
            </a:r>
            <a:r>
              <a:rPr lang="fr-FR" sz="3400" u="sng" dirty="0">
                <a:solidFill>
                  <a:srgbClr val="F9FAFD"/>
                </a:solidFill>
                <a:latin typeface="Glacial Indifference" panose="020B0604020202020204" charset="0"/>
              </a:rPr>
              <a:t> janvier 2005</a:t>
            </a:r>
            <a:r>
              <a:rPr lang="fr-FR" sz="3400" dirty="0">
                <a:solidFill>
                  <a:srgbClr val="F9FAFD"/>
                </a:solidFill>
                <a:latin typeface="Glacial Indifference" panose="020B0604020202020204" charset="0"/>
              </a:rPr>
              <a:t>, entrera en vigueur la </a:t>
            </a:r>
            <a:r>
              <a:rPr lang="fr-FR" sz="3400" u="sng" dirty="0">
                <a:solidFill>
                  <a:srgbClr val="F9FAFD"/>
                </a:solidFill>
                <a:latin typeface="Glacial Indifference" panose="020B0604020202020204" charset="0"/>
              </a:rPr>
              <a:t>nouvelle loi relative au divorce</a:t>
            </a:r>
            <a:r>
              <a:rPr lang="fr-FR" sz="3400" dirty="0">
                <a:solidFill>
                  <a:srgbClr val="F9FAFD"/>
                </a:solidFill>
                <a:latin typeface="Glacial Indifference" panose="020B0604020202020204" charset="0"/>
              </a:rPr>
              <a:t> adoptée par l'Assemblée nationale […]. Elle traduit le souci du législateur de simplifier les procédures tout en maintenant leur caractère judiciaire et d'apaiser les relations entre époux qui recourent au divorce ».</a:t>
            </a:r>
          </a:p>
          <a:p>
            <a:pPr marL="0" lvl="1" algn="r">
              <a:spcBef>
                <a:spcPct val="0"/>
              </a:spcBef>
              <a:spcAft>
                <a:spcPts val="3000"/>
              </a:spcAft>
              <a:defRPr/>
            </a:pPr>
            <a:r>
              <a:rPr lang="fr-FR" sz="2800" dirty="0">
                <a:solidFill>
                  <a:srgbClr val="F9FAFD"/>
                </a:solidFill>
                <a:latin typeface="Glacial Indifference" panose="020B0604020202020204" charset="0"/>
              </a:rPr>
              <a:t>Site du Ministère de la Justice</a:t>
            </a:r>
          </a:p>
        </p:txBody>
      </p:sp>
    </p:spTree>
    <p:extLst>
      <p:ext uri="{BB962C8B-B14F-4D97-AF65-F5344CB8AC3E}">
        <p14:creationId xmlns:p14="http://schemas.microsoft.com/office/powerpoint/2010/main" val="23249306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7D4CCC8B-B9F3-3CEE-6434-E20A83D1E73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A526682-11F5-48F1-00D4-9C6951B70ED3}"/>
              </a:ext>
            </a:extLst>
          </p:cNvPr>
          <p:cNvSpPr txBox="1"/>
          <p:nvPr/>
        </p:nvSpPr>
        <p:spPr>
          <a:xfrm>
            <a:off x="762000" y="4953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2507394E-6F32-BD99-CE09-B6A22F5C752C}"/>
              </a:ext>
            </a:extLst>
          </p:cNvPr>
          <p:cNvSpPr txBox="1"/>
          <p:nvPr/>
        </p:nvSpPr>
        <p:spPr>
          <a:xfrm>
            <a:off x="838200" y="2031548"/>
            <a:ext cx="16611600" cy="8293552"/>
          </a:xfrm>
          <a:prstGeom prst="rect">
            <a:avLst/>
          </a:prstGeom>
        </p:spPr>
        <p:txBody>
          <a:bodyPr wrap="square" lIns="0" tIns="0" rIns="0" bIns="0" rtlCol="0" anchor="t">
            <a:spAutoFit/>
          </a:bodyPr>
          <a:lstStyle/>
          <a:p>
            <a:pPr marL="0" lvl="1" algn="just">
              <a:lnSpc>
                <a:spcPct val="110000"/>
              </a:lnSpc>
              <a:spcBef>
                <a:spcPct val="0"/>
              </a:spcBef>
              <a:spcAft>
                <a:spcPts val="600"/>
              </a:spcAft>
              <a:defRPr/>
            </a:pPr>
            <a:r>
              <a:rPr lang="fr-FR" sz="3400" dirty="0">
                <a:solidFill>
                  <a:srgbClr val="F9FAFD"/>
                </a:solidFill>
                <a:latin typeface="Glacial Indifference" panose="020B0604020202020204" charset="0"/>
              </a:rPr>
              <a:t>Tâche du XIX</a:t>
            </a:r>
            <a:r>
              <a:rPr lang="fr-FR" sz="3400" baseline="30000" dirty="0">
                <a:solidFill>
                  <a:srgbClr val="F9FAFD"/>
                </a:solidFill>
                <a:latin typeface="Glacial Indifference" panose="020B0604020202020204" charset="0"/>
              </a:rPr>
              <a:t>ème</a:t>
            </a:r>
            <a:r>
              <a:rPr lang="fr-FR" sz="3400" dirty="0">
                <a:solidFill>
                  <a:srgbClr val="F9FAFD"/>
                </a:solidFill>
                <a:latin typeface="Glacial Indifference" panose="020B0604020202020204" charset="0"/>
              </a:rPr>
              <a:t> siècle → établir un enseignement pour tous, car l’enseignement du français s’institutionnalise</a:t>
            </a:r>
          </a:p>
          <a:p>
            <a:pPr marL="0" lvl="1" algn="just">
              <a:lnSpc>
                <a:spcPct val="110000"/>
              </a:lnSpc>
              <a:spcBef>
                <a:spcPct val="0"/>
              </a:spcBef>
              <a:spcAft>
                <a:spcPts val="600"/>
              </a:spcAft>
              <a:defRPr/>
            </a:pPr>
            <a:r>
              <a:rPr lang="fr-FR" sz="3400" dirty="0">
                <a:solidFill>
                  <a:srgbClr val="F9FAFD"/>
                </a:solidFill>
                <a:latin typeface="Glacial Indifference" panose="020B0604020202020204" charset="0"/>
              </a:rPr>
              <a:t>	↓</a:t>
            </a:r>
          </a:p>
          <a:p>
            <a:pPr lvl="1" indent="-457200" algn="just">
              <a:lnSpc>
                <a:spcPct val="110000"/>
              </a:lnSpc>
              <a:spcBef>
                <a:spcPct val="0"/>
              </a:spcBef>
              <a:spcAft>
                <a:spcPts val="1200"/>
              </a:spcAft>
              <a:buFont typeface="Arial" panose="020B0604020202020204" pitchFamily="34" charset="0"/>
              <a:buChar char="•"/>
              <a:defRPr/>
            </a:pPr>
            <a:r>
              <a:rPr lang="fr-FR" sz="3400" dirty="0">
                <a:solidFill>
                  <a:srgbClr val="F9FAFD"/>
                </a:solidFill>
                <a:latin typeface="Glacial Indifference" panose="020B0604020202020204" charset="0"/>
              </a:rPr>
              <a:t>en </a:t>
            </a:r>
            <a:r>
              <a:rPr lang="fr-FR" sz="3400" u="sng" dirty="0">
                <a:solidFill>
                  <a:srgbClr val="F9FAFD"/>
                </a:solidFill>
                <a:latin typeface="Glacial Indifference" panose="020B0604020202020204" charset="0"/>
              </a:rPr>
              <a:t>1833</a:t>
            </a:r>
            <a:r>
              <a:rPr lang="fr-FR" sz="3400" dirty="0">
                <a:solidFill>
                  <a:srgbClr val="F9FAFD"/>
                </a:solidFill>
                <a:latin typeface="Glacial Indifference" panose="020B0604020202020204" charset="0"/>
              </a:rPr>
              <a:t>, la </a:t>
            </a:r>
            <a:r>
              <a:rPr lang="fr-FR" sz="3400" u="sng" dirty="0">
                <a:solidFill>
                  <a:srgbClr val="F9FAFD"/>
                </a:solidFill>
                <a:latin typeface="Glacial Indifference" panose="020B0604020202020204" charset="0"/>
              </a:rPr>
              <a:t>loi Guizot</a:t>
            </a:r>
            <a:r>
              <a:rPr lang="fr-FR" sz="3400" dirty="0">
                <a:solidFill>
                  <a:srgbClr val="F9FAFD"/>
                </a:solidFill>
                <a:latin typeface="Glacial Indifference" panose="020B0604020202020204" charset="0"/>
              </a:rPr>
              <a:t> institue l’enseignement obligatoire</a:t>
            </a:r>
          </a:p>
          <a:p>
            <a:pPr lvl="1" indent="-457200" algn="just">
              <a:lnSpc>
                <a:spcPct val="110000"/>
              </a:lnSpc>
              <a:spcBef>
                <a:spcPct val="0"/>
              </a:spcBef>
              <a:spcAft>
                <a:spcPts val="600"/>
              </a:spcAft>
              <a:buFont typeface="Arial" panose="020B0604020202020204" pitchFamily="34" charset="0"/>
              <a:buChar char="•"/>
              <a:defRPr/>
            </a:pPr>
            <a:r>
              <a:rPr lang="fr-FR" sz="3400" dirty="0">
                <a:solidFill>
                  <a:srgbClr val="F9FAFD"/>
                </a:solidFill>
                <a:latin typeface="Glacial Indifference" panose="020B0604020202020204" charset="0"/>
              </a:rPr>
              <a:t>en </a:t>
            </a:r>
            <a:r>
              <a:rPr lang="fr-FR" sz="3400" u="sng" dirty="0">
                <a:solidFill>
                  <a:srgbClr val="F9FAFD"/>
                </a:solidFill>
                <a:latin typeface="Glacial Indifference" panose="020B0604020202020204" charset="0"/>
              </a:rPr>
              <a:t>1882</a:t>
            </a:r>
            <a:r>
              <a:rPr lang="fr-FR" sz="3400" dirty="0">
                <a:solidFill>
                  <a:srgbClr val="F9FAFD"/>
                </a:solidFill>
                <a:latin typeface="Glacial Indifference" panose="020B0604020202020204" charset="0"/>
              </a:rPr>
              <a:t>, Jules Ferry installe l'enseignement primaire (6-13 ans, filles et garçons) gratuit, obligatoire et laïc. </a:t>
            </a:r>
          </a:p>
          <a:p>
            <a:pPr marL="0" lvl="1" algn="just">
              <a:lnSpc>
                <a:spcPct val="110000"/>
              </a:lnSpc>
              <a:spcBef>
                <a:spcPct val="0"/>
              </a:spcBef>
              <a:spcAft>
                <a:spcPts val="600"/>
              </a:spcAft>
              <a:defRPr/>
            </a:pPr>
            <a:r>
              <a:rPr lang="fr-FR" sz="3400" dirty="0">
                <a:solidFill>
                  <a:srgbClr val="F9FAFD"/>
                </a:solidFill>
                <a:latin typeface="Glacial Indifference" panose="020B0604020202020204" charset="0"/>
              </a:rPr>
              <a:t>	↓</a:t>
            </a:r>
          </a:p>
          <a:p>
            <a:pPr marL="0" lvl="1" algn="just">
              <a:lnSpc>
                <a:spcPct val="110000"/>
              </a:lnSpc>
              <a:spcBef>
                <a:spcPct val="0"/>
              </a:spcBef>
              <a:spcAft>
                <a:spcPts val="1200"/>
              </a:spcAft>
              <a:defRPr/>
            </a:pPr>
            <a:r>
              <a:rPr lang="fr-FR" sz="3400" dirty="0">
                <a:solidFill>
                  <a:srgbClr val="F9FAFD"/>
                </a:solidFill>
                <a:latin typeface="Glacial Indifference" panose="020B0604020202020204" charset="0"/>
              </a:rPr>
              <a:t>Objectifs : </a:t>
            </a:r>
          </a:p>
          <a:p>
            <a:pPr marL="514350" lvl="1" indent="-514350" algn="just">
              <a:lnSpc>
                <a:spcPct val="110000"/>
              </a:lnSpc>
              <a:spcBef>
                <a:spcPct val="0"/>
              </a:spcBef>
              <a:spcAft>
                <a:spcPts val="600"/>
              </a:spcAft>
              <a:buFont typeface="+mj-lt"/>
              <a:buAutoNum type="arabicPeriod"/>
              <a:defRPr/>
            </a:pPr>
            <a:r>
              <a:rPr lang="fr-FR" sz="3400" dirty="0">
                <a:solidFill>
                  <a:srgbClr val="F9FAFD"/>
                </a:solidFill>
                <a:latin typeface="Glacial Indifference" panose="020B0604020202020204" charset="0"/>
              </a:rPr>
              <a:t>élévation générale du niveau pour permettre à chacun de sortir de l’ignorance ;</a:t>
            </a:r>
          </a:p>
          <a:p>
            <a:pPr marL="514350" lvl="1" indent="-514350" algn="just">
              <a:lnSpc>
                <a:spcPct val="110000"/>
              </a:lnSpc>
              <a:spcBef>
                <a:spcPct val="0"/>
              </a:spcBef>
              <a:buFont typeface="+mj-lt"/>
              <a:buAutoNum type="arabicPeriod"/>
              <a:defRPr/>
            </a:pPr>
            <a:r>
              <a:rPr lang="fr-FR" sz="3400" dirty="0">
                <a:solidFill>
                  <a:srgbClr val="F9FAFD"/>
                </a:solidFill>
                <a:latin typeface="Glacial Indifference" panose="020B0604020202020204" charset="0"/>
              </a:rPr>
              <a:t>augmenter la cohésion nationale à travers l’histoire, la géographie etc. → l'enseignement est donné en français, diffusant ainsi à l'échelle du territoire national l'usage d'une même langue, et l’emploi de toute langue locale qualifiée de patois est interdit.</a:t>
            </a:r>
          </a:p>
        </p:txBody>
      </p:sp>
    </p:spTree>
    <p:extLst>
      <p:ext uri="{BB962C8B-B14F-4D97-AF65-F5344CB8AC3E}">
        <p14:creationId xmlns:p14="http://schemas.microsoft.com/office/powerpoint/2010/main" val="2222714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3B84CA66-407B-A4ED-F755-5E50F97830C5}"/>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AD605B1-3F42-8F7A-1A7F-BAF606E69753}"/>
              </a:ext>
            </a:extLst>
          </p:cNvPr>
          <p:cNvSpPr txBox="1"/>
          <p:nvPr/>
        </p:nvSpPr>
        <p:spPr>
          <a:xfrm>
            <a:off x="1028700" y="952500"/>
            <a:ext cx="160401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L’ancien français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XIII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siècles)</a:t>
            </a:r>
            <a:endParaRPr lang="fr-FR" sz="80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4B9EC968-CD03-2E8A-5064-D1D1762AFFE0}"/>
              </a:ext>
            </a:extLst>
          </p:cNvPr>
          <p:cNvSpPr txBox="1"/>
          <p:nvPr/>
        </p:nvSpPr>
        <p:spPr>
          <a:xfrm>
            <a:off x="1028700" y="2857500"/>
            <a:ext cx="16040100" cy="4955203"/>
          </a:xfrm>
          <a:prstGeom prst="rect">
            <a:avLst/>
          </a:prstGeom>
        </p:spPr>
        <p:txBody>
          <a:bodyPr wrap="square" lIns="0" tIns="0" rIns="0" bIns="0" rtlCol="0" anchor="t">
            <a:spAutoFit/>
          </a:bodyPr>
          <a:lstStyle/>
          <a:p>
            <a:pPr marL="0" lvl="0" indent="0" algn="just">
              <a:spcBef>
                <a:spcPct val="0"/>
              </a:spcBef>
              <a:spcAft>
                <a:spcPts val="3000"/>
              </a:spcAft>
            </a:pPr>
            <a:r>
              <a:rPr lang="fr-FR" sz="3600" u="sng" dirty="0">
                <a:solidFill>
                  <a:srgbClr val="F9FAFD"/>
                </a:solidFill>
                <a:latin typeface="Glacial Indifference" panose="020B0604020202020204" charset="0"/>
              </a:rPr>
              <a:t>Ancien français et français moderne</a:t>
            </a:r>
            <a:r>
              <a:rPr lang="fr-FR" sz="3600" dirty="0">
                <a:solidFill>
                  <a:srgbClr val="F9FAFD"/>
                </a:solidFill>
                <a:latin typeface="Glacial Indifference" panose="020B0604020202020204" charset="0"/>
              </a:rPr>
              <a:t> — de nombreux points en commun :</a:t>
            </a:r>
          </a:p>
          <a:p>
            <a:pPr marL="1028700" lvl="1" indent="-571500" algn="just">
              <a:spcBef>
                <a:spcPct val="0"/>
              </a:spcBef>
              <a:spcAft>
                <a:spcPts val="1800"/>
              </a:spcAft>
              <a:buFont typeface="Arial" panose="020B0604020202020204" pitchFamily="34" charset="0"/>
              <a:buChar char="•"/>
            </a:pPr>
            <a:r>
              <a:rPr lang="fr-FR" sz="3600" dirty="0">
                <a:solidFill>
                  <a:srgbClr val="F9FAFD"/>
                </a:solidFill>
                <a:latin typeface="Glacial Indifference" panose="020B0604020202020204" charset="0"/>
              </a:rPr>
              <a:t>les substantifs sont précédés par un article</a:t>
            </a:r>
          </a:p>
          <a:p>
            <a:pPr marL="1028700" lvl="1" indent="-571500" algn="just">
              <a:spcBef>
                <a:spcPct val="0"/>
              </a:spcBef>
              <a:spcAft>
                <a:spcPts val="1800"/>
              </a:spcAft>
              <a:buFont typeface="Arial" panose="020B0604020202020204" pitchFamily="34" charset="0"/>
              <a:buChar char="•"/>
            </a:pPr>
            <a:r>
              <a:rPr lang="fr-FR" sz="3600" dirty="0">
                <a:solidFill>
                  <a:srgbClr val="F9FAFD"/>
                </a:solidFill>
                <a:latin typeface="Glacial Indifference" panose="020B0604020202020204" charset="0"/>
              </a:rPr>
              <a:t>des prépositions signalent des éléments différents du sujet ou complément d’objet direct </a:t>
            </a:r>
          </a:p>
          <a:p>
            <a:pPr marL="1028700" lvl="1" indent="-571500" algn="just">
              <a:spcBef>
                <a:spcPct val="0"/>
              </a:spcBef>
              <a:spcAft>
                <a:spcPts val="1800"/>
              </a:spcAft>
              <a:buFont typeface="Arial" panose="020B0604020202020204" pitchFamily="34" charset="0"/>
              <a:buChar char="•"/>
            </a:pPr>
            <a:r>
              <a:rPr lang="fr-FR" sz="3600" dirty="0">
                <a:solidFill>
                  <a:srgbClr val="F9FAFD"/>
                </a:solidFill>
                <a:latin typeface="Glacial Indifference" panose="020B0604020202020204" charset="0"/>
              </a:rPr>
              <a:t>les verbes </a:t>
            </a:r>
            <a:r>
              <a:rPr lang="fr-FR" sz="3600" i="1" dirty="0">
                <a:solidFill>
                  <a:srgbClr val="F9FAFD"/>
                </a:solidFill>
                <a:latin typeface="Glacial Indifference" panose="020B0604020202020204" charset="0"/>
              </a:rPr>
              <a:t>être</a:t>
            </a:r>
            <a:r>
              <a:rPr lang="fr-FR" sz="3600" dirty="0">
                <a:solidFill>
                  <a:srgbClr val="F9FAFD"/>
                </a:solidFill>
                <a:latin typeface="Glacial Indifference" panose="020B0604020202020204" charset="0"/>
              </a:rPr>
              <a:t> et </a:t>
            </a:r>
            <a:r>
              <a:rPr lang="fr-FR" sz="3600" i="1" dirty="0">
                <a:solidFill>
                  <a:srgbClr val="F9FAFD"/>
                </a:solidFill>
                <a:latin typeface="Glacial Indifference" panose="020B0604020202020204" charset="0"/>
              </a:rPr>
              <a:t>avoir</a:t>
            </a:r>
            <a:r>
              <a:rPr lang="fr-FR" sz="3600" dirty="0">
                <a:solidFill>
                  <a:srgbClr val="F9FAFD"/>
                </a:solidFill>
                <a:latin typeface="Glacial Indifference" panose="020B0604020202020204" charset="0"/>
              </a:rPr>
              <a:t> sont utilisés comme auxiliaires</a:t>
            </a:r>
          </a:p>
          <a:p>
            <a:pPr marL="1028700" lvl="1" indent="-571500" algn="just">
              <a:spcBef>
                <a:spcPct val="0"/>
              </a:spcBef>
              <a:buFont typeface="Arial" panose="020B0604020202020204" pitchFamily="34" charset="0"/>
              <a:buChar char="•"/>
            </a:pPr>
            <a:r>
              <a:rPr lang="fr-FR" sz="3600" dirty="0">
                <a:solidFill>
                  <a:srgbClr val="F9FAFD"/>
                </a:solidFill>
                <a:latin typeface="Glacial Indifference" panose="020B0604020202020204" charset="0"/>
              </a:rPr>
              <a:t>l’ordre des mots change → le verbe est placé après le sujet et non plus à la fin de la phrase</a:t>
            </a:r>
          </a:p>
        </p:txBody>
      </p:sp>
    </p:spTree>
    <p:extLst>
      <p:ext uri="{BB962C8B-B14F-4D97-AF65-F5344CB8AC3E}">
        <p14:creationId xmlns:p14="http://schemas.microsoft.com/office/powerpoint/2010/main" val="405194370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2DB160D4-1953-F534-CAD1-9F3BDB8F17C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09F7EA4-BB70-761D-419C-61C77B8D0EFC}"/>
              </a:ext>
            </a:extLst>
          </p:cNvPr>
          <p:cNvSpPr txBox="1"/>
          <p:nvPr/>
        </p:nvSpPr>
        <p:spPr>
          <a:xfrm>
            <a:off x="914400" y="6477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A59504F-FB17-CBC5-695D-E35718509D8A}"/>
              </a:ext>
            </a:extLst>
          </p:cNvPr>
          <p:cNvSpPr txBox="1"/>
          <p:nvPr/>
        </p:nvSpPr>
        <p:spPr>
          <a:xfrm>
            <a:off x="990600" y="2095500"/>
            <a:ext cx="16535400" cy="7542578"/>
          </a:xfrm>
          <a:prstGeom prst="rect">
            <a:avLst/>
          </a:prstGeom>
        </p:spPr>
        <p:txBody>
          <a:bodyPr wrap="square" lIns="0" tIns="0" rIns="0" bIns="0" rtlCol="0" anchor="t">
            <a:spAutoFit/>
          </a:bodyPr>
          <a:lstStyle/>
          <a:p>
            <a:pPr marL="0" lvl="1" algn="just">
              <a:spcBef>
                <a:spcPct val="0"/>
              </a:spcBef>
              <a:spcAft>
                <a:spcPts val="600"/>
              </a:spcAft>
              <a:defRPr/>
            </a:pPr>
            <a:r>
              <a:rPr lang="fr-FR" sz="3600" dirty="0">
                <a:solidFill>
                  <a:srgbClr val="F9FAFD"/>
                </a:solidFill>
                <a:latin typeface="Glacial Indifference" panose="020B0604020202020204" charset="0"/>
              </a:rPr>
              <a:t>Les </a:t>
            </a:r>
            <a:r>
              <a:rPr lang="fr-FR" sz="3600" u="sng" dirty="0">
                <a:solidFill>
                  <a:srgbClr val="F9FAFD"/>
                </a:solidFill>
                <a:latin typeface="Glacial Indifference" panose="020B0604020202020204" charset="0"/>
              </a:rPr>
              <a:t>Lois Jules Ferry</a:t>
            </a:r>
            <a:r>
              <a:rPr lang="fr-FR" sz="3500" dirty="0">
                <a:solidFill>
                  <a:srgbClr val="F9FAFD"/>
                </a:solidFill>
                <a:latin typeface="Glacial Indifference" panose="020B0604020202020204" charset="0"/>
              </a:rPr>
              <a:t> </a:t>
            </a:r>
          </a:p>
          <a:p>
            <a:pPr marL="0" lvl="1" algn="just">
              <a:spcBef>
                <a:spcPct val="0"/>
              </a:spcBef>
              <a:spcAft>
                <a:spcPts val="600"/>
              </a:spcAft>
              <a:defRPr/>
            </a:pPr>
            <a:r>
              <a:rPr lang="fr-FR" sz="3500" dirty="0">
                <a:solidFill>
                  <a:srgbClr val="F9FAFD"/>
                </a:solidFill>
                <a:latin typeface="Glacial Indifference" panose="020B0604020202020204" charset="0"/>
              </a:rPr>
              <a:t>	↓</a:t>
            </a:r>
          </a:p>
          <a:p>
            <a:pPr marL="0" lvl="1" algn="just">
              <a:lnSpc>
                <a:spcPct val="110000"/>
              </a:lnSpc>
              <a:spcBef>
                <a:spcPct val="0"/>
              </a:spcBef>
              <a:defRPr/>
            </a:pPr>
            <a:r>
              <a:rPr lang="fr-FR" sz="3400" dirty="0">
                <a:solidFill>
                  <a:srgbClr val="F9FAFD"/>
                </a:solidFill>
                <a:latin typeface="Glacial Indifference" panose="020B0604020202020204" charset="0"/>
              </a:rPr>
              <a:t>deux lois portant sur l'école primaire en France, votées en 1881-1882 sous la Troisième République, qui rendent </a:t>
            </a:r>
            <a:r>
              <a:rPr lang="fr-FR" sz="3400" u="sng" dirty="0">
                <a:solidFill>
                  <a:srgbClr val="F9FAFD"/>
                </a:solidFill>
                <a:latin typeface="Glacial Indifference" panose="020B0604020202020204" charset="0"/>
              </a:rPr>
              <a:t>l'école gratuite</a:t>
            </a:r>
            <a:r>
              <a:rPr lang="fr-FR" sz="3400" dirty="0">
                <a:solidFill>
                  <a:srgbClr val="F9FAFD"/>
                </a:solidFill>
                <a:latin typeface="Glacial Indifference" panose="020B0604020202020204" charset="0"/>
              </a:rPr>
              <a:t> (loi du 16 juin 1881), </a:t>
            </a:r>
            <a:r>
              <a:rPr lang="fr-FR" sz="3400" u="sng" dirty="0">
                <a:solidFill>
                  <a:srgbClr val="F9FAFD"/>
                </a:solidFill>
                <a:latin typeface="Glacial Indifference" panose="020B0604020202020204" charset="0"/>
              </a:rPr>
              <a:t>l'instruction primaire obligatoire</a:t>
            </a:r>
            <a:r>
              <a:rPr lang="fr-FR" sz="3400" dirty="0">
                <a:solidFill>
                  <a:srgbClr val="F9FAFD"/>
                </a:solidFill>
                <a:latin typeface="Glacial Indifference" panose="020B0604020202020204" charset="0"/>
              </a:rPr>
              <a:t> et participent à </a:t>
            </a:r>
            <a:r>
              <a:rPr lang="fr-FR" sz="3400" u="sng" dirty="0">
                <a:solidFill>
                  <a:srgbClr val="F9FAFD"/>
                </a:solidFill>
                <a:latin typeface="Glacial Indifference" panose="020B0604020202020204" charset="0"/>
              </a:rPr>
              <a:t>laïciser l'enseignement public</a:t>
            </a:r>
            <a:r>
              <a:rPr lang="fr-FR" sz="3400" dirty="0">
                <a:solidFill>
                  <a:srgbClr val="F9FAFD"/>
                </a:solidFill>
                <a:latin typeface="Glacial Indifference" panose="020B0604020202020204" charset="0"/>
              </a:rPr>
              <a:t> (loi du 28 mars 1882)</a:t>
            </a:r>
          </a:p>
          <a:p>
            <a:pPr marL="0" lvl="1" algn="just">
              <a:lnSpc>
                <a:spcPct val="110000"/>
              </a:lnSpc>
              <a:spcBef>
                <a:spcPct val="0"/>
              </a:spcBef>
              <a:defRPr/>
            </a:pPr>
            <a:r>
              <a:rPr lang="fr-FR" sz="3400" dirty="0">
                <a:solidFill>
                  <a:srgbClr val="F9FAFD"/>
                </a:solidFill>
                <a:latin typeface="Glacial Indifference" panose="020B0604020202020204" charset="0"/>
              </a:rPr>
              <a:t>En vrai, l’expression </a:t>
            </a:r>
            <a:r>
              <a:rPr lang="fr-FR" sz="3400" i="1" dirty="0">
                <a:solidFill>
                  <a:srgbClr val="F9FAFD"/>
                </a:solidFill>
                <a:latin typeface="Glacial Indifference" panose="020B0604020202020204" charset="0"/>
              </a:rPr>
              <a:t>lois Jules Ferry</a:t>
            </a:r>
            <a:r>
              <a:rPr lang="fr-FR" sz="3400" dirty="0">
                <a:solidFill>
                  <a:srgbClr val="F9FAFD"/>
                </a:solidFill>
                <a:latin typeface="Glacial Indifference" panose="020B0604020202020204" charset="0"/>
              </a:rPr>
              <a:t> est utilisée parfois pour se référer à un ensemble plus vaste de textes de loi, qui à l’initiative de Jules Ferry ont réformé l’enseignement en France entre 1879 et 1886. Cet ensemble inclut, outre les lois mentionnées, des lois relatives à la formation des professeurs, à l’enseignement secondaire et supérieur, ou au fonctionnement de commissions administratives compétentes en matière d’enseignement. La </a:t>
            </a:r>
            <a:r>
              <a:rPr lang="fr-FR" sz="3400" u="sng" dirty="0">
                <a:solidFill>
                  <a:srgbClr val="F9FAFD"/>
                </a:solidFill>
                <a:latin typeface="Glacial Indifference" panose="020B0604020202020204" charset="0"/>
              </a:rPr>
              <a:t>loi Goblet</a:t>
            </a:r>
            <a:r>
              <a:rPr lang="fr-FR" sz="3400" dirty="0">
                <a:solidFill>
                  <a:srgbClr val="F9FAFD"/>
                </a:solidFill>
                <a:latin typeface="Glacial Indifference" panose="020B0604020202020204" charset="0"/>
              </a:rPr>
              <a:t> du 30 octobre 1886, parfois associée à ces lois, confie à un personnel exclusivement laïc l'enseignement dans les écoles publiques, remplaçant les instituteurs ecclésiastiques.</a:t>
            </a:r>
          </a:p>
        </p:txBody>
      </p:sp>
    </p:spTree>
    <p:extLst>
      <p:ext uri="{BB962C8B-B14F-4D97-AF65-F5344CB8AC3E}">
        <p14:creationId xmlns:p14="http://schemas.microsoft.com/office/powerpoint/2010/main" val="416101893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81E0FB80-8017-FB03-275B-E7ECEC32CAC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D457F1F6-74E0-3636-2F78-B2B9C3697B2A}"/>
              </a:ext>
            </a:extLst>
          </p:cNvPr>
          <p:cNvSpPr txBox="1"/>
          <p:nvPr/>
        </p:nvSpPr>
        <p:spPr>
          <a:xfrm>
            <a:off x="800100" y="8145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383E1AF-1D49-CF54-0819-BC727CF2EF63}"/>
              </a:ext>
            </a:extLst>
          </p:cNvPr>
          <p:cNvSpPr txBox="1"/>
          <p:nvPr/>
        </p:nvSpPr>
        <p:spPr>
          <a:xfrm>
            <a:off x="914400" y="2476500"/>
            <a:ext cx="16535400" cy="6635150"/>
          </a:xfrm>
          <a:prstGeom prst="rect">
            <a:avLst/>
          </a:prstGeom>
        </p:spPr>
        <p:txBody>
          <a:bodyPr wrap="square" lIns="0" tIns="0" rIns="0" bIns="0" rtlCol="0" anchor="t">
            <a:spAutoFit/>
          </a:bodyPr>
          <a:lstStyle/>
          <a:p>
            <a:pPr marL="0" lvl="1" algn="just">
              <a:spcBef>
                <a:spcPct val="0"/>
              </a:spcBef>
              <a:spcAft>
                <a:spcPts val="3600"/>
              </a:spcAft>
              <a:defRPr/>
            </a:pPr>
            <a:r>
              <a:rPr lang="fr-FR" sz="3700" dirty="0">
                <a:solidFill>
                  <a:srgbClr val="F9FAFD"/>
                </a:solidFill>
                <a:latin typeface="Glacial Indifference" panose="020B0604020202020204" charset="0"/>
              </a:rPr>
              <a:t>Une inversion de tendance généralisée :</a:t>
            </a:r>
          </a:p>
          <a:p>
            <a:pPr lvl="1" indent="-457200" algn="just">
              <a:lnSpc>
                <a:spcPct val="110000"/>
              </a:lnSpc>
              <a:spcBef>
                <a:spcPct val="0"/>
              </a:spcBef>
              <a:spcAft>
                <a:spcPts val="600"/>
              </a:spcAft>
              <a:buFont typeface="Arial" panose="020B0604020202020204" pitchFamily="34" charset="0"/>
              <a:buChar char="•"/>
              <a:defRPr/>
            </a:pPr>
            <a:r>
              <a:rPr lang="fr-FR" sz="3500" dirty="0">
                <a:solidFill>
                  <a:srgbClr val="F9FAFD"/>
                </a:solidFill>
                <a:latin typeface="Glacial Indifference" panose="020B0604020202020204" charset="0"/>
              </a:rPr>
              <a:t>fascination à l’égard des personnages hors du commun, ayant des vies et des passions extraordinaires ;</a:t>
            </a:r>
          </a:p>
          <a:p>
            <a:pPr lvl="1" indent="-457200" algn="just">
              <a:lnSpc>
                <a:spcPct val="110000"/>
              </a:lnSpc>
              <a:spcBef>
                <a:spcPct val="0"/>
              </a:spcBef>
              <a:spcAft>
                <a:spcPts val="600"/>
              </a:spcAft>
              <a:buFont typeface="Arial" panose="020B0604020202020204" pitchFamily="34" charset="0"/>
              <a:buChar char="•"/>
              <a:defRPr/>
            </a:pPr>
            <a:r>
              <a:rPr lang="fr-FR" sz="3500" dirty="0">
                <a:solidFill>
                  <a:srgbClr val="F9FAFD"/>
                </a:solidFill>
                <a:latin typeface="Glacial Indifference" panose="020B0604020202020204" charset="0"/>
              </a:rPr>
              <a:t>intérêt envers le malheur, l'amour méconnu, la mort, les accidents terribles ;</a:t>
            </a:r>
          </a:p>
          <a:p>
            <a:pPr lvl="1" indent="-457200" algn="just">
              <a:lnSpc>
                <a:spcPct val="110000"/>
              </a:lnSpc>
              <a:spcBef>
                <a:spcPct val="0"/>
              </a:spcBef>
              <a:spcAft>
                <a:spcPts val="600"/>
              </a:spcAft>
              <a:buFont typeface="Arial" panose="020B0604020202020204" pitchFamily="34" charset="0"/>
              <a:buChar char="•"/>
              <a:defRPr/>
            </a:pPr>
            <a:r>
              <a:rPr lang="fr-FR" sz="3500" dirty="0">
                <a:solidFill>
                  <a:srgbClr val="F9FAFD"/>
                </a:solidFill>
                <a:latin typeface="Glacial Indifference" panose="020B0604020202020204" charset="0"/>
              </a:rPr>
              <a:t>égocentrisme des romantiques opposé à la philosophie du XVIII</a:t>
            </a:r>
            <a:r>
              <a:rPr lang="fr-FR" sz="3500" baseline="30000" dirty="0">
                <a:solidFill>
                  <a:srgbClr val="F9FAFD"/>
                </a:solidFill>
                <a:latin typeface="Glacial Indifference" panose="020B0604020202020204" charset="0"/>
              </a:rPr>
              <a:t>ème</a:t>
            </a:r>
            <a:r>
              <a:rPr lang="fr-FR" sz="3500" dirty="0">
                <a:solidFill>
                  <a:srgbClr val="F9FAFD"/>
                </a:solidFill>
                <a:latin typeface="Glacial Indifference" panose="020B0604020202020204" charset="0"/>
              </a:rPr>
              <a:t> siècle voulant améliorer la société ;</a:t>
            </a:r>
          </a:p>
          <a:p>
            <a:pPr lvl="1" indent="-457200" algn="just">
              <a:lnSpc>
                <a:spcPct val="110000"/>
              </a:lnSpc>
              <a:spcBef>
                <a:spcPct val="0"/>
              </a:spcBef>
              <a:spcAft>
                <a:spcPts val="600"/>
              </a:spcAft>
              <a:buFont typeface="Arial" panose="020B0604020202020204" pitchFamily="34" charset="0"/>
              <a:buChar char="•"/>
              <a:defRPr/>
            </a:pPr>
            <a:r>
              <a:rPr lang="fr-FR" sz="3500" dirty="0">
                <a:solidFill>
                  <a:srgbClr val="F9FAFD"/>
                </a:solidFill>
                <a:latin typeface="Glacial Indifference" panose="020B0604020202020204" charset="0"/>
              </a:rPr>
              <a:t>redécouverte de l’antiquité, du Moyen-Age, de l'art gothique, etc., qu’en revanche les classiques et néoclassiques n’appréciaient pas ;</a:t>
            </a:r>
          </a:p>
          <a:p>
            <a:pPr lvl="1" indent="-457200" algn="just">
              <a:lnSpc>
                <a:spcPct val="110000"/>
              </a:lnSpc>
              <a:spcBef>
                <a:spcPct val="0"/>
              </a:spcBef>
              <a:spcAft>
                <a:spcPts val="600"/>
              </a:spcAft>
              <a:buFont typeface="Arial" panose="020B0604020202020204" pitchFamily="34" charset="0"/>
              <a:buChar char="•"/>
              <a:defRPr/>
            </a:pPr>
            <a:r>
              <a:rPr lang="fr-FR" sz="3500" dirty="0">
                <a:solidFill>
                  <a:srgbClr val="F9FAFD"/>
                </a:solidFill>
                <a:latin typeface="Glacial Indifference" panose="020B0604020202020204" charset="0"/>
              </a:rPr>
              <a:t>spiritualisme et intérêt pour la foi, les monuments religieux et la relation entre l'homme et Dieu, opposé aux critiques vers le christianisme du XVIII</a:t>
            </a:r>
            <a:r>
              <a:rPr lang="fr-FR" sz="3500" baseline="30000" dirty="0">
                <a:solidFill>
                  <a:srgbClr val="F9FAFD"/>
                </a:solidFill>
                <a:latin typeface="Glacial Indifference" panose="020B0604020202020204" charset="0"/>
              </a:rPr>
              <a:t>ème</a:t>
            </a:r>
            <a:r>
              <a:rPr lang="fr-FR" sz="3500" dirty="0">
                <a:solidFill>
                  <a:srgbClr val="F9FAFD"/>
                </a:solidFill>
                <a:latin typeface="Glacial Indifference" panose="020B0604020202020204" charset="0"/>
              </a:rPr>
              <a:t> siècle.</a:t>
            </a:r>
          </a:p>
        </p:txBody>
      </p:sp>
    </p:spTree>
    <p:extLst>
      <p:ext uri="{BB962C8B-B14F-4D97-AF65-F5344CB8AC3E}">
        <p14:creationId xmlns:p14="http://schemas.microsoft.com/office/powerpoint/2010/main" val="102340636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3A76EED9-0FFF-483C-7217-59B79749084B}"/>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C881AEA-4F08-754A-79B7-523B7E3786E3}"/>
              </a:ext>
            </a:extLst>
          </p:cNvPr>
          <p:cNvSpPr txBox="1"/>
          <p:nvPr/>
        </p:nvSpPr>
        <p:spPr>
          <a:xfrm>
            <a:off x="914400" y="8763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403F08E4-1427-84F8-3AFC-A2AE52819AA7}"/>
              </a:ext>
            </a:extLst>
          </p:cNvPr>
          <p:cNvSpPr txBox="1"/>
          <p:nvPr/>
        </p:nvSpPr>
        <p:spPr>
          <a:xfrm>
            <a:off x="990600" y="2552700"/>
            <a:ext cx="16535400" cy="4633961"/>
          </a:xfrm>
          <a:prstGeom prst="rect">
            <a:avLst/>
          </a:prstGeom>
        </p:spPr>
        <p:txBody>
          <a:bodyPr wrap="square" lIns="0" tIns="0" rIns="0" bIns="0" rtlCol="0" anchor="t">
            <a:spAutoFit/>
          </a:bodyPr>
          <a:lstStyle/>
          <a:p>
            <a:pPr marL="0" lvl="1" algn="just">
              <a:spcBef>
                <a:spcPct val="0"/>
              </a:spcBef>
              <a:spcAft>
                <a:spcPts val="3600"/>
              </a:spcAft>
              <a:defRPr/>
            </a:pPr>
            <a:r>
              <a:rPr lang="fr-FR" sz="3600" u="sng" dirty="0">
                <a:solidFill>
                  <a:srgbClr val="F9FAFD"/>
                </a:solidFill>
                <a:latin typeface="Glacial Indifference" panose="020B0604020202020204" charset="0"/>
              </a:rPr>
              <a:t>Âge d’or pour la littérature française</a:t>
            </a:r>
            <a:endParaRPr lang="fr-FR" sz="3500" u="sng" dirty="0">
              <a:solidFill>
                <a:srgbClr val="F9FAFD"/>
              </a:solidFill>
              <a:latin typeface="Glacial Indifference" panose="020B0604020202020204" charset="0"/>
            </a:endParaRPr>
          </a:p>
          <a:p>
            <a:pPr marL="0" lvl="1" algn="just">
              <a:spcBef>
                <a:spcPct val="0"/>
              </a:spcBef>
              <a:spcAft>
                <a:spcPts val="600"/>
              </a:spcAft>
              <a:defRPr/>
            </a:pPr>
            <a:r>
              <a:rPr lang="fr-FR" sz="3700" u="sng" dirty="0">
                <a:solidFill>
                  <a:srgbClr val="F9FAFD"/>
                </a:solidFill>
                <a:latin typeface="Glacial Indifference" panose="020B0604020202020204" charset="0"/>
              </a:rPr>
              <a:t>Réalisme</a:t>
            </a:r>
            <a:r>
              <a:rPr lang="fr-FR" sz="3500" dirty="0">
                <a:solidFill>
                  <a:srgbClr val="F9FAFD"/>
                </a:solidFill>
                <a:latin typeface="Glacial Indifference" panose="020B0604020202020204" charset="0"/>
              </a:rPr>
              <a:t> → Zola, Balzac</a:t>
            </a:r>
          </a:p>
          <a:p>
            <a:pPr marL="0" lvl="1" algn="just">
              <a:spcBef>
                <a:spcPct val="0"/>
              </a:spcBef>
              <a:spcAft>
                <a:spcPts val="600"/>
              </a:spcAft>
              <a:defRPr/>
            </a:pPr>
            <a:r>
              <a:rPr lang="fr-FR" sz="3500" dirty="0">
                <a:solidFill>
                  <a:srgbClr val="F9FAFD"/>
                </a:solidFill>
                <a:latin typeface="Glacial Indifference" panose="020B0604020202020204" charset="0"/>
              </a:rPr>
              <a:t>	↓</a:t>
            </a:r>
          </a:p>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S’oppose au romantisme et veut faire de la </a:t>
            </a:r>
            <a:r>
              <a:rPr lang="fr-FR" sz="3500" u="sng" dirty="0">
                <a:solidFill>
                  <a:srgbClr val="F9FAFD"/>
                </a:solidFill>
                <a:latin typeface="Glacial Indifference" panose="020B0604020202020204" charset="0"/>
              </a:rPr>
              <a:t>littérature</a:t>
            </a:r>
            <a:r>
              <a:rPr lang="fr-FR" sz="3500" dirty="0">
                <a:solidFill>
                  <a:srgbClr val="F9FAFD"/>
                </a:solidFill>
                <a:latin typeface="Glacial Indifference" panose="020B0604020202020204" charset="0"/>
              </a:rPr>
              <a:t> le </a:t>
            </a:r>
            <a:r>
              <a:rPr lang="fr-FR" sz="3500" u="sng" dirty="0">
                <a:solidFill>
                  <a:srgbClr val="F9FAFD"/>
                </a:solidFill>
                <a:latin typeface="Glacial Indifference" panose="020B0604020202020204" charset="0"/>
              </a:rPr>
              <a:t>reflet de la réalité</a:t>
            </a:r>
            <a:r>
              <a:rPr lang="fr-FR" sz="3500" dirty="0">
                <a:solidFill>
                  <a:srgbClr val="F9FAFD"/>
                </a:solidFill>
                <a:latin typeface="Glacial Indifference" panose="020B0604020202020204" charset="0"/>
              </a:rPr>
              <a:t> en dépeignant la société : importance des classes moyennes, ouvrières et bourgeoises, déclin de la noblesse, importance de l’histoire et du contexte, des connaissances scientifiques → </a:t>
            </a:r>
            <a:r>
              <a:rPr lang="fr-FR" sz="3500" u="sng" dirty="0">
                <a:solidFill>
                  <a:srgbClr val="F9FAFD"/>
                </a:solidFill>
                <a:latin typeface="Glacial Indifference" panose="020B0604020202020204" charset="0"/>
              </a:rPr>
              <a:t>naturalisme</a:t>
            </a:r>
            <a:r>
              <a:rPr lang="fr-FR" sz="3500" dirty="0">
                <a:solidFill>
                  <a:srgbClr val="F9FAFD"/>
                </a:solidFill>
                <a:latin typeface="Glacial Indifference" panose="020B0604020202020204" charset="0"/>
              </a:rPr>
              <a:t>.</a:t>
            </a:r>
          </a:p>
        </p:txBody>
      </p:sp>
    </p:spTree>
    <p:extLst>
      <p:ext uri="{BB962C8B-B14F-4D97-AF65-F5344CB8AC3E}">
        <p14:creationId xmlns:p14="http://schemas.microsoft.com/office/powerpoint/2010/main" val="277373491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56F03A89-4B6D-A4A4-AEBB-E6CD0F1B763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433DA4A-1328-3624-5B7B-17F7A3367894}"/>
              </a:ext>
            </a:extLst>
          </p:cNvPr>
          <p:cNvSpPr txBox="1"/>
          <p:nvPr/>
        </p:nvSpPr>
        <p:spPr>
          <a:xfrm>
            <a:off x="914400" y="8763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3868840F-3EF6-C946-A133-04F68211A990}"/>
              </a:ext>
            </a:extLst>
          </p:cNvPr>
          <p:cNvSpPr txBox="1"/>
          <p:nvPr/>
        </p:nvSpPr>
        <p:spPr>
          <a:xfrm>
            <a:off x="990600" y="2552700"/>
            <a:ext cx="16535400" cy="4019049"/>
          </a:xfrm>
          <a:prstGeom prst="rect">
            <a:avLst/>
          </a:prstGeom>
        </p:spPr>
        <p:txBody>
          <a:bodyPr wrap="square" lIns="0" tIns="0" rIns="0" bIns="0" rtlCol="0" anchor="t">
            <a:spAutoFit/>
          </a:bodyPr>
          <a:lstStyle/>
          <a:p>
            <a:pPr marL="0" lvl="1" algn="just">
              <a:spcBef>
                <a:spcPct val="0"/>
              </a:spcBef>
              <a:spcAft>
                <a:spcPts val="3600"/>
              </a:spcAft>
              <a:defRPr/>
            </a:pPr>
            <a:r>
              <a:rPr lang="fr-FR" sz="3600" u="sng" dirty="0">
                <a:solidFill>
                  <a:srgbClr val="F9FAFD"/>
                </a:solidFill>
                <a:latin typeface="Glacial Indifference" panose="020B0604020202020204" charset="0"/>
              </a:rPr>
              <a:t>Âge d’or pour la littérature française</a:t>
            </a:r>
            <a:endParaRPr lang="fr-FR" sz="3500" u="sng" dirty="0">
              <a:solidFill>
                <a:srgbClr val="F9FAFD"/>
              </a:solidFill>
              <a:latin typeface="Glacial Indifference" panose="020B0604020202020204" charset="0"/>
            </a:endParaRPr>
          </a:p>
          <a:p>
            <a:pPr marL="0" lvl="1" algn="just">
              <a:spcBef>
                <a:spcPct val="0"/>
              </a:spcBef>
              <a:spcAft>
                <a:spcPts val="600"/>
              </a:spcAft>
              <a:defRPr/>
            </a:pPr>
            <a:r>
              <a:rPr lang="fr-FR" sz="3700" u="sng" dirty="0">
                <a:solidFill>
                  <a:srgbClr val="F9FAFD"/>
                </a:solidFill>
                <a:latin typeface="Glacial Indifference" panose="020B0604020202020204" charset="0"/>
              </a:rPr>
              <a:t>Poésie</a:t>
            </a:r>
            <a:r>
              <a:rPr lang="fr-FR" sz="3500" dirty="0">
                <a:solidFill>
                  <a:srgbClr val="F9FAFD"/>
                </a:solidFill>
                <a:latin typeface="Glacial Indifference" panose="020B0604020202020204" charset="0"/>
              </a:rPr>
              <a:t> → Baudelaire, Verlaine, Rimbaud, Mallarmé, Apollinaire</a:t>
            </a:r>
          </a:p>
          <a:p>
            <a:pPr marL="0" lvl="1" algn="just">
              <a:spcBef>
                <a:spcPct val="0"/>
              </a:spcBef>
              <a:spcAft>
                <a:spcPts val="600"/>
              </a:spcAft>
              <a:defRPr/>
            </a:pPr>
            <a:r>
              <a:rPr lang="fr-FR" sz="3500" dirty="0">
                <a:solidFill>
                  <a:srgbClr val="F9FAFD"/>
                </a:solidFill>
                <a:latin typeface="Glacial Indifference" panose="020B0604020202020204" charset="0"/>
              </a:rPr>
              <a:t>    ↓</a:t>
            </a:r>
          </a:p>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Rupture avec les canons de la poésie classique → le </a:t>
            </a:r>
            <a:r>
              <a:rPr lang="fr-FR" sz="3500" u="sng" dirty="0">
                <a:solidFill>
                  <a:srgbClr val="F9FAFD"/>
                </a:solidFill>
                <a:latin typeface="Glacial Indifference" panose="020B0604020202020204" charset="0"/>
              </a:rPr>
              <a:t>symbolisme</a:t>
            </a:r>
            <a:r>
              <a:rPr lang="fr-FR" sz="3500" dirty="0">
                <a:solidFill>
                  <a:srgbClr val="F9FAFD"/>
                </a:solidFill>
                <a:latin typeface="Glacial Indifference" panose="020B0604020202020204" charset="0"/>
              </a:rPr>
              <a:t> se caractérise par un pessimisme marqué, une grande fascination pour les rêves et l'ésotérisme, une mélancolie générale, et une forte misogynie liée à l’image de la femme fatale.</a:t>
            </a:r>
          </a:p>
        </p:txBody>
      </p:sp>
    </p:spTree>
    <p:extLst>
      <p:ext uri="{BB962C8B-B14F-4D97-AF65-F5344CB8AC3E}">
        <p14:creationId xmlns:p14="http://schemas.microsoft.com/office/powerpoint/2010/main" val="36976417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2F59EE82-BBDB-46DC-0E3D-92D34E128158}"/>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D2A4546-C9D3-2AAE-A003-96EB11F9D941}"/>
              </a:ext>
            </a:extLst>
          </p:cNvPr>
          <p:cNvSpPr txBox="1"/>
          <p:nvPr/>
        </p:nvSpPr>
        <p:spPr>
          <a:xfrm>
            <a:off x="914400" y="8763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65CFB55F-1A88-7D3F-A031-03B5A2BDE724}"/>
              </a:ext>
            </a:extLst>
          </p:cNvPr>
          <p:cNvSpPr txBox="1"/>
          <p:nvPr/>
        </p:nvSpPr>
        <p:spPr>
          <a:xfrm>
            <a:off x="990600" y="2552700"/>
            <a:ext cx="16535400" cy="5796459"/>
          </a:xfrm>
          <a:prstGeom prst="rect">
            <a:avLst/>
          </a:prstGeom>
        </p:spPr>
        <p:txBody>
          <a:bodyPr wrap="square" lIns="0" tIns="0" rIns="0" bIns="0" rtlCol="0" anchor="t">
            <a:spAutoFit/>
          </a:bodyPr>
          <a:lstStyle/>
          <a:p>
            <a:pPr marL="0" lvl="1" algn="just">
              <a:spcBef>
                <a:spcPct val="0"/>
              </a:spcBef>
              <a:spcAft>
                <a:spcPts val="3600"/>
              </a:spcAft>
              <a:defRPr/>
            </a:pPr>
            <a:r>
              <a:rPr lang="fr-FR" sz="3600" u="sng" dirty="0">
                <a:solidFill>
                  <a:srgbClr val="F9FAFD"/>
                </a:solidFill>
                <a:latin typeface="Glacial Indifference" panose="020B0604020202020204" charset="0"/>
              </a:rPr>
              <a:t>Âge d’or pour la littérature française</a:t>
            </a:r>
            <a:endParaRPr lang="fr-FR" sz="3500" u="sng" dirty="0">
              <a:solidFill>
                <a:srgbClr val="F9FAFD"/>
              </a:solidFill>
              <a:latin typeface="Glacial Indifference" panose="020B0604020202020204" charset="0"/>
            </a:endParaRPr>
          </a:p>
          <a:p>
            <a:pPr marL="0" lvl="1" algn="just">
              <a:spcBef>
                <a:spcPct val="0"/>
              </a:spcBef>
              <a:spcAft>
                <a:spcPts val="600"/>
              </a:spcAft>
              <a:defRPr/>
            </a:pPr>
            <a:r>
              <a:rPr lang="fr-FR" sz="3700" u="sng" dirty="0">
                <a:solidFill>
                  <a:srgbClr val="F9FAFD"/>
                </a:solidFill>
                <a:latin typeface="Glacial Indifference" panose="020B0604020202020204" charset="0"/>
              </a:rPr>
              <a:t>Romantisme</a:t>
            </a:r>
            <a:r>
              <a:rPr lang="fr-FR" sz="3500" dirty="0">
                <a:solidFill>
                  <a:srgbClr val="F9FAFD"/>
                </a:solidFill>
                <a:latin typeface="Glacial Indifference" panose="020B0604020202020204" charset="0"/>
              </a:rPr>
              <a:t> → Chateaubriand, Hugo, Lamartine, Musset, Nerval</a:t>
            </a:r>
          </a:p>
          <a:p>
            <a:pPr marL="0" lvl="1" algn="just">
              <a:spcBef>
                <a:spcPct val="0"/>
              </a:spcBef>
              <a:spcAft>
                <a:spcPts val="600"/>
              </a:spcAft>
              <a:defRPr/>
            </a:pPr>
            <a:r>
              <a:rPr lang="fr-FR" sz="3500" dirty="0">
                <a:solidFill>
                  <a:srgbClr val="F9FAFD"/>
                </a:solidFill>
                <a:latin typeface="Glacial Indifference" panose="020B0604020202020204" charset="0"/>
              </a:rPr>
              <a:t>	↓</a:t>
            </a:r>
          </a:p>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Mouvement littéraire qui naît de la remise en question des idées des Lumières → importance du </a:t>
            </a:r>
            <a:r>
              <a:rPr lang="fr-FR" sz="3500" i="1" dirty="0">
                <a:solidFill>
                  <a:srgbClr val="F9FAFD"/>
                </a:solidFill>
                <a:latin typeface="Glacial Indifference" panose="020B0604020202020204" charset="0"/>
              </a:rPr>
              <a:t>moi</a:t>
            </a:r>
            <a:r>
              <a:rPr lang="fr-FR" sz="3500" dirty="0">
                <a:solidFill>
                  <a:srgbClr val="F9FAFD"/>
                </a:solidFill>
                <a:latin typeface="Glacial Indifference" panose="020B0604020202020204" charset="0"/>
              </a:rPr>
              <a:t> et valorisation de l’individu, de la sensibilité et des sentiments, culte du rêve, désir d’évasion : les romantiques s’opposent aux contraintes de la langue classique. Ils défendent le droit à l’individualisme dans l’art et donc la possibilité de ne pas imiter les anciens, ce qui libère en partie la langue. Ils puisent dans tous les registres et exploitent de nouvelles formes lexicales.</a:t>
            </a:r>
          </a:p>
        </p:txBody>
      </p:sp>
    </p:spTree>
    <p:extLst>
      <p:ext uri="{BB962C8B-B14F-4D97-AF65-F5344CB8AC3E}">
        <p14:creationId xmlns:p14="http://schemas.microsoft.com/office/powerpoint/2010/main" val="141524356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9626B69-9704-723F-45F4-BD038FA76335}"/>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7475094-C10E-EB2A-7C88-D04624F78E36}"/>
              </a:ext>
            </a:extLst>
          </p:cNvPr>
          <p:cNvSpPr txBox="1"/>
          <p:nvPr/>
        </p:nvSpPr>
        <p:spPr>
          <a:xfrm>
            <a:off x="838200" y="5859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EBAF30F-94CE-D0BE-75F6-3A13B7AD4D05}"/>
              </a:ext>
            </a:extLst>
          </p:cNvPr>
          <p:cNvSpPr txBox="1"/>
          <p:nvPr/>
        </p:nvSpPr>
        <p:spPr>
          <a:xfrm>
            <a:off x="914400" y="2095500"/>
            <a:ext cx="16535400" cy="7743145"/>
          </a:xfrm>
          <a:prstGeom prst="rect">
            <a:avLst/>
          </a:prstGeom>
        </p:spPr>
        <p:txBody>
          <a:bodyPr wrap="square" lIns="0" tIns="0" rIns="0" bIns="0" rtlCol="0" anchor="t">
            <a:spAutoFit/>
          </a:bodyPr>
          <a:lstStyle/>
          <a:p>
            <a:pPr marL="0" lvl="1" algn="just">
              <a:spcBef>
                <a:spcPct val="0"/>
              </a:spcBef>
              <a:spcAft>
                <a:spcPts val="2400"/>
              </a:spcAft>
              <a:defRPr/>
            </a:pPr>
            <a:r>
              <a:rPr lang="fr-FR" sz="3600" u="sng" dirty="0">
                <a:solidFill>
                  <a:srgbClr val="F9FAFD"/>
                </a:solidFill>
                <a:latin typeface="Glacial Indifference" panose="020B0604020202020204" charset="0"/>
              </a:rPr>
              <a:t>Langue parlée et langue écrite</a:t>
            </a:r>
          </a:p>
          <a:p>
            <a:pPr marL="0" lvl="1" algn="just">
              <a:lnSpc>
                <a:spcPct val="110000"/>
              </a:lnSpc>
              <a:spcBef>
                <a:spcPct val="0"/>
              </a:spcBef>
              <a:spcAft>
                <a:spcPts val="1800"/>
              </a:spcAft>
              <a:defRPr/>
            </a:pPr>
            <a:r>
              <a:rPr lang="fr-FR" sz="3500" dirty="0">
                <a:solidFill>
                  <a:srgbClr val="F9FAFD"/>
                </a:solidFill>
                <a:latin typeface="Glacial Indifference" panose="020B0604020202020204" charset="0"/>
              </a:rPr>
              <a:t>« La littérature, notamment celle de Victor Hugo ou d’Émile Zola, […] veut </a:t>
            </a:r>
            <a:r>
              <a:rPr lang="fr-FR" sz="3500" u="sng" dirty="0">
                <a:solidFill>
                  <a:srgbClr val="F9FAFD"/>
                </a:solidFill>
                <a:latin typeface="Glacial Indifference" panose="020B0604020202020204" charset="0"/>
              </a:rPr>
              <a:t>donner la parole au peuple</a:t>
            </a:r>
            <a:r>
              <a:rPr lang="fr-FR" sz="3500" dirty="0">
                <a:solidFill>
                  <a:srgbClr val="F9FAFD"/>
                </a:solidFill>
                <a:latin typeface="Glacial Indifference" panose="020B0604020202020204" charset="0"/>
              </a:rPr>
              <a:t> : </a:t>
            </a:r>
            <a:r>
              <a:rPr lang="fr-FR" sz="3500" u="sng" dirty="0">
                <a:solidFill>
                  <a:srgbClr val="F9FAFD"/>
                </a:solidFill>
                <a:latin typeface="Glacial Indifference" panose="020B0604020202020204" charset="0"/>
              </a:rPr>
              <a:t>peuple ouvrier, peuple de la rue</a:t>
            </a:r>
            <a:r>
              <a:rPr lang="fr-FR" sz="3500" dirty="0">
                <a:solidFill>
                  <a:srgbClr val="F9FAFD"/>
                </a:solidFill>
                <a:latin typeface="Glacial Indifference" panose="020B0604020202020204" charset="0"/>
              </a:rPr>
              <a:t>. Il importe ici de cerner les moyens d’expression, et les procédés linguistiques qui contribuent à donner une impression de vérité : création lexicale par dérivation et suffixation, jeux de mots, images, procédés syntaxiques. Tout cela vise à donner des signaux d’écriture populaire et à faire de l’argot un "ornement" pour le roman réaliste »</a:t>
            </a:r>
          </a:p>
          <a:p>
            <a:pPr marL="0" lvl="1" algn="r">
              <a:spcBef>
                <a:spcPct val="0"/>
              </a:spcBef>
              <a:spcAft>
                <a:spcPts val="600"/>
              </a:spcAft>
              <a:defRPr/>
            </a:pPr>
            <a:r>
              <a:rPr lang="fr-FR" sz="2800" dirty="0">
                <a:solidFill>
                  <a:srgbClr val="F9FAFD"/>
                </a:solidFill>
                <a:latin typeface="Glacial Indifference" panose="020B0604020202020204" charset="0"/>
              </a:rPr>
              <a:t>Ghislaine Rolland-Lozachmeur, </a:t>
            </a:r>
            <a:r>
              <a:rPr lang="fr-FR" sz="2800" i="1" dirty="0">
                <a:solidFill>
                  <a:srgbClr val="F9FAFD"/>
                </a:solidFill>
                <a:latin typeface="Glacial Indifference" panose="020B0604020202020204" charset="0"/>
              </a:rPr>
              <a:t>L’Argot et La Langue du peuple</a:t>
            </a:r>
            <a:r>
              <a:rPr lang="fr-FR" sz="2800" dirty="0">
                <a:solidFill>
                  <a:srgbClr val="F9FAFD"/>
                </a:solidFill>
                <a:latin typeface="Glacial Indifference" panose="020B0604020202020204" charset="0"/>
              </a:rPr>
              <a:t>, p. 184. </a:t>
            </a:r>
          </a:p>
          <a:p>
            <a:pPr marL="0" lvl="1" algn="just">
              <a:spcBef>
                <a:spcPct val="0"/>
              </a:spcBef>
              <a:spcAft>
                <a:spcPts val="1200"/>
              </a:spcAft>
              <a:defRPr/>
            </a:pPr>
            <a:r>
              <a:rPr lang="fr-FR" sz="3500" dirty="0">
                <a:solidFill>
                  <a:srgbClr val="F9FAFD"/>
                </a:solidFill>
                <a:latin typeface="Glacial Indifference" panose="020B0604020202020204" charset="0"/>
              </a:rPr>
              <a:t>	↓</a:t>
            </a:r>
          </a:p>
          <a:p>
            <a:pPr marL="0" lvl="1" algn="just">
              <a:lnSpc>
                <a:spcPct val="110000"/>
              </a:lnSpc>
              <a:spcBef>
                <a:spcPct val="0"/>
              </a:spcBef>
              <a:spcAft>
                <a:spcPts val="600"/>
              </a:spcAft>
              <a:defRPr/>
            </a:pPr>
            <a:r>
              <a:rPr lang="fr-FR" sz="3500" u="sng" dirty="0">
                <a:solidFill>
                  <a:srgbClr val="F9FAFD"/>
                </a:solidFill>
                <a:latin typeface="Glacial Indifference" panose="020B0604020202020204" charset="0"/>
              </a:rPr>
              <a:t>introduire dans la langue écrite un vocabulaire et une syntaxe plus proches de l’oral </a:t>
            </a:r>
            <a:r>
              <a:rPr lang="fr-FR" sz="3500" dirty="0">
                <a:solidFill>
                  <a:srgbClr val="F9FAFD"/>
                </a:solidFill>
                <a:latin typeface="Glacial Indifference" panose="020B0604020202020204" charset="0"/>
              </a:rPr>
              <a:t>(par exemple, structures segmentées avec dislocations à droite et à gauche), en rompant avec les contraintes lexicales et syntaxiques de la langue classique écrite.</a:t>
            </a:r>
          </a:p>
        </p:txBody>
      </p:sp>
    </p:spTree>
    <p:extLst>
      <p:ext uri="{BB962C8B-B14F-4D97-AF65-F5344CB8AC3E}">
        <p14:creationId xmlns:p14="http://schemas.microsoft.com/office/powerpoint/2010/main" val="111794351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8763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2552700"/>
            <a:ext cx="16535400" cy="5501506"/>
          </a:xfrm>
          <a:prstGeom prst="rect">
            <a:avLst/>
          </a:prstGeom>
        </p:spPr>
        <p:txBody>
          <a:bodyPr wrap="square" lIns="0" tIns="0" rIns="0" bIns="0" rtlCol="0" anchor="t">
            <a:spAutoFit/>
          </a:bodyPr>
          <a:lstStyle/>
          <a:p>
            <a:pPr marL="0" lvl="1" algn="just">
              <a:spcBef>
                <a:spcPct val="0"/>
              </a:spcBef>
              <a:spcAft>
                <a:spcPts val="1200"/>
              </a:spcAft>
              <a:defRPr/>
            </a:pPr>
            <a:r>
              <a:rPr lang="fr-FR" sz="3600" u="sng" dirty="0">
                <a:solidFill>
                  <a:srgbClr val="F9FAFD"/>
                </a:solidFill>
                <a:latin typeface="Glacial Indifference" panose="020B0604020202020204" charset="0"/>
              </a:rPr>
              <a:t>Victor Hugo</a:t>
            </a:r>
            <a:r>
              <a:rPr lang="fr-FR" sz="3600" dirty="0">
                <a:solidFill>
                  <a:srgbClr val="F9FAFD"/>
                </a:solidFill>
                <a:latin typeface="Glacial Indifference" panose="020B0604020202020204" charset="0"/>
              </a:rPr>
              <a:t> → personnage majeur de la littérature et pilier du romantisme en France</a:t>
            </a:r>
          </a:p>
          <a:p>
            <a:pPr marL="0" lvl="1" algn="just">
              <a:spcBef>
                <a:spcPct val="0"/>
              </a:spcBef>
              <a:spcAft>
                <a:spcPts val="1200"/>
              </a:spcAft>
              <a:defRPr/>
            </a:pPr>
            <a:r>
              <a:rPr lang="fr-FR" sz="3600" dirty="0">
                <a:solidFill>
                  <a:srgbClr val="F9FAFD"/>
                </a:solidFill>
                <a:latin typeface="Glacial Indifference" panose="020B0604020202020204" charset="0"/>
              </a:rPr>
              <a:t>	</a:t>
            </a:r>
            <a:r>
              <a:rPr lang="fr-FR" sz="3500" dirty="0">
                <a:solidFill>
                  <a:srgbClr val="F9FAFD"/>
                </a:solidFill>
                <a:latin typeface="Glacial Indifference" panose="020B0604020202020204" charset="0"/>
              </a:rPr>
              <a:t>↓</a:t>
            </a:r>
          </a:p>
          <a:p>
            <a:pPr marL="0" lvl="1" algn="just">
              <a:lnSpc>
                <a:spcPct val="110000"/>
              </a:lnSpc>
              <a:spcBef>
                <a:spcPct val="0"/>
              </a:spcBef>
              <a:spcAft>
                <a:spcPts val="1200"/>
              </a:spcAft>
              <a:defRPr/>
            </a:pPr>
            <a:r>
              <a:rPr lang="fr-FR" sz="3500" dirty="0">
                <a:solidFill>
                  <a:srgbClr val="F9FAFD"/>
                </a:solidFill>
                <a:latin typeface="Glacial Indifference" panose="020B0604020202020204" charset="0"/>
              </a:rPr>
              <a:t>Il </a:t>
            </a:r>
            <a:r>
              <a:rPr lang="fr-FR" sz="3500" u="sng" dirty="0">
                <a:solidFill>
                  <a:srgbClr val="F9FAFD"/>
                </a:solidFill>
                <a:latin typeface="Glacial Indifference" panose="020B0604020202020204" charset="0"/>
              </a:rPr>
              <a:t>s’oppose à l’idée d’une hiérarchie du lexique</a:t>
            </a:r>
            <a:r>
              <a:rPr lang="fr-FR" sz="3500" dirty="0">
                <a:solidFill>
                  <a:srgbClr val="F9FAFD"/>
                </a:solidFill>
                <a:latin typeface="Glacial Indifference" panose="020B0604020202020204" charset="0"/>
              </a:rPr>
              <a:t> (bas, moyen, haut) telle que le français classique la concevait. En revanche, il introduit, dans le vocabulaire comme dans la syntaxe de la langue écrite, un vocabulaire plus proche de l’oral</a:t>
            </a:r>
          </a:p>
          <a:p>
            <a:pPr marL="0" lvl="1" algn="just">
              <a:lnSpc>
                <a:spcPct val="110000"/>
              </a:lnSpc>
              <a:spcBef>
                <a:spcPct val="0"/>
              </a:spcBef>
              <a:spcAft>
                <a:spcPts val="1200"/>
              </a:spcAft>
              <a:defRPr/>
            </a:pPr>
            <a:r>
              <a:rPr lang="fr-FR" sz="3500" dirty="0">
                <a:solidFill>
                  <a:srgbClr val="F9FAFD"/>
                </a:solidFill>
                <a:latin typeface="Glacial Indifference" panose="020B0604020202020204" charset="0"/>
              </a:rPr>
              <a:t>	↓</a:t>
            </a:r>
          </a:p>
          <a:p>
            <a:pPr marL="0" lvl="1" algn="just">
              <a:lnSpc>
                <a:spcPct val="110000"/>
              </a:lnSpc>
              <a:spcBef>
                <a:spcPct val="0"/>
              </a:spcBef>
              <a:spcAft>
                <a:spcPts val="3000"/>
              </a:spcAft>
              <a:defRPr/>
            </a:pPr>
            <a:r>
              <a:rPr lang="fr-FR" sz="3500" dirty="0">
                <a:solidFill>
                  <a:srgbClr val="F9FAFD"/>
                </a:solidFill>
                <a:latin typeface="Glacial Indifference" panose="020B0604020202020204" charset="0"/>
              </a:rPr>
              <a:t>« </a:t>
            </a:r>
            <a:r>
              <a:rPr lang="fr-FR" sz="3500" u="sng" dirty="0">
                <a:solidFill>
                  <a:srgbClr val="F9FAFD"/>
                </a:solidFill>
                <a:latin typeface="Glacial Indifference" panose="020B0604020202020204" charset="0"/>
              </a:rPr>
              <a:t>tous les mots sont désormais égaux en droits, à l'image de ceux qui les emploient</a:t>
            </a:r>
            <a:r>
              <a:rPr lang="fr-FR" sz="3500" dirty="0">
                <a:solidFill>
                  <a:srgbClr val="F9FAFD"/>
                </a:solidFill>
                <a:latin typeface="Glacial Indifference" panose="020B0604020202020204" charset="0"/>
              </a:rPr>
              <a:t> ».</a:t>
            </a:r>
          </a:p>
          <a:p>
            <a:pPr marL="0" lvl="1" algn="r">
              <a:spcBef>
                <a:spcPct val="0"/>
              </a:spcBef>
              <a:spcAft>
                <a:spcPts val="1800"/>
              </a:spcAft>
              <a:defRPr/>
            </a:pPr>
            <a:r>
              <a:rPr lang="fr-FR" sz="2800" dirty="0">
                <a:solidFill>
                  <a:srgbClr val="F9FAFD"/>
                </a:solidFill>
                <a:latin typeface="Glacial Indifference" panose="020B0604020202020204" charset="0"/>
              </a:rPr>
              <a:t>Victor Hugo, Préface de </a:t>
            </a:r>
            <a:r>
              <a:rPr lang="fr-FR" sz="2800" i="1" dirty="0">
                <a:solidFill>
                  <a:srgbClr val="F9FAFD"/>
                </a:solidFill>
                <a:latin typeface="Glacial Indifference" panose="020B0604020202020204" charset="0"/>
              </a:rPr>
              <a:t>Cromwell</a:t>
            </a:r>
            <a:r>
              <a:rPr lang="fr-FR" sz="2800" dirty="0">
                <a:solidFill>
                  <a:srgbClr val="F9FAFD"/>
                </a:solidFill>
                <a:latin typeface="Glacial Indifference" panose="020B0604020202020204" charset="0"/>
              </a:rPr>
              <a:t> (1827).</a:t>
            </a:r>
            <a:endParaRPr lang="fr-FR" sz="2800" i="1" dirty="0">
              <a:solidFill>
                <a:srgbClr val="F9FAFD"/>
              </a:solidFill>
              <a:latin typeface="Glacial Indifference" panose="020B0604020202020204" charset="0"/>
            </a:endParaRPr>
          </a:p>
        </p:txBody>
      </p:sp>
    </p:spTree>
    <p:extLst>
      <p:ext uri="{BB962C8B-B14F-4D97-AF65-F5344CB8AC3E}">
        <p14:creationId xmlns:p14="http://schemas.microsoft.com/office/powerpoint/2010/main" val="12313450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4953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2019300"/>
            <a:ext cx="16535400" cy="7771358"/>
          </a:xfrm>
          <a:prstGeom prst="rect">
            <a:avLst/>
          </a:prstGeom>
        </p:spPr>
        <p:txBody>
          <a:bodyPr wrap="square" lIns="0" tIns="0" rIns="0" bIns="0" rtlCol="0" anchor="t">
            <a:spAutoFit/>
          </a:bodyPr>
          <a:lstStyle/>
          <a:p>
            <a:pPr marL="0" lvl="1" algn="just">
              <a:lnSpc>
                <a:spcPct val="110000"/>
              </a:lnSpc>
              <a:spcBef>
                <a:spcPct val="0"/>
              </a:spcBef>
              <a:defRPr/>
            </a:pPr>
            <a:r>
              <a:rPr lang="fr-FR" sz="3500" dirty="0">
                <a:solidFill>
                  <a:srgbClr val="F9FAFD"/>
                </a:solidFill>
                <a:latin typeface="Glacial Indifference" panose="020B0604020202020204" charset="0"/>
              </a:rPr>
              <a:t>« La Révolution française a libéré la pensée de l’homme et du citoyen ; ne doit-elle pas, du même coup, libérer sa parole et, s’il est poète, son chant avec les vocables qui le composent ? »</a:t>
            </a:r>
          </a:p>
          <a:p>
            <a:pPr marL="0" lvl="1" algn="just">
              <a:lnSpc>
                <a:spcPct val="110000"/>
              </a:lnSpc>
              <a:spcBef>
                <a:spcPct val="0"/>
              </a:spcBef>
              <a:defRPr/>
            </a:pPr>
            <a:r>
              <a:rPr lang="fr-FR" sz="3500" dirty="0">
                <a:solidFill>
                  <a:srgbClr val="F9FAFD"/>
                </a:solidFill>
                <a:latin typeface="Glacial Indifference" panose="020B0604020202020204" charset="0"/>
              </a:rPr>
              <a:t>	 ↓</a:t>
            </a:r>
          </a:p>
          <a:p>
            <a:pPr marL="0" lvl="1" algn="just">
              <a:lnSpc>
                <a:spcPct val="110000"/>
              </a:lnSpc>
              <a:spcBef>
                <a:spcPct val="0"/>
              </a:spcBef>
              <a:defRPr/>
            </a:pPr>
            <a:r>
              <a:rPr lang="fr-FR" sz="3500" u="sng" dirty="0">
                <a:solidFill>
                  <a:srgbClr val="F9FAFD"/>
                </a:solidFill>
                <a:latin typeface="Glacial Indifference" panose="020B0604020202020204" charset="0"/>
              </a:rPr>
              <a:t>Victor Hugo introduit l’argot et les patois dans ses œuvres littéraires</a:t>
            </a:r>
          </a:p>
          <a:p>
            <a:pPr marL="0" lvl="1" algn="just">
              <a:lnSpc>
                <a:spcPct val="110000"/>
              </a:lnSpc>
              <a:spcBef>
                <a:spcPct val="0"/>
              </a:spcBef>
              <a:defRPr/>
            </a:pPr>
            <a:r>
              <a:rPr lang="fr-FR" sz="3500" dirty="0">
                <a:solidFill>
                  <a:srgbClr val="F9FAFD"/>
                </a:solidFill>
                <a:latin typeface="Glacial Indifference" panose="020B0604020202020204" charset="0"/>
              </a:rPr>
              <a:t>	↓</a:t>
            </a:r>
          </a:p>
          <a:p>
            <a:pPr marL="0" lvl="1" algn="just">
              <a:lnSpc>
                <a:spcPct val="110000"/>
              </a:lnSpc>
              <a:spcBef>
                <a:spcPct val="0"/>
              </a:spcBef>
              <a:spcAft>
                <a:spcPts val="1800"/>
              </a:spcAft>
              <a:defRPr/>
            </a:pPr>
            <a:r>
              <a:rPr lang="fr-FR" sz="3500" dirty="0">
                <a:solidFill>
                  <a:srgbClr val="F9FAFD"/>
                </a:solidFill>
                <a:latin typeface="Glacial Indifference" panose="020B0604020202020204" charset="0"/>
              </a:rPr>
              <a:t>«  Dès 1829, l’auteur du </a:t>
            </a:r>
            <a:r>
              <a:rPr lang="fr-FR" sz="3500" i="1" dirty="0">
                <a:solidFill>
                  <a:srgbClr val="F9FAFD"/>
                </a:solidFill>
                <a:latin typeface="Glacial Indifference" panose="020B0604020202020204" charset="0"/>
              </a:rPr>
              <a:t>Dernier Jour d’un condamné</a:t>
            </a:r>
            <a:r>
              <a:rPr lang="fr-FR" sz="3500" dirty="0">
                <a:solidFill>
                  <a:srgbClr val="F9FAFD"/>
                </a:solidFill>
                <a:latin typeface="Glacial Indifference" panose="020B0604020202020204" charset="0"/>
              </a:rPr>
              <a:t> avait, dans le souci de faire vrai, mis dans la bouche de détenus mots et locutions argotiques : </a:t>
            </a:r>
            <a:r>
              <a:rPr lang="fr-FR" sz="3500" i="1" dirty="0">
                <a:solidFill>
                  <a:srgbClr val="F9FAFD"/>
                </a:solidFill>
                <a:latin typeface="Glacial Indifference" panose="020B0604020202020204" charset="0"/>
              </a:rPr>
              <a:t>fouillouse</a:t>
            </a:r>
            <a:r>
              <a:rPr lang="fr-FR" sz="3500" dirty="0">
                <a:solidFill>
                  <a:srgbClr val="F9FAFD"/>
                </a:solidFill>
                <a:latin typeface="Glacial Indifference" panose="020B0604020202020204" charset="0"/>
              </a:rPr>
              <a:t>, </a:t>
            </a:r>
            <a:r>
              <a:rPr lang="fr-FR" sz="3500" i="1" dirty="0">
                <a:solidFill>
                  <a:srgbClr val="F9FAFD"/>
                </a:solidFill>
                <a:latin typeface="Glacial Indifference" panose="020B0604020202020204" charset="0"/>
              </a:rPr>
              <a:t>grinche</a:t>
            </a:r>
            <a:r>
              <a:rPr lang="fr-FR" sz="3500" dirty="0">
                <a:solidFill>
                  <a:srgbClr val="F9FAFD"/>
                </a:solidFill>
                <a:latin typeface="Glacial Indifference" panose="020B0604020202020204" charset="0"/>
              </a:rPr>
              <a:t>, </a:t>
            </a:r>
            <a:r>
              <a:rPr lang="fr-FR" sz="3500" i="1" dirty="0">
                <a:solidFill>
                  <a:srgbClr val="F9FAFD"/>
                </a:solidFill>
                <a:latin typeface="Glacial Indifference" panose="020B0604020202020204" charset="0"/>
              </a:rPr>
              <a:t>loucher</a:t>
            </a:r>
            <a:r>
              <a:rPr lang="fr-FR" sz="3500" dirty="0">
                <a:solidFill>
                  <a:srgbClr val="F9FAFD"/>
                </a:solidFill>
                <a:latin typeface="Glacial Indifference" panose="020B0604020202020204" charset="0"/>
              </a:rPr>
              <a:t>, </a:t>
            </a:r>
            <a:r>
              <a:rPr lang="fr-FR" sz="3500" i="1" dirty="0">
                <a:solidFill>
                  <a:srgbClr val="F9FAFD"/>
                </a:solidFill>
                <a:latin typeface="Glacial Indifference" panose="020B0604020202020204" charset="0"/>
              </a:rPr>
              <a:t>la petite marine</a:t>
            </a:r>
            <a:r>
              <a:rPr lang="fr-FR" sz="3500" dirty="0">
                <a:solidFill>
                  <a:srgbClr val="F9FAFD"/>
                </a:solidFill>
                <a:latin typeface="Glacial Indifference" panose="020B0604020202020204" charset="0"/>
              </a:rPr>
              <a:t>, </a:t>
            </a:r>
            <a:r>
              <a:rPr lang="fr-FR" sz="3500" i="1" dirty="0">
                <a:solidFill>
                  <a:srgbClr val="F9FAFD"/>
                </a:solidFill>
                <a:latin typeface="Glacial Indifference" panose="020B0604020202020204" charset="0"/>
              </a:rPr>
              <a:t>marlou</a:t>
            </a:r>
            <a:r>
              <a:rPr lang="fr-FR" sz="3500" dirty="0">
                <a:solidFill>
                  <a:srgbClr val="F9FAFD"/>
                </a:solidFill>
                <a:latin typeface="Glacial Indifference" panose="020B0604020202020204" charset="0"/>
              </a:rPr>
              <a:t>, </a:t>
            </a:r>
            <a:r>
              <a:rPr lang="fr-FR" sz="3500" i="1" dirty="0">
                <a:solidFill>
                  <a:srgbClr val="F9FAFD"/>
                </a:solidFill>
                <a:latin typeface="Glacial Indifference" panose="020B0604020202020204" charset="0"/>
              </a:rPr>
              <a:t>trimar</a:t>
            </a:r>
            <a:r>
              <a:rPr lang="fr-FR" sz="3500" dirty="0">
                <a:solidFill>
                  <a:srgbClr val="F9FAFD"/>
                </a:solidFill>
                <a:latin typeface="Glacial Indifference" panose="020B0604020202020204" charset="0"/>
              </a:rPr>
              <a:t>, </a:t>
            </a:r>
            <a:r>
              <a:rPr lang="fr-FR" sz="3500" i="1" dirty="0">
                <a:solidFill>
                  <a:srgbClr val="F9FAFD"/>
                </a:solidFill>
                <a:latin typeface="Glacial Indifference" panose="020B0604020202020204" charset="0"/>
              </a:rPr>
              <a:t>tronche</a:t>
            </a:r>
            <a:r>
              <a:rPr lang="fr-FR" sz="3500" dirty="0">
                <a:solidFill>
                  <a:srgbClr val="F9FAFD"/>
                </a:solidFill>
                <a:latin typeface="Glacial Indifference" panose="020B0604020202020204" charset="0"/>
              </a:rPr>
              <a:t>, </a:t>
            </a:r>
            <a:r>
              <a:rPr lang="fr-FR" sz="3500" i="1" dirty="0">
                <a:solidFill>
                  <a:srgbClr val="F9FAFD"/>
                </a:solidFill>
                <a:latin typeface="Glacial Indifference" panose="020B0604020202020204" charset="0"/>
              </a:rPr>
              <a:t>épouser la veuve</a:t>
            </a:r>
            <a:r>
              <a:rPr lang="fr-FR" sz="3500" dirty="0">
                <a:solidFill>
                  <a:srgbClr val="F9FAFD"/>
                </a:solidFill>
                <a:latin typeface="Glacial Indifference" panose="020B0604020202020204" charset="0"/>
              </a:rPr>
              <a:t>, etc. Nul écrivain avant lui n’avait eu cette audace. Nul non plus n’avait hasardé le mot </a:t>
            </a:r>
            <a:r>
              <a:rPr lang="fr-FR" sz="3500" i="1" dirty="0">
                <a:solidFill>
                  <a:srgbClr val="F9FAFD"/>
                </a:solidFill>
                <a:latin typeface="Glacial Indifference" panose="020B0604020202020204" charset="0"/>
              </a:rPr>
              <a:t>gamin</a:t>
            </a:r>
            <a:r>
              <a:rPr lang="fr-FR" sz="3500" dirty="0">
                <a:solidFill>
                  <a:srgbClr val="F9FAFD"/>
                </a:solidFill>
                <a:latin typeface="Glacial Indifference" panose="020B0604020202020204" charset="0"/>
              </a:rPr>
              <a:t> avant qu’il apparût dans </a:t>
            </a:r>
            <a:r>
              <a:rPr lang="fr-FR" sz="3500" i="1" dirty="0">
                <a:solidFill>
                  <a:srgbClr val="F9FAFD"/>
                </a:solidFill>
                <a:latin typeface="Glacial Indifference" panose="020B0604020202020204" charset="0"/>
              </a:rPr>
              <a:t>Claude Gueux </a:t>
            </a:r>
            <a:r>
              <a:rPr lang="fr-FR" sz="3500" dirty="0">
                <a:solidFill>
                  <a:srgbClr val="F9FAFD"/>
                </a:solidFill>
                <a:latin typeface="Glacial Indifference" panose="020B0604020202020204" charset="0"/>
              </a:rPr>
              <a:t>(1834) : plus tard le père de Gavroche fera mémoire de ce précoce affranchissement (</a:t>
            </a:r>
            <a:r>
              <a:rPr lang="fr-FR" sz="3500" i="1" dirty="0">
                <a:solidFill>
                  <a:srgbClr val="F9FAFD"/>
                </a:solidFill>
                <a:latin typeface="Glacial Indifference" panose="020B0604020202020204" charset="0"/>
              </a:rPr>
              <a:t>Les Misérables</a:t>
            </a:r>
            <a:r>
              <a:rPr lang="fr-FR" sz="3500" dirty="0">
                <a:solidFill>
                  <a:srgbClr val="F9FAFD"/>
                </a:solidFill>
                <a:latin typeface="Glacial Indifference" panose="020B0604020202020204" charset="0"/>
              </a:rPr>
              <a:t>, III, I, 7). ».</a:t>
            </a:r>
          </a:p>
          <a:p>
            <a:pPr marL="0" marR="0" lvl="1" indent="0" algn="r" defTabSz="914400" rtl="0" eaLnBrk="1" fontAlgn="auto" latinLnBrk="0" hangingPunct="1">
              <a:lnSpc>
                <a:spcPct val="100000"/>
              </a:lnSpc>
              <a:spcBef>
                <a:spcPct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Gérald Antoine,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langue de Hugo</a:t>
            </a:r>
          </a:p>
        </p:txBody>
      </p:sp>
    </p:spTree>
    <p:extLst>
      <p:ext uri="{BB962C8B-B14F-4D97-AF65-F5344CB8AC3E}">
        <p14:creationId xmlns:p14="http://schemas.microsoft.com/office/powerpoint/2010/main" val="35295301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762000" y="4953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838200" y="2019300"/>
            <a:ext cx="16535400" cy="7771358"/>
          </a:xfrm>
          <a:prstGeom prst="rect">
            <a:avLst/>
          </a:prstGeom>
        </p:spPr>
        <p:txBody>
          <a:bodyPr wrap="square" lIns="0" tIns="0" rIns="0" bIns="0" rtlCol="0" anchor="t">
            <a:spAutoFit/>
          </a:bodyPr>
          <a:lstStyle/>
          <a:p>
            <a:pPr marL="0" lvl="1" algn="just">
              <a:lnSpc>
                <a:spcPct val="110000"/>
              </a:lnSpc>
              <a:spcBef>
                <a:spcPct val="0"/>
              </a:spcBef>
              <a:defRPr/>
            </a:pPr>
            <a:r>
              <a:rPr lang="fr-FR" sz="3500" dirty="0">
                <a:solidFill>
                  <a:srgbClr val="F9FAFD"/>
                </a:solidFill>
                <a:latin typeface="Glacial Indifference" panose="020B0604020202020204" charset="0"/>
              </a:rPr>
              <a:t>« Cette entrée de l’argot – et des patois à l’occasion – dans la langue littéraire a </a:t>
            </a:r>
            <a:r>
              <a:rPr lang="fr-FR" sz="3500" u="sng" dirty="0">
                <a:solidFill>
                  <a:srgbClr val="F9FAFD"/>
                </a:solidFill>
                <a:latin typeface="Glacial Indifference" panose="020B0604020202020204" charset="0"/>
              </a:rPr>
              <a:t>valeur de symbole</a:t>
            </a:r>
            <a:r>
              <a:rPr lang="fr-FR" sz="3500" dirty="0">
                <a:solidFill>
                  <a:srgbClr val="F9FAFD"/>
                </a:solidFill>
                <a:latin typeface="Glacial Indifference" panose="020B0604020202020204" charset="0"/>
              </a:rPr>
              <a:t>. L’écrivain, mis au monde pour insuffler la vie à son idiome, ne doit accepter aucune exclusion. </a:t>
            </a:r>
          </a:p>
          <a:p>
            <a:pPr marL="0" lvl="1" algn="just">
              <a:lnSpc>
                <a:spcPct val="110000"/>
              </a:lnSpc>
              <a:spcBef>
                <a:spcPct val="0"/>
              </a:spcBef>
              <a:defRPr/>
            </a:pPr>
            <a:r>
              <a:rPr lang="fr-FR" sz="3500" dirty="0">
                <a:solidFill>
                  <a:srgbClr val="F9FAFD"/>
                </a:solidFill>
                <a:latin typeface="Glacial Indifference" panose="020B0604020202020204" charset="0"/>
              </a:rPr>
              <a:t>Or l’argot, "c’est toute une langue entée sur la langue générale" (</a:t>
            </a:r>
            <a:r>
              <a:rPr lang="fr-FR" sz="3500" i="1" dirty="0">
                <a:solidFill>
                  <a:srgbClr val="F9FAFD"/>
                </a:solidFill>
                <a:latin typeface="Glacial Indifference" panose="020B0604020202020204" charset="0"/>
              </a:rPr>
              <a:t>Le Dernier Jour d’un condamné</a:t>
            </a:r>
            <a:r>
              <a:rPr lang="fr-FR" sz="3500" dirty="0">
                <a:solidFill>
                  <a:srgbClr val="F9FAFD"/>
                </a:solidFill>
                <a:latin typeface="Glacial Indifference" panose="020B0604020202020204" charset="0"/>
              </a:rPr>
              <a:t>). Et tant pis s’il survient comme "une excroissance hideuse, comme une verrue" : par cela même il recèle "une énergie singulière, un pittoresque effrayant". Le chapitre "L’argot" des </a:t>
            </a:r>
            <a:r>
              <a:rPr lang="fr-FR" sz="3500" i="1" dirty="0">
                <a:solidFill>
                  <a:srgbClr val="F9FAFD"/>
                </a:solidFill>
                <a:latin typeface="Glacial Indifference" panose="020B0604020202020204" charset="0"/>
              </a:rPr>
              <a:t>Misérables</a:t>
            </a:r>
            <a:r>
              <a:rPr lang="fr-FR" sz="3500" dirty="0">
                <a:solidFill>
                  <a:srgbClr val="F9FAFD"/>
                </a:solidFill>
                <a:latin typeface="Glacial Indifference" panose="020B0604020202020204" charset="0"/>
              </a:rPr>
              <a:t> […] offrira au lecteur un échantillon plus copieux de doctrine littéraire. </a:t>
            </a:r>
          </a:p>
          <a:p>
            <a:pPr marL="0" lvl="1" algn="just">
              <a:lnSpc>
                <a:spcPct val="110000"/>
              </a:lnSpc>
              <a:spcBef>
                <a:spcPct val="0"/>
              </a:spcBef>
              <a:spcAft>
                <a:spcPts val="1800"/>
              </a:spcAft>
              <a:defRPr/>
            </a:pPr>
            <a:r>
              <a:rPr lang="fr-FR" sz="3500" dirty="0">
                <a:solidFill>
                  <a:srgbClr val="F9FAFD"/>
                </a:solidFill>
                <a:latin typeface="Glacial Indifference" panose="020B0604020202020204" charset="0"/>
              </a:rPr>
              <a:t>Quant aux tentatives de mise en œuvre, elles passent par Le </a:t>
            </a:r>
            <a:r>
              <a:rPr lang="fr-FR" sz="3500" i="1" dirty="0">
                <a:solidFill>
                  <a:srgbClr val="F9FAFD"/>
                </a:solidFill>
                <a:latin typeface="Glacial Indifference" panose="020B0604020202020204" charset="0"/>
              </a:rPr>
              <a:t>Dernier Jour d’un condamné</a:t>
            </a:r>
            <a:r>
              <a:rPr lang="fr-FR" sz="3500" dirty="0">
                <a:solidFill>
                  <a:srgbClr val="F9FAFD"/>
                </a:solidFill>
                <a:latin typeface="Glacial Indifference" panose="020B0604020202020204" charset="0"/>
              </a:rPr>
              <a:t>, les scènes de la "Cour des miracles" dans </a:t>
            </a:r>
            <a:r>
              <a:rPr lang="fr-FR" sz="3500" i="1" dirty="0">
                <a:solidFill>
                  <a:srgbClr val="F9FAFD"/>
                </a:solidFill>
                <a:latin typeface="Glacial Indifference" panose="020B0604020202020204" charset="0"/>
              </a:rPr>
              <a:t>Notre-Dame de Paris</a:t>
            </a:r>
            <a:r>
              <a:rPr lang="fr-FR" sz="3500" dirty="0">
                <a:solidFill>
                  <a:srgbClr val="F9FAFD"/>
                </a:solidFill>
                <a:latin typeface="Glacial Indifference" panose="020B0604020202020204" charset="0"/>
              </a:rPr>
              <a:t>, plusieurs épisodes enfin des </a:t>
            </a:r>
            <a:r>
              <a:rPr lang="fr-FR" sz="3500" i="1" dirty="0">
                <a:solidFill>
                  <a:srgbClr val="F9FAFD"/>
                </a:solidFill>
                <a:latin typeface="Glacial Indifference" panose="020B0604020202020204" charset="0"/>
              </a:rPr>
              <a:t>Misérables</a:t>
            </a:r>
            <a:r>
              <a:rPr lang="fr-FR" sz="3500" dirty="0">
                <a:solidFill>
                  <a:srgbClr val="F9FAFD"/>
                </a:solidFill>
                <a:latin typeface="Glacial Indifference" panose="020B0604020202020204" charset="0"/>
              </a:rPr>
              <a:t>, la palme revenant à l’immortel Gavroche : "farfadet et galopin, il faisait un pot-pourri des voix de la nature et des voix de Paris". ».</a:t>
            </a:r>
          </a:p>
          <a:p>
            <a:pPr marL="0" marR="0" lvl="1" indent="0" algn="r" defTabSz="914400" rtl="0" eaLnBrk="1" fontAlgn="auto" latinLnBrk="0" hangingPunct="1">
              <a:lnSpc>
                <a:spcPct val="100000"/>
              </a:lnSpc>
              <a:spcBef>
                <a:spcPct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Gérald Antoine,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langue de Hugo</a:t>
            </a:r>
          </a:p>
        </p:txBody>
      </p:sp>
    </p:spTree>
    <p:extLst>
      <p:ext uri="{BB962C8B-B14F-4D97-AF65-F5344CB8AC3E}">
        <p14:creationId xmlns:p14="http://schemas.microsoft.com/office/powerpoint/2010/main" val="426103965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762000" y="11193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838200" y="2781300"/>
            <a:ext cx="16535400" cy="3393237"/>
          </a:xfrm>
          <a:prstGeom prst="rect">
            <a:avLst/>
          </a:prstGeom>
        </p:spPr>
        <p:txBody>
          <a:bodyPr wrap="square" lIns="0" tIns="0" rIns="0" bIns="0" rtlCol="0" anchor="t">
            <a:spAutoFit/>
          </a:bodyPr>
          <a:lstStyle/>
          <a:p>
            <a:pPr marL="0" lvl="1" algn="just">
              <a:lnSpc>
                <a:spcPct val="110000"/>
              </a:lnSpc>
              <a:spcBef>
                <a:spcPct val="0"/>
              </a:spcBef>
              <a:defRPr/>
            </a:pPr>
            <a:r>
              <a:rPr lang="fr-FR" sz="3500" dirty="0">
                <a:solidFill>
                  <a:srgbClr val="F9FAFD"/>
                </a:solidFill>
                <a:latin typeface="Glacial Indifference" panose="020B0604020202020204" charset="0"/>
              </a:rPr>
              <a:t>« Aux voix de Paris, à l’argot largement répandu : </a:t>
            </a:r>
            <a:r>
              <a:rPr lang="fr-FR" sz="3500" i="1" dirty="0">
                <a:solidFill>
                  <a:srgbClr val="F9FAFD"/>
                </a:solidFill>
                <a:latin typeface="Glacial Indifference" panose="020B0604020202020204" charset="0"/>
              </a:rPr>
              <a:t>chiper</a:t>
            </a:r>
            <a:r>
              <a:rPr lang="fr-FR" sz="3500" dirty="0">
                <a:solidFill>
                  <a:srgbClr val="F9FAFD"/>
                </a:solidFill>
                <a:latin typeface="Glacial Indifference" panose="020B0604020202020204" charset="0"/>
              </a:rPr>
              <a:t>, </a:t>
            </a:r>
            <a:r>
              <a:rPr lang="fr-FR" sz="3500" i="1" dirty="0">
                <a:solidFill>
                  <a:srgbClr val="F9FAFD"/>
                </a:solidFill>
                <a:latin typeface="Glacial Indifference" panose="020B0604020202020204" charset="0"/>
              </a:rPr>
              <a:t>merlan</a:t>
            </a:r>
            <a:r>
              <a:rPr lang="fr-FR" sz="3500" dirty="0">
                <a:solidFill>
                  <a:srgbClr val="F9FAFD"/>
                </a:solidFill>
                <a:latin typeface="Glacial Indifference" panose="020B0604020202020204" charset="0"/>
              </a:rPr>
              <a:t>, </a:t>
            </a:r>
            <a:r>
              <a:rPr lang="fr-FR" sz="3500" i="1" dirty="0">
                <a:solidFill>
                  <a:srgbClr val="F9FAFD"/>
                </a:solidFill>
                <a:latin typeface="Glacial Indifference" panose="020B0604020202020204" charset="0"/>
              </a:rPr>
              <a:t>morfiler</a:t>
            </a:r>
            <a:r>
              <a:rPr lang="fr-FR" sz="3500" dirty="0">
                <a:solidFill>
                  <a:srgbClr val="F9FAFD"/>
                </a:solidFill>
                <a:latin typeface="Glacial Indifference" panose="020B0604020202020204" charset="0"/>
              </a:rPr>
              <a:t>…, il mêle un mode de diction simulé par l’écrit d’une manière toute neuve. Il faudra attendre Queneau et ce Gavroche en blue-jean qu’il nomme Zazie pour voir se renouveler l’exploit : "</a:t>
            </a:r>
            <a:r>
              <a:rPr lang="fr-FR" sz="3500" u="sng" dirty="0">
                <a:solidFill>
                  <a:srgbClr val="F9FAFD"/>
                </a:solidFill>
                <a:latin typeface="Glacial Indifference" panose="020B0604020202020204" charset="0"/>
              </a:rPr>
              <a:t>Keksekça</a:t>
            </a:r>
            <a:r>
              <a:rPr lang="fr-FR" sz="3500" dirty="0">
                <a:solidFill>
                  <a:srgbClr val="F9FAFD"/>
                </a:solidFill>
                <a:latin typeface="Glacial Indifference" panose="020B0604020202020204" charset="0"/>
              </a:rPr>
              <a:t> ?" lance Gavroche au boulanger qui osait lui présenter du pain de seconde qualité – pardon "du larton brutal" ».</a:t>
            </a:r>
          </a:p>
          <a:p>
            <a:pPr marL="0" marR="0" lvl="1" indent="0" algn="r" defTabSz="914400" rtl="0" eaLnBrk="1" fontAlgn="auto" latinLnBrk="0" hangingPunct="1">
              <a:lnSpc>
                <a:spcPct val="100000"/>
              </a:lnSpc>
              <a:spcBef>
                <a:spcPct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Gérald Antoine,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langue de Hugo</a:t>
            </a:r>
          </a:p>
        </p:txBody>
      </p:sp>
    </p:spTree>
    <p:extLst>
      <p:ext uri="{BB962C8B-B14F-4D97-AF65-F5344CB8AC3E}">
        <p14:creationId xmlns:p14="http://schemas.microsoft.com/office/powerpoint/2010/main" val="888404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CAA4FD1C-41C1-7739-0507-483BDFF4D833}"/>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EC2B65F-06D8-D0CF-F621-DECFB58368CC}"/>
              </a:ext>
            </a:extLst>
          </p:cNvPr>
          <p:cNvSpPr txBox="1"/>
          <p:nvPr/>
        </p:nvSpPr>
        <p:spPr>
          <a:xfrm>
            <a:off x="1028700" y="1058638"/>
            <a:ext cx="162306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L’ancien français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XIII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siècles)</a:t>
            </a:r>
            <a:endParaRPr lang="fr-FR" sz="80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59C4EC43-EF3F-B23F-A1C3-C597DD24D7EF}"/>
              </a:ext>
            </a:extLst>
          </p:cNvPr>
          <p:cNvSpPr txBox="1"/>
          <p:nvPr/>
        </p:nvSpPr>
        <p:spPr>
          <a:xfrm>
            <a:off x="1028700" y="2857500"/>
            <a:ext cx="16116300" cy="3619452"/>
          </a:xfrm>
          <a:prstGeom prst="rect">
            <a:avLst/>
          </a:prstGeom>
        </p:spPr>
        <p:txBody>
          <a:bodyPr wrap="square" lIns="0" tIns="0" rIns="0" bIns="0" rtlCol="0" anchor="t">
            <a:spAutoFit/>
          </a:bodyPr>
          <a:lstStyle/>
          <a:p>
            <a:pPr marL="0" lvl="0" indent="0" algn="just">
              <a:lnSpc>
                <a:spcPct val="110000"/>
              </a:lnSpc>
              <a:spcBef>
                <a:spcPct val="0"/>
              </a:spcBef>
            </a:pPr>
            <a:r>
              <a:rPr lang="fr-FR" sz="3600" dirty="0">
                <a:solidFill>
                  <a:srgbClr val="F9FAFD"/>
                </a:solidFill>
                <a:latin typeface="Glacial Indifference" panose="020B0604020202020204" charset="0"/>
              </a:rPr>
              <a:t>Variation linguistique → </a:t>
            </a:r>
            <a:r>
              <a:rPr lang="fr-FR" sz="3600" u="sng" dirty="0">
                <a:solidFill>
                  <a:srgbClr val="F9FAFD"/>
                </a:solidFill>
                <a:latin typeface="Glacial Indifference" panose="020B0604020202020204" charset="0"/>
              </a:rPr>
              <a:t>l’ancien français n’était pas homogène</a:t>
            </a:r>
            <a:r>
              <a:rPr lang="fr-FR" sz="3600" dirty="0">
                <a:solidFill>
                  <a:srgbClr val="F9FAFD"/>
                </a:solidFill>
                <a:latin typeface="Glacial Indifference" panose="020B0604020202020204" charset="0"/>
              </a:rPr>
              <a:t> parce que </a:t>
            </a:r>
            <a:r>
              <a:rPr lang="fr-FR" sz="3600" u="sng" dirty="0">
                <a:solidFill>
                  <a:srgbClr val="F9FAFD"/>
                </a:solidFill>
                <a:latin typeface="Glacial Indifference" panose="020B0604020202020204" charset="0"/>
              </a:rPr>
              <a:t>les formes dialectales prédominaient</a:t>
            </a:r>
            <a:r>
              <a:rPr lang="fr-FR" sz="3600" dirty="0">
                <a:solidFill>
                  <a:srgbClr val="F9FAFD"/>
                </a:solidFill>
                <a:latin typeface="Glacial Indifference" panose="020B0604020202020204" charset="0"/>
              </a:rPr>
              <a:t>, sur le plan phonétique comme sur le plan orthographique ou morphologique</a:t>
            </a:r>
          </a:p>
          <a:p>
            <a:pPr marL="0" lvl="0" indent="0" algn="just">
              <a:lnSpc>
                <a:spcPct val="110000"/>
              </a:lnSpc>
              <a:spcBef>
                <a:spcPct val="0"/>
              </a:spcBef>
            </a:pPr>
            <a:r>
              <a:rPr lang="fr-FR" sz="3600" dirty="0">
                <a:solidFill>
                  <a:srgbClr val="F9FAFD"/>
                </a:solidFill>
                <a:latin typeface="Glacial Indifference" panose="020B0604020202020204" charset="0"/>
              </a:rPr>
              <a:t>	↓</a:t>
            </a:r>
          </a:p>
          <a:p>
            <a:pPr marL="0" lvl="0" indent="0" algn="just">
              <a:lnSpc>
                <a:spcPct val="110000"/>
              </a:lnSpc>
              <a:spcBef>
                <a:spcPct val="0"/>
              </a:spcBef>
            </a:pPr>
            <a:r>
              <a:rPr lang="fr-FR" sz="3600" dirty="0">
                <a:solidFill>
                  <a:srgbClr val="F9FAFD"/>
                </a:solidFill>
                <a:latin typeface="Glacial Indifference" panose="020B0604020202020204" charset="0"/>
              </a:rPr>
              <a:t>un même mot pouvait être prononcé, écrit ou conjugué différemment en fonction des parlers locaux.</a:t>
            </a:r>
          </a:p>
        </p:txBody>
      </p:sp>
    </p:spTree>
    <p:extLst>
      <p:ext uri="{BB962C8B-B14F-4D97-AF65-F5344CB8AC3E}">
        <p14:creationId xmlns:p14="http://schemas.microsoft.com/office/powerpoint/2010/main" val="220251016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8763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2476500"/>
            <a:ext cx="16383000" cy="6729022"/>
          </a:xfrm>
          <a:prstGeom prst="rect">
            <a:avLst/>
          </a:prstGeom>
        </p:spPr>
        <p:txBody>
          <a:bodyPr wrap="square" lIns="0" tIns="0" rIns="0" bIns="0" rtlCol="0" anchor="t">
            <a:spAutoFit/>
          </a:bodyPr>
          <a:lstStyle/>
          <a:p>
            <a:pPr marL="0" lvl="1" algn="just">
              <a:spcBef>
                <a:spcPct val="0"/>
              </a:spcBef>
              <a:spcAft>
                <a:spcPts val="3000"/>
              </a:spcAft>
              <a:defRPr/>
            </a:pPr>
            <a:r>
              <a:rPr lang="fr-FR" sz="3600" u="sng" dirty="0">
                <a:solidFill>
                  <a:srgbClr val="F9FAFD"/>
                </a:solidFill>
                <a:latin typeface="Glacial Indifference" panose="020B0604020202020204" charset="0"/>
              </a:rPr>
              <a:t>La poésie du XIX</a:t>
            </a:r>
            <a:r>
              <a:rPr lang="fr-FR" sz="3600" u="sng" baseline="30000" dirty="0">
                <a:solidFill>
                  <a:srgbClr val="F9FAFD"/>
                </a:solidFill>
                <a:latin typeface="Glacial Indifference" panose="020B0604020202020204" charset="0"/>
              </a:rPr>
              <a:t>ème</a:t>
            </a:r>
            <a:r>
              <a:rPr lang="fr-FR" sz="3600" u="sng" dirty="0">
                <a:solidFill>
                  <a:srgbClr val="F9FAFD"/>
                </a:solidFill>
                <a:latin typeface="Glacial Indifference" panose="020B0604020202020204" charset="0"/>
              </a:rPr>
              <a:t> siècle en France</a:t>
            </a:r>
            <a:r>
              <a:rPr lang="fr-FR" sz="3600" dirty="0">
                <a:solidFill>
                  <a:srgbClr val="F9FAFD"/>
                </a:solidFill>
                <a:latin typeface="Glacial Indifference" panose="020B0604020202020204" charset="0"/>
              </a:rPr>
              <a:t> :</a:t>
            </a:r>
            <a:endParaRPr lang="fr-FR" sz="3500" dirty="0">
              <a:solidFill>
                <a:srgbClr val="F9FAFD"/>
              </a:solidFill>
              <a:latin typeface="Glacial Indifference" panose="020B0604020202020204" charset="0"/>
            </a:endParaRPr>
          </a:p>
          <a:p>
            <a:pPr lvl="1" indent="-457200" algn="just">
              <a:spcBef>
                <a:spcPct val="0"/>
              </a:spcBef>
              <a:spcAft>
                <a:spcPts val="1200"/>
              </a:spcAft>
              <a:buFontTx/>
              <a:buChar char="-"/>
              <a:defRPr/>
            </a:pPr>
            <a:r>
              <a:rPr lang="fr-FR" sz="3500" dirty="0">
                <a:solidFill>
                  <a:srgbClr val="F9FAFD"/>
                </a:solidFill>
                <a:latin typeface="Glacial Indifference" panose="020B0604020202020204" charset="0"/>
              </a:rPr>
              <a:t>rejet de la tradition, y compris dans la structure des poèmes</a:t>
            </a:r>
          </a:p>
          <a:p>
            <a:pPr lvl="1" indent="-457200" algn="just">
              <a:spcBef>
                <a:spcPct val="0"/>
              </a:spcBef>
              <a:buFontTx/>
              <a:buChar char="-"/>
              <a:defRPr/>
            </a:pPr>
            <a:r>
              <a:rPr lang="fr-FR" sz="3500" dirty="0">
                <a:solidFill>
                  <a:srgbClr val="F9FAFD"/>
                </a:solidFill>
                <a:latin typeface="Glacial Indifference" panose="020B0604020202020204" charset="0"/>
              </a:rPr>
              <a:t>exaltation de l’individu avec ses états d’âme et ses questions existentielles ; de la mélancolie, le mystère et l’exotisme ; de la nature</a:t>
            </a:r>
          </a:p>
          <a:p>
            <a:pPr marL="0" lvl="1" algn="just">
              <a:spcBef>
                <a:spcPct val="0"/>
              </a:spcBef>
              <a:defRPr/>
            </a:pPr>
            <a:endParaRPr lang="fr-FR" sz="3300" dirty="0">
              <a:solidFill>
                <a:srgbClr val="F9FAFD"/>
              </a:solidFill>
              <a:latin typeface="Glacial Indifference" panose="020B0604020202020204" charset="0"/>
            </a:endParaRPr>
          </a:p>
          <a:p>
            <a:pPr marL="0" lvl="1" algn="just">
              <a:spcBef>
                <a:spcPct val="0"/>
              </a:spcBef>
              <a:defRPr/>
            </a:pPr>
            <a:endParaRPr lang="fr-FR" sz="3300" dirty="0">
              <a:solidFill>
                <a:srgbClr val="F9FAFD"/>
              </a:solidFill>
              <a:latin typeface="Glacial Indifference" panose="020B0604020202020204" charset="0"/>
            </a:endParaRPr>
          </a:p>
          <a:p>
            <a:pPr lvl="1" indent="-457200" algn="just">
              <a:lnSpc>
                <a:spcPct val="110000"/>
              </a:lnSpc>
              <a:spcBef>
                <a:spcPct val="0"/>
              </a:spcBef>
              <a:buFont typeface="Arial" panose="020B0604020202020204" pitchFamily="34" charset="0"/>
              <a:buChar char="•"/>
              <a:defRPr/>
            </a:pPr>
            <a:r>
              <a:rPr lang="fr-FR" sz="3600" u="sng" dirty="0">
                <a:solidFill>
                  <a:srgbClr val="F9FAFD"/>
                </a:solidFill>
                <a:latin typeface="Glacial Indifference" panose="020B0604020202020204" charset="0"/>
              </a:rPr>
              <a:t>Victor Hugo</a:t>
            </a:r>
            <a:r>
              <a:rPr lang="fr-FR" sz="3500" dirty="0">
                <a:solidFill>
                  <a:srgbClr val="F9FAFD"/>
                </a:solidFill>
                <a:latin typeface="Glacial Indifference" panose="020B0604020202020204" charset="0"/>
              </a:rPr>
              <a:t> → devient célèbre pour ses recueils poétiques d’abord. Il rejette la tradition poétique classique. Dans ses poèmes aussi, il se montre </a:t>
            </a:r>
            <a:r>
              <a:rPr lang="fr-FR" sz="3500" u="sng" dirty="0">
                <a:solidFill>
                  <a:srgbClr val="F9FAFD"/>
                </a:solidFill>
                <a:latin typeface="Glacial Indifference" panose="020B0604020202020204" charset="0"/>
              </a:rPr>
              <a:t>engagé</a:t>
            </a:r>
            <a:r>
              <a:rPr lang="fr-FR" sz="3500" dirty="0">
                <a:solidFill>
                  <a:srgbClr val="F9FAFD"/>
                </a:solidFill>
                <a:latin typeface="Glacial Indifference" panose="020B0604020202020204" charset="0"/>
              </a:rPr>
              <a:t> et </a:t>
            </a:r>
            <a:r>
              <a:rPr lang="fr-FR" sz="3500" u="sng" dirty="0">
                <a:solidFill>
                  <a:srgbClr val="F9FAFD"/>
                </a:solidFill>
                <a:latin typeface="Glacial Indifference" panose="020B0604020202020204" charset="0"/>
              </a:rPr>
              <a:t>dénonce les inégalités sociales</a:t>
            </a:r>
            <a:r>
              <a:rPr lang="fr-FR" sz="3500" dirty="0">
                <a:solidFill>
                  <a:srgbClr val="F9FAFD"/>
                </a:solidFill>
                <a:latin typeface="Glacial Indifference" panose="020B0604020202020204" charset="0"/>
              </a:rPr>
              <a:t> : à cause de ces idées il est forcé à s’exiler. D’autres sujets majeurs de sa poétique sont les sentiments, et surtout la mélancolie et la fugacité du temps.</a:t>
            </a:r>
          </a:p>
        </p:txBody>
      </p:sp>
    </p:spTree>
    <p:extLst>
      <p:ext uri="{BB962C8B-B14F-4D97-AF65-F5344CB8AC3E}">
        <p14:creationId xmlns:p14="http://schemas.microsoft.com/office/powerpoint/2010/main" val="333884345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914400" y="8145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90600" y="2552700"/>
            <a:ext cx="16268700" cy="7053726"/>
          </a:xfrm>
          <a:prstGeom prst="rect">
            <a:avLst/>
          </a:prstGeom>
        </p:spPr>
        <p:txBody>
          <a:bodyPr wrap="square" lIns="0" tIns="0" rIns="0" bIns="0" rtlCol="0" anchor="t">
            <a:spAutoFit/>
          </a:bodyPr>
          <a:lstStyle/>
          <a:p>
            <a:pPr lvl="1" indent="-457200" algn="just">
              <a:lnSpc>
                <a:spcPct val="110000"/>
              </a:lnSpc>
              <a:spcBef>
                <a:spcPct val="0"/>
              </a:spcBef>
              <a:buFont typeface="Arial" panose="020B0604020202020204" pitchFamily="34" charset="0"/>
              <a:buChar char="•"/>
              <a:defRPr/>
            </a:pPr>
            <a:r>
              <a:rPr lang="fr-FR" sz="3600" u="sng" dirty="0">
                <a:solidFill>
                  <a:srgbClr val="F9FAFD"/>
                </a:solidFill>
                <a:latin typeface="Glacial Indifference" panose="020B0604020202020204" charset="0"/>
              </a:rPr>
              <a:t>Charles Baudelaire</a:t>
            </a:r>
            <a:r>
              <a:rPr lang="fr-FR" sz="3500" dirty="0">
                <a:solidFill>
                  <a:srgbClr val="F9FAFD"/>
                </a:solidFill>
                <a:latin typeface="Glacial Indifference" panose="020B0604020202020204" charset="0"/>
              </a:rPr>
              <a:t> → se distingue pour la modernité et l’originalité de ses poèmes et expérimente aussi le poème en prose dans le </a:t>
            </a:r>
            <a:r>
              <a:rPr lang="fr-FR" sz="3500" i="1" dirty="0">
                <a:solidFill>
                  <a:srgbClr val="F9FAFD"/>
                </a:solidFill>
                <a:latin typeface="Glacial Indifference" panose="020B0604020202020204" charset="0"/>
              </a:rPr>
              <a:t>Spleen de Paris</a:t>
            </a:r>
            <a:r>
              <a:rPr lang="fr-FR" sz="3500" dirty="0">
                <a:solidFill>
                  <a:srgbClr val="F9FAFD"/>
                </a:solidFill>
                <a:latin typeface="Glacial Indifference" panose="020B0604020202020204" charset="0"/>
              </a:rPr>
              <a:t>. Son recueil </a:t>
            </a:r>
            <a:r>
              <a:rPr lang="fr-FR" sz="3500" i="1" dirty="0">
                <a:solidFill>
                  <a:srgbClr val="F9FAFD"/>
                </a:solidFill>
                <a:latin typeface="Glacial Indifference" panose="020B0604020202020204" charset="0"/>
              </a:rPr>
              <a:t>Les fleurs du Mal</a:t>
            </a:r>
            <a:r>
              <a:rPr lang="fr-FR" sz="3500" dirty="0">
                <a:solidFill>
                  <a:srgbClr val="F9FAFD"/>
                </a:solidFill>
                <a:latin typeface="Glacial Indifference" panose="020B0604020202020204" charset="0"/>
              </a:rPr>
              <a:t> (1857), bien que sous-estimé par ses contemporains, a influencé les symbolistes. Le pessimisme, l’ennui, la mélancolie, les rêves et la recherche de la beauté partout sont les sujets clés de ses compositions.</a:t>
            </a:r>
          </a:p>
          <a:p>
            <a:pPr marL="0" lvl="1" algn="just">
              <a:lnSpc>
                <a:spcPct val="110000"/>
              </a:lnSpc>
              <a:spcBef>
                <a:spcPct val="0"/>
              </a:spcBef>
              <a:defRPr/>
            </a:pPr>
            <a:endParaRPr lang="fr-FR" sz="3300" dirty="0">
              <a:solidFill>
                <a:srgbClr val="F9FAFD"/>
              </a:solidFill>
              <a:latin typeface="Glacial Indifference" panose="020B0604020202020204" charset="0"/>
            </a:endParaRPr>
          </a:p>
          <a:p>
            <a:pPr marL="0" lvl="1" algn="just">
              <a:spcBef>
                <a:spcPct val="0"/>
              </a:spcBef>
              <a:defRPr/>
            </a:pPr>
            <a:endParaRPr lang="fr-FR" sz="3300" dirty="0">
              <a:solidFill>
                <a:srgbClr val="F9FAFD"/>
              </a:solidFill>
              <a:latin typeface="Glacial Indifference" panose="020B0604020202020204" charset="0"/>
            </a:endParaRPr>
          </a:p>
          <a:p>
            <a:pPr lvl="1" indent="-457200" algn="just">
              <a:lnSpc>
                <a:spcPct val="110000"/>
              </a:lnSpc>
              <a:spcBef>
                <a:spcPct val="0"/>
              </a:spcBef>
              <a:buFont typeface="Arial" panose="020B0604020202020204" pitchFamily="34" charset="0"/>
              <a:buChar char="•"/>
              <a:defRPr/>
            </a:pPr>
            <a:r>
              <a:rPr lang="fr-FR" sz="3600" u="sng" dirty="0">
                <a:solidFill>
                  <a:srgbClr val="F9FAFD"/>
                </a:solidFill>
                <a:latin typeface="Glacial Indifference" panose="020B0604020202020204" charset="0"/>
              </a:rPr>
              <a:t>Arthur Rimbaud</a:t>
            </a:r>
            <a:r>
              <a:rPr lang="fr-FR" sz="3500" dirty="0">
                <a:solidFill>
                  <a:srgbClr val="F9FAFD"/>
                </a:solidFill>
                <a:latin typeface="Glacial Indifference" panose="020B0604020202020204" charset="0"/>
              </a:rPr>
              <a:t> → compose des poèmes en prose comme en vers, mais il abandonne très tôt sa carrière poétique. Les thèmes majeurs de ses compositions sont le mépris pour le conformisme, le rejet de la poésie ancienne et de la tradition, et l’idée que le poète est un voyant devant dévoiler le monde. Il exploite largement les images symboliques et les synesthésies (</a:t>
            </a:r>
            <a:r>
              <a:rPr lang="fr-FR" sz="3500" i="1" dirty="0">
                <a:solidFill>
                  <a:srgbClr val="F9FAFD"/>
                </a:solidFill>
                <a:latin typeface="Glacial Indifference" panose="020B0604020202020204" charset="0"/>
              </a:rPr>
              <a:t>Les voyelles</a:t>
            </a:r>
            <a:r>
              <a:rPr lang="fr-FR" sz="3500" dirty="0">
                <a:solidFill>
                  <a:srgbClr val="F9FAFD"/>
                </a:solidFill>
                <a:latin typeface="Glacial Indifference" panose="020B0604020202020204" charset="0"/>
              </a:rPr>
              <a:t>).</a:t>
            </a:r>
          </a:p>
        </p:txBody>
      </p:sp>
    </p:spTree>
    <p:extLst>
      <p:ext uri="{BB962C8B-B14F-4D97-AF65-F5344CB8AC3E}">
        <p14:creationId xmlns:p14="http://schemas.microsoft.com/office/powerpoint/2010/main" val="400910188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990600" y="4191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5410200" y="1988820"/>
            <a:ext cx="10134600" cy="7879080"/>
          </a:xfrm>
          <a:prstGeom prst="rect">
            <a:avLst/>
          </a:prstGeom>
        </p:spPr>
        <p:txBody>
          <a:bodyPr wrap="square" lIns="0" tIns="0" rIns="0" bIns="0" rtlCol="0" anchor="t">
            <a:spAutoFit/>
          </a:bodyPr>
          <a:lstStyle/>
          <a:p>
            <a:pPr marL="0" lvl="1" algn="just">
              <a:spcBef>
                <a:spcPct val="0"/>
              </a:spcBef>
              <a:defRPr/>
            </a:pPr>
            <a:r>
              <a:rPr lang="fr-FR" sz="3200" dirty="0">
                <a:solidFill>
                  <a:srgbClr val="F9FAFD"/>
                </a:solidFill>
                <a:latin typeface="Glacial Indifference" panose="020B0604020202020204" charset="0"/>
              </a:rPr>
              <a:t>A noir, E blanc, I rouge, U vert, O bleu : voyelles,</a:t>
            </a:r>
          </a:p>
          <a:p>
            <a:pPr marL="0" lvl="1" algn="just">
              <a:spcBef>
                <a:spcPct val="0"/>
              </a:spcBef>
              <a:defRPr/>
            </a:pPr>
            <a:r>
              <a:rPr lang="fr-FR" sz="3200" dirty="0">
                <a:solidFill>
                  <a:srgbClr val="F9FAFD"/>
                </a:solidFill>
                <a:latin typeface="Glacial Indifference" panose="020B0604020202020204" charset="0"/>
              </a:rPr>
              <a:t>Je dirai quelque jour vos naissances latentes :</a:t>
            </a:r>
          </a:p>
          <a:p>
            <a:pPr marL="0" lvl="1" algn="just">
              <a:spcBef>
                <a:spcPct val="0"/>
              </a:spcBef>
              <a:defRPr/>
            </a:pPr>
            <a:r>
              <a:rPr lang="fr-FR" sz="3200" dirty="0">
                <a:solidFill>
                  <a:srgbClr val="F9FAFD"/>
                </a:solidFill>
                <a:latin typeface="Glacial Indifference" panose="020B0604020202020204" charset="0"/>
              </a:rPr>
              <a:t>A, noir corset velu des mouches éclatantes</a:t>
            </a:r>
          </a:p>
          <a:p>
            <a:pPr marL="0" lvl="1" algn="just">
              <a:spcBef>
                <a:spcPct val="0"/>
              </a:spcBef>
              <a:defRPr/>
            </a:pPr>
            <a:r>
              <a:rPr lang="fr-FR" sz="3200" dirty="0">
                <a:solidFill>
                  <a:srgbClr val="F9FAFD"/>
                </a:solidFill>
                <a:latin typeface="Glacial Indifference" panose="020B0604020202020204" charset="0"/>
              </a:rPr>
              <a:t>Qui bombinent autour des puanteurs cruelles,</a:t>
            </a:r>
          </a:p>
          <a:p>
            <a:pPr marL="0" lvl="1" algn="just">
              <a:spcBef>
                <a:spcPct val="0"/>
              </a:spcBef>
              <a:defRPr/>
            </a:pPr>
            <a:r>
              <a:rPr lang="fr-FR" sz="3200" dirty="0">
                <a:solidFill>
                  <a:srgbClr val="F9FAFD"/>
                </a:solidFill>
                <a:latin typeface="Glacial Indifference" panose="020B0604020202020204" charset="0"/>
              </a:rPr>
              <a:t>Golfes d'ombre ; E, candeurs des vapeurs et des tentes,</a:t>
            </a:r>
          </a:p>
          <a:p>
            <a:pPr marL="0" lvl="1" algn="just">
              <a:spcBef>
                <a:spcPct val="0"/>
              </a:spcBef>
              <a:defRPr/>
            </a:pPr>
            <a:r>
              <a:rPr lang="fr-FR" sz="3200" dirty="0">
                <a:solidFill>
                  <a:srgbClr val="F9FAFD"/>
                </a:solidFill>
                <a:latin typeface="Glacial Indifference" panose="020B0604020202020204" charset="0"/>
              </a:rPr>
              <a:t>Lances des glaciers fiers, rois blancs, frissons d'ombelles ;</a:t>
            </a:r>
          </a:p>
          <a:p>
            <a:pPr marL="0" lvl="1" algn="just">
              <a:spcBef>
                <a:spcPct val="0"/>
              </a:spcBef>
              <a:defRPr/>
            </a:pPr>
            <a:r>
              <a:rPr lang="fr-FR" sz="3200" dirty="0">
                <a:solidFill>
                  <a:srgbClr val="F9FAFD"/>
                </a:solidFill>
                <a:latin typeface="Glacial Indifference" panose="020B0604020202020204" charset="0"/>
              </a:rPr>
              <a:t>I, pourpres, sang craché, rire des lèvres belles</a:t>
            </a:r>
          </a:p>
          <a:p>
            <a:pPr marL="0" lvl="1" algn="just">
              <a:spcBef>
                <a:spcPct val="0"/>
              </a:spcBef>
              <a:defRPr/>
            </a:pPr>
            <a:r>
              <a:rPr lang="fr-FR" sz="3200" dirty="0">
                <a:solidFill>
                  <a:srgbClr val="F9FAFD"/>
                </a:solidFill>
                <a:latin typeface="Glacial Indifference" panose="020B0604020202020204" charset="0"/>
              </a:rPr>
              <a:t>Dans la colère ou les ivresses pénitentes ;</a:t>
            </a:r>
          </a:p>
          <a:p>
            <a:pPr marL="0" lvl="1" algn="just">
              <a:spcBef>
                <a:spcPct val="0"/>
              </a:spcBef>
              <a:defRPr/>
            </a:pPr>
            <a:endParaRPr lang="fr-FR" sz="3200" dirty="0">
              <a:solidFill>
                <a:srgbClr val="F9FAFD"/>
              </a:solidFill>
              <a:latin typeface="Glacial Indifference" panose="020B0604020202020204" charset="0"/>
            </a:endParaRPr>
          </a:p>
          <a:p>
            <a:pPr marL="0" lvl="1" algn="just">
              <a:spcBef>
                <a:spcPct val="0"/>
              </a:spcBef>
              <a:defRPr/>
            </a:pPr>
            <a:r>
              <a:rPr lang="fr-FR" sz="3200" dirty="0">
                <a:solidFill>
                  <a:srgbClr val="F9FAFD"/>
                </a:solidFill>
                <a:latin typeface="Glacial Indifference" panose="020B0604020202020204" charset="0"/>
              </a:rPr>
              <a:t>U, cycles, vibrement divins des mers virides,</a:t>
            </a:r>
          </a:p>
          <a:p>
            <a:pPr marL="0" lvl="1" algn="just">
              <a:spcBef>
                <a:spcPct val="0"/>
              </a:spcBef>
              <a:defRPr/>
            </a:pPr>
            <a:r>
              <a:rPr lang="fr-FR" sz="3200" dirty="0">
                <a:solidFill>
                  <a:srgbClr val="F9FAFD"/>
                </a:solidFill>
                <a:latin typeface="Glacial Indifference" panose="020B0604020202020204" charset="0"/>
              </a:rPr>
              <a:t>Paix des pâtis semés d'animaux, paix des rides</a:t>
            </a:r>
          </a:p>
          <a:p>
            <a:pPr marL="0" lvl="1" algn="just">
              <a:spcBef>
                <a:spcPct val="0"/>
              </a:spcBef>
              <a:defRPr/>
            </a:pPr>
            <a:r>
              <a:rPr lang="fr-FR" sz="3200" dirty="0">
                <a:solidFill>
                  <a:srgbClr val="F9FAFD"/>
                </a:solidFill>
                <a:latin typeface="Glacial Indifference" panose="020B0604020202020204" charset="0"/>
              </a:rPr>
              <a:t>Que l'alchimie imprime aux grands fronts studieux ;</a:t>
            </a:r>
          </a:p>
          <a:p>
            <a:pPr marL="0" lvl="1" algn="just">
              <a:spcBef>
                <a:spcPct val="0"/>
              </a:spcBef>
              <a:defRPr/>
            </a:pPr>
            <a:endParaRPr lang="fr-FR" sz="3200" dirty="0">
              <a:solidFill>
                <a:srgbClr val="F9FAFD"/>
              </a:solidFill>
              <a:latin typeface="Glacial Indifference" panose="020B0604020202020204" charset="0"/>
            </a:endParaRPr>
          </a:p>
          <a:p>
            <a:pPr marL="0" lvl="1" algn="just">
              <a:spcBef>
                <a:spcPct val="0"/>
              </a:spcBef>
              <a:defRPr/>
            </a:pPr>
            <a:r>
              <a:rPr lang="fr-FR" sz="3200" dirty="0">
                <a:solidFill>
                  <a:srgbClr val="F9FAFD"/>
                </a:solidFill>
                <a:latin typeface="Glacial Indifference" panose="020B0604020202020204" charset="0"/>
              </a:rPr>
              <a:t>O, suprême Clairon plein des strideurs étranges,</a:t>
            </a:r>
          </a:p>
          <a:p>
            <a:pPr marL="0" lvl="1" algn="just">
              <a:spcBef>
                <a:spcPct val="0"/>
              </a:spcBef>
              <a:defRPr/>
            </a:pPr>
            <a:r>
              <a:rPr lang="fr-FR" sz="3200" dirty="0">
                <a:solidFill>
                  <a:srgbClr val="F9FAFD"/>
                </a:solidFill>
                <a:latin typeface="Glacial Indifference" panose="020B0604020202020204" charset="0"/>
              </a:rPr>
              <a:t>Silences traversés des Mondes et des Anges :</a:t>
            </a:r>
          </a:p>
          <a:p>
            <a:pPr marL="0" lvl="1" algn="just">
              <a:spcBef>
                <a:spcPct val="0"/>
              </a:spcBef>
              <a:defRPr/>
            </a:pPr>
            <a:r>
              <a:rPr lang="fr-FR" sz="3200" dirty="0">
                <a:solidFill>
                  <a:srgbClr val="F9FAFD"/>
                </a:solidFill>
                <a:latin typeface="Glacial Indifference" panose="020B0604020202020204" charset="0"/>
              </a:rPr>
              <a:t>- O l'Oméga, rayon violet de Ses Yeux !</a:t>
            </a:r>
          </a:p>
        </p:txBody>
      </p:sp>
      <p:sp>
        <p:nvSpPr>
          <p:cNvPr id="4" name="CasellaDiTesto 3">
            <a:extLst>
              <a:ext uri="{FF2B5EF4-FFF2-40B4-BE49-F238E27FC236}">
                <a16:creationId xmlns:a16="http://schemas.microsoft.com/office/drawing/2014/main" id="{E6404F8B-0223-8712-9761-E46B12937359}"/>
              </a:ext>
            </a:extLst>
          </p:cNvPr>
          <p:cNvSpPr txBox="1"/>
          <p:nvPr/>
        </p:nvSpPr>
        <p:spPr>
          <a:xfrm>
            <a:off x="990600" y="1866900"/>
            <a:ext cx="3962400" cy="707886"/>
          </a:xfrm>
          <a:prstGeom prst="rect">
            <a:avLst/>
          </a:prstGeom>
          <a:noFill/>
        </p:spPr>
        <p:txBody>
          <a:bodyPr wrap="square" rtlCol="0">
            <a:spAutoFit/>
          </a:bodyPr>
          <a:lstStyle/>
          <a:p>
            <a:pPr lvl="1"/>
            <a:r>
              <a:rPr lang="fr-FR" sz="4000" i="1" dirty="0">
                <a:solidFill>
                  <a:schemeClr val="bg1"/>
                </a:solidFill>
                <a:latin typeface="Glacial Indifference" panose="020B0604020202020204" charset="0"/>
                <a:hlinkClick r:id="rId3">
                  <a:extLst>
                    <a:ext uri="{A12FA001-AC4F-418D-AE19-62706E023703}">
                      <ahyp:hlinkClr xmlns:ahyp="http://schemas.microsoft.com/office/drawing/2018/hyperlinkcolor" val="tx"/>
                    </a:ext>
                  </a:extLst>
                </a:hlinkClick>
              </a:rPr>
              <a:t>Voyelles</a:t>
            </a:r>
            <a:endParaRPr lang="fr-FR" sz="4000" i="1" dirty="0">
              <a:solidFill>
                <a:schemeClr val="bg1"/>
              </a:solidFill>
              <a:latin typeface="Glacial Indifference" panose="020B0604020202020204" charset="0"/>
            </a:endParaRPr>
          </a:p>
        </p:txBody>
      </p:sp>
    </p:spTree>
    <p:extLst>
      <p:ext uri="{BB962C8B-B14F-4D97-AF65-F5344CB8AC3E}">
        <p14:creationId xmlns:p14="http://schemas.microsoft.com/office/powerpoint/2010/main" val="293718557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914400" y="5097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90600" y="2046965"/>
            <a:ext cx="16459200" cy="7592335"/>
          </a:xfrm>
          <a:prstGeom prst="rect">
            <a:avLst/>
          </a:prstGeom>
        </p:spPr>
        <p:txBody>
          <a:bodyPr wrap="square" lIns="0" tIns="0" rIns="0" bIns="0" rtlCol="0" anchor="t">
            <a:spAutoFit/>
          </a:bodyPr>
          <a:lstStyle/>
          <a:p>
            <a:pPr lvl="1" indent="-457200" algn="just">
              <a:lnSpc>
                <a:spcPct val="110000"/>
              </a:lnSpc>
              <a:spcBef>
                <a:spcPct val="0"/>
              </a:spcBef>
              <a:buFont typeface="Arial" panose="020B0604020202020204" pitchFamily="34" charset="0"/>
              <a:buChar char="•"/>
              <a:defRPr/>
            </a:pPr>
            <a:r>
              <a:rPr lang="fr-FR" sz="3600" u="sng" dirty="0">
                <a:solidFill>
                  <a:srgbClr val="F9FAFD"/>
                </a:solidFill>
                <a:latin typeface="Glacial Indifference" panose="020B0604020202020204" charset="0"/>
              </a:rPr>
              <a:t>Stéphane Mallarmé</a:t>
            </a:r>
            <a:r>
              <a:rPr lang="fr-FR" sz="3500" dirty="0">
                <a:solidFill>
                  <a:srgbClr val="F9FAFD"/>
                </a:solidFill>
                <a:latin typeface="Glacial Indifference" panose="020B0604020202020204" charset="0"/>
              </a:rPr>
              <a:t> → est une figure clé du symbolisme, il aspire à une poésie pure, se caractérisant par des vers rythmés et évoquant des images puissantes. Il considère la vie comme un mystère et cette obscurité selon lui doit se refléter dans le langage des poèmes, hermétiques : la poésie ne peut être saisie que par un nombre limité d’individus. Il compose l'un des tout premiers poèmes typographiques de la littérature française, </a:t>
            </a:r>
            <a:r>
              <a:rPr lang="fr-FR" sz="3500" i="1" dirty="0">
                <a:solidFill>
                  <a:srgbClr val="F9FAFD"/>
                </a:solidFill>
                <a:latin typeface="Glacial Indifference" panose="020B0604020202020204" charset="0"/>
              </a:rPr>
              <a:t>Un coup de dés jamais ne abolira le hasard</a:t>
            </a:r>
            <a:r>
              <a:rPr lang="fr-FR" sz="3500" dirty="0">
                <a:solidFill>
                  <a:srgbClr val="F9FAFD"/>
                </a:solidFill>
                <a:latin typeface="Glacial Indifference" panose="020B0604020202020204" charset="0"/>
              </a:rPr>
              <a:t>.</a:t>
            </a:r>
          </a:p>
          <a:p>
            <a:pPr marL="0" lvl="1" algn="just">
              <a:spcBef>
                <a:spcPct val="0"/>
              </a:spcBef>
              <a:defRPr/>
            </a:pPr>
            <a:endParaRPr lang="fr-FR" sz="3300" dirty="0">
              <a:solidFill>
                <a:srgbClr val="F9FAFD"/>
              </a:solidFill>
              <a:latin typeface="Glacial Indifference" panose="020B0604020202020204" charset="0"/>
            </a:endParaRPr>
          </a:p>
          <a:p>
            <a:pPr marL="0" lvl="1" algn="just">
              <a:spcBef>
                <a:spcPct val="0"/>
              </a:spcBef>
              <a:defRPr/>
            </a:pPr>
            <a:endParaRPr lang="fr-FR" sz="3300" dirty="0">
              <a:solidFill>
                <a:srgbClr val="F9FAFD"/>
              </a:solidFill>
              <a:latin typeface="Glacial Indifference" panose="020B0604020202020204" charset="0"/>
            </a:endParaRPr>
          </a:p>
          <a:p>
            <a:pPr lvl="1" indent="-457200" algn="just">
              <a:lnSpc>
                <a:spcPct val="110000"/>
              </a:lnSpc>
              <a:spcBef>
                <a:spcPct val="0"/>
              </a:spcBef>
              <a:buFont typeface="Arial" panose="020B0604020202020204" pitchFamily="34" charset="0"/>
              <a:buChar char="•"/>
              <a:defRPr/>
            </a:pPr>
            <a:r>
              <a:rPr lang="fr-FR" sz="3600" u="sng" dirty="0">
                <a:solidFill>
                  <a:srgbClr val="F9FAFD"/>
                </a:solidFill>
                <a:latin typeface="Glacial Indifference" panose="020B0604020202020204" charset="0"/>
              </a:rPr>
              <a:t>Paul Verlaine</a:t>
            </a:r>
            <a:r>
              <a:rPr lang="fr-FR" sz="3600" dirty="0">
                <a:solidFill>
                  <a:srgbClr val="F9FAFD"/>
                </a:solidFill>
                <a:latin typeface="Glacial Indifference" panose="020B0604020202020204" charset="0"/>
              </a:rPr>
              <a:t> </a:t>
            </a:r>
            <a:r>
              <a:rPr lang="fr-FR" sz="3500" dirty="0">
                <a:solidFill>
                  <a:srgbClr val="F9FAFD"/>
                </a:solidFill>
                <a:latin typeface="Glacial Indifference" panose="020B0604020202020204" charset="0"/>
              </a:rPr>
              <a:t>→ recherche la musicalité et les effets de suggestion dans toutes ses productions. Il est considéré comme l’initiateur du symbolisme, surtout pour son rejet de la poésie traditionnelle. Dans le but de donner un rythme musical à ses poèmes, il privilégie les vers de longueur différente, les formes courtes et les répétitions.</a:t>
            </a:r>
          </a:p>
        </p:txBody>
      </p:sp>
    </p:spTree>
    <p:extLst>
      <p:ext uri="{BB962C8B-B14F-4D97-AF65-F5344CB8AC3E}">
        <p14:creationId xmlns:p14="http://schemas.microsoft.com/office/powerpoint/2010/main" val="367043518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76300" y="6477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90600" y="2247900"/>
            <a:ext cx="16459200" cy="7018653"/>
          </a:xfrm>
          <a:prstGeom prst="rect">
            <a:avLst/>
          </a:prstGeom>
        </p:spPr>
        <p:txBody>
          <a:bodyPr wrap="square" lIns="0" tIns="0" rIns="0" bIns="0" rtlCol="0" anchor="t">
            <a:spAutoFit/>
          </a:bodyPr>
          <a:lstStyle/>
          <a:p>
            <a:pPr marL="0" lvl="1" algn="just">
              <a:spcBef>
                <a:spcPct val="0"/>
              </a:spcBef>
              <a:defRPr/>
            </a:pPr>
            <a:r>
              <a:rPr lang="fr-FR" sz="3600" u="sng" dirty="0">
                <a:solidFill>
                  <a:srgbClr val="F9FAFD"/>
                </a:solidFill>
                <a:latin typeface="Glacial Indifference" panose="020B0604020202020204" charset="0"/>
              </a:rPr>
              <a:t>Parnasse, romantisme, et engagement sociopolitique</a:t>
            </a:r>
          </a:p>
          <a:p>
            <a:pPr marL="0" lvl="1" algn="just">
              <a:spcBef>
                <a:spcPct val="0"/>
              </a:spcBef>
              <a:defRPr/>
            </a:pPr>
            <a:endParaRPr lang="fr-FR" sz="3600" u="sng" dirty="0">
              <a:solidFill>
                <a:srgbClr val="F9FAFD"/>
              </a:solidFill>
              <a:latin typeface="Glacial Indifference" panose="020B0604020202020204" charset="0"/>
            </a:endParaRPr>
          </a:p>
          <a:p>
            <a:pPr marL="0" lvl="1" algn="just">
              <a:lnSpc>
                <a:spcPct val="110000"/>
              </a:lnSpc>
              <a:spcBef>
                <a:spcPct val="0"/>
              </a:spcBef>
              <a:defRPr/>
            </a:pPr>
            <a:r>
              <a:rPr lang="fr-FR" sz="3600" u="sng" dirty="0">
                <a:solidFill>
                  <a:srgbClr val="F9FAFD"/>
                </a:solidFill>
                <a:latin typeface="Glacial Indifference" panose="020B0604020202020204" charset="0"/>
              </a:rPr>
              <a:t>Le Parnasse</a:t>
            </a:r>
            <a:r>
              <a:rPr lang="fr-FR" sz="3500" dirty="0">
                <a:solidFill>
                  <a:srgbClr val="F9FAFD"/>
                </a:solidFill>
                <a:latin typeface="Glacial Indifference" panose="020B0604020202020204" charset="0"/>
              </a:rPr>
              <a:t> → mouvement poétique de la deuxième moitié du XIX</a:t>
            </a:r>
            <a:r>
              <a:rPr lang="fr-FR" sz="3500" baseline="30000" dirty="0">
                <a:solidFill>
                  <a:srgbClr val="F9FAFD"/>
                </a:solidFill>
                <a:latin typeface="Glacial Indifference" panose="020B0604020202020204" charset="0"/>
              </a:rPr>
              <a:t>ème</a:t>
            </a:r>
            <a:r>
              <a:rPr lang="fr-FR" sz="3500" dirty="0">
                <a:solidFill>
                  <a:srgbClr val="F9FAFD"/>
                </a:solidFill>
                <a:latin typeface="Glacial Indifference" panose="020B0604020202020204" charset="0"/>
              </a:rPr>
              <a:t> siècle. Il prend son nom de l’anthologie titrée </a:t>
            </a:r>
            <a:r>
              <a:rPr lang="fr-FR" sz="3500" i="1" dirty="0">
                <a:solidFill>
                  <a:srgbClr val="F9FAFD"/>
                </a:solidFill>
                <a:latin typeface="Glacial Indifference" panose="020B0604020202020204" charset="0"/>
              </a:rPr>
              <a:t>Le parnasse contemporain</a:t>
            </a:r>
            <a:r>
              <a:rPr lang="fr-FR" sz="3500" dirty="0">
                <a:solidFill>
                  <a:srgbClr val="F9FAFD"/>
                </a:solidFill>
                <a:latin typeface="Glacial Indifference" panose="020B0604020202020204" charset="0"/>
              </a:rPr>
              <a:t>, trois volumes publiés par l’éditeur Alphonse Lemerre. </a:t>
            </a:r>
          </a:p>
          <a:p>
            <a:pPr marL="0" lvl="1" algn="just">
              <a:lnSpc>
                <a:spcPct val="110000"/>
              </a:lnSpc>
              <a:spcBef>
                <a:spcPct val="0"/>
              </a:spcBef>
              <a:defRPr/>
            </a:pPr>
            <a:r>
              <a:rPr lang="fr-FR" sz="3500" dirty="0">
                <a:solidFill>
                  <a:srgbClr val="F9FAFD"/>
                </a:solidFill>
                <a:latin typeface="Glacial Indifference" panose="020B0604020202020204" charset="0"/>
              </a:rPr>
              <a:t>L’objectif de ce mouvement était de rapporter la poésie au mont Parnasse, qui dans la mythologie grecque était consacré à Apollon et aux Muses, et est donc devenu un symbole de la poésie.</a:t>
            </a:r>
          </a:p>
          <a:p>
            <a:pPr marL="0" lvl="1" algn="just">
              <a:lnSpc>
                <a:spcPct val="110000"/>
              </a:lnSpc>
              <a:spcBef>
                <a:spcPct val="0"/>
              </a:spcBef>
              <a:defRPr/>
            </a:pPr>
            <a:r>
              <a:rPr lang="fr-FR" sz="3500" dirty="0">
                <a:solidFill>
                  <a:srgbClr val="F9FAFD"/>
                </a:solidFill>
                <a:latin typeface="Glacial Indifference" panose="020B0604020202020204" charset="0"/>
              </a:rPr>
              <a:t>D’ailleurs, il naît en réaction au romantisme, et au lyrisme personnel et des sentiments. À cela le Parnasse oppose des idées d’impersonnalité et de rejet de l’engagement sociopolitique. Dans cette conception l’art ne doit pas être utile mais aspirer à la beauté : voilà pourquoi le slogan « L’art pour l’art » de Théophile Gautier est adopté. </a:t>
            </a:r>
          </a:p>
        </p:txBody>
      </p:sp>
    </p:spTree>
    <p:extLst>
      <p:ext uri="{BB962C8B-B14F-4D97-AF65-F5344CB8AC3E}">
        <p14:creationId xmlns:p14="http://schemas.microsoft.com/office/powerpoint/2010/main" val="81963677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3429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1794357"/>
            <a:ext cx="16459200" cy="7921143"/>
          </a:xfrm>
          <a:prstGeom prst="rect">
            <a:avLst/>
          </a:prstGeom>
        </p:spPr>
        <p:txBody>
          <a:bodyPr wrap="square" lIns="0" tIns="0" rIns="0" bIns="0" rtlCol="0" anchor="t">
            <a:spAutoFit/>
          </a:bodyPr>
          <a:lstStyle/>
          <a:p>
            <a:pPr marL="0" lvl="1" algn="just">
              <a:spcBef>
                <a:spcPct val="0"/>
              </a:spcBef>
              <a:spcAft>
                <a:spcPts val="3000"/>
              </a:spcAft>
              <a:defRPr/>
            </a:pPr>
            <a:r>
              <a:rPr lang="fr-FR" sz="3600" u="sng" dirty="0">
                <a:solidFill>
                  <a:srgbClr val="F9FAFD"/>
                </a:solidFill>
                <a:latin typeface="Glacial Indifference" panose="020B0604020202020204" charset="0"/>
              </a:rPr>
              <a:t>Engagement sociopolitique</a:t>
            </a:r>
          </a:p>
          <a:p>
            <a:pPr marL="0" lvl="1" algn="just">
              <a:lnSpc>
                <a:spcPct val="110000"/>
              </a:lnSpc>
              <a:spcBef>
                <a:spcPct val="0"/>
              </a:spcBef>
              <a:defRPr/>
            </a:pPr>
            <a:r>
              <a:rPr lang="fr-FR" sz="3600" i="1" u="sng" dirty="0">
                <a:solidFill>
                  <a:srgbClr val="F9FAFD"/>
                </a:solidFill>
                <a:latin typeface="Glacial Indifference" panose="020B0604020202020204" charset="0"/>
              </a:rPr>
              <a:t>J’accuse !</a:t>
            </a:r>
            <a:r>
              <a:rPr lang="fr-FR" sz="3500" dirty="0">
                <a:solidFill>
                  <a:srgbClr val="F9FAFD"/>
                </a:solidFill>
                <a:latin typeface="Glacial Indifference" panose="020B0604020202020204" charset="0"/>
              </a:rPr>
              <a:t> → </a:t>
            </a:r>
            <a:r>
              <a:rPr lang="fr-FR" sz="3400" dirty="0">
                <a:solidFill>
                  <a:srgbClr val="F9FAFD"/>
                </a:solidFill>
                <a:latin typeface="Glacial Indifference" panose="020B0604020202020204" charset="0"/>
              </a:rPr>
              <a:t>titre d'un article rédigé par Émile Zola au cours de l'affaire Dreyfus et publié dans le journal </a:t>
            </a:r>
            <a:r>
              <a:rPr lang="fr-FR" sz="3400" i="1" dirty="0">
                <a:solidFill>
                  <a:srgbClr val="F9FAFD"/>
                </a:solidFill>
                <a:latin typeface="Glacial Indifference" panose="020B0604020202020204" charset="0"/>
              </a:rPr>
              <a:t>L'Aurore</a:t>
            </a:r>
            <a:r>
              <a:rPr lang="fr-FR" sz="3400" dirty="0">
                <a:solidFill>
                  <a:srgbClr val="F9FAFD"/>
                </a:solidFill>
                <a:latin typeface="Glacial Indifference" panose="020B0604020202020204" charset="0"/>
              </a:rPr>
              <a:t> en janvier 1898, sous la forme d'une lettre ouverte au président de la République française, Félix Faure. </a:t>
            </a:r>
          </a:p>
          <a:p>
            <a:pPr marL="0" lvl="1" algn="just">
              <a:lnSpc>
                <a:spcPct val="110000"/>
              </a:lnSpc>
              <a:spcBef>
                <a:spcPct val="0"/>
              </a:spcBef>
              <a:defRPr/>
            </a:pPr>
            <a:r>
              <a:rPr lang="fr-FR" sz="3400" dirty="0">
                <a:solidFill>
                  <a:srgbClr val="F9FAFD"/>
                </a:solidFill>
                <a:latin typeface="Glacial Indifference" panose="020B0604020202020204" charset="0"/>
              </a:rPr>
              <a:t>En 1894, l’officier français – juif - Alfred Dreyfus, est accusé à tort d'avoir livré des documents secrets à l'Allemagne : il est condamné à la prison à vie et expédié sur l'île du Diable en Guyane française. Grâce aux efforts de la famille de Dreyfus, en 1897 le véritable traître est identifié, à savoir le commandant Walsin Esterhazy. Après des tentatives d’empêcher toute reprise judiciaire de l'affaire, Esterhazy est jugé par le conseil de guerre mais il est acquitté à l'unanimité en janvier 1898.</a:t>
            </a:r>
          </a:p>
          <a:p>
            <a:pPr marL="0" lvl="1" algn="just">
              <a:lnSpc>
                <a:spcPct val="110000"/>
              </a:lnSpc>
              <a:spcBef>
                <a:spcPct val="0"/>
              </a:spcBef>
              <a:defRPr/>
            </a:pPr>
            <a:r>
              <a:rPr lang="fr-FR" sz="3400" u="sng" dirty="0">
                <a:solidFill>
                  <a:srgbClr val="F9FAFD"/>
                </a:solidFill>
                <a:latin typeface="Glacial Indifference" panose="020B0604020202020204" charset="0"/>
              </a:rPr>
              <a:t>Ce verdict pousse Émile Zola à rédiger cet article</a:t>
            </a:r>
            <a:r>
              <a:rPr lang="fr-FR" sz="3400" dirty="0">
                <a:solidFill>
                  <a:srgbClr val="F9FAFD"/>
                </a:solidFill>
                <a:latin typeface="Glacial Indifference" panose="020B0604020202020204" charset="0"/>
              </a:rPr>
              <a:t>, dans lequel il prend parti pour Dreyfus et accuse les coupables de ce scandale. Cela non seulement lui attire des hostilités, mais aussi une condamnation à une amende et un an de prison.</a:t>
            </a:r>
          </a:p>
        </p:txBody>
      </p:sp>
    </p:spTree>
    <p:extLst>
      <p:ext uri="{BB962C8B-B14F-4D97-AF65-F5344CB8AC3E}">
        <p14:creationId xmlns:p14="http://schemas.microsoft.com/office/powerpoint/2010/main" val="164649694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3573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1685017"/>
            <a:ext cx="16459200" cy="8563883"/>
          </a:xfrm>
          <a:prstGeom prst="rect">
            <a:avLst/>
          </a:prstGeom>
        </p:spPr>
        <p:txBody>
          <a:bodyPr wrap="square" lIns="0" tIns="0" rIns="0" bIns="0" rtlCol="0" anchor="t">
            <a:spAutoFit/>
          </a:bodyPr>
          <a:lstStyle/>
          <a:p>
            <a:pPr marL="0" lvl="1" algn="just">
              <a:spcBef>
                <a:spcPct val="0"/>
              </a:spcBef>
              <a:spcAft>
                <a:spcPts val="600"/>
              </a:spcAft>
              <a:defRPr/>
            </a:pPr>
            <a:r>
              <a:rPr lang="fr-FR" sz="3700" u="sng" dirty="0">
                <a:solidFill>
                  <a:srgbClr val="F9FAFD"/>
                </a:solidFill>
                <a:latin typeface="Glacial Indifference" panose="020B0604020202020204" charset="0"/>
              </a:rPr>
              <a:t>L’importance de l’orthographe</a:t>
            </a:r>
          </a:p>
          <a:p>
            <a:pPr marL="0" lvl="1" algn="just">
              <a:spcBef>
                <a:spcPct val="0"/>
              </a:spcBef>
              <a:spcAft>
                <a:spcPts val="600"/>
              </a:spcAft>
              <a:defRPr/>
            </a:pPr>
            <a:r>
              <a:rPr lang="fr-FR" sz="3400" dirty="0">
                <a:solidFill>
                  <a:srgbClr val="F9FAFD"/>
                </a:solidFill>
                <a:latin typeface="Glacial Indifference" panose="020B0604020202020204" charset="0"/>
              </a:rPr>
              <a:t>	</a:t>
            </a:r>
            <a:r>
              <a:rPr lang="fr-FR" sz="3200" dirty="0">
                <a:solidFill>
                  <a:srgbClr val="F9FAFD"/>
                </a:solidFill>
                <a:latin typeface="Glacial Indifference" panose="020B0604020202020204" charset="0"/>
              </a:rPr>
              <a:t> ↓</a:t>
            </a:r>
            <a:endParaRPr lang="fr-FR" sz="3400" dirty="0">
              <a:solidFill>
                <a:srgbClr val="F9FAFD"/>
              </a:solidFill>
              <a:latin typeface="Glacial Indifference" panose="020B0604020202020204" charset="0"/>
            </a:endParaRPr>
          </a:p>
          <a:p>
            <a:pPr marL="0" lvl="1" algn="just">
              <a:lnSpc>
                <a:spcPct val="110000"/>
              </a:lnSpc>
              <a:spcBef>
                <a:spcPct val="0"/>
              </a:spcBef>
              <a:spcAft>
                <a:spcPts val="600"/>
              </a:spcAft>
              <a:defRPr/>
            </a:pPr>
            <a:r>
              <a:rPr lang="fr-FR" sz="3400" dirty="0">
                <a:solidFill>
                  <a:srgbClr val="F9FAFD"/>
                </a:solidFill>
                <a:latin typeface="Glacial Indifference" panose="020B0604020202020204" charset="0"/>
              </a:rPr>
              <a:t>« En 1832, le gouvernement décide que </a:t>
            </a:r>
            <a:r>
              <a:rPr lang="fr-FR" sz="3400" u="sng" dirty="0">
                <a:solidFill>
                  <a:srgbClr val="F9FAFD"/>
                </a:solidFill>
                <a:latin typeface="Glacial Indifference" panose="020B0604020202020204" charset="0"/>
              </a:rPr>
              <a:t>la graphie proposée par le Dictionnaire de l’Académie qui sortira en 1835 sera obligatoire pour tous les actes administratifs ainsi que pour l’accession aux emplois publics</a:t>
            </a:r>
            <a:r>
              <a:rPr lang="fr-FR" sz="3400" dirty="0">
                <a:solidFill>
                  <a:srgbClr val="F9FAFD"/>
                </a:solidFill>
                <a:latin typeface="Glacial Indifference" panose="020B0604020202020204" charset="0"/>
              </a:rPr>
              <a:t>. Dès lors, il faut la connaître. Tous les concours d’accès à l’administration ou pour devenir instituteur comportent une </a:t>
            </a:r>
            <a:r>
              <a:rPr lang="fr-FR" sz="3400" u="sng" dirty="0">
                <a:solidFill>
                  <a:srgbClr val="F9FAFD"/>
                </a:solidFill>
                <a:latin typeface="Glacial Indifference" panose="020B0604020202020204" charset="0"/>
              </a:rPr>
              <a:t>dictée</a:t>
            </a:r>
            <a:r>
              <a:rPr lang="fr-FR" sz="3400" dirty="0">
                <a:solidFill>
                  <a:srgbClr val="F9FAFD"/>
                </a:solidFill>
                <a:latin typeface="Glacial Indifference" panose="020B0604020202020204" charset="0"/>
              </a:rPr>
              <a:t>. Une orthographe correcte témoigne d’une </a:t>
            </a:r>
            <a:r>
              <a:rPr lang="fr-FR" sz="3400" u="sng" dirty="0">
                <a:solidFill>
                  <a:srgbClr val="F9FAFD"/>
                </a:solidFill>
                <a:latin typeface="Glacial Indifference" panose="020B0604020202020204" charset="0"/>
              </a:rPr>
              <a:t>réussite sociale</a:t>
            </a:r>
            <a:r>
              <a:rPr lang="fr-FR" sz="3400" dirty="0">
                <a:solidFill>
                  <a:srgbClr val="F9FAFD"/>
                </a:solidFill>
                <a:latin typeface="Glacial Indifference" panose="020B0604020202020204" charset="0"/>
              </a:rPr>
              <a:t> ».</a:t>
            </a:r>
          </a:p>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	↓</a:t>
            </a:r>
          </a:p>
          <a:p>
            <a:pPr marL="0" lvl="1" algn="just">
              <a:lnSpc>
                <a:spcPct val="110000"/>
              </a:lnSpc>
              <a:spcBef>
                <a:spcPct val="0"/>
              </a:spcBef>
              <a:spcAft>
                <a:spcPts val="2400"/>
              </a:spcAft>
              <a:defRPr/>
            </a:pPr>
            <a:r>
              <a:rPr lang="fr-FR" sz="3400" dirty="0">
                <a:solidFill>
                  <a:srgbClr val="F9FAFD"/>
                </a:solidFill>
                <a:latin typeface="Glacial Indifference" panose="020B0604020202020204" charset="0"/>
              </a:rPr>
              <a:t>La dictée existe déjà au XVIII</a:t>
            </a:r>
            <a:r>
              <a:rPr lang="fr-FR" sz="3400" baseline="30000" dirty="0">
                <a:solidFill>
                  <a:srgbClr val="F9FAFD"/>
                </a:solidFill>
                <a:latin typeface="Glacial Indifference" panose="020B0604020202020204" charset="0"/>
              </a:rPr>
              <a:t>ème</a:t>
            </a:r>
            <a:r>
              <a:rPr lang="fr-FR" sz="3400" dirty="0">
                <a:solidFill>
                  <a:srgbClr val="F9FAFD"/>
                </a:solidFill>
                <a:latin typeface="Glacial Indifference" panose="020B0604020202020204" charset="0"/>
              </a:rPr>
              <a:t> siècle, sauf qu’à l’époque « son but n’est pas d’écrire correctement </a:t>
            </a:r>
            <a:r>
              <a:rPr lang="fr-FR" sz="3400" u="sng" dirty="0">
                <a:solidFill>
                  <a:srgbClr val="F9FAFD"/>
                </a:solidFill>
                <a:latin typeface="Glacial Indifference" panose="020B0604020202020204" charset="0"/>
              </a:rPr>
              <a:t>une graphie qui reste une opinion</a:t>
            </a:r>
            <a:r>
              <a:rPr lang="fr-FR" sz="3400" dirty="0">
                <a:solidFill>
                  <a:srgbClr val="F9FAFD"/>
                </a:solidFill>
                <a:latin typeface="Glacial Indifference" panose="020B0604020202020204" charset="0"/>
              </a:rPr>
              <a:t>, mais d’aider l’enfant à comprendre ce qu’il lit. Dieudonné Thiébault, professeur de grammaire, avoue dicter lettre par lettre pour que ses élèves (12-14 ans) entendent ce qu’ils écrivent. </a:t>
            </a:r>
            <a:r>
              <a:rPr lang="fr-FR" sz="3400">
                <a:solidFill>
                  <a:srgbClr val="F9FAFD"/>
                </a:solidFill>
                <a:latin typeface="Glacial Indifference" panose="020B0604020202020204" charset="0"/>
              </a:rPr>
              <a:t>Au </a:t>
            </a:r>
            <a:r>
              <a:rPr lang="fr-FR" sz="3400" dirty="0">
                <a:solidFill>
                  <a:srgbClr val="F9FAFD"/>
                </a:solidFill>
                <a:latin typeface="Glacial Indifference" panose="020B0604020202020204" charset="0"/>
              </a:rPr>
              <a:t>XIX</a:t>
            </a:r>
            <a:r>
              <a:rPr lang="fr-FR" sz="3400" baseline="30000" dirty="0">
                <a:solidFill>
                  <a:srgbClr val="F9FAFD"/>
                </a:solidFill>
                <a:latin typeface="Glacial Indifference" panose="020B0604020202020204" charset="0"/>
              </a:rPr>
              <a:t>ème</a:t>
            </a:r>
            <a:r>
              <a:rPr lang="fr-FR" sz="3400" dirty="0">
                <a:solidFill>
                  <a:srgbClr val="F9FAFD"/>
                </a:solidFill>
                <a:latin typeface="Glacial Indifference" panose="020B0604020202020204" charset="0"/>
              </a:rPr>
              <a:t>, la variante orthographique cesse d’être une opinion pour devenir une faute ».</a:t>
            </a:r>
          </a:p>
          <a:p>
            <a:pPr marL="0" lvl="1" algn="r">
              <a:spcBef>
                <a:spcPct val="0"/>
              </a:spcBef>
              <a:defRPr/>
            </a:pPr>
            <a:r>
              <a:rPr lang="fr-FR" sz="2800" dirty="0">
                <a:solidFill>
                  <a:srgbClr val="F9FAFD"/>
                </a:solidFill>
                <a:latin typeface="Glacial Indifference" panose="020B0604020202020204" charset="0"/>
              </a:rPr>
              <a:t>Fripiat, </a:t>
            </a:r>
            <a:r>
              <a:rPr lang="fr-FR" sz="2800" i="1" dirty="0">
                <a:solidFill>
                  <a:srgbClr val="F9FAFD"/>
                </a:solidFill>
                <a:latin typeface="Glacial Indifference" panose="020B0604020202020204" charset="0"/>
              </a:rPr>
              <a:t>50 moments-clé de l’histoire de la langue française</a:t>
            </a:r>
            <a:r>
              <a:rPr lang="fr-FR" sz="2800" dirty="0">
                <a:solidFill>
                  <a:srgbClr val="F9FAFD"/>
                </a:solidFill>
                <a:latin typeface="Glacial Indifference" panose="020B0604020202020204" charset="0"/>
              </a:rPr>
              <a:t>, pp. 138-142.</a:t>
            </a:r>
          </a:p>
        </p:txBody>
      </p:sp>
    </p:spTree>
    <p:extLst>
      <p:ext uri="{BB962C8B-B14F-4D97-AF65-F5344CB8AC3E}">
        <p14:creationId xmlns:p14="http://schemas.microsoft.com/office/powerpoint/2010/main" val="110423369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8907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6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60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6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2516981"/>
            <a:ext cx="16459200" cy="3854901"/>
          </a:xfrm>
          <a:prstGeom prst="rect">
            <a:avLst/>
          </a:prstGeom>
        </p:spPr>
        <p:txBody>
          <a:bodyPr wrap="square" lIns="0" tIns="0" rIns="0" bIns="0" rtlCol="0" anchor="t">
            <a:spAutoFit/>
          </a:bodyPr>
          <a:lstStyle/>
          <a:p>
            <a:pPr marL="0" lvl="1" algn="just">
              <a:spcBef>
                <a:spcPct val="0"/>
              </a:spcBef>
              <a:spcAft>
                <a:spcPts val="1800"/>
              </a:spcAft>
              <a:defRPr/>
            </a:pPr>
            <a:r>
              <a:rPr lang="fr-FR" sz="3700" u="sng" dirty="0">
                <a:solidFill>
                  <a:srgbClr val="F9FAFD"/>
                </a:solidFill>
                <a:latin typeface="Glacial Indifference" panose="020B0604020202020204" charset="0"/>
              </a:rPr>
              <a:t>Le XX</a:t>
            </a:r>
            <a:r>
              <a:rPr lang="fr-FR" sz="3700" u="sng" baseline="30000" dirty="0">
                <a:solidFill>
                  <a:srgbClr val="F9FAFD"/>
                </a:solidFill>
                <a:latin typeface="Glacial Indifference" panose="020B0604020202020204" charset="0"/>
              </a:rPr>
              <a:t>ème</a:t>
            </a:r>
            <a:r>
              <a:rPr lang="fr-FR" sz="3700" u="sng" dirty="0">
                <a:solidFill>
                  <a:srgbClr val="F9FAFD"/>
                </a:solidFill>
                <a:latin typeface="Glacial Indifference" panose="020B0604020202020204" charset="0"/>
              </a:rPr>
              <a:t> siècle</a:t>
            </a:r>
            <a:r>
              <a:rPr lang="fr-FR" sz="3700" dirty="0">
                <a:solidFill>
                  <a:srgbClr val="F9FAFD"/>
                </a:solidFill>
                <a:latin typeface="Glacial Indifference" panose="020B0604020202020204" charset="0"/>
              </a:rPr>
              <a:t> </a:t>
            </a:r>
          </a:p>
          <a:p>
            <a:pPr marL="0" lvl="1" algn="just">
              <a:spcBef>
                <a:spcPct val="0"/>
              </a:spcBef>
              <a:spcAft>
                <a:spcPts val="1800"/>
              </a:spcAft>
              <a:defRPr/>
            </a:pPr>
            <a:r>
              <a:rPr lang="fr-FR" sz="3500" dirty="0">
                <a:solidFill>
                  <a:srgbClr val="F9FAFD"/>
                </a:solidFill>
                <a:latin typeface="Glacial Indifference" panose="020B0604020202020204" charset="0"/>
              </a:rPr>
              <a:t>	 ↓</a:t>
            </a:r>
          </a:p>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Période de changements majeurs, « d’ordres divers, institutionnel, technologique ou social », qui ont un impact – direct ou indirect – très fort sur la langue et la communication en France.</a:t>
            </a:r>
          </a:p>
          <a:p>
            <a:pPr marL="0" lvl="1" algn="r">
              <a:spcBef>
                <a:spcPct val="0"/>
              </a:spcBef>
              <a:spcAft>
                <a:spcPts val="1800"/>
              </a:spcAft>
              <a:defRPr/>
            </a:pPr>
            <a:r>
              <a:rPr lang="fr-FR" sz="2800" dirty="0">
                <a:solidFill>
                  <a:srgbClr val="F9FAFD"/>
                </a:solidFill>
                <a:latin typeface="Glacial Indifference" panose="020B0604020202020204" charset="0"/>
              </a:rPr>
              <a:t>Chaurand, </a:t>
            </a:r>
            <a:r>
              <a:rPr lang="fr-FR" sz="2800" i="1" dirty="0">
                <a:solidFill>
                  <a:srgbClr val="F9FAFD"/>
                </a:solidFill>
                <a:latin typeface="Glacial Indifference" panose="020B0604020202020204" charset="0"/>
              </a:rPr>
              <a:t>Nouvelle histoire de la langue française</a:t>
            </a:r>
            <a:r>
              <a:rPr lang="fr-FR" sz="2800" dirty="0">
                <a:solidFill>
                  <a:srgbClr val="F9FAFD"/>
                </a:solidFill>
                <a:latin typeface="Glacial Indifference" panose="020B0604020202020204" charset="0"/>
              </a:rPr>
              <a:t>, p. 587</a:t>
            </a:r>
          </a:p>
        </p:txBody>
      </p:sp>
    </p:spTree>
    <p:extLst>
      <p:ext uri="{BB962C8B-B14F-4D97-AF65-F5344CB8AC3E}">
        <p14:creationId xmlns:p14="http://schemas.microsoft.com/office/powerpoint/2010/main" val="196841213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8907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2538085"/>
            <a:ext cx="16459200" cy="4732065"/>
          </a:xfrm>
          <a:prstGeom prst="rect">
            <a:avLst/>
          </a:prstGeom>
        </p:spPr>
        <p:txBody>
          <a:bodyPr wrap="square" lIns="0" tIns="0" rIns="0" bIns="0" rtlCol="0" anchor="t">
            <a:spAutoFit/>
          </a:bodyPr>
          <a:lstStyle/>
          <a:p>
            <a:pPr marL="0" lvl="1" algn="just">
              <a:spcBef>
                <a:spcPct val="0"/>
              </a:spcBef>
              <a:spcAft>
                <a:spcPts val="600"/>
              </a:spcAft>
              <a:defRPr/>
            </a:pPr>
            <a:r>
              <a:rPr lang="fr-FR" sz="3700" u="sng" dirty="0">
                <a:solidFill>
                  <a:srgbClr val="F9FAFD"/>
                </a:solidFill>
                <a:latin typeface="Glacial Indifference" panose="020B0604020202020204" charset="0"/>
              </a:rPr>
              <a:t>L’école et la Première Guerre Mondiale</a:t>
            </a:r>
          </a:p>
          <a:p>
            <a:pPr marL="0" lvl="1" algn="just">
              <a:spcBef>
                <a:spcPct val="0"/>
              </a:spcBef>
              <a:spcAft>
                <a:spcPts val="600"/>
              </a:spcAft>
              <a:defRPr/>
            </a:pPr>
            <a:r>
              <a:rPr lang="fr-FR" sz="3500" dirty="0">
                <a:solidFill>
                  <a:srgbClr val="F9FAFD"/>
                </a:solidFill>
                <a:latin typeface="Glacial Indifference" panose="020B0604020202020204" charset="0"/>
              </a:rPr>
              <a:t>	↓</a:t>
            </a:r>
          </a:p>
          <a:p>
            <a:pPr marL="0" lvl="1" algn="just">
              <a:lnSpc>
                <a:spcPct val="110000"/>
              </a:lnSpc>
              <a:spcBef>
                <a:spcPct val="0"/>
              </a:spcBef>
              <a:defRPr/>
            </a:pPr>
            <a:r>
              <a:rPr lang="fr-FR" sz="3500" dirty="0">
                <a:solidFill>
                  <a:srgbClr val="F9FAFD"/>
                </a:solidFill>
                <a:latin typeface="Glacial Indifference" panose="020B0604020202020204" charset="0"/>
              </a:rPr>
              <a:t>« La </a:t>
            </a:r>
            <a:r>
              <a:rPr lang="fr-FR" sz="3500" u="sng" dirty="0">
                <a:solidFill>
                  <a:srgbClr val="F9FAFD"/>
                </a:solidFill>
                <a:latin typeface="Glacial Indifference" panose="020B0604020202020204" charset="0"/>
              </a:rPr>
              <a:t>généralisation de la scolarisation</a:t>
            </a:r>
            <a:r>
              <a:rPr lang="fr-FR" sz="3500" dirty="0">
                <a:solidFill>
                  <a:srgbClr val="F9FAFD"/>
                </a:solidFill>
                <a:latin typeface="Glacial Indifference" panose="020B0604020202020204" charset="0"/>
              </a:rPr>
              <a:t> a pour effet linguistique d’étendre le fossé entre différentes façons de parler, et de modifier l’usage de l’écrit lu ou rédigé. </a:t>
            </a:r>
          </a:p>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En revanche, un événement historiquement déterminant comme la </a:t>
            </a:r>
            <a:r>
              <a:rPr lang="fr-FR" sz="3500" u="sng" dirty="0">
                <a:solidFill>
                  <a:srgbClr val="F9FAFD"/>
                </a:solidFill>
                <a:latin typeface="Glacial Indifference" panose="020B0604020202020204" charset="0"/>
              </a:rPr>
              <a:t>guerre de 1914</a:t>
            </a:r>
            <a:r>
              <a:rPr lang="fr-FR" sz="3500" dirty="0">
                <a:solidFill>
                  <a:srgbClr val="F9FAFD"/>
                </a:solidFill>
                <a:latin typeface="Glacial Indifference" panose="020B0604020202020204" charset="0"/>
              </a:rPr>
              <a:t> n’a que l’effet indirect d’obliger à s’entretenir en français des populations non destinées à se côtoyer ». </a:t>
            </a:r>
          </a:p>
          <a:p>
            <a:pPr marL="0" lvl="1" algn="r">
              <a:spcBef>
                <a:spcPct val="0"/>
              </a:spcBef>
              <a:defRPr/>
            </a:pPr>
            <a:r>
              <a:rPr lang="fr-FR" sz="2800" i="1" dirty="0">
                <a:solidFill>
                  <a:srgbClr val="F9FAFD"/>
                </a:solidFill>
                <a:latin typeface="Glacial Indifference" panose="020B0604020202020204" charset="0"/>
              </a:rPr>
              <a:t>Nouvelle histoire de la langue française</a:t>
            </a:r>
            <a:r>
              <a:rPr lang="fr-FR" sz="2800" dirty="0">
                <a:solidFill>
                  <a:srgbClr val="F9FAFD"/>
                </a:solidFill>
                <a:latin typeface="Glacial Indifference" panose="020B0604020202020204" charset="0"/>
              </a:rPr>
              <a:t>, p. 587.</a:t>
            </a:r>
          </a:p>
        </p:txBody>
      </p:sp>
    </p:spTree>
    <p:extLst>
      <p:ext uri="{BB962C8B-B14F-4D97-AF65-F5344CB8AC3E}">
        <p14:creationId xmlns:p14="http://schemas.microsoft.com/office/powerpoint/2010/main" val="408711852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2667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1638300"/>
            <a:ext cx="16459200" cy="8517716"/>
          </a:xfrm>
          <a:prstGeom prst="rect">
            <a:avLst/>
          </a:prstGeom>
        </p:spPr>
        <p:txBody>
          <a:bodyPr wrap="square" lIns="0" tIns="0" rIns="0" bIns="0" rtlCol="0" anchor="t">
            <a:spAutoFit/>
          </a:bodyPr>
          <a:lstStyle/>
          <a:p>
            <a:pPr marL="0" lvl="1" algn="just">
              <a:spcBef>
                <a:spcPct val="0"/>
              </a:spcBef>
              <a:spcAft>
                <a:spcPts val="600"/>
              </a:spcAft>
              <a:defRPr/>
            </a:pPr>
            <a:r>
              <a:rPr lang="fr-FR" sz="3700" u="sng" dirty="0">
                <a:solidFill>
                  <a:srgbClr val="F9FAFD"/>
                </a:solidFill>
                <a:latin typeface="Glacial Indifference" panose="020B0604020202020204" charset="0"/>
              </a:rPr>
              <a:t>Scolarisation</a:t>
            </a:r>
          </a:p>
          <a:p>
            <a:pPr marL="0" lvl="1" algn="just">
              <a:spcBef>
                <a:spcPct val="0"/>
              </a:spcBef>
              <a:spcAft>
                <a:spcPts val="600"/>
              </a:spcAft>
              <a:defRPr/>
            </a:pPr>
            <a:r>
              <a:rPr lang="fr-FR" sz="3500" dirty="0">
                <a:solidFill>
                  <a:srgbClr val="F9FAFD"/>
                </a:solidFill>
                <a:latin typeface="Glacial Indifference" panose="020B0604020202020204" charset="0"/>
              </a:rPr>
              <a:t>	↓</a:t>
            </a:r>
          </a:p>
          <a:p>
            <a:pPr marL="0" lvl="1" algn="just">
              <a:lnSpc>
                <a:spcPct val="110000"/>
              </a:lnSpc>
              <a:spcBef>
                <a:spcPct val="0"/>
              </a:spcBef>
              <a:defRPr/>
            </a:pPr>
            <a:r>
              <a:rPr lang="fr-FR" sz="3500" dirty="0">
                <a:solidFill>
                  <a:srgbClr val="F9FAFD"/>
                </a:solidFill>
                <a:latin typeface="Glacial Indifference" panose="020B0604020202020204" charset="0"/>
              </a:rPr>
              <a:t>Les lois Jules Ferry, de la fin du XIX</a:t>
            </a:r>
            <a:r>
              <a:rPr lang="fr-FR" sz="3500" baseline="30000" dirty="0">
                <a:solidFill>
                  <a:srgbClr val="F9FAFD"/>
                </a:solidFill>
                <a:latin typeface="Glacial Indifference" panose="020B0604020202020204" charset="0"/>
              </a:rPr>
              <a:t>ème</a:t>
            </a:r>
            <a:r>
              <a:rPr lang="fr-FR" sz="3500" dirty="0">
                <a:solidFill>
                  <a:srgbClr val="F9FAFD"/>
                </a:solidFill>
                <a:latin typeface="Glacial Indifference" panose="020B0604020202020204" charset="0"/>
              </a:rPr>
              <a:t> siècle, restent en vigueur : « elles conduisent au </a:t>
            </a:r>
            <a:r>
              <a:rPr lang="fr-FR" sz="3500" u="sng" dirty="0">
                <a:solidFill>
                  <a:srgbClr val="F9FAFD"/>
                </a:solidFill>
                <a:latin typeface="Glacial Indifference" panose="020B0604020202020204" charset="0"/>
              </a:rPr>
              <a:t>recul de l’analphabétisme</a:t>
            </a:r>
            <a:r>
              <a:rPr lang="fr-FR" sz="3500" dirty="0">
                <a:solidFill>
                  <a:srgbClr val="F9FAFD"/>
                </a:solidFill>
                <a:latin typeface="Glacial Indifference" panose="020B0604020202020204" charset="0"/>
              </a:rPr>
              <a:t> […] et à la </a:t>
            </a:r>
            <a:r>
              <a:rPr lang="fr-FR" sz="3500" u="sng" dirty="0">
                <a:solidFill>
                  <a:srgbClr val="F9FAFD"/>
                </a:solidFill>
                <a:latin typeface="Glacial Indifference" panose="020B0604020202020204" charset="0"/>
              </a:rPr>
              <a:t>confrontation de tous à un français au moins passif</a:t>
            </a:r>
            <a:r>
              <a:rPr lang="fr-FR" sz="3500" dirty="0">
                <a:solidFill>
                  <a:srgbClr val="F9FAFD"/>
                </a:solidFill>
                <a:latin typeface="Glacial Indifference" panose="020B0604020202020204" charset="0"/>
              </a:rPr>
              <a:t>, en rivalité avec les langues régionales dont il y a de moins en moins de locuteurs exclusifs ».</a:t>
            </a:r>
          </a:p>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En outre, « on va vers un </a:t>
            </a:r>
            <a:r>
              <a:rPr lang="fr-FR" sz="3500" u="sng" dirty="0">
                <a:solidFill>
                  <a:srgbClr val="F9FAFD"/>
                </a:solidFill>
                <a:latin typeface="Glacial Indifference" panose="020B0604020202020204" charset="0"/>
              </a:rPr>
              <a:t>enseignement de masse</a:t>
            </a:r>
            <a:r>
              <a:rPr lang="fr-FR" sz="3500" dirty="0">
                <a:solidFill>
                  <a:srgbClr val="F9FAFD"/>
                </a:solidFill>
                <a:latin typeface="Glacial Indifference" panose="020B0604020202020204" charset="0"/>
              </a:rPr>
              <a:t>, surtout aux niveaux secondaire et supérieur, avec l’allongement de la durée des études (en 1959, la scolarité obligatoire est prolongée jusqu’à seize ans) ».</a:t>
            </a:r>
          </a:p>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	 ↓</a:t>
            </a:r>
          </a:p>
          <a:p>
            <a:pPr marL="0" lvl="1" algn="just">
              <a:lnSpc>
                <a:spcPct val="110000"/>
              </a:lnSpc>
              <a:spcBef>
                <a:spcPct val="0"/>
              </a:spcBef>
              <a:defRPr/>
            </a:pPr>
            <a:r>
              <a:rPr lang="fr-FR" sz="3500" u="sng" dirty="0">
                <a:solidFill>
                  <a:srgbClr val="F9FAFD"/>
                </a:solidFill>
                <a:latin typeface="Glacial Indifference" panose="020B0604020202020204" charset="0"/>
              </a:rPr>
              <a:t>Aussi bien les enseignants que les élèves augmentent</a:t>
            </a:r>
            <a:r>
              <a:rPr lang="fr-FR" sz="3500" dirty="0">
                <a:solidFill>
                  <a:srgbClr val="F9FAFD"/>
                </a:solidFill>
                <a:latin typeface="Glacial Indifference" panose="020B0604020202020204" charset="0"/>
              </a:rPr>
              <a:t> remarquablement et « le fait que les Français soient plus instruits induit un </a:t>
            </a:r>
            <a:r>
              <a:rPr lang="fr-FR" sz="3500" u="sng" dirty="0">
                <a:solidFill>
                  <a:srgbClr val="F9FAFD"/>
                </a:solidFill>
                <a:latin typeface="Glacial Indifference" panose="020B0604020202020204" charset="0"/>
              </a:rPr>
              <a:t>nouveau rapport à la communication parlée et écrite</a:t>
            </a:r>
            <a:r>
              <a:rPr lang="fr-FR" sz="3500" dirty="0">
                <a:solidFill>
                  <a:srgbClr val="F9FAFD"/>
                </a:solidFill>
                <a:latin typeface="Glacial Indifference" panose="020B0604020202020204" charset="0"/>
              </a:rPr>
              <a:t> ».</a:t>
            </a:r>
          </a:p>
          <a:p>
            <a:pPr marL="0" lvl="1" algn="r">
              <a:spcBef>
                <a:spcPct val="0"/>
              </a:spcBef>
              <a:defRPr/>
            </a:pPr>
            <a:r>
              <a:rPr lang="fr-FR" sz="2800" i="1" dirty="0">
                <a:solidFill>
                  <a:srgbClr val="F9FAFD"/>
                </a:solidFill>
                <a:latin typeface="Glacial Indifference" panose="020B0604020202020204" charset="0"/>
              </a:rPr>
              <a:t>Nouvelle histoire de la langue française</a:t>
            </a:r>
            <a:r>
              <a:rPr lang="fr-FR" sz="2800" dirty="0">
                <a:solidFill>
                  <a:srgbClr val="F9FAFD"/>
                </a:solidFill>
                <a:latin typeface="Glacial Indifference" panose="020B0604020202020204" charset="0"/>
              </a:rPr>
              <a:t>, pp. 587-588.</a:t>
            </a:r>
          </a:p>
        </p:txBody>
      </p:sp>
    </p:spTree>
    <p:extLst>
      <p:ext uri="{BB962C8B-B14F-4D97-AF65-F5344CB8AC3E}">
        <p14:creationId xmlns:p14="http://schemas.microsoft.com/office/powerpoint/2010/main" val="1952528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F608D38-FE7E-0E6C-B638-75BD97E117F7}"/>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10FAF598-7BA2-1BC6-FD36-6BADC854ECEC}"/>
              </a:ext>
            </a:extLst>
          </p:cNvPr>
          <p:cNvSpPr txBox="1"/>
          <p:nvPr/>
        </p:nvSpPr>
        <p:spPr>
          <a:xfrm>
            <a:off x="1028700" y="2790765"/>
            <a:ext cx="16116300" cy="5752344"/>
          </a:xfrm>
          <a:prstGeom prst="rect">
            <a:avLst/>
          </a:prstGeom>
        </p:spPr>
        <p:txBody>
          <a:bodyPr wrap="square" lIns="0" tIns="0" rIns="0" bIns="0" rtlCol="0" anchor="t">
            <a:spAutoFit/>
          </a:bodyPr>
          <a:lstStyle/>
          <a:p>
            <a:pPr marL="0" lvl="0" indent="0" algn="just">
              <a:lnSpc>
                <a:spcPct val="110000"/>
              </a:lnSpc>
              <a:spcBef>
                <a:spcPct val="0"/>
              </a:spcBef>
            </a:pPr>
            <a:r>
              <a:rPr lang="fr-FR" sz="3600" dirty="0">
                <a:solidFill>
                  <a:srgbClr val="F9FAFD"/>
                </a:solidFill>
                <a:latin typeface="Glacial Indifference" panose="020B0604020202020204" charset="0"/>
              </a:rPr>
              <a:t>« On peut considérer qu’une </a:t>
            </a:r>
            <a:r>
              <a:rPr lang="fr-FR" sz="3600" u="sng" dirty="0">
                <a:solidFill>
                  <a:srgbClr val="F9FAFD"/>
                </a:solidFill>
                <a:latin typeface="Glacial Indifference" panose="020B0604020202020204" charset="0"/>
              </a:rPr>
              <a:t>langue pleinement officielle</a:t>
            </a:r>
            <a:r>
              <a:rPr lang="fr-FR" sz="3600" dirty="0">
                <a:solidFill>
                  <a:srgbClr val="F9FAFD"/>
                </a:solidFill>
                <a:latin typeface="Glacial Indifference" panose="020B0604020202020204" charset="0"/>
              </a:rPr>
              <a:t> est la langue qu’une nation utilise comme langue administrative et comme langue de son enseignement. </a:t>
            </a:r>
          </a:p>
          <a:p>
            <a:pPr marL="0" lvl="0" indent="0" algn="just">
              <a:lnSpc>
                <a:spcPct val="110000"/>
              </a:lnSpc>
              <a:spcBef>
                <a:spcPct val="0"/>
              </a:spcBef>
            </a:pPr>
            <a:r>
              <a:rPr lang="fr-FR" sz="3600" dirty="0">
                <a:solidFill>
                  <a:srgbClr val="F9FAFD"/>
                </a:solidFill>
                <a:latin typeface="Glacial Indifference" panose="020B0604020202020204" charset="0"/>
              </a:rPr>
              <a:t>Dans les régimes où il n’y a pas de séparation entre la religion et l’État, ce qui est le cas aux origines du français, on peut aussi considérer comme langue officielle la l</a:t>
            </a:r>
            <a:r>
              <a:rPr lang="fr-FR" sz="3600" u="sng" dirty="0">
                <a:solidFill>
                  <a:srgbClr val="F9FAFD"/>
                </a:solidFill>
                <a:latin typeface="Glacial Indifference" panose="020B0604020202020204" charset="0"/>
              </a:rPr>
              <a:t>angue du culte</a:t>
            </a:r>
            <a:r>
              <a:rPr lang="fr-FR" sz="3600" dirty="0">
                <a:solidFill>
                  <a:srgbClr val="F9FAFD"/>
                </a:solidFill>
                <a:latin typeface="Glacial Indifference" panose="020B0604020202020204" charset="0"/>
              </a:rPr>
              <a:t> […]. </a:t>
            </a:r>
          </a:p>
          <a:p>
            <a:pPr marL="0" lvl="0" indent="0" algn="just">
              <a:lnSpc>
                <a:spcPct val="110000"/>
              </a:lnSpc>
              <a:spcBef>
                <a:spcPct val="0"/>
              </a:spcBef>
            </a:pPr>
            <a:r>
              <a:rPr lang="fr-FR" sz="3600" dirty="0">
                <a:solidFill>
                  <a:srgbClr val="F9FAFD"/>
                </a:solidFill>
                <a:latin typeface="Glacial Indifference" panose="020B0604020202020204" charset="0"/>
              </a:rPr>
              <a:t>Enfin, on étendra encore cette notion à la </a:t>
            </a:r>
            <a:r>
              <a:rPr lang="fr-FR" sz="3600" u="sng" dirty="0">
                <a:solidFill>
                  <a:srgbClr val="F9FAFD"/>
                </a:solidFill>
                <a:latin typeface="Glacial Indifference" panose="020B0604020202020204" charset="0"/>
              </a:rPr>
              <a:t>langue de l’expression littéraire et scientifique</a:t>
            </a:r>
            <a:r>
              <a:rPr lang="fr-FR" sz="3600" dirty="0">
                <a:solidFill>
                  <a:srgbClr val="F9FAFD"/>
                </a:solidFill>
                <a:latin typeface="Glacial Indifference" panose="020B0604020202020204" charset="0"/>
              </a:rPr>
              <a:t> ».</a:t>
            </a:r>
          </a:p>
          <a:p>
            <a:pPr marL="0" lvl="0" indent="0" algn="just"/>
            <a:endParaRPr lang="fr-FR" sz="2800" dirty="0">
              <a:solidFill>
                <a:srgbClr val="F9FAFD"/>
              </a:solidFill>
              <a:latin typeface="Glacial Indifference" panose="020B0604020202020204" charset="0"/>
            </a:endParaRPr>
          </a:p>
          <a:p>
            <a:pPr algn="r"/>
            <a:r>
              <a:rPr lang="fr-FR" sz="2800" dirty="0">
                <a:solidFill>
                  <a:srgbClr val="FFFFFF"/>
                </a:solidFill>
                <a:latin typeface="Glacial Indifference Italics"/>
              </a:rPr>
              <a:t>Introduction à l’histoire de la langue française</a:t>
            </a:r>
            <a:r>
              <a:rPr lang="fr-FR" sz="2800" dirty="0">
                <a:solidFill>
                  <a:srgbClr val="FFFFFF"/>
                </a:solidFill>
                <a:latin typeface="Glacial Indifference" panose="020B0604020202020204" charset="0"/>
              </a:rPr>
              <a:t>, p. 43</a:t>
            </a:r>
            <a:r>
              <a:rPr lang="fr-FR" sz="2800" dirty="0">
                <a:solidFill>
                  <a:srgbClr val="FFFFFF"/>
                </a:solidFill>
                <a:latin typeface="Glacial Indifference"/>
              </a:rPr>
              <a:t>.</a:t>
            </a:r>
          </a:p>
        </p:txBody>
      </p:sp>
      <p:sp>
        <p:nvSpPr>
          <p:cNvPr id="4" name="TextBox 2">
            <a:extLst>
              <a:ext uri="{FF2B5EF4-FFF2-40B4-BE49-F238E27FC236}">
                <a16:creationId xmlns:a16="http://schemas.microsoft.com/office/drawing/2014/main" id="{87CBDD0C-B05B-AF72-04F7-E8FEEA4D811F}"/>
              </a:ext>
            </a:extLst>
          </p:cNvPr>
          <p:cNvSpPr txBox="1"/>
          <p:nvPr/>
        </p:nvSpPr>
        <p:spPr>
          <a:xfrm>
            <a:off x="1028700" y="1028700"/>
            <a:ext cx="162306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L’ancien français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XIII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siècles)</a:t>
            </a:r>
            <a:endParaRPr lang="fr-FR" sz="80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323425378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6621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2095500"/>
            <a:ext cx="16459200" cy="7617470"/>
          </a:xfrm>
          <a:prstGeom prst="rect">
            <a:avLst/>
          </a:prstGeom>
        </p:spPr>
        <p:txBody>
          <a:bodyPr wrap="square" lIns="0" tIns="0" rIns="0" bIns="0" rtlCol="0" anchor="t">
            <a:spAutoFit/>
          </a:bodyPr>
          <a:lstStyle/>
          <a:p>
            <a:pPr marL="0" lvl="1" algn="just">
              <a:spcBef>
                <a:spcPct val="0"/>
              </a:spcBef>
              <a:spcAft>
                <a:spcPts val="600"/>
              </a:spcAft>
              <a:defRPr/>
            </a:pPr>
            <a:r>
              <a:rPr lang="fr-FR" sz="3700" u="sng" dirty="0">
                <a:solidFill>
                  <a:srgbClr val="F9FAFD"/>
                </a:solidFill>
                <a:latin typeface="Glacial Indifference" panose="020B0604020202020204" charset="0"/>
              </a:rPr>
              <a:t>La grande guerre</a:t>
            </a:r>
          </a:p>
          <a:p>
            <a:pPr marL="0" lvl="1" algn="just">
              <a:spcBef>
                <a:spcPct val="0"/>
              </a:spcBef>
              <a:spcAft>
                <a:spcPts val="600"/>
              </a:spcAft>
              <a:defRPr/>
            </a:pPr>
            <a:r>
              <a:rPr lang="fr-FR" sz="3500" dirty="0">
                <a:solidFill>
                  <a:srgbClr val="F9FAFD"/>
                </a:solidFill>
                <a:latin typeface="Glacial Indifference" panose="020B0604020202020204" charset="0"/>
              </a:rPr>
              <a:t>	↓</a:t>
            </a:r>
          </a:p>
          <a:p>
            <a:pPr marL="0" lvl="1" algn="just">
              <a:lnSpc>
                <a:spcPct val="110000"/>
              </a:lnSpc>
              <a:spcBef>
                <a:spcPct val="0"/>
              </a:spcBef>
              <a:defRPr/>
            </a:pPr>
            <a:r>
              <a:rPr lang="fr-FR" sz="3500" dirty="0">
                <a:solidFill>
                  <a:srgbClr val="F9FAFD"/>
                </a:solidFill>
                <a:latin typeface="Glacial Indifference" panose="020B0604020202020204" charset="0"/>
              </a:rPr>
              <a:t>La Première Guerre Mondiale produit un double brassage : d’une part « un </a:t>
            </a:r>
            <a:r>
              <a:rPr lang="fr-FR" sz="3500" u="sng" dirty="0">
                <a:solidFill>
                  <a:srgbClr val="F9FAFD"/>
                </a:solidFill>
                <a:latin typeface="Glacial Indifference" panose="020B0604020202020204" charset="0"/>
              </a:rPr>
              <a:t>brassage social</a:t>
            </a:r>
            <a:r>
              <a:rPr lang="fr-FR" sz="3500" dirty="0">
                <a:solidFill>
                  <a:srgbClr val="F9FAFD"/>
                </a:solidFill>
                <a:latin typeface="Glacial Indifference" panose="020B0604020202020204" charset="0"/>
              </a:rPr>
              <a:t> par la cohabitation d’hommes d’origines variées, et [d’autre part] un </a:t>
            </a:r>
            <a:r>
              <a:rPr lang="fr-FR" sz="3500" u="sng" dirty="0">
                <a:solidFill>
                  <a:srgbClr val="F9FAFD"/>
                </a:solidFill>
                <a:latin typeface="Glacial Indifference" panose="020B0604020202020204" charset="0"/>
              </a:rPr>
              <a:t>brassage régional</a:t>
            </a:r>
            <a:r>
              <a:rPr lang="fr-FR" sz="3500" dirty="0">
                <a:solidFill>
                  <a:srgbClr val="F9FAFD"/>
                </a:solidFill>
                <a:latin typeface="Glacial Indifference" panose="020B0604020202020204" charset="0"/>
              </a:rPr>
              <a:t> qui, avec le regroupement de régiments, oblige à s’entretenir en français.</a:t>
            </a:r>
          </a:p>
          <a:p>
            <a:pPr marL="0" lvl="1" algn="just">
              <a:lnSpc>
                <a:spcPct val="110000"/>
              </a:lnSpc>
              <a:spcBef>
                <a:spcPct val="0"/>
              </a:spcBef>
              <a:defRPr/>
            </a:pPr>
            <a:r>
              <a:rPr lang="fr-FR" sz="3500" dirty="0">
                <a:solidFill>
                  <a:srgbClr val="F9FAFD"/>
                </a:solidFill>
                <a:latin typeface="Glacial Indifference" panose="020B0604020202020204" charset="0"/>
              </a:rPr>
              <a:t>À l’arrière, les femmes assument des taches qui marquent le début de leur émancipation : </a:t>
            </a:r>
            <a:r>
              <a:rPr lang="fr-FR" sz="3500" u="sng" dirty="0">
                <a:solidFill>
                  <a:srgbClr val="F9FAFD"/>
                </a:solidFill>
                <a:latin typeface="Glacial Indifference" panose="020B0604020202020204" charset="0"/>
              </a:rPr>
              <a:t>la ségrégation des sexes va s’atténuant</a:t>
            </a:r>
            <a:r>
              <a:rPr lang="fr-FR" sz="3500" dirty="0">
                <a:solidFill>
                  <a:srgbClr val="F9FAFD"/>
                </a:solidFill>
                <a:latin typeface="Glacial Indifference" panose="020B0604020202020204" charset="0"/>
              </a:rPr>
              <a:t>, et avec elle la différence entre registres masculin et féminin ».</a:t>
            </a:r>
          </a:p>
          <a:p>
            <a:pPr marL="0" lvl="1" algn="just">
              <a:lnSpc>
                <a:spcPct val="110000"/>
              </a:lnSpc>
              <a:spcBef>
                <a:spcPct val="0"/>
              </a:spcBef>
              <a:defRPr/>
            </a:pPr>
            <a:r>
              <a:rPr lang="fr-FR" sz="3500" dirty="0">
                <a:solidFill>
                  <a:srgbClr val="F9FAFD"/>
                </a:solidFill>
                <a:latin typeface="Glacial Indifference" panose="020B0604020202020204" charset="0"/>
              </a:rPr>
              <a:t>	↓</a:t>
            </a:r>
          </a:p>
          <a:p>
            <a:pPr marL="0" lvl="1" algn="just">
              <a:lnSpc>
                <a:spcPct val="110000"/>
              </a:lnSpc>
              <a:spcBef>
                <a:spcPct val="0"/>
              </a:spcBef>
              <a:defRPr/>
            </a:pPr>
            <a:r>
              <a:rPr lang="fr-FR" sz="3500" dirty="0">
                <a:solidFill>
                  <a:srgbClr val="F9FAFD"/>
                </a:solidFill>
                <a:latin typeface="Glacial Indifference" panose="020B0604020202020204" charset="0"/>
              </a:rPr>
              <a:t>Par conséquent, l’usage du français s’épanouit et « vers les années 20, il n’est pas rare de voir une famille renoncer aux échanges en idiome local afin d’augmenter les chances sociales des enfants ».</a:t>
            </a:r>
          </a:p>
          <a:p>
            <a:pPr marL="0" lvl="1" algn="r">
              <a:spcBef>
                <a:spcPct val="0"/>
              </a:spcBef>
              <a:defRPr/>
            </a:pPr>
            <a:r>
              <a:rPr lang="fr-FR" sz="2800" i="1" dirty="0">
                <a:solidFill>
                  <a:srgbClr val="F9FAFD"/>
                </a:solidFill>
                <a:latin typeface="Glacial Indifference" panose="020B0604020202020204" charset="0"/>
              </a:rPr>
              <a:t>Nouvelle histoire de la langue française</a:t>
            </a:r>
            <a:r>
              <a:rPr lang="fr-FR" sz="2800" dirty="0">
                <a:solidFill>
                  <a:srgbClr val="F9FAFD"/>
                </a:solidFill>
                <a:latin typeface="Glacial Indifference" panose="020B0604020202020204" charset="0"/>
              </a:rPr>
              <a:t>, p. 588.</a:t>
            </a:r>
          </a:p>
        </p:txBody>
      </p:sp>
    </p:spTree>
    <p:extLst>
      <p:ext uri="{BB962C8B-B14F-4D97-AF65-F5344CB8AC3E}">
        <p14:creationId xmlns:p14="http://schemas.microsoft.com/office/powerpoint/2010/main" val="60128240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914400" y="3429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90600" y="1790700"/>
            <a:ext cx="16459200" cy="8363828"/>
          </a:xfrm>
          <a:prstGeom prst="rect">
            <a:avLst/>
          </a:prstGeom>
        </p:spPr>
        <p:txBody>
          <a:bodyPr wrap="square" lIns="0" tIns="0" rIns="0" bIns="0" rtlCol="0" anchor="t">
            <a:spAutoFit/>
          </a:bodyPr>
          <a:lstStyle/>
          <a:p>
            <a:pPr marL="0" lvl="1" algn="just">
              <a:spcBef>
                <a:spcPct val="0"/>
              </a:spcBef>
              <a:spcAft>
                <a:spcPts val="600"/>
              </a:spcAft>
              <a:defRPr/>
            </a:pPr>
            <a:r>
              <a:rPr lang="fr-FR" sz="3700" u="sng" dirty="0">
                <a:solidFill>
                  <a:srgbClr val="F9FAFD"/>
                </a:solidFill>
                <a:latin typeface="Glacial Indifference" panose="020B0604020202020204" charset="0"/>
              </a:rPr>
              <a:t>Métiers et pratiques langagières</a:t>
            </a:r>
          </a:p>
          <a:p>
            <a:pPr marL="0" lvl="1" algn="just">
              <a:spcBef>
                <a:spcPct val="0"/>
              </a:spcBef>
              <a:spcAft>
                <a:spcPts val="600"/>
              </a:spcAft>
              <a:defRPr/>
            </a:pPr>
            <a:r>
              <a:rPr lang="fr-FR" sz="3500" dirty="0">
                <a:solidFill>
                  <a:srgbClr val="F9FAFD"/>
                </a:solidFill>
                <a:latin typeface="Glacial Indifference" panose="020B0604020202020204" charset="0"/>
              </a:rPr>
              <a:t>	↓</a:t>
            </a:r>
          </a:p>
          <a:p>
            <a:pPr marL="0" lvl="1" algn="just">
              <a:lnSpc>
                <a:spcPct val="110000"/>
              </a:lnSpc>
              <a:spcBef>
                <a:spcPct val="0"/>
              </a:spcBef>
              <a:defRPr/>
            </a:pPr>
            <a:r>
              <a:rPr lang="fr-FR" sz="3500" dirty="0">
                <a:solidFill>
                  <a:srgbClr val="F9FAFD"/>
                </a:solidFill>
                <a:latin typeface="Glacial Indifference" panose="020B0604020202020204" charset="0"/>
              </a:rPr>
              <a:t>Tout au long du XX</a:t>
            </a:r>
            <a:r>
              <a:rPr lang="fr-FR" sz="3500" baseline="30000" dirty="0">
                <a:solidFill>
                  <a:srgbClr val="F9FAFD"/>
                </a:solidFill>
                <a:latin typeface="Glacial Indifference" panose="020B0604020202020204" charset="0"/>
              </a:rPr>
              <a:t>ème</a:t>
            </a:r>
            <a:r>
              <a:rPr lang="fr-FR" sz="3500" dirty="0">
                <a:solidFill>
                  <a:srgbClr val="F9FAFD"/>
                </a:solidFill>
                <a:latin typeface="Glacial Indifference" panose="020B0604020202020204" charset="0"/>
              </a:rPr>
              <a:t> siècle, le </a:t>
            </a:r>
            <a:r>
              <a:rPr lang="fr-FR" sz="3500" u="sng" dirty="0">
                <a:solidFill>
                  <a:srgbClr val="F9FAFD"/>
                </a:solidFill>
                <a:latin typeface="Glacial Indifference" panose="020B0604020202020204" charset="0"/>
              </a:rPr>
              <a:t>domaine du travail</a:t>
            </a:r>
            <a:r>
              <a:rPr lang="fr-FR" sz="3500" dirty="0">
                <a:solidFill>
                  <a:srgbClr val="F9FAFD"/>
                </a:solidFill>
                <a:latin typeface="Glacial Indifference" panose="020B0604020202020204" charset="0"/>
              </a:rPr>
              <a:t> aussi change profondément, ce qui entraîne à son tour des changements majeurs dans la communication : « la disparition des métiers organisés et de l’apprentissage laisse place à de nouveaux rapports professionnels, avec des contacts sociaux et donc linguistiques diversifiés, et de nouvelles pratiques discursives ».</a:t>
            </a:r>
          </a:p>
          <a:p>
            <a:pPr marL="0" lvl="1" algn="just">
              <a:lnSpc>
                <a:spcPct val="110000"/>
              </a:lnSpc>
              <a:spcBef>
                <a:spcPct val="0"/>
              </a:spcBef>
              <a:defRPr/>
            </a:pPr>
            <a:r>
              <a:rPr lang="fr-FR" sz="3500" dirty="0">
                <a:solidFill>
                  <a:srgbClr val="F9FAFD"/>
                </a:solidFill>
                <a:latin typeface="Glacial Indifference" panose="020B0604020202020204" charset="0"/>
              </a:rPr>
              <a:t>	↓</a:t>
            </a:r>
          </a:p>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Cette nouvelle organisation des domaines du travail produit « de nouvelles formes de contrôle sur les pratiques langagières : formalisation des relations de communication, généralisation de l’écrit dans les échanges du public avec les organisations, apparition de styles intermédiaires entre écrit formel et oral spontané (questionnaires, formulaires, rapports, entretiens d’embauche ».</a:t>
            </a:r>
          </a:p>
          <a:p>
            <a:pPr marL="0" lvl="1" algn="r">
              <a:spcBef>
                <a:spcPct val="0"/>
              </a:spcBef>
              <a:defRPr/>
            </a:pPr>
            <a:r>
              <a:rPr lang="fr-FR" sz="2800" i="1" dirty="0">
                <a:solidFill>
                  <a:srgbClr val="F9FAFD"/>
                </a:solidFill>
                <a:latin typeface="Glacial Indifference" panose="020B0604020202020204" charset="0"/>
              </a:rPr>
              <a:t>Nouvelle histoire de la langue française</a:t>
            </a:r>
            <a:r>
              <a:rPr lang="fr-FR" sz="2800" dirty="0">
                <a:solidFill>
                  <a:srgbClr val="F9FAFD"/>
                </a:solidFill>
                <a:latin typeface="Glacial Indifference" panose="020B0604020202020204" charset="0"/>
              </a:rPr>
              <a:t>, p. 590.</a:t>
            </a:r>
          </a:p>
        </p:txBody>
      </p:sp>
    </p:spTree>
    <p:extLst>
      <p:ext uri="{BB962C8B-B14F-4D97-AF65-F5344CB8AC3E}">
        <p14:creationId xmlns:p14="http://schemas.microsoft.com/office/powerpoint/2010/main" val="267858342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914400" y="7383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90600" y="2260848"/>
            <a:ext cx="16459200" cy="5463034"/>
          </a:xfrm>
          <a:prstGeom prst="rect">
            <a:avLst/>
          </a:prstGeom>
        </p:spPr>
        <p:txBody>
          <a:bodyPr wrap="square" lIns="0" tIns="0" rIns="0" bIns="0" rtlCol="0" anchor="t">
            <a:spAutoFit/>
          </a:bodyPr>
          <a:lstStyle/>
          <a:p>
            <a:pPr marL="0" lvl="1" algn="just">
              <a:spcBef>
                <a:spcPct val="0"/>
              </a:spcBef>
              <a:spcAft>
                <a:spcPts val="600"/>
              </a:spcAft>
              <a:defRPr/>
            </a:pPr>
            <a:r>
              <a:rPr lang="fr-FR" sz="3600" u="sng" dirty="0">
                <a:solidFill>
                  <a:srgbClr val="F9FAFD"/>
                </a:solidFill>
                <a:latin typeface="Glacial Indifference" panose="020B0604020202020204" charset="0"/>
              </a:rPr>
              <a:t>Langage et société</a:t>
            </a:r>
          </a:p>
          <a:p>
            <a:pPr marL="0" lvl="1" algn="just">
              <a:spcBef>
                <a:spcPct val="0"/>
              </a:spcBef>
              <a:spcAft>
                <a:spcPts val="600"/>
              </a:spcAft>
              <a:defRPr/>
            </a:pPr>
            <a:r>
              <a:rPr lang="fr-FR" sz="3500" dirty="0">
                <a:solidFill>
                  <a:srgbClr val="F9FAFD"/>
                </a:solidFill>
                <a:latin typeface="Glacial Indifference" panose="020B0604020202020204" charset="0"/>
              </a:rPr>
              <a:t>	↓</a:t>
            </a:r>
          </a:p>
          <a:p>
            <a:pPr marL="0" lvl="1" algn="just">
              <a:lnSpc>
                <a:spcPct val="110000"/>
              </a:lnSpc>
              <a:spcBef>
                <a:spcPct val="0"/>
              </a:spcBef>
              <a:spcAft>
                <a:spcPts val="1800"/>
              </a:spcAft>
              <a:defRPr/>
            </a:pPr>
            <a:r>
              <a:rPr lang="fr-FR" sz="3500" dirty="0">
                <a:solidFill>
                  <a:srgbClr val="F9FAFD"/>
                </a:solidFill>
                <a:latin typeface="Glacial Indifference" panose="020B0604020202020204" charset="0"/>
              </a:rPr>
              <a:t>Sur le plan social, ces changements dans le domaine du travail augmentent le « poids des </a:t>
            </a:r>
            <a:r>
              <a:rPr lang="fr-FR" sz="3500" u="sng" dirty="0">
                <a:solidFill>
                  <a:srgbClr val="F9FAFD"/>
                </a:solidFill>
                <a:latin typeface="Glacial Indifference" panose="020B0604020202020204" charset="0"/>
              </a:rPr>
              <a:t>couches moyennes</a:t>
            </a:r>
            <a:r>
              <a:rPr lang="fr-FR" sz="3500" dirty="0">
                <a:solidFill>
                  <a:srgbClr val="F9FAFD"/>
                </a:solidFill>
                <a:latin typeface="Glacial Indifference" panose="020B0604020202020204" charset="0"/>
              </a:rPr>
              <a:t>[,] qui se caractérisent par la </a:t>
            </a:r>
            <a:r>
              <a:rPr lang="fr-FR" sz="3500" u="sng" dirty="0">
                <a:solidFill>
                  <a:srgbClr val="F9FAFD"/>
                </a:solidFill>
                <a:latin typeface="Glacial Indifference" panose="020B0604020202020204" charset="0"/>
              </a:rPr>
              <a:t>surveillance de la langue</a:t>
            </a:r>
            <a:r>
              <a:rPr lang="fr-FR" sz="3500" dirty="0">
                <a:solidFill>
                  <a:srgbClr val="F9FAFD"/>
                </a:solidFill>
                <a:latin typeface="Glacial Indifference" panose="020B0604020202020204" charset="0"/>
              </a:rPr>
              <a:t>, l’</a:t>
            </a:r>
            <a:r>
              <a:rPr lang="fr-FR" sz="3500" u="sng" dirty="0">
                <a:solidFill>
                  <a:srgbClr val="F9FAFD"/>
                </a:solidFill>
                <a:latin typeface="Glacial Indifference" panose="020B0604020202020204" charset="0"/>
              </a:rPr>
              <a:t>insécurité linguistique</a:t>
            </a:r>
            <a:r>
              <a:rPr lang="fr-FR" sz="3500" dirty="0">
                <a:solidFill>
                  <a:srgbClr val="F9FAFD"/>
                </a:solidFill>
                <a:latin typeface="Glacial Indifference" panose="020B0604020202020204" charset="0"/>
              </a:rPr>
              <a:t> et l’</a:t>
            </a:r>
            <a:r>
              <a:rPr lang="fr-FR" sz="3500" u="sng" dirty="0">
                <a:solidFill>
                  <a:srgbClr val="F9FAFD"/>
                </a:solidFill>
                <a:latin typeface="Glacial Indifference" panose="020B0604020202020204" charset="0"/>
              </a:rPr>
              <a:t>hypercorrection</a:t>
            </a:r>
            <a:r>
              <a:rPr lang="fr-FR" sz="3500" dirty="0">
                <a:solidFill>
                  <a:srgbClr val="F9FAFD"/>
                </a:solidFill>
                <a:latin typeface="Glacial Indifference" panose="020B0604020202020204" charset="0"/>
              </a:rPr>
              <a:t> ».</a:t>
            </a:r>
          </a:p>
          <a:p>
            <a:pPr marL="0" lvl="1" algn="just">
              <a:lnSpc>
                <a:spcPct val="110000"/>
              </a:lnSpc>
              <a:spcBef>
                <a:spcPct val="0"/>
              </a:spcBef>
              <a:defRPr/>
            </a:pPr>
            <a:r>
              <a:rPr lang="fr-FR" sz="3500" dirty="0">
                <a:solidFill>
                  <a:srgbClr val="F9FAFD"/>
                </a:solidFill>
                <a:latin typeface="Glacial Indifference" panose="020B0604020202020204" charset="0"/>
              </a:rPr>
              <a:t>Ces mêmes traits caractérisent le discours des </a:t>
            </a:r>
            <a:r>
              <a:rPr lang="fr-FR" sz="3500" u="sng" dirty="0">
                <a:solidFill>
                  <a:srgbClr val="F9FAFD"/>
                </a:solidFill>
                <a:latin typeface="Glacial Indifference" panose="020B0604020202020204" charset="0"/>
              </a:rPr>
              <a:t>femmes</a:t>
            </a:r>
            <a:r>
              <a:rPr lang="fr-FR" sz="3500" dirty="0">
                <a:solidFill>
                  <a:srgbClr val="F9FAFD"/>
                </a:solidFill>
                <a:latin typeface="Glacial Indifference" panose="020B0604020202020204" charset="0"/>
              </a:rPr>
              <a:t>, « de plus en plus nombreuses sur le marché du travail, […] soumises à la pression de la norme et à l’insécurité linguistique ».</a:t>
            </a:r>
          </a:p>
          <a:p>
            <a:pPr marL="0" lvl="1" algn="r">
              <a:spcBef>
                <a:spcPct val="0"/>
              </a:spcBef>
              <a:defRPr/>
            </a:pPr>
            <a:r>
              <a:rPr lang="fr-FR" sz="2800" i="1" dirty="0">
                <a:solidFill>
                  <a:srgbClr val="F9FAFD"/>
                </a:solidFill>
                <a:latin typeface="Glacial Indifference" panose="020B0604020202020204" charset="0"/>
              </a:rPr>
              <a:t>Nouvelle histoire de la langue française</a:t>
            </a:r>
            <a:r>
              <a:rPr lang="fr-FR" sz="2800" dirty="0">
                <a:solidFill>
                  <a:srgbClr val="F9FAFD"/>
                </a:solidFill>
                <a:latin typeface="Glacial Indifference" panose="020B0604020202020204" charset="0"/>
              </a:rPr>
              <a:t>, p. 590.</a:t>
            </a:r>
          </a:p>
        </p:txBody>
      </p:sp>
    </p:spTree>
    <p:extLst>
      <p:ext uri="{BB962C8B-B14F-4D97-AF65-F5344CB8AC3E}">
        <p14:creationId xmlns:p14="http://schemas.microsoft.com/office/powerpoint/2010/main" val="216894088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3429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1638300"/>
            <a:ext cx="16459200" cy="8348439"/>
          </a:xfrm>
          <a:prstGeom prst="rect">
            <a:avLst/>
          </a:prstGeom>
        </p:spPr>
        <p:txBody>
          <a:bodyPr wrap="square" lIns="0" tIns="0" rIns="0" bIns="0" rtlCol="0" anchor="t">
            <a:spAutoFit/>
          </a:bodyPr>
          <a:lstStyle/>
          <a:p>
            <a:pPr marL="0" lvl="1" algn="just">
              <a:spcBef>
                <a:spcPct val="0"/>
              </a:spcBef>
              <a:spcAft>
                <a:spcPts val="600"/>
              </a:spcAft>
              <a:defRPr/>
            </a:pPr>
            <a:r>
              <a:rPr lang="fr-FR" sz="3600" u="sng" dirty="0">
                <a:solidFill>
                  <a:srgbClr val="F9FAFD"/>
                </a:solidFill>
                <a:latin typeface="Glacial Indifference" panose="020B0604020202020204" charset="0"/>
              </a:rPr>
              <a:t>Impact de l’urbanisation sur la langue</a:t>
            </a:r>
          </a:p>
          <a:p>
            <a:pPr marL="0" lvl="1" algn="just">
              <a:spcBef>
                <a:spcPct val="0"/>
              </a:spcBef>
              <a:spcAft>
                <a:spcPts val="600"/>
              </a:spcAft>
              <a:defRPr/>
            </a:pPr>
            <a:r>
              <a:rPr lang="fr-FR" sz="3500" dirty="0">
                <a:solidFill>
                  <a:srgbClr val="F9FAFD"/>
                </a:solidFill>
                <a:latin typeface="Glacial Indifference" panose="020B0604020202020204" charset="0"/>
              </a:rPr>
              <a:t>	↓</a:t>
            </a:r>
          </a:p>
          <a:p>
            <a:pPr marL="0" lvl="1" algn="just">
              <a:lnSpc>
                <a:spcPct val="110000"/>
              </a:lnSpc>
              <a:spcBef>
                <a:spcPct val="0"/>
              </a:spcBef>
              <a:defRPr/>
            </a:pPr>
            <a:r>
              <a:rPr lang="fr-FR" sz="3500" dirty="0">
                <a:solidFill>
                  <a:srgbClr val="F9FAFD"/>
                </a:solidFill>
                <a:latin typeface="Glacial Indifference" panose="020B0604020202020204" charset="0"/>
              </a:rPr>
              <a:t>Un autre facteur majeur est l’« </a:t>
            </a:r>
            <a:r>
              <a:rPr lang="fr-FR" sz="3500" u="sng" dirty="0">
                <a:solidFill>
                  <a:srgbClr val="F9FAFD"/>
                </a:solidFill>
                <a:latin typeface="Glacial Indifference" panose="020B0604020202020204" charset="0"/>
              </a:rPr>
              <a:t>exode rural</a:t>
            </a:r>
            <a:r>
              <a:rPr lang="fr-FR" sz="3500" dirty="0">
                <a:solidFill>
                  <a:srgbClr val="F9FAFD"/>
                </a:solidFill>
                <a:latin typeface="Glacial Indifference" panose="020B0604020202020204" charset="0"/>
              </a:rPr>
              <a:t> », qui avait déjà commencé pendant les siècles précédents mais qui s’accentue avec le conflit mondial → « la conséquence sociolinguistique du prestige de la ville est, avec des disparités régionales, la </a:t>
            </a:r>
            <a:r>
              <a:rPr lang="fr-FR" sz="3500" u="sng" dirty="0">
                <a:solidFill>
                  <a:srgbClr val="F9FAFD"/>
                </a:solidFill>
                <a:latin typeface="Glacial Indifference" panose="020B0604020202020204" charset="0"/>
              </a:rPr>
              <a:t>stigmatisation des parlers ruraux</a:t>
            </a:r>
            <a:r>
              <a:rPr lang="fr-FR" sz="3500" dirty="0">
                <a:solidFill>
                  <a:srgbClr val="F9FAFD"/>
                </a:solidFill>
                <a:latin typeface="Glacial Indifference" panose="020B0604020202020204" charset="0"/>
              </a:rPr>
              <a:t> : restriction fonctionnelle de l’usage des patois devenus symboles d’identité, sentiment d’infériorité de ceux qui les parlent […], hybridation par des éléments français, atténuation des accents ruraux, raréfaction ou figement de formes grammaticales senties comme paysannes ».</a:t>
            </a:r>
          </a:p>
          <a:p>
            <a:pPr marL="0" lvl="1" algn="just">
              <a:lnSpc>
                <a:spcPct val="110000"/>
              </a:lnSpc>
              <a:spcBef>
                <a:spcPct val="0"/>
              </a:spcBef>
              <a:defRPr/>
            </a:pPr>
            <a:r>
              <a:rPr lang="fr-FR" sz="3500" dirty="0">
                <a:solidFill>
                  <a:srgbClr val="F9FAFD"/>
                </a:solidFill>
                <a:latin typeface="Glacial Indifference" panose="020B0604020202020204" charset="0"/>
              </a:rPr>
              <a:t>	↓</a:t>
            </a:r>
          </a:p>
          <a:p>
            <a:pPr marL="0" lvl="1" algn="just">
              <a:lnSpc>
                <a:spcPct val="110000"/>
              </a:lnSpc>
              <a:spcBef>
                <a:spcPct val="0"/>
              </a:spcBef>
              <a:spcAft>
                <a:spcPts val="1200"/>
              </a:spcAft>
              <a:defRPr/>
            </a:pPr>
            <a:r>
              <a:rPr lang="fr-FR" sz="3500" dirty="0">
                <a:solidFill>
                  <a:srgbClr val="F9FAFD"/>
                </a:solidFill>
                <a:latin typeface="Glacial Indifference" panose="020B0604020202020204" charset="0"/>
              </a:rPr>
              <a:t>Bien qu’il soit difficile de quantifier ce phénomène avec précision, « le français n’est au début du siècle langue maternelle que des citadins et des bourgeois, et plus de la moitié des Français ont eu […] à se l’approprier ».</a:t>
            </a:r>
          </a:p>
          <a:p>
            <a:pPr marL="0" lvl="1" algn="r">
              <a:spcBef>
                <a:spcPct val="0"/>
              </a:spcBef>
              <a:defRPr/>
            </a:pPr>
            <a:r>
              <a:rPr lang="fr-FR" sz="2800" i="1" dirty="0">
                <a:solidFill>
                  <a:srgbClr val="F9FAFD"/>
                </a:solidFill>
                <a:latin typeface="Glacial Indifference" panose="020B0604020202020204" charset="0"/>
              </a:rPr>
              <a:t>Nouvelle histoire de la langue française</a:t>
            </a:r>
            <a:r>
              <a:rPr lang="fr-FR" sz="2800" dirty="0">
                <a:solidFill>
                  <a:srgbClr val="F9FAFD"/>
                </a:solidFill>
                <a:latin typeface="Glacial Indifference" panose="020B0604020202020204" charset="0"/>
              </a:rPr>
              <a:t>, p. 591.</a:t>
            </a:r>
          </a:p>
        </p:txBody>
      </p:sp>
    </p:spTree>
    <p:extLst>
      <p:ext uri="{BB962C8B-B14F-4D97-AF65-F5344CB8AC3E}">
        <p14:creationId xmlns:p14="http://schemas.microsoft.com/office/powerpoint/2010/main" val="238743436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762000" y="4953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838200" y="1866900"/>
            <a:ext cx="16611600" cy="7986802"/>
          </a:xfrm>
          <a:prstGeom prst="rect">
            <a:avLst/>
          </a:prstGeom>
        </p:spPr>
        <p:txBody>
          <a:bodyPr wrap="square" lIns="0" tIns="0" rIns="0" bIns="0" rtlCol="0" anchor="t">
            <a:spAutoFit/>
          </a:bodyPr>
          <a:lstStyle/>
          <a:p>
            <a:pPr marL="0" lvl="1" algn="just">
              <a:spcBef>
                <a:spcPct val="0"/>
              </a:spcBef>
              <a:spcAft>
                <a:spcPts val="1200"/>
              </a:spcAft>
              <a:defRPr/>
            </a:pPr>
            <a:r>
              <a:rPr lang="fr-FR" sz="3600" u="sng" dirty="0">
                <a:solidFill>
                  <a:srgbClr val="F9FAFD"/>
                </a:solidFill>
                <a:latin typeface="Glacial Indifference" panose="020B0604020202020204" charset="0"/>
              </a:rPr>
              <a:t>Urbanisation et industrialisation par rapport à la langue</a:t>
            </a:r>
          </a:p>
          <a:p>
            <a:pPr marL="0" lvl="1" algn="just">
              <a:spcBef>
                <a:spcPct val="0"/>
              </a:spcBef>
              <a:spcAft>
                <a:spcPts val="1200"/>
              </a:spcAft>
              <a:defRPr/>
            </a:pPr>
            <a:r>
              <a:rPr lang="fr-FR" sz="3500" dirty="0">
                <a:solidFill>
                  <a:srgbClr val="F9FAFD"/>
                </a:solidFill>
                <a:latin typeface="Glacial Indifference" panose="020B0604020202020204" charset="0"/>
              </a:rPr>
              <a:t>	↓</a:t>
            </a:r>
          </a:p>
          <a:p>
            <a:pPr marL="0" lvl="1" algn="just">
              <a:lnSpc>
                <a:spcPct val="110000"/>
              </a:lnSpc>
              <a:spcBef>
                <a:spcPct val="0"/>
              </a:spcBef>
              <a:defRPr/>
            </a:pPr>
            <a:r>
              <a:rPr lang="fr-FR" sz="3500" dirty="0">
                <a:solidFill>
                  <a:srgbClr val="F9FAFD"/>
                </a:solidFill>
                <a:latin typeface="Glacial Indifference" panose="020B0604020202020204" charset="0"/>
              </a:rPr>
              <a:t>« L’urbanisation va de pair avec l’industrialisation » → suite aux travaux réalisés par le Préfet et urbaniste </a:t>
            </a:r>
            <a:r>
              <a:rPr lang="fr-FR" sz="3500" u="sng" dirty="0">
                <a:solidFill>
                  <a:srgbClr val="F9FAFD"/>
                </a:solidFill>
                <a:latin typeface="Glacial Indifference" panose="020B0604020202020204" charset="0"/>
              </a:rPr>
              <a:t>Haussmann</a:t>
            </a:r>
            <a:r>
              <a:rPr lang="fr-FR" sz="3500" dirty="0">
                <a:solidFill>
                  <a:srgbClr val="F9FAFD"/>
                </a:solidFill>
                <a:latin typeface="Glacial Indifference" panose="020B0604020202020204" charset="0"/>
              </a:rPr>
              <a:t>, la configuration des villes change remarquablement et la population est repartie dans les quartiers en fonction de la classe sociale</a:t>
            </a:r>
          </a:p>
          <a:p>
            <a:pPr marL="0" lvl="1" algn="just">
              <a:lnSpc>
                <a:spcPct val="110000"/>
              </a:lnSpc>
              <a:spcBef>
                <a:spcPct val="0"/>
              </a:spcBef>
              <a:defRPr/>
            </a:pPr>
            <a:r>
              <a:rPr lang="fr-FR" sz="3500" dirty="0">
                <a:solidFill>
                  <a:srgbClr val="F9FAFD"/>
                </a:solidFill>
                <a:latin typeface="Glacial Indifference" panose="020B0604020202020204" charset="0"/>
              </a:rPr>
              <a:t>	 ↓</a:t>
            </a:r>
          </a:p>
          <a:p>
            <a:pPr marL="0" lvl="1" algn="just">
              <a:lnSpc>
                <a:spcPct val="110000"/>
              </a:lnSpc>
              <a:spcBef>
                <a:spcPct val="0"/>
              </a:spcBef>
              <a:spcAft>
                <a:spcPts val="1800"/>
              </a:spcAft>
              <a:defRPr/>
            </a:pPr>
            <a:r>
              <a:rPr lang="fr-FR" sz="3500" dirty="0">
                <a:solidFill>
                  <a:srgbClr val="F9FAFD"/>
                </a:solidFill>
                <a:latin typeface="Glacial Indifference" panose="020B0604020202020204" charset="0"/>
              </a:rPr>
              <a:t>« les riches [habitent] à l’Ouest. Les couches populaires sont rejetées à la périphérie, de plus en plus loin, et les banlieues se développent à partir de 1900 : on parle, pour qualifier un parler populaire, d’</a:t>
            </a:r>
            <a:r>
              <a:rPr lang="fr-FR" sz="3500" u="sng" dirty="0">
                <a:solidFill>
                  <a:srgbClr val="F9FAFD"/>
                </a:solidFill>
                <a:latin typeface="Glacial Indifference" panose="020B0604020202020204" charset="0"/>
              </a:rPr>
              <a:t>accent boulevardier</a:t>
            </a:r>
            <a:r>
              <a:rPr lang="fr-FR" sz="3500" dirty="0">
                <a:solidFill>
                  <a:srgbClr val="F9FAFD"/>
                </a:solidFill>
                <a:latin typeface="Glacial Indifference" panose="020B0604020202020204" charset="0"/>
              </a:rPr>
              <a:t>, puis </a:t>
            </a:r>
            <a:r>
              <a:rPr lang="fr-FR" sz="3500" u="sng" dirty="0">
                <a:solidFill>
                  <a:srgbClr val="F9FAFD"/>
                </a:solidFill>
                <a:latin typeface="Glacial Indifference" panose="020B0604020202020204" charset="0"/>
              </a:rPr>
              <a:t>faubourien</a:t>
            </a:r>
            <a:r>
              <a:rPr lang="fr-FR" sz="3500" dirty="0">
                <a:solidFill>
                  <a:srgbClr val="F9FAFD"/>
                </a:solidFill>
                <a:latin typeface="Glacial Indifference" panose="020B0604020202020204" charset="0"/>
              </a:rPr>
              <a:t>, puis </a:t>
            </a:r>
            <a:r>
              <a:rPr lang="fr-FR" sz="3500" u="sng" dirty="0">
                <a:solidFill>
                  <a:srgbClr val="F9FAFD"/>
                </a:solidFill>
                <a:latin typeface="Glacial Indifference" panose="020B0604020202020204" charset="0"/>
              </a:rPr>
              <a:t>banlieusard</a:t>
            </a:r>
            <a:r>
              <a:rPr lang="fr-FR" sz="3500" dirty="0">
                <a:solidFill>
                  <a:srgbClr val="F9FAFD"/>
                </a:solidFill>
                <a:latin typeface="Glacial Indifference" panose="020B0604020202020204" charset="0"/>
              </a:rPr>
              <a:t> » → au fil du temps, « l’afflux de population, la spéculation immobilière et le chômage laissent émerger une crise urbaine, sensible depuis la fin des années 60 : ségrégation économique et sociale, désœuvrement des jeunes, problèmes scolaires ».</a:t>
            </a:r>
          </a:p>
          <a:p>
            <a:pPr marL="0" lvl="1" algn="r">
              <a:spcBef>
                <a:spcPct val="0"/>
              </a:spcBef>
              <a:defRPr/>
            </a:pPr>
            <a:r>
              <a:rPr lang="fr-FR" sz="2800" i="1" dirty="0">
                <a:solidFill>
                  <a:srgbClr val="F9FAFD"/>
                </a:solidFill>
                <a:latin typeface="Glacial Indifference" panose="020B0604020202020204" charset="0"/>
              </a:rPr>
              <a:t>Nouvelle histoire de la langue française</a:t>
            </a:r>
            <a:r>
              <a:rPr lang="fr-FR" sz="2800" dirty="0">
                <a:solidFill>
                  <a:srgbClr val="F9FAFD"/>
                </a:solidFill>
                <a:latin typeface="Glacial Indifference" panose="020B0604020202020204" charset="0"/>
              </a:rPr>
              <a:t>, p. 591.</a:t>
            </a:r>
          </a:p>
        </p:txBody>
      </p:sp>
    </p:spTree>
    <p:extLst>
      <p:ext uri="{BB962C8B-B14F-4D97-AF65-F5344CB8AC3E}">
        <p14:creationId xmlns:p14="http://schemas.microsoft.com/office/powerpoint/2010/main" val="48040530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1905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1459647"/>
            <a:ext cx="16459200" cy="9017853"/>
          </a:xfrm>
          <a:prstGeom prst="rect">
            <a:avLst/>
          </a:prstGeom>
        </p:spPr>
        <p:txBody>
          <a:bodyPr wrap="square" lIns="0" tIns="0" rIns="0" bIns="0" rtlCol="0" anchor="t">
            <a:spAutoFit/>
          </a:bodyPr>
          <a:lstStyle/>
          <a:p>
            <a:pPr marL="0" lvl="1" algn="just">
              <a:spcBef>
                <a:spcPct val="0"/>
              </a:spcBef>
              <a:spcAft>
                <a:spcPts val="600"/>
              </a:spcAft>
              <a:defRPr/>
            </a:pPr>
            <a:r>
              <a:rPr lang="fr-FR" sz="3600" u="sng" dirty="0">
                <a:solidFill>
                  <a:srgbClr val="F9FAFD"/>
                </a:solidFill>
                <a:latin typeface="Glacial Indifference" panose="020B0604020202020204" charset="0"/>
              </a:rPr>
              <a:t>Effets de l’immigration sur la langue</a:t>
            </a:r>
          </a:p>
          <a:p>
            <a:pPr marL="0" lvl="1" algn="just">
              <a:spcBef>
                <a:spcPct val="0"/>
              </a:spcBef>
              <a:spcAft>
                <a:spcPts val="600"/>
              </a:spcAft>
              <a:defRPr/>
            </a:pPr>
            <a:r>
              <a:rPr lang="fr-FR" sz="3500" dirty="0">
                <a:solidFill>
                  <a:srgbClr val="F9FAFD"/>
                </a:solidFill>
                <a:latin typeface="Glacial Indifference" panose="020B0604020202020204" charset="0"/>
              </a:rPr>
              <a:t>	↓</a:t>
            </a:r>
          </a:p>
          <a:p>
            <a:pPr marL="0" lvl="1" algn="just">
              <a:lnSpc>
                <a:spcPct val="110000"/>
              </a:lnSpc>
              <a:spcBef>
                <a:spcPct val="0"/>
              </a:spcBef>
              <a:defRPr/>
            </a:pPr>
            <a:r>
              <a:rPr lang="fr-FR" sz="3400" dirty="0">
                <a:solidFill>
                  <a:srgbClr val="F9FAFD"/>
                </a:solidFill>
                <a:latin typeface="Glacial Indifference" panose="020B0604020202020204" charset="0"/>
              </a:rPr>
              <a:t>L’urbanisation va de pair avec l’</a:t>
            </a:r>
            <a:r>
              <a:rPr lang="fr-FR" sz="3400" u="sng" dirty="0">
                <a:solidFill>
                  <a:srgbClr val="F9FAFD"/>
                </a:solidFill>
                <a:latin typeface="Glacial Indifference" panose="020B0604020202020204" charset="0"/>
              </a:rPr>
              <a:t>immigration</a:t>
            </a:r>
            <a:r>
              <a:rPr lang="fr-FR" sz="3400" dirty="0">
                <a:solidFill>
                  <a:srgbClr val="F9FAFD"/>
                </a:solidFill>
                <a:latin typeface="Glacial Indifference" panose="020B0604020202020204" charset="0"/>
              </a:rPr>
              <a:t> aussi. Là aussi, le phénomène s’intensifie suite à la Première guerre mondiale et concerne notamment les grandes villes : il s’agit à la fois d’une « </a:t>
            </a:r>
            <a:r>
              <a:rPr lang="fr-FR" sz="3400" u="sng" dirty="0">
                <a:solidFill>
                  <a:srgbClr val="F9FAFD"/>
                </a:solidFill>
                <a:latin typeface="Glacial Indifference" panose="020B0604020202020204" charset="0"/>
              </a:rPr>
              <a:t>émigration interne</a:t>
            </a:r>
            <a:r>
              <a:rPr lang="fr-FR" sz="3400" dirty="0">
                <a:solidFill>
                  <a:srgbClr val="F9FAFD"/>
                </a:solidFill>
                <a:latin typeface="Glacial Indifference" panose="020B0604020202020204" charset="0"/>
              </a:rPr>
              <a:t> », de personnes venant des autres parties de la France, </a:t>
            </a:r>
            <a:r>
              <a:rPr lang="fr-FR" sz="3400" u="sng" dirty="0">
                <a:solidFill>
                  <a:srgbClr val="F9FAFD"/>
                </a:solidFill>
                <a:latin typeface="Glacial Indifference" panose="020B0604020202020204" charset="0"/>
              </a:rPr>
              <a:t>et européenne</a:t>
            </a:r>
            <a:r>
              <a:rPr lang="fr-FR" sz="3400" dirty="0">
                <a:solidFill>
                  <a:srgbClr val="F9FAFD"/>
                </a:solidFill>
                <a:latin typeface="Glacial Indifference" panose="020B0604020202020204" charset="0"/>
              </a:rPr>
              <a:t>, surtout d’Italiens, Espagnols et Portugais. Pendant la seconde moitié du siècle, l’immigration s’étend jusqu’à concerner des individus venant de l’Afrique ou de l’Orient</a:t>
            </a:r>
          </a:p>
          <a:p>
            <a:pPr marL="0" lvl="1" algn="just">
              <a:lnSpc>
                <a:spcPct val="110000"/>
              </a:lnSpc>
              <a:spcBef>
                <a:spcPct val="0"/>
              </a:spcBef>
              <a:defRPr/>
            </a:pPr>
            <a:r>
              <a:rPr lang="fr-FR" sz="3400" dirty="0">
                <a:solidFill>
                  <a:srgbClr val="F9FAFD"/>
                </a:solidFill>
                <a:latin typeface="Glacial Indifference" panose="020B0604020202020204" charset="0"/>
              </a:rPr>
              <a:t>	 ↓</a:t>
            </a:r>
          </a:p>
          <a:p>
            <a:pPr marL="0" lvl="1" algn="just">
              <a:lnSpc>
                <a:spcPct val="110000"/>
              </a:lnSpc>
              <a:spcBef>
                <a:spcPct val="0"/>
              </a:spcBef>
              <a:spcAft>
                <a:spcPts val="1800"/>
              </a:spcAft>
              <a:defRPr/>
            </a:pPr>
            <a:r>
              <a:rPr lang="fr-FR" sz="3400" dirty="0">
                <a:solidFill>
                  <a:srgbClr val="F9FAFD"/>
                </a:solidFill>
                <a:latin typeface="Glacial Indifference" panose="020B0604020202020204" charset="0"/>
              </a:rPr>
              <a:t>« les </a:t>
            </a:r>
            <a:r>
              <a:rPr lang="fr-FR" sz="3400" u="sng" dirty="0">
                <a:solidFill>
                  <a:srgbClr val="F9FAFD"/>
                </a:solidFill>
                <a:latin typeface="Glacial Indifference" panose="020B0604020202020204" charset="0"/>
              </a:rPr>
              <a:t>effets linguistiques de l’immigration</a:t>
            </a:r>
            <a:r>
              <a:rPr lang="fr-FR" sz="3400" dirty="0">
                <a:solidFill>
                  <a:srgbClr val="F9FAFD"/>
                </a:solidFill>
                <a:latin typeface="Glacial Indifference" panose="020B0604020202020204" charset="0"/>
              </a:rPr>
              <a:t> sont </a:t>
            </a:r>
            <a:r>
              <a:rPr lang="fr-FR" sz="3400" u="sng" dirty="0">
                <a:solidFill>
                  <a:srgbClr val="F9FAFD"/>
                </a:solidFill>
                <a:latin typeface="Glacial Indifference" panose="020B0604020202020204" charset="0"/>
              </a:rPr>
              <a:t>à long terme limités</a:t>
            </a:r>
            <a:r>
              <a:rPr lang="fr-FR" sz="3400" dirty="0">
                <a:solidFill>
                  <a:srgbClr val="F9FAFD"/>
                </a:solidFill>
                <a:latin typeface="Glacial Indifference" panose="020B0604020202020204" charset="0"/>
              </a:rPr>
              <a:t>, parce que </a:t>
            </a:r>
            <a:r>
              <a:rPr lang="fr-FR" sz="3400" u="sng" dirty="0">
                <a:solidFill>
                  <a:srgbClr val="F9FAFD"/>
                </a:solidFill>
                <a:latin typeface="Glacial Indifference" panose="020B0604020202020204" charset="0"/>
              </a:rPr>
              <a:t>l’intégration s’est longtemps réalisée</a:t>
            </a:r>
            <a:r>
              <a:rPr lang="fr-FR" sz="3400" dirty="0">
                <a:solidFill>
                  <a:srgbClr val="F9FAFD"/>
                </a:solidFill>
                <a:latin typeface="Glacial Indifference" panose="020B0604020202020204" charset="0"/>
              </a:rPr>
              <a:t> […]. Mais il semble aujourd’hui qu’on assiste à quelque chose de nouveau, avec la crise et le chômage : certains jeunes se marginalisent pour rejet de l’institution scolaire, ce qu’ils traduisent dans des pratiques linguistiques spécifiques (sensibles surtout dans la prosodie et le lexique) ».</a:t>
            </a:r>
          </a:p>
          <a:p>
            <a:pPr marL="0" lvl="1" algn="r">
              <a:spcBef>
                <a:spcPct val="0"/>
              </a:spcBef>
              <a:defRPr/>
            </a:pPr>
            <a:r>
              <a:rPr lang="fr-FR" sz="2800" i="1" dirty="0">
                <a:solidFill>
                  <a:srgbClr val="F9FAFD"/>
                </a:solidFill>
                <a:latin typeface="Glacial Indifference" panose="020B0604020202020204" charset="0"/>
              </a:rPr>
              <a:t>Nouvelle histoire de la langue française</a:t>
            </a:r>
            <a:r>
              <a:rPr lang="fr-FR" sz="2800" dirty="0">
                <a:solidFill>
                  <a:srgbClr val="F9FAFD"/>
                </a:solidFill>
                <a:latin typeface="Glacial Indifference" panose="020B0604020202020204" charset="0"/>
              </a:rPr>
              <a:t>, p. 592.</a:t>
            </a:r>
          </a:p>
        </p:txBody>
      </p:sp>
    </p:spTree>
    <p:extLst>
      <p:ext uri="{BB962C8B-B14F-4D97-AF65-F5344CB8AC3E}">
        <p14:creationId xmlns:p14="http://schemas.microsoft.com/office/powerpoint/2010/main" val="68301683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7383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2171700"/>
            <a:ext cx="16459200" cy="7163499"/>
          </a:xfrm>
          <a:prstGeom prst="rect">
            <a:avLst/>
          </a:prstGeom>
        </p:spPr>
        <p:txBody>
          <a:bodyPr wrap="square" lIns="0" tIns="0" rIns="0" bIns="0" rtlCol="0" anchor="t">
            <a:spAutoFit/>
          </a:bodyPr>
          <a:lstStyle/>
          <a:p>
            <a:pPr marL="0" lvl="1" algn="just">
              <a:spcBef>
                <a:spcPct val="0"/>
              </a:spcBef>
              <a:spcAft>
                <a:spcPts val="600"/>
              </a:spcAft>
              <a:defRPr/>
            </a:pPr>
            <a:r>
              <a:rPr lang="fr-FR" sz="3600" u="sng" dirty="0">
                <a:solidFill>
                  <a:srgbClr val="F9FAFD"/>
                </a:solidFill>
                <a:latin typeface="Glacial Indifference" panose="020B0604020202020204" charset="0"/>
              </a:rPr>
              <a:t>Impact de la technologie</a:t>
            </a:r>
          </a:p>
          <a:p>
            <a:pPr marL="0" lvl="1" algn="just">
              <a:spcBef>
                <a:spcPct val="0"/>
              </a:spcBef>
              <a:spcAft>
                <a:spcPts val="600"/>
              </a:spcAft>
              <a:defRPr/>
            </a:pPr>
            <a:r>
              <a:rPr lang="fr-FR" sz="3500" dirty="0">
                <a:solidFill>
                  <a:srgbClr val="F9FAFD"/>
                </a:solidFill>
                <a:latin typeface="Glacial Indifference" panose="020B0604020202020204" charset="0"/>
              </a:rPr>
              <a:t>	↓</a:t>
            </a:r>
          </a:p>
          <a:p>
            <a:pPr marL="0" lvl="1" algn="just">
              <a:lnSpc>
                <a:spcPct val="110000"/>
              </a:lnSpc>
              <a:spcBef>
                <a:spcPct val="0"/>
              </a:spcBef>
              <a:spcAft>
                <a:spcPts val="1200"/>
              </a:spcAft>
              <a:defRPr/>
            </a:pPr>
            <a:r>
              <a:rPr lang="fr-FR" sz="3500" dirty="0">
                <a:solidFill>
                  <a:srgbClr val="F9FAFD"/>
                </a:solidFill>
                <a:latin typeface="Glacial Indifference" panose="020B0604020202020204" charset="0"/>
              </a:rPr>
              <a:t>Au XX</a:t>
            </a:r>
            <a:r>
              <a:rPr lang="fr-FR" sz="3500" baseline="30000" dirty="0">
                <a:solidFill>
                  <a:srgbClr val="F9FAFD"/>
                </a:solidFill>
                <a:latin typeface="Glacial Indifference" panose="020B0604020202020204" charset="0"/>
              </a:rPr>
              <a:t>ème</a:t>
            </a:r>
            <a:r>
              <a:rPr lang="fr-FR" sz="3500" dirty="0">
                <a:solidFill>
                  <a:srgbClr val="F9FAFD"/>
                </a:solidFill>
                <a:latin typeface="Glacial Indifference" panose="020B0604020202020204" charset="0"/>
              </a:rPr>
              <a:t> siècle, les médias de communication de masse naissent et se diffusent de plus en plus : d’abord la </a:t>
            </a:r>
            <a:r>
              <a:rPr lang="fr-FR" sz="3500" u="sng" dirty="0">
                <a:solidFill>
                  <a:srgbClr val="F9FAFD"/>
                </a:solidFill>
                <a:latin typeface="Glacial Indifference" panose="020B0604020202020204" charset="0"/>
              </a:rPr>
              <a:t>radio</a:t>
            </a:r>
            <a:r>
              <a:rPr lang="fr-FR" sz="3500" dirty="0">
                <a:solidFill>
                  <a:srgbClr val="F9FAFD"/>
                </a:solidFill>
                <a:latin typeface="Glacial Indifference" panose="020B0604020202020204" charset="0"/>
              </a:rPr>
              <a:t> et le </a:t>
            </a:r>
            <a:r>
              <a:rPr lang="fr-FR" sz="3500" u="sng" dirty="0">
                <a:solidFill>
                  <a:srgbClr val="F9FAFD"/>
                </a:solidFill>
                <a:latin typeface="Glacial Indifference" panose="020B0604020202020204" charset="0"/>
              </a:rPr>
              <a:t>cinéma</a:t>
            </a:r>
            <a:r>
              <a:rPr lang="fr-FR" sz="3500" dirty="0">
                <a:solidFill>
                  <a:srgbClr val="F9FAFD"/>
                </a:solidFill>
                <a:latin typeface="Glacial Indifference" panose="020B0604020202020204" charset="0"/>
              </a:rPr>
              <a:t> pendant les années 1920, puis la </a:t>
            </a:r>
            <a:r>
              <a:rPr lang="fr-FR" sz="3500" u="sng" dirty="0">
                <a:solidFill>
                  <a:srgbClr val="F9FAFD"/>
                </a:solidFill>
                <a:latin typeface="Glacial Indifference" panose="020B0604020202020204" charset="0"/>
              </a:rPr>
              <a:t>télévision</a:t>
            </a:r>
            <a:r>
              <a:rPr lang="fr-FR" sz="3500" dirty="0">
                <a:solidFill>
                  <a:srgbClr val="F9FAFD"/>
                </a:solidFill>
                <a:latin typeface="Glacial Indifference" panose="020B0604020202020204" charset="0"/>
              </a:rPr>
              <a:t> vers la moitié du siècle. Il faut toutefois préciser que « davantage que sur la qualité de la langue, c’est sur </a:t>
            </a:r>
            <a:r>
              <a:rPr lang="fr-FR" sz="3500" u="sng" dirty="0">
                <a:solidFill>
                  <a:srgbClr val="F9FAFD"/>
                </a:solidFill>
                <a:latin typeface="Glacial Indifference" panose="020B0604020202020204" charset="0"/>
              </a:rPr>
              <a:t>l’uniformisation</a:t>
            </a:r>
            <a:r>
              <a:rPr lang="fr-FR" sz="3500" dirty="0">
                <a:solidFill>
                  <a:srgbClr val="F9FAFD"/>
                </a:solidFill>
                <a:latin typeface="Glacial Indifference" panose="020B0604020202020204" charset="0"/>
              </a:rPr>
              <a:t> qu’ils ont joué ». À un premier moment, le </a:t>
            </a:r>
            <a:r>
              <a:rPr lang="fr-FR" sz="3500" u="sng" dirty="0">
                <a:solidFill>
                  <a:srgbClr val="F9FAFD"/>
                </a:solidFill>
                <a:latin typeface="Glacial Indifference" panose="020B0604020202020204" charset="0"/>
              </a:rPr>
              <a:t>registre</a:t>
            </a:r>
            <a:r>
              <a:rPr lang="fr-FR" sz="3500" dirty="0">
                <a:solidFill>
                  <a:srgbClr val="F9FAFD"/>
                </a:solidFill>
                <a:latin typeface="Glacial Indifference" panose="020B0604020202020204" charset="0"/>
              </a:rPr>
              <a:t> employé dans ces médias était assez standard, ensuite il est devenu plus </a:t>
            </a:r>
            <a:r>
              <a:rPr lang="fr-FR" sz="3500" u="sng" dirty="0">
                <a:solidFill>
                  <a:srgbClr val="F9FAFD"/>
                </a:solidFill>
                <a:latin typeface="Glacial Indifference" panose="020B0604020202020204" charset="0"/>
              </a:rPr>
              <a:t>spontané</a:t>
            </a:r>
            <a:r>
              <a:rPr lang="fr-FR" sz="3500" dirty="0">
                <a:solidFill>
                  <a:srgbClr val="F9FAFD"/>
                </a:solidFill>
                <a:latin typeface="Glacial Indifference" panose="020B0604020202020204" charset="0"/>
              </a:rPr>
              <a:t> au fil du temps.</a:t>
            </a:r>
          </a:p>
          <a:p>
            <a:pPr marL="0" lvl="1" algn="just">
              <a:lnSpc>
                <a:spcPct val="110000"/>
              </a:lnSpc>
              <a:spcBef>
                <a:spcPct val="0"/>
              </a:spcBef>
              <a:defRPr/>
            </a:pPr>
            <a:r>
              <a:rPr lang="fr-FR" sz="3500" dirty="0">
                <a:solidFill>
                  <a:srgbClr val="F9FAFD"/>
                </a:solidFill>
                <a:latin typeface="Glacial Indifference" panose="020B0604020202020204" charset="0"/>
              </a:rPr>
              <a:t>Sur le plan technologique, une autre invention majeure est à rappeler, le </a:t>
            </a:r>
            <a:r>
              <a:rPr lang="fr-FR" sz="3500" u="sng" dirty="0">
                <a:solidFill>
                  <a:srgbClr val="F9FAFD"/>
                </a:solidFill>
                <a:latin typeface="Glacial Indifference" panose="020B0604020202020204" charset="0"/>
              </a:rPr>
              <a:t>téléphone</a:t>
            </a:r>
            <a:r>
              <a:rPr lang="fr-FR" sz="3500" dirty="0">
                <a:solidFill>
                  <a:srgbClr val="F9FAFD"/>
                </a:solidFill>
                <a:latin typeface="Glacial Indifference" panose="020B0604020202020204" charset="0"/>
              </a:rPr>
              <a:t>, qui « </a:t>
            </a:r>
            <a:r>
              <a:rPr lang="fr-FR" sz="3500" u="sng" dirty="0">
                <a:solidFill>
                  <a:srgbClr val="F9FAFD"/>
                </a:solidFill>
                <a:latin typeface="Glacial Indifference" panose="020B0604020202020204" charset="0"/>
              </a:rPr>
              <a:t>élargit la place de l’oral</a:t>
            </a:r>
            <a:r>
              <a:rPr lang="fr-FR" sz="3500" dirty="0">
                <a:solidFill>
                  <a:srgbClr val="F9FAFD"/>
                </a:solidFill>
                <a:latin typeface="Glacial Indifference" panose="020B0604020202020204" charset="0"/>
              </a:rPr>
              <a:t> et met en relation des locuteurs hors proximité sociale et régionale immédiate ».</a:t>
            </a:r>
          </a:p>
          <a:p>
            <a:pPr marL="0" lvl="1" algn="r">
              <a:spcBef>
                <a:spcPct val="0"/>
              </a:spcBef>
              <a:defRPr/>
            </a:pPr>
            <a:r>
              <a:rPr lang="fr-FR" sz="2800" i="1" dirty="0">
                <a:solidFill>
                  <a:srgbClr val="F9FAFD"/>
                </a:solidFill>
                <a:latin typeface="Glacial Indifference" panose="020B0604020202020204" charset="0"/>
              </a:rPr>
              <a:t>Nouvelle histoire de la langue française</a:t>
            </a:r>
            <a:r>
              <a:rPr lang="fr-FR" sz="2800" dirty="0">
                <a:solidFill>
                  <a:srgbClr val="F9FAFD"/>
                </a:solidFill>
                <a:latin typeface="Glacial Indifference" panose="020B0604020202020204" charset="0"/>
              </a:rPr>
              <a:t>, pp. 592-593.</a:t>
            </a:r>
          </a:p>
        </p:txBody>
      </p:sp>
    </p:spTree>
    <p:extLst>
      <p:ext uri="{BB962C8B-B14F-4D97-AF65-F5344CB8AC3E}">
        <p14:creationId xmlns:p14="http://schemas.microsoft.com/office/powerpoint/2010/main" val="399051882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5859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1943100"/>
            <a:ext cx="16459200" cy="7757508"/>
          </a:xfrm>
          <a:prstGeom prst="rect">
            <a:avLst/>
          </a:prstGeom>
        </p:spPr>
        <p:txBody>
          <a:bodyPr wrap="square" lIns="0" tIns="0" rIns="0" bIns="0" rtlCol="0" anchor="t">
            <a:spAutoFit/>
          </a:bodyPr>
          <a:lstStyle/>
          <a:p>
            <a:pPr marL="0" lvl="1" algn="just">
              <a:spcBef>
                <a:spcPct val="0"/>
              </a:spcBef>
              <a:spcAft>
                <a:spcPts val="600"/>
              </a:spcAft>
              <a:defRPr/>
            </a:pPr>
            <a:r>
              <a:rPr lang="fr-FR" sz="3600" u="sng" dirty="0">
                <a:solidFill>
                  <a:srgbClr val="F9FAFD"/>
                </a:solidFill>
                <a:latin typeface="Glacial Indifference" panose="020B0604020202020204" charset="0"/>
              </a:rPr>
              <a:t>Entre écrit et oral</a:t>
            </a:r>
          </a:p>
          <a:p>
            <a:pPr marL="0" lvl="1" algn="just">
              <a:spcBef>
                <a:spcPct val="0"/>
              </a:spcBef>
              <a:spcAft>
                <a:spcPts val="600"/>
              </a:spcAft>
              <a:defRPr/>
            </a:pPr>
            <a:r>
              <a:rPr lang="fr-FR" sz="3500" dirty="0">
                <a:solidFill>
                  <a:srgbClr val="F9FAFD"/>
                </a:solidFill>
                <a:latin typeface="Glacial Indifference" panose="020B0604020202020204" charset="0"/>
              </a:rPr>
              <a:t>	↓</a:t>
            </a:r>
          </a:p>
          <a:p>
            <a:pPr marL="0" lvl="1" algn="just">
              <a:lnSpc>
                <a:spcPct val="110000"/>
              </a:lnSpc>
              <a:spcBef>
                <a:spcPct val="0"/>
              </a:spcBef>
              <a:spcAft>
                <a:spcPts val="1200"/>
              </a:spcAft>
              <a:defRPr/>
            </a:pPr>
            <a:r>
              <a:rPr lang="fr-FR" sz="3500" dirty="0">
                <a:solidFill>
                  <a:srgbClr val="F9FAFD"/>
                </a:solidFill>
                <a:latin typeface="Glacial Indifference" panose="020B0604020202020204" charset="0"/>
              </a:rPr>
              <a:t>Tout au long du XX</a:t>
            </a:r>
            <a:r>
              <a:rPr lang="fr-FR" sz="3500" baseline="30000" dirty="0">
                <a:solidFill>
                  <a:srgbClr val="F9FAFD"/>
                </a:solidFill>
                <a:latin typeface="Glacial Indifference" panose="020B0604020202020204" charset="0"/>
              </a:rPr>
              <a:t>ème</a:t>
            </a:r>
            <a:r>
              <a:rPr lang="fr-FR" sz="3500" dirty="0">
                <a:solidFill>
                  <a:srgbClr val="F9FAFD"/>
                </a:solidFill>
                <a:latin typeface="Glacial Indifference" panose="020B0604020202020204" charset="0"/>
              </a:rPr>
              <a:t> siècle, tant la langue écrite que l’oral s’épanouissent : </a:t>
            </a:r>
          </a:p>
          <a:p>
            <a:pPr lvl="1" indent="-457200" algn="just">
              <a:lnSpc>
                <a:spcPct val="110000"/>
              </a:lnSpc>
              <a:spcBef>
                <a:spcPct val="0"/>
              </a:spcBef>
              <a:spcAft>
                <a:spcPts val="600"/>
              </a:spcAft>
              <a:buFontTx/>
              <a:buChar char="-"/>
              <a:defRPr/>
            </a:pPr>
            <a:r>
              <a:rPr lang="fr-FR" sz="3400" dirty="0">
                <a:solidFill>
                  <a:srgbClr val="F9FAFD"/>
                </a:solidFill>
                <a:latin typeface="Glacial Indifference" panose="020B0604020202020204" charset="0"/>
              </a:rPr>
              <a:t>au début du siècle c’est d’abord </a:t>
            </a:r>
            <a:r>
              <a:rPr lang="fr-FR" sz="3400" u="sng" dirty="0">
                <a:solidFill>
                  <a:srgbClr val="F9FAFD"/>
                </a:solidFill>
                <a:latin typeface="Glacial Indifference" panose="020B0604020202020204" charset="0"/>
              </a:rPr>
              <a:t>l’écrit qui se développe considérablement</a:t>
            </a:r>
            <a:r>
              <a:rPr lang="fr-FR" sz="3400" dirty="0">
                <a:solidFill>
                  <a:srgbClr val="F9FAFD"/>
                </a:solidFill>
                <a:latin typeface="Glacial Indifference" panose="020B0604020202020204" charset="0"/>
              </a:rPr>
              <a:t>, en « conséquence de l’élévation du niveau d’instruction, qui multiplie le nombre de lecteurs potentiels » ;</a:t>
            </a:r>
          </a:p>
          <a:p>
            <a:pPr lvl="1" indent="-457200" algn="just">
              <a:lnSpc>
                <a:spcPct val="110000"/>
              </a:lnSpc>
              <a:spcBef>
                <a:spcPct val="0"/>
              </a:spcBef>
              <a:spcAft>
                <a:spcPts val="600"/>
              </a:spcAft>
              <a:buFontTx/>
              <a:buChar char="-"/>
              <a:defRPr/>
            </a:pPr>
            <a:r>
              <a:rPr lang="fr-FR" sz="3400" dirty="0">
                <a:solidFill>
                  <a:srgbClr val="F9FAFD"/>
                </a:solidFill>
                <a:latin typeface="Glacial Indifference" panose="020B0604020202020204" charset="0"/>
              </a:rPr>
              <a:t>puis, « à partir des années 30, les médias oraux supposent une écoute passive, sans apprentissage particulier. Le </a:t>
            </a:r>
            <a:r>
              <a:rPr lang="fr-FR" sz="3400" u="sng" dirty="0">
                <a:solidFill>
                  <a:srgbClr val="F9FAFD"/>
                </a:solidFill>
                <a:latin typeface="Glacial Indifference" panose="020B0604020202020204" charset="0"/>
              </a:rPr>
              <a:t>primat de l’oral écouté sur l’oral produit accroît la distance entre compétence active et passive</a:t>
            </a:r>
            <a:r>
              <a:rPr lang="fr-FR" sz="3400" dirty="0">
                <a:solidFill>
                  <a:srgbClr val="F9FAFD"/>
                </a:solidFill>
                <a:latin typeface="Glacial Indifference" panose="020B0604020202020204" charset="0"/>
              </a:rPr>
              <a:t> » ;</a:t>
            </a:r>
          </a:p>
          <a:p>
            <a:pPr lvl="1" indent="-457200" algn="just">
              <a:lnSpc>
                <a:spcPct val="110000"/>
              </a:lnSpc>
              <a:spcBef>
                <a:spcPct val="0"/>
              </a:spcBef>
              <a:buFontTx/>
              <a:buChar char="-"/>
              <a:defRPr/>
            </a:pPr>
            <a:r>
              <a:rPr lang="fr-FR" sz="3400" dirty="0">
                <a:solidFill>
                  <a:srgbClr val="F9FAFD"/>
                </a:solidFill>
                <a:latin typeface="Glacial Indifference" panose="020B0604020202020204" charset="0"/>
              </a:rPr>
              <a:t>« les </a:t>
            </a:r>
            <a:r>
              <a:rPr lang="fr-FR" sz="3400" u="sng" dirty="0">
                <a:solidFill>
                  <a:srgbClr val="F9FAFD"/>
                </a:solidFill>
                <a:latin typeface="Glacial Indifference" panose="020B0604020202020204" charset="0"/>
              </a:rPr>
              <a:t>occasions de prise de parole publique</a:t>
            </a:r>
            <a:r>
              <a:rPr lang="fr-FR" sz="3400" dirty="0">
                <a:solidFill>
                  <a:srgbClr val="F9FAFD"/>
                </a:solidFill>
                <a:latin typeface="Glacial Indifference" panose="020B0604020202020204" charset="0"/>
              </a:rPr>
              <a:t> (professionnelle ou dans la démocratie locale) deviennent </a:t>
            </a:r>
            <a:r>
              <a:rPr lang="fr-FR" sz="3400" u="sng" dirty="0">
                <a:solidFill>
                  <a:srgbClr val="F9FAFD"/>
                </a:solidFill>
                <a:latin typeface="Glacial Indifference" panose="020B0604020202020204" charset="0"/>
              </a:rPr>
              <a:t>plus nombreuses</a:t>
            </a:r>
            <a:r>
              <a:rPr lang="fr-FR" sz="3400" dirty="0">
                <a:solidFill>
                  <a:srgbClr val="F9FAFD"/>
                </a:solidFill>
                <a:latin typeface="Glacial Indifference" panose="020B0604020202020204" charset="0"/>
              </a:rPr>
              <a:t>, pour davantage de gens non professionnels de la parole ».</a:t>
            </a:r>
          </a:p>
          <a:p>
            <a:pPr marL="0" lvl="1" algn="r">
              <a:spcBef>
                <a:spcPct val="0"/>
              </a:spcBef>
              <a:defRPr/>
            </a:pPr>
            <a:r>
              <a:rPr lang="fr-FR" sz="2800" i="1" dirty="0">
                <a:solidFill>
                  <a:srgbClr val="F9FAFD"/>
                </a:solidFill>
                <a:latin typeface="Glacial Indifference" panose="020B0604020202020204" charset="0"/>
              </a:rPr>
              <a:t>Nouvelle histoire de la langue française</a:t>
            </a:r>
            <a:r>
              <a:rPr lang="fr-FR" sz="2800" dirty="0">
                <a:solidFill>
                  <a:srgbClr val="F9FAFD"/>
                </a:solidFill>
                <a:latin typeface="Glacial Indifference" panose="020B0604020202020204" charset="0"/>
              </a:rPr>
              <a:t>, p. 593.</a:t>
            </a:r>
          </a:p>
        </p:txBody>
      </p:sp>
    </p:spTree>
    <p:extLst>
      <p:ext uri="{BB962C8B-B14F-4D97-AF65-F5344CB8AC3E}">
        <p14:creationId xmlns:p14="http://schemas.microsoft.com/office/powerpoint/2010/main" val="255399014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00100" y="5715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1976408"/>
            <a:ext cx="16459200" cy="7586692"/>
          </a:xfrm>
          <a:prstGeom prst="rect">
            <a:avLst/>
          </a:prstGeom>
        </p:spPr>
        <p:txBody>
          <a:bodyPr wrap="square" lIns="0" tIns="0" rIns="0" bIns="0" rtlCol="0" anchor="t">
            <a:spAutoFit/>
          </a:bodyPr>
          <a:lstStyle/>
          <a:p>
            <a:pPr marL="0" lvl="1" algn="just">
              <a:spcBef>
                <a:spcPct val="0"/>
              </a:spcBef>
              <a:spcAft>
                <a:spcPts val="600"/>
              </a:spcAft>
              <a:defRPr/>
            </a:pPr>
            <a:r>
              <a:rPr lang="fr-FR" sz="3600" u="sng" dirty="0">
                <a:solidFill>
                  <a:srgbClr val="F9FAFD"/>
                </a:solidFill>
                <a:latin typeface="Glacial Indifference" panose="020B0604020202020204" charset="0"/>
              </a:rPr>
              <a:t>Entre écrit et oral</a:t>
            </a:r>
          </a:p>
          <a:p>
            <a:pPr marL="0" lvl="1" algn="just">
              <a:spcBef>
                <a:spcPct val="0"/>
              </a:spcBef>
              <a:spcAft>
                <a:spcPts val="600"/>
              </a:spcAft>
              <a:defRPr/>
            </a:pPr>
            <a:r>
              <a:rPr lang="fr-FR" sz="3500" dirty="0">
                <a:solidFill>
                  <a:srgbClr val="F9FAFD"/>
                </a:solidFill>
                <a:latin typeface="Glacial Indifference" panose="020B0604020202020204" charset="0"/>
              </a:rPr>
              <a:t>	↓</a:t>
            </a:r>
          </a:p>
          <a:p>
            <a:pPr lvl="1" indent="-457200" algn="just">
              <a:lnSpc>
                <a:spcPct val="110000"/>
              </a:lnSpc>
              <a:spcBef>
                <a:spcPct val="0"/>
              </a:spcBef>
              <a:spcAft>
                <a:spcPts val="600"/>
              </a:spcAft>
              <a:buFontTx/>
              <a:buChar char="-"/>
              <a:defRPr/>
            </a:pPr>
            <a:r>
              <a:rPr lang="fr-FR" sz="3400" dirty="0">
                <a:solidFill>
                  <a:srgbClr val="F9FAFD"/>
                </a:solidFill>
                <a:latin typeface="Glacial Indifference" panose="020B0604020202020204" charset="0"/>
              </a:rPr>
              <a:t>« les modalités de fonctionnement de l’</a:t>
            </a:r>
            <a:r>
              <a:rPr lang="fr-FR" sz="3400" u="sng" dirty="0">
                <a:solidFill>
                  <a:srgbClr val="F9FAFD"/>
                </a:solidFill>
                <a:latin typeface="Glacial Indifference" panose="020B0604020202020204" charset="0"/>
              </a:rPr>
              <a:t>administration publique et privée</a:t>
            </a:r>
            <a:r>
              <a:rPr lang="fr-FR" sz="3400" dirty="0">
                <a:solidFill>
                  <a:srgbClr val="F9FAFD"/>
                </a:solidFill>
                <a:latin typeface="Glacial Indifference" panose="020B0604020202020204" charset="0"/>
              </a:rPr>
              <a:t> favorisent la </a:t>
            </a:r>
            <a:r>
              <a:rPr lang="fr-FR" sz="3400" u="sng" dirty="0">
                <a:solidFill>
                  <a:srgbClr val="F9FAFD"/>
                </a:solidFill>
                <a:latin typeface="Glacial Indifference" panose="020B0604020202020204" charset="0"/>
              </a:rPr>
              <a:t>production et la reproduction de textes écrits</a:t>
            </a:r>
            <a:r>
              <a:rPr lang="fr-FR" sz="3400" dirty="0">
                <a:solidFill>
                  <a:srgbClr val="F9FAFD"/>
                </a:solidFill>
                <a:latin typeface="Glacial Indifference" panose="020B0604020202020204" charset="0"/>
              </a:rPr>
              <a:t> » ;</a:t>
            </a:r>
          </a:p>
          <a:p>
            <a:pPr lvl="1" indent="-457200" algn="just">
              <a:lnSpc>
                <a:spcPct val="110000"/>
              </a:lnSpc>
              <a:spcBef>
                <a:spcPct val="0"/>
              </a:spcBef>
              <a:spcAft>
                <a:spcPts val="600"/>
              </a:spcAft>
              <a:buFontTx/>
              <a:buChar char="-"/>
              <a:defRPr/>
            </a:pPr>
            <a:r>
              <a:rPr lang="fr-FR" sz="3400" dirty="0">
                <a:solidFill>
                  <a:srgbClr val="F9FAFD"/>
                </a:solidFill>
                <a:latin typeface="Glacial Indifference" panose="020B0604020202020204" charset="0"/>
              </a:rPr>
              <a:t>« à partir des années 60, la part de </a:t>
            </a:r>
            <a:r>
              <a:rPr lang="fr-FR" sz="3400" u="sng" dirty="0">
                <a:solidFill>
                  <a:srgbClr val="F9FAFD"/>
                </a:solidFill>
                <a:latin typeface="Glacial Indifference" panose="020B0604020202020204" charset="0"/>
              </a:rPr>
              <a:t>l’écrit diminue devant l’image</a:t>
            </a:r>
            <a:r>
              <a:rPr lang="fr-FR" sz="3400" dirty="0">
                <a:solidFill>
                  <a:srgbClr val="F9FAFD"/>
                </a:solidFill>
                <a:latin typeface="Glacial Indifference" panose="020B0604020202020204" charset="0"/>
              </a:rPr>
              <a:t> (télévision, publicité, bandes dessinées) » ;</a:t>
            </a:r>
          </a:p>
          <a:p>
            <a:pPr lvl="1" indent="-457200" algn="just">
              <a:lnSpc>
                <a:spcPct val="110000"/>
              </a:lnSpc>
              <a:spcBef>
                <a:spcPct val="0"/>
              </a:spcBef>
              <a:buFontTx/>
              <a:buChar char="-"/>
              <a:defRPr/>
            </a:pPr>
            <a:r>
              <a:rPr lang="fr-FR" sz="3400" dirty="0">
                <a:solidFill>
                  <a:srgbClr val="F9FAFD"/>
                </a:solidFill>
                <a:latin typeface="Glacial Indifference" panose="020B0604020202020204" charset="0"/>
              </a:rPr>
              <a:t>avec les nouvelles technologies à l’instar de l’ordinateur ou le réseau internet, « on revient à une </a:t>
            </a:r>
            <a:r>
              <a:rPr lang="fr-FR" sz="3400" u="sng" dirty="0">
                <a:solidFill>
                  <a:srgbClr val="F9FAFD"/>
                </a:solidFill>
                <a:latin typeface="Glacial Indifference" panose="020B0604020202020204" charset="0"/>
              </a:rPr>
              <a:t>position plus favorable de l’écrit</a:t>
            </a:r>
            <a:r>
              <a:rPr lang="fr-FR" sz="3400" dirty="0">
                <a:solidFill>
                  <a:srgbClr val="F9FAFD"/>
                </a:solidFill>
                <a:latin typeface="Glacial Indifference" panose="020B0604020202020204" charset="0"/>
              </a:rPr>
              <a:t> ; mais dans un </a:t>
            </a:r>
            <a:r>
              <a:rPr lang="fr-FR" sz="3400" u="sng" dirty="0">
                <a:solidFill>
                  <a:srgbClr val="F9FAFD"/>
                </a:solidFill>
                <a:latin typeface="Glacial Indifference" panose="020B0604020202020204" charset="0"/>
              </a:rPr>
              <a:t>rapport différent</a:t>
            </a:r>
            <a:r>
              <a:rPr lang="fr-FR" sz="3400" dirty="0">
                <a:solidFill>
                  <a:srgbClr val="F9FAFD"/>
                </a:solidFill>
                <a:latin typeface="Glacial Indifference" panose="020B0604020202020204" charset="0"/>
              </a:rPr>
              <a:t>, où écrit n’implique plus travail sur la langue ».</a:t>
            </a:r>
          </a:p>
          <a:p>
            <a:pPr marL="0" lvl="1" algn="just">
              <a:lnSpc>
                <a:spcPct val="110000"/>
              </a:lnSpc>
              <a:spcBef>
                <a:spcPct val="0"/>
              </a:spcBef>
              <a:defRPr/>
            </a:pPr>
            <a:r>
              <a:rPr lang="fr-FR" sz="3400" dirty="0">
                <a:solidFill>
                  <a:srgbClr val="F9FAFD"/>
                </a:solidFill>
                <a:latin typeface="Glacial Indifference" panose="020B0604020202020204" charset="0"/>
              </a:rPr>
              <a:t>	</a:t>
            </a:r>
            <a:r>
              <a:rPr lang="fr-FR" sz="3200" dirty="0">
                <a:solidFill>
                  <a:srgbClr val="F9FAFD"/>
                </a:solidFill>
                <a:latin typeface="Glacial Indifference" panose="020B0604020202020204" charset="0"/>
              </a:rPr>
              <a:t> ↓</a:t>
            </a:r>
            <a:endParaRPr lang="fr-FR" sz="3400" dirty="0">
              <a:solidFill>
                <a:srgbClr val="F9FAFD"/>
              </a:solidFill>
              <a:latin typeface="Glacial Indifference" panose="020B0604020202020204" charset="0"/>
            </a:endParaRPr>
          </a:p>
          <a:p>
            <a:pPr marL="0" lvl="1" algn="just">
              <a:lnSpc>
                <a:spcPct val="110000"/>
              </a:lnSpc>
              <a:spcBef>
                <a:spcPct val="0"/>
              </a:spcBef>
              <a:defRPr/>
            </a:pPr>
            <a:r>
              <a:rPr lang="fr-FR" sz="3400" dirty="0">
                <a:solidFill>
                  <a:srgbClr val="F9FAFD"/>
                </a:solidFill>
                <a:latin typeface="Glacial Indifference" panose="020B0604020202020204" charset="0"/>
              </a:rPr>
              <a:t>« </a:t>
            </a:r>
            <a:r>
              <a:rPr lang="fr-FR" sz="3400" u="sng" dirty="0">
                <a:solidFill>
                  <a:srgbClr val="F9FAFD"/>
                </a:solidFill>
                <a:latin typeface="Glacial Indifference" panose="020B0604020202020204" charset="0"/>
              </a:rPr>
              <a:t>On ne peut plus désormais opposer oral spontané et écrit produit fini</a:t>
            </a:r>
            <a:r>
              <a:rPr lang="fr-FR" sz="3400" dirty="0">
                <a:solidFill>
                  <a:srgbClr val="F9FAFD"/>
                </a:solidFill>
                <a:latin typeface="Glacial Indifference" panose="020B0604020202020204" charset="0"/>
              </a:rPr>
              <a:t>, ou écrit fait pour durer et oral volatil ».</a:t>
            </a:r>
          </a:p>
          <a:p>
            <a:pPr marL="0" lvl="1" algn="r">
              <a:spcBef>
                <a:spcPct val="0"/>
              </a:spcBef>
              <a:defRPr/>
            </a:pPr>
            <a:r>
              <a:rPr lang="fr-FR" sz="2800" i="1" dirty="0">
                <a:solidFill>
                  <a:srgbClr val="F9FAFD"/>
                </a:solidFill>
                <a:latin typeface="Glacial Indifference" panose="020B0604020202020204" charset="0"/>
              </a:rPr>
              <a:t>Nouvelle histoire de la langue française</a:t>
            </a:r>
            <a:r>
              <a:rPr lang="fr-FR" sz="2800" dirty="0">
                <a:solidFill>
                  <a:srgbClr val="F9FAFD"/>
                </a:solidFill>
                <a:latin typeface="Glacial Indifference" panose="020B0604020202020204" charset="0"/>
              </a:rPr>
              <a:t>, p. 593.</a:t>
            </a:r>
          </a:p>
        </p:txBody>
      </p:sp>
    </p:spTree>
    <p:extLst>
      <p:ext uri="{BB962C8B-B14F-4D97-AF65-F5344CB8AC3E}">
        <p14:creationId xmlns:p14="http://schemas.microsoft.com/office/powerpoint/2010/main" val="180824644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76300" y="7239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2171700"/>
            <a:ext cx="16459200" cy="7163499"/>
          </a:xfrm>
          <a:prstGeom prst="rect">
            <a:avLst/>
          </a:prstGeom>
        </p:spPr>
        <p:txBody>
          <a:bodyPr wrap="square" lIns="0" tIns="0" rIns="0" bIns="0" rtlCol="0" anchor="t">
            <a:spAutoFit/>
          </a:bodyPr>
          <a:lstStyle/>
          <a:p>
            <a:pPr marL="0" lvl="1" algn="just">
              <a:spcBef>
                <a:spcPct val="0"/>
              </a:spcBef>
              <a:spcAft>
                <a:spcPts val="3000"/>
              </a:spcAft>
              <a:defRPr/>
            </a:pPr>
            <a:r>
              <a:rPr lang="fr-FR" sz="3600" u="sng" dirty="0">
                <a:solidFill>
                  <a:srgbClr val="F9FAFD"/>
                </a:solidFill>
                <a:latin typeface="Glacial Indifference" panose="020B0604020202020204" charset="0"/>
              </a:rPr>
              <a:t>L’oral dans la littérature</a:t>
            </a:r>
            <a:endParaRPr lang="fr-FR" sz="3500" dirty="0">
              <a:solidFill>
                <a:srgbClr val="F9FAFD"/>
              </a:solidFill>
              <a:latin typeface="Glacial Indifference" panose="020B0604020202020204" charset="0"/>
            </a:endParaRPr>
          </a:p>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Si « la littérature du XIX</a:t>
            </a:r>
            <a:r>
              <a:rPr lang="fr-FR" sz="3500" baseline="30000" dirty="0">
                <a:solidFill>
                  <a:srgbClr val="F9FAFD"/>
                </a:solidFill>
                <a:latin typeface="Glacial Indifference" panose="020B0604020202020204" charset="0"/>
              </a:rPr>
              <a:t>ème</a:t>
            </a:r>
            <a:r>
              <a:rPr lang="fr-FR" sz="3500" dirty="0">
                <a:solidFill>
                  <a:srgbClr val="F9FAFD"/>
                </a:solidFill>
                <a:latin typeface="Glacial Indifference" panose="020B0604020202020204" charset="0"/>
              </a:rPr>
              <a:t> avait déjà mis en scène des manifestations de langue parlée et populaire », c’est surtout au « XX</a:t>
            </a:r>
            <a:r>
              <a:rPr lang="fr-FR" sz="3500" baseline="30000" dirty="0">
                <a:solidFill>
                  <a:srgbClr val="F9FAFD"/>
                </a:solidFill>
                <a:latin typeface="Glacial Indifference" panose="020B0604020202020204" charset="0"/>
              </a:rPr>
              <a:t>ème</a:t>
            </a:r>
            <a:r>
              <a:rPr lang="fr-FR" sz="3500" dirty="0">
                <a:solidFill>
                  <a:srgbClr val="F9FAFD"/>
                </a:solidFill>
                <a:latin typeface="Glacial Indifference" panose="020B0604020202020204" charset="0"/>
              </a:rPr>
              <a:t> siècle que les </a:t>
            </a:r>
            <a:r>
              <a:rPr lang="fr-FR" sz="3500" u="sng" dirty="0">
                <a:solidFill>
                  <a:srgbClr val="F9FAFD"/>
                </a:solidFill>
                <a:latin typeface="Glacial Indifference" panose="020B0604020202020204" charset="0"/>
              </a:rPr>
              <a:t>parlers vernaculaires</a:t>
            </a:r>
            <a:r>
              <a:rPr lang="fr-FR" sz="3500" dirty="0">
                <a:solidFill>
                  <a:srgbClr val="F9FAFD"/>
                </a:solidFill>
                <a:latin typeface="Glacial Indifference" panose="020B0604020202020204" charset="0"/>
              </a:rPr>
              <a:t> apparaissent vraiment dans la littérature, en </a:t>
            </a:r>
            <a:r>
              <a:rPr lang="fr-FR" sz="3500" u="sng" dirty="0">
                <a:solidFill>
                  <a:srgbClr val="F9FAFD"/>
                </a:solidFill>
                <a:latin typeface="Glacial Indifference" panose="020B0604020202020204" charset="0"/>
              </a:rPr>
              <a:t>refus de l’exclusivisme linguistique</a:t>
            </a:r>
            <a:r>
              <a:rPr lang="fr-FR" sz="3500" dirty="0">
                <a:solidFill>
                  <a:srgbClr val="F9FAFD"/>
                </a:solidFill>
                <a:latin typeface="Glacial Indifference" panose="020B0604020202020204" charset="0"/>
              </a:rPr>
              <a:t> qui a frappé les formes non standard et non centrales de la langue (régionales, populaires et parlées) ».</a:t>
            </a:r>
          </a:p>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	↓</a:t>
            </a:r>
          </a:p>
          <a:p>
            <a:pPr marL="0" lvl="1" algn="just">
              <a:lnSpc>
                <a:spcPct val="110000"/>
              </a:lnSpc>
              <a:spcBef>
                <a:spcPct val="0"/>
              </a:spcBef>
              <a:spcAft>
                <a:spcPts val="2400"/>
              </a:spcAft>
              <a:defRPr/>
            </a:pPr>
            <a:r>
              <a:rPr lang="fr-FR" sz="3500" dirty="0">
                <a:solidFill>
                  <a:srgbClr val="F9FAFD"/>
                </a:solidFill>
                <a:latin typeface="Glacial Indifference" panose="020B0604020202020204" charset="0"/>
              </a:rPr>
              <a:t>Dans les œuvres littéraires on retrouve une </a:t>
            </a:r>
            <a:r>
              <a:rPr lang="fr-FR" sz="3500" u="sng" dirty="0">
                <a:solidFill>
                  <a:srgbClr val="F9FAFD"/>
                </a:solidFill>
                <a:latin typeface="Glacial Indifference" panose="020B0604020202020204" charset="0"/>
              </a:rPr>
              <a:t>tentative généralisée de reproduire la façon de parler de toutes les couches de la population</a:t>
            </a:r>
            <a:r>
              <a:rPr lang="fr-FR" sz="3500" dirty="0">
                <a:solidFill>
                  <a:srgbClr val="F9FAFD"/>
                </a:solidFill>
                <a:latin typeface="Glacial Indifference" panose="020B0604020202020204" charset="0"/>
              </a:rPr>
              <a:t> et notamment les catégories souvent méprisées, à l’instar des « prolétaires, paysans, mauvais garçons ».</a:t>
            </a:r>
          </a:p>
          <a:p>
            <a:pPr marL="0" marR="0" lvl="1" indent="0" algn="r" defTabSz="914400" rtl="0" eaLnBrk="1" fontAlgn="auto" latinLnBrk="0" hangingPunct="1">
              <a:lnSpc>
                <a:spcPct val="100000"/>
              </a:lnSpc>
              <a:spcBef>
                <a:spcPct val="0"/>
              </a:spcBef>
              <a:spcAft>
                <a:spcPts val="60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Nouvelle histoire de la langue française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646</a:t>
            </a:r>
          </a:p>
        </p:txBody>
      </p:sp>
    </p:spTree>
    <p:extLst>
      <p:ext uri="{BB962C8B-B14F-4D97-AF65-F5344CB8AC3E}">
        <p14:creationId xmlns:p14="http://schemas.microsoft.com/office/powerpoint/2010/main" val="2336923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A1D3C16C-D58E-3053-9FFE-A14CB5A61DA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CB53BEB7-67D3-AE03-020E-032005DEBE18}"/>
              </a:ext>
            </a:extLst>
          </p:cNvPr>
          <p:cNvSpPr txBox="1"/>
          <p:nvPr/>
        </p:nvSpPr>
        <p:spPr>
          <a:xfrm>
            <a:off x="990600" y="1058638"/>
            <a:ext cx="159258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L’ancien français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XIII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siècles)</a:t>
            </a:r>
            <a:endParaRPr lang="fr-FR" sz="80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7CD62534-CB32-00E8-5119-C7417BC27781}"/>
              </a:ext>
            </a:extLst>
          </p:cNvPr>
          <p:cNvSpPr txBox="1"/>
          <p:nvPr/>
        </p:nvSpPr>
        <p:spPr>
          <a:xfrm>
            <a:off x="1028700" y="2738783"/>
            <a:ext cx="16116300" cy="4081117"/>
          </a:xfrm>
          <a:prstGeom prst="rect">
            <a:avLst/>
          </a:prstGeom>
        </p:spPr>
        <p:txBody>
          <a:bodyPr wrap="square" lIns="0" tIns="0" rIns="0" bIns="0" rtlCol="0" anchor="t">
            <a:spAutoFit/>
          </a:bodyPr>
          <a:lstStyle/>
          <a:p>
            <a:pPr marL="0" lvl="0" indent="0" algn="just">
              <a:lnSpc>
                <a:spcPct val="110000"/>
              </a:lnSpc>
              <a:spcBef>
                <a:spcPct val="0"/>
              </a:spcBef>
              <a:spcAft>
                <a:spcPts val="1800"/>
              </a:spcAft>
            </a:pPr>
            <a:r>
              <a:rPr lang="fr-FR" sz="3600" dirty="0">
                <a:solidFill>
                  <a:srgbClr val="F9FAFD"/>
                </a:solidFill>
                <a:latin typeface="Glacial Indifference" panose="020B0604020202020204" charset="0"/>
              </a:rPr>
              <a:t>Emploi du </a:t>
            </a:r>
            <a:r>
              <a:rPr lang="fr-FR" sz="3600" u="sng" dirty="0">
                <a:solidFill>
                  <a:srgbClr val="F9FAFD"/>
                </a:solidFill>
                <a:latin typeface="Glacial Indifference" panose="020B0604020202020204" charset="0"/>
              </a:rPr>
              <a:t>français</a:t>
            </a:r>
            <a:r>
              <a:rPr lang="fr-FR" sz="3600" dirty="0">
                <a:solidFill>
                  <a:srgbClr val="F9FAFD"/>
                </a:solidFill>
                <a:latin typeface="Glacial Indifference" panose="020B0604020202020204" charset="0"/>
              </a:rPr>
              <a:t> pour la </a:t>
            </a:r>
            <a:r>
              <a:rPr lang="fr-FR" sz="3600" u="sng" dirty="0">
                <a:solidFill>
                  <a:srgbClr val="F9FAFD"/>
                </a:solidFill>
                <a:latin typeface="Glacial Indifference" panose="020B0604020202020204" charset="0"/>
              </a:rPr>
              <a:t>production des premières œuvres littéraires</a:t>
            </a:r>
            <a:r>
              <a:rPr lang="fr-FR" sz="3600" dirty="0">
                <a:solidFill>
                  <a:srgbClr val="F9FAFD"/>
                </a:solidFill>
                <a:latin typeface="Glacial Indifference" panose="020B0604020202020204" charset="0"/>
              </a:rPr>
              <a:t> → épopées*, romans (à savoir des transpositions en </a:t>
            </a:r>
            <a:r>
              <a:rPr lang="fr-FR" sz="3600" i="1" dirty="0">
                <a:solidFill>
                  <a:srgbClr val="F9FAFD"/>
                </a:solidFill>
                <a:latin typeface="Glacial Indifference" panose="020B0604020202020204" charset="0"/>
              </a:rPr>
              <a:t>lingua romana rustica</a:t>
            </a:r>
            <a:r>
              <a:rPr lang="fr-FR" sz="3600" dirty="0">
                <a:solidFill>
                  <a:srgbClr val="F9FAFD"/>
                </a:solidFill>
                <a:latin typeface="Glacial Indifference" panose="020B0604020202020204" charset="0"/>
              </a:rPr>
              <a:t> des grands textes littéraires anciens), poèmes, pièces de théâtre. </a:t>
            </a:r>
          </a:p>
          <a:p>
            <a:pPr marL="0" lvl="0" indent="0" algn="just">
              <a:lnSpc>
                <a:spcPct val="110000"/>
              </a:lnSpc>
              <a:spcBef>
                <a:spcPct val="0"/>
              </a:spcBef>
              <a:spcAft>
                <a:spcPts val="1800"/>
              </a:spcAft>
            </a:pPr>
            <a:endParaRPr lang="fr-FR" sz="3600" dirty="0">
              <a:solidFill>
                <a:srgbClr val="F9FAFD"/>
              </a:solidFill>
              <a:latin typeface="Glacial Indifference" panose="020B0604020202020204" charset="0"/>
            </a:endParaRPr>
          </a:p>
          <a:p>
            <a:pPr marL="0" lvl="1" algn="just">
              <a:lnSpc>
                <a:spcPct val="110000"/>
              </a:lnSpc>
              <a:spcBef>
                <a:spcPct val="0"/>
              </a:spcBef>
            </a:pPr>
            <a:r>
              <a:rPr lang="fr-FR" sz="3600" dirty="0">
                <a:solidFill>
                  <a:srgbClr val="F9FAFD"/>
                </a:solidFill>
                <a:latin typeface="Glacial Indifference" panose="020B0604020202020204" charset="0"/>
              </a:rPr>
              <a:t>* La </a:t>
            </a:r>
            <a:r>
              <a:rPr lang="fr-FR" sz="3600" i="1" dirty="0">
                <a:solidFill>
                  <a:srgbClr val="F9FAFD"/>
                </a:solidFill>
                <a:latin typeface="Glacial Indifference" panose="020B0604020202020204" charset="0"/>
              </a:rPr>
              <a:t>Chanson de Roland</a:t>
            </a:r>
            <a:r>
              <a:rPr lang="fr-FR" sz="3600" dirty="0">
                <a:solidFill>
                  <a:srgbClr val="F9FAFD"/>
                </a:solidFill>
                <a:latin typeface="Glacial Indifference" panose="020B0604020202020204" charset="0"/>
              </a:rPr>
              <a:t>, écrite en anglo-normand (l'une des variantes dialectales de l'ancien français), devrait dater de 1086.</a:t>
            </a:r>
          </a:p>
        </p:txBody>
      </p:sp>
    </p:spTree>
    <p:extLst>
      <p:ext uri="{BB962C8B-B14F-4D97-AF65-F5344CB8AC3E}">
        <p14:creationId xmlns:p14="http://schemas.microsoft.com/office/powerpoint/2010/main" val="150158416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914400" y="7383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90600" y="2348716"/>
            <a:ext cx="16459200" cy="5840060"/>
          </a:xfrm>
          <a:prstGeom prst="rect">
            <a:avLst/>
          </a:prstGeom>
        </p:spPr>
        <p:txBody>
          <a:bodyPr wrap="square" lIns="0" tIns="0" rIns="0" bIns="0" rtlCol="0" anchor="t">
            <a:spAutoFit/>
          </a:bodyPr>
          <a:lstStyle/>
          <a:p>
            <a:pPr marL="0" lvl="1" algn="just">
              <a:spcBef>
                <a:spcPct val="0"/>
              </a:spcBef>
              <a:spcAft>
                <a:spcPts val="3000"/>
              </a:spcAft>
              <a:defRPr/>
            </a:pPr>
            <a:r>
              <a:rPr lang="fr-FR" sz="3600" u="sng" dirty="0">
                <a:solidFill>
                  <a:srgbClr val="F9FAFD"/>
                </a:solidFill>
                <a:latin typeface="Glacial Indifference" panose="020B0604020202020204" charset="0"/>
              </a:rPr>
              <a:t>L’oral dans la littérature</a:t>
            </a:r>
          </a:p>
          <a:p>
            <a:pPr marL="0" lvl="1" algn="just">
              <a:spcBef>
                <a:spcPct val="0"/>
              </a:spcBef>
              <a:spcAft>
                <a:spcPts val="600"/>
              </a:spcAft>
              <a:defRPr/>
            </a:pPr>
            <a:endParaRPr lang="fr-FR" sz="100" dirty="0">
              <a:solidFill>
                <a:srgbClr val="F9FAFD"/>
              </a:solidFill>
              <a:latin typeface="Glacial Indifference" panose="020B0604020202020204" charset="0"/>
            </a:endParaRPr>
          </a:p>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L’élément le plus récurrent est </a:t>
            </a:r>
            <a:r>
              <a:rPr lang="fr-FR" sz="3500" u="sng" dirty="0">
                <a:solidFill>
                  <a:srgbClr val="F9FAFD"/>
                </a:solidFill>
                <a:latin typeface="Glacial Indifference" panose="020B0604020202020204" charset="0"/>
              </a:rPr>
              <a:t>l’argot</a:t>
            </a:r>
            <a:r>
              <a:rPr lang="fr-FR" sz="3500" dirty="0">
                <a:solidFill>
                  <a:srgbClr val="F9FAFD"/>
                </a:solidFill>
                <a:latin typeface="Glacial Indifference" panose="020B0604020202020204" charset="0"/>
              </a:rPr>
              <a:t>, pour reproduire non seulement le </a:t>
            </a:r>
            <a:r>
              <a:rPr lang="fr-FR" sz="3500" u="sng" dirty="0">
                <a:solidFill>
                  <a:srgbClr val="F9FAFD"/>
                </a:solidFill>
                <a:latin typeface="Glacial Indifference" panose="020B0604020202020204" charset="0"/>
              </a:rPr>
              <a:t>parler rural et populaire</a:t>
            </a:r>
            <a:r>
              <a:rPr lang="fr-FR" sz="3500" dirty="0">
                <a:solidFill>
                  <a:srgbClr val="F9FAFD"/>
                </a:solidFill>
                <a:latin typeface="Glacial Indifference" panose="020B0604020202020204" charset="0"/>
              </a:rPr>
              <a:t>, mais aussi par exemple celui des </a:t>
            </a:r>
            <a:r>
              <a:rPr lang="fr-FR" sz="3500" u="sng" dirty="0">
                <a:solidFill>
                  <a:srgbClr val="F9FAFD"/>
                </a:solidFill>
                <a:latin typeface="Glacial Indifference" panose="020B0604020202020204" charset="0"/>
              </a:rPr>
              <a:t>soldats</a:t>
            </a:r>
            <a:r>
              <a:rPr lang="fr-FR" sz="3500" dirty="0">
                <a:solidFill>
                  <a:srgbClr val="F9FAFD"/>
                </a:solidFill>
                <a:latin typeface="Glacial Indifference" panose="020B0604020202020204" charset="0"/>
              </a:rPr>
              <a:t>.</a:t>
            </a:r>
          </a:p>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										↓</a:t>
            </a:r>
          </a:p>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En effet, « la guerre de 14 a eu pour effet linguistique et littéraire de prêter la parole à une couche de population auparavant muette. La langue parlée des soldats et l’argot "poilu", qui auraient pu rester confinés aux usages oraux où ils ont vu le jour, sont largement diffusés dans la littérature ».</a:t>
            </a:r>
          </a:p>
          <a:p>
            <a:pPr marL="0" marR="0" lvl="1" indent="0" algn="r" defTabSz="914400" rtl="0" eaLnBrk="1" fontAlgn="auto" latinLnBrk="0" hangingPunct="1">
              <a:lnSpc>
                <a:spcPct val="100000"/>
              </a:lnSpc>
              <a:spcBef>
                <a:spcPct val="0"/>
              </a:spcBef>
              <a:spcAft>
                <a:spcPts val="60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Nouvelle histoire de la langue française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647</a:t>
            </a:r>
          </a:p>
        </p:txBody>
      </p:sp>
    </p:spTree>
    <p:extLst>
      <p:ext uri="{BB962C8B-B14F-4D97-AF65-F5344CB8AC3E}">
        <p14:creationId xmlns:p14="http://schemas.microsoft.com/office/powerpoint/2010/main" val="222058770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00100" y="1143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1257300"/>
            <a:ext cx="16611600" cy="9140964"/>
          </a:xfrm>
          <a:prstGeom prst="rect">
            <a:avLst/>
          </a:prstGeom>
        </p:spPr>
        <p:txBody>
          <a:bodyPr wrap="square" lIns="0" tIns="0" rIns="0" bIns="0" rtlCol="0" anchor="t">
            <a:spAutoFit/>
          </a:bodyPr>
          <a:lstStyle/>
          <a:p>
            <a:pPr marL="0" lvl="1" algn="just">
              <a:spcBef>
                <a:spcPct val="0"/>
              </a:spcBef>
              <a:spcAft>
                <a:spcPts val="3000"/>
              </a:spcAft>
              <a:defRPr/>
            </a:pPr>
            <a:r>
              <a:rPr lang="fr-FR" sz="3600" u="sng" dirty="0">
                <a:solidFill>
                  <a:srgbClr val="F9FAFD"/>
                </a:solidFill>
                <a:latin typeface="Glacial Indifference" panose="020B0604020202020204" charset="0"/>
              </a:rPr>
              <a:t>L’oral dans la littérature</a:t>
            </a:r>
          </a:p>
          <a:p>
            <a:pPr marL="0" lvl="1" algn="just">
              <a:spcBef>
                <a:spcPct val="0"/>
              </a:spcBef>
              <a:spcAft>
                <a:spcPts val="600"/>
              </a:spcAft>
              <a:defRPr/>
            </a:pPr>
            <a:endParaRPr lang="fr-FR" sz="100" dirty="0">
              <a:solidFill>
                <a:srgbClr val="F9FAFD"/>
              </a:solidFill>
              <a:latin typeface="Glacial Indifference" panose="020B0604020202020204" charset="0"/>
            </a:endParaRPr>
          </a:p>
          <a:p>
            <a:pPr marL="0" lvl="1" algn="just">
              <a:lnSpc>
                <a:spcPct val="110000"/>
              </a:lnSpc>
              <a:spcBef>
                <a:spcPct val="0"/>
              </a:spcBef>
              <a:spcAft>
                <a:spcPts val="600"/>
              </a:spcAft>
              <a:defRPr/>
            </a:pPr>
            <a:r>
              <a:rPr lang="fr-FR" sz="3400" dirty="0">
                <a:solidFill>
                  <a:srgbClr val="F9FAFD"/>
                </a:solidFill>
                <a:latin typeface="Glacial Indifference" panose="020B0604020202020204" charset="0"/>
              </a:rPr>
              <a:t>Exemple du roman autobiographique </a:t>
            </a:r>
            <a:r>
              <a:rPr lang="fr-FR" sz="3400" i="1" u="sng" dirty="0">
                <a:solidFill>
                  <a:srgbClr val="F9FAFD"/>
                </a:solidFill>
                <a:latin typeface="Glacial Indifference" panose="020B0604020202020204" charset="0"/>
              </a:rPr>
              <a:t>Le Feu</a:t>
            </a:r>
            <a:r>
              <a:rPr lang="fr-FR" sz="3400" i="1" dirty="0">
                <a:solidFill>
                  <a:srgbClr val="F9FAFD"/>
                </a:solidFill>
                <a:latin typeface="Glacial Indifference" panose="020B0604020202020204" charset="0"/>
              </a:rPr>
              <a:t>, </a:t>
            </a:r>
            <a:r>
              <a:rPr lang="fr-FR" sz="3400" dirty="0">
                <a:solidFill>
                  <a:srgbClr val="F9FAFD"/>
                </a:solidFill>
                <a:latin typeface="Glacial Indifference" panose="020B0604020202020204" charset="0"/>
              </a:rPr>
              <a:t>d’Henri Barbusse, l’un des écrivains qui ont exploité le plus </a:t>
            </a:r>
            <a:r>
              <a:rPr lang="fr-FR" sz="3400" u="sng" dirty="0">
                <a:solidFill>
                  <a:srgbClr val="F9FAFD"/>
                </a:solidFill>
                <a:latin typeface="Glacial Indifference" panose="020B0604020202020204" charset="0"/>
              </a:rPr>
              <a:t>l’argot militaire</a:t>
            </a:r>
            <a:r>
              <a:rPr lang="fr-FR" sz="3400" dirty="0">
                <a:solidFill>
                  <a:srgbClr val="F9FAFD"/>
                </a:solidFill>
                <a:latin typeface="Glacial Indifference" panose="020B0604020202020204" charset="0"/>
              </a:rPr>
              <a:t> → récit de l’expérience de l’auteur au front pendant la Première Guerre Mondiale, lauréat du prix Goncourt de l’année 1916</a:t>
            </a:r>
          </a:p>
          <a:p>
            <a:pPr marL="0" lvl="1" algn="just">
              <a:spcBef>
                <a:spcPct val="0"/>
              </a:spcBef>
              <a:spcAft>
                <a:spcPts val="600"/>
              </a:spcAft>
              <a:defRPr/>
            </a:pPr>
            <a:r>
              <a:rPr lang="fr-FR" sz="3500" dirty="0">
                <a:solidFill>
                  <a:srgbClr val="F9FAFD"/>
                </a:solidFill>
                <a:latin typeface="Glacial Indifference" panose="020B0604020202020204" charset="0"/>
              </a:rPr>
              <a:t>	↓</a:t>
            </a:r>
          </a:p>
          <a:p>
            <a:pPr marL="0" lvl="1" algn="just">
              <a:spcBef>
                <a:spcPct val="0"/>
              </a:spcBef>
              <a:defRPr/>
            </a:pPr>
            <a:r>
              <a:rPr lang="fr-FR" sz="3300" i="1" dirty="0">
                <a:solidFill>
                  <a:srgbClr val="F9FAFD"/>
                </a:solidFill>
                <a:latin typeface="Glacial Indifference" panose="020B0604020202020204" charset="0"/>
              </a:rPr>
              <a:t>Ce n’était pas un trou d’écoute ordinaire, </a:t>
            </a:r>
            <a:r>
              <a:rPr lang="fr-FR" sz="3300" i="1" dirty="0" err="1">
                <a:solidFill>
                  <a:srgbClr val="F9FAFD"/>
                </a:solidFill>
                <a:latin typeface="Glacial Indifference" panose="020B0604020202020204" charset="0"/>
              </a:rPr>
              <a:t>oùsqu’on</a:t>
            </a:r>
            <a:r>
              <a:rPr lang="fr-FR" sz="3300" i="1" dirty="0">
                <a:solidFill>
                  <a:srgbClr val="F9FAFD"/>
                </a:solidFill>
                <a:latin typeface="Glacial Indifference" panose="020B0604020202020204" charset="0"/>
              </a:rPr>
              <a:t> </a:t>
            </a:r>
            <a:r>
              <a:rPr lang="fr-FR" sz="3300" i="1" dirty="0" err="1">
                <a:solidFill>
                  <a:srgbClr val="F9FAFD"/>
                </a:solidFill>
                <a:latin typeface="Glacial Indifference" panose="020B0604020202020204" charset="0"/>
              </a:rPr>
              <a:t>vat’et</a:t>
            </a:r>
            <a:r>
              <a:rPr lang="fr-FR" sz="3300" i="1" dirty="0">
                <a:solidFill>
                  <a:srgbClr val="F9FAFD"/>
                </a:solidFill>
                <a:latin typeface="Glacial Indifference" panose="020B0604020202020204" charset="0"/>
              </a:rPr>
              <a:t> vient en service régulier. C’était un trou d’obus qui </a:t>
            </a:r>
            <a:r>
              <a:rPr lang="fr-FR" sz="3300" i="1" dirty="0" err="1">
                <a:solidFill>
                  <a:srgbClr val="F9FAFD"/>
                </a:solidFill>
                <a:latin typeface="Glacial Indifference" panose="020B0604020202020204" charset="0"/>
              </a:rPr>
              <a:t>r’ssemblait</a:t>
            </a:r>
            <a:r>
              <a:rPr lang="fr-FR" sz="3300" i="1" dirty="0">
                <a:solidFill>
                  <a:srgbClr val="F9FAFD"/>
                </a:solidFill>
                <a:latin typeface="Glacial Indifference" panose="020B0604020202020204" charset="0"/>
              </a:rPr>
              <a:t> à un </a:t>
            </a:r>
            <a:r>
              <a:rPr lang="fr-FR" sz="3300" i="1" dirty="0" err="1">
                <a:solidFill>
                  <a:srgbClr val="F9FAFD"/>
                </a:solidFill>
                <a:latin typeface="Glacial Indifference" panose="020B0604020202020204" charset="0"/>
              </a:rPr>
              <a:t>aut’trou</a:t>
            </a:r>
            <a:r>
              <a:rPr lang="fr-FR" sz="3300" i="1" dirty="0">
                <a:solidFill>
                  <a:srgbClr val="F9FAFD"/>
                </a:solidFill>
                <a:latin typeface="Glacial Indifference" panose="020B0604020202020204" charset="0"/>
              </a:rPr>
              <a:t> d’obus, ni plus ni moins. On nous avait dit jeudi : « Postez-vous là, et tirez sans arrêt », qu’on nous avait dit jeudi. Y a bien eu l’lendemain un type de liaison du 5</a:t>
            </a:r>
            <a:r>
              <a:rPr lang="fr-FR" sz="3300" i="1" baseline="30000" dirty="0">
                <a:solidFill>
                  <a:srgbClr val="F9FAFD"/>
                </a:solidFill>
                <a:latin typeface="Glacial Indifference" panose="020B0604020202020204" charset="0"/>
              </a:rPr>
              <a:t>ème</a:t>
            </a:r>
            <a:r>
              <a:rPr lang="fr-FR" sz="3300" i="1" dirty="0">
                <a:solidFill>
                  <a:srgbClr val="F9FAFD"/>
                </a:solidFill>
                <a:latin typeface="Glacial Indifference" panose="020B0604020202020204" charset="0"/>
              </a:rPr>
              <a:t> bataillon qu’est v’nu montrer son </a:t>
            </a:r>
            <a:r>
              <a:rPr lang="fr-FR" sz="3300" i="1" dirty="0" err="1">
                <a:solidFill>
                  <a:srgbClr val="F9FAFD"/>
                </a:solidFill>
                <a:latin typeface="Glacial Indifference" panose="020B0604020202020204" charset="0"/>
              </a:rPr>
              <a:t>naz</a:t>
            </a:r>
            <a:r>
              <a:rPr lang="fr-FR" sz="3300" i="1" dirty="0">
                <a:solidFill>
                  <a:srgbClr val="F9FAFD"/>
                </a:solidFill>
                <a:latin typeface="Glacial Indifference" panose="020B0604020202020204" charset="0"/>
              </a:rPr>
              <a:t>.</a:t>
            </a:r>
            <a:endParaRPr kumimoji="0" lang="fr-FR" sz="33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1" indent="0" algn="r" defTabSz="914400" rtl="0" eaLnBrk="1" fontAlgn="auto" latinLnBrk="0" hangingPunct="1">
              <a:lnSpc>
                <a:spcPct val="100000"/>
              </a:lnSpc>
              <a:spcBef>
                <a:spcPct val="0"/>
              </a:spcBef>
              <a:spcAft>
                <a:spcPts val="600"/>
              </a:spcAft>
              <a:buClrTx/>
              <a:buSzTx/>
              <a:buFontTx/>
              <a:buNone/>
              <a:tabLst/>
              <a:defRPr/>
            </a:pPr>
            <a:r>
              <a:rPr kumimoji="0" lang="fr-FR" sz="2800" b="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Extrait du roman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Feu</a:t>
            </a:r>
          </a:p>
          <a:p>
            <a:pPr marL="0" marR="0" lvl="1" indent="0" algn="just" defTabSz="914400" rtl="0" eaLnBrk="1" fontAlgn="auto" latinLnBrk="0" hangingPunct="1">
              <a:lnSpc>
                <a:spcPct val="100000"/>
              </a:lnSpc>
              <a:spcBef>
                <a:spcPct val="0"/>
              </a:spcBef>
              <a:spcAft>
                <a:spcPts val="600"/>
              </a:spcAft>
              <a:buClrTx/>
              <a:buSzTx/>
              <a:buFontTx/>
              <a:buNone/>
              <a:tabLst/>
              <a:defRPr/>
            </a:pPr>
            <a:endParaRPr lang="fr-FR" sz="3300" i="1" dirty="0">
              <a:solidFill>
                <a:srgbClr val="F9FAFD"/>
              </a:solidFill>
              <a:latin typeface="Glacial Indifference" panose="020B0604020202020204" charset="0"/>
            </a:endParaRPr>
          </a:p>
          <a:p>
            <a:pPr marL="0" marR="0" lvl="1" indent="0" algn="just" defTabSz="914400" rtl="0" eaLnBrk="1" fontAlgn="auto" latinLnBrk="0" hangingPunct="1">
              <a:lnSpc>
                <a:spcPct val="100000"/>
              </a:lnSpc>
              <a:spcBef>
                <a:spcPct val="0"/>
              </a:spcBef>
              <a:buClrTx/>
              <a:buSzTx/>
              <a:buFontTx/>
              <a:buNone/>
              <a:tabLst/>
              <a:defRPr/>
            </a:pPr>
            <a:r>
              <a:rPr kumimoji="0" lang="it-IT" sz="33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Non era un buco di vedetta solito dove si va e viene in servizio regolare. Era un buco d'obice tale quale un altro buco d'obice, né più né meno. Giovedì ci avevano detto: "Mettetevi là, e continuate a tirare sempre", ci avevano detto! Il giorno dopo un tizio di collegamento del 5° Battaglione è venuto a far vedere il naso</a:t>
            </a:r>
          </a:p>
          <a:p>
            <a:pPr marL="0" marR="0" lvl="1" indent="0" algn="r" defTabSz="914400" rtl="0" eaLnBrk="1" fontAlgn="auto" latinLnBrk="0" hangingPunct="1">
              <a:lnSpc>
                <a:spcPct val="100000"/>
              </a:lnSpc>
              <a:spcBef>
                <a:spcPct val="0"/>
              </a:spcBef>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Il fuoco</a:t>
            </a:r>
            <a:r>
              <a:rPr lang="fr-FR" sz="2800" dirty="0">
                <a:solidFill>
                  <a:srgbClr val="F9FAFD"/>
                </a:solidFill>
                <a:latin typeface="Glacial Indifference" panose="020B0604020202020204" charset="0"/>
              </a:rPr>
              <a:t>, traduzione di Giannetto Bisi</a:t>
            </a:r>
            <a:endPar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291689806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7383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2348716"/>
            <a:ext cx="16459200" cy="6294031"/>
          </a:xfrm>
          <a:prstGeom prst="rect">
            <a:avLst/>
          </a:prstGeom>
        </p:spPr>
        <p:txBody>
          <a:bodyPr wrap="square" lIns="0" tIns="0" rIns="0" bIns="0" rtlCol="0" anchor="t">
            <a:spAutoFit/>
          </a:bodyPr>
          <a:lstStyle/>
          <a:p>
            <a:pPr marL="0" lvl="1" algn="just">
              <a:spcBef>
                <a:spcPct val="0"/>
              </a:spcBef>
              <a:spcAft>
                <a:spcPts val="3600"/>
              </a:spcAft>
              <a:defRPr/>
            </a:pPr>
            <a:r>
              <a:rPr lang="fr-FR" sz="3600" u="sng" dirty="0">
                <a:solidFill>
                  <a:srgbClr val="F9FAFD"/>
                </a:solidFill>
                <a:latin typeface="Glacial Indifference" panose="020B0604020202020204" charset="0"/>
              </a:rPr>
              <a:t>L’oral dans la littérature</a:t>
            </a:r>
            <a:endParaRPr lang="fr-FR" sz="3500" dirty="0">
              <a:solidFill>
                <a:srgbClr val="F9FAFD"/>
              </a:solidFill>
              <a:latin typeface="Glacial Indifference" panose="020B0604020202020204" charset="0"/>
            </a:endParaRPr>
          </a:p>
          <a:p>
            <a:pPr lvl="1" indent="-457200" algn="just">
              <a:lnSpc>
                <a:spcPct val="110000"/>
              </a:lnSpc>
              <a:spcBef>
                <a:spcPct val="0"/>
              </a:spcBef>
              <a:buFont typeface="Arial" panose="020B0604020202020204" pitchFamily="34" charset="0"/>
              <a:buChar char="•"/>
              <a:defRPr/>
            </a:pPr>
            <a:r>
              <a:rPr lang="fr-FR" sz="3500" u="sng" dirty="0">
                <a:solidFill>
                  <a:srgbClr val="F9FAFD"/>
                </a:solidFill>
                <a:latin typeface="Glacial Indifference" panose="020B0604020202020204" charset="0"/>
              </a:rPr>
              <a:t>Louis-Ferdinand Céline</a:t>
            </a:r>
            <a:r>
              <a:rPr lang="fr-FR" sz="3500" dirty="0">
                <a:solidFill>
                  <a:srgbClr val="F9FAFD"/>
                </a:solidFill>
                <a:latin typeface="Glacial Indifference" panose="020B0604020202020204" charset="0"/>
              </a:rPr>
              <a:t> → c’est l’auteur du XX</a:t>
            </a:r>
            <a:r>
              <a:rPr lang="fr-FR" sz="3500" baseline="30000" dirty="0">
                <a:solidFill>
                  <a:srgbClr val="F9FAFD"/>
                </a:solidFill>
                <a:latin typeface="Glacial Indifference" panose="020B0604020202020204" charset="0"/>
              </a:rPr>
              <a:t>ème</a:t>
            </a:r>
            <a:r>
              <a:rPr lang="fr-FR" sz="3500" dirty="0">
                <a:solidFill>
                  <a:srgbClr val="F9FAFD"/>
                </a:solidFill>
                <a:latin typeface="Glacial Indifference" panose="020B0604020202020204" charset="0"/>
              </a:rPr>
              <a:t> siècle le plus traduit et diffusé dans le monde après Marcel Proust. Son œuvre la plus connue est </a:t>
            </a:r>
            <a:r>
              <a:rPr lang="fr-FR" sz="3500" i="1" u="sng" dirty="0">
                <a:solidFill>
                  <a:srgbClr val="F9FAFD"/>
                </a:solidFill>
                <a:latin typeface="Glacial Indifference" panose="020B0604020202020204" charset="0"/>
              </a:rPr>
              <a:t>Voyage au bout de la nuit</a:t>
            </a:r>
            <a:r>
              <a:rPr lang="fr-FR" sz="3500" dirty="0">
                <a:solidFill>
                  <a:srgbClr val="F9FAFD"/>
                </a:solidFill>
                <a:latin typeface="Glacial Indifference" panose="020B0604020202020204" charset="0"/>
              </a:rPr>
              <a:t> (1932). </a:t>
            </a:r>
          </a:p>
          <a:p>
            <a:pPr lvl="1" algn="just">
              <a:lnSpc>
                <a:spcPct val="110000"/>
              </a:lnSpc>
              <a:spcBef>
                <a:spcPct val="0"/>
              </a:spcBef>
              <a:defRPr/>
            </a:pPr>
            <a:r>
              <a:rPr lang="fr-FR" sz="3500" dirty="0">
                <a:solidFill>
                  <a:srgbClr val="F9FAFD"/>
                </a:solidFill>
                <a:latin typeface="Glacial Indifference" panose="020B0604020202020204" charset="0"/>
              </a:rPr>
              <a:t>Son style est très varié, parfois familier et argotique, d’autres fois soutenu et même technique. </a:t>
            </a:r>
          </a:p>
          <a:p>
            <a:pPr lvl="1" algn="just">
              <a:lnSpc>
                <a:spcPct val="110000"/>
              </a:lnSpc>
              <a:spcBef>
                <a:spcPct val="0"/>
              </a:spcBef>
              <a:defRPr/>
            </a:pPr>
            <a:r>
              <a:rPr lang="fr-FR" sz="3500" dirty="0">
                <a:solidFill>
                  <a:srgbClr val="F9FAFD"/>
                </a:solidFill>
                <a:latin typeface="Glacial Indifference" panose="020B0604020202020204" charset="0"/>
              </a:rPr>
              <a:t>Dans </a:t>
            </a:r>
            <a:r>
              <a:rPr lang="fr-FR" sz="3500" i="1" dirty="0">
                <a:solidFill>
                  <a:srgbClr val="F9FAFD"/>
                </a:solidFill>
                <a:latin typeface="Glacial Indifference" panose="020B0604020202020204" charset="0"/>
              </a:rPr>
              <a:t>Mort à crédit</a:t>
            </a:r>
            <a:r>
              <a:rPr lang="fr-FR" sz="3500" dirty="0">
                <a:solidFill>
                  <a:srgbClr val="F9FAFD"/>
                </a:solidFill>
                <a:latin typeface="Glacial Indifference" panose="020B0604020202020204" charset="0"/>
              </a:rPr>
              <a:t> (1936), en particulier, il exploite la </a:t>
            </a:r>
            <a:r>
              <a:rPr lang="fr-FR" sz="3500" u="sng" dirty="0">
                <a:solidFill>
                  <a:srgbClr val="F9FAFD"/>
                </a:solidFill>
                <a:latin typeface="Glacial Indifference" panose="020B0604020202020204" charset="0"/>
              </a:rPr>
              <a:t>ponctuation</a:t>
            </a:r>
            <a:r>
              <a:rPr lang="fr-FR" sz="3500" dirty="0">
                <a:solidFill>
                  <a:srgbClr val="F9FAFD"/>
                </a:solidFill>
                <a:latin typeface="Glacial Indifference" panose="020B0604020202020204" charset="0"/>
              </a:rPr>
              <a:t>, les phrases exclamatives et les points de suspension pour véhiculer des </a:t>
            </a:r>
            <a:r>
              <a:rPr lang="fr-FR" sz="3500" u="sng" dirty="0">
                <a:solidFill>
                  <a:srgbClr val="F9FAFD"/>
                </a:solidFill>
                <a:latin typeface="Glacial Indifference" panose="020B0604020202020204" charset="0"/>
              </a:rPr>
              <a:t>émotions</a:t>
            </a:r>
            <a:r>
              <a:rPr lang="fr-FR" sz="3500" dirty="0">
                <a:solidFill>
                  <a:srgbClr val="F9FAFD"/>
                </a:solidFill>
                <a:latin typeface="Glacial Indifference" panose="020B0604020202020204" charset="0"/>
              </a:rPr>
              <a:t>, en créant une fusion entre langue écrite et orale.</a:t>
            </a:r>
          </a:p>
          <a:p>
            <a:pPr lvl="1" indent="-457200" algn="just">
              <a:spcBef>
                <a:spcPct val="0"/>
              </a:spcBef>
              <a:spcAft>
                <a:spcPts val="600"/>
              </a:spcAft>
              <a:buFont typeface="Arial" panose="020B0604020202020204" pitchFamily="34" charset="0"/>
              <a:buChar char="•"/>
              <a:defRPr/>
            </a:pPr>
            <a:endParaRPr lang="fr-FR" sz="35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155551203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1143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1333500"/>
            <a:ext cx="16459200" cy="8879354"/>
          </a:xfrm>
          <a:prstGeom prst="rect">
            <a:avLst/>
          </a:prstGeom>
        </p:spPr>
        <p:txBody>
          <a:bodyPr wrap="square" lIns="0" tIns="0" rIns="0" bIns="0" rtlCol="0" anchor="t">
            <a:spAutoFit/>
          </a:bodyPr>
          <a:lstStyle/>
          <a:p>
            <a:pPr marL="0" lvl="1" algn="just">
              <a:spcBef>
                <a:spcPct val="0"/>
              </a:spcBef>
              <a:spcAft>
                <a:spcPts val="3600"/>
              </a:spcAft>
              <a:defRPr/>
            </a:pPr>
            <a:r>
              <a:rPr lang="fr-FR" sz="3600" u="sng" dirty="0">
                <a:solidFill>
                  <a:srgbClr val="F9FAFD"/>
                </a:solidFill>
                <a:latin typeface="Glacial Indifference" panose="020B0604020202020204" charset="0"/>
              </a:rPr>
              <a:t>L’oral dans la littérature</a:t>
            </a:r>
            <a:endParaRPr lang="fr-FR" sz="3500" dirty="0">
              <a:solidFill>
                <a:srgbClr val="F9FAFD"/>
              </a:solidFill>
              <a:latin typeface="Glacial Indifference" panose="020B0604020202020204" charset="0"/>
            </a:endParaRPr>
          </a:p>
          <a:p>
            <a:pPr marL="0" lvl="1" algn="just">
              <a:spcBef>
                <a:spcPct val="0"/>
              </a:spcBef>
              <a:spcAft>
                <a:spcPts val="3000"/>
              </a:spcAft>
              <a:defRPr/>
            </a:pPr>
            <a:r>
              <a:rPr lang="fr-FR" sz="3500" u="sng" dirty="0">
                <a:solidFill>
                  <a:srgbClr val="F9FAFD"/>
                </a:solidFill>
                <a:latin typeface="Glacial Indifference" panose="020B0604020202020204" charset="0"/>
              </a:rPr>
              <a:t>Céline</a:t>
            </a:r>
            <a:r>
              <a:rPr lang="fr-FR" sz="3500" dirty="0">
                <a:solidFill>
                  <a:srgbClr val="F9FAFD"/>
                </a:solidFill>
                <a:latin typeface="Glacial Indifference" panose="020B0604020202020204" charset="0"/>
              </a:rPr>
              <a:t> </a:t>
            </a:r>
          </a:p>
          <a:p>
            <a:pPr marL="0" lvl="1" algn="just">
              <a:lnSpc>
                <a:spcPct val="110000"/>
              </a:lnSpc>
              <a:spcBef>
                <a:spcPct val="0"/>
              </a:spcBef>
              <a:defRPr/>
            </a:pPr>
            <a:r>
              <a:rPr lang="fr-FR" sz="3400" dirty="0">
                <a:solidFill>
                  <a:srgbClr val="F9FAFD"/>
                </a:solidFill>
                <a:latin typeface="Glacial Indifference" panose="020B0604020202020204" charset="0"/>
              </a:rPr>
              <a:t>« Tu les crois malades ?… Ça gémit… ça rote… ça titube… ça pustule… Tu veux vider ta salle d’attente ? Instantanément ? même de ceux qui s’en étranglent à se ramoner les glaviots ?… Propose un coup de cinéma !… un apéro gratuit en face !… tu vas voir combien qu’il t’en reste… S’ils viennent te relancer c’est d’abord parce qu’ils s’emmerdent. T’en vois pas un la veille des fêtes… »</a:t>
            </a:r>
          </a:p>
          <a:p>
            <a:pPr marL="0" lvl="1" algn="r">
              <a:spcBef>
                <a:spcPct val="0"/>
              </a:spcBef>
              <a:spcAft>
                <a:spcPts val="4200"/>
              </a:spcAft>
              <a:defRPr/>
            </a:pPr>
            <a:r>
              <a:rPr lang="fr-FR" sz="2800" i="1" dirty="0">
                <a:solidFill>
                  <a:srgbClr val="F9FAFD"/>
                </a:solidFill>
                <a:latin typeface="Glacial Indifference" panose="020B0604020202020204" charset="0"/>
              </a:rPr>
              <a:t>Mort à crédit</a:t>
            </a:r>
            <a:r>
              <a:rPr lang="fr-FR" sz="2800" dirty="0">
                <a:solidFill>
                  <a:srgbClr val="F9FAFD"/>
                </a:solidFill>
                <a:latin typeface="Glacial Indifference" panose="020B0604020202020204" charset="0"/>
              </a:rPr>
              <a:t>, p. 21.</a:t>
            </a:r>
          </a:p>
          <a:p>
            <a:pPr marL="0" lvl="1" algn="just">
              <a:spcBef>
                <a:spcPct val="0"/>
              </a:spcBef>
              <a:spcAft>
                <a:spcPts val="1200"/>
              </a:spcAft>
              <a:defRPr/>
            </a:pPr>
            <a:r>
              <a:rPr lang="it-IT" sz="3300" i="1" dirty="0">
                <a:solidFill>
                  <a:srgbClr val="F9FAFD"/>
                </a:solidFill>
                <a:latin typeface="Glacial Indifference" panose="020B0604020202020204" charset="0"/>
              </a:rPr>
              <a:t>Li credi malati tu ?.. Uno geme.. un altro rutta... quello barcolla... questo è pieno di pustole... Vuoi vuotar la sala d'aspetto ? Istantaneamente ?... anche di quelli che s'accaniscono ad espettorare fino a farsi schiattare il petto ? Proponi una botta di cinema! ... un aperitivo gratis, sbattuto in faccia! ... vedrai quanti ne resteranno... Se vengono a cercarti, è soprattutto perché si scocciano. Mica ne vedi uno la vigilia d'una festa...</a:t>
            </a:r>
          </a:p>
          <a:p>
            <a:pPr marL="0" lvl="1" algn="r">
              <a:spcBef>
                <a:spcPct val="0"/>
              </a:spcBef>
              <a:spcAft>
                <a:spcPts val="600"/>
              </a:spcAft>
              <a:defRPr/>
            </a:pPr>
            <a:r>
              <a:rPr lang="it-IT" sz="2600" dirty="0">
                <a:solidFill>
                  <a:srgbClr val="F9FAFD"/>
                </a:solidFill>
                <a:latin typeface="Glacial Indifference" panose="020B0604020202020204" charset="0"/>
              </a:rPr>
              <a:t>Traduction de Giorgio Caproni</a:t>
            </a:r>
            <a:endParaRPr lang="fr-FR" sz="26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341239785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5715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2019300"/>
            <a:ext cx="16459200" cy="7463582"/>
          </a:xfrm>
          <a:prstGeom prst="rect">
            <a:avLst/>
          </a:prstGeom>
        </p:spPr>
        <p:txBody>
          <a:bodyPr wrap="square" lIns="0" tIns="0" rIns="0" bIns="0" rtlCol="0" anchor="t">
            <a:spAutoFit/>
          </a:bodyPr>
          <a:lstStyle/>
          <a:p>
            <a:pPr marL="0" lvl="1" algn="just">
              <a:spcBef>
                <a:spcPct val="0"/>
              </a:spcBef>
              <a:spcAft>
                <a:spcPts val="4200"/>
              </a:spcAft>
              <a:defRPr/>
            </a:pPr>
            <a:r>
              <a:rPr lang="fr-FR" sz="3600" u="sng" dirty="0">
                <a:solidFill>
                  <a:srgbClr val="F9FAFD"/>
                </a:solidFill>
                <a:latin typeface="Glacial Indifference" panose="020B0604020202020204" charset="0"/>
              </a:rPr>
              <a:t>L’oral dans la littérature</a:t>
            </a:r>
            <a:endParaRPr lang="fr-FR" sz="3500" dirty="0">
              <a:solidFill>
                <a:srgbClr val="F9FAFD"/>
              </a:solidFill>
              <a:latin typeface="Glacial Indifference" panose="020B0604020202020204" charset="0"/>
            </a:endParaRPr>
          </a:p>
          <a:p>
            <a:pPr lvl="1" indent="-457200" algn="just">
              <a:lnSpc>
                <a:spcPct val="110000"/>
              </a:lnSpc>
              <a:spcBef>
                <a:spcPct val="0"/>
              </a:spcBef>
              <a:buFont typeface="Arial" panose="020B0604020202020204" pitchFamily="34" charset="0"/>
              <a:buChar char="•"/>
              <a:defRPr/>
            </a:pPr>
            <a:r>
              <a:rPr lang="fr-FR" sz="3500" u="sng" dirty="0">
                <a:solidFill>
                  <a:srgbClr val="F9FAFD"/>
                </a:solidFill>
                <a:latin typeface="Glacial Indifference" panose="020B0604020202020204" charset="0"/>
              </a:rPr>
              <a:t>Raymond Queneau</a:t>
            </a:r>
            <a:r>
              <a:rPr lang="fr-FR" sz="3500" dirty="0">
                <a:solidFill>
                  <a:srgbClr val="F9FAFD"/>
                </a:solidFill>
                <a:latin typeface="Glacial Indifference" panose="020B0604020202020204" charset="0"/>
              </a:rPr>
              <a:t> → selon lui, une </a:t>
            </a:r>
            <a:r>
              <a:rPr lang="fr-FR" sz="3500" u="sng" dirty="0">
                <a:solidFill>
                  <a:srgbClr val="F9FAFD"/>
                </a:solidFill>
                <a:latin typeface="Glacial Indifference" panose="020B0604020202020204" charset="0"/>
              </a:rPr>
              <a:t>triple réforme</a:t>
            </a:r>
            <a:r>
              <a:rPr lang="fr-FR" sz="3500" dirty="0">
                <a:solidFill>
                  <a:srgbClr val="F9FAFD"/>
                </a:solidFill>
                <a:latin typeface="Glacial Indifference" panose="020B0604020202020204" charset="0"/>
              </a:rPr>
              <a:t> est nécessaire afin de renouveler le français </a:t>
            </a:r>
          </a:p>
          <a:p>
            <a:pPr marL="914400" lvl="3" algn="just">
              <a:lnSpc>
                <a:spcPct val="110000"/>
              </a:lnSpc>
              <a:spcBef>
                <a:spcPct val="0"/>
              </a:spcBef>
              <a:defRPr/>
            </a:pPr>
            <a:r>
              <a:rPr lang="fr-FR" sz="3500" dirty="0">
                <a:solidFill>
                  <a:srgbClr val="F9FAFD"/>
                </a:solidFill>
                <a:latin typeface="Glacial Indifference" panose="020B0604020202020204" charset="0"/>
              </a:rPr>
              <a:t>	↓</a:t>
            </a:r>
          </a:p>
          <a:p>
            <a:pPr lvl="1" algn="just">
              <a:lnSpc>
                <a:spcPct val="110000"/>
              </a:lnSpc>
              <a:spcBef>
                <a:spcPct val="0"/>
              </a:spcBef>
              <a:spcAft>
                <a:spcPts val="1800"/>
              </a:spcAft>
              <a:defRPr/>
            </a:pPr>
            <a:r>
              <a:rPr lang="fr-FR" sz="3500" dirty="0">
                <a:solidFill>
                  <a:srgbClr val="F9FAFD"/>
                </a:solidFill>
                <a:latin typeface="Glacial Indifference" panose="020B0604020202020204" charset="0"/>
              </a:rPr>
              <a:t>« pour passer du français écrit ancien, né à la Renaissance, fixé au XVII</a:t>
            </a:r>
            <a:r>
              <a:rPr lang="fr-FR" sz="3500" baseline="30000" dirty="0">
                <a:solidFill>
                  <a:srgbClr val="F9FAFD"/>
                </a:solidFill>
                <a:latin typeface="Glacial Indifference" panose="020B0604020202020204" charset="0"/>
              </a:rPr>
              <a:t>ème</a:t>
            </a:r>
            <a:r>
              <a:rPr lang="fr-FR" sz="3500" dirty="0">
                <a:solidFill>
                  <a:srgbClr val="F9FAFD"/>
                </a:solidFill>
                <a:latin typeface="Glacial Indifference" panose="020B0604020202020204" charset="0"/>
              </a:rPr>
              <a:t> siècle et légèrement rénové par les Romantiques, pour passer de ce langage, qui ne fait que survivre, à un français moderne écrit, au troisième français, correspondant à la langue réellement parlée, il faut opérer une triple réforme, ou révolution : l’une concerne le </a:t>
            </a:r>
            <a:r>
              <a:rPr lang="fr-FR" sz="3500" u="sng" dirty="0">
                <a:solidFill>
                  <a:srgbClr val="F9FAFD"/>
                </a:solidFill>
                <a:latin typeface="Glacial Indifference" panose="020B0604020202020204" charset="0"/>
              </a:rPr>
              <a:t>vocabulaire</a:t>
            </a:r>
            <a:r>
              <a:rPr lang="fr-FR" sz="3500" dirty="0">
                <a:solidFill>
                  <a:srgbClr val="F9FAFD"/>
                </a:solidFill>
                <a:latin typeface="Glacial Indifference" panose="020B0604020202020204" charset="0"/>
              </a:rPr>
              <a:t>, la seconde la </a:t>
            </a:r>
            <a:r>
              <a:rPr lang="fr-FR" sz="3500" u="sng" dirty="0">
                <a:solidFill>
                  <a:srgbClr val="F9FAFD"/>
                </a:solidFill>
                <a:latin typeface="Glacial Indifference" panose="020B0604020202020204" charset="0"/>
              </a:rPr>
              <a:t>syntaxe</a:t>
            </a:r>
            <a:r>
              <a:rPr lang="fr-FR" sz="3500" dirty="0">
                <a:solidFill>
                  <a:srgbClr val="F9FAFD"/>
                </a:solidFill>
                <a:latin typeface="Glacial Indifference" panose="020B0604020202020204" charset="0"/>
              </a:rPr>
              <a:t>, la troisième l’</a:t>
            </a:r>
            <a:r>
              <a:rPr lang="fr-FR" sz="3500" u="sng" dirty="0">
                <a:solidFill>
                  <a:srgbClr val="F9FAFD"/>
                </a:solidFill>
                <a:latin typeface="Glacial Indifference" panose="020B0604020202020204" charset="0"/>
              </a:rPr>
              <a:t>orthographe</a:t>
            </a:r>
            <a:r>
              <a:rPr lang="fr-FR" sz="3500" dirty="0">
                <a:solidFill>
                  <a:srgbClr val="F9FAFD"/>
                </a:solidFill>
                <a:latin typeface="Glacial Indifference" panose="020B0604020202020204" charset="0"/>
              </a:rPr>
              <a:t> »</a:t>
            </a:r>
          </a:p>
          <a:p>
            <a:pPr marL="0" lvl="1" algn="r">
              <a:spcBef>
                <a:spcPct val="0"/>
              </a:spcBef>
              <a:defRPr/>
            </a:pPr>
            <a:r>
              <a:rPr lang="fr-FR" sz="2800" dirty="0">
                <a:solidFill>
                  <a:srgbClr val="F9FAFD"/>
                </a:solidFill>
                <a:latin typeface="Glacial Indifference" panose="020B0604020202020204" charset="0"/>
              </a:rPr>
              <a:t>« Écrit en 1937 », p. 19. </a:t>
            </a:r>
          </a:p>
          <a:p>
            <a:pPr marL="0" lvl="1" algn="just">
              <a:spcBef>
                <a:spcPct val="0"/>
              </a:spcBef>
              <a:defRPr/>
            </a:pPr>
            <a:endParaRPr lang="fr-FR" sz="3500" dirty="0">
              <a:solidFill>
                <a:srgbClr val="F9FAFD"/>
              </a:solidFill>
              <a:latin typeface="Glacial Indifference" panose="020B0604020202020204" charset="0"/>
            </a:endParaRPr>
          </a:p>
          <a:p>
            <a:pPr lvl="1" algn="just">
              <a:spcBef>
                <a:spcPct val="0"/>
              </a:spcBef>
              <a:defRPr/>
            </a:pPr>
            <a:r>
              <a:rPr lang="fr-FR" sz="2800" dirty="0">
                <a:solidFill>
                  <a:srgbClr val="F9FAFD"/>
                </a:solidFill>
                <a:latin typeface="Glacial Indifference" panose="020B0604020202020204" charset="0"/>
              </a:rPr>
              <a:t>Queneau, R., « Écrit en 1937 », Préliminaires, dans Bâtons, chiffres et lettres, Paris, Gallimard, 1965.</a:t>
            </a:r>
          </a:p>
        </p:txBody>
      </p:sp>
    </p:spTree>
    <p:extLst>
      <p:ext uri="{BB962C8B-B14F-4D97-AF65-F5344CB8AC3E}">
        <p14:creationId xmlns:p14="http://schemas.microsoft.com/office/powerpoint/2010/main" val="16046803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7239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2171700"/>
            <a:ext cx="16459200" cy="7096173"/>
          </a:xfrm>
          <a:prstGeom prst="rect">
            <a:avLst/>
          </a:prstGeom>
        </p:spPr>
        <p:txBody>
          <a:bodyPr wrap="square" lIns="0" tIns="0" rIns="0" bIns="0" rtlCol="0" anchor="t">
            <a:spAutoFit/>
          </a:bodyPr>
          <a:lstStyle/>
          <a:p>
            <a:pPr marL="0" lvl="1" algn="just">
              <a:spcBef>
                <a:spcPct val="0"/>
              </a:spcBef>
              <a:spcAft>
                <a:spcPts val="4200"/>
              </a:spcAft>
              <a:defRPr/>
            </a:pPr>
            <a:r>
              <a:rPr lang="fr-FR" sz="3600" u="sng" dirty="0">
                <a:solidFill>
                  <a:srgbClr val="F9FAFD"/>
                </a:solidFill>
                <a:latin typeface="Glacial Indifference" panose="020B0604020202020204" charset="0"/>
              </a:rPr>
              <a:t>L’oral dans la littérature</a:t>
            </a:r>
            <a:endParaRPr lang="fr-FR" sz="3500" dirty="0">
              <a:solidFill>
                <a:srgbClr val="F9FAFD"/>
              </a:solidFill>
              <a:latin typeface="Glacial Indifference" panose="020B0604020202020204" charset="0"/>
            </a:endParaRPr>
          </a:p>
          <a:p>
            <a:pPr marL="0" lvl="1" algn="just">
              <a:lnSpc>
                <a:spcPct val="110000"/>
              </a:lnSpc>
              <a:spcBef>
                <a:spcPct val="0"/>
              </a:spcBef>
              <a:defRPr/>
            </a:pPr>
            <a:r>
              <a:rPr lang="fr-FR" sz="3500" dirty="0">
                <a:solidFill>
                  <a:srgbClr val="F9FAFD"/>
                </a:solidFill>
                <a:latin typeface="Glacial Indifference" panose="020B0604020202020204" charset="0"/>
              </a:rPr>
              <a:t>Dans ses œuvres, Queneau « met en scène la langue parlée avec finesse, souvent de façon burlesque » : il </a:t>
            </a:r>
            <a:r>
              <a:rPr lang="fr-FR" sz="3500" u="sng" dirty="0">
                <a:solidFill>
                  <a:srgbClr val="F9FAFD"/>
                </a:solidFill>
                <a:latin typeface="Glacial Indifference" panose="020B0604020202020204" charset="0"/>
              </a:rPr>
              <a:t>reproduit le langage parlé relâché</a:t>
            </a:r>
            <a:r>
              <a:rPr lang="fr-FR" sz="3500" dirty="0">
                <a:solidFill>
                  <a:srgbClr val="F9FAFD"/>
                </a:solidFill>
                <a:latin typeface="Glacial Indifference" panose="020B0604020202020204" charset="0"/>
              </a:rPr>
              <a:t>, grâce également à une </a:t>
            </a:r>
            <a:r>
              <a:rPr lang="fr-FR" sz="3500" u="sng" dirty="0">
                <a:solidFill>
                  <a:srgbClr val="F9FAFD"/>
                </a:solidFill>
                <a:latin typeface="Glacial Indifference" panose="020B0604020202020204" charset="0"/>
              </a:rPr>
              <a:t>orthographe phonétique</a:t>
            </a:r>
            <a:r>
              <a:rPr lang="fr-FR" sz="3500" dirty="0">
                <a:solidFill>
                  <a:srgbClr val="F9FAFD"/>
                </a:solidFill>
                <a:latin typeface="Glacial Indifference" panose="020B0604020202020204" charset="0"/>
              </a:rPr>
              <a:t> et « revendique le droit à une littérature dans cette "nouvelle langue vulgaire" qu’est le </a:t>
            </a:r>
            <a:r>
              <a:rPr lang="fr-FR" sz="3500" u="sng" dirty="0">
                <a:solidFill>
                  <a:srgbClr val="F9FAFD"/>
                </a:solidFill>
                <a:latin typeface="Glacial Indifference" panose="020B0604020202020204" charset="0"/>
              </a:rPr>
              <a:t>néo-français</a:t>
            </a:r>
            <a:r>
              <a:rPr lang="fr-FR" sz="3500" dirty="0">
                <a:solidFill>
                  <a:srgbClr val="F9FAFD"/>
                </a:solidFill>
                <a:latin typeface="Glacial Indifference" panose="020B0604020202020204" charset="0"/>
              </a:rPr>
              <a:t> ».</a:t>
            </a:r>
          </a:p>
          <a:p>
            <a:pPr marL="0" lvl="1" algn="r">
              <a:spcBef>
                <a:spcPct val="0"/>
              </a:spcBef>
              <a:defRPr/>
            </a:pPr>
            <a:r>
              <a:rPr lang="fr-FR" sz="2800" i="1" dirty="0">
                <a:solidFill>
                  <a:srgbClr val="F9FAFD"/>
                </a:solidFill>
                <a:latin typeface="Glacial Indifference" panose="020B0604020202020204" charset="0"/>
              </a:rPr>
              <a:t>Nouvelle histoire de la langue française</a:t>
            </a:r>
            <a:r>
              <a:rPr lang="fr-FR" sz="2800" dirty="0">
                <a:solidFill>
                  <a:srgbClr val="F9FAFD"/>
                </a:solidFill>
                <a:latin typeface="Glacial Indifference" panose="020B0604020202020204" charset="0"/>
              </a:rPr>
              <a:t>, p. 648.</a:t>
            </a:r>
            <a:endParaRPr lang="fr-FR" sz="3500" dirty="0">
              <a:solidFill>
                <a:srgbClr val="F9FAFD"/>
              </a:solidFill>
              <a:latin typeface="Glacial Indifference" panose="020B0604020202020204" charset="0"/>
            </a:endParaRPr>
          </a:p>
          <a:p>
            <a:pPr marL="0" lvl="1" algn="just">
              <a:spcBef>
                <a:spcPct val="0"/>
              </a:spcBef>
              <a:spcAft>
                <a:spcPts val="1200"/>
              </a:spcAft>
              <a:defRPr/>
            </a:pPr>
            <a:r>
              <a:rPr lang="fr-FR" sz="3500" dirty="0">
                <a:solidFill>
                  <a:srgbClr val="F9FAFD"/>
                </a:solidFill>
                <a:latin typeface="Glacial Indifference" panose="020B0604020202020204" charset="0"/>
              </a:rPr>
              <a:t>	↓</a:t>
            </a:r>
          </a:p>
          <a:p>
            <a:pPr marL="0" lvl="1" algn="just">
              <a:lnSpc>
                <a:spcPct val="110000"/>
              </a:lnSpc>
              <a:spcBef>
                <a:spcPct val="0"/>
              </a:spcBef>
              <a:defRPr/>
            </a:pPr>
            <a:r>
              <a:rPr lang="fr-FR" sz="3500" i="1" u="sng" dirty="0">
                <a:solidFill>
                  <a:srgbClr val="F9FAFD"/>
                </a:solidFill>
                <a:latin typeface="Glacial Indifference" panose="020B0604020202020204" charset="0"/>
              </a:rPr>
              <a:t>Doukipudonktan</a:t>
            </a:r>
            <a:r>
              <a:rPr lang="fr-FR" sz="3500" dirty="0">
                <a:solidFill>
                  <a:srgbClr val="F9FAFD"/>
                </a:solidFill>
                <a:latin typeface="Glacial Indifference" panose="020B0604020202020204" charset="0"/>
              </a:rPr>
              <a:t> → hapax qui ouvre le roman </a:t>
            </a:r>
            <a:r>
              <a:rPr lang="fr-FR" sz="3500" i="1" u="sng" dirty="0">
                <a:solidFill>
                  <a:srgbClr val="F9FAFD"/>
                </a:solidFill>
                <a:latin typeface="Glacial Indifference" panose="020B0604020202020204" charset="0"/>
              </a:rPr>
              <a:t>Zazie dans le métro</a:t>
            </a:r>
            <a:r>
              <a:rPr lang="fr-FR" sz="3500" dirty="0">
                <a:solidFill>
                  <a:srgbClr val="F9FAFD"/>
                </a:solidFill>
                <a:latin typeface="Glacial Indifference" panose="020B0604020202020204" charset="0"/>
              </a:rPr>
              <a:t> (1959) → reproduction phonétique de la question </a:t>
            </a:r>
            <a:r>
              <a:rPr lang="fr-FR" sz="3500" i="1" dirty="0">
                <a:solidFill>
                  <a:srgbClr val="F9FAFD"/>
                </a:solidFill>
                <a:latin typeface="Glacial Indifference" panose="020B0604020202020204" charset="0"/>
              </a:rPr>
              <a:t>D'où qu'ils puent donc tant?</a:t>
            </a:r>
          </a:p>
          <a:p>
            <a:pPr marL="0" lvl="1" algn="just">
              <a:lnSpc>
                <a:spcPct val="110000"/>
              </a:lnSpc>
              <a:spcBef>
                <a:spcPct val="0"/>
              </a:spcBef>
              <a:spcAft>
                <a:spcPts val="1200"/>
              </a:spcAft>
              <a:defRPr/>
            </a:pPr>
            <a:r>
              <a:rPr lang="fr-FR" sz="3500" i="1" dirty="0">
                <a:solidFill>
                  <a:srgbClr val="F9FAFD"/>
                </a:solidFill>
                <a:latin typeface="Glacial Indifference" panose="020B0604020202020204" charset="0"/>
              </a:rPr>
              <a:t>	</a:t>
            </a:r>
            <a:r>
              <a:rPr lang="fr-FR" sz="3500" dirty="0">
                <a:solidFill>
                  <a:srgbClr val="F9FAFD"/>
                </a:solidFill>
                <a:latin typeface="Glacial Indifference" panose="020B0604020202020204" charset="0"/>
              </a:rPr>
              <a:t>↓</a:t>
            </a:r>
          </a:p>
          <a:p>
            <a:pPr marL="0" lvl="1" algn="just">
              <a:lnSpc>
                <a:spcPct val="110000"/>
              </a:lnSpc>
              <a:spcBef>
                <a:spcPct val="0"/>
              </a:spcBef>
              <a:defRPr/>
            </a:pPr>
            <a:r>
              <a:rPr lang="fr-FR" sz="3500" dirty="0">
                <a:solidFill>
                  <a:srgbClr val="F9FAFD"/>
                </a:solidFill>
                <a:latin typeface="Glacial Indifference" panose="020B0604020202020204" charset="0"/>
              </a:rPr>
              <a:t>Traduction italienne de Franco Fortini (1960) → </a:t>
            </a:r>
            <a:r>
              <a:rPr lang="fr-FR" sz="3500" i="1" dirty="0">
                <a:solidFill>
                  <a:srgbClr val="F9FAFD"/>
                </a:solidFill>
                <a:latin typeface="Glacial Indifference" panose="020B0604020202020204" charset="0"/>
              </a:rPr>
              <a:t>Macchifastapuzza</a:t>
            </a:r>
          </a:p>
        </p:txBody>
      </p:sp>
    </p:spTree>
    <p:extLst>
      <p:ext uri="{BB962C8B-B14F-4D97-AF65-F5344CB8AC3E}">
        <p14:creationId xmlns:p14="http://schemas.microsoft.com/office/powerpoint/2010/main" val="200476973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7383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2247900"/>
            <a:ext cx="16459200" cy="6412012"/>
          </a:xfrm>
          <a:prstGeom prst="rect">
            <a:avLst/>
          </a:prstGeom>
        </p:spPr>
        <p:txBody>
          <a:bodyPr wrap="square" lIns="0" tIns="0" rIns="0" bIns="0" rtlCol="0" anchor="t">
            <a:spAutoFit/>
          </a:bodyPr>
          <a:lstStyle/>
          <a:p>
            <a:pPr marL="0" lvl="1" algn="just">
              <a:spcBef>
                <a:spcPct val="0"/>
              </a:spcBef>
              <a:spcAft>
                <a:spcPts val="4200"/>
              </a:spcAft>
              <a:defRPr/>
            </a:pPr>
            <a:r>
              <a:rPr lang="fr-FR" sz="3600" u="sng" dirty="0">
                <a:solidFill>
                  <a:srgbClr val="F9FAFD"/>
                </a:solidFill>
                <a:latin typeface="Glacial Indifference" panose="020B0604020202020204" charset="0"/>
              </a:rPr>
              <a:t>L’oral dans la littérature</a:t>
            </a:r>
            <a:endParaRPr lang="fr-FR" sz="3500" dirty="0">
              <a:solidFill>
                <a:srgbClr val="F9FAFD"/>
              </a:solidFill>
              <a:latin typeface="Glacial Indifference" panose="020B0604020202020204" charset="0"/>
            </a:endParaRPr>
          </a:p>
          <a:p>
            <a:pPr marL="0" lvl="1" algn="just">
              <a:lnSpc>
                <a:spcPct val="110000"/>
              </a:lnSpc>
              <a:spcBef>
                <a:spcPct val="0"/>
              </a:spcBef>
              <a:spcAft>
                <a:spcPts val="1200"/>
              </a:spcAft>
              <a:defRPr/>
            </a:pPr>
            <a:r>
              <a:rPr lang="fr-FR" sz="3500" i="1" u="sng" dirty="0">
                <a:solidFill>
                  <a:srgbClr val="F9FAFD"/>
                </a:solidFill>
                <a:latin typeface="Glacial Indifference" panose="020B0604020202020204" charset="0"/>
              </a:rPr>
              <a:t>Exercices de style</a:t>
            </a:r>
            <a:r>
              <a:rPr lang="fr-FR" sz="3500" dirty="0">
                <a:solidFill>
                  <a:srgbClr val="F9FAFD"/>
                </a:solidFill>
                <a:latin typeface="Glacial Indifference" panose="020B0604020202020204" charset="0"/>
              </a:rPr>
              <a:t> (1947) → récit de la même histoire 99 fois, de 99 façons différentes → ouvrage précurseur du mouvement </a:t>
            </a:r>
            <a:r>
              <a:rPr lang="fr-FR" sz="3500" u="sng" dirty="0">
                <a:solidFill>
                  <a:srgbClr val="F9FAFD"/>
                </a:solidFill>
                <a:latin typeface="Glacial Indifference" panose="020B0604020202020204" charset="0"/>
              </a:rPr>
              <a:t>Oulipo</a:t>
            </a:r>
            <a:r>
              <a:rPr lang="fr-FR" sz="3500" dirty="0">
                <a:solidFill>
                  <a:srgbClr val="F9FAFD"/>
                </a:solidFill>
                <a:latin typeface="Glacial Indifference" panose="020B0604020202020204" charset="0"/>
              </a:rPr>
              <a:t>, dont Queneau est l'un des fondateurs</a:t>
            </a:r>
          </a:p>
          <a:p>
            <a:pPr marL="0" lvl="1" algn="just">
              <a:lnSpc>
                <a:spcPct val="110000"/>
              </a:lnSpc>
              <a:spcBef>
                <a:spcPct val="0"/>
              </a:spcBef>
              <a:spcAft>
                <a:spcPts val="1200"/>
              </a:spcAft>
              <a:defRPr/>
            </a:pPr>
            <a:r>
              <a:rPr lang="fr-FR" sz="3500" i="1" dirty="0">
                <a:solidFill>
                  <a:srgbClr val="F9FAFD"/>
                </a:solidFill>
                <a:latin typeface="Glacial Indifference" panose="020B0604020202020204" charset="0"/>
              </a:rPr>
              <a:t>								    ↓</a:t>
            </a:r>
          </a:p>
          <a:p>
            <a:pPr marL="0" lvl="1" algn="just">
              <a:lnSpc>
                <a:spcPct val="110000"/>
              </a:lnSpc>
              <a:spcBef>
                <a:spcPct val="0"/>
              </a:spcBef>
              <a:spcAft>
                <a:spcPts val="1200"/>
              </a:spcAft>
              <a:defRPr/>
            </a:pPr>
            <a:r>
              <a:rPr lang="fr-FR" sz="3500" dirty="0">
                <a:solidFill>
                  <a:srgbClr val="F9FAFD"/>
                </a:solidFill>
                <a:latin typeface="Glacial Indifference" panose="020B0604020202020204" charset="0"/>
              </a:rPr>
              <a:t>Acronyme pour </a:t>
            </a:r>
            <a:r>
              <a:rPr lang="fr-FR" sz="3500" i="1" u="sng" dirty="0">
                <a:solidFill>
                  <a:srgbClr val="F9FAFD"/>
                </a:solidFill>
                <a:latin typeface="Glacial Indifference" panose="020B0604020202020204" charset="0"/>
              </a:rPr>
              <a:t>Ouvroir de littérature potentielle</a:t>
            </a:r>
            <a:r>
              <a:rPr lang="fr-FR" sz="3500" dirty="0">
                <a:solidFill>
                  <a:srgbClr val="F9FAFD"/>
                </a:solidFill>
                <a:latin typeface="Glacial Indifference" panose="020B0604020202020204" charset="0"/>
              </a:rPr>
              <a:t>, groupe de recherche créé en </a:t>
            </a:r>
            <a:r>
              <a:rPr lang="fr-FR" sz="3500" u="sng" dirty="0">
                <a:solidFill>
                  <a:srgbClr val="F9FAFD"/>
                </a:solidFill>
                <a:latin typeface="Glacial Indifference" panose="020B0604020202020204" charset="0"/>
              </a:rPr>
              <a:t>1960</a:t>
            </a:r>
            <a:r>
              <a:rPr lang="fr-FR" sz="3500" dirty="0">
                <a:solidFill>
                  <a:srgbClr val="F9FAFD"/>
                </a:solidFill>
                <a:latin typeface="Glacial Indifference" panose="020B0604020202020204" charset="0"/>
              </a:rPr>
              <a:t> par Queneau avec le mathématicien François Le Lionnais </a:t>
            </a:r>
          </a:p>
          <a:p>
            <a:pPr marL="0" lvl="1" algn="just">
              <a:lnSpc>
                <a:spcPct val="110000"/>
              </a:lnSpc>
              <a:spcBef>
                <a:spcPct val="0"/>
              </a:spcBef>
              <a:spcAft>
                <a:spcPts val="1200"/>
              </a:spcAft>
              <a:defRPr/>
            </a:pPr>
            <a:r>
              <a:rPr lang="fr-FR" sz="3500" dirty="0">
                <a:solidFill>
                  <a:srgbClr val="F9FAFD"/>
                </a:solidFill>
                <a:latin typeface="Glacial Indifference" panose="020B0604020202020204" charset="0"/>
              </a:rPr>
              <a:t>	</a:t>
            </a:r>
            <a:r>
              <a:rPr lang="fr-FR" sz="3500" i="1" dirty="0">
                <a:solidFill>
                  <a:srgbClr val="F9FAFD"/>
                </a:solidFill>
                <a:latin typeface="Glacial Indifference" panose="020B0604020202020204" charset="0"/>
              </a:rPr>
              <a:t> ↓</a:t>
            </a:r>
            <a:endParaRPr lang="fr-FR" sz="3500" dirty="0">
              <a:solidFill>
                <a:srgbClr val="F9FAFD"/>
              </a:solidFill>
              <a:latin typeface="Glacial Indifference" panose="020B0604020202020204" charset="0"/>
            </a:endParaRPr>
          </a:p>
          <a:p>
            <a:pPr marL="0" lvl="1" algn="just">
              <a:lnSpc>
                <a:spcPct val="110000"/>
              </a:lnSpc>
              <a:spcBef>
                <a:spcPct val="0"/>
              </a:spcBef>
              <a:defRPr/>
            </a:pPr>
            <a:r>
              <a:rPr lang="fr-FR" sz="3500" dirty="0">
                <a:solidFill>
                  <a:srgbClr val="F9FAFD"/>
                </a:solidFill>
                <a:latin typeface="Glacial Indifference" panose="020B0604020202020204" charset="0"/>
              </a:rPr>
              <a:t>objectif d’</a:t>
            </a:r>
            <a:r>
              <a:rPr lang="fr-FR" sz="3500" u="sng" dirty="0">
                <a:solidFill>
                  <a:srgbClr val="F9FAFD"/>
                </a:solidFill>
                <a:latin typeface="Glacial Indifference" panose="020B0604020202020204" charset="0"/>
              </a:rPr>
              <a:t>explorer le potentiel créatif dérivant des contraintes formelles</a:t>
            </a:r>
            <a:r>
              <a:rPr lang="fr-FR" sz="3500" dirty="0">
                <a:solidFill>
                  <a:srgbClr val="F9FAFD"/>
                </a:solidFill>
                <a:latin typeface="Glacial Indifference" panose="020B0604020202020204" charset="0"/>
              </a:rPr>
              <a:t> de la littérature et de </a:t>
            </a:r>
            <a:r>
              <a:rPr lang="fr-FR" sz="3500" u="sng" dirty="0">
                <a:solidFill>
                  <a:srgbClr val="F9FAFD"/>
                </a:solidFill>
                <a:latin typeface="Glacial Indifference" panose="020B0604020202020204" charset="0"/>
              </a:rPr>
              <a:t>moderniser la langue française</a:t>
            </a:r>
            <a:r>
              <a:rPr lang="fr-FR" sz="3500" dirty="0">
                <a:solidFill>
                  <a:srgbClr val="F9FAFD"/>
                </a:solidFill>
                <a:latin typeface="Glacial Indifference" panose="020B0604020202020204" charset="0"/>
              </a:rPr>
              <a:t> à travers des jeux d’écriture.</a:t>
            </a:r>
          </a:p>
        </p:txBody>
      </p:sp>
    </p:spTree>
    <p:extLst>
      <p:ext uri="{BB962C8B-B14F-4D97-AF65-F5344CB8AC3E}">
        <p14:creationId xmlns:p14="http://schemas.microsoft.com/office/powerpoint/2010/main" val="185221056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6477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2095500"/>
            <a:ext cx="16459200" cy="7755969"/>
          </a:xfrm>
          <a:prstGeom prst="rect">
            <a:avLst/>
          </a:prstGeom>
        </p:spPr>
        <p:txBody>
          <a:bodyPr wrap="square" lIns="0" tIns="0" rIns="0" bIns="0" rtlCol="0" anchor="t">
            <a:spAutoFit/>
          </a:bodyPr>
          <a:lstStyle/>
          <a:p>
            <a:pPr marL="0" lvl="1" algn="just">
              <a:spcBef>
                <a:spcPct val="0"/>
              </a:spcBef>
              <a:spcAft>
                <a:spcPts val="4200"/>
              </a:spcAft>
              <a:defRPr/>
            </a:pPr>
            <a:r>
              <a:rPr lang="fr-FR" sz="3600" dirty="0">
                <a:solidFill>
                  <a:srgbClr val="F9FAFD"/>
                </a:solidFill>
                <a:latin typeface="Glacial Indifference" panose="020B0604020202020204" charset="0"/>
              </a:rPr>
              <a:t>« </a:t>
            </a:r>
            <a:r>
              <a:rPr lang="fr-FR" sz="3600" u="sng" dirty="0">
                <a:solidFill>
                  <a:srgbClr val="F9FAFD"/>
                </a:solidFill>
                <a:latin typeface="Glacial Indifference" panose="020B0604020202020204" charset="0"/>
              </a:rPr>
              <a:t>Qu’est-ce que l’Oulipo ?</a:t>
            </a:r>
            <a:endParaRPr lang="fr-FR" sz="3500" dirty="0">
              <a:solidFill>
                <a:srgbClr val="F9FAFD"/>
              </a:solidFill>
              <a:latin typeface="Glacial Indifference" panose="020B0604020202020204" charset="0"/>
            </a:endParaRPr>
          </a:p>
          <a:p>
            <a:pPr marL="0" lvl="1" algn="just">
              <a:lnSpc>
                <a:spcPct val="110000"/>
              </a:lnSpc>
              <a:spcBef>
                <a:spcPct val="0"/>
              </a:spcBef>
              <a:defRPr/>
            </a:pPr>
            <a:r>
              <a:rPr lang="fr-FR" sz="3500" dirty="0">
                <a:solidFill>
                  <a:srgbClr val="F9FAFD"/>
                </a:solidFill>
                <a:latin typeface="Glacial Indifference" panose="020B0604020202020204" charset="0"/>
              </a:rPr>
              <a:t>OULIPO ? Qu’est ceci ? Qu’est cela ? Qu’est-ce que OU ? Qu’est-ce que LI ? Qu’est-ce que PO ?</a:t>
            </a:r>
          </a:p>
          <a:p>
            <a:pPr marL="0" lvl="1" algn="just">
              <a:lnSpc>
                <a:spcPct val="110000"/>
              </a:lnSpc>
              <a:spcBef>
                <a:spcPct val="0"/>
              </a:spcBef>
              <a:defRPr/>
            </a:pPr>
            <a:r>
              <a:rPr lang="fr-FR" sz="3500" dirty="0">
                <a:solidFill>
                  <a:srgbClr val="F9FAFD"/>
                </a:solidFill>
                <a:latin typeface="Glacial Indifference" panose="020B0604020202020204" charset="0"/>
              </a:rPr>
              <a:t>OU c’est OUVROIR, un atelier. Pour fabriquer quoi ? De la LI.</a:t>
            </a:r>
          </a:p>
          <a:p>
            <a:pPr marL="0" lvl="1" algn="just">
              <a:lnSpc>
                <a:spcPct val="110000"/>
              </a:lnSpc>
              <a:spcBef>
                <a:spcPct val="0"/>
              </a:spcBef>
              <a:defRPr/>
            </a:pPr>
            <a:r>
              <a:rPr lang="fr-FR" sz="3500" dirty="0">
                <a:solidFill>
                  <a:srgbClr val="F9FAFD"/>
                </a:solidFill>
                <a:latin typeface="Glacial Indifference" panose="020B0604020202020204" charset="0"/>
              </a:rPr>
              <a:t>LI c’est la littérature, ce qu’on lit et ce qu’on rature. Quelle sorte de LI ? La LIPO.</a:t>
            </a:r>
          </a:p>
          <a:p>
            <a:pPr marL="0" lvl="1" algn="just">
              <a:lnSpc>
                <a:spcPct val="110000"/>
              </a:lnSpc>
              <a:spcBef>
                <a:spcPct val="0"/>
              </a:spcBef>
              <a:defRPr/>
            </a:pPr>
            <a:r>
              <a:rPr lang="fr-FR" sz="3500" dirty="0">
                <a:solidFill>
                  <a:srgbClr val="F9FAFD"/>
                </a:solidFill>
                <a:latin typeface="Glacial Indifference" panose="020B0604020202020204" charset="0"/>
              </a:rPr>
              <a:t>PO signifie potentiel. De la littérature en quantité illimitée, potentiellement productible jusqu’à la fin des temps, en quantités énormes, infinies pour toutes fins pratiques.</a:t>
            </a:r>
          </a:p>
          <a:p>
            <a:pPr marL="0" lvl="1" algn="just">
              <a:lnSpc>
                <a:spcPct val="110000"/>
              </a:lnSpc>
              <a:spcBef>
                <a:spcPct val="0"/>
              </a:spcBef>
              <a:spcAft>
                <a:spcPts val="2400"/>
              </a:spcAft>
              <a:defRPr/>
            </a:pPr>
            <a:r>
              <a:rPr lang="fr-FR" sz="3500" dirty="0">
                <a:solidFill>
                  <a:srgbClr val="F9FAFD"/>
                </a:solidFill>
                <a:latin typeface="Glacial Indifference" panose="020B0604020202020204" charset="0"/>
              </a:rPr>
              <a:t>QUI ? Autrement dit qui est responsable de cette entreprise insensée ? Raymond Queneau, dit RQ, un des pères fondateurs, et François Le Lionnais, dit FLL, co-père et compère fondateur, et premier président du groupe, son Fraisident-Pondateur ».</a:t>
            </a:r>
          </a:p>
          <a:p>
            <a:pPr marL="0" lvl="1" algn="r">
              <a:spcBef>
                <a:spcPct val="0"/>
              </a:spcBef>
              <a:defRPr/>
            </a:pPr>
            <a:r>
              <a:rPr lang="fr-FR" sz="2800" dirty="0">
                <a:solidFill>
                  <a:srgbClr val="F9FAFD"/>
                </a:solidFill>
                <a:latin typeface="Glacial Indifference" panose="020B0604020202020204" charset="0"/>
              </a:rPr>
              <a:t>Marcel Bénabou et Jacques Roubaud, </a:t>
            </a:r>
            <a:r>
              <a:rPr lang="fr-FR" sz="2800" i="1" dirty="0">
                <a:solidFill>
                  <a:srgbClr val="F9FAFD"/>
                </a:solidFill>
                <a:latin typeface="Glacial Indifference" panose="020B0604020202020204" charset="0"/>
              </a:rPr>
              <a:t>Oulipo.net</a:t>
            </a:r>
          </a:p>
        </p:txBody>
      </p:sp>
    </p:spTree>
    <p:extLst>
      <p:ext uri="{BB962C8B-B14F-4D97-AF65-F5344CB8AC3E}">
        <p14:creationId xmlns:p14="http://schemas.microsoft.com/office/powerpoint/2010/main" val="83212781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3429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1790700"/>
            <a:ext cx="16383000" cy="8326895"/>
          </a:xfrm>
          <a:prstGeom prst="rect">
            <a:avLst/>
          </a:prstGeom>
        </p:spPr>
        <p:txBody>
          <a:bodyPr wrap="square" lIns="0" tIns="0" rIns="0" bIns="0" rtlCol="0" anchor="t">
            <a:spAutoFit/>
          </a:bodyPr>
          <a:lstStyle/>
          <a:p>
            <a:pPr marL="0" lvl="1" algn="just">
              <a:lnSpc>
                <a:spcPct val="110000"/>
              </a:lnSpc>
              <a:spcBef>
                <a:spcPct val="0"/>
              </a:spcBef>
              <a:spcAft>
                <a:spcPts val="600"/>
              </a:spcAft>
              <a:defRPr/>
            </a:pPr>
            <a:r>
              <a:rPr lang="fr-FR" sz="3600" dirty="0">
                <a:solidFill>
                  <a:srgbClr val="F9FAFD"/>
                </a:solidFill>
                <a:latin typeface="Glacial Indifference" panose="020B0604020202020204" charset="0"/>
              </a:rPr>
              <a:t>« </a:t>
            </a:r>
            <a:r>
              <a:rPr lang="fr-FR" sz="3500" dirty="0">
                <a:solidFill>
                  <a:srgbClr val="F9FAFD"/>
                </a:solidFill>
                <a:latin typeface="Glacial Indifference" panose="020B0604020202020204" charset="0"/>
              </a:rPr>
              <a:t>Que font les OULIPIENS, les membres de l’OULIPO (Calvino, Perec, Marcel Duchamp, et autres, mathématiciens et littérateurs, littérateurs-mathématiciens, et mathématiciens-littérateurs) ? Ils travaillent.</a:t>
            </a:r>
          </a:p>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Certes, mais à QUOI ? A faire avancer la LIPO.</a:t>
            </a:r>
          </a:p>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Certes, mais COMMENT ?</a:t>
            </a:r>
          </a:p>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En inventant des contraintes. Des contraintes nouvelles et anciennes, difficiles et moins difficiles et trop difficiles. La Littérature Oulipienne est une LITTERATURE SOUS CONTRAINTES.</a:t>
            </a:r>
          </a:p>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Et un AUTEUR oulipien, c’est quoi ? C’est "un rat qui construit lui-même le labyrinthe dont il se propose de sortir".</a:t>
            </a:r>
          </a:p>
          <a:p>
            <a:pPr marL="0" lvl="1" algn="just">
              <a:lnSpc>
                <a:spcPct val="110000"/>
              </a:lnSpc>
              <a:spcBef>
                <a:spcPct val="0"/>
              </a:spcBef>
              <a:spcAft>
                <a:spcPts val="3000"/>
              </a:spcAft>
              <a:defRPr/>
            </a:pPr>
            <a:r>
              <a:rPr lang="fr-FR" sz="3500" dirty="0">
                <a:solidFill>
                  <a:srgbClr val="F9FAFD"/>
                </a:solidFill>
                <a:latin typeface="Glacial Indifference" panose="020B0604020202020204" charset="0"/>
              </a:rPr>
              <a:t>Un labyrinthe de quoi ? De mots, de sons, de phrases, de paragraphes, de chapitres, de livres, de bibliothèques, de prose, de poésie, et tout ça… ».</a:t>
            </a:r>
          </a:p>
          <a:p>
            <a:pPr marL="0" lvl="1" algn="r">
              <a:spcBef>
                <a:spcPct val="0"/>
              </a:spcBef>
              <a:defRPr/>
            </a:pPr>
            <a:r>
              <a:rPr lang="fr-FR" sz="2800" dirty="0">
                <a:solidFill>
                  <a:srgbClr val="F9FAFD"/>
                </a:solidFill>
                <a:latin typeface="Glacial Indifference" panose="020B0604020202020204" charset="0"/>
              </a:rPr>
              <a:t>Marcel Bénabou et Jacques Roubaud, </a:t>
            </a:r>
            <a:r>
              <a:rPr lang="fr-FR" sz="2800" i="1" dirty="0">
                <a:solidFill>
                  <a:srgbClr val="F9FAFD"/>
                </a:solidFill>
                <a:latin typeface="Glacial Indifference" panose="020B0604020202020204" charset="0"/>
              </a:rPr>
              <a:t>Oulipo.net</a:t>
            </a:r>
          </a:p>
        </p:txBody>
      </p:sp>
    </p:spTree>
    <p:extLst>
      <p:ext uri="{BB962C8B-B14F-4D97-AF65-F5344CB8AC3E}">
        <p14:creationId xmlns:p14="http://schemas.microsoft.com/office/powerpoint/2010/main" val="325053207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4191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1714500"/>
            <a:ext cx="16383000" cy="8425383"/>
          </a:xfrm>
          <a:prstGeom prst="rect">
            <a:avLst/>
          </a:prstGeom>
        </p:spPr>
        <p:txBody>
          <a:bodyPr wrap="square" lIns="0" tIns="0" rIns="0" bIns="0" rtlCol="0" anchor="t">
            <a:spAutoFit/>
          </a:bodyPr>
          <a:lstStyle/>
          <a:p>
            <a:pPr marL="0" lvl="1" algn="just">
              <a:spcBef>
                <a:spcPct val="0"/>
              </a:spcBef>
              <a:spcAft>
                <a:spcPts val="3000"/>
              </a:spcAft>
              <a:defRPr/>
            </a:pPr>
            <a:r>
              <a:rPr lang="fr-FR" sz="3600" dirty="0">
                <a:solidFill>
                  <a:srgbClr val="F9FAFD"/>
                </a:solidFill>
                <a:latin typeface="Glacial Indifference" panose="020B0604020202020204" charset="0"/>
              </a:rPr>
              <a:t>Exemples de contraintes</a:t>
            </a:r>
          </a:p>
          <a:p>
            <a:pPr lvl="1" indent="-457200" algn="just">
              <a:lnSpc>
                <a:spcPct val="110000"/>
              </a:lnSpc>
              <a:spcBef>
                <a:spcPct val="0"/>
              </a:spcBef>
              <a:buFont typeface="Arial" panose="020B0604020202020204" pitchFamily="34" charset="0"/>
              <a:buChar char="•"/>
              <a:defRPr/>
            </a:pPr>
            <a:r>
              <a:rPr lang="fr-FR" sz="3500" u="sng" dirty="0">
                <a:solidFill>
                  <a:srgbClr val="F9FAFD"/>
                </a:solidFill>
                <a:latin typeface="Glacial Indifference" panose="020B0604020202020204" charset="0"/>
              </a:rPr>
              <a:t>S + 7</a:t>
            </a:r>
            <a:r>
              <a:rPr lang="fr-FR" sz="3500" dirty="0">
                <a:solidFill>
                  <a:srgbClr val="F9FAFD"/>
                </a:solidFill>
                <a:latin typeface="Glacial Indifference" panose="020B0604020202020204" charset="0"/>
              </a:rPr>
              <a:t> → il faut créer un nouveau texte en remplaçant, dans le texte source, chaque substantif par le septième substantif qui le suit dans un dictionnaire donné.</a:t>
            </a:r>
          </a:p>
          <a:p>
            <a:pPr lvl="1" algn="just">
              <a:lnSpc>
                <a:spcPct val="110000"/>
              </a:lnSpc>
              <a:spcBef>
                <a:spcPct val="0"/>
              </a:spcBef>
              <a:spcAft>
                <a:spcPts val="1800"/>
              </a:spcAft>
              <a:defRPr/>
            </a:pPr>
            <a:r>
              <a:rPr lang="fr-FR" sz="3500" dirty="0">
                <a:solidFill>
                  <a:srgbClr val="F9FAFD"/>
                </a:solidFill>
                <a:latin typeface="Glacial Indifference" panose="020B0604020202020204" charset="0"/>
              </a:rPr>
              <a:t>Raymond Queneau transforme ainsi </a:t>
            </a:r>
            <a:r>
              <a:rPr lang="fr-FR" sz="3500" i="1" dirty="0">
                <a:solidFill>
                  <a:srgbClr val="F9FAFD"/>
                </a:solidFill>
                <a:latin typeface="Glacial Indifference" panose="020B0604020202020204" charset="0"/>
              </a:rPr>
              <a:t>La Cigale et la fourmi</a:t>
            </a:r>
            <a:r>
              <a:rPr lang="fr-FR" sz="3500" dirty="0">
                <a:solidFill>
                  <a:srgbClr val="F9FAFD"/>
                </a:solidFill>
                <a:latin typeface="Glacial Indifference" panose="020B0604020202020204" charset="0"/>
              </a:rPr>
              <a:t> en </a:t>
            </a:r>
            <a:r>
              <a:rPr lang="fr-FR" sz="3500" i="1" dirty="0">
                <a:solidFill>
                  <a:srgbClr val="F9FAFD"/>
                </a:solidFill>
                <a:latin typeface="Glacial Indifference" panose="020B0604020202020204" charset="0"/>
              </a:rPr>
              <a:t>La Cimaise et la fraction</a:t>
            </a:r>
            <a:endParaRPr lang="fr-FR" sz="3500" dirty="0">
              <a:solidFill>
                <a:srgbClr val="F9FAFD"/>
              </a:solidFill>
              <a:latin typeface="Glacial Indifference" panose="020B0604020202020204" charset="0"/>
            </a:endParaRPr>
          </a:p>
          <a:p>
            <a:pPr lvl="1" indent="-457200" algn="just">
              <a:lnSpc>
                <a:spcPct val="110000"/>
              </a:lnSpc>
              <a:spcBef>
                <a:spcPct val="0"/>
              </a:spcBef>
              <a:buFont typeface="Arial" panose="020B0604020202020204" pitchFamily="34" charset="0"/>
              <a:buChar char="•"/>
              <a:defRPr/>
            </a:pPr>
            <a:r>
              <a:rPr lang="fr-FR" sz="3500" u="sng" dirty="0">
                <a:solidFill>
                  <a:srgbClr val="F9FAFD"/>
                </a:solidFill>
                <a:latin typeface="Glacial Indifference" panose="020B0604020202020204" charset="0"/>
              </a:rPr>
              <a:t>lipogramme</a:t>
            </a:r>
            <a:r>
              <a:rPr lang="fr-FR" sz="3500" dirty="0">
                <a:solidFill>
                  <a:srgbClr val="F9FAFD"/>
                </a:solidFill>
                <a:latin typeface="Glacial Indifference" panose="020B0604020202020204" charset="0"/>
              </a:rPr>
              <a:t> → il faut créer un nouveau texte sans jamais employer une ou plusieurs lettres bien précises. Les mots contenant cette ou ces lettres sont donc interdits. </a:t>
            </a:r>
          </a:p>
          <a:p>
            <a:pPr lvl="1" algn="just">
              <a:lnSpc>
                <a:spcPct val="110000"/>
              </a:lnSpc>
              <a:spcBef>
                <a:spcPct val="0"/>
              </a:spcBef>
              <a:spcAft>
                <a:spcPts val="1800"/>
              </a:spcAft>
              <a:defRPr/>
            </a:pPr>
            <a:r>
              <a:rPr lang="fr-FR" sz="3500" dirty="0">
                <a:solidFill>
                  <a:srgbClr val="F9FAFD"/>
                </a:solidFill>
                <a:latin typeface="Glacial Indifference" panose="020B0604020202020204" charset="0"/>
              </a:rPr>
              <a:t>Le roman </a:t>
            </a:r>
            <a:r>
              <a:rPr lang="fr-FR" sz="3500" i="1" dirty="0">
                <a:solidFill>
                  <a:srgbClr val="F9FAFD"/>
                </a:solidFill>
                <a:latin typeface="Glacial Indifference" panose="020B0604020202020204" charset="0"/>
              </a:rPr>
              <a:t>La Disparition</a:t>
            </a:r>
            <a:r>
              <a:rPr lang="fr-FR" sz="3500" dirty="0">
                <a:solidFill>
                  <a:srgbClr val="F9FAFD"/>
                </a:solidFill>
                <a:latin typeface="Glacial Indifference" panose="020B0604020202020204" charset="0"/>
              </a:rPr>
              <a:t> de Georges Perec est pour cela entièrement écrit sans la lettre </a:t>
            </a:r>
            <a:r>
              <a:rPr lang="fr-FR" sz="3500" i="1" dirty="0">
                <a:solidFill>
                  <a:srgbClr val="F9FAFD"/>
                </a:solidFill>
                <a:latin typeface="Glacial Indifference" panose="020B0604020202020204" charset="0"/>
              </a:rPr>
              <a:t>e</a:t>
            </a:r>
            <a:endParaRPr lang="fr-FR" sz="3500" dirty="0">
              <a:solidFill>
                <a:srgbClr val="F9FAFD"/>
              </a:solidFill>
              <a:latin typeface="Glacial Indifference" panose="020B0604020202020204" charset="0"/>
            </a:endParaRPr>
          </a:p>
          <a:p>
            <a:pPr lvl="1" indent="-457200" algn="just">
              <a:lnSpc>
                <a:spcPct val="110000"/>
              </a:lnSpc>
              <a:spcBef>
                <a:spcPct val="0"/>
              </a:spcBef>
              <a:spcAft>
                <a:spcPts val="600"/>
              </a:spcAft>
              <a:buFont typeface="Arial" panose="020B0604020202020204" pitchFamily="34" charset="0"/>
              <a:buChar char="•"/>
              <a:defRPr/>
            </a:pPr>
            <a:r>
              <a:rPr lang="fr-FR" sz="3500" u="sng" dirty="0">
                <a:solidFill>
                  <a:srgbClr val="F9FAFD"/>
                </a:solidFill>
                <a:latin typeface="Glacial Indifference" panose="020B0604020202020204" charset="0"/>
              </a:rPr>
              <a:t>boule de neige </a:t>
            </a:r>
            <a:r>
              <a:rPr lang="fr-FR" sz="3500" dirty="0">
                <a:solidFill>
                  <a:srgbClr val="F9FAFD"/>
                </a:solidFill>
                <a:latin typeface="Glacial Indifference" panose="020B0604020202020204" charset="0"/>
              </a:rPr>
              <a:t>→ il faut créer un poème dont le premier vers est fait d’un mot d'une lettre, le second d’un mot de deux lettres, le troisième d'un mot de trois lettres, le nième d'un mot de </a:t>
            </a:r>
            <a:r>
              <a:rPr lang="fr-FR" sz="3500" i="1" dirty="0">
                <a:solidFill>
                  <a:srgbClr val="F9FAFD"/>
                </a:solidFill>
                <a:latin typeface="Glacial Indifference" panose="020B0604020202020204" charset="0"/>
              </a:rPr>
              <a:t>n</a:t>
            </a:r>
            <a:r>
              <a:rPr lang="fr-FR" sz="3500" dirty="0">
                <a:solidFill>
                  <a:srgbClr val="F9FAFD"/>
                </a:solidFill>
                <a:latin typeface="Glacial Indifference" panose="020B0604020202020204" charset="0"/>
              </a:rPr>
              <a:t> lettres.</a:t>
            </a:r>
          </a:p>
          <a:p>
            <a:pPr marL="0" lvl="1" algn="r">
              <a:spcBef>
                <a:spcPct val="0"/>
              </a:spcBef>
              <a:spcAft>
                <a:spcPts val="600"/>
              </a:spcAft>
              <a:defRPr/>
            </a:pPr>
            <a:r>
              <a:rPr lang="fr-FR" sz="2800" i="1" dirty="0">
                <a:solidFill>
                  <a:srgbClr val="F9FAFD"/>
                </a:solidFill>
                <a:latin typeface="Glacial Indifference" panose="020B0604020202020204" charset="0"/>
              </a:rPr>
              <a:t>Oulipo.net → Contraintes</a:t>
            </a:r>
          </a:p>
        </p:txBody>
      </p:sp>
    </p:spTree>
    <p:extLst>
      <p:ext uri="{BB962C8B-B14F-4D97-AF65-F5344CB8AC3E}">
        <p14:creationId xmlns:p14="http://schemas.microsoft.com/office/powerpoint/2010/main" val="3321406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DF97792E-6333-7DF1-6988-27FC5AED7B6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0C8A2294-4BAF-147F-9BCA-9D47D3D7807F}"/>
              </a:ext>
            </a:extLst>
          </p:cNvPr>
          <p:cNvSpPr txBox="1"/>
          <p:nvPr/>
        </p:nvSpPr>
        <p:spPr>
          <a:xfrm>
            <a:off x="1028700" y="1652786"/>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moyen français </a:t>
            </a:r>
            <a:r>
              <a:rPr lang="fr-FR" sz="4800" u="none" dirty="0">
                <a:solidFill>
                  <a:srgbClr val="F9FAFD"/>
                </a:solidFill>
                <a:latin typeface="Glacial Indifference" panose="020B0604020202020204" charset="0"/>
              </a:rPr>
              <a:t>(</a:t>
            </a:r>
            <a:r>
              <a:rPr lang="fr-FR" sz="4800" dirty="0">
                <a:solidFill>
                  <a:srgbClr val="F9FAFD"/>
                </a:solidFill>
                <a:latin typeface="Glacial Indifference" panose="020B0604020202020204" charset="0"/>
              </a:rPr>
              <a:t>X</a:t>
            </a:r>
            <a:r>
              <a:rPr lang="fr-FR" sz="4800" u="none" dirty="0">
                <a:solidFill>
                  <a:srgbClr val="F9FAFD"/>
                </a:solidFill>
                <a:latin typeface="Glacial Indifference" panose="020B0604020202020204" charset="0"/>
              </a:rPr>
              <a:t>IV</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 XV</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siècles)</a:t>
            </a:r>
            <a:endParaRPr lang="fr-FR" sz="48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215367093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2667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1638300"/>
            <a:ext cx="16383000" cy="8479244"/>
          </a:xfrm>
          <a:prstGeom prst="rect">
            <a:avLst/>
          </a:prstGeom>
        </p:spPr>
        <p:txBody>
          <a:bodyPr wrap="square" lIns="0" tIns="0" rIns="0" bIns="0" rtlCol="0" anchor="t">
            <a:spAutoFit/>
          </a:bodyPr>
          <a:lstStyle/>
          <a:p>
            <a:pPr marL="0" lvl="1" algn="just">
              <a:spcBef>
                <a:spcPct val="0"/>
              </a:spcBef>
              <a:spcAft>
                <a:spcPts val="3000"/>
              </a:spcAft>
              <a:defRPr/>
            </a:pPr>
            <a:r>
              <a:rPr lang="fr-FR" sz="3600" u="sng" dirty="0">
                <a:solidFill>
                  <a:srgbClr val="F9FAFD"/>
                </a:solidFill>
                <a:latin typeface="Glacial Indifference" panose="020B0604020202020204" charset="0"/>
              </a:rPr>
              <a:t>La langue de la BD</a:t>
            </a:r>
          </a:p>
          <a:p>
            <a:pPr marL="0" lvl="1" algn="just">
              <a:lnSpc>
                <a:spcPct val="110000"/>
              </a:lnSpc>
              <a:spcBef>
                <a:spcPct val="0"/>
              </a:spcBef>
              <a:defRPr/>
            </a:pPr>
            <a:r>
              <a:rPr lang="fr-FR" sz="3500" dirty="0">
                <a:solidFill>
                  <a:srgbClr val="F9FAFD"/>
                </a:solidFill>
                <a:latin typeface="Glacial Indifference" panose="020B0604020202020204" charset="0"/>
              </a:rPr>
              <a:t>Alors que la langue des premières BD était très soignée et standard, déjà vers la fin du XIX</a:t>
            </a:r>
            <a:r>
              <a:rPr lang="fr-FR" sz="3500" baseline="30000" dirty="0">
                <a:solidFill>
                  <a:srgbClr val="F9FAFD"/>
                </a:solidFill>
                <a:latin typeface="Glacial Indifference" panose="020B0604020202020204" charset="0"/>
              </a:rPr>
              <a:t>ème</a:t>
            </a:r>
            <a:r>
              <a:rPr lang="fr-FR" sz="3500" dirty="0">
                <a:solidFill>
                  <a:srgbClr val="F9FAFD"/>
                </a:solidFill>
                <a:latin typeface="Glacial Indifference" panose="020B0604020202020204" charset="0"/>
              </a:rPr>
              <a:t> siècle cette tendance change : des </a:t>
            </a:r>
            <a:r>
              <a:rPr lang="fr-FR" sz="3500" u="sng" dirty="0">
                <a:solidFill>
                  <a:srgbClr val="F9FAFD"/>
                </a:solidFill>
                <a:latin typeface="Glacial Indifference" panose="020B0604020202020204" charset="0"/>
              </a:rPr>
              <a:t>variations régionales</a:t>
            </a:r>
            <a:r>
              <a:rPr lang="fr-FR" sz="3500" dirty="0">
                <a:solidFill>
                  <a:srgbClr val="F9FAFD"/>
                </a:solidFill>
                <a:latin typeface="Glacial Indifference" panose="020B0604020202020204" charset="0"/>
              </a:rPr>
              <a:t> apparaissent par exemple pour la première fois dans </a:t>
            </a:r>
            <a:r>
              <a:rPr lang="fr-FR" sz="3500" i="1" dirty="0">
                <a:solidFill>
                  <a:srgbClr val="F9FAFD"/>
                </a:solidFill>
                <a:latin typeface="Glacial Indifference" panose="020B0604020202020204" charset="0"/>
              </a:rPr>
              <a:t>Les Facéties du Sapeur Camember</a:t>
            </a:r>
            <a:r>
              <a:rPr lang="fr-FR" sz="3500" dirty="0">
                <a:solidFill>
                  <a:srgbClr val="F9FAFD"/>
                </a:solidFill>
                <a:latin typeface="Glacial Indifference" panose="020B0604020202020204" charset="0"/>
              </a:rPr>
              <a:t> (1890-1896).</a:t>
            </a:r>
          </a:p>
          <a:p>
            <a:pPr marL="0" lvl="1" algn="just">
              <a:lnSpc>
                <a:spcPct val="110000"/>
              </a:lnSpc>
              <a:spcBef>
                <a:spcPct val="0"/>
              </a:spcBef>
              <a:defRPr/>
            </a:pPr>
            <a:endParaRPr lang="fr-FR" sz="3500" dirty="0">
              <a:solidFill>
                <a:srgbClr val="F9FAFD"/>
              </a:solidFill>
              <a:latin typeface="Glacial Indifference" panose="020B0604020202020204" charset="0"/>
            </a:endParaRPr>
          </a:p>
          <a:p>
            <a:pPr marL="0" lvl="1" algn="just">
              <a:lnSpc>
                <a:spcPct val="110000"/>
              </a:lnSpc>
              <a:spcBef>
                <a:spcPct val="0"/>
              </a:spcBef>
              <a:defRPr/>
            </a:pPr>
            <a:r>
              <a:rPr lang="fr-FR" sz="3500" dirty="0">
                <a:solidFill>
                  <a:srgbClr val="F9FAFD"/>
                </a:solidFill>
                <a:latin typeface="Glacial Indifference" panose="020B0604020202020204" charset="0"/>
              </a:rPr>
              <a:t>Mais, « plus intéressante [encore] est la langue des </a:t>
            </a:r>
            <a:r>
              <a:rPr lang="fr-FR" sz="3500" i="1" dirty="0">
                <a:solidFill>
                  <a:srgbClr val="F9FAFD"/>
                </a:solidFill>
                <a:latin typeface="Glacial Indifference" panose="020B0604020202020204" charset="0"/>
              </a:rPr>
              <a:t>Pieds-Nickelés</a:t>
            </a:r>
            <a:r>
              <a:rPr lang="fr-FR" sz="3500" dirty="0">
                <a:solidFill>
                  <a:srgbClr val="F9FAFD"/>
                </a:solidFill>
                <a:latin typeface="Glacial Indifference" panose="020B0604020202020204" charset="0"/>
              </a:rPr>
              <a:t> de Forton, à partir de 1908 dans les journaux à grand tirage […], ou celle de </a:t>
            </a:r>
            <a:r>
              <a:rPr lang="fr-FR" sz="3500" i="1" dirty="0">
                <a:solidFill>
                  <a:srgbClr val="F9FAFD"/>
                </a:solidFill>
                <a:latin typeface="Glacial Indifference" panose="020B0604020202020204" charset="0"/>
              </a:rPr>
              <a:t>Bécassine</a:t>
            </a:r>
            <a:r>
              <a:rPr lang="fr-FR" sz="3500" dirty="0">
                <a:solidFill>
                  <a:srgbClr val="F9FAFD"/>
                </a:solidFill>
                <a:latin typeface="Glacial Indifference" panose="020B0604020202020204" charset="0"/>
              </a:rPr>
              <a:t>, à partir de 1902, dans </a:t>
            </a:r>
            <a:r>
              <a:rPr lang="fr-FR" sz="3500" i="1" dirty="0">
                <a:solidFill>
                  <a:srgbClr val="F9FAFD"/>
                </a:solidFill>
                <a:latin typeface="Glacial Indifference" panose="020B0604020202020204" charset="0"/>
              </a:rPr>
              <a:t>La Semaine de Suzette</a:t>
            </a:r>
            <a:r>
              <a:rPr lang="fr-FR" sz="3500" dirty="0">
                <a:solidFill>
                  <a:srgbClr val="F9FAFD"/>
                </a:solidFill>
                <a:latin typeface="Glacial Indifference" panose="020B0604020202020204" charset="0"/>
              </a:rPr>
              <a:t>, journal pour jeunes filles. On y trouve </a:t>
            </a:r>
            <a:r>
              <a:rPr lang="fr-FR" sz="3500" u="sng" dirty="0">
                <a:solidFill>
                  <a:srgbClr val="F9FAFD"/>
                </a:solidFill>
                <a:latin typeface="Glacial Indifference" panose="020B0604020202020204" charset="0"/>
              </a:rPr>
              <a:t>à la fois une langue correcte à connotations scolaires</a:t>
            </a:r>
            <a:r>
              <a:rPr lang="fr-FR" sz="3500" dirty="0">
                <a:solidFill>
                  <a:srgbClr val="F9FAFD"/>
                </a:solidFill>
                <a:latin typeface="Glacial Indifference" panose="020B0604020202020204" charset="0"/>
              </a:rPr>
              <a:t> (récits au passé simple) et une </a:t>
            </a:r>
            <a:r>
              <a:rPr lang="fr-FR" sz="3500" u="sng" dirty="0">
                <a:solidFill>
                  <a:srgbClr val="F9FAFD"/>
                </a:solidFill>
                <a:latin typeface="Glacial Indifference" panose="020B0604020202020204" charset="0"/>
              </a:rPr>
              <a:t>langue ordinaire, relâchée, voire grossière</a:t>
            </a:r>
            <a:r>
              <a:rPr lang="fr-FR" sz="3500" dirty="0">
                <a:solidFill>
                  <a:srgbClr val="F9FAFD"/>
                </a:solidFill>
                <a:latin typeface="Glacial Indifference" panose="020B0604020202020204" charset="0"/>
              </a:rPr>
              <a:t> ».</a:t>
            </a:r>
          </a:p>
          <a:p>
            <a:pPr marL="0" lvl="1" algn="just">
              <a:lnSpc>
                <a:spcPct val="110000"/>
              </a:lnSpc>
              <a:spcBef>
                <a:spcPct val="0"/>
              </a:spcBef>
              <a:defRPr/>
            </a:pPr>
            <a:r>
              <a:rPr lang="fr-FR" sz="3500" dirty="0">
                <a:solidFill>
                  <a:srgbClr val="F9FAFD"/>
                </a:solidFill>
                <a:latin typeface="Glacial Indifference" panose="020B0604020202020204" charset="0"/>
              </a:rPr>
              <a:t>Tout « au long du siècle, des bandes dessinées (</a:t>
            </a:r>
            <a:r>
              <a:rPr lang="fr-FR" sz="3500" i="1" dirty="0">
                <a:solidFill>
                  <a:srgbClr val="F9FAFD"/>
                </a:solidFill>
                <a:latin typeface="Glacial Indifference" panose="020B0604020202020204" charset="0"/>
              </a:rPr>
              <a:t>illustrées</a:t>
            </a:r>
            <a:r>
              <a:rPr lang="fr-FR" sz="3500" dirty="0">
                <a:solidFill>
                  <a:srgbClr val="F9FAFD"/>
                </a:solidFill>
                <a:latin typeface="Glacial Indifference" panose="020B0604020202020204" charset="0"/>
              </a:rPr>
              <a:t>, puis </a:t>
            </a:r>
            <a:r>
              <a:rPr lang="fr-FR" sz="3500" i="1" dirty="0">
                <a:solidFill>
                  <a:srgbClr val="F9FAFD"/>
                </a:solidFill>
                <a:latin typeface="Glacial Indifference" panose="020B0604020202020204" charset="0"/>
              </a:rPr>
              <a:t>BD</a:t>
            </a:r>
            <a:r>
              <a:rPr lang="fr-FR" sz="3500" dirty="0">
                <a:solidFill>
                  <a:srgbClr val="F9FAFD"/>
                </a:solidFill>
                <a:latin typeface="Glacial Indifference" panose="020B0604020202020204" charset="0"/>
              </a:rPr>
              <a:t>) continueront à constituer un </a:t>
            </a:r>
            <a:r>
              <a:rPr lang="fr-FR" sz="3500" u="sng" dirty="0">
                <a:solidFill>
                  <a:srgbClr val="F9FAFD"/>
                </a:solidFill>
                <a:latin typeface="Glacial Indifference" panose="020B0604020202020204" charset="0"/>
              </a:rPr>
              <a:t>lieu privilégié de représentation de la langue parlée, la langue familière et la langue populaire</a:t>
            </a:r>
            <a:r>
              <a:rPr lang="fr-FR" sz="3500" dirty="0">
                <a:solidFill>
                  <a:srgbClr val="F9FAFD"/>
                </a:solidFill>
                <a:latin typeface="Glacial Indifference" panose="020B0604020202020204" charset="0"/>
              </a:rPr>
              <a:t> ».</a:t>
            </a:r>
          </a:p>
          <a:p>
            <a:pPr marL="0" lvl="1" algn="r">
              <a:spcBef>
                <a:spcPct val="0"/>
              </a:spcBef>
              <a:spcAft>
                <a:spcPts val="600"/>
              </a:spcAft>
              <a:defRPr/>
            </a:pPr>
            <a:r>
              <a:rPr lang="fr-FR" sz="2800" i="1" dirty="0">
                <a:solidFill>
                  <a:srgbClr val="F9FAFD"/>
                </a:solidFill>
                <a:latin typeface="Glacial Indifference" panose="020B0604020202020204" charset="0"/>
              </a:rPr>
              <a:t>Nouvelle histoire de la langue française</a:t>
            </a:r>
            <a:r>
              <a:rPr lang="fr-FR" sz="2800" dirty="0">
                <a:solidFill>
                  <a:srgbClr val="F9FAFD"/>
                </a:solidFill>
                <a:latin typeface="Glacial Indifference" panose="020B0604020202020204" charset="0"/>
              </a:rPr>
              <a:t>, p. 650.</a:t>
            </a:r>
          </a:p>
        </p:txBody>
      </p:sp>
    </p:spTree>
    <p:extLst>
      <p:ext uri="{BB962C8B-B14F-4D97-AF65-F5344CB8AC3E}">
        <p14:creationId xmlns:p14="http://schemas.microsoft.com/office/powerpoint/2010/main" val="8968345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10431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2552700"/>
            <a:ext cx="16383000" cy="3739485"/>
          </a:xfrm>
          <a:prstGeom prst="rect">
            <a:avLst/>
          </a:prstGeom>
        </p:spPr>
        <p:txBody>
          <a:bodyPr wrap="square" lIns="0" tIns="0" rIns="0" bIns="0" rtlCol="0" anchor="t">
            <a:spAutoFit/>
          </a:bodyPr>
          <a:lstStyle/>
          <a:p>
            <a:pPr marL="0" lvl="1" algn="just">
              <a:spcBef>
                <a:spcPct val="0"/>
              </a:spcBef>
              <a:spcAft>
                <a:spcPts val="3000"/>
              </a:spcAft>
              <a:defRPr/>
            </a:pPr>
            <a:r>
              <a:rPr lang="fr-FR" sz="3600" u="sng" dirty="0">
                <a:solidFill>
                  <a:srgbClr val="F9FAFD"/>
                </a:solidFill>
                <a:latin typeface="Glacial Indifference" panose="020B0604020202020204" charset="0"/>
              </a:rPr>
              <a:t>La langue des romans policiers</a:t>
            </a:r>
          </a:p>
          <a:p>
            <a:pPr marL="0" lvl="1" algn="just">
              <a:lnSpc>
                <a:spcPct val="110000"/>
              </a:lnSpc>
              <a:spcBef>
                <a:spcPct val="0"/>
              </a:spcBef>
              <a:defRPr/>
            </a:pPr>
            <a:r>
              <a:rPr lang="fr-FR" sz="3500" dirty="0">
                <a:solidFill>
                  <a:srgbClr val="F9FAFD"/>
                </a:solidFill>
                <a:latin typeface="Glacial Indifference" panose="020B0604020202020204" charset="0"/>
              </a:rPr>
              <a:t>Après la Seconde Guerre Mondiale, ce sont aussi les romans policiers français, également appelés « </a:t>
            </a:r>
            <a:r>
              <a:rPr lang="fr-FR" sz="3500" u="sng" dirty="0">
                <a:solidFill>
                  <a:srgbClr val="F9FAFD"/>
                </a:solidFill>
                <a:latin typeface="Glacial Indifference" panose="020B0604020202020204" charset="0"/>
              </a:rPr>
              <a:t>polars</a:t>
            </a:r>
            <a:r>
              <a:rPr lang="fr-FR" sz="3500" dirty="0">
                <a:solidFill>
                  <a:srgbClr val="F9FAFD"/>
                </a:solidFill>
                <a:latin typeface="Glacial Indifference" panose="020B0604020202020204" charset="0"/>
              </a:rPr>
              <a:t> », qui « font connaître la langue populaire et l’argot du milieu en s’inspirant, en particulier dans la célèbre </a:t>
            </a:r>
            <a:r>
              <a:rPr lang="fr-FR" sz="3500" i="1" dirty="0">
                <a:solidFill>
                  <a:srgbClr val="F9FAFD"/>
                </a:solidFill>
                <a:latin typeface="Glacial Indifference" panose="020B0604020202020204" charset="0"/>
              </a:rPr>
              <a:t>Série noire</a:t>
            </a:r>
            <a:r>
              <a:rPr lang="fr-FR" sz="3500" dirty="0">
                <a:solidFill>
                  <a:srgbClr val="F9FAFD"/>
                </a:solidFill>
                <a:latin typeface="Glacial Indifference" panose="020B0604020202020204" charset="0"/>
              </a:rPr>
              <a:t> (début des années 50), des polars américains ».</a:t>
            </a:r>
          </a:p>
          <a:p>
            <a:pPr marL="0" lvl="1" algn="r">
              <a:spcBef>
                <a:spcPct val="0"/>
              </a:spcBef>
              <a:spcAft>
                <a:spcPts val="600"/>
              </a:spcAft>
              <a:defRPr/>
            </a:pPr>
            <a:r>
              <a:rPr lang="fr-FR" sz="2800" i="1" dirty="0">
                <a:solidFill>
                  <a:srgbClr val="F9FAFD"/>
                </a:solidFill>
                <a:latin typeface="Glacial Indifference" panose="020B0604020202020204" charset="0"/>
              </a:rPr>
              <a:t>Nouvelle histoire de la langue française</a:t>
            </a:r>
            <a:r>
              <a:rPr lang="fr-FR" sz="2800" dirty="0">
                <a:solidFill>
                  <a:srgbClr val="F9FAFD"/>
                </a:solidFill>
                <a:latin typeface="Glacial Indifference" panose="020B0604020202020204" charset="0"/>
              </a:rPr>
              <a:t>, p. 651.</a:t>
            </a:r>
          </a:p>
        </p:txBody>
      </p:sp>
    </p:spTree>
    <p:extLst>
      <p:ext uri="{BB962C8B-B14F-4D97-AF65-F5344CB8AC3E}">
        <p14:creationId xmlns:p14="http://schemas.microsoft.com/office/powerpoint/2010/main" val="232311336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914400" y="4191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90600" y="1727210"/>
            <a:ext cx="16383000" cy="8140690"/>
          </a:xfrm>
          <a:prstGeom prst="rect">
            <a:avLst/>
          </a:prstGeom>
        </p:spPr>
        <p:txBody>
          <a:bodyPr wrap="square" lIns="0" tIns="0" rIns="0" bIns="0" rtlCol="0" anchor="t">
            <a:spAutoFit/>
          </a:bodyPr>
          <a:lstStyle/>
          <a:p>
            <a:pPr marL="0" lvl="1" algn="just">
              <a:spcBef>
                <a:spcPct val="0"/>
              </a:spcBef>
              <a:spcAft>
                <a:spcPts val="3000"/>
              </a:spcAft>
              <a:defRPr/>
            </a:pPr>
            <a:r>
              <a:rPr lang="fr-FR" sz="3600" u="sng" dirty="0">
                <a:solidFill>
                  <a:srgbClr val="F9FAFD"/>
                </a:solidFill>
                <a:latin typeface="Glacial Indifference" panose="020B0604020202020204" charset="0"/>
              </a:rPr>
              <a:t>La langue des médias et de la communication : chansons, cinéma, presse et pub</a:t>
            </a:r>
          </a:p>
          <a:p>
            <a:pPr marL="0" lvl="1" algn="just">
              <a:lnSpc>
                <a:spcPct val="110000"/>
              </a:lnSpc>
              <a:spcBef>
                <a:spcPct val="0"/>
              </a:spcBef>
              <a:defRPr/>
            </a:pPr>
            <a:r>
              <a:rPr lang="fr-FR" sz="3500" u="sng" dirty="0">
                <a:solidFill>
                  <a:srgbClr val="F9FAFD"/>
                </a:solidFill>
                <a:latin typeface="Glacial Indifference" panose="020B0604020202020204" charset="0"/>
              </a:rPr>
              <a:t>Chansons</a:t>
            </a:r>
            <a:r>
              <a:rPr lang="fr-FR" sz="3500" dirty="0">
                <a:solidFill>
                  <a:srgbClr val="F9FAFD"/>
                </a:solidFill>
                <a:latin typeface="Glacial Indifference" panose="020B0604020202020204" charset="0"/>
              </a:rPr>
              <a:t> → constituent un canal majeur de transmission et « d’expression des </a:t>
            </a:r>
            <a:r>
              <a:rPr lang="fr-FR" sz="3500" u="sng" dirty="0">
                <a:solidFill>
                  <a:srgbClr val="F9FAFD"/>
                </a:solidFill>
                <a:latin typeface="Glacial Indifference" panose="020B0604020202020204" charset="0"/>
              </a:rPr>
              <a:t>formes vernaculaires, parfois même populaires</a:t>
            </a:r>
            <a:r>
              <a:rPr lang="fr-FR" sz="3500" dirty="0">
                <a:solidFill>
                  <a:srgbClr val="F9FAFD"/>
                </a:solidFill>
                <a:latin typeface="Glacial Indifference" panose="020B0604020202020204" charset="0"/>
              </a:rPr>
              <a:t>. Tel est le cas au tournant du siècle, avec les caf’ conc’ et les cabarets […] ou les comiques troupiers ; aux alentours de la guerre de 40, avec l’accent parigot de Maurice Chevalier ; et plus récemment, avec une grande liberté de ton chez Brassens, des éléments de syntaxe populaire chez Renaud, ou une langue délibérément provocatrice dans certains textes de trap ».</a:t>
            </a:r>
          </a:p>
          <a:p>
            <a:pPr marL="0" lvl="1" algn="just">
              <a:lnSpc>
                <a:spcPct val="110000"/>
              </a:lnSpc>
              <a:spcBef>
                <a:spcPct val="0"/>
              </a:spcBef>
              <a:defRPr/>
            </a:pPr>
            <a:endParaRPr lang="fr-FR" sz="3500" dirty="0">
              <a:solidFill>
                <a:srgbClr val="F9FAFD"/>
              </a:solidFill>
              <a:latin typeface="Glacial Indifference" panose="020B0604020202020204" charset="0"/>
            </a:endParaRPr>
          </a:p>
          <a:p>
            <a:pPr marL="0" lvl="1" algn="just">
              <a:lnSpc>
                <a:spcPct val="110000"/>
              </a:lnSpc>
              <a:spcBef>
                <a:spcPct val="0"/>
              </a:spcBef>
              <a:defRPr/>
            </a:pPr>
            <a:r>
              <a:rPr lang="fr-FR" sz="3500" u="sng" dirty="0">
                <a:solidFill>
                  <a:srgbClr val="F9FAFD"/>
                </a:solidFill>
                <a:latin typeface="Glacial Indifference" panose="020B0604020202020204" charset="0"/>
              </a:rPr>
              <a:t>Cinéma</a:t>
            </a:r>
            <a:r>
              <a:rPr lang="fr-FR" sz="3500" dirty="0">
                <a:solidFill>
                  <a:srgbClr val="F9FAFD"/>
                </a:solidFill>
                <a:latin typeface="Glacial Indifference" panose="020B0604020202020204" charset="0"/>
              </a:rPr>
              <a:t> → là aussi, « de nombreux scénarios, souvent établis à partir des romans cités […], laissent entendre du </a:t>
            </a:r>
            <a:r>
              <a:rPr lang="fr-FR" sz="3500" u="sng" dirty="0">
                <a:solidFill>
                  <a:srgbClr val="F9FAFD"/>
                </a:solidFill>
                <a:latin typeface="Glacial Indifference" panose="020B0604020202020204" charset="0"/>
              </a:rPr>
              <a:t>vernaculaire</a:t>
            </a:r>
            <a:r>
              <a:rPr lang="fr-FR" sz="3500" dirty="0">
                <a:solidFill>
                  <a:srgbClr val="F9FAFD"/>
                </a:solidFill>
                <a:latin typeface="Glacial Indifference" panose="020B0604020202020204" charset="0"/>
              </a:rPr>
              <a:t>, des accents de gens du peuple ». Et d’ailleurs fréquemment les </a:t>
            </a:r>
            <a:r>
              <a:rPr lang="fr-FR" sz="3500" u="sng" dirty="0">
                <a:solidFill>
                  <a:srgbClr val="F9FAFD"/>
                </a:solidFill>
                <a:latin typeface="Glacial Indifference" panose="020B0604020202020204" charset="0"/>
              </a:rPr>
              <a:t>scénaristes</a:t>
            </a:r>
            <a:r>
              <a:rPr lang="fr-FR" sz="3500" dirty="0">
                <a:solidFill>
                  <a:srgbClr val="F9FAFD"/>
                </a:solidFill>
                <a:latin typeface="Glacial Indifference" panose="020B0604020202020204" charset="0"/>
              </a:rPr>
              <a:t> sont « eux-mêmes familiers de l’argot ».</a:t>
            </a:r>
          </a:p>
          <a:p>
            <a:pPr marL="0" lvl="1" algn="just">
              <a:spcBef>
                <a:spcPct val="0"/>
              </a:spcBef>
              <a:spcAft>
                <a:spcPts val="2400"/>
              </a:spcAft>
              <a:defRPr/>
            </a:pPr>
            <a:r>
              <a:rPr lang="fr-FR" sz="3500" dirty="0">
                <a:solidFill>
                  <a:srgbClr val="F9FAFD"/>
                </a:solidFill>
                <a:latin typeface="Glacial Indifference" panose="020B0604020202020204" charset="0"/>
              </a:rPr>
              <a:t>Par contre, le </a:t>
            </a:r>
            <a:r>
              <a:rPr lang="fr-FR" sz="3500" u="sng" dirty="0">
                <a:solidFill>
                  <a:srgbClr val="F9FAFD"/>
                </a:solidFill>
                <a:latin typeface="Glacial Indifference" panose="020B0604020202020204" charset="0"/>
              </a:rPr>
              <a:t>théâtre</a:t>
            </a:r>
            <a:r>
              <a:rPr lang="fr-FR" sz="3500" dirty="0">
                <a:solidFill>
                  <a:srgbClr val="F9FAFD"/>
                </a:solidFill>
                <a:latin typeface="Glacial Indifference" panose="020B0604020202020204" charset="0"/>
              </a:rPr>
              <a:t> n’offre </a:t>
            </a:r>
            <a:r>
              <a:rPr lang="fr-FR" sz="3500" u="sng" dirty="0">
                <a:solidFill>
                  <a:srgbClr val="F9FAFD"/>
                </a:solidFill>
                <a:latin typeface="Glacial Indifference" panose="020B0604020202020204" charset="0"/>
              </a:rPr>
              <a:t>pas</a:t>
            </a:r>
            <a:r>
              <a:rPr lang="fr-FR" sz="3500" dirty="0">
                <a:solidFill>
                  <a:srgbClr val="F9FAFD"/>
                </a:solidFill>
                <a:latin typeface="Glacial Indifference" panose="020B0604020202020204" charset="0"/>
              </a:rPr>
              <a:t>, au XX</a:t>
            </a:r>
            <a:r>
              <a:rPr lang="fr-FR" sz="3500" baseline="30000" dirty="0">
                <a:solidFill>
                  <a:srgbClr val="F9FAFD"/>
                </a:solidFill>
                <a:latin typeface="Glacial Indifference" panose="020B0604020202020204" charset="0"/>
              </a:rPr>
              <a:t>ème</a:t>
            </a:r>
            <a:r>
              <a:rPr lang="fr-FR" sz="3500" dirty="0">
                <a:solidFill>
                  <a:srgbClr val="F9FAFD"/>
                </a:solidFill>
                <a:latin typeface="Glacial Indifference" panose="020B0604020202020204" charset="0"/>
              </a:rPr>
              <a:t> siècle, </a:t>
            </a:r>
            <a:r>
              <a:rPr lang="fr-FR" sz="3500" u="sng" dirty="0">
                <a:solidFill>
                  <a:srgbClr val="F9FAFD"/>
                </a:solidFill>
                <a:latin typeface="Glacial Indifference" panose="020B0604020202020204" charset="0"/>
              </a:rPr>
              <a:t>un éventail linguistique pareil</a:t>
            </a:r>
            <a:r>
              <a:rPr lang="fr-FR" sz="3500" dirty="0">
                <a:solidFill>
                  <a:srgbClr val="F9FAFD"/>
                </a:solidFill>
                <a:latin typeface="Glacial Indifference" panose="020B0604020202020204" charset="0"/>
              </a:rPr>
              <a:t>.</a:t>
            </a:r>
          </a:p>
          <a:p>
            <a:pPr marL="0" lvl="1" algn="r">
              <a:spcBef>
                <a:spcPct val="0"/>
              </a:spcBef>
              <a:spcAft>
                <a:spcPts val="600"/>
              </a:spcAft>
              <a:defRPr/>
            </a:pPr>
            <a:r>
              <a:rPr lang="fr-FR" sz="2800" i="1" dirty="0">
                <a:solidFill>
                  <a:srgbClr val="F9FAFD"/>
                </a:solidFill>
                <a:latin typeface="Glacial Indifference" panose="020B0604020202020204" charset="0"/>
              </a:rPr>
              <a:t>Nouvelle histoire de la langue française</a:t>
            </a:r>
            <a:r>
              <a:rPr lang="fr-FR" sz="2800" dirty="0">
                <a:solidFill>
                  <a:srgbClr val="F9FAFD"/>
                </a:solidFill>
                <a:latin typeface="Glacial Indifference" panose="020B0604020202020204" charset="0"/>
              </a:rPr>
              <a:t>, p. 652.</a:t>
            </a:r>
          </a:p>
        </p:txBody>
      </p:sp>
    </p:spTree>
    <p:extLst>
      <p:ext uri="{BB962C8B-B14F-4D97-AF65-F5344CB8AC3E}">
        <p14:creationId xmlns:p14="http://schemas.microsoft.com/office/powerpoint/2010/main" val="403321351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914400" y="3429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90600" y="1748805"/>
            <a:ext cx="16383000" cy="8271495"/>
          </a:xfrm>
          <a:prstGeom prst="rect">
            <a:avLst/>
          </a:prstGeom>
        </p:spPr>
        <p:txBody>
          <a:bodyPr wrap="square" lIns="0" tIns="0" rIns="0" bIns="0" rtlCol="0" anchor="t">
            <a:spAutoFit/>
          </a:bodyPr>
          <a:lstStyle/>
          <a:p>
            <a:pPr marL="0" lvl="1" algn="just">
              <a:spcBef>
                <a:spcPct val="0"/>
              </a:spcBef>
              <a:spcAft>
                <a:spcPts val="3000"/>
              </a:spcAft>
              <a:defRPr/>
            </a:pPr>
            <a:r>
              <a:rPr lang="fr-FR" sz="3600" u="sng" dirty="0">
                <a:solidFill>
                  <a:srgbClr val="F9FAFD"/>
                </a:solidFill>
                <a:latin typeface="Glacial Indifference" panose="020B0604020202020204" charset="0"/>
              </a:rPr>
              <a:t>La langue des médias et de la communication : chansons, cinéma, presse et pub</a:t>
            </a:r>
          </a:p>
          <a:p>
            <a:pPr marL="0" lvl="1" algn="just">
              <a:lnSpc>
                <a:spcPct val="110000"/>
              </a:lnSpc>
              <a:spcBef>
                <a:spcPct val="0"/>
              </a:spcBef>
              <a:defRPr/>
            </a:pPr>
            <a:r>
              <a:rPr lang="fr-FR" sz="3500" u="sng" dirty="0">
                <a:solidFill>
                  <a:srgbClr val="F9FAFD"/>
                </a:solidFill>
                <a:latin typeface="Glacial Indifference" panose="020B0604020202020204" charset="0"/>
              </a:rPr>
              <a:t>Presse</a:t>
            </a:r>
            <a:r>
              <a:rPr lang="fr-FR" sz="3500" dirty="0">
                <a:solidFill>
                  <a:srgbClr val="F9FAFD"/>
                </a:solidFill>
                <a:latin typeface="Glacial Indifference" panose="020B0604020202020204" charset="0"/>
              </a:rPr>
              <a:t> → il existe toute une catégorie « qui se fait un genre d’une </a:t>
            </a:r>
            <a:r>
              <a:rPr lang="fr-FR" sz="3500" u="sng" dirty="0">
                <a:solidFill>
                  <a:srgbClr val="F9FAFD"/>
                </a:solidFill>
                <a:latin typeface="Glacial Indifference" panose="020B0604020202020204" charset="0"/>
              </a:rPr>
              <a:t>écriture relâchée</a:t>
            </a:r>
            <a:r>
              <a:rPr lang="fr-FR" sz="3500" dirty="0">
                <a:solidFill>
                  <a:srgbClr val="F9FAFD"/>
                </a:solidFill>
                <a:latin typeface="Glacial Indifference" panose="020B0604020202020204" charset="0"/>
              </a:rPr>
              <a:t>, comme </a:t>
            </a:r>
            <a:r>
              <a:rPr lang="fr-FR" sz="3500" i="1" dirty="0">
                <a:solidFill>
                  <a:srgbClr val="F9FAFD"/>
                </a:solidFill>
                <a:latin typeface="Glacial Indifference" panose="020B0604020202020204" charset="0"/>
              </a:rPr>
              <a:t>Charlie Hebdo</a:t>
            </a:r>
            <a:r>
              <a:rPr lang="fr-FR" sz="3500" dirty="0">
                <a:solidFill>
                  <a:srgbClr val="F9FAFD"/>
                </a:solidFill>
                <a:latin typeface="Glacial Indifference" panose="020B0604020202020204" charset="0"/>
              </a:rPr>
              <a:t> ou </a:t>
            </a:r>
            <a:r>
              <a:rPr lang="fr-FR" sz="3500" i="1" dirty="0">
                <a:solidFill>
                  <a:srgbClr val="F9FAFD"/>
                </a:solidFill>
                <a:latin typeface="Glacial Indifference" panose="020B0604020202020204" charset="0"/>
              </a:rPr>
              <a:t>Le Canard enchaîné</a:t>
            </a:r>
            <a:r>
              <a:rPr lang="fr-FR" sz="3500" dirty="0">
                <a:solidFill>
                  <a:srgbClr val="F9FAFD"/>
                </a:solidFill>
                <a:latin typeface="Glacial Indifference" panose="020B0604020202020204" charset="0"/>
              </a:rPr>
              <a:t>, qui y ajoute les jeux de mots », une catégorie qui, avec son style communicatif très particulier « qui n’est </a:t>
            </a:r>
            <a:r>
              <a:rPr lang="fr-FR" sz="3500" u="sng" dirty="0">
                <a:solidFill>
                  <a:srgbClr val="F9FAFD"/>
                </a:solidFill>
                <a:latin typeface="Glacial Indifference" panose="020B0604020202020204" charset="0"/>
              </a:rPr>
              <a:t>ni de l’écrit ni de l’oral</a:t>
            </a:r>
            <a:r>
              <a:rPr lang="fr-FR" sz="3500" dirty="0">
                <a:solidFill>
                  <a:srgbClr val="F9FAFD"/>
                </a:solidFill>
                <a:latin typeface="Glacial Indifference" panose="020B0604020202020204" charset="0"/>
              </a:rPr>
              <a:t>, […] contribue sans doute à troubler la distinction entre ces deux ordres ».</a:t>
            </a:r>
          </a:p>
          <a:p>
            <a:pPr marL="0" lvl="1" algn="just">
              <a:lnSpc>
                <a:spcPct val="110000"/>
              </a:lnSpc>
              <a:spcBef>
                <a:spcPct val="0"/>
              </a:spcBef>
              <a:defRPr/>
            </a:pPr>
            <a:endParaRPr lang="fr-FR" sz="3500" dirty="0">
              <a:solidFill>
                <a:srgbClr val="F9FAFD"/>
              </a:solidFill>
              <a:latin typeface="Glacial Indifference" panose="020B0604020202020204" charset="0"/>
            </a:endParaRPr>
          </a:p>
          <a:p>
            <a:pPr marL="0" lvl="1" algn="just">
              <a:lnSpc>
                <a:spcPct val="110000"/>
              </a:lnSpc>
              <a:spcBef>
                <a:spcPct val="0"/>
              </a:spcBef>
              <a:defRPr/>
            </a:pPr>
            <a:r>
              <a:rPr lang="fr-FR" sz="3500" u="sng" dirty="0">
                <a:solidFill>
                  <a:srgbClr val="F9FAFD"/>
                </a:solidFill>
                <a:latin typeface="Glacial Indifference" panose="020B0604020202020204" charset="0"/>
              </a:rPr>
              <a:t>Publicité</a:t>
            </a:r>
            <a:r>
              <a:rPr lang="fr-FR" sz="3500" dirty="0">
                <a:solidFill>
                  <a:srgbClr val="F9FAFD"/>
                </a:solidFill>
                <a:latin typeface="Glacial Indifference" panose="020B0604020202020204" charset="0"/>
              </a:rPr>
              <a:t> → c’est surtout la « publicité écrite » qui fournit « des </a:t>
            </a:r>
            <a:r>
              <a:rPr lang="fr-FR" sz="3500" u="sng" dirty="0">
                <a:solidFill>
                  <a:srgbClr val="F9FAFD"/>
                </a:solidFill>
                <a:latin typeface="Glacial Indifference" panose="020B0604020202020204" charset="0"/>
              </a:rPr>
              <a:t>séquences qui n’auraient pu se trouver écrites auparavant</a:t>
            </a:r>
            <a:r>
              <a:rPr lang="fr-FR" sz="3500" dirty="0">
                <a:solidFill>
                  <a:srgbClr val="F9FAFD"/>
                </a:solidFill>
                <a:latin typeface="Glacial Indifference" panose="020B0604020202020204" charset="0"/>
              </a:rPr>
              <a:t> » </a:t>
            </a:r>
          </a:p>
          <a:p>
            <a:pPr marL="0" lvl="1" algn="just">
              <a:lnSpc>
                <a:spcPct val="110000"/>
              </a:lnSpc>
              <a:spcBef>
                <a:spcPct val="0"/>
              </a:spcBef>
              <a:defRPr/>
            </a:pPr>
            <a:r>
              <a:rPr lang="fr-FR" sz="3500" dirty="0">
                <a:solidFill>
                  <a:srgbClr val="F9FAFD"/>
                </a:solidFill>
                <a:latin typeface="Glacial Indifference" panose="020B0604020202020204" charset="0"/>
              </a:rPr>
              <a:t>	↓</a:t>
            </a:r>
          </a:p>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Exemples :</a:t>
            </a:r>
          </a:p>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 - </a:t>
            </a:r>
            <a:r>
              <a:rPr lang="fr-FR" sz="3500" i="1" dirty="0">
                <a:solidFill>
                  <a:srgbClr val="F9FAFD"/>
                </a:solidFill>
                <a:latin typeface="Glacial Indifference" panose="020B0604020202020204" charset="0"/>
              </a:rPr>
              <a:t>chiants comme la pluie, les annuaires ?</a:t>
            </a:r>
            <a:r>
              <a:rPr lang="fr-FR" sz="3500" dirty="0">
                <a:solidFill>
                  <a:srgbClr val="F9FAFD"/>
                </a:solidFill>
                <a:latin typeface="Glacial Indifference" panose="020B0604020202020204" charset="0"/>
              </a:rPr>
              <a:t> (affiche de La Poste, 1993)</a:t>
            </a:r>
          </a:p>
          <a:p>
            <a:pPr marL="0" lvl="1" algn="just">
              <a:lnSpc>
                <a:spcPct val="110000"/>
              </a:lnSpc>
              <a:spcBef>
                <a:spcPct val="0"/>
              </a:spcBef>
              <a:spcAft>
                <a:spcPts val="1800"/>
              </a:spcAft>
              <a:defRPr/>
            </a:pPr>
            <a:r>
              <a:rPr lang="fr-FR" sz="3500" dirty="0">
                <a:solidFill>
                  <a:srgbClr val="F9FAFD"/>
                </a:solidFill>
                <a:latin typeface="Glacial Indifference" panose="020B0604020202020204" charset="0"/>
              </a:rPr>
              <a:t> - </a:t>
            </a:r>
            <a:r>
              <a:rPr lang="fr-FR" sz="3500" i="1" dirty="0">
                <a:solidFill>
                  <a:srgbClr val="F9FAFD"/>
                </a:solidFill>
                <a:latin typeface="Glacial Indifference" panose="020B0604020202020204" charset="0"/>
              </a:rPr>
              <a:t>nos conseils c’est pas des salades </a:t>
            </a:r>
            <a:r>
              <a:rPr lang="fr-FR" sz="3500" dirty="0">
                <a:solidFill>
                  <a:srgbClr val="F9FAFD"/>
                </a:solidFill>
                <a:latin typeface="Glacial Indifference" panose="020B0604020202020204" charset="0"/>
              </a:rPr>
              <a:t>(affiche des hypermarchés U, 1996)</a:t>
            </a:r>
          </a:p>
          <a:p>
            <a:pPr marL="0" lvl="1" algn="r">
              <a:spcBef>
                <a:spcPct val="0"/>
              </a:spcBef>
              <a:spcAft>
                <a:spcPts val="600"/>
              </a:spcAft>
              <a:defRPr/>
            </a:pPr>
            <a:r>
              <a:rPr lang="fr-FR" sz="2800" i="1" dirty="0">
                <a:solidFill>
                  <a:srgbClr val="F9FAFD"/>
                </a:solidFill>
                <a:latin typeface="Glacial Indifference" panose="020B0604020202020204" charset="0"/>
              </a:rPr>
              <a:t>Nouvelle histoire de la langue française</a:t>
            </a:r>
            <a:r>
              <a:rPr lang="fr-FR" sz="2800" dirty="0">
                <a:solidFill>
                  <a:srgbClr val="F9FAFD"/>
                </a:solidFill>
                <a:latin typeface="Glacial Indifference" panose="020B0604020202020204" charset="0"/>
              </a:rPr>
              <a:t>, p. 652.</a:t>
            </a:r>
          </a:p>
        </p:txBody>
      </p:sp>
    </p:spTree>
    <p:extLst>
      <p:ext uri="{BB962C8B-B14F-4D97-AF65-F5344CB8AC3E}">
        <p14:creationId xmlns:p14="http://schemas.microsoft.com/office/powerpoint/2010/main" val="371560260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1905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1409700"/>
            <a:ext cx="16535400" cy="8776762"/>
          </a:xfrm>
          <a:prstGeom prst="rect">
            <a:avLst/>
          </a:prstGeom>
        </p:spPr>
        <p:txBody>
          <a:bodyPr wrap="square" lIns="0" tIns="0" rIns="0" bIns="0" rtlCol="0" anchor="t">
            <a:spAutoFit/>
          </a:bodyPr>
          <a:lstStyle/>
          <a:p>
            <a:pPr marL="0" lvl="1" algn="just">
              <a:spcBef>
                <a:spcPct val="0"/>
              </a:spcBef>
              <a:spcAft>
                <a:spcPts val="2400"/>
              </a:spcAft>
              <a:defRPr/>
            </a:pPr>
            <a:r>
              <a:rPr lang="fr-FR" sz="3600" u="sng" dirty="0">
                <a:solidFill>
                  <a:srgbClr val="F9FAFD"/>
                </a:solidFill>
                <a:latin typeface="Glacial Indifference" panose="020B0604020202020204" charset="0"/>
              </a:rPr>
              <a:t>Le verlan</a:t>
            </a:r>
            <a:endParaRPr lang="fr-FR" sz="3500" dirty="0">
              <a:solidFill>
                <a:srgbClr val="F9FAFD"/>
              </a:solidFill>
              <a:latin typeface="Glacial Indifference" panose="020B0604020202020204" charset="0"/>
            </a:endParaRPr>
          </a:p>
          <a:p>
            <a:pPr marL="0" lvl="1" algn="just">
              <a:spcBef>
                <a:spcPct val="0"/>
              </a:spcBef>
              <a:spcAft>
                <a:spcPts val="1200"/>
              </a:spcAft>
              <a:defRPr/>
            </a:pPr>
            <a:r>
              <a:rPr lang="fr-FR" sz="3500" dirty="0">
                <a:solidFill>
                  <a:srgbClr val="F9FAFD"/>
                </a:solidFill>
                <a:latin typeface="Glacial Indifference" panose="020B0604020202020204" charset="0"/>
              </a:rPr>
              <a:t>« </a:t>
            </a:r>
            <a:r>
              <a:rPr lang="fr-FR" sz="3500" b="1" u="sng" dirty="0">
                <a:solidFill>
                  <a:srgbClr val="F9FAFD"/>
                </a:solidFill>
                <a:latin typeface="Glacial Indifference" panose="020B0604020202020204" charset="0"/>
              </a:rPr>
              <a:t>Verlan</a:t>
            </a:r>
            <a:r>
              <a:rPr lang="fr-FR" sz="3500" dirty="0">
                <a:solidFill>
                  <a:srgbClr val="F9FAFD"/>
                </a:solidFill>
                <a:latin typeface="Glacial Indifference" panose="020B0604020202020204" charset="0"/>
              </a:rPr>
              <a:t> </a:t>
            </a:r>
            <a:r>
              <a:rPr lang="fr-FR" sz="3500" i="1" dirty="0">
                <a:solidFill>
                  <a:srgbClr val="F9FAFD"/>
                </a:solidFill>
                <a:latin typeface="Glacial Indifference" panose="020B0604020202020204" charset="0"/>
              </a:rPr>
              <a:t>nom masculin</a:t>
            </a:r>
            <a:r>
              <a:rPr lang="fr-FR" sz="3500" dirty="0">
                <a:solidFill>
                  <a:srgbClr val="F9FAFD"/>
                </a:solidFill>
                <a:latin typeface="Glacial Indifference" panose="020B0604020202020204" charset="0"/>
              </a:rPr>
              <a:t>. </a:t>
            </a:r>
          </a:p>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Forme de langage argotique consistant à inverser l'ordre des syllabes ou des phonèmes d'un mot. </a:t>
            </a:r>
          </a:p>
          <a:p>
            <a:pPr marL="0" lvl="1" algn="just">
              <a:lnSpc>
                <a:spcPct val="110000"/>
              </a:lnSpc>
              <a:spcBef>
                <a:spcPct val="0"/>
              </a:spcBef>
              <a:defRPr/>
            </a:pPr>
            <a:r>
              <a:rPr lang="fr-FR" sz="3400" i="1" dirty="0">
                <a:solidFill>
                  <a:srgbClr val="F9FAFD"/>
                </a:solidFill>
                <a:latin typeface="Glacial Indifference" panose="020B0604020202020204" charset="0"/>
              </a:rPr>
              <a:t>Hist.</a:t>
            </a:r>
            <a:r>
              <a:rPr lang="fr-FR" sz="3400" dirty="0">
                <a:solidFill>
                  <a:srgbClr val="F9FAFD"/>
                </a:solidFill>
                <a:latin typeface="Glacial Indifference" panose="020B0604020202020204" charset="0"/>
              </a:rPr>
              <a:t> Selon le dictionnaire de l'argot (Larousse), le verlan trouverait ses origines dans le roman d'Auguste Le Breton* </a:t>
            </a:r>
            <a:r>
              <a:rPr lang="fr-FR" sz="3400" i="1" u="sng" dirty="0">
                <a:solidFill>
                  <a:srgbClr val="F9FAFD"/>
                </a:solidFill>
                <a:latin typeface="Glacial Indifference" panose="020B0604020202020204" charset="0"/>
              </a:rPr>
              <a:t>Du rififi chez les hommes</a:t>
            </a:r>
            <a:r>
              <a:rPr lang="fr-FR" sz="3400" dirty="0">
                <a:solidFill>
                  <a:srgbClr val="F9FAFD"/>
                </a:solidFill>
                <a:latin typeface="Glacial Indifference" panose="020B0604020202020204" charset="0"/>
              </a:rPr>
              <a:t>, paru en 1954. Il était alors orthographié "verlen" ou "vers-l'en" pour s'imposer par la suite avec l'orthographe actuelle "verlan". Le verlan s'est véritablement popularisé dans les années 70-80 grâce notamment aux chansons de Renaud et aux bandes dessinés de Frank Margerin […], Tramber et Jano […] et autres ».</a:t>
            </a:r>
            <a:endParaRPr lang="fr-FR" sz="3300" dirty="0">
              <a:solidFill>
                <a:srgbClr val="F9FAFD"/>
              </a:solidFill>
              <a:latin typeface="Glacial Indifference" panose="020B0604020202020204" charset="0"/>
            </a:endParaRPr>
          </a:p>
          <a:p>
            <a:pPr marL="0" lvl="1" algn="r">
              <a:lnSpc>
                <a:spcPct val="110000"/>
              </a:lnSpc>
              <a:spcBef>
                <a:spcPct val="0"/>
              </a:spcBef>
              <a:defRPr/>
            </a:pPr>
            <a:r>
              <a:rPr lang="fr-FR" sz="3000" i="1" dirty="0">
                <a:solidFill>
                  <a:srgbClr val="F9FAFD"/>
                </a:solidFill>
                <a:latin typeface="Glacial Indifference" panose="020B0604020202020204" charset="0"/>
              </a:rPr>
              <a:t>Le Dictionnaire de la Zone. Tout l'argot des banlieues</a:t>
            </a:r>
          </a:p>
          <a:p>
            <a:pPr marL="0" lvl="1" algn="just">
              <a:lnSpc>
                <a:spcPct val="110000"/>
              </a:lnSpc>
              <a:spcBef>
                <a:spcPct val="0"/>
              </a:spcBef>
              <a:defRPr/>
            </a:pPr>
            <a:endParaRPr lang="fr-FR" sz="3400" i="1" dirty="0">
              <a:solidFill>
                <a:srgbClr val="F9FAFD"/>
              </a:solidFill>
              <a:latin typeface="Glacial Indifference" panose="020B0604020202020204" charset="0"/>
            </a:endParaRPr>
          </a:p>
          <a:p>
            <a:pPr marL="0" lvl="1" algn="just">
              <a:lnSpc>
                <a:spcPct val="110000"/>
              </a:lnSpc>
              <a:spcBef>
                <a:spcPct val="0"/>
              </a:spcBef>
              <a:defRPr/>
            </a:pPr>
            <a:r>
              <a:rPr lang="fr-FR" sz="3400" dirty="0">
                <a:solidFill>
                  <a:srgbClr val="F9FAFD"/>
                </a:solidFill>
                <a:latin typeface="Glacial Indifference" panose="020B0604020202020204" charset="0"/>
              </a:rPr>
              <a:t>* Écrivain français parmi les plus célèbres, connu pour avoir </a:t>
            </a:r>
            <a:r>
              <a:rPr lang="fr-FR" sz="3400" u="sng" dirty="0">
                <a:solidFill>
                  <a:srgbClr val="F9FAFD"/>
                </a:solidFill>
                <a:latin typeface="Glacial Indifference" panose="020B0604020202020204" charset="0"/>
              </a:rPr>
              <a:t>inventé le mot </a:t>
            </a:r>
            <a:r>
              <a:rPr lang="fr-FR" sz="3400" i="1" u="sng" dirty="0">
                <a:solidFill>
                  <a:srgbClr val="F9FAFD"/>
                </a:solidFill>
                <a:latin typeface="Glacial Indifference" panose="020B0604020202020204" charset="0"/>
              </a:rPr>
              <a:t>rififi</a:t>
            </a:r>
            <a:r>
              <a:rPr lang="fr-FR" sz="3400" dirty="0">
                <a:solidFill>
                  <a:srgbClr val="F9FAFD"/>
                </a:solidFill>
                <a:latin typeface="Glacial Indifference" panose="020B0604020202020204" charset="0"/>
              </a:rPr>
              <a:t> et </a:t>
            </a:r>
            <a:r>
              <a:rPr lang="fr-FR" sz="3400" u="sng" dirty="0">
                <a:solidFill>
                  <a:srgbClr val="F9FAFD"/>
                </a:solidFill>
                <a:latin typeface="Glacial Indifference" panose="020B0604020202020204" charset="0"/>
              </a:rPr>
              <a:t>introduit celui de </a:t>
            </a:r>
            <a:r>
              <a:rPr lang="fr-FR" sz="3400" i="1" u="sng" dirty="0">
                <a:solidFill>
                  <a:srgbClr val="F9FAFD"/>
                </a:solidFill>
                <a:latin typeface="Glacial Indifference" panose="020B0604020202020204" charset="0"/>
              </a:rPr>
              <a:t>verlan</a:t>
            </a:r>
            <a:r>
              <a:rPr lang="fr-FR" sz="3400" dirty="0">
                <a:solidFill>
                  <a:srgbClr val="F9FAFD"/>
                </a:solidFill>
                <a:latin typeface="Glacial Indifference" panose="020B0604020202020204" charset="0"/>
              </a:rPr>
              <a:t>. Auteur de nombreux polars et de quelques ouvrages sur l'argot.</a:t>
            </a:r>
          </a:p>
        </p:txBody>
      </p:sp>
    </p:spTree>
    <p:extLst>
      <p:ext uri="{BB962C8B-B14F-4D97-AF65-F5344CB8AC3E}">
        <p14:creationId xmlns:p14="http://schemas.microsoft.com/office/powerpoint/2010/main" val="331367011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914400" y="5715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90600" y="2034986"/>
            <a:ext cx="16268700" cy="5855449"/>
          </a:xfrm>
          <a:prstGeom prst="rect">
            <a:avLst/>
          </a:prstGeom>
        </p:spPr>
        <p:txBody>
          <a:bodyPr wrap="square" lIns="0" tIns="0" rIns="0" bIns="0" rtlCol="0" anchor="t">
            <a:spAutoFit/>
          </a:bodyPr>
          <a:lstStyle/>
          <a:p>
            <a:pPr marL="0" lvl="1" algn="just">
              <a:spcBef>
                <a:spcPct val="0"/>
              </a:spcBef>
              <a:spcAft>
                <a:spcPts val="4200"/>
              </a:spcAft>
              <a:defRPr/>
            </a:pPr>
            <a:r>
              <a:rPr lang="fr-FR" sz="3600" u="sng" dirty="0">
                <a:solidFill>
                  <a:srgbClr val="F9FAFD"/>
                </a:solidFill>
                <a:latin typeface="Glacial Indifference" panose="020B0604020202020204" charset="0"/>
              </a:rPr>
              <a:t>Le verlan</a:t>
            </a:r>
            <a:endParaRPr lang="fr-FR" sz="3500" dirty="0">
              <a:solidFill>
                <a:srgbClr val="F9FAFD"/>
              </a:solidFill>
              <a:latin typeface="Glacial Indifference" panose="020B0604020202020204" charset="0"/>
            </a:endParaRPr>
          </a:p>
          <a:p>
            <a:pPr marL="0" lvl="1" algn="just">
              <a:lnSpc>
                <a:spcPct val="110000"/>
              </a:lnSpc>
              <a:spcBef>
                <a:spcPct val="0"/>
              </a:spcBef>
              <a:defRPr/>
            </a:pPr>
            <a:r>
              <a:rPr lang="fr-FR" sz="3500" dirty="0">
                <a:solidFill>
                  <a:srgbClr val="F9FAFD"/>
                </a:solidFill>
                <a:latin typeface="Glacial Indifference" panose="020B0604020202020204" charset="0"/>
              </a:rPr>
              <a:t>« L'arrivée du </a:t>
            </a:r>
            <a:r>
              <a:rPr lang="fr-FR" sz="3500" u="sng" dirty="0">
                <a:solidFill>
                  <a:srgbClr val="F9FAFD"/>
                </a:solidFill>
                <a:latin typeface="Glacial Indifference" panose="020B0604020202020204" charset="0"/>
              </a:rPr>
              <a:t>rap</a:t>
            </a:r>
            <a:r>
              <a:rPr lang="fr-FR" sz="3500" dirty="0">
                <a:solidFill>
                  <a:srgbClr val="F9FAFD"/>
                </a:solidFill>
                <a:latin typeface="Glacial Indifference" panose="020B0604020202020204" charset="0"/>
              </a:rPr>
              <a:t> français à la fin des années 80, début 90 a véritablement </a:t>
            </a:r>
            <a:r>
              <a:rPr lang="fr-FR" sz="3500" u="sng" dirty="0">
                <a:solidFill>
                  <a:srgbClr val="F9FAFD"/>
                </a:solidFill>
                <a:latin typeface="Glacial Indifference" panose="020B0604020202020204" charset="0"/>
              </a:rPr>
              <a:t>systématisé l'emploi du verlan</a:t>
            </a:r>
            <a:r>
              <a:rPr lang="fr-FR" sz="3500" dirty="0">
                <a:solidFill>
                  <a:srgbClr val="F9FAFD"/>
                </a:solidFill>
                <a:latin typeface="Glacial Indifference" panose="020B0604020202020204" charset="0"/>
              </a:rPr>
              <a:t> chez les jeunes en y introduisant certaines nouveautés comme l'emploi des mots monosyllabiques (</a:t>
            </a:r>
            <a:r>
              <a:rPr lang="fr-FR" sz="3500" i="1" dirty="0">
                <a:solidFill>
                  <a:srgbClr val="F9FAFD"/>
                </a:solidFill>
                <a:latin typeface="Glacial Indifference" panose="020B0604020202020204" charset="0"/>
              </a:rPr>
              <a:t>pas</a:t>
            </a:r>
            <a:r>
              <a:rPr lang="fr-FR" sz="3500" dirty="0">
                <a:solidFill>
                  <a:srgbClr val="F9FAFD"/>
                </a:solidFill>
                <a:latin typeface="Glacial Indifference" panose="020B0604020202020204" charset="0"/>
              </a:rPr>
              <a:t> → </a:t>
            </a:r>
            <a:r>
              <a:rPr lang="fr-FR" sz="3500" i="1" dirty="0">
                <a:solidFill>
                  <a:srgbClr val="F9FAFD"/>
                </a:solidFill>
                <a:latin typeface="Glacial Indifference" panose="020B0604020202020204" charset="0"/>
              </a:rPr>
              <a:t>ap</a:t>
            </a:r>
            <a:r>
              <a:rPr lang="fr-FR" sz="3500" dirty="0">
                <a:solidFill>
                  <a:srgbClr val="F9FAFD"/>
                </a:solidFill>
                <a:latin typeface="Glacial Indifference" panose="020B0604020202020204" charset="0"/>
              </a:rPr>
              <a:t>, </a:t>
            </a:r>
            <a:r>
              <a:rPr lang="fr-FR" sz="3500" i="1" dirty="0">
                <a:solidFill>
                  <a:srgbClr val="F9FAFD"/>
                </a:solidFill>
                <a:latin typeface="Glacial Indifference" panose="020B0604020202020204" charset="0"/>
              </a:rPr>
              <a:t>vie </a:t>
            </a:r>
            <a:r>
              <a:rPr lang="fr-FR" sz="3500" dirty="0">
                <a:solidFill>
                  <a:srgbClr val="F9FAFD"/>
                </a:solidFill>
                <a:latin typeface="Glacial Indifference" panose="020B0604020202020204" charset="0"/>
              </a:rPr>
              <a:t>→ </a:t>
            </a:r>
            <a:r>
              <a:rPr lang="fr-FR" sz="3500" i="1" dirty="0">
                <a:solidFill>
                  <a:srgbClr val="F9FAFD"/>
                </a:solidFill>
                <a:latin typeface="Glacial Indifference" panose="020B0604020202020204" charset="0"/>
              </a:rPr>
              <a:t>ive</a:t>
            </a:r>
            <a:r>
              <a:rPr lang="fr-FR" sz="3500" dirty="0">
                <a:solidFill>
                  <a:srgbClr val="F9FAFD"/>
                </a:solidFill>
                <a:latin typeface="Glacial Indifference" panose="020B0604020202020204" charset="0"/>
              </a:rPr>
              <a:t>, </a:t>
            </a:r>
            <a:r>
              <a:rPr lang="fr-FR" sz="3500" i="1" dirty="0">
                <a:solidFill>
                  <a:srgbClr val="F9FAFD"/>
                </a:solidFill>
                <a:latin typeface="Glacial Indifference" panose="020B0604020202020204" charset="0"/>
              </a:rPr>
              <a:t>là </a:t>
            </a:r>
            <a:r>
              <a:rPr lang="fr-FR" sz="3500" dirty="0">
                <a:solidFill>
                  <a:srgbClr val="F9FAFD"/>
                </a:solidFill>
                <a:latin typeface="Glacial Indifference" panose="020B0604020202020204" charset="0"/>
              </a:rPr>
              <a:t>→ </a:t>
            </a:r>
            <a:r>
              <a:rPr lang="fr-FR" sz="3500" i="1" dirty="0">
                <a:solidFill>
                  <a:srgbClr val="F9FAFD"/>
                </a:solidFill>
                <a:latin typeface="Glacial Indifference" panose="020B0604020202020204" charset="0"/>
              </a:rPr>
              <a:t>al</a:t>
            </a:r>
            <a:r>
              <a:rPr lang="fr-FR" sz="3500" dirty="0">
                <a:solidFill>
                  <a:srgbClr val="F9FAFD"/>
                </a:solidFill>
                <a:latin typeface="Glacial Indifference" panose="020B0604020202020204" charset="0"/>
              </a:rPr>
              <a:t>…) et le verlan du verlan aussi appelé </a:t>
            </a:r>
            <a:r>
              <a:rPr lang="fr-FR" sz="3500" i="1" dirty="0">
                <a:solidFill>
                  <a:srgbClr val="F9FAFD"/>
                </a:solidFill>
                <a:latin typeface="Glacial Indifference" panose="020B0604020202020204" charset="0"/>
              </a:rPr>
              <a:t>veul</a:t>
            </a:r>
            <a:r>
              <a:rPr lang="fr-FR" sz="3500" dirty="0">
                <a:solidFill>
                  <a:srgbClr val="F9FAFD"/>
                </a:solidFill>
                <a:latin typeface="Glacial Indifference" panose="020B0604020202020204" charset="0"/>
              </a:rPr>
              <a:t> (</a:t>
            </a:r>
            <a:r>
              <a:rPr lang="fr-FR" sz="3500" i="1" dirty="0">
                <a:solidFill>
                  <a:srgbClr val="F9FAFD"/>
                </a:solidFill>
                <a:latin typeface="Glacial Indifference" panose="020B0604020202020204" charset="0"/>
              </a:rPr>
              <a:t>keuf </a:t>
            </a:r>
            <a:r>
              <a:rPr lang="fr-FR" sz="3500" dirty="0">
                <a:solidFill>
                  <a:srgbClr val="F9FAFD"/>
                </a:solidFill>
                <a:latin typeface="Glacial Indifference" panose="020B0604020202020204" charset="0"/>
              </a:rPr>
              <a:t>→ </a:t>
            </a:r>
            <a:r>
              <a:rPr lang="fr-FR" sz="3500" i="1" dirty="0">
                <a:solidFill>
                  <a:srgbClr val="F9FAFD"/>
                </a:solidFill>
                <a:latin typeface="Glacial Indifference" panose="020B0604020202020204" charset="0"/>
              </a:rPr>
              <a:t>feukeu</a:t>
            </a:r>
            <a:r>
              <a:rPr lang="fr-FR" sz="3500" dirty="0">
                <a:solidFill>
                  <a:srgbClr val="F9FAFD"/>
                </a:solidFill>
                <a:latin typeface="Glacial Indifference" panose="020B0604020202020204" charset="0"/>
              </a:rPr>
              <a:t>, </a:t>
            </a:r>
            <a:r>
              <a:rPr lang="fr-FR" sz="3500" i="1" dirty="0">
                <a:solidFill>
                  <a:srgbClr val="F9FAFD"/>
                </a:solidFill>
                <a:latin typeface="Glacial Indifference" panose="020B0604020202020204" charset="0"/>
              </a:rPr>
              <a:t>beur</a:t>
            </a:r>
            <a:r>
              <a:rPr lang="fr-FR" sz="3500" dirty="0">
                <a:solidFill>
                  <a:srgbClr val="F9FAFD"/>
                </a:solidFill>
                <a:latin typeface="Glacial Indifference" panose="020B0604020202020204" charset="0"/>
              </a:rPr>
              <a:t> → </a:t>
            </a:r>
            <a:r>
              <a:rPr lang="fr-FR" sz="3500" i="1" dirty="0">
                <a:solidFill>
                  <a:srgbClr val="F9FAFD"/>
                </a:solidFill>
                <a:latin typeface="Glacial Indifference" panose="020B0604020202020204" charset="0"/>
              </a:rPr>
              <a:t>rebeu</a:t>
            </a:r>
            <a:r>
              <a:rPr lang="fr-FR" sz="3500" dirty="0">
                <a:solidFill>
                  <a:srgbClr val="F9FAFD"/>
                </a:solidFill>
                <a:latin typeface="Glacial Indifference" panose="020B0604020202020204" charset="0"/>
              </a:rPr>
              <a:t>, </a:t>
            </a:r>
            <a:r>
              <a:rPr lang="fr-FR" sz="3500" i="1" dirty="0">
                <a:solidFill>
                  <a:srgbClr val="F9FAFD"/>
                </a:solidFill>
                <a:latin typeface="Glacial Indifference" panose="020B0604020202020204" charset="0"/>
              </a:rPr>
              <a:t>meuf </a:t>
            </a:r>
            <a:r>
              <a:rPr lang="fr-FR" sz="3500" dirty="0">
                <a:solidFill>
                  <a:srgbClr val="F9FAFD"/>
                </a:solidFill>
                <a:latin typeface="Glacial Indifference" panose="020B0604020202020204" charset="0"/>
              </a:rPr>
              <a:t>→ </a:t>
            </a:r>
            <a:r>
              <a:rPr lang="fr-FR" sz="3500" i="1" dirty="0">
                <a:solidFill>
                  <a:srgbClr val="F9FAFD"/>
                </a:solidFill>
                <a:latin typeface="Glacial Indifference" panose="020B0604020202020204" charset="0"/>
              </a:rPr>
              <a:t>feumeu</a:t>
            </a:r>
            <a:r>
              <a:rPr lang="fr-FR" sz="3500" dirty="0">
                <a:solidFill>
                  <a:srgbClr val="F9FAFD"/>
                </a:solidFill>
                <a:latin typeface="Glacial Indifference" panose="020B0604020202020204" charset="0"/>
              </a:rPr>
              <a:t>…).</a:t>
            </a:r>
          </a:p>
          <a:p>
            <a:pPr marL="0" lvl="1" algn="just">
              <a:lnSpc>
                <a:spcPct val="110000"/>
              </a:lnSpc>
              <a:spcBef>
                <a:spcPct val="0"/>
              </a:spcBef>
              <a:defRPr/>
            </a:pPr>
            <a:r>
              <a:rPr lang="fr-FR" sz="3500" dirty="0">
                <a:solidFill>
                  <a:srgbClr val="F9FAFD"/>
                </a:solidFill>
                <a:latin typeface="Glacial Indifference" panose="020B0604020202020204" charset="0"/>
              </a:rPr>
              <a:t>Aujourd'hui son emploi s'est tellement généralisé que certaines personnes ne savent même plus qu'elles emploient des mots verlans ou sont incapables d'en retrouver la racine ».</a:t>
            </a:r>
          </a:p>
          <a:p>
            <a:pPr marL="0" lvl="1" algn="r">
              <a:spcBef>
                <a:spcPct val="0"/>
              </a:spcBef>
              <a:defRPr/>
            </a:pPr>
            <a:r>
              <a:rPr lang="fr-FR" sz="3000" i="1" dirty="0">
                <a:solidFill>
                  <a:srgbClr val="F9FAFD"/>
                </a:solidFill>
                <a:latin typeface="Glacial Indifference" panose="020B0604020202020204" charset="0"/>
              </a:rPr>
              <a:t>Le Dictionnaire de la Zone. Tout l'argot des banlieues</a:t>
            </a:r>
          </a:p>
        </p:txBody>
      </p:sp>
    </p:spTree>
    <p:extLst>
      <p:ext uri="{BB962C8B-B14F-4D97-AF65-F5344CB8AC3E}">
        <p14:creationId xmlns:p14="http://schemas.microsoft.com/office/powerpoint/2010/main" val="225823354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914400" y="5097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90600" y="1866900"/>
            <a:ext cx="16535400" cy="7940635"/>
          </a:xfrm>
          <a:prstGeom prst="rect">
            <a:avLst/>
          </a:prstGeom>
        </p:spPr>
        <p:txBody>
          <a:bodyPr wrap="square" lIns="0" tIns="0" rIns="0" bIns="0" rtlCol="0" anchor="t">
            <a:spAutoFit/>
          </a:bodyPr>
          <a:lstStyle/>
          <a:p>
            <a:pPr marL="0" lvl="1" algn="just">
              <a:spcBef>
                <a:spcPct val="0"/>
              </a:spcBef>
              <a:spcAft>
                <a:spcPts val="3000"/>
              </a:spcAft>
              <a:defRPr/>
            </a:pPr>
            <a:r>
              <a:rPr lang="fr-FR" sz="3600" u="sng" dirty="0">
                <a:solidFill>
                  <a:srgbClr val="F9FAFD"/>
                </a:solidFill>
                <a:latin typeface="Glacial Indifference" panose="020B0604020202020204" charset="0"/>
              </a:rPr>
              <a:t>Le verlan</a:t>
            </a:r>
            <a:r>
              <a:rPr lang="fr-FR" sz="3600" dirty="0">
                <a:solidFill>
                  <a:srgbClr val="F9FAFD"/>
                </a:solidFill>
                <a:latin typeface="Glacial Indifference" panose="020B0604020202020204" charset="0"/>
              </a:rPr>
              <a:t> — exemples communs</a:t>
            </a:r>
          </a:p>
          <a:p>
            <a:pPr marL="0" lvl="1" algn="just">
              <a:lnSpc>
                <a:spcPct val="110000"/>
              </a:lnSpc>
              <a:spcBef>
                <a:spcPct val="0"/>
              </a:spcBef>
              <a:defRPr/>
            </a:pPr>
            <a:r>
              <a:rPr lang="fr-FR" sz="3500" dirty="0">
                <a:solidFill>
                  <a:srgbClr val="F9FAFD"/>
                </a:solidFill>
                <a:latin typeface="Glacial Indifference" panose="020B0604020202020204" charset="0"/>
              </a:rPr>
              <a:t>femme → meuf </a:t>
            </a:r>
          </a:p>
          <a:p>
            <a:pPr marL="0" lvl="1" algn="just">
              <a:lnSpc>
                <a:spcPct val="110000"/>
              </a:lnSpc>
              <a:spcBef>
                <a:spcPct val="0"/>
              </a:spcBef>
              <a:defRPr/>
            </a:pPr>
            <a:r>
              <a:rPr lang="fr-FR" sz="3500" dirty="0">
                <a:solidFill>
                  <a:srgbClr val="F9FAFD"/>
                </a:solidFill>
                <a:latin typeface="Glacial Indifference" panose="020B0604020202020204" charset="0"/>
              </a:rPr>
              <a:t>mec → keum, keumé </a:t>
            </a:r>
          </a:p>
          <a:p>
            <a:pPr marL="0" lvl="1" algn="just">
              <a:lnSpc>
                <a:spcPct val="110000"/>
              </a:lnSpc>
              <a:spcBef>
                <a:spcPct val="0"/>
              </a:spcBef>
              <a:defRPr/>
            </a:pPr>
            <a:r>
              <a:rPr lang="fr-FR" sz="3500" dirty="0">
                <a:solidFill>
                  <a:srgbClr val="F9FAFD"/>
                </a:solidFill>
                <a:latin typeface="Glacial Indifference" panose="020B0604020202020204" charset="0"/>
              </a:rPr>
              <a:t>frère → reuf, reufré </a:t>
            </a:r>
          </a:p>
          <a:p>
            <a:pPr marL="0" lvl="1" algn="just">
              <a:lnSpc>
                <a:spcPct val="110000"/>
              </a:lnSpc>
              <a:spcBef>
                <a:spcPct val="0"/>
              </a:spcBef>
              <a:defRPr/>
            </a:pPr>
            <a:r>
              <a:rPr lang="fr-FR" sz="3500" dirty="0">
                <a:solidFill>
                  <a:srgbClr val="F9FAFD"/>
                </a:solidFill>
                <a:latin typeface="Glacial Indifference" panose="020B0604020202020204" charset="0"/>
              </a:rPr>
              <a:t>sœur → reusse, reuss, reusseu </a:t>
            </a:r>
          </a:p>
          <a:p>
            <a:pPr marL="0" lvl="1" algn="just">
              <a:lnSpc>
                <a:spcPct val="110000"/>
              </a:lnSpc>
              <a:spcBef>
                <a:spcPct val="0"/>
              </a:spcBef>
              <a:defRPr/>
            </a:pPr>
            <a:r>
              <a:rPr lang="fr-FR" sz="3500" dirty="0">
                <a:solidFill>
                  <a:srgbClr val="F9FAFD"/>
                </a:solidFill>
                <a:latin typeface="Glacial Indifference" panose="020B0604020202020204" charset="0"/>
              </a:rPr>
              <a:t>mère → reum </a:t>
            </a:r>
          </a:p>
          <a:p>
            <a:pPr marL="0" lvl="1" algn="just">
              <a:lnSpc>
                <a:spcPct val="110000"/>
              </a:lnSpc>
              <a:spcBef>
                <a:spcPct val="0"/>
              </a:spcBef>
              <a:defRPr/>
            </a:pPr>
            <a:r>
              <a:rPr lang="fr-FR" sz="3500" dirty="0">
                <a:solidFill>
                  <a:srgbClr val="F9FAFD"/>
                </a:solidFill>
                <a:latin typeface="Glacial Indifference" panose="020B0604020202020204" charset="0"/>
              </a:rPr>
              <a:t>père → reup </a:t>
            </a:r>
          </a:p>
          <a:p>
            <a:pPr marL="0" lvl="1" algn="just">
              <a:lnSpc>
                <a:spcPct val="110000"/>
              </a:lnSpc>
              <a:spcBef>
                <a:spcPct val="0"/>
              </a:spcBef>
              <a:defRPr/>
            </a:pPr>
            <a:r>
              <a:rPr lang="fr-FR" sz="3500" dirty="0">
                <a:solidFill>
                  <a:srgbClr val="F9FAFD"/>
                </a:solidFill>
                <a:latin typeface="Glacial Indifference" panose="020B0604020202020204" charset="0"/>
              </a:rPr>
              <a:t>moi → wam / oim </a:t>
            </a:r>
          </a:p>
          <a:p>
            <a:pPr marL="0" lvl="1" algn="just">
              <a:lnSpc>
                <a:spcPct val="110000"/>
              </a:lnSpc>
              <a:spcBef>
                <a:spcPct val="0"/>
              </a:spcBef>
              <a:defRPr/>
            </a:pPr>
            <a:r>
              <a:rPr lang="fr-FR" sz="3500" dirty="0">
                <a:solidFill>
                  <a:srgbClr val="F9FAFD"/>
                </a:solidFill>
                <a:latin typeface="Glacial Indifference" panose="020B0604020202020204" charset="0"/>
              </a:rPr>
              <a:t>fête → teuf</a:t>
            </a:r>
          </a:p>
          <a:p>
            <a:pPr marL="0" lvl="1" algn="just">
              <a:lnSpc>
                <a:spcPct val="110000"/>
              </a:lnSpc>
              <a:spcBef>
                <a:spcPct val="0"/>
              </a:spcBef>
              <a:defRPr/>
            </a:pPr>
            <a:r>
              <a:rPr lang="fr-FR" sz="3500" dirty="0">
                <a:solidFill>
                  <a:srgbClr val="F9FAFD"/>
                </a:solidFill>
                <a:latin typeface="Glacial Indifference" panose="020B0604020202020204" charset="0"/>
              </a:rPr>
              <a:t>cité → téci </a:t>
            </a:r>
          </a:p>
          <a:p>
            <a:pPr marL="0" lvl="1" algn="just">
              <a:lnSpc>
                <a:spcPct val="110000"/>
              </a:lnSpc>
              <a:spcBef>
                <a:spcPct val="0"/>
              </a:spcBef>
              <a:defRPr/>
            </a:pPr>
            <a:r>
              <a:rPr lang="fr-FR" sz="3500" dirty="0">
                <a:solidFill>
                  <a:srgbClr val="F9FAFD"/>
                </a:solidFill>
                <a:latin typeface="Glacial Indifference" panose="020B0604020202020204" charset="0"/>
              </a:rPr>
              <a:t>thune → neuthu </a:t>
            </a:r>
          </a:p>
          <a:p>
            <a:pPr marL="0" lvl="1" algn="just">
              <a:spcBef>
                <a:spcPct val="0"/>
              </a:spcBef>
              <a:defRPr/>
            </a:pPr>
            <a:endParaRPr lang="fr-FR" sz="3500" dirty="0">
              <a:solidFill>
                <a:srgbClr val="F9FAFD"/>
              </a:solidFill>
              <a:latin typeface="Glacial Indifference" panose="020B0604020202020204" charset="0"/>
            </a:endParaRPr>
          </a:p>
          <a:p>
            <a:pPr marL="0" lvl="1" algn="just">
              <a:spcBef>
                <a:spcPct val="0"/>
              </a:spcBef>
              <a:defRPr/>
            </a:pPr>
            <a:r>
              <a:rPr lang="fr-FR" sz="3500" dirty="0">
                <a:solidFill>
                  <a:srgbClr val="F9FAFD"/>
                </a:solidFill>
                <a:latin typeface="Glacial Indifference" panose="020B0604020202020204" charset="0"/>
              </a:rPr>
              <a:t>Chanson de référence → </a:t>
            </a:r>
            <a:r>
              <a:rPr lang="fr-FR" sz="3500" i="1" dirty="0">
                <a:solidFill>
                  <a:srgbClr val="F9FAFD"/>
                </a:solidFill>
                <a:latin typeface="Glacial Indifference" panose="020B0604020202020204" charset="0"/>
              </a:rPr>
              <a:t>Laisse béton </a:t>
            </a:r>
            <a:r>
              <a:rPr lang="fr-FR" sz="3500" dirty="0">
                <a:solidFill>
                  <a:srgbClr val="F9FAFD"/>
                </a:solidFill>
                <a:latin typeface="Glacial Indifference" panose="020B0604020202020204" charset="0"/>
              </a:rPr>
              <a:t>(Renaud, 1977)</a:t>
            </a:r>
          </a:p>
        </p:txBody>
      </p:sp>
    </p:spTree>
    <p:extLst>
      <p:ext uri="{BB962C8B-B14F-4D97-AF65-F5344CB8AC3E}">
        <p14:creationId xmlns:p14="http://schemas.microsoft.com/office/powerpoint/2010/main" val="2539026833"/>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8145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2400300"/>
            <a:ext cx="16535400" cy="6340197"/>
          </a:xfrm>
          <a:prstGeom prst="rect">
            <a:avLst/>
          </a:prstGeom>
        </p:spPr>
        <p:txBody>
          <a:bodyPr wrap="square" lIns="0" tIns="0" rIns="0" bIns="0" rtlCol="0" anchor="t">
            <a:spAutoFit/>
          </a:bodyPr>
          <a:lstStyle/>
          <a:p>
            <a:pPr marL="0" lvl="1" algn="just">
              <a:spcBef>
                <a:spcPct val="0"/>
              </a:spcBef>
              <a:spcAft>
                <a:spcPts val="3000"/>
              </a:spcAft>
              <a:defRPr/>
            </a:pPr>
            <a:r>
              <a:rPr lang="fr-FR" sz="3600" u="sng" dirty="0">
                <a:solidFill>
                  <a:srgbClr val="F9FAFD"/>
                </a:solidFill>
                <a:latin typeface="Glacial Indifference" panose="020B0604020202020204" charset="0"/>
              </a:rPr>
              <a:t>La politique linguistique en France</a:t>
            </a:r>
            <a:endParaRPr lang="fr-FR" sz="3600" dirty="0">
              <a:solidFill>
                <a:srgbClr val="F9FAFD"/>
              </a:solidFill>
              <a:latin typeface="Glacial Indifference" panose="020B0604020202020204" charset="0"/>
            </a:endParaRPr>
          </a:p>
          <a:p>
            <a:pPr marL="0" lvl="1" algn="just">
              <a:lnSpc>
                <a:spcPct val="110000"/>
              </a:lnSpc>
              <a:spcBef>
                <a:spcPct val="0"/>
              </a:spcBef>
              <a:defRPr/>
            </a:pPr>
            <a:r>
              <a:rPr lang="fr-FR" sz="3500" dirty="0">
                <a:solidFill>
                  <a:srgbClr val="F9FAFD"/>
                </a:solidFill>
                <a:latin typeface="Glacial Indifference" panose="020B0604020202020204" charset="0"/>
              </a:rPr>
              <a:t>La France est un pays où la </a:t>
            </a:r>
            <a:r>
              <a:rPr lang="fr-FR" sz="3500" u="sng" dirty="0">
                <a:solidFill>
                  <a:srgbClr val="F9FAFD"/>
                </a:solidFill>
                <a:latin typeface="Glacial Indifference" panose="020B0604020202020204" charset="0"/>
              </a:rPr>
              <a:t>législation en matière de langue</a:t>
            </a:r>
            <a:r>
              <a:rPr lang="fr-FR" sz="3500" dirty="0">
                <a:solidFill>
                  <a:srgbClr val="F9FAFD"/>
                </a:solidFill>
                <a:latin typeface="Glacial Indifference" panose="020B0604020202020204" charset="0"/>
              </a:rPr>
              <a:t> est </a:t>
            </a:r>
            <a:r>
              <a:rPr lang="fr-FR" sz="3500" u="sng" dirty="0">
                <a:solidFill>
                  <a:srgbClr val="F9FAFD"/>
                </a:solidFill>
                <a:latin typeface="Glacial Indifference" panose="020B0604020202020204" charset="0"/>
              </a:rPr>
              <a:t>très riche</a:t>
            </a:r>
            <a:r>
              <a:rPr lang="fr-FR" sz="3500" dirty="0">
                <a:solidFill>
                  <a:srgbClr val="F9FAFD"/>
                </a:solidFill>
                <a:latin typeface="Glacial Indifference" panose="020B0604020202020204" charset="0"/>
              </a:rPr>
              <a:t>, notamment « au XX</a:t>
            </a:r>
            <a:r>
              <a:rPr lang="fr-FR" sz="3500" baseline="30000" dirty="0">
                <a:solidFill>
                  <a:srgbClr val="F9FAFD"/>
                </a:solidFill>
                <a:latin typeface="Glacial Indifference" panose="020B0604020202020204" charset="0"/>
              </a:rPr>
              <a:t>ème</a:t>
            </a:r>
            <a:r>
              <a:rPr lang="fr-FR" sz="3500" dirty="0">
                <a:solidFill>
                  <a:srgbClr val="F9FAFD"/>
                </a:solidFill>
                <a:latin typeface="Glacial Indifference" panose="020B0604020202020204" charset="0"/>
              </a:rPr>
              <a:t> siècle, qui s’ouvre avec l’arrêté de 1900 proposant des tolérances orthographiques, remises en cause dès 1901.</a:t>
            </a:r>
          </a:p>
          <a:p>
            <a:pPr marL="0" lvl="1" algn="just">
              <a:lnSpc>
                <a:spcPct val="110000"/>
              </a:lnSpc>
              <a:spcBef>
                <a:spcPct val="0"/>
              </a:spcBef>
              <a:defRPr/>
            </a:pPr>
            <a:r>
              <a:rPr lang="fr-FR" sz="3500" dirty="0">
                <a:solidFill>
                  <a:srgbClr val="F9FAFD"/>
                </a:solidFill>
                <a:latin typeface="Glacial Indifference" panose="020B0604020202020204" charset="0"/>
              </a:rPr>
              <a:t>À partir des années 60, l’implication de l’État dans la politique linguistique va s’intensifiant ».</a:t>
            </a:r>
          </a:p>
          <a:p>
            <a:pPr marL="0" lvl="1" algn="just">
              <a:lnSpc>
                <a:spcPct val="110000"/>
              </a:lnSpc>
              <a:spcBef>
                <a:spcPct val="0"/>
              </a:spcBef>
              <a:defRPr/>
            </a:pPr>
            <a:r>
              <a:rPr lang="fr-FR" sz="3500" dirty="0">
                <a:solidFill>
                  <a:srgbClr val="F9FAFD"/>
                </a:solidFill>
                <a:latin typeface="Glacial Indifference" panose="020B0604020202020204" charset="0"/>
              </a:rPr>
              <a:t>	↓</a:t>
            </a:r>
          </a:p>
          <a:p>
            <a:pPr marL="0" lvl="1" algn="just">
              <a:lnSpc>
                <a:spcPct val="110000"/>
              </a:lnSpc>
              <a:spcBef>
                <a:spcPct val="0"/>
              </a:spcBef>
              <a:spcAft>
                <a:spcPts val="1800"/>
              </a:spcAft>
              <a:defRPr/>
            </a:pPr>
            <a:r>
              <a:rPr lang="fr-FR" sz="3500" u="sng" dirty="0">
                <a:solidFill>
                  <a:srgbClr val="F9FAFD"/>
                </a:solidFill>
                <a:latin typeface="Glacial Indifference" panose="020B0604020202020204" charset="0"/>
              </a:rPr>
              <a:t>Plusieurs associations et organismes</a:t>
            </a:r>
            <a:r>
              <a:rPr lang="fr-FR" sz="3500" dirty="0">
                <a:solidFill>
                  <a:srgbClr val="F9FAFD"/>
                </a:solidFill>
                <a:latin typeface="Glacial Indifference" panose="020B0604020202020204" charset="0"/>
              </a:rPr>
              <a:t>, gouvernementaux et non, sont chargés de s’occuper des questions relatives à la langue française.</a:t>
            </a:r>
          </a:p>
          <a:p>
            <a:pPr marL="0" lvl="1" algn="r">
              <a:spcBef>
                <a:spcPct val="0"/>
              </a:spcBef>
              <a:defRPr/>
            </a:pPr>
            <a:r>
              <a:rPr lang="fr-FR" sz="2800" i="1" dirty="0">
                <a:solidFill>
                  <a:srgbClr val="F9FAFD"/>
                </a:solidFill>
                <a:latin typeface="Glacial Indifference" panose="020B0604020202020204" charset="0"/>
              </a:rPr>
              <a:t>Nouvelle histoire de la langue française</a:t>
            </a:r>
            <a:r>
              <a:rPr lang="fr-FR" sz="2800" dirty="0">
                <a:solidFill>
                  <a:srgbClr val="F9FAFD"/>
                </a:solidFill>
                <a:latin typeface="Glacial Indifference" panose="020B0604020202020204" charset="0"/>
              </a:rPr>
              <a:t>, p. 656</a:t>
            </a:r>
          </a:p>
        </p:txBody>
      </p:sp>
    </p:spTree>
    <p:extLst>
      <p:ext uri="{BB962C8B-B14F-4D97-AF65-F5344CB8AC3E}">
        <p14:creationId xmlns:p14="http://schemas.microsoft.com/office/powerpoint/2010/main" val="418264941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76300" y="1143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1257300"/>
            <a:ext cx="16383000" cy="9011698"/>
          </a:xfrm>
          <a:prstGeom prst="rect">
            <a:avLst/>
          </a:prstGeom>
        </p:spPr>
        <p:txBody>
          <a:bodyPr wrap="square" lIns="0" tIns="0" rIns="0" bIns="0" rtlCol="0" anchor="t">
            <a:spAutoFit/>
          </a:bodyPr>
          <a:lstStyle/>
          <a:p>
            <a:pPr marL="0" lvl="1" algn="just">
              <a:spcBef>
                <a:spcPct val="0"/>
              </a:spcBef>
              <a:spcAft>
                <a:spcPts val="2400"/>
              </a:spcAft>
              <a:defRPr/>
            </a:pPr>
            <a:r>
              <a:rPr lang="fr-FR" sz="3600" u="sng" dirty="0">
                <a:solidFill>
                  <a:srgbClr val="F9FAFD"/>
                </a:solidFill>
                <a:latin typeface="Glacial Indifference" panose="020B0604020202020204" charset="0"/>
              </a:rPr>
              <a:t>Associations et organismes s’occupant de la politique linguistique</a:t>
            </a:r>
            <a:endParaRPr lang="fr-FR" sz="3600" dirty="0">
              <a:solidFill>
                <a:srgbClr val="F9FAFD"/>
              </a:solidFill>
              <a:latin typeface="Glacial Indifference" panose="020B0604020202020204" charset="0"/>
            </a:endParaRPr>
          </a:p>
          <a:p>
            <a:pPr marL="0" lvl="1" algn="just">
              <a:lnSpc>
                <a:spcPct val="110000"/>
              </a:lnSpc>
              <a:spcBef>
                <a:spcPct val="0"/>
              </a:spcBef>
              <a:defRPr/>
            </a:pPr>
            <a:r>
              <a:rPr lang="fr-FR" sz="3300" dirty="0">
                <a:solidFill>
                  <a:srgbClr val="F9FAFD"/>
                </a:solidFill>
                <a:latin typeface="Glacial Indifference" panose="020B0604020202020204" charset="0"/>
              </a:rPr>
              <a:t>Fondé au XVII</a:t>
            </a:r>
            <a:r>
              <a:rPr lang="fr-FR" sz="3300" baseline="30000" dirty="0">
                <a:solidFill>
                  <a:srgbClr val="F9FAFD"/>
                </a:solidFill>
                <a:latin typeface="Glacial Indifference" panose="020B0604020202020204" charset="0"/>
              </a:rPr>
              <a:t>ème</a:t>
            </a:r>
            <a:r>
              <a:rPr lang="fr-FR" sz="3300" dirty="0">
                <a:solidFill>
                  <a:srgbClr val="F9FAFD"/>
                </a:solidFill>
                <a:latin typeface="Glacial Indifference" panose="020B0604020202020204" charset="0"/>
              </a:rPr>
              <a:t> siècle sous Louis XIII, par le Cardinal Richelieu, l’organisme « </a:t>
            </a:r>
            <a:r>
              <a:rPr lang="fr-FR" sz="3300" u="sng" dirty="0">
                <a:solidFill>
                  <a:srgbClr val="F9FAFD"/>
                </a:solidFill>
                <a:latin typeface="Glacial Indifference" panose="020B0604020202020204" charset="0"/>
              </a:rPr>
              <a:t>le plus ancien </a:t>
            </a:r>
            <a:r>
              <a:rPr lang="fr-FR" sz="3300" dirty="0">
                <a:solidFill>
                  <a:srgbClr val="F9FAFD"/>
                </a:solidFill>
                <a:latin typeface="Glacial Indifference" panose="020B0604020202020204" charset="0"/>
              </a:rPr>
              <a:t>est </a:t>
            </a:r>
            <a:r>
              <a:rPr lang="fr-FR" sz="3300" u="sng" dirty="0">
                <a:solidFill>
                  <a:srgbClr val="F9FAFD"/>
                </a:solidFill>
                <a:latin typeface="Glacial Indifference" panose="020B0604020202020204" charset="0"/>
              </a:rPr>
              <a:t>l’Académie française</a:t>
            </a:r>
            <a:r>
              <a:rPr lang="fr-FR" sz="3300" dirty="0">
                <a:solidFill>
                  <a:srgbClr val="F9FAFD"/>
                </a:solidFill>
                <a:latin typeface="Glacial Indifference" panose="020B0604020202020204" charset="0"/>
              </a:rPr>
              <a:t>, qui regroupe quarante écrivains. […] Seuls deux linguistes y ont siégé : Émile Littré et Gaston Paris. Son activité, </a:t>
            </a:r>
            <a:r>
              <a:rPr lang="fr-FR" sz="3300" u="sng" dirty="0">
                <a:solidFill>
                  <a:srgbClr val="F9FAFD"/>
                </a:solidFill>
                <a:latin typeface="Glacial Indifference" panose="020B0604020202020204" charset="0"/>
              </a:rPr>
              <a:t>établir un dictionnaire et une grammaire</a:t>
            </a:r>
            <a:r>
              <a:rPr lang="fr-FR" sz="3300" dirty="0">
                <a:solidFill>
                  <a:srgbClr val="F9FAFD"/>
                </a:solidFill>
                <a:latin typeface="Glacial Indifference" panose="020B0604020202020204" charset="0"/>
              </a:rPr>
              <a:t>, est surtout défensive », comme on le lit dans la Préface de la huitième édition du </a:t>
            </a:r>
            <a:r>
              <a:rPr lang="fr-FR" sz="3300" i="1" dirty="0">
                <a:solidFill>
                  <a:srgbClr val="F9FAFD"/>
                </a:solidFill>
                <a:latin typeface="Glacial Indifference" panose="020B0604020202020204" charset="0"/>
              </a:rPr>
              <a:t>Dictionnaire</a:t>
            </a:r>
            <a:r>
              <a:rPr lang="fr-FR" sz="3300" dirty="0">
                <a:solidFill>
                  <a:srgbClr val="F9FAFD"/>
                </a:solidFill>
                <a:latin typeface="Glacial Indifference" panose="020B0604020202020204" charset="0"/>
              </a:rPr>
              <a:t> (de 1932).</a:t>
            </a:r>
          </a:p>
          <a:p>
            <a:pPr marL="0" lvl="1" algn="r">
              <a:spcBef>
                <a:spcPct val="0"/>
              </a:spcBef>
              <a:defRPr/>
            </a:pPr>
            <a:r>
              <a:rPr lang="fr-FR" sz="2600" i="1" dirty="0">
                <a:solidFill>
                  <a:srgbClr val="F9FAFD"/>
                </a:solidFill>
                <a:latin typeface="Glacial Indifference" panose="020B0604020202020204" charset="0"/>
              </a:rPr>
              <a:t>Nouvelle histoire de la langue française</a:t>
            </a:r>
            <a:r>
              <a:rPr lang="fr-FR" sz="2600" dirty="0">
                <a:solidFill>
                  <a:srgbClr val="F9FAFD"/>
                </a:solidFill>
                <a:latin typeface="Glacial Indifference" panose="020B0604020202020204" charset="0"/>
              </a:rPr>
              <a:t>, p. 656</a:t>
            </a:r>
          </a:p>
          <a:p>
            <a:pPr marL="0" lvl="1" algn="just">
              <a:spcBef>
                <a:spcPct val="0"/>
              </a:spcBef>
              <a:defRPr/>
            </a:pPr>
            <a:r>
              <a:rPr lang="fr-FR" sz="3500" dirty="0">
                <a:solidFill>
                  <a:srgbClr val="F9FAFD"/>
                </a:solidFill>
                <a:latin typeface="Glacial Indifference" panose="020B0604020202020204" charset="0"/>
              </a:rPr>
              <a:t>	↓</a:t>
            </a:r>
          </a:p>
          <a:p>
            <a:pPr marL="0" lvl="1" algn="just">
              <a:lnSpc>
                <a:spcPct val="110000"/>
              </a:lnSpc>
              <a:spcBef>
                <a:spcPct val="0"/>
              </a:spcBef>
              <a:spcAft>
                <a:spcPts val="600"/>
              </a:spcAft>
              <a:defRPr/>
            </a:pPr>
            <a:r>
              <a:rPr lang="fr-FR" sz="3300" dirty="0">
                <a:solidFill>
                  <a:srgbClr val="F9FAFD"/>
                </a:solidFill>
                <a:latin typeface="Glacial Indifference" panose="020B0604020202020204" charset="0"/>
              </a:rPr>
              <a:t>« L’Académie est restée fidèle à son principe qui est de faire […] un dictionnaire de l’usage. Elle constate et enregistre le </a:t>
            </a:r>
            <a:r>
              <a:rPr lang="fr-FR" sz="3300" u="sng" dirty="0">
                <a:solidFill>
                  <a:srgbClr val="F9FAFD"/>
                </a:solidFill>
                <a:latin typeface="Glacial Indifference" panose="020B0604020202020204" charset="0"/>
              </a:rPr>
              <a:t>bon usage</a:t>
            </a:r>
            <a:r>
              <a:rPr lang="fr-FR" sz="3300" dirty="0">
                <a:solidFill>
                  <a:srgbClr val="F9FAFD"/>
                </a:solidFill>
                <a:latin typeface="Glacial Indifference" panose="020B0604020202020204" charset="0"/>
              </a:rPr>
              <a:t>, celui des personnes instruites et des écrivains qui ont souci d’écrire purement le français. En consacrant cet usage, </a:t>
            </a:r>
            <a:r>
              <a:rPr lang="fr-FR" sz="3300" u="sng" dirty="0">
                <a:solidFill>
                  <a:srgbClr val="F9FAFD"/>
                </a:solidFill>
                <a:latin typeface="Glacial Indifference" panose="020B0604020202020204" charset="0"/>
              </a:rPr>
              <a:t>elle le défend contre toutes les causes de corruption</a:t>
            </a:r>
            <a:r>
              <a:rPr lang="fr-FR" sz="3300" dirty="0">
                <a:solidFill>
                  <a:srgbClr val="F9FAFD"/>
                </a:solidFill>
                <a:latin typeface="Glacial Indifference" panose="020B0604020202020204" charset="0"/>
              </a:rPr>
              <a:t>, telles que l’envahissement des mots étrangers, des termes techniques, de l’argot ou de ces locutions barbares qu’on voit surgir au jour le jour, au gré des besoins plus ou moins réels du commerce, de l’industrie, des sports, de la publicité, etc. ».</a:t>
            </a:r>
          </a:p>
          <a:p>
            <a:pPr marL="0" lvl="1" algn="r">
              <a:spcBef>
                <a:spcPct val="0"/>
              </a:spcBef>
              <a:defRPr/>
            </a:pPr>
            <a:r>
              <a:rPr lang="fr-FR" sz="2600" dirty="0">
                <a:solidFill>
                  <a:srgbClr val="F9FAFD"/>
                </a:solidFill>
                <a:latin typeface="Glacial Indifference" panose="020B0604020202020204" charset="0"/>
              </a:rPr>
              <a:t>Page dédiée à la Préface de la 8</a:t>
            </a:r>
            <a:r>
              <a:rPr lang="fr-FR" sz="2600" baseline="30000" dirty="0">
                <a:solidFill>
                  <a:srgbClr val="F9FAFD"/>
                </a:solidFill>
                <a:latin typeface="Glacial Indifference" panose="020B0604020202020204" charset="0"/>
              </a:rPr>
              <a:t>ème</a:t>
            </a:r>
            <a:r>
              <a:rPr lang="fr-FR" sz="2600" dirty="0">
                <a:solidFill>
                  <a:srgbClr val="F9FAFD"/>
                </a:solidFill>
                <a:latin typeface="Glacial Indifference" panose="020B0604020202020204" charset="0"/>
              </a:rPr>
              <a:t> édition sur le site de l’Académie française</a:t>
            </a:r>
          </a:p>
        </p:txBody>
      </p:sp>
    </p:spTree>
    <p:extLst>
      <p:ext uri="{BB962C8B-B14F-4D97-AF65-F5344CB8AC3E}">
        <p14:creationId xmlns:p14="http://schemas.microsoft.com/office/powerpoint/2010/main" val="71478924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952500" y="8145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90600" y="2400300"/>
            <a:ext cx="16192500" cy="4331955"/>
          </a:xfrm>
          <a:prstGeom prst="rect">
            <a:avLst/>
          </a:prstGeom>
        </p:spPr>
        <p:txBody>
          <a:bodyPr wrap="square" lIns="0" tIns="0" rIns="0" bIns="0" rtlCol="0" anchor="t">
            <a:spAutoFit/>
          </a:bodyPr>
          <a:lstStyle/>
          <a:p>
            <a:pPr marL="0" lvl="1" algn="just">
              <a:spcBef>
                <a:spcPct val="0"/>
              </a:spcBef>
              <a:spcAft>
                <a:spcPts val="3000"/>
              </a:spcAft>
              <a:defRPr/>
            </a:pPr>
            <a:r>
              <a:rPr lang="fr-FR" sz="3600" u="sng" dirty="0">
                <a:solidFill>
                  <a:srgbClr val="F9FAFD"/>
                </a:solidFill>
                <a:latin typeface="Glacial Indifference" panose="020B0604020202020204" charset="0"/>
              </a:rPr>
              <a:t>Associations et organismes s’occupant de la politique linguistique</a:t>
            </a:r>
            <a:endParaRPr lang="fr-FR" sz="3600" dirty="0">
              <a:solidFill>
                <a:srgbClr val="F9FAFD"/>
              </a:solidFill>
              <a:latin typeface="Glacial Indifference" panose="020B0604020202020204" charset="0"/>
            </a:endParaRPr>
          </a:p>
          <a:p>
            <a:pPr marL="0" lvl="1" algn="just">
              <a:lnSpc>
                <a:spcPct val="110000"/>
              </a:lnSpc>
              <a:spcBef>
                <a:spcPct val="0"/>
              </a:spcBef>
              <a:defRPr/>
            </a:pPr>
            <a:r>
              <a:rPr lang="fr-FR" sz="3500" dirty="0">
                <a:solidFill>
                  <a:srgbClr val="F9FAFD"/>
                </a:solidFill>
                <a:latin typeface="Glacial Indifference" panose="020B0604020202020204" charset="0"/>
              </a:rPr>
              <a:t>Concernant la </a:t>
            </a:r>
            <a:r>
              <a:rPr lang="fr-FR" sz="3500" u="sng" dirty="0">
                <a:solidFill>
                  <a:srgbClr val="F9FAFD"/>
                </a:solidFill>
                <a:latin typeface="Glacial Indifference" panose="020B0604020202020204" charset="0"/>
              </a:rPr>
              <a:t>grammaire</a:t>
            </a:r>
            <a:r>
              <a:rPr lang="fr-FR" sz="3500" dirty="0">
                <a:solidFill>
                  <a:srgbClr val="F9FAFD"/>
                </a:solidFill>
                <a:latin typeface="Glacial Indifference" panose="020B0604020202020204" charset="0"/>
              </a:rPr>
              <a:t>, en revanche, « la seule tentative depuis la création — </a:t>
            </a:r>
            <a:r>
              <a:rPr lang="fr-FR" sz="3500" i="1" dirty="0">
                <a:solidFill>
                  <a:srgbClr val="F9FAFD"/>
                </a:solidFill>
                <a:latin typeface="Glacial Indifference" panose="020B0604020202020204" charset="0"/>
              </a:rPr>
              <a:t>Grammaire de l’Académie française</a:t>
            </a:r>
            <a:r>
              <a:rPr lang="fr-FR" sz="3500" dirty="0">
                <a:solidFill>
                  <a:srgbClr val="F9FAFD"/>
                </a:solidFill>
                <a:latin typeface="Glacial Indifference" panose="020B0604020202020204" charset="0"/>
              </a:rPr>
              <a:t>, 1932, rédigée par A. Hermant, chroniqueur du </a:t>
            </a:r>
            <a:r>
              <a:rPr lang="fr-FR" sz="3500" i="1" dirty="0">
                <a:solidFill>
                  <a:srgbClr val="F9FAFD"/>
                </a:solidFill>
                <a:latin typeface="Glacial Indifference" panose="020B0604020202020204" charset="0"/>
              </a:rPr>
              <a:t>Temps</a:t>
            </a:r>
            <a:r>
              <a:rPr lang="fr-FR" sz="3500" dirty="0">
                <a:solidFill>
                  <a:srgbClr val="F9FAFD"/>
                </a:solidFill>
                <a:latin typeface="Glacial Indifference" panose="020B0604020202020204" charset="0"/>
              </a:rPr>
              <a:t> » a suscité plusieurs « critiques (traditionalisme, fétichisme de l’orthographe, graves confusions) » suite auxquelles « une version un peu améliorée paraît en 1933 ».</a:t>
            </a:r>
          </a:p>
          <a:p>
            <a:pPr marL="0" lvl="1" algn="r">
              <a:spcBef>
                <a:spcPct val="0"/>
              </a:spcBef>
              <a:defRPr/>
            </a:pPr>
            <a:r>
              <a:rPr lang="fr-FR" sz="2800" i="1" dirty="0">
                <a:solidFill>
                  <a:srgbClr val="F9FAFD"/>
                </a:solidFill>
                <a:latin typeface="Glacial Indifference" panose="020B0604020202020204" charset="0"/>
              </a:rPr>
              <a:t>Nouvelle histoire de la langue française</a:t>
            </a:r>
            <a:r>
              <a:rPr lang="fr-FR" sz="2800" dirty="0">
                <a:solidFill>
                  <a:srgbClr val="F9FAFD"/>
                </a:solidFill>
                <a:latin typeface="Glacial Indifference" panose="020B0604020202020204" charset="0"/>
              </a:rPr>
              <a:t>, pp. 656-657.</a:t>
            </a:r>
          </a:p>
        </p:txBody>
      </p:sp>
    </p:spTree>
    <p:extLst>
      <p:ext uri="{BB962C8B-B14F-4D97-AF65-F5344CB8AC3E}">
        <p14:creationId xmlns:p14="http://schemas.microsoft.com/office/powerpoint/2010/main" val="4042130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ABE9324F-3433-0E68-5F14-BE7D8D04D5F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CD3852A-EC63-683A-0A4D-40617AFA5DAF}"/>
              </a:ext>
            </a:extLst>
          </p:cNvPr>
          <p:cNvSpPr txBox="1"/>
          <p:nvPr/>
        </p:nvSpPr>
        <p:spPr>
          <a:xfrm>
            <a:off x="1028700" y="723900"/>
            <a:ext cx="163449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moyen français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(XIV</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XV</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siècles)</a:t>
            </a:r>
            <a:endParaRPr lang="fr-FR" sz="80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EF8FF667-101D-6020-EAD0-DF12F6BC2A75}"/>
              </a:ext>
            </a:extLst>
          </p:cNvPr>
          <p:cNvSpPr txBox="1"/>
          <p:nvPr/>
        </p:nvSpPr>
        <p:spPr>
          <a:xfrm>
            <a:off x="1028700" y="2400300"/>
            <a:ext cx="16497300" cy="6541791"/>
          </a:xfrm>
          <a:prstGeom prst="rect">
            <a:avLst/>
          </a:prstGeom>
        </p:spPr>
        <p:txBody>
          <a:bodyPr wrap="square" lIns="0" tIns="0" rIns="0" bIns="0" rtlCol="0" anchor="t">
            <a:spAutoFit/>
          </a:bodyPr>
          <a:lstStyle/>
          <a:p>
            <a:pPr marL="0" lvl="0" indent="0" algn="just">
              <a:lnSpc>
                <a:spcPct val="110000"/>
              </a:lnSpc>
              <a:spcBef>
                <a:spcPct val="0"/>
              </a:spcBef>
              <a:spcAft>
                <a:spcPts val="2400"/>
              </a:spcAft>
            </a:pPr>
            <a:r>
              <a:rPr lang="fr-FR" sz="3700" dirty="0">
                <a:solidFill>
                  <a:srgbClr val="F9FAFD"/>
                </a:solidFill>
                <a:latin typeface="Glacial Indifference" panose="020B0604020202020204" charset="0"/>
              </a:rPr>
              <a:t>Aux XIV</a:t>
            </a:r>
            <a:r>
              <a:rPr lang="fr-FR" sz="3700" baseline="30000" dirty="0">
                <a:solidFill>
                  <a:srgbClr val="F9FAFD"/>
                </a:solidFill>
                <a:latin typeface="Glacial Indifference" panose="020B0604020202020204" charset="0"/>
              </a:rPr>
              <a:t>ème</a:t>
            </a:r>
            <a:r>
              <a:rPr lang="fr-FR" sz="3700" dirty="0">
                <a:solidFill>
                  <a:srgbClr val="F9FAFD"/>
                </a:solidFill>
                <a:latin typeface="Glacial Indifference" panose="020B0604020202020204" charset="0"/>
              </a:rPr>
              <a:t> et XV</a:t>
            </a:r>
            <a:r>
              <a:rPr lang="fr-FR" sz="3700" baseline="30000" dirty="0">
                <a:solidFill>
                  <a:srgbClr val="F9FAFD"/>
                </a:solidFill>
                <a:latin typeface="Glacial Indifference" panose="020B0604020202020204" charset="0"/>
              </a:rPr>
              <a:t>ème</a:t>
            </a:r>
            <a:r>
              <a:rPr lang="fr-FR" sz="3700" dirty="0">
                <a:solidFill>
                  <a:srgbClr val="F9FAFD"/>
                </a:solidFill>
                <a:latin typeface="Glacial Indifference" panose="020B0604020202020204" charset="0"/>
              </a:rPr>
              <a:t> siècles : </a:t>
            </a:r>
          </a:p>
          <a:p>
            <a:pPr marL="571500" lvl="0" indent="-571500" algn="just">
              <a:lnSpc>
                <a:spcPct val="110000"/>
              </a:lnSpc>
              <a:spcBef>
                <a:spcPct val="0"/>
              </a:spcBef>
              <a:spcAft>
                <a:spcPts val="3000"/>
              </a:spcAft>
              <a:buFont typeface="Arial" panose="020B0604020202020204" pitchFamily="34" charset="0"/>
              <a:buChar char="•"/>
            </a:pPr>
            <a:r>
              <a:rPr lang="fr-FR" sz="3600" dirty="0">
                <a:solidFill>
                  <a:srgbClr val="F9FAFD"/>
                </a:solidFill>
                <a:latin typeface="Glacial Indifference" panose="020B0604020202020204" charset="0"/>
              </a:rPr>
              <a:t>de nombreux </a:t>
            </a:r>
            <a:r>
              <a:rPr lang="fr-FR" sz="3600" u="sng" dirty="0">
                <a:solidFill>
                  <a:srgbClr val="F9FAFD"/>
                </a:solidFill>
                <a:latin typeface="Glacial Indifference" panose="020B0604020202020204" charset="0"/>
              </a:rPr>
              <a:t>textes non littéraires</a:t>
            </a:r>
            <a:r>
              <a:rPr lang="fr-FR" sz="3600" dirty="0">
                <a:solidFill>
                  <a:srgbClr val="F9FAFD"/>
                </a:solidFill>
                <a:latin typeface="Glacial Indifference" panose="020B0604020202020204" charset="0"/>
              </a:rPr>
              <a:t> sont </a:t>
            </a:r>
            <a:r>
              <a:rPr lang="fr-FR" sz="3600" u="sng" dirty="0">
                <a:solidFill>
                  <a:srgbClr val="F9FAFD"/>
                </a:solidFill>
                <a:latin typeface="Glacial Indifference" panose="020B0604020202020204" charset="0"/>
              </a:rPr>
              <a:t>produits en français</a:t>
            </a:r>
            <a:r>
              <a:rPr lang="fr-FR" sz="3600" dirty="0">
                <a:solidFill>
                  <a:srgbClr val="F9FAFD"/>
                </a:solidFill>
                <a:latin typeface="Glacial Indifference" panose="020B0604020202020204" charset="0"/>
              </a:rPr>
              <a:t> → chroniques et textes historiques, recueils juridiques, textes techniques ;</a:t>
            </a:r>
          </a:p>
          <a:p>
            <a:pPr marL="571500" lvl="0" indent="-571500" algn="just">
              <a:lnSpc>
                <a:spcPct val="110000"/>
              </a:lnSpc>
              <a:spcBef>
                <a:spcPct val="0"/>
              </a:spcBef>
              <a:spcAft>
                <a:spcPts val="3000"/>
              </a:spcAft>
              <a:buFont typeface="Arial" panose="020B0604020202020204" pitchFamily="34" charset="0"/>
              <a:buChar char="•"/>
            </a:pPr>
            <a:r>
              <a:rPr lang="fr-FR" sz="3600" dirty="0">
                <a:solidFill>
                  <a:srgbClr val="F9FAFD"/>
                </a:solidFill>
                <a:latin typeface="Glacial Indifference" panose="020B0604020202020204" charset="0"/>
              </a:rPr>
              <a:t>importance des </a:t>
            </a:r>
            <a:r>
              <a:rPr lang="fr-FR" sz="3600" u="sng" dirty="0">
                <a:solidFill>
                  <a:srgbClr val="F9FAFD"/>
                </a:solidFill>
                <a:latin typeface="Glacial Indifference" panose="020B0604020202020204" charset="0"/>
              </a:rPr>
              <a:t>traductions</a:t>
            </a:r>
            <a:r>
              <a:rPr lang="fr-FR" sz="3600" dirty="0">
                <a:solidFill>
                  <a:srgbClr val="F9FAFD"/>
                </a:solidFill>
                <a:latin typeface="Glacial Indifference" panose="020B0604020202020204" charset="0"/>
              </a:rPr>
              <a:t> → Charles V (dit le Sage) fait traduire à son Conseiller, Nicole d’Oresme, l’</a:t>
            </a:r>
            <a:r>
              <a:rPr lang="fr-FR" sz="3600" i="1" dirty="0">
                <a:solidFill>
                  <a:srgbClr val="F9FAFD"/>
                </a:solidFill>
                <a:latin typeface="Glacial Indifference" panose="020B0604020202020204" charset="0"/>
              </a:rPr>
              <a:t>Ethique à Nicomaque</a:t>
            </a:r>
            <a:r>
              <a:rPr lang="fr-FR" sz="3600" dirty="0">
                <a:solidFill>
                  <a:srgbClr val="F9FAFD"/>
                </a:solidFill>
                <a:latin typeface="Glacial Indifference" panose="020B0604020202020204" charset="0"/>
              </a:rPr>
              <a:t> (1370) et la </a:t>
            </a:r>
            <a:r>
              <a:rPr lang="fr-FR" sz="3600" i="1" dirty="0">
                <a:solidFill>
                  <a:srgbClr val="F9FAFD"/>
                </a:solidFill>
                <a:latin typeface="Glacial Indifference" panose="020B0604020202020204" charset="0"/>
              </a:rPr>
              <a:t>Politique</a:t>
            </a:r>
            <a:r>
              <a:rPr lang="fr-FR" sz="3600" dirty="0">
                <a:solidFill>
                  <a:srgbClr val="F9FAFD"/>
                </a:solidFill>
                <a:latin typeface="Glacial Indifference" panose="020B0604020202020204" charset="0"/>
              </a:rPr>
              <a:t> (1374) d’Aristote → Nicole d’Oresme assigne ainsi au français le statut de langue savante ;</a:t>
            </a:r>
          </a:p>
          <a:p>
            <a:pPr marL="571500" lvl="0" indent="-571500" algn="just">
              <a:lnSpc>
                <a:spcPct val="110000"/>
              </a:lnSpc>
              <a:spcBef>
                <a:spcPct val="0"/>
              </a:spcBef>
              <a:buFont typeface="Arial" panose="020B0604020202020204" pitchFamily="34" charset="0"/>
              <a:buChar char="•"/>
            </a:pPr>
            <a:r>
              <a:rPr lang="fr-FR" sz="3600" dirty="0">
                <a:solidFill>
                  <a:srgbClr val="F9FAFD"/>
                </a:solidFill>
                <a:latin typeface="Glacial Indifference" panose="020B0604020202020204" charset="0"/>
              </a:rPr>
              <a:t>travail de </a:t>
            </a:r>
            <a:r>
              <a:rPr lang="fr-FR" sz="3600" u="sng" dirty="0">
                <a:solidFill>
                  <a:srgbClr val="F9FAFD"/>
                </a:solidFill>
                <a:latin typeface="Glacial Indifference" panose="020B0604020202020204" charset="0"/>
              </a:rPr>
              <a:t>création lexicale</a:t>
            </a:r>
            <a:r>
              <a:rPr lang="fr-FR" sz="3600" dirty="0">
                <a:solidFill>
                  <a:srgbClr val="F9FAFD"/>
                </a:solidFill>
                <a:latin typeface="Glacial Indifference" panose="020B0604020202020204" charset="0"/>
              </a:rPr>
              <a:t> → les humanistes introduisent de nouveaux mots, des néologismes issus du latin.</a:t>
            </a:r>
          </a:p>
        </p:txBody>
      </p:sp>
    </p:spTree>
    <p:extLst>
      <p:ext uri="{BB962C8B-B14F-4D97-AF65-F5344CB8AC3E}">
        <p14:creationId xmlns:p14="http://schemas.microsoft.com/office/powerpoint/2010/main" val="558614898"/>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952500" y="5859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90600" y="1943100"/>
            <a:ext cx="16192500" cy="7886774"/>
          </a:xfrm>
          <a:prstGeom prst="rect">
            <a:avLst/>
          </a:prstGeom>
        </p:spPr>
        <p:txBody>
          <a:bodyPr wrap="square" lIns="0" tIns="0" rIns="0" bIns="0" rtlCol="0" anchor="t">
            <a:spAutoFit/>
          </a:bodyPr>
          <a:lstStyle/>
          <a:p>
            <a:pPr marL="0" lvl="1" algn="just">
              <a:spcBef>
                <a:spcPct val="0"/>
              </a:spcBef>
              <a:spcAft>
                <a:spcPts val="3000"/>
              </a:spcAft>
              <a:defRPr/>
            </a:pPr>
            <a:r>
              <a:rPr lang="fr-FR" sz="3600" u="sng" dirty="0">
                <a:solidFill>
                  <a:srgbClr val="F9FAFD"/>
                </a:solidFill>
                <a:latin typeface="Glacial Indifference" panose="020B0604020202020204" charset="0"/>
              </a:rPr>
              <a:t>Associations et organismes s’occupant de la politique linguistique</a:t>
            </a:r>
            <a:endParaRPr lang="fr-FR" sz="3600" dirty="0">
              <a:solidFill>
                <a:srgbClr val="F9FAFD"/>
              </a:solidFill>
              <a:latin typeface="Glacial Indifference" panose="020B0604020202020204" charset="0"/>
            </a:endParaRPr>
          </a:p>
          <a:p>
            <a:pPr marL="0" lvl="1" algn="just">
              <a:lnSpc>
                <a:spcPct val="110000"/>
              </a:lnSpc>
              <a:spcBef>
                <a:spcPct val="0"/>
              </a:spcBef>
              <a:defRPr/>
            </a:pPr>
            <a:r>
              <a:rPr lang="fr-FR" sz="3500" u="sng" dirty="0">
                <a:solidFill>
                  <a:srgbClr val="F9FAFD"/>
                </a:solidFill>
                <a:latin typeface="Glacial Indifference" panose="020B0604020202020204" charset="0"/>
              </a:rPr>
              <a:t>1937</a:t>
            </a:r>
            <a:r>
              <a:rPr lang="fr-FR" sz="3500" dirty="0">
                <a:solidFill>
                  <a:srgbClr val="F9FAFD"/>
                </a:solidFill>
                <a:latin typeface="Glacial Indifference" panose="020B0604020202020204" charset="0"/>
              </a:rPr>
              <a:t> → l’</a:t>
            </a:r>
            <a:r>
              <a:rPr lang="fr-FR" sz="3500" u="sng" dirty="0">
                <a:solidFill>
                  <a:srgbClr val="F9FAFD"/>
                </a:solidFill>
                <a:latin typeface="Glacial Indifference" panose="020B0604020202020204" charset="0"/>
              </a:rPr>
              <a:t>Office de la langue française</a:t>
            </a:r>
            <a:r>
              <a:rPr lang="fr-FR" sz="3500" dirty="0">
                <a:solidFill>
                  <a:srgbClr val="F9FAFD"/>
                </a:solidFill>
                <a:latin typeface="Glacial Indifference" panose="020B0604020202020204" charset="0"/>
              </a:rPr>
              <a:t> est fondé par les trois linguistes Ferdinand Brunot, Albert Dauzat et André Thérive, présidé par Brunot et Paul Valéry. En 1957 il devient l’</a:t>
            </a:r>
            <a:r>
              <a:rPr lang="fr-FR" sz="3500" u="sng" dirty="0">
                <a:solidFill>
                  <a:srgbClr val="F9FAFD"/>
                </a:solidFill>
                <a:latin typeface="Glacial Indifference" panose="020B0604020202020204" charset="0"/>
              </a:rPr>
              <a:t>Office du vocabulaire français</a:t>
            </a:r>
            <a:r>
              <a:rPr lang="fr-FR" sz="3500" dirty="0">
                <a:solidFill>
                  <a:srgbClr val="F9FAFD"/>
                </a:solidFill>
                <a:latin typeface="Glacial Indifference" panose="020B0604020202020204" charset="0"/>
              </a:rPr>
              <a:t>.</a:t>
            </a:r>
            <a:endParaRPr lang="fr-FR" sz="3500" u="sng" dirty="0">
              <a:solidFill>
                <a:srgbClr val="F9FAFD"/>
              </a:solidFill>
              <a:latin typeface="Glacial Indifference" panose="020B0604020202020204" charset="0"/>
            </a:endParaRPr>
          </a:p>
          <a:p>
            <a:pPr marL="0" lvl="1" algn="just">
              <a:lnSpc>
                <a:spcPct val="110000"/>
              </a:lnSpc>
              <a:spcBef>
                <a:spcPct val="0"/>
              </a:spcBef>
              <a:defRPr/>
            </a:pPr>
            <a:endParaRPr lang="fr-FR" sz="3500" dirty="0">
              <a:solidFill>
                <a:srgbClr val="F9FAFD"/>
              </a:solidFill>
              <a:latin typeface="Glacial Indifference" panose="020B0604020202020204" charset="0"/>
            </a:endParaRPr>
          </a:p>
          <a:p>
            <a:pPr marL="0" lvl="1" algn="just">
              <a:lnSpc>
                <a:spcPct val="110000"/>
              </a:lnSpc>
              <a:spcBef>
                <a:spcPct val="0"/>
              </a:spcBef>
              <a:defRPr/>
            </a:pPr>
            <a:r>
              <a:rPr lang="fr-FR" sz="3500" u="sng" dirty="0">
                <a:solidFill>
                  <a:srgbClr val="F9FAFD"/>
                </a:solidFill>
                <a:latin typeface="Glacial Indifference" panose="020B0604020202020204" charset="0"/>
              </a:rPr>
              <a:t>1966</a:t>
            </a:r>
            <a:r>
              <a:rPr lang="fr-FR" sz="3500" dirty="0">
                <a:solidFill>
                  <a:srgbClr val="F9FAFD"/>
                </a:solidFill>
                <a:latin typeface="Glacial Indifference" panose="020B0604020202020204" charset="0"/>
              </a:rPr>
              <a:t> → le Premier ministre Georges </a:t>
            </a:r>
            <a:r>
              <a:rPr lang="fr-FR" sz="3500" u="sng" dirty="0">
                <a:solidFill>
                  <a:srgbClr val="F9FAFD"/>
                </a:solidFill>
                <a:latin typeface="Glacial Indifference" panose="020B0604020202020204" charset="0"/>
              </a:rPr>
              <a:t>Pompidou</a:t>
            </a:r>
            <a:r>
              <a:rPr lang="fr-FR" sz="3500" dirty="0">
                <a:solidFill>
                  <a:srgbClr val="F9FAFD"/>
                </a:solidFill>
                <a:latin typeface="Glacial Indifference" panose="020B0604020202020204" charset="0"/>
              </a:rPr>
              <a:t> crée le </a:t>
            </a:r>
            <a:r>
              <a:rPr lang="fr-FR" sz="3500" u="sng" dirty="0">
                <a:solidFill>
                  <a:srgbClr val="F9FAFD"/>
                </a:solidFill>
                <a:latin typeface="Glacial Indifference" panose="020B0604020202020204" charset="0"/>
              </a:rPr>
              <a:t>Haut comité pour la défense et l’expansion de la langue française</a:t>
            </a:r>
            <a:r>
              <a:rPr lang="fr-FR" sz="3500" dirty="0">
                <a:solidFill>
                  <a:srgbClr val="F9FAFD"/>
                </a:solidFill>
                <a:latin typeface="Glacial Indifference" panose="020B0604020202020204" charset="0"/>
              </a:rPr>
              <a:t>, qui devient en 1973 le </a:t>
            </a:r>
            <a:r>
              <a:rPr lang="fr-FR" sz="3500" u="sng" dirty="0">
                <a:solidFill>
                  <a:srgbClr val="F9FAFD"/>
                </a:solidFill>
                <a:latin typeface="Glacial Indifference" panose="020B0604020202020204" charset="0"/>
              </a:rPr>
              <a:t>Haut comité de la langue française</a:t>
            </a:r>
            <a:r>
              <a:rPr lang="fr-FR" sz="3500" dirty="0">
                <a:solidFill>
                  <a:srgbClr val="F9FAFD"/>
                </a:solidFill>
                <a:latin typeface="Glacial Indifference" panose="020B0604020202020204" charset="0"/>
              </a:rPr>
              <a:t>.</a:t>
            </a:r>
          </a:p>
          <a:p>
            <a:pPr marL="0" lvl="1" algn="just">
              <a:lnSpc>
                <a:spcPct val="110000"/>
              </a:lnSpc>
              <a:spcBef>
                <a:spcPct val="0"/>
              </a:spcBef>
              <a:defRPr/>
            </a:pPr>
            <a:r>
              <a:rPr lang="fr-FR" sz="3500" dirty="0">
                <a:solidFill>
                  <a:srgbClr val="F9FAFD"/>
                </a:solidFill>
                <a:latin typeface="Glacial Indifference" panose="020B0604020202020204" charset="0"/>
              </a:rPr>
              <a:t>		↓</a:t>
            </a:r>
          </a:p>
          <a:p>
            <a:pPr lvl="1" algn="just">
              <a:lnSpc>
                <a:spcPct val="110000"/>
              </a:lnSpc>
              <a:spcBef>
                <a:spcPct val="0"/>
              </a:spcBef>
              <a:defRPr/>
            </a:pPr>
            <a:r>
              <a:rPr lang="fr-FR" sz="3500" dirty="0">
                <a:solidFill>
                  <a:srgbClr val="F9FAFD"/>
                </a:solidFill>
                <a:latin typeface="Glacial Indifference" panose="020B0604020202020204" charset="0"/>
              </a:rPr>
              <a:t>En 1984, ce Comité est remplacé par trois organismes : le Comité consultatif de la langue française, le Commissariat général de la langue française et le Haut Conseil de la francophonie.</a:t>
            </a:r>
          </a:p>
          <a:p>
            <a:pPr marL="0" lvl="1" algn="r">
              <a:spcBef>
                <a:spcPct val="0"/>
              </a:spcBef>
              <a:defRPr/>
            </a:pPr>
            <a:r>
              <a:rPr lang="fr-FR" sz="2800" i="1" dirty="0">
                <a:solidFill>
                  <a:srgbClr val="F9FAFD"/>
                </a:solidFill>
                <a:latin typeface="Glacial Indifference" panose="020B0604020202020204" charset="0"/>
              </a:rPr>
              <a:t>Nouvelle histoire de la langue française</a:t>
            </a:r>
            <a:r>
              <a:rPr lang="fr-FR" sz="2800" dirty="0">
                <a:solidFill>
                  <a:srgbClr val="F9FAFD"/>
                </a:solidFill>
                <a:latin typeface="Glacial Indifference" panose="020B0604020202020204" charset="0"/>
              </a:rPr>
              <a:t>, p. 657.</a:t>
            </a:r>
          </a:p>
        </p:txBody>
      </p:sp>
    </p:spTree>
    <p:extLst>
      <p:ext uri="{BB962C8B-B14F-4D97-AF65-F5344CB8AC3E}">
        <p14:creationId xmlns:p14="http://schemas.microsoft.com/office/powerpoint/2010/main" val="329640759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762000" y="7239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838200" y="2171700"/>
            <a:ext cx="16459200" cy="7204536"/>
          </a:xfrm>
          <a:prstGeom prst="rect">
            <a:avLst/>
          </a:prstGeom>
        </p:spPr>
        <p:txBody>
          <a:bodyPr wrap="square" lIns="0" tIns="0" rIns="0" bIns="0" rtlCol="0" anchor="t">
            <a:spAutoFit/>
          </a:bodyPr>
          <a:lstStyle/>
          <a:p>
            <a:pPr marL="0" lvl="1" algn="just">
              <a:spcBef>
                <a:spcPct val="0"/>
              </a:spcBef>
              <a:spcAft>
                <a:spcPts val="3000"/>
              </a:spcAft>
              <a:defRPr/>
            </a:pPr>
            <a:r>
              <a:rPr lang="fr-FR" sz="3600" u="sng" dirty="0">
                <a:solidFill>
                  <a:srgbClr val="F9FAFD"/>
                </a:solidFill>
                <a:latin typeface="Glacial Indifference" panose="020B0604020202020204" charset="0"/>
              </a:rPr>
              <a:t>Associations et organismes s’occupant de la politique linguistique</a:t>
            </a:r>
            <a:endParaRPr lang="fr-FR" sz="3600" dirty="0">
              <a:solidFill>
                <a:srgbClr val="F9FAFD"/>
              </a:solidFill>
              <a:latin typeface="Glacial Indifference" panose="020B0604020202020204" charset="0"/>
            </a:endParaRPr>
          </a:p>
          <a:p>
            <a:pPr lvl="1" indent="-457200" algn="just">
              <a:lnSpc>
                <a:spcPct val="110000"/>
              </a:lnSpc>
              <a:spcBef>
                <a:spcPct val="0"/>
              </a:spcBef>
              <a:buFont typeface="Arial" panose="020B0604020202020204" pitchFamily="34" charset="0"/>
              <a:buChar char="•"/>
              <a:defRPr/>
            </a:pPr>
            <a:r>
              <a:rPr lang="fr-FR" sz="3500" u="sng" dirty="0">
                <a:solidFill>
                  <a:schemeClr val="bg1"/>
                </a:solidFill>
                <a:latin typeface="Glacial Indifference" panose="020B0604020202020204" charset="0"/>
                <a:hlinkClick r:id="rId3">
                  <a:extLst>
                    <a:ext uri="{A12FA001-AC4F-418D-AE19-62706E023703}">
                      <ahyp:hlinkClr xmlns:ahyp="http://schemas.microsoft.com/office/drawing/2018/hyperlinkcolor" val="tx"/>
                    </a:ext>
                  </a:extLst>
                </a:hlinkClick>
              </a:rPr>
              <a:t>Haut Conseil de la francophonie</a:t>
            </a:r>
            <a:r>
              <a:rPr lang="fr-FR" sz="3500" dirty="0">
                <a:solidFill>
                  <a:srgbClr val="F9FAFD"/>
                </a:solidFill>
                <a:latin typeface="Glacial Indifference" panose="020B0604020202020204" charset="0"/>
              </a:rPr>
              <a:t> → il s’agit d’un « organisme consultatif », créé pour « favoriser l'utilisation de la langue française à travers le monde et le développement de sa connaissance et de son enseignement, […]  réalise[r] études et recherches, et assure[r] la fonction d'observatoire de la francophonie internationale ».</a:t>
            </a:r>
          </a:p>
          <a:p>
            <a:pPr marL="0" lvl="1" algn="r">
              <a:spcBef>
                <a:spcPct val="0"/>
              </a:spcBef>
              <a:defRPr/>
            </a:pPr>
            <a:r>
              <a:rPr lang="fr-FR" sz="2800" dirty="0">
                <a:solidFill>
                  <a:srgbClr val="F9FAFD"/>
                </a:solidFill>
                <a:latin typeface="Glacial Indifference" panose="020B0604020202020204" charset="0"/>
              </a:rPr>
              <a:t>Page dédiée au Haut conseil de la francophonie sur </a:t>
            </a:r>
            <a:r>
              <a:rPr lang="fr-FR" sz="2800" i="1" dirty="0">
                <a:solidFill>
                  <a:srgbClr val="F9FAFD"/>
                </a:solidFill>
                <a:latin typeface="Glacial Indifference" panose="020B0604020202020204" charset="0"/>
              </a:rPr>
              <a:t>France Archives</a:t>
            </a:r>
          </a:p>
          <a:p>
            <a:pPr marL="0" lvl="1" algn="just">
              <a:spcBef>
                <a:spcPct val="0"/>
              </a:spcBef>
              <a:defRPr/>
            </a:pPr>
            <a:endParaRPr lang="fr-FR" sz="3500" u="sng" dirty="0">
              <a:solidFill>
                <a:srgbClr val="F9FAFD"/>
              </a:solidFill>
              <a:latin typeface="Glacial Indifference" panose="020B0604020202020204" charset="0"/>
            </a:endParaRPr>
          </a:p>
          <a:p>
            <a:pPr lvl="1" indent="-457200" algn="just">
              <a:lnSpc>
                <a:spcPct val="110000"/>
              </a:lnSpc>
              <a:spcBef>
                <a:spcPct val="0"/>
              </a:spcBef>
              <a:buFont typeface="Arial" panose="020B0604020202020204" pitchFamily="34" charset="0"/>
              <a:buChar char="•"/>
              <a:defRPr/>
            </a:pPr>
            <a:r>
              <a:rPr lang="fr-FR" sz="3500" u="sng" dirty="0">
                <a:solidFill>
                  <a:srgbClr val="F9FAFD"/>
                </a:solidFill>
                <a:latin typeface="Glacial Indifference" panose="020B0604020202020204" charset="0"/>
              </a:rPr>
              <a:t>Comité consultatif de la langue française</a:t>
            </a:r>
            <a:r>
              <a:rPr lang="fr-FR" sz="3500" dirty="0">
                <a:solidFill>
                  <a:srgbClr val="F9FAFD"/>
                </a:solidFill>
                <a:latin typeface="Glacial Indifference" panose="020B0604020202020204" charset="0"/>
              </a:rPr>
              <a:t> → organisme consultatif chargé d'étudier l’usage de la langue française, de formuler des propositions et d’étudier aussi la diffusion à l'étranger de la langue française, la francophonie. En 1989 il devient le Conseil supérieur de la langue française.</a:t>
            </a:r>
          </a:p>
        </p:txBody>
      </p:sp>
    </p:spTree>
    <p:extLst>
      <p:ext uri="{BB962C8B-B14F-4D97-AF65-F5344CB8AC3E}">
        <p14:creationId xmlns:p14="http://schemas.microsoft.com/office/powerpoint/2010/main" val="290420041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952500" y="8145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90600" y="2324100"/>
            <a:ext cx="16192500" cy="6542817"/>
          </a:xfrm>
          <a:prstGeom prst="rect">
            <a:avLst/>
          </a:prstGeom>
        </p:spPr>
        <p:txBody>
          <a:bodyPr wrap="square" lIns="0" tIns="0" rIns="0" bIns="0" rtlCol="0" anchor="t">
            <a:spAutoFit/>
          </a:bodyPr>
          <a:lstStyle/>
          <a:p>
            <a:pPr marL="0" lvl="1" algn="just">
              <a:spcBef>
                <a:spcPct val="0"/>
              </a:spcBef>
              <a:spcAft>
                <a:spcPts val="3000"/>
              </a:spcAft>
              <a:defRPr/>
            </a:pPr>
            <a:r>
              <a:rPr lang="fr-FR" sz="3600" u="sng" dirty="0">
                <a:solidFill>
                  <a:srgbClr val="F9FAFD"/>
                </a:solidFill>
                <a:latin typeface="Glacial Indifference" panose="020B0604020202020204" charset="0"/>
              </a:rPr>
              <a:t>Associations et organismes s’occupant de la politique linguistique</a:t>
            </a:r>
            <a:endParaRPr lang="fr-FR" sz="3600" dirty="0">
              <a:solidFill>
                <a:srgbClr val="F9FAFD"/>
              </a:solidFill>
              <a:latin typeface="Glacial Indifference" panose="020B0604020202020204" charset="0"/>
            </a:endParaRPr>
          </a:p>
          <a:p>
            <a:pPr lvl="1" indent="-457200" algn="just">
              <a:lnSpc>
                <a:spcPct val="110000"/>
              </a:lnSpc>
              <a:spcBef>
                <a:spcPct val="0"/>
              </a:spcBef>
              <a:spcAft>
                <a:spcPts val="1200"/>
              </a:spcAft>
              <a:buFont typeface="Arial" panose="020B0604020202020204" pitchFamily="34" charset="0"/>
              <a:buChar char="•"/>
              <a:defRPr/>
            </a:pPr>
            <a:r>
              <a:rPr lang="fr-FR" sz="3500" u="sng" dirty="0">
                <a:solidFill>
                  <a:srgbClr val="F9FAFD"/>
                </a:solidFill>
                <a:latin typeface="Glacial Indifference" panose="020B0604020202020204" charset="0"/>
              </a:rPr>
              <a:t>Commissariat général de la langue française</a:t>
            </a:r>
            <a:r>
              <a:rPr lang="fr-FR" sz="3500" dirty="0">
                <a:solidFill>
                  <a:srgbClr val="F9FAFD"/>
                </a:solidFill>
                <a:latin typeface="Glacial Indifference" panose="020B0604020202020204" charset="0"/>
              </a:rPr>
              <a:t> → organisme consultatif chargé d'animer et de coordonner l'action des institutions publiques et des organismes privés qui contribuent à la diffusion de la langue française, ainsi que de travaux de terminologie.</a:t>
            </a:r>
          </a:p>
          <a:p>
            <a:pPr marL="457200" lvl="2" algn="just">
              <a:lnSpc>
                <a:spcPct val="110000"/>
              </a:lnSpc>
              <a:spcBef>
                <a:spcPct val="0"/>
              </a:spcBef>
              <a:spcAft>
                <a:spcPts val="1200"/>
              </a:spcAft>
              <a:defRPr/>
            </a:pPr>
            <a:r>
              <a:rPr lang="fr-FR" sz="3500" dirty="0">
                <a:solidFill>
                  <a:srgbClr val="F9FAFD"/>
                </a:solidFill>
                <a:latin typeface="Glacial Indifference" panose="020B0604020202020204" charset="0"/>
              </a:rPr>
              <a:t>		↓</a:t>
            </a:r>
          </a:p>
          <a:p>
            <a:pPr lvl="1" algn="just">
              <a:lnSpc>
                <a:spcPct val="110000"/>
              </a:lnSpc>
              <a:spcBef>
                <a:spcPct val="0"/>
              </a:spcBef>
              <a:defRPr/>
            </a:pPr>
            <a:r>
              <a:rPr lang="fr-FR" sz="3500" dirty="0">
                <a:solidFill>
                  <a:srgbClr val="F9FAFD"/>
                </a:solidFill>
                <a:latin typeface="Glacial Indifference" panose="020B0604020202020204" charset="0"/>
              </a:rPr>
              <a:t>En 1989 il devient la </a:t>
            </a:r>
            <a:r>
              <a:rPr lang="fr-FR" sz="3500" u="sng" dirty="0">
                <a:solidFill>
                  <a:srgbClr val="F9FAFD"/>
                </a:solidFill>
                <a:latin typeface="Glacial Indifference" panose="020B0604020202020204" charset="0"/>
              </a:rPr>
              <a:t>Délégation générale à la langue française</a:t>
            </a:r>
            <a:r>
              <a:rPr lang="fr-FR" sz="3500" dirty="0">
                <a:solidFill>
                  <a:srgbClr val="F9FAFD"/>
                </a:solidFill>
                <a:latin typeface="Glacial Indifference" panose="020B0604020202020204" charset="0"/>
              </a:rPr>
              <a:t> qui à son tour se transforme, en 2001, en la </a:t>
            </a:r>
            <a:r>
              <a:rPr lang="fr-FR" sz="3500" u="sng" dirty="0">
                <a:solidFill>
                  <a:srgbClr val="F9FAFD"/>
                </a:solidFill>
                <a:latin typeface="Glacial Indifference" panose="020B0604020202020204" charset="0"/>
              </a:rPr>
              <a:t>Délégation générale à la langue française et aux langues de France</a:t>
            </a:r>
            <a:r>
              <a:rPr lang="fr-FR" sz="3500" dirty="0">
                <a:solidFill>
                  <a:srgbClr val="F9FAFD"/>
                </a:solidFill>
                <a:latin typeface="Glacial Indifference" panose="020B0604020202020204" charset="0"/>
              </a:rPr>
              <a:t> (DGLFLF), pour souligner la reconnaissance de la diversité linguistique de la France de la part de l’État. </a:t>
            </a:r>
          </a:p>
        </p:txBody>
      </p:sp>
    </p:spTree>
    <p:extLst>
      <p:ext uri="{BB962C8B-B14F-4D97-AF65-F5344CB8AC3E}">
        <p14:creationId xmlns:p14="http://schemas.microsoft.com/office/powerpoint/2010/main" val="37009064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914400" y="2667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90600" y="1508046"/>
            <a:ext cx="16192500" cy="8740854"/>
          </a:xfrm>
          <a:prstGeom prst="rect">
            <a:avLst/>
          </a:prstGeom>
        </p:spPr>
        <p:txBody>
          <a:bodyPr wrap="square" lIns="0" tIns="0" rIns="0" bIns="0" rtlCol="0" anchor="t">
            <a:spAutoFit/>
          </a:bodyPr>
          <a:lstStyle/>
          <a:p>
            <a:pPr marL="0" lvl="1" algn="just">
              <a:spcBef>
                <a:spcPct val="0"/>
              </a:spcBef>
              <a:spcAft>
                <a:spcPts val="3000"/>
              </a:spcAft>
              <a:defRPr/>
            </a:pPr>
            <a:r>
              <a:rPr lang="fr-FR" sz="3600" u="sng" dirty="0">
                <a:solidFill>
                  <a:srgbClr val="F9FAFD"/>
                </a:solidFill>
                <a:latin typeface="Glacial Indifference" panose="020B0604020202020204" charset="0"/>
              </a:rPr>
              <a:t>La </a:t>
            </a:r>
            <a:r>
              <a:rPr lang="fr-FR" sz="3500" u="sng" dirty="0">
                <a:solidFill>
                  <a:srgbClr val="F9FAFD"/>
                </a:solidFill>
                <a:latin typeface="Glacial Indifference" panose="020B0604020202020204" charset="0"/>
              </a:rPr>
              <a:t>DGLFLF </a:t>
            </a:r>
          </a:p>
          <a:p>
            <a:pPr marL="0" lvl="1" algn="just">
              <a:lnSpc>
                <a:spcPct val="110000"/>
              </a:lnSpc>
              <a:spcBef>
                <a:spcPct val="0"/>
              </a:spcBef>
              <a:spcAft>
                <a:spcPts val="1200"/>
              </a:spcAft>
              <a:defRPr/>
            </a:pPr>
            <a:r>
              <a:rPr lang="fr-FR" sz="3500" dirty="0">
                <a:solidFill>
                  <a:srgbClr val="F9FAFD"/>
                </a:solidFill>
                <a:latin typeface="Glacial Indifference" panose="020B0604020202020204" charset="0"/>
              </a:rPr>
              <a:t>« La </a:t>
            </a:r>
            <a:r>
              <a:rPr lang="fr-FR" sz="3500" u="sng" dirty="0">
                <a:solidFill>
                  <a:srgbClr val="F9FAFD"/>
                </a:solidFill>
                <a:latin typeface="Glacial Indifference" panose="020B0604020202020204" charset="0"/>
              </a:rPr>
              <a:t>délégation générale à la langue française et aux langues de France (DGLFLF)</a:t>
            </a:r>
            <a:r>
              <a:rPr lang="fr-FR" sz="3500" dirty="0">
                <a:solidFill>
                  <a:srgbClr val="F9FAFD"/>
                </a:solidFill>
                <a:latin typeface="Glacial Indifference" panose="020B0604020202020204" charset="0"/>
              </a:rPr>
              <a:t> est chargée d’animer et de coordonner la politique linguistique de l’État, en l’orientant dans un sens favorable au maintien de la cohésion sociale et à la prise en compte de la diversité de notre société.</a:t>
            </a:r>
          </a:p>
          <a:p>
            <a:pPr marL="0" lvl="1" algn="just">
              <a:lnSpc>
                <a:spcPct val="110000"/>
              </a:lnSpc>
              <a:spcBef>
                <a:spcPct val="0"/>
              </a:spcBef>
              <a:defRPr/>
            </a:pPr>
            <a:r>
              <a:rPr lang="fr-FR" sz="3500" dirty="0">
                <a:solidFill>
                  <a:srgbClr val="F9FAFD"/>
                </a:solidFill>
                <a:latin typeface="Glacial Indifference" panose="020B0604020202020204" charset="0"/>
              </a:rPr>
              <a:t>Service à vocation interministérielle rattaché au ministère de la Culture, la DGLFLF mobilise pour son action un ensemble de partenaires, publics ou privés, impliqués dans la promotion du français et de la diversité linguistique. Par ailleurs, elle nourrit un dialogue constant avec les élus pour conduire une politique des langues au plus près des territoires. Au plan international, la DGLFLF inscrit son action dans des réseaux de coopération, francophones et européens, ainsi que dans des dispositifs bilatéraux, selon une perspective d’échange de bonnes pratiques et d’expertises sur les politiques linguistiques ».</a:t>
            </a:r>
          </a:p>
          <a:p>
            <a:pPr marL="0" lvl="1" algn="r">
              <a:spcBef>
                <a:spcPct val="0"/>
              </a:spcBef>
              <a:defRPr/>
            </a:pPr>
            <a:r>
              <a:rPr lang="fr-FR" sz="2800" dirty="0">
                <a:solidFill>
                  <a:srgbClr val="F9FAFD"/>
                </a:solidFill>
                <a:latin typeface="Glacial Indifference" panose="020B0604020202020204" charset="0"/>
              </a:rPr>
              <a:t>Site de la DGLFLF</a:t>
            </a:r>
            <a:r>
              <a:rPr lang="fr-FR" sz="3500" dirty="0">
                <a:solidFill>
                  <a:srgbClr val="F9FAFD"/>
                </a:solidFill>
                <a:latin typeface="Glacial Indifference" panose="020B0604020202020204" charset="0"/>
              </a:rPr>
              <a:t> </a:t>
            </a:r>
          </a:p>
        </p:txBody>
      </p:sp>
    </p:spTree>
    <p:extLst>
      <p:ext uri="{BB962C8B-B14F-4D97-AF65-F5344CB8AC3E}">
        <p14:creationId xmlns:p14="http://schemas.microsoft.com/office/powerpoint/2010/main" val="269258867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914400" y="8907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90600" y="2400300"/>
            <a:ext cx="16192500" cy="4047262"/>
          </a:xfrm>
          <a:prstGeom prst="rect">
            <a:avLst/>
          </a:prstGeom>
        </p:spPr>
        <p:txBody>
          <a:bodyPr wrap="square" lIns="0" tIns="0" rIns="0" bIns="0" rtlCol="0" anchor="t">
            <a:spAutoFit/>
          </a:bodyPr>
          <a:lstStyle/>
          <a:p>
            <a:pPr marL="0" lvl="1" algn="just">
              <a:spcBef>
                <a:spcPct val="0"/>
              </a:spcBef>
              <a:spcAft>
                <a:spcPts val="3600"/>
              </a:spcAft>
              <a:defRPr/>
            </a:pPr>
            <a:r>
              <a:rPr lang="fr-FR" sz="3600" u="sng" dirty="0">
                <a:solidFill>
                  <a:srgbClr val="F9FAFD"/>
                </a:solidFill>
                <a:latin typeface="Glacial Indifference" panose="020B0604020202020204" charset="0"/>
              </a:rPr>
              <a:t>Législation portant sur les parlers régionaux</a:t>
            </a:r>
            <a:endParaRPr lang="fr-FR" sz="3600" dirty="0">
              <a:solidFill>
                <a:srgbClr val="F9FAFD"/>
              </a:solidFill>
              <a:latin typeface="Glacial Indifference" panose="020B0604020202020204" charset="0"/>
            </a:endParaRPr>
          </a:p>
          <a:p>
            <a:pPr marL="0" lvl="1" algn="just">
              <a:lnSpc>
                <a:spcPct val="110000"/>
              </a:lnSpc>
              <a:spcBef>
                <a:spcPct val="0"/>
              </a:spcBef>
              <a:spcAft>
                <a:spcPts val="1800"/>
              </a:spcAft>
              <a:defRPr/>
            </a:pPr>
            <a:r>
              <a:rPr lang="fr-FR" sz="3500" u="sng" dirty="0">
                <a:solidFill>
                  <a:srgbClr val="F9FAFD"/>
                </a:solidFill>
                <a:latin typeface="Glacial Indifference" panose="020B0604020202020204" charset="0"/>
              </a:rPr>
              <a:t>1951</a:t>
            </a:r>
            <a:r>
              <a:rPr lang="fr-FR" sz="3500" dirty="0">
                <a:solidFill>
                  <a:srgbClr val="F9FAFD"/>
                </a:solidFill>
                <a:latin typeface="Glacial Indifference" panose="020B0604020202020204" charset="0"/>
              </a:rPr>
              <a:t> → promulgation de la </a:t>
            </a:r>
            <a:r>
              <a:rPr lang="fr-FR" sz="3500" u="sng" dirty="0">
                <a:solidFill>
                  <a:srgbClr val="F9FAFD"/>
                </a:solidFill>
                <a:latin typeface="Glacial Indifference" panose="020B0604020202020204" charset="0"/>
              </a:rPr>
              <a:t>loi Deixonne</a:t>
            </a:r>
            <a:r>
              <a:rPr lang="fr-FR" sz="3500" dirty="0">
                <a:solidFill>
                  <a:srgbClr val="F9FAFD"/>
                </a:solidFill>
                <a:latin typeface="Glacial Indifference" panose="020B0604020202020204" charset="0"/>
              </a:rPr>
              <a:t>, « qui permet un enseignement facultatif des langues régionales dans le secondaire et dans le supérieur, et envisage même "d’autoriser les maîtres à recourir aux parlers locaux dans les écoles primaires et maternelles chaque fois qu’ils pourront en tirer profit pour leur enseignement […]". ». </a:t>
            </a:r>
          </a:p>
          <a:p>
            <a:pPr marL="0" lvl="1" algn="r">
              <a:spcBef>
                <a:spcPct val="0"/>
              </a:spcBef>
              <a:spcAft>
                <a:spcPts val="1200"/>
              </a:spcAft>
              <a:defRPr/>
            </a:pPr>
            <a:r>
              <a:rPr lang="fr-FR" sz="2800" i="1" dirty="0">
                <a:solidFill>
                  <a:srgbClr val="F9FAFD"/>
                </a:solidFill>
                <a:latin typeface="Glacial Indifference" panose="020B0604020202020204" charset="0"/>
              </a:rPr>
              <a:t>Nouvelle histoire de la langue française</a:t>
            </a:r>
            <a:r>
              <a:rPr lang="fr-FR" sz="2800" dirty="0">
                <a:solidFill>
                  <a:srgbClr val="F9FAFD"/>
                </a:solidFill>
                <a:latin typeface="Glacial Indifference" panose="020B0604020202020204" charset="0"/>
              </a:rPr>
              <a:t>, p. 657.</a:t>
            </a:r>
          </a:p>
        </p:txBody>
      </p:sp>
    </p:spTree>
    <p:extLst>
      <p:ext uri="{BB962C8B-B14F-4D97-AF65-F5344CB8AC3E}">
        <p14:creationId xmlns:p14="http://schemas.microsoft.com/office/powerpoint/2010/main" val="2406431633"/>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914400" y="5715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90600" y="2044581"/>
            <a:ext cx="16192500" cy="7058343"/>
          </a:xfrm>
          <a:prstGeom prst="rect">
            <a:avLst/>
          </a:prstGeom>
        </p:spPr>
        <p:txBody>
          <a:bodyPr wrap="square" lIns="0" tIns="0" rIns="0" bIns="0" rtlCol="0" anchor="t">
            <a:spAutoFit/>
          </a:bodyPr>
          <a:lstStyle/>
          <a:p>
            <a:pPr marL="0" lvl="1" algn="just">
              <a:spcBef>
                <a:spcPct val="0"/>
              </a:spcBef>
              <a:spcAft>
                <a:spcPts val="3600"/>
              </a:spcAft>
              <a:defRPr/>
            </a:pPr>
            <a:r>
              <a:rPr lang="fr-FR" sz="3600" u="sng" dirty="0">
                <a:solidFill>
                  <a:srgbClr val="F9FAFD"/>
                </a:solidFill>
                <a:latin typeface="Glacial Indifference" panose="020B0604020202020204" charset="0"/>
              </a:rPr>
              <a:t>Législation portant sur les parlers régionaux</a:t>
            </a:r>
            <a:endParaRPr lang="fr-FR" sz="3600" dirty="0">
              <a:solidFill>
                <a:srgbClr val="F9FAFD"/>
              </a:solidFill>
              <a:latin typeface="Glacial Indifference" panose="020B0604020202020204" charset="0"/>
            </a:endParaRPr>
          </a:p>
          <a:p>
            <a:pPr marL="0" lvl="1" algn="just">
              <a:lnSpc>
                <a:spcPct val="110000"/>
              </a:lnSpc>
              <a:spcBef>
                <a:spcPct val="0"/>
              </a:spcBef>
              <a:spcAft>
                <a:spcPts val="1200"/>
              </a:spcAft>
              <a:defRPr/>
            </a:pPr>
            <a:r>
              <a:rPr lang="fr-FR" sz="3500" u="sng" dirty="0">
                <a:solidFill>
                  <a:srgbClr val="F9FAFD"/>
                </a:solidFill>
                <a:latin typeface="Glacial Indifference" panose="020B0604020202020204" charset="0"/>
              </a:rPr>
              <a:t>Charte européenne des langues régionales ou minoritaires</a:t>
            </a:r>
            <a:r>
              <a:rPr lang="fr-FR" sz="3500" dirty="0">
                <a:solidFill>
                  <a:srgbClr val="F9FAFD"/>
                </a:solidFill>
                <a:latin typeface="Glacial Indifference" panose="020B0604020202020204" charset="0"/>
              </a:rPr>
              <a:t> → traité européen, proposé sous l'égide du Conseil de l'Europe et adopté en 1992 par son Assemblée parlementaire, destiné à protéger et favoriser les langues historiques régionales et les langues des minorités en Europe. </a:t>
            </a:r>
          </a:p>
          <a:p>
            <a:pPr marL="0" lvl="1" algn="just">
              <a:lnSpc>
                <a:spcPct val="110000"/>
              </a:lnSpc>
              <a:spcBef>
                <a:spcPct val="0"/>
              </a:spcBef>
              <a:defRPr/>
            </a:pPr>
            <a:r>
              <a:rPr lang="fr-FR" sz="3500" dirty="0">
                <a:solidFill>
                  <a:srgbClr val="F9FAFD"/>
                </a:solidFill>
                <a:latin typeface="Glacial Indifference" panose="020B0604020202020204" charset="0"/>
              </a:rPr>
              <a:t>En 1999, la France signe la Charte européenne, après nombre d'autres pays de l'Union européenne, mais elle ne l’a pas encore ratifiée (l’Italie l’a signée en 2000 mais pas ratifiée).</a:t>
            </a:r>
          </a:p>
          <a:p>
            <a:pPr marL="0" lvl="1" algn="just">
              <a:lnSpc>
                <a:spcPct val="110000"/>
              </a:lnSpc>
              <a:spcBef>
                <a:spcPct val="0"/>
              </a:spcBef>
              <a:defRPr/>
            </a:pPr>
            <a:endParaRPr lang="fr-FR" sz="3500" dirty="0">
              <a:solidFill>
                <a:srgbClr val="F9FAFD"/>
              </a:solidFill>
              <a:latin typeface="Glacial Indifference" panose="020B0604020202020204" charset="0"/>
            </a:endParaRPr>
          </a:p>
          <a:p>
            <a:pPr marL="0" lvl="1" algn="just">
              <a:lnSpc>
                <a:spcPct val="110000"/>
              </a:lnSpc>
              <a:spcBef>
                <a:spcPct val="0"/>
              </a:spcBef>
              <a:spcAft>
                <a:spcPts val="1800"/>
              </a:spcAft>
              <a:defRPr/>
            </a:pPr>
            <a:r>
              <a:rPr lang="fr-FR" sz="3500" u="sng" dirty="0">
                <a:solidFill>
                  <a:srgbClr val="F9FAFD"/>
                </a:solidFill>
                <a:latin typeface="Glacial Indifference" panose="020B0604020202020204" charset="0"/>
              </a:rPr>
              <a:t>Nota bene</a:t>
            </a:r>
            <a:r>
              <a:rPr lang="fr-FR" sz="3500" dirty="0">
                <a:solidFill>
                  <a:srgbClr val="F9FAFD"/>
                </a:solidFill>
                <a:latin typeface="Glacial Indifference" panose="020B0604020202020204" charset="0"/>
              </a:rPr>
              <a:t> → la ratification lie juridiquement l'État contractant, la signature est une simple reconnaissance des objectifs généraux de la charte. </a:t>
            </a:r>
          </a:p>
        </p:txBody>
      </p:sp>
    </p:spTree>
    <p:extLst>
      <p:ext uri="{BB962C8B-B14F-4D97-AF65-F5344CB8AC3E}">
        <p14:creationId xmlns:p14="http://schemas.microsoft.com/office/powerpoint/2010/main" val="492870924"/>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914400" y="7383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90600" y="2171700"/>
            <a:ext cx="16192500" cy="7086555"/>
          </a:xfrm>
          <a:prstGeom prst="rect">
            <a:avLst/>
          </a:prstGeom>
        </p:spPr>
        <p:txBody>
          <a:bodyPr wrap="square" lIns="0" tIns="0" rIns="0" bIns="0" rtlCol="0" anchor="t">
            <a:spAutoFit/>
          </a:bodyPr>
          <a:lstStyle/>
          <a:p>
            <a:pPr marL="0" lvl="1" algn="just">
              <a:spcBef>
                <a:spcPct val="0"/>
              </a:spcBef>
              <a:spcAft>
                <a:spcPts val="3600"/>
              </a:spcAft>
              <a:defRPr/>
            </a:pPr>
            <a:r>
              <a:rPr lang="fr-FR" sz="3600" u="sng" dirty="0">
                <a:solidFill>
                  <a:srgbClr val="F9FAFD"/>
                </a:solidFill>
                <a:latin typeface="Glacial Indifference" panose="020B0604020202020204" charset="0"/>
              </a:rPr>
              <a:t>Législation portant sur les néologismes</a:t>
            </a:r>
            <a:endParaRPr lang="fr-FR" sz="3600" dirty="0">
              <a:solidFill>
                <a:srgbClr val="F9FAFD"/>
              </a:solidFill>
              <a:latin typeface="Glacial Indifference" panose="020B0604020202020204" charset="0"/>
            </a:endParaRPr>
          </a:p>
          <a:p>
            <a:pPr marL="0" lvl="1" algn="just">
              <a:lnSpc>
                <a:spcPct val="110000"/>
              </a:lnSpc>
              <a:spcBef>
                <a:spcPct val="0"/>
              </a:spcBef>
              <a:defRPr/>
            </a:pPr>
            <a:r>
              <a:rPr lang="fr-FR" sz="3500" u="sng" dirty="0">
                <a:solidFill>
                  <a:srgbClr val="F9FAFD"/>
                </a:solidFill>
                <a:latin typeface="Glacial Indifference" panose="020B0604020202020204" charset="0"/>
              </a:rPr>
              <a:t>Anglicismes</a:t>
            </a:r>
            <a:r>
              <a:rPr lang="fr-FR" sz="3500" dirty="0">
                <a:solidFill>
                  <a:srgbClr val="F9FAFD"/>
                </a:solidFill>
                <a:latin typeface="Glacial Indifference" panose="020B0604020202020204" charset="0"/>
              </a:rPr>
              <a:t> → à partir des années 1960, « des arrêts de terminologie sont régulièrement publiés au </a:t>
            </a:r>
            <a:r>
              <a:rPr lang="fr-FR" sz="3500" i="1" dirty="0">
                <a:solidFill>
                  <a:srgbClr val="F9FAFD"/>
                </a:solidFill>
                <a:latin typeface="Glacial Indifference" panose="020B0604020202020204" charset="0"/>
              </a:rPr>
              <a:t>Journal officiel</a:t>
            </a:r>
            <a:r>
              <a:rPr lang="fr-FR" sz="3500" dirty="0">
                <a:solidFill>
                  <a:srgbClr val="F9FAFD"/>
                </a:solidFill>
                <a:latin typeface="Glacial Indifference" panose="020B0604020202020204" charset="0"/>
              </a:rPr>
              <a:t>  (29 décrets entre 1970 et 1988), proposant des </a:t>
            </a:r>
            <a:r>
              <a:rPr lang="fr-FR" sz="3500" u="sng" dirty="0">
                <a:solidFill>
                  <a:srgbClr val="F9FAFD"/>
                </a:solidFill>
                <a:latin typeface="Glacial Indifference" panose="020B0604020202020204" charset="0"/>
              </a:rPr>
              <a:t>termes français pour remplacer des mots techniques venant de l’anglais</a:t>
            </a:r>
            <a:r>
              <a:rPr lang="fr-FR" sz="3500" dirty="0">
                <a:solidFill>
                  <a:srgbClr val="F9FAFD"/>
                </a:solidFill>
                <a:latin typeface="Glacial Indifference" panose="020B0604020202020204" charset="0"/>
              </a:rPr>
              <a:t>. Ces termes sont regroupés dans le </a:t>
            </a:r>
            <a:r>
              <a:rPr lang="fr-FR" sz="3500" i="1" dirty="0">
                <a:solidFill>
                  <a:srgbClr val="F9FAFD"/>
                </a:solidFill>
                <a:latin typeface="Glacial Indifference" panose="020B0604020202020204" charset="0"/>
              </a:rPr>
              <a:t>Dictionnaire des termes officiels</a:t>
            </a:r>
            <a:r>
              <a:rPr lang="fr-FR" sz="3500" dirty="0">
                <a:solidFill>
                  <a:srgbClr val="F9FAFD"/>
                </a:solidFill>
                <a:latin typeface="Glacial Indifference" panose="020B0604020202020204" charset="0"/>
              </a:rPr>
              <a:t>. </a:t>
            </a:r>
          </a:p>
          <a:p>
            <a:pPr marL="0" lvl="1" algn="just">
              <a:lnSpc>
                <a:spcPct val="110000"/>
              </a:lnSpc>
              <a:spcBef>
                <a:spcPct val="0"/>
              </a:spcBef>
              <a:defRPr/>
            </a:pPr>
            <a:r>
              <a:rPr lang="fr-FR" sz="3500" dirty="0">
                <a:solidFill>
                  <a:srgbClr val="F9FAFD"/>
                </a:solidFill>
                <a:latin typeface="Glacial Indifference" panose="020B0604020202020204" charset="0"/>
              </a:rPr>
              <a:t>En </a:t>
            </a:r>
            <a:r>
              <a:rPr lang="fr-FR" sz="3500" u="sng" dirty="0">
                <a:solidFill>
                  <a:srgbClr val="F9FAFD"/>
                </a:solidFill>
                <a:latin typeface="Glacial Indifference" panose="020B0604020202020204" charset="0"/>
              </a:rPr>
              <a:t>1975</a:t>
            </a:r>
            <a:r>
              <a:rPr lang="fr-FR" sz="3500" dirty="0">
                <a:solidFill>
                  <a:srgbClr val="F9FAFD"/>
                </a:solidFill>
                <a:latin typeface="Glacial Indifference" panose="020B0604020202020204" charset="0"/>
              </a:rPr>
              <a:t>, la </a:t>
            </a:r>
            <a:r>
              <a:rPr lang="fr-FR" sz="3500" u="sng" dirty="0">
                <a:solidFill>
                  <a:srgbClr val="F9FAFD"/>
                </a:solidFill>
                <a:latin typeface="Glacial Indifference" panose="020B0604020202020204" charset="0"/>
              </a:rPr>
              <a:t>loi Bas-Lauriol</a:t>
            </a:r>
            <a:r>
              <a:rPr lang="fr-FR" sz="3500" dirty="0">
                <a:solidFill>
                  <a:srgbClr val="F9FAFD"/>
                </a:solidFill>
                <a:latin typeface="Glacial Indifference" panose="020B0604020202020204" charset="0"/>
              </a:rPr>
              <a:t> fait obligation de rédiger en français les notices de produits commerciaux, ainsi que l’information, la publicité et les contrats de travail. Elle n’est toutefois guère appliquée et se heurte sur certains points à la législation européenne ». </a:t>
            </a:r>
          </a:p>
          <a:p>
            <a:pPr marL="0" lvl="1" algn="just">
              <a:lnSpc>
                <a:spcPct val="110000"/>
              </a:lnSpc>
              <a:spcBef>
                <a:spcPct val="0"/>
              </a:spcBef>
              <a:spcAft>
                <a:spcPts val="2400"/>
              </a:spcAft>
              <a:defRPr/>
            </a:pPr>
            <a:r>
              <a:rPr lang="fr-FR" sz="3500" dirty="0">
                <a:solidFill>
                  <a:srgbClr val="F9FAFD"/>
                </a:solidFill>
                <a:latin typeface="Glacial Indifference" panose="020B0604020202020204" charset="0"/>
              </a:rPr>
              <a:t>Elle a été abrogée, en 1994, par la </a:t>
            </a:r>
            <a:r>
              <a:rPr lang="fr-FR" sz="3500" u="sng" dirty="0">
                <a:solidFill>
                  <a:srgbClr val="F9FAFD"/>
                </a:solidFill>
                <a:latin typeface="Glacial Indifference" panose="020B0604020202020204" charset="0"/>
              </a:rPr>
              <a:t>loi Toubon</a:t>
            </a:r>
            <a:r>
              <a:rPr lang="fr-FR" sz="3500" dirty="0">
                <a:solidFill>
                  <a:srgbClr val="F9FAFD"/>
                </a:solidFill>
                <a:latin typeface="Glacial Indifference" panose="020B0604020202020204" charset="0"/>
              </a:rPr>
              <a:t>.</a:t>
            </a:r>
          </a:p>
          <a:p>
            <a:pPr marL="0" lvl="1" algn="r">
              <a:spcBef>
                <a:spcPct val="0"/>
              </a:spcBef>
              <a:spcAft>
                <a:spcPts val="1200"/>
              </a:spcAft>
              <a:defRPr/>
            </a:pPr>
            <a:r>
              <a:rPr lang="fr-FR" sz="2800" i="1" dirty="0">
                <a:solidFill>
                  <a:srgbClr val="F9FAFD"/>
                </a:solidFill>
                <a:latin typeface="Glacial Indifference" panose="020B0604020202020204" charset="0"/>
              </a:rPr>
              <a:t>Nouvelle histoire de la langue française</a:t>
            </a:r>
            <a:r>
              <a:rPr lang="fr-FR" sz="2800" dirty="0">
                <a:solidFill>
                  <a:srgbClr val="F9FAFD"/>
                </a:solidFill>
                <a:latin typeface="Glacial Indifference" panose="020B0604020202020204" charset="0"/>
              </a:rPr>
              <a:t>, p. 658.</a:t>
            </a:r>
          </a:p>
        </p:txBody>
      </p:sp>
    </p:spTree>
    <p:extLst>
      <p:ext uri="{BB962C8B-B14F-4D97-AF65-F5344CB8AC3E}">
        <p14:creationId xmlns:p14="http://schemas.microsoft.com/office/powerpoint/2010/main" val="176332337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914400" y="4335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90600" y="1811798"/>
            <a:ext cx="16192500" cy="7903702"/>
          </a:xfrm>
          <a:prstGeom prst="rect">
            <a:avLst/>
          </a:prstGeom>
        </p:spPr>
        <p:txBody>
          <a:bodyPr wrap="square" lIns="0" tIns="0" rIns="0" bIns="0" rtlCol="0" anchor="t">
            <a:spAutoFit/>
          </a:bodyPr>
          <a:lstStyle/>
          <a:p>
            <a:pPr marL="0" lvl="1" algn="just">
              <a:spcBef>
                <a:spcPct val="0"/>
              </a:spcBef>
              <a:spcAft>
                <a:spcPts val="3600"/>
              </a:spcAft>
              <a:defRPr/>
            </a:pPr>
            <a:r>
              <a:rPr lang="fr-FR" sz="3600" u="sng" dirty="0">
                <a:solidFill>
                  <a:schemeClr val="bg1"/>
                </a:solidFill>
                <a:latin typeface="Glacial Indifference" panose="020B0604020202020204" charset="0"/>
                <a:hlinkClick r:id="rId3">
                  <a:extLst>
                    <a:ext uri="{A12FA001-AC4F-418D-AE19-62706E023703}">
                      <ahyp:hlinkClr xmlns:ahyp="http://schemas.microsoft.com/office/drawing/2018/hyperlinkcolor" val="tx"/>
                    </a:ext>
                  </a:extLst>
                </a:hlinkClick>
              </a:rPr>
              <a:t>La loi Toubon</a:t>
            </a:r>
            <a:endParaRPr lang="fr-FR" sz="3600" dirty="0">
              <a:solidFill>
                <a:schemeClr val="bg1"/>
              </a:solidFill>
              <a:latin typeface="Glacial Indifference" panose="020B0604020202020204" charset="0"/>
            </a:endParaRPr>
          </a:p>
          <a:p>
            <a:pPr marL="0" lvl="1" algn="just">
              <a:spcBef>
                <a:spcPct val="0"/>
              </a:spcBef>
              <a:spcAft>
                <a:spcPts val="1200"/>
              </a:spcAft>
              <a:defRPr/>
            </a:pPr>
            <a:r>
              <a:rPr lang="fr-FR" sz="3400" dirty="0">
                <a:solidFill>
                  <a:srgbClr val="F9FAFD"/>
                </a:solidFill>
                <a:latin typeface="Glacial Indifference" panose="020B0604020202020204" charset="0"/>
              </a:rPr>
              <a:t>La loi Toubon (qui prend son nom de Jacques Toubon, Ministre de la culture en 1994) vise à </a:t>
            </a:r>
            <a:r>
              <a:rPr lang="fr-FR" sz="3400" u="sng" dirty="0">
                <a:solidFill>
                  <a:srgbClr val="F9FAFD"/>
                </a:solidFill>
                <a:latin typeface="Glacial Indifference" panose="020B0604020202020204" charset="0"/>
              </a:rPr>
              <a:t>protéger la langue française</a:t>
            </a:r>
            <a:r>
              <a:rPr lang="fr-FR" sz="3400" dirty="0">
                <a:solidFill>
                  <a:srgbClr val="F9FAFD"/>
                </a:solidFill>
                <a:latin typeface="Glacial Indifference" panose="020B0604020202020204" charset="0"/>
              </a:rPr>
              <a:t>, conçue comme : </a:t>
            </a:r>
          </a:p>
          <a:p>
            <a:pPr marL="0" lvl="1" algn="just">
              <a:spcBef>
                <a:spcPct val="0"/>
              </a:spcBef>
              <a:spcAft>
                <a:spcPts val="1200"/>
              </a:spcAft>
              <a:defRPr/>
            </a:pPr>
            <a:r>
              <a:rPr lang="fr-FR" sz="3400" dirty="0">
                <a:solidFill>
                  <a:srgbClr val="F9FAFD"/>
                </a:solidFill>
                <a:latin typeface="Glacial Indifference" panose="020B0604020202020204" charset="0"/>
              </a:rPr>
              <a:t>« un élément fondamental de la personnalité et du patrimoine de la France » ;</a:t>
            </a:r>
          </a:p>
          <a:p>
            <a:pPr marL="0" lvl="1" algn="just">
              <a:spcBef>
                <a:spcPct val="0"/>
              </a:spcBef>
              <a:spcAft>
                <a:spcPts val="1200"/>
              </a:spcAft>
              <a:defRPr/>
            </a:pPr>
            <a:r>
              <a:rPr lang="fr-FR" sz="3400" dirty="0">
                <a:solidFill>
                  <a:srgbClr val="F9FAFD"/>
                </a:solidFill>
                <a:latin typeface="Glacial Indifference" panose="020B0604020202020204" charset="0"/>
              </a:rPr>
              <a:t>« la langue de l'enseignement, du travail, des échanges et des services publics » ;</a:t>
            </a:r>
          </a:p>
          <a:p>
            <a:pPr marL="0" lvl="1" algn="just">
              <a:spcBef>
                <a:spcPct val="0"/>
              </a:spcBef>
              <a:spcAft>
                <a:spcPts val="3600"/>
              </a:spcAft>
              <a:defRPr/>
            </a:pPr>
            <a:r>
              <a:rPr lang="fr-FR" sz="3400" dirty="0">
                <a:solidFill>
                  <a:srgbClr val="F9FAFD"/>
                </a:solidFill>
                <a:latin typeface="Glacial Indifference" panose="020B0604020202020204" charset="0"/>
              </a:rPr>
              <a:t>« le lien privilégié des Etats constituant la communauté de la francophonie » (art. 1).</a:t>
            </a:r>
          </a:p>
          <a:p>
            <a:pPr marL="0" lvl="1" algn="just">
              <a:lnSpc>
                <a:spcPct val="110000"/>
              </a:lnSpc>
              <a:spcBef>
                <a:spcPct val="0"/>
              </a:spcBef>
              <a:defRPr/>
            </a:pPr>
            <a:r>
              <a:rPr lang="fr-FR" sz="3400" dirty="0">
                <a:solidFill>
                  <a:srgbClr val="F9FAFD"/>
                </a:solidFill>
                <a:latin typeface="Glacial Indifference" panose="020B0604020202020204" charset="0"/>
              </a:rPr>
              <a:t>En particulier, ses objectifs sont d’obliger à utiliser la langue française, de l’enrichir et de la défendre en tant que « langue de la République » : par rapport à ce dernier point, elle s’appuie sur l’article 2 de la Constitution tel qu’il a été modifié par la révision constitutionnelle de 1992 (</a:t>
            </a:r>
            <a:r>
              <a:rPr lang="fr-FR" sz="3200" dirty="0">
                <a:solidFill>
                  <a:srgbClr val="F9FAFD"/>
                </a:solidFill>
                <a:latin typeface="Glacial Indifference" panose="020B0604020202020204" charset="0"/>
              </a:rPr>
              <a:t>« La langue de la République est le français »</a:t>
            </a:r>
            <a:r>
              <a:rPr lang="fr-FR" sz="3400" dirty="0">
                <a:solidFill>
                  <a:srgbClr val="F9FAFD"/>
                </a:solidFill>
                <a:latin typeface="Glacial Indifference" panose="020B0604020202020204" charset="0"/>
              </a:rPr>
              <a:t>).</a:t>
            </a:r>
          </a:p>
          <a:p>
            <a:pPr marL="0" lvl="1" algn="just">
              <a:spcBef>
                <a:spcPct val="0"/>
              </a:spcBef>
              <a:defRPr/>
            </a:pPr>
            <a:r>
              <a:rPr lang="fr-FR" sz="3400" dirty="0">
                <a:solidFill>
                  <a:srgbClr val="F9FAFD"/>
                </a:solidFill>
                <a:latin typeface="Glacial Indifference" panose="020B0604020202020204" charset="0"/>
              </a:rPr>
              <a:t>	↓</a:t>
            </a:r>
          </a:p>
          <a:p>
            <a:pPr marL="0" lvl="1" algn="just">
              <a:spcBef>
                <a:spcPct val="0"/>
              </a:spcBef>
              <a:defRPr/>
            </a:pPr>
            <a:r>
              <a:rPr lang="fr-FR" sz="3400" dirty="0">
                <a:solidFill>
                  <a:srgbClr val="F9FAFD"/>
                </a:solidFill>
                <a:latin typeface="Glacial Indifference" panose="020B0604020202020204" charset="0"/>
              </a:rPr>
              <a:t>Objectif de protéger la langue française des anglicismes de plus en plus répandus.</a:t>
            </a:r>
          </a:p>
        </p:txBody>
      </p:sp>
    </p:spTree>
    <p:extLst>
      <p:ext uri="{BB962C8B-B14F-4D97-AF65-F5344CB8AC3E}">
        <p14:creationId xmlns:p14="http://schemas.microsoft.com/office/powerpoint/2010/main" val="53696928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914400" y="8001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52500" y="2400300"/>
            <a:ext cx="16192500" cy="6150402"/>
          </a:xfrm>
          <a:prstGeom prst="rect">
            <a:avLst/>
          </a:prstGeom>
        </p:spPr>
        <p:txBody>
          <a:bodyPr wrap="square" lIns="0" tIns="0" rIns="0" bIns="0" rtlCol="0" anchor="t">
            <a:spAutoFit/>
          </a:bodyPr>
          <a:lstStyle/>
          <a:p>
            <a:pPr marL="0" lvl="1" algn="just">
              <a:spcBef>
                <a:spcPct val="0"/>
              </a:spcBef>
              <a:spcAft>
                <a:spcPts val="3600"/>
              </a:spcAft>
              <a:defRPr/>
            </a:pPr>
            <a:r>
              <a:rPr lang="fr-FR" sz="3600" u="sng" dirty="0">
                <a:solidFill>
                  <a:schemeClr val="bg1"/>
                </a:solidFill>
                <a:latin typeface="Glacial Indifference" panose="020B0604020202020204" charset="0"/>
                <a:hlinkClick r:id="rId3">
                  <a:extLst>
                    <a:ext uri="{A12FA001-AC4F-418D-AE19-62706E023703}">
                      <ahyp:hlinkClr xmlns:ahyp="http://schemas.microsoft.com/office/drawing/2018/hyperlinkcolor" val="tx"/>
                    </a:ext>
                  </a:extLst>
                </a:hlinkClick>
              </a:rPr>
              <a:t>La loi Toubon</a:t>
            </a:r>
            <a:endParaRPr lang="fr-FR" sz="3600" dirty="0">
              <a:solidFill>
                <a:schemeClr val="bg1"/>
              </a:solidFill>
              <a:latin typeface="Glacial Indifference" panose="020B0604020202020204" charset="0"/>
            </a:endParaRPr>
          </a:p>
          <a:p>
            <a:pPr marL="0" lvl="1" algn="just">
              <a:spcBef>
                <a:spcPct val="0"/>
              </a:spcBef>
              <a:defRPr/>
            </a:pPr>
            <a:r>
              <a:rPr lang="fr-FR" sz="3500" dirty="0">
                <a:solidFill>
                  <a:srgbClr val="F9FAFD"/>
                </a:solidFill>
                <a:latin typeface="Glacial Indifference" panose="020B0604020202020204" charset="0"/>
              </a:rPr>
              <a:t>Suite à un </a:t>
            </a:r>
            <a:r>
              <a:rPr lang="fr-FR" sz="3500" u="sng" dirty="0">
                <a:solidFill>
                  <a:srgbClr val="F9FAFD"/>
                </a:solidFill>
                <a:latin typeface="Glacial Indifference" panose="020B0604020202020204" charset="0"/>
              </a:rPr>
              <a:t>recours devant le Conseil constitutionnel</a:t>
            </a:r>
            <a:r>
              <a:rPr lang="fr-FR" sz="3500" dirty="0">
                <a:solidFill>
                  <a:srgbClr val="F9FAFD"/>
                </a:solidFill>
                <a:latin typeface="Glacial Indifference" panose="020B0604020202020204" charset="0"/>
              </a:rPr>
              <a:t>, la loi Toubon est rendue plus modérée</a:t>
            </a:r>
          </a:p>
          <a:p>
            <a:pPr marL="0" lvl="1" algn="just">
              <a:spcBef>
                <a:spcPct val="0"/>
              </a:spcBef>
              <a:defRPr/>
            </a:pPr>
            <a:r>
              <a:rPr lang="fr-FR" sz="3500" dirty="0">
                <a:solidFill>
                  <a:srgbClr val="F9FAFD"/>
                </a:solidFill>
                <a:latin typeface="Glacial Indifference" panose="020B0604020202020204" charset="0"/>
              </a:rPr>
              <a:t>	↓</a:t>
            </a:r>
          </a:p>
          <a:p>
            <a:pPr marL="0" lvl="1" algn="just">
              <a:lnSpc>
                <a:spcPct val="110000"/>
              </a:lnSpc>
              <a:spcBef>
                <a:spcPct val="0"/>
              </a:spcBef>
              <a:defRPr/>
            </a:pPr>
            <a:r>
              <a:rPr lang="fr-FR" sz="3500" dirty="0">
                <a:solidFill>
                  <a:srgbClr val="F9FAFD"/>
                </a:solidFill>
                <a:latin typeface="Glacial Indifference" panose="020B0604020202020204" charset="0"/>
              </a:rPr>
              <a:t>Le Conseil estime en effet que la </a:t>
            </a:r>
            <a:r>
              <a:rPr lang="fr-FR" sz="3500" u="sng" dirty="0">
                <a:solidFill>
                  <a:srgbClr val="F9FAFD"/>
                </a:solidFill>
                <a:latin typeface="Glacial Indifference" panose="020B0604020202020204" charset="0"/>
              </a:rPr>
              <a:t>liberté de pensée et d'expression</a:t>
            </a:r>
            <a:r>
              <a:rPr lang="fr-FR" sz="3500" dirty="0">
                <a:solidFill>
                  <a:srgbClr val="F9FAFD"/>
                </a:solidFill>
                <a:latin typeface="Glacial Indifference" panose="020B0604020202020204" charset="0"/>
              </a:rPr>
              <a:t>, garantie par la Déclaration des droits de l'homme et du citoyen, s'oppose à la possibilité que cette loi fixe une terminologie précise pour les médias de communication ou même pour les individus → le législateur ne peut régler le vocabulaire à employer que pour les personnes morales de droit public et les personnes de droit privé dans l'exercice d'une mission de service public.</a:t>
            </a:r>
          </a:p>
        </p:txBody>
      </p:sp>
    </p:spTree>
    <p:extLst>
      <p:ext uri="{BB962C8B-B14F-4D97-AF65-F5344CB8AC3E}">
        <p14:creationId xmlns:p14="http://schemas.microsoft.com/office/powerpoint/2010/main" val="401186177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914400" y="8907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90600" y="2506801"/>
            <a:ext cx="16192500" cy="5131982"/>
          </a:xfrm>
          <a:prstGeom prst="rect">
            <a:avLst/>
          </a:prstGeom>
        </p:spPr>
        <p:txBody>
          <a:bodyPr wrap="square" lIns="0" tIns="0" rIns="0" bIns="0" rtlCol="0" anchor="t">
            <a:spAutoFit/>
          </a:bodyPr>
          <a:lstStyle/>
          <a:p>
            <a:pPr marL="0" lvl="1" algn="just">
              <a:spcBef>
                <a:spcPct val="0"/>
              </a:spcBef>
              <a:spcAft>
                <a:spcPts val="3600"/>
              </a:spcAft>
              <a:defRPr/>
            </a:pPr>
            <a:r>
              <a:rPr lang="fr-FR" sz="3600" u="sng" dirty="0">
                <a:solidFill>
                  <a:schemeClr val="bg1"/>
                </a:solidFill>
                <a:latin typeface="Glacial Indifference" panose="020B0604020202020204" charset="0"/>
                <a:hlinkClick r:id="rId3">
                  <a:extLst>
                    <a:ext uri="{A12FA001-AC4F-418D-AE19-62706E023703}">
                      <ahyp:hlinkClr xmlns:ahyp="http://schemas.microsoft.com/office/drawing/2018/hyperlinkcolor" val="tx"/>
                    </a:ext>
                  </a:extLst>
                </a:hlinkClick>
              </a:rPr>
              <a:t>La loi Toubon</a:t>
            </a:r>
            <a:endParaRPr lang="fr-FR" sz="3600" dirty="0">
              <a:solidFill>
                <a:schemeClr val="bg1"/>
              </a:solidFill>
              <a:latin typeface="Glacial Indifference" panose="020B0604020202020204" charset="0"/>
            </a:endParaRPr>
          </a:p>
          <a:p>
            <a:pPr marL="0" lvl="1" algn="just">
              <a:lnSpc>
                <a:spcPct val="110000"/>
              </a:lnSpc>
              <a:spcBef>
                <a:spcPct val="0"/>
              </a:spcBef>
              <a:defRPr/>
            </a:pPr>
            <a:r>
              <a:rPr lang="fr-FR" sz="3500" u="sng" dirty="0">
                <a:solidFill>
                  <a:srgbClr val="F9FAFD"/>
                </a:solidFill>
                <a:latin typeface="Glacial Indifference" panose="020B0604020202020204" charset="0"/>
              </a:rPr>
              <a:t>Article 5</a:t>
            </a:r>
            <a:r>
              <a:rPr lang="fr-FR" sz="3500" dirty="0">
                <a:solidFill>
                  <a:srgbClr val="F9FAFD"/>
                </a:solidFill>
                <a:latin typeface="Glacial Indifference" panose="020B0604020202020204" charset="0"/>
              </a:rPr>
              <a:t> de la loi après la modification : « Quels qu'en soient l'objet et les formes, les contrats auxquels une personne morale de droit public ou une personne privée exécutant une mission de service public sont parties sont rédigés en langue française. Ils ne peuvent contenir ni expression ni terme étrangers lorsqu'il existe une expression ou un terme français de même sens approuvés dans les conditions prévues par les dispositions réglementaires relatives à l'enrichissement de la langue française ». </a:t>
            </a:r>
          </a:p>
        </p:txBody>
      </p:sp>
    </p:spTree>
    <p:extLst>
      <p:ext uri="{BB962C8B-B14F-4D97-AF65-F5344CB8AC3E}">
        <p14:creationId xmlns:p14="http://schemas.microsoft.com/office/powerpoint/2010/main" val="1621761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302C7B0-717E-5A28-B0E4-0C377565495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4F966353-B214-C74A-C94F-C119FF7235E3}"/>
              </a:ext>
            </a:extLst>
          </p:cNvPr>
          <p:cNvSpPr txBox="1"/>
          <p:nvPr/>
        </p:nvSpPr>
        <p:spPr>
          <a:xfrm>
            <a:off x="609600" y="1652786"/>
            <a:ext cx="169926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de la Renaissance </a:t>
            </a:r>
            <a:r>
              <a:rPr lang="fr-FR" sz="4800" dirty="0">
                <a:solidFill>
                  <a:srgbClr val="F9FAFD"/>
                </a:solidFill>
                <a:latin typeface="Glacial Indifference" panose="020B0604020202020204" charset="0"/>
              </a:rPr>
              <a:t>- </a:t>
            </a:r>
            <a:r>
              <a:rPr lang="fr-FR" sz="4800" u="none" dirty="0">
                <a:solidFill>
                  <a:srgbClr val="F9FAFD"/>
                </a:solidFill>
                <a:latin typeface="Glacial Indifference" panose="020B0604020202020204" charset="0"/>
              </a:rPr>
              <a:t>XVI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9851725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914400" y="3429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90600" y="1790700"/>
            <a:ext cx="16192500" cy="7942815"/>
          </a:xfrm>
          <a:prstGeom prst="rect">
            <a:avLst/>
          </a:prstGeom>
        </p:spPr>
        <p:txBody>
          <a:bodyPr wrap="square" lIns="0" tIns="0" rIns="0" bIns="0" rtlCol="0" anchor="t">
            <a:spAutoFit/>
          </a:bodyPr>
          <a:lstStyle/>
          <a:p>
            <a:pPr marL="0" lvl="1" algn="just">
              <a:spcBef>
                <a:spcPct val="0"/>
              </a:spcBef>
              <a:spcAft>
                <a:spcPts val="3600"/>
              </a:spcAft>
              <a:defRPr/>
            </a:pPr>
            <a:r>
              <a:rPr lang="fr-FR" sz="3600" u="sng" dirty="0">
                <a:solidFill>
                  <a:schemeClr val="bg1"/>
                </a:solidFill>
                <a:latin typeface="Glacial Indifference" panose="020B0604020202020204" charset="0"/>
                <a:hlinkClick r:id="rId3">
                  <a:extLst>
                    <a:ext uri="{A12FA001-AC4F-418D-AE19-62706E023703}">
                      <ahyp:hlinkClr xmlns:ahyp="http://schemas.microsoft.com/office/drawing/2018/hyperlinkcolor" val="tx"/>
                    </a:ext>
                  </a:extLst>
                </a:hlinkClick>
              </a:rPr>
              <a:t>La loi Toubon</a:t>
            </a:r>
            <a:endParaRPr lang="fr-FR" sz="3600" dirty="0">
              <a:solidFill>
                <a:schemeClr val="bg1"/>
              </a:solidFill>
              <a:latin typeface="Glacial Indifference" panose="020B0604020202020204" charset="0"/>
            </a:endParaRPr>
          </a:p>
          <a:p>
            <a:pPr marL="0" lvl="1" algn="just">
              <a:lnSpc>
                <a:spcPct val="110000"/>
              </a:lnSpc>
              <a:spcBef>
                <a:spcPct val="0"/>
              </a:spcBef>
              <a:defRPr/>
            </a:pPr>
            <a:r>
              <a:rPr lang="fr-FR" sz="3500" u="sng" dirty="0">
                <a:solidFill>
                  <a:srgbClr val="F9FAFD"/>
                </a:solidFill>
                <a:latin typeface="Glacial Indifference" panose="020B0604020202020204" charset="0"/>
              </a:rPr>
              <a:t>Article 2</a:t>
            </a:r>
            <a:r>
              <a:rPr lang="fr-FR" sz="3500" dirty="0">
                <a:solidFill>
                  <a:srgbClr val="F9FAFD"/>
                </a:solidFill>
                <a:latin typeface="Glacial Indifference" panose="020B0604020202020204" charset="0"/>
              </a:rPr>
              <a:t> de la loi : </a:t>
            </a:r>
            <a:r>
              <a:rPr lang="fr-FR" sz="3400" dirty="0">
                <a:solidFill>
                  <a:srgbClr val="F9FAFD"/>
                </a:solidFill>
                <a:latin typeface="Glacial Indifference" panose="020B0604020202020204" charset="0"/>
              </a:rPr>
              <a:t>« Dans la désignation, l'offre, la présentation, le mode d'emploi ou d'utilisation, la description de l'étendue et des conditions de garantie d'un bien, d'un produit ou d'un service, ainsi que dans les factures et quittances, l'emploi de la langue française est obligatoire.</a:t>
            </a:r>
          </a:p>
          <a:p>
            <a:pPr marL="0" lvl="1" algn="just">
              <a:lnSpc>
                <a:spcPct val="110000"/>
              </a:lnSpc>
              <a:spcBef>
                <a:spcPct val="0"/>
              </a:spcBef>
              <a:defRPr/>
            </a:pPr>
            <a:r>
              <a:rPr lang="fr-FR" sz="3400" dirty="0">
                <a:solidFill>
                  <a:srgbClr val="F9FAFD"/>
                </a:solidFill>
                <a:latin typeface="Glacial Indifference" panose="020B0604020202020204" charset="0"/>
              </a:rPr>
              <a:t>Les mêmes dispositions s'appliquent à toute publicité écrite, parlée ou audiovisuelle.</a:t>
            </a:r>
          </a:p>
          <a:p>
            <a:pPr marL="0" lvl="1" algn="just">
              <a:lnSpc>
                <a:spcPct val="110000"/>
              </a:lnSpc>
              <a:spcBef>
                <a:spcPct val="0"/>
              </a:spcBef>
              <a:defRPr/>
            </a:pPr>
            <a:r>
              <a:rPr lang="fr-FR" sz="3400" dirty="0">
                <a:solidFill>
                  <a:srgbClr val="F9FAFD"/>
                </a:solidFill>
                <a:latin typeface="Glacial Indifference" panose="020B0604020202020204" charset="0"/>
              </a:rPr>
              <a:t>Les dispositions du présent article ne sont pas applicables à la dénomination des produits typiques et spécialités d'appellation étrangère connus du plus large public ».</a:t>
            </a:r>
          </a:p>
          <a:p>
            <a:pPr marL="0" lvl="1" algn="just">
              <a:lnSpc>
                <a:spcPct val="110000"/>
              </a:lnSpc>
              <a:spcBef>
                <a:spcPct val="0"/>
              </a:spcBef>
              <a:defRPr/>
            </a:pPr>
            <a:endParaRPr lang="fr-FR" sz="3500" dirty="0">
              <a:solidFill>
                <a:srgbClr val="F9FAFD"/>
              </a:solidFill>
              <a:latin typeface="Glacial Indifference" panose="020B0604020202020204" charset="0"/>
            </a:endParaRPr>
          </a:p>
          <a:p>
            <a:pPr marL="0" lvl="1" algn="just">
              <a:lnSpc>
                <a:spcPct val="110000"/>
              </a:lnSpc>
              <a:spcBef>
                <a:spcPct val="0"/>
              </a:spcBef>
              <a:defRPr/>
            </a:pPr>
            <a:r>
              <a:rPr lang="fr-FR" sz="3500" u="sng" dirty="0">
                <a:solidFill>
                  <a:srgbClr val="F9FAFD"/>
                </a:solidFill>
                <a:latin typeface="Glacial Indifference" panose="020B0604020202020204" charset="0"/>
              </a:rPr>
              <a:t>Article 4</a:t>
            </a:r>
            <a:r>
              <a:rPr lang="fr-FR" sz="3500" dirty="0">
                <a:solidFill>
                  <a:srgbClr val="F9FAFD"/>
                </a:solidFill>
                <a:latin typeface="Glacial Indifference" panose="020B0604020202020204" charset="0"/>
              </a:rPr>
              <a:t> de la loi : </a:t>
            </a:r>
            <a:r>
              <a:rPr lang="fr-FR" sz="3400" dirty="0">
                <a:solidFill>
                  <a:srgbClr val="F9FAFD"/>
                </a:solidFill>
                <a:latin typeface="Glacial Indifference" panose="020B0604020202020204" charset="0"/>
              </a:rPr>
              <a:t>« Dans tous les cas où les mentions, annonces et inscriptions prévues aux articles 2 et 3 de la présente loi sont complétées d'une ou plusieurs traductions, la présentation en français doit être aussi lisible, audible ou intelligible que la présentation en langues étrangères ».</a:t>
            </a:r>
          </a:p>
        </p:txBody>
      </p:sp>
    </p:spTree>
    <p:extLst>
      <p:ext uri="{BB962C8B-B14F-4D97-AF65-F5344CB8AC3E}">
        <p14:creationId xmlns:p14="http://schemas.microsoft.com/office/powerpoint/2010/main" val="401761915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914400" y="8907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90600" y="2506801"/>
            <a:ext cx="16192500" cy="2277547"/>
          </a:xfrm>
          <a:prstGeom prst="rect">
            <a:avLst/>
          </a:prstGeom>
        </p:spPr>
        <p:txBody>
          <a:bodyPr wrap="square" lIns="0" tIns="0" rIns="0" bIns="0" rtlCol="0" anchor="t">
            <a:spAutoFit/>
          </a:bodyPr>
          <a:lstStyle/>
          <a:p>
            <a:pPr marL="0" lvl="1" algn="just">
              <a:spcBef>
                <a:spcPct val="0"/>
              </a:spcBef>
              <a:spcAft>
                <a:spcPts val="3600"/>
              </a:spcAft>
              <a:defRPr/>
            </a:pPr>
            <a:r>
              <a:rPr lang="fr-FR" sz="3600" dirty="0">
                <a:solidFill>
                  <a:schemeClr val="bg1"/>
                </a:solidFill>
                <a:latin typeface="Glacial Indifference" panose="020B0604020202020204" charset="0"/>
              </a:rPr>
              <a:t>La loi Toubon – exemple d’application</a:t>
            </a:r>
          </a:p>
          <a:p>
            <a:pPr marL="0" lvl="1" algn="just">
              <a:spcBef>
                <a:spcPct val="0"/>
              </a:spcBef>
              <a:spcAft>
                <a:spcPts val="1200"/>
              </a:spcAft>
              <a:defRPr/>
            </a:pPr>
            <a:r>
              <a:rPr lang="it-IT" sz="3600" dirty="0">
                <a:solidFill>
                  <a:schemeClr val="bg1"/>
                </a:solidFill>
                <a:latin typeface="Glacial Indifference" panose="020B0604020202020204" charset="0"/>
              </a:rPr>
              <a:t>Pesto alla Genovese Barilla "prodotto in Italia" Pub 15s</a:t>
            </a:r>
          </a:p>
          <a:p>
            <a:pPr marL="0" lvl="1" algn="just">
              <a:spcBef>
                <a:spcPct val="0"/>
              </a:spcBef>
              <a:spcAft>
                <a:spcPts val="3600"/>
              </a:spcAft>
              <a:defRPr/>
            </a:pPr>
            <a:r>
              <a:rPr lang="fr-FR" sz="3600" dirty="0">
                <a:solidFill>
                  <a:schemeClr val="bg1"/>
                </a:solidFill>
                <a:latin typeface="Glacial Indifference" panose="020B0604020202020204" charset="0"/>
                <a:hlinkClick r:id="rId3">
                  <a:extLst>
                    <a:ext uri="{A12FA001-AC4F-418D-AE19-62706E023703}">
                      <ahyp:hlinkClr xmlns:ahyp="http://schemas.microsoft.com/office/drawing/2018/hyperlinkcolor" val="tx"/>
                    </a:ext>
                  </a:extLst>
                </a:hlinkClick>
              </a:rPr>
              <a:t>https://youtu.be/DXRO8sIoOik</a:t>
            </a:r>
            <a:r>
              <a:rPr lang="fr-FR" sz="3600" dirty="0">
                <a:solidFill>
                  <a:schemeClr val="bg1"/>
                </a:solidFill>
                <a:latin typeface="Glacial Indifference" panose="020B0604020202020204" charset="0"/>
              </a:rPr>
              <a:t> </a:t>
            </a:r>
          </a:p>
        </p:txBody>
      </p:sp>
    </p:spTree>
    <p:extLst>
      <p:ext uri="{BB962C8B-B14F-4D97-AF65-F5344CB8AC3E}">
        <p14:creationId xmlns:p14="http://schemas.microsoft.com/office/powerpoint/2010/main" val="3630076133"/>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914400" y="8907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90600" y="2506801"/>
            <a:ext cx="16192500" cy="5659819"/>
          </a:xfrm>
          <a:prstGeom prst="rect">
            <a:avLst/>
          </a:prstGeom>
        </p:spPr>
        <p:txBody>
          <a:bodyPr wrap="square" lIns="0" tIns="0" rIns="0" bIns="0" rtlCol="0" anchor="t">
            <a:spAutoFit/>
          </a:bodyPr>
          <a:lstStyle/>
          <a:p>
            <a:pPr marL="0" lvl="1" algn="just">
              <a:lnSpc>
                <a:spcPct val="110000"/>
              </a:lnSpc>
              <a:spcBef>
                <a:spcPct val="0"/>
              </a:spcBef>
              <a:spcAft>
                <a:spcPts val="1200"/>
              </a:spcAft>
              <a:defRPr/>
            </a:pPr>
            <a:r>
              <a:rPr lang="fr-FR" sz="3600" dirty="0">
                <a:solidFill>
                  <a:schemeClr val="bg1"/>
                </a:solidFill>
                <a:latin typeface="Glacial Indifference" panose="020B0604020202020204" charset="0"/>
                <a:hlinkClick r:id="rId3">
                  <a:extLst>
                    <a:ext uri="{A12FA001-AC4F-418D-AE19-62706E023703}">
                      <ahyp:hlinkClr xmlns:ahyp="http://schemas.microsoft.com/office/drawing/2018/hyperlinkcolor" val="tx"/>
                    </a:ext>
                  </a:extLst>
                </a:hlinkClick>
              </a:rPr>
              <a:t>Rapport sur « le plurilinguisme dans les établissements publics du ministère de la culture »</a:t>
            </a:r>
            <a:r>
              <a:rPr lang="fr-FR" sz="3500" dirty="0">
                <a:solidFill>
                  <a:schemeClr val="bg1"/>
                </a:solidFill>
                <a:latin typeface="Glacial Indifference" panose="020B0604020202020204" charset="0"/>
              </a:rPr>
              <a:t>, établi par Robert Lacombe, inspecteur général des affaires culturelles et Catherine Meyer-Lereculeur, chargée de mission d'inspection générale.</a:t>
            </a:r>
          </a:p>
          <a:p>
            <a:pPr marL="0" lvl="1" algn="just">
              <a:lnSpc>
                <a:spcPct val="110000"/>
              </a:lnSpc>
              <a:spcBef>
                <a:spcPct val="0"/>
              </a:spcBef>
              <a:spcAft>
                <a:spcPts val="1200"/>
              </a:spcAft>
              <a:defRPr/>
            </a:pPr>
            <a:r>
              <a:rPr lang="fr-FR" sz="3600" dirty="0">
                <a:solidFill>
                  <a:schemeClr val="bg1"/>
                </a:solidFill>
                <a:latin typeface="Glacial Indifference" panose="020B0604020202020204" charset="0"/>
              </a:rPr>
              <a:t>	</a:t>
            </a:r>
            <a:r>
              <a:rPr lang="fr-FR" sz="3500" dirty="0">
                <a:solidFill>
                  <a:schemeClr val="bg1"/>
                </a:solidFill>
                <a:latin typeface="Glacial Indifference" panose="020B0604020202020204" charset="0"/>
              </a:rPr>
              <a:t>↓</a:t>
            </a:r>
          </a:p>
          <a:p>
            <a:pPr marL="0" lvl="1" algn="just">
              <a:lnSpc>
                <a:spcPct val="110000"/>
              </a:lnSpc>
              <a:spcBef>
                <a:spcPct val="0"/>
              </a:spcBef>
              <a:spcAft>
                <a:spcPts val="3600"/>
              </a:spcAft>
              <a:defRPr/>
            </a:pPr>
            <a:r>
              <a:rPr lang="fr-FR" sz="3500" dirty="0">
                <a:solidFill>
                  <a:schemeClr val="bg1"/>
                </a:solidFill>
                <a:latin typeface="Glacial Indifference" panose="020B0604020202020204" charset="0"/>
              </a:rPr>
              <a:t>la loi Toubon « consacre non seulement un "droit au français" mais ouvre aussi la voie au plurilinguisme, par l’obligation de "double traduction" (en pratique en anglais et en une autre langue étrangère) qu’elle prescrit aux organismes investis d’une mission de service public – du moins lorsque le choix est fait de traduire les supports physiques ».</a:t>
            </a:r>
          </a:p>
        </p:txBody>
      </p:sp>
    </p:spTree>
    <p:extLst>
      <p:ext uri="{BB962C8B-B14F-4D97-AF65-F5344CB8AC3E}">
        <p14:creationId xmlns:p14="http://schemas.microsoft.com/office/powerpoint/2010/main" val="423862567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914400" y="8145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90600" y="2324100"/>
            <a:ext cx="16459200" cy="6286336"/>
          </a:xfrm>
          <a:prstGeom prst="rect">
            <a:avLst/>
          </a:prstGeom>
        </p:spPr>
        <p:txBody>
          <a:bodyPr wrap="square" lIns="0" tIns="0" rIns="0" bIns="0" rtlCol="0" anchor="t">
            <a:spAutoFit/>
          </a:bodyPr>
          <a:lstStyle/>
          <a:p>
            <a:pPr marL="0" lvl="1" algn="just">
              <a:spcBef>
                <a:spcPct val="0"/>
              </a:spcBef>
              <a:spcAft>
                <a:spcPts val="3600"/>
              </a:spcAft>
              <a:defRPr/>
            </a:pPr>
            <a:r>
              <a:rPr lang="fr-FR" sz="3600" u="sng" dirty="0">
                <a:solidFill>
                  <a:srgbClr val="F9FAFD"/>
                </a:solidFill>
                <a:latin typeface="Glacial Indifference" panose="020B0604020202020204" charset="0"/>
              </a:rPr>
              <a:t>La question de l’orthographe </a:t>
            </a:r>
            <a:endParaRPr lang="fr-FR" sz="3600" dirty="0">
              <a:solidFill>
                <a:srgbClr val="F9FAFD"/>
              </a:solidFill>
              <a:latin typeface="Glacial Indifference" panose="020B0604020202020204" charset="0"/>
            </a:endParaRPr>
          </a:p>
          <a:p>
            <a:pPr marL="0" lvl="1" algn="just">
              <a:lnSpc>
                <a:spcPct val="110000"/>
              </a:lnSpc>
              <a:spcBef>
                <a:spcPct val="0"/>
              </a:spcBef>
              <a:spcAft>
                <a:spcPts val="1800"/>
              </a:spcAft>
              <a:defRPr/>
            </a:pPr>
            <a:r>
              <a:rPr lang="fr-FR" sz="3500" dirty="0">
                <a:solidFill>
                  <a:srgbClr val="F9FAFD"/>
                </a:solidFill>
                <a:latin typeface="Glacial Indifference" panose="020B0604020202020204" charset="0"/>
              </a:rPr>
              <a:t>Le XX</a:t>
            </a:r>
            <a:r>
              <a:rPr lang="fr-FR" sz="3500" baseline="30000" dirty="0">
                <a:solidFill>
                  <a:srgbClr val="F9FAFD"/>
                </a:solidFill>
                <a:latin typeface="Glacial Indifference" panose="020B0604020202020204" charset="0"/>
              </a:rPr>
              <a:t>ème</a:t>
            </a:r>
            <a:r>
              <a:rPr lang="fr-FR" sz="3500" dirty="0">
                <a:solidFill>
                  <a:srgbClr val="F9FAFD"/>
                </a:solidFill>
                <a:latin typeface="Glacial Indifference" panose="020B0604020202020204" charset="0"/>
              </a:rPr>
              <a:t> siècle se caractérise par une grande « rigidité en matière d’orthographe, et la surestimation de sa fonction symbolique », alors que jusqu’au XIX</a:t>
            </a:r>
            <a:r>
              <a:rPr lang="fr-FR" sz="3500" baseline="30000" dirty="0">
                <a:solidFill>
                  <a:srgbClr val="F9FAFD"/>
                </a:solidFill>
                <a:latin typeface="Glacial Indifference" panose="020B0604020202020204" charset="0"/>
              </a:rPr>
              <a:t>ème</a:t>
            </a:r>
            <a:r>
              <a:rPr lang="fr-FR" sz="3500" dirty="0">
                <a:solidFill>
                  <a:srgbClr val="F9FAFD"/>
                </a:solidFill>
                <a:latin typeface="Glacial Indifference" panose="020B0604020202020204" charset="0"/>
              </a:rPr>
              <a:t> la liberté était admise par rapport à l’orthographe des mots.</a:t>
            </a:r>
          </a:p>
          <a:p>
            <a:pPr marL="0" lvl="1" algn="just">
              <a:lnSpc>
                <a:spcPct val="110000"/>
              </a:lnSpc>
              <a:spcBef>
                <a:spcPct val="0"/>
              </a:spcBef>
              <a:spcAft>
                <a:spcPts val="1800"/>
              </a:spcAft>
              <a:defRPr/>
            </a:pPr>
            <a:r>
              <a:rPr lang="fr-FR" sz="3500" dirty="0">
                <a:solidFill>
                  <a:srgbClr val="F9FAFD"/>
                </a:solidFill>
                <a:latin typeface="Glacial Indifference" panose="020B0604020202020204" charset="0"/>
              </a:rPr>
              <a:t>	↓</a:t>
            </a:r>
          </a:p>
          <a:p>
            <a:pPr marL="0" lvl="1" algn="just">
              <a:lnSpc>
                <a:spcPct val="110000"/>
              </a:lnSpc>
              <a:spcBef>
                <a:spcPct val="0"/>
              </a:spcBef>
              <a:spcAft>
                <a:spcPts val="1800"/>
              </a:spcAft>
              <a:defRPr/>
            </a:pPr>
            <a:r>
              <a:rPr lang="fr-FR" sz="3500" dirty="0">
                <a:solidFill>
                  <a:srgbClr val="F9FAFD"/>
                </a:solidFill>
                <a:latin typeface="Glacial Indifference" panose="020B0604020202020204" charset="0"/>
              </a:rPr>
              <a:t>Il faudra attendre la fin du siècle pour obtenir de la « tolérance » sur ce sujet, avec les « rectifications de 1990, élaborées par le Conseil supérieur de la langue française, qui sont à regarder comme des variantes ».</a:t>
            </a:r>
          </a:p>
          <a:p>
            <a:pPr marL="0" lvl="1" algn="r">
              <a:spcBef>
                <a:spcPct val="0"/>
              </a:spcBef>
              <a:spcAft>
                <a:spcPts val="1200"/>
              </a:spcAft>
              <a:defRPr/>
            </a:pPr>
            <a:r>
              <a:rPr lang="fr-FR" sz="2800" i="1" dirty="0">
                <a:solidFill>
                  <a:srgbClr val="F9FAFD"/>
                </a:solidFill>
                <a:latin typeface="Glacial Indifference" panose="020B0604020202020204" charset="0"/>
              </a:rPr>
              <a:t>Nouvelle histoire de la langue française</a:t>
            </a:r>
            <a:r>
              <a:rPr lang="fr-FR" sz="2800" dirty="0">
                <a:solidFill>
                  <a:srgbClr val="F9FAFD"/>
                </a:solidFill>
                <a:latin typeface="Glacial Indifference" panose="020B0604020202020204" charset="0"/>
              </a:rPr>
              <a:t>, p. 660.</a:t>
            </a:r>
          </a:p>
        </p:txBody>
      </p:sp>
    </p:spTree>
    <p:extLst>
      <p:ext uri="{BB962C8B-B14F-4D97-AF65-F5344CB8AC3E}">
        <p14:creationId xmlns:p14="http://schemas.microsoft.com/office/powerpoint/2010/main" val="26483009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914400" y="8907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90600" y="2506801"/>
            <a:ext cx="16459200" cy="4047262"/>
          </a:xfrm>
          <a:prstGeom prst="rect">
            <a:avLst/>
          </a:prstGeom>
        </p:spPr>
        <p:txBody>
          <a:bodyPr wrap="square" lIns="0" tIns="0" rIns="0" bIns="0" rtlCol="0" anchor="t">
            <a:spAutoFit/>
          </a:bodyPr>
          <a:lstStyle/>
          <a:p>
            <a:pPr marL="0" lvl="1" algn="just">
              <a:spcBef>
                <a:spcPct val="0"/>
              </a:spcBef>
              <a:spcAft>
                <a:spcPts val="3600"/>
              </a:spcAft>
              <a:defRPr/>
            </a:pPr>
            <a:r>
              <a:rPr lang="fr-FR" sz="3600" u="sng" dirty="0">
                <a:solidFill>
                  <a:srgbClr val="F9FAFD"/>
                </a:solidFill>
                <a:latin typeface="Glacial Indifference" panose="020B0604020202020204" charset="0"/>
              </a:rPr>
              <a:t>La question de l’orthographe </a:t>
            </a:r>
            <a:endParaRPr lang="fr-FR" sz="3600" dirty="0">
              <a:solidFill>
                <a:srgbClr val="F9FAFD"/>
              </a:solidFill>
              <a:latin typeface="Glacial Indifference" panose="020B0604020202020204" charset="0"/>
            </a:endParaRPr>
          </a:p>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 L'orthographe actuelle reste d'usage, et les "recommandations" du Conseil supérieur de la langue française ne portent que sur des mots qui pourront être écrits de manière différente </a:t>
            </a:r>
            <a:r>
              <a:rPr lang="fr-FR" sz="3500" u="sng" dirty="0">
                <a:solidFill>
                  <a:srgbClr val="F9FAFD"/>
                </a:solidFill>
                <a:latin typeface="Glacial Indifference" panose="020B0604020202020204" charset="0"/>
              </a:rPr>
              <a:t>sans constituer des incorrections ni être jugés comme des fautes</a:t>
            </a:r>
            <a:r>
              <a:rPr lang="fr-FR" sz="3500" dirty="0">
                <a:solidFill>
                  <a:srgbClr val="F9FAFD"/>
                </a:solidFill>
                <a:latin typeface="Glacial Indifference" panose="020B0604020202020204" charset="0"/>
              </a:rPr>
              <a:t> ».</a:t>
            </a:r>
          </a:p>
          <a:p>
            <a:pPr marL="0" lvl="1" algn="r">
              <a:spcBef>
                <a:spcPct val="0"/>
              </a:spcBef>
              <a:spcAft>
                <a:spcPts val="1200"/>
              </a:spcAft>
              <a:defRPr/>
            </a:pPr>
            <a:r>
              <a:rPr lang="fr-FR" sz="2800" dirty="0">
                <a:solidFill>
                  <a:srgbClr val="F9FAFD"/>
                </a:solidFill>
                <a:latin typeface="Glacial Indifference" panose="020B0604020202020204" charset="0"/>
              </a:rPr>
              <a:t>Déclaration de l’Académie française en janvier 1991.</a:t>
            </a:r>
          </a:p>
        </p:txBody>
      </p:sp>
    </p:spTree>
    <p:extLst>
      <p:ext uri="{BB962C8B-B14F-4D97-AF65-F5344CB8AC3E}">
        <p14:creationId xmlns:p14="http://schemas.microsoft.com/office/powerpoint/2010/main" val="223719593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914400" y="7239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90600" y="2247900"/>
            <a:ext cx="16459200" cy="6635150"/>
          </a:xfrm>
          <a:prstGeom prst="rect">
            <a:avLst/>
          </a:prstGeom>
        </p:spPr>
        <p:txBody>
          <a:bodyPr wrap="square" lIns="0" tIns="0" rIns="0" bIns="0" rtlCol="0" anchor="t">
            <a:spAutoFit/>
          </a:bodyPr>
          <a:lstStyle/>
          <a:p>
            <a:pPr marL="0" lvl="1" algn="just">
              <a:spcBef>
                <a:spcPct val="0"/>
              </a:spcBef>
              <a:spcAft>
                <a:spcPts val="3600"/>
              </a:spcAft>
              <a:defRPr/>
            </a:pPr>
            <a:r>
              <a:rPr lang="fr-FR" sz="3600" u="sng" dirty="0">
                <a:solidFill>
                  <a:srgbClr val="F9FAFD"/>
                </a:solidFill>
                <a:latin typeface="Glacial Indifference" panose="020B0604020202020204" charset="0"/>
              </a:rPr>
              <a:t>La question de l’orthographe </a:t>
            </a:r>
            <a:endParaRPr lang="fr-FR" sz="3600" dirty="0">
              <a:solidFill>
                <a:srgbClr val="F9FAFD"/>
              </a:solidFill>
              <a:latin typeface="Glacial Indifference" panose="020B0604020202020204" charset="0"/>
            </a:endParaRPr>
          </a:p>
          <a:p>
            <a:pPr marL="0" lvl="1" algn="just">
              <a:lnSpc>
                <a:spcPct val="110000"/>
              </a:lnSpc>
              <a:spcBef>
                <a:spcPct val="0"/>
              </a:spcBef>
              <a:spcAft>
                <a:spcPts val="1800"/>
              </a:spcAft>
              <a:defRPr/>
            </a:pPr>
            <a:r>
              <a:rPr lang="fr-FR" sz="3500" dirty="0">
                <a:solidFill>
                  <a:srgbClr val="F9FAFD"/>
                </a:solidFill>
                <a:latin typeface="Glacial Indifference" panose="020B0604020202020204" charset="0"/>
              </a:rPr>
              <a:t>« Parmi les 25 rectifications les plus courantes, 22 concernent des </a:t>
            </a:r>
            <a:r>
              <a:rPr lang="fr-FR" sz="3500" u="sng" dirty="0">
                <a:solidFill>
                  <a:srgbClr val="F9FAFD"/>
                </a:solidFill>
                <a:latin typeface="Glacial Indifference" panose="020B0604020202020204" charset="0"/>
              </a:rPr>
              <a:t>accents circonflexes</a:t>
            </a:r>
            <a:r>
              <a:rPr lang="fr-FR" sz="3500" dirty="0">
                <a:solidFill>
                  <a:srgbClr val="F9FAFD"/>
                </a:solidFill>
                <a:latin typeface="Glacial Indifference" panose="020B0604020202020204" charset="0"/>
              </a:rPr>
              <a:t> (</a:t>
            </a:r>
            <a:r>
              <a:rPr lang="fr-FR" sz="3500" i="1" dirty="0">
                <a:solidFill>
                  <a:srgbClr val="F9FAFD"/>
                </a:solidFill>
                <a:latin typeface="Glacial Indifference" panose="020B0604020202020204" charset="0"/>
              </a:rPr>
              <a:t>abime</a:t>
            </a:r>
            <a:r>
              <a:rPr lang="fr-FR" sz="3500" dirty="0">
                <a:solidFill>
                  <a:srgbClr val="F9FAFD"/>
                </a:solidFill>
                <a:latin typeface="Glacial Indifference" panose="020B0604020202020204" charset="0"/>
              </a:rPr>
              <a:t>, </a:t>
            </a:r>
            <a:r>
              <a:rPr lang="fr-FR" sz="3500" i="1" dirty="0">
                <a:solidFill>
                  <a:srgbClr val="F9FAFD"/>
                </a:solidFill>
                <a:latin typeface="Glacial Indifference" panose="020B0604020202020204" charset="0"/>
              </a:rPr>
              <a:t>accroitre</a:t>
            </a:r>
            <a:r>
              <a:rPr lang="fr-FR" sz="3500" dirty="0">
                <a:solidFill>
                  <a:srgbClr val="F9FAFD"/>
                </a:solidFill>
                <a:latin typeface="Glacial Indifference" panose="020B0604020202020204" charset="0"/>
              </a:rPr>
              <a:t>, </a:t>
            </a:r>
            <a:r>
              <a:rPr lang="fr-FR" sz="3500" i="1" dirty="0">
                <a:solidFill>
                  <a:srgbClr val="F9FAFD"/>
                </a:solidFill>
                <a:latin typeface="Glacial Indifference" panose="020B0604020202020204" charset="0"/>
              </a:rPr>
              <a:t>gout</a:t>
            </a:r>
            <a:r>
              <a:rPr lang="fr-FR" sz="3500" dirty="0">
                <a:solidFill>
                  <a:srgbClr val="F9FAFD"/>
                </a:solidFill>
                <a:latin typeface="Glacial Indifference" panose="020B0604020202020204" charset="0"/>
              </a:rPr>
              <a:t>, </a:t>
            </a:r>
            <a:r>
              <a:rPr lang="fr-FR" sz="3500" i="1" dirty="0">
                <a:solidFill>
                  <a:srgbClr val="F9FAFD"/>
                </a:solidFill>
                <a:latin typeface="Glacial Indifference" panose="020B0604020202020204" charset="0"/>
              </a:rPr>
              <a:t>sure</a:t>
            </a:r>
            <a:r>
              <a:rPr lang="fr-FR" sz="3500" dirty="0">
                <a:solidFill>
                  <a:srgbClr val="F9FAFD"/>
                </a:solidFill>
                <a:latin typeface="Glacial Indifference" panose="020B0604020202020204" charset="0"/>
              </a:rPr>
              <a:t>, verbes en </a:t>
            </a:r>
            <a:r>
              <a:rPr lang="fr-FR" sz="3500" i="1" dirty="0">
                <a:solidFill>
                  <a:srgbClr val="F9FAFD"/>
                </a:solidFill>
                <a:latin typeface="Glacial Indifference" panose="020B0604020202020204" charset="0"/>
              </a:rPr>
              <a:t>–aitre</a:t>
            </a:r>
            <a:r>
              <a:rPr lang="fr-FR" sz="3500" dirty="0">
                <a:solidFill>
                  <a:srgbClr val="F9FAFD"/>
                </a:solidFill>
                <a:latin typeface="Glacial Indifference" panose="020B0604020202020204" charset="0"/>
              </a:rPr>
              <a:t>…) ; puis des traits d’union, des pluriels de mots composés, quelques rares graphies (</a:t>
            </a:r>
            <a:r>
              <a:rPr lang="fr-FR" sz="3500" i="1" dirty="0">
                <a:solidFill>
                  <a:srgbClr val="F9FAFD"/>
                </a:solidFill>
                <a:latin typeface="Glacial Indifference" panose="020B0604020202020204" charset="0"/>
              </a:rPr>
              <a:t>assoir</a:t>
            </a:r>
            <a:r>
              <a:rPr lang="fr-FR" sz="3500" dirty="0">
                <a:solidFill>
                  <a:srgbClr val="F9FAFD"/>
                </a:solidFill>
                <a:latin typeface="Glacial Indifference" panose="020B0604020202020204" charset="0"/>
              </a:rPr>
              <a:t>, </a:t>
            </a:r>
            <a:r>
              <a:rPr lang="fr-FR" sz="3500" i="1" dirty="0">
                <a:solidFill>
                  <a:srgbClr val="F9FAFD"/>
                </a:solidFill>
                <a:latin typeface="Glacial Indifference" panose="020B0604020202020204" charset="0"/>
              </a:rPr>
              <a:t>chariot</a:t>
            </a:r>
            <a:r>
              <a:rPr lang="fr-FR" sz="3500" dirty="0">
                <a:solidFill>
                  <a:srgbClr val="F9FAFD"/>
                </a:solidFill>
                <a:latin typeface="Glacial Indifference" panose="020B0604020202020204" charset="0"/>
              </a:rPr>
              <a:t>), et l’accord du participe passé </a:t>
            </a:r>
            <a:r>
              <a:rPr lang="fr-FR" sz="3500" i="1" dirty="0">
                <a:solidFill>
                  <a:srgbClr val="F9FAFD"/>
                </a:solidFill>
                <a:latin typeface="Glacial Indifference" panose="020B0604020202020204" charset="0"/>
              </a:rPr>
              <a:t>laissé</a:t>
            </a:r>
            <a:r>
              <a:rPr lang="fr-FR" sz="3500" dirty="0">
                <a:solidFill>
                  <a:srgbClr val="F9FAFD"/>
                </a:solidFill>
                <a:latin typeface="Glacial Indifference" panose="020B0604020202020204" charset="0"/>
              </a:rPr>
              <a:t> qui devient invariable (</a:t>
            </a:r>
            <a:r>
              <a:rPr lang="fr-FR" sz="3500" i="1" dirty="0">
                <a:solidFill>
                  <a:srgbClr val="F9FAFD"/>
                </a:solidFill>
                <a:latin typeface="Glacial Indifference" panose="020B0604020202020204" charset="0"/>
              </a:rPr>
              <a:t>elle s’est laissé séduire</a:t>
            </a:r>
            <a:r>
              <a:rPr lang="fr-FR" sz="3500" dirty="0">
                <a:solidFill>
                  <a:srgbClr val="F9FAFD"/>
                </a:solidFill>
                <a:latin typeface="Glacial Indifference" panose="020B0604020202020204" charset="0"/>
              </a:rPr>
              <a:t>) ».</a:t>
            </a:r>
          </a:p>
          <a:p>
            <a:pPr marL="0" lvl="1" algn="r">
              <a:spcBef>
                <a:spcPct val="0"/>
              </a:spcBef>
              <a:spcAft>
                <a:spcPts val="1200"/>
              </a:spcAft>
              <a:defRPr/>
            </a:pPr>
            <a:r>
              <a:rPr lang="fr-FR" sz="2800" i="1" dirty="0">
                <a:solidFill>
                  <a:srgbClr val="F9FAFD"/>
                </a:solidFill>
                <a:latin typeface="Glacial Indifference" panose="020B0604020202020204" charset="0"/>
              </a:rPr>
              <a:t>Nouvelle histoire de la langue française</a:t>
            </a:r>
            <a:r>
              <a:rPr lang="fr-FR" sz="2800" dirty="0">
                <a:solidFill>
                  <a:srgbClr val="F9FAFD"/>
                </a:solidFill>
                <a:latin typeface="Glacial Indifference" panose="020B0604020202020204" charset="0"/>
              </a:rPr>
              <a:t>, p. 660.</a:t>
            </a:r>
          </a:p>
          <a:p>
            <a:pPr marL="0" lvl="1" algn="just">
              <a:spcBef>
                <a:spcPct val="0"/>
              </a:spcBef>
              <a:spcAft>
                <a:spcPts val="1200"/>
              </a:spcAft>
              <a:defRPr/>
            </a:pPr>
            <a:r>
              <a:rPr lang="fr-FR" sz="3500" dirty="0">
                <a:solidFill>
                  <a:srgbClr val="F9FAFD"/>
                </a:solidFill>
                <a:latin typeface="Glacial Indifference" panose="020B0604020202020204" charset="0"/>
              </a:rPr>
              <a:t>	↓</a:t>
            </a:r>
          </a:p>
          <a:p>
            <a:pPr marL="0" lvl="1" algn="just">
              <a:lnSpc>
                <a:spcPct val="110000"/>
              </a:lnSpc>
              <a:spcBef>
                <a:spcPct val="0"/>
              </a:spcBef>
              <a:spcAft>
                <a:spcPts val="1200"/>
              </a:spcAft>
              <a:defRPr/>
            </a:pPr>
            <a:r>
              <a:rPr lang="fr-FR" sz="3500" dirty="0">
                <a:solidFill>
                  <a:srgbClr val="F9FAFD"/>
                </a:solidFill>
                <a:latin typeface="Glacial Indifference" panose="020B0604020202020204" charset="0"/>
              </a:rPr>
              <a:t>Bien que lentement, ces rectifications commencent à être appliquées, mais « le plus long à ébranler, ce sont les mentalités » : même les journaux les plus prêts au changement continuent à n’employer que les formes orthographiques normées.</a:t>
            </a:r>
          </a:p>
        </p:txBody>
      </p:sp>
    </p:spTree>
    <p:extLst>
      <p:ext uri="{BB962C8B-B14F-4D97-AF65-F5344CB8AC3E}">
        <p14:creationId xmlns:p14="http://schemas.microsoft.com/office/powerpoint/2010/main" val="659420468"/>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8907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2440796"/>
            <a:ext cx="16459200" cy="6055504"/>
          </a:xfrm>
          <a:prstGeom prst="rect">
            <a:avLst/>
          </a:prstGeom>
        </p:spPr>
        <p:txBody>
          <a:bodyPr wrap="square" lIns="0" tIns="0" rIns="0" bIns="0" rtlCol="0" anchor="t">
            <a:spAutoFit/>
          </a:bodyPr>
          <a:lstStyle/>
          <a:p>
            <a:pPr marL="0" lvl="1" algn="just">
              <a:spcBef>
                <a:spcPct val="0"/>
              </a:spcBef>
              <a:spcAft>
                <a:spcPts val="3600"/>
              </a:spcAft>
              <a:defRPr/>
            </a:pPr>
            <a:r>
              <a:rPr lang="fr-FR" sz="3600" u="sng" dirty="0">
                <a:solidFill>
                  <a:srgbClr val="F9FAFD"/>
                </a:solidFill>
                <a:latin typeface="Glacial Indifference" panose="020B0604020202020204" charset="0"/>
              </a:rPr>
              <a:t>Législation portant sur les néologismes</a:t>
            </a:r>
            <a:endParaRPr lang="fr-FR" sz="3600" dirty="0">
              <a:solidFill>
                <a:srgbClr val="F9FAFD"/>
              </a:solidFill>
              <a:latin typeface="Glacial Indifference" panose="020B0604020202020204" charset="0"/>
            </a:endParaRPr>
          </a:p>
          <a:p>
            <a:pPr marL="0" lvl="1" algn="just">
              <a:lnSpc>
                <a:spcPct val="110000"/>
              </a:lnSpc>
              <a:spcBef>
                <a:spcPct val="0"/>
              </a:spcBef>
              <a:defRPr/>
            </a:pPr>
            <a:r>
              <a:rPr lang="fr-FR" sz="3500" u="sng" dirty="0">
                <a:solidFill>
                  <a:srgbClr val="F9FAFD"/>
                </a:solidFill>
                <a:latin typeface="Glacial Indifference" panose="020B0604020202020204" charset="0"/>
              </a:rPr>
              <a:t>Féminisation des noms des métiers</a:t>
            </a:r>
            <a:r>
              <a:rPr lang="fr-FR" sz="3500" dirty="0">
                <a:solidFill>
                  <a:srgbClr val="F9FAFD"/>
                </a:solidFill>
                <a:latin typeface="Glacial Indifference" panose="020B0604020202020204" charset="0"/>
              </a:rPr>
              <a:t> → « le Comité consultatif de la langue française instaure en 1986 une commission sur la "féminisation des noms de métier, fonction grade ou titre". Dirigée par l’écrivain Benoîte Groult, elle a fait des </a:t>
            </a:r>
            <a:r>
              <a:rPr lang="fr-FR" sz="3500" u="sng" dirty="0">
                <a:solidFill>
                  <a:srgbClr val="F9FAFD"/>
                </a:solidFill>
                <a:latin typeface="Glacial Indifference" panose="020B0604020202020204" charset="0"/>
              </a:rPr>
              <a:t>propositions pour 5000 noms de métiers</a:t>
            </a:r>
            <a:r>
              <a:rPr lang="fr-FR" sz="3500" dirty="0">
                <a:solidFill>
                  <a:srgbClr val="F9FAFD"/>
                </a:solidFill>
                <a:latin typeface="Glacial Indifference" panose="020B0604020202020204" charset="0"/>
              </a:rPr>
              <a:t>. </a:t>
            </a:r>
          </a:p>
          <a:p>
            <a:pPr marL="0" lvl="1" algn="just">
              <a:lnSpc>
                <a:spcPct val="110000"/>
              </a:lnSpc>
              <a:spcBef>
                <a:spcPct val="0"/>
              </a:spcBef>
              <a:spcAft>
                <a:spcPts val="1800"/>
              </a:spcAft>
              <a:defRPr/>
            </a:pPr>
            <a:r>
              <a:rPr lang="fr-FR" sz="3500" dirty="0">
                <a:solidFill>
                  <a:srgbClr val="F9FAFD"/>
                </a:solidFill>
                <a:latin typeface="Glacial Indifference" panose="020B0604020202020204" charset="0"/>
              </a:rPr>
              <a:t>Une </a:t>
            </a:r>
            <a:r>
              <a:rPr lang="fr-FR" sz="3500" u="sng" dirty="0">
                <a:solidFill>
                  <a:srgbClr val="F9FAFD"/>
                </a:solidFill>
                <a:latin typeface="Glacial Indifference" panose="020B0604020202020204" charset="0"/>
              </a:rPr>
              <a:t>solution</a:t>
            </a:r>
            <a:r>
              <a:rPr lang="fr-FR" sz="3500" dirty="0">
                <a:solidFill>
                  <a:srgbClr val="F9FAFD"/>
                </a:solidFill>
                <a:latin typeface="Glacial Indifference" panose="020B0604020202020204" charset="0"/>
              </a:rPr>
              <a:t> a été trouvée </a:t>
            </a:r>
            <a:r>
              <a:rPr lang="fr-FR" sz="3500" u="sng" dirty="0">
                <a:solidFill>
                  <a:srgbClr val="F9FAFD"/>
                </a:solidFill>
                <a:latin typeface="Glacial Indifference" panose="020B0604020202020204" charset="0"/>
              </a:rPr>
              <a:t>pour presque tous</a:t>
            </a:r>
            <a:r>
              <a:rPr lang="fr-FR" sz="3500" dirty="0">
                <a:solidFill>
                  <a:srgbClr val="F9FAFD"/>
                </a:solidFill>
                <a:latin typeface="Glacial Indifference" panose="020B0604020202020204" charset="0"/>
              </a:rPr>
              <a:t>, ce qui montre bien que </a:t>
            </a:r>
            <a:r>
              <a:rPr lang="fr-FR" sz="3500" u="sng" dirty="0">
                <a:solidFill>
                  <a:srgbClr val="F9FAFD"/>
                </a:solidFill>
                <a:latin typeface="Glacial Indifference" panose="020B0604020202020204" charset="0"/>
              </a:rPr>
              <a:t>c’est davantage aux mentalités qu’à la langue que l’on doit l’immobilisme</a:t>
            </a:r>
            <a:r>
              <a:rPr lang="fr-FR" sz="3500" dirty="0">
                <a:solidFill>
                  <a:srgbClr val="F9FAFD"/>
                </a:solidFill>
                <a:latin typeface="Glacial Indifference" panose="020B0604020202020204" charset="0"/>
              </a:rPr>
              <a:t>, les femmes exerçant une profession prestigieuse préférant souvent le titre masculin ».</a:t>
            </a:r>
          </a:p>
          <a:p>
            <a:pPr marL="0" lvl="1" algn="r">
              <a:spcBef>
                <a:spcPct val="0"/>
              </a:spcBef>
              <a:spcAft>
                <a:spcPts val="1200"/>
              </a:spcAft>
              <a:defRPr/>
            </a:pPr>
            <a:r>
              <a:rPr lang="fr-FR" sz="2800" i="1" dirty="0">
                <a:solidFill>
                  <a:srgbClr val="F9FAFD"/>
                </a:solidFill>
                <a:latin typeface="Glacial Indifference" panose="020B0604020202020204" charset="0"/>
              </a:rPr>
              <a:t>Nouvelle histoire de la langue française</a:t>
            </a:r>
            <a:r>
              <a:rPr lang="fr-FR" sz="2800" dirty="0">
                <a:solidFill>
                  <a:srgbClr val="F9FAFD"/>
                </a:solidFill>
                <a:latin typeface="Glacial Indifference" panose="020B0604020202020204" charset="0"/>
              </a:rPr>
              <a:t>, p. 658.</a:t>
            </a:r>
          </a:p>
        </p:txBody>
      </p:sp>
    </p:spTree>
    <p:extLst>
      <p:ext uri="{BB962C8B-B14F-4D97-AF65-F5344CB8AC3E}">
        <p14:creationId xmlns:p14="http://schemas.microsoft.com/office/powerpoint/2010/main" val="166902405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762000" y="5097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838200" y="1943100"/>
            <a:ext cx="16459200" cy="7725192"/>
          </a:xfrm>
          <a:prstGeom prst="rect">
            <a:avLst/>
          </a:prstGeom>
        </p:spPr>
        <p:txBody>
          <a:bodyPr wrap="square" lIns="0" tIns="0" rIns="0" bIns="0" rtlCol="0" anchor="t">
            <a:spAutoFit/>
          </a:bodyPr>
          <a:lstStyle/>
          <a:p>
            <a:pPr marL="0" lvl="1" algn="just">
              <a:spcBef>
                <a:spcPct val="0"/>
              </a:spcBef>
              <a:spcAft>
                <a:spcPts val="3600"/>
              </a:spcAft>
              <a:defRPr/>
            </a:pPr>
            <a:r>
              <a:rPr lang="fr-FR" sz="3600" u="sng" dirty="0">
                <a:solidFill>
                  <a:srgbClr val="F9FAFD"/>
                </a:solidFill>
                <a:latin typeface="Glacial Indifference" panose="020B0604020202020204" charset="0"/>
              </a:rPr>
              <a:t>Législation portant sur les néologismes</a:t>
            </a:r>
          </a:p>
          <a:p>
            <a:pPr lvl="1" indent="-457200" algn="just">
              <a:spcBef>
                <a:spcPct val="0"/>
              </a:spcBef>
              <a:spcAft>
                <a:spcPts val="2400"/>
              </a:spcAft>
              <a:buFont typeface="Arial" panose="020B0604020202020204" pitchFamily="34" charset="0"/>
              <a:buChar char="•"/>
              <a:defRPr/>
            </a:pPr>
            <a:r>
              <a:rPr lang="fr-FR" sz="3500" u="sng" dirty="0">
                <a:solidFill>
                  <a:schemeClr val="bg1"/>
                </a:solidFill>
                <a:latin typeface="Glacial Indifference" panose="020B0604020202020204" charset="0"/>
              </a:rPr>
              <a:t>Circulaire du 11 mars 1986 relative à la féminisation des noms de métier, fonction, grade ou titre</a:t>
            </a:r>
            <a:r>
              <a:rPr lang="fr-FR" sz="3500" dirty="0">
                <a:solidFill>
                  <a:schemeClr val="bg1"/>
                </a:solidFill>
                <a:latin typeface="Glacial Indifference" panose="020B0604020202020204" charset="0"/>
              </a:rPr>
              <a:t> </a:t>
            </a:r>
          </a:p>
          <a:p>
            <a:pPr lvl="1" algn="just">
              <a:lnSpc>
                <a:spcPct val="110000"/>
              </a:lnSpc>
              <a:spcBef>
                <a:spcPct val="0"/>
              </a:spcBef>
              <a:spcAft>
                <a:spcPts val="1200"/>
              </a:spcAft>
              <a:defRPr/>
            </a:pPr>
            <a:r>
              <a:rPr lang="fr-FR" sz="3500" dirty="0">
                <a:solidFill>
                  <a:schemeClr val="bg1"/>
                </a:solidFill>
                <a:latin typeface="Glacial Indifference" panose="020B0604020202020204" charset="0"/>
              </a:rPr>
              <a:t>Elle vise à promouvoir l’utilisation des termes féminins « dans les décrets, arrêtés, circulaires, instructions et directives ministériels ; dans les correspondances et documents qui émanent des administrations, services ou établissements publics de l’État ; dans les textes des marchés et contrats auxquels l’État ou les établissements publics de l’État sont parties ; dans les ouvrages d’enseignement, de formation ou de recherche utilisés dans les établissements, institutions ou organismes dépendant de l’État, placés sous son autorité, ou soumis à son contrôle, ou bénéficiant de son concours financier ».</a:t>
            </a:r>
          </a:p>
          <a:p>
            <a:pPr marL="0" lvl="1" algn="r">
              <a:spcBef>
                <a:spcPct val="0"/>
              </a:spcBef>
              <a:spcAft>
                <a:spcPts val="600"/>
              </a:spcAft>
              <a:defRPr/>
            </a:pPr>
            <a:r>
              <a:rPr lang="fr-FR" sz="2800" dirty="0">
                <a:solidFill>
                  <a:schemeClr val="bg1"/>
                </a:solidFill>
                <a:latin typeface="Glacial Indifference" panose="020B0604020202020204" charset="0"/>
              </a:rPr>
              <a:t>Site du Haut Conseil à l’Égalité entre les femmes et les hommes</a:t>
            </a:r>
            <a:endParaRPr lang="fr-FR" sz="28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124106458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762000" y="8907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838200" y="2400300"/>
            <a:ext cx="16459200" cy="6101670"/>
          </a:xfrm>
          <a:prstGeom prst="rect">
            <a:avLst/>
          </a:prstGeom>
        </p:spPr>
        <p:txBody>
          <a:bodyPr wrap="square" lIns="0" tIns="0" rIns="0" bIns="0" rtlCol="0" anchor="t">
            <a:spAutoFit/>
          </a:bodyPr>
          <a:lstStyle/>
          <a:p>
            <a:pPr marL="0" lvl="1" algn="just">
              <a:spcBef>
                <a:spcPct val="0"/>
              </a:spcBef>
              <a:spcAft>
                <a:spcPts val="3600"/>
              </a:spcAft>
              <a:defRPr/>
            </a:pPr>
            <a:r>
              <a:rPr lang="fr-FR" sz="3600" u="sng" dirty="0">
                <a:solidFill>
                  <a:srgbClr val="F9FAFD"/>
                </a:solidFill>
                <a:latin typeface="Glacial Indifference" panose="020B0604020202020204" charset="0"/>
              </a:rPr>
              <a:t>Législation portant sur les néologismes</a:t>
            </a:r>
          </a:p>
          <a:p>
            <a:pPr lvl="1" indent="-457200" algn="just">
              <a:spcBef>
                <a:spcPct val="0"/>
              </a:spcBef>
              <a:spcAft>
                <a:spcPts val="2400"/>
              </a:spcAft>
              <a:buFont typeface="Arial" panose="020B0604020202020204" pitchFamily="34" charset="0"/>
              <a:buChar char="•"/>
              <a:defRPr/>
            </a:pPr>
            <a:r>
              <a:rPr lang="fr-FR" sz="3500" u="sng" dirty="0">
                <a:solidFill>
                  <a:schemeClr val="bg1"/>
                </a:solidFill>
                <a:latin typeface="Glacial Indifference" panose="020B0604020202020204" charset="0"/>
              </a:rPr>
              <a:t>Circulaire du 6 mars 1998 relative à la féminisation des noms de métier, fonction, grade ou titre</a:t>
            </a:r>
          </a:p>
          <a:p>
            <a:pPr lvl="1" algn="just">
              <a:lnSpc>
                <a:spcPct val="110000"/>
              </a:lnSpc>
              <a:spcBef>
                <a:spcPct val="0"/>
              </a:spcBef>
              <a:spcAft>
                <a:spcPts val="2400"/>
              </a:spcAft>
              <a:defRPr/>
            </a:pPr>
            <a:r>
              <a:rPr lang="fr-FR" sz="3500" dirty="0">
                <a:solidFill>
                  <a:schemeClr val="bg1"/>
                </a:solidFill>
                <a:latin typeface="Glacial Indifference" panose="020B0604020202020204" charset="0"/>
              </a:rPr>
              <a:t>Elle « vise à poursuivre celle du 11 mars 1986 en prescrivant la féminisation des noms de métier, fonction, grade ou titre dans les textes réglementaires et dans tous les documents officiels émanant des administrations et établissements publics de l’État. Elle propose d’établir un guide pour les usagers produit par l’Institut national de la langue française. Et invite à diffuser la pratique de féminisation ».</a:t>
            </a:r>
          </a:p>
          <a:p>
            <a:pPr marL="0" lvl="1" algn="r">
              <a:spcBef>
                <a:spcPct val="0"/>
              </a:spcBef>
              <a:spcAft>
                <a:spcPts val="2400"/>
              </a:spcAft>
              <a:defRPr/>
            </a:pPr>
            <a:r>
              <a:rPr lang="fr-FR" sz="2800" dirty="0">
                <a:solidFill>
                  <a:schemeClr val="bg1"/>
                </a:solidFill>
                <a:latin typeface="Glacial Indifference" panose="020B0604020202020204" charset="0"/>
              </a:rPr>
              <a:t>Site du Haut Conseil à l’Égalité entre les femmes et les hommes</a:t>
            </a:r>
            <a:endParaRPr lang="fr-FR" sz="28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1062923174"/>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6477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2095500"/>
            <a:ext cx="16459200" cy="7212231"/>
          </a:xfrm>
          <a:prstGeom prst="rect">
            <a:avLst/>
          </a:prstGeom>
        </p:spPr>
        <p:txBody>
          <a:bodyPr wrap="square" lIns="0" tIns="0" rIns="0" bIns="0" rtlCol="0" anchor="t">
            <a:spAutoFit/>
          </a:bodyPr>
          <a:lstStyle/>
          <a:p>
            <a:pPr marL="0" lvl="1" algn="just">
              <a:spcBef>
                <a:spcPct val="0"/>
              </a:spcBef>
              <a:spcAft>
                <a:spcPts val="3600"/>
              </a:spcAft>
              <a:defRPr/>
            </a:pPr>
            <a:r>
              <a:rPr lang="fr-FR" sz="3600" u="sng" dirty="0">
                <a:solidFill>
                  <a:srgbClr val="F9FAFD"/>
                </a:solidFill>
                <a:latin typeface="Glacial Indifference" panose="020B0604020202020204" charset="0"/>
              </a:rPr>
              <a:t>Législation portant sur les néologismes</a:t>
            </a:r>
            <a:endParaRPr lang="fr-FR" sz="3600" dirty="0">
              <a:solidFill>
                <a:srgbClr val="F9FAFD"/>
              </a:solidFill>
              <a:latin typeface="Glacial Indifference" panose="020B0604020202020204" charset="0"/>
            </a:endParaRPr>
          </a:p>
          <a:p>
            <a:pPr marL="0" lvl="1" algn="just">
              <a:lnSpc>
                <a:spcPct val="110000"/>
              </a:lnSpc>
              <a:spcBef>
                <a:spcPct val="0"/>
              </a:spcBef>
              <a:spcAft>
                <a:spcPts val="600"/>
              </a:spcAft>
              <a:defRPr/>
            </a:pPr>
            <a:r>
              <a:rPr lang="fr-FR" sz="3500" dirty="0">
                <a:solidFill>
                  <a:schemeClr val="bg1"/>
                </a:solidFill>
                <a:latin typeface="Glacial Indifference" panose="020B0604020202020204" charset="0"/>
                <a:hlinkClick r:id="rId3">
                  <a:extLst>
                    <a:ext uri="{A12FA001-AC4F-418D-AE19-62706E023703}">
                      <ahyp:hlinkClr xmlns:ahyp="http://schemas.microsoft.com/office/drawing/2018/hyperlinkcolor" val="tx"/>
                    </a:ext>
                  </a:extLst>
                </a:hlinkClick>
              </a:rPr>
              <a:t>"</a:t>
            </a:r>
            <a:r>
              <a:rPr lang="fr-FR" sz="3500" i="1" dirty="0">
                <a:solidFill>
                  <a:schemeClr val="bg1"/>
                </a:solidFill>
                <a:latin typeface="Glacial Indifference" panose="020B0604020202020204" charset="0"/>
                <a:hlinkClick r:id="rId3">
                  <a:extLst>
                    <a:ext uri="{A12FA001-AC4F-418D-AE19-62706E023703}">
                      <ahyp:hlinkClr xmlns:ahyp="http://schemas.microsoft.com/office/drawing/2018/hyperlinkcolor" val="tx"/>
                    </a:ext>
                  </a:extLst>
                </a:hlinkClick>
              </a:rPr>
              <a:t>Femme, j’écris ton nom…</a:t>
            </a:r>
            <a:r>
              <a:rPr lang="fr-FR" sz="3500" dirty="0">
                <a:solidFill>
                  <a:schemeClr val="bg1"/>
                </a:solidFill>
                <a:latin typeface="Glacial Indifference" panose="020B0604020202020204" charset="0"/>
                <a:hlinkClick r:id="rId3">
                  <a:extLst>
                    <a:ext uri="{A12FA001-AC4F-418D-AE19-62706E023703}">
                      <ahyp:hlinkClr xmlns:ahyp="http://schemas.microsoft.com/office/drawing/2018/hyperlinkcolor" val="tx"/>
                    </a:ext>
                  </a:extLst>
                </a:hlinkClick>
              </a:rPr>
              <a:t> Guide d’aide à la féminisation des noms de métiers, titres, grades et fonctions"</a:t>
            </a:r>
            <a:endParaRPr lang="fr-FR" sz="3500" dirty="0">
              <a:solidFill>
                <a:schemeClr val="bg1"/>
              </a:solidFill>
              <a:latin typeface="Glacial Indifference" panose="020B0604020202020204" charset="0"/>
            </a:endParaRPr>
          </a:p>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	↓</a:t>
            </a:r>
          </a:p>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Publié en </a:t>
            </a:r>
            <a:r>
              <a:rPr lang="fr-FR" sz="3500" u="sng" dirty="0">
                <a:solidFill>
                  <a:srgbClr val="F9FAFD"/>
                </a:solidFill>
                <a:latin typeface="Glacial Indifference" panose="020B0604020202020204" charset="0"/>
              </a:rPr>
              <a:t>1999</a:t>
            </a:r>
            <a:r>
              <a:rPr lang="fr-FR" sz="3500" dirty="0">
                <a:solidFill>
                  <a:srgbClr val="F9FAFD"/>
                </a:solidFill>
                <a:latin typeface="Glacial Indifference" panose="020B0604020202020204" charset="0"/>
              </a:rPr>
              <a:t>, c’est le premier guide sur la féminisation du langage, rédigé par l’Institut National De La Langue Française du CNRS (directeur Bernard Cerquiglini), avec une préface de Lionel Jospin, premier ministre (Parti Socialiste).</a:t>
            </a:r>
          </a:p>
          <a:p>
            <a:pPr marL="0" lvl="1" algn="just">
              <a:lnSpc>
                <a:spcPct val="110000"/>
              </a:lnSpc>
              <a:spcBef>
                <a:spcPct val="0"/>
              </a:spcBef>
              <a:spcAft>
                <a:spcPts val="600"/>
              </a:spcAft>
              <a:defRPr/>
            </a:pPr>
            <a:r>
              <a:rPr lang="fr-FR" sz="3500" dirty="0">
                <a:solidFill>
                  <a:srgbClr val="F9FAFD"/>
                </a:solidFill>
                <a:latin typeface="Glacial Indifference" panose="020B0604020202020204" charset="0"/>
              </a:rPr>
              <a:t> 	↓</a:t>
            </a:r>
          </a:p>
          <a:p>
            <a:pPr marL="0" lvl="1" algn="just">
              <a:lnSpc>
                <a:spcPct val="110000"/>
              </a:lnSpc>
              <a:spcBef>
                <a:spcPct val="0"/>
              </a:spcBef>
              <a:defRPr/>
            </a:pPr>
            <a:r>
              <a:rPr lang="fr-FR" sz="3500" dirty="0">
                <a:solidFill>
                  <a:srgbClr val="F9FAFD"/>
                </a:solidFill>
                <a:latin typeface="Glacial Indifference" panose="020B0604020202020204" charset="0"/>
              </a:rPr>
              <a:t>Il donne un aperçu historique, fournit des règles de féminisation des adjectifs et noms de métiers, titres, grades et fonctions, et passe en revue quelques objections et difficultés souvent mises en évidence.</a:t>
            </a:r>
          </a:p>
        </p:txBody>
      </p:sp>
    </p:spTree>
    <p:extLst>
      <p:ext uri="{BB962C8B-B14F-4D97-AF65-F5344CB8AC3E}">
        <p14:creationId xmlns:p14="http://schemas.microsoft.com/office/powerpoint/2010/main" val="2126284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Freeform 2"/>
          <p:cNvSpPr/>
          <p:nvPr/>
        </p:nvSpPr>
        <p:spPr>
          <a:xfrm rot="5400000">
            <a:off x="10553699" y="2552700"/>
            <a:ext cx="10287000" cy="5181599"/>
          </a:xfrm>
          <a:custGeom>
            <a:avLst/>
            <a:gdLst/>
            <a:ahLst/>
            <a:cxnLst/>
            <a:rect l="l" t="t" r="r" b="b"/>
            <a:pathLst>
              <a:path w="20694040" h="19012649">
                <a:moveTo>
                  <a:pt x="0" y="0"/>
                </a:moveTo>
                <a:lnTo>
                  <a:pt x="20694040" y="0"/>
                </a:lnTo>
                <a:lnTo>
                  <a:pt x="20694040" y="19012649"/>
                </a:lnTo>
                <a:lnTo>
                  <a:pt x="0" y="19012649"/>
                </a:lnTo>
                <a:lnTo>
                  <a:pt x="0" y="0"/>
                </a:lnTo>
                <a:close/>
              </a:path>
            </a:pathLst>
          </a:custGeom>
          <a:blipFill>
            <a:blip r:embed="rId2"/>
            <a:stretch>
              <a:fillRect l="-6297" t="-144329" r="-26828" b="2"/>
            </a:stretch>
          </a:blipFill>
        </p:spPr>
        <p:txBody>
          <a:bodyPr/>
          <a:lstStyle/>
          <a:p>
            <a:endParaRPr lang="it-IT"/>
          </a:p>
        </p:txBody>
      </p:sp>
      <p:sp>
        <p:nvSpPr>
          <p:cNvPr id="3" name="TextBox 3"/>
          <p:cNvSpPr txBox="1"/>
          <p:nvPr/>
        </p:nvSpPr>
        <p:spPr>
          <a:xfrm>
            <a:off x="1028700" y="904875"/>
            <a:ext cx="9877425" cy="1359346"/>
          </a:xfrm>
          <a:prstGeom prst="rect">
            <a:avLst/>
          </a:prstGeom>
        </p:spPr>
        <p:txBody>
          <a:bodyPr lIns="0" tIns="0" rIns="0" bIns="0" rtlCol="0" anchor="t">
            <a:spAutoFit/>
          </a:bodyPr>
          <a:lstStyle/>
          <a:p>
            <a:pPr marL="0" lvl="0" indent="0" algn="l">
              <a:lnSpc>
                <a:spcPts val="1800"/>
              </a:lnSpc>
              <a:spcBef>
                <a:spcPct val="0"/>
              </a:spcBef>
            </a:pPr>
            <a:endParaRPr lang="fr-FR" dirty="0"/>
          </a:p>
          <a:p>
            <a:pPr marL="0" lvl="0" indent="0" algn="l">
              <a:lnSpc>
                <a:spcPts val="8799"/>
              </a:lnSpc>
              <a:spcBef>
                <a:spcPct val="0"/>
              </a:spcBef>
            </a:pPr>
            <a:r>
              <a:rPr lang="fr-FR" sz="8000" u="none" strike="noStrike" dirty="0">
                <a:solidFill>
                  <a:srgbClr val="FFFFFF"/>
                </a:solidFill>
                <a:latin typeface="Glacial Indifference"/>
              </a:rPr>
              <a:t>Histoire de la langue</a:t>
            </a:r>
          </a:p>
        </p:txBody>
      </p:sp>
      <p:sp>
        <p:nvSpPr>
          <p:cNvPr id="4" name="TextBox 4"/>
          <p:cNvSpPr txBox="1"/>
          <p:nvPr/>
        </p:nvSpPr>
        <p:spPr>
          <a:xfrm>
            <a:off x="1028700" y="3361055"/>
            <a:ext cx="12396788" cy="2868478"/>
          </a:xfrm>
          <a:prstGeom prst="rect">
            <a:avLst/>
          </a:prstGeom>
        </p:spPr>
        <p:txBody>
          <a:bodyPr lIns="0" tIns="0" rIns="0" bIns="0" rtlCol="0" anchor="t">
            <a:spAutoFit/>
          </a:bodyPr>
          <a:lstStyle/>
          <a:p>
            <a:pPr algn="just">
              <a:lnSpc>
                <a:spcPct val="110000"/>
              </a:lnSpc>
            </a:pPr>
            <a:r>
              <a:rPr lang="fr-FR" sz="3800" dirty="0">
                <a:solidFill>
                  <a:srgbClr val="FFFFFF"/>
                </a:solidFill>
                <a:latin typeface="Glacial Indifference"/>
              </a:rPr>
              <a:t>« Une langue qui n’évolue plus est une langue morte, vouloir figer une langue c’est vouloir la tuer ; aimer une langue […] c’est vouloir qu’elle vive ».</a:t>
            </a:r>
          </a:p>
          <a:p>
            <a:pPr algn="r">
              <a:spcAft>
                <a:spcPts val="600"/>
              </a:spcAft>
            </a:pPr>
            <a:endParaRPr lang="fr-FR" sz="2800" dirty="0">
              <a:solidFill>
                <a:srgbClr val="FFFFFF"/>
              </a:solidFill>
              <a:latin typeface="Glacial Indifference"/>
            </a:endParaRPr>
          </a:p>
          <a:p>
            <a:pPr algn="r"/>
            <a:r>
              <a:rPr lang="fr-FR" sz="2600" dirty="0">
                <a:solidFill>
                  <a:srgbClr val="FFFFFF"/>
                </a:solidFill>
                <a:latin typeface="Glacial Indifference"/>
              </a:rPr>
              <a:t>Michèle Perret, </a:t>
            </a:r>
            <a:r>
              <a:rPr lang="fr-FR" sz="2600" dirty="0">
                <a:solidFill>
                  <a:srgbClr val="FFFFFF"/>
                </a:solidFill>
                <a:latin typeface="Glacial Indifference Italics"/>
              </a:rPr>
              <a:t>Introduction à l’histoire de la langue française</a:t>
            </a:r>
            <a:r>
              <a:rPr lang="fr-FR" sz="2600" dirty="0">
                <a:solidFill>
                  <a:srgbClr val="FFFFFF"/>
                </a:solidFill>
                <a:latin typeface="Glacial Indifference"/>
              </a:rPr>
              <a:t>, p.8.</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3EA4D310-6FAA-9550-6AB3-F51E43AA2A99}"/>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81989A32-A0E7-AA63-7691-70E4263B7081}"/>
              </a:ext>
            </a:extLst>
          </p:cNvPr>
          <p:cNvSpPr txBox="1"/>
          <p:nvPr/>
        </p:nvSpPr>
        <p:spPr>
          <a:xfrm>
            <a:off x="609600" y="2531793"/>
            <a:ext cx="16916400" cy="6814173"/>
          </a:xfrm>
          <a:prstGeom prst="rect">
            <a:avLst/>
          </a:prstGeom>
        </p:spPr>
        <p:txBody>
          <a:bodyPr wrap="square" lIns="0" tIns="0" rIns="0" bIns="0" rtlCol="0" anchor="t">
            <a:spAutoFit/>
          </a:bodyPr>
          <a:lstStyle/>
          <a:p>
            <a:pPr marL="0" lvl="0" indent="0" algn="just">
              <a:lnSpc>
                <a:spcPct val="110000"/>
              </a:lnSpc>
              <a:spcBef>
                <a:spcPct val="0"/>
              </a:spcBef>
              <a:spcAft>
                <a:spcPts val="1800"/>
              </a:spcAft>
            </a:pPr>
            <a:r>
              <a:rPr lang="fr-FR" sz="3600" dirty="0">
                <a:solidFill>
                  <a:srgbClr val="F9FAFD"/>
                </a:solidFill>
                <a:latin typeface="Glacial Indifference" panose="020B0604020202020204" charset="0"/>
              </a:rPr>
              <a:t>La </a:t>
            </a:r>
            <a:r>
              <a:rPr lang="fr-FR" sz="3600" u="sng" dirty="0">
                <a:solidFill>
                  <a:srgbClr val="F9FAFD"/>
                </a:solidFill>
                <a:latin typeface="Glacial Indifference" panose="020B0604020202020204" charset="0"/>
              </a:rPr>
              <a:t>Renaissance</a:t>
            </a:r>
            <a:r>
              <a:rPr lang="fr-FR" sz="3600" dirty="0">
                <a:solidFill>
                  <a:srgbClr val="F9FAFD"/>
                </a:solidFill>
                <a:latin typeface="Glacial Indifference" panose="020B0604020202020204" charset="0"/>
              </a:rPr>
              <a:t> apparaît </a:t>
            </a:r>
            <a:r>
              <a:rPr lang="fr-FR" sz="3600" u="sng" dirty="0">
                <a:solidFill>
                  <a:srgbClr val="F9FAFD"/>
                </a:solidFill>
                <a:latin typeface="Glacial Indifference" panose="020B0604020202020204" charset="0"/>
              </a:rPr>
              <a:t>en France</a:t>
            </a:r>
            <a:r>
              <a:rPr lang="fr-FR" sz="3600" dirty="0">
                <a:solidFill>
                  <a:srgbClr val="F9FAFD"/>
                </a:solidFill>
                <a:latin typeface="Glacial Indifference" panose="020B0604020202020204" charset="0"/>
              </a:rPr>
              <a:t> au </a:t>
            </a:r>
            <a:r>
              <a:rPr lang="fr-FR" sz="3600" u="sng" dirty="0">
                <a:solidFill>
                  <a:srgbClr val="F9FAFD"/>
                </a:solidFill>
                <a:latin typeface="Glacial Indifference" panose="020B0604020202020204" charset="0"/>
              </a:rPr>
              <a:t>XVI</a:t>
            </a:r>
            <a:r>
              <a:rPr lang="fr-FR" sz="3600" u="sng" baseline="30000" dirty="0">
                <a:solidFill>
                  <a:srgbClr val="F9FAFD"/>
                </a:solidFill>
                <a:latin typeface="Glacial Indifference" panose="020B0604020202020204" charset="0"/>
              </a:rPr>
              <a:t>ème</a:t>
            </a:r>
            <a:r>
              <a:rPr lang="fr-FR" sz="3600" u="sng" dirty="0">
                <a:solidFill>
                  <a:srgbClr val="F9FAFD"/>
                </a:solidFill>
                <a:latin typeface="Glacial Indifference" panose="020B0604020202020204" charset="0"/>
              </a:rPr>
              <a:t> siècle</a:t>
            </a:r>
            <a:r>
              <a:rPr lang="fr-FR" sz="3600" dirty="0">
                <a:solidFill>
                  <a:srgbClr val="F9FAFD"/>
                </a:solidFill>
                <a:latin typeface="Glacial Indifference" panose="020B0604020202020204" charset="0"/>
              </a:rPr>
              <a:t>, donc plus tard par rapport au </a:t>
            </a:r>
            <a:r>
              <a:rPr lang="fr-FR" sz="3600" i="1" dirty="0">
                <a:solidFill>
                  <a:srgbClr val="F9FAFD"/>
                </a:solidFill>
                <a:latin typeface="Glacial Indifference" panose="020B0604020202020204" charset="0"/>
              </a:rPr>
              <a:t>Rinascimento italiano</a:t>
            </a:r>
            <a:r>
              <a:rPr lang="fr-FR" sz="3600" dirty="0">
                <a:solidFill>
                  <a:srgbClr val="F9FAFD"/>
                </a:solidFill>
                <a:latin typeface="Glacial Indifference" panose="020B0604020202020204" charset="0"/>
              </a:rPr>
              <a:t>, commencé dès le XV</a:t>
            </a:r>
            <a:r>
              <a:rPr lang="fr-FR" sz="3600" baseline="30000" dirty="0">
                <a:solidFill>
                  <a:srgbClr val="F9FAFD"/>
                </a:solidFill>
                <a:latin typeface="Glacial Indifference" panose="020B0604020202020204" charset="0"/>
              </a:rPr>
              <a:t>ème</a:t>
            </a:r>
            <a:r>
              <a:rPr lang="fr-FR" sz="3600" dirty="0">
                <a:solidFill>
                  <a:srgbClr val="F9FAFD"/>
                </a:solidFill>
                <a:latin typeface="Glacial Indifference" panose="020B0604020202020204" charset="0"/>
              </a:rPr>
              <a:t> siècle.</a:t>
            </a:r>
          </a:p>
          <a:p>
            <a:pPr marL="0" lvl="0" indent="0" algn="just">
              <a:spcBef>
                <a:spcPct val="0"/>
              </a:spcBef>
              <a:spcAft>
                <a:spcPts val="1800"/>
              </a:spcAft>
            </a:pPr>
            <a:r>
              <a:rPr lang="fr-FR" sz="3600" dirty="0">
                <a:solidFill>
                  <a:srgbClr val="F9FAFD"/>
                </a:solidFill>
                <a:latin typeface="Glacial Indifference" panose="020B0604020202020204" charset="0"/>
              </a:rPr>
              <a:t>	↓</a:t>
            </a:r>
          </a:p>
          <a:p>
            <a:pPr marL="0" lvl="0" indent="0" algn="just">
              <a:spcBef>
                <a:spcPct val="0"/>
              </a:spcBef>
              <a:spcAft>
                <a:spcPts val="1800"/>
              </a:spcAft>
            </a:pPr>
            <a:r>
              <a:rPr lang="fr-FR" sz="3600" dirty="0">
                <a:solidFill>
                  <a:srgbClr val="F9FAFD"/>
                </a:solidFill>
                <a:latin typeface="Glacial Indifference" panose="020B0604020202020204" charset="0"/>
              </a:rPr>
              <a:t>L’humanisme : </a:t>
            </a:r>
          </a:p>
          <a:p>
            <a:pPr marL="571500" lvl="0" indent="-571500" algn="just">
              <a:spcBef>
                <a:spcPct val="0"/>
              </a:spcBef>
              <a:spcAft>
                <a:spcPts val="1800"/>
              </a:spcAft>
              <a:buFont typeface="Arial" panose="020B0604020202020204" pitchFamily="34" charset="0"/>
              <a:buChar char="•"/>
            </a:pPr>
            <a:r>
              <a:rPr lang="fr-FR" sz="3600" dirty="0">
                <a:solidFill>
                  <a:srgbClr val="F9FAFD"/>
                </a:solidFill>
                <a:latin typeface="Glacial Indifference" panose="020B0604020202020204" charset="0"/>
              </a:rPr>
              <a:t>place l'être humain et les valeurs humaines au centre de la pensée ;</a:t>
            </a:r>
          </a:p>
          <a:p>
            <a:pPr marL="571500" lvl="0" indent="-571500" algn="just">
              <a:lnSpc>
                <a:spcPct val="110000"/>
              </a:lnSpc>
              <a:spcBef>
                <a:spcPct val="0"/>
              </a:spcBef>
              <a:spcAft>
                <a:spcPts val="1800"/>
              </a:spcAft>
              <a:buFont typeface="Arial" panose="020B0604020202020204" pitchFamily="34" charset="0"/>
              <a:buChar char="•"/>
            </a:pPr>
            <a:r>
              <a:rPr lang="fr-FR" sz="3600" dirty="0">
                <a:solidFill>
                  <a:srgbClr val="F9FAFD"/>
                </a:solidFill>
                <a:latin typeface="Glacial Indifference" panose="020B0604020202020204" charset="0"/>
              </a:rPr>
              <a:t>se caractérise par un retour aux textes anciens et par la modification des modèles de vie, d'écriture, et de pensée → révolution culturelle qui attribue plus d’importance à la connaissance, aux langues étrangères, à la découverte de la nature, aux inventions scientifiques et techniques, à la poésie, à l’art, à la musique et à l’éducation.</a:t>
            </a:r>
          </a:p>
        </p:txBody>
      </p:sp>
      <p:sp>
        <p:nvSpPr>
          <p:cNvPr id="4" name="TextBox 2">
            <a:extLst>
              <a:ext uri="{FF2B5EF4-FFF2-40B4-BE49-F238E27FC236}">
                <a16:creationId xmlns:a16="http://schemas.microsoft.com/office/drawing/2014/main" id="{A427531A-1434-AF04-9B4A-76EE2ABA36AB}"/>
              </a:ext>
            </a:extLst>
          </p:cNvPr>
          <p:cNvSpPr txBox="1"/>
          <p:nvPr/>
        </p:nvSpPr>
        <p:spPr>
          <a:xfrm>
            <a:off x="533400" y="723900"/>
            <a:ext cx="169926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de la Renaissance </a:t>
            </a:r>
            <a:r>
              <a:rPr lang="fr-FR" sz="4800" dirty="0">
                <a:solidFill>
                  <a:srgbClr val="F9FAFD"/>
                </a:solidFill>
                <a:latin typeface="Glacial Indifference" panose="020B0604020202020204" charset="0"/>
              </a:rPr>
              <a:t>- </a:t>
            </a:r>
            <a:r>
              <a:rPr lang="fr-FR" sz="4800" u="none" dirty="0">
                <a:solidFill>
                  <a:srgbClr val="F9FAFD"/>
                </a:solidFill>
                <a:latin typeface="Glacial Indifference" panose="020B0604020202020204" charset="0"/>
              </a:rPr>
              <a:t>XVI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323207966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7239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2247900"/>
            <a:ext cx="16459200" cy="6840334"/>
          </a:xfrm>
          <a:prstGeom prst="rect">
            <a:avLst/>
          </a:prstGeom>
        </p:spPr>
        <p:txBody>
          <a:bodyPr wrap="square" lIns="0" tIns="0" rIns="0" bIns="0" rtlCol="0" anchor="t">
            <a:spAutoFit/>
          </a:bodyPr>
          <a:lstStyle/>
          <a:p>
            <a:pPr marL="0" lvl="1" algn="just">
              <a:spcBef>
                <a:spcPct val="0"/>
              </a:spcBef>
              <a:spcAft>
                <a:spcPts val="1800"/>
              </a:spcAft>
              <a:defRPr/>
            </a:pPr>
            <a:r>
              <a:rPr lang="fr-FR" sz="3500" u="sng" dirty="0">
                <a:solidFill>
                  <a:srgbClr val="F9FAFD"/>
                </a:solidFill>
                <a:latin typeface="Glacial Indifference" panose="020B0604020202020204" charset="0"/>
              </a:rPr>
              <a:t>La Préface de Lionel Jospin</a:t>
            </a:r>
            <a:r>
              <a:rPr lang="fr-FR" sz="3500" dirty="0">
                <a:solidFill>
                  <a:srgbClr val="F9FAFD"/>
                </a:solidFill>
                <a:latin typeface="Glacial Indifference" panose="020B0604020202020204" charset="0"/>
              </a:rPr>
              <a:t> : </a:t>
            </a:r>
          </a:p>
          <a:p>
            <a:pPr marL="0" lvl="1" algn="just">
              <a:lnSpc>
                <a:spcPct val="110000"/>
              </a:lnSpc>
              <a:spcBef>
                <a:spcPct val="0"/>
              </a:spcBef>
              <a:defRPr/>
            </a:pPr>
            <a:r>
              <a:rPr lang="fr-FR" sz="3500" dirty="0">
                <a:solidFill>
                  <a:srgbClr val="F9FAFD"/>
                </a:solidFill>
                <a:latin typeface="Glacial Indifference" panose="020B0604020202020204" charset="0"/>
              </a:rPr>
              <a:t>« Notre pays aime les querelles qui tournent autour de sa langue : on l’a vu il y a quelques années avec la "querelle de l’orthographe". Les débats autour de l’usage du français viennent nourrir discussions et forums et remplissent les pages des journaux. Cela prouve, s’il en était besoin, l’attachement de nos concitoyens à leur langue et le souci permanent du "bon usage" qui nous anime. </a:t>
            </a:r>
          </a:p>
          <a:p>
            <a:pPr marL="0" lvl="1" algn="just">
              <a:lnSpc>
                <a:spcPct val="110000"/>
              </a:lnSpc>
              <a:spcBef>
                <a:spcPct val="0"/>
              </a:spcBef>
              <a:spcAft>
                <a:spcPts val="2400"/>
              </a:spcAft>
              <a:defRPr/>
            </a:pPr>
            <a:r>
              <a:rPr lang="fr-FR" sz="3500" dirty="0">
                <a:solidFill>
                  <a:srgbClr val="F9FAFD"/>
                </a:solidFill>
                <a:latin typeface="Glacial Indifference" panose="020B0604020202020204" charset="0"/>
              </a:rPr>
              <a:t>Parmi ces querelles prend place celle de la féminisation des noms de métiers, titres, grades et fonctions. </a:t>
            </a:r>
            <a:r>
              <a:rPr lang="fr-FR" sz="3500" u="sng" dirty="0">
                <a:solidFill>
                  <a:srgbClr val="F9FAFD"/>
                </a:solidFill>
                <a:latin typeface="Glacial Indifference" panose="020B0604020202020204" charset="0"/>
              </a:rPr>
              <a:t>Les linguistes le savent depuis longtemps : cette affaire n’est pas seulement la leur. Elle concerne la société tout entière</a:t>
            </a:r>
            <a:r>
              <a:rPr lang="fr-FR" sz="3500" dirty="0">
                <a:solidFill>
                  <a:srgbClr val="F9FAFD"/>
                </a:solidFill>
                <a:latin typeface="Glacial Indifference" panose="020B0604020202020204" charset="0"/>
              </a:rPr>
              <a:t>. Elle véhicule nombre de résistances, pour une large part idéologiques ».</a:t>
            </a:r>
          </a:p>
          <a:p>
            <a:pPr marL="0" lvl="1" algn="r">
              <a:spcBef>
                <a:spcPct val="0"/>
              </a:spcBef>
              <a:defRPr/>
            </a:pPr>
            <a:r>
              <a:rPr lang="fr-FR" sz="2800" i="1" dirty="0">
                <a:solidFill>
                  <a:srgbClr val="F9FAFD"/>
                </a:solidFill>
                <a:latin typeface="Glacial Indifference" panose="020B0604020202020204" charset="0"/>
              </a:rPr>
              <a:t>"Femme, j’écris ton nom"… Guide d’aide à la féminisation des noms de métiers, titres, grades et fonctions</a:t>
            </a:r>
          </a:p>
        </p:txBody>
      </p:sp>
    </p:spTree>
    <p:extLst>
      <p:ext uri="{BB962C8B-B14F-4D97-AF65-F5344CB8AC3E}">
        <p14:creationId xmlns:p14="http://schemas.microsoft.com/office/powerpoint/2010/main" val="422004054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6621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2171700"/>
            <a:ext cx="16459200" cy="6840334"/>
          </a:xfrm>
          <a:prstGeom prst="rect">
            <a:avLst/>
          </a:prstGeom>
        </p:spPr>
        <p:txBody>
          <a:bodyPr wrap="square" lIns="0" tIns="0" rIns="0" bIns="0" rtlCol="0" anchor="t">
            <a:spAutoFit/>
          </a:bodyPr>
          <a:lstStyle/>
          <a:p>
            <a:pPr marL="0" lvl="1" algn="just">
              <a:spcBef>
                <a:spcPct val="0"/>
              </a:spcBef>
              <a:spcAft>
                <a:spcPts val="1800"/>
              </a:spcAft>
              <a:defRPr/>
            </a:pPr>
            <a:r>
              <a:rPr lang="fr-FR" sz="3500" u="sng" dirty="0">
                <a:solidFill>
                  <a:srgbClr val="F9FAFD"/>
                </a:solidFill>
                <a:latin typeface="Glacial Indifference" panose="020B0604020202020204" charset="0"/>
              </a:rPr>
              <a:t>La Préface de Lionel Jospin</a:t>
            </a:r>
            <a:r>
              <a:rPr lang="fr-FR" sz="3500" dirty="0">
                <a:solidFill>
                  <a:srgbClr val="F9FAFD"/>
                </a:solidFill>
                <a:latin typeface="Glacial Indifference" panose="020B0604020202020204" charset="0"/>
              </a:rPr>
              <a:t> : </a:t>
            </a:r>
          </a:p>
          <a:p>
            <a:pPr marL="0" lvl="1" algn="just">
              <a:lnSpc>
                <a:spcPct val="110000"/>
              </a:lnSpc>
              <a:spcBef>
                <a:spcPct val="0"/>
              </a:spcBef>
              <a:defRPr/>
            </a:pPr>
            <a:r>
              <a:rPr lang="fr-FR" sz="3500" dirty="0">
                <a:solidFill>
                  <a:srgbClr val="F9FAFD"/>
                </a:solidFill>
                <a:latin typeface="Glacial Indifference" panose="020B0604020202020204" charset="0"/>
              </a:rPr>
              <a:t>« Le rôle du Gouvernement ne peut certes pas être en la matière d’imposer une norme : la liberté d’expression, une des libertés les plus fondamentales dans une démocratie, suppose le droit pour chacun d’utiliser la langue comme il l’entend. </a:t>
            </a:r>
          </a:p>
          <a:p>
            <a:pPr marL="0" lvl="1" algn="just">
              <a:lnSpc>
                <a:spcPct val="110000"/>
              </a:lnSpc>
              <a:spcBef>
                <a:spcPct val="0"/>
              </a:spcBef>
              <a:spcAft>
                <a:spcPts val="2400"/>
              </a:spcAft>
              <a:defRPr/>
            </a:pPr>
            <a:r>
              <a:rPr lang="fr-FR" sz="3500" dirty="0">
                <a:solidFill>
                  <a:srgbClr val="F9FAFD"/>
                </a:solidFill>
                <a:latin typeface="Glacial Indifference" panose="020B0604020202020204" charset="0"/>
              </a:rPr>
              <a:t>Mais le Gouvernement doit montrer l’exemple dans la sphère qui est la sienne, celle des services publics. Qu’une femme exerçant les fonctions de directeur d’école porte depuis plus d’un siècle le titre de directrice alors que la femme directrice d’administration centrale était encore, il y a un an, appelée "Madame le directeur" atteste, s’il en était besoin, que </a:t>
            </a:r>
            <a:r>
              <a:rPr lang="fr-FR" sz="3500" u="sng" dirty="0">
                <a:solidFill>
                  <a:srgbClr val="F9FAFD"/>
                </a:solidFill>
                <a:latin typeface="Glacial Indifference" panose="020B0604020202020204" charset="0"/>
              </a:rPr>
              <a:t>la question de la féminisation des titres est symbolique et non linguistique</a:t>
            </a:r>
            <a:r>
              <a:rPr lang="fr-FR" sz="3500" dirty="0">
                <a:solidFill>
                  <a:srgbClr val="F9FAFD"/>
                </a:solidFill>
                <a:latin typeface="Glacial Indifference" panose="020B0604020202020204" charset="0"/>
              </a:rPr>
              <a:t> ».</a:t>
            </a:r>
          </a:p>
          <a:p>
            <a:pPr marL="0" lvl="1" algn="r">
              <a:spcBef>
                <a:spcPct val="0"/>
              </a:spcBef>
              <a:defRPr/>
            </a:pPr>
            <a:r>
              <a:rPr lang="fr-FR" sz="2800" i="1" dirty="0">
                <a:solidFill>
                  <a:srgbClr val="F9FAFD"/>
                </a:solidFill>
                <a:latin typeface="Glacial Indifference" panose="020B0604020202020204" charset="0"/>
              </a:rPr>
              <a:t>"Femme, j’écris ton nom"… Guide d’aide à la féminisation des noms de métiers, titres, grades et fonctions</a:t>
            </a:r>
          </a:p>
        </p:txBody>
      </p:sp>
    </p:spTree>
    <p:extLst>
      <p:ext uri="{BB962C8B-B14F-4D97-AF65-F5344CB8AC3E}">
        <p14:creationId xmlns:p14="http://schemas.microsoft.com/office/powerpoint/2010/main" val="3365875025"/>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5715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2019300"/>
            <a:ext cx="16459200" cy="7432804"/>
          </a:xfrm>
          <a:prstGeom prst="rect">
            <a:avLst/>
          </a:prstGeom>
        </p:spPr>
        <p:txBody>
          <a:bodyPr wrap="square" lIns="0" tIns="0" rIns="0" bIns="0" rtlCol="0" anchor="t">
            <a:spAutoFit/>
          </a:bodyPr>
          <a:lstStyle/>
          <a:p>
            <a:pPr marL="0" lvl="1" algn="just">
              <a:spcBef>
                <a:spcPct val="0"/>
              </a:spcBef>
              <a:spcAft>
                <a:spcPts val="1800"/>
              </a:spcAft>
              <a:defRPr/>
            </a:pPr>
            <a:r>
              <a:rPr lang="fr-FR" sz="3500" u="sng" dirty="0">
                <a:solidFill>
                  <a:srgbClr val="F9FAFD"/>
                </a:solidFill>
                <a:latin typeface="Glacial Indifference" panose="020B0604020202020204" charset="0"/>
              </a:rPr>
              <a:t>La Préface de Lionel Jospin</a:t>
            </a:r>
            <a:r>
              <a:rPr lang="fr-FR" sz="3500" dirty="0">
                <a:solidFill>
                  <a:srgbClr val="F9FAFD"/>
                </a:solidFill>
                <a:latin typeface="Glacial Indifference" panose="020B0604020202020204" charset="0"/>
              </a:rPr>
              <a:t> : </a:t>
            </a:r>
          </a:p>
          <a:p>
            <a:pPr marL="0" lvl="1" algn="just">
              <a:lnSpc>
                <a:spcPct val="110000"/>
              </a:lnSpc>
              <a:spcBef>
                <a:spcPct val="0"/>
              </a:spcBef>
              <a:defRPr/>
            </a:pPr>
            <a:r>
              <a:rPr lang="fr-FR" sz="3500" dirty="0">
                <a:solidFill>
                  <a:srgbClr val="F9FAFD"/>
                </a:solidFill>
                <a:latin typeface="Glacial Indifference" panose="020B0604020202020204" charset="0"/>
              </a:rPr>
              <a:t>« Le présent Guide, rédigé par l’Institut national de la langue française, montre que, contrairement à certaines idées reçues, </a:t>
            </a:r>
            <a:r>
              <a:rPr lang="fr-FR" sz="3500" u="sng" dirty="0">
                <a:solidFill>
                  <a:srgbClr val="F9FAFD"/>
                </a:solidFill>
                <a:latin typeface="Glacial Indifference" panose="020B0604020202020204" charset="0"/>
              </a:rPr>
              <a:t>il n’y a pas de difficulté à féminiser la plupart des métiers, grades, titres et fonctions</a:t>
            </a:r>
            <a:r>
              <a:rPr lang="fr-FR" sz="3500" dirty="0">
                <a:solidFill>
                  <a:srgbClr val="F9FAFD"/>
                </a:solidFill>
                <a:latin typeface="Glacial Indifference" panose="020B0604020202020204" charset="0"/>
              </a:rPr>
              <a:t>. Il y en a d’autant moins que le français l’a fait couramment jusqu’au siècle passé.</a:t>
            </a:r>
          </a:p>
          <a:p>
            <a:pPr marL="0" lvl="1" algn="just">
              <a:lnSpc>
                <a:spcPct val="110000"/>
              </a:lnSpc>
              <a:spcBef>
                <a:spcPct val="0"/>
              </a:spcBef>
              <a:defRPr/>
            </a:pPr>
            <a:r>
              <a:rPr lang="fr-FR" sz="3500" dirty="0">
                <a:solidFill>
                  <a:srgbClr val="F9FAFD"/>
                </a:solidFill>
                <a:latin typeface="Glacial Indifference" panose="020B0604020202020204" charset="0"/>
              </a:rPr>
              <a:t>[…] D’ores et déjà, avec l’aide des médias, qui ont assimilé son sens, cette démarche progresse et les querelles sur "le" ou "la" ministre, lorsqu’une femme occupe ces fonctions, appartiendront bientôt au passé. </a:t>
            </a:r>
          </a:p>
          <a:p>
            <a:pPr marL="0" lvl="1" algn="just">
              <a:lnSpc>
                <a:spcPct val="110000"/>
              </a:lnSpc>
              <a:spcBef>
                <a:spcPct val="0"/>
              </a:spcBef>
              <a:spcAft>
                <a:spcPts val="2400"/>
              </a:spcAft>
              <a:defRPr/>
            </a:pPr>
            <a:r>
              <a:rPr lang="fr-FR" sz="3500" u="sng" dirty="0">
                <a:solidFill>
                  <a:srgbClr val="F9FAFD"/>
                </a:solidFill>
                <a:latin typeface="Glacial Indifference" panose="020B0604020202020204" charset="0"/>
              </a:rPr>
              <a:t>Notre langue évolue</a:t>
            </a:r>
            <a:r>
              <a:rPr lang="fr-FR" sz="3500" dirty="0">
                <a:solidFill>
                  <a:srgbClr val="F9FAFD"/>
                </a:solidFill>
                <a:latin typeface="Glacial Indifference" panose="020B0604020202020204" charset="0"/>
              </a:rPr>
              <a:t> : elle n’est évidemment pas séparée des enjeux du temps. La parité a sa place dans la langue. Je souhaite que ce guide facilite une démarche dont la légitimité n’est plus à démontrer ».</a:t>
            </a:r>
          </a:p>
          <a:p>
            <a:pPr marL="0" lvl="1" algn="r">
              <a:spcBef>
                <a:spcPct val="0"/>
              </a:spcBef>
              <a:defRPr/>
            </a:pPr>
            <a:r>
              <a:rPr lang="fr-FR" sz="2800" i="1" dirty="0">
                <a:solidFill>
                  <a:srgbClr val="F9FAFD"/>
                </a:solidFill>
                <a:latin typeface="Glacial Indifference" panose="020B0604020202020204" charset="0"/>
              </a:rPr>
              <a:t>"Femme, j’écris ton nom"… Guide d’aide à la féminisation des noms de métiers, titres, grades et fonctions</a:t>
            </a:r>
          </a:p>
        </p:txBody>
      </p:sp>
    </p:spTree>
    <p:extLst>
      <p:ext uri="{BB962C8B-B14F-4D97-AF65-F5344CB8AC3E}">
        <p14:creationId xmlns:p14="http://schemas.microsoft.com/office/powerpoint/2010/main" val="3793083251"/>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762000" y="4335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838200" y="1865146"/>
            <a:ext cx="16459200" cy="7850354"/>
          </a:xfrm>
          <a:prstGeom prst="rect">
            <a:avLst/>
          </a:prstGeom>
        </p:spPr>
        <p:txBody>
          <a:bodyPr wrap="square" lIns="0" tIns="0" rIns="0" bIns="0" rtlCol="0" anchor="t">
            <a:spAutoFit/>
          </a:bodyPr>
          <a:lstStyle/>
          <a:p>
            <a:pPr marL="0" lvl="1" algn="just">
              <a:spcBef>
                <a:spcPct val="0"/>
              </a:spcBef>
              <a:spcAft>
                <a:spcPts val="3600"/>
              </a:spcAft>
              <a:defRPr/>
            </a:pPr>
            <a:r>
              <a:rPr lang="fr-FR" sz="3600" u="sng" dirty="0">
                <a:solidFill>
                  <a:srgbClr val="F9FAFD"/>
                </a:solidFill>
                <a:latin typeface="Glacial Indifference" panose="020B0604020202020204" charset="0"/>
              </a:rPr>
              <a:t>Le processus vers la laïcité en France</a:t>
            </a:r>
            <a:r>
              <a:rPr lang="fr-FR" sz="3600" dirty="0">
                <a:solidFill>
                  <a:srgbClr val="F9FAFD"/>
                </a:solidFill>
                <a:latin typeface="Glacial Indifference" panose="020B0604020202020204" charset="0"/>
              </a:rPr>
              <a:t> (rappel)</a:t>
            </a:r>
          </a:p>
          <a:p>
            <a:pPr lvl="1" indent="-457200" algn="just">
              <a:lnSpc>
                <a:spcPct val="110000"/>
              </a:lnSpc>
              <a:spcBef>
                <a:spcPct val="0"/>
              </a:spcBef>
              <a:spcAft>
                <a:spcPts val="4200"/>
              </a:spcAft>
              <a:buFont typeface="Arial" panose="020B0604020202020204" pitchFamily="34" charset="0"/>
              <a:buChar char="•"/>
              <a:defRPr/>
            </a:pPr>
            <a:r>
              <a:rPr lang="fr-FR" sz="3400" dirty="0">
                <a:solidFill>
                  <a:srgbClr val="F9FAFD"/>
                </a:solidFill>
                <a:latin typeface="Glacial Indifference" panose="020B0604020202020204" charset="0"/>
              </a:rPr>
              <a:t>Entamé au XVIII</a:t>
            </a:r>
            <a:r>
              <a:rPr lang="fr-FR" sz="3400" baseline="30000" dirty="0">
                <a:solidFill>
                  <a:srgbClr val="F9FAFD"/>
                </a:solidFill>
                <a:latin typeface="Glacial Indifference" panose="020B0604020202020204" charset="0"/>
              </a:rPr>
              <a:t>ème</a:t>
            </a:r>
            <a:r>
              <a:rPr lang="fr-FR" sz="3400" dirty="0">
                <a:solidFill>
                  <a:srgbClr val="F9FAFD"/>
                </a:solidFill>
                <a:latin typeface="Glacial Indifference" panose="020B0604020202020204" charset="0"/>
              </a:rPr>
              <a:t> siècle pendant la période des Lumières et puis de la Révolution (</a:t>
            </a:r>
            <a:r>
              <a:rPr lang="fr-FR" sz="3400" i="1" dirty="0">
                <a:solidFill>
                  <a:srgbClr val="F9FAFD"/>
                </a:solidFill>
                <a:latin typeface="Glacial Indifference" panose="020B0604020202020204" charset="0"/>
              </a:rPr>
              <a:t>Déclaration des droits de l’homme et du citoyen</a:t>
            </a:r>
            <a:r>
              <a:rPr lang="fr-FR" sz="3400" dirty="0">
                <a:solidFill>
                  <a:srgbClr val="F9FAFD"/>
                </a:solidFill>
                <a:latin typeface="Glacial Indifference" panose="020B0604020202020204" charset="0"/>
              </a:rPr>
              <a:t>), le processus vers la laïcité et la déchristianisation de la France se poursuit avec la </a:t>
            </a:r>
            <a:r>
              <a:rPr lang="fr-FR" sz="3400" u="sng" dirty="0">
                <a:solidFill>
                  <a:srgbClr val="F9FAFD"/>
                </a:solidFill>
                <a:latin typeface="Glacial Indifference" panose="020B0604020202020204" charset="0"/>
              </a:rPr>
              <a:t>nationalisation des biens de l’Église</a:t>
            </a:r>
            <a:r>
              <a:rPr lang="fr-FR" sz="3400" dirty="0">
                <a:solidFill>
                  <a:srgbClr val="F9FAFD"/>
                </a:solidFill>
                <a:latin typeface="Glacial Indifference" panose="020B0604020202020204" charset="0"/>
              </a:rPr>
              <a:t>, la </a:t>
            </a:r>
            <a:r>
              <a:rPr lang="fr-FR" sz="3400" u="sng" dirty="0">
                <a:solidFill>
                  <a:srgbClr val="F9FAFD"/>
                </a:solidFill>
                <a:latin typeface="Glacial Indifference" panose="020B0604020202020204" charset="0"/>
              </a:rPr>
              <a:t>Constitution civile du clergé</a:t>
            </a:r>
            <a:r>
              <a:rPr lang="fr-FR" sz="3400" dirty="0">
                <a:solidFill>
                  <a:srgbClr val="F9FAFD"/>
                </a:solidFill>
                <a:latin typeface="Glacial Indifference" panose="020B0604020202020204" charset="0"/>
              </a:rPr>
              <a:t>, la conversion des églises et cathédrales en </a:t>
            </a:r>
            <a:r>
              <a:rPr lang="fr-FR" sz="3400" u="sng" dirty="0">
                <a:solidFill>
                  <a:srgbClr val="F9FAFD"/>
                </a:solidFill>
                <a:latin typeface="Glacial Indifference" panose="020B0604020202020204" charset="0"/>
              </a:rPr>
              <a:t>Temples de la raison</a:t>
            </a:r>
            <a:r>
              <a:rPr lang="fr-FR" sz="3400" dirty="0">
                <a:solidFill>
                  <a:srgbClr val="F9FAFD"/>
                </a:solidFill>
                <a:latin typeface="Glacial Indifference" panose="020B0604020202020204" charset="0"/>
              </a:rPr>
              <a:t> et finalement l’instauration du </a:t>
            </a:r>
            <a:r>
              <a:rPr lang="fr-FR" sz="3400" u="sng" dirty="0">
                <a:solidFill>
                  <a:srgbClr val="F9FAFD"/>
                </a:solidFill>
                <a:latin typeface="Glacial Indifference" panose="020B0604020202020204" charset="0"/>
              </a:rPr>
              <a:t>calendrier républicain</a:t>
            </a:r>
            <a:r>
              <a:rPr lang="fr-FR" sz="3400" dirty="0">
                <a:solidFill>
                  <a:srgbClr val="F9FAFD"/>
                </a:solidFill>
                <a:latin typeface="Glacial Indifference" panose="020B0604020202020204" charset="0"/>
              </a:rPr>
              <a:t>.</a:t>
            </a:r>
          </a:p>
          <a:p>
            <a:pPr lvl="1" indent="-457200" algn="just">
              <a:lnSpc>
                <a:spcPct val="110000"/>
              </a:lnSpc>
              <a:spcBef>
                <a:spcPct val="0"/>
              </a:spcBef>
              <a:buFont typeface="Arial" panose="020B0604020202020204" pitchFamily="34" charset="0"/>
              <a:buChar char="•"/>
              <a:defRPr/>
            </a:pPr>
            <a:r>
              <a:rPr lang="fr-FR" sz="3400" dirty="0">
                <a:solidFill>
                  <a:srgbClr val="F9FAFD"/>
                </a:solidFill>
                <a:latin typeface="Glacial Indifference" panose="020B0604020202020204" charset="0"/>
              </a:rPr>
              <a:t>Par contre, en 1801 il y une reprise des rapports avec la Papauté grâce au </a:t>
            </a:r>
            <a:r>
              <a:rPr lang="fr-FR" sz="3400" u="sng" dirty="0">
                <a:solidFill>
                  <a:srgbClr val="F9FAFD"/>
                </a:solidFill>
                <a:latin typeface="Glacial Indifference" panose="020B0604020202020204" charset="0"/>
              </a:rPr>
              <a:t>Concordat</a:t>
            </a:r>
            <a:r>
              <a:rPr lang="fr-FR" sz="3400" dirty="0">
                <a:solidFill>
                  <a:srgbClr val="F9FAFD"/>
                </a:solidFill>
                <a:latin typeface="Glacial Indifference" panose="020B0604020202020204" charset="0"/>
              </a:rPr>
              <a:t>. En tout cas, la non-confessionnalité de l’État est parmi les "grands principes du </a:t>
            </a:r>
            <a:r>
              <a:rPr lang="fr-FR" sz="3400" u="sng" dirty="0">
                <a:solidFill>
                  <a:srgbClr val="F9FAFD"/>
                </a:solidFill>
                <a:latin typeface="Glacial Indifference" panose="020B0604020202020204" charset="0"/>
              </a:rPr>
              <a:t>Code civil</a:t>
            </a:r>
            <a:r>
              <a:rPr lang="fr-FR" sz="3400" dirty="0">
                <a:solidFill>
                  <a:srgbClr val="F9FAFD"/>
                </a:solidFill>
                <a:latin typeface="Glacial Indifference" panose="020B0604020202020204" charset="0"/>
              </a:rPr>
              <a:t>" de 1804 aussi. </a:t>
            </a:r>
          </a:p>
          <a:p>
            <a:pPr marL="0" lvl="1" algn="just">
              <a:spcBef>
                <a:spcPct val="0"/>
              </a:spcBef>
              <a:defRPr/>
            </a:pPr>
            <a:endParaRPr lang="fr-FR" sz="3400" dirty="0">
              <a:solidFill>
                <a:srgbClr val="F9FAFD"/>
              </a:solidFill>
              <a:latin typeface="Glacial Indifference" panose="020B0604020202020204" charset="0"/>
            </a:endParaRPr>
          </a:p>
          <a:p>
            <a:pPr lvl="1" indent="-457200" algn="just">
              <a:lnSpc>
                <a:spcPct val="110000"/>
              </a:lnSpc>
              <a:spcBef>
                <a:spcPct val="0"/>
              </a:spcBef>
              <a:spcAft>
                <a:spcPts val="1800"/>
              </a:spcAft>
              <a:buFont typeface="Arial" panose="020B0604020202020204" pitchFamily="34" charset="0"/>
              <a:buChar char="•"/>
              <a:defRPr/>
            </a:pPr>
            <a:r>
              <a:rPr lang="fr-FR" sz="3400" dirty="0">
                <a:solidFill>
                  <a:srgbClr val="F9FAFD"/>
                </a:solidFill>
                <a:latin typeface="Glacial Indifference" panose="020B0604020202020204" charset="0"/>
              </a:rPr>
              <a:t>À la fin du XIX</a:t>
            </a:r>
            <a:r>
              <a:rPr lang="fr-FR" sz="3400" baseline="30000" dirty="0">
                <a:solidFill>
                  <a:srgbClr val="F9FAFD"/>
                </a:solidFill>
                <a:latin typeface="Glacial Indifference" panose="020B0604020202020204" charset="0"/>
              </a:rPr>
              <a:t>ème</a:t>
            </a:r>
            <a:r>
              <a:rPr lang="fr-FR" sz="3400" dirty="0">
                <a:solidFill>
                  <a:srgbClr val="F9FAFD"/>
                </a:solidFill>
                <a:latin typeface="Glacial Indifference" panose="020B0604020202020204" charset="0"/>
              </a:rPr>
              <a:t> siècle (1881 et 1882), les </a:t>
            </a:r>
            <a:r>
              <a:rPr lang="fr-FR" sz="3400" u="sng" dirty="0">
                <a:solidFill>
                  <a:srgbClr val="F9FAFD"/>
                </a:solidFill>
                <a:latin typeface="Glacial Indifference" panose="020B0604020202020204" charset="0"/>
              </a:rPr>
              <a:t>lois Jules Ferry</a:t>
            </a:r>
            <a:r>
              <a:rPr lang="fr-FR" sz="3400" dirty="0">
                <a:solidFill>
                  <a:srgbClr val="F9FAFD"/>
                </a:solidFill>
                <a:latin typeface="Glacial Indifference" panose="020B0604020202020204" charset="0"/>
              </a:rPr>
              <a:t> sont promulguées, qui contribuent à laïciser l’enseignement public en France.</a:t>
            </a:r>
          </a:p>
        </p:txBody>
      </p:sp>
    </p:spTree>
    <p:extLst>
      <p:ext uri="{BB962C8B-B14F-4D97-AF65-F5344CB8AC3E}">
        <p14:creationId xmlns:p14="http://schemas.microsoft.com/office/powerpoint/2010/main" val="388563301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7239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2207984"/>
            <a:ext cx="16459200" cy="7602081"/>
          </a:xfrm>
          <a:prstGeom prst="rect">
            <a:avLst/>
          </a:prstGeom>
        </p:spPr>
        <p:txBody>
          <a:bodyPr wrap="square" lIns="0" tIns="0" rIns="0" bIns="0" rtlCol="0" anchor="t">
            <a:spAutoFit/>
          </a:bodyPr>
          <a:lstStyle/>
          <a:p>
            <a:pPr marL="0" lvl="1" algn="just">
              <a:spcBef>
                <a:spcPct val="0"/>
              </a:spcBef>
              <a:spcAft>
                <a:spcPts val="3600"/>
              </a:spcAft>
              <a:defRPr/>
            </a:pPr>
            <a:r>
              <a:rPr lang="fr-FR" sz="3700" u="sng" dirty="0">
                <a:solidFill>
                  <a:srgbClr val="F9FAFD"/>
                </a:solidFill>
                <a:latin typeface="Glacial Indifference" panose="020B0604020202020204" charset="0"/>
              </a:rPr>
              <a:t>Au XX</a:t>
            </a:r>
            <a:r>
              <a:rPr lang="fr-FR" sz="3700" u="sng" baseline="30000" dirty="0">
                <a:solidFill>
                  <a:srgbClr val="F9FAFD"/>
                </a:solidFill>
                <a:latin typeface="Glacial Indifference" panose="020B0604020202020204" charset="0"/>
              </a:rPr>
              <a:t>ème</a:t>
            </a:r>
            <a:r>
              <a:rPr lang="fr-FR" sz="3700" u="sng" dirty="0">
                <a:solidFill>
                  <a:srgbClr val="F9FAFD"/>
                </a:solidFill>
                <a:latin typeface="Glacial Indifference" panose="020B0604020202020204" charset="0"/>
              </a:rPr>
              <a:t> siècle — La loi 1905</a:t>
            </a:r>
            <a:endParaRPr lang="fr-FR" sz="3700" dirty="0">
              <a:solidFill>
                <a:srgbClr val="F9FAFD"/>
              </a:solidFill>
              <a:latin typeface="Glacial Indifference" panose="020B0604020202020204" charset="0"/>
            </a:endParaRPr>
          </a:p>
          <a:p>
            <a:pPr marL="0" lvl="1" algn="just">
              <a:spcBef>
                <a:spcPct val="0"/>
              </a:spcBef>
              <a:spcAft>
                <a:spcPts val="1200"/>
              </a:spcAft>
              <a:defRPr/>
            </a:pPr>
            <a:r>
              <a:rPr lang="fr-FR" sz="3600" u="sng" dirty="0">
                <a:solidFill>
                  <a:schemeClr val="bg1"/>
                </a:solidFill>
                <a:latin typeface="Glacial Indifference" panose="020B0604020202020204" charset="0"/>
                <a:hlinkClick r:id="rId3">
                  <a:extLst>
                    <a:ext uri="{A12FA001-AC4F-418D-AE19-62706E023703}">
                      <ahyp:hlinkClr xmlns:ahyp="http://schemas.microsoft.com/office/drawing/2018/hyperlinkcolor" val="tx"/>
                    </a:ext>
                  </a:extLst>
                </a:hlinkClick>
              </a:rPr>
              <a:t>Loi du 9 décembre 1905 concernant la Séparation des Églises et de l’État</a:t>
            </a:r>
            <a:r>
              <a:rPr lang="fr-FR" sz="3500" dirty="0">
                <a:solidFill>
                  <a:srgbClr val="F9FAFD"/>
                </a:solidFill>
                <a:latin typeface="Glacial Indifference" panose="020B0604020202020204" charset="0"/>
              </a:rPr>
              <a:t> </a:t>
            </a:r>
          </a:p>
          <a:p>
            <a:pPr marL="0" lvl="1" algn="just">
              <a:spcBef>
                <a:spcPct val="0"/>
              </a:spcBef>
              <a:spcAft>
                <a:spcPts val="1200"/>
              </a:spcAft>
              <a:defRPr/>
            </a:pPr>
            <a:r>
              <a:rPr lang="fr-FR" sz="3500" dirty="0">
                <a:solidFill>
                  <a:srgbClr val="F9FAFD"/>
                </a:solidFill>
                <a:latin typeface="Glacial Indifference" panose="020B0604020202020204" charset="0"/>
              </a:rPr>
              <a:t>	↓</a:t>
            </a:r>
          </a:p>
          <a:p>
            <a:pPr marL="0" lvl="1" algn="just">
              <a:lnSpc>
                <a:spcPct val="110000"/>
              </a:lnSpc>
              <a:spcBef>
                <a:spcPct val="0"/>
              </a:spcBef>
              <a:defRPr/>
            </a:pPr>
            <a:r>
              <a:rPr lang="fr-FR" sz="3500" dirty="0">
                <a:solidFill>
                  <a:srgbClr val="F9FAFD"/>
                </a:solidFill>
                <a:latin typeface="Glacial Indifference" panose="020B0604020202020204" charset="0"/>
              </a:rPr>
              <a:t>l’initiative est du député socialiste Aristide Briand. Cette loi « remplace le régime du concordat de 1801, qui est toujours en vigueur en Alsace-Moselle pour des raisons historiques (les élus alsaciens en faisaient une des conditions d’acceptation de leur rattachement à la France en 1919, sans quoi ils demandaient un référendum, que la France ne pouvait prendre le risque de perdre après une guerre si meurtrière) ».</a:t>
            </a:r>
          </a:p>
          <a:p>
            <a:pPr marL="0" lvl="1" algn="just">
              <a:lnSpc>
                <a:spcPct val="110000"/>
              </a:lnSpc>
              <a:spcBef>
                <a:spcPct val="0"/>
              </a:spcBef>
              <a:defRPr/>
            </a:pPr>
            <a:r>
              <a:rPr lang="fr-FR" sz="3500" dirty="0">
                <a:solidFill>
                  <a:srgbClr val="F9FAFD"/>
                </a:solidFill>
                <a:latin typeface="Glacial Indifference" panose="020B0604020202020204" charset="0"/>
              </a:rPr>
              <a:t>De toute manière, « cette loi ne trouve son équilibre qu’en 1924, avec l’autorisation des associations diocésaines, qui permet de régulariser la situation du culte catholique ».</a:t>
            </a:r>
          </a:p>
          <a:p>
            <a:pPr marL="0" lvl="1" algn="r">
              <a:spcBef>
                <a:spcPct val="0"/>
              </a:spcBef>
              <a:defRPr/>
            </a:pPr>
            <a:r>
              <a:rPr lang="fr-FR" sz="2800" dirty="0">
                <a:solidFill>
                  <a:srgbClr val="F9FAFD"/>
                </a:solidFill>
                <a:latin typeface="Glacial Indifference" panose="020B0604020202020204" charset="0"/>
              </a:rPr>
              <a:t>« La séparation des Églises et de l'État », sur </a:t>
            </a:r>
            <a:r>
              <a:rPr lang="fr-FR" sz="2800" i="1" dirty="0">
                <a:solidFill>
                  <a:srgbClr val="F9FAFD"/>
                </a:solidFill>
                <a:latin typeface="Glacial Indifference" panose="020B0604020202020204" charset="0"/>
              </a:rPr>
              <a:t>Bnf.fr</a:t>
            </a:r>
          </a:p>
        </p:txBody>
      </p:sp>
    </p:spTree>
    <p:extLst>
      <p:ext uri="{BB962C8B-B14F-4D97-AF65-F5344CB8AC3E}">
        <p14:creationId xmlns:p14="http://schemas.microsoft.com/office/powerpoint/2010/main" val="635864195"/>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00100" y="7239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2247900"/>
            <a:ext cx="16459200" cy="7286610"/>
          </a:xfrm>
          <a:prstGeom prst="rect">
            <a:avLst/>
          </a:prstGeom>
        </p:spPr>
        <p:txBody>
          <a:bodyPr wrap="square" lIns="0" tIns="0" rIns="0" bIns="0" rtlCol="0" anchor="t">
            <a:spAutoFit/>
          </a:bodyPr>
          <a:lstStyle/>
          <a:p>
            <a:pPr marL="0" lvl="1" algn="just">
              <a:spcBef>
                <a:spcPct val="0"/>
              </a:spcBef>
              <a:spcAft>
                <a:spcPts val="1200"/>
              </a:spcAft>
              <a:defRPr/>
            </a:pPr>
            <a:r>
              <a:rPr lang="fr-FR" sz="3500" u="sng" dirty="0">
                <a:solidFill>
                  <a:schemeClr val="bg1"/>
                </a:solidFill>
                <a:latin typeface="Glacial Indifference" panose="020B0604020202020204" charset="0"/>
                <a:hlinkClick r:id="rId3">
                  <a:extLst>
                    <a:ext uri="{A12FA001-AC4F-418D-AE19-62706E023703}">
                      <ahyp:hlinkClr xmlns:ahyp="http://schemas.microsoft.com/office/drawing/2018/hyperlinkcolor" val="tx"/>
                    </a:ext>
                  </a:extLst>
                </a:hlinkClick>
              </a:rPr>
              <a:t>Loi du 9 décembre 1905 concernant la Séparation des Églises et de l’État</a:t>
            </a:r>
            <a:r>
              <a:rPr lang="fr-FR" sz="3500" dirty="0">
                <a:solidFill>
                  <a:srgbClr val="F9FAFD"/>
                </a:solidFill>
                <a:latin typeface="Glacial Indifference" panose="020B0604020202020204" charset="0"/>
              </a:rPr>
              <a:t> </a:t>
            </a:r>
          </a:p>
          <a:p>
            <a:pPr marL="0" lvl="1" algn="just">
              <a:spcBef>
                <a:spcPct val="0"/>
              </a:spcBef>
              <a:spcAft>
                <a:spcPts val="1200"/>
              </a:spcAft>
              <a:defRPr/>
            </a:pPr>
            <a:r>
              <a:rPr lang="fr-FR" sz="3500" dirty="0">
                <a:solidFill>
                  <a:srgbClr val="F9FAFD"/>
                </a:solidFill>
                <a:latin typeface="Glacial Indifference" panose="020B0604020202020204" charset="0"/>
              </a:rPr>
              <a:t>	↓</a:t>
            </a:r>
          </a:p>
          <a:p>
            <a:pPr marL="0" lvl="1" algn="just">
              <a:lnSpc>
                <a:spcPct val="110000"/>
              </a:lnSpc>
              <a:spcBef>
                <a:spcPct val="0"/>
              </a:spcBef>
              <a:defRPr/>
            </a:pPr>
            <a:r>
              <a:rPr lang="fr-FR" sz="3500" dirty="0">
                <a:solidFill>
                  <a:srgbClr val="F9FAFD"/>
                </a:solidFill>
                <a:latin typeface="Glacial Indifference" panose="020B0604020202020204" charset="0"/>
              </a:rPr>
              <a:t>« Bien qu'elle ne mentionne pas explicitement le terme [</a:t>
            </a:r>
            <a:r>
              <a:rPr lang="fr-FR" sz="3500" i="1" dirty="0">
                <a:solidFill>
                  <a:srgbClr val="F9FAFD"/>
                </a:solidFill>
                <a:latin typeface="Glacial Indifference" panose="020B0604020202020204" charset="0"/>
              </a:rPr>
              <a:t>laïcité</a:t>
            </a:r>
            <a:r>
              <a:rPr lang="fr-FR" sz="3500" dirty="0">
                <a:solidFill>
                  <a:srgbClr val="F9FAFD"/>
                </a:solidFill>
                <a:latin typeface="Glacial Indifference" panose="020B0604020202020204" charset="0"/>
              </a:rPr>
              <a:t>], la loi de séparation des Églises et de l'État adoptée en 1905 est considérée comme le </a:t>
            </a:r>
            <a:r>
              <a:rPr lang="fr-FR" sz="3500" u="sng" dirty="0">
                <a:solidFill>
                  <a:srgbClr val="F9FAFD"/>
                </a:solidFill>
                <a:latin typeface="Glacial Indifference" panose="020B0604020202020204" charset="0"/>
              </a:rPr>
              <a:t>texte fondateur de la laïcité en France</a:t>
            </a:r>
            <a:r>
              <a:rPr lang="fr-FR" sz="3500" dirty="0">
                <a:solidFill>
                  <a:srgbClr val="F9FAFD"/>
                </a:solidFill>
                <a:latin typeface="Glacial Indifference" panose="020B0604020202020204" charset="0"/>
              </a:rPr>
              <a:t>. […]</a:t>
            </a:r>
          </a:p>
          <a:p>
            <a:pPr marL="0" lvl="1" algn="just">
              <a:lnSpc>
                <a:spcPct val="110000"/>
              </a:lnSpc>
              <a:spcBef>
                <a:spcPct val="0"/>
              </a:spcBef>
              <a:defRPr/>
            </a:pPr>
            <a:r>
              <a:rPr lang="fr-FR" sz="3500" dirty="0">
                <a:solidFill>
                  <a:srgbClr val="F9FAFD"/>
                </a:solidFill>
                <a:latin typeface="Glacial Indifference" panose="020B0604020202020204" charset="0"/>
              </a:rPr>
              <a:t>En mettant fin au régime du Concordat mis en place par Napoléon en 1802, la loi de 1905 acte la </a:t>
            </a:r>
            <a:r>
              <a:rPr lang="fr-FR" sz="3500" u="sng" dirty="0">
                <a:solidFill>
                  <a:srgbClr val="F9FAFD"/>
                </a:solidFill>
                <a:latin typeface="Glacial Indifference" panose="020B0604020202020204" charset="0"/>
              </a:rPr>
              <a:t>neutralité de l'État vis-à-vis de l'ensemble des religions</a:t>
            </a:r>
            <a:r>
              <a:rPr lang="fr-FR" sz="3500" dirty="0">
                <a:solidFill>
                  <a:srgbClr val="F9FAFD"/>
                </a:solidFill>
                <a:latin typeface="Glacial Indifference" panose="020B0604020202020204" charset="0"/>
              </a:rPr>
              <a:t>. La puissance publique a pour mission de veiller à ce que les pratiques religieuses ne contreviennent pas à l'ordre public ».</a:t>
            </a:r>
          </a:p>
          <a:p>
            <a:pPr marL="0" lvl="1" algn="r">
              <a:spcBef>
                <a:spcPct val="0"/>
              </a:spcBef>
              <a:spcAft>
                <a:spcPts val="1200"/>
              </a:spcAft>
              <a:defRPr/>
            </a:pPr>
            <a:r>
              <a:rPr lang="fr-FR" sz="2800" dirty="0">
                <a:solidFill>
                  <a:srgbClr val="F9FAFD"/>
                </a:solidFill>
                <a:latin typeface="Glacial Indifference" panose="020B0604020202020204" charset="0"/>
              </a:rPr>
              <a:t>Page dédiée à la loi 1906 sur le site gouvernemental </a:t>
            </a:r>
            <a:r>
              <a:rPr lang="fr-FR" sz="2800" i="1" dirty="0">
                <a:solidFill>
                  <a:srgbClr val="F9FAFD"/>
                </a:solidFill>
                <a:latin typeface="Glacial Indifference" panose="020B0604020202020204" charset="0"/>
              </a:rPr>
              <a:t>Viepublique.fr</a:t>
            </a:r>
          </a:p>
          <a:p>
            <a:pPr marL="0" lvl="1" algn="just">
              <a:spcBef>
                <a:spcPct val="0"/>
              </a:spcBef>
              <a:spcAft>
                <a:spcPts val="1200"/>
              </a:spcAft>
              <a:defRPr/>
            </a:pPr>
            <a:r>
              <a:rPr lang="fr-FR" sz="2800" dirty="0">
                <a:solidFill>
                  <a:srgbClr val="F9FAFD"/>
                </a:solidFill>
                <a:latin typeface="Glacial Indifference" panose="020B0604020202020204" charset="0"/>
              </a:rPr>
              <a:t>	</a:t>
            </a:r>
            <a:r>
              <a:rPr lang="fr-FR" sz="3300" dirty="0">
                <a:solidFill>
                  <a:srgbClr val="F9FAFD"/>
                </a:solidFill>
                <a:latin typeface="Glacial Indifference" panose="020B0604020202020204" charset="0"/>
              </a:rPr>
              <a:t>↓ </a:t>
            </a:r>
          </a:p>
          <a:p>
            <a:pPr marL="0" lvl="1" algn="just">
              <a:spcBef>
                <a:spcPct val="0"/>
              </a:spcBef>
              <a:defRPr/>
            </a:pPr>
            <a:r>
              <a:rPr lang="fr-FR" sz="3300" dirty="0">
                <a:solidFill>
                  <a:schemeClr val="bg1"/>
                </a:solidFill>
                <a:latin typeface="Glacial Indifference" panose="020B0604020202020204" charset="0"/>
                <a:hlinkClick r:id="rId4">
                  <a:extLst>
                    <a:ext uri="{A12FA001-AC4F-418D-AE19-62706E023703}">
                      <ahyp:hlinkClr xmlns:ahyp="http://schemas.microsoft.com/office/drawing/2018/hyperlinkcolor" val="tx"/>
                    </a:ext>
                  </a:extLst>
                </a:hlinkClick>
              </a:rPr>
              <a:t>Écouter le podcast </a:t>
            </a:r>
            <a:endParaRPr lang="fr-FR" sz="3300" dirty="0">
              <a:solidFill>
                <a:schemeClr val="bg1"/>
              </a:solidFill>
              <a:latin typeface="Glacial Indifference" panose="020B0604020202020204" charset="0"/>
            </a:endParaRPr>
          </a:p>
        </p:txBody>
      </p:sp>
    </p:spTree>
    <p:extLst>
      <p:ext uri="{BB962C8B-B14F-4D97-AF65-F5344CB8AC3E}">
        <p14:creationId xmlns:p14="http://schemas.microsoft.com/office/powerpoint/2010/main" val="972830698"/>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76300" y="3573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90600" y="1714500"/>
            <a:ext cx="16459200" cy="7932043"/>
          </a:xfrm>
          <a:prstGeom prst="rect">
            <a:avLst/>
          </a:prstGeom>
        </p:spPr>
        <p:txBody>
          <a:bodyPr wrap="square" lIns="0" tIns="0" rIns="0" bIns="0" rtlCol="0" anchor="t">
            <a:spAutoFit/>
          </a:bodyPr>
          <a:lstStyle/>
          <a:p>
            <a:pPr marL="0" lvl="1" algn="just">
              <a:spcBef>
                <a:spcPct val="0"/>
              </a:spcBef>
              <a:spcAft>
                <a:spcPts val="4200"/>
              </a:spcAft>
              <a:defRPr/>
            </a:pPr>
            <a:r>
              <a:rPr lang="fr-FR" sz="3700" u="sng" dirty="0">
                <a:solidFill>
                  <a:schemeClr val="bg1"/>
                </a:solidFill>
                <a:latin typeface="Glacial Indifference" panose="020B0604020202020204" charset="0"/>
                <a:hlinkClick r:id="rId3">
                  <a:extLst>
                    <a:ext uri="{A12FA001-AC4F-418D-AE19-62706E023703}">
                      <ahyp:hlinkClr xmlns:ahyp="http://schemas.microsoft.com/office/drawing/2018/hyperlinkcolor" val="tx"/>
                    </a:ext>
                  </a:extLst>
                </a:hlinkClick>
              </a:rPr>
              <a:t>La loi 1905</a:t>
            </a:r>
            <a:endParaRPr lang="fr-FR" sz="3700" dirty="0">
              <a:solidFill>
                <a:srgbClr val="F9FAFD"/>
              </a:solidFill>
              <a:latin typeface="Glacial Indifference" panose="020B0604020202020204" charset="0"/>
            </a:endParaRPr>
          </a:p>
          <a:p>
            <a:pPr marL="0" lvl="1" algn="just">
              <a:lnSpc>
                <a:spcPct val="110000"/>
              </a:lnSpc>
              <a:spcBef>
                <a:spcPct val="0"/>
              </a:spcBef>
              <a:defRPr/>
            </a:pPr>
            <a:r>
              <a:rPr lang="fr-FR" sz="3400" u="sng" dirty="0">
                <a:solidFill>
                  <a:srgbClr val="F9FAFD"/>
                </a:solidFill>
                <a:latin typeface="Glacial Indifference" panose="020B0604020202020204" charset="0"/>
              </a:rPr>
              <a:t>Article 1</a:t>
            </a:r>
            <a:r>
              <a:rPr lang="fr-FR" sz="3400" dirty="0">
                <a:solidFill>
                  <a:srgbClr val="F9FAFD"/>
                </a:solidFill>
                <a:latin typeface="Glacial Indifference" panose="020B0604020202020204" charset="0"/>
              </a:rPr>
              <a:t> : « La République assure la liberté de conscience. Elle garantit le libre exercice des cultes sous les seules restrictions édictées ci-après dans l'intérêt de l'ordre public ».</a:t>
            </a:r>
          </a:p>
          <a:p>
            <a:pPr marL="0" lvl="1" algn="just">
              <a:spcBef>
                <a:spcPct val="0"/>
              </a:spcBef>
              <a:defRPr/>
            </a:pPr>
            <a:endParaRPr lang="fr-FR" sz="3400" dirty="0">
              <a:solidFill>
                <a:srgbClr val="F9FAFD"/>
              </a:solidFill>
              <a:latin typeface="Glacial Indifference" panose="020B0604020202020204" charset="0"/>
            </a:endParaRPr>
          </a:p>
          <a:p>
            <a:pPr marL="0" lvl="1" algn="just">
              <a:lnSpc>
                <a:spcPct val="110000"/>
              </a:lnSpc>
              <a:spcBef>
                <a:spcPct val="0"/>
              </a:spcBef>
              <a:defRPr/>
            </a:pPr>
            <a:r>
              <a:rPr lang="fr-FR" sz="3400" u="sng" dirty="0">
                <a:solidFill>
                  <a:srgbClr val="F9FAFD"/>
                </a:solidFill>
                <a:latin typeface="Glacial Indifference" panose="020B0604020202020204" charset="0"/>
              </a:rPr>
              <a:t>Article 2</a:t>
            </a:r>
            <a:r>
              <a:rPr lang="fr-FR" sz="3400" dirty="0">
                <a:solidFill>
                  <a:srgbClr val="F9FAFD"/>
                </a:solidFill>
                <a:latin typeface="Glacial Indifference" panose="020B0604020202020204" charset="0"/>
              </a:rPr>
              <a:t> : «  La République ne reconnaît, ne salarie ni ne subventionne aucun culte. En conséquence, à partir du 1</a:t>
            </a:r>
            <a:r>
              <a:rPr lang="fr-FR" sz="3400" baseline="30000" dirty="0">
                <a:solidFill>
                  <a:srgbClr val="F9FAFD"/>
                </a:solidFill>
                <a:latin typeface="Glacial Indifference" panose="020B0604020202020204" charset="0"/>
              </a:rPr>
              <a:t>er</a:t>
            </a:r>
            <a:r>
              <a:rPr lang="fr-FR" sz="3400" dirty="0">
                <a:solidFill>
                  <a:srgbClr val="F9FAFD"/>
                </a:solidFill>
                <a:latin typeface="Glacial Indifference" panose="020B0604020202020204" charset="0"/>
              </a:rPr>
              <a:t> janvier qui suivra la promulgation de la présente loi, seront supprimées des budgets de l'Etat, des départements et des communes, toutes dépenses relatives à l'exercice des cultes.</a:t>
            </a:r>
          </a:p>
          <a:p>
            <a:pPr marL="0" lvl="1" algn="just">
              <a:lnSpc>
                <a:spcPct val="110000"/>
              </a:lnSpc>
              <a:spcBef>
                <a:spcPct val="0"/>
              </a:spcBef>
              <a:defRPr/>
            </a:pPr>
            <a:r>
              <a:rPr lang="fr-FR" sz="3400" dirty="0">
                <a:solidFill>
                  <a:srgbClr val="F9FAFD"/>
                </a:solidFill>
                <a:latin typeface="Glacial Indifference" panose="020B0604020202020204" charset="0"/>
              </a:rPr>
              <a:t>Pourront toutefois être inscrites auxdits budgets les dépenses relatives à des services d'aumônerie et destinées à assurer le libre exercice des cultes dans les établissements publics tels que lycées, collèges, écoles, hospices, asiles et prisons.</a:t>
            </a:r>
          </a:p>
          <a:p>
            <a:pPr marL="0" lvl="1" algn="just">
              <a:lnSpc>
                <a:spcPct val="110000"/>
              </a:lnSpc>
              <a:spcBef>
                <a:spcPct val="0"/>
              </a:spcBef>
              <a:defRPr/>
            </a:pPr>
            <a:r>
              <a:rPr lang="fr-FR" sz="3400" dirty="0">
                <a:solidFill>
                  <a:srgbClr val="F9FAFD"/>
                </a:solidFill>
                <a:latin typeface="Glacial Indifference" panose="020B0604020202020204" charset="0"/>
              </a:rPr>
              <a:t>Les établissements publics du culte sont supprimés, sous réserve des dispositions énoncées à l'article 3 ».</a:t>
            </a:r>
            <a:endParaRPr lang="fr-FR" sz="3400" i="1" dirty="0">
              <a:solidFill>
                <a:srgbClr val="F9FAFD"/>
              </a:solidFill>
              <a:latin typeface="Glacial Indifference" panose="020B0604020202020204" charset="0"/>
            </a:endParaRPr>
          </a:p>
        </p:txBody>
      </p:sp>
    </p:spTree>
    <p:extLst>
      <p:ext uri="{BB962C8B-B14F-4D97-AF65-F5344CB8AC3E}">
        <p14:creationId xmlns:p14="http://schemas.microsoft.com/office/powerpoint/2010/main" val="310606744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914400" y="7239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90600" y="2171700"/>
            <a:ext cx="16459200" cy="7178888"/>
          </a:xfrm>
          <a:prstGeom prst="rect">
            <a:avLst/>
          </a:prstGeom>
        </p:spPr>
        <p:txBody>
          <a:bodyPr wrap="square" lIns="0" tIns="0" rIns="0" bIns="0" rtlCol="0" anchor="t">
            <a:spAutoFit/>
          </a:bodyPr>
          <a:lstStyle/>
          <a:p>
            <a:pPr marL="0" lvl="1" algn="just">
              <a:spcBef>
                <a:spcPct val="0"/>
              </a:spcBef>
              <a:spcAft>
                <a:spcPts val="4200"/>
              </a:spcAft>
              <a:defRPr/>
            </a:pPr>
            <a:r>
              <a:rPr lang="fr-FR" sz="3700" u="sng" dirty="0">
                <a:solidFill>
                  <a:schemeClr val="bg1"/>
                </a:solidFill>
                <a:latin typeface="Glacial Indifference" panose="020B0604020202020204" charset="0"/>
              </a:rPr>
              <a:t>La laïcité dans la Constitution </a:t>
            </a:r>
            <a:endParaRPr lang="fr-FR" sz="3700" dirty="0">
              <a:solidFill>
                <a:srgbClr val="F9FAFD"/>
              </a:solidFill>
              <a:latin typeface="Glacial Indifference" panose="020B0604020202020204" charset="0"/>
            </a:endParaRPr>
          </a:p>
          <a:p>
            <a:pPr marL="0" lvl="1" algn="just">
              <a:lnSpc>
                <a:spcPct val="110000"/>
              </a:lnSpc>
              <a:spcBef>
                <a:spcPct val="0"/>
              </a:spcBef>
              <a:spcAft>
                <a:spcPts val="600"/>
              </a:spcAft>
              <a:defRPr/>
            </a:pPr>
            <a:r>
              <a:rPr lang="fr-FR" sz="3500" u="sng" dirty="0">
                <a:solidFill>
                  <a:srgbClr val="F9FAFD"/>
                </a:solidFill>
                <a:latin typeface="Glacial Indifference" panose="020B0604020202020204" charset="0"/>
              </a:rPr>
              <a:t>Consécration</a:t>
            </a:r>
            <a:r>
              <a:rPr lang="fr-FR" sz="3500" dirty="0">
                <a:solidFill>
                  <a:srgbClr val="F9FAFD"/>
                </a:solidFill>
                <a:latin typeface="Glacial Indifference" panose="020B0604020202020204" charset="0"/>
              </a:rPr>
              <a:t> → « le treizième alinéa du Préambule de la Constitution du 27 octobre </a:t>
            </a:r>
            <a:r>
              <a:rPr lang="fr-FR" sz="3500" u="sng" dirty="0">
                <a:solidFill>
                  <a:srgbClr val="F9FAFD"/>
                </a:solidFill>
                <a:latin typeface="Glacial Indifference" panose="020B0604020202020204" charset="0"/>
              </a:rPr>
              <a:t>1946</a:t>
            </a:r>
            <a:r>
              <a:rPr lang="fr-FR" sz="3500" dirty="0">
                <a:solidFill>
                  <a:srgbClr val="F9FAFD"/>
                </a:solidFill>
                <a:latin typeface="Glacial Indifference" panose="020B0604020202020204" charset="0"/>
              </a:rPr>
              <a:t> prévoit que "l’organisation de l’enseignement public gratuit et laïque à tous les degrés est un devoir de l’État". </a:t>
            </a:r>
          </a:p>
          <a:p>
            <a:pPr marL="0" lvl="1" algn="just">
              <a:lnSpc>
                <a:spcPct val="110000"/>
              </a:lnSpc>
              <a:spcBef>
                <a:spcPct val="0"/>
              </a:spcBef>
              <a:spcAft>
                <a:spcPts val="1800"/>
              </a:spcAft>
              <a:defRPr/>
            </a:pPr>
            <a:r>
              <a:rPr lang="fr-FR" sz="3500" dirty="0">
                <a:solidFill>
                  <a:srgbClr val="F9FAFD"/>
                </a:solidFill>
                <a:latin typeface="Glacial Indifference" panose="020B0604020202020204" charset="0"/>
              </a:rPr>
              <a:t>Le Conseil constitutionnel a précisé que "le principe de laïcité ne fait pas obstacle à la possibilité pour le législateur de prévoir, sous réserve de fonder son appréciation sur des critères objectifs et rationnels, la participation des collectivités publiques au financement du fonctionnement des établissements d’enseignement privés sous contrat d’association selon la nature et l’importance de leur contribution à l’accomplissement de missions d’enseignement" ».</a:t>
            </a:r>
          </a:p>
          <a:p>
            <a:pPr marL="0" lvl="1" algn="r">
              <a:spcBef>
                <a:spcPct val="0"/>
              </a:spcBef>
              <a:defRPr/>
            </a:pPr>
            <a:r>
              <a:rPr lang="fr-FR" sz="2800" dirty="0">
                <a:solidFill>
                  <a:srgbClr val="F9FAFD"/>
                </a:solidFill>
                <a:latin typeface="Glacial Indifference" panose="020B0604020202020204" charset="0"/>
              </a:rPr>
              <a:t>Page dédiée sur le site du Conseil Constitutionnel</a:t>
            </a:r>
            <a:endParaRPr lang="fr-FR" sz="2800" i="1" dirty="0">
              <a:solidFill>
                <a:srgbClr val="F9FAFD"/>
              </a:solidFill>
              <a:latin typeface="Glacial Indifference" panose="020B0604020202020204" charset="0"/>
            </a:endParaRPr>
          </a:p>
        </p:txBody>
      </p:sp>
    </p:spTree>
    <p:extLst>
      <p:ext uri="{BB962C8B-B14F-4D97-AF65-F5344CB8AC3E}">
        <p14:creationId xmlns:p14="http://schemas.microsoft.com/office/powerpoint/2010/main" val="881912036"/>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36A508-FB80-3CE6-1162-091B91209E0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AE43D1-AB2B-B412-F9A0-253A07B8C782}"/>
              </a:ext>
            </a:extLst>
          </p:cNvPr>
          <p:cNvSpPr txBox="1"/>
          <p:nvPr/>
        </p:nvSpPr>
        <p:spPr>
          <a:xfrm>
            <a:off x="838200" y="2811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moderne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XX</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8286E2B4-AA1E-B6CC-C2DA-F7216E5088CF}"/>
              </a:ext>
            </a:extLst>
          </p:cNvPr>
          <p:cNvSpPr txBox="1"/>
          <p:nvPr/>
        </p:nvSpPr>
        <p:spPr>
          <a:xfrm>
            <a:off x="914400" y="1562100"/>
            <a:ext cx="16459200" cy="8753165"/>
          </a:xfrm>
          <a:prstGeom prst="rect">
            <a:avLst/>
          </a:prstGeom>
        </p:spPr>
        <p:txBody>
          <a:bodyPr wrap="square" lIns="0" tIns="0" rIns="0" bIns="0" rtlCol="0" anchor="t">
            <a:spAutoFit/>
          </a:bodyPr>
          <a:lstStyle/>
          <a:p>
            <a:pPr marL="0" lvl="1" algn="just">
              <a:spcBef>
                <a:spcPct val="0"/>
              </a:spcBef>
              <a:spcAft>
                <a:spcPts val="3000"/>
              </a:spcAft>
              <a:defRPr/>
            </a:pPr>
            <a:r>
              <a:rPr lang="fr-FR" sz="3700" u="sng" dirty="0">
                <a:solidFill>
                  <a:schemeClr val="bg1"/>
                </a:solidFill>
                <a:latin typeface="Glacial Indifference" panose="020B0604020202020204" charset="0"/>
              </a:rPr>
              <a:t>La laïcité dans la Constitution </a:t>
            </a:r>
            <a:endParaRPr lang="fr-FR" sz="3700" dirty="0">
              <a:solidFill>
                <a:srgbClr val="F9FAFD"/>
              </a:solidFill>
              <a:latin typeface="Glacial Indifference" panose="020B0604020202020204" charset="0"/>
            </a:endParaRPr>
          </a:p>
          <a:p>
            <a:pPr marL="0" lvl="1" algn="just">
              <a:lnSpc>
                <a:spcPct val="110000"/>
              </a:lnSpc>
              <a:spcBef>
                <a:spcPct val="0"/>
              </a:spcBef>
              <a:spcAft>
                <a:spcPts val="1800"/>
              </a:spcAft>
              <a:defRPr/>
            </a:pPr>
            <a:r>
              <a:rPr lang="fr-FR" sz="3400" u="sng" dirty="0">
                <a:solidFill>
                  <a:srgbClr val="F9FAFD"/>
                </a:solidFill>
                <a:latin typeface="Glacial Indifference" panose="020B0604020202020204" charset="0"/>
              </a:rPr>
              <a:t>Consécration de la laïcité de l’État</a:t>
            </a:r>
            <a:r>
              <a:rPr lang="fr-FR" sz="3400" dirty="0">
                <a:solidFill>
                  <a:srgbClr val="F9FAFD"/>
                </a:solidFill>
                <a:latin typeface="Glacial Indifference" panose="020B0604020202020204" charset="0"/>
              </a:rPr>
              <a:t> → « le premier alinéa de l’article 1</a:t>
            </a:r>
            <a:r>
              <a:rPr lang="fr-FR" sz="3400" baseline="30000" dirty="0">
                <a:solidFill>
                  <a:srgbClr val="F9FAFD"/>
                </a:solidFill>
                <a:latin typeface="Glacial Indifference" panose="020B0604020202020204" charset="0"/>
              </a:rPr>
              <a:t>er</a:t>
            </a:r>
            <a:r>
              <a:rPr lang="fr-FR" sz="3400" dirty="0">
                <a:solidFill>
                  <a:srgbClr val="F9FAFD"/>
                </a:solidFill>
                <a:latin typeface="Glacial Indifference" panose="020B0604020202020204" charset="0"/>
              </a:rPr>
              <a:t> de la Constitution de </a:t>
            </a:r>
            <a:r>
              <a:rPr lang="fr-FR" sz="3400" u="sng" dirty="0">
                <a:solidFill>
                  <a:srgbClr val="F9FAFD"/>
                </a:solidFill>
                <a:latin typeface="Glacial Indifference" panose="020B0604020202020204" charset="0"/>
              </a:rPr>
              <a:t>1958</a:t>
            </a:r>
            <a:r>
              <a:rPr lang="fr-FR" sz="3400" dirty="0">
                <a:solidFill>
                  <a:srgbClr val="F9FAFD"/>
                </a:solidFill>
                <a:latin typeface="Glacial Indifference" panose="020B0604020202020204" charset="0"/>
              </a:rPr>
              <a:t> prévoit que "</a:t>
            </a:r>
            <a:r>
              <a:rPr lang="fr-FR" sz="3400" u="sng" dirty="0">
                <a:solidFill>
                  <a:srgbClr val="F9FAFD"/>
                </a:solidFill>
                <a:latin typeface="Glacial Indifference" panose="020B0604020202020204" charset="0"/>
              </a:rPr>
              <a:t>la France est une République indivisible, laïque, démocratique et sociale</a:t>
            </a:r>
            <a:r>
              <a:rPr lang="fr-FR" sz="3400" dirty="0">
                <a:solidFill>
                  <a:srgbClr val="F9FAFD"/>
                </a:solidFill>
                <a:latin typeface="Glacial Indifference" panose="020B0604020202020204" charset="0"/>
              </a:rPr>
              <a:t>. Elle assure l’égalité devant la loi de tous les citoyens, sans distinction d’origine, de race ou de religion. Elle respecte toutes les croyances (…)".</a:t>
            </a:r>
          </a:p>
          <a:p>
            <a:pPr marL="0" lvl="1" algn="just">
              <a:lnSpc>
                <a:spcPct val="110000"/>
              </a:lnSpc>
              <a:spcBef>
                <a:spcPct val="0"/>
              </a:spcBef>
              <a:spcAft>
                <a:spcPts val="600"/>
              </a:spcAft>
              <a:defRPr/>
            </a:pPr>
            <a:r>
              <a:rPr lang="fr-FR" sz="3400" dirty="0">
                <a:solidFill>
                  <a:srgbClr val="F9FAFD"/>
                </a:solidFill>
                <a:latin typeface="Glacial Indifference" panose="020B0604020202020204" charset="0"/>
              </a:rPr>
              <a:t>Trois précisions ont été apportées par le Conseil constitutionnel :</a:t>
            </a:r>
          </a:p>
          <a:p>
            <a:pPr lvl="1" indent="-457200" algn="just">
              <a:lnSpc>
                <a:spcPct val="110000"/>
              </a:lnSpc>
              <a:spcBef>
                <a:spcPct val="0"/>
              </a:spcBef>
              <a:buFont typeface="Arial" panose="020B0604020202020204" pitchFamily="34" charset="0"/>
              <a:buChar char="•"/>
              <a:defRPr/>
            </a:pPr>
            <a:r>
              <a:rPr lang="fr-FR" sz="3400" dirty="0">
                <a:solidFill>
                  <a:srgbClr val="F9FAFD"/>
                </a:solidFill>
                <a:latin typeface="Glacial Indifference" panose="020B0604020202020204" charset="0"/>
              </a:rPr>
              <a:t>"le principe de laïcité figure au nombre des droits et libertés que la Constitution garantit" […] ;</a:t>
            </a:r>
          </a:p>
          <a:p>
            <a:pPr lvl="1" indent="-457200" algn="just">
              <a:lnSpc>
                <a:spcPct val="110000"/>
              </a:lnSpc>
              <a:spcBef>
                <a:spcPct val="0"/>
              </a:spcBef>
              <a:buFont typeface="Arial" panose="020B0604020202020204" pitchFamily="34" charset="0"/>
              <a:buChar char="•"/>
              <a:defRPr/>
            </a:pPr>
            <a:r>
              <a:rPr lang="fr-FR" sz="3400" dirty="0">
                <a:solidFill>
                  <a:srgbClr val="F9FAFD"/>
                </a:solidFill>
                <a:latin typeface="Glacial Indifference" panose="020B0604020202020204" charset="0"/>
              </a:rPr>
              <a:t>en tant que principe organisationnel de la République, la laïcité implique "la neutralité de l’État" ;</a:t>
            </a:r>
          </a:p>
          <a:p>
            <a:pPr lvl="1" indent="-457200" algn="just">
              <a:lnSpc>
                <a:spcPct val="110000"/>
              </a:lnSpc>
              <a:spcBef>
                <a:spcPct val="0"/>
              </a:spcBef>
              <a:buFont typeface="Arial" panose="020B0604020202020204" pitchFamily="34" charset="0"/>
              <a:buChar char="•"/>
              <a:defRPr/>
            </a:pPr>
            <a:r>
              <a:rPr lang="fr-FR" sz="3400" dirty="0">
                <a:solidFill>
                  <a:srgbClr val="F9FAFD"/>
                </a:solidFill>
                <a:latin typeface="Glacial Indifference" panose="020B0604020202020204" charset="0"/>
              </a:rPr>
              <a:t>"le principe de laïcité impose notamment le respect de toutes les croyances, l’égalité de tous les citoyens devant la loi sans distinction de religion et que la République garantisse le libre exercice des cultes" ».</a:t>
            </a:r>
          </a:p>
          <a:p>
            <a:pPr marL="0" lvl="1" algn="r">
              <a:spcBef>
                <a:spcPct val="0"/>
              </a:spcBef>
              <a:defRPr/>
            </a:pPr>
            <a:r>
              <a:rPr lang="fr-FR" sz="2600" dirty="0">
                <a:solidFill>
                  <a:srgbClr val="F9FAFD"/>
                </a:solidFill>
                <a:latin typeface="Glacial Indifference" panose="020B0604020202020204" charset="0"/>
              </a:rPr>
              <a:t>Page dédiée sur le site du Conseil Constitutionnel</a:t>
            </a:r>
            <a:endParaRPr lang="fr-FR" sz="2600" i="1" dirty="0">
              <a:solidFill>
                <a:srgbClr val="F9FAFD"/>
              </a:solidFill>
              <a:latin typeface="Glacial Indifference" panose="020B0604020202020204" charset="0"/>
            </a:endParaRPr>
          </a:p>
        </p:txBody>
      </p:sp>
    </p:spTree>
    <p:extLst>
      <p:ext uri="{BB962C8B-B14F-4D97-AF65-F5344CB8AC3E}">
        <p14:creationId xmlns:p14="http://schemas.microsoft.com/office/powerpoint/2010/main" val="251743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1FC21FBE-CF9D-40E8-97D8-6095892C1281}"/>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7AF43A96-F6AF-839A-A24F-FD04EC75F226}"/>
              </a:ext>
            </a:extLst>
          </p:cNvPr>
          <p:cNvSpPr txBox="1"/>
          <p:nvPr/>
        </p:nvSpPr>
        <p:spPr>
          <a:xfrm>
            <a:off x="685800" y="2552700"/>
            <a:ext cx="16764000" cy="6694140"/>
          </a:xfrm>
          <a:prstGeom prst="rect">
            <a:avLst/>
          </a:prstGeom>
        </p:spPr>
        <p:txBody>
          <a:bodyPr wrap="square" lIns="0" tIns="0" rIns="0" bIns="0" rtlCol="0" anchor="t">
            <a:spAutoFit/>
          </a:bodyPr>
          <a:lstStyle/>
          <a:p>
            <a:pPr marL="0" lvl="0" indent="0" algn="just">
              <a:spcBef>
                <a:spcPct val="0"/>
              </a:spcBef>
              <a:spcAft>
                <a:spcPts val="1800"/>
              </a:spcAft>
            </a:pPr>
            <a:r>
              <a:rPr lang="fr-FR" sz="3600" dirty="0">
                <a:solidFill>
                  <a:srgbClr val="F9FAFD"/>
                </a:solidFill>
                <a:latin typeface="Glacial Indifference" panose="020B0604020202020204" charset="0"/>
              </a:rPr>
              <a:t>Du point de vue linguistique et littéraire :</a:t>
            </a:r>
          </a:p>
          <a:p>
            <a:pPr marL="571500" lvl="0" indent="-571500" algn="just">
              <a:spcBef>
                <a:spcPct val="0"/>
              </a:spcBef>
              <a:spcAft>
                <a:spcPts val="1800"/>
              </a:spcAft>
              <a:buFont typeface="Arial" panose="020B0604020202020204" pitchFamily="34" charset="0"/>
              <a:buChar char="•"/>
            </a:pPr>
            <a:r>
              <a:rPr lang="fr-FR" sz="3600" dirty="0">
                <a:solidFill>
                  <a:srgbClr val="F9FAFD"/>
                </a:solidFill>
                <a:latin typeface="Glacial Indifference" panose="020B0604020202020204" charset="0"/>
              </a:rPr>
              <a:t>les traductions en français se poursuivent</a:t>
            </a:r>
          </a:p>
          <a:p>
            <a:pPr marL="571500" lvl="0" indent="-571500" algn="just">
              <a:spcBef>
                <a:spcPct val="0"/>
              </a:spcBef>
              <a:spcAft>
                <a:spcPts val="1800"/>
              </a:spcAft>
              <a:buFont typeface="Arial" panose="020B0604020202020204" pitchFamily="34" charset="0"/>
              <a:buChar char="•"/>
            </a:pPr>
            <a:r>
              <a:rPr lang="fr-FR" sz="3600" dirty="0">
                <a:solidFill>
                  <a:srgbClr val="F9FAFD"/>
                </a:solidFill>
                <a:latin typeface="Glacial Indifference" panose="020B0604020202020204" charset="0"/>
              </a:rPr>
              <a:t>les humanistes défendent l’</a:t>
            </a:r>
            <a:r>
              <a:rPr lang="fr-FR" sz="3600" u="sng" dirty="0">
                <a:solidFill>
                  <a:srgbClr val="F9FAFD"/>
                </a:solidFill>
                <a:latin typeface="Glacial Indifference" panose="020B0604020202020204" charset="0"/>
              </a:rPr>
              <a:t>usage du français dans tout genre littéraire</a:t>
            </a:r>
            <a:r>
              <a:rPr lang="fr-FR" sz="3600" dirty="0">
                <a:solidFill>
                  <a:srgbClr val="F9FAFD"/>
                </a:solidFill>
                <a:latin typeface="Glacial Indifference" panose="020B0604020202020204" charset="0"/>
              </a:rPr>
              <a:t> → </a:t>
            </a:r>
            <a:r>
              <a:rPr lang="fr-FR" sz="3600" i="1" dirty="0">
                <a:solidFill>
                  <a:srgbClr val="F9FAFD"/>
                </a:solidFill>
                <a:latin typeface="Glacial Indifference" panose="020B0604020202020204" charset="0"/>
              </a:rPr>
              <a:t>Défense et illustration de la langue française</a:t>
            </a:r>
            <a:r>
              <a:rPr lang="fr-FR" sz="3600" dirty="0">
                <a:solidFill>
                  <a:srgbClr val="F9FAFD"/>
                </a:solidFill>
                <a:latin typeface="Glacial Indifference" panose="020B0604020202020204" charset="0"/>
              </a:rPr>
              <a:t> de Joachim Du Bellay</a:t>
            </a:r>
          </a:p>
          <a:p>
            <a:pPr marL="571500" lvl="0" indent="-571500" algn="just">
              <a:spcBef>
                <a:spcPct val="0"/>
              </a:spcBef>
              <a:spcAft>
                <a:spcPts val="1800"/>
              </a:spcAft>
              <a:buFont typeface="Arial" panose="020B0604020202020204" pitchFamily="34" charset="0"/>
              <a:buChar char="•"/>
            </a:pPr>
            <a:r>
              <a:rPr lang="fr-FR" sz="3600" u="sng" dirty="0">
                <a:solidFill>
                  <a:srgbClr val="F9FAFD"/>
                </a:solidFill>
                <a:latin typeface="Glacial Indifference" panose="020B0604020202020204" charset="0"/>
              </a:rPr>
              <a:t>premières réflexions sur la langue française de la part des grammairiens</a:t>
            </a:r>
            <a:r>
              <a:rPr lang="fr-FR" sz="3600" dirty="0">
                <a:solidFill>
                  <a:srgbClr val="F9FAFD"/>
                </a:solidFill>
                <a:latin typeface="Glacial Indifference" panose="020B0604020202020204" charset="0"/>
              </a:rPr>
              <a:t> et </a:t>
            </a:r>
            <a:r>
              <a:rPr lang="fr-FR" sz="3600" u="sng" dirty="0">
                <a:solidFill>
                  <a:srgbClr val="F9FAFD"/>
                </a:solidFill>
                <a:latin typeface="Glacial Indifference" panose="020B0604020202020204" charset="0"/>
              </a:rPr>
              <a:t>parution des premiers dictionnaires</a:t>
            </a:r>
            <a:r>
              <a:rPr lang="fr-FR" sz="3600" dirty="0">
                <a:solidFill>
                  <a:srgbClr val="F9FAFD"/>
                </a:solidFill>
                <a:latin typeface="Glacial Indifference" panose="020B0604020202020204" charset="0"/>
              </a:rPr>
              <a:t> </a:t>
            </a:r>
          </a:p>
          <a:p>
            <a:pPr lvl="0" algn="just">
              <a:spcBef>
                <a:spcPct val="0"/>
              </a:spcBef>
              <a:spcAft>
                <a:spcPts val="1800"/>
              </a:spcAft>
            </a:pPr>
            <a:r>
              <a:rPr lang="fr-FR" sz="3600" dirty="0">
                <a:solidFill>
                  <a:srgbClr val="F9FAFD"/>
                </a:solidFill>
                <a:latin typeface="Glacial Indifference" panose="020B0604020202020204" charset="0"/>
              </a:rPr>
              <a:t>	↓ </a:t>
            </a:r>
          </a:p>
          <a:p>
            <a:pPr lvl="0" algn="just">
              <a:spcBef>
                <a:spcPct val="0"/>
              </a:spcBef>
              <a:spcAft>
                <a:spcPts val="1800"/>
              </a:spcAft>
            </a:pPr>
            <a:r>
              <a:rPr lang="fr-FR" sz="3600" dirty="0">
                <a:solidFill>
                  <a:srgbClr val="F9FAFD"/>
                </a:solidFill>
                <a:latin typeface="Glacial Indifference" panose="020B0604020202020204" charset="0"/>
              </a:rPr>
              <a:t>objectif de fixer les règles de la langue française qui s’affirmait comme la langue du pouvoir (langue savante, de la science, juridique, littéraire, etc.), mais aussi de décrire et de mieux comprendre cette langue.</a:t>
            </a:r>
          </a:p>
        </p:txBody>
      </p:sp>
      <p:sp>
        <p:nvSpPr>
          <p:cNvPr id="4" name="TextBox 2">
            <a:extLst>
              <a:ext uri="{FF2B5EF4-FFF2-40B4-BE49-F238E27FC236}">
                <a16:creationId xmlns:a16="http://schemas.microsoft.com/office/drawing/2014/main" id="{FD812D0B-3AFD-8DCA-6D31-1E309F847EB2}"/>
              </a:ext>
            </a:extLst>
          </p:cNvPr>
          <p:cNvSpPr txBox="1"/>
          <p:nvPr/>
        </p:nvSpPr>
        <p:spPr>
          <a:xfrm>
            <a:off x="609600" y="800100"/>
            <a:ext cx="169926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de la Renaissance </a:t>
            </a:r>
            <a:r>
              <a:rPr lang="fr-FR" sz="4800" dirty="0">
                <a:solidFill>
                  <a:srgbClr val="F9FAFD"/>
                </a:solidFill>
                <a:latin typeface="Glacial Indifference" panose="020B0604020202020204" charset="0"/>
              </a:rPr>
              <a:t>- </a:t>
            </a:r>
            <a:r>
              <a:rPr lang="fr-FR" sz="4800" u="none" dirty="0">
                <a:solidFill>
                  <a:srgbClr val="F9FAFD"/>
                </a:solidFill>
                <a:latin typeface="Glacial Indifference" panose="020B0604020202020204" charset="0"/>
              </a:rPr>
              <a:t>XVI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2570960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1953FCAA-5242-D163-3FDA-8EEEAD0C0D03}"/>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699B8390-B076-3A5F-AFED-74309756BC49}"/>
              </a:ext>
            </a:extLst>
          </p:cNvPr>
          <p:cNvSpPr txBox="1"/>
          <p:nvPr/>
        </p:nvSpPr>
        <p:spPr>
          <a:xfrm>
            <a:off x="762000" y="2705100"/>
            <a:ext cx="16611600" cy="6057043"/>
          </a:xfrm>
          <a:prstGeom prst="rect">
            <a:avLst/>
          </a:prstGeom>
        </p:spPr>
        <p:txBody>
          <a:bodyPr wrap="square" lIns="0" tIns="0" rIns="0" bIns="0" rtlCol="0" anchor="t">
            <a:spAutoFit/>
          </a:bodyPr>
          <a:lstStyle/>
          <a:p>
            <a:pPr marL="0" lvl="0" indent="0" algn="just">
              <a:lnSpc>
                <a:spcPct val="110000"/>
              </a:lnSpc>
              <a:spcBef>
                <a:spcPct val="0"/>
              </a:spcBef>
            </a:pPr>
            <a:r>
              <a:rPr lang="fr-FR" sz="3600" u="sng" dirty="0">
                <a:solidFill>
                  <a:srgbClr val="F9FAFD"/>
                </a:solidFill>
                <a:latin typeface="Glacial Indifference" panose="020B0604020202020204" charset="0"/>
              </a:rPr>
              <a:t>Premières grammaires</a:t>
            </a:r>
            <a:r>
              <a:rPr lang="fr-FR" sz="3600" dirty="0">
                <a:solidFill>
                  <a:srgbClr val="F9FAFD"/>
                </a:solidFill>
                <a:latin typeface="Glacial Indifference" panose="020B0604020202020204" charset="0"/>
              </a:rPr>
              <a:t> → en particulier le </a:t>
            </a:r>
            <a:r>
              <a:rPr lang="fr-FR" sz="3600" i="1" u="sng" dirty="0">
                <a:solidFill>
                  <a:srgbClr val="F9FAFD"/>
                </a:solidFill>
                <a:latin typeface="Glacial Indifference" panose="020B0604020202020204" charset="0"/>
              </a:rPr>
              <a:t>Tretté de la grammere françoeze</a:t>
            </a:r>
            <a:r>
              <a:rPr lang="fr-FR" sz="3600" dirty="0">
                <a:solidFill>
                  <a:srgbClr val="F9FAFD"/>
                </a:solidFill>
                <a:latin typeface="Glacial Indifference" panose="020B0604020202020204" charset="0"/>
              </a:rPr>
              <a:t> (1550) de </a:t>
            </a:r>
            <a:r>
              <a:rPr lang="fr-FR" sz="3600" u="sng" dirty="0">
                <a:solidFill>
                  <a:srgbClr val="F9FAFD"/>
                </a:solidFill>
                <a:latin typeface="Glacial Indifference" panose="020B0604020202020204" charset="0"/>
              </a:rPr>
              <a:t>Louis Meigret</a:t>
            </a:r>
            <a:r>
              <a:rPr lang="fr-FR" sz="3600" dirty="0">
                <a:solidFill>
                  <a:srgbClr val="F9FAFD"/>
                </a:solidFill>
                <a:latin typeface="Glacial Indifference" panose="020B0604020202020204" charset="0"/>
              </a:rPr>
              <a:t>, qui pense que la langue est un devoir à la fois moral et social, lié au progrès de la connaissance et au maintien de la paix → ouvrage fondateur pour la reconnaissance de la communauté des locuteurs du français.</a:t>
            </a:r>
          </a:p>
          <a:p>
            <a:pPr marL="0" lvl="0" indent="0" algn="just">
              <a:lnSpc>
                <a:spcPct val="110000"/>
              </a:lnSpc>
              <a:spcBef>
                <a:spcPct val="0"/>
              </a:spcBef>
            </a:pPr>
            <a:endParaRPr lang="fr-FR" sz="3600" dirty="0">
              <a:solidFill>
                <a:srgbClr val="F9FAFD"/>
              </a:solidFill>
              <a:latin typeface="Glacial Indifference" panose="020B0604020202020204" charset="0"/>
            </a:endParaRPr>
          </a:p>
          <a:p>
            <a:pPr lvl="0" algn="just">
              <a:lnSpc>
                <a:spcPct val="110000"/>
              </a:lnSpc>
              <a:spcBef>
                <a:spcPct val="0"/>
              </a:spcBef>
            </a:pPr>
            <a:r>
              <a:rPr lang="fr-FR" sz="3600" u="sng" dirty="0">
                <a:solidFill>
                  <a:srgbClr val="F9FAFD"/>
                </a:solidFill>
                <a:latin typeface="Glacial Indifference" panose="020B0604020202020204" charset="0"/>
              </a:rPr>
              <a:t>Premiers dictionnaires</a:t>
            </a:r>
            <a:r>
              <a:rPr lang="fr-FR" sz="3600" dirty="0">
                <a:solidFill>
                  <a:srgbClr val="F9FAFD"/>
                </a:solidFill>
                <a:latin typeface="Glacial Indifference" panose="020B0604020202020204" charset="0"/>
              </a:rPr>
              <a:t> → </a:t>
            </a:r>
            <a:r>
              <a:rPr lang="fr-FR" sz="3600" u="sng" dirty="0">
                <a:solidFill>
                  <a:srgbClr val="F9FAFD"/>
                </a:solidFill>
                <a:latin typeface="Glacial Indifference" panose="020B0604020202020204" charset="0"/>
              </a:rPr>
              <a:t>Robert Estienne</a:t>
            </a:r>
            <a:r>
              <a:rPr lang="fr-FR" sz="3600" dirty="0">
                <a:solidFill>
                  <a:srgbClr val="F9FAFD"/>
                </a:solidFill>
                <a:latin typeface="Glacial Indifference" panose="020B0604020202020204" charset="0"/>
              </a:rPr>
              <a:t> élabore un </a:t>
            </a:r>
            <a:r>
              <a:rPr lang="fr-FR" sz="3600" u="sng" dirty="0">
                <a:solidFill>
                  <a:srgbClr val="F9FAFD"/>
                </a:solidFill>
                <a:latin typeface="Glacial Indifference" panose="020B0604020202020204" charset="0"/>
              </a:rPr>
              <a:t>dictionnaire latin-français</a:t>
            </a:r>
            <a:r>
              <a:rPr lang="fr-FR" sz="3600" dirty="0">
                <a:solidFill>
                  <a:srgbClr val="F9FAFD"/>
                </a:solidFill>
                <a:latin typeface="Glacial Indifference" panose="020B0604020202020204" charset="0"/>
              </a:rPr>
              <a:t> en 1532 et un </a:t>
            </a:r>
            <a:r>
              <a:rPr lang="fr-FR" sz="3600" u="sng" dirty="0">
                <a:solidFill>
                  <a:srgbClr val="F9FAFD"/>
                </a:solidFill>
                <a:latin typeface="Glacial Indifference" panose="020B0604020202020204" charset="0"/>
              </a:rPr>
              <a:t>dictionnaire français-latin</a:t>
            </a:r>
            <a:r>
              <a:rPr lang="fr-FR" sz="3600" dirty="0">
                <a:solidFill>
                  <a:srgbClr val="F9FAFD"/>
                </a:solidFill>
                <a:latin typeface="Glacial Indifference" panose="020B0604020202020204" charset="0"/>
              </a:rPr>
              <a:t> en 1539 </a:t>
            </a:r>
          </a:p>
          <a:p>
            <a:pPr lvl="0" algn="just">
              <a:lnSpc>
                <a:spcPct val="110000"/>
              </a:lnSpc>
              <a:spcBef>
                <a:spcPct val="0"/>
              </a:spcBef>
            </a:pPr>
            <a:r>
              <a:rPr lang="fr-FR" sz="3600" dirty="0">
                <a:solidFill>
                  <a:srgbClr val="F9FAFD"/>
                </a:solidFill>
                <a:latin typeface="Glacial Indifference" panose="020B0604020202020204" charset="0"/>
              </a:rPr>
              <a:t>	↓</a:t>
            </a:r>
          </a:p>
          <a:p>
            <a:pPr lvl="0" algn="just">
              <a:lnSpc>
                <a:spcPct val="110000"/>
              </a:lnSpc>
              <a:spcBef>
                <a:spcPct val="0"/>
              </a:spcBef>
            </a:pPr>
            <a:r>
              <a:rPr lang="fr-FR" sz="3600" dirty="0">
                <a:solidFill>
                  <a:srgbClr val="F9FAFD"/>
                </a:solidFill>
                <a:latin typeface="Glacial Indifference" panose="020B0604020202020204" charset="0"/>
              </a:rPr>
              <a:t>en 1549, de nombreuses entrées y sont ajoutées, relevant surtout de la langue juridique.</a:t>
            </a:r>
          </a:p>
        </p:txBody>
      </p:sp>
      <p:sp>
        <p:nvSpPr>
          <p:cNvPr id="4" name="TextBox 2">
            <a:extLst>
              <a:ext uri="{FF2B5EF4-FFF2-40B4-BE49-F238E27FC236}">
                <a16:creationId xmlns:a16="http://schemas.microsoft.com/office/drawing/2014/main" id="{74521E17-D83A-A8FA-8FF8-3FCE72DCB2E1}"/>
              </a:ext>
            </a:extLst>
          </p:cNvPr>
          <p:cNvSpPr txBox="1"/>
          <p:nvPr/>
        </p:nvSpPr>
        <p:spPr>
          <a:xfrm>
            <a:off x="609600" y="876300"/>
            <a:ext cx="169926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de la Renaissance </a:t>
            </a:r>
            <a:r>
              <a:rPr lang="fr-FR" sz="4800" dirty="0">
                <a:solidFill>
                  <a:srgbClr val="F9FAFD"/>
                </a:solidFill>
                <a:latin typeface="Glacial Indifference" panose="020B0604020202020204" charset="0"/>
              </a:rPr>
              <a:t>- </a:t>
            </a:r>
            <a:r>
              <a:rPr lang="fr-FR" sz="4800" u="none" dirty="0">
                <a:solidFill>
                  <a:srgbClr val="F9FAFD"/>
                </a:solidFill>
                <a:latin typeface="Glacial Indifference" panose="020B0604020202020204" charset="0"/>
              </a:rPr>
              <a:t>XVI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76390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12D53164-46C4-0199-5DCC-3E5C932CC704}"/>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BD7796BC-49DE-EFC0-8199-7DE41761A838}"/>
              </a:ext>
            </a:extLst>
          </p:cNvPr>
          <p:cNvSpPr txBox="1"/>
          <p:nvPr/>
        </p:nvSpPr>
        <p:spPr>
          <a:xfrm>
            <a:off x="609600" y="2705100"/>
            <a:ext cx="16764000" cy="6057043"/>
          </a:xfrm>
          <a:prstGeom prst="rect">
            <a:avLst/>
          </a:prstGeom>
        </p:spPr>
        <p:txBody>
          <a:bodyPr wrap="square" lIns="0" tIns="0" rIns="0" bIns="0" rtlCol="0" anchor="t">
            <a:spAutoFit/>
          </a:bodyPr>
          <a:lstStyle/>
          <a:p>
            <a:pPr marL="0" lvl="0" indent="0" algn="just">
              <a:lnSpc>
                <a:spcPct val="110000"/>
              </a:lnSpc>
              <a:spcBef>
                <a:spcPct val="0"/>
              </a:spcBef>
            </a:pPr>
            <a:r>
              <a:rPr lang="fr-FR" sz="3600" u="sng" dirty="0">
                <a:solidFill>
                  <a:srgbClr val="F9FAFD"/>
                </a:solidFill>
                <a:latin typeface="Glacial Indifference" panose="020B0604020202020204" charset="0"/>
              </a:rPr>
              <a:t>Le français dans la science</a:t>
            </a:r>
            <a:r>
              <a:rPr lang="fr-FR" sz="3600" dirty="0">
                <a:solidFill>
                  <a:srgbClr val="F9FAFD"/>
                </a:solidFill>
                <a:latin typeface="Glacial Indifference" panose="020B0604020202020204" charset="0"/>
              </a:rPr>
              <a:t> → dans ce domaine, la francisation de la langue vient des chirurgiens → le chirurgien Ambroise Paré, très connu, soutient son doctorat en français.</a:t>
            </a:r>
          </a:p>
          <a:p>
            <a:pPr marL="0" lvl="0" indent="0" algn="just">
              <a:lnSpc>
                <a:spcPct val="110000"/>
              </a:lnSpc>
              <a:spcBef>
                <a:spcPct val="0"/>
              </a:spcBef>
            </a:pPr>
            <a:endParaRPr lang="fr-FR" sz="3600" dirty="0">
              <a:solidFill>
                <a:srgbClr val="F9FAFD"/>
              </a:solidFill>
              <a:latin typeface="Glacial Indifference" panose="020B0604020202020204" charset="0"/>
            </a:endParaRPr>
          </a:p>
          <a:p>
            <a:pPr marL="0" lvl="0" indent="0" algn="just">
              <a:lnSpc>
                <a:spcPct val="110000"/>
              </a:lnSpc>
              <a:spcBef>
                <a:spcPct val="0"/>
              </a:spcBef>
            </a:pPr>
            <a:r>
              <a:rPr lang="fr-FR" sz="3600" u="sng" dirty="0">
                <a:solidFill>
                  <a:srgbClr val="F9FAFD"/>
                </a:solidFill>
                <a:latin typeface="Glacial Indifference" panose="020B0604020202020204" charset="0"/>
              </a:rPr>
              <a:t>Le français dans la religion</a:t>
            </a:r>
            <a:r>
              <a:rPr lang="fr-FR" sz="3600" dirty="0">
                <a:solidFill>
                  <a:srgbClr val="F9FAFD"/>
                </a:solidFill>
                <a:latin typeface="Glacial Indifference" panose="020B0604020202020204" charset="0"/>
              </a:rPr>
              <a:t> → en 1535, Olivetan (le cousin de Calvin) traduit pour la première fois en français la Bible à partir des textes originaux hébreux et grecs.</a:t>
            </a:r>
          </a:p>
          <a:p>
            <a:pPr marL="0" lvl="0" indent="0" algn="just">
              <a:lnSpc>
                <a:spcPct val="110000"/>
              </a:lnSpc>
              <a:spcBef>
                <a:spcPct val="0"/>
              </a:spcBef>
            </a:pPr>
            <a:endParaRPr lang="fr-FR" sz="3600" dirty="0">
              <a:solidFill>
                <a:srgbClr val="F9FAFD"/>
              </a:solidFill>
              <a:latin typeface="Glacial Indifference" panose="020B0604020202020204" charset="0"/>
            </a:endParaRPr>
          </a:p>
          <a:p>
            <a:pPr marL="0" lvl="0" indent="0" algn="just">
              <a:lnSpc>
                <a:spcPct val="110000"/>
              </a:lnSpc>
              <a:spcBef>
                <a:spcPct val="0"/>
              </a:spcBef>
            </a:pPr>
            <a:r>
              <a:rPr lang="fr-FR" sz="3600" u="sng" dirty="0">
                <a:solidFill>
                  <a:srgbClr val="F9FAFD"/>
                </a:solidFill>
                <a:latin typeface="Glacial Indifference" panose="020B0604020202020204" charset="0"/>
              </a:rPr>
              <a:t>Le français dans l’enseignement</a:t>
            </a:r>
            <a:r>
              <a:rPr lang="fr-FR" sz="3600" dirty="0">
                <a:solidFill>
                  <a:srgbClr val="F9FAFD"/>
                </a:solidFill>
                <a:latin typeface="Glacial Indifference" panose="020B0604020202020204" charset="0"/>
              </a:rPr>
              <a:t> → le latin demeure globalement la langue de l’enseignement, mais en 1530 le Collège Royal (futur Collège de France) est fondé, où quelques professeurs (pas tous) enseignent en français.</a:t>
            </a:r>
          </a:p>
        </p:txBody>
      </p:sp>
      <p:sp>
        <p:nvSpPr>
          <p:cNvPr id="4" name="TextBox 2">
            <a:extLst>
              <a:ext uri="{FF2B5EF4-FFF2-40B4-BE49-F238E27FC236}">
                <a16:creationId xmlns:a16="http://schemas.microsoft.com/office/drawing/2014/main" id="{35C00E9C-A674-D61E-1C20-23DEF06F5E01}"/>
              </a:ext>
            </a:extLst>
          </p:cNvPr>
          <p:cNvSpPr txBox="1"/>
          <p:nvPr/>
        </p:nvSpPr>
        <p:spPr>
          <a:xfrm>
            <a:off x="609600" y="876300"/>
            <a:ext cx="169926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de la Renaissance </a:t>
            </a:r>
            <a:r>
              <a:rPr lang="fr-FR" sz="4800" dirty="0">
                <a:solidFill>
                  <a:srgbClr val="F9FAFD"/>
                </a:solidFill>
                <a:latin typeface="Glacial Indifference" panose="020B0604020202020204" charset="0"/>
              </a:rPr>
              <a:t>- </a:t>
            </a:r>
            <a:r>
              <a:rPr lang="fr-FR" sz="4800" u="none" dirty="0">
                <a:solidFill>
                  <a:srgbClr val="F9FAFD"/>
                </a:solidFill>
                <a:latin typeface="Glacial Indifference" panose="020B0604020202020204" charset="0"/>
              </a:rPr>
              <a:t>XVI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1795696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C7330267-407C-10DF-9E2C-251BDF8CC3C8}"/>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13AD40B5-1B3D-8651-25C0-29AD6F5FCBFD}"/>
              </a:ext>
            </a:extLst>
          </p:cNvPr>
          <p:cNvSpPr txBox="1"/>
          <p:nvPr/>
        </p:nvSpPr>
        <p:spPr>
          <a:xfrm>
            <a:off x="685800" y="2552700"/>
            <a:ext cx="16901160" cy="5986254"/>
          </a:xfrm>
          <a:prstGeom prst="rect">
            <a:avLst/>
          </a:prstGeom>
        </p:spPr>
        <p:txBody>
          <a:bodyPr wrap="square" lIns="0" tIns="0" rIns="0" bIns="0" rtlCol="0" anchor="t">
            <a:spAutoFit/>
          </a:bodyPr>
          <a:lstStyle/>
          <a:p>
            <a:pPr marL="0" lvl="0" indent="0" algn="just">
              <a:lnSpc>
                <a:spcPct val="110000"/>
              </a:lnSpc>
              <a:spcBef>
                <a:spcPct val="0"/>
              </a:spcBef>
            </a:pPr>
            <a:r>
              <a:rPr lang="fr-FR" sz="3600" u="sng" dirty="0">
                <a:solidFill>
                  <a:srgbClr val="F9FAFD"/>
                </a:solidFill>
                <a:latin typeface="Glacial Indifference" panose="020B0604020202020204" charset="0"/>
              </a:rPr>
              <a:t>Politique des rois</a:t>
            </a:r>
            <a:r>
              <a:rPr lang="fr-FR" sz="3600" dirty="0">
                <a:solidFill>
                  <a:srgbClr val="F9FAFD"/>
                </a:solidFill>
                <a:latin typeface="Glacial Indifference" panose="020B0604020202020204" charset="0"/>
              </a:rPr>
              <a:t> de France → les dialectes ne sont pas interdits, mais on encourage à utiliser le français dans les textes littéraires et artistiques.</a:t>
            </a:r>
          </a:p>
          <a:p>
            <a:pPr marL="0" lvl="0" indent="0" algn="just">
              <a:lnSpc>
                <a:spcPct val="110000"/>
              </a:lnSpc>
              <a:spcBef>
                <a:spcPct val="0"/>
              </a:spcBef>
              <a:spcAft>
                <a:spcPts val="1200"/>
              </a:spcAft>
            </a:pPr>
            <a:endParaRPr lang="fr-FR" sz="3600" dirty="0">
              <a:solidFill>
                <a:srgbClr val="F9FAFD"/>
              </a:solidFill>
              <a:latin typeface="Glacial Indifference" panose="020B0604020202020204" charset="0"/>
            </a:endParaRPr>
          </a:p>
          <a:p>
            <a:pPr marL="0" lvl="0" indent="0" algn="just">
              <a:lnSpc>
                <a:spcPct val="110000"/>
              </a:lnSpc>
              <a:spcBef>
                <a:spcPct val="0"/>
              </a:spcBef>
              <a:spcAft>
                <a:spcPts val="1800"/>
              </a:spcAft>
            </a:pPr>
            <a:r>
              <a:rPr lang="fr-FR" sz="3600" u="sng" dirty="0">
                <a:solidFill>
                  <a:srgbClr val="F9FAFD"/>
                </a:solidFill>
                <a:latin typeface="Glacial Indifference" panose="020B0604020202020204" charset="0"/>
              </a:rPr>
              <a:t>Ordonnance de Villers-Cotterêts promulguée par François I</a:t>
            </a:r>
            <a:r>
              <a:rPr lang="fr-FR" sz="3600" dirty="0">
                <a:solidFill>
                  <a:srgbClr val="F9FAFD"/>
                </a:solidFill>
                <a:latin typeface="Glacial Indifference" panose="020B0604020202020204" charset="0"/>
              </a:rPr>
              <a:t> (</a:t>
            </a:r>
            <a:r>
              <a:rPr lang="fr-FR" sz="3600" u="sng" dirty="0">
                <a:solidFill>
                  <a:srgbClr val="F9FAFD"/>
                </a:solidFill>
                <a:latin typeface="Glacial Indifference" panose="020B0604020202020204" charset="0"/>
              </a:rPr>
              <a:t>1539</a:t>
            </a:r>
            <a:r>
              <a:rPr lang="fr-FR" sz="3600" dirty="0">
                <a:solidFill>
                  <a:srgbClr val="F9FAFD"/>
                </a:solidFill>
                <a:latin typeface="Glacial Indifference" panose="020B0604020202020204" charset="0"/>
              </a:rPr>
              <a:t>) → victoire du français (sur le latin) comme langue officielle de l’État. </a:t>
            </a:r>
          </a:p>
          <a:p>
            <a:pPr marL="0" lvl="0" indent="0" algn="just">
              <a:lnSpc>
                <a:spcPct val="110000"/>
              </a:lnSpc>
              <a:spcBef>
                <a:spcPct val="0"/>
              </a:spcBef>
              <a:spcAft>
                <a:spcPts val="1200"/>
              </a:spcAft>
            </a:pPr>
            <a:r>
              <a:rPr lang="fr-FR" sz="3600" dirty="0">
                <a:solidFill>
                  <a:srgbClr val="F9FAFD"/>
                </a:solidFill>
                <a:latin typeface="Glacial Indifference" panose="020B0604020202020204" charset="0"/>
              </a:rPr>
              <a:t>			↓</a:t>
            </a:r>
          </a:p>
          <a:p>
            <a:pPr marL="0" lvl="0" indent="0" algn="just">
              <a:lnSpc>
                <a:spcPct val="110000"/>
              </a:lnSpc>
              <a:spcBef>
                <a:spcPct val="0"/>
              </a:spcBef>
              <a:spcAft>
                <a:spcPts val="1800"/>
              </a:spcAft>
            </a:pPr>
            <a:r>
              <a:rPr lang="fr-FR" sz="3600" dirty="0">
                <a:solidFill>
                  <a:srgbClr val="F9FAFD"/>
                </a:solidFill>
                <a:latin typeface="Glacial Indifference" panose="020B0604020202020204" charset="0"/>
              </a:rPr>
              <a:t>les </a:t>
            </a:r>
            <a:r>
              <a:rPr lang="fr-FR" sz="3600" u="sng" dirty="0">
                <a:solidFill>
                  <a:srgbClr val="F9FAFD"/>
                </a:solidFill>
                <a:latin typeface="Glacial Indifference" panose="020B0604020202020204" charset="0"/>
              </a:rPr>
              <a:t>articles 110 et 111</a:t>
            </a:r>
            <a:r>
              <a:rPr lang="fr-FR" sz="3600" dirty="0">
                <a:solidFill>
                  <a:srgbClr val="F9FAFD"/>
                </a:solidFill>
                <a:latin typeface="Glacial Indifference" panose="020B0604020202020204" charset="0"/>
              </a:rPr>
              <a:t> de l’Ordonnance décrètent que tous les actes administratifs et judiciaires seront rédigés en français, dans un but à la fois de clarté et d’unification linguistique.</a:t>
            </a:r>
          </a:p>
        </p:txBody>
      </p:sp>
      <p:sp>
        <p:nvSpPr>
          <p:cNvPr id="4" name="TextBox 2">
            <a:extLst>
              <a:ext uri="{FF2B5EF4-FFF2-40B4-BE49-F238E27FC236}">
                <a16:creationId xmlns:a16="http://schemas.microsoft.com/office/drawing/2014/main" id="{C2997C16-A4C7-FDCA-A6DF-7B719B259E36}"/>
              </a:ext>
            </a:extLst>
          </p:cNvPr>
          <p:cNvSpPr txBox="1"/>
          <p:nvPr/>
        </p:nvSpPr>
        <p:spPr>
          <a:xfrm>
            <a:off x="594360" y="723900"/>
            <a:ext cx="169926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de la Renaissance </a:t>
            </a:r>
            <a:r>
              <a:rPr lang="fr-FR" sz="4800" dirty="0">
                <a:solidFill>
                  <a:srgbClr val="F9FAFD"/>
                </a:solidFill>
                <a:latin typeface="Glacial Indifference" panose="020B0604020202020204" charset="0"/>
              </a:rPr>
              <a:t>- </a:t>
            </a:r>
            <a:r>
              <a:rPr lang="fr-FR" sz="4800" u="none" dirty="0">
                <a:solidFill>
                  <a:srgbClr val="F9FAFD"/>
                </a:solidFill>
                <a:latin typeface="Glacial Indifference" panose="020B0604020202020204" charset="0"/>
              </a:rPr>
              <a:t>XVI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4180527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18CBC75-DF58-4E1D-E48B-62AD829AEBA3}"/>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9EF87286-46A7-8145-AA94-8C357236EC5F}"/>
              </a:ext>
            </a:extLst>
          </p:cNvPr>
          <p:cNvSpPr txBox="1"/>
          <p:nvPr/>
        </p:nvSpPr>
        <p:spPr>
          <a:xfrm>
            <a:off x="762000" y="2857500"/>
            <a:ext cx="16824960" cy="3065904"/>
          </a:xfrm>
          <a:prstGeom prst="rect">
            <a:avLst/>
          </a:prstGeom>
        </p:spPr>
        <p:txBody>
          <a:bodyPr wrap="square" lIns="0" tIns="0" rIns="0" bIns="0" rtlCol="0" anchor="t">
            <a:spAutoFit/>
          </a:bodyPr>
          <a:lstStyle/>
          <a:p>
            <a:pPr marL="0" lvl="0" indent="0" algn="just">
              <a:lnSpc>
                <a:spcPct val="110000"/>
              </a:lnSpc>
              <a:spcBef>
                <a:spcPct val="0"/>
              </a:spcBef>
            </a:pPr>
            <a:r>
              <a:rPr lang="fr-FR" sz="3700" dirty="0">
                <a:solidFill>
                  <a:srgbClr val="F9FAFD"/>
                </a:solidFill>
                <a:latin typeface="Glacial Indifference" panose="020B0604020202020204" charset="0"/>
              </a:rPr>
              <a:t>Ordonnance de Villers-Cotterêts — articles 110 et 111</a:t>
            </a:r>
          </a:p>
          <a:p>
            <a:pPr marL="0" lvl="0" indent="0" algn="just">
              <a:lnSpc>
                <a:spcPct val="110000"/>
              </a:lnSpc>
              <a:spcBef>
                <a:spcPct val="0"/>
              </a:spcBef>
            </a:pPr>
            <a:endParaRPr lang="fr-FR" sz="3800" dirty="0">
              <a:solidFill>
                <a:srgbClr val="F9FAFD"/>
              </a:solidFill>
              <a:latin typeface="Glacial Indifference" panose="020B0604020202020204" charset="0"/>
            </a:endParaRPr>
          </a:p>
          <a:p>
            <a:pPr marL="0" lvl="0" indent="0" algn="just">
              <a:lnSpc>
                <a:spcPct val="110000"/>
              </a:lnSpc>
              <a:spcBef>
                <a:spcPct val="0"/>
              </a:spcBef>
            </a:pPr>
            <a:r>
              <a:rPr lang="fr-FR" sz="3600" u="sng" dirty="0">
                <a:solidFill>
                  <a:srgbClr val="F9FAFD"/>
                </a:solidFill>
                <a:latin typeface="Glacial Indifference" panose="020B0604020202020204" charset="0"/>
              </a:rPr>
              <a:t>Article 110</a:t>
            </a:r>
            <a:r>
              <a:rPr lang="fr-FR" sz="3600" dirty="0">
                <a:solidFill>
                  <a:srgbClr val="F9FAFD"/>
                </a:solidFill>
                <a:latin typeface="Glacial Indifference" panose="020B0604020202020204" charset="0"/>
              </a:rPr>
              <a:t> : « Afin qu’il n’y ait cause de douter sur l’intelligence des arrêts de justice, nous voulons et ordonnons qu’ils soient faits et écrits si clairement, qu’il n’y ait, ni puisse avoir, aucune ambiguïté ou incertitude, ni lieu à demander interprétation ».</a:t>
            </a:r>
          </a:p>
        </p:txBody>
      </p:sp>
      <p:sp>
        <p:nvSpPr>
          <p:cNvPr id="4" name="TextBox 2">
            <a:extLst>
              <a:ext uri="{FF2B5EF4-FFF2-40B4-BE49-F238E27FC236}">
                <a16:creationId xmlns:a16="http://schemas.microsoft.com/office/drawing/2014/main" id="{81613276-4E76-CA98-2999-5742B8CA5E69}"/>
              </a:ext>
            </a:extLst>
          </p:cNvPr>
          <p:cNvSpPr txBox="1"/>
          <p:nvPr/>
        </p:nvSpPr>
        <p:spPr>
          <a:xfrm>
            <a:off x="594360" y="966986"/>
            <a:ext cx="169926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de la Renaissance </a:t>
            </a:r>
            <a:r>
              <a:rPr lang="fr-FR" sz="4800" dirty="0">
                <a:solidFill>
                  <a:srgbClr val="F9FAFD"/>
                </a:solidFill>
                <a:latin typeface="Glacial Indifference" panose="020B0604020202020204" charset="0"/>
              </a:rPr>
              <a:t>- </a:t>
            </a:r>
            <a:r>
              <a:rPr lang="fr-FR" sz="4800" u="none" dirty="0">
                <a:solidFill>
                  <a:srgbClr val="F9FAFD"/>
                </a:solidFill>
                <a:latin typeface="Glacial Indifference" panose="020B0604020202020204" charset="0"/>
              </a:rPr>
              <a:t>XVI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81038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E5FA8ED8-5633-A559-D5B2-B9AC3A5853B2}"/>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1647E9A4-CC10-D922-4EEA-D1D8B5009992}"/>
              </a:ext>
            </a:extLst>
          </p:cNvPr>
          <p:cNvSpPr txBox="1"/>
          <p:nvPr/>
        </p:nvSpPr>
        <p:spPr>
          <a:xfrm>
            <a:off x="685800" y="2705100"/>
            <a:ext cx="16764000" cy="5503494"/>
          </a:xfrm>
          <a:prstGeom prst="rect">
            <a:avLst/>
          </a:prstGeom>
        </p:spPr>
        <p:txBody>
          <a:bodyPr wrap="square" lIns="0" tIns="0" rIns="0" bIns="0" rtlCol="0" anchor="t">
            <a:spAutoFit/>
          </a:bodyPr>
          <a:lstStyle/>
          <a:p>
            <a:pPr marL="0" lvl="0" indent="0" algn="just">
              <a:lnSpc>
                <a:spcPct val="110000"/>
              </a:lnSpc>
              <a:spcBef>
                <a:spcPct val="0"/>
              </a:spcBef>
            </a:pPr>
            <a:r>
              <a:rPr lang="fr-FR" sz="3700" dirty="0">
                <a:solidFill>
                  <a:srgbClr val="F9FAFD"/>
                </a:solidFill>
                <a:latin typeface="Glacial Indifference" panose="020B0604020202020204" charset="0"/>
              </a:rPr>
              <a:t>Ordonnance de Villers-Cotterêts — articles 110 et 111</a:t>
            </a:r>
          </a:p>
          <a:p>
            <a:pPr marL="0" lvl="0" indent="0" algn="just">
              <a:lnSpc>
                <a:spcPct val="110000"/>
              </a:lnSpc>
              <a:spcBef>
                <a:spcPct val="0"/>
              </a:spcBef>
            </a:pPr>
            <a:endParaRPr lang="fr-FR" sz="3800" dirty="0">
              <a:solidFill>
                <a:srgbClr val="F9FAFD"/>
              </a:solidFill>
              <a:latin typeface="Glacial Indifference" panose="020B0604020202020204" charset="0"/>
            </a:endParaRPr>
          </a:p>
          <a:p>
            <a:pPr marL="0" lvl="0" indent="0" algn="just">
              <a:lnSpc>
                <a:spcPct val="110000"/>
              </a:lnSpc>
              <a:spcBef>
                <a:spcPct val="0"/>
              </a:spcBef>
            </a:pPr>
            <a:r>
              <a:rPr lang="fr-FR" sz="3600" u="sng" dirty="0">
                <a:solidFill>
                  <a:srgbClr val="F9FAFD"/>
                </a:solidFill>
                <a:latin typeface="Glacial Indifference" panose="020B0604020202020204" charset="0"/>
              </a:rPr>
              <a:t>Article 111</a:t>
            </a:r>
            <a:r>
              <a:rPr lang="fr-FR" sz="3600" dirty="0">
                <a:solidFill>
                  <a:srgbClr val="F9FAFD"/>
                </a:solidFill>
                <a:latin typeface="Glacial Indifference" panose="020B0604020202020204" charset="0"/>
              </a:rPr>
              <a:t> : « Et pour ce que telles choses sont souvent advenues sur l’intelligence des mots latins contenus dans lesdits arrêts, nous voulons dorénavant que tous arrêts, ensemble toutes autres procédures, soit de nos cours souveraines et autres subalternes et inférieures, soit de registres, enquêtes, contrats, commissions, sentences, testaments, et autres quelconques actes et exploits de justice, soient prononcés, enregistrés et délivrés aux parties, en langage maternel français et non autrement ».</a:t>
            </a:r>
          </a:p>
        </p:txBody>
      </p:sp>
      <p:sp>
        <p:nvSpPr>
          <p:cNvPr id="4" name="TextBox 2">
            <a:extLst>
              <a:ext uri="{FF2B5EF4-FFF2-40B4-BE49-F238E27FC236}">
                <a16:creationId xmlns:a16="http://schemas.microsoft.com/office/drawing/2014/main" id="{09B4587A-6848-6131-6D6C-F543A4F8F1BD}"/>
              </a:ext>
            </a:extLst>
          </p:cNvPr>
          <p:cNvSpPr txBox="1"/>
          <p:nvPr/>
        </p:nvSpPr>
        <p:spPr>
          <a:xfrm>
            <a:off x="594360" y="814586"/>
            <a:ext cx="169926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de la Renaissance </a:t>
            </a:r>
            <a:r>
              <a:rPr lang="fr-FR" sz="4800" dirty="0">
                <a:solidFill>
                  <a:srgbClr val="F9FAFD"/>
                </a:solidFill>
                <a:latin typeface="Glacial Indifference" panose="020B0604020202020204" charset="0"/>
              </a:rPr>
              <a:t>- </a:t>
            </a:r>
            <a:r>
              <a:rPr lang="fr-FR" sz="4800" u="none" dirty="0">
                <a:solidFill>
                  <a:srgbClr val="F9FAFD"/>
                </a:solidFill>
                <a:latin typeface="Glacial Indifference" panose="020B0604020202020204" charset="0"/>
              </a:rPr>
              <a:t>XVI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33397797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30D5B36-85B3-BE24-D73D-1E3C2898E0D5}"/>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84BD478B-7163-25B6-CED9-4201A5314050}"/>
              </a:ext>
            </a:extLst>
          </p:cNvPr>
          <p:cNvSpPr txBox="1"/>
          <p:nvPr/>
        </p:nvSpPr>
        <p:spPr>
          <a:xfrm>
            <a:off x="685800" y="2247900"/>
            <a:ext cx="16764000" cy="7334315"/>
          </a:xfrm>
          <a:prstGeom prst="rect">
            <a:avLst/>
          </a:prstGeom>
        </p:spPr>
        <p:txBody>
          <a:bodyPr wrap="square" lIns="0" tIns="0" rIns="0" bIns="0" rtlCol="0" anchor="t">
            <a:spAutoFit/>
          </a:bodyPr>
          <a:lstStyle/>
          <a:p>
            <a:pPr marL="0" lvl="0" indent="0" algn="just">
              <a:spcBef>
                <a:spcPct val="0"/>
              </a:spcBef>
              <a:spcAft>
                <a:spcPts val="600"/>
              </a:spcAft>
            </a:pPr>
            <a:r>
              <a:rPr lang="fr-FR" sz="3700" u="sng" dirty="0">
                <a:solidFill>
                  <a:srgbClr val="F9FAFD"/>
                </a:solidFill>
                <a:latin typeface="Glacial Indifference" panose="020B0604020202020204" charset="0"/>
              </a:rPr>
              <a:t>Importance juridique liée à la transcription des coutumes</a:t>
            </a:r>
          </a:p>
          <a:p>
            <a:pPr marL="0" lvl="0" indent="0" algn="just">
              <a:spcBef>
                <a:spcPct val="0"/>
              </a:spcBef>
              <a:spcAft>
                <a:spcPts val="600"/>
              </a:spcAft>
            </a:pPr>
            <a:r>
              <a:rPr lang="fr-FR" sz="3600" dirty="0">
                <a:solidFill>
                  <a:srgbClr val="F9FAFD"/>
                </a:solidFill>
                <a:latin typeface="Glacial Indifference" panose="020B0604020202020204" charset="0"/>
              </a:rPr>
              <a:t>	↓</a:t>
            </a:r>
          </a:p>
          <a:p>
            <a:pPr marL="0" lvl="0" indent="0" algn="just">
              <a:lnSpc>
                <a:spcPct val="110000"/>
              </a:lnSpc>
              <a:spcBef>
                <a:spcPct val="0"/>
              </a:spcBef>
            </a:pPr>
            <a:r>
              <a:rPr lang="fr-FR" sz="3600" dirty="0">
                <a:solidFill>
                  <a:srgbClr val="F9FAFD"/>
                </a:solidFill>
                <a:latin typeface="Glacial Indifference" panose="020B0604020202020204" charset="0"/>
              </a:rPr>
              <a:t>L'ordonnance de Villers-Cotterêts s'inscrit dans une série de décisions royales visées à </a:t>
            </a:r>
            <a:r>
              <a:rPr lang="fr-FR" sz="3600" u="sng" dirty="0">
                <a:solidFill>
                  <a:srgbClr val="F9FAFD"/>
                </a:solidFill>
                <a:latin typeface="Glacial Indifference" panose="020B0604020202020204" charset="0"/>
              </a:rPr>
              <a:t>remplacer progressivement le latin avec le français dans les actes du droit</a:t>
            </a:r>
            <a:r>
              <a:rPr lang="fr-FR" sz="3600" dirty="0">
                <a:solidFill>
                  <a:srgbClr val="F9FAFD"/>
                </a:solidFill>
                <a:latin typeface="Glacial Indifference" panose="020B0604020202020204" charset="0"/>
              </a:rPr>
              <a:t>.</a:t>
            </a:r>
          </a:p>
          <a:p>
            <a:pPr marL="0" lvl="0" indent="0" algn="just">
              <a:lnSpc>
                <a:spcPct val="110000"/>
              </a:lnSpc>
              <a:spcBef>
                <a:spcPct val="0"/>
              </a:spcBef>
            </a:pPr>
            <a:r>
              <a:rPr lang="fr-FR" sz="3600" dirty="0">
                <a:solidFill>
                  <a:srgbClr val="F9FAFD"/>
                </a:solidFill>
                <a:latin typeface="Glacial Indifference" panose="020B0604020202020204" charset="0"/>
              </a:rPr>
              <a:t>	</a:t>
            </a:r>
          </a:p>
          <a:p>
            <a:pPr marL="0" lvl="0" indent="0" algn="just">
              <a:lnSpc>
                <a:spcPct val="110000"/>
              </a:lnSpc>
              <a:spcBef>
                <a:spcPct val="0"/>
              </a:spcBef>
            </a:pPr>
            <a:r>
              <a:rPr lang="fr-FR" sz="3600" dirty="0">
                <a:solidFill>
                  <a:srgbClr val="F9FAFD"/>
                </a:solidFill>
                <a:latin typeface="Glacial Indifference" panose="020B0604020202020204" charset="0"/>
              </a:rPr>
              <a:t>Droit coutumier → qui se base sur les coutumes → ses dispositions étaient consacrées par l’usage et s’établissaient dans les rapports entre les individus, les formes de possession ou d’usage des sols, les poids et mesures, les droits féodaux, les droits et attributions des différentes communautés en ce qui concernait la politique, civile et criminelle, le droit des élections et des successions, les droits et obligations concernant le mariage, les eaux et forêts, les procédures judiciaires… Il était aussi à l’origine des lois fondamentales du royaume et du droit des gens.</a:t>
            </a:r>
          </a:p>
        </p:txBody>
      </p:sp>
      <p:sp>
        <p:nvSpPr>
          <p:cNvPr id="4" name="TextBox 2">
            <a:extLst>
              <a:ext uri="{FF2B5EF4-FFF2-40B4-BE49-F238E27FC236}">
                <a16:creationId xmlns:a16="http://schemas.microsoft.com/office/drawing/2014/main" id="{209C0887-5AFD-D661-B5DD-50693116CF67}"/>
              </a:ext>
            </a:extLst>
          </p:cNvPr>
          <p:cNvSpPr txBox="1"/>
          <p:nvPr/>
        </p:nvSpPr>
        <p:spPr>
          <a:xfrm>
            <a:off x="594360" y="571500"/>
            <a:ext cx="169926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de la Renaissance </a:t>
            </a:r>
            <a:r>
              <a:rPr lang="fr-FR" sz="4800" dirty="0">
                <a:solidFill>
                  <a:srgbClr val="F9FAFD"/>
                </a:solidFill>
                <a:latin typeface="Glacial Indifference" panose="020B0604020202020204" charset="0"/>
              </a:rPr>
              <a:t>- </a:t>
            </a:r>
            <a:r>
              <a:rPr lang="fr-FR" sz="4800" u="none" dirty="0">
                <a:solidFill>
                  <a:srgbClr val="F9FAFD"/>
                </a:solidFill>
                <a:latin typeface="Glacial Indifference" panose="020B0604020202020204" charset="0"/>
              </a:rPr>
              <a:t>XVI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3746700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4E6AE3BE-F4F8-3067-5B88-7D96FDFAD66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49C2AC2-EEF2-1300-499C-BB8088A9D7E2}"/>
              </a:ext>
            </a:extLst>
          </p:cNvPr>
          <p:cNvSpPr txBox="1"/>
          <p:nvPr/>
        </p:nvSpPr>
        <p:spPr>
          <a:xfrm>
            <a:off x="1028700" y="1652786"/>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(XVII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 XVIII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siècles)</a:t>
            </a:r>
            <a:endParaRPr lang="fr-FR" sz="48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159815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3208AC50-2B22-F98C-ED77-1C6BCB5E5A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AF18F8B-AE85-9634-C8EB-3A2CDE426729}"/>
              </a:ext>
            </a:extLst>
          </p:cNvPr>
          <p:cNvSpPr txBox="1"/>
          <p:nvPr/>
        </p:nvSpPr>
        <p:spPr>
          <a:xfrm>
            <a:off x="876300" y="5715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5119FAE0-DB9A-A207-8FC5-E67E9DD7062C}"/>
              </a:ext>
            </a:extLst>
          </p:cNvPr>
          <p:cNvSpPr txBox="1"/>
          <p:nvPr/>
        </p:nvSpPr>
        <p:spPr>
          <a:xfrm>
            <a:off x="990600" y="2247900"/>
            <a:ext cx="16116300" cy="7442037"/>
          </a:xfrm>
          <a:prstGeom prst="rect">
            <a:avLst/>
          </a:prstGeom>
        </p:spPr>
        <p:txBody>
          <a:bodyPr wrap="square" lIns="0" tIns="0" rIns="0" bIns="0" rtlCol="0" anchor="t">
            <a:spAutoFit/>
          </a:bodyPr>
          <a:lstStyle/>
          <a:p>
            <a:pPr marL="0" lvl="0" indent="0" algn="just">
              <a:lnSpc>
                <a:spcPct val="110000"/>
              </a:lnSpc>
              <a:spcBef>
                <a:spcPct val="0"/>
              </a:spcBef>
              <a:spcAft>
                <a:spcPts val="600"/>
              </a:spcAft>
            </a:pPr>
            <a:r>
              <a:rPr lang="fr-FR" sz="3600" dirty="0">
                <a:solidFill>
                  <a:srgbClr val="F9FAFD"/>
                </a:solidFill>
                <a:latin typeface="Glacial Indifference" panose="020B0604020202020204" charset="0"/>
              </a:rPr>
              <a:t>Époque déterminante → mouvement culturel qui tend vers l’</a:t>
            </a:r>
            <a:r>
              <a:rPr lang="fr-FR" sz="3600" u="sng" dirty="0">
                <a:solidFill>
                  <a:srgbClr val="F9FAFD"/>
                </a:solidFill>
                <a:latin typeface="Glacial Indifference" panose="020B0604020202020204" charset="0"/>
              </a:rPr>
              <a:t>uniformisation</a:t>
            </a:r>
            <a:r>
              <a:rPr lang="fr-FR" sz="3600" dirty="0">
                <a:solidFill>
                  <a:srgbClr val="F9FAFD"/>
                </a:solidFill>
                <a:latin typeface="Glacial Indifference" panose="020B0604020202020204" charset="0"/>
              </a:rPr>
              <a:t> et le </a:t>
            </a:r>
            <a:r>
              <a:rPr lang="fr-FR" sz="3600" u="sng" dirty="0">
                <a:solidFill>
                  <a:srgbClr val="F9FAFD"/>
                </a:solidFill>
                <a:latin typeface="Glacial Indifference" panose="020B0604020202020204" charset="0"/>
              </a:rPr>
              <a:t>prescriptivisme</a:t>
            </a:r>
            <a:endParaRPr lang="fr-FR" sz="3600" dirty="0">
              <a:solidFill>
                <a:srgbClr val="F9FAFD"/>
              </a:solidFill>
              <a:latin typeface="Glacial Indifference" panose="020B0604020202020204" charset="0"/>
            </a:endParaRPr>
          </a:p>
          <a:p>
            <a:pPr marL="0" lvl="0" indent="0" algn="just">
              <a:lnSpc>
                <a:spcPct val="110000"/>
              </a:lnSpc>
              <a:spcBef>
                <a:spcPct val="0"/>
              </a:spcBef>
              <a:spcAft>
                <a:spcPts val="600"/>
              </a:spcAft>
            </a:pPr>
            <a:r>
              <a:rPr lang="fr-FR" sz="3600" dirty="0">
                <a:solidFill>
                  <a:srgbClr val="F9FAFD"/>
                </a:solidFill>
                <a:latin typeface="Glacial Indifference" panose="020B0604020202020204" charset="0"/>
              </a:rPr>
              <a:t>	↓</a:t>
            </a:r>
          </a:p>
          <a:p>
            <a:pPr algn="just">
              <a:lnSpc>
                <a:spcPct val="110000"/>
              </a:lnSpc>
              <a:spcBef>
                <a:spcPct val="0"/>
              </a:spcBef>
              <a:spcAft>
                <a:spcPts val="600"/>
              </a:spcAft>
            </a:pPr>
            <a:r>
              <a:rPr lang="fr-FR" sz="3600" u="sng" dirty="0">
                <a:solidFill>
                  <a:srgbClr val="F9FAFD"/>
                </a:solidFill>
                <a:latin typeface="Glacial Indifference" panose="020B0604020202020204" charset="0"/>
              </a:rPr>
              <a:t>Uniformisation</a:t>
            </a:r>
            <a:r>
              <a:rPr lang="fr-FR" sz="3600" dirty="0">
                <a:solidFill>
                  <a:srgbClr val="F9FAFD"/>
                </a:solidFill>
                <a:latin typeface="Glacial Indifference" panose="020B0604020202020204" charset="0"/>
              </a:rPr>
              <a:t> → déjà avant le XVII</a:t>
            </a:r>
            <a:r>
              <a:rPr lang="fr-FR" sz="3600" baseline="30000" dirty="0">
                <a:solidFill>
                  <a:srgbClr val="F9FAFD"/>
                </a:solidFill>
                <a:latin typeface="Glacial Indifference" panose="020B0604020202020204" charset="0"/>
              </a:rPr>
              <a:t>ème</a:t>
            </a:r>
            <a:r>
              <a:rPr lang="fr-FR" sz="3600" dirty="0">
                <a:solidFill>
                  <a:srgbClr val="F9FAFD"/>
                </a:solidFill>
                <a:latin typeface="Glacial Indifference" panose="020B0604020202020204" charset="0"/>
              </a:rPr>
              <a:t> siècle, le français, bien qu’encore fluctuant, a commencé son processus de standardisation à travers les grammaires et les dictionnaires</a:t>
            </a:r>
          </a:p>
          <a:p>
            <a:pPr algn="just">
              <a:lnSpc>
                <a:spcPct val="110000"/>
              </a:lnSpc>
              <a:spcBef>
                <a:spcPct val="0"/>
              </a:spcBef>
              <a:spcAft>
                <a:spcPts val="600"/>
              </a:spcAft>
            </a:pPr>
            <a:r>
              <a:rPr lang="fr-FR" sz="3600" dirty="0">
                <a:solidFill>
                  <a:srgbClr val="F9FAFD"/>
                </a:solidFill>
                <a:latin typeface="Glacial Indifference" panose="020B0604020202020204" charset="0"/>
              </a:rPr>
              <a:t>	 ↓</a:t>
            </a:r>
          </a:p>
          <a:p>
            <a:pPr algn="just">
              <a:lnSpc>
                <a:spcPct val="110000"/>
              </a:lnSpc>
              <a:spcBef>
                <a:spcPct val="0"/>
              </a:spcBef>
            </a:pPr>
            <a:r>
              <a:rPr lang="fr-FR" sz="3600" dirty="0">
                <a:solidFill>
                  <a:srgbClr val="F9FAFD"/>
                </a:solidFill>
                <a:latin typeface="Glacial Indifference" panose="020B0604020202020204" charset="0"/>
              </a:rPr>
              <a:t>Ce processus continue au XVII</a:t>
            </a:r>
            <a:r>
              <a:rPr lang="fr-FR" sz="3600" baseline="30000" dirty="0">
                <a:solidFill>
                  <a:srgbClr val="F9FAFD"/>
                </a:solidFill>
                <a:latin typeface="Glacial Indifference" panose="020B0604020202020204" charset="0"/>
              </a:rPr>
              <a:t>ème</a:t>
            </a:r>
            <a:r>
              <a:rPr lang="fr-FR" sz="3600" dirty="0">
                <a:solidFill>
                  <a:srgbClr val="F9FAFD"/>
                </a:solidFill>
                <a:latin typeface="Glacial Indifference" panose="020B0604020202020204" charset="0"/>
              </a:rPr>
              <a:t> siècle, où « la tendance est à l’unification dans un langage </a:t>
            </a:r>
            <a:r>
              <a:rPr lang="fr-FR" sz="3600" i="1" dirty="0">
                <a:solidFill>
                  <a:srgbClr val="F9FAFD"/>
                </a:solidFill>
                <a:latin typeface="Glacial Indifference" panose="020B0604020202020204" charset="0"/>
              </a:rPr>
              <a:t>moyen</a:t>
            </a:r>
            <a:r>
              <a:rPr lang="fr-FR" sz="3600" dirty="0">
                <a:solidFill>
                  <a:srgbClr val="F9FAFD"/>
                </a:solidFill>
                <a:latin typeface="Glacial Indifference" panose="020B0604020202020204" charset="0"/>
              </a:rPr>
              <a:t>, qui soit compréhensible par tous les Français et par tous les Européens qui adoptent de plus en plus souvent le français comme langue commune » </a:t>
            </a:r>
            <a:endParaRPr lang="fr-FR" sz="2900" dirty="0">
              <a:solidFill>
                <a:srgbClr val="F9FAFD"/>
              </a:solidFill>
              <a:latin typeface="Glacial Indifference" panose="020B0604020202020204" charset="0"/>
            </a:endParaRPr>
          </a:p>
          <a:p>
            <a:pPr algn="r">
              <a:spcBef>
                <a:spcPct val="0"/>
              </a:spcBef>
            </a:pPr>
            <a:r>
              <a:rPr lang="fr-FR" sz="2800" dirty="0">
                <a:solidFill>
                  <a:srgbClr val="F9FAFD"/>
                </a:solidFill>
                <a:latin typeface="Glacial Indifference" panose="020B0604020202020204" charset="0"/>
              </a:rPr>
              <a:t>Site de l’Académie française, page </a:t>
            </a:r>
            <a:r>
              <a:rPr lang="fr-FR" sz="2800" i="1" dirty="0">
                <a:solidFill>
                  <a:srgbClr val="F9FAFD"/>
                </a:solidFill>
                <a:latin typeface="Glacial Indifference" panose="020B0604020202020204" charset="0"/>
              </a:rPr>
              <a:t>Les missions</a:t>
            </a:r>
            <a:r>
              <a:rPr lang="fr-FR" sz="2800" dirty="0">
                <a:solidFill>
                  <a:srgbClr val="F9FAFD"/>
                </a:solidFill>
                <a:latin typeface="Glacial Indifference" panose="020B0604020202020204" charset="0"/>
              </a:rPr>
              <a:t>.</a:t>
            </a:r>
          </a:p>
        </p:txBody>
      </p:sp>
    </p:spTree>
    <p:extLst>
      <p:ext uri="{BB962C8B-B14F-4D97-AF65-F5344CB8AC3E}">
        <p14:creationId xmlns:p14="http://schemas.microsoft.com/office/powerpoint/2010/main" val="4170147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TextBox 2"/>
          <p:cNvSpPr txBox="1"/>
          <p:nvPr/>
        </p:nvSpPr>
        <p:spPr>
          <a:xfrm>
            <a:off x="1214578" y="723900"/>
            <a:ext cx="8539022" cy="1128514"/>
          </a:xfrm>
          <a:prstGeom prst="rect">
            <a:avLst/>
          </a:prstGeom>
        </p:spPr>
        <p:txBody>
          <a:bodyPr lIns="0" tIns="0" rIns="0" bIns="0" rtlCol="0" anchor="t">
            <a:spAutoFit/>
          </a:bodyPr>
          <a:lstStyle/>
          <a:p>
            <a:pPr>
              <a:lnSpc>
                <a:spcPts val="8799"/>
              </a:lnSpc>
            </a:pPr>
            <a:r>
              <a:rPr lang="en-US" sz="8000" dirty="0">
                <a:solidFill>
                  <a:srgbClr val="F9FAFD"/>
                </a:solidFill>
                <a:latin typeface="Glacial Indifference"/>
              </a:rPr>
              <a:t>Étapes</a:t>
            </a:r>
          </a:p>
        </p:txBody>
      </p:sp>
      <p:sp>
        <p:nvSpPr>
          <p:cNvPr id="15" name="TextBox 3">
            <a:extLst>
              <a:ext uri="{FF2B5EF4-FFF2-40B4-BE49-F238E27FC236}">
                <a16:creationId xmlns:a16="http://schemas.microsoft.com/office/drawing/2014/main" id="{8C19A155-1CD6-19DE-6887-6015418E12C8}"/>
              </a:ext>
            </a:extLst>
          </p:cNvPr>
          <p:cNvSpPr txBox="1"/>
          <p:nvPr/>
        </p:nvSpPr>
        <p:spPr>
          <a:xfrm>
            <a:off x="685800" y="2171700"/>
            <a:ext cx="16916400" cy="6919843"/>
          </a:xfrm>
          <a:prstGeom prst="rect">
            <a:avLst/>
          </a:prstGeom>
        </p:spPr>
        <p:txBody>
          <a:bodyPr wrap="square" lIns="0" tIns="0" rIns="0" bIns="0" rtlCol="0" anchor="t">
            <a:spAutoFit/>
          </a:bodyPr>
          <a:lstStyle/>
          <a:p>
            <a:pPr marL="1028700" lvl="1" indent="-571500">
              <a:lnSpc>
                <a:spcPct val="150000"/>
              </a:lnSpc>
              <a:spcBef>
                <a:spcPct val="0"/>
              </a:spcBef>
              <a:buFont typeface="Arial" panose="020B0604020202020204" pitchFamily="34" charset="0"/>
              <a:buChar char="•"/>
            </a:pPr>
            <a:r>
              <a:rPr lang="fr-FR" sz="3800" dirty="0">
                <a:solidFill>
                  <a:srgbClr val="F9FAFD"/>
                </a:solidFill>
                <a:latin typeface="Glacial Indifference" panose="020B0604020202020204" charset="0"/>
              </a:rPr>
              <a:t>Les origines</a:t>
            </a:r>
          </a:p>
          <a:p>
            <a:pPr marL="1028700" lvl="1" indent="-571500">
              <a:lnSpc>
                <a:spcPct val="150000"/>
              </a:lnSpc>
              <a:spcBef>
                <a:spcPct val="0"/>
              </a:spcBef>
              <a:buFont typeface="Arial" panose="020B0604020202020204" pitchFamily="34" charset="0"/>
              <a:buChar char="•"/>
            </a:pPr>
            <a:r>
              <a:rPr lang="fr-FR" sz="3800" u="none" dirty="0">
                <a:solidFill>
                  <a:srgbClr val="F9FAFD"/>
                </a:solidFill>
                <a:latin typeface="Glacial Indifference" panose="020B0604020202020204" charset="0"/>
              </a:rPr>
              <a:t>La naissance du français</a:t>
            </a:r>
          </a:p>
          <a:p>
            <a:pPr marL="1028700" lvl="1" indent="-571500">
              <a:lnSpc>
                <a:spcPct val="150000"/>
              </a:lnSpc>
              <a:spcBef>
                <a:spcPct val="0"/>
              </a:spcBef>
              <a:buFont typeface="Arial" panose="020B0604020202020204" pitchFamily="34" charset="0"/>
              <a:buChar char="•"/>
            </a:pPr>
            <a:r>
              <a:rPr lang="fr-FR" sz="3800" dirty="0">
                <a:solidFill>
                  <a:srgbClr val="F9FAFD"/>
                </a:solidFill>
                <a:latin typeface="Glacial Indifference" panose="020B0604020202020204" charset="0"/>
              </a:rPr>
              <a:t>L’ancien français (IX</a:t>
            </a:r>
            <a:r>
              <a:rPr lang="fr-FR" sz="3800" baseline="30000" dirty="0">
                <a:solidFill>
                  <a:srgbClr val="F9FAFD"/>
                </a:solidFill>
                <a:latin typeface="Glacial Indifference" panose="020B0604020202020204" charset="0"/>
              </a:rPr>
              <a:t>ème</a:t>
            </a:r>
            <a:r>
              <a:rPr lang="fr-FR" sz="3800" dirty="0">
                <a:solidFill>
                  <a:srgbClr val="F9FAFD"/>
                </a:solidFill>
                <a:latin typeface="Glacial Indifference" panose="020B0604020202020204" charset="0"/>
              </a:rPr>
              <a:t> - XIII</a:t>
            </a:r>
            <a:r>
              <a:rPr lang="fr-FR" sz="3800" baseline="30000" dirty="0">
                <a:solidFill>
                  <a:srgbClr val="F9FAFD"/>
                </a:solidFill>
                <a:latin typeface="Glacial Indifference" panose="020B0604020202020204" charset="0"/>
              </a:rPr>
              <a:t>ème</a:t>
            </a:r>
            <a:r>
              <a:rPr lang="fr-FR" sz="3800" dirty="0">
                <a:solidFill>
                  <a:srgbClr val="F9FAFD"/>
                </a:solidFill>
                <a:latin typeface="Glacial Indifference" panose="020B0604020202020204" charset="0"/>
              </a:rPr>
              <a:t> siècles)</a:t>
            </a:r>
          </a:p>
          <a:p>
            <a:pPr marL="1028700" lvl="1" indent="-571500">
              <a:lnSpc>
                <a:spcPct val="150000"/>
              </a:lnSpc>
              <a:spcBef>
                <a:spcPct val="0"/>
              </a:spcBef>
              <a:buFont typeface="Arial" panose="020B0604020202020204" pitchFamily="34" charset="0"/>
              <a:buChar char="•"/>
            </a:pPr>
            <a:r>
              <a:rPr lang="fr-FR" sz="3800" u="none" dirty="0">
                <a:solidFill>
                  <a:srgbClr val="F9FAFD"/>
                </a:solidFill>
                <a:latin typeface="Glacial Indifference" panose="020B0604020202020204" charset="0"/>
              </a:rPr>
              <a:t>Le moyen français (XIV</a:t>
            </a:r>
            <a:r>
              <a:rPr lang="fr-FR" sz="3800" u="none" baseline="30000" dirty="0">
                <a:solidFill>
                  <a:srgbClr val="F9FAFD"/>
                </a:solidFill>
                <a:latin typeface="Glacial Indifference" panose="020B0604020202020204" charset="0"/>
              </a:rPr>
              <a:t>ème</a:t>
            </a:r>
            <a:r>
              <a:rPr lang="fr-FR" sz="3800" u="none" dirty="0">
                <a:solidFill>
                  <a:srgbClr val="F9FAFD"/>
                </a:solidFill>
                <a:latin typeface="Glacial Indifference" panose="020B0604020202020204" charset="0"/>
              </a:rPr>
              <a:t> - XV</a:t>
            </a:r>
            <a:r>
              <a:rPr lang="fr-FR" sz="3800" u="none" baseline="30000" dirty="0">
                <a:solidFill>
                  <a:srgbClr val="F9FAFD"/>
                </a:solidFill>
                <a:latin typeface="Glacial Indifference" panose="020B0604020202020204" charset="0"/>
              </a:rPr>
              <a:t>ème</a:t>
            </a:r>
            <a:r>
              <a:rPr lang="fr-FR" sz="3800" u="none" dirty="0">
                <a:solidFill>
                  <a:srgbClr val="F9FAFD"/>
                </a:solidFill>
                <a:latin typeface="Glacial Indifference" panose="020B0604020202020204" charset="0"/>
              </a:rPr>
              <a:t> siècles)</a:t>
            </a:r>
          </a:p>
          <a:p>
            <a:pPr marL="1028700" lvl="1" indent="-571500">
              <a:lnSpc>
                <a:spcPct val="150000"/>
              </a:lnSpc>
              <a:spcBef>
                <a:spcPct val="0"/>
              </a:spcBef>
              <a:buFont typeface="Arial" panose="020B0604020202020204" pitchFamily="34" charset="0"/>
              <a:buChar char="•"/>
            </a:pPr>
            <a:r>
              <a:rPr lang="fr-FR" sz="3800" dirty="0">
                <a:solidFill>
                  <a:srgbClr val="F9FAFD"/>
                </a:solidFill>
                <a:latin typeface="Glacial Indifference" panose="020B0604020202020204" charset="0"/>
              </a:rPr>
              <a:t>Le français de la Renaissance </a:t>
            </a:r>
            <a:r>
              <a:rPr lang="fr-FR" sz="3800" u="none" dirty="0">
                <a:solidFill>
                  <a:srgbClr val="F9FAFD"/>
                </a:solidFill>
                <a:latin typeface="Glacial Indifference" panose="020B0604020202020204" charset="0"/>
              </a:rPr>
              <a:t>(XVI</a:t>
            </a:r>
            <a:r>
              <a:rPr lang="fr-FR" sz="3800" u="none" baseline="30000" dirty="0">
                <a:solidFill>
                  <a:srgbClr val="F9FAFD"/>
                </a:solidFill>
                <a:latin typeface="Glacial Indifference" panose="020B0604020202020204" charset="0"/>
              </a:rPr>
              <a:t>ème</a:t>
            </a:r>
            <a:r>
              <a:rPr lang="fr-FR" sz="3800" u="none" dirty="0">
                <a:solidFill>
                  <a:srgbClr val="F9FAFD"/>
                </a:solidFill>
                <a:latin typeface="Glacial Indifference" panose="020B0604020202020204" charset="0"/>
              </a:rPr>
              <a:t> siècle)</a:t>
            </a:r>
          </a:p>
          <a:p>
            <a:pPr marL="1028700" lvl="1" indent="-571500">
              <a:lnSpc>
                <a:spcPct val="150000"/>
              </a:lnSpc>
              <a:spcBef>
                <a:spcPct val="0"/>
              </a:spcBef>
              <a:buFont typeface="Arial" panose="020B0604020202020204" pitchFamily="34" charset="0"/>
              <a:buChar char="•"/>
            </a:pPr>
            <a:r>
              <a:rPr lang="fr-FR" sz="3800" u="none" dirty="0">
                <a:solidFill>
                  <a:srgbClr val="F9FAFD"/>
                </a:solidFill>
                <a:latin typeface="Glacial Indifference" panose="020B0604020202020204" charset="0"/>
              </a:rPr>
              <a:t>Le français classique (XVII</a:t>
            </a:r>
            <a:r>
              <a:rPr lang="fr-FR" sz="3800" u="none" baseline="30000" dirty="0">
                <a:solidFill>
                  <a:srgbClr val="F9FAFD"/>
                </a:solidFill>
                <a:latin typeface="Glacial Indifference" panose="020B0604020202020204" charset="0"/>
              </a:rPr>
              <a:t>ème</a:t>
            </a:r>
            <a:r>
              <a:rPr lang="fr-FR" sz="3800" u="none" dirty="0">
                <a:solidFill>
                  <a:srgbClr val="F9FAFD"/>
                </a:solidFill>
                <a:latin typeface="Glacial Indifference" panose="020B0604020202020204" charset="0"/>
              </a:rPr>
              <a:t> - XVIII</a:t>
            </a:r>
            <a:r>
              <a:rPr lang="fr-FR" sz="3800" u="none" baseline="30000" dirty="0">
                <a:solidFill>
                  <a:srgbClr val="F9FAFD"/>
                </a:solidFill>
                <a:latin typeface="Glacial Indifference" panose="020B0604020202020204" charset="0"/>
              </a:rPr>
              <a:t>ème</a:t>
            </a:r>
            <a:r>
              <a:rPr lang="fr-FR" sz="3800" u="none" dirty="0">
                <a:solidFill>
                  <a:srgbClr val="F9FAFD"/>
                </a:solidFill>
                <a:latin typeface="Glacial Indifference" panose="020B0604020202020204" charset="0"/>
              </a:rPr>
              <a:t> siècles)</a:t>
            </a:r>
          </a:p>
          <a:p>
            <a:pPr marL="1028700" lvl="1" indent="-571500">
              <a:lnSpc>
                <a:spcPct val="150000"/>
              </a:lnSpc>
              <a:spcBef>
                <a:spcPct val="0"/>
              </a:spcBef>
              <a:buFont typeface="Arial" panose="020B0604020202020204" pitchFamily="34" charset="0"/>
              <a:buChar char="•"/>
            </a:pPr>
            <a:r>
              <a:rPr lang="fr-FR" sz="3800" u="none" dirty="0">
                <a:solidFill>
                  <a:srgbClr val="F9FAFD"/>
                </a:solidFill>
                <a:latin typeface="Glacial Indifference" panose="020B0604020202020204" charset="0"/>
              </a:rPr>
              <a:t>Le français moderne (XIX</a:t>
            </a:r>
            <a:r>
              <a:rPr lang="fr-FR" sz="3800" u="none" baseline="30000" dirty="0">
                <a:solidFill>
                  <a:srgbClr val="F9FAFD"/>
                </a:solidFill>
                <a:latin typeface="Glacial Indifference" panose="020B0604020202020204" charset="0"/>
              </a:rPr>
              <a:t>ème</a:t>
            </a:r>
            <a:r>
              <a:rPr lang="fr-FR" sz="3800" u="none" dirty="0">
                <a:solidFill>
                  <a:srgbClr val="F9FAFD"/>
                </a:solidFill>
                <a:latin typeface="Glacial Indifference" panose="020B0604020202020204" charset="0"/>
              </a:rPr>
              <a:t> – XX</a:t>
            </a:r>
            <a:r>
              <a:rPr lang="fr-FR" sz="3800" u="none" baseline="30000" dirty="0">
                <a:solidFill>
                  <a:srgbClr val="F9FAFD"/>
                </a:solidFill>
                <a:latin typeface="Glacial Indifference" panose="020B0604020202020204" charset="0"/>
              </a:rPr>
              <a:t>ème</a:t>
            </a:r>
            <a:r>
              <a:rPr lang="fr-FR" sz="3800" u="none" dirty="0">
                <a:solidFill>
                  <a:srgbClr val="F9FAFD"/>
                </a:solidFill>
                <a:latin typeface="Glacial Indifference" panose="020B0604020202020204" charset="0"/>
              </a:rPr>
              <a:t> siècles)</a:t>
            </a:r>
          </a:p>
          <a:p>
            <a:pPr marL="1028700" lvl="1" indent="-571500">
              <a:lnSpc>
                <a:spcPct val="150000"/>
              </a:lnSpc>
              <a:spcBef>
                <a:spcPct val="0"/>
              </a:spcBef>
              <a:buFont typeface="Arial" panose="020B0604020202020204" pitchFamily="34" charset="0"/>
              <a:buChar char="•"/>
            </a:pPr>
            <a:r>
              <a:rPr lang="fr-FR" sz="3800" dirty="0">
                <a:solidFill>
                  <a:srgbClr val="F9FAFD"/>
                </a:solidFill>
                <a:latin typeface="Glacial Indifference" panose="020B0604020202020204" charset="0"/>
              </a:rPr>
              <a:t>Le français contemporain (XXI</a:t>
            </a:r>
            <a:r>
              <a:rPr lang="fr-FR" sz="3800" baseline="30000" dirty="0">
                <a:solidFill>
                  <a:srgbClr val="F9FAFD"/>
                </a:solidFill>
                <a:latin typeface="Glacial Indifference" panose="020B0604020202020204" charset="0"/>
              </a:rPr>
              <a:t>ème</a:t>
            </a:r>
            <a:r>
              <a:rPr lang="fr-FR" sz="3800" dirty="0">
                <a:solidFill>
                  <a:srgbClr val="F9FAFD"/>
                </a:solidFill>
                <a:latin typeface="Glacial Indifference" panose="020B0604020202020204" charset="0"/>
              </a:rPr>
              <a:t> siècle)</a:t>
            </a:r>
            <a:endParaRPr lang="fr-FR" sz="3800" u="none" dirty="0">
              <a:solidFill>
                <a:srgbClr val="F9FAFD"/>
              </a:solidFill>
              <a:latin typeface="Glacial Indifference" panose="020B0604020202020204" charset="0"/>
            </a:endParaRPr>
          </a:p>
        </p:txBody>
      </p:sp>
      <p:sp>
        <p:nvSpPr>
          <p:cNvPr id="3" name="Freeform 2">
            <a:extLst>
              <a:ext uri="{FF2B5EF4-FFF2-40B4-BE49-F238E27FC236}">
                <a16:creationId xmlns:a16="http://schemas.microsoft.com/office/drawing/2014/main" id="{ECCEC153-0E5D-7B85-59C2-990DC12BD323}"/>
              </a:ext>
            </a:extLst>
          </p:cNvPr>
          <p:cNvSpPr/>
          <p:nvPr/>
        </p:nvSpPr>
        <p:spPr>
          <a:xfrm rot="5400000">
            <a:off x="10553700" y="2590800"/>
            <a:ext cx="10287000" cy="5181599"/>
          </a:xfrm>
          <a:custGeom>
            <a:avLst/>
            <a:gdLst/>
            <a:ahLst/>
            <a:cxnLst/>
            <a:rect l="l" t="t" r="r" b="b"/>
            <a:pathLst>
              <a:path w="20694040" h="19012649">
                <a:moveTo>
                  <a:pt x="0" y="0"/>
                </a:moveTo>
                <a:lnTo>
                  <a:pt x="20694040" y="0"/>
                </a:lnTo>
                <a:lnTo>
                  <a:pt x="20694040" y="19012649"/>
                </a:lnTo>
                <a:lnTo>
                  <a:pt x="0" y="19012649"/>
                </a:lnTo>
                <a:lnTo>
                  <a:pt x="0" y="0"/>
                </a:lnTo>
                <a:close/>
              </a:path>
            </a:pathLst>
          </a:custGeom>
          <a:blipFill>
            <a:blip r:embed="rId2"/>
            <a:stretch>
              <a:fillRect l="-6297" t="-144329" r="-26828" b="2"/>
            </a:stretch>
          </a:blipFill>
        </p:spPr>
        <p:txBody>
          <a:bodyPr/>
          <a:lstStyle/>
          <a:p>
            <a:endParaRPr lang="it-IT"/>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203991B-2CD5-A504-5B6C-31B7ED4873A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71C8B6E-2854-EE23-D010-0ABF7CBB5980}"/>
              </a:ext>
            </a:extLst>
          </p:cNvPr>
          <p:cNvSpPr txBox="1"/>
          <p:nvPr/>
        </p:nvSpPr>
        <p:spPr>
          <a:xfrm>
            <a:off x="914400" y="9525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BF03A01E-5DB5-FA12-F48B-751068AB91C1}"/>
              </a:ext>
            </a:extLst>
          </p:cNvPr>
          <p:cNvSpPr txBox="1"/>
          <p:nvPr/>
        </p:nvSpPr>
        <p:spPr>
          <a:xfrm>
            <a:off x="1028700" y="2628900"/>
            <a:ext cx="16116300" cy="6087820"/>
          </a:xfrm>
          <a:prstGeom prst="rect">
            <a:avLst/>
          </a:prstGeom>
        </p:spPr>
        <p:txBody>
          <a:bodyPr wrap="square" lIns="0" tIns="0" rIns="0" bIns="0" rtlCol="0" anchor="t">
            <a:spAutoFit/>
          </a:bodyPr>
          <a:lstStyle/>
          <a:p>
            <a:pPr marL="0" lvl="0" indent="0" algn="just">
              <a:lnSpc>
                <a:spcPct val="110000"/>
              </a:lnSpc>
              <a:spcBef>
                <a:spcPct val="0"/>
              </a:spcBef>
              <a:spcAft>
                <a:spcPts val="600"/>
              </a:spcAft>
            </a:pPr>
            <a:r>
              <a:rPr lang="fr-FR" sz="3600" u="sng" dirty="0">
                <a:solidFill>
                  <a:srgbClr val="F9FAFD"/>
                </a:solidFill>
                <a:latin typeface="Glacial Indifference" panose="020B0604020202020204" charset="0"/>
              </a:rPr>
              <a:t>Prescriptivisme</a:t>
            </a:r>
            <a:r>
              <a:rPr lang="fr-FR" sz="3600" dirty="0">
                <a:solidFill>
                  <a:srgbClr val="F9FAFD"/>
                </a:solidFill>
                <a:latin typeface="Glacial Indifference" panose="020B0604020202020204" charset="0"/>
              </a:rPr>
              <a:t> → approche s’appuyant sur des règles grammaticales aussi strictes que possible</a:t>
            </a:r>
          </a:p>
          <a:p>
            <a:pPr marL="0" lvl="0" indent="0" algn="just">
              <a:lnSpc>
                <a:spcPct val="110000"/>
              </a:lnSpc>
              <a:spcBef>
                <a:spcPct val="0"/>
              </a:spcBef>
              <a:spcAft>
                <a:spcPts val="600"/>
              </a:spcAft>
            </a:pPr>
            <a:r>
              <a:rPr lang="fr-FR" sz="3600" dirty="0">
                <a:solidFill>
                  <a:srgbClr val="F9FAFD"/>
                </a:solidFill>
                <a:latin typeface="Glacial Indifference" panose="020B0604020202020204" charset="0"/>
              </a:rPr>
              <a:t>	↓</a:t>
            </a:r>
          </a:p>
          <a:p>
            <a:pPr marL="0" lvl="0" indent="0" algn="just">
              <a:lnSpc>
                <a:spcPct val="110000"/>
              </a:lnSpc>
              <a:spcBef>
                <a:spcPct val="0"/>
              </a:spcBef>
              <a:spcAft>
                <a:spcPts val="1800"/>
              </a:spcAft>
            </a:pPr>
            <a:r>
              <a:rPr lang="fr-FR" sz="3600" dirty="0">
                <a:solidFill>
                  <a:srgbClr val="F9FAFD"/>
                </a:solidFill>
                <a:latin typeface="Glacial Indifference" panose="020B0604020202020204" charset="0"/>
              </a:rPr>
              <a:t>« le souci de la langue et la peur de la faute tendent à se confondre » </a:t>
            </a:r>
            <a:endParaRPr lang="fr-FR" sz="2900" dirty="0">
              <a:solidFill>
                <a:srgbClr val="F9FAFD"/>
              </a:solidFill>
              <a:latin typeface="Glacial Indifference" panose="020B0604020202020204" charset="0"/>
            </a:endParaRPr>
          </a:p>
          <a:p>
            <a:pPr marL="0" lvl="0" indent="0" algn="r">
              <a:lnSpc>
                <a:spcPct val="110000"/>
              </a:lnSpc>
              <a:spcBef>
                <a:spcPct val="0"/>
              </a:spcBef>
              <a:spcAft>
                <a:spcPts val="600"/>
              </a:spcAft>
            </a:pPr>
            <a:r>
              <a:rPr lang="fr-FR" sz="2700" dirty="0">
                <a:solidFill>
                  <a:srgbClr val="F9FAFD"/>
                </a:solidFill>
                <a:latin typeface="Glacial Indifference" panose="020B0604020202020204" charset="0"/>
              </a:rPr>
              <a:t>Jacques Chaurand, </a:t>
            </a:r>
            <a:r>
              <a:rPr lang="fr-FR" sz="2700" i="1" dirty="0">
                <a:solidFill>
                  <a:srgbClr val="F9FAFD"/>
                </a:solidFill>
                <a:latin typeface="Glacial Indifference" panose="020B0604020202020204" charset="0"/>
              </a:rPr>
              <a:t>Nouvelle histoire de la langue française</a:t>
            </a:r>
            <a:r>
              <a:rPr lang="fr-FR" sz="2700" dirty="0">
                <a:solidFill>
                  <a:srgbClr val="F9FAFD"/>
                </a:solidFill>
                <a:latin typeface="Glacial Indifference" panose="020B0604020202020204" charset="0"/>
              </a:rPr>
              <a:t>, p. 227.</a:t>
            </a:r>
          </a:p>
          <a:p>
            <a:pPr marL="0" lvl="0" indent="0" algn="just">
              <a:lnSpc>
                <a:spcPct val="110000"/>
              </a:lnSpc>
              <a:spcBef>
                <a:spcPts val="600"/>
              </a:spcBef>
              <a:spcAft>
                <a:spcPts val="1800"/>
              </a:spcAft>
            </a:pPr>
            <a:r>
              <a:rPr lang="fr-FR" sz="3600" dirty="0">
                <a:solidFill>
                  <a:srgbClr val="F9FAFD"/>
                </a:solidFill>
                <a:latin typeface="Glacial Indifference" panose="020B0604020202020204" charset="0"/>
              </a:rPr>
              <a:t>	 ↓</a:t>
            </a:r>
          </a:p>
          <a:p>
            <a:pPr marL="0" lvl="0" indent="0" algn="just">
              <a:lnSpc>
                <a:spcPct val="110000"/>
              </a:lnSpc>
              <a:spcBef>
                <a:spcPct val="0"/>
              </a:spcBef>
            </a:pPr>
            <a:r>
              <a:rPr lang="fr-FR" sz="3600" dirty="0">
                <a:solidFill>
                  <a:srgbClr val="F9FAFD"/>
                </a:solidFill>
                <a:latin typeface="Glacial Indifference" panose="020B0604020202020204" charset="0"/>
              </a:rPr>
              <a:t>Le "</a:t>
            </a:r>
            <a:r>
              <a:rPr lang="fr-FR" sz="3600" u="sng" dirty="0">
                <a:solidFill>
                  <a:srgbClr val="F9FAFD"/>
                </a:solidFill>
                <a:latin typeface="Glacial Indifference" panose="020B0604020202020204" charset="0"/>
              </a:rPr>
              <a:t>bon usage</a:t>
            </a:r>
            <a:r>
              <a:rPr lang="fr-FR" sz="3600" dirty="0">
                <a:solidFill>
                  <a:srgbClr val="F9FAFD"/>
                </a:solidFill>
                <a:latin typeface="Glacial Indifference" panose="020B0604020202020204" charset="0"/>
              </a:rPr>
              <a:t>" constitue désormais le souci principal, et l’attention aux différents emplois et nuances de la langue devient plus importante même de l’innovation linguistique et de la création lexicale → crainte des néologismes.</a:t>
            </a:r>
          </a:p>
        </p:txBody>
      </p:sp>
    </p:spTree>
    <p:extLst>
      <p:ext uri="{BB962C8B-B14F-4D97-AF65-F5344CB8AC3E}">
        <p14:creationId xmlns:p14="http://schemas.microsoft.com/office/powerpoint/2010/main" val="1886820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CBA28F6A-D5B6-435F-03EB-25AB756AC05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13CD474-751F-024B-B60F-4846B6F5B09B}"/>
              </a:ext>
            </a:extLst>
          </p:cNvPr>
          <p:cNvSpPr txBox="1"/>
          <p:nvPr/>
        </p:nvSpPr>
        <p:spPr>
          <a:xfrm>
            <a:off x="990600" y="10287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F3E387B5-02D4-4272-994B-5992481C8922}"/>
              </a:ext>
            </a:extLst>
          </p:cNvPr>
          <p:cNvSpPr txBox="1"/>
          <p:nvPr/>
        </p:nvSpPr>
        <p:spPr>
          <a:xfrm>
            <a:off x="1028700" y="2781300"/>
            <a:ext cx="16040100" cy="5447645"/>
          </a:xfrm>
          <a:prstGeom prst="rect">
            <a:avLst/>
          </a:prstGeom>
        </p:spPr>
        <p:txBody>
          <a:bodyPr wrap="square" lIns="0" tIns="0" rIns="0" bIns="0" rtlCol="0" anchor="t">
            <a:spAutoFit/>
          </a:bodyPr>
          <a:lstStyle/>
          <a:p>
            <a:pPr marL="0" lvl="0" indent="0" algn="just">
              <a:spcBef>
                <a:spcPct val="0"/>
              </a:spcBef>
            </a:pPr>
            <a:r>
              <a:rPr lang="fr-FR" sz="3600" dirty="0">
                <a:solidFill>
                  <a:srgbClr val="F9FAFD"/>
                </a:solidFill>
                <a:latin typeface="Glacial Indifference" panose="020B0604020202020204" charset="0"/>
              </a:rPr>
              <a:t>Le </a:t>
            </a:r>
            <a:r>
              <a:rPr lang="fr-FR" sz="3600" u="sng" dirty="0">
                <a:solidFill>
                  <a:srgbClr val="F9FAFD"/>
                </a:solidFill>
                <a:latin typeface="Glacial Indifference" panose="020B0604020202020204" charset="0"/>
              </a:rPr>
              <a:t>latin</a:t>
            </a:r>
            <a:r>
              <a:rPr lang="fr-FR" sz="3600" dirty="0">
                <a:solidFill>
                  <a:srgbClr val="F9FAFD"/>
                </a:solidFill>
                <a:latin typeface="Glacial Indifference" panose="020B0604020202020204" charset="0"/>
              </a:rPr>
              <a:t> est de moins en </a:t>
            </a:r>
            <a:r>
              <a:rPr lang="fr-FR" sz="3600" u="sng" dirty="0">
                <a:solidFill>
                  <a:srgbClr val="F9FAFD"/>
                </a:solidFill>
                <a:latin typeface="Glacial Indifference" panose="020B0604020202020204" charset="0"/>
              </a:rPr>
              <a:t>moins employé</a:t>
            </a:r>
            <a:r>
              <a:rPr lang="fr-FR" sz="3600" dirty="0">
                <a:solidFill>
                  <a:srgbClr val="F9FAFD"/>
                </a:solidFill>
                <a:latin typeface="Glacial Indifference" panose="020B0604020202020204" charset="0"/>
              </a:rPr>
              <a:t>.</a:t>
            </a:r>
          </a:p>
          <a:p>
            <a:pPr marL="0" lvl="0" indent="0" algn="just">
              <a:spcBef>
                <a:spcPct val="0"/>
              </a:spcBef>
            </a:pPr>
            <a:r>
              <a:rPr lang="fr-FR" sz="3600" dirty="0">
                <a:solidFill>
                  <a:srgbClr val="F9FAFD"/>
                </a:solidFill>
                <a:latin typeface="Glacial Indifference" panose="020B0604020202020204" charset="0"/>
              </a:rPr>
              <a:t>	</a:t>
            </a:r>
          </a:p>
          <a:p>
            <a:pPr marL="0" lvl="0" indent="0" algn="just">
              <a:spcBef>
                <a:spcPct val="0"/>
              </a:spcBef>
              <a:spcAft>
                <a:spcPts val="1800"/>
              </a:spcAft>
            </a:pPr>
            <a:r>
              <a:rPr lang="fr-FR" sz="3600" dirty="0">
                <a:solidFill>
                  <a:srgbClr val="F9FAFD"/>
                </a:solidFill>
                <a:latin typeface="Glacial Indifference" panose="020B0604020202020204" charset="0"/>
              </a:rPr>
              <a:t>Le </a:t>
            </a:r>
            <a:r>
              <a:rPr lang="fr-FR" sz="3600" u="sng" dirty="0">
                <a:solidFill>
                  <a:srgbClr val="F9FAFD"/>
                </a:solidFill>
                <a:latin typeface="Glacial Indifference" panose="020B0604020202020204" charset="0"/>
              </a:rPr>
              <a:t>français</a:t>
            </a:r>
            <a:r>
              <a:rPr lang="fr-FR" sz="3600" dirty="0">
                <a:solidFill>
                  <a:srgbClr val="F9FAFD"/>
                </a:solidFill>
                <a:latin typeface="Glacial Indifference" panose="020B0604020202020204" charset="0"/>
              </a:rPr>
              <a:t> acquiert pour ses parlants une image de </a:t>
            </a:r>
            <a:r>
              <a:rPr lang="fr-FR" sz="3600" u="sng" dirty="0">
                <a:solidFill>
                  <a:srgbClr val="F9FAFD"/>
                </a:solidFill>
                <a:latin typeface="Glacial Indifference" panose="020B0604020202020204" charset="0"/>
              </a:rPr>
              <a:t>prestige</a:t>
            </a:r>
            <a:r>
              <a:rPr lang="fr-FR" sz="3600" dirty="0">
                <a:solidFill>
                  <a:srgbClr val="F9FAFD"/>
                </a:solidFill>
                <a:latin typeface="Glacial Indifference" panose="020B0604020202020204" charset="0"/>
              </a:rPr>
              <a:t> et d’</a:t>
            </a:r>
            <a:r>
              <a:rPr lang="fr-FR" sz="3600" u="sng" dirty="0">
                <a:solidFill>
                  <a:srgbClr val="F9FAFD"/>
                </a:solidFill>
                <a:latin typeface="Glacial Indifference" panose="020B0604020202020204" charset="0"/>
              </a:rPr>
              <a:t>autorité</a:t>
            </a:r>
            <a:r>
              <a:rPr lang="fr-FR" sz="3600" dirty="0">
                <a:solidFill>
                  <a:srgbClr val="F9FAFD"/>
                </a:solidFill>
                <a:latin typeface="Glacial Indifference" panose="020B0604020202020204" charset="0"/>
              </a:rPr>
              <a:t> :</a:t>
            </a:r>
          </a:p>
          <a:p>
            <a:pPr marL="571500" lvl="0" indent="-571500" algn="just">
              <a:spcBef>
                <a:spcPct val="0"/>
              </a:spcBef>
              <a:spcAft>
                <a:spcPts val="1800"/>
              </a:spcAft>
              <a:buFont typeface="Arial" panose="020B0604020202020204" pitchFamily="34" charset="0"/>
              <a:buChar char="•"/>
            </a:pPr>
            <a:r>
              <a:rPr lang="fr-FR" sz="3600" dirty="0">
                <a:solidFill>
                  <a:srgbClr val="F9FAFD"/>
                </a:solidFill>
                <a:latin typeface="Glacial Indifference" panose="020B0604020202020204" charset="0"/>
              </a:rPr>
              <a:t>la langue doit toujours être </a:t>
            </a:r>
            <a:r>
              <a:rPr lang="fr-FR" sz="3600" u="sng" dirty="0">
                <a:solidFill>
                  <a:srgbClr val="F9FAFD"/>
                </a:solidFill>
                <a:latin typeface="Glacial Indifference" panose="020B0604020202020204" charset="0"/>
              </a:rPr>
              <a:t>soignée</a:t>
            </a:r>
            <a:r>
              <a:rPr lang="fr-FR" sz="3600" dirty="0">
                <a:solidFill>
                  <a:srgbClr val="F9FAFD"/>
                </a:solidFill>
                <a:latin typeface="Glacial Indifference" panose="020B0604020202020204" charset="0"/>
              </a:rPr>
              <a:t>, </a:t>
            </a:r>
            <a:r>
              <a:rPr lang="fr-FR" sz="3600" u="sng" dirty="0">
                <a:solidFill>
                  <a:srgbClr val="F9FAFD"/>
                </a:solidFill>
                <a:latin typeface="Glacial Indifference" panose="020B0604020202020204" charset="0"/>
              </a:rPr>
              <a:t>surveillée</a:t>
            </a:r>
            <a:r>
              <a:rPr lang="fr-FR" sz="3600" dirty="0">
                <a:solidFill>
                  <a:srgbClr val="F9FAFD"/>
                </a:solidFill>
                <a:latin typeface="Glacial Indifference" panose="020B0604020202020204" charset="0"/>
              </a:rPr>
              <a:t>, notamment par des élites visant un </a:t>
            </a:r>
            <a:r>
              <a:rPr lang="fr-FR" sz="3600" u="sng" dirty="0">
                <a:solidFill>
                  <a:srgbClr val="F9FAFD"/>
                </a:solidFill>
                <a:latin typeface="Glacial Indifference" panose="020B0604020202020204" charset="0"/>
              </a:rPr>
              <a:t>idéal de perfection</a:t>
            </a:r>
            <a:r>
              <a:rPr lang="fr-FR" sz="3600" dirty="0">
                <a:solidFill>
                  <a:srgbClr val="F9FAFD"/>
                </a:solidFill>
                <a:latin typeface="Glacial Indifference" panose="020B0604020202020204" charset="0"/>
              </a:rPr>
              <a:t> (illusoire)</a:t>
            </a:r>
          </a:p>
          <a:p>
            <a:pPr marL="571500" lvl="0" indent="-571500" algn="just">
              <a:spcBef>
                <a:spcPct val="0"/>
              </a:spcBef>
              <a:buFont typeface="Arial" panose="020B0604020202020204" pitchFamily="34" charset="0"/>
              <a:buChar char="•"/>
            </a:pPr>
            <a:r>
              <a:rPr lang="fr-FR" sz="3600" dirty="0">
                <a:solidFill>
                  <a:srgbClr val="F9FAFD"/>
                </a:solidFill>
                <a:latin typeface="Glacial Indifference" panose="020B0604020202020204" charset="0"/>
              </a:rPr>
              <a:t>la langue constitue à la fois une </a:t>
            </a:r>
            <a:r>
              <a:rPr lang="fr-FR" sz="3600" u="sng" dirty="0">
                <a:solidFill>
                  <a:srgbClr val="F9FAFD"/>
                </a:solidFill>
                <a:latin typeface="Glacial Indifference" panose="020B0604020202020204" charset="0"/>
              </a:rPr>
              <a:t>forme d’autorité</a:t>
            </a:r>
            <a:r>
              <a:rPr lang="fr-FR" sz="3600" dirty="0">
                <a:solidFill>
                  <a:srgbClr val="F9FAFD"/>
                </a:solidFill>
                <a:latin typeface="Glacial Indifference" panose="020B0604020202020204" charset="0"/>
              </a:rPr>
              <a:t>, et un </a:t>
            </a:r>
            <a:r>
              <a:rPr lang="fr-FR" sz="3600" u="sng" dirty="0">
                <a:solidFill>
                  <a:srgbClr val="F9FAFD"/>
                </a:solidFill>
                <a:latin typeface="Glacial Indifference" panose="020B0604020202020204" charset="0"/>
              </a:rPr>
              <a:t>outil de l’autorité</a:t>
            </a:r>
            <a:r>
              <a:rPr lang="fr-FR" sz="3600" dirty="0">
                <a:solidFill>
                  <a:srgbClr val="F9FAFD"/>
                </a:solidFill>
                <a:latin typeface="Glacial Indifference" panose="020B0604020202020204" charset="0"/>
              </a:rPr>
              <a:t> et du pouvoir → elle est perçue comme une institution nationale</a:t>
            </a:r>
          </a:p>
          <a:p>
            <a:pPr algn="just">
              <a:spcBef>
                <a:spcPct val="0"/>
              </a:spcBef>
            </a:pPr>
            <a:r>
              <a:rPr lang="fr-FR" sz="3600" dirty="0">
                <a:solidFill>
                  <a:srgbClr val="F9FAFD"/>
                </a:solidFill>
                <a:latin typeface="Glacial Indifference" panose="020B0604020202020204" charset="0"/>
              </a:rPr>
              <a:t>										    ↓</a:t>
            </a:r>
          </a:p>
          <a:p>
            <a:pPr lvl="0" algn="ctr">
              <a:spcBef>
                <a:spcPct val="0"/>
              </a:spcBef>
            </a:pPr>
            <a:r>
              <a:rPr lang="fr-FR" sz="3600" dirty="0">
                <a:solidFill>
                  <a:srgbClr val="F9FAFD"/>
                </a:solidFill>
                <a:latin typeface="Glacial Indifference" panose="020B0604020202020204" charset="0"/>
              </a:rPr>
              <a:t>après François I, c’est Richelieu qui devient dans ce sens une figure majeure</a:t>
            </a:r>
          </a:p>
        </p:txBody>
      </p:sp>
    </p:spTree>
    <p:extLst>
      <p:ext uri="{BB962C8B-B14F-4D97-AF65-F5344CB8AC3E}">
        <p14:creationId xmlns:p14="http://schemas.microsoft.com/office/powerpoint/2010/main" val="8562154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2837BF88-C8EB-BEB8-D1F9-A4D2CC25E3EB}"/>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0EA24B9C-2799-7F06-1B7E-F948D4A73770}"/>
              </a:ext>
            </a:extLst>
          </p:cNvPr>
          <p:cNvSpPr txBox="1"/>
          <p:nvPr/>
        </p:nvSpPr>
        <p:spPr>
          <a:xfrm>
            <a:off x="990600" y="6477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CC32E510-CFB4-01C8-E75D-154505ECFAA8}"/>
              </a:ext>
            </a:extLst>
          </p:cNvPr>
          <p:cNvSpPr txBox="1"/>
          <p:nvPr/>
        </p:nvSpPr>
        <p:spPr>
          <a:xfrm>
            <a:off x="1028700" y="2247900"/>
            <a:ext cx="16040100" cy="7826758"/>
          </a:xfrm>
          <a:prstGeom prst="rect">
            <a:avLst/>
          </a:prstGeom>
        </p:spPr>
        <p:txBody>
          <a:bodyPr wrap="square" lIns="0" tIns="0" rIns="0" bIns="0" rtlCol="0" anchor="t">
            <a:spAutoFit/>
          </a:bodyPr>
          <a:lstStyle/>
          <a:p>
            <a:pPr marL="0" lvl="0" indent="0" algn="just">
              <a:lnSpc>
                <a:spcPct val="110000"/>
              </a:lnSpc>
              <a:spcBef>
                <a:spcPct val="0"/>
              </a:spcBef>
            </a:pPr>
            <a:r>
              <a:rPr lang="fr-FR" sz="3600" dirty="0">
                <a:solidFill>
                  <a:srgbClr val="F9FAFD"/>
                </a:solidFill>
                <a:latin typeface="Glacial Indifference" panose="020B0604020202020204" charset="0"/>
              </a:rPr>
              <a:t>Après François I avec l’Ordonnance de Villers-Cotterêts, « c’est à Richelieu que nous devons la première, principale et emblématique confusion entre autorité politique et force interne de la langue ». </a:t>
            </a:r>
            <a:endParaRPr lang="fr-FR" sz="2900" dirty="0">
              <a:solidFill>
                <a:srgbClr val="F9FAFD"/>
              </a:solidFill>
              <a:latin typeface="Glacial Indifference" panose="020B0604020202020204" charset="0"/>
            </a:endParaRPr>
          </a:p>
          <a:p>
            <a:pPr marL="0" lvl="0" indent="0" algn="r">
              <a:lnSpc>
                <a:spcPct val="110000"/>
              </a:lnSpc>
              <a:spcBef>
                <a:spcPct val="0"/>
              </a:spcBef>
              <a:spcAft>
                <a:spcPts val="600"/>
              </a:spcAft>
            </a:pPr>
            <a:r>
              <a:rPr lang="fr-FR" sz="2700" i="1" dirty="0">
                <a:solidFill>
                  <a:srgbClr val="F9FAFD"/>
                </a:solidFill>
                <a:latin typeface="Glacial Indifference" panose="020B0604020202020204" charset="0"/>
              </a:rPr>
              <a:t>Nouvelle histoire de la langue française</a:t>
            </a:r>
            <a:r>
              <a:rPr lang="fr-FR" sz="2700" dirty="0">
                <a:solidFill>
                  <a:srgbClr val="F9FAFD"/>
                </a:solidFill>
                <a:latin typeface="Glacial Indifference" panose="020B0604020202020204" charset="0"/>
              </a:rPr>
              <a:t>, p. 232.</a:t>
            </a:r>
          </a:p>
          <a:p>
            <a:pPr marL="0" lvl="0" indent="0" algn="just">
              <a:lnSpc>
                <a:spcPct val="110000"/>
              </a:lnSpc>
              <a:spcBef>
                <a:spcPct val="0"/>
              </a:spcBef>
              <a:spcAft>
                <a:spcPts val="600"/>
              </a:spcAft>
            </a:pPr>
            <a:r>
              <a:rPr lang="fr-FR" sz="3600" dirty="0">
                <a:solidFill>
                  <a:srgbClr val="F9FAFD"/>
                </a:solidFill>
                <a:latin typeface="Glacial Indifference" panose="020B0604020202020204" charset="0"/>
              </a:rPr>
              <a:t>	 ↓</a:t>
            </a:r>
          </a:p>
          <a:p>
            <a:pPr marL="0" lvl="0" indent="0" algn="just">
              <a:lnSpc>
                <a:spcPct val="110000"/>
              </a:lnSpc>
              <a:spcBef>
                <a:spcPct val="0"/>
              </a:spcBef>
              <a:spcAft>
                <a:spcPts val="600"/>
              </a:spcAft>
            </a:pPr>
            <a:r>
              <a:rPr lang="fr-FR" sz="3600" u="sng" dirty="0">
                <a:solidFill>
                  <a:srgbClr val="F9FAFD"/>
                </a:solidFill>
                <a:latin typeface="Glacial Indifference" panose="020B0604020202020204" charset="0"/>
              </a:rPr>
              <a:t>1624</a:t>
            </a:r>
            <a:r>
              <a:rPr lang="fr-FR" sz="3600" dirty="0">
                <a:solidFill>
                  <a:srgbClr val="F9FAFD"/>
                </a:solidFill>
                <a:latin typeface="Glacial Indifference" panose="020B0604020202020204" charset="0"/>
              </a:rPr>
              <a:t> → le cardinal Richelieu est nommé par Louis XIII </a:t>
            </a:r>
            <a:r>
              <a:rPr lang="fr-FR" sz="3600" u="sng" dirty="0">
                <a:solidFill>
                  <a:srgbClr val="F9FAFD"/>
                </a:solidFill>
                <a:latin typeface="Glacial Indifference" panose="020B0604020202020204" charset="0"/>
              </a:rPr>
              <a:t>principal ministre d'État</a:t>
            </a:r>
            <a:r>
              <a:rPr lang="fr-FR" sz="3600" dirty="0">
                <a:solidFill>
                  <a:srgbClr val="F9FAFD"/>
                </a:solidFill>
                <a:latin typeface="Glacial Indifference" panose="020B0604020202020204" charset="0"/>
              </a:rPr>
              <a:t> (premier ministre de France), c’est-à-dire conseiller principal du roi</a:t>
            </a:r>
          </a:p>
          <a:p>
            <a:pPr marL="0" lvl="0" indent="0" algn="just">
              <a:lnSpc>
                <a:spcPct val="110000"/>
              </a:lnSpc>
              <a:spcBef>
                <a:spcPct val="0"/>
              </a:spcBef>
              <a:spcAft>
                <a:spcPts val="600"/>
              </a:spcAft>
            </a:pPr>
            <a:r>
              <a:rPr lang="fr-FR" sz="3600" dirty="0">
                <a:solidFill>
                  <a:srgbClr val="F9FAFD"/>
                </a:solidFill>
                <a:latin typeface="Glacial Indifference" panose="020B0604020202020204" charset="0"/>
              </a:rPr>
              <a:t>	↓</a:t>
            </a:r>
          </a:p>
          <a:p>
            <a:pPr marL="0" lvl="0" indent="0" algn="just">
              <a:lnSpc>
                <a:spcPct val="110000"/>
              </a:lnSpc>
              <a:spcBef>
                <a:spcPct val="0"/>
              </a:spcBef>
              <a:spcAft>
                <a:spcPts val="2400"/>
              </a:spcAft>
            </a:pPr>
            <a:r>
              <a:rPr lang="fr-FR" sz="3600" dirty="0">
                <a:solidFill>
                  <a:srgbClr val="F9FAFD"/>
                </a:solidFill>
                <a:latin typeface="Glacial Indifference" panose="020B0604020202020204" charset="0"/>
              </a:rPr>
              <a:t>« Le pouvoir royal, à travers le gouvernement de Richelieu, […] voit [dans la langue française] un des </a:t>
            </a:r>
            <a:r>
              <a:rPr lang="fr-FR" sz="3600" u="sng" dirty="0">
                <a:solidFill>
                  <a:srgbClr val="F9FAFD"/>
                </a:solidFill>
                <a:latin typeface="Glacial Indifference" panose="020B0604020202020204" charset="0"/>
              </a:rPr>
              <a:t>instruments de sa politique d’unification</a:t>
            </a:r>
            <a:r>
              <a:rPr lang="fr-FR" sz="3600" dirty="0">
                <a:solidFill>
                  <a:srgbClr val="F9FAFD"/>
                </a:solidFill>
                <a:latin typeface="Glacial Indifference" panose="020B0604020202020204" charset="0"/>
              </a:rPr>
              <a:t> du royaume à l’intérieur et de son </a:t>
            </a:r>
            <a:r>
              <a:rPr lang="fr-FR" sz="3600" u="sng" dirty="0">
                <a:solidFill>
                  <a:srgbClr val="F9FAFD"/>
                </a:solidFill>
                <a:latin typeface="Glacial Indifference" panose="020B0604020202020204" charset="0"/>
              </a:rPr>
              <a:t>rayonnement diplomatique</a:t>
            </a:r>
            <a:r>
              <a:rPr lang="fr-FR" sz="3600" dirty="0">
                <a:solidFill>
                  <a:srgbClr val="F9FAFD"/>
                </a:solidFill>
                <a:latin typeface="Glacial Indifference" panose="020B0604020202020204" charset="0"/>
              </a:rPr>
              <a:t> à l’étranger ». </a:t>
            </a:r>
            <a:endParaRPr lang="fr-FR" sz="2900" dirty="0">
              <a:solidFill>
                <a:srgbClr val="F9FAFD"/>
              </a:solidFill>
              <a:latin typeface="Glacial Indifference" panose="020B0604020202020204" charset="0"/>
            </a:endParaRPr>
          </a:p>
          <a:p>
            <a:pPr marL="0" lvl="0" indent="0" algn="r">
              <a:spcBef>
                <a:spcPct val="0"/>
              </a:spcBef>
              <a:spcAft>
                <a:spcPts val="600"/>
              </a:spcAft>
            </a:pPr>
            <a:r>
              <a:rPr lang="fr-FR" sz="2700" dirty="0">
                <a:solidFill>
                  <a:srgbClr val="F9FAFD"/>
                </a:solidFill>
                <a:latin typeface="Glacial Indifference" panose="020B0604020202020204" charset="0"/>
              </a:rPr>
              <a:t>Site de l’Académie française, </a:t>
            </a:r>
            <a:r>
              <a:rPr lang="fr-FR" sz="2700" i="1" dirty="0">
                <a:solidFill>
                  <a:srgbClr val="F9FAFD"/>
                </a:solidFill>
                <a:latin typeface="Glacial Indifference" panose="020B0604020202020204" charset="0"/>
              </a:rPr>
              <a:t>Les missions</a:t>
            </a:r>
            <a:r>
              <a:rPr lang="fr-FR" sz="2700" dirty="0">
                <a:solidFill>
                  <a:srgbClr val="F9FAFD"/>
                </a:solidFill>
                <a:latin typeface="Glacial Indifference" panose="020B0604020202020204" charset="0"/>
              </a:rPr>
              <a:t>.</a:t>
            </a:r>
          </a:p>
        </p:txBody>
      </p:sp>
    </p:spTree>
    <p:extLst>
      <p:ext uri="{BB962C8B-B14F-4D97-AF65-F5344CB8AC3E}">
        <p14:creationId xmlns:p14="http://schemas.microsoft.com/office/powerpoint/2010/main" val="1821237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12C58AF5-84DE-B684-216F-2A2DDD751D8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A90FBE1-F366-1AB2-CD64-06F676549FFB}"/>
              </a:ext>
            </a:extLst>
          </p:cNvPr>
          <p:cNvSpPr txBox="1"/>
          <p:nvPr/>
        </p:nvSpPr>
        <p:spPr>
          <a:xfrm>
            <a:off x="1028700" y="1058638"/>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1A4531E1-BC98-5C0E-CDD3-682EE82D19B2}"/>
              </a:ext>
            </a:extLst>
          </p:cNvPr>
          <p:cNvSpPr txBox="1"/>
          <p:nvPr/>
        </p:nvSpPr>
        <p:spPr>
          <a:xfrm>
            <a:off x="1028700" y="2857500"/>
            <a:ext cx="16040100" cy="6069354"/>
          </a:xfrm>
          <a:prstGeom prst="rect">
            <a:avLst/>
          </a:prstGeom>
        </p:spPr>
        <p:txBody>
          <a:bodyPr wrap="square" lIns="0" tIns="0" rIns="0" bIns="0" rtlCol="0" anchor="t">
            <a:spAutoFit/>
          </a:bodyPr>
          <a:lstStyle/>
          <a:p>
            <a:pPr marL="0" lvl="0" indent="0" algn="just">
              <a:lnSpc>
                <a:spcPct val="110000"/>
              </a:lnSpc>
              <a:spcBef>
                <a:spcPct val="0"/>
              </a:spcBef>
            </a:pPr>
            <a:r>
              <a:rPr lang="fr-FR" sz="3600" u="sng" dirty="0">
                <a:solidFill>
                  <a:srgbClr val="F9FAFD"/>
                </a:solidFill>
                <a:latin typeface="Glacial Indifference" panose="020B0604020202020204" charset="0"/>
              </a:rPr>
              <a:t>1635</a:t>
            </a:r>
            <a:r>
              <a:rPr lang="fr-FR" sz="3600" dirty="0">
                <a:solidFill>
                  <a:srgbClr val="F9FAFD"/>
                </a:solidFill>
                <a:latin typeface="Glacial Indifference" panose="020B0604020202020204" charset="0"/>
              </a:rPr>
              <a:t> → </a:t>
            </a:r>
            <a:r>
              <a:rPr lang="fr-FR" sz="3600" u="sng" dirty="0">
                <a:solidFill>
                  <a:srgbClr val="F9FAFD"/>
                </a:solidFill>
                <a:latin typeface="Glacial Indifference" panose="020B0604020202020204" charset="0"/>
              </a:rPr>
              <a:t>Richelieu crée l’Académie française</a:t>
            </a:r>
            <a:r>
              <a:rPr lang="fr-FR" sz="3600" dirty="0">
                <a:solidFill>
                  <a:srgbClr val="F9FAFD"/>
                </a:solidFill>
                <a:latin typeface="Glacial Indifference" panose="020B0604020202020204" charset="0"/>
              </a:rPr>
              <a:t>, une institution chargée de définir la langue française, créé dans le but de « conférer un poids officiel aux travaux des grammairiens ».</a:t>
            </a:r>
          </a:p>
          <a:p>
            <a:pPr marL="0" lvl="0" indent="0" algn="just">
              <a:lnSpc>
                <a:spcPct val="110000"/>
              </a:lnSpc>
              <a:spcBef>
                <a:spcPct val="0"/>
              </a:spcBef>
            </a:pPr>
            <a:r>
              <a:rPr lang="fr-FR" sz="3600" dirty="0">
                <a:solidFill>
                  <a:srgbClr val="F9FAFD"/>
                </a:solidFill>
                <a:latin typeface="Glacial Indifference" panose="020B0604020202020204" charset="0"/>
              </a:rPr>
              <a:t>	</a:t>
            </a:r>
          </a:p>
          <a:p>
            <a:pPr marL="0" lvl="0" indent="0" algn="just">
              <a:lnSpc>
                <a:spcPct val="110000"/>
              </a:lnSpc>
              <a:spcBef>
                <a:spcPct val="0"/>
              </a:spcBef>
            </a:pPr>
            <a:r>
              <a:rPr lang="fr-FR" sz="3600" dirty="0">
                <a:solidFill>
                  <a:srgbClr val="F9FAFD"/>
                </a:solidFill>
                <a:latin typeface="Glacial Indifference" panose="020B0604020202020204" charset="0"/>
              </a:rPr>
              <a:t>L’Académie doit être l’emblème du statut de langue "classique" du français (au même titre que le latin et le grec)</a:t>
            </a:r>
          </a:p>
          <a:p>
            <a:pPr marL="0" lvl="0" indent="0" algn="just">
              <a:lnSpc>
                <a:spcPct val="110000"/>
              </a:lnSpc>
              <a:spcBef>
                <a:spcPct val="0"/>
              </a:spcBef>
            </a:pPr>
            <a:r>
              <a:rPr lang="fr-FR" sz="3600" dirty="0">
                <a:solidFill>
                  <a:srgbClr val="F9FAFD"/>
                </a:solidFill>
                <a:latin typeface="Glacial Indifference" panose="020B0604020202020204" charset="0"/>
              </a:rPr>
              <a:t>	 ↓</a:t>
            </a:r>
          </a:p>
          <a:p>
            <a:pPr marL="0" marR="0" lvl="0" indent="0" algn="just" defTabSz="914400" rtl="0" eaLnBrk="1" fontAlgn="auto" latinLnBrk="0" hangingPunct="1">
              <a:lnSpc>
                <a:spcPct val="110000"/>
              </a:lnSpc>
              <a:spcBef>
                <a:spcPct val="0"/>
              </a:spcBef>
              <a:spcAft>
                <a:spcPts val="1200"/>
              </a:spcAft>
              <a:buClrTx/>
              <a:buSzTx/>
              <a:buFontTx/>
              <a:buNone/>
              <a:tabLst/>
              <a:defRPr/>
            </a:pPr>
            <a:r>
              <a:rPr lang="fr-FR" sz="3600" dirty="0">
                <a:solidFill>
                  <a:srgbClr val="F9FAFD"/>
                </a:solidFill>
                <a:latin typeface="Glacial Indifference" panose="020B0604020202020204" charset="0"/>
              </a:rPr>
              <a:t>le français doit « devenir "le latin des modernes", [et donc une langue] universelle et accessible à tous »</a:t>
            </a:r>
            <a:r>
              <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de l’Académie française,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missions</a:t>
            </a:r>
            <a:r>
              <a:rPr lang="fr-FR" sz="2800" dirty="0">
                <a:solidFill>
                  <a:srgbClr val="F9FAFD"/>
                </a:solidFill>
                <a:latin typeface="Glacial Indifference" panose="020B0604020202020204" charset="0"/>
              </a:rPr>
              <a:t>.</a:t>
            </a: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10847079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8F2405B2-D666-ED71-2D1C-E4E330D90E28}"/>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80CF5C2-2894-0BC6-7D25-02C72518848B}"/>
              </a:ext>
            </a:extLst>
          </p:cNvPr>
          <p:cNvSpPr txBox="1"/>
          <p:nvPr/>
        </p:nvSpPr>
        <p:spPr>
          <a:xfrm>
            <a:off x="990600" y="1058638"/>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720D4A4C-1772-F107-9F6B-D66DBC26947D}"/>
              </a:ext>
            </a:extLst>
          </p:cNvPr>
          <p:cNvSpPr txBox="1"/>
          <p:nvPr/>
        </p:nvSpPr>
        <p:spPr>
          <a:xfrm>
            <a:off x="1028700" y="2857500"/>
            <a:ext cx="16040100" cy="6069354"/>
          </a:xfrm>
          <a:prstGeom prst="rect">
            <a:avLst/>
          </a:prstGeom>
        </p:spPr>
        <p:txBody>
          <a:bodyPr wrap="square" lIns="0" tIns="0" rIns="0" bIns="0" rtlCol="0" anchor="t">
            <a:spAutoFit/>
          </a:bodyPr>
          <a:lstStyle/>
          <a:p>
            <a:pPr marL="0" lvl="0" indent="0" algn="just">
              <a:lnSpc>
                <a:spcPct val="110000"/>
              </a:lnSpc>
              <a:spcBef>
                <a:spcPct val="0"/>
              </a:spcBef>
            </a:pPr>
            <a:r>
              <a:rPr lang="fr-FR" sz="3600" dirty="0">
                <a:solidFill>
                  <a:srgbClr val="F9FAFD"/>
                </a:solidFill>
                <a:latin typeface="Glacial Indifference" panose="020B0604020202020204" charset="0"/>
              </a:rPr>
              <a:t>Tout au long du XVII</a:t>
            </a:r>
            <a:r>
              <a:rPr lang="fr-FR" sz="3600" baseline="30000" dirty="0">
                <a:solidFill>
                  <a:srgbClr val="F9FAFD"/>
                </a:solidFill>
                <a:latin typeface="Glacial Indifference" panose="020B0604020202020204" charset="0"/>
              </a:rPr>
              <a:t>ème</a:t>
            </a:r>
            <a:r>
              <a:rPr lang="fr-FR" sz="3600" dirty="0">
                <a:solidFill>
                  <a:srgbClr val="F9FAFD"/>
                </a:solidFill>
                <a:latin typeface="Glacial Indifference" panose="020B0604020202020204" charset="0"/>
              </a:rPr>
              <a:t> siècle, les membres de l’Académie – appelés académiciens – contribuent, chacun dans sa spécialité, à travers leurs ouvrages à conférer un </a:t>
            </a:r>
            <a:r>
              <a:rPr lang="fr-FR" sz="3600" u="sng" dirty="0">
                <a:solidFill>
                  <a:srgbClr val="F9FAFD"/>
                </a:solidFill>
                <a:latin typeface="Glacial Indifference" panose="020B0604020202020204" charset="0"/>
              </a:rPr>
              <a:t>grand prestige</a:t>
            </a:r>
            <a:r>
              <a:rPr lang="fr-FR" sz="3600" dirty="0">
                <a:solidFill>
                  <a:srgbClr val="F9FAFD"/>
                </a:solidFill>
                <a:latin typeface="Glacial Indifference" panose="020B0604020202020204" charset="0"/>
              </a:rPr>
              <a:t>, au niveau européen, </a:t>
            </a:r>
            <a:r>
              <a:rPr lang="fr-FR" sz="3600" u="sng" dirty="0">
                <a:solidFill>
                  <a:srgbClr val="F9FAFD"/>
                </a:solidFill>
                <a:latin typeface="Glacial Indifference" panose="020B0604020202020204" charset="0"/>
              </a:rPr>
              <a:t>à la langue française définie par Vaugelas et la jeune Compagnie</a:t>
            </a:r>
            <a:r>
              <a:rPr lang="fr-FR" sz="3600" dirty="0">
                <a:solidFill>
                  <a:srgbClr val="F9FAFD"/>
                </a:solidFill>
                <a:latin typeface="Glacial Indifference" panose="020B0604020202020204" charset="0"/>
              </a:rPr>
              <a:t> - Corneille, Boileau, La Fontaine, Racine, Bossuet.</a:t>
            </a:r>
          </a:p>
          <a:p>
            <a:pPr marL="0" lvl="0" indent="0" algn="just">
              <a:lnSpc>
                <a:spcPct val="110000"/>
              </a:lnSpc>
              <a:spcBef>
                <a:spcPct val="0"/>
              </a:spcBef>
            </a:pPr>
            <a:endParaRPr lang="fr-FR" sz="3600" dirty="0">
              <a:solidFill>
                <a:srgbClr val="F9FAFD"/>
              </a:solidFill>
              <a:latin typeface="Glacial Indifference" panose="020B0604020202020204" charset="0"/>
            </a:endParaRPr>
          </a:p>
          <a:p>
            <a:pPr marL="0" lvl="0" indent="0" algn="just">
              <a:lnSpc>
                <a:spcPct val="110000"/>
              </a:lnSpc>
              <a:spcBef>
                <a:spcPct val="0"/>
              </a:spcBef>
              <a:spcAft>
                <a:spcPts val="1200"/>
              </a:spcAft>
            </a:pPr>
            <a:r>
              <a:rPr lang="fr-FR" sz="3600" dirty="0">
                <a:solidFill>
                  <a:srgbClr val="F9FAFD"/>
                </a:solidFill>
                <a:latin typeface="Glacial Indifference" panose="020B0604020202020204" charset="0"/>
              </a:rPr>
              <a:t>Les grammairiens et autres connaisseurs de la langue, académiciens ou non, dont Vaugelas, publient à cette époque plusieurs études relatives à des questions de langage.</a:t>
            </a:r>
          </a:p>
          <a:p>
            <a:pPr marL="0" lvl="0" indent="0" algn="r">
              <a:spcBef>
                <a:spcPct val="0"/>
              </a:spcBef>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de l’Académie française,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missions</a:t>
            </a:r>
            <a:r>
              <a:rPr lang="fr-FR" sz="2800" dirty="0">
                <a:solidFill>
                  <a:srgbClr val="F9FAFD"/>
                </a:solidFill>
                <a:latin typeface="Glacial Indifference" panose="020B0604020202020204" charset="0"/>
              </a:rPr>
              <a:t>.</a:t>
            </a: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22462574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71345F67-F588-D441-F030-CC60FF91472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2BFB683-60E1-81BA-5ECD-39AE5ABCAC7D}"/>
              </a:ext>
            </a:extLst>
          </p:cNvPr>
          <p:cNvSpPr txBox="1"/>
          <p:nvPr/>
        </p:nvSpPr>
        <p:spPr>
          <a:xfrm>
            <a:off x="1028700" y="1058638"/>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4A125E2E-6E4C-919A-6004-05E969953B1E}"/>
              </a:ext>
            </a:extLst>
          </p:cNvPr>
          <p:cNvSpPr txBox="1"/>
          <p:nvPr/>
        </p:nvSpPr>
        <p:spPr>
          <a:xfrm>
            <a:off x="1028700" y="2857500"/>
            <a:ext cx="16040100" cy="6655668"/>
          </a:xfrm>
          <a:prstGeom prst="rect">
            <a:avLst/>
          </a:prstGeom>
        </p:spPr>
        <p:txBody>
          <a:bodyPr wrap="square" lIns="0" tIns="0" rIns="0" bIns="0" rtlCol="0" anchor="t">
            <a:spAutoFit/>
          </a:bodyPr>
          <a:lstStyle/>
          <a:p>
            <a:pPr marL="0" lvl="0" indent="0" algn="just">
              <a:lnSpc>
                <a:spcPct val="110000"/>
              </a:lnSpc>
              <a:spcBef>
                <a:spcPct val="0"/>
              </a:spcBef>
            </a:pPr>
            <a:r>
              <a:rPr lang="fr-FR" sz="3600" dirty="0">
                <a:solidFill>
                  <a:srgbClr val="F9FAFD"/>
                </a:solidFill>
                <a:latin typeface="Glacial Indifference" panose="020B0604020202020204" charset="0"/>
              </a:rPr>
              <a:t>L’</a:t>
            </a:r>
            <a:r>
              <a:rPr lang="fr-FR" sz="3600" u="sng" dirty="0">
                <a:solidFill>
                  <a:srgbClr val="F9FAFD"/>
                </a:solidFill>
                <a:latin typeface="Glacial Indifference" panose="020B0604020202020204" charset="0"/>
              </a:rPr>
              <a:t>article 24 des Statuts</a:t>
            </a:r>
            <a:r>
              <a:rPr lang="fr-FR" sz="3600" dirty="0">
                <a:solidFill>
                  <a:srgbClr val="F9FAFD"/>
                </a:solidFill>
                <a:latin typeface="Glacial Indifference" panose="020B0604020202020204" charset="0"/>
              </a:rPr>
              <a:t>* explique que « la principale fonction de l’Académie sera de travailler, avec tout le soin et toute la diligence possibles, à </a:t>
            </a:r>
            <a:r>
              <a:rPr lang="fr-FR" sz="3600" u="sng" dirty="0">
                <a:solidFill>
                  <a:srgbClr val="F9FAFD"/>
                </a:solidFill>
                <a:latin typeface="Glacial Indifference" panose="020B0604020202020204" charset="0"/>
              </a:rPr>
              <a:t>donner des règles certaines à notre langue</a:t>
            </a:r>
            <a:r>
              <a:rPr lang="fr-FR" sz="3600" dirty="0">
                <a:solidFill>
                  <a:srgbClr val="F9FAFD"/>
                </a:solidFill>
                <a:latin typeface="Glacial Indifference" panose="020B0604020202020204" charset="0"/>
              </a:rPr>
              <a:t> et à </a:t>
            </a:r>
            <a:r>
              <a:rPr lang="fr-FR" sz="3600" u="sng" dirty="0">
                <a:solidFill>
                  <a:srgbClr val="F9FAFD"/>
                </a:solidFill>
                <a:latin typeface="Glacial Indifference" panose="020B0604020202020204" charset="0"/>
              </a:rPr>
              <a:t>la rendre pure, éloquente et capable de traiter les arts et les sciences</a:t>
            </a:r>
            <a:r>
              <a:rPr lang="fr-FR" sz="3600" dirty="0">
                <a:solidFill>
                  <a:srgbClr val="F9FAFD"/>
                </a:solidFill>
                <a:latin typeface="Glacial Indifference" panose="020B0604020202020204" charset="0"/>
              </a:rPr>
              <a:t> ».</a:t>
            </a:r>
          </a:p>
          <a:p>
            <a:pPr marL="0" lvl="0" indent="0" algn="just">
              <a:lnSpc>
                <a:spcPct val="110000"/>
              </a:lnSpc>
              <a:spcBef>
                <a:spcPct val="0"/>
              </a:spcBef>
            </a:pPr>
            <a:endParaRPr lang="fr-FR" sz="3600" dirty="0">
              <a:solidFill>
                <a:srgbClr val="F9FAFD"/>
              </a:solidFill>
              <a:latin typeface="Glacial Indifference" panose="020B0604020202020204" charset="0"/>
            </a:endParaRPr>
          </a:p>
          <a:p>
            <a:pPr marL="0" lvl="0" indent="0" algn="just">
              <a:lnSpc>
                <a:spcPct val="110000"/>
              </a:lnSpc>
              <a:spcBef>
                <a:spcPct val="0"/>
              </a:spcBef>
            </a:pPr>
            <a:r>
              <a:rPr lang="fr-FR" sz="3300" dirty="0">
                <a:solidFill>
                  <a:srgbClr val="F9FAFD"/>
                </a:solidFill>
                <a:latin typeface="Glacial Indifference" panose="020B0604020202020204" charset="0"/>
              </a:rPr>
              <a:t>*Ces statuts « décrivent l’organisation de l’Académie, les conditions de vote, de travail, les obligations des académiciens »</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lvl="0" indent="0" algn="just">
              <a:lnSpc>
                <a:spcPct val="110000"/>
              </a:lnSpc>
              <a:spcBef>
                <a:spcPct val="0"/>
              </a:spcBef>
              <a:spcAft>
                <a:spcPts val="3000"/>
              </a:spcAft>
            </a:pP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statuts et les règlements de l’Académie française, rédigés en 1635 et signés par Richelieu, se composent de </a:t>
            </a:r>
            <a:r>
              <a:rPr lang="fr-FR" sz="3300" dirty="0">
                <a:solidFill>
                  <a:srgbClr val="F9FAFD"/>
                </a:solidFill>
                <a:latin typeface="Glacial Indifference" panose="020B0604020202020204" charset="0"/>
              </a:rPr>
              <a:t>cinquante </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articles et constituent « le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corps de droit écrit</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sur lequel l’Académie se fonde.</a:t>
            </a:r>
          </a:p>
          <a:p>
            <a:pPr marL="0" lvl="0" indent="0" algn="r">
              <a:spcBef>
                <a:spcPct val="0"/>
              </a:spcBef>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de l’Académie française,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statuts</a:t>
            </a:r>
            <a:r>
              <a:rPr lang="fr-FR" sz="2800" dirty="0">
                <a:solidFill>
                  <a:srgbClr val="F9FAFD"/>
                </a:solidFill>
                <a:latin typeface="Glacial Indifference" panose="020B0604020202020204" charset="0"/>
              </a:rPr>
              <a:t>.</a:t>
            </a:r>
            <a:endParaRPr lang="fr-FR" sz="32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10868776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DEBD880A-AD31-997B-0D89-1F678980266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D90E549-2E91-35E5-9CFF-89363939FAA7}"/>
              </a:ext>
            </a:extLst>
          </p:cNvPr>
          <p:cNvSpPr txBox="1"/>
          <p:nvPr/>
        </p:nvSpPr>
        <p:spPr>
          <a:xfrm>
            <a:off x="1028700" y="1058638"/>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B1EEC092-B5A7-B120-4183-C611DF697B54}"/>
              </a:ext>
            </a:extLst>
          </p:cNvPr>
          <p:cNvSpPr txBox="1"/>
          <p:nvPr/>
        </p:nvSpPr>
        <p:spPr>
          <a:xfrm>
            <a:off x="1028700" y="2857500"/>
            <a:ext cx="16040100" cy="5318379"/>
          </a:xfrm>
          <a:prstGeom prst="rect">
            <a:avLst/>
          </a:prstGeom>
        </p:spPr>
        <p:txBody>
          <a:bodyPr wrap="square" lIns="0" tIns="0" rIns="0" bIns="0" rtlCol="0" anchor="t">
            <a:spAutoFit/>
          </a:bodyPr>
          <a:lstStyle/>
          <a:p>
            <a:pPr marL="0" lvl="0" indent="0" algn="just">
              <a:lnSpc>
                <a:spcPct val="110000"/>
              </a:lnSpc>
              <a:spcBef>
                <a:spcPct val="0"/>
              </a:spcBef>
              <a:spcAft>
                <a:spcPts val="1200"/>
              </a:spcAft>
            </a:pPr>
            <a:r>
              <a:rPr lang="fr-FR" sz="3600" dirty="0">
                <a:solidFill>
                  <a:srgbClr val="F9FAFD"/>
                </a:solidFill>
                <a:latin typeface="Glacial Indifference" panose="020B0604020202020204" charset="0"/>
              </a:rPr>
              <a:t>Cette fonction, cette « mission[,] doit se traduire par la </a:t>
            </a:r>
            <a:r>
              <a:rPr lang="fr-FR" sz="3600" u="sng" dirty="0">
                <a:solidFill>
                  <a:srgbClr val="F9FAFD"/>
                </a:solidFill>
                <a:latin typeface="Glacial Indifference" panose="020B0604020202020204" charset="0"/>
              </a:rPr>
              <a:t>rédaction de quatre ouvrages</a:t>
            </a:r>
            <a:r>
              <a:rPr lang="fr-FR" sz="3600" dirty="0">
                <a:solidFill>
                  <a:srgbClr val="F9FAFD"/>
                </a:solidFill>
                <a:latin typeface="Glacial Indifference" panose="020B0604020202020204" charset="0"/>
              </a:rPr>
              <a:t> : un </a:t>
            </a:r>
            <a:r>
              <a:rPr lang="fr-FR" sz="3600" u="sng" dirty="0">
                <a:solidFill>
                  <a:srgbClr val="F9FAFD"/>
                </a:solidFill>
                <a:latin typeface="Glacial Indifference" panose="020B0604020202020204" charset="0"/>
              </a:rPr>
              <a:t>dictionnaire</a:t>
            </a:r>
            <a:r>
              <a:rPr lang="fr-FR" sz="3600" dirty="0">
                <a:solidFill>
                  <a:srgbClr val="F9FAFD"/>
                </a:solidFill>
                <a:latin typeface="Glacial Indifference" panose="020B0604020202020204" charset="0"/>
              </a:rPr>
              <a:t>, une </a:t>
            </a:r>
            <a:r>
              <a:rPr lang="fr-FR" sz="3600" u="sng" dirty="0">
                <a:solidFill>
                  <a:srgbClr val="F9FAFD"/>
                </a:solidFill>
                <a:latin typeface="Glacial Indifference" panose="020B0604020202020204" charset="0"/>
              </a:rPr>
              <a:t>grammaire</a:t>
            </a:r>
            <a:r>
              <a:rPr lang="fr-FR" sz="3600" dirty="0">
                <a:solidFill>
                  <a:srgbClr val="F9FAFD"/>
                </a:solidFill>
                <a:latin typeface="Glacial Indifference" panose="020B0604020202020204" charset="0"/>
              </a:rPr>
              <a:t>, une </a:t>
            </a:r>
            <a:r>
              <a:rPr lang="fr-FR" sz="3600" u="sng" dirty="0">
                <a:solidFill>
                  <a:srgbClr val="F9FAFD"/>
                </a:solidFill>
                <a:latin typeface="Glacial Indifference" panose="020B0604020202020204" charset="0"/>
              </a:rPr>
              <a:t>rhétorique</a:t>
            </a:r>
            <a:r>
              <a:rPr lang="fr-FR" sz="3600" dirty="0">
                <a:solidFill>
                  <a:srgbClr val="F9FAFD"/>
                </a:solidFill>
                <a:latin typeface="Glacial Indifference" panose="020B0604020202020204" charset="0"/>
              </a:rPr>
              <a:t> et une </a:t>
            </a:r>
            <a:r>
              <a:rPr lang="fr-FR" sz="3600" u="sng" dirty="0">
                <a:solidFill>
                  <a:srgbClr val="F9FAFD"/>
                </a:solidFill>
                <a:latin typeface="Glacial Indifference" panose="020B0604020202020204" charset="0"/>
              </a:rPr>
              <a:t>poétique</a:t>
            </a:r>
            <a:r>
              <a:rPr lang="fr-FR" sz="3600" dirty="0">
                <a:solidFill>
                  <a:srgbClr val="F9FAFD"/>
                </a:solidFill>
                <a:latin typeface="Glacial Indifference" panose="020B0604020202020204" charset="0"/>
              </a:rPr>
              <a:t> ». </a:t>
            </a:r>
            <a:endParaRPr lang="fr-FR" sz="2900" dirty="0">
              <a:solidFill>
                <a:srgbClr val="F9FAFD"/>
              </a:solidFill>
              <a:latin typeface="Glacial Indifference" panose="020B0604020202020204" charset="0"/>
            </a:endParaRPr>
          </a:p>
          <a:p>
            <a:pPr marL="0" lvl="0" indent="0" algn="r">
              <a:lnSpc>
                <a:spcPct val="110000"/>
              </a:lnSpc>
              <a:spcBef>
                <a:spcPct val="0"/>
              </a:spcBef>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de l’Académie française,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missions</a:t>
            </a:r>
            <a:r>
              <a:rPr lang="fr-FR" sz="2800" dirty="0">
                <a:solidFill>
                  <a:srgbClr val="F9FAFD"/>
                </a:solidFill>
                <a:latin typeface="Glacial Indifference" panose="020B0604020202020204" charset="0"/>
              </a:rPr>
              <a:t>.</a:t>
            </a:r>
            <a:endPar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lvl="0" indent="0" algn="just">
              <a:lnSpc>
                <a:spcPct val="110000"/>
              </a:lnSpc>
              <a:spcBef>
                <a:spcPct val="0"/>
              </a:spcBef>
            </a:pPr>
            <a:r>
              <a:rPr lang="fr-FR" sz="3600" dirty="0">
                <a:solidFill>
                  <a:srgbClr val="F9FAFD"/>
                </a:solidFill>
                <a:latin typeface="Glacial Indifference" panose="020B0604020202020204" charset="0"/>
              </a:rPr>
              <a:t>	↓</a:t>
            </a:r>
          </a:p>
          <a:p>
            <a:pPr marL="0" lvl="0" indent="0" algn="just">
              <a:lnSpc>
                <a:spcPct val="110000"/>
              </a:lnSpc>
              <a:spcBef>
                <a:spcPct val="0"/>
              </a:spcBef>
              <a:spcAft>
                <a:spcPts val="3000"/>
              </a:spcAft>
            </a:pPr>
            <a:r>
              <a:rPr lang="fr-FR" sz="3600" dirty="0">
                <a:solidFill>
                  <a:srgbClr val="F9FAFD"/>
                </a:solidFill>
                <a:latin typeface="Glacial Indifference" panose="020B0604020202020204" charset="0"/>
              </a:rPr>
              <a:t>Néanmoins, parmi ces ouvrages, seul le </a:t>
            </a:r>
            <a:r>
              <a:rPr lang="fr-FR" sz="3600" u="sng" dirty="0">
                <a:solidFill>
                  <a:srgbClr val="F9FAFD"/>
                </a:solidFill>
                <a:latin typeface="Glacial Indifference" panose="020B0604020202020204" charset="0"/>
              </a:rPr>
              <a:t>Dictionnaire</a:t>
            </a:r>
            <a:r>
              <a:rPr lang="fr-FR" sz="3600" dirty="0">
                <a:solidFill>
                  <a:srgbClr val="F9FAFD"/>
                </a:solidFill>
                <a:latin typeface="Glacial Indifference" panose="020B0604020202020204" charset="0"/>
              </a:rPr>
              <a:t> a été réalisé par l’Académie. </a:t>
            </a:r>
          </a:p>
          <a:p>
            <a:pPr marL="0" lvl="0" indent="0" algn="just">
              <a:lnSpc>
                <a:spcPct val="110000"/>
              </a:lnSpc>
              <a:spcBef>
                <a:spcPct val="0"/>
              </a:spcBef>
            </a:pPr>
            <a:r>
              <a:rPr lang="fr-FR" sz="3600" dirty="0">
                <a:solidFill>
                  <a:srgbClr val="F9FAFD"/>
                </a:solidFill>
                <a:latin typeface="Glacial Indifference" panose="020B0604020202020204" charset="0"/>
              </a:rPr>
              <a:t>La </a:t>
            </a:r>
            <a:r>
              <a:rPr lang="fr-FR" sz="3600" i="1" u="sng" dirty="0">
                <a:solidFill>
                  <a:srgbClr val="F9FAFD"/>
                </a:solidFill>
                <a:latin typeface="Glacial Indifference" panose="020B0604020202020204" charset="0"/>
              </a:rPr>
              <a:t>Grammaire</a:t>
            </a:r>
            <a:r>
              <a:rPr lang="fr-FR" sz="3600" dirty="0">
                <a:solidFill>
                  <a:srgbClr val="F9FAFD"/>
                </a:solidFill>
                <a:latin typeface="Glacial Indifference" panose="020B0604020202020204" charset="0"/>
              </a:rPr>
              <a:t> et la </a:t>
            </a:r>
            <a:r>
              <a:rPr lang="fr-FR" sz="3600" i="1" u="sng" dirty="0">
                <a:solidFill>
                  <a:srgbClr val="F9FAFD"/>
                </a:solidFill>
                <a:latin typeface="Glacial Indifference" panose="020B0604020202020204" charset="0"/>
              </a:rPr>
              <a:t>Logique</a:t>
            </a:r>
            <a:r>
              <a:rPr lang="fr-FR" sz="3600" dirty="0">
                <a:solidFill>
                  <a:srgbClr val="F9FAFD"/>
                </a:solidFill>
                <a:latin typeface="Glacial Indifference" panose="020B0604020202020204" charset="0"/>
              </a:rPr>
              <a:t>, dites de Port-Royal, sont des œuvres de Lancelot, Arnauld et Nicole, tandis que la </a:t>
            </a:r>
            <a:r>
              <a:rPr lang="fr-FR" sz="3600" i="1" u="sng" dirty="0">
                <a:solidFill>
                  <a:srgbClr val="F9FAFD"/>
                </a:solidFill>
                <a:latin typeface="Glacial Indifference" panose="020B0604020202020204" charset="0"/>
              </a:rPr>
              <a:t>Rhétorique ou l’art de parler</a:t>
            </a:r>
            <a:r>
              <a:rPr lang="fr-FR" sz="3600" dirty="0">
                <a:solidFill>
                  <a:srgbClr val="F9FAFD"/>
                </a:solidFill>
                <a:latin typeface="Glacial Indifference" panose="020B0604020202020204" charset="0"/>
              </a:rPr>
              <a:t> a été écrite par Bernard Lamy.</a:t>
            </a:r>
            <a:endParaRPr lang="fr-FR" sz="30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798485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A97994B0-5B25-3E99-6EEC-3F999DDB294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A4FF01E-E363-6811-1563-5ADD2E84F555}"/>
              </a:ext>
            </a:extLst>
          </p:cNvPr>
          <p:cNvSpPr txBox="1"/>
          <p:nvPr/>
        </p:nvSpPr>
        <p:spPr>
          <a:xfrm>
            <a:off x="914400" y="8763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5D238E8C-ABAF-0AEF-3DE6-C15FF6CDFC05}"/>
              </a:ext>
            </a:extLst>
          </p:cNvPr>
          <p:cNvSpPr txBox="1"/>
          <p:nvPr/>
        </p:nvSpPr>
        <p:spPr>
          <a:xfrm>
            <a:off x="990600" y="2476500"/>
            <a:ext cx="16268700" cy="6260175"/>
          </a:xfrm>
          <a:prstGeom prst="rect">
            <a:avLst/>
          </a:prstGeom>
        </p:spPr>
        <p:txBody>
          <a:bodyPr wrap="square" lIns="0" tIns="0" rIns="0" bIns="0" rtlCol="0" anchor="t">
            <a:spAutoFit/>
          </a:bodyPr>
          <a:lstStyle/>
          <a:p>
            <a:pPr marL="0" lvl="0" indent="0" algn="just">
              <a:spcBef>
                <a:spcPct val="0"/>
              </a:spcBef>
              <a:spcAft>
                <a:spcPts val="600"/>
              </a:spcAft>
            </a:pPr>
            <a:r>
              <a:rPr lang="fr-FR" sz="3700" u="sng" dirty="0">
                <a:solidFill>
                  <a:srgbClr val="F9FAFD"/>
                </a:solidFill>
                <a:latin typeface="Glacial Indifference" panose="020B0604020202020204" charset="0"/>
              </a:rPr>
              <a:t>La grammaire d’Arnauld et Lancelot</a:t>
            </a:r>
          </a:p>
          <a:p>
            <a:pPr marL="0" lvl="0" indent="0" algn="just">
              <a:spcBef>
                <a:spcPct val="0"/>
              </a:spcBef>
              <a:spcAft>
                <a:spcPts val="600"/>
              </a:spcAft>
            </a:pPr>
            <a:r>
              <a:rPr lang="fr-FR" sz="3600" dirty="0">
                <a:solidFill>
                  <a:srgbClr val="F9FAFD"/>
                </a:solidFill>
                <a:latin typeface="Glacial Indifference" panose="020B0604020202020204" charset="0"/>
              </a:rPr>
              <a:t>	 ↓</a:t>
            </a:r>
          </a:p>
          <a:p>
            <a:pPr algn="just">
              <a:lnSpc>
                <a:spcPct val="110000"/>
              </a:lnSpc>
              <a:spcBef>
                <a:spcPct val="0"/>
              </a:spcBef>
              <a:spcAft>
                <a:spcPts val="600"/>
              </a:spcAft>
            </a:pPr>
            <a:r>
              <a:rPr lang="fr-FR" sz="3600" dirty="0">
                <a:solidFill>
                  <a:srgbClr val="F9FAFD"/>
                </a:solidFill>
                <a:latin typeface="Glacial Indifference" panose="020B0604020202020204" charset="0"/>
              </a:rPr>
              <a:t>En </a:t>
            </a:r>
            <a:r>
              <a:rPr lang="fr-FR" sz="3600" u="sng" dirty="0">
                <a:solidFill>
                  <a:srgbClr val="F9FAFD"/>
                </a:solidFill>
                <a:latin typeface="Glacial Indifference" panose="020B0604020202020204" charset="0"/>
              </a:rPr>
              <a:t>1660</a:t>
            </a:r>
            <a:r>
              <a:rPr lang="fr-FR" sz="3600" dirty="0">
                <a:solidFill>
                  <a:srgbClr val="F9FAFD"/>
                </a:solidFill>
                <a:latin typeface="Glacial Indifference" panose="020B0604020202020204" charset="0"/>
              </a:rPr>
              <a:t>, les grammairiens de Port Royal, Antoine Arnauld et Claude Lancelot, jansénistes, conçoivent une </a:t>
            </a:r>
            <a:r>
              <a:rPr lang="fr-FR" sz="3600" u="sng" dirty="0">
                <a:solidFill>
                  <a:srgbClr val="F9FAFD"/>
                </a:solidFill>
                <a:latin typeface="Glacial Indifference" panose="020B0604020202020204" charset="0"/>
              </a:rPr>
              <a:t>grammaire</a:t>
            </a:r>
            <a:r>
              <a:rPr lang="fr-FR" sz="3600" dirty="0">
                <a:solidFill>
                  <a:srgbClr val="F9FAFD"/>
                </a:solidFill>
                <a:latin typeface="Glacial Indifference" panose="020B0604020202020204" charset="0"/>
              </a:rPr>
              <a:t> fondée non sur la conformité à l’usage jugé le meilleur, mais sur la </a:t>
            </a:r>
            <a:r>
              <a:rPr lang="fr-FR" sz="3600" u="sng" dirty="0">
                <a:solidFill>
                  <a:srgbClr val="F9FAFD"/>
                </a:solidFill>
                <a:latin typeface="Glacial Indifference" panose="020B0604020202020204" charset="0"/>
              </a:rPr>
              <a:t>raison</a:t>
            </a:r>
            <a:r>
              <a:rPr lang="fr-FR" sz="3600" dirty="0">
                <a:solidFill>
                  <a:srgbClr val="F9FAFD"/>
                </a:solidFill>
                <a:latin typeface="Glacial Indifference" panose="020B0604020202020204" charset="0"/>
              </a:rPr>
              <a:t>. </a:t>
            </a:r>
          </a:p>
          <a:p>
            <a:pPr marL="0" lvl="0" indent="0" algn="just">
              <a:spcBef>
                <a:spcPct val="0"/>
              </a:spcBef>
              <a:spcAft>
                <a:spcPts val="600"/>
              </a:spcAft>
            </a:pPr>
            <a:r>
              <a:rPr lang="fr-FR" sz="3600" dirty="0">
                <a:solidFill>
                  <a:srgbClr val="F9FAFD"/>
                </a:solidFill>
                <a:latin typeface="Glacial Indifference" panose="020B0604020202020204" charset="0"/>
              </a:rPr>
              <a:t> 	↓</a:t>
            </a:r>
          </a:p>
          <a:p>
            <a:pPr marL="0" lvl="0" indent="0" algn="just">
              <a:spcBef>
                <a:spcPct val="0"/>
              </a:spcBef>
              <a:spcAft>
                <a:spcPts val="1200"/>
              </a:spcAft>
            </a:pPr>
            <a:r>
              <a:rPr lang="fr-FR" sz="3600" dirty="0">
                <a:solidFill>
                  <a:srgbClr val="F9FAFD"/>
                </a:solidFill>
                <a:latin typeface="Glacial Indifference" panose="020B0604020202020204" charset="0"/>
              </a:rPr>
              <a:t>Cet ouvrage prend le nom de </a:t>
            </a:r>
            <a:r>
              <a:rPr lang="fr-FR" sz="3600" i="1" u="sng" dirty="0">
                <a:solidFill>
                  <a:srgbClr val="F9FAFD"/>
                </a:solidFill>
                <a:latin typeface="Glacial Indifference" panose="020B0604020202020204" charset="0"/>
              </a:rPr>
              <a:t>Grammaire générale et raisonnée</a:t>
            </a:r>
            <a:r>
              <a:rPr lang="fr-FR" sz="3600" dirty="0">
                <a:solidFill>
                  <a:srgbClr val="F9FAFD"/>
                </a:solidFill>
                <a:latin typeface="Glacial Indifference" panose="020B0604020202020204" charset="0"/>
              </a:rPr>
              <a:t> : </a:t>
            </a:r>
          </a:p>
          <a:p>
            <a:pPr marL="571500" lvl="0" indent="-571500" algn="just">
              <a:spcBef>
                <a:spcPct val="0"/>
              </a:spcBef>
              <a:spcAft>
                <a:spcPts val="600"/>
              </a:spcAft>
              <a:buFont typeface="Arial" panose="020B0604020202020204" pitchFamily="34" charset="0"/>
              <a:buChar char="•"/>
            </a:pPr>
            <a:r>
              <a:rPr lang="fr-FR" sz="3600" u="sng" dirty="0">
                <a:solidFill>
                  <a:srgbClr val="F9FAFD"/>
                </a:solidFill>
                <a:latin typeface="Glacial Indifference" panose="020B0604020202020204" charset="0"/>
              </a:rPr>
              <a:t>générale</a:t>
            </a:r>
            <a:r>
              <a:rPr lang="fr-FR" sz="3600" dirty="0">
                <a:solidFill>
                  <a:srgbClr val="F9FAFD"/>
                </a:solidFill>
                <a:latin typeface="Glacial Indifference" panose="020B0604020202020204" charset="0"/>
              </a:rPr>
              <a:t> parce qu'elle va s’occuper de toutes les langues ;</a:t>
            </a:r>
          </a:p>
          <a:p>
            <a:pPr marL="571500" lvl="0" indent="-571500" algn="just">
              <a:spcBef>
                <a:spcPct val="0"/>
              </a:spcBef>
              <a:spcAft>
                <a:spcPts val="600"/>
              </a:spcAft>
              <a:buFont typeface="Arial" panose="020B0604020202020204" pitchFamily="34" charset="0"/>
              <a:buChar char="•"/>
            </a:pPr>
            <a:r>
              <a:rPr lang="fr-FR" sz="3600" u="sng" dirty="0">
                <a:solidFill>
                  <a:srgbClr val="F9FAFD"/>
                </a:solidFill>
                <a:latin typeface="Glacial Indifference" panose="020B0604020202020204" charset="0"/>
              </a:rPr>
              <a:t>raisonnée</a:t>
            </a:r>
            <a:r>
              <a:rPr lang="fr-FR" sz="3600" dirty="0">
                <a:solidFill>
                  <a:srgbClr val="F9FAFD"/>
                </a:solidFill>
                <a:latin typeface="Glacial Indifference" panose="020B0604020202020204" charset="0"/>
              </a:rPr>
              <a:t> parce qu’elle explique le fonctionnement de la langue à travers la raison. </a:t>
            </a:r>
          </a:p>
        </p:txBody>
      </p:sp>
    </p:spTree>
    <p:extLst>
      <p:ext uri="{BB962C8B-B14F-4D97-AF65-F5344CB8AC3E}">
        <p14:creationId xmlns:p14="http://schemas.microsoft.com/office/powerpoint/2010/main" val="10053567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430ED2DA-BEC0-A3DC-A7F6-6C17B6D4F63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2BB26F0-AB87-F496-1E6D-1572353F49D9}"/>
              </a:ext>
            </a:extLst>
          </p:cNvPr>
          <p:cNvSpPr txBox="1"/>
          <p:nvPr/>
        </p:nvSpPr>
        <p:spPr>
          <a:xfrm>
            <a:off x="1028700" y="1058638"/>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C5B8414C-4B3C-881D-44DC-3B38F07E7D74}"/>
              </a:ext>
            </a:extLst>
          </p:cNvPr>
          <p:cNvSpPr txBox="1"/>
          <p:nvPr/>
        </p:nvSpPr>
        <p:spPr>
          <a:xfrm>
            <a:off x="1028700" y="2628900"/>
            <a:ext cx="16268700" cy="5835444"/>
          </a:xfrm>
          <a:prstGeom prst="rect">
            <a:avLst/>
          </a:prstGeom>
        </p:spPr>
        <p:txBody>
          <a:bodyPr wrap="square" lIns="0" tIns="0" rIns="0" bIns="0" rtlCol="0" anchor="t">
            <a:spAutoFit/>
          </a:bodyPr>
          <a:lstStyle/>
          <a:p>
            <a:pPr marL="0" lvl="0" indent="0" algn="just">
              <a:spcBef>
                <a:spcPct val="0"/>
              </a:spcBef>
            </a:pPr>
            <a:r>
              <a:rPr lang="fr-FR" sz="3700" u="sng" dirty="0">
                <a:solidFill>
                  <a:srgbClr val="F9FAFD"/>
                </a:solidFill>
                <a:latin typeface="Glacial Indifference" panose="020B0604020202020204" charset="0"/>
              </a:rPr>
              <a:t>Le dictionnaire</a:t>
            </a:r>
          </a:p>
          <a:p>
            <a:pPr marL="0" lvl="0" indent="0" algn="just">
              <a:spcBef>
                <a:spcPct val="0"/>
              </a:spcBef>
            </a:pPr>
            <a:r>
              <a:rPr lang="fr-FR" sz="3600" dirty="0">
                <a:solidFill>
                  <a:srgbClr val="F9FAFD"/>
                </a:solidFill>
                <a:latin typeface="Glacial Indifference" panose="020B0604020202020204" charset="0"/>
              </a:rPr>
              <a:t>	 ↓</a:t>
            </a:r>
          </a:p>
          <a:p>
            <a:pPr marL="0" lvl="0" indent="0" algn="just">
              <a:lnSpc>
                <a:spcPct val="110000"/>
              </a:lnSpc>
              <a:spcBef>
                <a:spcPct val="0"/>
              </a:spcBef>
            </a:pPr>
            <a:r>
              <a:rPr lang="fr-FR" sz="3600" dirty="0">
                <a:solidFill>
                  <a:srgbClr val="F9FAFD"/>
                </a:solidFill>
                <a:latin typeface="Glacial Indifference" panose="020B0604020202020204" charset="0"/>
              </a:rPr>
              <a:t>La première édition de ce Dictionnaire est parue en </a:t>
            </a:r>
            <a:r>
              <a:rPr lang="fr-FR" sz="3600" u="sng" dirty="0">
                <a:solidFill>
                  <a:srgbClr val="F9FAFD"/>
                </a:solidFill>
                <a:latin typeface="Glacial Indifference" panose="020B0604020202020204" charset="0"/>
              </a:rPr>
              <a:t>1694</a:t>
            </a:r>
            <a:r>
              <a:rPr lang="fr-FR" sz="3600" dirty="0">
                <a:solidFill>
                  <a:srgbClr val="F9FAFD"/>
                </a:solidFill>
                <a:latin typeface="Glacial Indifference" panose="020B0604020202020204" charset="0"/>
              </a:rPr>
              <a:t>, sous le titre de </a:t>
            </a:r>
            <a:r>
              <a:rPr lang="fr-FR" sz="3600" i="1" u="sng" dirty="0">
                <a:solidFill>
                  <a:srgbClr val="F9FAFD"/>
                </a:solidFill>
                <a:latin typeface="Glacial Indifference" panose="020B0604020202020204" charset="0"/>
              </a:rPr>
              <a:t>Dictionnaire de l'Académie françoise</a:t>
            </a:r>
            <a:r>
              <a:rPr lang="fr-FR" sz="3600" dirty="0">
                <a:solidFill>
                  <a:srgbClr val="F9FAFD"/>
                </a:solidFill>
                <a:latin typeface="Glacial Indifference" panose="020B0604020202020204" charset="0"/>
              </a:rPr>
              <a:t>, après des travaux très longs et lents.</a:t>
            </a:r>
            <a:endParaRPr lang="fr-FR" sz="3600" u="sng" dirty="0">
              <a:solidFill>
                <a:srgbClr val="F9FAFD"/>
              </a:solidFill>
              <a:latin typeface="Glacial Indifference" panose="020B0604020202020204" charset="0"/>
            </a:endParaRPr>
          </a:p>
          <a:p>
            <a:pPr marL="0" lvl="0" indent="0" algn="just">
              <a:lnSpc>
                <a:spcPct val="110000"/>
              </a:lnSpc>
              <a:spcBef>
                <a:spcPct val="0"/>
              </a:spcBef>
            </a:pPr>
            <a:r>
              <a:rPr lang="fr-FR" sz="3600" dirty="0">
                <a:solidFill>
                  <a:srgbClr val="F9FAFD"/>
                </a:solidFill>
                <a:latin typeface="Glacial Indifference" panose="020B0604020202020204" charset="0"/>
              </a:rPr>
              <a:t>	↓</a:t>
            </a:r>
          </a:p>
          <a:p>
            <a:pPr marL="0" lvl="0" indent="0" algn="just">
              <a:lnSpc>
                <a:spcPct val="110000"/>
              </a:lnSpc>
              <a:spcBef>
                <a:spcPct val="0"/>
              </a:spcBef>
            </a:pPr>
            <a:r>
              <a:rPr lang="fr-FR" sz="3600" dirty="0">
                <a:solidFill>
                  <a:srgbClr val="F9FAFD"/>
                </a:solidFill>
                <a:latin typeface="Glacial Indifference" panose="020B0604020202020204" charset="0"/>
              </a:rPr>
              <a:t>Ce premier dictionnaire « répond à la mission fixée à l’Académie et témoigne d’un </a:t>
            </a:r>
            <a:r>
              <a:rPr lang="fr-FR" sz="3600" u="sng" dirty="0">
                <a:solidFill>
                  <a:srgbClr val="F9FAFD"/>
                </a:solidFill>
                <a:latin typeface="Glacial Indifference" panose="020B0604020202020204" charset="0"/>
              </a:rPr>
              <a:t>souci de compromis</a:t>
            </a:r>
            <a:r>
              <a:rPr lang="fr-FR" sz="3600" dirty="0">
                <a:solidFill>
                  <a:srgbClr val="F9FAFD"/>
                </a:solidFill>
                <a:latin typeface="Glacial Indifference" panose="020B0604020202020204" charset="0"/>
              </a:rPr>
              <a:t> entre l’</a:t>
            </a:r>
            <a:r>
              <a:rPr lang="fr-FR" sz="3600" i="1" dirty="0">
                <a:solidFill>
                  <a:srgbClr val="F9FAFD"/>
                </a:solidFill>
                <a:latin typeface="Glacial Indifference" panose="020B0604020202020204" charset="0"/>
              </a:rPr>
              <a:t>ancienne orthographe</a:t>
            </a:r>
            <a:r>
              <a:rPr lang="fr-FR" sz="3600" dirty="0">
                <a:solidFill>
                  <a:srgbClr val="F9FAFD"/>
                </a:solidFill>
                <a:latin typeface="Glacial Indifference" panose="020B0604020202020204" charset="0"/>
              </a:rPr>
              <a:t>, influencée par l’étymologie, et une orthographe fondée sur la parole et la prononciation, que prônent les réformateurs du temps »</a:t>
            </a:r>
            <a:r>
              <a:rPr lang="fr-FR" sz="3000" dirty="0">
                <a:solidFill>
                  <a:srgbClr val="F9FAFD"/>
                </a:solidFill>
                <a:latin typeface="Glacial Indifference" panose="020B0604020202020204" charset="0"/>
              </a:rPr>
              <a:t>.</a:t>
            </a:r>
            <a:endParaRPr kumimoji="0" lang="fr-FR" sz="3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lvl="0" indent="0" algn="r">
              <a:spcBef>
                <a:spcPct val="0"/>
              </a:spcBef>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de l’Académie française,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missions</a:t>
            </a:r>
            <a:r>
              <a:rPr lang="fr-FR" sz="2800" dirty="0">
                <a:solidFill>
                  <a:srgbClr val="F9FAFD"/>
                </a:solidFill>
                <a:latin typeface="Glacial Indifference" panose="020B0604020202020204" charset="0"/>
              </a:rPr>
              <a:t>.</a:t>
            </a:r>
          </a:p>
        </p:txBody>
      </p:sp>
    </p:spTree>
    <p:extLst>
      <p:ext uri="{BB962C8B-B14F-4D97-AF65-F5344CB8AC3E}">
        <p14:creationId xmlns:p14="http://schemas.microsoft.com/office/powerpoint/2010/main" val="28531084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26076540-D9A7-254F-1628-A2630CACBDD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F1DFE28-F96E-FDC2-55C6-1B2340557955}"/>
              </a:ext>
            </a:extLst>
          </p:cNvPr>
          <p:cNvSpPr txBox="1"/>
          <p:nvPr/>
        </p:nvSpPr>
        <p:spPr>
          <a:xfrm>
            <a:off x="990600" y="509786"/>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A0D2E53D-007A-FFF2-B000-BA9136CD86E3}"/>
              </a:ext>
            </a:extLst>
          </p:cNvPr>
          <p:cNvSpPr txBox="1"/>
          <p:nvPr/>
        </p:nvSpPr>
        <p:spPr>
          <a:xfrm>
            <a:off x="1028700" y="2019300"/>
            <a:ext cx="16116300" cy="7885236"/>
          </a:xfrm>
          <a:prstGeom prst="rect">
            <a:avLst/>
          </a:prstGeom>
        </p:spPr>
        <p:txBody>
          <a:bodyPr wrap="square" lIns="0" tIns="0" rIns="0" bIns="0" rtlCol="0" anchor="t">
            <a:spAutoFit/>
          </a:bodyPr>
          <a:lstStyle/>
          <a:p>
            <a:pPr marL="0" lvl="0" indent="0" algn="just">
              <a:lnSpc>
                <a:spcPct val="110000"/>
              </a:lnSpc>
              <a:spcBef>
                <a:spcPct val="0"/>
              </a:spcBef>
            </a:pPr>
            <a:r>
              <a:rPr lang="fr-FR" sz="3600" dirty="0">
                <a:solidFill>
                  <a:srgbClr val="F9FAFD"/>
                </a:solidFill>
                <a:latin typeface="Glacial Indifference" panose="020B0604020202020204" charset="0"/>
              </a:rPr>
              <a:t>Cette première édition du dictionnaire ne se limite pas à enregistrer en ordre alphabétique des mots avec leurs définitions. </a:t>
            </a:r>
          </a:p>
          <a:p>
            <a:pPr marL="0" lvl="0" indent="0" algn="just">
              <a:lnSpc>
                <a:spcPct val="110000"/>
              </a:lnSpc>
              <a:spcBef>
                <a:spcPct val="0"/>
              </a:spcBef>
            </a:pPr>
            <a:r>
              <a:rPr lang="fr-FR" sz="3600" dirty="0">
                <a:solidFill>
                  <a:srgbClr val="F9FAFD"/>
                </a:solidFill>
                <a:latin typeface="Glacial Indifference" panose="020B0604020202020204" charset="0"/>
              </a:rPr>
              <a:t>	↓</a:t>
            </a:r>
          </a:p>
          <a:p>
            <a:pPr algn="just">
              <a:lnSpc>
                <a:spcPct val="110000"/>
              </a:lnSpc>
              <a:spcBef>
                <a:spcPct val="0"/>
              </a:spcBef>
            </a:pPr>
            <a:r>
              <a:rPr lang="fr-FR" sz="3600" dirty="0">
                <a:solidFill>
                  <a:srgbClr val="F9FAFD"/>
                </a:solidFill>
                <a:latin typeface="Glacial Indifference" panose="020B0604020202020204" charset="0"/>
              </a:rPr>
              <a:t>Un </a:t>
            </a:r>
            <a:r>
              <a:rPr lang="fr-FR" sz="3600" u="sng" dirty="0">
                <a:solidFill>
                  <a:srgbClr val="F9FAFD"/>
                </a:solidFill>
                <a:latin typeface="Glacial Indifference" panose="020B0604020202020204" charset="0"/>
              </a:rPr>
              <a:t>travail de sélection</a:t>
            </a:r>
            <a:r>
              <a:rPr lang="fr-FR" sz="3600" dirty="0">
                <a:solidFill>
                  <a:srgbClr val="F9FAFD"/>
                </a:solidFill>
                <a:latin typeface="Glacial Indifference" panose="020B0604020202020204" charset="0"/>
              </a:rPr>
              <a:t> est fait, puisque « les </a:t>
            </a:r>
            <a:r>
              <a:rPr lang="fr-FR" sz="3600" u="sng" dirty="0">
                <a:solidFill>
                  <a:srgbClr val="F9FAFD"/>
                </a:solidFill>
                <a:latin typeface="Glacial Indifference" panose="020B0604020202020204" charset="0"/>
              </a:rPr>
              <a:t>mots d’usage propres à figurer dans la conversation, dans les discours, dans les écrits</a:t>
            </a:r>
            <a:r>
              <a:rPr lang="fr-FR" sz="3600" dirty="0">
                <a:solidFill>
                  <a:srgbClr val="F9FAFD"/>
                </a:solidFill>
                <a:latin typeface="Glacial Indifference" panose="020B0604020202020204" charset="0"/>
              </a:rPr>
              <a:t> […] à la portée de tous » sont choisis. En même temps, en revanche, « les vieux mots, ceux relevant d’un domaine particulier, les mots offensants, trop populaires ou régionaux, en sont généralement exclus ».</a:t>
            </a:r>
            <a:endParaRPr lang="fr-FR" sz="3000" dirty="0">
              <a:solidFill>
                <a:srgbClr val="F9FAFD"/>
              </a:solidFill>
              <a:latin typeface="Glacial Indifference" panose="020B0604020202020204" charset="0"/>
            </a:endParaRPr>
          </a:p>
          <a:p>
            <a:pPr algn="r">
              <a:lnSpc>
                <a:spcPct val="110000"/>
              </a:lnSpc>
              <a:spcBef>
                <a:spcPct val="0"/>
              </a:spcBef>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Site de l’Académie française, </a:t>
            </a: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Les missions</a:t>
            </a:r>
            <a:r>
              <a:rPr lang="fr-FR" sz="2800" dirty="0">
                <a:solidFill>
                  <a:srgbClr val="F9FAFD"/>
                </a:solidFill>
                <a:latin typeface="Glacial Indifference" panose="020B0604020202020204" charset="0"/>
              </a:rPr>
              <a:t>.</a:t>
            </a:r>
          </a:p>
          <a:p>
            <a:pPr marL="0" lvl="0" indent="0" algn="just">
              <a:lnSpc>
                <a:spcPct val="110000"/>
              </a:lnSpc>
              <a:spcBef>
                <a:spcPct val="0"/>
              </a:spcBef>
            </a:pPr>
            <a:endParaRPr lang="fr-FR" sz="3600" dirty="0">
              <a:solidFill>
                <a:srgbClr val="F9FAFD"/>
              </a:solidFill>
              <a:latin typeface="Glacial Indifference" panose="020B0604020202020204" charset="0"/>
            </a:endParaRPr>
          </a:p>
          <a:p>
            <a:pPr marL="0" lvl="0" indent="0" algn="just">
              <a:lnSpc>
                <a:spcPct val="110000"/>
              </a:lnSpc>
              <a:spcBef>
                <a:spcPct val="0"/>
              </a:spcBef>
              <a:spcAft>
                <a:spcPts val="1200"/>
              </a:spcAft>
            </a:pPr>
            <a:r>
              <a:rPr lang="fr-FR" sz="3600" dirty="0">
                <a:solidFill>
                  <a:srgbClr val="F9FAFD"/>
                </a:solidFill>
                <a:latin typeface="Glacial Indifference" panose="020B0604020202020204" charset="0"/>
              </a:rPr>
              <a:t>De plus, les académiciens ont choisi d’exclure « toute citation littéraire, au profit d’exemples et locutions pris dans l’usage courant de leur langue ».</a:t>
            </a:r>
            <a:endParaRPr lang="fr-FR" sz="3000" dirty="0">
              <a:solidFill>
                <a:srgbClr val="F9FAFD"/>
              </a:solidFill>
              <a:latin typeface="Glacial Indifference" panose="020B0604020202020204" charset="0"/>
            </a:endParaRPr>
          </a:p>
          <a:p>
            <a:pPr marL="0" lvl="0" indent="0" algn="r">
              <a:lnSpc>
                <a:spcPct val="110000"/>
              </a:lnSpc>
              <a:spcBef>
                <a:spcPct val="0"/>
              </a:spcBef>
            </a:pPr>
            <a:r>
              <a:rPr lang="fr-FR" sz="2800" i="1" dirty="0">
                <a:solidFill>
                  <a:srgbClr val="F9FAFD"/>
                </a:solidFill>
                <a:latin typeface="Glacial Indifference" panose="020B0604020202020204" charset="0"/>
              </a:rPr>
              <a:t>Nouvelle histoire de la langue française</a:t>
            </a:r>
            <a:r>
              <a:rPr lang="fr-FR" sz="2800" dirty="0">
                <a:solidFill>
                  <a:srgbClr val="F9FAFD"/>
                </a:solidFill>
                <a:latin typeface="Glacial Indifference" panose="020B0604020202020204" charset="0"/>
              </a:rPr>
              <a:t>, p. 246.</a:t>
            </a:r>
          </a:p>
        </p:txBody>
      </p:sp>
    </p:spTree>
    <p:extLst>
      <p:ext uri="{BB962C8B-B14F-4D97-AF65-F5344CB8AC3E}">
        <p14:creationId xmlns:p14="http://schemas.microsoft.com/office/powerpoint/2010/main" val="3129650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p:cNvGrpSpPr/>
        <p:nvPr/>
      </p:nvGrpSpPr>
      <p:grpSpPr>
        <a:xfrm>
          <a:off x="0" y="0"/>
          <a:ext cx="0" cy="0"/>
          <a:chOff x="0" y="0"/>
          <a:chExt cx="0" cy="0"/>
        </a:xfrm>
      </p:grpSpPr>
      <p:sp>
        <p:nvSpPr>
          <p:cNvPr id="2" name="TextBox 2"/>
          <p:cNvSpPr txBox="1"/>
          <p:nvPr/>
        </p:nvSpPr>
        <p:spPr>
          <a:xfrm>
            <a:off x="1028700" y="1058638"/>
            <a:ext cx="8539022" cy="1128514"/>
          </a:xfrm>
          <a:prstGeom prst="rect">
            <a:avLst/>
          </a:prstGeom>
        </p:spPr>
        <p:txBody>
          <a:bodyPr lIns="0" tIns="0" rIns="0" bIns="0" rtlCol="0" anchor="t">
            <a:spAutoFit/>
          </a:bodyPr>
          <a:lstStyle/>
          <a:p>
            <a:pPr>
              <a:lnSpc>
                <a:spcPts val="8799"/>
              </a:lnSpc>
            </a:pPr>
            <a:r>
              <a:rPr lang="fr-FR" sz="8000" dirty="0">
                <a:solidFill>
                  <a:srgbClr val="F9FAFD"/>
                </a:solidFill>
                <a:latin typeface="Glacial Indifference" panose="020B0604020202020204" charset="0"/>
              </a:rPr>
              <a:t>Les origines</a:t>
            </a:r>
          </a:p>
        </p:txBody>
      </p:sp>
      <p:sp>
        <p:nvSpPr>
          <p:cNvPr id="3" name="TextBox 3"/>
          <p:cNvSpPr txBox="1"/>
          <p:nvPr/>
        </p:nvSpPr>
        <p:spPr>
          <a:xfrm>
            <a:off x="1066800" y="2857500"/>
            <a:ext cx="16949833" cy="3914533"/>
          </a:xfrm>
          <a:prstGeom prst="rect">
            <a:avLst/>
          </a:prstGeom>
        </p:spPr>
        <p:txBody>
          <a:bodyPr wrap="square" lIns="0" tIns="0" rIns="0" bIns="0" rtlCol="0" anchor="t">
            <a:spAutoFit/>
          </a:bodyPr>
          <a:lstStyle/>
          <a:p>
            <a:pPr marL="0" lvl="0" indent="0">
              <a:lnSpc>
                <a:spcPts val="4737"/>
              </a:lnSpc>
              <a:spcBef>
                <a:spcPct val="0"/>
              </a:spcBef>
            </a:pPr>
            <a:r>
              <a:rPr lang="fr-FR" sz="3800" u="none" dirty="0">
                <a:solidFill>
                  <a:srgbClr val="F9FAFD"/>
                </a:solidFill>
                <a:latin typeface="Glacial Indifference" panose="020B0604020202020204" charset="0"/>
              </a:rPr>
              <a:t>Famille indo-européenne</a:t>
            </a:r>
          </a:p>
          <a:p>
            <a:pPr marL="0" lvl="0" indent="0">
              <a:lnSpc>
                <a:spcPts val="4737"/>
              </a:lnSpc>
              <a:spcBef>
                <a:spcPct val="0"/>
              </a:spcBef>
            </a:pPr>
            <a:r>
              <a:rPr lang="fr-FR" sz="3800" dirty="0">
                <a:solidFill>
                  <a:srgbClr val="F9FAFD"/>
                </a:solidFill>
                <a:latin typeface="Glacial Indifference" panose="020B0604020202020204" charset="0"/>
              </a:rPr>
              <a:t>	↓</a:t>
            </a:r>
          </a:p>
          <a:p>
            <a:pPr marL="0" lvl="0" indent="0">
              <a:lnSpc>
                <a:spcPts val="4737"/>
              </a:lnSpc>
              <a:spcBef>
                <a:spcPct val="0"/>
              </a:spcBef>
            </a:pPr>
            <a:r>
              <a:rPr lang="fr-FR" sz="3800" u="none" dirty="0">
                <a:solidFill>
                  <a:srgbClr val="F9FAFD"/>
                </a:solidFill>
                <a:latin typeface="Glacial Indifference" panose="020B0604020202020204" charset="0"/>
              </a:rPr>
              <a:t>Langue romane → issue du latin</a:t>
            </a:r>
          </a:p>
          <a:p>
            <a:pPr marL="0" lvl="0" indent="0">
              <a:lnSpc>
                <a:spcPts val="4737"/>
              </a:lnSpc>
              <a:spcBef>
                <a:spcPct val="0"/>
              </a:spcBef>
            </a:pPr>
            <a:r>
              <a:rPr lang="fr-FR" sz="3800" u="none" dirty="0">
                <a:solidFill>
                  <a:srgbClr val="F9FAFD"/>
                </a:solidFill>
                <a:latin typeface="Glacial Indifference" panose="020B0604020202020204" charset="0"/>
              </a:rPr>
              <a:t>	</a:t>
            </a:r>
            <a:r>
              <a:rPr lang="fr-FR" sz="3800" dirty="0">
                <a:solidFill>
                  <a:srgbClr val="F9FAFD"/>
                </a:solidFill>
                <a:latin typeface="Glacial Indifference" panose="020B0604020202020204" charset="0"/>
              </a:rPr>
              <a:t> ↓</a:t>
            </a:r>
          </a:p>
          <a:p>
            <a:pPr marL="0" lvl="0" indent="0">
              <a:lnSpc>
                <a:spcPts val="3900"/>
              </a:lnSpc>
            </a:pPr>
            <a:r>
              <a:rPr lang="fr-FR" sz="3800" u="none" dirty="0">
                <a:solidFill>
                  <a:srgbClr val="F9FAFD"/>
                </a:solidFill>
                <a:latin typeface="Glacial Indifference" panose="020B0604020202020204" charset="0"/>
              </a:rPr>
              <a:t>influence d’autres langues indo-européennes non-romanes</a:t>
            </a:r>
          </a:p>
          <a:p>
            <a:pPr marL="0" lvl="0" indent="0">
              <a:lnSpc>
                <a:spcPts val="3900"/>
              </a:lnSpc>
            </a:pPr>
            <a:r>
              <a:rPr lang="fr-FR" sz="3800" dirty="0">
                <a:solidFill>
                  <a:srgbClr val="F9FAFD"/>
                </a:solidFill>
                <a:latin typeface="Glacial Indifference" panose="020B0604020202020204" charset="0"/>
              </a:rPr>
              <a:t>												↓</a:t>
            </a:r>
          </a:p>
          <a:p>
            <a:pPr marL="0" lvl="0" indent="0">
              <a:lnSpc>
                <a:spcPts val="3900"/>
              </a:lnSpc>
            </a:pPr>
            <a:r>
              <a:rPr lang="fr-FR" sz="3800" u="none" dirty="0">
                <a:solidFill>
                  <a:srgbClr val="F9FAFD"/>
                </a:solidFill>
                <a:latin typeface="Glacial Indifference" panose="020B0604020202020204" charset="0"/>
              </a:rPr>
              <a:t>							      gaulois (celtique)      francique (germanique)</a:t>
            </a:r>
          </a:p>
        </p:txBody>
      </p:sp>
      <p:grpSp>
        <p:nvGrpSpPr>
          <p:cNvPr id="7" name="Group 7"/>
          <p:cNvGrpSpPr/>
          <p:nvPr/>
        </p:nvGrpSpPr>
        <p:grpSpPr>
          <a:xfrm>
            <a:off x="228600" y="6210300"/>
            <a:ext cx="17907000" cy="1123936"/>
            <a:chOff x="0" y="-28575"/>
            <a:chExt cx="10139033" cy="1498581"/>
          </a:xfrm>
        </p:grpSpPr>
        <p:sp>
          <p:nvSpPr>
            <p:cNvPr id="8" name="TextBox 8"/>
            <p:cNvSpPr txBox="1"/>
            <p:nvPr/>
          </p:nvSpPr>
          <p:spPr>
            <a:xfrm>
              <a:off x="0" y="-28575"/>
              <a:ext cx="10139033" cy="671124"/>
            </a:xfrm>
            <a:prstGeom prst="rect">
              <a:avLst/>
            </a:prstGeom>
          </p:spPr>
          <p:txBody>
            <a:bodyPr wrap="square" lIns="0" tIns="0" rIns="0" bIns="0" rtlCol="0" anchor="t">
              <a:spAutoFit/>
            </a:bodyPr>
            <a:lstStyle/>
            <a:p>
              <a:pPr marL="0" lvl="0" indent="0">
                <a:lnSpc>
                  <a:spcPts val="3900"/>
                </a:lnSpc>
              </a:pPr>
              <a:endParaRPr lang="fr-FR" sz="4000" u="none" dirty="0">
                <a:solidFill>
                  <a:srgbClr val="F9FAFD"/>
                </a:solidFill>
                <a:latin typeface="Glacial Indifference" panose="020B0604020202020204" charset="0"/>
              </a:endParaRPr>
            </a:p>
          </p:txBody>
        </p:sp>
        <p:sp>
          <p:nvSpPr>
            <p:cNvPr id="9" name="TextBox 9"/>
            <p:cNvSpPr txBox="1"/>
            <p:nvPr/>
          </p:nvSpPr>
          <p:spPr>
            <a:xfrm>
              <a:off x="0" y="953625"/>
              <a:ext cx="9597080" cy="516381"/>
            </a:xfrm>
            <a:prstGeom prst="rect">
              <a:avLst/>
            </a:prstGeom>
          </p:spPr>
          <p:txBody>
            <a:bodyPr lIns="0" tIns="0" rIns="0" bIns="0" rtlCol="0" anchor="t">
              <a:spAutoFit/>
            </a:bodyPr>
            <a:lstStyle/>
            <a:p>
              <a:pPr marL="0" lvl="0" indent="0">
                <a:lnSpc>
                  <a:spcPts val="3219"/>
                </a:lnSpc>
                <a:spcBef>
                  <a:spcPct val="0"/>
                </a:spcBef>
              </a:pPr>
              <a:endParaRPr lang="fr-FR" sz="2299" u="none" dirty="0">
                <a:solidFill>
                  <a:srgbClr val="F9FAFD"/>
                </a:solidFill>
                <a:latin typeface="Glacial Indifference" panose="020B0604020202020204" charset="0"/>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EDC35891-A345-BC64-5EE4-C78962A311A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C96069D-8322-C4E0-F970-AEE19E3FD0FB}"/>
              </a:ext>
            </a:extLst>
          </p:cNvPr>
          <p:cNvSpPr txBox="1"/>
          <p:nvPr/>
        </p:nvSpPr>
        <p:spPr>
          <a:xfrm>
            <a:off x="1028700" y="1058638"/>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EEF7B6FB-4C97-F8C3-BF00-9BE930F26181}"/>
              </a:ext>
            </a:extLst>
          </p:cNvPr>
          <p:cNvSpPr txBox="1"/>
          <p:nvPr/>
        </p:nvSpPr>
        <p:spPr>
          <a:xfrm>
            <a:off x="1028700" y="2857500"/>
            <a:ext cx="16116300" cy="2883866"/>
          </a:xfrm>
          <a:prstGeom prst="rect">
            <a:avLst/>
          </a:prstGeom>
        </p:spPr>
        <p:txBody>
          <a:bodyPr wrap="square" lIns="0" tIns="0" rIns="0" bIns="0" rtlCol="0" anchor="t">
            <a:spAutoFit/>
          </a:bodyPr>
          <a:lstStyle/>
          <a:p>
            <a:pPr marL="0" lvl="0" indent="0" algn="just">
              <a:lnSpc>
                <a:spcPct val="110000"/>
              </a:lnSpc>
              <a:spcBef>
                <a:spcPct val="0"/>
              </a:spcBef>
            </a:pPr>
            <a:r>
              <a:rPr lang="fr-FR" sz="3600" dirty="0">
                <a:solidFill>
                  <a:srgbClr val="F9FAFD"/>
                </a:solidFill>
                <a:latin typeface="Glacial Indifference" panose="020B0604020202020204" charset="0"/>
              </a:rPr>
              <a:t>« Avec ses défauts et ses qualités, </a:t>
            </a:r>
            <a:r>
              <a:rPr lang="fr-FR" sz="3600" u="sng" dirty="0">
                <a:solidFill>
                  <a:srgbClr val="F9FAFD"/>
                </a:solidFill>
                <a:latin typeface="Glacial Indifference" panose="020B0604020202020204" charset="0"/>
              </a:rPr>
              <a:t>le </a:t>
            </a:r>
            <a:r>
              <a:rPr lang="fr-FR" sz="3600" i="1" u="sng" dirty="0">
                <a:solidFill>
                  <a:srgbClr val="F9FAFD"/>
                </a:solidFill>
                <a:latin typeface="Glacial Indifference" panose="020B0604020202020204" charset="0"/>
              </a:rPr>
              <a:t>Dictionnaire</a:t>
            </a:r>
            <a:r>
              <a:rPr lang="fr-FR" sz="3600" u="sng" dirty="0">
                <a:solidFill>
                  <a:srgbClr val="F9FAFD"/>
                </a:solidFill>
                <a:latin typeface="Glacial Indifference" panose="020B0604020202020204" charset="0"/>
              </a:rPr>
              <a:t> impose avec toute la force de l’institution un pouvoir de décision</a:t>
            </a:r>
            <a:r>
              <a:rPr lang="fr-FR" sz="3600" dirty="0">
                <a:solidFill>
                  <a:srgbClr val="F9FAFD"/>
                </a:solidFill>
                <a:latin typeface="Glacial Indifference" panose="020B0604020202020204" charset="0"/>
              </a:rPr>
              <a:t> du bien et du mal s’exerçant sur la langue, le </a:t>
            </a:r>
            <a:r>
              <a:rPr lang="fr-FR" sz="3600" u="sng" dirty="0">
                <a:solidFill>
                  <a:srgbClr val="F9FAFD"/>
                </a:solidFill>
                <a:latin typeface="Glacial Indifference" panose="020B0604020202020204" charset="0"/>
              </a:rPr>
              <a:t>principe d’autorité</a:t>
            </a:r>
            <a:r>
              <a:rPr lang="fr-FR" sz="3600" dirty="0">
                <a:solidFill>
                  <a:srgbClr val="F9FAFD"/>
                </a:solidFill>
                <a:latin typeface="Glacial Indifference" panose="020B0604020202020204" charset="0"/>
              </a:rPr>
              <a:t> restant aussi fort, quelle que soit la famille politique ou sociale qui s’y glisse ».</a:t>
            </a:r>
          </a:p>
          <a:p>
            <a:pPr marL="0" lvl="0" indent="0" algn="r">
              <a:spcBef>
                <a:spcPct val="0"/>
              </a:spcBef>
            </a:pPr>
            <a:r>
              <a:rPr lang="fr-FR" sz="2800" i="1" dirty="0">
                <a:solidFill>
                  <a:srgbClr val="F9FAFD"/>
                </a:solidFill>
                <a:latin typeface="Glacial Indifference" panose="020B0604020202020204" charset="0"/>
              </a:rPr>
              <a:t>Nouvelle histoire de la langue française</a:t>
            </a:r>
            <a:r>
              <a:rPr lang="fr-FR" sz="2800" dirty="0">
                <a:solidFill>
                  <a:srgbClr val="F9FAFD"/>
                </a:solidFill>
                <a:latin typeface="Glacial Indifference" panose="020B0604020202020204" charset="0"/>
              </a:rPr>
              <a:t>, p. 249.</a:t>
            </a:r>
          </a:p>
        </p:txBody>
      </p:sp>
    </p:spTree>
    <p:extLst>
      <p:ext uri="{BB962C8B-B14F-4D97-AF65-F5344CB8AC3E}">
        <p14:creationId xmlns:p14="http://schemas.microsoft.com/office/powerpoint/2010/main" val="9424970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CE065B2-51D0-1593-741A-93BB20664E8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2693BB9-78C2-88DC-AB29-5A677725C89A}"/>
              </a:ext>
            </a:extLst>
          </p:cNvPr>
          <p:cNvSpPr txBox="1"/>
          <p:nvPr/>
        </p:nvSpPr>
        <p:spPr>
          <a:xfrm>
            <a:off x="1028700" y="1058638"/>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D84C20FA-5268-1E4A-6E2B-8863E45EF6B5}"/>
              </a:ext>
            </a:extLst>
          </p:cNvPr>
          <p:cNvSpPr txBox="1"/>
          <p:nvPr/>
        </p:nvSpPr>
        <p:spPr>
          <a:xfrm>
            <a:off x="1028700" y="2781300"/>
            <a:ext cx="16116300" cy="5452711"/>
          </a:xfrm>
          <a:prstGeom prst="rect">
            <a:avLst/>
          </a:prstGeom>
        </p:spPr>
        <p:txBody>
          <a:bodyPr wrap="square" lIns="0" tIns="0" rIns="0" bIns="0" rtlCol="0" anchor="t">
            <a:spAutoFit/>
          </a:bodyPr>
          <a:lstStyle/>
          <a:p>
            <a:pPr marL="0" lvl="0" indent="0" algn="just">
              <a:lnSpc>
                <a:spcPct val="110000"/>
              </a:lnSpc>
              <a:spcBef>
                <a:spcPct val="0"/>
              </a:spcBef>
            </a:pPr>
            <a:r>
              <a:rPr lang="fr-FR" sz="3600" u="sng" dirty="0">
                <a:solidFill>
                  <a:srgbClr val="F9FAFD"/>
                </a:solidFill>
                <a:latin typeface="Glacial Indifference" panose="020B0604020202020204" charset="0"/>
              </a:rPr>
              <a:t>1647</a:t>
            </a:r>
            <a:r>
              <a:rPr lang="fr-FR" sz="3600" dirty="0">
                <a:solidFill>
                  <a:srgbClr val="F9FAFD"/>
                </a:solidFill>
                <a:latin typeface="Glacial Indifference" panose="020B0604020202020204" charset="0"/>
              </a:rPr>
              <a:t> → l’œuvre </a:t>
            </a:r>
            <a:r>
              <a:rPr lang="fr-FR" sz="3600" i="1" u="sng" dirty="0">
                <a:solidFill>
                  <a:schemeClr val="bg1"/>
                </a:solidFill>
                <a:latin typeface="Glacial Indifference" panose="020B0604020202020204" charset="0"/>
                <a:hlinkClick r:id="rId2">
                  <a:extLst>
                    <a:ext uri="{A12FA001-AC4F-418D-AE19-62706E023703}">
                      <ahyp:hlinkClr xmlns:ahyp="http://schemas.microsoft.com/office/drawing/2018/hyperlinkcolor" val="tx"/>
                    </a:ext>
                  </a:extLst>
                </a:hlinkClick>
              </a:rPr>
              <a:t>Remarques sur la langue française</a:t>
            </a:r>
            <a:r>
              <a:rPr lang="fr-FR" sz="3600" i="1" dirty="0">
                <a:solidFill>
                  <a:srgbClr val="F9FAFD"/>
                </a:solidFill>
                <a:latin typeface="Glacial Indifference" panose="020B0604020202020204" charset="0"/>
              </a:rPr>
              <a:t>. Utiles à ceux qui veulent bien parler et bien écrire</a:t>
            </a:r>
            <a:r>
              <a:rPr lang="fr-FR" sz="3600" dirty="0">
                <a:solidFill>
                  <a:srgbClr val="F9FAFD"/>
                </a:solidFill>
                <a:latin typeface="Glacial Indifference" panose="020B0604020202020204" charset="0"/>
              </a:rPr>
              <a:t>,</a:t>
            </a:r>
            <a:r>
              <a:rPr lang="fr-FR" sz="3600" i="1" dirty="0">
                <a:solidFill>
                  <a:srgbClr val="F9FAFD"/>
                </a:solidFill>
                <a:latin typeface="Glacial Indifference" panose="020B0604020202020204" charset="0"/>
              </a:rPr>
              <a:t> </a:t>
            </a:r>
            <a:r>
              <a:rPr lang="fr-FR" sz="3600" dirty="0">
                <a:solidFill>
                  <a:srgbClr val="F9FAFD"/>
                </a:solidFill>
                <a:latin typeface="Glacial Indifference" panose="020B0604020202020204" charset="0"/>
              </a:rPr>
              <a:t>de Vaugelas, est parue.</a:t>
            </a:r>
          </a:p>
          <a:p>
            <a:pPr marL="0" lvl="0" indent="0" algn="just">
              <a:lnSpc>
                <a:spcPct val="110000"/>
              </a:lnSpc>
              <a:spcBef>
                <a:spcPct val="0"/>
              </a:spcBef>
            </a:pPr>
            <a:r>
              <a:rPr lang="fr-FR" sz="3600" dirty="0">
                <a:solidFill>
                  <a:srgbClr val="F9FAFD"/>
                </a:solidFill>
                <a:latin typeface="Glacial Indifference" panose="020B0604020202020204" charset="0"/>
              </a:rPr>
              <a:t>	↓</a:t>
            </a:r>
          </a:p>
          <a:p>
            <a:pPr marL="0" lvl="0" indent="0" algn="just">
              <a:lnSpc>
                <a:spcPct val="110000"/>
              </a:lnSpc>
              <a:spcBef>
                <a:spcPct val="0"/>
              </a:spcBef>
            </a:pPr>
            <a:r>
              <a:rPr lang="fr-FR" sz="3600" dirty="0">
                <a:solidFill>
                  <a:srgbClr val="F9FAFD"/>
                </a:solidFill>
                <a:latin typeface="Glacial Indifference" panose="020B0604020202020204" charset="0"/>
              </a:rPr>
              <a:t>Longue suite d'observations sur la langue, concernant : la prononciation, la morphologie, la syntaxe, l’orthographe, la sémantique, le genre des noms, l’ordre des éléments dans la phrase, etc.</a:t>
            </a:r>
          </a:p>
          <a:p>
            <a:pPr marL="0" lvl="0" indent="0" algn="just">
              <a:lnSpc>
                <a:spcPct val="110000"/>
              </a:lnSpc>
              <a:spcBef>
                <a:spcPct val="0"/>
              </a:spcBef>
            </a:pPr>
            <a:r>
              <a:rPr lang="fr-FR" sz="3600" dirty="0">
                <a:solidFill>
                  <a:srgbClr val="F9FAFD"/>
                </a:solidFill>
                <a:latin typeface="Glacial Indifference" panose="020B0604020202020204" charset="0"/>
              </a:rPr>
              <a:t>	 ↓</a:t>
            </a:r>
          </a:p>
          <a:p>
            <a:pPr marL="0" lvl="0" indent="0" algn="just">
              <a:lnSpc>
                <a:spcPct val="110000"/>
              </a:lnSpc>
              <a:spcBef>
                <a:spcPct val="0"/>
              </a:spcBef>
            </a:pPr>
            <a:r>
              <a:rPr lang="fr-FR" sz="3600" dirty="0">
                <a:solidFill>
                  <a:srgbClr val="F9FAFD"/>
                </a:solidFill>
                <a:latin typeface="Glacial Indifference" panose="020B0604020202020204" charset="0"/>
              </a:rPr>
              <a:t>Pour chaque point abordé, Vaugelas </a:t>
            </a:r>
            <a:r>
              <a:rPr lang="fr-FR" sz="3600" u="sng" dirty="0">
                <a:solidFill>
                  <a:srgbClr val="F9FAFD"/>
                </a:solidFill>
                <a:latin typeface="Glacial Indifference" panose="020B0604020202020204" charset="0"/>
              </a:rPr>
              <a:t>définit non pas des règles, mais le « bon usage » qu'il recherche en simple témoin</a:t>
            </a:r>
            <a:r>
              <a:rPr lang="fr-FR" sz="3600" dirty="0">
                <a:solidFill>
                  <a:srgbClr val="F9FAFD"/>
                </a:solidFill>
                <a:latin typeface="Glacial Indifference" panose="020B0604020202020204" charset="0"/>
              </a:rPr>
              <a:t>. </a:t>
            </a:r>
          </a:p>
        </p:txBody>
      </p:sp>
    </p:spTree>
    <p:extLst>
      <p:ext uri="{BB962C8B-B14F-4D97-AF65-F5344CB8AC3E}">
        <p14:creationId xmlns:p14="http://schemas.microsoft.com/office/powerpoint/2010/main" val="9470961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C1FA0476-6829-AB91-0413-9D86F15C058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E6DB42A-630E-BE46-D5D1-BFEEC5A6ED21}"/>
              </a:ext>
            </a:extLst>
          </p:cNvPr>
          <p:cNvSpPr txBox="1"/>
          <p:nvPr/>
        </p:nvSpPr>
        <p:spPr>
          <a:xfrm>
            <a:off x="990600" y="7239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96C082BE-E97B-26D6-48E8-242F19F4716D}"/>
              </a:ext>
            </a:extLst>
          </p:cNvPr>
          <p:cNvSpPr txBox="1"/>
          <p:nvPr/>
        </p:nvSpPr>
        <p:spPr>
          <a:xfrm>
            <a:off x="1028700" y="2431122"/>
            <a:ext cx="16116300" cy="7055778"/>
          </a:xfrm>
          <a:prstGeom prst="rect">
            <a:avLst/>
          </a:prstGeom>
        </p:spPr>
        <p:txBody>
          <a:bodyPr wrap="square" lIns="0" tIns="0" rIns="0" bIns="0" rtlCol="0" anchor="t">
            <a:spAutoFit/>
          </a:bodyPr>
          <a:lstStyle/>
          <a:p>
            <a:pPr marL="0" lvl="0" indent="0" algn="just">
              <a:lnSpc>
                <a:spcPct val="110000"/>
              </a:lnSpc>
              <a:spcBef>
                <a:spcPct val="0"/>
              </a:spcBef>
              <a:spcAft>
                <a:spcPts val="1200"/>
              </a:spcAft>
            </a:pPr>
            <a:r>
              <a:rPr lang="fr-FR" sz="3500" dirty="0">
                <a:solidFill>
                  <a:srgbClr val="F9FAFD"/>
                </a:solidFill>
                <a:latin typeface="Glacial Indifference" panose="020B0604020202020204" charset="0"/>
              </a:rPr>
              <a:t>« Voicy donc </a:t>
            </a:r>
            <a:r>
              <a:rPr lang="fr-FR" sz="3500" u="sng" dirty="0">
                <a:solidFill>
                  <a:srgbClr val="F9FAFD"/>
                </a:solidFill>
                <a:latin typeface="Glacial Indifference" panose="020B0604020202020204" charset="0"/>
              </a:rPr>
              <a:t>comme se définit le bon Usage</a:t>
            </a:r>
            <a:r>
              <a:rPr lang="fr-FR" sz="3500" dirty="0">
                <a:solidFill>
                  <a:srgbClr val="F9FAFD"/>
                </a:solidFill>
                <a:latin typeface="Glacial Indifference" panose="020B0604020202020204" charset="0"/>
              </a:rPr>
              <a:t> … c’est la façon de parler de la plus saine partie de la Cour, conformément à la façon d’escrire de la plus saine partie des Autheurs du temps. Quand je dis la Cour, j’y comprens les femmes comme les hommes, et plusieurs personnes de la ville ou le Prince réside, qui par la communication qu’elles ont avec les gens de la Cour participent à sa politesse ».</a:t>
            </a:r>
          </a:p>
          <a:p>
            <a:pPr marL="0" lvl="0" indent="0" algn="r">
              <a:spcBef>
                <a:spcPct val="0"/>
              </a:spcBef>
            </a:pPr>
            <a:r>
              <a:rPr lang="fr-FR" sz="2800" dirty="0">
                <a:solidFill>
                  <a:srgbClr val="F9FAFD"/>
                </a:solidFill>
                <a:latin typeface="Glacial Indifference" panose="020B0604020202020204" charset="0"/>
              </a:rPr>
              <a:t>Vaugelas, </a:t>
            </a:r>
            <a:r>
              <a:rPr lang="fr-FR" sz="2800" i="1" dirty="0">
                <a:solidFill>
                  <a:srgbClr val="F9FAFD"/>
                </a:solidFill>
                <a:latin typeface="Glacial Indifference" panose="020B0604020202020204" charset="0"/>
              </a:rPr>
              <a:t>Remarques sur la langue française</a:t>
            </a:r>
            <a:r>
              <a:rPr lang="fr-FR" sz="2800" dirty="0">
                <a:solidFill>
                  <a:srgbClr val="F9FAFD"/>
                </a:solidFill>
                <a:latin typeface="Glacial Indifference" panose="020B0604020202020204" charset="0"/>
              </a:rPr>
              <a:t>.</a:t>
            </a:r>
          </a:p>
          <a:p>
            <a:pPr marL="0" lvl="0" indent="0" algn="just">
              <a:spcBef>
                <a:spcPct val="0"/>
              </a:spcBef>
              <a:spcAft>
                <a:spcPts val="1200"/>
              </a:spcAft>
            </a:pPr>
            <a:r>
              <a:rPr lang="fr-FR" sz="3600" dirty="0">
                <a:solidFill>
                  <a:srgbClr val="F9FAFD"/>
                </a:solidFill>
                <a:latin typeface="Glacial Indifference" panose="020B0604020202020204" charset="0"/>
              </a:rPr>
              <a:t>			</a:t>
            </a:r>
            <a:r>
              <a:rPr lang="fr-FR" sz="3500" dirty="0">
                <a:solidFill>
                  <a:srgbClr val="F9FAFD"/>
                </a:solidFill>
                <a:latin typeface="Glacial Indifference" panose="020B0604020202020204" charset="0"/>
              </a:rPr>
              <a:t>↓</a:t>
            </a:r>
          </a:p>
          <a:p>
            <a:pPr marL="0" lvl="0" indent="0" algn="just">
              <a:lnSpc>
                <a:spcPct val="110000"/>
              </a:lnSpc>
              <a:spcBef>
                <a:spcPct val="0"/>
              </a:spcBef>
            </a:pPr>
            <a:r>
              <a:rPr lang="fr-FR" sz="3500" dirty="0">
                <a:solidFill>
                  <a:srgbClr val="F9FAFD"/>
                </a:solidFill>
                <a:latin typeface="Glacial Indifference" panose="020B0604020202020204" charset="0"/>
              </a:rPr>
              <a:t>Vaugelas « ne fait que définir un ensemble sociolinguistique réel, le seul qui fût à l’époque accessible à l’analyse. […] L’auteur des </a:t>
            </a:r>
            <a:r>
              <a:rPr lang="fr-FR" sz="3500" i="1" dirty="0">
                <a:solidFill>
                  <a:srgbClr val="F9FAFD"/>
                </a:solidFill>
                <a:latin typeface="Glacial Indifference" panose="020B0604020202020204" charset="0"/>
              </a:rPr>
              <a:t>Remarques</a:t>
            </a:r>
            <a:r>
              <a:rPr lang="fr-FR" sz="3500" dirty="0">
                <a:solidFill>
                  <a:srgbClr val="F9FAFD"/>
                </a:solidFill>
                <a:latin typeface="Glacial Indifference" panose="020B0604020202020204" charset="0"/>
              </a:rPr>
              <a:t> n’a </a:t>
            </a:r>
            <a:r>
              <a:rPr lang="fr-FR" sz="3500" u="sng" dirty="0">
                <a:solidFill>
                  <a:srgbClr val="F9FAFD"/>
                </a:solidFill>
                <a:latin typeface="Glacial Indifference" panose="020B0604020202020204" charset="0"/>
              </a:rPr>
              <a:t>jamais prétendu fixer et immobiliser un usage</a:t>
            </a:r>
            <a:r>
              <a:rPr lang="fr-FR" sz="3500" dirty="0">
                <a:solidFill>
                  <a:srgbClr val="F9FAFD"/>
                </a:solidFill>
                <a:latin typeface="Glacial Indifference" panose="020B0604020202020204" charset="0"/>
              </a:rPr>
              <a:t>, dont il savait et il disait qu’il ne serait plus le même trente ans plus tard ».</a:t>
            </a:r>
          </a:p>
          <a:p>
            <a:pPr marL="0" lvl="0" indent="0" algn="r">
              <a:spcBef>
                <a:spcPct val="0"/>
              </a:spcBef>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Nouvelle histoire de la langue française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237.</a:t>
            </a:r>
            <a:endParaRPr lang="fr-FR" sz="28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16152314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263916B7-1663-3FEB-54E2-2EE4A352B9CB}"/>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B0181F0-7645-96D2-58BA-C7611FDAB70B}"/>
              </a:ext>
            </a:extLst>
          </p:cNvPr>
          <p:cNvSpPr txBox="1"/>
          <p:nvPr/>
        </p:nvSpPr>
        <p:spPr>
          <a:xfrm>
            <a:off x="1028700" y="1058638"/>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3CD13F5C-148E-C865-DE82-26B89E43200C}"/>
              </a:ext>
            </a:extLst>
          </p:cNvPr>
          <p:cNvSpPr txBox="1"/>
          <p:nvPr/>
        </p:nvSpPr>
        <p:spPr>
          <a:xfrm>
            <a:off x="1028700" y="2857500"/>
            <a:ext cx="16116300" cy="3619452"/>
          </a:xfrm>
          <a:prstGeom prst="rect">
            <a:avLst/>
          </a:prstGeom>
        </p:spPr>
        <p:txBody>
          <a:bodyPr wrap="square" lIns="0" tIns="0" rIns="0" bIns="0" rtlCol="0" anchor="t">
            <a:spAutoFit/>
          </a:bodyPr>
          <a:lstStyle/>
          <a:p>
            <a:pPr marL="0" lvl="0" indent="0" algn="just">
              <a:lnSpc>
                <a:spcPct val="110000"/>
              </a:lnSpc>
              <a:spcBef>
                <a:spcPct val="0"/>
              </a:spcBef>
            </a:pPr>
            <a:r>
              <a:rPr lang="fr-FR" sz="3600" dirty="0">
                <a:solidFill>
                  <a:srgbClr val="F9FAFD"/>
                </a:solidFill>
                <a:latin typeface="Glacial Indifference" panose="020B0604020202020204" charset="0"/>
              </a:rPr>
              <a:t>Alors que le siècle précédent semblait admettre une multiplicité de variantes formelles équivalentes, au XVII</a:t>
            </a:r>
            <a:r>
              <a:rPr lang="fr-FR" sz="3600" baseline="30000" dirty="0">
                <a:solidFill>
                  <a:srgbClr val="F9FAFD"/>
                </a:solidFill>
                <a:latin typeface="Glacial Indifference" panose="020B0604020202020204" charset="0"/>
              </a:rPr>
              <a:t>ème</a:t>
            </a:r>
            <a:r>
              <a:rPr lang="fr-FR" sz="3600" dirty="0">
                <a:solidFill>
                  <a:srgbClr val="F9FAFD"/>
                </a:solidFill>
                <a:latin typeface="Glacial Indifference" panose="020B0604020202020204" charset="0"/>
              </a:rPr>
              <a:t> siècle on a tendance à considérer </a:t>
            </a:r>
            <a:r>
              <a:rPr lang="fr-FR" sz="3600" u="sng" dirty="0">
                <a:solidFill>
                  <a:srgbClr val="F9FAFD"/>
                </a:solidFill>
                <a:latin typeface="Glacial Indifference" panose="020B0604020202020204" charset="0"/>
              </a:rPr>
              <a:t>une seule forme comme correcte</a:t>
            </a:r>
            <a:r>
              <a:rPr lang="fr-FR" sz="3600" dirty="0">
                <a:solidFill>
                  <a:srgbClr val="F9FAFD"/>
                </a:solidFill>
                <a:latin typeface="Glacial Indifference" panose="020B0604020202020204" charset="0"/>
              </a:rPr>
              <a:t>, sur le plan formel comme sur le plan sémantique. </a:t>
            </a:r>
          </a:p>
          <a:p>
            <a:pPr marL="0" lvl="0" indent="0" algn="just">
              <a:lnSpc>
                <a:spcPct val="110000"/>
              </a:lnSpc>
              <a:spcBef>
                <a:spcPct val="0"/>
              </a:spcBef>
            </a:pPr>
            <a:r>
              <a:rPr lang="fr-FR" sz="3600" dirty="0">
                <a:solidFill>
                  <a:srgbClr val="F9FAFD"/>
                </a:solidFill>
                <a:latin typeface="Glacial Indifference" panose="020B0604020202020204" charset="0"/>
              </a:rPr>
              <a:t>	↓</a:t>
            </a:r>
          </a:p>
          <a:p>
            <a:pPr marL="0" lvl="0" indent="0" algn="just">
              <a:lnSpc>
                <a:spcPct val="110000"/>
              </a:lnSpc>
              <a:spcBef>
                <a:spcPct val="0"/>
              </a:spcBef>
            </a:pPr>
            <a:r>
              <a:rPr lang="fr-FR" sz="3600" dirty="0">
                <a:solidFill>
                  <a:srgbClr val="F9FAFD"/>
                </a:solidFill>
                <a:latin typeface="Glacial Indifference" panose="020B0604020202020204" charset="0"/>
              </a:rPr>
              <a:t>Les grammairiens, qui ne sont pas toujours d'accord entre eux, s'efforcent dans une </a:t>
            </a:r>
            <a:r>
              <a:rPr lang="fr-FR" sz="3600" u="sng" dirty="0">
                <a:solidFill>
                  <a:srgbClr val="F9FAFD"/>
                </a:solidFill>
                <a:latin typeface="Glacial Indifference" panose="020B0604020202020204" charset="0"/>
              </a:rPr>
              <a:t>intention unificatrice de définir ce qu'est le bon usage</a:t>
            </a:r>
            <a:r>
              <a:rPr lang="fr-FR" sz="3600" dirty="0">
                <a:solidFill>
                  <a:srgbClr val="F9FAFD"/>
                </a:solidFill>
                <a:latin typeface="Glacial Indifference" panose="020B0604020202020204" charset="0"/>
              </a:rPr>
              <a:t>.</a:t>
            </a:r>
          </a:p>
        </p:txBody>
      </p:sp>
    </p:spTree>
    <p:extLst>
      <p:ext uri="{BB962C8B-B14F-4D97-AF65-F5344CB8AC3E}">
        <p14:creationId xmlns:p14="http://schemas.microsoft.com/office/powerpoint/2010/main" val="2103510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D701D14B-DE95-DFD9-AAA1-C11E764A556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D456DFC1-0090-38DE-59D6-FC3D493E5B0C}"/>
              </a:ext>
            </a:extLst>
          </p:cNvPr>
          <p:cNvSpPr txBox="1"/>
          <p:nvPr/>
        </p:nvSpPr>
        <p:spPr>
          <a:xfrm>
            <a:off x="952500" y="8763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et l’actualité</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91F5CAC1-E41E-98B3-6E00-8EC704DA869A}"/>
              </a:ext>
            </a:extLst>
          </p:cNvPr>
          <p:cNvSpPr txBox="1"/>
          <p:nvPr/>
        </p:nvSpPr>
        <p:spPr>
          <a:xfrm>
            <a:off x="1028700" y="2565648"/>
            <a:ext cx="16116300" cy="6540252"/>
          </a:xfrm>
          <a:prstGeom prst="rect">
            <a:avLst/>
          </a:prstGeom>
        </p:spPr>
        <p:txBody>
          <a:bodyPr wrap="square" lIns="0" tIns="0" rIns="0" bIns="0" rtlCol="0" anchor="t">
            <a:spAutoFit/>
          </a:bodyPr>
          <a:lstStyle/>
          <a:p>
            <a:pPr marL="0" lvl="0" indent="0" algn="just">
              <a:lnSpc>
                <a:spcPct val="110000"/>
              </a:lnSpc>
              <a:spcBef>
                <a:spcPct val="0"/>
              </a:spcBef>
            </a:pPr>
            <a:r>
              <a:rPr lang="fr-FR" sz="3600" dirty="0">
                <a:solidFill>
                  <a:srgbClr val="F9FAFD"/>
                </a:solidFill>
                <a:latin typeface="Glacial Indifference" panose="020B0604020202020204" charset="0"/>
              </a:rPr>
              <a:t>Le concept de bon usage survit encore aujourd’hui</a:t>
            </a:r>
          </a:p>
          <a:p>
            <a:pPr marL="0" lvl="0" indent="0" algn="just">
              <a:lnSpc>
                <a:spcPct val="110000"/>
              </a:lnSpc>
              <a:spcBef>
                <a:spcPct val="0"/>
              </a:spcBef>
            </a:pPr>
            <a:r>
              <a:rPr lang="fr-FR" sz="3600" dirty="0">
                <a:solidFill>
                  <a:srgbClr val="F9FAFD"/>
                </a:solidFill>
                <a:latin typeface="Glacial Indifference" panose="020B0604020202020204" charset="0"/>
              </a:rPr>
              <a:t>	↓</a:t>
            </a:r>
          </a:p>
          <a:p>
            <a:pPr marL="0" lvl="0" indent="0" algn="just">
              <a:lnSpc>
                <a:spcPct val="110000"/>
              </a:lnSpc>
              <a:spcBef>
                <a:spcPct val="0"/>
              </a:spcBef>
            </a:pPr>
            <a:r>
              <a:rPr lang="fr-FR" sz="3600" dirty="0">
                <a:solidFill>
                  <a:srgbClr val="F9FAFD"/>
                </a:solidFill>
                <a:latin typeface="Glacial Indifference" panose="020B0604020202020204" charset="0"/>
              </a:rPr>
              <a:t>Une </a:t>
            </a:r>
            <a:r>
              <a:rPr lang="fr-FR" sz="3600" u="sng" dirty="0">
                <a:solidFill>
                  <a:srgbClr val="F9FAFD"/>
                </a:solidFill>
                <a:latin typeface="Glacial Indifference" panose="020B0604020202020204" charset="0"/>
              </a:rPr>
              <a:t>grammaire descriptive et prescriptive</a:t>
            </a:r>
            <a:r>
              <a:rPr lang="fr-FR" sz="3600" dirty="0">
                <a:solidFill>
                  <a:srgbClr val="F9FAFD"/>
                </a:solidFill>
                <a:latin typeface="Glacial Indifference" panose="020B0604020202020204" charset="0"/>
              </a:rPr>
              <a:t> du français existe, appelée </a:t>
            </a:r>
            <a:r>
              <a:rPr lang="fr-FR" sz="3600" i="1" u="sng" dirty="0">
                <a:solidFill>
                  <a:schemeClr val="bg1"/>
                </a:solidFill>
                <a:latin typeface="Glacial Indifference" panose="020B0604020202020204" charset="0"/>
                <a:hlinkClick r:id="rId2">
                  <a:extLst>
                    <a:ext uri="{A12FA001-AC4F-418D-AE19-62706E023703}">
                      <ahyp:hlinkClr xmlns:ahyp="http://schemas.microsoft.com/office/drawing/2018/hyperlinkcolor" val="tx"/>
                    </a:ext>
                  </a:extLst>
                </a:hlinkClick>
              </a:rPr>
              <a:t>Le Bon Usage</a:t>
            </a:r>
            <a:r>
              <a:rPr lang="fr-FR" sz="3600" dirty="0">
                <a:solidFill>
                  <a:srgbClr val="F9FAFD"/>
                </a:solidFill>
                <a:latin typeface="Glacial Indifference" panose="020B0604020202020204" charset="0"/>
              </a:rPr>
              <a:t> ou </a:t>
            </a:r>
            <a:r>
              <a:rPr lang="fr-FR" sz="3600" i="1" u="sng" dirty="0">
                <a:solidFill>
                  <a:schemeClr val="bg1"/>
                </a:solidFill>
                <a:latin typeface="Glacial Indifference" panose="020B0604020202020204" charset="0"/>
                <a:hlinkClick r:id="rId2">
                  <a:extLst>
                    <a:ext uri="{A12FA001-AC4F-418D-AE19-62706E023703}">
                      <ahyp:hlinkClr xmlns:ahyp="http://schemas.microsoft.com/office/drawing/2018/hyperlinkcolor" val="tx"/>
                    </a:ext>
                  </a:extLst>
                </a:hlinkClick>
              </a:rPr>
              <a:t>La Grevisse</a:t>
            </a:r>
            <a:r>
              <a:rPr lang="fr-FR" sz="3600" dirty="0">
                <a:solidFill>
                  <a:srgbClr val="F9FAFD"/>
                </a:solidFill>
                <a:latin typeface="Glacial Indifference" panose="020B0604020202020204" charset="0"/>
              </a:rPr>
              <a:t>. Sa première édition date de 1936, la seizième édition (dernière sortie) a été parue en 2016.</a:t>
            </a:r>
          </a:p>
          <a:p>
            <a:pPr marL="0" lvl="0" indent="0" algn="just">
              <a:lnSpc>
                <a:spcPct val="110000"/>
              </a:lnSpc>
              <a:spcBef>
                <a:spcPct val="0"/>
              </a:spcBef>
            </a:pPr>
            <a:r>
              <a:rPr lang="fr-FR" sz="3600" dirty="0">
                <a:solidFill>
                  <a:srgbClr val="F9FAFD"/>
                </a:solidFill>
                <a:latin typeface="Glacial Indifference" panose="020B0604020202020204" charset="0"/>
              </a:rPr>
              <a:t>	 ↓</a:t>
            </a:r>
          </a:p>
          <a:p>
            <a:pPr marL="0" lvl="0" indent="0" algn="just">
              <a:lnSpc>
                <a:spcPct val="110000"/>
              </a:lnSpc>
              <a:spcBef>
                <a:spcPct val="0"/>
              </a:spcBef>
            </a:pPr>
            <a:r>
              <a:rPr lang="fr-FR" sz="3600" dirty="0">
                <a:solidFill>
                  <a:srgbClr val="F9FAFD"/>
                </a:solidFill>
                <a:latin typeface="Glacial Indifference" panose="020B0604020202020204" charset="0"/>
              </a:rPr>
              <a:t>« La grammaire de référence, qui suit l'évolution de la langue et propose des réponses nuancées aux questions que l'on peut se poser en français.</a:t>
            </a:r>
          </a:p>
          <a:p>
            <a:pPr marL="0" lvl="0" indent="0" algn="just">
              <a:lnSpc>
                <a:spcPct val="110000"/>
              </a:lnSpc>
              <a:spcBef>
                <a:spcPct val="0"/>
              </a:spcBef>
            </a:pPr>
            <a:r>
              <a:rPr lang="fr-FR" sz="3600" i="1" dirty="0">
                <a:solidFill>
                  <a:srgbClr val="F9FAFD"/>
                </a:solidFill>
                <a:latin typeface="Glacial Indifference" panose="020B0604020202020204" charset="0"/>
              </a:rPr>
              <a:t>Le Bon Usage</a:t>
            </a:r>
            <a:r>
              <a:rPr lang="fr-FR" sz="3600" dirty="0">
                <a:solidFill>
                  <a:srgbClr val="F9FAFD"/>
                </a:solidFill>
                <a:latin typeface="Glacial Indifference" panose="020B0604020202020204" charset="0"/>
              </a:rPr>
              <a:t>, c’est la grammaire de l’usage à travers l’observation constante d’un français vivant ». </a:t>
            </a:r>
          </a:p>
          <a:p>
            <a:pPr marL="0" lvl="0" indent="0" algn="r">
              <a:spcBef>
                <a:spcPct val="0"/>
              </a:spcBef>
            </a:pPr>
            <a:r>
              <a:rPr lang="fr-FR" sz="2800" dirty="0">
                <a:solidFill>
                  <a:srgbClr val="F9FAFD"/>
                </a:solidFill>
                <a:latin typeface="Glacial Indifference" panose="020B0604020202020204" charset="0"/>
              </a:rPr>
              <a:t>Site internet de </a:t>
            </a:r>
            <a:r>
              <a:rPr lang="fr-FR" sz="2800" i="1" dirty="0">
                <a:solidFill>
                  <a:srgbClr val="F9FAFD"/>
                </a:solidFill>
                <a:latin typeface="Glacial Indifference" panose="020B0604020202020204" charset="0"/>
              </a:rPr>
              <a:t>Grevisse</a:t>
            </a:r>
            <a:endParaRPr lang="fr-FR" sz="28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36568235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392DADE3-3A8E-8C5F-2ED3-2F7A0BB2641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20EEB2A-A5F4-42A1-F287-79817E1E4260}"/>
              </a:ext>
            </a:extLst>
          </p:cNvPr>
          <p:cNvSpPr txBox="1"/>
          <p:nvPr/>
        </p:nvSpPr>
        <p:spPr>
          <a:xfrm>
            <a:off x="304800" y="204986"/>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et l’actualité</a:t>
            </a:r>
            <a:endParaRPr lang="fr-FR" sz="4800" dirty="0">
              <a:solidFill>
                <a:srgbClr val="F9FAFD"/>
              </a:solidFill>
              <a:latin typeface="Glacial Indifference" panose="020B0604020202020204" charset="0"/>
            </a:endParaRPr>
          </a:p>
        </p:txBody>
      </p:sp>
      <p:pic>
        <p:nvPicPr>
          <p:cNvPr id="5" name="Immagine 4">
            <a:extLst>
              <a:ext uri="{FF2B5EF4-FFF2-40B4-BE49-F238E27FC236}">
                <a16:creationId xmlns:a16="http://schemas.microsoft.com/office/drawing/2014/main" id="{5828FB5B-422C-2911-7625-2166080E06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1485899"/>
            <a:ext cx="6019800" cy="8453519"/>
          </a:xfrm>
          <a:prstGeom prst="rect">
            <a:avLst/>
          </a:prstGeom>
        </p:spPr>
      </p:pic>
    </p:spTree>
    <p:extLst>
      <p:ext uri="{BB962C8B-B14F-4D97-AF65-F5344CB8AC3E}">
        <p14:creationId xmlns:p14="http://schemas.microsoft.com/office/powerpoint/2010/main" val="26262636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407AD0CC-A10F-93CD-2715-E6BCFF4AEBD1}"/>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97E6AEE-EA59-0ADE-43E8-ED90E4538586}"/>
              </a:ext>
            </a:extLst>
          </p:cNvPr>
          <p:cNvSpPr txBox="1"/>
          <p:nvPr/>
        </p:nvSpPr>
        <p:spPr>
          <a:xfrm>
            <a:off x="990600" y="890786"/>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3E9688B3-0469-D29B-15C3-F9968CD4480B}"/>
              </a:ext>
            </a:extLst>
          </p:cNvPr>
          <p:cNvSpPr txBox="1"/>
          <p:nvPr/>
        </p:nvSpPr>
        <p:spPr>
          <a:xfrm>
            <a:off x="1028700" y="2400300"/>
            <a:ext cx="16040100" cy="6666440"/>
          </a:xfrm>
          <a:prstGeom prst="rect">
            <a:avLst/>
          </a:prstGeom>
        </p:spPr>
        <p:txBody>
          <a:bodyPr wrap="square" lIns="0" tIns="0" rIns="0" bIns="0" rtlCol="0" anchor="t">
            <a:spAutoFit/>
          </a:bodyPr>
          <a:lstStyle/>
          <a:p>
            <a:pPr marL="0" lvl="0" indent="0" algn="just">
              <a:lnSpc>
                <a:spcPct val="110000"/>
              </a:lnSpc>
              <a:spcBef>
                <a:spcPct val="0"/>
              </a:spcBef>
            </a:pPr>
            <a:r>
              <a:rPr lang="fr-FR" sz="3600" dirty="0">
                <a:solidFill>
                  <a:srgbClr val="F9FAFD"/>
                </a:solidFill>
                <a:latin typeface="Glacial Indifference" panose="020B0604020202020204" charset="0"/>
              </a:rPr>
              <a:t>L'Académie française a joué un rôle majeur aussi dans l’adoption, pour toute la France, du </a:t>
            </a:r>
            <a:r>
              <a:rPr lang="fr-FR" sz="3600" u="sng" dirty="0">
                <a:solidFill>
                  <a:srgbClr val="F9FAFD"/>
                </a:solidFill>
                <a:latin typeface="Glacial Indifference" panose="020B0604020202020204" charset="0"/>
              </a:rPr>
              <a:t>système de numération vicésimal</a:t>
            </a:r>
            <a:r>
              <a:rPr lang="fr-FR" sz="3600" dirty="0">
                <a:solidFill>
                  <a:srgbClr val="F9FAFD"/>
                </a:solidFill>
                <a:latin typeface="Glacial Indifference" panose="020B0604020202020204" charset="0"/>
              </a:rPr>
              <a:t>* </a:t>
            </a:r>
            <a:r>
              <a:rPr lang="fr-FR" sz="3400" dirty="0">
                <a:solidFill>
                  <a:srgbClr val="F9FAFD"/>
                </a:solidFill>
                <a:latin typeface="Glacial Indifference" panose="020B0604020202020204" charset="0"/>
              </a:rPr>
              <a:t>(</a:t>
            </a:r>
            <a:r>
              <a:rPr lang="fr-FR" sz="3400" i="1" dirty="0">
                <a:solidFill>
                  <a:srgbClr val="F9FAFD"/>
                </a:solidFill>
                <a:latin typeface="Glacial Indifference" panose="020B0604020202020204" charset="0"/>
              </a:rPr>
              <a:t>soixante-dix</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quatre-vingts</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quatre-vingt-dix</a:t>
            </a:r>
            <a:r>
              <a:rPr lang="fr-FR" sz="3400" dirty="0">
                <a:solidFill>
                  <a:srgbClr val="F9FAFD"/>
                </a:solidFill>
                <a:latin typeface="Glacial Indifference" panose="020B0604020202020204" charset="0"/>
              </a:rPr>
              <a:t>)</a:t>
            </a:r>
            <a:r>
              <a:rPr lang="fr-FR" sz="3600" dirty="0">
                <a:solidFill>
                  <a:srgbClr val="F9FAFD"/>
                </a:solidFill>
                <a:latin typeface="Glacial Indifference" panose="020B0604020202020204" charset="0"/>
              </a:rPr>
              <a:t> au lieu du système décimal </a:t>
            </a:r>
            <a:r>
              <a:rPr lang="fr-FR" sz="3400" dirty="0">
                <a:solidFill>
                  <a:srgbClr val="F9FAFD"/>
                </a:solidFill>
                <a:latin typeface="Glacial Indifference" panose="020B0604020202020204" charset="0"/>
              </a:rPr>
              <a:t>(</a:t>
            </a:r>
            <a:r>
              <a:rPr lang="fr-FR" sz="3400" i="1" dirty="0">
                <a:solidFill>
                  <a:srgbClr val="F9FAFD"/>
                </a:solidFill>
                <a:latin typeface="Glacial Indifference" panose="020B0604020202020204" charset="0"/>
              </a:rPr>
              <a:t>septante</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octante</a:t>
            </a:r>
            <a:r>
              <a:rPr lang="fr-FR" sz="3400" dirty="0">
                <a:solidFill>
                  <a:srgbClr val="F9FAFD"/>
                </a:solidFill>
                <a:latin typeface="Glacial Indifference" panose="020B0604020202020204" charset="0"/>
              </a:rPr>
              <a:t>, </a:t>
            </a:r>
            <a:r>
              <a:rPr lang="fr-FR" sz="3400" i="1" dirty="0">
                <a:solidFill>
                  <a:srgbClr val="F9FAFD"/>
                </a:solidFill>
                <a:latin typeface="Glacial Indifference" panose="020B0604020202020204" charset="0"/>
              </a:rPr>
              <a:t>nonante</a:t>
            </a:r>
            <a:r>
              <a:rPr lang="fr-FR" sz="3400" dirty="0">
                <a:solidFill>
                  <a:srgbClr val="F9FAFD"/>
                </a:solidFill>
                <a:latin typeface="Glacial Indifference" panose="020B0604020202020204" charset="0"/>
              </a:rPr>
              <a:t>)</a:t>
            </a:r>
            <a:r>
              <a:rPr lang="fr-FR" sz="3600" dirty="0">
                <a:solidFill>
                  <a:srgbClr val="F9FAFD"/>
                </a:solidFill>
                <a:latin typeface="Glacial Indifference" panose="020B0604020202020204" charset="0"/>
              </a:rPr>
              <a:t> qui était encore en usage dans de nombreuses régions. </a:t>
            </a:r>
          </a:p>
          <a:p>
            <a:pPr marL="0" lvl="0" indent="0" algn="just">
              <a:lnSpc>
                <a:spcPct val="110000"/>
              </a:lnSpc>
              <a:spcBef>
                <a:spcPct val="0"/>
              </a:spcBef>
            </a:pPr>
            <a:r>
              <a:rPr lang="fr-FR" sz="3600" dirty="0">
                <a:solidFill>
                  <a:srgbClr val="F9FAFD"/>
                </a:solidFill>
                <a:latin typeface="Glacial Indifference" panose="020B0604020202020204" charset="0"/>
              </a:rPr>
              <a:t>D'ailleurs, le système décimal demeure dans certaines régions en France jusqu'après la Première Guerre mondiale et encore </a:t>
            </a:r>
            <a:r>
              <a:rPr lang="fr-FR" sz="3600" u="sng" dirty="0">
                <a:solidFill>
                  <a:srgbClr val="F9FAFD"/>
                </a:solidFill>
                <a:latin typeface="Glacial Indifference" panose="020B0604020202020204" charset="0"/>
              </a:rPr>
              <a:t>aujourd’hui en Belgique et en Suisse</a:t>
            </a:r>
            <a:r>
              <a:rPr lang="fr-FR" sz="3600" dirty="0">
                <a:solidFill>
                  <a:srgbClr val="F9FAFD"/>
                </a:solidFill>
                <a:latin typeface="Glacial Indifference" panose="020B0604020202020204" charset="0"/>
              </a:rPr>
              <a:t>.</a:t>
            </a:r>
          </a:p>
          <a:p>
            <a:pPr marL="0" lvl="0" indent="0" algn="just">
              <a:lnSpc>
                <a:spcPct val="110000"/>
              </a:lnSpc>
              <a:spcBef>
                <a:spcPct val="0"/>
              </a:spcBef>
            </a:pPr>
            <a:endParaRPr lang="fr-FR" sz="3600" dirty="0">
              <a:solidFill>
                <a:srgbClr val="F9FAFD"/>
              </a:solidFill>
              <a:latin typeface="Glacial Indifference" panose="020B0604020202020204" charset="0"/>
            </a:endParaRPr>
          </a:p>
          <a:p>
            <a:pPr marL="0" lvl="0" indent="0" algn="just">
              <a:lnSpc>
                <a:spcPct val="110000"/>
              </a:lnSpc>
              <a:spcBef>
                <a:spcPct val="0"/>
              </a:spcBef>
            </a:pPr>
            <a:r>
              <a:rPr lang="fr-FR" sz="3600" dirty="0">
                <a:solidFill>
                  <a:srgbClr val="F9FAFD"/>
                </a:solidFill>
                <a:latin typeface="Glacial Indifference" panose="020B0604020202020204" charset="0"/>
              </a:rPr>
              <a:t>* Au Moyen Âge, en France, le système vicésimal était généralement plus exploité du système décimal → on disait </a:t>
            </a:r>
            <a:r>
              <a:rPr lang="fr-FR" sz="3600" i="1" dirty="0">
                <a:solidFill>
                  <a:srgbClr val="F9FAFD"/>
                </a:solidFill>
                <a:latin typeface="Glacial Indifference" panose="020B0604020202020204" charset="0"/>
              </a:rPr>
              <a:t>vint et dis</a:t>
            </a:r>
            <a:r>
              <a:rPr lang="fr-FR" sz="3600" dirty="0">
                <a:solidFill>
                  <a:srgbClr val="F9FAFD"/>
                </a:solidFill>
                <a:latin typeface="Glacial Indifference" panose="020B0604020202020204" charset="0"/>
              </a:rPr>
              <a:t>  (30), </a:t>
            </a:r>
            <a:r>
              <a:rPr lang="fr-FR" sz="3600" i="1" dirty="0">
                <a:solidFill>
                  <a:srgbClr val="F9FAFD"/>
                </a:solidFill>
                <a:latin typeface="Glacial Indifference" panose="020B0604020202020204" charset="0"/>
              </a:rPr>
              <a:t>deux vins</a:t>
            </a:r>
            <a:r>
              <a:rPr lang="fr-FR" sz="3600" dirty="0">
                <a:solidFill>
                  <a:srgbClr val="F9FAFD"/>
                </a:solidFill>
                <a:latin typeface="Glacial Indifference" panose="020B0604020202020204" charset="0"/>
              </a:rPr>
              <a:t> (40), </a:t>
            </a:r>
            <a:r>
              <a:rPr lang="fr-FR" sz="3600" i="1" dirty="0">
                <a:solidFill>
                  <a:srgbClr val="F9FAFD"/>
                </a:solidFill>
                <a:latin typeface="Glacial Indifference" panose="020B0604020202020204" charset="0"/>
              </a:rPr>
              <a:t>deux vins et dis </a:t>
            </a:r>
            <a:r>
              <a:rPr lang="fr-FR" sz="3600" dirty="0">
                <a:solidFill>
                  <a:srgbClr val="F9FAFD"/>
                </a:solidFill>
                <a:latin typeface="Glacial Indifference" panose="020B0604020202020204" charset="0"/>
              </a:rPr>
              <a:t> (50) et </a:t>
            </a:r>
            <a:r>
              <a:rPr lang="fr-FR" sz="3600" i="1" dirty="0">
                <a:solidFill>
                  <a:srgbClr val="F9FAFD"/>
                </a:solidFill>
                <a:latin typeface="Glacial Indifference" panose="020B0604020202020204" charset="0"/>
              </a:rPr>
              <a:t>trois vins</a:t>
            </a:r>
            <a:r>
              <a:rPr lang="fr-FR" sz="3600" dirty="0">
                <a:solidFill>
                  <a:srgbClr val="F9FAFD"/>
                </a:solidFill>
                <a:latin typeface="Glacial Indifference" panose="020B0604020202020204" charset="0"/>
              </a:rPr>
              <a:t> (60).</a:t>
            </a:r>
          </a:p>
        </p:txBody>
      </p:sp>
    </p:spTree>
    <p:extLst>
      <p:ext uri="{BB962C8B-B14F-4D97-AF65-F5344CB8AC3E}">
        <p14:creationId xmlns:p14="http://schemas.microsoft.com/office/powerpoint/2010/main" val="530270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5372A6D6-84AC-66CD-E199-4C3773301B3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4DC70189-CD6B-FC72-516F-28A05EEB6503}"/>
              </a:ext>
            </a:extLst>
          </p:cNvPr>
          <p:cNvSpPr txBox="1"/>
          <p:nvPr/>
        </p:nvSpPr>
        <p:spPr>
          <a:xfrm>
            <a:off x="1028700" y="1058638"/>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51050399-95FC-776D-EA4E-F2F644B5341B}"/>
              </a:ext>
            </a:extLst>
          </p:cNvPr>
          <p:cNvSpPr txBox="1"/>
          <p:nvPr/>
        </p:nvSpPr>
        <p:spPr>
          <a:xfrm>
            <a:off x="1104900" y="2705100"/>
            <a:ext cx="16040100" cy="4702826"/>
          </a:xfrm>
          <a:prstGeom prst="rect">
            <a:avLst/>
          </a:prstGeom>
        </p:spPr>
        <p:txBody>
          <a:bodyPr wrap="square" lIns="0" tIns="0" rIns="0" bIns="0" rtlCol="0" anchor="t">
            <a:spAutoFit/>
          </a:bodyPr>
          <a:lstStyle/>
          <a:p>
            <a:pPr marL="0" lvl="0" indent="0" algn="just">
              <a:lnSpc>
                <a:spcPct val="110000"/>
              </a:lnSpc>
              <a:spcBef>
                <a:spcPct val="0"/>
              </a:spcBef>
            </a:pPr>
            <a:r>
              <a:rPr lang="fr-FR" sz="3600" dirty="0">
                <a:solidFill>
                  <a:srgbClr val="F9FAFD"/>
                </a:solidFill>
                <a:latin typeface="Glacial Indifference" panose="020B0604020202020204" charset="0"/>
              </a:rPr>
              <a:t>À cette époque, on voit « progressivement et définitivement </a:t>
            </a:r>
            <a:r>
              <a:rPr lang="fr-FR" sz="3600" u="sng" dirty="0">
                <a:solidFill>
                  <a:srgbClr val="F9FAFD"/>
                </a:solidFill>
                <a:latin typeface="Glacial Indifference" panose="020B0604020202020204" charset="0"/>
              </a:rPr>
              <a:t>le français remplacer le latin comme vecteur de la communication</a:t>
            </a:r>
            <a:r>
              <a:rPr lang="fr-FR" sz="3600" dirty="0">
                <a:solidFill>
                  <a:srgbClr val="F9FAFD"/>
                </a:solidFill>
                <a:latin typeface="Glacial Indifference" panose="020B0604020202020204" charset="0"/>
              </a:rPr>
              <a:t>, de la rédaction, et donc de la conceptualisation d’une pensée nouvelle, centrée sur l’invention, la découverte, le progrès scientifique</a:t>
            </a:r>
            <a:r>
              <a:rPr lang="fr-FR" sz="3600">
                <a:solidFill>
                  <a:srgbClr val="F9FAFD"/>
                </a:solidFill>
                <a:latin typeface="Glacial Indifference" panose="020B0604020202020204" charset="0"/>
              </a:rPr>
              <a:t> ».</a:t>
            </a:r>
            <a:endParaRPr lang="fr-FR" sz="3600" dirty="0">
              <a:solidFill>
                <a:srgbClr val="F9FAFD"/>
              </a:solidFill>
              <a:latin typeface="Glacial Indifference" panose="020B0604020202020204" charset="0"/>
            </a:endParaRPr>
          </a:p>
          <a:p>
            <a:pPr marL="0" marR="0" lvl="0" indent="0" algn="r" defTabSz="914400" rtl="0" eaLnBrk="1" fontAlgn="auto" latinLnBrk="0" hangingPunct="1">
              <a:lnSpc>
                <a:spcPct val="110000"/>
              </a:lnSpc>
              <a:spcBef>
                <a:spcPct val="0"/>
              </a:spcBef>
              <a:spcAft>
                <a:spcPts val="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Nouvelle histoire de la langue française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242.</a:t>
            </a:r>
          </a:p>
          <a:p>
            <a:pPr marL="0" lvl="0" indent="0" algn="just">
              <a:lnSpc>
                <a:spcPct val="110000"/>
              </a:lnSpc>
              <a:spcBef>
                <a:spcPct val="0"/>
              </a:spcBef>
            </a:pPr>
            <a:endParaRPr lang="fr-FR" sz="3600" dirty="0">
              <a:solidFill>
                <a:srgbClr val="F9FAFD"/>
              </a:solidFill>
              <a:latin typeface="Glacial Indifference" panose="020B0604020202020204" charset="0"/>
            </a:endParaRPr>
          </a:p>
          <a:p>
            <a:pPr marL="0" lvl="0" indent="0" algn="just">
              <a:lnSpc>
                <a:spcPct val="110000"/>
              </a:lnSpc>
              <a:spcBef>
                <a:spcPct val="0"/>
              </a:spcBef>
            </a:pPr>
            <a:r>
              <a:rPr lang="fr-FR" sz="3600" dirty="0">
                <a:solidFill>
                  <a:srgbClr val="F9FAFD"/>
                </a:solidFill>
                <a:latin typeface="Glacial Indifference" panose="020B0604020202020204" charset="0"/>
              </a:rPr>
              <a:t>Le français s’affranchit ainsi finalement du latin dans les différents domaines, la vie institutionnelle, la littérature, la philosophie, l’enseignement, la science, etc.</a:t>
            </a:r>
          </a:p>
        </p:txBody>
      </p:sp>
    </p:spTree>
    <p:extLst>
      <p:ext uri="{BB962C8B-B14F-4D97-AF65-F5344CB8AC3E}">
        <p14:creationId xmlns:p14="http://schemas.microsoft.com/office/powerpoint/2010/main" val="39177059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4DC0F4E1-0801-FCEF-8B3B-F84CED0412C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966B13B-AC6B-8BCB-783E-F33AADE190E2}"/>
              </a:ext>
            </a:extLst>
          </p:cNvPr>
          <p:cNvSpPr txBox="1"/>
          <p:nvPr/>
        </p:nvSpPr>
        <p:spPr>
          <a:xfrm>
            <a:off x="952500" y="7239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a:t>
            </a:r>
            <a:r>
              <a:rPr lang="fr-FR" sz="4800" u="none" dirty="0">
                <a:solidFill>
                  <a:srgbClr val="F9FAFD"/>
                </a:solidFill>
                <a:latin typeface="Glacial Indifference" panose="020B0604020202020204" charset="0"/>
              </a:rPr>
              <a:t> – XVII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BC08848B-345A-B528-187C-4F3C80A0B6A7}"/>
              </a:ext>
            </a:extLst>
          </p:cNvPr>
          <p:cNvSpPr txBox="1"/>
          <p:nvPr/>
        </p:nvSpPr>
        <p:spPr>
          <a:xfrm>
            <a:off x="1028700" y="2287060"/>
            <a:ext cx="16192500" cy="6666440"/>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ct val="0"/>
              </a:spcBef>
              <a:spcAft>
                <a:spcPts val="1200"/>
              </a:spcAft>
              <a:buClrTx/>
              <a:buSzTx/>
              <a:buFontTx/>
              <a:buNone/>
              <a:tabLst/>
              <a:defRPr/>
            </a:pPr>
            <a:r>
              <a:rPr lang="fr-FR" sz="3600" u="sng" dirty="0">
                <a:solidFill>
                  <a:srgbClr val="F9FAFD"/>
                </a:solidFill>
                <a:latin typeface="Glacial Indifference" panose="020B0604020202020204" charset="0"/>
              </a:rPr>
              <a:t>1637</a:t>
            </a:r>
            <a:r>
              <a:rPr lang="fr-FR" sz="3600" dirty="0">
                <a:solidFill>
                  <a:srgbClr val="F9FAFD"/>
                </a:solidFill>
                <a:latin typeface="Glacial Indifference" panose="020B0604020202020204" charset="0"/>
              </a:rPr>
              <a:t> → le </a:t>
            </a:r>
            <a:r>
              <a:rPr lang="fr-FR" sz="3600" i="1" u="sng" dirty="0">
                <a:solidFill>
                  <a:srgbClr val="F9FAFD"/>
                </a:solidFill>
                <a:latin typeface="Glacial Indifference" panose="020B0604020202020204" charset="0"/>
              </a:rPr>
              <a:t>Discours de la méthode</a:t>
            </a:r>
            <a:r>
              <a:rPr lang="fr-FR" sz="3600" dirty="0">
                <a:solidFill>
                  <a:srgbClr val="F9FAFD"/>
                </a:solidFill>
                <a:latin typeface="Glacial Indifference" panose="020B0604020202020204" charset="0"/>
              </a:rPr>
              <a:t> de </a:t>
            </a:r>
            <a:r>
              <a:rPr lang="fr-FR" sz="3600" u="sng" dirty="0">
                <a:solidFill>
                  <a:srgbClr val="F9FAFD"/>
                </a:solidFill>
                <a:latin typeface="Glacial Indifference" panose="020B0604020202020204" charset="0"/>
              </a:rPr>
              <a:t>Descartes</a:t>
            </a:r>
            <a:r>
              <a:rPr lang="fr-FR" sz="3600" dirty="0">
                <a:solidFill>
                  <a:srgbClr val="F9FAFD"/>
                </a:solidFill>
                <a:latin typeface="Glacial Indifference" panose="020B0604020202020204" charset="0"/>
              </a:rPr>
              <a:t> est paru. L’auteur y crée un lien entre le fait de s’exprimer en français et la « raison naturelle toute pure ». </a:t>
            </a:r>
            <a:endParaRPr lang="fr-FR" sz="3000" dirty="0">
              <a:solidFill>
                <a:srgbClr val="F9FAFD"/>
              </a:solidFill>
              <a:latin typeface="Glacial Indifference" panose="020B0604020202020204" charset="0"/>
            </a:endParaRPr>
          </a:p>
          <a:p>
            <a:pPr marL="0" marR="0" lvl="0" indent="0" algn="r" defTabSz="914400" rtl="0" eaLnBrk="1" fontAlgn="auto" latinLnBrk="0" hangingPunct="1">
              <a:lnSpc>
                <a:spcPct val="110000"/>
              </a:lnSpc>
              <a:spcBef>
                <a:spcPct val="0"/>
              </a:spcBef>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Nouvelle histoire de la langue française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242.</a:t>
            </a:r>
            <a:endParaRPr lang="fr-FR" sz="2800" dirty="0">
              <a:solidFill>
                <a:srgbClr val="F9FAFD"/>
              </a:solidFill>
              <a:latin typeface="Glacial Indifference" panose="020B0604020202020204" charset="0"/>
            </a:endParaRPr>
          </a:p>
          <a:p>
            <a:pPr marL="0" lvl="0" indent="0" algn="just">
              <a:lnSpc>
                <a:spcPct val="110000"/>
              </a:lnSpc>
              <a:spcBef>
                <a:spcPct val="0"/>
              </a:spcBef>
            </a:pPr>
            <a:r>
              <a:rPr lang="fr-FR" sz="3600" dirty="0">
                <a:solidFill>
                  <a:srgbClr val="F9FAFD"/>
                </a:solidFill>
                <a:latin typeface="Glacial Indifference" panose="020B0604020202020204" charset="0"/>
              </a:rPr>
              <a:t>	↓</a:t>
            </a:r>
          </a:p>
          <a:p>
            <a:pPr marL="0" lvl="0" indent="0" algn="just">
              <a:lnSpc>
                <a:spcPct val="110000"/>
              </a:lnSpc>
              <a:spcBef>
                <a:spcPct val="0"/>
              </a:spcBef>
            </a:pPr>
            <a:r>
              <a:rPr lang="fr-FR" sz="3600" dirty="0">
                <a:solidFill>
                  <a:srgbClr val="F9FAFD"/>
                </a:solidFill>
                <a:latin typeface="Glacial Indifference" panose="020B0604020202020204" charset="0"/>
              </a:rPr>
              <a:t>Sous-titre → </a:t>
            </a:r>
            <a:r>
              <a:rPr lang="fr-FR" sz="3600" i="1" dirty="0">
                <a:solidFill>
                  <a:srgbClr val="F9FAFD"/>
                </a:solidFill>
                <a:latin typeface="Glacial Indifference" panose="020B0604020202020204" charset="0"/>
              </a:rPr>
              <a:t>Pour bien conduire sa raison et chercher la vérité dans les sciences</a:t>
            </a:r>
          </a:p>
          <a:p>
            <a:pPr marL="0" lvl="0" indent="0" algn="just">
              <a:lnSpc>
                <a:spcPct val="110000"/>
              </a:lnSpc>
              <a:spcBef>
                <a:spcPct val="0"/>
              </a:spcBef>
            </a:pPr>
            <a:endParaRPr lang="fr-FR" sz="3600" dirty="0">
              <a:solidFill>
                <a:srgbClr val="F9FAFD"/>
              </a:solidFill>
              <a:latin typeface="Glacial Indifference" panose="020B0604020202020204" charset="0"/>
            </a:endParaRPr>
          </a:p>
          <a:p>
            <a:pPr marL="0" lvl="0" indent="0" algn="just">
              <a:lnSpc>
                <a:spcPct val="110000"/>
              </a:lnSpc>
              <a:spcBef>
                <a:spcPct val="0"/>
              </a:spcBef>
            </a:pPr>
            <a:r>
              <a:rPr lang="fr-FR" sz="3600" dirty="0">
                <a:solidFill>
                  <a:srgbClr val="F9FAFD"/>
                </a:solidFill>
                <a:latin typeface="Glacial Indifference" panose="020B0604020202020204" charset="0"/>
              </a:rPr>
              <a:t>Considéré comme l'un des ouvrages fondateurs de la philosophie moderne occidentale, le </a:t>
            </a:r>
            <a:r>
              <a:rPr lang="fr-FR" sz="3600" i="1" dirty="0">
                <a:solidFill>
                  <a:srgbClr val="F9FAFD"/>
                </a:solidFill>
                <a:latin typeface="Glacial Indifference" panose="020B0604020202020204" charset="0"/>
              </a:rPr>
              <a:t>Discours</a:t>
            </a:r>
            <a:r>
              <a:rPr lang="fr-FR" sz="3600" dirty="0">
                <a:solidFill>
                  <a:srgbClr val="F9FAFD"/>
                </a:solidFill>
                <a:latin typeface="Glacial Indifference" panose="020B0604020202020204" charset="0"/>
              </a:rPr>
              <a:t> avait été </a:t>
            </a:r>
            <a:r>
              <a:rPr lang="fr-FR" sz="3600" u="sng" dirty="0">
                <a:solidFill>
                  <a:srgbClr val="F9FAFD"/>
                </a:solidFill>
                <a:latin typeface="Glacial Indifference" panose="020B0604020202020204" charset="0"/>
              </a:rPr>
              <a:t>conçu comme une introduction générale aux traités scientifiques de Descartes</a:t>
            </a:r>
            <a:r>
              <a:rPr lang="fr-FR" sz="3600" dirty="0">
                <a:solidFill>
                  <a:srgbClr val="F9FAFD"/>
                </a:solidFill>
                <a:latin typeface="Glacial Indifference" panose="020B0604020202020204" charset="0"/>
              </a:rPr>
              <a:t> (</a:t>
            </a:r>
            <a:r>
              <a:rPr lang="fr-FR" sz="3600" i="1" dirty="0">
                <a:solidFill>
                  <a:srgbClr val="F9FAFD"/>
                </a:solidFill>
                <a:latin typeface="Glacial Indifference" panose="020B0604020202020204" charset="0"/>
              </a:rPr>
              <a:t>La Dioptrique</a:t>
            </a:r>
            <a:r>
              <a:rPr lang="fr-FR" sz="3600" dirty="0">
                <a:solidFill>
                  <a:srgbClr val="F9FAFD"/>
                </a:solidFill>
                <a:latin typeface="Glacial Indifference" panose="020B0604020202020204" charset="0"/>
              </a:rPr>
              <a:t>, </a:t>
            </a:r>
            <a:r>
              <a:rPr lang="fr-FR" sz="3600" i="1" dirty="0">
                <a:solidFill>
                  <a:srgbClr val="F9FAFD"/>
                </a:solidFill>
                <a:latin typeface="Glacial Indifference" panose="020B0604020202020204" charset="0"/>
              </a:rPr>
              <a:t>Les Météores</a:t>
            </a:r>
            <a:r>
              <a:rPr lang="fr-FR" sz="3600" dirty="0">
                <a:solidFill>
                  <a:srgbClr val="F9FAFD"/>
                </a:solidFill>
                <a:latin typeface="Glacial Indifference" panose="020B0604020202020204" charset="0"/>
              </a:rPr>
              <a:t> et </a:t>
            </a:r>
            <a:r>
              <a:rPr lang="fr-FR" sz="3600" i="1" dirty="0">
                <a:solidFill>
                  <a:srgbClr val="F9FAFD"/>
                </a:solidFill>
                <a:latin typeface="Glacial Indifference" panose="020B0604020202020204" charset="0"/>
              </a:rPr>
              <a:t>La Géométrie</a:t>
            </a:r>
            <a:r>
              <a:rPr lang="fr-FR" sz="3600" dirty="0">
                <a:solidFill>
                  <a:srgbClr val="F9FAFD"/>
                </a:solidFill>
                <a:latin typeface="Glacial Indifference" panose="020B0604020202020204" charset="0"/>
              </a:rPr>
              <a:t>), mais il est devenu aussi célèbre qu'il est désormais publié d’habitude comme un essai indépendant. </a:t>
            </a:r>
          </a:p>
        </p:txBody>
      </p:sp>
    </p:spTree>
    <p:extLst>
      <p:ext uri="{BB962C8B-B14F-4D97-AF65-F5344CB8AC3E}">
        <p14:creationId xmlns:p14="http://schemas.microsoft.com/office/powerpoint/2010/main" val="40396337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63A2FAA-541C-4ADC-9568-994E566B2355}"/>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41670231-5033-C005-4544-323DA64B0CC0}"/>
              </a:ext>
            </a:extLst>
          </p:cNvPr>
          <p:cNvSpPr txBox="1"/>
          <p:nvPr/>
        </p:nvSpPr>
        <p:spPr>
          <a:xfrm>
            <a:off x="952500" y="1058638"/>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7F41BC04-EE25-CFD7-F208-A65045EE92E6}"/>
              </a:ext>
            </a:extLst>
          </p:cNvPr>
          <p:cNvSpPr txBox="1"/>
          <p:nvPr/>
        </p:nvSpPr>
        <p:spPr>
          <a:xfrm>
            <a:off x="1028700" y="2705100"/>
            <a:ext cx="16040100" cy="4712059"/>
          </a:xfrm>
          <a:prstGeom prst="rect">
            <a:avLst/>
          </a:prstGeom>
        </p:spPr>
        <p:txBody>
          <a:bodyPr wrap="square" lIns="0" tIns="0" rIns="0" bIns="0" rtlCol="0" anchor="t">
            <a:spAutoFit/>
          </a:bodyPr>
          <a:lstStyle/>
          <a:p>
            <a:pPr marL="0" lvl="0" indent="0" algn="just">
              <a:lnSpc>
                <a:spcPct val="110000"/>
              </a:lnSpc>
              <a:spcBef>
                <a:spcPct val="0"/>
              </a:spcBef>
            </a:pPr>
            <a:r>
              <a:rPr lang="fr-FR" sz="3600" dirty="0">
                <a:solidFill>
                  <a:srgbClr val="F9FAFD"/>
                </a:solidFill>
                <a:latin typeface="Glacial Indifference" panose="020B0604020202020204" charset="0"/>
              </a:rPr>
              <a:t>« Pour moi, je n’ai jamais présumé que mon esprit fût en rien plus parfait que ceux du commun ; même j’ai souvent souhaité d’avoir la pensée aussi prompte, ou l’imagination aussi nette et distincte ou la mémoire aussi ample ou aussi présente, que quelques autres. Et je ne sache point de qualités que celles-ci qui servent à la perfection de l’esprit ; car pour la raison, ou le sens, d’autant qu’elle est la seule chose qui nous rend hommes et nous distingue des bêtes, je veux croire qu’elle est tout entière en un chacun ».</a:t>
            </a:r>
          </a:p>
          <a:p>
            <a:pPr marL="0" lvl="0" indent="0" algn="r">
              <a:spcBef>
                <a:spcPct val="0"/>
              </a:spcBef>
            </a:pPr>
            <a:r>
              <a:rPr lang="fr-FR" sz="2800" dirty="0">
                <a:solidFill>
                  <a:srgbClr val="F9FAFD"/>
                </a:solidFill>
                <a:latin typeface="Glacial Indifference" panose="020B0604020202020204" charset="0"/>
              </a:rPr>
              <a:t>Descartes, </a:t>
            </a:r>
            <a:r>
              <a:rPr lang="fr-FR" sz="2800" i="1" dirty="0">
                <a:solidFill>
                  <a:srgbClr val="F9FAFD"/>
                </a:solidFill>
                <a:latin typeface="Glacial Indifference" panose="020B0604020202020204" charset="0"/>
              </a:rPr>
              <a:t>Discours de la Méthode</a:t>
            </a:r>
            <a:r>
              <a:rPr lang="fr-FR" sz="2800" dirty="0">
                <a:solidFill>
                  <a:srgbClr val="F9FAFD"/>
                </a:solidFill>
                <a:latin typeface="Glacial Indifference" panose="020B0604020202020204" charset="0"/>
              </a:rPr>
              <a:t>.</a:t>
            </a:r>
          </a:p>
        </p:txBody>
      </p:sp>
    </p:spTree>
    <p:extLst>
      <p:ext uri="{BB962C8B-B14F-4D97-AF65-F5344CB8AC3E}">
        <p14:creationId xmlns:p14="http://schemas.microsoft.com/office/powerpoint/2010/main" val="511531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36B5DD93-A6F2-36F1-F459-068D694E3FE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74A6B66-147E-F525-2876-E5975E861B33}"/>
              </a:ext>
            </a:extLst>
          </p:cNvPr>
          <p:cNvSpPr txBox="1"/>
          <p:nvPr/>
        </p:nvSpPr>
        <p:spPr>
          <a:xfrm>
            <a:off x="1028700" y="1652786"/>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La naissance du français</a:t>
            </a:r>
            <a:endParaRPr lang="fr-FR" sz="48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30786659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9853DBD-371B-041B-E208-8AEE81B60DB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DF217CE7-F453-31DF-89A7-F0EF69890706}"/>
              </a:ext>
            </a:extLst>
          </p:cNvPr>
          <p:cNvSpPr txBox="1"/>
          <p:nvPr/>
        </p:nvSpPr>
        <p:spPr>
          <a:xfrm>
            <a:off x="952500" y="6477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6290DDCA-157E-33AF-E888-05A77F2AA18E}"/>
              </a:ext>
            </a:extLst>
          </p:cNvPr>
          <p:cNvSpPr txBox="1"/>
          <p:nvPr/>
        </p:nvSpPr>
        <p:spPr>
          <a:xfrm>
            <a:off x="1028700" y="2324100"/>
            <a:ext cx="16192500" cy="7275838"/>
          </a:xfrm>
          <a:prstGeom prst="rect">
            <a:avLst/>
          </a:prstGeom>
        </p:spPr>
        <p:txBody>
          <a:bodyPr wrap="square" lIns="0" tIns="0" rIns="0" bIns="0" rtlCol="0" anchor="t">
            <a:spAutoFit/>
          </a:bodyPr>
          <a:lstStyle/>
          <a:p>
            <a:pPr marL="0" lvl="0" indent="0" algn="just">
              <a:lnSpc>
                <a:spcPct val="110000"/>
              </a:lnSpc>
              <a:spcBef>
                <a:spcPct val="0"/>
              </a:spcBef>
            </a:pPr>
            <a:r>
              <a:rPr lang="fr-FR" sz="3600" u="sng" dirty="0">
                <a:solidFill>
                  <a:srgbClr val="F9FAFD"/>
                </a:solidFill>
                <a:latin typeface="Glacial Indifference" panose="020B0604020202020204" charset="0"/>
              </a:rPr>
              <a:t>1686</a:t>
            </a:r>
            <a:r>
              <a:rPr lang="fr-FR" sz="3600" dirty="0">
                <a:solidFill>
                  <a:srgbClr val="F9FAFD"/>
                </a:solidFill>
                <a:latin typeface="Glacial Indifference" panose="020B0604020202020204" charset="0"/>
              </a:rPr>
              <a:t> → l’</a:t>
            </a:r>
            <a:r>
              <a:rPr lang="fr-FR" sz="3600" i="1" u="sng" dirty="0">
                <a:solidFill>
                  <a:srgbClr val="F9FAFD"/>
                </a:solidFill>
                <a:latin typeface="Glacial Indifference" panose="020B0604020202020204" charset="0"/>
              </a:rPr>
              <a:t>Entretien sur la pluralité des mondes</a:t>
            </a:r>
            <a:r>
              <a:rPr lang="fr-FR" sz="3600" dirty="0">
                <a:solidFill>
                  <a:srgbClr val="F9FAFD"/>
                </a:solidFill>
                <a:latin typeface="Glacial Indifference" panose="020B0604020202020204" charset="0"/>
              </a:rPr>
              <a:t> de Bernard Le Bouyer de Fontenelle est paru.</a:t>
            </a:r>
          </a:p>
          <a:p>
            <a:pPr marL="0" lvl="0" indent="0" algn="just">
              <a:lnSpc>
                <a:spcPct val="110000"/>
              </a:lnSpc>
              <a:spcBef>
                <a:spcPct val="0"/>
              </a:spcBef>
            </a:pPr>
            <a:r>
              <a:rPr lang="fr-FR" sz="3600" dirty="0">
                <a:solidFill>
                  <a:srgbClr val="F9FAFD"/>
                </a:solidFill>
                <a:latin typeface="Glacial Indifference" panose="020B0604020202020204" charset="0"/>
              </a:rPr>
              <a:t>	↓</a:t>
            </a:r>
          </a:p>
          <a:p>
            <a:pPr marL="0" lvl="0" indent="0" algn="just">
              <a:lnSpc>
                <a:spcPct val="110000"/>
              </a:lnSpc>
              <a:spcBef>
                <a:spcPct val="0"/>
              </a:spcBef>
            </a:pPr>
            <a:r>
              <a:rPr lang="fr-FR" sz="3600" dirty="0">
                <a:solidFill>
                  <a:srgbClr val="F9FAFD"/>
                </a:solidFill>
                <a:latin typeface="Glacial Indifference" panose="020B0604020202020204" charset="0"/>
              </a:rPr>
              <a:t>Essai de </a:t>
            </a:r>
            <a:r>
              <a:rPr lang="fr-FR" sz="3600" u="sng" dirty="0">
                <a:solidFill>
                  <a:srgbClr val="F9FAFD"/>
                </a:solidFill>
                <a:latin typeface="Glacial Indifference" panose="020B0604020202020204" charset="0"/>
              </a:rPr>
              <a:t>vulgarisation sur l’astronomie</a:t>
            </a:r>
            <a:r>
              <a:rPr lang="fr-FR" sz="3600" dirty="0">
                <a:solidFill>
                  <a:srgbClr val="F9FAFD"/>
                </a:solidFill>
                <a:latin typeface="Glacial Indifference" panose="020B0604020202020204" charset="0"/>
              </a:rPr>
              <a:t> → Fontenelle est considéré aujourd’hui comme le premier vulgarisateur scientifique en France. </a:t>
            </a:r>
          </a:p>
          <a:p>
            <a:pPr marL="0" lvl="0" indent="0" algn="just">
              <a:lnSpc>
                <a:spcPct val="110000"/>
              </a:lnSpc>
              <a:spcBef>
                <a:spcPct val="0"/>
              </a:spcBef>
            </a:pPr>
            <a:r>
              <a:rPr lang="fr-FR" sz="3600" dirty="0">
                <a:solidFill>
                  <a:srgbClr val="F9FAFD"/>
                </a:solidFill>
                <a:latin typeface="Glacial Indifference" panose="020B0604020202020204" charset="0"/>
              </a:rPr>
              <a:t>Il dévoilait aux "profanes" le monde du ciel et de ses astres à travers un dialogue imaginé entre un savant et une marquise → l’ouvrage se compose d'une préface et ensuite six cours de vulgarisation des connaissances de Descartes et Copernic donnés à une marquise et répartis sur six soirées. </a:t>
            </a:r>
          </a:p>
          <a:p>
            <a:pPr marL="0" lvl="0" indent="0" algn="just">
              <a:lnSpc>
                <a:spcPct val="110000"/>
              </a:lnSpc>
              <a:spcBef>
                <a:spcPct val="0"/>
              </a:spcBef>
            </a:pPr>
            <a:endParaRPr lang="fr-FR" sz="3600" dirty="0">
              <a:solidFill>
                <a:srgbClr val="F9FAFD"/>
              </a:solidFill>
              <a:latin typeface="Glacial Indifference" panose="020B0604020202020204" charset="0"/>
            </a:endParaRPr>
          </a:p>
          <a:p>
            <a:pPr marL="0" lvl="0" indent="0" algn="just">
              <a:lnSpc>
                <a:spcPct val="110000"/>
              </a:lnSpc>
              <a:spcBef>
                <a:spcPct val="0"/>
              </a:spcBef>
            </a:pPr>
            <a:r>
              <a:rPr lang="fr-FR" sz="3600" dirty="0">
                <a:solidFill>
                  <a:srgbClr val="F9FAFD"/>
                </a:solidFill>
                <a:latin typeface="Glacial Indifference" panose="020B0604020202020204" charset="0"/>
              </a:rPr>
              <a:t>L’Entretien de Fontenelle a été aussi traduit en anglais (un an après sa parution en français) et en russe (mais presque un siècle après, en 1730).</a:t>
            </a:r>
          </a:p>
        </p:txBody>
      </p:sp>
    </p:spTree>
    <p:extLst>
      <p:ext uri="{BB962C8B-B14F-4D97-AF65-F5344CB8AC3E}">
        <p14:creationId xmlns:p14="http://schemas.microsoft.com/office/powerpoint/2010/main" val="9415140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E43A8ACA-528D-9070-85C2-E449D0D08FA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F604A44-F75E-7600-B3C5-F51BD803F428}"/>
              </a:ext>
            </a:extLst>
          </p:cNvPr>
          <p:cNvSpPr txBox="1"/>
          <p:nvPr/>
        </p:nvSpPr>
        <p:spPr>
          <a:xfrm>
            <a:off x="838200" y="1058638"/>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6000" dirty="0">
                <a:solidFill>
                  <a:srgbClr val="F9FAFD"/>
                </a:solidFill>
                <a:latin typeface="Glacial Indifference" panose="020B0604020202020204" charset="0"/>
              </a:rPr>
              <a:t>– XVIII</a:t>
            </a:r>
            <a:r>
              <a:rPr lang="fr-FR" sz="6000" baseline="30000" dirty="0">
                <a:solidFill>
                  <a:srgbClr val="F9FAFD"/>
                </a:solidFill>
                <a:latin typeface="Glacial Indifference" panose="020B0604020202020204" charset="0"/>
              </a:rPr>
              <a:t>ème</a:t>
            </a:r>
            <a:r>
              <a:rPr lang="fr-FR" sz="6000" dirty="0">
                <a:solidFill>
                  <a:srgbClr val="F9FAFD"/>
                </a:solidFill>
                <a:latin typeface="Glacial Indifference" panose="020B0604020202020204" charset="0"/>
              </a:rPr>
              <a:t> siècle</a:t>
            </a:r>
          </a:p>
        </p:txBody>
      </p:sp>
      <p:sp>
        <p:nvSpPr>
          <p:cNvPr id="3" name="TextBox 3">
            <a:extLst>
              <a:ext uri="{FF2B5EF4-FFF2-40B4-BE49-F238E27FC236}">
                <a16:creationId xmlns:a16="http://schemas.microsoft.com/office/drawing/2014/main" id="{ACF85289-B298-E21A-4E09-7DE077E226B0}"/>
              </a:ext>
            </a:extLst>
          </p:cNvPr>
          <p:cNvSpPr txBox="1"/>
          <p:nvPr/>
        </p:nvSpPr>
        <p:spPr>
          <a:xfrm>
            <a:off x="914400" y="2857500"/>
            <a:ext cx="16573500" cy="2968248"/>
          </a:xfrm>
          <a:prstGeom prst="rect">
            <a:avLst/>
          </a:prstGeom>
        </p:spPr>
        <p:txBody>
          <a:bodyPr wrap="square" lIns="0" tIns="0" rIns="0" bIns="0" rtlCol="0" anchor="t">
            <a:spAutoFit/>
          </a:bodyPr>
          <a:lstStyle/>
          <a:p>
            <a:pPr marL="0" lvl="0" indent="0" algn="just">
              <a:lnSpc>
                <a:spcPct val="110000"/>
              </a:lnSpc>
              <a:spcBef>
                <a:spcPct val="0"/>
              </a:spcBef>
            </a:pPr>
            <a:r>
              <a:rPr lang="fr-FR" sz="3550" dirty="0">
                <a:solidFill>
                  <a:srgbClr val="F9FAFD"/>
                </a:solidFill>
                <a:latin typeface="Glacial Indifference" panose="020B0604020202020204" charset="0"/>
              </a:rPr>
              <a:t>À l’égal du XVII</a:t>
            </a:r>
            <a:r>
              <a:rPr lang="fr-FR" sz="3550" baseline="30000" dirty="0">
                <a:solidFill>
                  <a:srgbClr val="F9FAFD"/>
                </a:solidFill>
                <a:latin typeface="Glacial Indifference" panose="020B0604020202020204" charset="0"/>
              </a:rPr>
              <a:t>ème</a:t>
            </a:r>
            <a:r>
              <a:rPr lang="fr-FR" sz="3550" dirty="0">
                <a:solidFill>
                  <a:srgbClr val="F9FAFD"/>
                </a:solidFill>
                <a:latin typeface="Glacial Indifference" panose="020B0604020202020204" charset="0"/>
              </a:rPr>
              <a:t>, le </a:t>
            </a:r>
            <a:r>
              <a:rPr lang="fr-FR" sz="3550" u="sng" dirty="0">
                <a:solidFill>
                  <a:srgbClr val="F9FAFD"/>
                </a:solidFill>
                <a:latin typeface="Glacial Indifference" panose="020B0604020202020204" charset="0"/>
              </a:rPr>
              <a:t>XVIII</a:t>
            </a:r>
            <a:r>
              <a:rPr lang="fr-FR" sz="3550" u="sng" baseline="30000" dirty="0">
                <a:solidFill>
                  <a:srgbClr val="F9FAFD"/>
                </a:solidFill>
                <a:latin typeface="Glacial Indifference" panose="020B0604020202020204" charset="0"/>
              </a:rPr>
              <a:t>ème</a:t>
            </a:r>
            <a:r>
              <a:rPr lang="fr-FR" sz="3550" u="sng" dirty="0">
                <a:solidFill>
                  <a:srgbClr val="F9FAFD"/>
                </a:solidFill>
                <a:latin typeface="Glacial Indifference" panose="020B0604020202020204" charset="0"/>
              </a:rPr>
              <a:t> siècle</a:t>
            </a:r>
            <a:r>
              <a:rPr lang="fr-FR" sz="3550" dirty="0">
                <a:solidFill>
                  <a:srgbClr val="F9FAFD"/>
                </a:solidFill>
                <a:latin typeface="Glacial Indifference" panose="020B0604020202020204" charset="0"/>
              </a:rPr>
              <a:t> est une </a:t>
            </a:r>
            <a:r>
              <a:rPr lang="fr-FR" sz="3550" u="sng" dirty="0">
                <a:solidFill>
                  <a:srgbClr val="F9FAFD"/>
                </a:solidFill>
                <a:latin typeface="Glacial Indifference" panose="020B0604020202020204" charset="0"/>
              </a:rPr>
              <a:t>période déterminante</a:t>
            </a:r>
            <a:r>
              <a:rPr lang="fr-FR" sz="3550" dirty="0">
                <a:solidFill>
                  <a:srgbClr val="F9FAFD"/>
                </a:solidFill>
                <a:latin typeface="Glacial Indifference" panose="020B0604020202020204" charset="0"/>
              </a:rPr>
              <a:t>, de transformations économiques, sociales, intellectuelles et politiques majeures.</a:t>
            </a:r>
          </a:p>
          <a:p>
            <a:pPr marL="0" lvl="0" indent="0" algn="just">
              <a:lnSpc>
                <a:spcPct val="110000"/>
              </a:lnSpc>
              <a:spcBef>
                <a:spcPct val="0"/>
              </a:spcBef>
            </a:pPr>
            <a:endParaRPr lang="fr-FR" sz="3550" dirty="0">
              <a:solidFill>
                <a:srgbClr val="F9FAFD"/>
              </a:solidFill>
              <a:latin typeface="Glacial Indifference" panose="020B0604020202020204" charset="0"/>
            </a:endParaRPr>
          </a:p>
          <a:p>
            <a:pPr marL="0" lvl="0" indent="0" algn="just">
              <a:lnSpc>
                <a:spcPct val="110000"/>
              </a:lnSpc>
              <a:spcBef>
                <a:spcPct val="0"/>
              </a:spcBef>
            </a:pPr>
            <a:r>
              <a:rPr lang="fr-FR" sz="3550" u="sng" dirty="0">
                <a:solidFill>
                  <a:srgbClr val="F9FAFD"/>
                </a:solidFill>
                <a:latin typeface="Glacial Indifference" panose="020B0604020202020204" charset="0"/>
              </a:rPr>
              <a:t>Siècle de la Raison et des Lumières</a:t>
            </a:r>
            <a:r>
              <a:rPr lang="fr-FR" sz="3550" dirty="0">
                <a:solidFill>
                  <a:srgbClr val="F9FAFD"/>
                </a:solidFill>
                <a:latin typeface="Glacial Indifference" panose="020B0604020202020204" charset="0"/>
              </a:rPr>
              <a:t> → les mentalités évoluent avec le développement de l’éducation et des sciences et la foi dans le progrès. </a:t>
            </a:r>
          </a:p>
        </p:txBody>
      </p:sp>
    </p:spTree>
    <p:extLst>
      <p:ext uri="{BB962C8B-B14F-4D97-AF65-F5344CB8AC3E}">
        <p14:creationId xmlns:p14="http://schemas.microsoft.com/office/powerpoint/2010/main" val="9744572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508A6FE1-074A-C72B-B6B6-14BC4390DD9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0C53C56C-333D-987D-2AB4-3B1B7773FBE5}"/>
              </a:ext>
            </a:extLst>
          </p:cNvPr>
          <p:cNvSpPr txBox="1"/>
          <p:nvPr/>
        </p:nvSpPr>
        <p:spPr>
          <a:xfrm>
            <a:off x="990600" y="5715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dirty="0">
                <a:solidFill>
                  <a:srgbClr val="F9FAFD"/>
                </a:solidFill>
                <a:latin typeface="Glacial Indifference" panose="020B0604020202020204" charset="0"/>
              </a:rPr>
              <a:t>– XVIII</a:t>
            </a:r>
            <a:r>
              <a:rPr lang="fr-FR" sz="4800" baseline="30000" dirty="0">
                <a:solidFill>
                  <a:srgbClr val="F9FAFD"/>
                </a:solidFill>
                <a:latin typeface="Glacial Indifference" panose="020B0604020202020204" charset="0"/>
              </a:rPr>
              <a:t>ème</a:t>
            </a:r>
            <a:r>
              <a:rPr lang="fr-FR" sz="4800" dirty="0">
                <a:solidFill>
                  <a:srgbClr val="F9FAFD"/>
                </a:solidFill>
                <a:latin typeface="Glacial Indifference" panose="020B0604020202020204" charset="0"/>
              </a:rPr>
              <a:t> siècle</a:t>
            </a:r>
          </a:p>
        </p:txBody>
      </p:sp>
      <p:sp>
        <p:nvSpPr>
          <p:cNvPr id="3" name="TextBox 3">
            <a:extLst>
              <a:ext uri="{FF2B5EF4-FFF2-40B4-BE49-F238E27FC236}">
                <a16:creationId xmlns:a16="http://schemas.microsoft.com/office/drawing/2014/main" id="{98FB2BBC-807D-AD06-E45C-7D4963DC35E7}"/>
              </a:ext>
            </a:extLst>
          </p:cNvPr>
          <p:cNvSpPr txBox="1"/>
          <p:nvPr/>
        </p:nvSpPr>
        <p:spPr>
          <a:xfrm>
            <a:off x="1104900" y="2171700"/>
            <a:ext cx="16040100" cy="7405104"/>
          </a:xfrm>
          <a:prstGeom prst="rect">
            <a:avLst/>
          </a:prstGeom>
        </p:spPr>
        <p:txBody>
          <a:bodyPr wrap="square" lIns="0" tIns="0" rIns="0" bIns="0" rtlCol="0" anchor="t">
            <a:spAutoFit/>
          </a:bodyPr>
          <a:lstStyle/>
          <a:p>
            <a:pPr lvl="0" algn="just">
              <a:lnSpc>
                <a:spcPct val="110000"/>
              </a:lnSpc>
              <a:spcBef>
                <a:spcPct val="0"/>
              </a:spcBef>
              <a:spcAft>
                <a:spcPts val="1200"/>
              </a:spcAft>
            </a:pPr>
            <a:r>
              <a:rPr lang="fr-FR" sz="3500" dirty="0">
                <a:solidFill>
                  <a:srgbClr val="F9FAFD"/>
                </a:solidFill>
                <a:latin typeface="Glacial Indifference" panose="020B0604020202020204" charset="0"/>
              </a:rPr>
              <a:t>Le </a:t>
            </a:r>
            <a:r>
              <a:rPr lang="fr-FR" sz="3500" u="sng" dirty="0">
                <a:solidFill>
                  <a:srgbClr val="F9FAFD"/>
                </a:solidFill>
                <a:latin typeface="Glacial Indifference" panose="020B0604020202020204" charset="0"/>
              </a:rPr>
              <a:t>français</a:t>
            </a:r>
            <a:r>
              <a:rPr lang="fr-FR" sz="3500" dirty="0">
                <a:solidFill>
                  <a:srgbClr val="F9FAFD"/>
                </a:solidFill>
                <a:latin typeface="Glacial Indifference" panose="020B0604020202020204" charset="0"/>
              </a:rPr>
              <a:t> : </a:t>
            </a:r>
          </a:p>
          <a:p>
            <a:pPr marL="571500" lvl="0" indent="-571500" algn="just">
              <a:lnSpc>
                <a:spcPct val="110000"/>
              </a:lnSpc>
              <a:spcBef>
                <a:spcPct val="0"/>
              </a:spcBef>
              <a:buFont typeface="Arial" panose="020B0604020202020204" pitchFamily="34" charset="0"/>
              <a:buChar char="•"/>
            </a:pPr>
            <a:r>
              <a:rPr lang="fr-FR" sz="3500" dirty="0">
                <a:solidFill>
                  <a:srgbClr val="F9FAFD"/>
                </a:solidFill>
                <a:latin typeface="Glacial Indifference" panose="020B0604020202020204" charset="0"/>
              </a:rPr>
              <a:t>a </a:t>
            </a:r>
            <a:r>
              <a:rPr lang="fr-FR" sz="3500" u="sng" dirty="0">
                <a:solidFill>
                  <a:srgbClr val="F9FAFD"/>
                </a:solidFill>
                <a:latin typeface="Glacial Indifference" panose="020B0604020202020204" charset="0"/>
              </a:rPr>
              <a:t>supplanté le latin</a:t>
            </a:r>
            <a:r>
              <a:rPr lang="fr-FR" sz="3500" dirty="0">
                <a:solidFill>
                  <a:srgbClr val="F9FAFD"/>
                </a:solidFill>
                <a:latin typeface="Glacial Indifference" panose="020B0604020202020204" charset="0"/>
              </a:rPr>
              <a:t> dans la plupart des domaines</a:t>
            </a:r>
          </a:p>
          <a:p>
            <a:pPr marL="571500" lvl="0" indent="-571500" algn="just">
              <a:lnSpc>
                <a:spcPct val="110000"/>
              </a:lnSpc>
              <a:spcBef>
                <a:spcPct val="0"/>
              </a:spcBef>
              <a:buFont typeface="Arial" panose="020B0604020202020204" pitchFamily="34" charset="0"/>
              <a:buChar char="•"/>
            </a:pPr>
            <a:r>
              <a:rPr lang="fr-FR" sz="3500" dirty="0">
                <a:solidFill>
                  <a:srgbClr val="F9FAFD"/>
                </a:solidFill>
                <a:latin typeface="Glacial Indifference" panose="020B0604020202020204" charset="0"/>
              </a:rPr>
              <a:t>est devenu la </a:t>
            </a:r>
            <a:r>
              <a:rPr lang="fr-FR" sz="3500" u="sng" dirty="0">
                <a:solidFill>
                  <a:srgbClr val="F9FAFD"/>
                </a:solidFill>
                <a:latin typeface="Glacial Indifference" panose="020B0604020202020204" charset="0"/>
              </a:rPr>
              <a:t>langue de la diplomatie</a:t>
            </a:r>
            <a:r>
              <a:rPr lang="fr-FR" sz="3500" dirty="0">
                <a:solidFill>
                  <a:srgbClr val="F9FAFD"/>
                </a:solidFill>
                <a:latin typeface="Glacial Indifference" panose="020B0604020202020204" charset="0"/>
              </a:rPr>
              <a:t> et devient la </a:t>
            </a:r>
            <a:r>
              <a:rPr lang="fr-FR" sz="3500" u="sng" dirty="0">
                <a:solidFill>
                  <a:srgbClr val="F9FAFD"/>
                </a:solidFill>
                <a:latin typeface="Glacial Indifference" panose="020B0604020202020204" charset="0"/>
              </a:rPr>
              <a:t>langue internationale</a:t>
            </a:r>
          </a:p>
          <a:p>
            <a:pPr marL="571500" lvl="0" indent="-571500" algn="just">
              <a:lnSpc>
                <a:spcPct val="110000"/>
              </a:lnSpc>
              <a:spcBef>
                <a:spcPct val="0"/>
              </a:spcBef>
              <a:buFont typeface="Arial" panose="020B0604020202020204" pitchFamily="34" charset="0"/>
              <a:buChar char="•"/>
            </a:pPr>
            <a:r>
              <a:rPr lang="fr-FR" sz="3500" dirty="0">
                <a:solidFill>
                  <a:srgbClr val="F9FAFD"/>
                </a:solidFill>
                <a:latin typeface="Glacial Indifference" panose="020B0604020202020204" charset="0"/>
              </a:rPr>
              <a:t>est </a:t>
            </a:r>
            <a:r>
              <a:rPr lang="fr-FR" sz="3500" u="sng" dirty="0">
                <a:solidFill>
                  <a:srgbClr val="F9FAFD"/>
                </a:solidFill>
                <a:latin typeface="Glacial Indifference" panose="020B0604020202020204" charset="0"/>
              </a:rPr>
              <a:t>associé au progrès</a:t>
            </a:r>
            <a:r>
              <a:rPr lang="fr-FR" sz="3500" dirty="0">
                <a:solidFill>
                  <a:srgbClr val="F9FAFD"/>
                </a:solidFill>
                <a:latin typeface="Glacial Indifference" panose="020B0604020202020204" charset="0"/>
              </a:rPr>
              <a:t>, aux Lumières</a:t>
            </a:r>
          </a:p>
          <a:p>
            <a:pPr marL="571500" lvl="0" indent="-571500" algn="just">
              <a:lnSpc>
                <a:spcPct val="110000"/>
              </a:lnSpc>
              <a:spcBef>
                <a:spcPct val="0"/>
              </a:spcBef>
              <a:spcAft>
                <a:spcPts val="3000"/>
              </a:spcAft>
              <a:buFont typeface="Arial" panose="020B0604020202020204" pitchFamily="34" charset="0"/>
              <a:buChar char="•"/>
            </a:pPr>
            <a:r>
              <a:rPr lang="fr-FR" sz="3500" dirty="0">
                <a:solidFill>
                  <a:srgbClr val="F9FAFD"/>
                </a:solidFill>
                <a:latin typeface="Glacial Indifference" panose="020B0604020202020204" charset="0"/>
              </a:rPr>
              <a:t>la langue commune est enrichie par l’</a:t>
            </a:r>
            <a:r>
              <a:rPr lang="fr-FR" sz="3500" u="sng" dirty="0">
                <a:solidFill>
                  <a:srgbClr val="F9FAFD"/>
                </a:solidFill>
                <a:latin typeface="Glacial Indifference" panose="020B0604020202020204" charset="0"/>
              </a:rPr>
              <a:t>emploi de nouveaux mots techniques</a:t>
            </a:r>
            <a:r>
              <a:rPr lang="fr-FR" sz="3500" dirty="0">
                <a:solidFill>
                  <a:srgbClr val="F9FAFD"/>
                </a:solidFill>
                <a:latin typeface="Glacial Indifference" panose="020B0604020202020204" charset="0"/>
              </a:rPr>
              <a:t> et termes spécialisés tels que </a:t>
            </a:r>
            <a:r>
              <a:rPr lang="fr-FR" sz="3500" i="1" dirty="0">
                <a:solidFill>
                  <a:srgbClr val="F9FAFD"/>
                </a:solidFill>
                <a:latin typeface="Glacial Indifference" panose="020B0604020202020204" charset="0"/>
              </a:rPr>
              <a:t>baromètre</a:t>
            </a:r>
            <a:r>
              <a:rPr lang="fr-FR" sz="3500" dirty="0">
                <a:solidFill>
                  <a:srgbClr val="F9FAFD"/>
                </a:solidFill>
                <a:latin typeface="Glacial Indifference" panose="020B0604020202020204" charset="0"/>
              </a:rPr>
              <a:t> ou </a:t>
            </a:r>
            <a:r>
              <a:rPr lang="fr-FR" sz="3500" i="1" dirty="0">
                <a:solidFill>
                  <a:srgbClr val="F9FAFD"/>
                </a:solidFill>
                <a:latin typeface="Glacial Indifference" panose="020B0604020202020204" charset="0"/>
              </a:rPr>
              <a:t>télescope</a:t>
            </a:r>
            <a:r>
              <a:rPr lang="fr-FR" sz="3500" dirty="0">
                <a:solidFill>
                  <a:srgbClr val="F9FAFD"/>
                </a:solidFill>
                <a:latin typeface="Glacial Indifference" panose="020B0604020202020204" charset="0"/>
              </a:rPr>
              <a:t>, notamment</a:t>
            </a:r>
            <a:r>
              <a:rPr lang="fr-FR" sz="3500" i="1" dirty="0">
                <a:solidFill>
                  <a:srgbClr val="F9FAFD"/>
                </a:solidFill>
                <a:latin typeface="Glacial Indifference" panose="020B0604020202020204" charset="0"/>
              </a:rPr>
              <a:t> </a:t>
            </a:r>
            <a:r>
              <a:rPr lang="fr-FR" sz="3500" dirty="0">
                <a:solidFill>
                  <a:srgbClr val="F9FAFD"/>
                </a:solidFill>
                <a:latin typeface="Glacial Indifference" panose="020B0604020202020204" charset="0"/>
              </a:rPr>
              <a:t>dans les milieux mondains, car les sciences font l’objet en France d’une véritable mode</a:t>
            </a:r>
          </a:p>
          <a:p>
            <a:pPr algn="just">
              <a:lnSpc>
                <a:spcPct val="110000"/>
              </a:lnSpc>
              <a:spcBef>
                <a:spcPct val="0"/>
              </a:spcBef>
              <a:spcAft>
                <a:spcPts val="3000"/>
              </a:spcAft>
            </a:pPr>
            <a:r>
              <a:rPr lang="fr-FR" sz="3500" dirty="0">
                <a:solidFill>
                  <a:srgbClr val="F9FAFD"/>
                </a:solidFill>
                <a:latin typeface="Glacial Indifference" panose="020B0604020202020204" charset="0"/>
              </a:rPr>
              <a:t>À cette époque, outre </a:t>
            </a:r>
            <a:r>
              <a:rPr lang="fr-FR" sz="3500" u="sng" dirty="0">
                <a:solidFill>
                  <a:srgbClr val="F9FAFD"/>
                </a:solidFill>
                <a:latin typeface="Glacial Indifference" panose="020B0604020202020204" charset="0"/>
              </a:rPr>
              <a:t>les sciences et les arts</a:t>
            </a:r>
            <a:r>
              <a:rPr lang="fr-FR" sz="3500" dirty="0">
                <a:solidFill>
                  <a:srgbClr val="F9FAFD"/>
                </a:solidFill>
                <a:latin typeface="Glacial Indifference" panose="020B0604020202020204" charset="0"/>
              </a:rPr>
              <a:t>, </a:t>
            </a:r>
            <a:r>
              <a:rPr lang="fr-FR" sz="3500" u="sng" dirty="0">
                <a:solidFill>
                  <a:srgbClr val="F9FAFD"/>
                </a:solidFill>
                <a:latin typeface="Glacial Indifference" panose="020B0604020202020204" charset="0"/>
              </a:rPr>
              <a:t>l’économie et le commerce</a:t>
            </a:r>
            <a:r>
              <a:rPr lang="fr-FR" sz="3500" dirty="0">
                <a:solidFill>
                  <a:srgbClr val="F9FAFD"/>
                </a:solidFill>
                <a:latin typeface="Glacial Indifference" panose="020B0604020202020204" charset="0"/>
              </a:rPr>
              <a:t> deviennent des disciplines à la mode.</a:t>
            </a:r>
          </a:p>
          <a:p>
            <a:pPr lvl="0" algn="just">
              <a:lnSpc>
                <a:spcPct val="110000"/>
              </a:lnSpc>
              <a:spcBef>
                <a:spcPct val="0"/>
              </a:spcBef>
            </a:pPr>
            <a:r>
              <a:rPr lang="fr-FR" sz="3500" dirty="0">
                <a:solidFill>
                  <a:srgbClr val="F9FAFD"/>
                </a:solidFill>
                <a:latin typeface="Glacial Indifference" panose="020B0604020202020204" charset="0"/>
              </a:rPr>
              <a:t>De plus, le </a:t>
            </a:r>
            <a:r>
              <a:rPr lang="fr-FR" sz="3500" u="sng" dirty="0">
                <a:solidFill>
                  <a:srgbClr val="F9FAFD"/>
                </a:solidFill>
                <a:latin typeface="Glacial Indifference" panose="020B0604020202020204" charset="0"/>
              </a:rPr>
              <a:t>souci de vulgarisation</a:t>
            </a:r>
            <a:r>
              <a:rPr lang="fr-FR" sz="3500" dirty="0">
                <a:solidFill>
                  <a:srgbClr val="F9FAFD"/>
                </a:solidFill>
                <a:latin typeface="Glacial Indifference" panose="020B0604020202020204" charset="0"/>
              </a:rPr>
              <a:t> des connaissances nouvelles est notable, dès les premières décennies du siècle.</a:t>
            </a:r>
          </a:p>
        </p:txBody>
      </p:sp>
    </p:spTree>
    <p:extLst>
      <p:ext uri="{BB962C8B-B14F-4D97-AF65-F5344CB8AC3E}">
        <p14:creationId xmlns:p14="http://schemas.microsoft.com/office/powerpoint/2010/main" val="23664403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21130382-2873-4A95-3DE5-32EC47D464C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6CDA695-A55C-4E02-F5BC-C01D12A137F9}"/>
              </a:ext>
            </a:extLst>
          </p:cNvPr>
          <p:cNvSpPr txBox="1"/>
          <p:nvPr/>
        </p:nvSpPr>
        <p:spPr>
          <a:xfrm>
            <a:off x="914400" y="6477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3C5858E6-6102-9D70-5839-ADFD4BC47F75}"/>
              </a:ext>
            </a:extLst>
          </p:cNvPr>
          <p:cNvSpPr txBox="1"/>
          <p:nvPr/>
        </p:nvSpPr>
        <p:spPr>
          <a:xfrm>
            <a:off x="1028700" y="2171700"/>
            <a:ext cx="16268700" cy="7120924"/>
          </a:xfrm>
          <a:prstGeom prst="rect">
            <a:avLst/>
          </a:prstGeom>
        </p:spPr>
        <p:txBody>
          <a:bodyPr wrap="square" lIns="0" tIns="0" rIns="0" bIns="0" rtlCol="0" anchor="t">
            <a:spAutoFit/>
          </a:bodyPr>
          <a:lstStyle/>
          <a:p>
            <a:pPr marL="0" lvl="0" indent="0" algn="just">
              <a:spcBef>
                <a:spcPct val="0"/>
              </a:spcBef>
              <a:spcAft>
                <a:spcPts val="3000"/>
              </a:spcAft>
            </a:pPr>
            <a:r>
              <a:rPr lang="fr-FR" sz="3600" u="sng" dirty="0">
                <a:solidFill>
                  <a:srgbClr val="F9FAFD"/>
                </a:solidFill>
                <a:latin typeface="Glacial Indifference" panose="020B0604020202020204" charset="0"/>
              </a:rPr>
              <a:t>Le français langue internationale</a:t>
            </a:r>
            <a:endParaRPr lang="fr-FR" sz="3600" dirty="0">
              <a:solidFill>
                <a:srgbClr val="F9FAFD"/>
              </a:solidFill>
              <a:latin typeface="Glacial Indifference" panose="020B0604020202020204" charset="0"/>
            </a:endParaRPr>
          </a:p>
          <a:p>
            <a:pPr marL="0" lvl="0" indent="0" algn="just">
              <a:lnSpc>
                <a:spcPct val="110000"/>
              </a:lnSpc>
              <a:spcBef>
                <a:spcPct val="0"/>
              </a:spcBef>
              <a:spcAft>
                <a:spcPts val="2400"/>
              </a:spcAft>
            </a:pPr>
            <a:r>
              <a:rPr lang="fr-FR" sz="3400" dirty="0">
                <a:solidFill>
                  <a:srgbClr val="F9FAFD"/>
                </a:solidFill>
                <a:latin typeface="Glacial Indifference" panose="020B0604020202020204" charset="0"/>
              </a:rPr>
              <a:t>Les différents travaux rédigés sur la langue française — notamment les dictionnaires et les grammaires —, ainsi que l’emploi du français par le pouvoir et en milieu institutionnel, constituent des éléments majeurs pour l’</a:t>
            </a:r>
            <a:r>
              <a:rPr lang="fr-FR" sz="3400" u="sng" dirty="0">
                <a:solidFill>
                  <a:srgbClr val="F9FAFD"/>
                </a:solidFill>
                <a:latin typeface="Glacial Indifference" panose="020B0604020202020204" charset="0"/>
              </a:rPr>
              <a:t>expansion de la langue française</a:t>
            </a:r>
            <a:r>
              <a:rPr lang="fr-FR" sz="3400" dirty="0">
                <a:solidFill>
                  <a:srgbClr val="F9FAFD"/>
                </a:solidFill>
                <a:latin typeface="Glacial Indifference" panose="020B0604020202020204" charset="0"/>
              </a:rPr>
              <a:t> en Europe au XVIII</a:t>
            </a:r>
            <a:r>
              <a:rPr lang="fr-FR" sz="3400" baseline="30000" dirty="0">
                <a:solidFill>
                  <a:srgbClr val="F9FAFD"/>
                </a:solidFill>
                <a:latin typeface="Glacial Indifference" panose="020B0604020202020204" charset="0"/>
              </a:rPr>
              <a:t>ème</a:t>
            </a:r>
            <a:r>
              <a:rPr lang="fr-FR" sz="3400" dirty="0">
                <a:solidFill>
                  <a:srgbClr val="F9FAFD"/>
                </a:solidFill>
                <a:latin typeface="Glacial Indifference" panose="020B0604020202020204" charset="0"/>
              </a:rPr>
              <a:t> siècle.</a:t>
            </a:r>
          </a:p>
          <a:p>
            <a:pPr marL="0" lvl="0" indent="0" algn="just">
              <a:lnSpc>
                <a:spcPct val="110000"/>
              </a:lnSpc>
              <a:spcBef>
                <a:spcPct val="0"/>
              </a:spcBef>
              <a:spcAft>
                <a:spcPts val="600"/>
              </a:spcAft>
            </a:pPr>
            <a:r>
              <a:rPr lang="fr-FR" sz="3400" dirty="0">
                <a:solidFill>
                  <a:srgbClr val="F9FAFD"/>
                </a:solidFill>
                <a:latin typeface="Glacial Indifference" panose="020B0604020202020204" charset="0"/>
              </a:rPr>
              <a:t>Déjà grâce à l’</a:t>
            </a:r>
            <a:r>
              <a:rPr lang="fr-FR" sz="3400" u="sng" dirty="0">
                <a:solidFill>
                  <a:srgbClr val="F9FAFD"/>
                </a:solidFill>
                <a:latin typeface="Glacial Indifference" panose="020B0604020202020204" charset="0"/>
              </a:rPr>
              <a:t>influence dominante de Louis XIV</a:t>
            </a:r>
            <a:r>
              <a:rPr lang="fr-FR" sz="3400" dirty="0">
                <a:solidFill>
                  <a:srgbClr val="F9FAFD"/>
                </a:solidFill>
                <a:latin typeface="Glacial Indifference" panose="020B0604020202020204" charset="0"/>
              </a:rPr>
              <a:t> dans la politique européenne du XVII</a:t>
            </a:r>
            <a:r>
              <a:rPr lang="fr-FR" sz="3400" baseline="30000" dirty="0">
                <a:solidFill>
                  <a:srgbClr val="F9FAFD"/>
                </a:solidFill>
                <a:latin typeface="Glacial Indifference" panose="020B0604020202020204" charset="0"/>
              </a:rPr>
              <a:t>ème</a:t>
            </a:r>
            <a:r>
              <a:rPr lang="fr-FR" sz="3400" dirty="0">
                <a:solidFill>
                  <a:srgbClr val="F9FAFD"/>
                </a:solidFill>
                <a:latin typeface="Glacial Indifference" panose="020B0604020202020204" charset="0"/>
              </a:rPr>
              <a:t> siècle, le français était utilisé comme </a:t>
            </a:r>
            <a:r>
              <a:rPr lang="fr-FR" sz="3400" u="sng" dirty="0">
                <a:solidFill>
                  <a:srgbClr val="F9FAFD"/>
                </a:solidFill>
                <a:latin typeface="Glacial Indifference" panose="020B0604020202020204" charset="0"/>
              </a:rPr>
              <a:t>langue de la diplomatie</a:t>
            </a:r>
            <a:r>
              <a:rPr lang="fr-FR" sz="3400" dirty="0">
                <a:solidFill>
                  <a:srgbClr val="F9FAFD"/>
                </a:solidFill>
                <a:latin typeface="Glacial Indifference" panose="020B0604020202020204" charset="0"/>
              </a:rPr>
              <a:t>. </a:t>
            </a:r>
          </a:p>
          <a:p>
            <a:pPr marL="0" lvl="0" indent="0" algn="just">
              <a:lnSpc>
                <a:spcPct val="110000"/>
              </a:lnSpc>
              <a:spcBef>
                <a:spcPct val="0"/>
              </a:spcBef>
              <a:spcAft>
                <a:spcPts val="600"/>
              </a:spcAft>
            </a:pPr>
            <a:r>
              <a:rPr lang="fr-FR" sz="3400" dirty="0">
                <a:solidFill>
                  <a:srgbClr val="F9FAFD"/>
                </a:solidFill>
                <a:latin typeface="Glacial Indifference" panose="020B0604020202020204" charset="0"/>
              </a:rPr>
              <a:t>	↓</a:t>
            </a:r>
          </a:p>
          <a:p>
            <a:pPr marL="0" lvl="0" indent="0" algn="just">
              <a:lnSpc>
                <a:spcPct val="110000"/>
              </a:lnSpc>
              <a:spcBef>
                <a:spcPct val="0"/>
              </a:spcBef>
              <a:spcAft>
                <a:spcPts val="1200"/>
              </a:spcAft>
            </a:pPr>
            <a:r>
              <a:rPr lang="fr-FR" sz="3400" dirty="0">
                <a:solidFill>
                  <a:srgbClr val="F9FAFD"/>
                </a:solidFill>
                <a:latin typeface="Glacial Indifference" panose="020B0604020202020204" charset="0"/>
              </a:rPr>
              <a:t>Au XVIII</a:t>
            </a:r>
            <a:r>
              <a:rPr lang="fr-FR" sz="3400" baseline="30000" dirty="0">
                <a:solidFill>
                  <a:srgbClr val="F9FAFD"/>
                </a:solidFill>
                <a:latin typeface="Glacial Indifference" panose="020B0604020202020204" charset="0"/>
              </a:rPr>
              <a:t>ème</a:t>
            </a:r>
            <a:r>
              <a:rPr lang="fr-FR" sz="3400" dirty="0">
                <a:solidFill>
                  <a:srgbClr val="F9FAFD"/>
                </a:solidFill>
                <a:latin typeface="Glacial Indifference" panose="020B0604020202020204" charset="0"/>
              </a:rPr>
              <a:t> siècle, le français </a:t>
            </a:r>
            <a:r>
              <a:rPr lang="fr-FR" sz="3400" u="sng" dirty="0">
                <a:solidFill>
                  <a:srgbClr val="F9FAFD"/>
                </a:solidFill>
                <a:latin typeface="Glacial Indifference" panose="020B0604020202020204" charset="0"/>
              </a:rPr>
              <a:t>remplace en grande partie le latin</a:t>
            </a:r>
            <a:r>
              <a:rPr lang="fr-FR" sz="3400" dirty="0">
                <a:solidFill>
                  <a:srgbClr val="F9FAFD"/>
                </a:solidFill>
                <a:latin typeface="Glacial Indifference" panose="020B0604020202020204" charset="0"/>
              </a:rPr>
              <a:t> en tant que langue internationale, non seulement en </a:t>
            </a:r>
            <a:r>
              <a:rPr lang="fr-FR" sz="3400" u="sng" dirty="0">
                <a:solidFill>
                  <a:srgbClr val="F9FAFD"/>
                </a:solidFill>
                <a:latin typeface="Glacial Indifference" panose="020B0604020202020204" charset="0"/>
              </a:rPr>
              <a:t>milieu diplomatique</a:t>
            </a:r>
            <a:r>
              <a:rPr lang="fr-FR" sz="3400" dirty="0">
                <a:solidFill>
                  <a:srgbClr val="F9FAFD"/>
                </a:solidFill>
                <a:latin typeface="Glacial Indifference" panose="020B0604020202020204" charset="0"/>
              </a:rPr>
              <a:t> mais également comme langue de la </a:t>
            </a:r>
            <a:r>
              <a:rPr lang="fr-FR" sz="3400" u="sng" dirty="0">
                <a:solidFill>
                  <a:srgbClr val="F9FAFD"/>
                </a:solidFill>
                <a:latin typeface="Glacial Indifference" panose="020B0604020202020204" charset="0"/>
              </a:rPr>
              <a:t>communication entre les intellectuels</a:t>
            </a:r>
            <a:r>
              <a:rPr lang="fr-FR" sz="3400" dirty="0">
                <a:solidFill>
                  <a:srgbClr val="F9FAFD"/>
                </a:solidFill>
                <a:latin typeface="Glacial Indifference" panose="020B0604020202020204" charset="0"/>
              </a:rPr>
              <a:t> de différents pays.</a:t>
            </a:r>
          </a:p>
        </p:txBody>
      </p:sp>
    </p:spTree>
    <p:extLst>
      <p:ext uri="{BB962C8B-B14F-4D97-AF65-F5344CB8AC3E}">
        <p14:creationId xmlns:p14="http://schemas.microsoft.com/office/powerpoint/2010/main" val="16168630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E7EFB2F4-3263-62E4-EAF3-9D1B4B11D59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9CD225C-385F-8F8A-621F-288BDC4026FF}"/>
              </a:ext>
            </a:extLst>
          </p:cNvPr>
          <p:cNvSpPr txBox="1"/>
          <p:nvPr/>
        </p:nvSpPr>
        <p:spPr>
          <a:xfrm>
            <a:off x="1028700" y="9525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75101488-FE47-29F2-3ABB-26A1F45D05E3}"/>
              </a:ext>
            </a:extLst>
          </p:cNvPr>
          <p:cNvSpPr txBox="1"/>
          <p:nvPr/>
        </p:nvSpPr>
        <p:spPr>
          <a:xfrm>
            <a:off x="1028700" y="2537435"/>
            <a:ext cx="16116300" cy="6568465"/>
          </a:xfrm>
          <a:prstGeom prst="rect">
            <a:avLst/>
          </a:prstGeom>
        </p:spPr>
        <p:txBody>
          <a:bodyPr wrap="square" lIns="0" tIns="0" rIns="0" bIns="0" rtlCol="0" anchor="t">
            <a:spAutoFit/>
          </a:bodyPr>
          <a:lstStyle/>
          <a:p>
            <a:pPr marL="0" lvl="0" indent="0" algn="just">
              <a:spcBef>
                <a:spcPct val="0"/>
              </a:spcBef>
            </a:pPr>
            <a:r>
              <a:rPr lang="fr-FR" sz="3600" u="sng" dirty="0">
                <a:solidFill>
                  <a:srgbClr val="F9FAFD"/>
                </a:solidFill>
                <a:latin typeface="Glacial Indifference" panose="020B0604020202020204" charset="0"/>
              </a:rPr>
              <a:t>Le français langue internationale</a:t>
            </a:r>
          </a:p>
          <a:p>
            <a:pPr marL="0" lvl="0" indent="0" algn="just">
              <a:spcBef>
                <a:spcPct val="0"/>
              </a:spcBef>
            </a:pPr>
            <a:endParaRPr lang="fr-FR" sz="3600" u="sng" dirty="0">
              <a:solidFill>
                <a:srgbClr val="F9FAFD"/>
              </a:solidFill>
              <a:latin typeface="Glacial Indifference" panose="020B0604020202020204" charset="0"/>
            </a:endParaRPr>
          </a:p>
          <a:p>
            <a:pPr marL="0" lvl="0" indent="0" algn="just">
              <a:lnSpc>
                <a:spcPct val="110000"/>
              </a:lnSpc>
              <a:spcBef>
                <a:spcPct val="0"/>
              </a:spcBef>
              <a:spcAft>
                <a:spcPts val="1800"/>
              </a:spcAft>
            </a:pPr>
            <a:r>
              <a:rPr lang="fr-FR" sz="3500" u="sng" dirty="0">
                <a:solidFill>
                  <a:srgbClr val="F9FAFD"/>
                </a:solidFill>
                <a:latin typeface="Glacial Indifference" panose="020B0604020202020204" charset="0"/>
              </a:rPr>
              <a:t>1714</a:t>
            </a:r>
            <a:r>
              <a:rPr lang="fr-FR" sz="3500" dirty="0">
                <a:solidFill>
                  <a:srgbClr val="F9FAFD"/>
                </a:solidFill>
                <a:latin typeface="Glacial Indifference" panose="020B0604020202020204" charset="0"/>
              </a:rPr>
              <a:t> → </a:t>
            </a:r>
            <a:r>
              <a:rPr lang="fr-FR" sz="3500" u="sng" dirty="0">
                <a:solidFill>
                  <a:srgbClr val="F9FAFD"/>
                </a:solidFill>
                <a:latin typeface="Glacial Indifference" panose="020B0604020202020204" charset="0"/>
              </a:rPr>
              <a:t>traité de Rastatt</a:t>
            </a:r>
            <a:r>
              <a:rPr lang="fr-FR" sz="3500" dirty="0">
                <a:solidFill>
                  <a:srgbClr val="F9FAFD"/>
                </a:solidFill>
                <a:latin typeface="Glacial Indifference" panose="020B0604020202020204" charset="0"/>
              </a:rPr>
              <a:t> → accord de paix qui met fin à la guerre de Succession d'Espagne*, signé entre le roi de France Louis XIV et le roi d’Hongrie Charles VI. </a:t>
            </a:r>
          </a:p>
          <a:p>
            <a:pPr marL="0" lvl="0" indent="0" algn="just">
              <a:lnSpc>
                <a:spcPct val="110000"/>
              </a:lnSpc>
              <a:spcBef>
                <a:spcPct val="0"/>
              </a:spcBef>
            </a:pPr>
            <a:r>
              <a:rPr lang="fr-FR" sz="3500" dirty="0">
                <a:solidFill>
                  <a:srgbClr val="F9FAFD"/>
                </a:solidFill>
                <a:latin typeface="Glacial Indifference" panose="020B0604020202020204" charset="0"/>
              </a:rPr>
              <a:t>Le traité de Rastatt est </a:t>
            </a:r>
            <a:r>
              <a:rPr lang="fr-FR" sz="3500" u="sng" dirty="0">
                <a:solidFill>
                  <a:srgbClr val="F9FAFD"/>
                </a:solidFill>
                <a:latin typeface="Glacial Indifference" panose="020B0604020202020204" charset="0"/>
              </a:rPr>
              <a:t>rédigé en français</a:t>
            </a:r>
            <a:r>
              <a:rPr lang="fr-FR" sz="3500" dirty="0">
                <a:solidFill>
                  <a:srgbClr val="F9FAFD"/>
                </a:solidFill>
                <a:latin typeface="Glacial Indifference" panose="020B0604020202020204" charset="0"/>
              </a:rPr>
              <a:t>, ce qui consacre officiellement le français comme langue internationale et de la diplomatie.</a:t>
            </a:r>
          </a:p>
          <a:p>
            <a:pPr marL="0" lvl="0" indent="0" algn="just">
              <a:lnSpc>
                <a:spcPct val="110000"/>
              </a:lnSpc>
              <a:spcBef>
                <a:spcPct val="0"/>
              </a:spcBef>
            </a:pPr>
            <a:endParaRPr lang="fr-FR" sz="3500" dirty="0">
              <a:solidFill>
                <a:srgbClr val="F9FAFD"/>
              </a:solidFill>
              <a:latin typeface="Glacial Indifference" panose="020B0604020202020204" charset="0"/>
            </a:endParaRPr>
          </a:p>
          <a:p>
            <a:pPr lvl="0" algn="just">
              <a:lnSpc>
                <a:spcPct val="110000"/>
              </a:lnSpc>
              <a:spcBef>
                <a:spcPct val="0"/>
              </a:spcBef>
            </a:pPr>
            <a:r>
              <a:rPr lang="fr-FR" sz="3400" dirty="0">
                <a:solidFill>
                  <a:srgbClr val="F9FAFD"/>
                </a:solidFill>
                <a:latin typeface="Glacial Indifference" panose="020B0604020202020204" charset="0"/>
              </a:rPr>
              <a:t>* Quand le roi d’Espagne, Charles II de Habsbourg, meurt (en 1700), les deux principales familles régnantes de l’Europe — celle de France et celle d’Autriche — revendiquent le trône. Ainsi, la Guerre de Succession en Espagne éclate, dont l’enjeu était la succession au trône d’Espagne et, à travers elle, la domination en Europe.</a:t>
            </a:r>
          </a:p>
        </p:txBody>
      </p:sp>
    </p:spTree>
    <p:extLst>
      <p:ext uri="{BB962C8B-B14F-4D97-AF65-F5344CB8AC3E}">
        <p14:creationId xmlns:p14="http://schemas.microsoft.com/office/powerpoint/2010/main" val="33939500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CD2E85C5-401A-4EEB-89D5-4A4A25AD22C3}"/>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D32A731-715A-97B5-688C-5BFB87CA6CAF}"/>
              </a:ext>
            </a:extLst>
          </p:cNvPr>
          <p:cNvSpPr txBox="1"/>
          <p:nvPr/>
        </p:nvSpPr>
        <p:spPr>
          <a:xfrm>
            <a:off x="914400" y="8763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666EBEAF-B550-2E3E-128B-2795FD4AC045}"/>
              </a:ext>
            </a:extLst>
          </p:cNvPr>
          <p:cNvSpPr txBox="1"/>
          <p:nvPr/>
        </p:nvSpPr>
        <p:spPr>
          <a:xfrm>
            <a:off x="990600" y="2552700"/>
            <a:ext cx="16268700" cy="5917004"/>
          </a:xfrm>
          <a:prstGeom prst="rect">
            <a:avLst/>
          </a:prstGeom>
        </p:spPr>
        <p:txBody>
          <a:bodyPr wrap="square" lIns="0" tIns="0" rIns="0" bIns="0" rtlCol="0" anchor="t">
            <a:spAutoFit/>
          </a:bodyPr>
          <a:lstStyle/>
          <a:p>
            <a:pPr marL="0" lvl="0" indent="0" algn="just">
              <a:spcBef>
                <a:spcPct val="0"/>
              </a:spcBef>
            </a:pPr>
            <a:r>
              <a:rPr lang="fr-FR" sz="3600" u="sng" dirty="0">
                <a:solidFill>
                  <a:srgbClr val="F9FAFD"/>
                </a:solidFill>
                <a:latin typeface="Glacial Indifference" panose="020B0604020202020204" charset="0"/>
              </a:rPr>
              <a:t>Le français langue internationale</a:t>
            </a:r>
            <a:r>
              <a:rPr lang="fr-FR" sz="3600" dirty="0">
                <a:solidFill>
                  <a:srgbClr val="F9FAFD"/>
                </a:solidFill>
                <a:latin typeface="Glacial Indifference" panose="020B0604020202020204" charset="0"/>
              </a:rPr>
              <a:t> </a:t>
            </a:r>
          </a:p>
          <a:p>
            <a:pPr marL="0" lvl="0" indent="0" algn="just">
              <a:spcBef>
                <a:spcPct val="0"/>
              </a:spcBef>
            </a:pPr>
            <a:endParaRPr lang="fr-FR" sz="3600" dirty="0">
              <a:solidFill>
                <a:srgbClr val="F9FAFD"/>
              </a:solidFill>
              <a:latin typeface="Glacial Indifference" panose="020B0604020202020204" charset="0"/>
            </a:endParaRPr>
          </a:p>
          <a:p>
            <a:pPr marL="0" lvl="0" indent="0" algn="just">
              <a:lnSpc>
                <a:spcPct val="110000"/>
              </a:lnSpc>
              <a:spcBef>
                <a:spcPct val="0"/>
              </a:spcBef>
            </a:pPr>
            <a:r>
              <a:rPr lang="fr-FR" sz="3500" dirty="0">
                <a:solidFill>
                  <a:srgbClr val="F9FAFD"/>
                </a:solidFill>
                <a:latin typeface="Glacial Indifference" panose="020B0604020202020204" charset="0"/>
              </a:rPr>
              <a:t>Le français demeure la </a:t>
            </a:r>
            <a:r>
              <a:rPr lang="fr-FR" sz="3500" u="sng" dirty="0">
                <a:solidFill>
                  <a:srgbClr val="F9FAFD"/>
                </a:solidFill>
                <a:latin typeface="Glacial Indifference" panose="020B0604020202020204" charset="0"/>
              </a:rPr>
              <a:t>langue diplomatique</a:t>
            </a:r>
            <a:r>
              <a:rPr lang="fr-FR" sz="3500" dirty="0">
                <a:solidFill>
                  <a:srgbClr val="F9FAFD"/>
                </a:solidFill>
                <a:latin typeface="Glacial Indifference" panose="020B0604020202020204" charset="0"/>
              </a:rPr>
              <a:t>, une langue aristocratique parlée dans presque toutes les chancelleries de l'Europe et employée pour les tractations diplomatiques, jusqu’au traité de Versailles, à la fin de la </a:t>
            </a:r>
            <a:r>
              <a:rPr lang="fr-FR" sz="3500" u="sng" dirty="0">
                <a:solidFill>
                  <a:srgbClr val="F9FAFD"/>
                </a:solidFill>
                <a:latin typeface="Glacial Indifference" panose="020B0604020202020204" charset="0"/>
              </a:rPr>
              <a:t>Première Guerre mondiale</a:t>
            </a:r>
            <a:r>
              <a:rPr lang="fr-FR" sz="3500" dirty="0">
                <a:solidFill>
                  <a:srgbClr val="F9FAFD"/>
                </a:solidFill>
                <a:latin typeface="Glacial Indifference" panose="020B0604020202020204" charset="0"/>
              </a:rPr>
              <a:t>. </a:t>
            </a:r>
          </a:p>
          <a:p>
            <a:pPr marL="0" lvl="0" indent="0" algn="just">
              <a:lnSpc>
                <a:spcPct val="110000"/>
              </a:lnSpc>
              <a:spcBef>
                <a:spcPct val="0"/>
              </a:spcBef>
            </a:pPr>
            <a:endParaRPr lang="fr-FR" sz="3500" u="sng" dirty="0">
              <a:solidFill>
                <a:srgbClr val="F9FAFD"/>
              </a:solidFill>
              <a:latin typeface="Glacial Indifference" panose="020B0604020202020204" charset="0"/>
            </a:endParaRPr>
          </a:p>
          <a:p>
            <a:pPr marL="0" lvl="0" indent="0" algn="just">
              <a:lnSpc>
                <a:spcPct val="110000"/>
              </a:lnSpc>
              <a:spcBef>
                <a:spcPct val="0"/>
              </a:spcBef>
              <a:spcAft>
                <a:spcPts val="1800"/>
              </a:spcAft>
            </a:pPr>
            <a:r>
              <a:rPr lang="fr-FR" sz="3500" dirty="0">
                <a:solidFill>
                  <a:srgbClr val="F9FAFD"/>
                </a:solidFill>
                <a:latin typeface="Glacial Indifference" panose="020B0604020202020204" charset="0"/>
              </a:rPr>
              <a:t>En </a:t>
            </a:r>
            <a:r>
              <a:rPr lang="fr-FR" sz="3500" u="sng" dirty="0">
                <a:solidFill>
                  <a:srgbClr val="F9FAFD"/>
                </a:solidFill>
                <a:latin typeface="Glacial Indifference" panose="020B0604020202020204" charset="0"/>
              </a:rPr>
              <a:t>milieu culturel</a:t>
            </a:r>
            <a:r>
              <a:rPr lang="fr-FR" sz="3500" dirty="0">
                <a:solidFill>
                  <a:srgbClr val="F9FAFD"/>
                </a:solidFill>
                <a:latin typeface="Glacial Indifference" panose="020B0604020202020204" charset="0"/>
              </a:rPr>
              <a:t>, en revanche, cette position dominante dure encore moins : « avec le romantisme et le réveil des nationalismes, de nombreuses langues accèdent à un statut de langue de culture et la place du français diminue ».</a:t>
            </a:r>
          </a:p>
          <a:p>
            <a:pPr marL="0" lvl="0" indent="0" algn="r">
              <a:spcBef>
                <a:spcPct val="0"/>
              </a:spcBef>
            </a:pPr>
            <a:r>
              <a:rPr lang="fr-FR" sz="2800" i="1" dirty="0">
                <a:solidFill>
                  <a:srgbClr val="F9FAFD"/>
                </a:solidFill>
                <a:latin typeface="Glacial Indifference" panose="020B0604020202020204" charset="0"/>
              </a:rPr>
              <a:t>Introduction à l’histoire de la langue française</a:t>
            </a:r>
            <a:r>
              <a:rPr lang="fr-FR" sz="2800" dirty="0">
                <a:solidFill>
                  <a:srgbClr val="F9FAFD"/>
                </a:solidFill>
                <a:latin typeface="Glacial Indifference" panose="020B0604020202020204" charset="0"/>
              </a:rPr>
              <a:t>, p. 68.</a:t>
            </a:r>
          </a:p>
        </p:txBody>
      </p:sp>
    </p:spTree>
    <p:extLst>
      <p:ext uri="{BB962C8B-B14F-4D97-AF65-F5344CB8AC3E}">
        <p14:creationId xmlns:p14="http://schemas.microsoft.com/office/powerpoint/2010/main" val="29962258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BE734B7-128F-281C-1809-A6268D8811D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2FDDFB6-7B6F-C48B-E9F1-B7E8FAA5CCD0}"/>
              </a:ext>
            </a:extLst>
          </p:cNvPr>
          <p:cNvSpPr txBox="1"/>
          <p:nvPr/>
        </p:nvSpPr>
        <p:spPr>
          <a:xfrm>
            <a:off x="952500" y="7239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84BE2288-E4E1-3EE1-8204-60F37B04B3C6}"/>
              </a:ext>
            </a:extLst>
          </p:cNvPr>
          <p:cNvSpPr txBox="1"/>
          <p:nvPr/>
        </p:nvSpPr>
        <p:spPr>
          <a:xfrm>
            <a:off x="1028700" y="2400300"/>
            <a:ext cx="15887700" cy="6932667"/>
          </a:xfrm>
          <a:prstGeom prst="rect">
            <a:avLst/>
          </a:prstGeom>
        </p:spPr>
        <p:txBody>
          <a:bodyPr wrap="square" lIns="0" tIns="0" rIns="0" bIns="0" rtlCol="0" anchor="t">
            <a:spAutoFit/>
          </a:bodyPr>
          <a:lstStyle/>
          <a:p>
            <a:pPr marL="0" lvl="0" indent="0" algn="just">
              <a:spcBef>
                <a:spcPct val="0"/>
              </a:spcBef>
              <a:spcAft>
                <a:spcPts val="3000"/>
              </a:spcAft>
            </a:pPr>
            <a:r>
              <a:rPr lang="fr-FR" sz="3600" u="sng" dirty="0">
                <a:solidFill>
                  <a:srgbClr val="F9FAFD"/>
                </a:solidFill>
                <a:latin typeface="Glacial Indifference" panose="020B0604020202020204" charset="0"/>
              </a:rPr>
              <a:t>Le français langue internationale</a:t>
            </a:r>
            <a:endParaRPr lang="fr-FR" sz="3600" dirty="0">
              <a:solidFill>
                <a:srgbClr val="F9FAFD"/>
              </a:solidFill>
              <a:latin typeface="Glacial Indifference" panose="020B0604020202020204" charset="0"/>
            </a:endParaRPr>
          </a:p>
          <a:p>
            <a:pPr marL="0" lvl="0" indent="0" algn="just">
              <a:lnSpc>
                <a:spcPct val="110000"/>
              </a:lnSpc>
              <a:spcBef>
                <a:spcPct val="0"/>
              </a:spcBef>
            </a:pPr>
            <a:r>
              <a:rPr lang="fr-FR" sz="3500" dirty="0">
                <a:solidFill>
                  <a:srgbClr val="F9FAFD"/>
                </a:solidFill>
                <a:latin typeface="Glacial Indifference" panose="020B0604020202020204" charset="0"/>
              </a:rPr>
              <a:t>Crainte de la francomanie → les Français considèrent que « l’emploi de leur langue par les autres [pays de l’Europe] est la reconnaissance de son prestige », mais ce sentiment entraîne une « </a:t>
            </a:r>
            <a:r>
              <a:rPr lang="fr-FR" sz="3500" u="sng" dirty="0">
                <a:solidFill>
                  <a:srgbClr val="F9FAFD"/>
                </a:solidFill>
                <a:latin typeface="Glacial Indifference" panose="020B0604020202020204" charset="0"/>
              </a:rPr>
              <a:t>forte prétention hégémonique</a:t>
            </a:r>
            <a:r>
              <a:rPr lang="fr-FR" sz="3500" dirty="0">
                <a:solidFill>
                  <a:srgbClr val="F9FAFD"/>
                </a:solidFill>
                <a:latin typeface="Glacial Indifference" panose="020B0604020202020204" charset="0"/>
              </a:rPr>
              <a:t> ». Celle-ci provoque en Europe des réactions fortement négatives et une « </a:t>
            </a:r>
            <a:r>
              <a:rPr lang="fr-FR" sz="3500" u="sng" dirty="0">
                <a:solidFill>
                  <a:srgbClr val="F9FAFD"/>
                </a:solidFill>
                <a:latin typeface="Glacial Indifference" panose="020B0604020202020204" charset="0"/>
              </a:rPr>
              <a:t>crainte de la francomanie et des gallicismes</a:t>
            </a:r>
            <a:r>
              <a:rPr lang="fr-FR" sz="3500" dirty="0">
                <a:solidFill>
                  <a:srgbClr val="F9FAFD"/>
                </a:solidFill>
                <a:latin typeface="Glacial Indifference" panose="020B0604020202020204" charset="0"/>
              </a:rPr>
              <a:t> [qui] se développera parallèlement pendant tout le XVIII</a:t>
            </a:r>
            <a:r>
              <a:rPr lang="fr-FR" sz="3500" baseline="30000" dirty="0">
                <a:solidFill>
                  <a:srgbClr val="F9FAFD"/>
                </a:solidFill>
                <a:latin typeface="Glacial Indifference" panose="020B0604020202020204" charset="0"/>
              </a:rPr>
              <a:t>ème</a:t>
            </a:r>
            <a:r>
              <a:rPr lang="fr-FR" sz="3500" dirty="0">
                <a:solidFill>
                  <a:srgbClr val="F9FAFD"/>
                </a:solidFill>
                <a:latin typeface="Glacial Indifference" panose="020B0604020202020204" charset="0"/>
              </a:rPr>
              <a:t> siècle »</a:t>
            </a:r>
          </a:p>
          <a:p>
            <a:pPr marL="0" lvl="0" indent="0" algn="just">
              <a:lnSpc>
                <a:spcPct val="110000"/>
              </a:lnSpc>
              <a:spcBef>
                <a:spcPct val="0"/>
              </a:spcBef>
            </a:pPr>
            <a:r>
              <a:rPr lang="fr-FR" sz="3500" dirty="0">
                <a:solidFill>
                  <a:srgbClr val="F9FAFD"/>
                </a:solidFill>
                <a:latin typeface="Glacial Indifference" panose="020B0604020202020204" charset="0"/>
              </a:rPr>
              <a:t>	↓</a:t>
            </a:r>
          </a:p>
          <a:p>
            <a:pPr marL="0" lvl="0" indent="0" algn="just">
              <a:lnSpc>
                <a:spcPct val="110000"/>
              </a:lnSpc>
              <a:spcBef>
                <a:spcPct val="0"/>
              </a:spcBef>
              <a:spcAft>
                <a:spcPts val="1800"/>
              </a:spcAft>
            </a:pPr>
            <a:r>
              <a:rPr lang="fr-FR" sz="3500" dirty="0">
                <a:solidFill>
                  <a:srgbClr val="F9FAFD"/>
                </a:solidFill>
                <a:latin typeface="Glacial Indifference" panose="020B0604020202020204" charset="0"/>
              </a:rPr>
              <a:t>« entre 1730 et 1780 la </a:t>
            </a:r>
            <a:r>
              <a:rPr lang="fr-FR" sz="3500" u="sng" dirty="0">
                <a:solidFill>
                  <a:srgbClr val="F9FAFD"/>
                </a:solidFill>
                <a:latin typeface="Glacial Indifference" panose="020B0604020202020204" charset="0"/>
              </a:rPr>
              <a:t>certitude de posséder un idiome parfait</a:t>
            </a:r>
            <a:r>
              <a:rPr lang="fr-FR" sz="3500" dirty="0">
                <a:solidFill>
                  <a:srgbClr val="F9FAFD"/>
                </a:solidFill>
                <a:latin typeface="Glacial Indifference" panose="020B0604020202020204" charset="0"/>
              </a:rPr>
              <a:t> domine. L’histoire de l’emploi diplomatique du français est celle des symptômes d’une confiance ».</a:t>
            </a:r>
          </a:p>
          <a:p>
            <a:pPr marL="0" lvl="0" indent="0" algn="r">
              <a:spcBef>
                <a:spcPct val="0"/>
              </a:spcBef>
              <a:spcAft>
                <a:spcPts val="2400"/>
              </a:spcAft>
            </a:pPr>
            <a:r>
              <a:rPr lang="fr-FR" sz="2800" i="1" dirty="0">
                <a:solidFill>
                  <a:srgbClr val="F9FAFD"/>
                </a:solidFill>
                <a:latin typeface="Glacial Indifference" panose="020B0604020202020204" charset="0"/>
              </a:rPr>
              <a:t>Nouvelle histoire de la langue française</a:t>
            </a:r>
            <a:r>
              <a:rPr lang="fr-FR" sz="2800" dirty="0">
                <a:solidFill>
                  <a:srgbClr val="F9FAFD"/>
                </a:solidFill>
                <a:latin typeface="Glacial Indifference" panose="020B0604020202020204" charset="0"/>
              </a:rPr>
              <a:t>, pp. 249-250.</a:t>
            </a:r>
          </a:p>
        </p:txBody>
      </p:sp>
    </p:spTree>
    <p:extLst>
      <p:ext uri="{BB962C8B-B14F-4D97-AF65-F5344CB8AC3E}">
        <p14:creationId xmlns:p14="http://schemas.microsoft.com/office/powerpoint/2010/main" val="17735439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9DE16415-AD40-B6AF-1158-FD3F028BBAA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46A0FA8-875A-40EA-8142-405C43D27923}"/>
              </a:ext>
            </a:extLst>
          </p:cNvPr>
          <p:cNvSpPr txBox="1"/>
          <p:nvPr/>
        </p:nvSpPr>
        <p:spPr>
          <a:xfrm>
            <a:off x="990600" y="7239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3F482D08-437C-7E24-DD03-5D8B4D205409}"/>
              </a:ext>
            </a:extLst>
          </p:cNvPr>
          <p:cNvSpPr txBox="1"/>
          <p:nvPr/>
        </p:nvSpPr>
        <p:spPr>
          <a:xfrm>
            <a:off x="1028700" y="2400300"/>
            <a:ext cx="16268700" cy="7048083"/>
          </a:xfrm>
          <a:prstGeom prst="rect">
            <a:avLst/>
          </a:prstGeom>
        </p:spPr>
        <p:txBody>
          <a:bodyPr wrap="square" lIns="0" tIns="0" rIns="0" bIns="0" rtlCol="0" anchor="t">
            <a:spAutoFit/>
          </a:bodyPr>
          <a:lstStyle/>
          <a:p>
            <a:pPr marL="0" lvl="0" indent="0" algn="just">
              <a:lnSpc>
                <a:spcPct val="110000"/>
              </a:lnSpc>
              <a:spcBef>
                <a:spcPct val="0"/>
              </a:spcBef>
            </a:pPr>
            <a:r>
              <a:rPr lang="fr-FR" sz="3500" dirty="0">
                <a:solidFill>
                  <a:srgbClr val="F9FAFD"/>
                </a:solidFill>
                <a:latin typeface="Glacial Indifference" panose="020B0604020202020204" charset="0"/>
              </a:rPr>
              <a:t>À l’intérieur de la France, deux figures symbolisent ce </a:t>
            </a:r>
            <a:r>
              <a:rPr lang="fr-FR" sz="3500" u="sng" dirty="0">
                <a:solidFill>
                  <a:srgbClr val="F9FAFD"/>
                </a:solidFill>
                <a:latin typeface="Glacial Indifference" panose="020B0604020202020204" charset="0"/>
              </a:rPr>
              <a:t>sentiment de prestige et d’universalité de la langue française</a:t>
            </a:r>
            <a:r>
              <a:rPr lang="fr-FR" sz="3500" dirty="0">
                <a:solidFill>
                  <a:srgbClr val="F9FAFD"/>
                </a:solidFill>
                <a:latin typeface="Glacial Indifference" panose="020B0604020202020204" charset="0"/>
              </a:rPr>
              <a:t> → Voltaire et Rivarol</a:t>
            </a:r>
          </a:p>
          <a:p>
            <a:pPr marL="0" lvl="0" indent="0" algn="just">
              <a:lnSpc>
                <a:spcPct val="110000"/>
              </a:lnSpc>
              <a:spcBef>
                <a:spcPct val="0"/>
              </a:spcBef>
            </a:pPr>
            <a:endParaRPr lang="fr-FR" sz="3500" dirty="0">
              <a:solidFill>
                <a:srgbClr val="F9FAFD"/>
              </a:solidFill>
              <a:latin typeface="Glacial Indifference" panose="020B0604020202020204" charset="0"/>
            </a:endParaRPr>
          </a:p>
          <a:p>
            <a:pPr marL="0" lvl="0" indent="0" algn="just">
              <a:lnSpc>
                <a:spcPct val="110000"/>
              </a:lnSpc>
              <a:spcBef>
                <a:spcPct val="0"/>
              </a:spcBef>
              <a:spcAft>
                <a:spcPts val="1200"/>
              </a:spcAft>
            </a:pPr>
            <a:r>
              <a:rPr lang="fr-FR" sz="3500" u="sng" dirty="0">
                <a:solidFill>
                  <a:srgbClr val="F9FAFD"/>
                </a:solidFill>
                <a:latin typeface="Glacial Indifference" panose="020B0604020202020204" charset="0"/>
              </a:rPr>
              <a:t>Voltaire</a:t>
            </a:r>
            <a:r>
              <a:rPr lang="fr-FR" sz="3500" dirty="0">
                <a:solidFill>
                  <a:srgbClr val="F9FAFD"/>
                </a:solidFill>
                <a:latin typeface="Glacial Indifference" panose="020B0604020202020204" charset="0"/>
              </a:rPr>
              <a:t> → « </a:t>
            </a:r>
            <a:r>
              <a:rPr lang="fr-FR" sz="3500" u="sng" dirty="0">
                <a:solidFill>
                  <a:srgbClr val="F9FAFD"/>
                </a:solidFill>
                <a:latin typeface="Glacial Indifference" panose="020B0604020202020204" charset="0"/>
              </a:rPr>
              <a:t>puriste</a:t>
            </a:r>
            <a:r>
              <a:rPr lang="fr-FR" sz="3500" dirty="0">
                <a:solidFill>
                  <a:srgbClr val="F9FAFD"/>
                </a:solidFill>
                <a:latin typeface="Glacial Indifference" panose="020B0604020202020204" charset="0"/>
              </a:rPr>
              <a:t> et </a:t>
            </a:r>
            <a:r>
              <a:rPr lang="fr-FR" sz="3500" u="sng" dirty="0">
                <a:solidFill>
                  <a:srgbClr val="F9FAFD"/>
                </a:solidFill>
                <a:latin typeface="Glacial Indifference" panose="020B0604020202020204" charset="0"/>
              </a:rPr>
              <a:t>conservateur</a:t>
            </a:r>
            <a:r>
              <a:rPr lang="fr-FR" sz="3500" dirty="0">
                <a:solidFill>
                  <a:srgbClr val="F9FAFD"/>
                </a:solidFill>
                <a:latin typeface="Glacial Indifference" panose="020B0604020202020204" charset="0"/>
              </a:rPr>
              <a:t>, Voltaire a défendu une idée du génie de la langue — </a:t>
            </a:r>
            <a:r>
              <a:rPr lang="fr-FR" sz="3500" u="sng" dirty="0">
                <a:solidFill>
                  <a:srgbClr val="F9FAFD"/>
                </a:solidFill>
                <a:latin typeface="Glacial Indifference" panose="020B0604020202020204" charset="0"/>
              </a:rPr>
              <a:t>clarté, perfection et bon goût</a:t>
            </a:r>
            <a:r>
              <a:rPr lang="fr-FR" sz="3500" dirty="0">
                <a:solidFill>
                  <a:srgbClr val="F9FAFD"/>
                </a:solidFill>
                <a:latin typeface="Glacial Indifference" panose="020B0604020202020204" charset="0"/>
              </a:rPr>
              <a:t> — fondée sur l’</a:t>
            </a:r>
            <a:r>
              <a:rPr lang="fr-FR" sz="3500" u="sng" dirty="0">
                <a:solidFill>
                  <a:srgbClr val="F9FAFD"/>
                </a:solidFill>
                <a:latin typeface="Glacial Indifference" panose="020B0604020202020204" charset="0"/>
              </a:rPr>
              <a:t>autorité des auteurs du Grand siècle</a:t>
            </a:r>
            <a:r>
              <a:rPr lang="fr-FR" sz="3500" dirty="0">
                <a:solidFill>
                  <a:srgbClr val="F9FAFD"/>
                </a:solidFill>
                <a:latin typeface="Glacial Indifference" panose="020B0604020202020204" charset="0"/>
              </a:rPr>
              <a:t> [période allant du XVII</a:t>
            </a:r>
            <a:r>
              <a:rPr lang="fr-FR" sz="3500" baseline="30000" dirty="0">
                <a:solidFill>
                  <a:srgbClr val="F9FAFD"/>
                </a:solidFill>
                <a:latin typeface="Glacial Indifference" panose="020B0604020202020204" charset="0"/>
              </a:rPr>
              <a:t>ème</a:t>
            </a:r>
            <a:r>
              <a:rPr lang="fr-FR" sz="3500" dirty="0">
                <a:solidFill>
                  <a:srgbClr val="F9FAFD"/>
                </a:solidFill>
                <a:latin typeface="Glacial Indifference" panose="020B0604020202020204" charset="0"/>
              </a:rPr>
              <a:t> siècle aux premières décennies du XVIII</a:t>
            </a:r>
            <a:r>
              <a:rPr lang="fr-FR" sz="3500" baseline="30000" dirty="0">
                <a:solidFill>
                  <a:srgbClr val="F9FAFD"/>
                </a:solidFill>
                <a:latin typeface="Glacial Indifference" panose="020B0604020202020204" charset="0"/>
              </a:rPr>
              <a:t>ème</a:t>
            </a:r>
            <a:r>
              <a:rPr lang="fr-FR" sz="3500" dirty="0">
                <a:solidFill>
                  <a:srgbClr val="F9FAFD"/>
                </a:solidFill>
                <a:latin typeface="Glacial Indifference" panose="020B0604020202020204" charset="0"/>
              </a:rPr>
              <a:t>]. Bien qu’il prenne acte de l’évolution de la langue, il </a:t>
            </a:r>
            <a:r>
              <a:rPr lang="fr-FR" sz="3500" u="sng" dirty="0">
                <a:solidFill>
                  <a:srgbClr val="F9FAFD"/>
                </a:solidFill>
                <a:latin typeface="Glacial Indifference" panose="020B0604020202020204" charset="0"/>
              </a:rPr>
              <a:t>repousse toute perspective de changement</a:t>
            </a:r>
            <a:r>
              <a:rPr lang="fr-FR" sz="3500" dirty="0">
                <a:solidFill>
                  <a:srgbClr val="F9FAFD"/>
                </a:solidFill>
                <a:latin typeface="Glacial Indifference" panose="020B0604020202020204" charset="0"/>
              </a:rPr>
              <a:t>, au nom de la maturité et de la perpétuation de leurs œuvres, et son autorité intellectuelle, en France et en Europe, a contribué à la diffusion et au maintien des modèles qu’il défendait ».</a:t>
            </a:r>
          </a:p>
          <a:p>
            <a:pPr marL="0" lvl="0" indent="0" algn="r">
              <a:spcBef>
                <a:spcPct val="0"/>
              </a:spcBef>
            </a:pPr>
            <a:r>
              <a:rPr lang="fr-FR" sz="2800" dirty="0">
                <a:solidFill>
                  <a:srgbClr val="F9FAFD"/>
                </a:solidFill>
                <a:latin typeface="Glacial Indifference" panose="020B0604020202020204" charset="0"/>
              </a:rPr>
              <a:t>Olivier Bivort, </a:t>
            </a:r>
            <a:r>
              <a:rPr lang="fr-FR" sz="2800" i="1" dirty="0">
                <a:solidFill>
                  <a:srgbClr val="F9FAFD"/>
                </a:solidFill>
                <a:latin typeface="Glacial Indifference" panose="020B0604020202020204" charset="0"/>
              </a:rPr>
              <a:t>Le romantisme et la "langue de Voltaire"</a:t>
            </a:r>
            <a:r>
              <a:rPr lang="fr-FR" sz="2800" dirty="0">
                <a:solidFill>
                  <a:srgbClr val="F9FAFD"/>
                </a:solidFill>
                <a:latin typeface="Glacial Indifference" panose="020B0604020202020204" charset="0"/>
              </a:rPr>
              <a:t>.</a:t>
            </a:r>
          </a:p>
          <a:p>
            <a:pPr marL="0" lvl="0" indent="0" algn="just">
              <a:spcBef>
                <a:spcPct val="0"/>
              </a:spcBef>
            </a:pPr>
            <a:endParaRPr lang="fr-FR" sz="35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20143091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083EE6E-471C-660C-ACC4-00975EA22C1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24ED2D3-0B73-F2A6-59EB-8CF630F0B3DC}"/>
              </a:ext>
            </a:extLst>
          </p:cNvPr>
          <p:cNvSpPr txBox="1"/>
          <p:nvPr/>
        </p:nvSpPr>
        <p:spPr>
          <a:xfrm>
            <a:off x="914400" y="8001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4859B702-E5F3-7306-ED40-D711C41D65C3}"/>
              </a:ext>
            </a:extLst>
          </p:cNvPr>
          <p:cNvSpPr txBox="1"/>
          <p:nvPr/>
        </p:nvSpPr>
        <p:spPr>
          <a:xfrm>
            <a:off x="990600" y="2476500"/>
            <a:ext cx="16497300" cy="6909584"/>
          </a:xfrm>
          <a:prstGeom prst="rect">
            <a:avLst/>
          </a:prstGeom>
        </p:spPr>
        <p:txBody>
          <a:bodyPr wrap="square" lIns="0" tIns="0" rIns="0" bIns="0" rtlCol="0" anchor="t">
            <a:spAutoFit/>
          </a:bodyPr>
          <a:lstStyle/>
          <a:p>
            <a:pPr marL="0" lvl="0" indent="0" algn="just">
              <a:lnSpc>
                <a:spcPct val="110000"/>
              </a:lnSpc>
              <a:spcBef>
                <a:spcPct val="0"/>
              </a:spcBef>
              <a:spcAft>
                <a:spcPts val="600"/>
              </a:spcAft>
            </a:pPr>
            <a:r>
              <a:rPr lang="fr-FR" sz="3500" dirty="0">
                <a:solidFill>
                  <a:srgbClr val="F9FAFD"/>
                </a:solidFill>
                <a:latin typeface="Glacial Indifference" panose="020B0604020202020204" charset="0"/>
              </a:rPr>
              <a:t>Étapes de la réflexion de Voltaire sur la langue </a:t>
            </a:r>
          </a:p>
          <a:p>
            <a:pPr marL="0" lvl="0" indent="0" algn="just">
              <a:lnSpc>
                <a:spcPct val="110000"/>
              </a:lnSpc>
              <a:spcBef>
                <a:spcPct val="0"/>
              </a:spcBef>
              <a:spcAft>
                <a:spcPts val="600"/>
              </a:spcAft>
            </a:pPr>
            <a:r>
              <a:rPr lang="fr-FR" sz="3500" dirty="0">
                <a:solidFill>
                  <a:srgbClr val="F9FAFD"/>
                </a:solidFill>
                <a:latin typeface="Glacial Indifference" panose="020B0604020202020204" charset="0"/>
              </a:rPr>
              <a:t>	↓</a:t>
            </a:r>
          </a:p>
          <a:p>
            <a:pPr marL="0" lvl="0" indent="0" algn="r">
              <a:lnSpc>
                <a:spcPct val="110000"/>
              </a:lnSpc>
              <a:spcBef>
                <a:spcPct val="0"/>
              </a:spcBef>
              <a:spcAft>
                <a:spcPts val="1200"/>
              </a:spcAft>
            </a:pPr>
            <a:r>
              <a:rPr lang="fr-FR" sz="3500" dirty="0">
                <a:solidFill>
                  <a:srgbClr val="F9FAFD"/>
                </a:solidFill>
                <a:latin typeface="Glacial Indifference" panose="020B0604020202020204" charset="0"/>
              </a:rPr>
              <a:t>1751 → </a:t>
            </a:r>
            <a:r>
              <a:rPr lang="fr-FR" sz="3500" i="1" u="sng" dirty="0">
                <a:solidFill>
                  <a:srgbClr val="F9FAFD"/>
                </a:solidFill>
                <a:latin typeface="Glacial Indifference" panose="020B0604020202020204" charset="0"/>
              </a:rPr>
              <a:t>Siècle de Louis XIV</a:t>
            </a:r>
            <a:r>
              <a:rPr lang="fr-FR" sz="3500" dirty="0">
                <a:solidFill>
                  <a:srgbClr val="F9FAFD"/>
                </a:solidFill>
                <a:latin typeface="Glacial Indifference" panose="020B0604020202020204" charset="0"/>
              </a:rPr>
              <a:t> → l’auteur y « érige la statue du français langue universelle »</a:t>
            </a:r>
          </a:p>
          <a:p>
            <a:pPr marL="0" lvl="0" indent="0" algn="r">
              <a:lnSpc>
                <a:spcPct val="110000"/>
              </a:lnSpc>
              <a:spcBef>
                <a:spcPct val="0"/>
              </a:spcBef>
              <a:spcAft>
                <a:spcPts val="600"/>
              </a:spcAft>
            </a:pPr>
            <a:r>
              <a:rPr lang="fr-FR" sz="2800" i="1" dirty="0">
                <a:solidFill>
                  <a:srgbClr val="F9FAFD"/>
                </a:solidFill>
                <a:latin typeface="Glacial Indifference" panose="020B0604020202020204" charset="0"/>
              </a:rPr>
              <a:t>Nouvelle histoire de la langue française</a:t>
            </a:r>
            <a:r>
              <a:rPr lang="fr-FR" sz="2800" dirty="0">
                <a:solidFill>
                  <a:srgbClr val="F9FAFD"/>
                </a:solidFill>
                <a:latin typeface="Glacial Indifference" panose="020B0604020202020204" charset="0"/>
              </a:rPr>
              <a:t>, pp. 254-255.</a:t>
            </a:r>
          </a:p>
          <a:p>
            <a:pPr marL="0" lvl="0" indent="0" algn="just">
              <a:lnSpc>
                <a:spcPct val="110000"/>
              </a:lnSpc>
              <a:spcBef>
                <a:spcPct val="0"/>
              </a:spcBef>
              <a:spcAft>
                <a:spcPts val="600"/>
              </a:spcAft>
            </a:pPr>
            <a:r>
              <a:rPr lang="fr-FR" sz="3500" dirty="0">
                <a:solidFill>
                  <a:srgbClr val="F9FAFD"/>
                </a:solidFill>
                <a:latin typeface="Glacial Indifference" panose="020B0604020202020204" charset="0"/>
              </a:rPr>
              <a:t>	↓</a:t>
            </a:r>
          </a:p>
          <a:p>
            <a:pPr marL="0" lvl="0" indent="0" algn="just">
              <a:lnSpc>
                <a:spcPct val="110000"/>
              </a:lnSpc>
              <a:spcBef>
                <a:spcPct val="0"/>
              </a:spcBef>
              <a:spcAft>
                <a:spcPts val="1200"/>
              </a:spcAft>
            </a:pPr>
            <a:r>
              <a:rPr lang="fr-FR" sz="3500" dirty="0">
                <a:solidFill>
                  <a:srgbClr val="F9FAFD"/>
                </a:solidFill>
                <a:latin typeface="Glacial Indifference" panose="020B0604020202020204" charset="0"/>
              </a:rPr>
              <a:t>« La nation française est de toutes les nations celle qui a produit le plus de ces ouvrages. Sa langue est devenue la langue de l’Europe […]. La langue française est de toutes les langues celle qui exprime avec le plus de facilité, de netteté et de délicatesse, tous les objets de la conversation des honnêtes gens ; et par là elle contribue dans toute l’Europe à un des plus grands agréments de la vie ».</a:t>
            </a:r>
          </a:p>
          <a:p>
            <a:pPr marL="0" lvl="0" indent="0" algn="r">
              <a:spcBef>
                <a:spcPct val="0"/>
              </a:spcBef>
            </a:pPr>
            <a:r>
              <a:rPr lang="fr-FR" sz="2900" dirty="0">
                <a:solidFill>
                  <a:srgbClr val="F9FAFD"/>
                </a:solidFill>
                <a:latin typeface="Glacial Indifference" panose="020B0604020202020204" charset="0"/>
              </a:rPr>
              <a:t>Voltaire, </a:t>
            </a:r>
            <a:r>
              <a:rPr lang="fr-FR" sz="2900" i="1" dirty="0">
                <a:solidFill>
                  <a:srgbClr val="F9FAFD"/>
                </a:solidFill>
                <a:latin typeface="Glacial Indifference" panose="020B0604020202020204" charset="0"/>
              </a:rPr>
              <a:t>Siècle de Louis XIV</a:t>
            </a:r>
            <a:r>
              <a:rPr lang="fr-FR" sz="2900" dirty="0">
                <a:solidFill>
                  <a:srgbClr val="F9FAFD"/>
                </a:solidFill>
                <a:latin typeface="Glacial Indifference" panose="020B0604020202020204" charset="0"/>
              </a:rPr>
              <a:t>.</a:t>
            </a:r>
            <a:endParaRPr lang="fr-FR" sz="35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18762371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DF397480-D4CE-0CD9-7AD8-235B2E4C4218}"/>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C5F9CF98-3159-07CB-A2A4-3F648066DB8A}"/>
              </a:ext>
            </a:extLst>
          </p:cNvPr>
          <p:cNvSpPr txBox="1"/>
          <p:nvPr/>
        </p:nvSpPr>
        <p:spPr>
          <a:xfrm>
            <a:off x="952500" y="7239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D3B20BDF-BF58-71A8-8783-C78E78CFB3F8}"/>
              </a:ext>
            </a:extLst>
          </p:cNvPr>
          <p:cNvSpPr txBox="1"/>
          <p:nvPr/>
        </p:nvSpPr>
        <p:spPr>
          <a:xfrm>
            <a:off x="990600" y="2476500"/>
            <a:ext cx="16497300" cy="6601807"/>
          </a:xfrm>
          <a:prstGeom prst="rect">
            <a:avLst/>
          </a:prstGeom>
        </p:spPr>
        <p:txBody>
          <a:bodyPr wrap="square" lIns="0" tIns="0" rIns="0" bIns="0" rtlCol="0" anchor="t">
            <a:spAutoFit/>
          </a:bodyPr>
          <a:lstStyle/>
          <a:p>
            <a:pPr marL="0" lvl="0" indent="0" algn="just">
              <a:spcBef>
                <a:spcPct val="0"/>
              </a:spcBef>
              <a:spcAft>
                <a:spcPts val="600"/>
              </a:spcAft>
            </a:pPr>
            <a:r>
              <a:rPr lang="fr-FR" sz="3500" dirty="0">
                <a:solidFill>
                  <a:srgbClr val="F9FAFD"/>
                </a:solidFill>
                <a:latin typeface="Glacial Indifference" panose="020B0604020202020204" charset="0"/>
              </a:rPr>
              <a:t>Étapes de la réflexion de Voltaire sur la langue </a:t>
            </a:r>
          </a:p>
          <a:p>
            <a:pPr marL="0" lvl="0" indent="0" algn="just">
              <a:spcBef>
                <a:spcPct val="0"/>
              </a:spcBef>
              <a:spcAft>
                <a:spcPts val="600"/>
              </a:spcAft>
            </a:pPr>
            <a:r>
              <a:rPr lang="fr-FR" sz="3500" dirty="0">
                <a:solidFill>
                  <a:srgbClr val="F9FAFD"/>
                </a:solidFill>
                <a:latin typeface="Glacial Indifference" panose="020B0604020202020204" charset="0"/>
              </a:rPr>
              <a:t>	↓</a:t>
            </a:r>
          </a:p>
          <a:p>
            <a:pPr marL="0" lvl="0" indent="0" algn="just">
              <a:spcBef>
                <a:spcPct val="0"/>
              </a:spcBef>
              <a:spcAft>
                <a:spcPts val="600"/>
              </a:spcAft>
            </a:pPr>
            <a:r>
              <a:rPr lang="fr-FR" sz="3500" dirty="0">
                <a:solidFill>
                  <a:srgbClr val="F9FAFD"/>
                </a:solidFill>
                <a:latin typeface="Glacial Indifference" panose="020B0604020202020204" charset="0"/>
              </a:rPr>
              <a:t>1756 → </a:t>
            </a:r>
            <a:r>
              <a:rPr lang="fr-FR" sz="3500" u="sng" dirty="0">
                <a:solidFill>
                  <a:srgbClr val="F9FAFD"/>
                </a:solidFill>
                <a:latin typeface="Glacial Indifference" panose="020B0604020202020204" charset="0"/>
              </a:rPr>
              <a:t>notice « Des langues »</a:t>
            </a:r>
            <a:r>
              <a:rPr lang="fr-FR" sz="3500" dirty="0">
                <a:solidFill>
                  <a:srgbClr val="F9FAFD"/>
                </a:solidFill>
                <a:latin typeface="Glacial Indifference" panose="020B0604020202020204" charset="0"/>
              </a:rPr>
              <a:t> dans les </a:t>
            </a:r>
            <a:r>
              <a:rPr lang="fr-FR" sz="3500" i="1" dirty="0">
                <a:solidFill>
                  <a:srgbClr val="F9FAFD"/>
                </a:solidFill>
                <a:latin typeface="Glacial Indifference" panose="020B0604020202020204" charset="0"/>
              </a:rPr>
              <a:t>Mélanges</a:t>
            </a:r>
            <a:endParaRPr lang="fr-FR" sz="2900" dirty="0">
              <a:solidFill>
                <a:srgbClr val="F9FAFD"/>
              </a:solidFill>
              <a:latin typeface="Glacial Indifference" panose="020B0604020202020204" charset="0"/>
            </a:endParaRPr>
          </a:p>
          <a:p>
            <a:pPr marL="0" lvl="0" indent="0" algn="just">
              <a:spcBef>
                <a:spcPct val="0"/>
              </a:spcBef>
              <a:spcAft>
                <a:spcPts val="600"/>
              </a:spcAft>
            </a:pPr>
            <a:r>
              <a:rPr lang="fr-FR" sz="3500" dirty="0">
                <a:solidFill>
                  <a:srgbClr val="F9FAFD"/>
                </a:solidFill>
                <a:latin typeface="Glacial Indifference" panose="020B0604020202020204" charset="0"/>
              </a:rPr>
              <a:t>	↓</a:t>
            </a:r>
          </a:p>
          <a:p>
            <a:pPr marL="0" lvl="0" indent="0" algn="just">
              <a:lnSpc>
                <a:spcPct val="110000"/>
              </a:lnSpc>
              <a:spcBef>
                <a:spcPct val="0"/>
              </a:spcBef>
              <a:spcAft>
                <a:spcPts val="1200"/>
              </a:spcAft>
            </a:pPr>
            <a:r>
              <a:rPr lang="fr-FR" sz="3500" dirty="0">
                <a:solidFill>
                  <a:srgbClr val="F9FAFD"/>
                </a:solidFill>
                <a:latin typeface="Glacial Indifference" panose="020B0604020202020204" charset="0"/>
              </a:rPr>
              <a:t>« Toute langue étant imparfaite, il ne s’ensuit pas qu’on doive la changer. Il faut absolument s’en tenir à la manière dont les bons auteurs l’ont parlée ; et quand on a un nombre suffisant d’auteurs approuvés, la langue est fixée. Ainsi on ne peut plus rien changer à l’italien, à l’espagnol, à l’anglais, au français sans les corrompre. La raison est claire ; c’est qu’on rendrait bientôt inintelligibles les livres qui font l’instruction et le plaisir des nations ».</a:t>
            </a:r>
          </a:p>
          <a:p>
            <a:pPr marL="0" lvl="0" indent="0" algn="r">
              <a:spcBef>
                <a:spcPct val="0"/>
              </a:spcBef>
            </a:pPr>
            <a:r>
              <a:rPr lang="fr-FR" sz="2800" dirty="0">
                <a:solidFill>
                  <a:srgbClr val="F9FAFD"/>
                </a:solidFill>
                <a:latin typeface="Glacial Indifference" panose="020B0604020202020204" charset="0"/>
              </a:rPr>
              <a:t>Voltaire, « Des langues », </a:t>
            </a:r>
            <a:r>
              <a:rPr lang="fr-FR" sz="2800" i="1" dirty="0">
                <a:solidFill>
                  <a:srgbClr val="F9FAFD"/>
                </a:solidFill>
                <a:latin typeface="Glacial Indifference" panose="020B0604020202020204" charset="0"/>
              </a:rPr>
              <a:t>Mélanges.</a:t>
            </a:r>
            <a:endParaRPr lang="fr-FR" sz="2800" dirty="0">
              <a:solidFill>
                <a:srgbClr val="F9FAFD"/>
              </a:solidFill>
              <a:latin typeface="Glacial Indifference" panose="020B0604020202020204" charset="0"/>
            </a:endParaRPr>
          </a:p>
        </p:txBody>
      </p:sp>
    </p:spTree>
    <p:extLst>
      <p:ext uri="{BB962C8B-B14F-4D97-AF65-F5344CB8AC3E}">
        <p14:creationId xmlns:p14="http://schemas.microsoft.com/office/powerpoint/2010/main" val="910276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F182689-1B19-1610-0169-907CBDD40CA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C597CBA5-B0A5-BDFD-858D-BD8C66C72368}"/>
              </a:ext>
            </a:extLst>
          </p:cNvPr>
          <p:cNvSpPr txBox="1"/>
          <p:nvPr/>
        </p:nvSpPr>
        <p:spPr>
          <a:xfrm>
            <a:off x="1028700" y="1058638"/>
            <a:ext cx="12839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La naissance du français </a:t>
            </a:r>
          </a:p>
        </p:txBody>
      </p:sp>
      <p:sp>
        <p:nvSpPr>
          <p:cNvPr id="3" name="TextBox 3">
            <a:extLst>
              <a:ext uri="{FF2B5EF4-FFF2-40B4-BE49-F238E27FC236}">
                <a16:creationId xmlns:a16="http://schemas.microsoft.com/office/drawing/2014/main" id="{C517F1F8-D141-F2B0-EB5B-F836C7F9107B}"/>
              </a:ext>
            </a:extLst>
          </p:cNvPr>
          <p:cNvSpPr txBox="1"/>
          <p:nvPr/>
        </p:nvSpPr>
        <p:spPr>
          <a:xfrm>
            <a:off x="1028700" y="2900958"/>
            <a:ext cx="16149733" cy="2800767"/>
          </a:xfrm>
          <a:prstGeom prst="rect">
            <a:avLst/>
          </a:prstGeom>
        </p:spPr>
        <p:txBody>
          <a:bodyPr wrap="square" lIns="0" tIns="0" rIns="0" bIns="0" rtlCol="0" anchor="t">
            <a:spAutoFit/>
          </a:bodyPr>
          <a:lstStyle/>
          <a:p>
            <a:pPr marL="0" lvl="0" indent="0" algn="just">
              <a:spcBef>
                <a:spcPct val="0"/>
              </a:spcBef>
              <a:spcAft>
                <a:spcPts val="1200"/>
              </a:spcAft>
            </a:pPr>
            <a:r>
              <a:rPr lang="fr-FR" sz="3800" u="sng" dirty="0">
                <a:solidFill>
                  <a:srgbClr val="F9FAFD"/>
                </a:solidFill>
                <a:latin typeface="Glacial Indifference" panose="020B0604020202020204" charset="0"/>
              </a:rPr>
              <a:t>Premières formes</a:t>
            </a:r>
            <a:r>
              <a:rPr lang="fr-FR" sz="3800" u="none" dirty="0">
                <a:solidFill>
                  <a:srgbClr val="F9FAFD"/>
                </a:solidFill>
                <a:latin typeface="Glacial Indifference" panose="020B0604020202020204" charset="0"/>
              </a:rPr>
              <a:t> du français </a:t>
            </a:r>
            <a:r>
              <a:rPr lang="fr-FR" sz="3800" dirty="0">
                <a:solidFill>
                  <a:srgbClr val="F9FAFD"/>
                </a:solidFill>
                <a:latin typeface="Glacial Indifference" panose="020B0604020202020204" charset="0"/>
              </a:rPr>
              <a:t>→</a:t>
            </a:r>
            <a:r>
              <a:rPr lang="fr-FR" sz="3800" u="none" dirty="0">
                <a:solidFill>
                  <a:srgbClr val="F9FAFD"/>
                </a:solidFill>
                <a:latin typeface="Glacial Indifference" panose="020B0604020202020204" charset="0"/>
              </a:rPr>
              <a:t> au </a:t>
            </a:r>
            <a:r>
              <a:rPr lang="fr-FR" sz="3800" u="sng" dirty="0">
                <a:solidFill>
                  <a:srgbClr val="F9FAFD"/>
                </a:solidFill>
                <a:latin typeface="Glacial Indifference" panose="020B0604020202020204" charset="0"/>
              </a:rPr>
              <a:t>tournant du VIII</a:t>
            </a:r>
            <a:r>
              <a:rPr lang="fr-FR" sz="3800" u="sng" baseline="30000" dirty="0">
                <a:solidFill>
                  <a:srgbClr val="F9FAFD"/>
                </a:solidFill>
                <a:latin typeface="Glacial Indifference" panose="020B0604020202020204" charset="0"/>
              </a:rPr>
              <a:t>ème</a:t>
            </a:r>
            <a:r>
              <a:rPr lang="fr-FR" sz="3800" u="sng" dirty="0">
                <a:solidFill>
                  <a:srgbClr val="F9FAFD"/>
                </a:solidFill>
                <a:latin typeface="Glacial Indifference" panose="020B0604020202020204" charset="0"/>
              </a:rPr>
              <a:t> et IX</a:t>
            </a:r>
            <a:r>
              <a:rPr lang="fr-FR" sz="3800" u="sng" baseline="30000" dirty="0">
                <a:solidFill>
                  <a:srgbClr val="F9FAFD"/>
                </a:solidFill>
                <a:latin typeface="Glacial Indifference" panose="020B0604020202020204" charset="0"/>
              </a:rPr>
              <a:t>ème</a:t>
            </a:r>
            <a:r>
              <a:rPr lang="fr-FR" sz="3800" u="sng" dirty="0">
                <a:solidFill>
                  <a:srgbClr val="F9FAFD"/>
                </a:solidFill>
                <a:latin typeface="Glacial Indifference" panose="020B0604020202020204" charset="0"/>
              </a:rPr>
              <a:t> siècle</a:t>
            </a:r>
            <a:r>
              <a:rPr lang="fr-FR" sz="3800" dirty="0">
                <a:solidFill>
                  <a:srgbClr val="F9FAFD"/>
                </a:solidFill>
                <a:latin typeface="Glacial Indifference" panose="020B0604020202020204" charset="0"/>
              </a:rPr>
              <a:t> :</a:t>
            </a:r>
            <a:endParaRPr lang="fr-FR" sz="3800" u="none" dirty="0">
              <a:solidFill>
                <a:srgbClr val="F9FAFD"/>
              </a:solidFill>
              <a:latin typeface="Glacial Indifference" panose="020B0604020202020204" charset="0"/>
            </a:endParaRPr>
          </a:p>
          <a:p>
            <a:pPr marL="0" lvl="0" indent="0" algn="just">
              <a:spcBef>
                <a:spcPct val="0"/>
              </a:spcBef>
              <a:spcAft>
                <a:spcPts val="1200"/>
              </a:spcAft>
            </a:pPr>
            <a:r>
              <a:rPr lang="fr-FR" sz="3800" u="none" dirty="0">
                <a:solidFill>
                  <a:srgbClr val="F9FAFD"/>
                </a:solidFill>
                <a:latin typeface="Glacial Indifference" panose="020B0604020202020204" charset="0"/>
              </a:rPr>
              <a:t>	↓</a:t>
            </a:r>
          </a:p>
          <a:p>
            <a:pPr marL="571500" lvl="0" indent="-571500" algn="just">
              <a:spcBef>
                <a:spcPct val="0"/>
              </a:spcBef>
              <a:spcAft>
                <a:spcPts val="1200"/>
              </a:spcAft>
              <a:buFont typeface="Arial" panose="020B0604020202020204" pitchFamily="34" charset="0"/>
              <a:buChar char="•"/>
            </a:pPr>
            <a:r>
              <a:rPr lang="fr-FR" sz="3800" u="none" dirty="0">
                <a:solidFill>
                  <a:srgbClr val="F9FAFD"/>
                </a:solidFill>
                <a:latin typeface="Glacial Indifference" panose="020B0604020202020204" charset="0"/>
              </a:rPr>
              <a:t>territoire extrêmement réduit </a:t>
            </a:r>
            <a:r>
              <a:rPr lang="fr-FR" sz="3800" dirty="0">
                <a:solidFill>
                  <a:srgbClr val="F9FAFD"/>
                </a:solidFill>
                <a:latin typeface="Glacial Indifference" panose="020B0604020202020204" charset="0"/>
              </a:rPr>
              <a:t>→ </a:t>
            </a:r>
            <a:r>
              <a:rPr lang="fr-FR" sz="3800" u="none" dirty="0">
                <a:solidFill>
                  <a:srgbClr val="F9FAFD"/>
                </a:solidFill>
                <a:latin typeface="Glacial Indifference" panose="020B0604020202020204" charset="0"/>
              </a:rPr>
              <a:t>régions d'Orléans, de Paris et de Senlis </a:t>
            </a:r>
          </a:p>
          <a:p>
            <a:pPr marL="571500" lvl="0" indent="-571500" algn="just">
              <a:spcBef>
                <a:spcPct val="0"/>
              </a:spcBef>
              <a:buFont typeface="Arial" panose="020B0604020202020204" pitchFamily="34" charset="0"/>
              <a:buChar char="•"/>
            </a:pPr>
            <a:r>
              <a:rPr lang="fr-FR" sz="3800" u="none" dirty="0">
                <a:solidFill>
                  <a:srgbClr val="F9FAFD"/>
                </a:solidFill>
                <a:latin typeface="Glacial Indifference" panose="020B0604020202020204" charset="0"/>
              </a:rPr>
              <a:t>parlées uniquement par les </a:t>
            </a:r>
            <a:r>
              <a:rPr lang="fr-FR" sz="3800" u="sng" dirty="0">
                <a:solidFill>
                  <a:srgbClr val="F9FAFD"/>
                </a:solidFill>
                <a:latin typeface="Glacial Indifference" panose="020B0604020202020204" charset="0"/>
              </a:rPr>
              <a:t>couches supérieures de la population</a:t>
            </a:r>
          </a:p>
        </p:txBody>
      </p:sp>
      <p:grpSp>
        <p:nvGrpSpPr>
          <p:cNvPr id="7" name="Group 7">
            <a:extLst>
              <a:ext uri="{FF2B5EF4-FFF2-40B4-BE49-F238E27FC236}">
                <a16:creationId xmlns:a16="http://schemas.microsoft.com/office/drawing/2014/main" id="{1B9DFD7E-C221-6496-03A1-E2635A45003D}"/>
              </a:ext>
            </a:extLst>
          </p:cNvPr>
          <p:cNvGrpSpPr/>
          <p:nvPr/>
        </p:nvGrpSpPr>
        <p:grpSpPr>
          <a:xfrm>
            <a:off x="228600" y="6210300"/>
            <a:ext cx="17907000" cy="1123936"/>
            <a:chOff x="0" y="-28575"/>
            <a:chExt cx="10139033" cy="1498581"/>
          </a:xfrm>
        </p:grpSpPr>
        <p:sp>
          <p:nvSpPr>
            <p:cNvPr id="8" name="TextBox 8">
              <a:extLst>
                <a:ext uri="{FF2B5EF4-FFF2-40B4-BE49-F238E27FC236}">
                  <a16:creationId xmlns:a16="http://schemas.microsoft.com/office/drawing/2014/main" id="{195CCABF-C110-2490-A427-4B4EF764F206}"/>
                </a:ext>
              </a:extLst>
            </p:cNvPr>
            <p:cNvSpPr txBox="1"/>
            <p:nvPr/>
          </p:nvSpPr>
          <p:spPr>
            <a:xfrm>
              <a:off x="0" y="-28575"/>
              <a:ext cx="10139033" cy="671124"/>
            </a:xfrm>
            <a:prstGeom prst="rect">
              <a:avLst/>
            </a:prstGeom>
          </p:spPr>
          <p:txBody>
            <a:bodyPr wrap="square" lIns="0" tIns="0" rIns="0" bIns="0" rtlCol="0" anchor="t">
              <a:spAutoFit/>
            </a:bodyPr>
            <a:lstStyle/>
            <a:p>
              <a:pPr marL="0" lvl="0" indent="0">
                <a:lnSpc>
                  <a:spcPts val="3900"/>
                </a:lnSpc>
              </a:pPr>
              <a:endParaRPr lang="fr-FR" sz="4000" u="none" dirty="0">
                <a:solidFill>
                  <a:srgbClr val="F9FAFD"/>
                </a:solidFill>
                <a:latin typeface="Glacial Indifference" panose="020B0604020202020204" charset="0"/>
              </a:endParaRPr>
            </a:p>
          </p:txBody>
        </p:sp>
        <p:sp>
          <p:nvSpPr>
            <p:cNvPr id="9" name="TextBox 9">
              <a:extLst>
                <a:ext uri="{FF2B5EF4-FFF2-40B4-BE49-F238E27FC236}">
                  <a16:creationId xmlns:a16="http://schemas.microsoft.com/office/drawing/2014/main" id="{7BF558A7-5798-EE9D-38FC-DCCD40FE9E26}"/>
                </a:ext>
              </a:extLst>
            </p:cNvPr>
            <p:cNvSpPr txBox="1"/>
            <p:nvPr/>
          </p:nvSpPr>
          <p:spPr>
            <a:xfrm>
              <a:off x="0" y="953625"/>
              <a:ext cx="9597080" cy="516381"/>
            </a:xfrm>
            <a:prstGeom prst="rect">
              <a:avLst/>
            </a:prstGeom>
          </p:spPr>
          <p:txBody>
            <a:bodyPr lIns="0" tIns="0" rIns="0" bIns="0" rtlCol="0" anchor="t">
              <a:spAutoFit/>
            </a:bodyPr>
            <a:lstStyle/>
            <a:p>
              <a:pPr marL="0" lvl="0" indent="0">
                <a:lnSpc>
                  <a:spcPts val="3219"/>
                </a:lnSpc>
                <a:spcBef>
                  <a:spcPct val="0"/>
                </a:spcBef>
              </a:pPr>
              <a:endParaRPr lang="fr-FR" sz="2299" u="none" dirty="0">
                <a:solidFill>
                  <a:srgbClr val="F9FAFD"/>
                </a:solidFill>
                <a:latin typeface="Glacial Indifference" panose="020B0604020202020204" charset="0"/>
              </a:endParaRPr>
            </a:p>
          </p:txBody>
        </p:sp>
      </p:grpSp>
    </p:spTree>
    <p:extLst>
      <p:ext uri="{BB962C8B-B14F-4D97-AF65-F5344CB8AC3E}">
        <p14:creationId xmlns:p14="http://schemas.microsoft.com/office/powerpoint/2010/main" val="6963740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0A8ED20-E297-ABFF-1A13-89113C88052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DF8FAB3-9F91-B2F3-DE55-516BA7F9DD28}"/>
              </a:ext>
            </a:extLst>
          </p:cNvPr>
          <p:cNvSpPr txBox="1"/>
          <p:nvPr/>
        </p:nvSpPr>
        <p:spPr>
          <a:xfrm>
            <a:off x="876300" y="890786"/>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42AAB683-66B5-ADE4-0E93-354117491277}"/>
              </a:ext>
            </a:extLst>
          </p:cNvPr>
          <p:cNvSpPr txBox="1"/>
          <p:nvPr/>
        </p:nvSpPr>
        <p:spPr>
          <a:xfrm>
            <a:off x="990600" y="2593687"/>
            <a:ext cx="16497300" cy="5524589"/>
          </a:xfrm>
          <a:prstGeom prst="rect">
            <a:avLst/>
          </a:prstGeom>
        </p:spPr>
        <p:txBody>
          <a:bodyPr wrap="square" lIns="0" tIns="0" rIns="0" bIns="0" rtlCol="0" anchor="t">
            <a:spAutoFit/>
          </a:bodyPr>
          <a:lstStyle/>
          <a:p>
            <a:pPr marL="0" lvl="0" indent="0" algn="just">
              <a:spcBef>
                <a:spcPct val="0"/>
              </a:spcBef>
              <a:spcAft>
                <a:spcPts val="600"/>
              </a:spcAft>
            </a:pPr>
            <a:r>
              <a:rPr lang="fr-FR" sz="3500" dirty="0">
                <a:solidFill>
                  <a:srgbClr val="F9FAFD"/>
                </a:solidFill>
                <a:latin typeface="Glacial Indifference" panose="020B0604020202020204" charset="0"/>
              </a:rPr>
              <a:t>Étapes de la réflexion de Voltaire sur la langue </a:t>
            </a:r>
          </a:p>
          <a:p>
            <a:pPr marL="0" lvl="0" indent="0" algn="just">
              <a:spcBef>
                <a:spcPct val="0"/>
              </a:spcBef>
              <a:spcAft>
                <a:spcPts val="600"/>
              </a:spcAft>
            </a:pPr>
            <a:r>
              <a:rPr lang="fr-FR" sz="3500" dirty="0">
                <a:solidFill>
                  <a:srgbClr val="F9FAFD"/>
                </a:solidFill>
                <a:latin typeface="Glacial Indifference" panose="020B0604020202020204" charset="0"/>
              </a:rPr>
              <a:t>	↓</a:t>
            </a:r>
          </a:p>
          <a:p>
            <a:pPr marL="0" lvl="0" indent="0" algn="just">
              <a:lnSpc>
                <a:spcPct val="110000"/>
              </a:lnSpc>
              <a:spcBef>
                <a:spcPct val="0"/>
              </a:spcBef>
              <a:spcAft>
                <a:spcPts val="600"/>
              </a:spcAft>
            </a:pPr>
            <a:r>
              <a:rPr lang="fr-FR" sz="3500" dirty="0">
                <a:solidFill>
                  <a:srgbClr val="F9FAFD"/>
                </a:solidFill>
                <a:latin typeface="Glacial Indifference" panose="020B0604020202020204" charset="0"/>
              </a:rPr>
              <a:t>1757 → </a:t>
            </a:r>
            <a:r>
              <a:rPr lang="fr-FR" sz="3500" u="sng" dirty="0">
                <a:solidFill>
                  <a:srgbClr val="F9FAFD"/>
                </a:solidFill>
                <a:latin typeface="Glacial Indifference" panose="020B0604020202020204" charset="0"/>
              </a:rPr>
              <a:t>article « Français »</a:t>
            </a:r>
            <a:r>
              <a:rPr lang="fr-FR" sz="3500" dirty="0">
                <a:solidFill>
                  <a:srgbClr val="F9FAFD"/>
                </a:solidFill>
                <a:latin typeface="Glacial Indifference" panose="020B0604020202020204" charset="0"/>
              </a:rPr>
              <a:t> dans l’</a:t>
            </a:r>
            <a:r>
              <a:rPr lang="fr-FR" sz="3500" i="1" dirty="0">
                <a:solidFill>
                  <a:srgbClr val="F9FAFD"/>
                </a:solidFill>
                <a:latin typeface="Glacial Indifference" panose="020B0604020202020204" charset="0"/>
              </a:rPr>
              <a:t>Encyclopédie ou dictionnaire raisonné des arts, des sciences et des métiers</a:t>
            </a:r>
            <a:endParaRPr lang="fr-FR" sz="2900" i="1" dirty="0">
              <a:solidFill>
                <a:srgbClr val="F9FAFD"/>
              </a:solidFill>
              <a:latin typeface="Glacial Indifference" panose="020B0604020202020204" charset="0"/>
            </a:endParaRPr>
          </a:p>
          <a:p>
            <a:pPr marL="0" lvl="0" indent="0" algn="just">
              <a:lnSpc>
                <a:spcPct val="110000"/>
              </a:lnSpc>
              <a:spcBef>
                <a:spcPct val="0"/>
              </a:spcBef>
              <a:spcAft>
                <a:spcPts val="600"/>
              </a:spcAft>
            </a:pPr>
            <a:r>
              <a:rPr lang="fr-FR" sz="3500" dirty="0">
                <a:solidFill>
                  <a:srgbClr val="F9FAFD"/>
                </a:solidFill>
                <a:latin typeface="Glacial Indifference" panose="020B0604020202020204" charset="0"/>
              </a:rPr>
              <a:t>	↓</a:t>
            </a:r>
          </a:p>
          <a:p>
            <a:pPr marL="0" lvl="0" indent="0" algn="just">
              <a:lnSpc>
                <a:spcPct val="110000"/>
              </a:lnSpc>
              <a:spcBef>
                <a:spcPct val="0"/>
              </a:spcBef>
              <a:spcAft>
                <a:spcPts val="1200"/>
              </a:spcAft>
            </a:pPr>
            <a:r>
              <a:rPr lang="fr-FR" sz="3500" dirty="0">
                <a:solidFill>
                  <a:srgbClr val="F9FAFD"/>
                </a:solidFill>
                <a:latin typeface="Glacial Indifference" panose="020B0604020202020204" charset="0"/>
              </a:rPr>
              <a:t>« Quelques changemens que le temps et le caprice lui préparent [à la langue], les bons auteurs du dix-septième et du dix-huitième siècles serviront toujours de modèle ».</a:t>
            </a:r>
          </a:p>
          <a:p>
            <a:pPr marL="0" lvl="0" indent="0" algn="r">
              <a:spcBef>
                <a:spcPct val="0"/>
              </a:spcBef>
            </a:pPr>
            <a:r>
              <a:rPr lang="fr-FR" sz="2800" dirty="0">
                <a:solidFill>
                  <a:srgbClr val="F9FAFD"/>
                </a:solidFill>
                <a:latin typeface="Glacial Indifference" panose="020B0604020202020204" charset="0"/>
              </a:rPr>
              <a:t>Voltaire, « Français », </a:t>
            </a:r>
            <a:r>
              <a:rPr lang="fr-FR" sz="2800" i="1" dirty="0">
                <a:solidFill>
                  <a:srgbClr val="F9FAFD"/>
                </a:solidFill>
                <a:latin typeface="Glacial Indifference" panose="020B0604020202020204" charset="0"/>
              </a:rPr>
              <a:t>Encyclopédie</a:t>
            </a:r>
            <a:r>
              <a:rPr lang="fr-FR" sz="2800" dirty="0">
                <a:solidFill>
                  <a:srgbClr val="F9FAFD"/>
                </a:solidFill>
                <a:latin typeface="Glacial Indifference" panose="020B0604020202020204" charset="0"/>
              </a:rPr>
              <a:t>.</a:t>
            </a:r>
          </a:p>
        </p:txBody>
      </p:sp>
    </p:spTree>
    <p:extLst>
      <p:ext uri="{BB962C8B-B14F-4D97-AF65-F5344CB8AC3E}">
        <p14:creationId xmlns:p14="http://schemas.microsoft.com/office/powerpoint/2010/main" val="28282798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669EDE63-1BF6-66ED-A5EC-4E7A7593DD2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7ED032E-D8D5-7DA2-5D9C-4DBAFB5A453F}"/>
              </a:ext>
            </a:extLst>
          </p:cNvPr>
          <p:cNvSpPr txBox="1"/>
          <p:nvPr/>
        </p:nvSpPr>
        <p:spPr>
          <a:xfrm>
            <a:off x="952500" y="9525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82781B6F-8C75-45F5-85E6-483BA443910D}"/>
              </a:ext>
            </a:extLst>
          </p:cNvPr>
          <p:cNvSpPr txBox="1"/>
          <p:nvPr/>
        </p:nvSpPr>
        <p:spPr>
          <a:xfrm>
            <a:off x="1028700" y="2705100"/>
            <a:ext cx="16497300" cy="4524315"/>
          </a:xfrm>
          <a:prstGeom prst="rect">
            <a:avLst/>
          </a:prstGeom>
        </p:spPr>
        <p:txBody>
          <a:bodyPr wrap="square" lIns="0" tIns="0" rIns="0" bIns="0" rtlCol="0" anchor="t">
            <a:spAutoFit/>
          </a:bodyPr>
          <a:lstStyle/>
          <a:p>
            <a:pPr marL="0" lvl="0" indent="0" algn="just">
              <a:lnSpc>
                <a:spcPct val="110000"/>
              </a:lnSpc>
              <a:spcBef>
                <a:spcPct val="0"/>
              </a:spcBef>
              <a:spcAft>
                <a:spcPts val="600"/>
              </a:spcAft>
            </a:pPr>
            <a:r>
              <a:rPr lang="fr-FR" sz="3500" dirty="0">
                <a:solidFill>
                  <a:srgbClr val="F9FAFD"/>
                </a:solidFill>
                <a:latin typeface="Glacial Indifference" panose="020B0604020202020204" charset="0"/>
              </a:rPr>
              <a:t>Étapes de la réflexion de Voltaire sur la langue </a:t>
            </a:r>
          </a:p>
          <a:p>
            <a:pPr marL="0" lvl="0" indent="0" algn="just">
              <a:lnSpc>
                <a:spcPct val="110000"/>
              </a:lnSpc>
              <a:spcBef>
                <a:spcPct val="0"/>
              </a:spcBef>
              <a:spcAft>
                <a:spcPts val="600"/>
              </a:spcAft>
            </a:pPr>
            <a:r>
              <a:rPr lang="fr-FR" sz="3500" dirty="0">
                <a:solidFill>
                  <a:srgbClr val="F9FAFD"/>
                </a:solidFill>
                <a:latin typeface="Glacial Indifference" panose="020B0604020202020204" charset="0"/>
              </a:rPr>
              <a:t>	↓</a:t>
            </a:r>
          </a:p>
          <a:p>
            <a:pPr marL="0" lvl="0" indent="0" algn="just">
              <a:lnSpc>
                <a:spcPct val="110000"/>
              </a:lnSpc>
              <a:spcBef>
                <a:spcPct val="0"/>
              </a:spcBef>
              <a:spcAft>
                <a:spcPts val="600"/>
              </a:spcAft>
            </a:pPr>
            <a:r>
              <a:rPr lang="fr-FR" sz="3500" dirty="0">
                <a:solidFill>
                  <a:srgbClr val="F9FAFD"/>
                </a:solidFill>
                <a:latin typeface="Glacial Indifference" panose="020B0604020202020204" charset="0"/>
              </a:rPr>
              <a:t>1771 → </a:t>
            </a:r>
            <a:r>
              <a:rPr lang="fr-FR" sz="3500" u="sng" dirty="0">
                <a:solidFill>
                  <a:srgbClr val="F9FAFD"/>
                </a:solidFill>
                <a:latin typeface="Glacial Indifference" panose="020B0604020202020204" charset="0"/>
              </a:rPr>
              <a:t>entrée « Langues »</a:t>
            </a:r>
            <a:r>
              <a:rPr lang="fr-FR" sz="3500" dirty="0">
                <a:solidFill>
                  <a:srgbClr val="F9FAFD"/>
                </a:solidFill>
                <a:latin typeface="Glacial Indifference" panose="020B0604020202020204" charset="0"/>
              </a:rPr>
              <a:t> dans les </a:t>
            </a:r>
            <a:r>
              <a:rPr lang="fr-FR" sz="3500" i="1" dirty="0">
                <a:solidFill>
                  <a:srgbClr val="F9FAFD"/>
                </a:solidFill>
                <a:latin typeface="Glacial Indifference" panose="020B0604020202020204" charset="0"/>
              </a:rPr>
              <a:t>Questions sur l’Encyclopédie </a:t>
            </a:r>
            <a:endParaRPr lang="fr-FR" sz="2900" i="1" dirty="0">
              <a:solidFill>
                <a:srgbClr val="F9FAFD"/>
              </a:solidFill>
              <a:latin typeface="Glacial Indifference" panose="020B0604020202020204" charset="0"/>
            </a:endParaRPr>
          </a:p>
          <a:p>
            <a:pPr marL="0" lvl="0" indent="0" algn="just">
              <a:lnSpc>
                <a:spcPct val="110000"/>
              </a:lnSpc>
              <a:spcBef>
                <a:spcPct val="0"/>
              </a:spcBef>
              <a:spcAft>
                <a:spcPts val="600"/>
              </a:spcAft>
            </a:pPr>
            <a:r>
              <a:rPr lang="fr-FR" sz="3500" dirty="0">
                <a:solidFill>
                  <a:srgbClr val="F9FAFD"/>
                </a:solidFill>
                <a:latin typeface="Glacial Indifference" panose="020B0604020202020204" charset="0"/>
              </a:rPr>
              <a:t>	↓</a:t>
            </a:r>
          </a:p>
          <a:p>
            <a:pPr marL="0" lvl="0" indent="0" algn="just">
              <a:lnSpc>
                <a:spcPct val="110000"/>
              </a:lnSpc>
              <a:spcBef>
                <a:spcPct val="0"/>
              </a:spcBef>
              <a:spcAft>
                <a:spcPts val="1800"/>
              </a:spcAft>
            </a:pPr>
            <a:r>
              <a:rPr lang="fr-FR" sz="3500" dirty="0">
                <a:solidFill>
                  <a:srgbClr val="F9FAFD"/>
                </a:solidFill>
                <a:latin typeface="Glacial Indifference" panose="020B0604020202020204" charset="0"/>
              </a:rPr>
              <a:t>« Trois choses sont absolument nécessaires, régularité, clarté, élégance. Avec les deux premières on parvient à ne pas écrire mal ; avec la troisième on écrit bien ».</a:t>
            </a:r>
          </a:p>
          <a:p>
            <a:pPr marL="0" lvl="0" indent="0" algn="r">
              <a:spcBef>
                <a:spcPct val="0"/>
              </a:spcBef>
            </a:pPr>
            <a:r>
              <a:rPr lang="fr-FR" sz="2800" dirty="0">
                <a:solidFill>
                  <a:srgbClr val="F9FAFD"/>
                </a:solidFill>
                <a:latin typeface="Glacial Indifference" panose="020B0604020202020204" charset="0"/>
              </a:rPr>
              <a:t>Voltaire, « Langues », </a:t>
            </a:r>
            <a:r>
              <a:rPr lang="fr-FR" sz="2800" i="1" dirty="0">
                <a:solidFill>
                  <a:srgbClr val="F9FAFD"/>
                </a:solidFill>
                <a:latin typeface="Glacial Indifference" panose="020B0604020202020204" charset="0"/>
              </a:rPr>
              <a:t>Questions sur l’Encyclopédie</a:t>
            </a:r>
            <a:r>
              <a:rPr lang="fr-FR" sz="2800" dirty="0">
                <a:solidFill>
                  <a:srgbClr val="F9FAFD"/>
                </a:solidFill>
                <a:latin typeface="Glacial Indifference" panose="020B0604020202020204" charset="0"/>
              </a:rPr>
              <a:t>.</a:t>
            </a:r>
          </a:p>
        </p:txBody>
      </p:sp>
    </p:spTree>
    <p:extLst>
      <p:ext uri="{BB962C8B-B14F-4D97-AF65-F5344CB8AC3E}">
        <p14:creationId xmlns:p14="http://schemas.microsoft.com/office/powerpoint/2010/main" val="41368888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B03918E-E4D7-FEFA-32F8-58E5565401E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165DD7C-B174-48D5-08CD-9453D8183C11}"/>
              </a:ext>
            </a:extLst>
          </p:cNvPr>
          <p:cNvSpPr txBox="1"/>
          <p:nvPr/>
        </p:nvSpPr>
        <p:spPr>
          <a:xfrm>
            <a:off x="457200" y="3429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C92BF953-AA86-1693-71DC-7F6CAFE4A0AA}"/>
              </a:ext>
            </a:extLst>
          </p:cNvPr>
          <p:cNvSpPr txBox="1"/>
          <p:nvPr/>
        </p:nvSpPr>
        <p:spPr>
          <a:xfrm>
            <a:off x="457200" y="2511504"/>
            <a:ext cx="9052880" cy="1107996"/>
          </a:xfrm>
          <a:prstGeom prst="rect">
            <a:avLst/>
          </a:prstGeom>
        </p:spPr>
        <p:txBody>
          <a:bodyPr wrap="square" lIns="0" tIns="0" rIns="0" bIns="0" rtlCol="0" anchor="t">
            <a:spAutoFit/>
          </a:bodyPr>
          <a:lstStyle/>
          <a:p>
            <a:pPr marL="0" lvl="0" indent="0" algn="just">
              <a:spcBef>
                <a:spcPct val="0"/>
              </a:spcBef>
            </a:pPr>
            <a:r>
              <a:rPr lang="fr-FR" sz="3600" u="sng" dirty="0">
                <a:solidFill>
                  <a:srgbClr val="F9FAFD"/>
                </a:solidFill>
                <a:latin typeface="Glacial Indifference" panose="020B0604020202020204" charset="0"/>
              </a:rPr>
              <a:t>Encyclopédie ou Dictionnaire raisonné des sciences, des arts et des métiers </a:t>
            </a:r>
          </a:p>
        </p:txBody>
      </p:sp>
      <p:pic>
        <p:nvPicPr>
          <p:cNvPr id="9" name="Immagine 8">
            <a:extLst>
              <a:ext uri="{FF2B5EF4-FFF2-40B4-BE49-F238E27FC236}">
                <a16:creationId xmlns:a16="http://schemas.microsoft.com/office/drawing/2014/main" id="{1C112FD0-F92E-7C46-1529-AFC0166431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200" y="355499"/>
            <a:ext cx="5867400" cy="9588601"/>
          </a:xfrm>
          <a:prstGeom prst="rect">
            <a:avLst/>
          </a:prstGeom>
        </p:spPr>
      </p:pic>
    </p:spTree>
    <p:extLst>
      <p:ext uri="{BB962C8B-B14F-4D97-AF65-F5344CB8AC3E}">
        <p14:creationId xmlns:p14="http://schemas.microsoft.com/office/powerpoint/2010/main" val="31771332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C7F83DD-DDB3-2596-F6AB-D8DCCD7E4238}"/>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63EAC27-AAFD-3DC4-A74B-4E579330F65A}"/>
              </a:ext>
            </a:extLst>
          </p:cNvPr>
          <p:cNvSpPr txBox="1"/>
          <p:nvPr/>
        </p:nvSpPr>
        <p:spPr>
          <a:xfrm>
            <a:off x="990600" y="7239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14195D64-89F2-7C2C-5DE3-844966D26B71}"/>
              </a:ext>
            </a:extLst>
          </p:cNvPr>
          <p:cNvSpPr txBox="1"/>
          <p:nvPr/>
        </p:nvSpPr>
        <p:spPr>
          <a:xfrm>
            <a:off x="1028700" y="2400300"/>
            <a:ext cx="16497300" cy="6850593"/>
          </a:xfrm>
          <a:prstGeom prst="rect">
            <a:avLst/>
          </a:prstGeom>
        </p:spPr>
        <p:txBody>
          <a:bodyPr wrap="square" lIns="0" tIns="0" rIns="0" bIns="0" rtlCol="0" anchor="t">
            <a:spAutoFit/>
          </a:bodyPr>
          <a:lstStyle/>
          <a:p>
            <a:pPr marL="0" lvl="0" indent="0" algn="just">
              <a:spcBef>
                <a:spcPct val="0"/>
              </a:spcBef>
              <a:spcAft>
                <a:spcPts val="3000"/>
              </a:spcAft>
            </a:pPr>
            <a:r>
              <a:rPr lang="fr-FR" sz="3600" u="sng" dirty="0">
                <a:solidFill>
                  <a:srgbClr val="F9FAFD"/>
                </a:solidFill>
                <a:latin typeface="Glacial Indifference" panose="020B0604020202020204" charset="0"/>
              </a:rPr>
              <a:t>Encyclopédie ou Dictionnaire raisonné des sciences, des arts et des métiers</a:t>
            </a:r>
            <a:r>
              <a:rPr lang="fr-FR" sz="3600" dirty="0">
                <a:solidFill>
                  <a:srgbClr val="F9FAFD"/>
                </a:solidFill>
                <a:latin typeface="Glacial Indifference" panose="020B0604020202020204" charset="0"/>
              </a:rPr>
              <a:t> :</a:t>
            </a:r>
          </a:p>
          <a:p>
            <a:pPr marL="457200" lvl="0" indent="-457200" algn="just">
              <a:lnSpc>
                <a:spcPct val="110000"/>
              </a:lnSpc>
              <a:spcBef>
                <a:spcPct val="0"/>
              </a:spcBef>
              <a:spcAft>
                <a:spcPts val="1200"/>
              </a:spcAft>
              <a:buFont typeface="Arial" panose="020B0604020202020204" pitchFamily="34" charset="0"/>
              <a:buChar char="•"/>
            </a:pPr>
            <a:r>
              <a:rPr lang="fr-FR" sz="3500" dirty="0">
                <a:solidFill>
                  <a:srgbClr val="F9FAFD"/>
                </a:solidFill>
                <a:latin typeface="Glacial Indifference" panose="020B0604020202020204" charset="0"/>
              </a:rPr>
              <a:t>réalisée de </a:t>
            </a:r>
            <a:r>
              <a:rPr lang="fr-FR" sz="3500" u="sng" dirty="0">
                <a:solidFill>
                  <a:srgbClr val="F9FAFD"/>
                </a:solidFill>
                <a:latin typeface="Glacial Indifference" panose="020B0604020202020204" charset="0"/>
              </a:rPr>
              <a:t>1751 à 1772</a:t>
            </a:r>
            <a:r>
              <a:rPr lang="fr-FR" sz="3500" dirty="0">
                <a:solidFill>
                  <a:srgbClr val="F9FAFD"/>
                </a:solidFill>
                <a:latin typeface="Glacial Indifference" panose="020B0604020202020204" charset="0"/>
              </a:rPr>
              <a:t>, sous la direction de Denis Diderot et, partiellement, de Jean Le Rond d'Alembert</a:t>
            </a:r>
          </a:p>
          <a:p>
            <a:pPr marL="457200" lvl="0" indent="-457200" algn="just">
              <a:lnSpc>
                <a:spcPct val="110000"/>
              </a:lnSpc>
              <a:spcBef>
                <a:spcPct val="0"/>
              </a:spcBef>
              <a:spcAft>
                <a:spcPts val="1200"/>
              </a:spcAft>
              <a:buFont typeface="Arial" panose="020B0604020202020204" pitchFamily="34" charset="0"/>
              <a:buChar char="•"/>
            </a:pPr>
            <a:r>
              <a:rPr lang="fr-FR" sz="3500" u="sng" dirty="0">
                <a:solidFill>
                  <a:srgbClr val="F9FAFD"/>
                </a:solidFill>
                <a:latin typeface="Glacial Indifference" panose="020B0604020202020204" charset="0"/>
              </a:rPr>
              <a:t>première encyclopédie française </a:t>
            </a:r>
          </a:p>
          <a:p>
            <a:pPr marL="457200" indent="-457200" algn="just">
              <a:lnSpc>
                <a:spcPct val="110000"/>
              </a:lnSpc>
              <a:spcBef>
                <a:spcPct val="0"/>
              </a:spcBef>
              <a:spcAft>
                <a:spcPts val="1200"/>
              </a:spcAft>
              <a:buFont typeface="Arial" panose="020B0604020202020204" pitchFamily="34" charset="0"/>
              <a:buChar char="•"/>
            </a:pPr>
            <a:r>
              <a:rPr lang="fr-FR" sz="3500" u="sng" dirty="0">
                <a:solidFill>
                  <a:srgbClr val="F9FAFD"/>
                </a:solidFill>
                <a:latin typeface="Glacial Indifference" panose="020B0604020202020204" charset="0"/>
              </a:rPr>
              <a:t>17 volumes de texte et 11 volumes de planches</a:t>
            </a:r>
            <a:r>
              <a:rPr lang="fr-FR" sz="3500" dirty="0">
                <a:solidFill>
                  <a:srgbClr val="F9FAFD"/>
                </a:solidFill>
                <a:latin typeface="Glacial Indifference" panose="020B0604020202020204" charset="0"/>
              </a:rPr>
              <a:t> → ouvrage majeur du XVIII</a:t>
            </a:r>
            <a:r>
              <a:rPr lang="fr-FR" sz="3500" baseline="30000" dirty="0">
                <a:solidFill>
                  <a:srgbClr val="F9FAFD"/>
                </a:solidFill>
                <a:latin typeface="Glacial Indifference" panose="020B0604020202020204" charset="0"/>
              </a:rPr>
              <a:t>ème</a:t>
            </a:r>
            <a:r>
              <a:rPr lang="fr-FR" sz="3500" dirty="0">
                <a:solidFill>
                  <a:srgbClr val="F9FAFD"/>
                </a:solidFill>
                <a:latin typeface="Glacial Indifference" panose="020B0604020202020204" charset="0"/>
              </a:rPr>
              <a:t> siècle, synthèse des connaissances du temps, travail rédactionnel et éditorial remarquable pour l’époque </a:t>
            </a:r>
          </a:p>
          <a:p>
            <a:pPr marL="457200" lvl="0" indent="-457200" algn="just">
              <a:lnSpc>
                <a:spcPct val="110000"/>
              </a:lnSpc>
              <a:spcBef>
                <a:spcPct val="0"/>
              </a:spcBef>
              <a:spcAft>
                <a:spcPts val="1200"/>
              </a:spcAft>
              <a:buFont typeface="Arial" panose="020B0604020202020204" pitchFamily="34" charset="0"/>
              <a:buChar char="•"/>
            </a:pPr>
            <a:r>
              <a:rPr lang="fr-FR" sz="3500" u="sng" dirty="0">
                <a:solidFill>
                  <a:srgbClr val="F9FAFD"/>
                </a:solidFill>
                <a:latin typeface="Glacial Indifference" panose="020B0604020202020204" charset="0"/>
              </a:rPr>
              <a:t>symbole des Lumières</a:t>
            </a:r>
          </a:p>
          <a:p>
            <a:pPr marL="457200" lvl="0" indent="-457200" algn="just">
              <a:lnSpc>
                <a:spcPct val="110000"/>
              </a:lnSpc>
              <a:spcBef>
                <a:spcPct val="0"/>
              </a:spcBef>
              <a:spcAft>
                <a:spcPts val="1200"/>
              </a:spcAft>
              <a:buFont typeface="Arial" panose="020B0604020202020204" pitchFamily="34" charset="0"/>
              <a:buChar char="•"/>
            </a:pPr>
            <a:r>
              <a:rPr lang="fr-FR" sz="3500" u="sng" dirty="0">
                <a:solidFill>
                  <a:srgbClr val="F9FAFD"/>
                </a:solidFill>
                <a:latin typeface="Glacial Indifference" panose="020B0604020202020204" charset="0"/>
              </a:rPr>
              <a:t>arme politique</a:t>
            </a:r>
            <a:r>
              <a:rPr lang="fr-FR" sz="3500" dirty="0">
                <a:solidFill>
                  <a:srgbClr val="F9FAFD"/>
                </a:solidFill>
                <a:latin typeface="Glacial Indifference" panose="020B0604020202020204" charset="0"/>
              </a:rPr>
              <a:t>, objet de nombreux rapports de force entre les rédacteurs, les éditeurs, l’</a:t>
            </a:r>
            <a:r>
              <a:rPr lang="fr-FR" sz="3500" dirty="0">
                <a:solidFill>
                  <a:schemeClr val="bg1"/>
                </a:solidFill>
                <a:latin typeface="Glacial Indifference" panose="020B0604020202020204" charset="0"/>
              </a:rPr>
              <a:t>É</a:t>
            </a:r>
            <a:r>
              <a:rPr lang="fr-FR" sz="3500" dirty="0">
                <a:solidFill>
                  <a:srgbClr val="F9FAFD"/>
                </a:solidFill>
                <a:latin typeface="Glacial Indifference" panose="020B0604020202020204" charset="0"/>
              </a:rPr>
              <a:t>tat et l’Église</a:t>
            </a:r>
          </a:p>
        </p:txBody>
      </p:sp>
    </p:spTree>
    <p:extLst>
      <p:ext uri="{BB962C8B-B14F-4D97-AF65-F5344CB8AC3E}">
        <p14:creationId xmlns:p14="http://schemas.microsoft.com/office/powerpoint/2010/main" val="30998024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9698A055-D4AD-C64D-33EF-2F4B969D66F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AE50114-4B69-4936-ADDF-42018FF764A5}"/>
              </a:ext>
            </a:extLst>
          </p:cNvPr>
          <p:cNvSpPr txBox="1"/>
          <p:nvPr/>
        </p:nvSpPr>
        <p:spPr>
          <a:xfrm>
            <a:off x="952500" y="8001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01D262ED-1B3B-E29D-0CB9-D8F865D84AA1}"/>
              </a:ext>
            </a:extLst>
          </p:cNvPr>
          <p:cNvSpPr txBox="1"/>
          <p:nvPr/>
        </p:nvSpPr>
        <p:spPr>
          <a:xfrm>
            <a:off x="1028700" y="2400300"/>
            <a:ext cx="16497300" cy="6542817"/>
          </a:xfrm>
          <a:prstGeom prst="rect">
            <a:avLst/>
          </a:prstGeom>
        </p:spPr>
        <p:txBody>
          <a:bodyPr wrap="square" lIns="0" tIns="0" rIns="0" bIns="0" rtlCol="0" anchor="t">
            <a:spAutoFit/>
          </a:bodyPr>
          <a:lstStyle/>
          <a:p>
            <a:pPr marL="0" lvl="0" indent="0" algn="just">
              <a:spcBef>
                <a:spcPct val="0"/>
              </a:spcBef>
              <a:spcAft>
                <a:spcPts val="3600"/>
              </a:spcAft>
            </a:pPr>
            <a:r>
              <a:rPr lang="fr-FR" sz="3600" u="sng" dirty="0">
                <a:solidFill>
                  <a:srgbClr val="F9FAFD"/>
                </a:solidFill>
                <a:latin typeface="Glacial Indifference" panose="020B0604020202020204" charset="0"/>
              </a:rPr>
              <a:t>Collaborateurs de l’Encyclopédie </a:t>
            </a:r>
            <a:endParaRPr lang="fr-FR" sz="3600" dirty="0">
              <a:solidFill>
                <a:srgbClr val="F9FAFD"/>
              </a:solidFill>
              <a:latin typeface="Glacial Indifference" panose="020B0604020202020204" charset="0"/>
            </a:endParaRPr>
          </a:p>
          <a:p>
            <a:pPr marL="0" lvl="0" indent="0" algn="just">
              <a:lnSpc>
                <a:spcPct val="110000"/>
              </a:lnSpc>
              <a:spcBef>
                <a:spcPct val="0"/>
              </a:spcBef>
              <a:spcAft>
                <a:spcPts val="600"/>
              </a:spcAft>
            </a:pPr>
            <a:r>
              <a:rPr lang="fr-FR" sz="3500" dirty="0">
                <a:solidFill>
                  <a:srgbClr val="F9FAFD"/>
                </a:solidFill>
                <a:latin typeface="Glacial Indifference" panose="020B0604020202020204" charset="0"/>
              </a:rPr>
              <a:t>La rédaction et l’édition de l’Encyclopédie ont été menées par le groupe dit des "Encyclopédistes", </a:t>
            </a:r>
            <a:r>
              <a:rPr lang="fr-FR" sz="3500" u="sng" dirty="0">
                <a:solidFill>
                  <a:srgbClr val="F9FAFD"/>
                </a:solidFill>
                <a:latin typeface="Glacial Indifference" panose="020B0604020202020204" charset="0"/>
              </a:rPr>
              <a:t>sous la direction de Diderot et D’Alembert</a:t>
            </a:r>
          </a:p>
          <a:p>
            <a:pPr marL="0" lvl="0" indent="0" algn="just">
              <a:lnSpc>
                <a:spcPct val="110000"/>
              </a:lnSpc>
              <a:spcBef>
                <a:spcPct val="0"/>
              </a:spcBef>
              <a:spcAft>
                <a:spcPts val="600"/>
              </a:spcAft>
            </a:pPr>
            <a:r>
              <a:rPr lang="fr-FR" sz="3500" dirty="0">
                <a:solidFill>
                  <a:srgbClr val="F9FAFD"/>
                </a:solidFill>
                <a:latin typeface="Glacial Indifference" panose="020B0604020202020204" charset="0"/>
              </a:rPr>
              <a:t>	 ↓</a:t>
            </a:r>
          </a:p>
          <a:p>
            <a:pPr marL="0" lvl="0" indent="0" algn="just">
              <a:lnSpc>
                <a:spcPct val="110000"/>
              </a:lnSpc>
              <a:spcBef>
                <a:spcPct val="0"/>
              </a:spcBef>
              <a:spcAft>
                <a:spcPts val="600"/>
              </a:spcAft>
            </a:pPr>
            <a:r>
              <a:rPr lang="fr-FR" sz="3500" u="sng" dirty="0">
                <a:solidFill>
                  <a:srgbClr val="F9FAFD"/>
                </a:solidFill>
                <a:latin typeface="Glacial Indifference" panose="020B0604020202020204" charset="0"/>
              </a:rPr>
              <a:t>plus de 150 auteurs</a:t>
            </a:r>
            <a:r>
              <a:rPr lang="fr-FR" sz="3500" dirty="0">
                <a:solidFill>
                  <a:srgbClr val="F9FAFD"/>
                </a:solidFill>
                <a:latin typeface="Glacial Indifference" panose="020B0604020202020204" charset="0"/>
              </a:rPr>
              <a:t>, dont la majorité faisait partie du groupe intellectuel appelé </a:t>
            </a:r>
            <a:r>
              <a:rPr lang="fr-FR" sz="3500" i="1" dirty="0">
                <a:solidFill>
                  <a:srgbClr val="F9FAFD"/>
                </a:solidFill>
                <a:latin typeface="Glacial Indifference" panose="020B0604020202020204" charset="0"/>
              </a:rPr>
              <a:t>Philosophes</a:t>
            </a:r>
            <a:r>
              <a:rPr lang="fr-FR" sz="3500" dirty="0">
                <a:solidFill>
                  <a:srgbClr val="F9FAFD"/>
                </a:solidFill>
                <a:latin typeface="Glacial Indifference" panose="020B0604020202020204" charset="0"/>
              </a:rPr>
              <a:t>, un groupe qui avait favorisé l’avancement de la science et de la pensée laïque, et supporté la tolérance, la rationalité et l’ouverture d’esprit caractéristiques des Lumières.  </a:t>
            </a:r>
          </a:p>
          <a:p>
            <a:pPr marL="0" lvl="0" indent="0" algn="just">
              <a:lnSpc>
                <a:spcPct val="110000"/>
              </a:lnSpc>
              <a:spcBef>
                <a:spcPct val="0"/>
              </a:spcBef>
              <a:spcAft>
                <a:spcPts val="600"/>
              </a:spcAft>
            </a:pPr>
            <a:r>
              <a:rPr lang="fr-FR" sz="3500" dirty="0">
                <a:solidFill>
                  <a:srgbClr val="F9FAFD"/>
                </a:solidFill>
                <a:latin typeface="Glacial Indifference" panose="020B0604020202020204" charset="0"/>
              </a:rPr>
              <a:t>Au-delà des collaborateurs connus, de nombreux auteurs demeurent anonymes, certains d’entre eux ayant choisi expressément l’anonymat.</a:t>
            </a:r>
          </a:p>
        </p:txBody>
      </p:sp>
    </p:spTree>
    <p:extLst>
      <p:ext uri="{BB962C8B-B14F-4D97-AF65-F5344CB8AC3E}">
        <p14:creationId xmlns:p14="http://schemas.microsoft.com/office/powerpoint/2010/main" val="35970066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F4A442D-963C-A8BC-BD82-02D86E4117C1}"/>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EE609A3-D588-589E-703F-4C4B5854FB07}"/>
              </a:ext>
            </a:extLst>
          </p:cNvPr>
          <p:cNvSpPr txBox="1"/>
          <p:nvPr/>
        </p:nvSpPr>
        <p:spPr>
          <a:xfrm>
            <a:off x="1028700" y="8001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B88A5FBA-4B09-E1D0-E2E7-B80CB28187C5}"/>
              </a:ext>
            </a:extLst>
          </p:cNvPr>
          <p:cNvSpPr txBox="1"/>
          <p:nvPr/>
        </p:nvSpPr>
        <p:spPr>
          <a:xfrm>
            <a:off x="1028700" y="2476500"/>
            <a:ext cx="16116300" cy="6126677"/>
          </a:xfrm>
          <a:prstGeom prst="rect">
            <a:avLst/>
          </a:prstGeom>
        </p:spPr>
        <p:txBody>
          <a:bodyPr wrap="square" lIns="0" tIns="0" rIns="0" bIns="0" rtlCol="0" anchor="t">
            <a:spAutoFit/>
          </a:bodyPr>
          <a:lstStyle/>
          <a:p>
            <a:pPr marL="0" lvl="0" indent="0" algn="just">
              <a:spcBef>
                <a:spcPct val="0"/>
              </a:spcBef>
              <a:spcAft>
                <a:spcPts val="3000"/>
              </a:spcAft>
            </a:pPr>
            <a:r>
              <a:rPr lang="fr-FR" sz="3600" dirty="0">
                <a:solidFill>
                  <a:srgbClr val="F9FAFD"/>
                </a:solidFill>
                <a:latin typeface="Glacial Indifference" panose="020B0604020202020204" charset="0"/>
              </a:rPr>
              <a:t>Encyclopédie — étapes :</a:t>
            </a:r>
          </a:p>
          <a:p>
            <a:pPr marL="457200" lvl="0" indent="-457200" algn="just">
              <a:lnSpc>
                <a:spcPct val="110000"/>
              </a:lnSpc>
              <a:spcBef>
                <a:spcPct val="0"/>
              </a:spcBef>
              <a:spcAft>
                <a:spcPts val="1800"/>
              </a:spcAft>
              <a:buFont typeface="Arial" panose="020B0604020202020204" pitchFamily="34" charset="0"/>
              <a:buChar char="•"/>
            </a:pPr>
            <a:r>
              <a:rPr lang="fr-FR" sz="3500" dirty="0">
                <a:solidFill>
                  <a:srgbClr val="F9FAFD"/>
                </a:solidFill>
                <a:latin typeface="Glacial Indifference" panose="020B0604020202020204" charset="0"/>
              </a:rPr>
              <a:t>1745 → </a:t>
            </a:r>
            <a:r>
              <a:rPr lang="fr-FR" sz="3500" u="sng" dirty="0">
                <a:solidFill>
                  <a:srgbClr val="F9FAFD"/>
                </a:solidFill>
                <a:latin typeface="Glacial Indifference" panose="020B0604020202020204" charset="0"/>
              </a:rPr>
              <a:t>projet</a:t>
            </a:r>
            <a:r>
              <a:rPr lang="fr-FR" sz="3500" dirty="0">
                <a:solidFill>
                  <a:srgbClr val="F9FAFD"/>
                </a:solidFill>
                <a:latin typeface="Glacial Indifference" panose="020B0604020202020204" charset="0"/>
              </a:rPr>
              <a:t> → on propose à l’éditeur André le Bréton de </a:t>
            </a:r>
            <a:r>
              <a:rPr lang="fr-FR" sz="3500" u="sng" dirty="0">
                <a:solidFill>
                  <a:srgbClr val="F9FAFD"/>
                </a:solidFill>
                <a:latin typeface="Glacial Indifference" panose="020B0604020202020204" charset="0"/>
              </a:rPr>
              <a:t>traduire en français</a:t>
            </a:r>
            <a:r>
              <a:rPr lang="fr-FR" sz="3500" dirty="0">
                <a:solidFill>
                  <a:srgbClr val="F9FAFD"/>
                </a:solidFill>
                <a:latin typeface="Glacial Indifference" panose="020B0604020202020204" charset="0"/>
              </a:rPr>
              <a:t> la </a:t>
            </a:r>
            <a:r>
              <a:rPr lang="en-GB" sz="3500" i="1" dirty="0">
                <a:solidFill>
                  <a:srgbClr val="F9FAFD"/>
                </a:solidFill>
                <a:latin typeface="Glacial Indifference" panose="020B0604020202020204" charset="0"/>
              </a:rPr>
              <a:t>Cyclopaedia or an universal dictionary of arts and sciences</a:t>
            </a:r>
            <a:r>
              <a:rPr lang="en-GB" sz="3500" dirty="0">
                <a:solidFill>
                  <a:srgbClr val="F9FAFD"/>
                </a:solidFill>
                <a:latin typeface="Glacial Indifference" panose="020B0604020202020204" charset="0"/>
              </a:rPr>
              <a:t> (1728) d’Ephraïm Chambers </a:t>
            </a:r>
          </a:p>
          <a:p>
            <a:pPr marL="457200" lvl="0" indent="-457200" algn="just">
              <a:lnSpc>
                <a:spcPct val="110000"/>
              </a:lnSpc>
              <a:spcBef>
                <a:spcPct val="0"/>
              </a:spcBef>
              <a:spcAft>
                <a:spcPts val="1800"/>
              </a:spcAft>
              <a:buFont typeface="Arial" panose="020B0604020202020204" pitchFamily="34" charset="0"/>
              <a:buChar char="•"/>
            </a:pPr>
            <a:r>
              <a:rPr lang="en-GB" sz="3500" dirty="0">
                <a:solidFill>
                  <a:srgbClr val="F9FAFD"/>
                </a:solidFill>
                <a:latin typeface="Glacial Indifference" panose="020B0604020202020204" charset="0"/>
              </a:rPr>
              <a:t>1747 </a:t>
            </a:r>
            <a:r>
              <a:rPr lang="fr-FR" sz="3500" dirty="0">
                <a:solidFill>
                  <a:srgbClr val="F9FAFD"/>
                </a:solidFill>
                <a:latin typeface="Glacial Indifference" panose="020B0604020202020204" charset="0"/>
              </a:rPr>
              <a:t>→ au fil de deux ans le projet a changé et Le Breton confère à Diderot et d’Alembert la direction d’un </a:t>
            </a:r>
            <a:r>
              <a:rPr lang="fr-FR" sz="3500" u="sng" dirty="0">
                <a:solidFill>
                  <a:srgbClr val="F9FAFD"/>
                </a:solidFill>
                <a:latin typeface="Glacial Indifference" panose="020B0604020202020204" charset="0"/>
              </a:rPr>
              <a:t>projet de rédaction d’une encyclopédie originale</a:t>
            </a:r>
            <a:r>
              <a:rPr lang="fr-FR" sz="3500" dirty="0">
                <a:solidFill>
                  <a:srgbClr val="F9FAFD"/>
                </a:solidFill>
                <a:latin typeface="Glacial Indifference" panose="020B0604020202020204" charset="0"/>
              </a:rPr>
              <a:t> → le projet devient nettement plus ample et l’ouvrage est conçu comme un travail de synthèse et de vulgarisation des connaissances de l’époque</a:t>
            </a:r>
            <a:endParaRPr lang="fr-FR" sz="3500" u="sng" dirty="0">
              <a:solidFill>
                <a:srgbClr val="F9FAFD"/>
              </a:solidFill>
              <a:latin typeface="Glacial Indifference" panose="020B0604020202020204" charset="0"/>
            </a:endParaRPr>
          </a:p>
          <a:p>
            <a:pPr marL="457200" lvl="0" indent="-457200" algn="just">
              <a:lnSpc>
                <a:spcPct val="110000"/>
              </a:lnSpc>
              <a:spcBef>
                <a:spcPct val="0"/>
              </a:spcBef>
              <a:spcAft>
                <a:spcPts val="1200"/>
              </a:spcAft>
              <a:buFont typeface="Arial" panose="020B0604020202020204" pitchFamily="34" charset="0"/>
              <a:buChar char="•"/>
            </a:pPr>
            <a:r>
              <a:rPr lang="fr-FR" sz="3500" dirty="0">
                <a:solidFill>
                  <a:srgbClr val="F9FAFD"/>
                </a:solidFill>
                <a:latin typeface="Glacial Indifference" panose="020B0604020202020204" charset="0"/>
              </a:rPr>
              <a:t>1751 → </a:t>
            </a:r>
            <a:r>
              <a:rPr lang="fr-FR" sz="3500" u="sng" dirty="0">
                <a:solidFill>
                  <a:srgbClr val="F9FAFD"/>
                </a:solidFill>
                <a:latin typeface="Glacial Indifference" panose="020B0604020202020204" charset="0"/>
              </a:rPr>
              <a:t>premier volume publié</a:t>
            </a:r>
            <a:r>
              <a:rPr lang="fr-FR" sz="3500" dirty="0">
                <a:solidFill>
                  <a:srgbClr val="F9FAFD"/>
                </a:solidFill>
                <a:latin typeface="Glacial Indifference" panose="020B0604020202020204" charset="0"/>
              </a:rPr>
              <a:t>, contenant le </a:t>
            </a:r>
            <a:r>
              <a:rPr lang="fr-FR" sz="3500" i="1" dirty="0">
                <a:solidFill>
                  <a:schemeClr val="bg1"/>
                </a:solidFill>
                <a:latin typeface="Glacial Indifference" panose="020B0604020202020204" charset="0"/>
                <a:hlinkClick r:id="rId3">
                  <a:extLst>
                    <a:ext uri="{A12FA001-AC4F-418D-AE19-62706E023703}">
                      <ahyp:hlinkClr xmlns:ahyp="http://schemas.microsoft.com/office/drawing/2018/hyperlinkcolor" val="tx"/>
                    </a:ext>
                  </a:extLst>
                </a:hlinkClick>
              </a:rPr>
              <a:t>Discours préliminaire</a:t>
            </a:r>
            <a:r>
              <a:rPr lang="fr-FR" sz="3500" dirty="0">
                <a:solidFill>
                  <a:srgbClr val="F9FAFD"/>
                </a:solidFill>
                <a:latin typeface="Glacial Indifference" panose="020B0604020202020204" charset="0"/>
              </a:rPr>
              <a:t> de d’Alembert  </a:t>
            </a:r>
            <a:endParaRPr lang="fr-FR" sz="3500" u="sng" dirty="0">
              <a:solidFill>
                <a:srgbClr val="F9FAFD"/>
              </a:solidFill>
              <a:latin typeface="Glacial Indifference" panose="020B0604020202020204" charset="0"/>
            </a:endParaRPr>
          </a:p>
        </p:txBody>
      </p:sp>
    </p:spTree>
    <p:extLst>
      <p:ext uri="{BB962C8B-B14F-4D97-AF65-F5344CB8AC3E}">
        <p14:creationId xmlns:p14="http://schemas.microsoft.com/office/powerpoint/2010/main" val="13871772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C24458D2-3955-0022-9A1B-CE0CB980457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2175FB3-488D-042D-07A0-D0AC32228F16}"/>
              </a:ext>
            </a:extLst>
          </p:cNvPr>
          <p:cNvSpPr txBox="1"/>
          <p:nvPr/>
        </p:nvSpPr>
        <p:spPr>
          <a:xfrm>
            <a:off x="952500" y="5715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2002BDD3-4464-096A-25A3-FFD51775754E}"/>
              </a:ext>
            </a:extLst>
          </p:cNvPr>
          <p:cNvSpPr txBox="1"/>
          <p:nvPr/>
        </p:nvSpPr>
        <p:spPr>
          <a:xfrm>
            <a:off x="990600" y="2095500"/>
            <a:ext cx="16116300" cy="7443063"/>
          </a:xfrm>
          <a:prstGeom prst="rect">
            <a:avLst/>
          </a:prstGeom>
        </p:spPr>
        <p:txBody>
          <a:bodyPr wrap="square" lIns="0" tIns="0" rIns="0" bIns="0" rtlCol="0" anchor="t">
            <a:spAutoFit/>
          </a:bodyPr>
          <a:lstStyle/>
          <a:p>
            <a:pPr marL="0" lvl="0" indent="0" algn="just">
              <a:spcBef>
                <a:spcPct val="0"/>
              </a:spcBef>
              <a:spcAft>
                <a:spcPts val="600"/>
              </a:spcAft>
            </a:pPr>
            <a:r>
              <a:rPr lang="fr-FR" sz="3600" i="1" u="sng" dirty="0">
                <a:solidFill>
                  <a:srgbClr val="F9FAFD"/>
                </a:solidFill>
                <a:latin typeface="Glacial Indifference" panose="020B0604020202020204" charset="0"/>
              </a:rPr>
              <a:t>Discours préliminaire</a:t>
            </a:r>
            <a:r>
              <a:rPr lang="fr-FR" sz="3600" u="sng" dirty="0">
                <a:solidFill>
                  <a:srgbClr val="F9FAFD"/>
                </a:solidFill>
                <a:latin typeface="Glacial Indifference" panose="020B0604020202020204" charset="0"/>
              </a:rPr>
              <a:t> de D’Alembert  </a:t>
            </a:r>
          </a:p>
          <a:p>
            <a:pPr marL="0" lvl="0" indent="0" algn="just">
              <a:spcBef>
                <a:spcPct val="0"/>
              </a:spcBef>
              <a:spcAft>
                <a:spcPts val="600"/>
              </a:spcAft>
            </a:pPr>
            <a:r>
              <a:rPr lang="fr-FR" sz="3500" dirty="0">
                <a:solidFill>
                  <a:srgbClr val="F9FAFD"/>
                </a:solidFill>
                <a:latin typeface="Glacial Indifference" panose="020B0604020202020204" charset="0"/>
              </a:rPr>
              <a:t>	↓</a:t>
            </a:r>
          </a:p>
          <a:p>
            <a:pPr marL="0" lvl="0" indent="0" algn="just">
              <a:lnSpc>
                <a:spcPct val="110000"/>
              </a:lnSpc>
              <a:spcBef>
                <a:spcPct val="0"/>
              </a:spcBef>
              <a:spcAft>
                <a:spcPts val="600"/>
              </a:spcAft>
            </a:pPr>
            <a:r>
              <a:rPr lang="fr-FR" sz="3500" dirty="0">
                <a:solidFill>
                  <a:srgbClr val="F9FAFD"/>
                </a:solidFill>
                <a:latin typeface="Glacial Indifference" panose="020B0604020202020204" charset="0"/>
              </a:rPr>
              <a:t>considéré comme le </a:t>
            </a:r>
            <a:r>
              <a:rPr lang="fr-FR" sz="3500" u="sng" dirty="0">
                <a:solidFill>
                  <a:srgbClr val="F9FAFD"/>
                </a:solidFill>
                <a:latin typeface="Glacial Indifference" panose="020B0604020202020204" charset="0"/>
              </a:rPr>
              <a:t>Manifeste des Encyclopédistes</a:t>
            </a:r>
            <a:r>
              <a:rPr lang="fr-FR" sz="3500" dirty="0">
                <a:solidFill>
                  <a:srgbClr val="F9FAFD"/>
                </a:solidFill>
                <a:latin typeface="Glacial Indifference" panose="020B0604020202020204" charset="0"/>
              </a:rPr>
              <a:t> → il est conçu non seulement pour décrire la structure des articles de l'Encyclopédie et leur philosophie, mais aussi pour faire comprendre aux lecteurs le contexte historique sous-jacent au travail des auteurs.</a:t>
            </a:r>
          </a:p>
          <a:p>
            <a:pPr algn="just">
              <a:lnSpc>
                <a:spcPct val="110000"/>
              </a:lnSpc>
              <a:spcBef>
                <a:spcPct val="0"/>
              </a:spcBef>
              <a:spcAft>
                <a:spcPts val="600"/>
              </a:spcAft>
            </a:pPr>
            <a:r>
              <a:rPr lang="fr-FR" sz="3500" dirty="0">
                <a:solidFill>
                  <a:srgbClr val="F9FAFD"/>
                </a:solidFill>
                <a:latin typeface="Glacial Indifference" panose="020B0604020202020204" charset="0"/>
              </a:rPr>
              <a:t>	↓</a:t>
            </a:r>
          </a:p>
          <a:p>
            <a:pPr marL="0" lvl="0" indent="0" algn="just">
              <a:lnSpc>
                <a:spcPct val="110000"/>
              </a:lnSpc>
              <a:spcBef>
                <a:spcPct val="0"/>
              </a:spcBef>
              <a:spcAft>
                <a:spcPts val="600"/>
              </a:spcAft>
            </a:pPr>
            <a:r>
              <a:rPr lang="fr-FR" sz="3500" dirty="0">
                <a:solidFill>
                  <a:srgbClr val="F9FAFD"/>
                </a:solidFill>
                <a:latin typeface="Glacial Indifference" panose="020B0604020202020204" charset="0"/>
              </a:rPr>
              <a:t>« Il n'y a que la </a:t>
            </a:r>
            <a:r>
              <a:rPr lang="fr-FR" sz="3500" u="sng" dirty="0">
                <a:solidFill>
                  <a:srgbClr val="F9FAFD"/>
                </a:solidFill>
                <a:latin typeface="Glacial Indifference" panose="020B0604020202020204" charset="0"/>
              </a:rPr>
              <a:t>liberté d'agir et de penser</a:t>
            </a:r>
            <a:r>
              <a:rPr lang="fr-FR" sz="3500" dirty="0">
                <a:solidFill>
                  <a:srgbClr val="F9FAFD"/>
                </a:solidFill>
                <a:latin typeface="Glacial Indifference" panose="020B0604020202020204" charset="0"/>
              </a:rPr>
              <a:t> qui soit capable de produire de grandes choses, et elle n'a </a:t>
            </a:r>
            <a:r>
              <a:rPr lang="fr-FR" sz="3500" u="sng" dirty="0">
                <a:solidFill>
                  <a:srgbClr val="F9FAFD"/>
                </a:solidFill>
                <a:latin typeface="Glacial Indifference" panose="020B0604020202020204" charset="0"/>
              </a:rPr>
              <a:t>besoin que de Lumières pour se préserver des excès</a:t>
            </a:r>
            <a:r>
              <a:rPr lang="fr-FR" sz="3500" dirty="0">
                <a:solidFill>
                  <a:srgbClr val="F9FAFD"/>
                </a:solidFill>
                <a:latin typeface="Glacial Indifference" panose="020B0604020202020204" charset="0"/>
              </a:rPr>
              <a:t> ».</a:t>
            </a:r>
          </a:p>
          <a:p>
            <a:pPr marL="0" lvl="0" indent="0" algn="just">
              <a:lnSpc>
                <a:spcPct val="110000"/>
              </a:lnSpc>
              <a:spcBef>
                <a:spcPct val="0"/>
              </a:spcBef>
              <a:spcAft>
                <a:spcPts val="600"/>
              </a:spcAft>
            </a:pPr>
            <a:r>
              <a:rPr lang="fr-FR" sz="3500" dirty="0">
                <a:solidFill>
                  <a:srgbClr val="F9FAFD"/>
                </a:solidFill>
                <a:latin typeface="Glacial Indifference" panose="020B0604020202020204" charset="0"/>
              </a:rPr>
              <a:t>	 ↓</a:t>
            </a:r>
          </a:p>
          <a:p>
            <a:pPr marL="0" lvl="0" indent="0" algn="just">
              <a:lnSpc>
                <a:spcPct val="110000"/>
              </a:lnSpc>
              <a:spcBef>
                <a:spcPct val="0"/>
              </a:spcBef>
              <a:spcAft>
                <a:spcPts val="600"/>
              </a:spcAft>
            </a:pPr>
            <a:r>
              <a:rPr lang="fr-FR" sz="3500" dirty="0">
                <a:solidFill>
                  <a:srgbClr val="F9FAFD"/>
                </a:solidFill>
                <a:latin typeface="Glacial Indifference" panose="020B0604020202020204" charset="0"/>
              </a:rPr>
              <a:t>D’Alembert vise à </a:t>
            </a:r>
            <a:r>
              <a:rPr lang="fr-FR" sz="3500" u="sng" dirty="0">
                <a:solidFill>
                  <a:srgbClr val="F9FAFD"/>
                </a:solidFill>
                <a:latin typeface="Glacial Indifference" panose="020B0604020202020204" charset="0"/>
              </a:rPr>
              <a:t>systématiser et organiser tous les savoirs</a:t>
            </a:r>
            <a:r>
              <a:rPr lang="fr-FR" sz="3500" dirty="0">
                <a:solidFill>
                  <a:srgbClr val="F9FAFD"/>
                </a:solidFill>
                <a:latin typeface="Glacial Indifference" panose="020B0604020202020204" charset="0"/>
              </a:rPr>
              <a:t> afin de rendre les nouvelles découvertes plus aisées.</a:t>
            </a:r>
          </a:p>
        </p:txBody>
      </p:sp>
    </p:spTree>
    <p:extLst>
      <p:ext uri="{BB962C8B-B14F-4D97-AF65-F5344CB8AC3E}">
        <p14:creationId xmlns:p14="http://schemas.microsoft.com/office/powerpoint/2010/main" val="5705835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C5224BDF-4168-00C1-A7FB-18940E4E383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825DC993-EDB0-9647-BF67-7E888AF5CE99}"/>
              </a:ext>
            </a:extLst>
          </p:cNvPr>
          <p:cNvSpPr txBox="1"/>
          <p:nvPr/>
        </p:nvSpPr>
        <p:spPr>
          <a:xfrm>
            <a:off x="914400" y="3429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C93EDC13-68D5-593B-BA52-252ADA397963}"/>
              </a:ext>
            </a:extLst>
          </p:cNvPr>
          <p:cNvSpPr txBox="1"/>
          <p:nvPr/>
        </p:nvSpPr>
        <p:spPr>
          <a:xfrm>
            <a:off x="990600" y="1790700"/>
            <a:ext cx="16649700" cy="7950253"/>
          </a:xfrm>
          <a:prstGeom prst="rect">
            <a:avLst/>
          </a:prstGeom>
        </p:spPr>
        <p:txBody>
          <a:bodyPr wrap="square" lIns="0" tIns="0" rIns="0" bIns="0" rtlCol="0" anchor="t">
            <a:spAutoFit/>
          </a:bodyPr>
          <a:lstStyle/>
          <a:p>
            <a:pPr marL="0" lvl="0" indent="0" algn="just">
              <a:spcBef>
                <a:spcPct val="0"/>
              </a:spcBef>
              <a:spcAft>
                <a:spcPts val="3000"/>
              </a:spcAft>
            </a:pPr>
            <a:r>
              <a:rPr lang="fr-FR" sz="3600" dirty="0">
                <a:solidFill>
                  <a:srgbClr val="F9FAFD"/>
                </a:solidFill>
                <a:latin typeface="Glacial Indifference" panose="020B0604020202020204" charset="0"/>
              </a:rPr>
              <a:t>Encyclopédie — étapes :</a:t>
            </a:r>
          </a:p>
          <a:p>
            <a:pPr marL="457200" lvl="0" indent="-457200" algn="just">
              <a:spcBef>
                <a:spcPct val="0"/>
              </a:spcBef>
              <a:spcAft>
                <a:spcPts val="2400"/>
              </a:spcAft>
              <a:buFont typeface="Arial" panose="020B0604020202020204" pitchFamily="34" charset="0"/>
              <a:buChar char="•"/>
            </a:pPr>
            <a:r>
              <a:rPr lang="fr-FR" sz="3500" dirty="0">
                <a:solidFill>
                  <a:srgbClr val="F9FAFD"/>
                </a:solidFill>
                <a:latin typeface="Glacial Indifference" panose="020B0604020202020204" charset="0"/>
              </a:rPr>
              <a:t>janvier 1752 → </a:t>
            </a:r>
            <a:r>
              <a:rPr lang="fr-FR" sz="3500" u="sng" dirty="0">
                <a:solidFill>
                  <a:srgbClr val="F9FAFD"/>
                </a:solidFill>
                <a:latin typeface="Glacial Indifference" panose="020B0604020202020204" charset="0"/>
              </a:rPr>
              <a:t>deuxième volume paru</a:t>
            </a:r>
          </a:p>
          <a:p>
            <a:pPr marL="457200" lvl="0" indent="-457200" algn="just">
              <a:lnSpc>
                <a:spcPct val="110000"/>
              </a:lnSpc>
              <a:spcBef>
                <a:spcPct val="0"/>
              </a:spcBef>
              <a:spcAft>
                <a:spcPts val="600"/>
              </a:spcAft>
              <a:buFont typeface="Arial" panose="020B0604020202020204" pitchFamily="34" charset="0"/>
              <a:buChar char="•"/>
            </a:pPr>
            <a:r>
              <a:rPr lang="fr-FR" sz="3500" dirty="0">
                <a:solidFill>
                  <a:srgbClr val="F9FAFD"/>
                </a:solidFill>
                <a:latin typeface="Glacial Indifference" panose="020B0604020202020204" charset="0"/>
              </a:rPr>
              <a:t>février 1752 → </a:t>
            </a:r>
            <a:r>
              <a:rPr lang="fr-FR" sz="3500" dirty="0">
                <a:solidFill>
                  <a:schemeClr val="bg1"/>
                </a:solidFill>
                <a:latin typeface="Glacial Indifference" panose="020B0604020202020204" charset="0"/>
                <a:hlinkClick r:id="rId3">
                  <a:extLst>
                    <a:ext uri="{A12FA001-AC4F-418D-AE19-62706E023703}">
                      <ahyp:hlinkClr xmlns:ahyp="http://schemas.microsoft.com/office/drawing/2018/hyperlinkcolor" val="tx"/>
                    </a:ext>
                  </a:extLst>
                </a:hlinkClick>
              </a:rPr>
              <a:t>censure</a:t>
            </a:r>
            <a:r>
              <a:rPr lang="fr-FR" sz="3500" dirty="0">
                <a:solidFill>
                  <a:srgbClr val="F9FAFD"/>
                </a:solidFill>
                <a:latin typeface="Glacial Indifference" panose="020B0604020202020204" charset="0"/>
              </a:rPr>
              <a:t> → un arrêté du conseil de Louis XV interdit l'impression et la diffusion de ces deux premiers volumes, pour des </a:t>
            </a:r>
            <a:r>
              <a:rPr lang="fr-FR" sz="3500" u="sng" dirty="0">
                <a:solidFill>
                  <a:srgbClr val="F9FAFD"/>
                </a:solidFill>
                <a:latin typeface="Glacial Indifference" panose="020B0604020202020204" charset="0"/>
              </a:rPr>
              <a:t>facteurs politiques et religieux</a:t>
            </a:r>
            <a:r>
              <a:rPr lang="fr-FR" sz="3500" dirty="0">
                <a:solidFill>
                  <a:srgbClr val="F9FAFD"/>
                </a:solidFill>
                <a:latin typeface="Glacial Indifference" panose="020B0604020202020204" charset="0"/>
              </a:rPr>
              <a:t> :</a:t>
            </a:r>
          </a:p>
          <a:p>
            <a:pPr lvl="1" algn="just">
              <a:lnSpc>
                <a:spcPct val="110000"/>
              </a:lnSpc>
              <a:spcBef>
                <a:spcPct val="0"/>
              </a:spcBef>
              <a:spcAft>
                <a:spcPts val="600"/>
              </a:spcAft>
            </a:pPr>
            <a:r>
              <a:rPr lang="fr-FR" sz="3500" dirty="0">
                <a:solidFill>
                  <a:srgbClr val="F9FAFD"/>
                </a:solidFill>
                <a:latin typeface="Glacial Indifference" panose="020B0604020202020204" charset="0"/>
              </a:rPr>
              <a:t> -	sujet des limites du pouvoir individuel, y compris celui du roi absolu ;</a:t>
            </a:r>
          </a:p>
          <a:p>
            <a:pPr lvl="1" algn="just">
              <a:lnSpc>
                <a:spcPct val="110000"/>
              </a:lnSpc>
              <a:spcBef>
                <a:spcPct val="0"/>
              </a:spcBef>
              <a:spcAft>
                <a:spcPts val="600"/>
              </a:spcAft>
            </a:pPr>
            <a:r>
              <a:rPr lang="fr-FR" sz="3500" dirty="0">
                <a:solidFill>
                  <a:srgbClr val="F9FAFD"/>
                </a:solidFill>
                <a:latin typeface="Glacial Indifference" panose="020B0604020202020204" charset="0"/>
              </a:rPr>
              <a:t> -	critiques des abus du pouvoir ecclésiastique →  les Jésuites considèrent l’ouvrage subversif, athée et matérialiste.</a:t>
            </a:r>
          </a:p>
          <a:p>
            <a:pPr lvl="1" algn="just">
              <a:spcBef>
                <a:spcPct val="0"/>
              </a:spcBef>
              <a:spcAft>
                <a:spcPts val="600"/>
              </a:spcAft>
            </a:pPr>
            <a:r>
              <a:rPr lang="fr-FR" sz="3500" dirty="0">
                <a:solidFill>
                  <a:srgbClr val="F9FAFD"/>
                </a:solidFill>
                <a:latin typeface="Glacial Indifference" panose="020B0604020202020204" charset="0"/>
              </a:rPr>
              <a:t>		↓</a:t>
            </a:r>
          </a:p>
          <a:p>
            <a:pPr marL="0" lvl="1" algn="just">
              <a:lnSpc>
                <a:spcPct val="110000"/>
              </a:lnSpc>
              <a:spcBef>
                <a:spcPct val="0"/>
              </a:spcBef>
            </a:pPr>
            <a:r>
              <a:rPr lang="fr-FR" sz="3500" dirty="0">
                <a:solidFill>
                  <a:srgbClr val="F9FAFD"/>
                </a:solidFill>
                <a:latin typeface="Glacial Indifference" panose="020B0604020202020204" charset="0"/>
              </a:rPr>
              <a:t>Selon le </a:t>
            </a:r>
            <a:r>
              <a:rPr lang="fr-FR" sz="3500" dirty="0">
                <a:solidFill>
                  <a:schemeClr val="bg1"/>
                </a:solidFill>
                <a:latin typeface="Glacial Indifference" panose="020B0604020202020204" charset="0"/>
                <a:hlinkClick r:id="rId4">
                  <a:extLst>
                    <a:ext uri="{A12FA001-AC4F-418D-AE19-62706E023703}">
                      <ahyp:hlinkClr xmlns:ahyp="http://schemas.microsoft.com/office/drawing/2018/hyperlinkcolor" val="tx"/>
                    </a:ext>
                  </a:extLst>
                </a:hlinkClick>
              </a:rPr>
              <a:t>Conseil d’État</a:t>
            </a:r>
            <a:r>
              <a:rPr lang="fr-FR" sz="3500" dirty="0">
                <a:solidFill>
                  <a:srgbClr val="F9FAFD"/>
                </a:solidFill>
                <a:latin typeface="Glacial Indifference" panose="020B0604020202020204" charset="0"/>
              </a:rPr>
              <a:t>, ces volumes contiennent « plusieurs maximes tendant à détruire l'autorité royale, à établir l'esprit d'indépendance et de révolte, et, sous des termes obscurs et équivoques, à élever les fondements de l'erreur, de la corruption des mœurs, de l'irréligion et de l'incrédulité » → </a:t>
            </a:r>
            <a:r>
              <a:rPr lang="fr-FR" sz="3500" u="sng" dirty="0">
                <a:solidFill>
                  <a:srgbClr val="F9FAFD"/>
                </a:solidFill>
                <a:latin typeface="Glacial Indifference" panose="020B0604020202020204" charset="0"/>
              </a:rPr>
              <a:t>peur de l’esprit des Lumières</a:t>
            </a:r>
          </a:p>
        </p:txBody>
      </p:sp>
    </p:spTree>
    <p:extLst>
      <p:ext uri="{BB962C8B-B14F-4D97-AF65-F5344CB8AC3E}">
        <p14:creationId xmlns:p14="http://schemas.microsoft.com/office/powerpoint/2010/main" val="33833385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A99559B0-C933-26E6-3F65-426C6F91AEC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D2E57CA-E09F-92FB-1CE2-70EC5DA42782}"/>
              </a:ext>
            </a:extLst>
          </p:cNvPr>
          <p:cNvSpPr txBox="1"/>
          <p:nvPr/>
        </p:nvSpPr>
        <p:spPr>
          <a:xfrm>
            <a:off x="990600" y="7239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D541F806-FC85-D5CB-0A09-CB84DBBE4CA5}"/>
              </a:ext>
            </a:extLst>
          </p:cNvPr>
          <p:cNvSpPr txBox="1"/>
          <p:nvPr/>
        </p:nvSpPr>
        <p:spPr>
          <a:xfrm>
            <a:off x="1028700" y="2330018"/>
            <a:ext cx="16116300" cy="7004482"/>
          </a:xfrm>
          <a:prstGeom prst="rect">
            <a:avLst/>
          </a:prstGeom>
        </p:spPr>
        <p:txBody>
          <a:bodyPr wrap="square" lIns="0" tIns="0" rIns="0" bIns="0" rtlCol="0" anchor="t">
            <a:spAutoFit/>
          </a:bodyPr>
          <a:lstStyle/>
          <a:p>
            <a:pPr marL="0" lvl="0" indent="0" algn="just">
              <a:spcBef>
                <a:spcPct val="0"/>
              </a:spcBef>
              <a:spcAft>
                <a:spcPts val="3000"/>
              </a:spcAft>
            </a:pPr>
            <a:r>
              <a:rPr lang="fr-FR" sz="3600" dirty="0">
                <a:solidFill>
                  <a:srgbClr val="F9FAFD"/>
                </a:solidFill>
                <a:latin typeface="Glacial Indifference" panose="020B0604020202020204" charset="0"/>
              </a:rPr>
              <a:t>Encyclopédie — étapes :</a:t>
            </a:r>
          </a:p>
          <a:p>
            <a:pPr marL="457200" lvl="0" indent="-457200" algn="just">
              <a:lnSpc>
                <a:spcPct val="110000"/>
              </a:lnSpc>
              <a:spcBef>
                <a:spcPct val="0"/>
              </a:spcBef>
              <a:spcAft>
                <a:spcPts val="1800"/>
              </a:spcAft>
              <a:buFont typeface="Arial" panose="020B0604020202020204" pitchFamily="34" charset="0"/>
              <a:buChar char="•"/>
            </a:pPr>
            <a:r>
              <a:rPr lang="fr-FR" sz="3500" dirty="0">
                <a:solidFill>
                  <a:srgbClr val="F9FAFD"/>
                </a:solidFill>
                <a:latin typeface="Glacial Indifference" panose="020B0604020202020204" charset="0"/>
              </a:rPr>
              <a:t>1753 → grâce au magistrat et politicien Malesherbes, chargé de la censure mais défenseur de l’Encyclopédie, </a:t>
            </a:r>
            <a:r>
              <a:rPr lang="fr-FR" sz="3500" u="sng" dirty="0">
                <a:solidFill>
                  <a:srgbClr val="F9FAFD"/>
                </a:solidFill>
                <a:latin typeface="Glacial Indifference" panose="020B0604020202020204" charset="0"/>
              </a:rPr>
              <a:t>la publication reprend</a:t>
            </a:r>
          </a:p>
          <a:p>
            <a:pPr marL="457200" lvl="0" indent="-457200" algn="just">
              <a:lnSpc>
                <a:spcPct val="110000"/>
              </a:lnSpc>
              <a:spcBef>
                <a:spcPct val="0"/>
              </a:spcBef>
              <a:spcAft>
                <a:spcPts val="1800"/>
              </a:spcAft>
              <a:buFont typeface="Arial" panose="020B0604020202020204" pitchFamily="34" charset="0"/>
              <a:buChar char="•"/>
            </a:pPr>
            <a:r>
              <a:rPr lang="fr-FR" sz="3500" dirty="0">
                <a:solidFill>
                  <a:srgbClr val="F9FAFD"/>
                </a:solidFill>
                <a:latin typeface="Glacial Indifference" panose="020B0604020202020204" charset="0"/>
              </a:rPr>
              <a:t>1753 – 1757 → </a:t>
            </a:r>
            <a:r>
              <a:rPr lang="fr-FR" sz="3500" u="sng" dirty="0">
                <a:solidFill>
                  <a:srgbClr val="F9FAFD"/>
                </a:solidFill>
                <a:latin typeface="Glacial Indifference" panose="020B0604020202020204" charset="0"/>
              </a:rPr>
              <a:t>la parution des volumes poursuit</a:t>
            </a:r>
            <a:r>
              <a:rPr lang="fr-FR" sz="3500" dirty="0">
                <a:solidFill>
                  <a:srgbClr val="F9FAFD"/>
                </a:solidFill>
                <a:latin typeface="Glacial Indifference" panose="020B0604020202020204" charset="0"/>
              </a:rPr>
              <a:t>, du troisième au septième, mais l’Encyclopédie est </a:t>
            </a:r>
            <a:r>
              <a:rPr lang="fr-FR" sz="3500" u="sng" dirty="0">
                <a:solidFill>
                  <a:srgbClr val="F9FAFD"/>
                </a:solidFill>
                <a:latin typeface="Glacial Indifference" panose="020B0604020202020204" charset="0"/>
              </a:rPr>
              <a:t>constamment attaquée</a:t>
            </a:r>
            <a:r>
              <a:rPr lang="fr-FR" sz="3500" dirty="0">
                <a:solidFill>
                  <a:srgbClr val="F9FAFD"/>
                </a:solidFill>
                <a:latin typeface="Glacial Indifference" panose="020B0604020202020204" charset="0"/>
              </a:rPr>
              <a:t> → au fil des années, certaines parties sont d’abord publiées clandestinement et d’Alembert renonce</a:t>
            </a:r>
          </a:p>
          <a:p>
            <a:pPr marL="457200" lvl="0" indent="-457200" algn="just">
              <a:lnSpc>
                <a:spcPct val="110000"/>
              </a:lnSpc>
              <a:spcBef>
                <a:spcPct val="0"/>
              </a:spcBef>
              <a:spcAft>
                <a:spcPts val="1200"/>
              </a:spcAft>
              <a:buFont typeface="Arial" panose="020B0604020202020204" pitchFamily="34" charset="0"/>
              <a:buChar char="•"/>
            </a:pPr>
            <a:r>
              <a:rPr lang="fr-FR" sz="3500" dirty="0">
                <a:solidFill>
                  <a:srgbClr val="F9FAFD"/>
                </a:solidFill>
                <a:latin typeface="Glacial Indifference" panose="020B0604020202020204" charset="0"/>
              </a:rPr>
              <a:t>1772 → </a:t>
            </a:r>
            <a:r>
              <a:rPr lang="fr-FR" sz="3500" u="sng" dirty="0">
                <a:solidFill>
                  <a:srgbClr val="F9FAFD"/>
                </a:solidFill>
                <a:latin typeface="Glacial Indifference" panose="020B0604020202020204" charset="0"/>
              </a:rPr>
              <a:t>parution des deux derniers volumes de planches</a:t>
            </a:r>
            <a:r>
              <a:rPr lang="fr-FR" sz="3500" dirty="0">
                <a:solidFill>
                  <a:srgbClr val="F9FAFD"/>
                </a:solidFill>
                <a:latin typeface="Glacial Indifference" panose="020B0604020202020204" charset="0"/>
              </a:rPr>
              <a:t>*</a:t>
            </a:r>
          </a:p>
          <a:p>
            <a:pPr lvl="0" algn="just">
              <a:lnSpc>
                <a:spcPct val="110000"/>
              </a:lnSpc>
              <a:spcBef>
                <a:spcPct val="0"/>
              </a:spcBef>
              <a:spcAft>
                <a:spcPts val="1200"/>
              </a:spcAft>
            </a:pPr>
            <a:endParaRPr lang="fr-FR" sz="3500" dirty="0">
              <a:solidFill>
                <a:srgbClr val="F9FAFD"/>
              </a:solidFill>
              <a:latin typeface="Glacial Indifference" panose="020B0604020202020204" charset="0"/>
            </a:endParaRPr>
          </a:p>
          <a:p>
            <a:pPr lvl="0" algn="just">
              <a:lnSpc>
                <a:spcPct val="110000"/>
              </a:lnSpc>
              <a:spcBef>
                <a:spcPct val="0"/>
              </a:spcBef>
              <a:spcAft>
                <a:spcPts val="1200"/>
              </a:spcAft>
            </a:pPr>
            <a:r>
              <a:rPr lang="fr-FR" sz="3500" dirty="0">
                <a:solidFill>
                  <a:srgbClr val="F9FAFD"/>
                </a:solidFill>
                <a:latin typeface="Glacial Indifference" panose="020B0604020202020204" charset="0"/>
              </a:rPr>
              <a:t>* Les planches de l’Encyclopédie ont joué un rôle essentiel pour la vulgarisation des sciences et des techniques</a:t>
            </a:r>
          </a:p>
        </p:txBody>
      </p:sp>
    </p:spTree>
    <p:extLst>
      <p:ext uri="{BB962C8B-B14F-4D97-AF65-F5344CB8AC3E}">
        <p14:creationId xmlns:p14="http://schemas.microsoft.com/office/powerpoint/2010/main" val="7257020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D3BD2632-4DFC-6A53-DBC4-D8965973F0C7}"/>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B1B5A1AD-F0AF-A9B5-62CA-0EB9D6EF937D}"/>
              </a:ext>
            </a:extLst>
          </p:cNvPr>
          <p:cNvSpPr txBox="1"/>
          <p:nvPr/>
        </p:nvSpPr>
        <p:spPr>
          <a:xfrm>
            <a:off x="1085850" y="2171700"/>
            <a:ext cx="6991350" cy="615553"/>
          </a:xfrm>
          <a:prstGeom prst="rect">
            <a:avLst/>
          </a:prstGeom>
        </p:spPr>
        <p:txBody>
          <a:bodyPr wrap="square" lIns="0" tIns="0" rIns="0" bIns="0" rtlCol="0" anchor="t">
            <a:spAutoFit/>
          </a:bodyPr>
          <a:lstStyle/>
          <a:p>
            <a:pPr marL="0" lvl="0" indent="0" algn="just">
              <a:spcBef>
                <a:spcPct val="0"/>
              </a:spcBef>
              <a:spcAft>
                <a:spcPts val="3000"/>
              </a:spcAft>
            </a:pPr>
            <a:r>
              <a:rPr lang="fr-FR" sz="4000" dirty="0">
                <a:solidFill>
                  <a:srgbClr val="F9FAFD"/>
                </a:solidFill>
                <a:latin typeface="Glacial Indifference" panose="020B0604020202020204" charset="0"/>
              </a:rPr>
              <a:t>Les planches de l’Encyclopédie</a:t>
            </a:r>
          </a:p>
        </p:txBody>
      </p:sp>
      <p:pic>
        <p:nvPicPr>
          <p:cNvPr id="5" name="Immagine 4">
            <a:extLst>
              <a:ext uri="{FF2B5EF4-FFF2-40B4-BE49-F238E27FC236}">
                <a16:creationId xmlns:a16="http://schemas.microsoft.com/office/drawing/2014/main" id="{3BE7CEC6-31B0-0DA8-7F79-23133A84D9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0" y="300584"/>
            <a:ext cx="6089039" cy="9643516"/>
          </a:xfrm>
          <a:prstGeom prst="rect">
            <a:avLst/>
          </a:prstGeom>
        </p:spPr>
      </p:pic>
    </p:spTree>
    <p:extLst>
      <p:ext uri="{BB962C8B-B14F-4D97-AF65-F5344CB8AC3E}">
        <p14:creationId xmlns:p14="http://schemas.microsoft.com/office/powerpoint/2010/main" val="3630465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1FCF484C-23D1-545A-AADB-05F3E8CE3515}"/>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653741D-ED8A-5038-3DF2-C5E56A2CC002}"/>
              </a:ext>
            </a:extLst>
          </p:cNvPr>
          <p:cNvSpPr txBox="1"/>
          <p:nvPr/>
        </p:nvSpPr>
        <p:spPr>
          <a:xfrm>
            <a:off x="1028700" y="1058638"/>
            <a:ext cx="12839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La naissance du français </a:t>
            </a:r>
          </a:p>
        </p:txBody>
      </p:sp>
      <p:sp>
        <p:nvSpPr>
          <p:cNvPr id="3" name="TextBox 3">
            <a:extLst>
              <a:ext uri="{FF2B5EF4-FFF2-40B4-BE49-F238E27FC236}">
                <a16:creationId xmlns:a16="http://schemas.microsoft.com/office/drawing/2014/main" id="{94F4235E-8EE6-9D7B-479E-CE0ED72DCDFD}"/>
              </a:ext>
            </a:extLst>
          </p:cNvPr>
          <p:cNvSpPr txBox="1"/>
          <p:nvPr/>
        </p:nvSpPr>
        <p:spPr>
          <a:xfrm>
            <a:off x="1028700" y="2705100"/>
            <a:ext cx="16268700" cy="6330964"/>
          </a:xfrm>
          <a:prstGeom prst="rect">
            <a:avLst/>
          </a:prstGeom>
        </p:spPr>
        <p:txBody>
          <a:bodyPr wrap="square" lIns="0" tIns="0" rIns="0" bIns="0" rtlCol="0" anchor="t">
            <a:spAutoFit/>
          </a:bodyPr>
          <a:lstStyle/>
          <a:p>
            <a:pPr lvl="0" algn="just">
              <a:spcBef>
                <a:spcPct val="0"/>
              </a:spcBef>
              <a:spcAft>
                <a:spcPts val="1800"/>
              </a:spcAft>
            </a:pPr>
            <a:r>
              <a:rPr lang="fr-FR" sz="3700" u="none" dirty="0">
                <a:solidFill>
                  <a:srgbClr val="F9FAFD"/>
                </a:solidFill>
                <a:latin typeface="Glacial Indifference" panose="020B0604020202020204" charset="0"/>
              </a:rPr>
              <a:t>Le </a:t>
            </a:r>
            <a:r>
              <a:rPr lang="fr-FR" sz="3700" u="sng" dirty="0">
                <a:solidFill>
                  <a:srgbClr val="F9FAFD"/>
                </a:solidFill>
                <a:latin typeface="Glacial Indifference" panose="020B0604020202020204" charset="0"/>
              </a:rPr>
              <a:t>peuple</a:t>
            </a:r>
            <a:r>
              <a:rPr lang="fr-FR" sz="3700" u="none" dirty="0">
                <a:solidFill>
                  <a:srgbClr val="F9FAFD"/>
                </a:solidFill>
                <a:latin typeface="Glacial Indifference" panose="020B0604020202020204" charset="0"/>
              </a:rPr>
              <a:t> parlait : </a:t>
            </a:r>
          </a:p>
          <a:p>
            <a:pPr marL="571500" lvl="0" indent="-571500" algn="just">
              <a:lnSpc>
                <a:spcPct val="110000"/>
              </a:lnSpc>
              <a:spcBef>
                <a:spcPct val="0"/>
              </a:spcBef>
              <a:spcAft>
                <a:spcPts val="1800"/>
              </a:spcAft>
              <a:buFont typeface="Arial" panose="020B0604020202020204" pitchFamily="34" charset="0"/>
              <a:buChar char="•"/>
            </a:pPr>
            <a:r>
              <a:rPr lang="fr-FR" sz="3600" u="none" dirty="0">
                <a:solidFill>
                  <a:srgbClr val="F9FAFD"/>
                </a:solidFill>
                <a:latin typeface="Glacial Indifference" panose="020B0604020202020204" charset="0"/>
              </a:rPr>
              <a:t>dans le Nord, différentes </a:t>
            </a:r>
            <a:r>
              <a:rPr lang="fr-FR" sz="3600" u="sng" dirty="0">
                <a:solidFill>
                  <a:srgbClr val="F9FAFD"/>
                </a:solidFill>
                <a:latin typeface="Glacial Indifference" panose="020B0604020202020204" charset="0"/>
              </a:rPr>
              <a:t>variétés d'oïl</a:t>
            </a:r>
            <a:r>
              <a:rPr lang="fr-FR" sz="3600" u="none" dirty="0">
                <a:solidFill>
                  <a:srgbClr val="F9FAFD"/>
                </a:solidFill>
                <a:latin typeface="Glacial Indifference" panose="020B0604020202020204" charset="0"/>
              </a:rPr>
              <a:t> </a:t>
            </a:r>
            <a:r>
              <a:rPr lang="fr-FR" sz="3600" dirty="0">
                <a:solidFill>
                  <a:srgbClr val="F9FAFD"/>
                </a:solidFill>
                <a:latin typeface="Glacial Indifference" panose="020B0604020202020204" charset="0"/>
              </a:rPr>
              <a:t>→</a:t>
            </a:r>
            <a:r>
              <a:rPr lang="fr-FR" sz="3600" u="none" dirty="0">
                <a:solidFill>
                  <a:srgbClr val="F9FAFD"/>
                </a:solidFill>
                <a:latin typeface="Glacial Indifference" panose="020B0604020202020204" charset="0"/>
              </a:rPr>
              <a:t> le françois dans la région de l'Île-de-France, ailleurs le picard, l'artois, le wallon, le normand ou l'anglo-normand, l'orléanais, le champenois, etc. ;</a:t>
            </a:r>
          </a:p>
          <a:p>
            <a:pPr marL="571500" lvl="0" indent="-571500" algn="just">
              <a:lnSpc>
                <a:spcPct val="110000"/>
              </a:lnSpc>
              <a:spcBef>
                <a:spcPct val="0"/>
              </a:spcBef>
              <a:spcAft>
                <a:spcPts val="1800"/>
              </a:spcAft>
              <a:buFont typeface="Arial" panose="020B0604020202020204" pitchFamily="34" charset="0"/>
              <a:buChar char="•"/>
            </a:pPr>
            <a:r>
              <a:rPr lang="fr-FR" sz="3600" u="none" dirty="0">
                <a:solidFill>
                  <a:srgbClr val="F9FAFD"/>
                </a:solidFill>
                <a:latin typeface="Glacial Indifference" panose="020B0604020202020204" charset="0"/>
              </a:rPr>
              <a:t>le </a:t>
            </a:r>
            <a:r>
              <a:rPr lang="fr-FR" sz="3600" u="sng" dirty="0">
                <a:solidFill>
                  <a:srgbClr val="F9FAFD"/>
                </a:solidFill>
                <a:latin typeface="Glacial Indifference" panose="020B0604020202020204" charset="0"/>
              </a:rPr>
              <a:t>breton</a:t>
            </a:r>
            <a:r>
              <a:rPr lang="fr-FR" sz="3600" u="none" dirty="0">
                <a:solidFill>
                  <a:srgbClr val="F9FAFD"/>
                </a:solidFill>
                <a:latin typeface="Glacial Indifference" panose="020B0604020202020204" charset="0"/>
              </a:rPr>
              <a:t> dans le Nord-Ouest ;</a:t>
            </a:r>
          </a:p>
          <a:p>
            <a:pPr marL="571500" lvl="0" indent="-571500" algn="just">
              <a:lnSpc>
                <a:spcPct val="110000"/>
              </a:lnSpc>
              <a:spcBef>
                <a:spcPct val="0"/>
              </a:spcBef>
              <a:spcAft>
                <a:spcPts val="1800"/>
              </a:spcAft>
              <a:buFont typeface="Arial" panose="020B0604020202020204" pitchFamily="34" charset="0"/>
              <a:buChar char="•"/>
            </a:pPr>
            <a:r>
              <a:rPr lang="fr-FR" sz="3600" dirty="0">
                <a:solidFill>
                  <a:srgbClr val="F9FAFD"/>
                </a:solidFill>
                <a:latin typeface="Glacial Indifference" panose="020B0604020202020204" charset="0"/>
              </a:rPr>
              <a:t>d</a:t>
            </a:r>
            <a:r>
              <a:rPr lang="fr-FR" sz="3600" u="none" dirty="0">
                <a:solidFill>
                  <a:srgbClr val="F9FAFD"/>
                </a:solidFill>
                <a:latin typeface="Glacial Indifference" panose="020B0604020202020204" charset="0"/>
              </a:rPr>
              <a:t>ans le Sud, les </a:t>
            </a:r>
            <a:r>
              <a:rPr lang="fr-FR" sz="3600" u="sng" dirty="0">
                <a:solidFill>
                  <a:srgbClr val="F9FAFD"/>
                </a:solidFill>
                <a:latin typeface="Glacial Indifference" panose="020B0604020202020204" charset="0"/>
              </a:rPr>
              <a:t>variétés d'oc</a:t>
            </a:r>
            <a:r>
              <a:rPr lang="fr-FR" sz="3600" u="none" dirty="0">
                <a:solidFill>
                  <a:srgbClr val="F9FAFD"/>
                </a:solidFill>
                <a:latin typeface="Glacial Indifference" panose="020B0604020202020204" charset="0"/>
              </a:rPr>
              <a:t> </a:t>
            </a:r>
            <a:r>
              <a:rPr lang="fr-FR" sz="3600" dirty="0">
                <a:solidFill>
                  <a:srgbClr val="F9FAFD"/>
                </a:solidFill>
                <a:latin typeface="Glacial Indifference" panose="020B0604020202020204" charset="0"/>
              </a:rPr>
              <a:t>→</a:t>
            </a:r>
            <a:r>
              <a:rPr lang="fr-FR" sz="3600" u="none" dirty="0">
                <a:solidFill>
                  <a:srgbClr val="F9FAFD"/>
                </a:solidFill>
                <a:latin typeface="Glacial Indifference" panose="020B0604020202020204" charset="0"/>
              </a:rPr>
              <a:t> occitan, provençal, languedocien, gascon (plus proches du latin) ;</a:t>
            </a:r>
          </a:p>
          <a:p>
            <a:pPr marL="571500" lvl="0" indent="-571500" algn="just">
              <a:lnSpc>
                <a:spcPct val="110000"/>
              </a:lnSpc>
              <a:spcBef>
                <a:spcPct val="0"/>
              </a:spcBef>
              <a:buFont typeface="Arial" panose="020B0604020202020204" pitchFamily="34" charset="0"/>
              <a:buChar char="•"/>
            </a:pPr>
            <a:r>
              <a:rPr lang="fr-FR" sz="3600" u="none" dirty="0">
                <a:solidFill>
                  <a:srgbClr val="F9FAFD"/>
                </a:solidFill>
                <a:latin typeface="Glacial Indifference" panose="020B0604020202020204" charset="0"/>
              </a:rPr>
              <a:t>en Franche-Comté, en Savoie, au Val-d'Aoste Italie et dans l'actuelle Suisse romande, le </a:t>
            </a:r>
            <a:r>
              <a:rPr lang="fr-FR" sz="3600" u="sng" dirty="0">
                <a:solidFill>
                  <a:srgbClr val="F9FAFD"/>
                </a:solidFill>
                <a:latin typeface="Glacial Indifference" panose="020B0604020202020204" charset="0"/>
              </a:rPr>
              <a:t>franco-provençal</a:t>
            </a:r>
            <a:r>
              <a:rPr lang="fr-FR" sz="3600" u="none" dirty="0">
                <a:solidFill>
                  <a:srgbClr val="F9FAFD"/>
                </a:solidFill>
                <a:latin typeface="Glacial Indifference" panose="020B0604020202020204" charset="0"/>
              </a:rPr>
              <a:t>. </a:t>
            </a:r>
          </a:p>
        </p:txBody>
      </p:sp>
      <p:grpSp>
        <p:nvGrpSpPr>
          <p:cNvPr id="7" name="Group 7">
            <a:extLst>
              <a:ext uri="{FF2B5EF4-FFF2-40B4-BE49-F238E27FC236}">
                <a16:creationId xmlns:a16="http://schemas.microsoft.com/office/drawing/2014/main" id="{1BE02005-367C-9866-DBE8-130527C37EDC}"/>
              </a:ext>
            </a:extLst>
          </p:cNvPr>
          <p:cNvGrpSpPr/>
          <p:nvPr/>
        </p:nvGrpSpPr>
        <p:grpSpPr>
          <a:xfrm>
            <a:off x="228600" y="6210300"/>
            <a:ext cx="17907000" cy="1123936"/>
            <a:chOff x="0" y="-28575"/>
            <a:chExt cx="10139033" cy="1498581"/>
          </a:xfrm>
        </p:grpSpPr>
        <p:sp>
          <p:nvSpPr>
            <p:cNvPr id="8" name="TextBox 8">
              <a:extLst>
                <a:ext uri="{FF2B5EF4-FFF2-40B4-BE49-F238E27FC236}">
                  <a16:creationId xmlns:a16="http://schemas.microsoft.com/office/drawing/2014/main" id="{47FEB39E-D313-219E-9915-0012AEF29DC8}"/>
                </a:ext>
              </a:extLst>
            </p:cNvPr>
            <p:cNvSpPr txBox="1"/>
            <p:nvPr/>
          </p:nvSpPr>
          <p:spPr>
            <a:xfrm>
              <a:off x="0" y="-28575"/>
              <a:ext cx="10139033" cy="671124"/>
            </a:xfrm>
            <a:prstGeom prst="rect">
              <a:avLst/>
            </a:prstGeom>
          </p:spPr>
          <p:txBody>
            <a:bodyPr wrap="square" lIns="0" tIns="0" rIns="0" bIns="0" rtlCol="0" anchor="t">
              <a:spAutoFit/>
            </a:bodyPr>
            <a:lstStyle/>
            <a:p>
              <a:pPr marL="0" lvl="0" indent="0">
                <a:lnSpc>
                  <a:spcPts val="3900"/>
                </a:lnSpc>
              </a:pPr>
              <a:endParaRPr lang="fr-FR" sz="4000" u="none" dirty="0">
                <a:solidFill>
                  <a:srgbClr val="F9FAFD"/>
                </a:solidFill>
                <a:latin typeface="Glacial Indifference" panose="020B0604020202020204" charset="0"/>
              </a:endParaRPr>
            </a:p>
          </p:txBody>
        </p:sp>
        <p:sp>
          <p:nvSpPr>
            <p:cNvPr id="9" name="TextBox 9">
              <a:extLst>
                <a:ext uri="{FF2B5EF4-FFF2-40B4-BE49-F238E27FC236}">
                  <a16:creationId xmlns:a16="http://schemas.microsoft.com/office/drawing/2014/main" id="{D8F0AD63-012F-131D-D87E-229CC35B21CA}"/>
                </a:ext>
              </a:extLst>
            </p:cNvPr>
            <p:cNvSpPr txBox="1"/>
            <p:nvPr/>
          </p:nvSpPr>
          <p:spPr>
            <a:xfrm>
              <a:off x="0" y="953625"/>
              <a:ext cx="9597080" cy="516381"/>
            </a:xfrm>
            <a:prstGeom prst="rect">
              <a:avLst/>
            </a:prstGeom>
          </p:spPr>
          <p:txBody>
            <a:bodyPr lIns="0" tIns="0" rIns="0" bIns="0" rtlCol="0" anchor="t">
              <a:spAutoFit/>
            </a:bodyPr>
            <a:lstStyle/>
            <a:p>
              <a:pPr marL="0" lvl="0" indent="0">
                <a:lnSpc>
                  <a:spcPts val="3219"/>
                </a:lnSpc>
                <a:spcBef>
                  <a:spcPct val="0"/>
                </a:spcBef>
              </a:pPr>
              <a:endParaRPr lang="fr-FR" sz="2299" u="none" dirty="0">
                <a:solidFill>
                  <a:srgbClr val="F9FAFD"/>
                </a:solidFill>
                <a:latin typeface="Glacial Indifference" panose="020B0604020202020204" charset="0"/>
              </a:endParaRPr>
            </a:p>
          </p:txBody>
        </p:sp>
      </p:grpSp>
    </p:spTree>
    <p:extLst>
      <p:ext uri="{BB962C8B-B14F-4D97-AF65-F5344CB8AC3E}">
        <p14:creationId xmlns:p14="http://schemas.microsoft.com/office/powerpoint/2010/main" val="7151691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DEF9CCEA-B683-AF93-36AC-F15D41C030B2}"/>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3DA5E27A-5661-4F42-3F13-52905276E6BE}"/>
              </a:ext>
            </a:extLst>
          </p:cNvPr>
          <p:cNvSpPr txBox="1"/>
          <p:nvPr/>
        </p:nvSpPr>
        <p:spPr>
          <a:xfrm>
            <a:off x="1085850" y="2171700"/>
            <a:ext cx="6838950" cy="615553"/>
          </a:xfrm>
          <a:prstGeom prst="rect">
            <a:avLst/>
          </a:prstGeom>
        </p:spPr>
        <p:txBody>
          <a:bodyPr wrap="square" lIns="0" tIns="0" rIns="0" bIns="0" rtlCol="0" anchor="t">
            <a:spAutoFit/>
          </a:bodyPr>
          <a:lstStyle/>
          <a:p>
            <a:pPr marL="0" lvl="0" indent="0" algn="just">
              <a:spcBef>
                <a:spcPct val="0"/>
              </a:spcBef>
              <a:spcAft>
                <a:spcPts val="3000"/>
              </a:spcAft>
            </a:pPr>
            <a:r>
              <a:rPr lang="fr-FR" sz="4000" dirty="0">
                <a:solidFill>
                  <a:srgbClr val="F9FAFD"/>
                </a:solidFill>
                <a:latin typeface="Glacial Indifference" panose="020B0604020202020204" charset="0"/>
              </a:rPr>
              <a:t>Les planches de l’Encyclopédie</a:t>
            </a:r>
          </a:p>
        </p:txBody>
      </p:sp>
      <p:pic>
        <p:nvPicPr>
          <p:cNvPr id="4" name="Immagine 3">
            <a:extLst>
              <a:ext uri="{FF2B5EF4-FFF2-40B4-BE49-F238E27FC236}">
                <a16:creationId xmlns:a16="http://schemas.microsoft.com/office/drawing/2014/main" id="{5354583A-B68B-85C6-6DAE-4EBC818ADC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1600" y="225704"/>
            <a:ext cx="6183873" cy="9809170"/>
          </a:xfrm>
          <a:prstGeom prst="rect">
            <a:avLst/>
          </a:prstGeom>
        </p:spPr>
      </p:pic>
    </p:spTree>
    <p:extLst>
      <p:ext uri="{BB962C8B-B14F-4D97-AF65-F5344CB8AC3E}">
        <p14:creationId xmlns:p14="http://schemas.microsoft.com/office/powerpoint/2010/main" val="412872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21EB78D1-1EF7-8E62-BCC6-5EFA6BD010D1}"/>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C4F1BCC6-235D-C718-D9F2-71866E6710F9}"/>
              </a:ext>
            </a:extLst>
          </p:cNvPr>
          <p:cNvSpPr txBox="1"/>
          <p:nvPr/>
        </p:nvSpPr>
        <p:spPr>
          <a:xfrm>
            <a:off x="304800" y="281186"/>
            <a:ext cx="9410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700670EB-8F3D-C67D-AC95-C3802F0551A7}"/>
              </a:ext>
            </a:extLst>
          </p:cNvPr>
          <p:cNvSpPr txBox="1"/>
          <p:nvPr/>
        </p:nvSpPr>
        <p:spPr>
          <a:xfrm>
            <a:off x="762000" y="2388394"/>
            <a:ext cx="6096000" cy="1231106"/>
          </a:xfrm>
          <a:prstGeom prst="rect">
            <a:avLst/>
          </a:prstGeom>
        </p:spPr>
        <p:txBody>
          <a:bodyPr wrap="square" lIns="0" tIns="0" rIns="0" bIns="0" rtlCol="0" anchor="t">
            <a:spAutoFit/>
          </a:bodyPr>
          <a:lstStyle/>
          <a:p>
            <a:pPr marL="0" lvl="0" indent="0" algn="just">
              <a:spcBef>
                <a:spcPct val="0"/>
              </a:spcBef>
              <a:spcAft>
                <a:spcPts val="3000"/>
              </a:spcAft>
            </a:pPr>
            <a:r>
              <a:rPr lang="fr-FR" sz="4000" u="sng" dirty="0">
                <a:solidFill>
                  <a:srgbClr val="F9FAFD"/>
                </a:solidFill>
                <a:latin typeface="Glacial Indifference" panose="020B0604020202020204" charset="0"/>
              </a:rPr>
              <a:t>La Déclaration des droits de l’homme et du citoyen</a:t>
            </a:r>
          </a:p>
        </p:txBody>
      </p:sp>
      <p:pic>
        <p:nvPicPr>
          <p:cNvPr id="10" name="Immagine 9">
            <a:extLst>
              <a:ext uri="{FF2B5EF4-FFF2-40B4-BE49-F238E27FC236}">
                <a16:creationId xmlns:a16="http://schemas.microsoft.com/office/drawing/2014/main" id="{9CAC15E3-30CF-D6A4-5562-21E2DA6602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5020" y="209550"/>
            <a:ext cx="7699799" cy="9867900"/>
          </a:xfrm>
          <a:prstGeom prst="rect">
            <a:avLst/>
          </a:prstGeom>
        </p:spPr>
      </p:pic>
    </p:spTree>
    <p:extLst>
      <p:ext uri="{BB962C8B-B14F-4D97-AF65-F5344CB8AC3E}">
        <p14:creationId xmlns:p14="http://schemas.microsoft.com/office/powerpoint/2010/main" val="10517024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C8AF1CB5-EAF4-3508-7684-1F26463B69E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316C8F7-1B8C-D987-7BE5-1FE0B1E8A76F}"/>
              </a:ext>
            </a:extLst>
          </p:cNvPr>
          <p:cNvSpPr txBox="1"/>
          <p:nvPr/>
        </p:nvSpPr>
        <p:spPr>
          <a:xfrm>
            <a:off x="914400" y="4191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6A7531E3-360B-73E8-E0D8-F5B2BA97A9C9}"/>
              </a:ext>
            </a:extLst>
          </p:cNvPr>
          <p:cNvSpPr txBox="1"/>
          <p:nvPr/>
        </p:nvSpPr>
        <p:spPr>
          <a:xfrm>
            <a:off x="990600" y="2019300"/>
            <a:ext cx="16383000" cy="7884210"/>
          </a:xfrm>
          <a:prstGeom prst="rect">
            <a:avLst/>
          </a:prstGeom>
        </p:spPr>
        <p:txBody>
          <a:bodyPr wrap="square" lIns="0" tIns="0" rIns="0" bIns="0" rtlCol="0" anchor="t">
            <a:spAutoFit/>
          </a:bodyPr>
          <a:lstStyle/>
          <a:p>
            <a:pPr marL="0" lvl="0" indent="0" algn="just">
              <a:spcBef>
                <a:spcPct val="0"/>
              </a:spcBef>
              <a:spcAft>
                <a:spcPts val="600"/>
              </a:spcAft>
            </a:pPr>
            <a:r>
              <a:rPr lang="fr-FR" sz="3600" dirty="0">
                <a:solidFill>
                  <a:srgbClr val="F9FAFD"/>
                </a:solidFill>
                <a:latin typeface="Glacial Indifference" panose="020B0604020202020204" charset="0"/>
              </a:rPr>
              <a:t>26 août 1789 → </a:t>
            </a:r>
            <a:r>
              <a:rPr lang="fr-FR" sz="3600" u="sng" dirty="0">
                <a:solidFill>
                  <a:schemeClr val="bg1"/>
                </a:solidFill>
                <a:latin typeface="Glacial Indifference" panose="020B0604020202020204" charset="0"/>
                <a:hlinkClick r:id="rId3">
                  <a:extLst>
                    <a:ext uri="{A12FA001-AC4F-418D-AE19-62706E023703}">
                      <ahyp:hlinkClr xmlns:ahyp="http://schemas.microsoft.com/office/drawing/2018/hyperlinkcolor" val="tx"/>
                    </a:ext>
                  </a:extLst>
                </a:hlinkClick>
              </a:rPr>
              <a:t>Déclaration des droits de l’homme et du citoyen</a:t>
            </a:r>
            <a:r>
              <a:rPr lang="fr-FR" sz="3600" u="sng" dirty="0">
                <a:solidFill>
                  <a:schemeClr val="bg1"/>
                </a:solidFill>
                <a:latin typeface="Glacial Indifference" panose="020B0604020202020204" charset="0"/>
              </a:rPr>
              <a:t> (DDHC)</a:t>
            </a:r>
            <a:endParaRPr lang="fr-FR" sz="3600" dirty="0">
              <a:solidFill>
                <a:schemeClr val="bg1"/>
              </a:solidFill>
              <a:latin typeface="Glacial Indifference" panose="020B0604020202020204" charset="0"/>
            </a:endParaRPr>
          </a:p>
          <a:p>
            <a:pPr marL="0" lvl="0" indent="0" algn="just">
              <a:spcBef>
                <a:spcPct val="0"/>
              </a:spcBef>
              <a:spcAft>
                <a:spcPts val="600"/>
              </a:spcAft>
            </a:pPr>
            <a:r>
              <a:rPr lang="fr-FR" sz="3600" dirty="0">
                <a:solidFill>
                  <a:srgbClr val="F9FAFD"/>
                </a:solidFill>
                <a:latin typeface="Glacial Indifference" panose="020B0604020202020204" charset="0"/>
              </a:rPr>
              <a:t>	</a:t>
            </a:r>
            <a:r>
              <a:rPr lang="fr-FR" sz="3400" dirty="0">
                <a:solidFill>
                  <a:srgbClr val="F9FAFD"/>
                </a:solidFill>
                <a:latin typeface="Glacial Indifference" panose="020B0604020202020204" charset="0"/>
              </a:rPr>
              <a:t>↓</a:t>
            </a:r>
          </a:p>
          <a:p>
            <a:pPr marL="0" lvl="0" indent="0" algn="just">
              <a:lnSpc>
                <a:spcPct val="110000"/>
              </a:lnSpc>
              <a:spcBef>
                <a:spcPct val="0"/>
              </a:spcBef>
              <a:spcAft>
                <a:spcPts val="1200"/>
              </a:spcAft>
            </a:pPr>
            <a:r>
              <a:rPr lang="fr-FR" sz="3400" dirty="0">
                <a:solidFill>
                  <a:srgbClr val="F9FAFD"/>
                </a:solidFill>
                <a:latin typeface="Glacial Indifference" panose="020B0604020202020204" charset="0"/>
              </a:rPr>
              <a:t>« Inspirée de la Déclaration de l’Indépendance américaine de 1776 et de l'esprit des Lumières, la Déclaration des droits de l'homme et du citoyen de 1789 marquait le début d'une ère politique nouvelle. Elle n’a cessé dés lors d’être une référence. La V</a:t>
            </a:r>
            <a:r>
              <a:rPr lang="fr-FR" sz="3400" baseline="30000" dirty="0">
                <a:solidFill>
                  <a:srgbClr val="F9FAFD"/>
                </a:solidFill>
                <a:latin typeface="Glacial Indifference" panose="020B0604020202020204" charset="0"/>
              </a:rPr>
              <a:t>e</a:t>
            </a:r>
            <a:r>
              <a:rPr lang="fr-FR" sz="3400" dirty="0">
                <a:solidFill>
                  <a:srgbClr val="F9FAFD"/>
                </a:solidFill>
                <a:latin typeface="Glacial Indifference" panose="020B0604020202020204" charset="0"/>
              </a:rPr>
              <a:t> République a explicité son attachement à elle en la citant dans le préambule de sa Constitution, et le Conseil constitutionnel a reconnu en 1971 sa valeur constitutionnelle ». </a:t>
            </a:r>
          </a:p>
          <a:p>
            <a:pPr marL="0" lvl="0" indent="0" algn="r">
              <a:spcBef>
                <a:spcPct val="0"/>
              </a:spcBef>
            </a:pPr>
            <a:r>
              <a:rPr lang="fr-FR" sz="2700" dirty="0">
                <a:solidFill>
                  <a:srgbClr val="F9FAFD"/>
                </a:solidFill>
                <a:latin typeface="Glacial Indifference" panose="020B0604020202020204" charset="0"/>
              </a:rPr>
              <a:t>Page dédiée sur le site de l’Elysée.</a:t>
            </a:r>
          </a:p>
          <a:p>
            <a:pPr marL="0" lvl="0" indent="0" algn="just">
              <a:spcBef>
                <a:spcPct val="0"/>
              </a:spcBef>
              <a:spcAft>
                <a:spcPts val="600"/>
              </a:spcAft>
            </a:pPr>
            <a:r>
              <a:rPr lang="fr-FR" sz="3400" dirty="0">
                <a:solidFill>
                  <a:srgbClr val="F9FAFD"/>
                </a:solidFill>
                <a:latin typeface="Glacial Indifference" panose="020B0604020202020204" charset="0"/>
              </a:rPr>
              <a:t>	↓</a:t>
            </a:r>
          </a:p>
          <a:p>
            <a:pPr marL="0" lvl="0" indent="0" algn="just">
              <a:lnSpc>
                <a:spcPct val="110000"/>
              </a:lnSpc>
              <a:spcBef>
                <a:spcPct val="0"/>
              </a:spcBef>
              <a:spcAft>
                <a:spcPts val="1200"/>
              </a:spcAft>
            </a:pPr>
            <a:r>
              <a:rPr lang="fr-FR" sz="3400" dirty="0">
                <a:solidFill>
                  <a:srgbClr val="F9FAFD"/>
                </a:solidFill>
                <a:latin typeface="Glacial Indifference" panose="020B0604020202020204" charset="0"/>
              </a:rPr>
              <a:t>Référence internationale au fil des siècles :</a:t>
            </a:r>
          </a:p>
          <a:p>
            <a:pPr marL="571500" lvl="0" indent="-571500" algn="just">
              <a:lnSpc>
                <a:spcPct val="110000"/>
              </a:lnSpc>
              <a:spcBef>
                <a:spcPct val="0"/>
              </a:spcBef>
              <a:spcAft>
                <a:spcPts val="1200"/>
              </a:spcAft>
              <a:buFont typeface="Arial" panose="020B0604020202020204" pitchFamily="34" charset="0"/>
              <a:buChar char="•"/>
            </a:pPr>
            <a:r>
              <a:rPr lang="fr-FR" sz="3400" i="1" u="sng" dirty="0">
                <a:solidFill>
                  <a:srgbClr val="F9FAFD"/>
                </a:solidFill>
                <a:latin typeface="Glacial Indifference" panose="020B0604020202020204" charset="0"/>
              </a:rPr>
              <a:t>Déclaration universelle des droits de l'homme</a:t>
            </a:r>
            <a:r>
              <a:rPr lang="fr-FR" sz="3400" dirty="0">
                <a:solidFill>
                  <a:srgbClr val="F9FAFD"/>
                </a:solidFill>
                <a:latin typeface="Glacial Indifference" panose="020B0604020202020204" charset="0"/>
              </a:rPr>
              <a:t>, de 1948, adoptée et proclamée par l’Assemblée générale des Nations Unies</a:t>
            </a:r>
          </a:p>
          <a:p>
            <a:pPr marL="571500" lvl="0" indent="-571500" algn="just">
              <a:lnSpc>
                <a:spcPct val="110000"/>
              </a:lnSpc>
              <a:spcBef>
                <a:spcPct val="0"/>
              </a:spcBef>
              <a:spcAft>
                <a:spcPts val="600"/>
              </a:spcAft>
              <a:buFont typeface="Arial" panose="020B0604020202020204" pitchFamily="34" charset="0"/>
              <a:buChar char="•"/>
            </a:pPr>
            <a:r>
              <a:rPr lang="fr-FR" sz="3400" i="1" u="sng" dirty="0">
                <a:solidFill>
                  <a:srgbClr val="F9FAFD"/>
                </a:solidFill>
                <a:latin typeface="Glacial Indifference" panose="020B0604020202020204" charset="0"/>
              </a:rPr>
              <a:t>Convention européenne des droits de l'homme</a:t>
            </a:r>
            <a:r>
              <a:rPr lang="fr-FR" sz="3400" dirty="0">
                <a:solidFill>
                  <a:srgbClr val="F9FAFD"/>
                </a:solidFill>
                <a:latin typeface="Glacial Indifference" panose="020B0604020202020204" charset="0"/>
              </a:rPr>
              <a:t>, de 1950</a:t>
            </a:r>
          </a:p>
        </p:txBody>
      </p:sp>
    </p:spTree>
    <p:extLst>
      <p:ext uri="{BB962C8B-B14F-4D97-AF65-F5344CB8AC3E}">
        <p14:creationId xmlns:p14="http://schemas.microsoft.com/office/powerpoint/2010/main" val="41298347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A44BDA46-6111-8ED8-03C2-5C80E6066F3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9B9DDEF-E138-BC30-A7B5-4A385298557D}"/>
              </a:ext>
            </a:extLst>
          </p:cNvPr>
          <p:cNvSpPr txBox="1"/>
          <p:nvPr/>
        </p:nvSpPr>
        <p:spPr>
          <a:xfrm>
            <a:off x="914400" y="890786"/>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947CD866-C512-6BFB-0843-9FBF8A8A5261}"/>
              </a:ext>
            </a:extLst>
          </p:cNvPr>
          <p:cNvSpPr txBox="1"/>
          <p:nvPr/>
        </p:nvSpPr>
        <p:spPr>
          <a:xfrm>
            <a:off x="990600" y="2552700"/>
            <a:ext cx="16421100" cy="6378669"/>
          </a:xfrm>
          <a:prstGeom prst="rect">
            <a:avLst/>
          </a:prstGeom>
        </p:spPr>
        <p:txBody>
          <a:bodyPr wrap="square" lIns="0" tIns="0" rIns="0" bIns="0" rtlCol="0" anchor="t">
            <a:spAutoFit/>
          </a:bodyPr>
          <a:lstStyle/>
          <a:p>
            <a:pPr marL="0" lvl="0" indent="0" algn="just">
              <a:lnSpc>
                <a:spcPct val="110000"/>
              </a:lnSpc>
              <a:spcBef>
                <a:spcPct val="0"/>
              </a:spcBef>
              <a:spcAft>
                <a:spcPts val="1200"/>
              </a:spcAft>
            </a:pPr>
            <a:r>
              <a:rPr lang="fr-FR" sz="3500" dirty="0">
                <a:solidFill>
                  <a:srgbClr val="F9FAFD"/>
                </a:solidFill>
                <a:latin typeface="Glacial Indifference" panose="020B0604020202020204" charset="0"/>
              </a:rPr>
              <a:t>Ce texte, conçu pendant la </a:t>
            </a:r>
            <a:r>
              <a:rPr lang="fr-FR" sz="3500" u="sng" dirty="0">
                <a:solidFill>
                  <a:srgbClr val="F9FAFD"/>
                </a:solidFill>
                <a:latin typeface="Glacial Indifference" panose="020B0604020202020204" charset="0"/>
              </a:rPr>
              <a:t>Révolution française</a:t>
            </a:r>
            <a:r>
              <a:rPr lang="fr-FR" sz="3500" dirty="0">
                <a:solidFill>
                  <a:srgbClr val="F9FAFD"/>
                </a:solidFill>
                <a:latin typeface="Glacial Indifference" panose="020B0604020202020204" charset="0"/>
              </a:rPr>
              <a:t>, a profondément forgé l’</a:t>
            </a:r>
            <a:r>
              <a:rPr lang="fr-FR" sz="3500" u="sng" dirty="0">
                <a:solidFill>
                  <a:srgbClr val="F9FAFD"/>
                </a:solidFill>
                <a:latin typeface="Glacial Indifference" panose="020B0604020202020204" charset="0"/>
              </a:rPr>
              <a:t>esprit juridique de la France</a:t>
            </a:r>
            <a:r>
              <a:rPr lang="fr-FR" sz="3500" dirty="0">
                <a:solidFill>
                  <a:srgbClr val="F9FAFD"/>
                </a:solidFill>
                <a:latin typeface="Glacial Indifference" panose="020B0604020202020204" charset="0"/>
              </a:rPr>
              <a:t> et le </a:t>
            </a:r>
            <a:r>
              <a:rPr lang="fr-FR" sz="3500" u="sng" dirty="0">
                <a:solidFill>
                  <a:srgbClr val="F9FAFD"/>
                </a:solidFill>
                <a:latin typeface="Glacial Indifference" panose="020B0604020202020204" charset="0"/>
              </a:rPr>
              <a:t>concept de démocratie, contre toute forme d’absolutisme</a:t>
            </a:r>
          </a:p>
          <a:p>
            <a:pPr marL="0" lvl="0" indent="0" algn="just">
              <a:lnSpc>
                <a:spcPct val="110000"/>
              </a:lnSpc>
              <a:spcBef>
                <a:spcPct val="0"/>
              </a:spcBef>
              <a:spcAft>
                <a:spcPts val="1200"/>
              </a:spcAft>
            </a:pPr>
            <a:r>
              <a:rPr lang="fr-FR" sz="3500" dirty="0">
                <a:solidFill>
                  <a:srgbClr val="F9FAFD"/>
                </a:solidFill>
                <a:latin typeface="Glacial Indifference" panose="020B0604020202020204" charset="0"/>
              </a:rPr>
              <a:t>	↓</a:t>
            </a:r>
          </a:p>
          <a:p>
            <a:pPr marL="0" lvl="0" indent="0" algn="just">
              <a:lnSpc>
                <a:spcPct val="110000"/>
              </a:lnSpc>
              <a:spcBef>
                <a:spcPct val="0"/>
              </a:spcBef>
            </a:pPr>
            <a:r>
              <a:rPr lang="fr-FR" sz="3500" dirty="0">
                <a:solidFill>
                  <a:srgbClr val="F9FAFD"/>
                </a:solidFill>
                <a:latin typeface="Glacial Indifference" panose="020B0604020202020204" charset="0"/>
              </a:rPr>
              <a:t>Art. 1 — « </a:t>
            </a:r>
            <a:r>
              <a:rPr lang="fr-FR" sz="3500" u="sng" dirty="0">
                <a:solidFill>
                  <a:srgbClr val="F9FAFD"/>
                </a:solidFill>
                <a:latin typeface="Glacial Indifference" panose="020B0604020202020204" charset="0"/>
              </a:rPr>
              <a:t>Les hommes naissent et demeurent libres et égaux en droits</a:t>
            </a:r>
            <a:r>
              <a:rPr lang="fr-FR" sz="3500" dirty="0">
                <a:solidFill>
                  <a:srgbClr val="F9FAFD"/>
                </a:solidFill>
                <a:latin typeface="Glacial Indifference" panose="020B0604020202020204" charset="0"/>
              </a:rPr>
              <a:t>. Les distinctions sociales ne peuvent être fondées que sur l’utilité commune ».</a:t>
            </a:r>
          </a:p>
          <a:p>
            <a:pPr marL="0" lvl="0" indent="0" algn="just">
              <a:lnSpc>
                <a:spcPct val="110000"/>
              </a:lnSpc>
              <a:spcBef>
                <a:spcPct val="0"/>
              </a:spcBef>
              <a:spcAft>
                <a:spcPts val="1200"/>
              </a:spcAft>
            </a:pPr>
            <a:endParaRPr lang="fr-FR" sz="3500" dirty="0">
              <a:solidFill>
                <a:srgbClr val="F9FAFD"/>
              </a:solidFill>
              <a:latin typeface="Glacial Indifference" panose="020B0604020202020204" charset="0"/>
            </a:endParaRPr>
          </a:p>
          <a:p>
            <a:pPr marL="0" lvl="0" indent="0" algn="just">
              <a:lnSpc>
                <a:spcPct val="110000"/>
              </a:lnSpc>
              <a:spcBef>
                <a:spcPct val="0"/>
              </a:spcBef>
              <a:spcAft>
                <a:spcPts val="1200"/>
              </a:spcAft>
            </a:pPr>
            <a:r>
              <a:rPr lang="fr-FR" sz="3500" dirty="0">
                <a:solidFill>
                  <a:srgbClr val="F9FAFD"/>
                </a:solidFill>
                <a:latin typeface="Glacial Indifference" panose="020B0604020202020204" charset="0"/>
              </a:rPr>
              <a:t>Art. 2 — « Le but de toute association politique est la </a:t>
            </a:r>
            <a:r>
              <a:rPr lang="fr-FR" sz="3500" u="sng" dirty="0">
                <a:solidFill>
                  <a:srgbClr val="F9FAFD"/>
                </a:solidFill>
                <a:latin typeface="Glacial Indifference" panose="020B0604020202020204" charset="0"/>
              </a:rPr>
              <a:t>conservation des droits naturels et imprescriptibles de l’Homme</a:t>
            </a:r>
            <a:r>
              <a:rPr lang="fr-FR" sz="3500" dirty="0">
                <a:solidFill>
                  <a:srgbClr val="F9FAFD"/>
                </a:solidFill>
                <a:latin typeface="Glacial Indifference" panose="020B0604020202020204" charset="0"/>
              </a:rPr>
              <a:t>. Ces droits sont la </a:t>
            </a:r>
            <a:r>
              <a:rPr lang="fr-FR" sz="3500" u="sng" dirty="0">
                <a:solidFill>
                  <a:srgbClr val="F9FAFD"/>
                </a:solidFill>
                <a:latin typeface="Glacial Indifference" panose="020B0604020202020204" charset="0"/>
              </a:rPr>
              <a:t>liberté, la propriété, la sûreté et la résistance à l’oppression</a:t>
            </a:r>
            <a:r>
              <a:rPr lang="fr-FR" sz="3500" dirty="0">
                <a:solidFill>
                  <a:srgbClr val="F9FAFD"/>
                </a:solidFill>
                <a:latin typeface="Glacial Indifference" panose="020B0604020202020204" charset="0"/>
              </a:rPr>
              <a:t> ».</a:t>
            </a:r>
          </a:p>
          <a:p>
            <a:pPr marL="0" lvl="0" indent="0" algn="r">
              <a:spcBef>
                <a:spcPct val="0"/>
              </a:spcBef>
              <a:spcAft>
                <a:spcPts val="1200"/>
              </a:spcAft>
            </a:pPr>
            <a:r>
              <a:rPr lang="fr-FR" sz="2800" dirty="0">
                <a:solidFill>
                  <a:srgbClr val="F9FAFD"/>
                </a:solidFill>
                <a:latin typeface="Glacial Indifference" panose="020B0604020202020204" charset="0"/>
              </a:rPr>
              <a:t>Déclaration des Droits de l'Homme et du Citoyen.</a:t>
            </a:r>
          </a:p>
        </p:txBody>
      </p:sp>
    </p:spTree>
    <p:extLst>
      <p:ext uri="{BB962C8B-B14F-4D97-AF65-F5344CB8AC3E}">
        <p14:creationId xmlns:p14="http://schemas.microsoft.com/office/powerpoint/2010/main" val="12946875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EAE6BF06-E99B-F436-FD3F-0285E0EA2E8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B8C2EA1-20BD-EA5E-2AD2-B26D5D8A43A5}"/>
              </a:ext>
            </a:extLst>
          </p:cNvPr>
          <p:cNvSpPr txBox="1"/>
          <p:nvPr/>
        </p:nvSpPr>
        <p:spPr>
          <a:xfrm>
            <a:off x="952500" y="8763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C3D240E4-594E-1522-2428-C958C7D19312}"/>
              </a:ext>
            </a:extLst>
          </p:cNvPr>
          <p:cNvSpPr txBox="1"/>
          <p:nvPr/>
        </p:nvSpPr>
        <p:spPr>
          <a:xfrm>
            <a:off x="990600" y="2530882"/>
            <a:ext cx="16116300" cy="4139595"/>
          </a:xfrm>
          <a:prstGeom prst="rect">
            <a:avLst/>
          </a:prstGeom>
        </p:spPr>
        <p:txBody>
          <a:bodyPr wrap="square" lIns="0" tIns="0" rIns="0" bIns="0" rtlCol="0" anchor="t">
            <a:spAutoFit/>
          </a:bodyPr>
          <a:lstStyle/>
          <a:p>
            <a:pPr marL="0" lvl="0" indent="0" algn="just">
              <a:lnSpc>
                <a:spcPct val="110000"/>
              </a:lnSpc>
              <a:spcBef>
                <a:spcPct val="0"/>
              </a:spcBef>
              <a:spcAft>
                <a:spcPts val="600"/>
              </a:spcAft>
            </a:pPr>
            <a:r>
              <a:rPr lang="fr-FR" sz="3500" dirty="0">
                <a:solidFill>
                  <a:srgbClr val="F9FAFD"/>
                </a:solidFill>
                <a:latin typeface="Glacial Indifference" panose="020B0604020202020204" charset="0"/>
              </a:rPr>
              <a:t>Le texte contient au total </a:t>
            </a:r>
            <a:r>
              <a:rPr lang="fr-FR" sz="3500" u="sng" dirty="0">
                <a:solidFill>
                  <a:srgbClr val="F9FAFD"/>
                </a:solidFill>
                <a:latin typeface="Glacial Indifference" panose="020B0604020202020204" charset="0"/>
              </a:rPr>
              <a:t>un préambule</a:t>
            </a:r>
            <a:r>
              <a:rPr lang="fr-FR" sz="3500" dirty="0">
                <a:solidFill>
                  <a:srgbClr val="F9FAFD"/>
                </a:solidFill>
                <a:latin typeface="Glacial Indifference" panose="020B0604020202020204" charset="0"/>
              </a:rPr>
              <a:t> et </a:t>
            </a:r>
            <a:r>
              <a:rPr lang="fr-FR" sz="3500" u="sng" dirty="0">
                <a:solidFill>
                  <a:schemeClr val="bg1"/>
                </a:solidFill>
                <a:latin typeface="Glacial Indifference" panose="020B0604020202020204" charset="0"/>
                <a:hlinkClick r:id="rId3">
                  <a:extLst>
                    <a:ext uri="{A12FA001-AC4F-418D-AE19-62706E023703}">
                      <ahyp:hlinkClr xmlns:ahyp="http://schemas.microsoft.com/office/drawing/2018/hyperlinkcolor" val="tx"/>
                    </a:ext>
                  </a:extLst>
                </a:hlinkClick>
              </a:rPr>
              <a:t>dix-sept articles</a:t>
            </a:r>
            <a:r>
              <a:rPr lang="fr-FR" sz="3500" dirty="0">
                <a:solidFill>
                  <a:srgbClr val="F9FAFD"/>
                </a:solidFill>
                <a:latin typeface="Glacial Indifference" panose="020B0604020202020204" charset="0"/>
              </a:rPr>
              <a:t>. </a:t>
            </a:r>
          </a:p>
          <a:p>
            <a:pPr marL="0" lvl="0" indent="0" algn="just">
              <a:lnSpc>
                <a:spcPct val="110000"/>
              </a:lnSpc>
              <a:spcBef>
                <a:spcPct val="0"/>
              </a:spcBef>
              <a:spcAft>
                <a:spcPts val="600"/>
              </a:spcAft>
            </a:pPr>
            <a:r>
              <a:rPr lang="fr-FR" sz="3500" dirty="0">
                <a:solidFill>
                  <a:srgbClr val="F9FAFD"/>
                </a:solidFill>
                <a:latin typeface="Glacial Indifference" panose="020B0604020202020204" charset="0"/>
              </a:rPr>
              <a:t>		↓</a:t>
            </a:r>
          </a:p>
          <a:p>
            <a:pPr marL="0" lvl="0" indent="0" algn="just">
              <a:lnSpc>
                <a:spcPct val="110000"/>
              </a:lnSpc>
              <a:spcBef>
                <a:spcPct val="0"/>
              </a:spcBef>
            </a:pPr>
            <a:r>
              <a:rPr lang="fr-FR" sz="3500" dirty="0">
                <a:solidFill>
                  <a:srgbClr val="F9FAFD"/>
                </a:solidFill>
                <a:latin typeface="Glacial Indifference" panose="020B0604020202020204" charset="0"/>
              </a:rPr>
              <a:t>À travers ce texte, la DDHC « définit des droits "naturels et imprescriptibles" que sont la liberté, la propriété, la sûreté, la résistance à l'oppression, elle reconnaît l'</a:t>
            </a:r>
            <a:r>
              <a:rPr lang="fr-FR" sz="3500" u="sng" dirty="0">
                <a:solidFill>
                  <a:srgbClr val="F9FAFD"/>
                </a:solidFill>
                <a:latin typeface="Glacial Indifference" panose="020B0604020202020204" charset="0"/>
              </a:rPr>
              <a:t>égalité devant la loi et la justice</a:t>
            </a:r>
            <a:r>
              <a:rPr lang="fr-FR" sz="3500" dirty="0">
                <a:solidFill>
                  <a:srgbClr val="F9FAFD"/>
                </a:solidFill>
                <a:latin typeface="Glacial Indifference" panose="020B0604020202020204" charset="0"/>
              </a:rPr>
              <a:t>, et elle </a:t>
            </a:r>
            <a:r>
              <a:rPr lang="fr-FR" sz="3500" u="sng" dirty="0">
                <a:solidFill>
                  <a:srgbClr val="F9FAFD"/>
                </a:solidFill>
                <a:latin typeface="Glacial Indifference" panose="020B0604020202020204" charset="0"/>
              </a:rPr>
              <a:t>affirme le principe de la séparation des pouvoirs</a:t>
            </a:r>
            <a:r>
              <a:rPr lang="fr-FR" sz="3500" dirty="0">
                <a:solidFill>
                  <a:srgbClr val="F9FAFD"/>
                </a:solidFill>
                <a:latin typeface="Glacial Indifference" panose="020B0604020202020204" charset="0"/>
              </a:rPr>
              <a:t> ».</a:t>
            </a:r>
          </a:p>
          <a:p>
            <a:pPr marL="0" lvl="0" indent="0" algn="r">
              <a:spcBef>
                <a:spcPct val="0"/>
              </a:spcBef>
              <a:spcAft>
                <a:spcPts val="600"/>
              </a:spcAft>
            </a:pPr>
            <a:r>
              <a:rPr lang="fr-FR" sz="2800" dirty="0">
                <a:solidFill>
                  <a:srgbClr val="F9FAFD"/>
                </a:solidFill>
                <a:latin typeface="Glacial Indifference" panose="020B0604020202020204" charset="0"/>
              </a:rPr>
              <a:t>Page dédiée sur le site de l’Elysée.</a:t>
            </a:r>
          </a:p>
        </p:txBody>
      </p:sp>
    </p:spTree>
    <p:extLst>
      <p:ext uri="{BB962C8B-B14F-4D97-AF65-F5344CB8AC3E}">
        <p14:creationId xmlns:p14="http://schemas.microsoft.com/office/powerpoint/2010/main" val="40432888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FDB1354C-A27E-625D-4C83-8809AF49A985}"/>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EB2E7EA-A309-705D-E172-5AC732114E8D}"/>
              </a:ext>
            </a:extLst>
          </p:cNvPr>
          <p:cNvSpPr txBox="1"/>
          <p:nvPr/>
        </p:nvSpPr>
        <p:spPr>
          <a:xfrm>
            <a:off x="990600" y="5715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1EDE19A3-8DFC-54F9-DA92-5CC65EF54456}"/>
              </a:ext>
            </a:extLst>
          </p:cNvPr>
          <p:cNvSpPr txBox="1"/>
          <p:nvPr/>
        </p:nvSpPr>
        <p:spPr>
          <a:xfrm>
            <a:off x="1028700" y="2171700"/>
            <a:ext cx="16116300" cy="7173759"/>
          </a:xfrm>
          <a:prstGeom prst="rect">
            <a:avLst/>
          </a:prstGeom>
        </p:spPr>
        <p:txBody>
          <a:bodyPr wrap="square" lIns="0" tIns="0" rIns="0" bIns="0" rtlCol="0" anchor="t">
            <a:spAutoFit/>
          </a:bodyPr>
          <a:lstStyle/>
          <a:p>
            <a:pPr marL="0" lvl="0" indent="0" algn="just">
              <a:lnSpc>
                <a:spcPct val="110000"/>
              </a:lnSpc>
              <a:spcBef>
                <a:spcPct val="0"/>
              </a:spcBef>
              <a:spcAft>
                <a:spcPts val="1800"/>
              </a:spcAft>
            </a:pPr>
            <a:r>
              <a:rPr lang="fr-FR" sz="3500" dirty="0">
                <a:solidFill>
                  <a:srgbClr val="F9FAFD"/>
                </a:solidFill>
                <a:latin typeface="Glacial Indifference" panose="020B0604020202020204" charset="0"/>
              </a:rPr>
              <a:t>Les dispositions de la DDHC concernent les droits de plusieurs catégories juridiques de personnes :</a:t>
            </a:r>
          </a:p>
          <a:p>
            <a:pPr marL="457200" lvl="0" indent="-457200" algn="just">
              <a:lnSpc>
                <a:spcPct val="110000"/>
              </a:lnSpc>
              <a:spcBef>
                <a:spcPct val="0"/>
              </a:spcBef>
              <a:spcAft>
                <a:spcPts val="1800"/>
              </a:spcAft>
              <a:buFont typeface="Arial" panose="020B0604020202020204" pitchFamily="34" charset="0"/>
              <a:buChar char="•"/>
            </a:pPr>
            <a:r>
              <a:rPr lang="fr-FR" sz="3500" dirty="0">
                <a:solidFill>
                  <a:srgbClr val="F9FAFD"/>
                </a:solidFill>
                <a:latin typeface="Glacial Indifference" panose="020B0604020202020204" charset="0"/>
              </a:rPr>
              <a:t>les « </a:t>
            </a:r>
            <a:r>
              <a:rPr lang="fr-FR" sz="3500" u="sng" dirty="0">
                <a:solidFill>
                  <a:srgbClr val="F9FAFD"/>
                </a:solidFill>
                <a:latin typeface="Glacial Indifference" panose="020B0604020202020204" charset="0"/>
              </a:rPr>
              <a:t>droits des hommes</a:t>
            </a:r>
            <a:r>
              <a:rPr lang="fr-FR" sz="3500" dirty="0">
                <a:solidFill>
                  <a:srgbClr val="F9FAFD"/>
                </a:solidFill>
                <a:latin typeface="Glacial Indifference" panose="020B0604020202020204" charset="0"/>
              </a:rPr>
              <a:t> » (tous les hommes, français, étrangers, prisonniers, ennemis) → reprennent des dispositions du droit des gens ;</a:t>
            </a:r>
          </a:p>
          <a:p>
            <a:pPr marL="457200" lvl="0" indent="-457200" algn="just">
              <a:lnSpc>
                <a:spcPct val="110000"/>
              </a:lnSpc>
              <a:spcBef>
                <a:spcPct val="0"/>
              </a:spcBef>
              <a:spcAft>
                <a:spcPts val="1800"/>
              </a:spcAft>
              <a:buFont typeface="Arial" panose="020B0604020202020204" pitchFamily="34" charset="0"/>
              <a:buChar char="•"/>
            </a:pPr>
            <a:r>
              <a:rPr lang="fr-FR" sz="3500" dirty="0">
                <a:solidFill>
                  <a:srgbClr val="F9FAFD"/>
                </a:solidFill>
                <a:latin typeface="Glacial Indifference" panose="020B0604020202020204" charset="0"/>
              </a:rPr>
              <a:t>les « </a:t>
            </a:r>
            <a:r>
              <a:rPr lang="fr-FR" sz="3500" u="sng" dirty="0">
                <a:solidFill>
                  <a:srgbClr val="F9FAFD"/>
                </a:solidFill>
                <a:latin typeface="Glacial Indifference" panose="020B0604020202020204" charset="0"/>
              </a:rPr>
              <a:t>droits des citoyens</a:t>
            </a:r>
            <a:r>
              <a:rPr lang="fr-FR" sz="3500" dirty="0">
                <a:solidFill>
                  <a:srgbClr val="F9FAFD"/>
                </a:solidFill>
                <a:latin typeface="Glacial Indifference" panose="020B0604020202020204" charset="0"/>
              </a:rPr>
              <a:t> » (français) → définissent les droits civiques, rappellent ou renforcent les libertés publiques ;</a:t>
            </a:r>
          </a:p>
          <a:p>
            <a:pPr marL="457200" lvl="0" indent="-457200" algn="just">
              <a:lnSpc>
                <a:spcPct val="110000"/>
              </a:lnSpc>
              <a:spcBef>
                <a:spcPct val="0"/>
              </a:spcBef>
              <a:spcAft>
                <a:spcPts val="1800"/>
              </a:spcAft>
              <a:buFont typeface="Arial" panose="020B0604020202020204" pitchFamily="34" charset="0"/>
              <a:buChar char="•"/>
            </a:pPr>
            <a:r>
              <a:rPr lang="fr-FR" sz="3500" dirty="0">
                <a:solidFill>
                  <a:srgbClr val="F9FAFD"/>
                </a:solidFill>
                <a:latin typeface="Glacial Indifference" panose="020B0604020202020204" charset="0"/>
              </a:rPr>
              <a:t>et les « </a:t>
            </a:r>
            <a:r>
              <a:rPr lang="fr-FR" sz="3500" u="sng" dirty="0">
                <a:solidFill>
                  <a:srgbClr val="F9FAFD"/>
                </a:solidFill>
                <a:latin typeface="Glacial Indifference" panose="020B0604020202020204" charset="0"/>
              </a:rPr>
              <a:t>droits de la Nation</a:t>
            </a:r>
            <a:r>
              <a:rPr lang="fr-FR" sz="3500" dirty="0">
                <a:solidFill>
                  <a:srgbClr val="F9FAFD"/>
                </a:solidFill>
                <a:latin typeface="Glacial Indifference" panose="020B0604020202020204" charset="0"/>
              </a:rPr>
              <a:t> » (la Société)</a:t>
            </a:r>
            <a:r>
              <a:rPr lang="fr-FR" sz="1800" dirty="0">
                <a:solidFill>
                  <a:srgbClr val="F9FAFD"/>
                </a:solidFill>
                <a:latin typeface="Glacial Indifference" panose="020B0604020202020204" charset="0"/>
              </a:rPr>
              <a:t> </a:t>
            </a:r>
            <a:r>
              <a:rPr lang="fr-FR" sz="3500" dirty="0">
                <a:solidFill>
                  <a:srgbClr val="F9FAFD"/>
                </a:solidFill>
                <a:latin typeface="Glacial Indifference" panose="020B0604020202020204" charset="0"/>
              </a:rPr>
              <a:t>→ concernent la souveraineté, le droit de faire des lois, d'organiser la force publique, de voter les contributions, d'avoir une représentation, de demander des comptes à ses agents, de diviser les pouvoirs publics, et sont à proprement parler constituants, au sens où ils organisent les différents pouvoirs entre eux.</a:t>
            </a:r>
          </a:p>
        </p:txBody>
      </p:sp>
    </p:spTree>
    <p:extLst>
      <p:ext uri="{BB962C8B-B14F-4D97-AF65-F5344CB8AC3E}">
        <p14:creationId xmlns:p14="http://schemas.microsoft.com/office/powerpoint/2010/main" val="24114534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837055CB-293D-878C-0421-A0829642248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885C49B4-E00F-2FB1-A152-17DE65F8255C}"/>
              </a:ext>
            </a:extLst>
          </p:cNvPr>
          <p:cNvSpPr txBox="1"/>
          <p:nvPr/>
        </p:nvSpPr>
        <p:spPr>
          <a:xfrm>
            <a:off x="1028700" y="7239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4D37ED8C-CA93-3463-D19F-C1C260F2BD0A}"/>
              </a:ext>
            </a:extLst>
          </p:cNvPr>
          <p:cNvSpPr txBox="1"/>
          <p:nvPr/>
        </p:nvSpPr>
        <p:spPr>
          <a:xfrm>
            <a:off x="1028700" y="2400300"/>
            <a:ext cx="16116300" cy="6196568"/>
          </a:xfrm>
          <a:prstGeom prst="rect">
            <a:avLst/>
          </a:prstGeom>
        </p:spPr>
        <p:txBody>
          <a:bodyPr wrap="square" lIns="0" tIns="0" rIns="0" bIns="0" rtlCol="0" anchor="t">
            <a:spAutoFit/>
          </a:bodyPr>
          <a:lstStyle/>
          <a:p>
            <a:pPr marL="0" lvl="0" indent="0" algn="just">
              <a:lnSpc>
                <a:spcPct val="110000"/>
              </a:lnSpc>
              <a:spcBef>
                <a:spcPct val="0"/>
              </a:spcBef>
              <a:spcAft>
                <a:spcPts val="600"/>
              </a:spcAft>
            </a:pPr>
            <a:r>
              <a:rPr lang="fr-FR" sz="3500" dirty="0">
                <a:solidFill>
                  <a:srgbClr val="F9FAFD"/>
                </a:solidFill>
                <a:latin typeface="Glacial Indifference" panose="020B0604020202020204" charset="0"/>
              </a:rPr>
              <a:t>La </a:t>
            </a:r>
            <a:r>
              <a:rPr lang="fr-FR" sz="3500" i="1" dirty="0">
                <a:solidFill>
                  <a:srgbClr val="F9FAFD"/>
                </a:solidFill>
                <a:latin typeface="Glacial Indifference" panose="020B0604020202020204" charset="0"/>
              </a:rPr>
              <a:t>Déclaration des droits de l’homme et du citoyen</a:t>
            </a:r>
            <a:r>
              <a:rPr lang="fr-FR" sz="3500" dirty="0">
                <a:solidFill>
                  <a:srgbClr val="F9FAFD"/>
                </a:solidFill>
                <a:latin typeface="Glacial Indifference" panose="020B0604020202020204" charset="0"/>
              </a:rPr>
              <a:t> a été </a:t>
            </a:r>
            <a:r>
              <a:rPr lang="fr-FR" sz="3500" u="sng" dirty="0">
                <a:solidFill>
                  <a:srgbClr val="F9FAFD"/>
                </a:solidFill>
                <a:latin typeface="Glacial Indifference" panose="020B0604020202020204" charset="0"/>
              </a:rPr>
              <a:t>critiquée</a:t>
            </a:r>
            <a:r>
              <a:rPr lang="fr-FR" sz="3500" dirty="0">
                <a:solidFill>
                  <a:srgbClr val="F9FAFD"/>
                </a:solidFill>
                <a:latin typeface="Glacial Indifference" panose="020B0604020202020204" charset="0"/>
              </a:rPr>
              <a:t> dès le début pour plusieurs raisons, et par exemple sous le point de vue du </a:t>
            </a:r>
            <a:r>
              <a:rPr lang="fr-FR" sz="3500" u="sng" dirty="0">
                <a:solidFill>
                  <a:srgbClr val="F9FAFD"/>
                </a:solidFill>
                <a:latin typeface="Glacial Indifference" panose="020B0604020202020204" charset="0"/>
              </a:rPr>
              <a:t>classisme</a:t>
            </a:r>
            <a:r>
              <a:rPr lang="fr-FR" sz="3500" dirty="0">
                <a:solidFill>
                  <a:srgbClr val="F9FAFD"/>
                </a:solidFill>
                <a:latin typeface="Glacial Indifference" panose="020B0604020202020204" charset="0"/>
              </a:rPr>
              <a:t> ou du </a:t>
            </a:r>
            <a:r>
              <a:rPr lang="fr-FR" sz="3500" u="sng" dirty="0">
                <a:solidFill>
                  <a:srgbClr val="F9FAFD"/>
                </a:solidFill>
                <a:latin typeface="Glacial Indifference" panose="020B0604020202020204" charset="0"/>
              </a:rPr>
              <a:t>sexisme</a:t>
            </a:r>
          </a:p>
          <a:p>
            <a:pPr marL="0" lvl="0" indent="0" algn="just">
              <a:lnSpc>
                <a:spcPct val="110000"/>
              </a:lnSpc>
              <a:spcBef>
                <a:spcPct val="0"/>
              </a:spcBef>
              <a:spcAft>
                <a:spcPts val="600"/>
              </a:spcAft>
            </a:pPr>
            <a:r>
              <a:rPr lang="fr-FR" sz="3500" dirty="0">
                <a:solidFill>
                  <a:srgbClr val="F9FAFD"/>
                </a:solidFill>
                <a:latin typeface="Glacial Indifference" panose="020B0604020202020204" charset="0"/>
              </a:rPr>
              <a:t>		 ↓</a:t>
            </a:r>
          </a:p>
          <a:p>
            <a:pPr marL="0" lvl="0" indent="0" algn="just">
              <a:lnSpc>
                <a:spcPct val="110000"/>
              </a:lnSpc>
              <a:spcBef>
                <a:spcPct val="0"/>
              </a:spcBef>
              <a:spcAft>
                <a:spcPts val="600"/>
              </a:spcAft>
            </a:pPr>
            <a:r>
              <a:rPr lang="fr-FR" sz="3500" u="sng" dirty="0">
                <a:solidFill>
                  <a:srgbClr val="F9FAFD"/>
                </a:solidFill>
                <a:latin typeface="Glacial Indifference" panose="020B0604020202020204" charset="0"/>
              </a:rPr>
              <a:t>Olympe de Gouges</a:t>
            </a:r>
            <a:r>
              <a:rPr lang="fr-FR" sz="3500" dirty="0">
                <a:solidFill>
                  <a:srgbClr val="F9FAFD"/>
                </a:solidFill>
                <a:latin typeface="Glacial Indifference" panose="020B0604020202020204" charset="0"/>
              </a:rPr>
              <a:t> → 1791 → deux ans après la rédaction de la DDHC, Olympe de Gouges présente à l’Assemblée Nationale sa </a:t>
            </a:r>
            <a:r>
              <a:rPr lang="fr-FR" sz="3500" i="1" u="sng" dirty="0">
                <a:solidFill>
                  <a:schemeClr val="bg1"/>
                </a:solidFill>
                <a:latin typeface="Glacial Indifference" panose="020B0604020202020204" charset="0"/>
                <a:hlinkClick r:id="rId3">
                  <a:extLst>
                    <a:ext uri="{A12FA001-AC4F-418D-AE19-62706E023703}">
                      <ahyp:hlinkClr xmlns:ahyp="http://schemas.microsoft.com/office/drawing/2018/hyperlinkcolor" val="tx"/>
                    </a:ext>
                  </a:extLst>
                </a:hlinkClick>
              </a:rPr>
              <a:t>Déclaration des droits de la femme et de la citoyenne</a:t>
            </a:r>
            <a:r>
              <a:rPr lang="fr-FR" sz="3500" dirty="0">
                <a:solidFill>
                  <a:srgbClr val="F9FAFD"/>
                </a:solidFill>
                <a:latin typeface="Glacial Indifference" panose="020B0604020202020204" charset="0"/>
              </a:rPr>
              <a:t> → le projet est </a:t>
            </a:r>
            <a:r>
              <a:rPr lang="fr-FR" sz="3500" u="sng" dirty="0">
                <a:solidFill>
                  <a:srgbClr val="F9FAFD"/>
                </a:solidFill>
                <a:latin typeface="Glacial Indifference" panose="020B0604020202020204" charset="0"/>
              </a:rPr>
              <a:t>rejeté</a:t>
            </a:r>
            <a:endParaRPr lang="fr-FR" sz="3500" dirty="0">
              <a:solidFill>
                <a:srgbClr val="F9FAFD"/>
              </a:solidFill>
              <a:latin typeface="Glacial Indifference" panose="020B0604020202020204" charset="0"/>
            </a:endParaRPr>
          </a:p>
          <a:p>
            <a:pPr marL="0" lvl="0" indent="0" algn="just">
              <a:lnSpc>
                <a:spcPct val="110000"/>
              </a:lnSpc>
              <a:spcBef>
                <a:spcPct val="0"/>
              </a:spcBef>
              <a:spcAft>
                <a:spcPts val="600"/>
              </a:spcAft>
            </a:pPr>
            <a:r>
              <a:rPr lang="fr-FR" sz="3500" dirty="0">
                <a:solidFill>
                  <a:srgbClr val="F9FAFD"/>
                </a:solidFill>
                <a:latin typeface="Glacial Indifference" panose="020B0604020202020204" charset="0"/>
              </a:rPr>
              <a:t>	 	↓</a:t>
            </a:r>
          </a:p>
          <a:p>
            <a:pPr marL="0" lvl="0" indent="0" algn="just">
              <a:lnSpc>
                <a:spcPct val="110000"/>
              </a:lnSpc>
              <a:spcBef>
                <a:spcPct val="0"/>
              </a:spcBef>
              <a:spcAft>
                <a:spcPts val="600"/>
              </a:spcAft>
            </a:pPr>
            <a:r>
              <a:rPr lang="fr-FR" sz="3500" u="sng" dirty="0">
                <a:solidFill>
                  <a:srgbClr val="F9FAFD"/>
                </a:solidFill>
                <a:latin typeface="Glacial Indifference" panose="020B0604020202020204" charset="0"/>
              </a:rPr>
              <a:t>évolution du concept de droits humains</a:t>
            </a:r>
            <a:r>
              <a:rPr lang="fr-FR" sz="3500" dirty="0">
                <a:solidFill>
                  <a:srgbClr val="F9FAFD"/>
                </a:solidFill>
                <a:latin typeface="Glacial Indifference" panose="020B0604020202020204" charset="0"/>
              </a:rPr>
              <a:t> pendant la période des Lumières, grâce notamment aux idées des encyclopédistes.</a:t>
            </a:r>
          </a:p>
        </p:txBody>
      </p:sp>
    </p:spTree>
    <p:extLst>
      <p:ext uri="{BB962C8B-B14F-4D97-AF65-F5344CB8AC3E}">
        <p14:creationId xmlns:p14="http://schemas.microsoft.com/office/powerpoint/2010/main" val="18526986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4F7DF2F5-F683-7EFA-63F3-73ED19AED69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81335FB-760D-DC52-C9CA-B236CC6B89CA}"/>
              </a:ext>
            </a:extLst>
          </p:cNvPr>
          <p:cNvSpPr txBox="1"/>
          <p:nvPr/>
        </p:nvSpPr>
        <p:spPr>
          <a:xfrm>
            <a:off x="990600" y="7239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DA9FC945-F1B7-33FA-2073-C31FDDA363B2}"/>
              </a:ext>
            </a:extLst>
          </p:cNvPr>
          <p:cNvSpPr txBox="1"/>
          <p:nvPr/>
        </p:nvSpPr>
        <p:spPr>
          <a:xfrm>
            <a:off x="990600" y="2476500"/>
            <a:ext cx="16116300" cy="5496376"/>
          </a:xfrm>
          <a:prstGeom prst="rect">
            <a:avLst/>
          </a:prstGeom>
        </p:spPr>
        <p:txBody>
          <a:bodyPr wrap="square" lIns="0" tIns="0" rIns="0" bIns="0" rtlCol="0" anchor="t">
            <a:spAutoFit/>
          </a:bodyPr>
          <a:lstStyle/>
          <a:p>
            <a:pPr marL="0" lvl="0" indent="0" algn="just">
              <a:spcBef>
                <a:spcPct val="0"/>
              </a:spcBef>
              <a:spcAft>
                <a:spcPts val="600"/>
              </a:spcAft>
            </a:pPr>
            <a:r>
              <a:rPr lang="fr-FR" sz="3600" u="sng" dirty="0">
                <a:solidFill>
                  <a:schemeClr val="bg1"/>
                </a:solidFill>
                <a:latin typeface="Glacial Indifference" panose="020B0604020202020204" charset="0"/>
              </a:rPr>
              <a:t>La Déclaration des droits de la femme et de la citoyenne</a:t>
            </a:r>
            <a:r>
              <a:rPr lang="fr-FR" sz="3600" u="sng" dirty="0">
                <a:solidFill>
                  <a:srgbClr val="F9FAFD"/>
                </a:solidFill>
                <a:latin typeface="Glacial Indifference" panose="020B0604020202020204" charset="0"/>
              </a:rPr>
              <a:t> </a:t>
            </a:r>
          </a:p>
          <a:p>
            <a:pPr marL="0" lvl="0" indent="0" algn="just">
              <a:spcBef>
                <a:spcPct val="0"/>
              </a:spcBef>
              <a:spcAft>
                <a:spcPts val="600"/>
              </a:spcAft>
            </a:pPr>
            <a:r>
              <a:rPr lang="fr-FR" sz="3500" dirty="0">
                <a:solidFill>
                  <a:srgbClr val="F9FAFD"/>
                </a:solidFill>
                <a:latin typeface="Glacial Indifference" panose="020B0604020202020204" charset="0"/>
              </a:rPr>
              <a:t>	</a:t>
            </a:r>
          </a:p>
          <a:p>
            <a:pPr marL="0" lvl="0" indent="0" algn="just">
              <a:lnSpc>
                <a:spcPct val="110000"/>
              </a:lnSpc>
              <a:spcBef>
                <a:spcPct val="0"/>
              </a:spcBef>
              <a:spcAft>
                <a:spcPts val="600"/>
              </a:spcAft>
            </a:pPr>
            <a:r>
              <a:rPr lang="fr-FR" sz="3500" u="sng" dirty="0">
                <a:solidFill>
                  <a:srgbClr val="F9FAFD"/>
                </a:solidFill>
                <a:latin typeface="Glacial Indifference" panose="020B0604020202020204" charset="0"/>
              </a:rPr>
              <a:t>Projet de texte législatif</a:t>
            </a:r>
            <a:r>
              <a:rPr lang="fr-FR" sz="3500" dirty="0">
                <a:solidFill>
                  <a:srgbClr val="F9FAFD"/>
                </a:solidFill>
                <a:latin typeface="Glacial Indifference" panose="020B0604020202020204" charset="0"/>
              </a:rPr>
              <a:t> français → rédigé le 14 septembre 1791 → à travers ce texte, écrit sur le modèle de la </a:t>
            </a:r>
            <a:r>
              <a:rPr lang="fr-FR" sz="3500" i="1" dirty="0">
                <a:solidFill>
                  <a:srgbClr val="F9FAFD"/>
                </a:solidFill>
                <a:latin typeface="Glacial Indifference" panose="020B0604020202020204" charset="0"/>
              </a:rPr>
              <a:t>Déclaration des droits de l'homme et du citoyen </a:t>
            </a:r>
            <a:r>
              <a:rPr lang="fr-FR" sz="3500" dirty="0">
                <a:solidFill>
                  <a:srgbClr val="F9FAFD"/>
                </a:solidFill>
                <a:latin typeface="Glacial Indifference" panose="020B0604020202020204" charset="0"/>
              </a:rPr>
              <a:t>de 1789, Olympes de Gouges demandait la </a:t>
            </a:r>
            <a:r>
              <a:rPr lang="fr-FR" sz="3500" u="sng" dirty="0">
                <a:solidFill>
                  <a:srgbClr val="F9FAFD"/>
                </a:solidFill>
                <a:latin typeface="Glacial Indifference" panose="020B0604020202020204" charset="0"/>
              </a:rPr>
              <a:t>pleine assimilation légale, politique et sociale des femmes</a:t>
            </a:r>
            <a:endParaRPr lang="fr-FR" sz="3500" dirty="0">
              <a:solidFill>
                <a:srgbClr val="F9FAFD"/>
              </a:solidFill>
              <a:latin typeface="Glacial Indifference" panose="020B0604020202020204" charset="0"/>
            </a:endParaRPr>
          </a:p>
          <a:p>
            <a:pPr marL="0" lvl="0" indent="0" algn="just">
              <a:lnSpc>
                <a:spcPct val="110000"/>
              </a:lnSpc>
              <a:spcBef>
                <a:spcPct val="0"/>
              </a:spcBef>
              <a:spcAft>
                <a:spcPts val="600"/>
              </a:spcAft>
            </a:pPr>
            <a:r>
              <a:rPr lang="fr-FR" sz="3500" dirty="0">
                <a:solidFill>
                  <a:srgbClr val="F9FAFD"/>
                </a:solidFill>
                <a:latin typeface="Glacial Indifference" panose="020B0604020202020204" charset="0"/>
              </a:rPr>
              <a:t>	 ↓</a:t>
            </a:r>
          </a:p>
          <a:p>
            <a:pPr marL="0" lvl="0" indent="0" algn="just">
              <a:lnSpc>
                <a:spcPct val="110000"/>
              </a:lnSpc>
              <a:spcBef>
                <a:spcPct val="0"/>
              </a:spcBef>
              <a:spcAft>
                <a:spcPts val="600"/>
              </a:spcAft>
            </a:pPr>
            <a:r>
              <a:rPr lang="fr-FR" sz="3500" dirty="0">
                <a:solidFill>
                  <a:srgbClr val="F9FAFD"/>
                </a:solidFill>
                <a:latin typeface="Glacial Indifference" panose="020B0604020202020204" charset="0"/>
              </a:rPr>
              <a:t>Le texte </a:t>
            </a:r>
            <a:r>
              <a:rPr lang="fr-FR" sz="3500">
                <a:solidFill>
                  <a:srgbClr val="F9FAFD"/>
                </a:solidFill>
                <a:latin typeface="Glacial Indifference" panose="020B0604020202020204" charset="0"/>
              </a:rPr>
              <a:t>a été </a:t>
            </a:r>
            <a:r>
              <a:rPr lang="fr-FR" sz="3500" dirty="0">
                <a:solidFill>
                  <a:srgbClr val="F9FAFD"/>
                </a:solidFill>
                <a:latin typeface="Glacial Indifference" panose="020B0604020202020204" charset="0"/>
              </a:rPr>
              <a:t>publié dans la brochure </a:t>
            </a:r>
            <a:r>
              <a:rPr lang="fr-FR" sz="3500" i="1" dirty="0">
                <a:solidFill>
                  <a:srgbClr val="F9FAFD"/>
                </a:solidFill>
                <a:latin typeface="Glacial Indifference" panose="020B0604020202020204" charset="0"/>
              </a:rPr>
              <a:t>Les Droits de la femme</a:t>
            </a:r>
            <a:r>
              <a:rPr lang="fr-FR" sz="3500" dirty="0">
                <a:solidFill>
                  <a:srgbClr val="F9FAFD"/>
                </a:solidFill>
                <a:latin typeface="Glacial Indifference" panose="020B0604020202020204" charset="0"/>
              </a:rPr>
              <a:t> et contient au début une adresse à la reine Marie-Antoinette.</a:t>
            </a:r>
          </a:p>
        </p:txBody>
      </p:sp>
    </p:spTree>
    <p:extLst>
      <p:ext uri="{BB962C8B-B14F-4D97-AF65-F5344CB8AC3E}">
        <p14:creationId xmlns:p14="http://schemas.microsoft.com/office/powerpoint/2010/main" val="29079089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755A10E7-C0AB-5ED8-8A87-25F70BCB02A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4E472AE-AA4C-A337-10A3-A9AA8DC7EDA6}"/>
              </a:ext>
            </a:extLst>
          </p:cNvPr>
          <p:cNvSpPr txBox="1"/>
          <p:nvPr/>
        </p:nvSpPr>
        <p:spPr>
          <a:xfrm>
            <a:off x="990600" y="8001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B1492D99-CCB8-F9AE-6FC3-B97C624236DA}"/>
              </a:ext>
            </a:extLst>
          </p:cNvPr>
          <p:cNvSpPr txBox="1"/>
          <p:nvPr/>
        </p:nvSpPr>
        <p:spPr>
          <a:xfrm>
            <a:off x="990600" y="2476500"/>
            <a:ext cx="16116300" cy="5155257"/>
          </a:xfrm>
          <a:prstGeom prst="rect">
            <a:avLst/>
          </a:prstGeom>
        </p:spPr>
        <p:txBody>
          <a:bodyPr wrap="square" lIns="0" tIns="0" rIns="0" bIns="0" rtlCol="0" anchor="t">
            <a:spAutoFit/>
          </a:bodyPr>
          <a:lstStyle/>
          <a:p>
            <a:pPr marL="0" lvl="0" indent="0" algn="just">
              <a:spcBef>
                <a:spcPct val="0"/>
              </a:spcBef>
              <a:spcAft>
                <a:spcPts val="600"/>
              </a:spcAft>
            </a:pPr>
            <a:r>
              <a:rPr lang="fr-FR" sz="3600" u="sng" dirty="0">
                <a:solidFill>
                  <a:schemeClr val="bg1"/>
                </a:solidFill>
                <a:latin typeface="Glacial Indifference" panose="020B0604020202020204" charset="0"/>
              </a:rPr>
              <a:t>La Déclaration des droits de la femme et de la citoyenne</a:t>
            </a:r>
            <a:r>
              <a:rPr lang="fr-FR" sz="3600" u="sng" dirty="0">
                <a:solidFill>
                  <a:srgbClr val="F9FAFD"/>
                </a:solidFill>
                <a:latin typeface="Glacial Indifference" panose="020B0604020202020204" charset="0"/>
              </a:rPr>
              <a:t> </a:t>
            </a:r>
          </a:p>
          <a:p>
            <a:pPr marL="0" lvl="0" indent="0" algn="just">
              <a:spcBef>
                <a:spcPct val="0"/>
              </a:spcBef>
              <a:spcAft>
                <a:spcPts val="600"/>
              </a:spcAft>
            </a:pPr>
            <a:r>
              <a:rPr lang="fr-FR" sz="3500" dirty="0">
                <a:solidFill>
                  <a:srgbClr val="F9FAFD"/>
                </a:solidFill>
                <a:latin typeface="Glacial Indifference" panose="020B0604020202020204" charset="0"/>
              </a:rPr>
              <a:t>	</a:t>
            </a:r>
          </a:p>
          <a:p>
            <a:pPr marL="0" lvl="0" indent="0" algn="just">
              <a:spcBef>
                <a:spcPct val="0"/>
              </a:spcBef>
              <a:spcAft>
                <a:spcPts val="600"/>
              </a:spcAft>
            </a:pPr>
            <a:r>
              <a:rPr lang="fr-FR" sz="3500" u="sng" dirty="0">
                <a:solidFill>
                  <a:srgbClr val="F9FAFD"/>
                </a:solidFill>
                <a:latin typeface="Glacial Indifference" panose="020B0604020202020204" charset="0"/>
              </a:rPr>
              <a:t>Premier document à évoquer l’égalité juridique et légale</a:t>
            </a:r>
            <a:r>
              <a:rPr lang="fr-FR" sz="3500" dirty="0">
                <a:solidFill>
                  <a:srgbClr val="F9FAFD"/>
                </a:solidFill>
                <a:latin typeface="Glacial Indifference" panose="020B0604020202020204" charset="0"/>
              </a:rPr>
              <a:t> des femmes par rapport aux hommes, la Déclaration des droits de la femme et de la citoyenne essaie d’obtenir une extension du droit de suffrage en faveur des femmes, ce qui était à l’époque inconcevable</a:t>
            </a:r>
          </a:p>
          <a:p>
            <a:pPr marL="0" lvl="0" indent="0" algn="just">
              <a:spcBef>
                <a:spcPct val="0"/>
              </a:spcBef>
              <a:spcAft>
                <a:spcPts val="600"/>
              </a:spcAft>
            </a:pPr>
            <a:r>
              <a:rPr lang="fr-FR" sz="3500" dirty="0">
                <a:solidFill>
                  <a:srgbClr val="F9FAFD"/>
                </a:solidFill>
                <a:latin typeface="Glacial Indifference" panose="020B0604020202020204" charset="0"/>
              </a:rPr>
              <a:t>	 ↓</a:t>
            </a:r>
          </a:p>
          <a:p>
            <a:pPr marL="0" lvl="0" indent="0" algn="just">
              <a:spcBef>
                <a:spcPct val="0"/>
              </a:spcBef>
              <a:spcAft>
                <a:spcPts val="600"/>
              </a:spcAft>
            </a:pPr>
            <a:r>
              <a:rPr lang="fr-FR" sz="3500" dirty="0">
                <a:solidFill>
                  <a:srgbClr val="F9FAFD"/>
                </a:solidFill>
                <a:latin typeface="Glacial Indifference" panose="020B0604020202020204" charset="0"/>
              </a:rPr>
              <a:t>l'Assemblée ne débat même de la question du vote féminin → selon l’opinion partagée, </a:t>
            </a:r>
            <a:r>
              <a:rPr lang="fr-FR" sz="3500" u="sng" dirty="0">
                <a:solidFill>
                  <a:srgbClr val="F9FAFD"/>
                </a:solidFill>
                <a:latin typeface="Glacial Indifference" panose="020B0604020202020204" charset="0"/>
              </a:rPr>
              <a:t>la sphère publique appartient aux hommes</a:t>
            </a:r>
          </a:p>
        </p:txBody>
      </p:sp>
    </p:spTree>
    <p:extLst>
      <p:ext uri="{BB962C8B-B14F-4D97-AF65-F5344CB8AC3E}">
        <p14:creationId xmlns:p14="http://schemas.microsoft.com/office/powerpoint/2010/main" val="6960307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04CC2F52-CEB3-9D77-36E3-4D9C0DEBCC18}"/>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54B4BAE-4CF1-C719-1FDA-410C424EDD0B}"/>
              </a:ext>
            </a:extLst>
          </p:cNvPr>
          <p:cNvSpPr txBox="1"/>
          <p:nvPr/>
        </p:nvSpPr>
        <p:spPr>
          <a:xfrm>
            <a:off x="952500" y="204986"/>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E1210068-94DA-42EA-9F50-8CEBE96740F2}"/>
              </a:ext>
            </a:extLst>
          </p:cNvPr>
          <p:cNvSpPr txBox="1"/>
          <p:nvPr/>
        </p:nvSpPr>
        <p:spPr>
          <a:xfrm>
            <a:off x="990600" y="1485900"/>
            <a:ext cx="16116300" cy="8725466"/>
          </a:xfrm>
          <a:prstGeom prst="rect">
            <a:avLst/>
          </a:prstGeom>
        </p:spPr>
        <p:txBody>
          <a:bodyPr wrap="square" lIns="0" tIns="0" rIns="0" bIns="0" rtlCol="0" anchor="t">
            <a:spAutoFit/>
          </a:bodyPr>
          <a:lstStyle/>
          <a:p>
            <a:pPr marL="0" lvl="0" indent="0" algn="just">
              <a:spcBef>
                <a:spcPct val="0"/>
              </a:spcBef>
              <a:spcAft>
                <a:spcPts val="600"/>
              </a:spcAft>
            </a:pPr>
            <a:r>
              <a:rPr lang="fr-FR" sz="3600" u="sng" dirty="0">
                <a:solidFill>
                  <a:srgbClr val="F9FAFD"/>
                </a:solidFill>
                <a:latin typeface="Glacial Indifference" panose="020B0604020202020204" charset="0"/>
              </a:rPr>
              <a:t>La Déclaration des droits de la femme et de la citoyenne </a:t>
            </a:r>
          </a:p>
          <a:p>
            <a:pPr marL="0" lvl="0" indent="0" algn="just">
              <a:spcBef>
                <a:spcPct val="0"/>
              </a:spcBef>
              <a:spcAft>
                <a:spcPts val="600"/>
              </a:spcAft>
            </a:pPr>
            <a:r>
              <a:rPr lang="fr-FR" sz="3500" dirty="0">
                <a:solidFill>
                  <a:srgbClr val="F9FAFD"/>
                </a:solidFill>
                <a:latin typeface="Glacial Indifference" panose="020B0604020202020204" charset="0"/>
              </a:rPr>
              <a:t>	↓</a:t>
            </a:r>
          </a:p>
          <a:p>
            <a:pPr marL="0" lvl="0" indent="0" algn="just">
              <a:spcBef>
                <a:spcPct val="0"/>
              </a:spcBef>
              <a:spcAft>
                <a:spcPts val="600"/>
              </a:spcAft>
            </a:pPr>
            <a:r>
              <a:rPr lang="fr-FR" sz="3500" u="sng" dirty="0">
                <a:solidFill>
                  <a:srgbClr val="F9FAFD"/>
                </a:solidFill>
                <a:latin typeface="Glacial Indifference" panose="020B0604020202020204" charset="0"/>
              </a:rPr>
              <a:t>Préambule</a:t>
            </a:r>
            <a:r>
              <a:rPr lang="fr-FR" sz="3500" dirty="0">
                <a:solidFill>
                  <a:srgbClr val="F9FAFD"/>
                </a:solidFill>
                <a:latin typeface="Glacial Indifference" panose="020B0604020202020204" charset="0"/>
              </a:rPr>
              <a:t> </a:t>
            </a:r>
          </a:p>
          <a:p>
            <a:pPr marL="0" lvl="0" indent="0" algn="just">
              <a:spcBef>
                <a:spcPct val="0"/>
              </a:spcBef>
              <a:spcAft>
                <a:spcPts val="600"/>
              </a:spcAft>
            </a:pPr>
            <a:r>
              <a:rPr lang="fr-FR" sz="3500" dirty="0">
                <a:solidFill>
                  <a:srgbClr val="F9FAFD"/>
                </a:solidFill>
                <a:latin typeface="Glacial Indifference" panose="020B0604020202020204" charset="0"/>
              </a:rPr>
              <a:t>	</a:t>
            </a:r>
            <a:r>
              <a:rPr lang="fr-FR" sz="3300" dirty="0">
                <a:solidFill>
                  <a:srgbClr val="F9FAFD"/>
                </a:solidFill>
                <a:latin typeface="Glacial Indifference" panose="020B0604020202020204" charset="0"/>
              </a:rPr>
              <a:t>↓</a:t>
            </a:r>
          </a:p>
          <a:p>
            <a:pPr marL="0" lvl="0" indent="0" algn="just">
              <a:spcBef>
                <a:spcPct val="0"/>
              </a:spcBef>
              <a:spcAft>
                <a:spcPts val="600"/>
              </a:spcAft>
            </a:pPr>
            <a:r>
              <a:rPr lang="fr-FR" sz="3300" dirty="0">
                <a:solidFill>
                  <a:srgbClr val="F9FAFD"/>
                </a:solidFill>
                <a:latin typeface="Glacial Indifference" panose="020B0604020202020204" charset="0"/>
              </a:rPr>
              <a:t>« </a:t>
            </a:r>
            <a:r>
              <a:rPr lang="fr-FR" sz="3300" u="sng" dirty="0">
                <a:solidFill>
                  <a:srgbClr val="F9FAFD"/>
                </a:solidFill>
                <a:latin typeface="Glacial Indifference" panose="020B0604020202020204" charset="0"/>
              </a:rPr>
              <a:t>Homme, es-tu capable d’être juste ? C’est une femme qui t’en fait la question</a:t>
            </a:r>
            <a:r>
              <a:rPr lang="fr-FR" sz="3300" dirty="0">
                <a:solidFill>
                  <a:srgbClr val="F9FAFD"/>
                </a:solidFill>
                <a:latin typeface="Glacial Indifference" panose="020B0604020202020204" charset="0"/>
              </a:rPr>
              <a:t> ; tu ne lui ôteras pas du moins ce droit. Dis-moi ? Qui t’a donné le souverain empire d’opprimer mon sexe ?</a:t>
            </a:r>
          </a:p>
          <a:p>
            <a:pPr marL="0" lvl="0" indent="0" algn="just">
              <a:spcBef>
                <a:spcPct val="0"/>
              </a:spcBef>
              <a:spcAft>
                <a:spcPts val="600"/>
              </a:spcAft>
            </a:pPr>
            <a:r>
              <a:rPr lang="fr-FR" sz="3300" dirty="0">
                <a:solidFill>
                  <a:srgbClr val="F9FAFD"/>
                </a:solidFill>
                <a:latin typeface="Glacial Indifference" panose="020B0604020202020204" charset="0"/>
              </a:rPr>
              <a:t>[…]</a:t>
            </a:r>
          </a:p>
          <a:p>
            <a:pPr marL="0" lvl="0" indent="0" algn="just">
              <a:spcBef>
                <a:spcPct val="0"/>
              </a:spcBef>
              <a:spcAft>
                <a:spcPts val="600"/>
              </a:spcAft>
            </a:pPr>
            <a:r>
              <a:rPr lang="fr-FR" sz="3300" u="sng" dirty="0">
                <a:solidFill>
                  <a:srgbClr val="F9FAFD"/>
                </a:solidFill>
                <a:latin typeface="Glacial Indifference" panose="020B0604020202020204" charset="0"/>
              </a:rPr>
              <a:t>Les mères, les filles, les sœurs, représentantes de la nation, demandent d’être constituées en assemblée nationale</a:t>
            </a:r>
            <a:r>
              <a:rPr lang="fr-FR" sz="3300" dirty="0">
                <a:solidFill>
                  <a:srgbClr val="F9FAFD"/>
                </a:solidFill>
                <a:latin typeface="Glacial Indifference" panose="020B0604020202020204" charset="0"/>
              </a:rPr>
              <a:t>. Considérant que l’ignorance, l’oubli ou le mépris des droits de la femme, sont les seules causes des malheurs publics et de la corruption des gouvernements, ont résolu d’exposer dans une déclaration solennelle, les droits naturels, inaliénables et sacrés de la femme […] En conséquence, le </a:t>
            </a:r>
            <a:r>
              <a:rPr lang="fr-FR" sz="3300" u="sng" dirty="0">
                <a:solidFill>
                  <a:srgbClr val="F9FAFD"/>
                </a:solidFill>
                <a:latin typeface="Glacial Indifference" panose="020B0604020202020204" charset="0"/>
              </a:rPr>
              <a:t>sexe supérieur</a:t>
            </a:r>
            <a:r>
              <a:rPr lang="fr-FR" sz="3300" dirty="0">
                <a:solidFill>
                  <a:srgbClr val="F9FAFD"/>
                </a:solidFill>
                <a:latin typeface="Glacial Indifference" panose="020B0604020202020204" charset="0"/>
              </a:rPr>
              <a:t> en beauté, comme en courage dans les souffrances maternelles, reconnaît et déclare, en présence et sous les auspices de l’Être suprême, </a:t>
            </a:r>
            <a:r>
              <a:rPr lang="fr-FR" sz="3300" u="sng" dirty="0">
                <a:solidFill>
                  <a:srgbClr val="F9FAFD"/>
                </a:solidFill>
                <a:latin typeface="Glacial Indifference" panose="020B0604020202020204" charset="0"/>
              </a:rPr>
              <a:t>les Droits suivants de la femme et de la citoyenne</a:t>
            </a:r>
            <a:r>
              <a:rPr lang="fr-FR" sz="3300" dirty="0">
                <a:solidFill>
                  <a:srgbClr val="F9FAFD"/>
                </a:solidFill>
                <a:latin typeface="Glacial Indifference" panose="020B0604020202020204" charset="0"/>
              </a:rPr>
              <a:t> ».</a:t>
            </a:r>
          </a:p>
        </p:txBody>
      </p:sp>
    </p:spTree>
    <p:extLst>
      <p:ext uri="{BB962C8B-B14F-4D97-AF65-F5344CB8AC3E}">
        <p14:creationId xmlns:p14="http://schemas.microsoft.com/office/powerpoint/2010/main" val="3791244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C9987E41-A227-8955-8D4E-396595BAFEEB}"/>
            </a:ext>
          </a:extLst>
        </p:cNvPr>
        <p:cNvGrpSpPr/>
        <p:nvPr/>
      </p:nvGrpSpPr>
      <p:grpSpPr>
        <a:xfrm>
          <a:off x="0" y="0"/>
          <a:ext cx="0" cy="0"/>
          <a:chOff x="0" y="0"/>
          <a:chExt cx="0" cy="0"/>
        </a:xfrm>
      </p:grpSpPr>
      <p:grpSp>
        <p:nvGrpSpPr>
          <p:cNvPr id="7" name="Group 7">
            <a:extLst>
              <a:ext uri="{FF2B5EF4-FFF2-40B4-BE49-F238E27FC236}">
                <a16:creationId xmlns:a16="http://schemas.microsoft.com/office/drawing/2014/main" id="{B232F8EF-28E6-8790-7CA7-EAB8726B325F}"/>
              </a:ext>
            </a:extLst>
          </p:cNvPr>
          <p:cNvGrpSpPr/>
          <p:nvPr/>
        </p:nvGrpSpPr>
        <p:grpSpPr>
          <a:xfrm>
            <a:off x="228600" y="6210300"/>
            <a:ext cx="17907000" cy="1123936"/>
            <a:chOff x="0" y="-28575"/>
            <a:chExt cx="10139033" cy="1498581"/>
          </a:xfrm>
        </p:grpSpPr>
        <p:sp>
          <p:nvSpPr>
            <p:cNvPr id="8" name="TextBox 8">
              <a:extLst>
                <a:ext uri="{FF2B5EF4-FFF2-40B4-BE49-F238E27FC236}">
                  <a16:creationId xmlns:a16="http://schemas.microsoft.com/office/drawing/2014/main" id="{C69C77B1-E54B-2CBE-C5FD-C909269EE1ED}"/>
                </a:ext>
              </a:extLst>
            </p:cNvPr>
            <p:cNvSpPr txBox="1"/>
            <p:nvPr/>
          </p:nvSpPr>
          <p:spPr>
            <a:xfrm>
              <a:off x="0" y="-28575"/>
              <a:ext cx="10139033" cy="671124"/>
            </a:xfrm>
            <a:prstGeom prst="rect">
              <a:avLst/>
            </a:prstGeom>
          </p:spPr>
          <p:txBody>
            <a:bodyPr wrap="square" lIns="0" tIns="0" rIns="0" bIns="0" rtlCol="0" anchor="t">
              <a:spAutoFit/>
            </a:bodyPr>
            <a:lstStyle/>
            <a:p>
              <a:pPr marL="0" lvl="0" indent="0">
                <a:lnSpc>
                  <a:spcPts val="3900"/>
                </a:lnSpc>
              </a:pPr>
              <a:endParaRPr lang="fr-FR" sz="4000" u="none" dirty="0">
                <a:solidFill>
                  <a:srgbClr val="F9FAFD"/>
                </a:solidFill>
                <a:latin typeface="Glacial Indifference" panose="020B0604020202020204" charset="0"/>
              </a:endParaRPr>
            </a:p>
          </p:txBody>
        </p:sp>
        <p:sp>
          <p:nvSpPr>
            <p:cNvPr id="9" name="TextBox 9">
              <a:extLst>
                <a:ext uri="{FF2B5EF4-FFF2-40B4-BE49-F238E27FC236}">
                  <a16:creationId xmlns:a16="http://schemas.microsoft.com/office/drawing/2014/main" id="{A7ED6211-94D1-8E63-CF24-940D09D36477}"/>
                </a:ext>
              </a:extLst>
            </p:cNvPr>
            <p:cNvSpPr txBox="1"/>
            <p:nvPr/>
          </p:nvSpPr>
          <p:spPr>
            <a:xfrm>
              <a:off x="0" y="953625"/>
              <a:ext cx="9597080" cy="516381"/>
            </a:xfrm>
            <a:prstGeom prst="rect">
              <a:avLst/>
            </a:prstGeom>
          </p:spPr>
          <p:txBody>
            <a:bodyPr lIns="0" tIns="0" rIns="0" bIns="0" rtlCol="0" anchor="t">
              <a:spAutoFit/>
            </a:bodyPr>
            <a:lstStyle/>
            <a:p>
              <a:pPr marL="0" lvl="0" indent="0">
                <a:lnSpc>
                  <a:spcPts val="3219"/>
                </a:lnSpc>
                <a:spcBef>
                  <a:spcPct val="0"/>
                </a:spcBef>
              </a:pPr>
              <a:endParaRPr lang="fr-FR" sz="2299" u="none" dirty="0">
                <a:solidFill>
                  <a:srgbClr val="F9FAFD"/>
                </a:solidFill>
                <a:latin typeface="Glacial Indifference" panose="020B0604020202020204" charset="0"/>
              </a:endParaRPr>
            </a:p>
          </p:txBody>
        </p:sp>
      </p:grpSp>
      <p:pic>
        <p:nvPicPr>
          <p:cNvPr id="4" name="Content Placeholder 3" descr="Carte-des-Langues-Regionale-9bcdc.jpg">
            <a:extLst>
              <a:ext uri="{FF2B5EF4-FFF2-40B4-BE49-F238E27FC236}">
                <a16:creationId xmlns:a16="http://schemas.microsoft.com/office/drawing/2014/main" id="{47A20FEB-2361-6DA6-A8BA-912D5488F8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810000" y="118907"/>
            <a:ext cx="9067800" cy="10053793"/>
          </a:xfrm>
          <a:prstGeom prst="rect">
            <a:avLst/>
          </a:prstGeom>
        </p:spPr>
      </p:pic>
    </p:spTree>
    <p:extLst>
      <p:ext uri="{BB962C8B-B14F-4D97-AF65-F5344CB8AC3E}">
        <p14:creationId xmlns:p14="http://schemas.microsoft.com/office/powerpoint/2010/main" val="26686737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72FAA74-6D97-949B-1064-A3A790CCD9A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EE6E441-202A-348D-26A6-2B2904EDCDA8}"/>
              </a:ext>
            </a:extLst>
          </p:cNvPr>
          <p:cNvSpPr txBox="1"/>
          <p:nvPr/>
        </p:nvSpPr>
        <p:spPr>
          <a:xfrm>
            <a:off x="952500" y="571500"/>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F3AF2CB8-BEEB-FE1D-78F1-8BD0EC16F1DF}"/>
              </a:ext>
            </a:extLst>
          </p:cNvPr>
          <p:cNvSpPr txBox="1"/>
          <p:nvPr/>
        </p:nvSpPr>
        <p:spPr>
          <a:xfrm>
            <a:off x="990600" y="2171700"/>
            <a:ext cx="16116300" cy="7448001"/>
          </a:xfrm>
          <a:prstGeom prst="rect">
            <a:avLst/>
          </a:prstGeom>
        </p:spPr>
        <p:txBody>
          <a:bodyPr wrap="square" lIns="0" tIns="0" rIns="0" bIns="0" rtlCol="0" anchor="t">
            <a:spAutoFit/>
          </a:bodyPr>
          <a:lstStyle/>
          <a:p>
            <a:pPr marL="0" lvl="0" indent="0" algn="just">
              <a:spcBef>
                <a:spcPct val="0"/>
              </a:spcBef>
              <a:spcAft>
                <a:spcPts val="600"/>
              </a:spcAft>
            </a:pPr>
            <a:r>
              <a:rPr lang="fr-FR" sz="3600" u="sng" dirty="0">
                <a:solidFill>
                  <a:srgbClr val="F9FAFD"/>
                </a:solidFill>
                <a:latin typeface="Glacial Indifference" panose="020B0604020202020204" charset="0"/>
              </a:rPr>
              <a:t>La Déclaration des droits de la femme et de la citoyenne </a:t>
            </a:r>
          </a:p>
          <a:p>
            <a:pPr marL="0" lvl="0" indent="0" algn="just">
              <a:spcBef>
                <a:spcPct val="0"/>
              </a:spcBef>
              <a:spcAft>
                <a:spcPts val="600"/>
              </a:spcAft>
            </a:pPr>
            <a:r>
              <a:rPr lang="fr-FR" sz="3500" dirty="0">
                <a:solidFill>
                  <a:srgbClr val="F9FAFD"/>
                </a:solidFill>
                <a:latin typeface="Glacial Indifference" panose="020B0604020202020204" charset="0"/>
              </a:rPr>
              <a:t>	</a:t>
            </a:r>
          </a:p>
          <a:p>
            <a:pPr marL="0" lvl="0" indent="0" algn="just">
              <a:lnSpc>
                <a:spcPct val="110000"/>
              </a:lnSpc>
              <a:spcBef>
                <a:spcPct val="0"/>
              </a:spcBef>
              <a:spcAft>
                <a:spcPts val="600"/>
              </a:spcAft>
            </a:pPr>
            <a:r>
              <a:rPr lang="fr-FR" sz="3500" u="sng" dirty="0">
                <a:solidFill>
                  <a:srgbClr val="F9FAFD"/>
                </a:solidFill>
                <a:latin typeface="Glacial Indifference" panose="020B0604020202020204" charset="0"/>
              </a:rPr>
              <a:t>Art. 1</a:t>
            </a:r>
            <a:r>
              <a:rPr lang="fr-FR" sz="3500" dirty="0">
                <a:solidFill>
                  <a:srgbClr val="F9FAFD"/>
                </a:solidFill>
                <a:latin typeface="Glacial Indifference" panose="020B0604020202020204" charset="0"/>
              </a:rPr>
              <a:t> — « La Femme nait libre et demeure égale à l’homme en droits. Les distinctions sociales ne peuvent être fondées que sur l’utilité commune ».</a:t>
            </a:r>
          </a:p>
          <a:p>
            <a:pPr marL="0" lvl="0" indent="0" algn="just">
              <a:lnSpc>
                <a:spcPct val="110000"/>
              </a:lnSpc>
              <a:spcBef>
                <a:spcPct val="0"/>
              </a:spcBef>
              <a:spcAft>
                <a:spcPts val="600"/>
              </a:spcAft>
            </a:pPr>
            <a:endParaRPr lang="fr-FR" sz="3500" dirty="0">
              <a:solidFill>
                <a:srgbClr val="F9FAFD"/>
              </a:solidFill>
              <a:latin typeface="Glacial Indifference" panose="020B0604020202020204" charset="0"/>
            </a:endParaRPr>
          </a:p>
          <a:p>
            <a:pPr marL="0" lvl="0" indent="0" algn="just">
              <a:lnSpc>
                <a:spcPct val="110000"/>
              </a:lnSpc>
              <a:spcBef>
                <a:spcPct val="0"/>
              </a:spcBef>
              <a:spcAft>
                <a:spcPts val="600"/>
              </a:spcAft>
            </a:pPr>
            <a:r>
              <a:rPr lang="fr-FR" sz="3500" u="sng" dirty="0">
                <a:solidFill>
                  <a:srgbClr val="F9FAFD"/>
                </a:solidFill>
                <a:latin typeface="Glacial Indifference" panose="020B0604020202020204" charset="0"/>
              </a:rPr>
              <a:t>Art. 2</a:t>
            </a:r>
            <a:r>
              <a:rPr lang="fr-FR" sz="3500" dirty="0">
                <a:solidFill>
                  <a:srgbClr val="F9FAFD"/>
                </a:solidFill>
                <a:latin typeface="Glacial Indifference" panose="020B0604020202020204" charset="0"/>
              </a:rPr>
              <a:t> — « Le but de toute association politique est la conservation des droits naturels et imprescriptibles de la femme et de l’homme. Ces droits sont : la liberté, la prospérité, la sûreté et surtout la résistance à l’oppression ».</a:t>
            </a:r>
          </a:p>
          <a:p>
            <a:pPr marL="0" lvl="0" indent="0" algn="just">
              <a:lnSpc>
                <a:spcPct val="110000"/>
              </a:lnSpc>
              <a:spcBef>
                <a:spcPct val="0"/>
              </a:spcBef>
              <a:spcAft>
                <a:spcPts val="600"/>
              </a:spcAft>
            </a:pPr>
            <a:endParaRPr lang="fr-FR" sz="3500" dirty="0">
              <a:solidFill>
                <a:srgbClr val="F9FAFD"/>
              </a:solidFill>
              <a:latin typeface="Glacial Indifference" panose="020B0604020202020204" charset="0"/>
            </a:endParaRPr>
          </a:p>
          <a:p>
            <a:pPr marL="0" lvl="0" indent="0" algn="just">
              <a:lnSpc>
                <a:spcPct val="110000"/>
              </a:lnSpc>
              <a:spcBef>
                <a:spcPct val="0"/>
              </a:spcBef>
              <a:spcAft>
                <a:spcPts val="600"/>
              </a:spcAft>
            </a:pPr>
            <a:r>
              <a:rPr lang="fr-FR" sz="3500" u="sng" dirty="0">
                <a:solidFill>
                  <a:srgbClr val="F9FAFD"/>
                </a:solidFill>
                <a:latin typeface="Glacial Indifference" panose="020B0604020202020204" charset="0"/>
              </a:rPr>
              <a:t>Art. 3</a:t>
            </a:r>
            <a:r>
              <a:rPr lang="fr-FR" sz="3500" dirty="0">
                <a:solidFill>
                  <a:srgbClr val="F9FAFD"/>
                </a:solidFill>
                <a:latin typeface="Glacial Indifference" panose="020B0604020202020204" charset="0"/>
              </a:rPr>
              <a:t> — « Le principe de toute souveraineté réside essentiellement dans la nation, qui n’est que la réunion de la femme et de l’homme : nul corps, nul individu, ne peut exercer d’autorité qui n’en émane expressément ».</a:t>
            </a:r>
          </a:p>
        </p:txBody>
      </p:sp>
    </p:spTree>
    <p:extLst>
      <p:ext uri="{BB962C8B-B14F-4D97-AF65-F5344CB8AC3E}">
        <p14:creationId xmlns:p14="http://schemas.microsoft.com/office/powerpoint/2010/main" val="6456215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E73D4295-1530-9459-4189-DD1D118F5795}"/>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C2548F0-5011-08D4-CE87-274113F3C410}"/>
              </a:ext>
            </a:extLst>
          </p:cNvPr>
          <p:cNvSpPr txBox="1"/>
          <p:nvPr/>
        </p:nvSpPr>
        <p:spPr>
          <a:xfrm>
            <a:off x="990600" y="890786"/>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5A3F8ACF-B7F8-F32E-E27A-F1F522D6EF71}"/>
              </a:ext>
            </a:extLst>
          </p:cNvPr>
          <p:cNvSpPr txBox="1"/>
          <p:nvPr/>
        </p:nvSpPr>
        <p:spPr>
          <a:xfrm>
            <a:off x="1028700" y="2552700"/>
            <a:ext cx="16116300" cy="4857740"/>
          </a:xfrm>
          <a:prstGeom prst="rect">
            <a:avLst/>
          </a:prstGeom>
        </p:spPr>
        <p:txBody>
          <a:bodyPr wrap="square" lIns="0" tIns="0" rIns="0" bIns="0" rtlCol="0" anchor="t">
            <a:spAutoFit/>
          </a:bodyPr>
          <a:lstStyle/>
          <a:p>
            <a:pPr marL="0" lvl="0" indent="0" algn="just">
              <a:lnSpc>
                <a:spcPct val="110000"/>
              </a:lnSpc>
              <a:spcBef>
                <a:spcPct val="0"/>
              </a:spcBef>
              <a:spcAft>
                <a:spcPts val="600"/>
              </a:spcAft>
            </a:pPr>
            <a:r>
              <a:rPr lang="fr-FR" sz="3500" dirty="0">
                <a:solidFill>
                  <a:srgbClr val="F9FAFD"/>
                </a:solidFill>
                <a:latin typeface="Glacial Indifference" panose="020B0604020202020204" charset="0"/>
              </a:rPr>
              <a:t>Olympe de Gouges → </a:t>
            </a:r>
            <a:r>
              <a:rPr lang="fr-FR" sz="3500" u="sng" dirty="0">
                <a:solidFill>
                  <a:srgbClr val="F9FAFD"/>
                </a:solidFill>
                <a:latin typeface="Glacial Indifference" panose="020B0604020202020204" charset="0"/>
              </a:rPr>
              <a:t>guillotinée le 3 novembre 1793</a:t>
            </a:r>
            <a:r>
              <a:rPr lang="fr-FR" sz="3500" dirty="0">
                <a:solidFill>
                  <a:srgbClr val="F9FAFD"/>
                </a:solidFill>
                <a:latin typeface="Glacial Indifference" panose="020B0604020202020204" charset="0"/>
              </a:rPr>
              <a:t> pour avoir proposé dans une de ses brochures que le peuple, par référendum, choisisse la forme du régime politique qui convient à la France : gouvernement républicain centralisé, fédératif ou monarchique</a:t>
            </a:r>
          </a:p>
          <a:p>
            <a:pPr marL="0" lvl="0" indent="0" algn="just">
              <a:lnSpc>
                <a:spcPct val="110000"/>
              </a:lnSpc>
              <a:spcBef>
                <a:spcPct val="0"/>
              </a:spcBef>
              <a:spcAft>
                <a:spcPts val="600"/>
              </a:spcAft>
            </a:pPr>
            <a:r>
              <a:rPr lang="fr-FR" sz="3500" dirty="0">
                <a:solidFill>
                  <a:srgbClr val="F9FAFD"/>
                </a:solidFill>
                <a:latin typeface="Glacial Indifference" panose="020B0604020202020204" charset="0"/>
              </a:rPr>
              <a:t>	↓ </a:t>
            </a:r>
          </a:p>
          <a:p>
            <a:pPr marL="0" lvl="0" indent="0" algn="just">
              <a:lnSpc>
                <a:spcPct val="110000"/>
              </a:lnSpc>
              <a:spcBef>
                <a:spcPct val="0"/>
              </a:spcBef>
              <a:spcAft>
                <a:spcPts val="600"/>
              </a:spcAft>
            </a:pPr>
            <a:r>
              <a:rPr lang="fr-FR" sz="3500" dirty="0">
                <a:solidFill>
                  <a:srgbClr val="F9FAFD"/>
                </a:solidFill>
                <a:latin typeface="Glacial Indifference" panose="020B0604020202020204" charset="0"/>
              </a:rPr>
              <a:t>les révolutionnaires ne tolèrent pas qu'elle puisse remettre en cause la République. Ils la font interpeller et arrêter, en trouvant ainsi un prétexte pour la réduire au silence.</a:t>
            </a:r>
          </a:p>
        </p:txBody>
      </p:sp>
    </p:spTree>
    <p:extLst>
      <p:ext uri="{BB962C8B-B14F-4D97-AF65-F5344CB8AC3E}">
        <p14:creationId xmlns:p14="http://schemas.microsoft.com/office/powerpoint/2010/main" val="5291454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B6EF549E-08E4-8FDF-0C90-A513329ADE9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2E10433-70EB-7C84-9541-96F0D8109B32}"/>
              </a:ext>
            </a:extLst>
          </p:cNvPr>
          <p:cNvSpPr txBox="1"/>
          <p:nvPr/>
        </p:nvSpPr>
        <p:spPr>
          <a:xfrm>
            <a:off x="1028700" y="966986"/>
            <a:ext cx="16268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Le français classique </a:t>
            </a:r>
            <a:r>
              <a:rPr lang="fr-FR" sz="4800" u="none" dirty="0">
                <a:solidFill>
                  <a:srgbClr val="F9FAFD"/>
                </a:solidFill>
                <a:latin typeface="Glacial Indifference" panose="020B0604020202020204" charset="0"/>
              </a:rPr>
              <a:t>– XVIII</a:t>
            </a:r>
            <a:r>
              <a:rPr lang="fr-FR" sz="4800" u="none" baseline="30000" dirty="0">
                <a:solidFill>
                  <a:srgbClr val="F9FAFD"/>
                </a:solidFill>
                <a:latin typeface="Glacial Indifference" panose="020B0604020202020204" charset="0"/>
              </a:rPr>
              <a:t>ème</a:t>
            </a:r>
            <a:r>
              <a:rPr lang="fr-FR" sz="4800" u="none" dirty="0">
                <a:solidFill>
                  <a:srgbClr val="F9FAFD"/>
                </a:solidFill>
                <a:latin typeface="Glacial Indifference" panose="020B0604020202020204" charset="0"/>
              </a:rPr>
              <a:t> siècle</a:t>
            </a:r>
            <a:endParaRPr lang="fr-FR" sz="4800" dirty="0">
              <a:solidFill>
                <a:srgbClr val="F9FAFD"/>
              </a:solidFill>
              <a:latin typeface="Glacial Indifference" panose="020B0604020202020204" charset="0"/>
            </a:endParaRPr>
          </a:p>
        </p:txBody>
      </p:sp>
      <p:sp>
        <p:nvSpPr>
          <p:cNvPr id="3" name="TextBox 3">
            <a:extLst>
              <a:ext uri="{FF2B5EF4-FFF2-40B4-BE49-F238E27FC236}">
                <a16:creationId xmlns:a16="http://schemas.microsoft.com/office/drawing/2014/main" id="{C4C12083-22DA-2A02-E41E-4E603EC6BA71}"/>
              </a:ext>
            </a:extLst>
          </p:cNvPr>
          <p:cNvSpPr txBox="1"/>
          <p:nvPr/>
        </p:nvSpPr>
        <p:spPr>
          <a:xfrm>
            <a:off x="1028700" y="2705100"/>
            <a:ext cx="16116300" cy="6196568"/>
          </a:xfrm>
          <a:prstGeom prst="rect">
            <a:avLst/>
          </a:prstGeom>
        </p:spPr>
        <p:txBody>
          <a:bodyPr wrap="square" lIns="0" tIns="0" rIns="0" bIns="0" rtlCol="0" anchor="t">
            <a:spAutoFit/>
          </a:bodyPr>
          <a:lstStyle/>
          <a:p>
            <a:pPr marL="0" lvl="0" indent="0" algn="just">
              <a:lnSpc>
                <a:spcPct val="110000"/>
              </a:lnSpc>
              <a:spcBef>
                <a:spcPct val="0"/>
              </a:spcBef>
              <a:spcAft>
                <a:spcPts val="600"/>
              </a:spcAft>
            </a:pPr>
            <a:r>
              <a:rPr lang="fr-FR" sz="3500" dirty="0">
                <a:solidFill>
                  <a:srgbClr val="F9FAFD"/>
                </a:solidFill>
                <a:latin typeface="Glacial Indifference" panose="020B0604020202020204" charset="0"/>
              </a:rPr>
              <a:t>19 novembre 1793 → le journal parisien </a:t>
            </a:r>
            <a:r>
              <a:rPr lang="fr-FR" sz="3500" i="1" dirty="0">
                <a:solidFill>
                  <a:srgbClr val="F9FAFD"/>
                </a:solidFill>
                <a:latin typeface="Glacial Indifference" panose="020B0604020202020204" charset="0"/>
              </a:rPr>
              <a:t>Le Moniteur</a:t>
            </a:r>
            <a:r>
              <a:rPr lang="fr-FR" sz="3500" dirty="0">
                <a:solidFill>
                  <a:srgbClr val="F9FAFD"/>
                </a:solidFill>
                <a:latin typeface="Glacial Indifference" panose="020B0604020202020204" charset="0"/>
              </a:rPr>
              <a:t> publie une épitaphe où l’on lit : « Olympe de Gouges, née avec une </a:t>
            </a:r>
            <a:r>
              <a:rPr lang="fr-FR" sz="3500" u="sng" dirty="0">
                <a:solidFill>
                  <a:srgbClr val="F9FAFD"/>
                </a:solidFill>
                <a:latin typeface="Glacial Indifference" panose="020B0604020202020204" charset="0"/>
              </a:rPr>
              <a:t>imagination exaltée</a:t>
            </a:r>
            <a:r>
              <a:rPr lang="fr-FR" sz="3500" dirty="0">
                <a:solidFill>
                  <a:srgbClr val="F9FAFD"/>
                </a:solidFill>
                <a:latin typeface="Glacial Indifference" panose="020B0604020202020204" charset="0"/>
              </a:rPr>
              <a:t>, prit son </a:t>
            </a:r>
            <a:r>
              <a:rPr lang="fr-FR" sz="3500" u="sng" dirty="0">
                <a:solidFill>
                  <a:srgbClr val="F9FAFD"/>
                </a:solidFill>
                <a:latin typeface="Glacial Indifference" panose="020B0604020202020204" charset="0"/>
              </a:rPr>
              <a:t>délire</a:t>
            </a:r>
            <a:r>
              <a:rPr lang="fr-FR" sz="3500" dirty="0">
                <a:solidFill>
                  <a:srgbClr val="F9FAFD"/>
                </a:solidFill>
                <a:latin typeface="Glacial Indifference" panose="020B0604020202020204" charset="0"/>
              </a:rPr>
              <a:t> pour une inspiration de la nature. Elle </a:t>
            </a:r>
            <a:r>
              <a:rPr lang="fr-FR" sz="3500" u="sng" dirty="0">
                <a:solidFill>
                  <a:srgbClr val="F9FAFD"/>
                </a:solidFill>
                <a:latin typeface="Glacial Indifference" panose="020B0604020202020204" charset="0"/>
              </a:rPr>
              <a:t>voulut être homme d'État</a:t>
            </a:r>
            <a:r>
              <a:rPr lang="fr-FR" sz="3500" dirty="0">
                <a:solidFill>
                  <a:srgbClr val="F9FAFD"/>
                </a:solidFill>
                <a:latin typeface="Glacial Indifference" panose="020B0604020202020204" charset="0"/>
              </a:rPr>
              <a:t>, et il semble que la loi ait puni cette </a:t>
            </a:r>
            <a:r>
              <a:rPr lang="fr-FR" sz="3500" u="sng" dirty="0">
                <a:solidFill>
                  <a:srgbClr val="F9FAFD"/>
                </a:solidFill>
                <a:latin typeface="Glacial Indifference" panose="020B0604020202020204" charset="0"/>
              </a:rPr>
              <a:t>conspiratrice</a:t>
            </a:r>
            <a:r>
              <a:rPr lang="fr-FR" sz="3500" dirty="0">
                <a:solidFill>
                  <a:srgbClr val="F9FAFD"/>
                </a:solidFill>
                <a:latin typeface="Glacial Indifference" panose="020B0604020202020204" charset="0"/>
              </a:rPr>
              <a:t> d'avoir </a:t>
            </a:r>
            <a:r>
              <a:rPr lang="fr-FR" sz="3500" u="sng" dirty="0">
                <a:solidFill>
                  <a:srgbClr val="F9FAFD"/>
                </a:solidFill>
                <a:latin typeface="Glacial Indifference" panose="020B0604020202020204" charset="0"/>
              </a:rPr>
              <a:t>oublié les vertus qui conviennent à son sexe</a:t>
            </a:r>
            <a:r>
              <a:rPr lang="fr-FR" sz="3500" dirty="0">
                <a:solidFill>
                  <a:srgbClr val="F9FAFD"/>
                </a:solidFill>
                <a:latin typeface="Glacial Indifference" panose="020B0604020202020204" charset="0"/>
              </a:rPr>
              <a:t> ».</a:t>
            </a:r>
          </a:p>
          <a:p>
            <a:pPr marL="0" lvl="0" indent="0" algn="just">
              <a:lnSpc>
                <a:spcPct val="110000"/>
              </a:lnSpc>
              <a:spcBef>
                <a:spcPct val="0"/>
              </a:spcBef>
              <a:spcAft>
                <a:spcPts val="600"/>
              </a:spcAft>
            </a:pPr>
            <a:r>
              <a:rPr lang="fr-FR" sz="3500" dirty="0">
                <a:solidFill>
                  <a:srgbClr val="F9FAFD"/>
                </a:solidFill>
                <a:latin typeface="Glacial Indifference" panose="020B0604020202020204" charset="0"/>
              </a:rPr>
              <a:t>	↓</a:t>
            </a:r>
          </a:p>
          <a:p>
            <a:pPr marL="0" lvl="0" indent="0" algn="just">
              <a:lnSpc>
                <a:spcPct val="110000"/>
              </a:lnSpc>
              <a:spcBef>
                <a:spcPct val="0"/>
              </a:spcBef>
              <a:spcAft>
                <a:spcPts val="600"/>
              </a:spcAft>
            </a:pPr>
            <a:r>
              <a:rPr lang="fr-FR" sz="3500" dirty="0">
                <a:solidFill>
                  <a:srgbClr val="F9FAFD"/>
                </a:solidFill>
                <a:latin typeface="Glacial Indifference" panose="020B0604020202020204" charset="0"/>
              </a:rPr>
              <a:t>Rappel pour toutes les femmes qui s’intéressaient à la sphère politique et voulaient exprimer leur parole, qu’elles n’en avaient absolument pas le droit.</a:t>
            </a:r>
          </a:p>
          <a:p>
            <a:pPr marL="0" lvl="0" indent="0" algn="just">
              <a:lnSpc>
                <a:spcPct val="110000"/>
              </a:lnSpc>
              <a:spcBef>
                <a:spcPct val="0"/>
              </a:spcBef>
              <a:spcAft>
                <a:spcPts val="600"/>
              </a:spcAft>
            </a:pPr>
            <a:r>
              <a:rPr lang="fr-FR" sz="3500" dirty="0">
                <a:solidFill>
                  <a:srgbClr val="F9FAFD"/>
                </a:solidFill>
                <a:latin typeface="Glacial Indifference" panose="020B0604020202020204" charset="0"/>
              </a:rPr>
              <a:t>	 ↓</a:t>
            </a:r>
          </a:p>
          <a:p>
            <a:pPr marL="0" lvl="0" indent="0" algn="just">
              <a:lnSpc>
                <a:spcPct val="110000"/>
              </a:lnSpc>
              <a:spcBef>
                <a:spcPct val="0"/>
              </a:spcBef>
              <a:spcAft>
                <a:spcPts val="600"/>
              </a:spcAft>
            </a:pPr>
            <a:r>
              <a:rPr lang="fr-FR" sz="3500" dirty="0">
                <a:solidFill>
                  <a:srgbClr val="F9FAFD"/>
                </a:solidFill>
                <a:latin typeface="Glacial Indifference" panose="020B0604020202020204" charset="0"/>
              </a:rPr>
              <a:t>Cette tentative d'affirmation des droits des femmes et de revendication de la parité des droits civils et politiques entre les deux sexes se traduit donc par un </a:t>
            </a:r>
            <a:r>
              <a:rPr lang="fr-FR" sz="3500" u="sng" dirty="0">
                <a:solidFill>
                  <a:srgbClr val="F9FAFD"/>
                </a:solidFill>
                <a:latin typeface="Glacial Indifference" panose="020B0604020202020204" charset="0"/>
              </a:rPr>
              <a:t>échec</a:t>
            </a:r>
            <a:r>
              <a:rPr lang="fr-FR" sz="3500" dirty="0">
                <a:solidFill>
                  <a:srgbClr val="F9FAFD"/>
                </a:solidFill>
                <a:latin typeface="Glacial Indifference" panose="020B0604020202020204" charset="0"/>
              </a:rPr>
              <a:t>.</a:t>
            </a:r>
          </a:p>
        </p:txBody>
      </p:sp>
    </p:spTree>
    <p:extLst>
      <p:ext uri="{BB962C8B-B14F-4D97-AF65-F5344CB8AC3E}">
        <p14:creationId xmlns:p14="http://schemas.microsoft.com/office/powerpoint/2010/main" val="6547227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7BFE70FD-EE16-3E6E-2BB0-39C38227D42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4BDD4A60-FE3A-3467-69E9-F6B268C17786}"/>
              </a:ext>
            </a:extLst>
          </p:cNvPr>
          <p:cNvSpPr txBox="1"/>
          <p:nvPr/>
        </p:nvSpPr>
        <p:spPr>
          <a:xfrm>
            <a:off x="914400" y="9525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classique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XVIII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0F0C5CC5-9804-A72C-2D97-7B2DE4B72AB0}"/>
              </a:ext>
            </a:extLst>
          </p:cNvPr>
          <p:cNvSpPr txBox="1"/>
          <p:nvPr/>
        </p:nvSpPr>
        <p:spPr>
          <a:xfrm>
            <a:off x="952500" y="2628900"/>
            <a:ext cx="16268700" cy="5032147"/>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3000"/>
              </a:spcAft>
              <a:buClrTx/>
              <a:buSzTx/>
              <a:buFontTx/>
              <a:buNone/>
              <a:tabLst/>
              <a:defRPr/>
            </a:pPr>
            <a:r>
              <a:rPr kumimoji="0" lang="fr-FR" sz="37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Le processus vers la laïcité de la France</a:t>
            </a:r>
            <a:r>
              <a:rPr lang="fr-FR" sz="3600" dirty="0">
                <a:solidFill>
                  <a:srgbClr val="F9FAFD"/>
                </a:solidFill>
                <a:latin typeface="Glacial Indifference" panose="020B0604020202020204" charset="0"/>
              </a:rPr>
              <a:t> :</a:t>
            </a:r>
          </a:p>
          <a:p>
            <a:pPr marL="457200" marR="0" lvl="0" indent="-457200" algn="just"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fr-FR" sz="36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1751 – 1772 → Encyclopédie</a:t>
            </a:r>
          </a:p>
          <a:p>
            <a:pPr marL="457200" marR="0" lvl="0" indent="-457200" algn="just"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fr-FR" sz="36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1789 → Déclaration des droits de l’homme et du citoyen</a:t>
            </a:r>
          </a:p>
          <a:p>
            <a:pPr marL="457200" marR="0" lvl="0" indent="-457200" algn="just"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fr-FR" sz="36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1789 → nationalisation des biens de l’Eglise</a:t>
            </a:r>
          </a:p>
          <a:p>
            <a:pPr marL="457200" marR="0" lvl="0" indent="-457200" algn="just"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fr-FR" sz="36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1790 → Constitution civile du clergé</a:t>
            </a:r>
          </a:p>
          <a:p>
            <a:pPr marL="457200" marR="0" lvl="0" indent="-457200" algn="just"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fr-FR" sz="36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1793 → Temples de la raison</a:t>
            </a:r>
          </a:p>
          <a:p>
            <a:pPr marL="457200" marR="0" lvl="0" indent="-457200" algn="just"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fr-FR" sz="36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1793 → calendrier républicain</a:t>
            </a:r>
          </a:p>
        </p:txBody>
      </p:sp>
    </p:spTree>
    <p:extLst>
      <p:ext uri="{BB962C8B-B14F-4D97-AF65-F5344CB8AC3E}">
        <p14:creationId xmlns:p14="http://schemas.microsoft.com/office/powerpoint/2010/main" val="19583791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AA1610DF-6B66-494D-660F-E2D81398FB03}"/>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0E6A6DD-9FA7-9790-5C2C-7260412F20AC}"/>
              </a:ext>
            </a:extLst>
          </p:cNvPr>
          <p:cNvSpPr txBox="1"/>
          <p:nvPr/>
        </p:nvSpPr>
        <p:spPr>
          <a:xfrm>
            <a:off x="1028700" y="1058638"/>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classique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XVIII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BD300DB6-E92C-B3EB-4E4F-61DBA60714A2}"/>
              </a:ext>
            </a:extLst>
          </p:cNvPr>
          <p:cNvSpPr txBox="1"/>
          <p:nvPr/>
        </p:nvSpPr>
        <p:spPr>
          <a:xfrm>
            <a:off x="1028700" y="2905423"/>
            <a:ext cx="16268700" cy="3058209"/>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6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1789 → </a:t>
            </a:r>
            <a:r>
              <a:rPr kumimoji="0" lang="fr-FR" sz="3600" b="0" i="0" u="sng" strike="noStrike" kern="1200" cap="none" spc="0" normalizeH="0" baseline="0" noProof="0" dirty="0">
                <a:ln>
                  <a:noFill/>
                </a:ln>
                <a:solidFill>
                  <a:schemeClr val="bg1"/>
                </a:solidFill>
                <a:effectLst/>
                <a:uLnTx/>
                <a:uFillTx/>
                <a:latin typeface="Glacial Indifference" panose="020B0604020202020204" charset="0"/>
                <a:ea typeface="+mn-ea"/>
                <a:cs typeface="+mn-cs"/>
                <a:hlinkClick r:id="rId3">
                  <a:extLst>
                    <a:ext uri="{A12FA001-AC4F-418D-AE19-62706E023703}">
                      <ahyp:hlinkClr xmlns:ahyp="http://schemas.microsoft.com/office/drawing/2018/hyperlinkcolor" val="tx"/>
                    </a:ext>
                  </a:extLst>
                </a:hlinkClick>
              </a:rPr>
              <a:t>Déclaration </a:t>
            </a:r>
            <a:r>
              <a:rPr kumimoji="0" lang="fr-FR" sz="3600" b="0" i="0" strike="noStrike" kern="1200" cap="none" spc="0" normalizeH="0" baseline="0" noProof="0" dirty="0">
                <a:ln>
                  <a:noFill/>
                </a:ln>
                <a:solidFill>
                  <a:schemeClr val="bg1"/>
                </a:solidFill>
                <a:effectLst/>
                <a:uLnTx/>
                <a:uFillTx/>
                <a:latin typeface="Glacial Indifference" panose="020B0604020202020204" charset="0"/>
                <a:ea typeface="+mn-ea"/>
                <a:cs typeface="+mn-cs"/>
                <a:hlinkClick r:id="rId3">
                  <a:extLst>
                    <a:ext uri="{A12FA001-AC4F-418D-AE19-62706E023703}">
                      <ahyp:hlinkClr xmlns:ahyp="http://schemas.microsoft.com/office/drawing/2018/hyperlinkcolor" val="tx"/>
                    </a:ext>
                  </a:extLst>
                </a:hlinkClick>
              </a:rPr>
              <a:t>des droits de l’homme et du citoyen</a:t>
            </a:r>
            <a:endParaRPr kumimoji="0" lang="fr-FR" sz="3600" b="0" i="0" strike="noStrike" kern="1200" cap="none" spc="0" normalizeH="0" baseline="0" noProof="0" dirty="0">
              <a:ln>
                <a:noFill/>
              </a:ln>
              <a:solidFill>
                <a:schemeClr val="bg1"/>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00000"/>
              </a:lnSpc>
              <a:spcBef>
                <a:spcPct val="0"/>
              </a:spcBef>
              <a:spcAft>
                <a:spcPts val="600"/>
              </a:spcAft>
              <a:buClrTx/>
              <a:buSzTx/>
              <a:buFontTx/>
              <a:buNone/>
              <a:tabLst/>
              <a:defRPr/>
            </a:pPr>
            <a:r>
              <a:rPr lang="fr-FR" sz="3600" dirty="0">
                <a:solidFill>
                  <a:srgbClr val="F9FAFD"/>
                </a:solidFill>
                <a:latin typeface="Glacial Indifference" panose="020B0604020202020204" charset="0"/>
              </a:rPr>
              <a:t>					↓</a:t>
            </a: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600" b="0" i="0" strike="noStrike" kern="1200" cap="none" spc="0" normalizeH="0" baseline="0" noProof="0" dirty="0">
                <a:ln>
                  <a:noFill/>
                </a:ln>
                <a:solidFill>
                  <a:schemeClr val="bg1"/>
                </a:solidFill>
                <a:effectLst/>
                <a:uLnTx/>
                <a:uFillTx/>
                <a:latin typeface="Glacial Indifference" panose="020B0604020202020204" charset="0"/>
                <a:ea typeface="+mn-ea"/>
                <a:cs typeface="+mn-cs"/>
              </a:rPr>
              <a:t>L’article 10 de la Déclaration décrète que « nul ne doit être inquiété pour ses opinions, même religieuses, pourvu que leur manifestation ne trouble pas l'ordre public établi par la Loi ».</a:t>
            </a:r>
            <a:endParaRPr kumimoji="0" lang="fr-FR" sz="36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291227872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80034EBB-1D4B-EDAA-EDE9-2EA6D3CEB3F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F23F04D-A5D8-162F-A8F7-1E8B61C19A3F}"/>
              </a:ext>
            </a:extLst>
          </p:cNvPr>
          <p:cNvSpPr txBox="1"/>
          <p:nvPr/>
        </p:nvSpPr>
        <p:spPr>
          <a:xfrm>
            <a:off x="990600" y="9525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classique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XVIII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ABCFEBB5-E6BC-DEBB-FEF1-2C3EDDFA7A5B}"/>
              </a:ext>
            </a:extLst>
          </p:cNvPr>
          <p:cNvSpPr txBox="1"/>
          <p:nvPr/>
        </p:nvSpPr>
        <p:spPr>
          <a:xfrm>
            <a:off x="1028700" y="2628900"/>
            <a:ext cx="16268700" cy="671722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6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1789 → Nationalisation des biens de l'Église</a:t>
            </a:r>
          </a:p>
          <a:p>
            <a:pPr marL="0" marR="0" lvl="0" indent="0" algn="just" defTabSz="914400" rtl="0" eaLnBrk="1" fontAlgn="auto" latinLnBrk="0" hangingPunct="1">
              <a:lnSpc>
                <a:spcPct val="100000"/>
              </a:lnSpc>
              <a:spcBef>
                <a:spcPct val="0"/>
              </a:spcBef>
              <a:spcAft>
                <a:spcPts val="600"/>
              </a:spcAft>
              <a:buClrTx/>
              <a:buSzTx/>
              <a:buFontTx/>
              <a:buNone/>
              <a:tabLst/>
              <a:defRPr/>
            </a:pPr>
            <a:r>
              <a:rPr lang="fr-FR" sz="3500" dirty="0">
                <a:solidFill>
                  <a:srgbClr val="F9FAFD"/>
                </a:solidFill>
                <a:latin typeface="Glacial Indifference" panose="020B0604020202020204" charset="0"/>
              </a:rPr>
              <a:t>					↓</a:t>
            </a:r>
          </a:p>
          <a:p>
            <a:pPr marL="0" marR="0" lvl="0" indent="0" algn="just" defTabSz="914400" rtl="0" eaLnBrk="1" fontAlgn="auto" latinLnBrk="0" hangingPunct="1">
              <a:lnSpc>
                <a:spcPct val="100000"/>
              </a:lnSpc>
              <a:spcBef>
                <a:spcPct val="0"/>
              </a:spcBef>
              <a:spcAft>
                <a:spcPts val="600"/>
              </a:spcAft>
              <a:buClrTx/>
              <a:buSzTx/>
              <a:buFontTx/>
              <a:buNone/>
              <a:tabLst/>
              <a:defRPr/>
            </a:pPr>
            <a:r>
              <a:rPr kumimoji="0" lang="fr-FR" sz="3500" b="0" i="0" u="sng" strike="noStrike" kern="1200" cap="none" spc="0" normalizeH="0" baseline="0" noProof="0" dirty="0">
                <a:ln>
                  <a:noFill/>
                </a:ln>
                <a:solidFill>
                  <a:schemeClr val="bg1"/>
                </a:solidFill>
                <a:effectLst/>
                <a:uLnTx/>
                <a:uFillTx/>
                <a:latin typeface="Glacial Indifference" panose="020B0604020202020204" charset="0"/>
                <a:ea typeface="+mn-ea"/>
                <a:cs typeface="+mn-cs"/>
                <a:hlinkClick r:id="rId3">
                  <a:extLst>
                    <a:ext uri="{A12FA001-AC4F-418D-AE19-62706E023703}">
                      <ahyp:hlinkClr xmlns:ahyp="http://schemas.microsoft.com/office/drawing/2018/hyperlinkcolor" val="tx"/>
                    </a:ext>
                  </a:extLst>
                </a:hlinkClick>
              </a:rPr>
              <a:t>Décret du 2 novembre 1789 des biens du clergé mis à la disposition de la Nation</a:t>
            </a:r>
            <a:endParaRPr kumimoji="0" lang="fr-FR" sz="3500" b="0" i="0" u="sng" strike="noStrike" kern="1200" cap="none" spc="0" normalizeH="0" baseline="0" noProof="0" dirty="0">
              <a:ln>
                <a:noFill/>
              </a:ln>
              <a:solidFill>
                <a:schemeClr val="bg1"/>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00000"/>
              </a:lnSpc>
              <a:spcBef>
                <a:spcPct val="0"/>
              </a:spcBef>
              <a:spcAft>
                <a:spcPts val="1200"/>
              </a:spcAft>
              <a:buClrTx/>
              <a:buSzTx/>
              <a:buFontTx/>
              <a:buNone/>
              <a:tabLst/>
              <a:defRPr/>
            </a:pPr>
            <a:r>
              <a:rPr lang="fr-FR" sz="3500" dirty="0">
                <a:solidFill>
                  <a:srgbClr val="F9FAFD"/>
                </a:solidFill>
                <a:latin typeface="Glacial Indifference" panose="020B0604020202020204" charset="0"/>
              </a:rPr>
              <a:t>					↓</a:t>
            </a:r>
            <a:endPar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18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L'Assemblée nationale décrète :</a:t>
            </a:r>
          </a:p>
          <a:p>
            <a:pPr marL="0" marR="0" lvl="0" indent="0" algn="just" defTabSz="914400" rtl="0" eaLnBrk="1" fontAlgn="auto" latinLnBrk="0" hangingPunct="1">
              <a:lnSpc>
                <a:spcPct val="110000"/>
              </a:lnSpc>
              <a:spcBef>
                <a:spcPct val="0"/>
              </a:spcBef>
              <a:spcAft>
                <a:spcPts val="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1</a:t>
            </a:r>
            <a:r>
              <a:rPr lang="fr-FR" sz="3500" dirty="0">
                <a:solidFill>
                  <a:srgbClr val="F9FAFD"/>
                </a:solidFill>
                <a:latin typeface="Glacial Indifference" panose="020B0604020202020204" charset="0"/>
              </a:rPr>
              <a:t>.</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Que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tous les biens ecclésiastiques sont à la disposition de la nation</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à la charge de pourvoir, d'une manière convenable, aux frais du culte, à l'entretien de ses ministres, et au soulagement des pauvres, sous la surveillance et d'après les instructions des provinces ».</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Premier article du Décret du 2 novembre 1789.</a:t>
            </a: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15107061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24032EDA-848A-6AA6-96B3-4A6393DA42A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881D04C-4D0F-7CC8-4C53-ED198D2C64BE}"/>
              </a:ext>
            </a:extLst>
          </p:cNvPr>
          <p:cNvSpPr txBox="1"/>
          <p:nvPr/>
        </p:nvSpPr>
        <p:spPr>
          <a:xfrm>
            <a:off x="990600" y="10287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classique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XVIII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1AB01C91-17EE-F8DD-BBDF-85AFF7F15CC9}"/>
              </a:ext>
            </a:extLst>
          </p:cNvPr>
          <p:cNvSpPr txBox="1"/>
          <p:nvPr/>
        </p:nvSpPr>
        <p:spPr>
          <a:xfrm>
            <a:off x="1028700" y="2705100"/>
            <a:ext cx="16268700" cy="4573047"/>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500" b="0" i="0" u="sng" strike="noStrike" kern="1200" cap="none" spc="0" normalizeH="0" baseline="0" noProof="0" dirty="0">
                <a:ln>
                  <a:noFill/>
                </a:ln>
                <a:solidFill>
                  <a:schemeClr val="bg1"/>
                </a:solidFill>
                <a:effectLst/>
                <a:uLnTx/>
                <a:uFillTx/>
                <a:latin typeface="Glacial Indifference" panose="020B0604020202020204" charset="0"/>
                <a:ea typeface="+mn-ea"/>
                <a:cs typeface="+mn-cs"/>
              </a:rPr>
              <a:t>Décret du 2 novembre 1789 des biens du clergé mis à la disposition de la Nation</a:t>
            </a:r>
          </a:p>
          <a:p>
            <a:pPr marL="0" marR="0" lvl="0" indent="0" algn="just" defTabSz="914400" rtl="0" eaLnBrk="1" fontAlgn="auto" latinLnBrk="0" hangingPunct="1">
              <a:lnSpc>
                <a:spcPct val="110000"/>
              </a:lnSpc>
              <a:spcBef>
                <a:spcPct val="0"/>
              </a:spcBef>
              <a:spcAft>
                <a:spcPts val="1200"/>
              </a:spcAft>
              <a:buClrTx/>
              <a:buSzTx/>
              <a:buFontTx/>
              <a:buNone/>
              <a:tabLst/>
              <a:defRPr/>
            </a:pPr>
            <a:r>
              <a:rPr lang="fr-FR" sz="3500" dirty="0">
                <a:solidFill>
                  <a:srgbClr val="F9FAFD"/>
                </a:solidFill>
                <a:latin typeface="Glacial Indifference" panose="020B0604020202020204" charset="0"/>
              </a:rPr>
              <a:t>					↓</a:t>
            </a:r>
            <a:endPar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algn="just">
              <a:lnSpc>
                <a:spcPct val="110000"/>
              </a:lnSpc>
              <a:spcBef>
                <a:spcPct val="0"/>
              </a:spcBef>
              <a:spcAft>
                <a:spcPts val="1800"/>
              </a:spcAf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Proposé par l’ évêque Talleyrand </a:t>
            </a:r>
            <a:r>
              <a:rPr lang="fr-FR" sz="3500" dirty="0">
                <a:solidFill>
                  <a:srgbClr val="F9FAFD"/>
                </a:solidFill>
                <a:latin typeface="Glacial Indifference" panose="020B0604020202020204" charset="0"/>
              </a:rPr>
              <a:t>et adopté par une grande majorité de votes au sein de l’Assemblé, le décret </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disposait que les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biens des membres du clergé</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devaient être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mis à la disposition de la Nation pour rembourser les dettes de l'État</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endParaRPr lang="fr-FR" sz="35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ct val="0"/>
              </a:spcBef>
              <a:spcAft>
                <a:spcPts val="18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Par contre, l’État prenait à sa charge les frais de culte, payait un salaire à ses ministres, et pourvoyait à l'entretien des hôpitaux et au soulagement des pauvres.</a:t>
            </a:r>
          </a:p>
        </p:txBody>
      </p:sp>
    </p:spTree>
    <p:extLst>
      <p:ext uri="{BB962C8B-B14F-4D97-AF65-F5344CB8AC3E}">
        <p14:creationId xmlns:p14="http://schemas.microsoft.com/office/powerpoint/2010/main" val="314167677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AF1A89E3-8C58-C2DE-13A5-E23A040587E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88ECECD-F887-142A-0FB7-DBDC56866410}"/>
              </a:ext>
            </a:extLst>
          </p:cNvPr>
          <p:cNvSpPr txBox="1"/>
          <p:nvPr/>
        </p:nvSpPr>
        <p:spPr>
          <a:xfrm>
            <a:off x="914400" y="5715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classique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XVIII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4CF16A90-E08E-D39E-05FD-49A767D43B4A}"/>
              </a:ext>
            </a:extLst>
          </p:cNvPr>
          <p:cNvSpPr txBox="1"/>
          <p:nvPr/>
        </p:nvSpPr>
        <p:spPr>
          <a:xfrm>
            <a:off x="990600" y="2171700"/>
            <a:ext cx="16421100" cy="725775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6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1790 → Constitution civile du clergé</a:t>
            </a:r>
          </a:p>
          <a:p>
            <a:pPr marL="0" marR="0" lvl="0" indent="0" algn="just" defTabSz="914400" rtl="0" eaLnBrk="1" fontAlgn="auto" latinLnBrk="0" hangingPunct="1">
              <a:lnSpc>
                <a:spcPct val="100000"/>
              </a:lnSpc>
              <a:spcBef>
                <a:spcPct val="0"/>
              </a:spcBef>
              <a:spcAft>
                <a:spcPts val="600"/>
              </a:spcAft>
              <a:buClrTx/>
              <a:buSzTx/>
              <a:buFontTx/>
              <a:buNone/>
              <a:tabLst/>
              <a:defRPr/>
            </a:pPr>
            <a:r>
              <a:rPr lang="fr-FR" sz="3500" dirty="0">
                <a:solidFill>
                  <a:srgbClr val="F9FAFD"/>
                </a:solidFill>
                <a:latin typeface="Glacial Indifference" panose="020B0604020202020204" charset="0"/>
              </a:rPr>
              <a:t>					↓</a:t>
            </a: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500" b="0" i="0" strike="noStrike" kern="1200" cap="none" spc="0" normalizeH="0" baseline="0" noProof="0" dirty="0">
                <a:ln>
                  <a:noFill/>
                </a:ln>
                <a:solidFill>
                  <a:schemeClr val="bg1"/>
                </a:solidFill>
                <a:effectLst/>
                <a:uLnTx/>
                <a:uFillTx/>
                <a:latin typeface="Glacial Indifference" panose="020B0604020202020204" charset="0"/>
                <a:ea typeface="+mn-ea"/>
                <a:cs typeface="+mn-cs"/>
              </a:rPr>
              <a:t>Décret adopté par l'Assemblée nationale constituante le 12 juillet 1790 </a:t>
            </a:r>
          </a:p>
          <a:p>
            <a:pPr marL="0" marR="0" lvl="0" indent="0" algn="just" defTabSz="914400" rtl="0" eaLnBrk="1" fontAlgn="auto" latinLnBrk="0" hangingPunct="1">
              <a:lnSpc>
                <a:spcPct val="110000"/>
              </a:lnSpc>
              <a:spcBef>
                <a:spcPct val="0"/>
              </a:spcBef>
              <a:spcAft>
                <a:spcPts val="600"/>
              </a:spcAft>
              <a:buClrTx/>
              <a:buSzTx/>
              <a:buFontTx/>
              <a:buNone/>
              <a:tabLst/>
              <a:defRPr/>
            </a:pPr>
            <a:r>
              <a:rPr lang="fr-FR" sz="3500" dirty="0">
                <a:solidFill>
                  <a:schemeClr val="bg1"/>
                </a:solidFill>
                <a:latin typeface="Glacial Indifference" panose="020B0604020202020204" charset="0"/>
              </a:rPr>
              <a:t>					</a:t>
            </a:r>
            <a:r>
              <a:rPr lang="fr-FR" sz="3500" dirty="0">
                <a:solidFill>
                  <a:srgbClr val="F9FAFD"/>
                </a:solidFill>
                <a:latin typeface="Glacial Indifference" panose="020B0604020202020204" charset="0"/>
              </a:rPr>
              <a:t>↓ </a:t>
            </a:r>
            <a:endParaRPr lang="fr-FR" sz="3500" dirty="0">
              <a:solidFill>
                <a:schemeClr val="bg1"/>
              </a:solidFill>
              <a:latin typeface="Glacial Indifference" panose="020B0604020202020204" charset="0"/>
            </a:endParaRPr>
          </a:p>
          <a:p>
            <a:pPr marL="0" marR="0" lvl="0" indent="0" algn="just" defTabSz="914400" rtl="0" eaLnBrk="1" fontAlgn="auto" latinLnBrk="0" hangingPunct="1">
              <a:lnSpc>
                <a:spcPct val="110000"/>
              </a:lnSpc>
              <a:spcBef>
                <a:spcPct val="0"/>
              </a:spcBef>
              <a:spcAft>
                <a:spcPts val="1800"/>
              </a:spcAft>
              <a:buClrTx/>
              <a:buSzTx/>
              <a:buFontTx/>
              <a:buNone/>
              <a:tabLst/>
              <a:defRPr/>
            </a:pPr>
            <a:r>
              <a:rPr kumimoji="0" lang="fr-FR" sz="3500" b="0" i="0" strike="noStrike" kern="1200" cap="none" spc="0" normalizeH="0" baseline="0" noProof="0" dirty="0">
                <a:ln>
                  <a:noFill/>
                </a:ln>
                <a:solidFill>
                  <a:schemeClr val="bg1"/>
                </a:solidFill>
                <a:effectLst/>
                <a:uLnTx/>
                <a:uFillTx/>
                <a:latin typeface="Glacial Indifference" panose="020B0604020202020204" charset="0"/>
                <a:ea typeface="+mn-ea"/>
                <a:cs typeface="+mn-cs"/>
              </a:rPr>
              <a:t>En vertu notamment de la nationalisation des biens de l'Église de l’année précédente, la Constitution civile du clergé </a:t>
            </a:r>
            <a:r>
              <a:rPr kumimoji="0" lang="fr-FR" sz="3500" b="0" i="0" u="sng" strike="noStrike" kern="1200" cap="none" spc="0" normalizeH="0" baseline="0" noProof="0" dirty="0">
                <a:ln>
                  <a:noFill/>
                </a:ln>
                <a:solidFill>
                  <a:schemeClr val="bg1"/>
                </a:solidFill>
                <a:effectLst/>
                <a:uLnTx/>
                <a:uFillTx/>
                <a:latin typeface="Glacial Indifference" panose="020B0604020202020204" charset="0"/>
                <a:ea typeface="+mn-ea"/>
                <a:cs typeface="+mn-cs"/>
              </a:rPr>
              <a:t>réorganisait l'Église catholique en France</a:t>
            </a:r>
            <a:r>
              <a:rPr kumimoji="0" lang="fr-FR" sz="3500" b="0" i="0" strike="noStrike" kern="1200" cap="none" spc="0" normalizeH="0" baseline="0" noProof="0" dirty="0">
                <a:ln>
                  <a:noFill/>
                </a:ln>
                <a:solidFill>
                  <a:schemeClr val="bg1"/>
                </a:solidFill>
                <a:effectLst/>
                <a:uLnTx/>
                <a:uFillTx/>
                <a:latin typeface="Glacial Indifference" panose="020B0604020202020204" charset="0"/>
                <a:ea typeface="+mn-ea"/>
                <a:cs typeface="+mn-cs"/>
              </a:rPr>
              <a:t> : </a:t>
            </a:r>
          </a:p>
          <a:p>
            <a:pPr marL="457200" marR="0" lvl="0" indent="-457200" algn="just" defTabSz="914400" rtl="0" eaLnBrk="1" fontAlgn="auto" latinLnBrk="0" hangingPunct="1">
              <a:lnSpc>
                <a:spcPct val="110000"/>
              </a:lnSpc>
              <a:spcBef>
                <a:spcPct val="0"/>
              </a:spcBef>
              <a:spcAft>
                <a:spcPts val="1200"/>
              </a:spcAft>
              <a:buClrTx/>
              <a:buSzTx/>
              <a:buFont typeface="Arial" panose="020B0604020202020204" pitchFamily="34" charset="0"/>
              <a:buChar char="•"/>
              <a:tabLst/>
              <a:defRPr/>
            </a:pPr>
            <a:r>
              <a:rPr kumimoji="0" lang="fr-FR" sz="3500" b="0" i="0" strike="noStrike" kern="1200" cap="none" spc="0" normalizeH="0" baseline="0" noProof="0" dirty="0">
                <a:ln>
                  <a:noFill/>
                </a:ln>
                <a:solidFill>
                  <a:schemeClr val="bg1"/>
                </a:solidFill>
                <a:effectLst/>
                <a:uLnTx/>
                <a:uFillTx/>
                <a:latin typeface="Glacial Indifference" panose="020B0604020202020204" charset="0"/>
                <a:ea typeface="+mn-ea"/>
                <a:cs typeface="+mn-cs"/>
              </a:rPr>
              <a:t>clergé régulier (moines et nonnes) supprimé ;</a:t>
            </a:r>
          </a:p>
          <a:p>
            <a:pPr marL="457200" marR="0" lvl="0" indent="-457200" algn="just" defTabSz="914400" rtl="0" eaLnBrk="1" fontAlgn="auto" latinLnBrk="0" hangingPunct="1">
              <a:lnSpc>
                <a:spcPct val="110000"/>
              </a:lnSpc>
              <a:spcBef>
                <a:spcPct val="0"/>
              </a:spcBef>
              <a:spcAft>
                <a:spcPts val="600"/>
              </a:spcAft>
              <a:buClrTx/>
              <a:buSzTx/>
              <a:buFont typeface="Arial" panose="020B0604020202020204" pitchFamily="34" charset="0"/>
              <a:buChar char="•"/>
              <a:tabLst/>
              <a:defRPr/>
            </a:pPr>
            <a:r>
              <a:rPr lang="fr-FR" sz="3500" dirty="0">
                <a:solidFill>
                  <a:srgbClr val="F9FAFD"/>
                </a:solidFill>
                <a:latin typeface="Glacial Indifference" panose="020B0604020202020204" charset="0"/>
              </a:rPr>
              <a:t>évêques et curés élus, ils sont comme de simples fonctionnaires et doivent prêter serment « à la nation, à la loi et au roi ».</a:t>
            </a:r>
          </a:p>
          <a:p>
            <a:pPr marR="0" lvl="0" algn="just" defTabSz="914400" rtl="0" eaLnBrk="1" fontAlgn="auto" latinLnBrk="0" hangingPunct="1">
              <a:lnSpc>
                <a:spcPct val="110000"/>
              </a:lnSpc>
              <a:spcBef>
                <a:spcPct val="0"/>
              </a:spcBef>
              <a:spcAft>
                <a:spcPts val="600"/>
              </a:spcAft>
              <a:buClrTx/>
              <a:buSzTx/>
              <a:tabLst/>
              <a:defRPr/>
            </a:pPr>
            <a:r>
              <a:rPr lang="fr-FR" sz="3500" dirty="0">
                <a:solidFill>
                  <a:srgbClr val="F9FAFD"/>
                </a:solidFill>
                <a:latin typeface="Glacial Indifference" panose="020B0604020202020204" charset="0"/>
              </a:rPr>
              <a:t>			 		↓ 	</a:t>
            </a:r>
          </a:p>
          <a:p>
            <a:pPr marR="0" lvl="0" algn="just" defTabSz="914400" rtl="0" eaLnBrk="1" fontAlgn="auto" latinLnBrk="0" hangingPunct="1">
              <a:lnSpc>
                <a:spcPct val="110000"/>
              </a:lnSpc>
              <a:spcBef>
                <a:spcPct val="0"/>
              </a:spcBef>
              <a:spcAft>
                <a:spcPts val="600"/>
              </a:spcAft>
              <a:buClrTx/>
              <a:buSzTx/>
              <a:tabLst/>
              <a:defRPr/>
            </a:pPr>
            <a:r>
              <a:rPr lang="fr-FR" sz="3500" dirty="0">
                <a:solidFill>
                  <a:srgbClr val="F9FAFD"/>
                </a:solidFill>
                <a:latin typeface="Glacial Indifference" panose="020B0604020202020204" charset="0"/>
              </a:rPr>
              <a:t>	Institution d’une nouvelle Église → l'</a:t>
            </a:r>
            <a:r>
              <a:rPr lang="fr-FR" sz="3500" u="sng" dirty="0">
                <a:solidFill>
                  <a:srgbClr val="F9FAFD"/>
                </a:solidFill>
                <a:latin typeface="Glacial Indifference" panose="020B0604020202020204" charset="0"/>
              </a:rPr>
              <a:t>Église constitutionnelle</a:t>
            </a:r>
            <a:r>
              <a:rPr lang="fr-FR" sz="3500" dirty="0">
                <a:solidFill>
                  <a:srgbClr val="F9FAFD"/>
                </a:solidFill>
                <a:latin typeface="Glacial Indifference" panose="020B0604020202020204" charset="0"/>
              </a:rPr>
              <a:t>.		</a:t>
            </a:r>
            <a:endPar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p:txBody>
      </p:sp>
    </p:spTree>
    <p:extLst>
      <p:ext uri="{BB962C8B-B14F-4D97-AF65-F5344CB8AC3E}">
        <p14:creationId xmlns:p14="http://schemas.microsoft.com/office/powerpoint/2010/main" val="41161394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1A50120F-41CE-F009-1E2B-10339AFD09E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C729FA97-015E-00D1-3CF7-BC437AA21329}"/>
              </a:ext>
            </a:extLst>
          </p:cNvPr>
          <p:cNvSpPr txBox="1"/>
          <p:nvPr/>
        </p:nvSpPr>
        <p:spPr>
          <a:xfrm>
            <a:off x="800100" y="6477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classique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XVIII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03A07357-B607-8777-FA65-AAB5FB92E564}"/>
              </a:ext>
            </a:extLst>
          </p:cNvPr>
          <p:cNvSpPr txBox="1"/>
          <p:nvPr/>
        </p:nvSpPr>
        <p:spPr>
          <a:xfrm>
            <a:off x="838200" y="2247900"/>
            <a:ext cx="16840200" cy="7201972"/>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600"/>
              </a:spcAft>
              <a:buClrTx/>
              <a:buSzTx/>
              <a:buFontTx/>
              <a:buNone/>
              <a:tabLst/>
              <a:defRPr/>
            </a:pPr>
            <a:r>
              <a:rPr kumimoji="0" lang="fr-FR" sz="36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Constitution civile du clergé</a:t>
            </a:r>
          </a:p>
          <a:p>
            <a:pPr marL="0" marR="0" lvl="0" indent="0" algn="just" defTabSz="914400" rtl="0" eaLnBrk="1" fontAlgn="auto" latinLnBrk="0" hangingPunct="1">
              <a:lnSpc>
                <a:spcPct val="100000"/>
              </a:lnSpc>
              <a:spcBef>
                <a:spcPct val="0"/>
              </a:spcBef>
              <a:spcAft>
                <a:spcPts val="600"/>
              </a:spcAft>
              <a:buClrTx/>
              <a:buSzTx/>
              <a:buFontTx/>
              <a:buNone/>
              <a:tabLst/>
              <a:defRPr/>
            </a:pPr>
            <a:r>
              <a:rPr lang="fr-FR" sz="3500" dirty="0">
                <a:solidFill>
                  <a:srgbClr val="F9FAFD"/>
                </a:solidFill>
                <a:latin typeface="Glacial Indifference" panose="020B0604020202020204" charset="0"/>
              </a:rPr>
              <a:t>			↓</a:t>
            </a:r>
          </a:p>
          <a:p>
            <a:pPr marL="0" marR="0" lvl="0" indent="0" algn="just" defTabSz="914400" rtl="0" eaLnBrk="1" fontAlgn="auto" latinLnBrk="0" hangingPunct="1">
              <a:lnSpc>
                <a:spcPct val="100000"/>
              </a:lnSpc>
              <a:spcBef>
                <a:spcPct val="0"/>
              </a:spcBef>
              <a:spcAft>
                <a:spcPts val="600"/>
              </a:spcAft>
              <a:buClrTx/>
              <a:buSzTx/>
              <a:buFontTx/>
              <a:buNone/>
              <a:tabLst/>
              <a:defRPr/>
            </a:pPr>
            <a:r>
              <a:rPr lang="fr-FR" sz="3500" dirty="0">
                <a:solidFill>
                  <a:srgbClr val="F9FAFD"/>
                </a:solidFill>
                <a:latin typeface="Glacial Indifference" panose="020B0604020202020204" charset="0"/>
              </a:rPr>
              <a:t>	</a:t>
            </a:r>
            <a:r>
              <a:rPr lang="fr-FR" sz="3500" dirty="0">
                <a:solidFill>
                  <a:schemeClr val="bg1"/>
                </a:solidFill>
                <a:latin typeface="Glacial Indifference" panose="020B0604020202020204" charset="0"/>
              </a:rPr>
              <a:t>  </a:t>
            </a:r>
            <a:r>
              <a:rPr kumimoji="0" lang="fr-FR" sz="3500" b="0" i="0" strike="noStrike" kern="1200" cap="none" spc="0" normalizeH="0" baseline="0" noProof="0" dirty="0">
                <a:ln>
                  <a:noFill/>
                </a:ln>
                <a:solidFill>
                  <a:schemeClr val="bg1"/>
                </a:solidFill>
                <a:effectLst/>
                <a:uLnTx/>
                <a:uFillTx/>
                <a:latin typeface="Glacial Indifference" panose="020B0604020202020204" charset="0"/>
                <a:ea typeface="+mn-ea"/>
                <a:cs typeface="+mn-cs"/>
              </a:rPr>
              <a:t>véritable </a:t>
            </a:r>
            <a:r>
              <a:rPr kumimoji="0" lang="fr-FR" sz="3500" b="0" i="0" u="sng" strike="noStrike" kern="1200" cap="none" spc="0" normalizeH="0" baseline="0" noProof="0" dirty="0">
                <a:ln>
                  <a:noFill/>
                </a:ln>
                <a:solidFill>
                  <a:schemeClr val="bg1"/>
                </a:solidFill>
                <a:effectLst/>
                <a:uLnTx/>
                <a:uFillTx/>
                <a:latin typeface="Glacial Indifference" panose="020B0604020202020204" charset="0"/>
                <a:ea typeface="+mn-ea"/>
                <a:cs typeface="+mn-cs"/>
              </a:rPr>
              <a:t>schisme</a:t>
            </a:r>
          </a:p>
          <a:p>
            <a:pPr marL="0" marR="0" lvl="0" indent="0" algn="just" defTabSz="914400" rtl="0" eaLnBrk="1" fontAlgn="auto" latinLnBrk="0" hangingPunct="1">
              <a:lnSpc>
                <a:spcPct val="100000"/>
              </a:lnSpc>
              <a:spcBef>
                <a:spcPct val="0"/>
              </a:spcBef>
              <a:spcAft>
                <a:spcPts val="600"/>
              </a:spcAft>
              <a:buClrTx/>
              <a:buSzTx/>
              <a:buFontTx/>
              <a:buNone/>
              <a:tabLst/>
              <a:defRPr/>
            </a:pPr>
            <a:r>
              <a:rPr lang="fr-FR" sz="3500" dirty="0">
                <a:solidFill>
                  <a:srgbClr val="F9FAFD"/>
                </a:solidFill>
                <a:latin typeface="Glacial Indifference" panose="020B0604020202020204" charset="0"/>
              </a:rPr>
              <a:t>			↓</a:t>
            </a: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500" b="0" i="0" strike="noStrike" kern="1200" cap="none" spc="0" normalizeH="0" baseline="0" noProof="0" dirty="0">
                <a:ln>
                  <a:noFill/>
                </a:ln>
                <a:solidFill>
                  <a:schemeClr val="bg1"/>
                </a:solidFill>
                <a:effectLst/>
                <a:uLnTx/>
                <a:uFillTx/>
                <a:latin typeface="Glacial Indifference" panose="020B0604020202020204" charset="0"/>
                <a:ea typeface="+mn-ea"/>
                <a:cs typeface="+mn-cs"/>
              </a:rPr>
              <a:t>Réorganisation condamnée par le pape Pie VI (le 10 mars 1791) → conséquente division du clergé français en </a:t>
            </a:r>
            <a:r>
              <a:rPr kumimoji="0" lang="fr-FR" sz="3500" b="0" i="0" u="sng" strike="noStrike" kern="1200" cap="none" spc="0" normalizeH="0" baseline="0" noProof="0" dirty="0">
                <a:ln>
                  <a:noFill/>
                </a:ln>
                <a:solidFill>
                  <a:schemeClr val="bg1"/>
                </a:solidFill>
                <a:effectLst/>
                <a:uLnTx/>
                <a:uFillTx/>
                <a:latin typeface="Glacial Indifference" panose="020B0604020202020204" charset="0"/>
                <a:ea typeface="+mn-ea"/>
                <a:cs typeface="+mn-cs"/>
              </a:rPr>
              <a:t>clergé constitutionnel</a:t>
            </a:r>
            <a:r>
              <a:rPr kumimoji="0" lang="fr-FR" sz="3500" b="0" i="0" strike="noStrike" kern="1200" cap="none" spc="0" normalizeH="0" baseline="0" noProof="0" dirty="0">
                <a:ln>
                  <a:noFill/>
                </a:ln>
                <a:solidFill>
                  <a:schemeClr val="bg1"/>
                </a:solidFill>
                <a:effectLst/>
                <a:uLnTx/>
                <a:uFillTx/>
                <a:latin typeface="Glacial Indifference" panose="020B0604020202020204" charset="0"/>
                <a:ea typeface="+mn-ea"/>
                <a:cs typeface="+mn-cs"/>
              </a:rPr>
              <a:t> — les jureurs — et </a:t>
            </a:r>
            <a:r>
              <a:rPr kumimoji="0" lang="fr-FR" sz="3500" b="0" i="0" u="sng" strike="noStrike" kern="1200" cap="none" spc="0" normalizeH="0" baseline="0" noProof="0" dirty="0">
                <a:ln>
                  <a:noFill/>
                </a:ln>
                <a:solidFill>
                  <a:schemeClr val="bg1"/>
                </a:solidFill>
                <a:effectLst/>
                <a:uLnTx/>
                <a:uFillTx/>
                <a:latin typeface="Glacial Indifference" panose="020B0604020202020204" charset="0"/>
                <a:ea typeface="+mn-ea"/>
                <a:cs typeface="+mn-cs"/>
              </a:rPr>
              <a:t>clergé réfractaire</a:t>
            </a:r>
            <a:r>
              <a:rPr kumimoji="0" lang="fr-FR" sz="3500" b="0" i="0" strike="noStrike" kern="1200" cap="none" spc="0" normalizeH="0" baseline="0" noProof="0" dirty="0">
                <a:ln>
                  <a:noFill/>
                </a:ln>
                <a:solidFill>
                  <a:schemeClr val="bg1"/>
                </a:solidFill>
                <a:effectLst/>
                <a:uLnTx/>
                <a:uFillTx/>
                <a:latin typeface="Glacial Indifference" panose="020B0604020202020204" charset="0"/>
                <a:ea typeface="+mn-ea"/>
                <a:cs typeface="+mn-cs"/>
              </a:rPr>
              <a:t> — clandestin —, division qui est à l'origine de la volonté de déchristianisation de la France.</a:t>
            </a:r>
          </a:p>
          <a:p>
            <a:pPr marL="0" marR="0" lvl="0" indent="0" algn="just" defTabSz="914400" rtl="0" eaLnBrk="1" fontAlgn="auto" latinLnBrk="0" hangingPunct="1">
              <a:lnSpc>
                <a:spcPct val="110000"/>
              </a:lnSpc>
              <a:spcBef>
                <a:spcPct val="0"/>
              </a:spcBef>
              <a:spcAft>
                <a:spcPts val="600"/>
              </a:spcAft>
              <a:buClrTx/>
              <a:buSzTx/>
              <a:buFontTx/>
              <a:buNone/>
              <a:tabLst/>
              <a:defRPr/>
            </a:pPr>
            <a:r>
              <a:rPr lang="fr-FR" sz="3500" u="none" dirty="0">
                <a:solidFill>
                  <a:schemeClr val="bg1"/>
                </a:solidFill>
                <a:latin typeface="Glacial Indifference" panose="020B0604020202020204" charset="0"/>
              </a:rPr>
              <a:t>			</a:t>
            </a:r>
            <a:r>
              <a:rPr lang="fr-FR" sz="3300" dirty="0">
                <a:solidFill>
                  <a:srgbClr val="F9FAFD"/>
                </a:solidFill>
                <a:latin typeface="Glacial Indifference" panose="020B0604020202020204" charset="0"/>
              </a:rPr>
              <a:t> ↓</a:t>
            </a:r>
            <a:endParaRPr lang="fr-FR" sz="3300" u="none" dirty="0">
              <a:solidFill>
                <a:schemeClr val="bg1"/>
              </a:solidFill>
              <a:latin typeface="Glacial Indifference" panose="020B0604020202020204" charset="0"/>
            </a:endParaRP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3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Nota bene</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La Constitution civile du clergé est </a:t>
            </a:r>
            <a:r>
              <a:rPr kumimoji="0" lang="fr-FR" sz="33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abrogée en 1801</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quand le Premier Consul Napoléon Bonaparte conclut un Concordat de paix avec le pape, Concordat qui est à son tour remplacé par la Loi de séparation des Églises et de l'État en 1905 (sauf en Alsace et en Moselle</a:t>
            </a:r>
            <a:r>
              <a:rPr kumimoji="0" lang="fr-FR" sz="3300" b="0" i="0" u="none" strike="noStrike" kern="1200" cap="none" spc="0" normalizeH="0" baseline="0" noProof="0" dirty="0">
                <a:ln>
                  <a:noFill/>
                </a:ln>
                <a:solidFill>
                  <a:schemeClr val="bg1"/>
                </a:solidFill>
                <a:effectLst/>
                <a:uLnTx/>
                <a:uFillTx/>
                <a:latin typeface="Glacial Indifference" panose="020B0604020202020204" charset="0"/>
                <a:ea typeface="+mn-ea"/>
                <a:cs typeface="+mn-cs"/>
              </a:rPr>
              <a:t>).</a:t>
            </a:r>
            <a:r>
              <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p:txBody>
      </p:sp>
    </p:spTree>
    <p:extLst>
      <p:ext uri="{BB962C8B-B14F-4D97-AF65-F5344CB8AC3E}">
        <p14:creationId xmlns:p14="http://schemas.microsoft.com/office/powerpoint/2010/main" val="26409465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82C2C2D1-C662-7960-6F00-B1AF5498E54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8CC36E1-FE24-202A-F16E-735E15C1C5CB}"/>
              </a:ext>
            </a:extLst>
          </p:cNvPr>
          <p:cNvSpPr txBox="1"/>
          <p:nvPr/>
        </p:nvSpPr>
        <p:spPr>
          <a:xfrm>
            <a:off x="952500" y="4191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classique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XVIII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A33D960C-6F0A-7373-EE00-19470D8A18F6}"/>
              </a:ext>
            </a:extLst>
          </p:cNvPr>
          <p:cNvSpPr txBox="1"/>
          <p:nvPr/>
        </p:nvSpPr>
        <p:spPr>
          <a:xfrm>
            <a:off x="1028700" y="2019300"/>
            <a:ext cx="16040100" cy="769338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6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1793 → Temples de la Raison</a:t>
            </a:r>
          </a:p>
          <a:p>
            <a:pPr marL="0" marR="0" lvl="0" indent="0" algn="just" defTabSz="914400" rtl="0" eaLnBrk="1" fontAlgn="auto" latinLnBrk="0" hangingPunct="1">
              <a:lnSpc>
                <a:spcPct val="100000"/>
              </a:lnSpc>
              <a:spcBef>
                <a:spcPct val="0"/>
              </a:spcBef>
              <a:spcAft>
                <a:spcPts val="600"/>
              </a:spcAft>
              <a:buClrTx/>
              <a:buSzTx/>
              <a:buFontTx/>
              <a:buNone/>
              <a:tabLst/>
              <a:defRPr/>
            </a:pPr>
            <a:r>
              <a:rPr lang="fr-FR" sz="3500" dirty="0">
                <a:solidFill>
                  <a:srgbClr val="F9FAFD"/>
                </a:solidFill>
                <a:latin typeface="Glacial Indifference" panose="020B0604020202020204" charset="0"/>
              </a:rPr>
              <a:t>					↓</a:t>
            </a: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temples athées, consistant en des monuments chrétiens reconvertis (jusqu’au concordat de 1801) pour y organiser le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culte de la Raison </a:t>
            </a:r>
          </a:p>
          <a:p>
            <a:pPr marL="0" marR="0" lvl="0" indent="0" algn="just" defTabSz="914400" rtl="0" eaLnBrk="1" fontAlgn="auto" latinLnBrk="0" hangingPunct="1">
              <a:lnSpc>
                <a:spcPct val="110000"/>
              </a:lnSpc>
              <a:spcBef>
                <a:spcPct val="0"/>
              </a:spcBef>
              <a:spcAft>
                <a:spcPts val="600"/>
              </a:spcAft>
              <a:buClrTx/>
              <a:buSzTx/>
              <a:buFontTx/>
              <a:buNone/>
              <a:tabLst/>
              <a:defRPr/>
            </a:pPr>
            <a:endParaRPr lang="fr-FR" sz="3400" u="sng"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ct val="0"/>
              </a:spcBef>
              <a:spcAft>
                <a:spcPts val="1200"/>
              </a:spcAft>
              <a:buClrTx/>
              <a:buSzTx/>
              <a:buFontTx/>
              <a:buNone/>
              <a:tabLst/>
              <a:defRPr/>
            </a:pPr>
            <a:r>
              <a:rPr kumimoji="0" lang="fr-FR" sz="3400" b="0" i="0" strike="noStrike" kern="1200" cap="none" spc="0" normalizeH="0" baseline="0" noProof="0" dirty="0">
                <a:ln>
                  <a:noFill/>
                </a:ln>
                <a:solidFill>
                  <a:srgbClr val="F9FAFD"/>
                </a:solidFill>
                <a:effectLst/>
                <a:uLnTx/>
                <a:uFillTx/>
                <a:latin typeface="Glacial Indifference" panose="020B0604020202020204" charset="0"/>
                <a:ea typeface="+mn-ea"/>
                <a:cs typeface="+mn-cs"/>
              </a:rPr>
              <a:t>Quelques exemples d’églises transformées en Temples de la Raison </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lang="fr-FR" sz="3400" dirty="0">
                <a:solidFill>
                  <a:srgbClr val="F9FAFD"/>
                </a:solidFill>
                <a:latin typeface="Glacial Indifference" panose="020B0604020202020204" charset="0"/>
              </a:rPr>
              <a:t>l</a:t>
            </a: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 cathédrale de Notre-Dame de Paris ;</a:t>
            </a: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 Panthéon de Paris ;</a:t>
            </a: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basilique de Saint-Denis ;</a:t>
            </a: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l'église Notre-Dame de Versailles ;</a:t>
            </a: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t>
            </a:r>
            <a:r>
              <a:rPr lang="fr-FR" sz="3400" dirty="0">
                <a:solidFill>
                  <a:srgbClr val="F9FAFD"/>
                </a:solidFill>
                <a:latin typeface="Glacial Indifference" panose="020B0604020202020204" charset="0"/>
              </a:rPr>
              <a:t>église Notre-Dame de Bordeaux</a:t>
            </a: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4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cathédrale Notre-Dame de Strasbourg.</a:t>
            </a:r>
          </a:p>
        </p:txBody>
      </p:sp>
    </p:spTree>
    <p:extLst>
      <p:ext uri="{BB962C8B-B14F-4D97-AF65-F5344CB8AC3E}">
        <p14:creationId xmlns:p14="http://schemas.microsoft.com/office/powerpoint/2010/main" val="3544019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A2BD198B-1B1B-DE58-29AD-90B00C9292E3}"/>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41CDC82-D5A3-460A-B4ED-CE669CB2E437}"/>
              </a:ext>
            </a:extLst>
          </p:cNvPr>
          <p:cNvSpPr txBox="1"/>
          <p:nvPr/>
        </p:nvSpPr>
        <p:spPr>
          <a:xfrm>
            <a:off x="1028700" y="1058638"/>
            <a:ext cx="12839700" cy="1128514"/>
          </a:xfrm>
          <a:prstGeom prst="rect">
            <a:avLst/>
          </a:prstGeom>
        </p:spPr>
        <p:txBody>
          <a:bodyPr wrap="square" lIns="0" tIns="0" rIns="0" bIns="0" rtlCol="0" anchor="t">
            <a:spAutoFit/>
          </a:bodyPr>
          <a:lstStyle/>
          <a:p>
            <a:pPr>
              <a:lnSpc>
                <a:spcPts val="8799"/>
              </a:lnSpc>
            </a:pPr>
            <a:r>
              <a:rPr lang="fr-FR" sz="8000" dirty="0">
                <a:solidFill>
                  <a:srgbClr val="F9FAFD"/>
                </a:solidFill>
                <a:latin typeface="Glacial Indifference" panose="020B0604020202020204" charset="0"/>
              </a:rPr>
              <a:t>La naissance du français </a:t>
            </a:r>
          </a:p>
        </p:txBody>
      </p:sp>
      <p:sp>
        <p:nvSpPr>
          <p:cNvPr id="3" name="TextBox 3">
            <a:extLst>
              <a:ext uri="{FF2B5EF4-FFF2-40B4-BE49-F238E27FC236}">
                <a16:creationId xmlns:a16="http://schemas.microsoft.com/office/drawing/2014/main" id="{15BD1641-0E66-6389-6DEA-E8452CF168E0}"/>
              </a:ext>
            </a:extLst>
          </p:cNvPr>
          <p:cNvSpPr txBox="1"/>
          <p:nvPr/>
        </p:nvSpPr>
        <p:spPr>
          <a:xfrm>
            <a:off x="1066800" y="2857500"/>
            <a:ext cx="16230600" cy="6389057"/>
          </a:xfrm>
          <a:prstGeom prst="rect">
            <a:avLst/>
          </a:prstGeom>
        </p:spPr>
        <p:txBody>
          <a:bodyPr wrap="square" lIns="0" tIns="0" rIns="0" bIns="0" rtlCol="0" anchor="t">
            <a:spAutoFit/>
          </a:bodyPr>
          <a:lstStyle/>
          <a:p>
            <a:pPr lvl="0" algn="just">
              <a:lnSpc>
                <a:spcPct val="110000"/>
              </a:lnSpc>
              <a:spcBef>
                <a:spcPct val="0"/>
              </a:spcBef>
            </a:pPr>
            <a:r>
              <a:rPr lang="fr-FR" sz="3600" u="sng" dirty="0">
                <a:solidFill>
                  <a:srgbClr val="F9FAFD"/>
                </a:solidFill>
                <a:latin typeface="Glacial Indifference" panose="020B0604020202020204" charset="0"/>
              </a:rPr>
              <a:t>Concile de Tours en 813</a:t>
            </a:r>
            <a:r>
              <a:rPr lang="fr-FR" sz="3600" u="none" dirty="0">
                <a:solidFill>
                  <a:srgbClr val="F9FAFD"/>
                </a:solidFill>
                <a:latin typeface="Glacial Indifference" panose="020B0604020202020204" charset="0"/>
              </a:rPr>
              <a:t> : le </a:t>
            </a:r>
            <a:r>
              <a:rPr lang="fr-FR" sz="3600" u="sng" dirty="0">
                <a:solidFill>
                  <a:srgbClr val="F9FAFD"/>
                </a:solidFill>
                <a:latin typeface="Glacial Indifference" panose="020B0604020202020204" charset="0"/>
              </a:rPr>
              <a:t>latin</a:t>
            </a:r>
            <a:r>
              <a:rPr lang="fr-FR" sz="3600" u="none" dirty="0">
                <a:solidFill>
                  <a:srgbClr val="F9FAFD"/>
                </a:solidFill>
                <a:latin typeface="Glacial Indifference" panose="020B0604020202020204" charset="0"/>
              </a:rPr>
              <a:t> n’était parlé que par les intellectuels et les membres du clergé → les évêques demandent aux prêtres de parler aux fidèles soit en </a:t>
            </a:r>
            <a:r>
              <a:rPr lang="fr-FR" sz="3600" i="1" u="sng" dirty="0">
                <a:solidFill>
                  <a:srgbClr val="F9FAFD"/>
                </a:solidFill>
                <a:latin typeface="Glacial Indifference" panose="020B0604020202020204" charset="0"/>
              </a:rPr>
              <a:t>tudesque</a:t>
            </a:r>
            <a:r>
              <a:rPr lang="fr-FR" sz="3600" dirty="0">
                <a:solidFill>
                  <a:srgbClr val="F9FAFD"/>
                </a:solidFill>
                <a:latin typeface="Glacial Indifference" panose="020B0604020202020204" charset="0"/>
              </a:rPr>
              <a:t> (germanique) </a:t>
            </a:r>
            <a:r>
              <a:rPr lang="fr-FR" sz="3600" u="none" dirty="0">
                <a:solidFill>
                  <a:srgbClr val="F9FAFD"/>
                </a:solidFill>
                <a:latin typeface="Glacial Indifference" panose="020B0604020202020204" charset="0"/>
              </a:rPr>
              <a:t>soit en </a:t>
            </a:r>
            <a:r>
              <a:rPr lang="fr-FR" sz="3600" i="1" u="sng" dirty="0">
                <a:solidFill>
                  <a:srgbClr val="F9FAFD"/>
                </a:solidFill>
                <a:latin typeface="Glacial Indifference" panose="020B0604020202020204" charset="0"/>
              </a:rPr>
              <a:t>lingua romana rustica</a:t>
            </a:r>
            <a:r>
              <a:rPr lang="fr-FR" sz="3600" dirty="0">
                <a:solidFill>
                  <a:srgbClr val="F9FAFD"/>
                </a:solidFill>
                <a:latin typeface="Glacial Indifference" panose="020B0604020202020204" charset="0"/>
              </a:rPr>
              <a:t> (langue romane rustique)*</a:t>
            </a:r>
            <a:endParaRPr lang="fr-FR" sz="3600" i="1" u="sng" dirty="0">
              <a:solidFill>
                <a:srgbClr val="F9FAFD"/>
              </a:solidFill>
              <a:latin typeface="Glacial Indifference" panose="020B0604020202020204" charset="0"/>
            </a:endParaRPr>
          </a:p>
          <a:p>
            <a:pPr marL="0" lvl="0" indent="0" algn="just">
              <a:lnSpc>
                <a:spcPct val="110000"/>
              </a:lnSpc>
              <a:spcBef>
                <a:spcPct val="0"/>
              </a:spcBef>
            </a:pPr>
            <a:r>
              <a:rPr lang="fr-FR" sz="3600" dirty="0">
                <a:solidFill>
                  <a:srgbClr val="F9FAFD"/>
                </a:solidFill>
                <a:latin typeface="Glacial Indifference" panose="020B0604020202020204" charset="0"/>
              </a:rPr>
              <a:t>									 ↓</a:t>
            </a:r>
          </a:p>
          <a:p>
            <a:pPr algn="just">
              <a:lnSpc>
                <a:spcPct val="110000"/>
              </a:lnSpc>
              <a:spcBef>
                <a:spcPct val="0"/>
              </a:spcBef>
            </a:pPr>
            <a:r>
              <a:rPr lang="fr-FR" sz="3600" u="sng" dirty="0">
                <a:solidFill>
                  <a:srgbClr val="F9FAFD"/>
                </a:solidFill>
                <a:latin typeface="Glacial Indifference" panose="020B0604020202020204" charset="0"/>
              </a:rPr>
              <a:t>date de naissance du français</a:t>
            </a:r>
            <a:r>
              <a:rPr lang="fr-FR" sz="3600" u="none" dirty="0">
                <a:solidFill>
                  <a:srgbClr val="F9FAFD"/>
                </a:solidFill>
                <a:latin typeface="Glacial Indifference" panose="020B0604020202020204" charset="0"/>
              </a:rPr>
              <a:t> → pour la première fois, cette langue romane </a:t>
            </a:r>
            <a:r>
              <a:rPr lang="fr-FR" sz="3600" dirty="0">
                <a:solidFill>
                  <a:srgbClr val="F9FAFD"/>
                </a:solidFill>
                <a:latin typeface="Glacial Indifference" panose="020B0604020202020204" charset="0"/>
              </a:rPr>
              <a:t>utilisée pour la communication courante</a:t>
            </a:r>
            <a:r>
              <a:rPr lang="fr-FR" sz="3600" u="none" dirty="0">
                <a:solidFill>
                  <a:srgbClr val="F9FAFD"/>
                </a:solidFill>
                <a:latin typeface="Glacial Indifference" panose="020B0604020202020204" charset="0"/>
              </a:rPr>
              <a:t> commence à être employée par les clercs à l’écrit aussi et à remplacer le latin</a:t>
            </a:r>
            <a:endParaRPr lang="fr-FR" sz="3000" u="none" dirty="0">
              <a:solidFill>
                <a:srgbClr val="F9FAFD"/>
              </a:solidFill>
              <a:latin typeface="Glacial Indifference" panose="020B0604020202020204" charset="0"/>
            </a:endParaRPr>
          </a:p>
          <a:p>
            <a:pPr algn="just">
              <a:spcBef>
                <a:spcPct val="0"/>
              </a:spcBef>
            </a:pPr>
            <a:endParaRPr lang="fr-FR" sz="3000" dirty="0">
              <a:solidFill>
                <a:srgbClr val="F9FAFD"/>
              </a:solidFill>
              <a:latin typeface="Glacial Indifference" panose="020B0604020202020204" charset="0"/>
            </a:endParaRPr>
          </a:p>
          <a:p>
            <a:pPr algn="just">
              <a:spcBef>
                <a:spcPct val="0"/>
              </a:spcBef>
            </a:pPr>
            <a:endParaRPr lang="fr-FR" sz="3000" dirty="0">
              <a:solidFill>
                <a:srgbClr val="F9FAFD"/>
              </a:solidFill>
              <a:latin typeface="Glacial Indifference" panose="020B0604020202020204" charset="0"/>
            </a:endParaRPr>
          </a:p>
          <a:p>
            <a:pPr algn="just">
              <a:lnSpc>
                <a:spcPts val="4737"/>
              </a:lnSpc>
              <a:spcBef>
                <a:spcPct val="0"/>
              </a:spcBef>
            </a:pPr>
            <a:r>
              <a:rPr lang="fr-FR" sz="3600" i="1" dirty="0">
                <a:solidFill>
                  <a:srgbClr val="F9FAFD"/>
                </a:solidFill>
                <a:latin typeface="Glacial Indifference" panose="020B0604020202020204" charset="0"/>
              </a:rPr>
              <a:t>* </a:t>
            </a:r>
            <a:r>
              <a:rPr lang="fr-FR" sz="3600" i="1" u="none" dirty="0">
                <a:solidFill>
                  <a:srgbClr val="F9FAFD"/>
                </a:solidFill>
                <a:latin typeface="Glacial Indifference" panose="020B0604020202020204" charset="0"/>
              </a:rPr>
              <a:t>L</a:t>
            </a:r>
            <a:r>
              <a:rPr lang="fr-FR" sz="3600" i="1" dirty="0">
                <a:solidFill>
                  <a:srgbClr val="F9FAFD"/>
                </a:solidFill>
                <a:latin typeface="Glacial Indifference" panose="020B0604020202020204" charset="0"/>
              </a:rPr>
              <a:t>ingua romana rustica</a:t>
            </a:r>
            <a:r>
              <a:rPr lang="fr-FR" sz="3600" dirty="0">
                <a:solidFill>
                  <a:srgbClr val="F9FAFD"/>
                </a:solidFill>
                <a:latin typeface="Glacial Indifference" panose="020B0604020202020204" charset="0"/>
              </a:rPr>
              <a:t> → le terme </a:t>
            </a:r>
            <a:r>
              <a:rPr lang="fr-FR" sz="3600" i="1" dirty="0">
                <a:solidFill>
                  <a:srgbClr val="F9FAFD"/>
                </a:solidFill>
                <a:latin typeface="Glacial Indifference" panose="020B0604020202020204" charset="0"/>
              </a:rPr>
              <a:t>français</a:t>
            </a:r>
            <a:r>
              <a:rPr lang="fr-FR" sz="3600" dirty="0">
                <a:solidFill>
                  <a:srgbClr val="F9FAFD"/>
                </a:solidFill>
                <a:latin typeface="Glacial Indifference" panose="020B0604020202020204" charset="0"/>
              </a:rPr>
              <a:t> n’existait pas encore </a:t>
            </a:r>
          </a:p>
        </p:txBody>
      </p:sp>
      <p:grpSp>
        <p:nvGrpSpPr>
          <p:cNvPr id="7" name="Group 7">
            <a:extLst>
              <a:ext uri="{FF2B5EF4-FFF2-40B4-BE49-F238E27FC236}">
                <a16:creationId xmlns:a16="http://schemas.microsoft.com/office/drawing/2014/main" id="{EF913070-831C-9F07-B88F-95EC2772014E}"/>
              </a:ext>
            </a:extLst>
          </p:cNvPr>
          <p:cNvGrpSpPr/>
          <p:nvPr/>
        </p:nvGrpSpPr>
        <p:grpSpPr>
          <a:xfrm>
            <a:off x="228600" y="6210300"/>
            <a:ext cx="17907000" cy="1123936"/>
            <a:chOff x="0" y="-28575"/>
            <a:chExt cx="10139033" cy="1498581"/>
          </a:xfrm>
        </p:grpSpPr>
        <p:sp>
          <p:nvSpPr>
            <p:cNvPr id="8" name="TextBox 8">
              <a:extLst>
                <a:ext uri="{FF2B5EF4-FFF2-40B4-BE49-F238E27FC236}">
                  <a16:creationId xmlns:a16="http://schemas.microsoft.com/office/drawing/2014/main" id="{A588FBA7-71E6-F68F-A154-AE347288592C}"/>
                </a:ext>
              </a:extLst>
            </p:cNvPr>
            <p:cNvSpPr txBox="1"/>
            <p:nvPr/>
          </p:nvSpPr>
          <p:spPr>
            <a:xfrm>
              <a:off x="0" y="-28575"/>
              <a:ext cx="10139033" cy="671124"/>
            </a:xfrm>
            <a:prstGeom prst="rect">
              <a:avLst/>
            </a:prstGeom>
          </p:spPr>
          <p:txBody>
            <a:bodyPr wrap="square" lIns="0" tIns="0" rIns="0" bIns="0" rtlCol="0" anchor="t">
              <a:spAutoFit/>
            </a:bodyPr>
            <a:lstStyle/>
            <a:p>
              <a:pPr marL="0" lvl="0" indent="0">
                <a:lnSpc>
                  <a:spcPts val="3900"/>
                </a:lnSpc>
              </a:pPr>
              <a:endParaRPr lang="fr-FR" sz="4000" u="none" dirty="0">
                <a:solidFill>
                  <a:srgbClr val="F9FAFD"/>
                </a:solidFill>
                <a:latin typeface="Glacial Indifference" panose="020B0604020202020204" charset="0"/>
              </a:endParaRPr>
            </a:p>
          </p:txBody>
        </p:sp>
        <p:sp>
          <p:nvSpPr>
            <p:cNvPr id="9" name="TextBox 9">
              <a:extLst>
                <a:ext uri="{FF2B5EF4-FFF2-40B4-BE49-F238E27FC236}">
                  <a16:creationId xmlns:a16="http://schemas.microsoft.com/office/drawing/2014/main" id="{CD45B038-7451-AF7A-0633-AB04047CCC65}"/>
                </a:ext>
              </a:extLst>
            </p:cNvPr>
            <p:cNvSpPr txBox="1"/>
            <p:nvPr/>
          </p:nvSpPr>
          <p:spPr>
            <a:xfrm>
              <a:off x="0" y="953625"/>
              <a:ext cx="9597080" cy="516381"/>
            </a:xfrm>
            <a:prstGeom prst="rect">
              <a:avLst/>
            </a:prstGeom>
          </p:spPr>
          <p:txBody>
            <a:bodyPr lIns="0" tIns="0" rIns="0" bIns="0" rtlCol="0" anchor="t">
              <a:spAutoFit/>
            </a:bodyPr>
            <a:lstStyle/>
            <a:p>
              <a:pPr marL="0" lvl="0" indent="0">
                <a:lnSpc>
                  <a:spcPts val="3219"/>
                </a:lnSpc>
                <a:spcBef>
                  <a:spcPct val="0"/>
                </a:spcBef>
              </a:pPr>
              <a:endParaRPr lang="fr-FR" sz="2299" u="none" dirty="0">
                <a:solidFill>
                  <a:srgbClr val="F9FAFD"/>
                </a:solidFill>
                <a:latin typeface="Glacial Indifference" panose="020B0604020202020204" charset="0"/>
              </a:endParaRPr>
            </a:p>
          </p:txBody>
        </p:sp>
      </p:grpSp>
    </p:spTree>
    <p:extLst>
      <p:ext uri="{BB962C8B-B14F-4D97-AF65-F5344CB8AC3E}">
        <p14:creationId xmlns:p14="http://schemas.microsoft.com/office/powerpoint/2010/main" val="78922685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71774358-EADE-D261-9DB7-6AA43E8206A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C73E38C6-E6EC-F909-749A-FE2AA6039A5A}"/>
              </a:ext>
            </a:extLst>
          </p:cNvPr>
          <p:cNvSpPr txBox="1"/>
          <p:nvPr/>
        </p:nvSpPr>
        <p:spPr>
          <a:xfrm>
            <a:off x="914400" y="8145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classique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XVIII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482F32BF-AE43-E590-7330-9A38DBFF1B63}"/>
              </a:ext>
            </a:extLst>
          </p:cNvPr>
          <p:cNvSpPr txBox="1"/>
          <p:nvPr/>
        </p:nvSpPr>
        <p:spPr>
          <a:xfrm>
            <a:off x="990600" y="2526923"/>
            <a:ext cx="16268700" cy="6317627"/>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600" b="0" i="0" u="sng" strike="noStrike" kern="1200" cap="none" spc="0" normalizeH="0" baseline="0" noProof="0" dirty="0">
                <a:ln>
                  <a:noFill/>
                </a:ln>
                <a:solidFill>
                  <a:schemeClr val="bg1"/>
                </a:solidFill>
                <a:effectLst/>
                <a:uLnTx/>
                <a:uFillTx/>
                <a:latin typeface="Glacial Indifference" panose="020B0604020202020204" charset="0"/>
                <a:ea typeface="+mn-ea"/>
                <a:cs typeface="+mn-cs"/>
              </a:rPr>
              <a:t>Déchristianisation, république et révolution</a:t>
            </a:r>
            <a:r>
              <a:rPr kumimoji="0" lang="fr-FR" sz="3600" b="0" i="0" strike="noStrike" kern="1200" cap="none" spc="0" normalizeH="0" baseline="0" noProof="0" dirty="0">
                <a:ln>
                  <a:noFill/>
                </a:ln>
                <a:solidFill>
                  <a:schemeClr val="bg1"/>
                </a:solidFill>
                <a:effectLst/>
                <a:uLnTx/>
                <a:uFillTx/>
                <a:latin typeface="Glacial Indifference" panose="020B0604020202020204" charset="0"/>
                <a:ea typeface="+mn-ea"/>
                <a:cs typeface="+mn-cs"/>
              </a:rPr>
              <a:t> → langue et culture </a:t>
            </a:r>
          </a:p>
          <a:p>
            <a:pPr marL="0" marR="0" lvl="0" indent="0" algn="just" defTabSz="914400" rtl="0" eaLnBrk="1" fontAlgn="auto" latinLnBrk="0" hangingPunct="1">
              <a:lnSpc>
                <a:spcPct val="110000"/>
              </a:lnSpc>
              <a:spcBef>
                <a:spcPct val="0"/>
              </a:spcBef>
              <a:spcAft>
                <a:spcPts val="600"/>
              </a:spcAft>
              <a:buClrTx/>
              <a:buSzTx/>
              <a:buFontTx/>
              <a:buNone/>
              <a:tabLst/>
              <a:defRPr/>
            </a:pPr>
            <a:r>
              <a:rPr lang="fr-FR" sz="3400" dirty="0">
                <a:solidFill>
                  <a:srgbClr val="F9FAFD"/>
                </a:solidFill>
                <a:latin typeface="Glacial Indifference" panose="020B0604020202020204" charset="0"/>
              </a:rPr>
              <a:t>	</a:t>
            </a:r>
            <a:r>
              <a:rPr lang="fr-FR" sz="3500" dirty="0">
                <a:solidFill>
                  <a:srgbClr val="F9FAFD"/>
                </a:solidFill>
                <a:latin typeface="Glacial Indifference" panose="020B0604020202020204" charset="0"/>
              </a:rPr>
              <a:t>↓</a:t>
            </a:r>
          </a:p>
          <a:p>
            <a:pPr marL="0" marR="0" lvl="0" indent="0" algn="just" defTabSz="914400" rtl="0" eaLnBrk="1" fontAlgn="auto" latinLnBrk="0" hangingPunct="1">
              <a:lnSpc>
                <a:spcPct val="110000"/>
              </a:lnSpc>
              <a:spcBef>
                <a:spcPct val="0"/>
              </a:spcBef>
              <a:spcAft>
                <a:spcPts val="600"/>
              </a:spcAft>
              <a:buClrTx/>
              <a:buSzTx/>
              <a:buFontTx/>
              <a:buNone/>
              <a:tabLst/>
              <a:defRPr/>
            </a:pPr>
            <a:r>
              <a:rPr lang="fr-FR" sz="3500" u="sng" dirty="0">
                <a:solidFill>
                  <a:srgbClr val="F9FAFD"/>
                </a:solidFill>
                <a:latin typeface="Glacial Indifference" panose="020B0604020202020204" charset="0"/>
              </a:rPr>
              <a:t>Le calendrier change</a:t>
            </a:r>
          </a:p>
          <a:p>
            <a:pPr marL="0" marR="0" lvl="0" indent="0" algn="just" defTabSz="914400" rtl="0" eaLnBrk="1" fontAlgn="auto" latinLnBrk="0" hangingPunct="1">
              <a:lnSpc>
                <a:spcPct val="110000"/>
              </a:lnSpc>
              <a:spcBef>
                <a:spcPct val="0"/>
              </a:spcBef>
              <a:spcAft>
                <a:spcPts val="600"/>
              </a:spcAft>
              <a:buClrTx/>
              <a:buSzTx/>
              <a:buFontTx/>
              <a:buNone/>
              <a:tabLst/>
              <a:defRPr/>
            </a:pPr>
            <a:r>
              <a:rPr lang="fr-FR" sz="3500" dirty="0">
                <a:solidFill>
                  <a:srgbClr val="F9FAFD"/>
                </a:solidFill>
                <a:latin typeface="Glacial Indifference" panose="020B0604020202020204" charset="0"/>
              </a:rPr>
              <a:t>	 ↓</a:t>
            </a:r>
            <a:endParaRPr lang="fr-FR" sz="3500" u="none"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ct val="0"/>
              </a:spcBef>
              <a:spcAft>
                <a:spcPts val="600"/>
              </a:spcAft>
              <a:buClrTx/>
              <a:buSzTx/>
              <a:buFontTx/>
              <a:buNone/>
              <a:tabLst/>
              <a:defRPr/>
            </a:pPr>
            <a:r>
              <a:rPr lang="fr-FR" sz="3500" u="none" dirty="0">
                <a:solidFill>
                  <a:schemeClr val="bg1"/>
                </a:solidFill>
                <a:latin typeface="Glacial Indifference" panose="020B0604020202020204" charset="0"/>
              </a:rPr>
              <a:t>Le 21 septembre </a:t>
            </a:r>
            <a:r>
              <a:rPr lang="fr-FR" sz="3500" u="sng" dirty="0">
                <a:solidFill>
                  <a:schemeClr val="bg1"/>
                </a:solidFill>
                <a:latin typeface="Glacial Indifference" panose="020B0604020202020204" charset="0"/>
              </a:rPr>
              <a:t>1792</a:t>
            </a:r>
            <a:r>
              <a:rPr lang="fr-FR" sz="3500" u="none" dirty="0">
                <a:solidFill>
                  <a:schemeClr val="bg1"/>
                </a:solidFill>
                <a:latin typeface="Glacial Indifference" panose="020B0604020202020204" charset="0"/>
              </a:rPr>
              <a:t>, l'abolition de la royauté en France est déclarée officiellement et le lendemain, </a:t>
            </a:r>
            <a:r>
              <a:rPr lang="fr-FR" sz="3500" u="sng" dirty="0">
                <a:solidFill>
                  <a:schemeClr val="bg1"/>
                </a:solidFill>
                <a:latin typeface="Glacial Indifference" panose="020B0604020202020204" charset="0"/>
              </a:rPr>
              <a:t>le 22 septembre</a:t>
            </a:r>
            <a:r>
              <a:rPr lang="fr-FR" sz="3500" u="none" dirty="0">
                <a:solidFill>
                  <a:schemeClr val="bg1"/>
                </a:solidFill>
                <a:latin typeface="Glacial Indifference" panose="020B0604020202020204" charset="0"/>
              </a:rPr>
              <a:t>, la Convention nationale* décrète que « Tous les actes publics sont désormais datés </a:t>
            </a:r>
            <a:r>
              <a:rPr lang="fr-FR" sz="3500" u="sng" dirty="0">
                <a:solidFill>
                  <a:schemeClr val="bg1"/>
                </a:solidFill>
                <a:latin typeface="Glacial Indifference" panose="020B0604020202020204" charset="0"/>
              </a:rPr>
              <a:t>à partir de l'an I de la République</a:t>
            </a:r>
            <a:r>
              <a:rPr lang="fr-FR" sz="3500" u="none" dirty="0">
                <a:solidFill>
                  <a:schemeClr val="bg1"/>
                </a:solidFill>
                <a:latin typeface="Glacial Indifference" panose="020B0604020202020204" charset="0"/>
              </a:rPr>
              <a:t> ».</a:t>
            </a:r>
          </a:p>
          <a:p>
            <a:pPr marL="0" marR="0" lvl="0" indent="0" algn="just" defTabSz="914400" rtl="0" eaLnBrk="1" fontAlgn="auto" latinLnBrk="0" hangingPunct="1">
              <a:lnSpc>
                <a:spcPct val="110000"/>
              </a:lnSpc>
              <a:spcBef>
                <a:spcPct val="0"/>
              </a:spcBef>
              <a:spcAft>
                <a:spcPts val="600"/>
              </a:spcAft>
              <a:buClrTx/>
              <a:buSzTx/>
              <a:buFontTx/>
              <a:buNone/>
              <a:tabLst/>
              <a:defRPr/>
            </a:pPr>
            <a:endParaRPr lang="fr-FR" sz="3400" u="none" dirty="0">
              <a:solidFill>
                <a:schemeClr val="bg1"/>
              </a:solidFill>
              <a:latin typeface="Glacial Indifference" panose="020B0604020202020204" charset="0"/>
            </a:endParaRPr>
          </a:p>
          <a:p>
            <a:pPr marL="0" marR="0" lvl="0" indent="0" algn="just" defTabSz="914400" rtl="0" eaLnBrk="1" fontAlgn="auto" latinLnBrk="0" hangingPunct="1">
              <a:lnSpc>
                <a:spcPct val="110000"/>
              </a:lnSpc>
              <a:spcBef>
                <a:spcPct val="0"/>
              </a:spcBef>
              <a:spcAft>
                <a:spcPts val="600"/>
              </a:spcAft>
              <a:buClrTx/>
              <a:buSzTx/>
              <a:buFontTx/>
              <a:buNone/>
              <a:tabLst/>
              <a:defRPr/>
            </a:pPr>
            <a:r>
              <a:rPr lang="fr-FR" sz="3400" u="none" dirty="0">
                <a:solidFill>
                  <a:schemeClr val="bg1"/>
                </a:solidFill>
                <a:latin typeface="Glacial Indifference" panose="020B0604020202020204" charset="0"/>
              </a:rPr>
              <a:t>* </a:t>
            </a:r>
            <a:r>
              <a:rPr lang="fr-FR" sz="3400" u="sng" dirty="0">
                <a:solidFill>
                  <a:schemeClr val="bg1"/>
                </a:solidFill>
                <a:latin typeface="Glacial Indifference" panose="020B0604020202020204" charset="0"/>
              </a:rPr>
              <a:t>Convention nationale</a:t>
            </a:r>
            <a:r>
              <a:rPr lang="fr-FR" sz="3400" u="none" dirty="0">
                <a:solidFill>
                  <a:schemeClr val="bg1"/>
                </a:solidFill>
                <a:latin typeface="Glacial Indifference" panose="020B0604020202020204" charset="0"/>
              </a:rPr>
              <a:t> </a:t>
            </a:r>
            <a:r>
              <a:rPr kumimoji="0" lang="fr-FR" sz="3400" b="0" i="0" strike="noStrike" kern="1200" cap="none" spc="0" normalizeH="0" baseline="0" noProof="0" dirty="0">
                <a:ln>
                  <a:noFill/>
                </a:ln>
                <a:solidFill>
                  <a:schemeClr val="bg1"/>
                </a:solidFill>
                <a:effectLst/>
                <a:uLnTx/>
                <a:uFillTx/>
                <a:latin typeface="Glacial Indifference" panose="020B0604020202020204" charset="0"/>
                <a:ea typeface="+mn-ea"/>
                <a:cs typeface="+mn-cs"/>
              </a:rPr>
              <a:t>→  Assemblée constituante, élue en septembre 1792, suite à la chute de la monarchie française. </a:t>
            </a:r>
            <a:endParaRPr lang="fr-FR" sz="3400" u="none" dirty="0">
              <a:solidFill>
                <a:schemeClr val="bg1"/>
              </a:solidFill>
              <a:latin typeface="Glacial Indifference" panose="020B0604020202020204" charset="0"/>
            </a:endParaRPr>
          </a:p>
        </p:txBody>
      </p:sp>
    </p:spTree>
    <p:extLst>
      <p:ext uri="{BB962C8B-B14F-4D97-AF65-F5344CB8AC3E}">
        <p14:creationId xmlns:p14="http://schemas.microsoft.com/office/powerpoint/2010/main" val="293849562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9266BF03-DC68-80DC-16E4-B47B3732E81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CEFA121A-EAF1-F2AA-3E63-D4FCC67A5B12}"/>
              </a:ext>
            </a:extLst>
          </p:cNvPr>
          <p:cNvSpPr txBox="1"/>
          <p:nvPr/>
        </p:nvSpPr>
        <p:spPr>
          <a:xfrm>
            <a:off x="914400" y="5715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classique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XVIII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FCA6C4AC-BB5A-47B1-2D4D-764E0BDD8491}"/>
              </a:ext>
            </a:extLst>
          </p:cNvPr>
          <p:cNvSpPr txBox="1"/>
          <p:nvPr/>
        </p:nvSpPr>
        <p:spPr>
          <a:xfrm>
            <a:off x="990600" y="2247900"/>
            <a:ext cx="16230600" cy="7158370"/>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buClrTx/>
              <a:buSzTx/>
              <a:buFontTx/>
              <a:buNone/>
              <a:tabLst/>
              <a:defRPr/>
            </a:pPr>
            <a:r>
              <a:rPr kumimoji="0" lang="fr-FR" sz="3600" b="0" i="0" u="sng" strike="noStrike" kern="1200" cap="none" spc="0" normalizeH="0" baseline="0" noProof="0" dirty="0">
                <a:ln>
                  <a:noFill/>
                </a:ln>
                <a:solidFill>
                  <a:schemeClr val="bg1"/>
                </a:solidFill>
                <a:effectLst/>
                <a:uLnTx/>
                <a:uFillTx/>
                <a:latin typeface="Glacial Indifference" panose="020B0604020202020204" charset="0"/>
                <a:ea typeface="+mn-ea"/>
                <a:cs typeface="+mn-cs"/>
                <a:hlinkClick r:id="rId3">
                  <a:extLst>
                    <a:ext uri="{A12FA001-AC4F-418D-AE19-62706E023703}">
                      <ahyp:hlinkClr xmlns:ahyp="http://schemas.microsoft.com/office/drawing/2018/hyperlinkcolor" val="tx"/>
                    </a:ext>
                  </a:extLst>
                </a:hlinkClick>
              </a:rPr>
              <a:t>Le calendrier révolutionnaire / républicain</a:t>
            </a:r>
            <a:endParaRPr kumimoji="0" lang="fr-FR" sz="3600" b="0" i="0" u="sng" strike="noStrike" kern="1200" cap="none" spc="0" normalizeH="0" baseline="0" noProof="0" dirty="0">
              <a:ln>
                <a:noFill/>
              </a:ln>
              <a:solidFill>
                <a:schemeClr val="bg1"/>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00000"/>
              </a:lnSpc>
              <a:spcBef>
                <a:spcPct val="0"/>
              </a:spcBef>
              <a:buClrTx/>
              <a:buSzTx/>
              <a:buFontTx/>
              <a:buNone/>
              <a:tabLst/>
              <a:defRPr/>
            </a:pPr>
            <a:endParaRPr lang="fr-FR" sz="3500" u="sng" dirty="0">
              <a:solidFill>
                <a:schemeClr val="bg1"/>
              </a:solidFill>
              <a:latin typeface="Glacial Indifference" panose="020B0604020202020204" charset="0"/>
            </a:endParaRPr>
          </a:p>
          <a:p>
            <a:pPr marL="457200" marR="0" lvl="0" indent="-457200" algn="just" defTabSz="914400" rtl="0" eaLnBrk="1" fontAlgn="auto" latinLnBrk="0" hangingPunct="1">
              <a:lnSpc>
                <a:spcPct val="110000"/>
              </a:lnSpc>
              <a:spcBef>
                <a:spcPct val="0"/>
              </a:spcBef>
              <a:spcAft>
                <a:spcPts val="2400"/>
              </a:spcAft>
              <a:buClrTx/>
              <a:buSzTx/>
              <a:buFont typeface="Arial" panose="020B0604020202020204" pitchFamily="34" charset="0"/>
              <a:buChar char="•"/>
              <a:tabLst/>
              <a:defRPr/>
            </a:pPr>
            <a:r>
              <a:rPr lang="fr-FR" sz="3500" u="none" dirty="0">
                <a:solidFill>
                  <a:schemeClr val="bg1"/>
                </a:solidFill>
                <a:latin typeface="Glacial Indifference" panose="020B0604020202020204" charset="0"/>
              </a:rPr>
              <a:t>Le jour de la proclamation de la République, le 22 septembre 1792, marque ainsi le début d’une nouvelle ère et devient le 1</a:t>
            </a:r>
            <a:r>
              <a:rPr lang="fr-FR" sz="3500" u="none" baseline="30000" dirty="0">
                <a:solidFill>
                  <a:schemeClr val="bg1"/>
                </a:solidFill>
                <a:latin typeface="Glacial Indifference" panose="020B0604020202020204" charset="0"/>
              </a:rPr>
              <a:t>er</a:t>
            </a:r>
            <a:r>
              <a:rPr lang="fr-FR" sz="3500" u="none" dirty="0">
                <a:solidFill>
                  <a:schemeClr val="bg1"/>
                </a:solidFill>
                <a:latin typeface="Glacial Indifference" panose="020B0604020202020204" charset="0"/>
              </a:rPr>
              <a:t> vendémiaire an I.</a:t>
            </a:r>
          </a:p>
          <a:p>
            <a:pPr marL="457200" marR="0" lvl="0" indent="-457200" algn="just" defTabSz="914400" rtl="0" eaLnBrk="1" fontAlgn="auto" latinLnBrk="0" hangingPunct="1">
              <a:lnSpc>
                <a:spcPct val="110000"/>
              </a:lnSpc>
              <a:spcBef>
                <a:spcPct val="0"/>
              </a:spcBef>
              <a:spcAft>
                <a:spcPts val="600"/>
              </a:spcAft>
              <a:buClrTx/>
              <a:buSzTx/>
              <a:buFont typeface="Arial" panose="020B0604020202020204" pitchFamily="34" charset="0"/>
              <a:buChar char="•"/>
              <a:tabLst/>
              <a:defRPr/>
            </a:pPr>
            <a:r>
              <a:rPr lang="fr-FR" sz="3500" dirty="0">
                <a:solidFill>
                  <a:schemeClr val="bg1"/>
                </a:solidFill>
                <a:latin typeface="Glacial Indifference" panose="020B0604020202020204" charset="0"/>
              </a:rPr>
              <a:t>Presque un an après, </a:t>
            </a:r>
            <a:r>
              <a:rPr lang="fr-FR" sz="3500" u="none" dirty="0">
                <a:solidFill>
                  <a:schemeClr val="bg1"/>
                </a:solidFill>
                <a:latin typeface="Glacial Indifference" panose="020B0604020202020204" charset="0"/>
              </a:rPr>
              <a:t>le 24 octobre 1793, la Convention nationale institue </a:t>
            </a:r>
            <a:r>
              <a:rPr lang="fr-FR" sz="3500" dirty="0">
                <a:solidFill>
                  <a:schemeClr val="bg1"/>
                </a:solidFill>
                <a:latin typeface="Glacial Indifference" panose="020B0604020202020204" charset="0"/>
              </a:rPr>
              <a:t>le</a:t>
            </a:r>
            <a:r>
              <a:rPr lang="fr-FR" sz="3500" u="none" dirty="0">
                <a:solidFill>
                  <a:schemeClr val="bg1"/>
                </a:solidFill>
                <a:latin typeface="Glacial Indifference" panose="020B0604020202020204" charset="0"/>
              </a:rPr>
              <a:t> </a:t>
            </a:r>
            <a:r>
              <a:rPr lang="fr-FR" sz="3500" u="sng" dirty="0">
                <a:solidFill>
                  <a:schemeClr val="bg1"/>
                </a:solidFill>
                <a:latin typeface="Glacial Indifference" panose="020B0604020202020204" charset="0"/>
              </a:rPr>
              <a:t>calendrier révolutionnaire ou républicain</a:t>
            </a:r>
            <a:r>
              <a:rPr lang="fr-FR" sz="3500" u="none" dirty="0">
                <a:solidFill>
                  <a:schemeClr val="bg1"/>
                </a:solidFill>
                <a:latin typeface="Glacial Indifference" panose="020B0604020202020204" charset="0"/>
              </a:rPr>
              <a:t> (qui restera en vigueur jusqu’à 1806) </a:t>
            </a:r>
          </a:p>
          <a:p>
            <a:pPr marL="0" marR="0" lvl="0" indent="0" algn="just" defTabSz="914400" rtl="0" eaLnBrk="1" fontAlgn="auto" latinLnBrk="0" hangingPunct="1">
              <a:lnSpc>
                <a:spcPct val="110000"/>
              </a:lnSpc>
              <a:spcBef>
                <a:spcPct val="0"/>
              </a:spcBef>
              <a:spcAft>
                <a:spcPts val="600"/>
              </a:spcAft>
              <a:buClrTx/>
              <a:buSzTx/>
              <a:buFontTx/>
              <a:buNone/>
              <a:tabLst/>
              <a:defRPr/>
            </a:pPr>
            <a:r>
              <a:rPr lang="fr-FR" sz="3500" dirty="0">
                <a:solidFill>
                  <a:schemeClr val="bg1"/>
                </a:solidFill>
                <a:latin typeface="Glacial Indifference" panose="020B0604020202020204" charset="0"/>
              </a:rPr>
              <a:t>	</a:t>
            </a:r>
            <a:r>
              <a:rPr lang="fr-FR" sz="3500" dirty="0">
                <a:solidFill>
                  <a:srgbClr val="F9FAFD"/>
                </a:solidFill>
                <a:latin typeface="Glacial Indifference" panose="020B0604020202020204" charset="0"/>
              </a:rPr>
              <a:t> ↓</a:t>
            </a:r>
            <a:endParaRPr lang="fr-FR" sz="3500" dirty="0">
              <a:solidFill>
                <a:schemeClr val="bg1"/>
              </a:solidFill>
              <a:latin typeface="Glacial Indifference" panose="020B0604020202020204" charset="0"/>
            </a:endParaRPr>
          </a:p>
          <a:p>
            <a:pPr marL="457200" marR="0" lvl="0" indent="0" algn="just" defTabSz="914400" rtl="0" eaLnBrk="1" fontAlgn="auto" latinLnBrk="0" hangingPunct="1">
              <a:lnSpc>
                <a:spcPct val="110000"/>
              </a:lnSpc>
              <a:spcBef>
                <a:spcPct val="0"/>
              </a:spcBef>
              <a:spcAft>
                <a:spcPts val="2400"/>
              </a:spcAft>
              <a:buClrTx/>
              <a:buSzTx/>
              <a:buFontTx/>
              <a:buNone/>
              <a:tabLst/>
              <a:defRPr/>
            </a:pPr>
            <a:r>
              <a:rPr lang="fr-FR" sz="3500" u="none" dirty="0">
                <a:solidFill>
                  <a:schemeClr val="bg1"/>
                </a:solidFill>
                <a:latin typeface="Glacial Indifference" panose="020B0604020202020204" charset="0"/>
              </a:rPr>
              <a:t>complètement déchristianisé, il remplace le calendrier grégorien → la religion était perçue comme la complice du roi.</a:t>
            </a:r>
          </a:p>
          <a:p>
            <a:pPr marL="457200" marR="0" lvl="0" indent="-457200" algn="just" defTabSz="914400" rtl="0" eaLnBrk="1" fontAlgn="auto" latinLnBrk="0" hangingPunct="1">
              <a:lnSpc>
                <a:spcPct val="110000"/>
              </a:lnSpc>
              <a:spcBef>
                <a:spcPct val="0"/>
              </a:spcBef>
              <a:spcAft>
                <a:spcPts val="600"/>
              </a:spcAft>
              <a:buClrTx/>
              <a:buSzTx/>
              <a:buFont typeface="Arial" panose="020B0604020202020204" pitchFamily="34" charset="0"/>
              <a:buChar char="•"/>
              <a:tabLst/>
              <a:defRPr/>
            </a:pPr>
            <a:r>
              <a:rPr lang="fr-FR" sz="3500" u="none" dirty="0">
                <a:solidFill>
                  <a:schemeClr val="bg1"/>
                </a:solidFill>
                <a:latin typeface="Glacial Indifference" panose="020B0604020202020204" charset="0"/>
              </a:rPr>
              <a:t>Le 24 novembre 1793 (4 frimaire an II) paraît le </a:t>
            </a:r>
            <a:r>
              <a:rPr lang="fr-FR" sz="3500" u="sng" dirty="0">
                <a:solidFill>
                  <a:schemeClr val="bg1"/>
                </a:solidFill>
                <a:latin typeface="Glacial Indifference" panose="020B0604020202020204" charset="0"/>
              </a:rPr>
              <a:t>Décret de la Convention fixant dans sa version définitive le calendrier républicain</a:t>
            </a:r>
            <a:r>
              <a:rPr lang="fr-FR" sz="3500" u="none" dirty="0">
                <a:solidFill>
                  <a:schemeClr val="bg1"/>
                </a:solidFill>
                <a:latin typeface="Glacial Indifference" panose="020B0604020202020204" charset="0"/>
              </a:rPr>
              <a:t>.</a:t>
            </a:r>
          </a:p>
        </p:txBody>
      </p:sp>
    </p:spTree>
    <p:extLst>
      <p:ext uri="{BB962C8B-B14F-4D97-AF65-F5344CB8AC3E}">
        <p14:creationId xmlns:p14="http://schemas.microsoft.com/office/powerpoint/2010/main" val="294764455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7E87C7FD-5641-F91D-F0CC-DCC12C020341}"/>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C2A29DE0-67AF-B7AC-FA90-452E95BC5A39}"/>
              </a:ext>
            </a:extLst>
          </p:cNvPr>
          <p:cNvSpPr txBox="1"/>
          <p:nvPr/>
        </p:nvSpPr>
        <p:spPr>
          <a:xfrm>
            <a:off x="914400" y="3429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classique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XVIII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9430FE84-7710-5D6E-41F1-C85F21157BA9}"/>
              </a:ext>
            </a:extLst>
          </p:cNvPr>
          <p:cNvSpPr txBox="1"/>
          <p:nvPr/>
        </p:nvSpPr>
        <p:spPr>
          <a:xfrm>
            <a:off x="990600" y="1790700"/>
            <a:ext cx="16268700" cy="8178970"/>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buClrTx/>
              <a:buSzTx/>
              <a:buFontTx/>
              <a:buNone/>
              <a:tabLst/>
              <a:defRPr/>
            </a:pPr>
            <a:r>
              <a:rPr lang="fr-FR" sz="3500" u="sng" dirty="0">
                <a:solidFill>
                  <a:srgbClr val="F9FAFD"/>
                </a:solidFill>
                <a:latin typeface="Glacial Indifference" panose="020B0604020202020204" charset="0"/>
              </a:rPr>
              <a:t>Le calendrier révolutionnaire / républicain</a:t>
            </a:r>
          </a:p>
          <a:p>
            <a:pPr marL="0" marR="0" lvl="0" indent="0" algn="just" defTabSz="914400" rtl="0" eaLnBrk="1" fontAlgn="auto" latinLnBrk="0" hangingPunct="1">
              <a:lnSpc>
                <a:spcPct val="100000"/>
              </a:lnSpc>
              <a:spcBef>
                <a:spcPct val="0"/>
              </a:spcBef>
              <a:buClrTx/>
              <a:buSzTx/>
              <a:buFontTx/>
              <a:buNone/>
              <a:tabLst/>
              <a:defRPr/>
            </a:pPr>
            <a:endParaRPr lang="fr-FR" sz="3500" u="none"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ct val="0"/>
              </a:spcBef>
              <a:spcAft>
                <a:spcPts val="3000"/>
              </a:spcAft>
              <a:buClrTx/>
              <a:buSzTx/>
              <a:buFontTx/>
              <a:buNone/>
              <a:tabLst/>
              <a:defRPr/>
            </a:pPr>
            <a:r>
              <a:rPr lang="fr-FR" sz="3500" u="none" dirty="0">
                <a:solidFill>
                  <a:schemeClr val="bg1"/>
                </a:solidFill>
                <a:latin typeface="Glacial Indifference" panose="020B0604020202020204" charset="0"/>
              </a:rPr>
              <a:t>Non seulement la semaine de 7 jours (de matrice religieuse) est remplacée par un compte décimal de 10 jours, mais les noms des mois aussi changent.</a:t>
            </a:r>
          </a:p>
          <a:p>
            <a:pPr algn="just">
              <a:lnSpc>
                <a:spcPct val="110000"/>
              </a:lnSpc>
              <a:spcBef>
                <a:spcPct val="0"/>
              </a:spcBef>
              <a:spcAft>
                <a:spcPts val="600"/>
              </a:spcAft>
              <a:defRPr/>
            </a:pPr>
            <a:r>
              <a:rPr lang="fr-FR" sz="3500" u="none" dirty="0">
                <a:solidFill>
                  <a:schemeClr val="bg1"/>
                </a:solidFill>
                <a:latin typeface="Glacial Indifference" panose="020B0604020202020204" charset="0"/>
              </a:rPr>
              <a:t>Les mois sont renommés par le poète Fabre d'Églantine selon le </a:t>
            </a:r>
            <a:r>
              <a:rPr lang="fr-FR" sz="3500" u="sng" dirty="0">
                <a:solidFill>
                  <a:schemeClr val="bg1"/>
                </a:solidFill>
                <a:latin typeface="Glacial Indifference" panose="020B0604020202020204" charset="0"/>
              </a:rPr>
              <a:t>climat français</a:t>
            </a:r>
            <a:r>
              <a:rPr lang="fr-FR" sz="3500" u="none" dirty="0">
                <a:solidFill>
                  <a:schemeClr val="bg1"/>
                </a:solidFill>
                <a:latin typeface="Glacial Indifference" panose="020B0604020202020204" charset="0"/>
              </a:rPr>
              <a:t> et les </a:t>
            </a:r>
            <a:r>
              <a:rPr lang="fr-FR" sz="3500" u="sng" dirty="0">
                <a:solidFill>
                  <a:schemeClr val="bg1"/>
                </a:solidFill>
                <a:latin typeface="Glacial Indifference" panose="020B0604020202020204" charset="0"/>
              </a:rPr>
              <a:t>activités agricoles</a:t>
            </a:r>
            <a:r>
              <a:rPr lang="fr-FR" sz="3500" u="none" dirty="0">
                <a:solidFill>
                  <a:schemeClr val="bg1"/>
                </a:solidFill>
                <a:latin typeface="Glacial Indifference" panose="020B0604020202020204" charset="0"/>
              </a:rPr>
              <a:t> </a:t>
            </a:r>
            <a:r>
              <a:rPr lang="fr-FR" sz="3500" dirty="0">
                <a:solidFill>
                  <a:schemeClr val="bg1"/>
                </a:solidFill>
                <a:latin typeface="Glacial Indifference" panose="020B0604020202020204" charset="0"/>
              </a:rPr>
              <a:t>« pour glisser parmi le peuple les notions rurales élémentaires, pour lui montrer la richesse de la </a:t>
            </a:r>
            <a:r>
              <a:rPr lang="fr-FR" sz="3500" u="sng" dirty="0">
                <a:solidFill>
                  <a:schemeClr val="bg1"/>
                </a:solidFill>
                <a:latin typeface="Glacial Indifference" panose="020B0604020202020204" charset="0"/>
              </a:rPr>
              <a:t>nature</a:t>
            </a:r>
            <a:r>
              <a:rPr lang="fr-FR" sz="3500" dirty="0">
                <a:solidFill>
                  <a:schemeClr val="bg1"/>
                </a:solidFill>
                <a:latin typeface="Glacial Indifference" panose="020B0604020202020204" charset="0"/>
              </a:rPr>
              <a:t>, pour lui faire aimer les champs, et lui désigner avec méthode, l'ordre des influences du ciel et des productions de la terre ». </a:t>
            </a:r>
          </a:p>
          <a:p>
            <a:pPr algn="just">
              <a:lnSpc>
                <a:spcPct val="110000"/>
              </a:lnSpc>
              <a:spcBef>
                <a:spcPct val="0"/>
              </a:spcBef>
              <a:spcAft>
                <a:spcPts val="600"/>
              </a:spcAft>
              <a:defRPr/>
            </a:pPr>
            <a:r>
              <a:rPr lang="fr-FR" sz="3500" dirty="0">
                <a:solidFill>
                  <a:schemeClr val="bg1"/>
                </a:solidFill>
                <a:latin typeface="Glacial Indifference" panose="020B0604020202020204" charset="0"/>
              </a:rPr>
              <a:t>Et d’ailleurs, selon d’Églantine, « </a:t>
            </a:r>
            <a:r>
              <a:rPr lang="fr-FR" sz="3500" u="sng" dirty="0">
                <a:solidFill>
                  <a:schemeClr val="bg1"/>
                </a:solidFill>
                <a:latin typeface="Glacial Indifference" panose="020B0604020202020204" charset="0"/>
              </a:rPr>
              <a:t>les prêtres n'avaient pas ignoré le parti qu'on pouvait tirer du calendrier</a:t>
            </a:r>
            <a:r>
              <a:rPr lang="fr-FR" sz="3500" dirty="0">
                <a:solidFill>
                  <a:schemeClr val="bg1"/>
                </a:solidFill>
                <a:latin typeface="Glacial Indifference" panose="020B0604020202020204" charset="0"/>
              </a:rPr>
              <a:t>. Pour propager et affermir leur empire, ils avaient placé chaque jour sous la protection d'un prétendu saint. Mais ce catalogue n'était que le répertoire du mensonge, de la duperie et du charlatanisme ».</a:t>
            </a:r>
            <a:endParaRPr lang="fr-FR" sz="3500" u="none" dirty="0">
              <a:solidFill>
                <a:schemeClr val="bg1"/>
              </a:solidFill>
              <a:latin typeface="Glacial Indifference" panose="020B0604020202020204" charset="0"/>
            </a:endParaRPr>
          </a:p>
        </p:txBody>
      </p:sp>
    </p:spTree>
    <p:extLst>
      <p:ext uri="{BB962C8B-B14F-4D97-AF65-F5344CB8AC3E}">
        <p14:creationId xmlns:p14="http://schemas.microsoft.com/office/powerpoint/2010/main" val="305030295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950B6002-283D-95C1-92DF-66B90274029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4E238F4-7A4F-4E0B-EB07-7F879FC66A84}"/>
              </a:ext>
            </a:extLst>
          </p:cNvPr>
          <p:cNvSpPr txBox="1"/>
          <p:nvPr/>
        </p:nvSpPr>
        <p:spPr>
          <a:xfrm>
            <a:off x="914400" y="5097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classique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XVIII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A06C510E-4F80-85AD-2D87-EDAF447A4D6B}"/>
              </a:ext>
            </a:extLst>
          </p:cNvPr>
          <p:cNvSpPr txBox="1"/>
          <p:nvPr/>
        </p:nvSpPr>
        <p:spPr>
          <a:xfrm>
            <a:off x="990600" y="1943100"/>
            <a:ext cx="16497300" cy="7832914"/>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3600"/>
              </a:spcAft>
              <a:buClrTx/>
              <a:buSzTx/>
              <a:buFontTx/>
              <a:buNone/>
              <a:tabLst/>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La langue de la Révolution française</a:t>
            </a:r>
            <a:endParaRPr lang="fr-FR" sz="35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ct val="0"/>
              </a:spcBef>
              <a:spcAft>
                <a:spcPts val="1200"/>
              </a:spcAft>
              <a:buClrTx/>
              <a:buSzTx/>
              <a:buFontTx/>
              <a:buNone/>
              <a:tabLst/>
              <a:defRPr/>
            </a:pPr>
            <a:r>
              <a:rPr lang="fr-FR" sz="3500" dirty="0">
                <a:solidFill>
                  <a:srgbClr val="F9FAFD"/>
                </a:solidFill>
                <a:latin typeface="Glacial Indifference" panose="020B0604020202020204" charset="0"/>
              </a:rPr>
              <a:t>« La même langue, inchangée, mais dans un autre monde, est-ce toujours la même langue ? […] Pourquoi une si forte Révolution a-t-elle si peu révolutionné la langue ?</a:t>
            </a:r>
          </a:p>
          <a:p>
            <a:pPr marL="0" marR="0" lvl="0" indent="0" algn="just" defTabSz="914400" rtl="0" eaLnBrk="1" fontAlgn="auto" latinLnBrk="0" hangingPunct="1">
              <a:lnSpc>
                <a:spcPct val="110000"/>
              </a:lnSpc>
              <a:spcBef>
                <a:spcPct val="0"/>
              </a:spcBef>
              <a:spcAft>
                <a:spcPts val="1200"/>
              </a:spcAft>
              <a:buClrTx/>
              <a:buSzTx/>
              <a:buFontTx/>
              <a:buNone/>
              <a:tabLst/>
              <a:defRPr/>
            </a:pPr>
            <a:r>
              <a:rPr lang="fr-FR" sz="3500" dirty="0">
                <a:solidFill>
                  <a:srgbClr val="F9FAFD"/>
                </a:solidFill>
                <a:latin typeface="Glacial Indifference" panose="020B0604020202020204" charset="0"/>
              </a:rPr>
              <a:t>C’est d’abord que l’</a:t>
            </a:r>
            <a:r>
              <a:rPr lang="fr-FR" sz="3500" u="sng" dirty="0">
                <a:solidFill>
                  <a:srgbClr val="F9FAFD"/>
                </a:solidFill>
                <a:latin typeface="Glacial Indifference" panose="020B0604020202020204" charset="0"/>
              </a:rPr>
              <a:t>autoritarisme révolutionnaire</a:t>
            </a:r>
            <a:r>
              <a:rPr lang="fr-FR" sz="3500" dirty="0">
                <a:solidFill>
                  <a:srgbClr val="F9FAFD"/>
                </a:solidFill>
                <a:latin typeface="Glacial Indifference" panose="020B0604020202020204" charset="0"/>
              </a:rPr>
              <a:t> a été, pour le système linguistique, du </a:t>
            </a:r>
            <a:r>
              <a:rPr lang="fr-FR" sz="3500" u="sng" dirty="0">
                <a:solidFill>
                  <a:srgbClr val="F9FAFD"/>
                </a:solidFill>
                <a:latin typeface="Glacial Indifference" panose="020B0604020202020204" charset="0"/>
              </a:rPr>
              <a:t>conservatisme</a:t>
            </a:r>
            <a:r>
              <a:rPr lang="fr-FR" sz="3500" dirty="0">
                <a:solidFill>
                  <a:srgbClr val="F9FAFD"/>
                </a:solidFill>
                <a:latin typeface="Glacial Indifference" panose="020B0604020202020204" charset="0"/>
              </a:rPr>
              <a:t>. Rien n’a mieux préservé le modèle de Rivarol et de Voltaire qu’une politique linguistique visant à promouvoir une langue unique et déjà parfaite, sous réserve d’adaptations lexicales idéologiques.</a:t>
            </a:r>
          </a:p>
          <a:p>
            <a:pPr marL="0" marR="0" lvl="0" indent="0" algn="just" defTabSz="914400" rtl="0" eaLnBrk="1" fontAlgn="auto" latinLnBrk="0" hangingPunct="1">
              <a:lnSpc>
                <a:spcPct val="110000"/>
              </a:lnSpc>
              <a:spcBef>
                <a:spcPct val="0"/>
              </a:spcBef>
              <a:spcAft>
                <a:spcPts val="1200"/>
              </a:spcAft>
              <a:buClrTx/>
              <a:buSzTx/>
              <a:buFontTx/>
              <a:buNone/>
              <a:tabLst/>
              <a:defRPr/>
            </a:pPr>
            <a:r>
              <a:rPr lang="fr-FR" sz="3500" dirty="0">
                <a:solidFill>
                  <a:srgbClr val="F9FAFD"/>
                </a:solidFill>
                <a:latin typeface="Glacial Indifference" panose="020B0604020202020204" charset="0"/>
              </a:rPr>
              <a:t>Quant au </a:t>
            </a:r>
            <a:r>
              <a:rPr lang="fr-FR" sz="3500" u="sng" dirty="0">
                <a:solidFill>
                  <a:srgbClr val="F9FAFD"/>
                </a:solidFill>
                <a:latin typeface="Glacial Indifference" panose="020B0604020202020204" charset="0"/>
              </a:rPr>
              <a:t>peuple</a:t>
            </a:r>
            <a:r>
              <a:rPr lang="fr-FR" sz="3500" dirty="0">
                <a:solidFill>
                  <a:srgbClr val="F9FAFD"/>
                </a:solidFill>
                <a:latin typeface="Glacial Indifference" panose="020B0604020202020204" charset="0"/>
              </a:rPr>
              <a:t>, […] il n’avait pas de langue instituée. À la faveur des événements, il a eu accès à l’usage de la langue nationale, quoique ses élites seules aient effectivement pu prendre la parole, mais ni lui ni personne n’a pu tenter ou envisager de révolutionner la langue de l’Ancien Régime ».</a:t>
            </a:r>
            <a:endPar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Nouvelle histoire de la langue française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263.</a:t>
            </a:r>
          </a:p>
        </p:txBody>
      </p:sp>
    </p:spTree>
    <p:extLst>
      <p:ext uri="{BB962C8B-B14F-4D97-AF65-F5344CB8AC3E}">
        <p14:creationId xmlns:p14="http://schemas.microsoft.com/office/powerpoint/2010/main" val="3563323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7D6C620A-FD65-A88A-AAE9-3A1DD5367CC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8F929C9-218C-48E2-5BA3-317D8E35FCF6}"/>
              </a:ext>
            </a:extLst>
          </p:cNvPr>
          <p:cNvSpPr txBox="1"/>
          <p:nvPr/>
        </p:nvSpPr>
        <p:spPr>
          <a:xfrm>
            <a:off x="914400" y="814586"/>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classique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XVIII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92458D71-8758-65A6-4C21-9160277B9F29}"/>
              </a:ext>
            </a:extLst>
          </p:cNvPr>
          <p:cNvSpPr txBox="1"/>
          <p:nvPr/>
        </p:nvSpPr>
        <p:spPr>
          <a:xfrm>
            <a:off x="990600" y="2476500"/>
            <a:ext cx="16497300" cy="7014228"/>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langue </a:t>
            </a:r>
            <a:r>
              <a:rPr lang="fr-FR" sz="3500" dirty="0">
                <a:solidFill>
                  <a:srgbClr val="F9FAFD"/>
                </a:solidFill>
                <a:latin typeface="Glacial Indifference" panose="020B0604020202020204" charset="0"/>
              </a:rPr>
              <a:t>française était donc à cette époque « </a:t>
            </a:r>
            <a:r>
              <a:rPr lang="fr-FR" sz="3500" u="sng" dirty="0">
                <a:solidFill>
                  <a:srgbClr val="F9FAFD"/>
                </a:solidFill>
                <a:latin typeface="Glacial Indifference" panose="020B0604020202020204" charset="0"/>
              </a:rPr>
              <a:t>la langue bien ordonnée de la liberté</a:t>
            </a:r>
            <a:r>
              <a:rPr lang="fr-FR" sz="3500" dirty="0">
                <a:solidFill>
                  <a:srgbClr val="F9FAFD"/>
                </a:solidFill>
                <a:latin typeface="Glacial Indifference" panose="020B0604020202020204" charset="0"/>
              </a:rPr>
              <a:t> […]. Le système de la langue est resté </a:t>
            </a:r>
            <a:r>
              <a:rPr lang="fr-FR" sz="3500" u="sng" dirty="0">
                <a:solidFill>
                  <a:srgbClr val="F9FAFD"/>
                </a:solidFill>
                <a:latin typeface="Glacial Indifference" panose="020B0604020202020204" charset="0"/>
              </a:rPr>
              <a:t>immobile et inchangé</a:t>
            </a:r>
            <a:r>
              <a:rPr lang="fr-FR" sz="3500" dirty="0">
                <a:solidFill>
                  <a:srgbClr val="F9FAFD"/>
                </a:solidFill>
                <a:latin typeface="Glacial Indifference" panose="020B0604020202020204" charset="0"/>
              </a:rPr>
              <a:t> ».</a:t>
            </a:r>
          </a:p>
          <a:p>
            <a:pPr marL="0" marR="0" lvl="0" indent="0" algn="just" defTabSz="914400" rtl="0" eaLnBrk="1" fontAlgn="auto" latinLnBrk="0" hangingPunct="1">
              <a:lnSpc>
                <a:spcPct val="110000"/>
              </a:lnSpc>
              <a:spcBef>
                <a:spcPct val="0"/>
              </a:spcBef>
              <a:spcAft>
                <a:spcPts val="600"/>
              </a:spcAft>
              <a:buClrTx/>
              <a:buSzTx/>
              <a:buFontTx/>
              <a:buNone/>
              <a:tabLst/>
              <a:defRPr/>
            </a:pPr>
            <a:endParaRPr kumimoji="0" lang="fr-FR" sz="33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1200"/>
              </a:spcAft>
              <a:buClrTx/>
              <a:buSzTx/>
              <a:buFontTx/>
              <a:buNone/>
              <a:tabLst/>
              <a:defRPr/>
            </a:pPr>
            <a:r>
              <a:rPr lang="fr-FR" sz="3500" dirty="0">
                <a:solidFill>
                  <a:srgbClr val="F9FAFD"/>
                </a:solidFill>
                <a:latin typeface="Glacial Indifference" panose="020B0604020202020204" charset="0"/>
              </a:rPr>
              <a:t>Mais de quelle langue finalement s’agissait-il ? </a:t>
            </a:r>
          </a:p>
          <a:p>
            <a:pPr marL="0" marR="0" lvl="0" indent="0" algn="just" defTabSz="914400" rtl="0" eaLnBrk="1" fontAlgn="auto" latinLnBrk="0" hangingPunct="1">
              <a:lnSpc>
                <a:spcPct val="110000"/>
              </a:lnSpc>
              <a:spcBef>
                <a:spcPct val="0"/>
              </a:spcBef>
              <a:buClrTx/>
              <a:buSzTx/>
              <a:buFontTx/>
              <a:buNone/>
              <a:tabLst/>
              <a:defRPr/>
            </a:pPr>
            <a:r>
              <a:rPr lang="fr-FR" sz="3500" dirty="0">
                <a:solidFill>
                  <a:srgbClr val="F9FAFD"/>
                </a:solidFill>
                <a:latin typeface="Glacial Indifference" panose="020B0604020202020204" charset="0"/>
              </a:rPr>
              <a:t>« Le </a:t>
            </a:r>
            <a:r>
              <a:rPr lang="fr-FR" sz="3500" u="sng" dirty="0">
                <a:solidFill>
                  <a:srgbClr val="F9FAFD"/>
                </a:solidFill>
                <a:latin typeface="Glacial Indifference" panose="020B0604020202020204" charset="0"/>
              </a:rPr>
              <a:t>groupe de prestige</a:t>
            </a:r>
            <a:r>
              <a:rPr lang="fr-FR" sz="3500" dirty="0">
                <a:solidFill>
                  <a:srgbClr val="F9FAFD"/>
                </a:solidFill>
                <a:latin typeface="Glacial Indifference" panose="020B0604020202020204" charset="0"/>
              </a:rPr>
              <a:t> qui a imposé ses "variantes", en l’occurrence une absence de variation, était déjà avant 1789 la </a:t>
            </a:r>
            <a:r>
              <a:rPr lang="fr-FR" sz="3500" u="sng" dirty="0">
                <a:solidFill>
                  <a:srgbClr val="F9FAFD"/>
                </a:solidFill>
                <a:latin typeface="Glacial Indifference" panose="020B0604020202020204" charset="0"/>
              </a:rPr>
              <a:t>haute bourgeoisie</a:t>
            </a:r>
            <a:r>
              <a:rPr lang="fr-FR" sz="3500" dirty="0">
                <a:solidFill>
                  <a:srgbClr val="F9FAFD"/>
                </a:solidFill>
                <a:latin typeface="Glacial Indifference" panose="020B0604020202020204" charset="0"/>
              </a:rPr>
              <a:t>, les </a:t>
            </a:r>
            <a:r>
              <a:rPr lang="fr-FR" sz="3500" u="sng" dirty="0">
                <a:solidFill>
                  <a:srgbClr val="F9FAFD"/>
                </a:solidFill>
                <a:latin typeface="Glacial Indifference" panose="020B0604020202020204" charset="0"/>
              </a:rPr>
              <a:t>Philosophes</a:t>
            </a:r>
            <a:r>
              <a:rPr lang="fr-FR" sz="3500" dirty="0">
                <a:solidFill>
                  <a:srgbClr val="F9FAFD"/>
                </a:solidFill>
                <a:latin typeface="Glacial Indifference" panose="020B0604020202020204" charset="0"/>
              </a:rPr>
              <a:t>, les </a:t>
            </a:r>
            <a:r>
              <a:rPr lang="fr-FR" sz="3500" u="sng" dirty="0">
                <a:solidFill>
                  <a:srgbClr val="F9FAFD"/>
                </a:solidFill>
                <a:latin typeface="Glacial Indifference" panose="020B0604020202020204" charset="0"/>
              </a:rPr>
              <a:t>Encyclopédistes</a:t>
            </a:r>
            <a:r>
              <a:rPr lang="fr-FR" sz="3500" dirty="0">
                <a:solidFill>
                  <a:srgbClr val="F9FAFD"/>
                </a:solidFill>
                <a:latin typeface="Glacial Indifference" panose="020B0604020202020204" charset="0"/>
              </a:rPr>
              <a:t> ». Et pendant la Révolution, la situation demeure identique. </a:t>
            </a:r>
          </a:p>
          <a:p>
            <a:pPr marL="0" marR="0" lvl="0" indent="0" algn="just" defTabSz="914400" rtl="0" eaLnBrk="1" fontAlgn="auto" latinLnBrk="0" hangingPunct="1">
              <a:lnSpc>
                <a:spcPct val="110000"/>
              </a:lnSpc>
              <a:spcBef>
                <a:spcPct val="0"/>
              </a:spcBef>
              <a:spcAft>
                <a:spcPts val="3000"/>
              </a:spcAft>
              <a:buClrTx/>
              <a:buSzTx/>
              <a:buFontTx/>
              <a:buNone/>
              <a:tabLst/>
              <a:defRPr/>
            </a:pPr>
            <a:r>
              <a:rPr lang="fr-FR" sz="3500" dirty="0">
                <a:solidFill>
                  <a:srgbClr val="F9FAFD"/>
                </a:solidFill>
                <a:latin typeface="Glacial Indifference" panose="020B0604020202020204" charset="0"/>
              </a:rPr>
              <a:t>Ainsi, « aucune variante "populaire" ne s’imposera, car </a:t>
            </a:r>
            <a:r>
              <a:rPr lang="fr-FR" sz="3500" u="sng" dirty="0">
                <a:solidFill>
                  <a:srgbClr val="F9FAFD"/>
                </a:solidFill>
                <a:latin typeface="Glacial Indifference" panose="020B0604020202020204" charset="0"/>
              </a:rPr>
              <a:t>le peuple doit s’élever jusqu’à la langue idéale</a:t>
            </a:r>
            <a:r>
              <a:rPr lang="fr-FR" sz="3500" dirty="0">
                <a:solidFill>
                  <a:srgbClr val="F9FAFD"/>
                </a:solidFill>
                <a:latin typeface="Glacial Indifference" panose="020B0604020202020204" charset="0"/>
              </a:rPr>
              <a:t>, dont les fondements rationnels garantissent l’excellence au-delà […] des variantes individuelles. </a:t>
            </a:r>
            <a:r>
              <a:rPr lang="fr-FR" sz="3500" u="sng" dirty="0">
                <a:solidFill>
                  <a:srgbClr val="F9FAFD"/>
                </a:solidFill>
                <a:latin typeface="Glacial Indifference" panose="020B0604020202020204" charset="0"/>
              </a:rPr>
              <a:t>Refus définitif et renforcé de la variété des usages</a:t>
            </a:r>
            <a:r>
              <a:rPr lang="fr-FR" sz="3500" dirty="0">
                <a:solidFill>
                  <a:srgbClr val="F9FAFD"/>
                </a:solidFill>
                <a:latin typeface="Glacial Indifference" panose="020B0604020202020204" charset="0"/>
              </a:rPr>
              <a:t> ».</a:t>
            </a:r>
            <a:endPar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Nouvelle histoire de la langue française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 264.</a:t>
            </a:r>
          </a:p>
        </p:txBody>
      </p:sp>
    </p:spTree>
    <p:extLst>
      <p:ext uri="{BB962C8B-B14F-4D97-AF65-F5344CB8AC3E}">
        <p14:creationId xmlns:p14="http://schemas.microsoft.com/office/powerpoint/2010/main" val="202084796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8E53E725-7D3A-1B17-BD4E-166596EE132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C38AE68A-7C77-B1DA-48E5-0557B38057C2}"/>
              </a:ext>
            </a:extLst>
          </p:cNvPr>
          <p:cNvSpPr txBox="1"/>
          <p:nvPr/>
        </p:nvSpPr>
        <p:spPr>
          <a:xfrm>
            <a:off x="914400" y="1058638"/>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classique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XVIII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A52B76FC-CBFE-4452-423D-594D29030F65}"/>
              </a:ext>
            </a:extLst>
          </p:cNvPr>
          <p:cNvSpPr txBox="1"/>
          <p:nvPr/>
        </p:nvSpPr>
        <p:spPr>
          <a:xfrm>
            <a:off x="990600" y="2705100"/>
            <a:ext cx="16497300" cy="4749377"/>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ct val="0"/>
              </a:spcBef>
              <a:spcAft>
                <a:spcPts val="30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Exemple de tentatives de transformation de la langue pendant la Révolution :</a:t>
            </a:r>
            <a:endParaRPr lang="fr-FR" sz="3500" dirty="0">
              <a:solidFill>
                <a:srgbClr val="F9FAFD"/>
              </a:solidFill>
              <a:latin typeface="Glacial Indifference" panose="020B0604020202020204" charset="0"/>
            </a:endParaRPr>
          </a:p>
          <a:p>
            <a:pPr marL="457200" marR="0" lvl="0" indent="-457200" algn="just" defTabSz="914400" rtl="0" eaLnBrk="1" fontAlgn="auto" latinLnBrk="0" hangingPunct="1">
              <a:lnSpc>
                <a:spcPct val="110000"/>
              </a:lnSpc>
              <a:spcBef>
                <a:spcPct val="0"/>
              </a:spcBef>
              <a:spcAft>
                <a:spcPts val="600"/>
              </a:spcAft>
              <a:buClrTx/>
              <a:buSzTx/>
              <a:buFont typeface="Arial" panose="020B0604020202020204" pitchFamily="34" charset="0"/>
              <a:buChar char="•"/>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appellations </a:t>
            </a:r>
            <a:r>
              <a:rPr kumimoji="0" lang="fr-FR" sz="35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Monsieur</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a:t>
            </a:r>
            <a:r>
              <a:rPr kumimoji="0" lang="fr-FR" sz="35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Madame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remplacées par </a:t>
            </a:r>
            <a:r>
              <a:rPr kumimoji="0" lang="fr-FR" sz="3500" b="0" i="1" u="sng" strike="noStrike" kern="1200" cap="none" spc="0" normalizeH="0" baseline="0" noProof="0" dirty="0">
                <a:ln>
                  <a:noFill/>
                </a:ln>
                <a:solidFill>
                  <a:srgbClr val="F9FAFD"/>
                </a:solidFill>
                <a:effectLst/>
                <a:uLnTx/>
                <a:uFillTx/>
                <a:latin typeface="Glacial Indifference" panose="020B0604020202020204" charset="0"/>
                <a:ea typeface="+mn-ea"/>
                <a:cs typeface="+mn-cs"/>
              </a:rPr>
              <a:t>Citoyen</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 et </a:t>
            </a:r>
            <a:r>
              <a:rPr kumimoji="0" lang="fr-FR" sz="3500" b="0" i="1" u="sng" strike="noStrike" kern="1200" cap="none" spc="0" normalizeH="0" baseline="0" noProof="0" dirty="0">
                <a:ln>
                  <a:noFill/>
                </a:ln>
                <a:solidFill>
                  <a:srgbClr val="F9FAFD"/>
                </a:solidFill>
                <a:effectLst/>
                <a:uLnTx/>
                <a:uFillTx/>
                <a:latin typeface="Glacial Indifference" panose="020B0604020202020204" charset="0"/>
                <a:ea typeface="+mn-ea"/>
                <a:cs typeface="+mn-cs"/>
              </a:rPr>
              <a:t>Citoyenne</a:t>
            </a:r>
          </a:p>
          <a:p>
            <a:pPr marL="457200" marR="0" lvl="0" indent="-457200" algn="just" defTabSz="914400" rtl="0" eaLnBrk="1" fontAlgn="auto" latinLnBrk="0" hangingPunct="1">
              <a:lnSpc>
                <a:spcPct val="110000"/>
              </a:lnSpc>
              <a:spcBef>
                <a:spcPct val="0"/>
              </a:spcBef>
              <a:spcAft>
                <a:spcPts val="600"/>
              </a:spcAft>
              <a:buClrTx/>
              <a:buSzTx/>
              <a:buFont typeface="Arial" panose="020B0604020202020204" pitchFamily="34" charset="0"/>
              <a:buChar char="•"/>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institution par décret (en novembre 1793) de la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règle du tutoiement</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pour marquer l'égalité de tous les citoyens entre eux.</a:t>
            </a:r>
          </a:p>
          <a:p>
            <a:pPr marR="0" lvl="0" algn="just" defTabSz="914400" rtl="0" eaLnBrk="1" fontAlgn="auto" latinLnBrk="0" hangingPunct="1">
              <a:lnSpc>
                <a:spcPct val="110000"/>
              </a:lnSpc>
              <a:spcBef>
                <a:spcPct val="0"/>
              </a:spcBef>
              <a:spcAft>
                <a:spcPts val="600"/>
              </a:spcAft>
              <a:buClrTx/>
              <a:buSzTx/>
              <a:tabLst/>
              <a:defRPr/>
            </a:pPr>
            <a:endPar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just" defTabSz="914400" rtl="0" eaLnBrk="1" fontAlgn="auto" latinLnBrk="0" hangingPunct="1">
              <a:lnSpc>
                <a:spcPct val="110000"/>
              </a:lnSpc>
              <a:spcBef>
                <a:spcPct val="0"/>
              </a:spcBef>
              <a:spcAft>
                <a:spcPts val="600"/>
              </a:spcAft>
              <a:buClrTx/>
              <a:buSzTx/>
              <a:buFontTx/>
              <a:buNone/>
              <a:tabLst/>
              <a:defRPr/>
            </a:pPr>
            <a:r>
              <a:rPr lang="fr-FR" sz="3500" dirty="0">
                <a:solidFill>
                  <a:srgbClr val="F9FAFD"/>
                </a:solidFill>
                <a:latin typeface="Glacial Indifference" panose="020B0604020202020204" charset="0"/>
              </a:rPr>
              <a:t>Pourtant, tant le </a:t>
            </a:r>
            <a:r>
              <a:rPr kumimoji="0" lang="fr-FR" sz="35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tutoiement révolutionnaire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que les titres égalitaristes de </a:t>
            </a:r>
            <a:r>
              <a:rPr kumimoji="0" lang="fr-FR" sz="35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citoyen</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et </a:t>
            </a:r>
            <a:r>
              <a:rPr kumimoji="0" lang="fr-FR" sz="35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citoyenne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ne persistent pas longtemps → le décret est aboli en juin 1795.</a:t>
            </a:r>
          </a:p>
        </p:txBody>
      </p:sp>
    </p:spTree>
    <p:extLst>
      <p:ext uri="{BB962C8B-B14F-4D97-AF65-F5344CB8AC3E}">
        <p14:creationId xmlns:p14="http://schemas.microsoft.com/office/powerpoint/2010/main" val="14785625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91964C49-0EB1-D3D3-7BA1-7027FE3E47C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866BFC83-35A9-8BA5-32B7-3697583B2F7C}"/>
              </a:ext>
            </a:extLst>
          </p:cNvPr>
          <p:cNvSpPr txBox="1"/>
          <p:nvPr/>
        </p:nvSpPr>
        <p:spPr>
          <a:xfrm>
            <a:off x="838200" y="6477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classique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XVIII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39785C62-6ADA-BEC6-0AEA-9A648C1DF889}"/>
              </a:ext>
            </a:extLst>
          </p:cNvPr>
          <p:cNvSpPr txBox="1"/>
          <p:nvPr/>
        </p:nvSpPr>
        <p:spPr>
          <a:xfrm>
            <a:off x="914400" y="2171700"/>
            <a:ext cx="16497300" cy="7332777"/>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La politique révolutionnaire de la langue a un seul objectif, indiscuté : mener à bien la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francisation du peuple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pour qu’il coïncide linguistiquement avec la nation : éducation, uniformisation par l’élimination des parlers locaux, accès de tous aux textes légaux du pouvoir central, développement et diffusion des imprimés en français</a:t>
            </a:r>
            <a:r>
              <a:rPr lang="fr-FR" sz="3500" dirty="0">
                <a:solidFill>
                  <a:srgbClr val="F9FAFD"/>
                </a:solidFill>
                <a:latin typeface="Glacial Indifference" panose="020B0604020202020204" charset="0"/>
              </a:rPr>
              <a:t> ».</a:t>
            </a:r>
          </a:p>
          <a:p>
            <a:pPr marL="0" marR="0" lvl="0" indent="0" algn="just" defTabSz="914400" rtl="0" eaLnBrk="1" fontAlgn="auto" latinLnBrk="0" hangingPunct="1">
              <a:lnSpc>
                <a:spcPct val="110000"/>
              </a:lnSpc>
              <a:spcBef>
                <a:spcPct val="0"/>
              </a:spcBef>
              <a:spcAft>
                <a:spcPts val="600"/>
              </a:spcAft>
              <a:buClrTx/>
              <a:buSzTx/>
              <a:buFontTx/>
              <a:buNone/>
              <a:tabLst/>
              <a:defRPr/>
            </a:pPr>
            <a:r>
              <a:rPr lang="fr-FR" sz="3500" dirty="0">
                <a:solidFill>
                  <a:srgbClr val="F9FAFD"/>
                </a:solidFill>
                <a:latin typeface="Glacial Indifference" panose="020B0604020202020204" charset="0"/>
              </a:rPr>
              <a:t>	↓</a:t>
            </a:r>
          </a:p>
          <a:p>
            <a:pPr marL="0" marR="0" lvl="0" indent="0" algn="just" defTabSz="914400" rtl="0" eaLnBrk="1" fontAlgn="auto" latinLnBrk="0" hangingPunct="1">
              <a:lnSpc>
                <a:spcPct val="110000"/>
              </a:lnSpc>
              <a:spcBef>
                <a:spcPct val="0"/>
              </a:spcBef>
              <a:spcAft>
                <a:spcPts val="18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Cette « idée de la propagation conjointe de la langue française et d’un idéal de liberté » s’étend au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domaine scolaire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aussi : « francisation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de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l’enseignement et francisation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par</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l’enseignement, voilà</a:t>
            </a:r>
            <a:r>
              <a:rPr lang="fr-FR" sz="3500" dirty="0">
                <a:solidFill>
                  <a:srgbClr val="F9FAFD"/>
                </a:solidFill>
                <a:latin typeface="Glacial Indifference" panose="020B0604020202020204" charset="0"/>
              </a:rPr>
              <a:t> l’obsession » → des Écoles primaires d’État sont créées et des instituteurs de langue française sont nommés dans les départements où d’autres langues étaient parlées par les habitants.</a:t>
            </a:r>
            <a:endPar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endParaRP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fr-FR" sz="2800" b="0" i="1" u="none" strike="noStrike" kern="1200" cap="none" spc="0" normalizeH="0" baseline="0" noProof="0" dirty="0">
                <a:ln>
                  <a:noFill/>
                </a:ln>
                <a:solidFill>
                  <a:srgbClr val="F9FAFD"/>
                </a:solidFill>
                <a:effectLst/>
                <a:uLnTx/>
                <a:uFillTx/>
                <a:latin typeface="Glacial Indifference" panose="020B0604020202020204" charset="0"/>
                <a:ea typeface="+mn-ea"/>
                <a:cs typeface="+mn-cs"/>
              </a:rPr>
              <a:t>Nouvelle histoire de la langue française</a:t>
            </a:r>
            <a:r>
              <a:rPr kumimoji="0" lang="fr-FR" sz="2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pp. 264-265.</a:t>
            </a:r>
          </a:p>
        </p:txBody>
      </p:sp>
    </p:spTree>
    <p:extLst>
      <p:ext uri="{BB962C8B-B14F-4D97-AF65-F5344CB8AC3E}">
        <p14:creationId xmlns:p14="http://schemas.microsoft.com/office/powerpoint/2010/main" val="10190329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921E9946-AFEA-0390-7792-92F0B9F1917B}"/>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4A1E4946-57B8-17EE-562C-BCB89AFA6773}"/>
              </a:ext>
            </a:extLst>
          </p:cNvPr>
          <p:cNvSpPr txBox="1"/>
          <p:nvPr/>
        </p:nvSpPr>
        <p:spPr>
          <a:xfrm>
            <a:off x="1028700" y="11049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classique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XVIII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1D369513-2B39-125B-B908-34D5081D3B78}"/>
              </a:ext>
            </a:extLst>
          </p:cNvPr>
          <p:cNvSpPr txBox="1"/>
          <p:nvPr/>
        </p:nvSpPr>
        <p:spPr>
          <a:xfrm>
            <a:off x="1028700" y="2781300"/>
            <a:ext cx="16116300" cy="3085268"/>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ct val="0"/>
              </a:spcBef>
              <a:spcAft>
                <a:spcPts val="600"/>
              </a:spcAft>
              <a:buClrTx/>
              <a:buSzTx/>
              <a:buFontTx/>
              <a:buNone/>
              <a:tabLst/>
              <a:defRPr/>
            </a:pPr>
            <a:r>
              <a:rPr lang="fr-FR" sz="3500" dirty="0">
                <a:solidFill>
                  <a:srgbClr val="F9FAFD"/>
                </a:solidFill>
                <a:latin typeface="Glacial Indifference" panose="020B0604020202020204" charset="0"/>
              </a:rPr>
              <a:t>Selon la mentalité de l’époque, il fallait</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"éradiquer" la diversité linguistique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au profit d’un français unique, qui puisse en même temps assurer la diffusion des idées révolutionnaires et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sortir les populations rurales de leur "bassesse" culturelle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a:t>
            </a: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a:p>
            <a:pPr marL="0" marR="0" lvl="0" indent="0" algn="just" defTabSz="914400" rtl="0" eaLnBrk="1" fontAlgn="auto" latinLnBrk="0" hangingPunct="1">
              <a:lnSpc>
                <a:spcPct val="110000"/>
              </a:lnSpc>
              <a:spcBef>
                <a:spcPct val="0"/>
              </a:spcBef>
              <a:spcAft>
                <a:spcPts val="600"/>
              </a:spcAft>
              <a:buClrTx/>
              <a:buSzTx/>
              <a:buFontTx/>
              <a:buNone/>
              <a:tabLst/>
              <a:defRPr/>
            </a:pP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la France devait être unifiée suivant le concept « </a:t>
            </a:r>
            <a:r>
              <a:rPr kumimoji="0" lang="fr-FR" sz="35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un pays, une nation, une langue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a:t>
            </a:r>
          </a:p>
        </p:txBody>
      </p:sp>
    </p:spTree>
    <p:extLst>
      <p:ext uri="{BB962C8B-B14F-4D97-AF65-F5344CB8AC3E}">
        <p14:creationId xmlns:p14="http://schemas.microsoft.com/office/powerpoint/2010/main" val="222138680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A72461E4-CB3C-39D7-B77D-A1775C3C1085}"/>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BD1838F6-0493-D835-87F6-6FD76CBAD75C}"/>
              </a:ext>
            </a:extLst>
          </p:cNvPr>
          <p:cNvSpPr txBox="1"/>
          <p:nvPr/>
        </p:nvSpPr>
        <p:spPr>
          <a:xfrm>
            <a:off x="1028700" y="8763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classique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XVIII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3CD4132F-8BD9-BF97-1CE5-755D0D33E545}"/>
              </a:ext>
            </a:extLst>
          </p:cNvPr>
          <p:cNvSpPr txBox="1"/>
          <p:nvPr/>
        </p:nvSpPr>
        <p:spPr>
          <a:xfrm>
            <a:off x="1028700" y="2705100"/>
            <a:ext cx="16116300" cy="5318187"/>
          </a:xfrm>
          <a:prstGeom prst="rect">
            <a:avLst/>
          </a:prstGeom>
        </p:spPr>
        <p:txBody>
          <a:bodyPr wrap="square" lIns="0" tIns="0" rIns="0" bIns="0" rtlCol="0" anchor="t">
            <a:spAutoFit/>
          </a:bodyPr>
          <a:lstStyle/>
          <a:p>
            <a:pPr algn="just">
              <a:lnSpc>
                <a:spcPct val="110000"/>
              </a:lnSpc>
              <a:spcBef>
                <a:spcPct val="0"/>
              </a:spcBef>
              <a:defRPr/>
            </a:pPr>
            <a:r>
              <a:rPr kumimoji="0" lang="fr-FR" sz="3600" b="0" i="0" u="sng" strike="noStrike" kern="1200" cap="none" spc="0" normalizeH="0" baseline="0" noProof="0" dirty="0">
                <a:ln>
                  <a:noFill/>
                </a:ln>
                <a:solidFill>
                  <a:srgbClr val="F9FAFD"/>
                </a:solidFill>
                <a:effectLst/>
                <a:uLnTx/>
                <a:uFillTx/>
                <a:latin typeface="Glacial Indifference" panose="020B0604020202020204" charset="0"/>
                <a:ea typeface="+mn-ea"/>
                <a:cs typeface="+mn-cs"/>
              </a:rPr>
              <a:t>Abbé Grégoire</a:t>
            </a:r>
            <a:r>
              <a:rPr kumimoji="0" lang="fr-FR" sz="35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 symbole majeur de cette idéologie → ecclésiastique et homme politique français, l'une des principales figures de la Révolution française.  </a:t>
            </a:r>
          </a:p>
          <a:p>
            <a:pPr lvl="0" algn="just">
              <a:lnSpc>
                <a:spcPct val="110000"/>
              </a:lnSpc>
              <a:spcBef>
                <a:spcPct val="0"/>
              </a:spcBef>
              <a:defRPr/>
            </a:pPr>
            <a:endParaRPr lang="fr-FR" sz="3500" dirty="0">
              <a:solidFill>
                <a:srgbClr val="F9FAFD"/>
              </a:solidFill>
              <a:latin typeface="Glacial Indifference" panose="020B0604020202020204" charset="0"/>
            </a:endParaRPr>
          </a:p>
          <a:p>
            <a:pPr lvl="0" algn="just">
              <a:lnSpc>
                <a:spcPct val="110000"/>
              </a:lnSpc>
              <a:spcBef>
                <a:spcPct val="0"/>
              </a:spcBef>
              <a:defRPr/>
            </a:pPr>
            <a:r>
              <a:rPr lang="fr-FR" sz="3500" dirty="0">
                <a:solidFill>
                  <a:srgbClr val="F9FAFD"/>
                </a:solidFill>
                <a:latin typeface="Glacial Indifference" panose="020B0604020202020204" charset="0"/>
              </a:rPr>
              <a:t>À partir de 1793, l’Abbé Grégoire lutte très activement pour l'universalisation de la langue française, objectif qui peut être atteint, selon lui, à travers l'</a:t>
            </a:r>
            <a:r>
              <a:rPr lang="fr-FR" sz="3500" u="sng" dirty="0">
                <a:solidFill>
                  <a:srgbClr val="F9FAFD"/>
                </a:solidFill>
                <a:latin typeface="Glacial Indifference" panose="020B0604020202020204" charset="0"/>
              </a:rPr>
              <a:t>éradication des patois et des langues des communautés minoritaires</a:t>
            </a:r>
            <a:r>
              <a:rPr lang="fr-FR" sz="3500" dirty="0">
                <a:solidFill>
                  <a:srgbClr val="F9FAFD"/>
                </a:solidFill>
                <a:latin typeface="Glacial Indifference" panose="020B0604020202020204" charset="0"/>
              </a:rPr>
              <a:t> (yiddish, créoles).</a:t>
            </a:r>
          </a:p>
          <a:p>
            <a:pPr lvl="0" algn="just">
              <a:lnSpc>
                <a:spcPct val="110000"/>
              </a:lnSpc>
              <a:spcBef>
                <a:spcPct val="0"/>
              </a:spcBef>
              <a:defRPr/>
            </a:pPr>
            <a:r>
              <a:rPr lang="fr-FR" sz="3500" dirty="0">
                <a:solidFill>
                  <a:srgbClr val="F9FAFD"/>
                </a:solidFill>
                <a:latin typeface="Glacial Indifference" panose="020B0604020202020204" charset="0"/>
              </a:rPr>
              <a:t>	↓</a:t>
            </a:r>
          </a:p>
          <a:p>
            <a:pPr lvl="0" algn="just">
              <a:lnSpc>
                <a:spcPct val="110000"/>
              </a:lnSpc>
              <a:spcBef>
                <a:spcPct val="0"/>
              </a:spcBef>
              <a:spcAft>
                <a:spcPts val="600"/>
              </a:spcAft>
              <a:defRPr/>
            </a:pPr>
            <a:r>
              <a:rPr lang="fr-FR" sz="3500" dirty="0">
                <a:solidFill>
                  <a:srgbClr val="F9FAFD"/>
                </a:solidFill>
                <a:latin typeface="Glacial Indifference" panose="020B0604020202020204" charset="0"/>
              </a:rPr>
              <a:t>C’est ainsi qu’il est possible à son avis de « fondre tous les citoyens dans la masse nationale » et de « créer un peuple ». </a:t>
            </a:r>
          </a:p>
        </p:txBody>
      </p:sp>
    </p:spTree>
    <p:extLst>
      <p:ext uri="{BB962C8B-B14F-4D97-AF65-F5344CB8AC3E}">
        <p14:creationId xmlns:p14="http://schemas.microsoft.com/office/powerpoint/2010/main" val="358499790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0F1562"/>
        </a:solidFill>
        <a:effectLst/>
      </p:bgPr>
    </p:bg>
    <p:spTree>
      <p:nvGrpSpPr>
        <p:cNvPr id="1" name="">
          <a:extLst>
            <a:ext uri="{FF2B5EF4-FFF2-40B4-BE49-F238E27FC236}">
              <a16:creationId xmlns:a16="http://schemas.microsoft.com/office/drawing/2014/main" id="{828B37F7-B0B2-33B4-9968-416AFD9B5823}"/>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A9B94F9-0E2E-F6C1-70C1-5E068AAF8615}"/>
              </a:ext>
            </a:extLst>
          </p:cNvPr>
          <p:cNvSpPr txBox="1"/>
          <p:nvPr/>
        </p:nvSpPr>
        <p:spPr>
          <a:xfrm>
            <a:off x="838200" y="647700"/>
            <a:ext cx="16268700" cy="1128514"/>
          </a:xfrm>
          <a:prstGeom prst="rect">
            <a:avLst/>
          </a:prstGeom>
        </p:spPr>
        <p:txBody>
          <a:bodyPr wrap="square" lIns="0" tIns="0" rIns="0" bIns="0" rtlCol="0" anchor="t">
            <a:spAutoFit/>
          </a:bodyPr>
          <a:lstStyle/>
          <a:p>
            <a:pPr marL="0" marR="0" lvl="0" indent="0" algn="l" defTabSz="914400" rtl="0" eaLnBrk="1" fontAlgn="auto" latinLnBrk="0" hangingPunct="1">
              <a:lnSpc>
                <a:spcPts val="8799"/>
              </a:lnSpc>
              <a:spcBef>
                <a:spcPts val="0"/>
              </a:spcBef>
              <a:spcAft>
                <a:spcPts val="0"/>
              </a:spcAft>
              <a:buClrTx/>
              <a:buSzTx/>
              <a:buFontTx/>
              <a:buNone/>
              <a:tabLst/>
              <a:defRPr/>
            </a:pPr>
            <a:r>
              <a:rPr kumimoji="0" lang="fr-FR" sz="80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Le français classique </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XVIII</a:t>
            </a:r>
            <a:r>
              <a:rPr kumimoji="0" lang="fr-FR" sz="4800" b="0" i="0" u="none" strike="noStrike" kern="1200" cap="none" spc="0" normalizeH="0" baseline="30000" noProof="0" dirty="0">
                <a:ln>
                  <a:noFill/>
                </a:ln>
                <a:solidFill>
                  <a:srgbClr val="F9FAFD"/>
                </a:solidFill>
                <a:effectLst/>
                <a:uLnTx/>
                <a:uFillTx/>
                <a:latin typeface="Glacial Indifference" panose="020B0604020202020204" charset="0"/>
                <a:ea typeface="+mn-ea"/>
                <a:cs typeface="+mn-cs"/>
              </a:rPr>
              <a:t>ème</a:t>
            </a:r>
            <a:r>
              <a:rPr kumimoji="0" lang="fr-FR" sz="4800" b="0" i="0" u="none" strike="noStrike" kern="1200" cap="none" spc="0" normalizeH="0" baseline="0" noProof="0" dirty="0">
                <a:ln>
                  <a:noFill/>
                </a:ln>
                <a:solidFill>
                  <a:srgbClr val="F9FAFD"/>
                </a:solidFill>
                <a:effectLst/>
                <a:uLnTx/>
                <a:uFillTx/>
                <a:latin typeface="Glacial Indifference" panose="020B0604020202020204" charset="0"/>
                <a:ea typeface="+mn-ea"/>
                <a:cs typeface="+mn-cs"/>
              </a:rPr>
              <a:t> siècle</a:t>
            </a:r>
          </a:p>
        </p:txBody>
      </p:sp>
      <p:sp>
        <p:nvSpPr>
          <p:cNvPr id="3" name="TextBox 3">
            <a:extLst>
              <a:ext uri="{FF2B5EF4-FFF2-40B4-BE49-F238E27FC236}">
                <a16:creationId xmlns:a16="http://schemas.microsoft.com/office/drawing/2014/main" id="{BFDD396F-BB13-BF1C-2EB2-4C321009FAA3}"/>
              </a:ext>
            </a:extLst>
          </p:cNvPr>
          <p:cNvSpPr txBox="1"/>
          <p:nvPr/>
        </p:nvSpPr>
        <p:spPr>
          <a:xfrm>
            <a:off x="914400" y="2324100"/>
            <a:ext cx="16116300" cy="7173759"/>
          </a:xfrm>
          <a:prstGeom prst="rect">
            <a:avLst/>
          </a:prstGeom>
        </p:spPr>
        <p:txBody>
          <a:bodyPr wrap="square" lIns="0" tIns="0" rIns="0" bIns="0" rtlCol="0" anchor="t">
            <a:spAutoFit/>
          </a:bodyPr>
          <a:lstStyle/>
          <a:p>
            <a:pPr marL="0" marR="0" lvl="0" indent="0" algn="just" defTabSz="914400" rtl="0" eaLnBrk="1" fontAlgn="auto" latinLnBrk="0" hangingPunct="1">
              <a:lnSpc>
                <a:spcPct val="110000"/>
              </a:lnSpc>
              <a:spcBef>
                <a:spcPct val="0"/>
              </a:spcBef>
              <a:spcAft>
                <a:spcPts val="1800"/>
              </a:spcAft>
              <a:buClrTx/>
              <a:buSzTx/>
              <a:buFontTx/>
              <a:buNone/>
              <a:tabLst/>
              <a:defRPr/>
            </a:pPr>
            <a:r>
              <a:rPr lang="fr-FR" sz="3500" dirty="0">
                <a:solidFill>
                  <a:srgbClr val="F9FAFD"/>
                </a:solidFill>
                <a:latin typeface="Glacial Indifference" panose="020B0604020202020204" charset="0"/>
              </a:rPr>
              <a:t>1790 → </a:t>
            </a:r>
            <a:r>
              <a:rPr lang="fr-FR" sz="3500" u="sng" dirty="0">
                <a:solidFill>
                  <a:srgbClr val="F9FAFD"/>
                </a:solidFill>
                <a:latin typeface="Glacial Indifference" panose="020B0604020202020204" charset="0"/>
              </a:rPr>
              <a:t>Enquête de l’Abbé Grégoire</a:t>
            </a:r>
            <a:r>
              <a:rPr lang="fr-FR" sz="3500" dirty="0">
                <a:solidFill>
                  <a:srgbClr val="F9FAFD"/>
                </a:solidFill>
                <a:latin typeface="Glacial Indifference" panose="020B0604020202020204" charset="0"/>
              </a:rPr>
              <a:t> relative « aux patois et aux mœurs des gens de la campagne » → premier exemple d’une enquête sociolinguistique → un questionnaire en 43 points :</a:t>
            </a:r>
          </a:p>
          <a:p>
            <a:pPr marL="457200" marR="0" lvl="0" indent="-457200" algn="just" defTabSz="914400" rtl="0" eaLnBrk="1" fontAlgn="auto" latinLnBrk="0" hangingPunct="1">
              <a:lnSpc>
                <a:spcPct val="110000"/>
              </a:lnSpc>
              <a:spcBef>
                <a:spcPct val="0"/>
              </a:spcBef>
              <a:spcAft>
                <a:spcPts val="600"/>
              </a:spcAft>
              <a:buClrTx/>
              <a:buSzTx/>
              <a:buFont typeface="Arial" panose="020B0604020202020204" pitchFamily="34" charset="0"/>
              <a:buChar char="•"/>
              <a:tabLst/>
              <a:defRPr/>
            </a:pPr>
            <a:r>
              <a:rPr lang="fr-FR" sz="3500" dirty="0">
                <a:solidFill>
                  <a:srgbClr val="F9FAFD"/>
                </a:solidFill>
                <a:latin typeface="Glacial Indifference" panose="020B0604020202020204" charset="0"/>
              </a:rPr>
              <a:t>« L’usage de la langue française est-il universel dans votre contrée ? »</a:t>
            </a:r>
          </a:p>
          <a:p>
            <a:pPr marL="457200" marR="0" lvl="0" indent="-457200" algn="just" defTabSz="914400" rtl="0" eaLnBrk="1" fontAlgn="auto" latinLnBrk="0" hangingPunct="1">
              <a:lnSpc>
                <a:spcPct val="110000"/>
              </a:lnSpc>
              <a:spcBef>
                <a:spcPct val="0"/>
              </a:spcBef>
              <a:spcAft>
                <a:spcPts val="600"/>
              </a:spcAft>
              <a:buClrTx/>
              <a:buSzTx/>
              <a:buFont typeface="Arial" panose="020B0604020202020204" pitchFamily="34" charset="0"/>
              <a:buChar char="•"/>
              <a:tabLst/>
              <a:defRPr/>
            </a:pPr>
            <a:r>
              <a:rPr lang="fr-FR" sz="3500" dirty="0">
                <a:solidFill>
                  <a:srgbClr val="F9FAFD"/>
                </a:solidFill>
                <a:latin typeface="Glacial Indifference" panose="020B0604020202020204" charset="0"/>
              </a:rPr>
              <a:t>« Y parle-t-on un ou plusieurs patois ? »</a:t>
            </a:r>
          </a:p>
          <a:p>
            <a:pPr marL="457200" marR="0" lvl="0" indent="-457200" algn="just" defTabSz="914400" rtl="0" eaLnBrk="1" fontAlgn="auto" latinLnBrk="0" hangingPunct="1">
              <a:lnSpc>
                <a:spcPct val="110000"/>
              </a:lnSpc>
              <a:spcBef>
                <a:spcPct val="0"/>
              </a:spcBef>
              <a:spcAft>
                <a:spcPts val="600"/>
              </a:spcAft>
              <a:buClrTx/>
              <a:buSzTx/>
              <a:buFont typeface="Arial" panose="020B0604020202020204" pitchFamily="34" charset="0"/>
              <a:buChar char="•"/>
              <a:tabLst/>
              <a:defRPr/>
            </a:pPr>
            <a:r>
              <a:rPr lang="fr-FR" sz="3500" dirty="0">
                <a:solidFill>
                  <a:srgbClr val="F9FAFD"/>
                </a:solidFill>
                <a:latin typeface="Glacial Indifference" panose="020B0604020202020204" charset="0"/>
              </a:rPr>
              <a:t>« Ce patois varie-t-il beaucoup de village à village ? »</a:t>
            </a:r>
          </a:p>
          <a:p>
            <a:pPr marL="457200" marR="0" lvl="0" indent="-457200" algn="just" defTabSz="914400" rtl="0" eaLnBrk="1" fontAlgn="auto" latinLnBrk="0" hangingPunct="1">
              <a:lnSpc>
                <a:spcPct val="110000"/>
              </a:lnSpc>
              <a:spcBef>
                <a:spcPct val="0"/>
              </a:spcBef>
              <a:spcAft>
                <a:spcPts val="600"/>
              </a:spcAft>
              <a:buClrTx/>
              <a:buSzTx/>
              <a:buFont typeface="Arial" panose="020B0604020202020204" pitchFamily="34" charset="0"/>
              <a:buChar char="•"/>
              <a:tabLst/>
              <a:defRPr/>
            </a:pPr>
            <a:r>
              <a:rPr lang="fr-FR" sz="3500" dirty="0">
                <a:solidFill>
                  <a:srgbClr val="F9FAFD"/>
                </a:solidFill>
                <a:latin typeface="Glacial Indifference" panose="020B0604020202020204" charset="0"/>
              </a:rPr>
              <a:t>« Le parle-t-on dans les villes ? »</a:t>
            </a:r>
          </a:p>
          <a:p>
            <a:pPr marL="457200" marR="0" lvl="0" indent="-457200" algn="just" defTabSz="914400" rtl="0" eaLnBrk="1" fontAlgn="auto" latinLnBrk="0" hangingPunct="1">
              <a:lnSpc>
                <a:spcPct val="110000"/>
              </a:lnSpc>
              <a:spcBef>
                <a:spcPct val="0"/>
              </a:spcBef>
              <a:spcAft>
                <a:spcPts val="600"/>
              </a:spcAft>
              <a:buClrTx/>
              <a:buSzTx/>
              <a:buFont typeface="Arial" panose="020B0604020202020204" pitchFamily="34" charset="0"/>
              <a:buChar char="•"/>
              <a:tabLst/>
              <a:defRPr/>
            </a:pPr>
            <a:r>
              <a:rPr lang="fr-FR" sz="3500" dirty="0">
                <a:solidFill>
                  <a:srgbClr val="F9FAFD"/>
                </a:solidFill>
                <a:latin typeface="Glacial Indifference" panose="020B0604020202020204" charset="0"/>
              </a:rPr>
              <a:t>« Quelle serait l’importance religieuse et politique de détruire entièrement ce patois ? »</a:t>
            </a:r>
          </a:p>
          <a:p>
            <a:pPr marL="0" marR="0" lvl="0" indent="0" algn="just" defTabSz="914400" rtl="0" eaLnBrk="1" fontAlgn="auto" latinLnBrk="0" hangingPunct="1">
              <a:lnSpc>
                <a:spcPct val="110000"/>
              </a:lnSpc>
              <a:spcBef>
                <a:spcPct val="0"/>
              </a:spcBef>
              <a:spcAft>
                <a:spcPts val="600"/>
              </a:spcAft>
              <a:buClrTx/>
              <a:buSzTx/>
              <a:buFontTx/>
              <a:buNone/>
              <a:tabLst/>
              <a:defRPr/>
            </a:pPr>
            <a:endParaRPr lang="fr-FR" sz="3500" dirty="0">
              <a:solidFill>
                <a:srgbClr val="F9FAFD"/>
              </a:solidFill>
              <a:latin typeface="Glacial Indifference" panose="020B0604020202020204" charset="0"/>
            </a:endParaRPr>
          </a:p>
          <a:p>
            <a:pPr marL="0" marR="0" lvl="0" indent="0" algn="just" defTabSz="914400" rtl="0" eaLnBrk="1" fontAlgn="auto" latinLnBrk="0" hangingPunct="1">
              <a:lnSpc>
                <a:spcPct val="110000"/>
              </a:lnSpc>
              <a:spcBef>
                <a:spcPct val="0"/>
              </a:spcBef>
              <a:spcAft>
                <a:spcPts val="600"/>
              </a:spcAft>
              <a:buClrTx/>
              <a:buSzTx/>
              <a:buFontTx/>
              <a:buNone/>
              <a:tabLst/>
              <a:defRPr/>
            </a:pPr>
            <a:r>
              <a:rPr lang="fr-FR" sz="3500" u="sng" dirty="0">
                <a:solidFill>
                  <a:srgbClr val="F9FAFD"/>
                </a:solidFill>
                <a:latin typeface="Glacial Indifference" panose="020B0604020202020204" charset="0"/>
              </a:rPr>
              <a:t>Objectif de l’ enquête</a:t>
            </a:r>
            <a:r>
              <a:rPr lang="fr-FR" sz="3500" dirty="0">
                <a:solidFill>
                  <a:srgbClr val="F9FAFD"/>
                </a:solidFill>
                <a:latin typeface="Glacial Indifference" panose="020B0604020202020204" charset="0"/>
              </a:rPr>
              <a:t> : comprendre l’étendue réelle des patois.</a:t>
            </a:r>
          </a:p>
        </p:txBody>
      </p:sp>
    </p:spTree>
    <p:extLst>
      <p:ext uri="{BB962C8B-B14F-4D97-AF65-F5344CB8AC3E}">
        <p14:creationId xmlns:p14="http://schemas.microsoft.com/office/powerpoint/2010/main" val="23250006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22187</TotalTime>
  <Words>22843</Words>
  <Application>Microsoft Office PowerPoint</Application>
  <PresentationFormat>Personalizzato</PresentationFormat>
  <Paragraphs>1428</Paragraphs>
  <Slides>208</Slides>
  <Notes>161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208</vt:i4>
      </vt:variant>
    </vt:vector>
  </HeadingPairs>
  <TitlesOfParts>
    <vt:vector size="213" baseType="lpstr">
      <vt:lpstr>Glacial Indifference</vt:lpstr>
      <vt:lpstr>Calibri</vt:lpstr>
      <vt:lpstr>Glacial Indifference Italics</vt:lpstr>
      <vt:lpstr>Arial</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de Langue I année CIAPG</dc:title>
  <dc:creator>asus</dc:creator>
  <cp:lastModifiedBy>Elena Gallo</cp:lastModifiedBy>
  <cp:revision>612</cp:revision>
  <dcterms:created xsi:type="dcterms:W3CDTF">2006-08-16T00:00:00Z</dcterms:created>
  <dcterms:modified xsi:type="dcterms:W3CDTF">2026-04-14T13:34:58Z</dcterms:modified>
  <dc:identifier>DAF61MJ3Tn8</dc:identifier>
</cp:coreProperties>
</file>