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4"/>
  </p:notesMasterIdLst>
  <p:sldIdLst>
    <p:sldId id="291" r:id="rId2"/>
    <p:sldId id="257" r:id="rId3"/>
    <p:sldId id="258" r:id="rId4"/>
    <p:sldId id="259" r:id="rId5"/>
    <p:sldId id="260" r:id="rId6"/>
    <p:sldId id="261" r:id="rId7"/>
    <p:sldId id="388" r:id="rId8"/>
    <p:sldId id="275" r:id="rId9"/>
    <p:sldId id="276" r:id="rId10"/>
    <p:sldId id="277" r:id="rId11"/>
    <p:sldId id="268" r:id="rId12"/>
    <p:sldId id="389" r:id="rId13"/>
    <p:sldId id="267" r:id="rId14"/>
    <p:sldId id="269" r:id="rId15"/>
    <p:sldId id="270" r:id="rId16"/>
    <p:sldId id="271" r:id="rId17"/>
    <p:sldId id="272" r:id="rId18"/>
    <p:sldId id="273" r:id="rId19"/>
    <p:sldId id="390" r:id="rId20"/>
    <p:sldId id="278" r:id="rId21"/>
    <p:sldId id="391" r:id="rId22"/>
    <p:sldId id="280" r:id="rId23"/>
    <p:sldId id="281" r:id="rId24"/>
    <p:sldId id="288" r:id="rId25"/>
    <p:sldId id="287" r:id="rId26"/>
    <p:sldId id="282" r:id="rId27"/>
    <p:sldId id="283" r:id="rId28"/>
    <p:sldId id="284" r:id="rId29"/>
    <p:sldId id="285" r:id="rId30"/>
    <p:sldId id="297" r:id="rId31"/>
    <p:sldId id="320" r:id="rId32"/>
    <p:sldId id="293" r:id="rId33"/>
    <p:sldId id="294" r:id="rId34"/>
    <p:sldId id="295" r:id="rId35"/>
    <p:sldId id="298" r:id="rId36"/>
    <p:sldId id="302" r:id="rId37"/>
    <p:sldId id="299" r:id="rId38"/>
    <p:sldId id="300" r:id="rId39"/>
    <p:sldId id="305" r:id="rId40"/>
    <p:sldId id="301" r:id="rId41"/>
    <p:sldId id="304" r:id="rId42"/>
    <p:sldId id="312" r:id="rId43"/>
    <p:sldId id="306" r:id="rId44"/>
    <p:sldId id="308" r:id="rId45"/>
    <p:sldId id="307" r:id="rId46"/>
    <p:sldId id="310" r:id="rId47"/>
    <p:sldId id="311" r:id="rId48"/>
    <p:sldId id="303" r:id="rId49"/>
    <p:sldId id="313" r:id="rId50"/>
    <p:sldId id="318" r:id="rId51"/>
    <p:sldId id="317" r:id="rId52"/>
    <p:sldId id="316" r:id="rId53"/>
    <p:sldId id="319" r:id="rId54"/>
    <p:sldId id="321" r:id="rId55"/>
    <p:sldId id="322" r:id="rId56"/>
    <p:sldId id="323" r:id="rId57"/>
    <p:sldId id="325" r:id="rId58"/>
    <p:sldId id="324" r:id="rId59"/>
    <p:sldId id="326" r:id="rId60"/>
    <p:sldId id="327" r:id="rId61"/>
    <p:sldId id="328" r:id="rId62"/>
    <p:sldId id="329" r:id="rId63"/>
    <p:sldId id="330" r:id="rId64"/>
    <p:sldId id="332" r:id="rId65"/>
    <p:sldId id="340" r:id="rId66"/>
    <p:sldId id="334" r:id="rId67"/>
    <p:sldId id="335" r:id="rId68"/>
    <p:sldId id="337" r:id="rId69"/>
    <p:sldId id="338" r:id="rId70"/>
    <p:sldId id="339" r:id="rId71"/>
    <p:sldId id="341" r:id="rId72"/>
    <p:sldId id="342" r:id="rId73"/>
    <p:sldId id="344" r:id="rId74"/>
    <p:sldId id="343" r:id="rId75"/>
    <p:sldId id="345" r:id="rId76"/>
    <p:sldId id="346" r:id="rId77"/>
    <p:sldId id="347" r:id="rId78"/>
    <p:sldId id="349" r:id="rId79"/>
    <p:sldId id="352" r:id="rId80"/>
    <p:sldId id="353" r:id="rId81"/>
    <p:sldId id="351" r:id="rId82"/>
    <p:sldId id="606" r:id="rId83"/>
    <p:sldId id="348" r:id="rId84"/>
    <p:sldId id="350" r:id="rId85"/>
    <p:sldId id="355" r:id="rId86"/>
    <p:sldId id="358" r:id="rId87"/>
    <p:sldId id="359" r:id="rId88"/>
    <p:sldId id="357" r:id="rId89"/>
    <p:sldId id="361" r:id="rId90"/>
    <p:sldId id="362" r:id="rId91"/>
    <p:sldId id="363" r:id="rId92"/>
    <p:sldId id="368" r:id="rId93"/>
    <p:sldId id="369" r:id="rId94"/>
    <p:sldId id="370" r:id="rId95"/>
    <p:sldId id="364" r:id="rId96"/>
    <p:sldId id="365" r:id="rId97"/>
    <p:sldId id="366" r:id="rId98"/>
    <p:sldId id="367" r:id="rId99"/>
    <p:sldId id="371" r:id="rId100"/>
    <p:sldId id="373" r:id="rId101"/>
    <p:sldId id="372" r:id="rId102"/>
    <p:sldId id="376" r:id="rId103"/>
    <p:sldId id="375" r:id="rId104"/>
    <p:sldId id="377" r:id="rId105"/>
    <p:sldId id="378" r:id="rId106"/>
    <p:sldId id="379" r:id="rId107"/>
    <p:sldId id="381" r:id="rId108"/>
    <p:sldId id="382" r:id="rId109"/>
    <p:sldId id="383" r:id="rId110"/>
    <p:sldId id="384" r:id="rId111"/>
    <p:sldId id="385" r:id="rId112"/>
    <p:sldId id="392" r:id="rId113"/>
    <p:sldId id="386" r:id="rId114"/>
    <p:sldId id="387" r:id="rId115"/>
    <p:sldId id="393" r:id="rId116"/>
    <p:sldId id="395" r:id="rId117"/>
    <p:sldId id="394" r:id="rId118"/>
    <p:sldId id="396" r:id="rId119"/>
    <p:sldId id="397" r:id="rId120"/>
    <p:sldId id="398" r:id="rId121"/>
    <p:sldId id="399" r:id="rId122"/>
    <p:sldId id="401" r:id="rId123"/>
    <p:sldId id="402" r:id="rId124"/>
    <p:sldId id="403" r:id="rId125"/>
    <p:sldId id="404" r:id="rId126"/>
    <p:sldId id="405" r:id="rId127"/>
    <p:sldId id="406" r:id="rId128"/>
    <p:sldId id="407" r:id="rId129"/>
    <p:sldId id="408" r:id="rId130"/>
    <p:sldId id="409" r:id="rId131"/>
    <p:sldId id="410" r:id="rId132"/>
    <p:sldId id="411" r:id="rId133"/>
    <p:sldId id="412" r:id="rId134"/>
    <p:sldId id="413" r:id="rId135"/>
    <p:sldId id="415" r:id="rId136"/>
    <p:sldId id="414" r:id="rId137"/>
    <p:sldId id="416" r:id="rId138"/>
    <p:sldId id="417" r:id="rId139"/>
    <p:sldId id="418" r:id="rId140"/>
    <p:sldId id="420" r:id="rId141"/>
    <p:sldId id="421" r:id="rId142"/>
    <p:sldId id="422" r:id="rId143"/>
    <p:sldId id="423" r:id="rId144"/>
    <p:sldId id="427" r:id="rId145"/>
    <p:sldId id="424" r:id="rId146"/>
    <p:sldId id="428" r:id="rId147"/>
    <p:sldId id="429" r:id="rId148"/>
    <p:sldId id="430" r:id="rId149"/>
    <p:sldId id="426" r:id="rId150"/>
    <p:sldId id="431" r:id="rId151"/>
    <p:sldId id="432" r:id="rId152"/>
    <p:sldId id="433" r:id="rId153"/>
    <p:sldId id="434" r:id="rId154"/>
    <p:sldId id="435" r:id="rId155"/>
    <p:sldId id="436" r:id="rId156"/>
    <p:sldId id="437" r:id="rId157"/>
    <p:sldId id="438" r:id="rId158"/>
    <p:sldId id="439" r:id="rId159"/>
    <p:sldId id="440" r:id="rId160"/>
    <p:sldId id="441" r:id="rId161"/>
    <p:sldId id="444" r:id="rId162"/>
    <p:sldId id="445" r:id="rId163"/>
    <p:sldId id="446" r:id="rId164"/>
    <p:sldId id="442" r:id="rId165"/>
    <p:sldId id="443" r:id="rId166"/>
    <p:sldId id="447" r:id="rId167"/>
    <p:sldId id="448" r:id="rId168"/>
    <p:sldId id="449" r:id="rId169"/>
    <p:sldId id="450" r:id="rId170"/>
    <p:sldId id="451" r:id="rId171"/>
    <p:sldId id="452" r:id="rId172"/>
    <p:sldId id="453" r:id="rId173"/>
    <p:sldId id="454" r:id="rId174"/>
    <p:sldId id="455" r:id="rId175"/>
    <p:sldId id="456" r:id="rId176"/>
    <p:sldId id="458" r:id="rId177"/>
    <p:sldId id="459" r:id="rId178"/>
    <p:sldId id="457" r:id="rId179"/>
    <p:sldId id="460" r:id="rId180"/>
    <p:sldId id="461" r:id="rId181"/>
    <p:sldId id="462" r:id="rId182"/>
    <p:sldId id="463" r:id="rId183"/>
    <p:sldId id="464" r:id="rId184"/>
    <p:sldId id="465" r:id="rId185"/>
    <p:sldId id="466" r:id="rId186"/>
    <p:sldId id="467" r:id="rId187"/>
    <p:sldId id="475" r:id="rId188"/>
    <p:sldId id="468" r:id="rId189"/>
    <p:sldId id="469" r:id="rId190"/>
    <p:sldId id="470" r:id="rId191"/>
    <p:sldId id="471" r:id="rId192"/>
    <p:sldId id="472" r:id="rId193"/>
    <p:sldId id="473" r:id="rId194"/>
    <p:sldId id="474" r:id="rId195"/>
    <p:sldId id="477" r:id="rId196"/>
    <p:sldId id="478" r:id="rId197"/>
    <p:sldId id="479" r:id="rId198"/>
    <p:sldId id="476" r:id="rId199"/>
    <p:sldId id="510" r:id="rId200"/>
    <p:sldId id="511" r:id="rId201"/>
    <p:sldId id="504" r:id="rId202"/>
    <p:sldId id="505" r:id="rId203"/>
    <p:sldId id="507" r:id="rId204"/>
    <p:sldId id="509" r:id="rId205"/>
    <p:sldId id="480" r:id="rId206"/>
    <p:sldId id="481" r:id="rId207"/>
    <p:sldId id="482" r:id="rId208"/>
    <p:sldId id="483" r:id="rId209"/>
    <p:sldId id="484" r:id="rId210"/>
    <p:sldId id="485" r:id="rId211"/>
    <p:sldId id="487" r:id="rId212"/>
    <p:sldId id="489" r:id="rId213"/>
    <p:sldId id="486" r:id="rId214"/>
    <p:sldId id="492" r:id="rId215"/>
    <p:sldId id="490" r:id="rId216"/>
    <p:sldId id="491" r:id="rId217"/>
    <p:sldId id="493" r:id="rId218"/>
    <p:sldId id="494" r:id="rId219"/>
    <p:sldId id="495" r:id="rId220"/>
    <p:sldId id="496" r:id="rId221"/>
    <p:sldId id="497" r:id="rId222"/>
    <p:sldId id="498" r:id="rId223"/>
    <p:sldId id="500" r:id="rId224"/>
    <p:sldId id="512" r:id="rId225"/>
    <p:sldId id="513" r:id="rId226"/>
    <p:sldId id="501" r:id="rId227"/>
    <p:sldId id="503" r:id="rId228"/>
    <p:sldId id="514" r:id="rId229"/>
    <p:sldId id="515" r:id="rId230"/>
    <p:sldId id="516" r:id="rId231"/>
    <p:sldId id="517" r:id="rId232"/>
    <p:sldId id="520" r:id="rId233"/>
    <p:sldId id="521" r:id="rId234"/>
    <p:sldId id="518" r:id="rId235"/>
    <p:sldId id="519" r:id="rId236"/>
    <p:sldId id="522" r:id="rId237"/>
    <p:sldId id="523" r:id="rId238"/>
    <p:sldId id="524" r:id="rId239"/>
    <p:sldId id="525" r:id="rId240"/>
    <p:sldId id="526" r:id="rId241"/>
    <p:sldId id="528" r:id="rId242"/>
    <p:sldId id="529" r:id="rId243"/>
    <p:sldId id="530" r:id="rId244"/>
    <p:sldId id="531" r:id="rId245"/>
    <p:sldId id="532" r:id="rId246"/>
    <p:sldId id="533" r:id="rId247"/>
    <p:sldId id="534" r:id="rId248"/>
    <p:sldId id="535" r:id="rId249"/>
    <p:sldId id="536" r:id="rId250"/>
    <p:sldId id="537" r:id="rId251"/>
    <p:sldId id="539" r:id="rId252"/>
    <p:sldId id="538" r:id="rId253"/>
    <p:sldId id="262" r:id="rId254"/>
    <p:sldId id="488" r:id="rId255"/>
    <p:sldId id="400" r:id="rId256"/>
    <p:sldId id="527" r:id="rId257"/>
    <p:sldId id="540" r:id="rId258"/>
    <p:sldId id="541" r:id="rId259"/>
    <p:sldId id="544" r:id="rId260"/>
    <p:sldId id="543" r:id="rId261"/>
    <p:sldId id="547" r:id="rId262"/>
    <p:sldId id="545" r:id="rId263"/>
    <p:sldId id="549" r:id="rId264"/>
    <p:sldId id="551" r:id="rId265"/>
    <p:sldId id="552" r:id="rId266"/>
    <p:sldId id="564" r:id="rId267"/>
    <p:sldId id="565" r:id="rId268"/>
    <p:sldId id="566" r:id="rId269"/>
    <p:sldId id="568" r:id="rId270"/>
    <p:sldId id="569" r:id="rId271"/>
    <p:sldId id="553" r:id="rId272"/>
    <p:sldId id="554" r:id="rId273"/>
    <p:sldId id="570" r:id="rId274"/>
    <p:sldId id="576" r:id="rId275"/>
    <p:sldId id="571" r:id="rId276"/>
    <p:sldId id="572" r:id="rId277"/>
    <p:sldId id="573" r:id="rId278"/>
    <p:sldId id="577" r:id="rId279"/>
    <p:sldId id="556" r:id="rId280"/>
    <p:sldId id="579" r:id="rId281"/>
    <p:sldId id="580" r:id="rId282"/>
    <p:sldId id="578" r:id="rId283"/>
    <p:sldId id="557" r:id="rId284"/>
    <p:sldId id="558" r:id="rId285"/>
    <p:sldId id="562" r:id="rId286"/>
    <p:sldId id="575" r:id="rId287"/>
    <p:sldId id="563" r:id="rId288"/>
    <p:sldId id="581" r:id="rId289"/>
    <p:sldId id="582" r:id="rId290"/>
    <p:sldId id="583" r:id="rId291"/>
    <p:sldId id="605" r:id="rId292"/>
    <p:sldId id="604" r:id="rId293"/>
    <p:sldId id="607" r:id="rId294"/>
    <p:sldId id="608" r:id="rId295"/>
    <p:sldId id="609" r:id="rId296"/>
    <p:sldId id="584" r:id="rId297"/>
    <p:sldId id="585" r:id="rId298"/>
    <p:sldId id="586" r:id="rId299"/>
    <p:sldId id="587" r:id="rId300"/>
    <p:sldId id="610" r:id="rId301"/>
    <p:sldId id="611" r:id="rId302"/>
    <p:sldId id="612" r:id="rId303"/>
    <p:sldId id="559" r:id="rId304"/>
    <p:sldId id="603" r:id="rId305"/>
    <p:sldId id="602" r:id="rId306"/>
    <p:sldId id="588" r:id="rId307"/>
    <p:sldId id="589" r:id="rId308"/>
    <p:sldId id="591" r:id="rId309"/>
    <p:sldId id="592" r:id="rId310"/>
    <p:sldId id="593" r:id="rId311"/>
    <p:sldId id="684" r:id="rId312"/>
    <p:sldId id="595" r:id="rId313"/>
    <p:sldId id="598" r:id="rId314"/>
    <p:sldId id="597" r:id="rId315"/>
    <p:sldId id="594" r:id="rId316"/>
    <p:sldId id="596" r:id="rId317"/>
    <p:sldId id="599" r:id="rId318"/>
    <p:sldId id="600" r:id="rId319"/>
    <p:sldId id="601" r:id="rId320"/>
    <p:sldId id="685" r:id="rId321"/>
    <p:sldId id="548" r:id="rId322"/>
    <p:sldId id="560" r:id="rId323"/>
  </p:sldIdLst>
  <p:sldSz cx="18288000" cy="10287000"/>
  <p:notesSz cx="6858000" cy="9144000"/>
  <p:embeddedFontLst>
    <p:embeddedFont>
      <p:font typeface="Calibri" panose="020F0502020204030204" pitchFamily="34" charset="0"/>
      <p:regular r:id="rId325"/>
      <p:bold r:id="rId326"/>
      <p:italic r:id="rId327"/>
      <p:boldItalic r:id="rId328"/>
    </p:embeddedFont>
    <p:embeddedFont>
      <p:font typeface="Glacial Indifference" panose="020B0604020202020204" charset="0"/>
      <p:regular r:id="rId329"/>
    </p:embeddedFont>
    <p:embeddedFont>
      <p:font typeface="Glacial Indifference Italics" panose="020B0604020202020204" charset="0"/>
      <p:regular r:id="rId3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3842" autoAdjust="0"/>
  </p:normalViewPr>
  <p:slideViewPr>
    <p:cSldViewPr>
      <p:cViewPr varScale="1">
        <p:scale>
          <a:sx n="43" d="100"/>
          <a:sy n="43" d="100"/>
        </p:scale>
        <p:origin x="7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notesMaster" Target="notesMasters/notesMaster1.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font" Target="fonts/font2.fntdata"/><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font" Target="fonts/font3.fntdata"/><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font" Target="fonts/font4.fntdata"/><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font" Target="fonts/font5.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font" Target="fonts/font6.fntdata"/><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theme" Target="theme/theme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font" Target="fonts/font1.fntdata"/><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BF5A9-1209-4890-AD5C-4AF9612D362F}" type="datetimeFigureOut">
              <a:rPr lang="en-GB" smtClean="0"/>
              <a:t>27/04/2026</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10F6E-B4AD-4FB5-A907-5096EC9D5349}" type="slidenum">
              <a:rPr lang="en-GB" smtClean="0"/>
              <a:t>‹N›</a:t>
            </a:fld>
            <a:endParaRPr lang="en-GB"/>
          </a:p>
        </p:txBody>
      </p:sp>
    </p:spTree>
    <p:extLst>
      <p:ext uri="{BB962C8B-B14F-4D97-AF65-F5344CB8AC3E}">
        <p14:creationId xmlns:p14="http://schemas.microsoft.com/office/powerpoint/2010/main" val="4069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7B394-0C11-2A74-4900-861623DCFA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8A33836-D466-1234-50D9-0E6386051D2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445E226-5CE4-A9E8-3640-8B3E2663F45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83915DB-6F25-06FD-D3D9-690FA436DD93}"/>
              </a:ext>
            </a:extLst>
          </p:cNvPr>
          <p:cNvSpPr>
            <a:spLocks noGrp="1"/>
          </p:cNvSpPr>
          <p:nvPr>
            <p:ph type="sldNum" sz="quarter" idx="5"/>
          </p:nvPr>
        </p:nvSpPr>
        <p:spPr/>
        <p:txBody>
          <a:bodyPr/>
          <a:lstStyle/>
          <a:p>
            <a:fld id="{8AF10F6E-B4AD-4FB5-A907-5096EC9D5349}" type="slidenum">
              <a:rPr lang="en-GB" smtClean="0"/>
              <a:t>8</a:t>
            </a:fld>
            <a:endParaRPr lang="en-GB" dirty="0"/>
          </a:p>
        </p:txBody>
      </p:sp>
    </p:spTree>
    <p:extLst>
      <p:ext uri="{BB962C8B-B14F-4D97-AF65-F5344CB8AC3E}">
        <p14:creationId xmlns:p14="http://schemas.microsoft.com/office/powerpoint/2010/main" val="80601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E6C0C-0DCC-65F6-3BE1-A4F5AE58A0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741DFE8-5AC3-B15C-1FBA-8B593115B7B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5BF4C32-45A4-3E11-D99F-76C124E5706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A000016-D1BC-C85F-063D-86FE8F21CE8E}"/>
              </a:ext>
            </a:extLst>
          </p:cNvPr>
          <p:cNvSpPr>
            <a:spLocks noGrp="1"/>
          </p:cNvSpPr>
          <p:nvPr>
            <p:ph type="sldNum" sz="quarter" idx="5"/>
          </p:nvPr>
        </p:nvSpPr>
        <p:spPr/>
        <p:txBody>
          <a:bodyPr/>
          <a:lstStyle/>
          <a:p>
            <a:fld id="{8AF10F6E-B4AD-4FB5-A907-5096EC9D5349}" type="slidenum">
              <a:rPr lang="en-GB" smtClean="0"/>
              <a:t>58</a:t>
            </a:fld>
            <a:endParaRPr lang="en-GB"/>
          </a:p>
        </p:txBody>
      </p:sp>
    </p:spTree>
    <p:extLst>
      <p:ext uri="{BB962C8B-B14F-4D97-AF65-F5344CB8AC3E}">
        <p14:creationId xmlns:p14="http://schemas.microsoft.com/office/powerpoint/2010/main" val="10372672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8230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4524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3629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9823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6577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6230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3149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3970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6428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6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64309-8511-1C79-65D6-5B7743E729E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0AA861-BF90-76E4-7CD6-CED2ACBF968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7EE804B-5E1F-FE80-4BF3-C10D4389B44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E271ED38-39F4-ED6F-1D9A-9B38EE3A711D}"/>
              </a:ext>
            </a:extLst>
          </p:cNvPr>
          <p:cNvSpPr>
            <a:spLocks noGrp="1"/>
          </p:cNvSpPr>
          <p:nvPr>
            <p:ph type="sldNum" sz="quarter" idx="5"/>
          </p:nvPr>
        </p:nvSpPr>
        <p:spPr/>
        <p:txBody>
          <a:bodyPr/>
          <a:lstStyle/>
          <a:p>
            <a:fld id="{8AF10F6E-B4AD-4FB5-A907-5096EC9D5349}" type="slidenum">
              <a:rPr lang="en-GB" smtClean="0"/>
              <a:t>59</a:t>
            </a:fld>
            <a:endParaRPr lang="en-GB"/>
          </a:p>
        </p:txBody>
      </p:sp>
    </p:spTree>
    <p:extLst>
      <p:ext uri="{BB962C8B-B14F-4D97-AF65-F5344CB8AC3E}">
        <p14:creationId xmlns:p14="http://schemas.microsoft.com/office/powerpoint/2010/main" val="1927654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3438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8557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5324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9133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1291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6634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9109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1157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2153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6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5D3EF-54EE-6CDF-CD4A-80ADD5FF814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9806179-6A04-4089-B701-E4D03A8941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1482D0C-8502-3A0C-BD68-7F62673F933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B590298-A7C0-FCE1-6FEC-121A8B4218C7}"/>
              </a:ext>
            </a:extLst>
          </p:cNvPr>
          <p:cNvSpPr>
            <a:spLocks noGrp="1"/>
          </p:cNvSpPr>
          <p:nvPr>
            <p:ph type="sldNum" sz="quarter" idx="5"/>
          </p:nvPr>
        </p:nvSpPr>
        <p:spPr/>
        <p:txBody>
          <a:bodyPr/>
          <a:lstStyle/>
          <a:p>
            <a:fld id="{8AF10F6E-B4AD-4FB5-A907-5096EC9D5349}" type="slidenum">
              <a:rPr lang="en-GB" smtClean="0"/>
              <a:t>60</a:t>
            </a:fld>
            <a:endParaRPr lang="en-GB"/>
          </a:p>
        </p:txBody>
      </p:sp>
    </p:spTree>
    <p:extLst>
      <p:ext uri="{BB962C8B-B14F-4D97-AF65-F5344CB8AC3E}">
        <p14:creationId xmlns:p14="http://schemas.microsoft.com/office/powerpoint/2010/main" val="33665322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48366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22127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51718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89622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73902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71813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4404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11390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15119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87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03EA5-1C45-9F16-FFAE-871DBA524E0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3E3EA62-9948-B501-DF32-6E646DE4529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ACD9AA9-7E1F-A964-05CF-A62398280CD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CBDC684-D5F4-A9CC-1D28-1F01CADA4BD5}"/>
              </a:ext>
            </a:extLst>
          </p:cNvPr>
          <p:cNvSpPr>
            <a:spLocks noGrp="1"/>
          </p:cNvSpPr>
          <p:nvPr>
            <p:ph type="sldNum" sz="quarter" idx="5"/>
          </p:nvPr>
        </p:nvSpPr>
        <p:spPr/>
        <p:txBody>
          <a:bodyPr/>
          <a:lstStyle/>
          <a:p>
            <a:fld id="{8AF10F6E-B4AD-4FB5-A907-5096EC9D5349}" type="slidenum">
              <a:rPr lang="en-GB" smtClean="0"/>
              <a:t>61</a:t>
            </a:fld>
            <a:endParaRPr lang="en-GB"/>
          </a:p>
        </p:txBody>
      </p:sp>
    </p:spTree>
    <p:extLst>
      <p:ext uri="{BB962C8B-B14F-4D97-AF65-F5344CB8AC3E}">
        <p14:creationId xmlns:p14="http://schemas.microsoft.com/office/powerpoint/2010/main" val="5687264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1401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04658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63655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04553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7709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23950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4560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65802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42289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209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C0BD0-55CF-3D97-C8CB-936C3151DDA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C13105B-9F01-4AE7-9C9B-F97083F571D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F7A508-9605-200E-AA25-3E10C9E479D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AD382D0-9EAA-F8A9-A704-201A75F9018F}"/>
              </a:ext>
            </a:extLst>
          </p:cNvPr>
          <p:cNvSpPr>
            <a:spLocks noGrp="1"/>
          </p:cNvSpPr>
          <p:nvPr>
            <p:ph type="sldNum" sz="quarter" idx="5"/>
          </p:nvPr>
        </p:nvSpPr>
        <p:spPr/>
        <p:txBody>
          <a:bodyPr/>
          <a:lstStyle/>
          <a:p>
            <a:fld id="{8AF10F6E-B4AD-4FB5-A907-5096EC9D5349}" type="slidenum">
              <a:rPr lang="en-GB" smtClean="0"/>
              <a:t>62</a:t>
            </a:fld>
            <a:endParaRPr lang="en-GB"/>
          </a:p>
        </p:txBody>
      </p:sp>
    </p:spTree>
    <p:extLst>
      <p:ext uri="{BB962C8B-B14F-4D97-AF65-F5344CB8AC3E}">
        <p14:creationId xmlns:p14="http://schemas.microsoft.com/office/powerpoint/2010/main" val="208221387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21812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34912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7017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31780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94874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8424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32927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9438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85745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99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B20B4-37C4-51CB-BFD0-C5053C9CAA0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3E0F09D-816F-33B5-5824-9FB92E54ABD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99BB8DE-DCBF-08B8-4B46-495878B4762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56572E5-A6F1-5E05-D68C-5DD229CA26E7}"/>
              </a:ext>
            </a:extLst>
          </p:cNvPr>
          <p:cNvSpPr>
            <a:spLocks noGrp="1"/>
          </p:cNvSpPr>
          <p:nvPr>
            <p:ph type="sldNum" sz="quarter" idx="5"/>
          </p:nvPr>
        </p:nvSpPr>
        <p:spPr/>
        <p:txBody>
          <a:bodyPr/>
          <a:lstStyle/>
          <a:p>
            <a:fld id="{8AF10F6E-B4AD-4FB5-A907-5096EC9D5349}" type="slidenum">
              <a:rPr lang="en-GB" smtClean="0"/>
              <a:t>63</a:t>
            </a:fld>
            <a:endParaRPr lang="en-GB"/>
          </a:p>
        </p:txBody>
      </p:sp>
    </p:spTree>
    <p:extLst>
      <p:ext uri="{BB962C8B-B14F-4D97-AF65-F5344CB8AC3E}">
        <p14:creationId xmlns:p14="http://schemas.microsoft.com/office/powerpoint/2010/main" val="5584445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1657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70410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2718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44697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51725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3931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48962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38577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49082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94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570FF-0359-3439-07E7-5AC1A82D6DF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EAB04B4-A69C-8AD1-0F6B-8849FAACD34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D5D25A8-65C6-D3CF-C391-3EDB065D4B0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11607C5-40E0-A65B-7AF8-EBF39D54E6F5}"/>
              </a:ext>
            </a:extLst>
          </p:cNvPr>
          <p:cNvSpPr>
            <a:spLocks noGrp="1"/>
          </p:cNvSpPr>
          <p:nvPr>
            <p:ph type="sldNum" sz="quarter" idx="5"/>
          </p:nvPr>
        </p:nvSpPr>
        <p:spPr/>
        <p:txBody>
          <a:bodyPr/>
          <a:lstStyle/>
          <a:p>
            <a:fld id="{8AF10F6E-B4AD-4FB5-A907-5096EC9D5349}" type="slidenum">
              <a:rPr lang="en-GB" smtClean="0"/>
              <a:t>64</a:t>
            </a:fld>
            <a:endParaRPr lang="en-GB"/>
          </a:p>
        </p:txBody>
      </p:sp>
    </p:spTree>
    <p:extLst>
      <p:ext uri="{BB962C8B-B14F-4D97-AF65-F5344CB8AC3E}">
        <p14:creationId xmlns:p14="http://schemas.microsoft.com/office/powerpoint/2010/main" val="144644089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12469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44699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45319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37584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51716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5334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39861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96991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81888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229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D42F-D659-CA49-1AFB-1916D2EA1CD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90084E6-FF31-A149-5F0F-82A735DF670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1FE8DDB-5B8C-2DC0-6E30-F3D57E1F1B0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2B626B4-1C13-7605-703E-2D820E034F25}"/>
              </a:ext>
            </a:extLst>
          </p:cNvPr>
          <p:cNvSpPr>
            <a:spLocks noGrp="1"/>
          </p:cNvSpPr>
          <p:nvPr>
            <p:ph type="sldNum" sz="quarter" idx="5"/>
          </p:nvPr>
        </p:nvSpPr>
        <p:spPr/>
        <p:txBody>
          <a:bodyPr/>
          <a:lstStyle/>
          <a:p>
            <a:fld id="{8AF10F6E-B4AD-4FB5-A907-5096EC9D5349}" type="slidenum">
              <a:rPr lang="en-GB" smtClean="0"/>
              <a:t>65</a:t>
            </a:fld>
            <a:endParaRPr lang="en-GB"/>
          </a:p>
        </p:txBody>
      </p:sp>
    </p:spTree>
    <p:extLst>
      <p:ext uri="{BB962C8B-B14F-4D97-AF65-F5344CB8AC3E}">
        <p14:creationId xmlns:p14="http://schemas.microsoft.com/office/powerpoint/2010/main" val="216581262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52414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56247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5446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90056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17316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81492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72754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9651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5103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820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325EE-5436-C6F8-F58C-C2D7A740C7F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2371F0A-0364-F8CE-D057-FA979DEBCD8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E9C9698-FB4B-866D-13E3-C798B9ED251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82C93B7-A256-0FFB-7020-D67B703A8197}"/>
              </a:ext>
            </a:extLst>
          </p:cNvPr>
          <p:cNvSpPr>
            <a:spLocks noGrp="1"/>
          </p:cNvSpPr>
          <p:nvPr>
            <p:ph type="sldNum" sz="quarter" idx="5"/>
          </p:nvPr>
        </p:nvSpPr>
        <p:spPr/>
        <p:txBody>
          <a:bodyPr/>
          <a:lstStyle/>
          <a:p>
            <a:fld id="{8AF10F6E-B4AD-4FB5-A907-5096EC9D5349}" type="slidenum">
              <a:rPr lang="en-GB" smtClean="0"/>
              <a:t>66</a:t>
            </a:fld>
            <a:endParaRPr lang="en-GB"/>
          </a:p>
        </p:txBody>
      </p:sp>
    </p:spTree>
    <p:extLst>
      <p:ext uri="{BB962C8B-B14F-4D97-AF65-F5344CB8AC3E}">
        <p14:creationId xmlns:p14="http://schemas.microsoft.com/office/powerpoint/2010/main" val="405356239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26387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98427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076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5647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86274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72439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22345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83295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61627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75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264A-790F-F54E-481E-41058D9884B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0FBB1C0-3F67-B1F9-2DA4-AACF542E561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7BD1A28-157A-B9EF-D94F-FACF5C4B651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6184A04-24CE-6ED6-CB64-15E484DC160A}"/>
              </a:ext>
            </a:extLst>
          </p:cNvPr>
          <p:cNvSpPr>
            <a:spLocks noGrp="1"/>
          </p:cNvSpPr>
          <p:nvPr>
            <p:ph type="sldNum" sz="quarter" idx="5"/>
          </p:nvPr>
        </p:nvSpPr>
        <p:spPr/>
        <p:txBody>
          <a:bodyPr/>
          <a:lstStyle/>
          <a:p>
            <a:fld id="{8AF10F6E-B4AD-4FB5-A907-5096EC9D5349}" type="slidenum">
              <a:rPr lang="en-GB" smtClean="0"/>
              <a:t>67</a:t>
            </a:fld>
            <a:endParaRPr lang="en-GB"/>
          </a:p>
        </p:txBody>
      </p:sp>
    </p:spTree>
    <p:extLst>
      <p:ext uri="{BB962C8B-B14F-4D97-AF65-F5344CB8AC3E}">
        <p14:creationId xmlns:p14="http://schemas.microsoft.com/office/powerpoint/2010/main" val="80570469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9090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62588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40706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75557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86282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77870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6631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89804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01460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12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23632-A9A5-5776-7E14-44A2311C4C6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A0F05CE-8E85-9886-3BDE-6D265393783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157026C-CC21-5C7D-1379-615AAB547B7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45A4F67C-75C0-2C26-A0A9-39C414B8BB43}"/>
              </a:ext>
            </a:extLst>
          </p:cNvPr>
          <p:cNvSpPr>
            <a:spLocks noGrp="1"/>
          </p:cNvSpPr>
          <p:nvPr>
            <p:ph type="sldNum" sz="quarter" idx="5"/>
          </p:nvPr>
        </p:nvSpPr>
        <p:spPr/>
        <p:txBody>
          <a:bodyPr/>
          <a:lstStyle/>
          <a:p>
            <a:fld id="{8AF10F6E-B4AD-4FB5-A907-5096EC9D5349}" type="slidenum">
              <a:rPr lang="en-GB" smtClean="0"/>
              <a:t>9</a:t>
            </a:fld>
            <a:endParaRPr lang="en-GB" dirty="0"/>
          </a:p>
        </p:txBody>
      </p:sp>
    </p:spTree>
    <p:extLst>
      <p:ext uri="{BB962C8B-B14F-4D97-AF65-F5344CB8AC3E}">
        <p14:creationId xmlns:p14="http://schemas.microsoft.com/office/powerpoint/2010/main" val="3272833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1EDC-E8F3-32C7-47A2-B4B9F2806BB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2C94753-DED6-BF32-A450-2F900BE9E2C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23ABB3F-832A-EEA1-0BE1-89067985375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2DC62D25-1C38-FB44-4EFD-71C620E74049}"/>
              </a:ext>
            </a:extLst>
          </p:cNvPr>
          <p:cNvSpPr>
            <a:spLocks noGrp="1"/>
          </p:cNvSpPr>
          <p:nvPr>
            <p:ph type="sldNum" sz="quarter" idx="5"/>
          </p:nvPr>
        </p:nvSpPr>
        <p:spPr/>
        <p:txBody>
          <a:bodyPr/>
          <a:lstStyle/>
          <a:p>
            <a:fld id="{8AF10F6E-B4AD-4FB5-A907-5096EC9D5349}" type="slidenum">
              <a:rPr lang="en-GB" smtClean="0"/>
              <a:t>68</a:t>
            </a:fld>
            <a:endParaRPr lang="en-GB"/>
          </a:p>
        </p:txBody>
      </p:sp>
    </p:spTree>
    <p:extLst>
      <p:ext uri="{BB962C8B-B14F-4D97-AF65-F5344CB8AC3E}">
        <p14:creationId xmlns:p14="http://schemas.microsoft.com/office/powerpoint/2010/main" val="14579100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28722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49441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081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EBB2E-6A9D-2537-4C73-8B348552A0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CAF8583-9A23-B120-92A7-ABDA4F67B18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112B928-785C-9200-ADE8-17B74D36C9E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DAA5486-53E0-1DE4-92DB-43C2CF22FF26}"/>
              </a:ext>
            </a:extLst>
          </p:cNvPr>
          <p:cNvSpPr>
            <a:spLocks noGrp="1"/>
          </p:cNvSpPr>
          <p:nvPr>
            <p:ph type="sldNum" sz="quarter" idx="5"/>
          </p:nvPr>
        </p:nvSpPr>
        <p:spPr/>
        <p:txBody>
          <a:bodyPr/>
          <a:lstStyle/>
          <a:p>
            <a:fld id="{8AF10F6E-B4AD-4FB5-A907-5096EC9D5349}" type="slidenum">
              <a:rPr lang="en-GB" smtClean="0"/>
              <a:t>69</a:t>
            </a:fld>
            <a:endParaRPr lang="en-GB"/>
          </a:p>
        </p:txBody>
      </p:sp>
    </p:spTree>
    <p:extLst>
      <p:ext uri="{BB962C8B-B14F-4D97-AF65-F5344CB8AC3E}">
        <p14:creationId xmlns:p14="http://schemas.microsoft.com/office/powerpoint/2010/main" val="2185913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DE38-5CA2-E113-AE52-B14E57E47B7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F8BDEC6-012E-83C0-7343-6E1DB37FA49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CE90DD6-8B36-C428-215E-8069C9152DB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1F6BC09-9C61-41B5-B3AC-5F8551E5B0C4}"/>
              </a:ext>
            </a:extLst>
          </p:cNvPr>
          <p:cNvSpPr>
            <a:spLocks noGrp="1"/>
          </p:cNvSpPr>
          <p:nvPr>
            <p:ph type="sldNum" sz="quarter" idx="5"/>
          </p:nvPr>
        </p:nvSpPr>
        <p:spPr/>
        <p:txBody>
          <a:bodyPr/>
          <a:lstStyle/>
          <a:p>
            <a:fld id="{8AF10F6E-B4AD-4FB5-A907-5096EC9D5349}" type="slidenum">
              <a:rPr lang="en-GB" smtClean="0"/>
              <a:t>70</a:t>
            </a:fld>
            <a:endParaRPr lang="en-GB"/>
          </a:p>
        </p:txBody>
      </p:sp>
    </p:spTree>
    <p:extLst>
      <p:ext uri="{BB962C8B-B14F-4D97-AF65-F5344CB8AC3E}">
        <p14:creationId xmlns:p14="http://schemas.microsoft.com/office/powerpoint/2010/main" val="2779114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8787B-7B25-A624-8C7F-E5649210437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D987AEC-DD13-5B16-CAC4-E60DC88A82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71D76E7-F6A1-6D57-818C-A4F7B74F4B0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485DC00-55D0-8183-0474-C2478B792E7D}"/>
              </a:ext>
            </a:extLst>
          </p:cNvPr>
          <p:cNvSpPr>
            <a:spLocks noGrp="1"/>
          </p:cNvSpPr>
          <p:nvPr>
            <p:ph type="sldNum" sz="quarter" idx="5"/>
          </p:nvPr>
        </p:nvSpPr>
        <p:spPr/>
        <p:txBody>
          <a:bodyPr/>
          <a:lstStyle/>
          <a:p>
            <a:fld id="{8AF10F6E-B4AD-4FB5-A907-5096EC9D5349}" type="slidenum">
              <a:rPr lang="en-GB" smtClean="0"/>
              <a:t>71</a:t>
            </a:fld>
            <a:endParaRPr lang="en-GB"/>
          </a:p>
        </p:txBody>
      </p:sp>
    </p:spTree>
    <p:extLst>
      <p:ext uri="{BB962C8B-B14F-4D97-AF65-F5344CB8AC3E}">
        <p14:creationId xmlns:p14="http://schemas.microsoft.com/office/powerpoint/2010/main" val="482951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F16AE-A22B-041F-DFD3-C45D1B2917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044E73A-E9A5-B22B-C43F-82CDDF83654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9F74BC0-CD77-8298-F37A-DBF05829719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7B6C5C0-1F29-A6D7-AAC0-7DFC1C6601F8}"/>
              </a:ext>
            </a:extLst>
          </p:cNvPr>
          <p:cNvSpPr>
            <a:spLocks noGrp="1"/>
          </p:cNvSpPr>
          <p:nvPr>
            <p:ph type="sldNum" sz="quarter" idx="5"/>
          </p:nvPr>
        </p:nvSpPr>
        <p:spPr/>
        <p:txBody>
          <a:bodyPr/>
          <a:lstStyle/>
          <a:p>
            <a:fld id="{8AF10F6E-B4AD-4FB5-A907-5096EC9D5349}" type="slidenum">
              <a:rPr lang="en-GB" smtClean="0"/>
              <a:t>72</a:t>
            </a:fld>
            <a:endParaRPr lang="en-GB"/>
          </a:p>
        </p:txBody>
      </p:sp>
    </p:spTree>
    <p:extLst>
      <p:ext uri="{BB962C8B-B14F-4D97-AF65-F5344CB8AC3E}">
        <p14:creationId xmlns:p14="http://schemas.microsoft.com/office/powerpoint/2010/main" val="3206483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8706-0E81-5FD3-7895-D49EEAC843A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1B06AEB-D449-6948-7B1D-AC772A6BCAB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34DAFDB-F6C6-0214-3D68-A50FB121C971}"/>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304CADC-5C4F-8224-D5FA-600A5DA68810}"/>
              </a:ext>
            </a:extLst>
          </p:cNvPr>
          <p:cNvSpPr>
            <a:spLocks noGrp="1"/>
          </p:cNvSpPr>
          <p:nvPr>
            <p:ph type="sldNum" sz="quarter" idx="5"/>
          </p:nvPr>
        </p:nvSpPr>
        <p:spPr/>
        <p:txBody>
          <a:bodyPr/>
          <a:lstStyle/>
          <a:p>
            <a:fld id="{8AF10F6E-B4AD-4FB5-A907-5096EC9D5349}" type="slidenum">
              <a:rPr lang="en-GB" smtClean="0"/>
              <a:t>73</a:t>
            </a:fld>
            <a:endParaRPr lang="en-GB"/>
          </a:p>
        </p:txBody>
      </p:sp>
    </p:spTree>
    <p:extLst>
      <p:ext uri="{BB962C8B-B14F-4D97-AF65-F5344CB8AC3E}">
        <p14:creationId xmlns:p14="http://schemas.microsoft.com/office/powerpoint/2010/main" val="2346136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0EE5-E8D9-FDBE-3812-FF6C25B63D5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4C2F723-1252-84AE-2878-706EB719AC6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66E408E-C6CF-D8B4-7E62-A67E1365159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E74C11B-C9C8-033A-3220-32257303D96B}"/>
              </a:ext>
            </a:extLst>
          </p:cNvPr>
          <p:cNvSpPr>
            <a:spLocks noGrp="1"/>
          </p:cNvSpPr>
          <p:nvPr>
            <p:ph type="sldNum" sz="quarter" idx="5"/>
          </p:nvPr>
        </p:nvSpPr>
        <p:spPr/>
        <p:txBody>
          <a:bodyPr/>
          <a:lstStyle/>
          <a:p>
            <a:fld id="{8AF10F6E-B4AD-4FB5-A907-5096EC9D5349}" type="slidenum">
              <a:rPr lang="en-GB" smtClean="0"/>
              <a:t>74</a:t>
            </a:fld>
            <a:endParaRPr lang="en-GB"/>
          </a:p>
        </p:txBody>
      </p:sp>
    </p:spTree>
    <p:extLst>
      <p:ext uri="{BB962C8B-B14F-4D97-AF65-F5344CB8AC3E}">
        <p14:creationId xmlns:p14="http://schemas.microsoft.com/office/powerpoint/2010/main" val="2788815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2D1D2-98E1-3FBC-7AB8-171B50C3565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CEA719-33EB-7EF6-188E-445F0B2223F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7ADD4B7-9734-B2E9-2E65-F387AFE6C05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D7C6BF2-697A-28AC-4FC9-8C972148AD71}"/>
              </a:ext>
            </a:extLst>
          </p:cNvPr>
          <p:cNvSpPr>
            <a:spLocks noGrp="1"/>
          </p:cNvSpPr>
          <p:nvPr>
            <p:ph type="sldNum" sz="quarter" idx="5"/>
          </p:nvPr>
        </p:nvSpPr>
        <p:spPr/>
        <p:txBody>
          <a:bodyPr/>
          <a:lstStyle/>
          <a:p>
            <a:fld id="{8AF10F6E-B4AD-4FB5-A907-5096EC9D5349}" type="slidenum">
              <a:rPr lang="en-GB" smtClean="0"/>
              <a:t>75</a:t>
            </a:fld>
            <a:endParaRPr lang="en-GB"/>
          </a:p>
        </p:txBody>
      </p:sp>
    </p:spTree>
    <p:extLst>
      <p:ext uri="{BB962C8B-B14F-4D97-AF65-F5344CB8AC3E}">
        <p14:creationId xmlns:p14="http://schemas.microsoft.com/office/powerpoint/2010/main" val="1832199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5D9A2-EA1B-2FE5-2895-AAC536B6856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010CDD4-B305-D712-4649-BD0B2F89DF7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A392E91-DB77-3CFD-2522-69745B80AD6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27F48AD-79EF-D953-37D5-5FCEBDAE3F53}"/>
              </a:ext>
            </a:extLst>
          </p:cNvPr>
          <p:cNvSpPr>
            <a:spLocks noGrp="1"/>
          </p:cNvSpPr>
          <p:nvPr>
            <p:ph type="sldNum" sz="quarter" idx="5"/>
          </p:nvPr>
        </p:nvSpPr>
        <p:spPr/>
        <p:txBody>
          <a:bodyPr/>
          <a:lstStyle/>
          <a:p>
            <a:fld id="{8AF10F6E-B4AD-4FB5-A907-5096EC9D5349}" type="slidenum">
              <a:rPr lang="en-GB" smtClean="0"/>
              <a:t>76</a:t>
            </a:fld>
            <a:endParaRPr lang="en-GB"/>
          </a:p>
        </p:txBody>
      </p:sp>
    </p:spTree>
    <p:extLst>
      <p:ext uri="{BB962C8B-B14F-4D97-AF65-F5344CB8AC3E}">
        <p14:creationId xmlns:p14="http://schemas.microsoft.com/office/powerpoint/2010/main" val="1711159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0BAE3-1950-B3F1-1C4C-BCBD111C426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01C006F-A8D4-91B8-E500-B132BF54867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39A0323-05FD-F16B-7162-6E03BDA4EF5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3794B02-C4B3-7984-CBAC-7B93183327AE}"/>
              </a:ext>
            </a:extLst>
          </p:cNvPr>
          <p:cNvSpPr>
            <a:spLocks noGrp="1"/>
          </p:cNvSpPr>
          <p:nvPr>
            <p:ph type="sldNum" sz="quarter" idx="5"/>
          </p:nvPr>
        </p:nvSpPr>
        <p:spPr/>
        <p:txBody>
          <a:bodyPr/>
          <a:lstStyle/>
          <a:p>
            <a:fld id="{8AF10F6E-B4AD-4FB5-A907-5096EC9D5349}" type="slidenum">
              <a:rPr lang="en-GB" smtClean="0"/>
              <a:t>77</a:t>
            </a:fld>
            <a:endParaRPr lang="en-GB"/>
          </a:p>
        </p:txBody>
      </p:sp>
    </p:spTree>
    <p:extLst>
      <p:ext uri="{BB962C8B-B14F-4D97-AF65-F5344CB8AC3E}">
        <p14:creationId xmlns:p14="http://schemas.microsoft.com/office/powerpoint/2010/main" val="201718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C9A8A-37C8-DDD6-7723-4A3E91E4B76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1C94A16-EC34-0664-72DA-8DB25512251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5368904-40D6-24DD-A638-FF3BF7CB816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09A3C74-B73E-FEDC-7B08-9C0D2CAA9E8D}"/>
              </a:ext>
            </a:extLst>
          </p:cNvPr>
          <p:cNvSpPr>
            <a:spLocks noGrp="1"/>
          </p:cNvSpPr>
          <p:nvPr>
            <p:ph type="sldNum" sz="quarter" idx="5"/>
          </p:nvPr>
        </p:nvSpPr>
        <p:spPr/>
        <p:txBody>
          <a:bodyPr/>
          <a:lstStyle/>
          <a:p>
            <a:fld id="{8AF10F6E-B4AD-4FB5-A907-5096EC9D5349}" type="slidenum">
              <a:rPr lang="en-GB" smtClean="0"/>
              <a:t>10</a:t>
            </a:fld>
            <a:endParaRPr lang="en-GB" dirty="0"/>
          </a:p>
        </p:txBody>
      </p:sp>
    </p:spTree>
    <p:extLst>
      <p:ext uri="{BB962C8B-B14F-4D97-AF65-F5344CB8AC3E}">
        <p14:creationId xmlns:p14="http://schemas.microsoft.com/office/powerpoint/2010/main" val="1239546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C2EAB-8512-1C91-7D56-1CD02925306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E2A6D6E-7638-7736-B06F-C01F667CF6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F63876C-327D-D958-7EFE-34C4E34AE8D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A5DA38D-5B4F-091A-81D3-1DD69337EA90}"/>
              </a:ext>
            </a:extLst>
          </p:cNvPr>
          <p:cNvSpPr>
            <a:spLocks noGrp="1"/>
          </p:cNvSpPr>
          <p:nvPr>
            <p:ph type="sldNum" sz="quarter" idx="5"/>
          </p:nvPr>
        </p:nvSpPr>
        <p:spPr/>
        <p:txBody>
          <a:bodyPr/>
          <a:lstStyle/>
          <a:p>
            <a:fld id="{8AF10F6E-B4AD-4FB5-A907-5096EC9D5349}" type="slidenum">
              <a:rPr lang="en-GB" smtClean="0"/>
              <a:t>78</a:t>
            </a:fld>
            <a:endParaRPr lang="en-GB"/>
          </a:p>
        </p:txBody>
      </p:sp>
    </p:spTree>
    <p:extLst>
      <p:ext uri="{BB962C8B-B14F-4D97-AF65-F5344CB8AC3E}">
        <p14:creationId xmlns:p14="http://schemas.microsoft.com/office/powerpoint/2010/main" val="258689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82601-BB7F-8893-1B66-841EE05C187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F0EC141-884F-73A2-2339-876EBF5A86B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60BB03B-2E0B-1995-710D-2946BE218F5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2C76402-524D-B3F8-36E6-23C314B9D987}"/>
              </a:ext>
            </a:extLst>
          </p:cNvPr>
          <p:cNvSpPr>
            <a:spLocks noGrp="1"/>
          </p:cNvSpPr>
          <p:nvPr>
            <p:ph type="sldNum" sz="quarter" idx="5"/>
          </p:nvPr>
        </p:nvSpPr>
        <p:spPr/>
        <p:txBody>
          <a:bodyPr/>
          <a:lstStyle/>
          <a:p>
            <a:fld id="{8AF10F6E-B4AD-4FB5-A907-5096EC9D5349}" type="slidenum">
              <a:rPr lang="en-GB" smtClean="0"/>
              <a:t>79</a:t>
            </a:fld>
            <a:endParaRPr lang="en-GB"/>
          </a:p>
        </p:txBody>
      </p:sp>
    </p:spTree>
    <p:extLst>
      <p:ext uri="{BB962C8B-B14F-4D97-AF65-F5344CB8AC3E}">
        <p14:creationId xmlns:p14="http://schemas.microsoft.com/office/powerpoint/2010/main" val="4048316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5E576-4460-1050-76EC-DC9CBBBF99D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2704D79-CE95-1E93-738A-C6390D1E86E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E2D7F14-59F4-AE67-0CAF-8A095EA7BD8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D3A1484-14C0-1E01-44C3-5E8B322AC36E}"/>
              </a:ext>
            </a:extLst>
          </p:cNvPr>
          <p:cNvSpPr>
            <a:spLocks noGrp="1"/>
          </p:cNvSpPr>
          <p:nvPr>
            <p:ph type="sldNum" sz="quarter" idx="5"/>
          </p:nvPr>
        </p:nvSpPr>
        <p:spPr/>
        <p:txBody>
          <a:bodyPr/>
          <a:lstStyle/>
          <a:p>
            <a:fld id="{8AF10F6E-B4AD-4FB5-A907-5096EC9D5349}" type="slidenum">
              <a:rPr lang="en-GB" smtClean="0"/>
              <a:t>80</a:t>
            </a:fld>
            <a:endParaRPr lang="en-GB"/>
          </a:p>
        </p:txBody>
      </p:sp>
    </p:spTree>
    <p:extLst>
      <p:ext uri="{BB962C8B-B14F-4D97-AF65-F5344CB8AC3E}">
        <p14:creationId xmlns:p14="http://schemas.microsoft.com/office/powerpoint/2010/main" val="1436729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EF320-FA6B-B614-E2FB-913EB13B2BD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6D84FD3-FBA9-165C-C933-5CCC1673FFC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E02153C-979F-6938-CF2D-81613FAF07B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C0C6A8E-0E3B-F6B3-0E74-3BE15E68CBFE}"/>
              </a:ext>
            </a:extLst>
          </p:cNvPr>
          <p:cNvSpPr>
            <a:spLocks noGrp="1"/>
          </p:cNvSpPr>
          <p:nvPr>
            <p:ph type="sldNum" sz="quarter" idx="5"/>
          </p:nvPr>
        </p:nvSpPr>
        <p:spPr/>
        <p:txBody>
          <a:bodyPr/>
          <a:lstStyle/>
          <a:p>
            <a:fld id="{8AF10F6E-B4AD-4FB5-A907-5096EC9D5349}" type="slidenum">
              <a:rPr lang="en-GB" smtClean="0"/>
              <a:t>81</a:t>
            </a:fld>
            <a:endParaRPr lang="en-GB"/>
          </a:p>
        </p:txBody>
      </p:sp>
    </p:spTree>
    <p:extLst>
      <p:ext uri="{BB962C8B-B14F-4D97-AF65-F5344CB8AC3E}">
        <p14:creationId xmlns:p14="http://schemas.microsoft.com/office/powerpoint/2010/main" val="4004043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D6728-68F1-0102-9326-0ABE38BEEE0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BDAA14A-4CC4-AE89-D35C-6F978CD6A1C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AED4AF8-6349-BA18-E625-A9F7A03FBEA8}"/>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4108D620-CCC1-4CCF-0092-67DE84C709F5}"/>
              </a:ext>
            </a:extLst>
          </p:cNvPr>
          <p:cNvSpPr>
            <a:spLocks noGrp="1"/>
          </p:cNvSpPr>
          <p:nvPr>
            <p:ph type="sldNum" sz="quarter" idx="5"/>
          </p:nvPr>
        </p:nvSpPr>
        <p:spPr/>
        <p:txBody>
          <a:bodyPr/>
          <a:lstStyle/>
          <a:p>
            <a:fld id="{8AF10F6E-B4AD-4FB5-A907-5096EC9D5349}" type="slidenum">
              <a:rPr lang="en-GB" smtClean="0"/>
              <a:t>82</a:t>
            </a:fld>
            <a:endParaRPr lang="en-GB"/>
          </a:p>
        </p:txBody>
      </p:sp>
    </p:spTree>
    <p:extLst>
      <p:ext uri="{BB962C8B-B14F-4D97-AF65-F5344CB8AC3E}">
        <p14:creationId xmlns:p14="http://schemas.microsoft.com/office/powerpoint/2010/main" val="2860270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B069-7C6F-B09F-FD46-B90289EE74A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100AEF-0EB1-CF27-0960-DA7C973EA1B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5E7EF71-C9BE-8618-48C8-59856ACE517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4A54FF9B-4C9F-53AE-5ADE-5DC2846B1E09}"/>
              </a:ext>
            </a:extLst>
          </p:cNvPr>
          <p:cNvSpPr>
            <a:spLocks noGrp="1"/>
          </p:cNvSpPr>
          <p:nvPr>
            <p:ph type="sldNum" sz="quarter" idx="5"/>
          </p:nvPr>
        </p:nvSpPr>
        <p:spPr/>
        <p:txBody>
          <a:bodyPr/>
          <a:lstStyle/>
          <a:p>
            <a:fld id="{8AF10F6E-B4AD-4FB5-A907-5096EC9D5349}" type="slidenum">
              <a:rPr lang="en-GB" smtClean="0"/>
              <a:t>83</a:t>
            </a:fld>
            <a:endParaRPr lang="en-GB"/>
          </a:p>
        </p:txBody>
      </p:sp>
    </p:spTree>
    <p:extLst>
      <p:ext uri="{BB962C8B-B14F-4D97-AF65-F5344CB8AC3E}">
        <p14:creationId xmlns:p14="http://schemas.microsoft.com/office/powerpoint/2010/main" val="1852180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38CBB-C003-C51E-6D64-48DE4201F0E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BDCB2DC-312E-C4C7-1CE7-1C14C7AC7C0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0B07A5A-5846-003C-5B09-E99CCA6E0D9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DAC358F-0EB9-6C17-CEB7-9B3944132494}"/>
              </a:ext>
            </a:extLst>
          </p:cNvPr>
          <p:cNvSpPr>
            <a:spLocks noGrp="1"/>
          </p:cNvSpPr>
          <p:nvPr>
            <p:ph type="sldNum" sz="quarter" idx="5"/>
          </p:nvPr>
        </p:nvSpPr>
        <p:spPr/>
        <p:txBody>
          <a:bodyPr/>
          <a:lstStyle/>
          <a:p>
            <a:fld id="{8AF10F6E-B4AD-4FB5-A907-5096EC9D5349}" type="slidenum">
              <a:rPr lang="en-GB" smtClean="0"/>
              <a:t>84</a:t>
            </a:fld>
            <a:endParaRPr lang="en-GB"/>
          </a:p>
        </p:txBody>
      </p:sp>
    </p:spTree>
    <p:extLst>
      <p:ext uri="{BB962C8B-B14F-4D97-AF65-F5344CB8AC3E}">
        <p14:creationId xmlns:p14="http://schemas.microsoft.com/office/powerpoint/2010/main" val="2762397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E6F9-395E-EC2E-C36F-B3620615DE6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80B3E62-7C47-5A5F-9096-B926E7D8492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496330C-0097-B72D-83C6-4190BE27A6D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9E979FC-82CF-38C6-3A5D-E1162D15C7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642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FE38F-CE9A-3E00-2F4E-8A8C8820324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9A0C514-3B10-EF99-E052-E2F0727F31C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2C2F79C-635A-3E5D-EB04-A98F217442E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C9B6076-239B-C846-C9A2-A35CAD32E4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249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CB413-132C-E240-212C-1C82004B0FB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68C536A-47B6-5CB2-816F-C970DDF8377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F67E1D9-E359-9E00-4FD5-103253F4A3C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FB8501F-10C2-6642-B882-AAB05F87E4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58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AF10F6E-B4AD-4FB5-A907-5096EC9D5349}" type="slidenum">
              <a:rPr lang="en-GB" smtClean="0"/>
              <a:t>52</a:t>
            </a:fld>
            <a:endParaRPr lang="en-GB"/>
          </a:p>
        </p:txBody>
      </p:sp>
    </p:spTree>
    <p:extLst>
      <p:ext uri="{BB962C8B-B14F-4D97-AF65-F5344CB8AC3E}">
        <p14:creationId xmlns:p14="http://schemas.microsoft.com/office/powerpoint/2010/main" val="2735194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DBBA1-3C3B-02EB-49B4-55BE515B32D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99EEDF3-DB2D-22BF-87AB-4BBAEB1267B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E77262D-F4CB-1193-DB89-B9DF69BE5A4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B3C956A-180C-6BD6-80FB-49A1F41259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08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A4573-6A08-5DD8-4E26-FC9A9D5B37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30B36C4-E3E5-F310-8EA2-03409612508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758AA16-484C-7325-D86C-63752965B26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F9754D9-9F10-15FA-E506-C00B94E0F3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015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6BA43-2572-AB1A-A902-B08404FA563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CE64FC4-CFA8-50E0-CED4-21E3F7AE2F3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4E52E66-AD9B-3171-50A5-6DB9481322C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A26EEE0-9C90-B468-C4BF-0B13E52437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69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E76DB-EE00-E4D1-0BCA-E4AC527C3A4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14200EC-2133-9F8B-89ED-06C3BCDA930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C109FAD-3815-D2C8-9516-1D70C4B6DB9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13EB753-D89A-3232-1886-40BF4B473D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805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70AD2-820C-FCC4-8BFD-0F15FAC4620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436C7C0-8324-12F6-7BD0-24E4D274498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2E29AE7-4E55-658C-F103-46E29F82EC9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4692C09B-F547-85E4-4738-45C09557C4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2743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ECEA8-CEBE-D56B-801D-4B0A1602408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5662CB8-E995-D7F0-E4D0-BB5322E6D03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8E4DA32-D2EF-6CD6-C2E4-4E696952BC1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8FD4321-0C81-D8CA-2414-43835AC26F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743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BDA52-C46F-628C-A029-E41B132947F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2AA4015-8EF1-26CF-F154-48E7C6E6E47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22BDC08-95B5-3D00-F983-4E290FA54E2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BE13A50-1B1A-A380-CA40-3AC986BC3C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117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2E35E-88DC-718A-4640-9FEA07DEF37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4BFC317-363C-AF61-D0AF-FE8A9347057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727CFAB-911F-FE58-DF18-D48A2CC893F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2068216D-02AE-CE51-03FC-1AF9469625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144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D835-6015-6B18-F80E-DC1C1B8C50F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BFEABCD-14E8-C696-9A39-001317A607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00D1F6F-BF4A-5498-3CC7-7D314502D4D1}"/>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852709E-B8A4-B383-3658-E422B614A7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537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BE7F7-FEE6-A85C-22D4-F5827EFF905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E0BA935-DAFE-C0F9-3A74-986BE65A5CD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15A955B-5A12-8D7B-03B6-3A3C4DEE5D8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D423412-167A-0CA1-3D62-04ED34D0FC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62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F3F96-F12E-1B9B-80B3-86FCB363994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C4C66CC-82E1-A9DC-A19A-6B58BC4A4ED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F23F069-729A-386F-9B67-325A8740434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6143622-0B11-D16D-46E0-F9DAF2EA9050}"/>
              </a:ext>
            </a:extLst>
          </p:cNvPr>
          <p:cNvSpPr>
            <a:spLocks noGrp="1"/>
          </p:cNvSpPr>
          <p:nvPr>
            <p:ph type="sldNum" sz="quarter" idx="5"/>
          </p:nvPr>
        </p:nvSpPr>
        <p:spPr/>
        <p:txBody>
          <a:bodyPr/>
          <a:lstStyle/>
          <a:p>
            <a:fld id="{8AF10F6E-B4AD-4FB5-A907-5096EC9D5349}" type="slidenum">
              <a:rPr lang="en-GB" smtClean="0"/>
              <a:t>53</a:t>
            </a:fld>
            <a:endParaRPr lang="en-GB"/>
          </a:p>
        </p:txBody>
      </p:sp>
    </p:spTree>
    <p:extLst>
      <p:ext uri="{BB962C8B-B14F-4D97-AF65-F5344CB8AC3E}">
        <p14:creationId xmlns:p14="http://schemas.microsoft.com/office/powerpoint/2010/main" val="714825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641E7-23BB-69B0-0624-1BF94BBB82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1362AB0-9E7C-0EDD-7FB8-9E29B796663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286D247-AB3F-1389-FE7A-BB8BB80C9A0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2165EB1-FC4B-048B-D72E-94FC15F257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1098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F2274-9E58-D99F-AA3B-5606A8A0B3E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03FC7DE-DBA6-A480-90E1-6391F195B05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B012508-1CB9-1123-D2BA-6E479181BA4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0A65001-D09C-3569-59F4-7ED45CDD7B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1755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424B7-0EFF-E3F9-D1CD-5594CCB2D04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91CBF04-9E40-CD41-253F-C77E7D6CB6E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1389955-B037-71B3-F9CB-050FA3B628F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E0BECC8A-99BB-97AD-E8F8-43001A0C74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84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0CB7-8A24-209F-395F-24CDA147E3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FF2D4DF-3A4F-D803-5645-E894565749E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075EE19-FB7F-7035-CACA-A0E6966502D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ADE2408-926B-7FA5-40D5-CE6C19CC62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527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562AB-EB68-7E2E-B7E7-8733337FBB6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BC7BF9B-C483-1F72-1E10-83EE955E3B3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3A5B2A7-B3BA-0C08-AA62-CA53B8D1980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47C496C-8AED-0A7E-493B-6ECA31A2CC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6105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715D3-45F8-C256-3720-BCBAAD538C2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FB4B498-FFAA-1E5B-5EBE-E46EA30D5AC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CCC6775-05C9-D17A-2903-EFFF158F891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7823F31-01EE-C544-0301-77E8AC9433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9372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DB941-C529-398F-4D92-4A47FC5270F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A16B2CB-C702-2261-BD21-79E8BD97484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8515C9B-7F39-0F69-3C55-2934D5EAC37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147465C-8F35-0458-3DD2-744111CF17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577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2A98-BE22-A215-241E-242071521CB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EBDB051-7141-7D97-5347-AFAAFCD0718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0F88DC2-1BEF-DD47-989B-A41DC264FD1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A67F74E-92A9-CB1F-2057-716312AF55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5462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8424D-49F5-4963-2489-B05CAA1A752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AB0271A-BB0A-3940-4770-0A803222D06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ED21A59-1CA0-8A5D-00C0-551C0EC2DA6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0ABB1F7-8267-1A49-6589-B70B9862EF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8027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BDBF0-0ED0-7752-05A5-AD907BCEB65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30B76D9-97E5-EB30-4DFC-350B983B8D7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EACE27C-2583-2107-008F-96611B2BBC8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4F8E62B-ACF4-FD33-7C77-AAD5AE1B6C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480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7C6AD-02AE-8F42-1895-4E7874FC445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3B067AA-6529-0760-855B-0C4AC0857C2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C677452-3B2E-BE5B-437D-5437CDF2839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2A4DCE5-7E26-EA4A-0EC4-1DD5E679AA72}"/>
              </a:ext>
            </a:extLst>
          </p:cNvPr>
          <p:cNvSpPr>
            <a:spLocks noGrp="1"/>
          </p:cNvSpPr>
          <p:nvPr>
            <p:ph type="sldNum" sz="quarter" idx="5"/>
          </p:nvPr>
        </p:nvSpPr>
        <p:spPr/>
        <p:txBody>
          <a:bodyPr/>
          <a:lstStyle/>
          <a:p>
            <a:fld id="{8AF10F6E-B4AD-4FB5-A907-5096EC9D5349}" type="slidenum">
              <a:rPr lang="en-GB" smtClean="0"/>
              <a:t>54</a:t>
            </a:fld>
            <a:endParaRPr lang="en-GB"/>
          </a:p>
        </p:txBody>
      </p:sp>
    </p:spTree>
    <p:extLst>
      <p:ext uri="{BB962C8B-B14F-4D97-AF65-F5344CB8AC3E}">
        <p14:creationId xmlns:p14="http://schemas.microsoft.com/office/powerpoint/2010/main" val="3313596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A1B1F-9649-96B4-0C59-26E766E8A1F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36E392B-593B-D365-A2EA-406A94682AA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5C5C3C9-5B5D-CACC-C2C5-A0CDA64700E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1A85511-2EA6-7B68-E4A4-6F94C45ECB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878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BEC3-75AD-439A-1B8C-E2CB51D4299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AD929ED-6E18-6698-4A3B-1976CA6BE7D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1620642-F1DF-6B2E-C539-9F64E4E527E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4459009-0B96-0B15-EFD9-DF91936F95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7653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9BEC8-AF9B-4CA6-9093-42AFA790F43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1BC116-D251-8B46-F151-8D2ED766D4D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D523F9C-42C6-BA95-3E4A-85FD3DBD3E9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BAE9D75-9E67-9312-E301-E48E7C705B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223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7C690-D5F8-71A4-9505-1B643BC645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35AA358-A0D4-A533-2CA0-E6E965407ED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F784A3A-6F5F-3302-AC2D-7702CD4A6DC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CB64FC6-8E3D-EEBE-E5EF-40C8997747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3263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35E2B-9929-CC1D-EAFC-B5204BA9B9F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479E50D-5210-A332-801B-E338626346C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36F7942-C192-DF45-B89E-768CFC2A7C6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2D3520C-AB70-1BEA-3310-78BE16C0A4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0458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352BB-2B83-C730-53B5-D2EA3E8EB0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438A16A-7A38-AF6E-8A76-C1E6E60648E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AB1752A-38EA-01AE-AB78-F1009BAACF1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D184A4B-45F8-C345-94FD-142881A301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4557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A3E57-163C-4881-8501-3D19FDF748A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513A945-6C8D-F5CD-AB65-28463378871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C1C6A48-DEDF-E5E6-E8BF-651201A4590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A47F59F-56DF-40DB-45E8-4E7EA99D09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9923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746A-FA21-61CC-B5F6-84D740116F3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4D7AB3-DB87-61AA-BA7B-32BEEA169FD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2E9FFC7-5263-D331-BD5E-CC67C00E668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BB1EA23-1B5A-C7C6-D9CD-ABFFD811D6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3984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52E1-2413-9484-01D3-F873953A91C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732385-08D9-1BC3-E939-786D04B2D39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F433FEF-8F09-F394-BBE4-608AF31088C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56B39B5-950C-2E2C-919C-EF09185CD2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9049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B2E0E-C925-0149-40A8-1CBE9E6595E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6455566-42EC-8ABA-EDD6-A2603AF85FE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FA34AD5-AFC0-1F0B-D801-BE7C12BA42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78CBB80-6C7E-8761-9378-5ABC020081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91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8F496-9547-5A34-7A7B-56C07746551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CAFB2A2-A6EC-84AC-00AA-54108EF574A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AB35B55-EDC9-EF11-9206-F98D29E9C037}"/>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6610992-1B46-11D6-7A86-D97163A4D904}"/>
              </a:ext>
            </a:extLst>
          </p:cNvPr>
          <p:cNvSpPr>
            <a:spLocks noGrp="1"/>
          </p:cNvSpPr>
          <p:nvPr>
            <p:ph type="sldNum" sz="quarter" idx="5"/>
          </p:nvPr>
        </p:nvSpPr>
        <p:spPr/>
        <p:txBody>
          <a:bodyPr/>
          <a:lstStyle/>
          <a:p>
            <a:fld id="{8AF10F6E-B4AD-4FB5-A907-5096EC9D5349}" type="slidenum">
              <a:rPr lang="en-GB" smtClean="0"/>
              <a:t>55</a:t>
            </a:fld>
            <a:endParaRPr lang="en-GB"/>
          </a:p>
        </p:txBody>
      </p:sp>
    </p:spTree>
    <p:extLst>
      <p:ext uri="{BB962C8B-B14F-4D97-AF65-F5344CB8AC3E}">
        <p14:creationId xmlns:p14="http://schemas.microsoft.com/office/powerpoint/2010/main" val="20590293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D8BF-F7C7-6A1C-43DE-68F12A1D719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6A36A3-75D4-2443-3E3B-CB69D084122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016C446-4352-4A00-5BBE-8F195BE94F4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492195A-F3C1-A959-FD98-6700E0F709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0226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B1414-9AF8-12F4-3F02-3067A21D301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B5B4AC7-F695-848F-9659-5486DE29000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2435EF6-3505-1555-91EA-37A7B39D2D1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6E23AF3-2EA5-C2EF-4C34-CDD57306A3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4686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5D7BD-7FB0-67BF-43DA-72CE7897EE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968484F-AA96-FA0A-83F2-BE6D73C5C98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A11EDFC-8BB5-F3BA-D2C6-3FB12706A9B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6D07B5A-874A-2CAC-E32C-9B812D0862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552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5C190-B80B-6602-5078-88C6E3A3C66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55EC2A-25FA-870E-F4F5-A6E26A772F6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072AA7D-533F-8834-27A3-44E834961C0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EE185B7-ED0C-AE61-BE09-0BED1F5353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4363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47F3E-F344-AB5A-A691-A9C2989850F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AF62E56-9C72-963D-AB5D-6783EB08EC7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EFA36A4-165F-F950-61CC-741B2AEAB57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E90388A-1B79-CFA2-CE8E-3F4F569928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5846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20FD-6191-9EA3-BC98-25A4DA76DA1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34F7E80-3E9A-EC65-B729-AFACC711E60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C54CE7F-A4E8-9333-F931-FC187D43D6F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6F0B99C-D2F8-3B15-EF6F-5158AC4208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3348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87831-CC57-EDBD-0A9E-9F82667A5C4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7CBF014-3E4D-342B-95D0-60304C57044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BA91491-19C4-875D-F121-2FB79C3F9CB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F58548A9-E75B-05BE-245C-B0E6D414EC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4224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2B143-4390-AF21-3D8E-04EA2500F0C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6395523-41AB-81BB-E534-2F9EDC353D2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D126E56-6F55-0593-6E3C-C6FA36400FE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442F90E-321A-1F64-B5DD-0B9BC1695A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1459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C9417-6FBF-B848-2B11-CF74A1895B5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A945951-A4A5-7983-6352-F85AA06FCD3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062A60B-1F96-49AA-DE65-E674E70DE7E7}"/>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227E9A2B-A35F-F4DE-E0F8-D4F8E419F3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9678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EE746-7E7D-AEF8-95DA-A833C58C4FF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C207436-18FD-4A55-EC1D-5D5CCF3FAC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C3C58A5-115C-E358-63DF-B1DC71052D1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3B5AEE4-C5F0-57ED-C5D6-96286CB07F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8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29FC-93D4-9FD0-8978-B689F0E236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77FF91A-9B22-B865-2AB7-F1612D6B831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045300D-30E5-F05A-F53E-71C81523886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A2E5F47-A177-8461-1354-27A6B359CDF5}"/>
              </a:ext>
            </a:extLst>
          </p:cNvPr>
          <p:cNvSpPr>
            <a:spLocks noGrp="1"/>
          </p:cNvSpPr>
          <p:nvPr>
            <p:ph type="sldNum" sz="quarter" idx="5"/>
          </p:nvPr>
        </p:nvSpPr>
        <p:spPr/>
        <p:txBody>
          <a:bodyPr/>
          <a:lstStyle/>
          <a:p>
            <a:fld id="{8AF10F6E-B4AD-4FB5-A907-5096EC9D5349}" type="slidenum">
              <a:rPr lang="en-GB" smtClean="0"/>
              <a:t>56</a:t>
            </a:fld>
            <a:endParaRPr lang="en-GB"/>
          </a:p>
        </p:txBody>
      </p:sp>
    </p:spTree>
    <p:extLst>
      <p:ext uri="{BB962C8B-B14F-4D97-AF65-F5344CB8AC3E}">
        <p14:creationId xmlns:p14="http://schemas.microsoft.com/office/powerpoint/2010/main" val="7921300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1E1B5-2A6C-C74C-9CC9-399B5A51FB9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34F01BA-91EA-F7B3-0EA8-6218079210C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DC6B86D-1CD4-5490-B435-F1413286411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20A118FB-80B6-63AE-6D3E-5EEB4003D5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499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D36A6-1B68-7B17-9E3B-77481129F00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8002099-0D0D-1ED2-8813-F9666EC8202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1C116D9-BF91-828B-D420-05F2002FB8A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E9E99A5-FC5B-E847-2B1E-A8C9197147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3647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8D5C-90BB-AEE7-D36D-1F8CD3D0542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F965D34-998B-8446-519A-BAC9A0746FF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0C02230-65B6-27D8-DE56-590F0BD0C0B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D40E7B9-3427-657D-1087-970B76368E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2520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94A39-5F30-1660-19A6-459641FBD97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E001A24-9C40-DB2B-A200-631DB9C0A9D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2C2743D-75EA-67F1-7157-6CC5693410E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43C7AB9-B3BF-011C-6E62-4F56521CE6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5746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2FB9B-2973-48EA-C8E9-B8C92DF3ABF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1A7FEB4-697A-81F0-D90B-1E5CEA0D178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A6954D7-0431-A8A9-260E-DD093B8A1EE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52B7F0E-7A7D-BFFC-45B1-D6912A6882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9637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D3966-8D47-C811-417A-86A4A357EC0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63DDDCB-00C7-4E7F-D3C1-96BBD1F3376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0361089-472E-DA83-33B2-9F7FC8984081}"/>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5838720-9A35-C328-0CD5-31253A3D96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2644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104F3-3F38-85D9-0CB0-9CC5409BFBB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3277D98-3AE1-F206-D679-88FB1D73F40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BE3A70D-6659-AA0C-7B34-373D7A2DB47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0CC9055-A589-AC3F-3764-80A6F47BAA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4883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C8073-CE2E-6EE0-15B3-E3DD437677E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F3EB70F-6101-9B31-B77A-40A72431187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64EEE75-C8C5-4C69-DA8F-C7B313FC785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1B70F95-CE88-5A83-B2B9-C78E2EBBBF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2558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F7FB-568C-2ABD-5795-8DC369EFA03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B3B814C-FEA1-0F06-B609-900A128CADA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E5F9261-E1A5-7322-09DC-1CE9DFC112B8}"/>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8718DAE-500D-9117-EDE7-3779D4E842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1129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1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A0D-1E96-D0D5-DA85-7B19EC25745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8A79877-D13F-877E-F255-601826F4D68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A6D2921-E54D-FA73-965D-27F89187FEB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02BD4E3-36DD-15E5-0BD3-91A0EF987AF3}"/>
              </a:ext>
            </a:extLst>
          </p:cNvPr>
          <p:cNvSpPr>
            <a:spLocks noGrp="1"/>
          </p:cNvSpPr>
          <p:nvPr>
            <p:ph type="sldNum" sz="quarter" idx="5"/>
          </p:nvPr>
        </p:nvSpPr>
        <p:spPr/>
        <p:txBody>
          <a:bodyPr/>
          <a:lstStyle/>
          <a:p>
            <a:fld id="{8AF10F6E-B4AD-4FB5-A907-5096EC9D5349}" type="slidenum">
              <a:rPr lang="en-GB" smtClean="0"/>
              <a:t>57</a:t>
            </a:fld>
            <a:endParaRPr lang="en-GB"/>
          </a:p>
        </p:txBody>
      </p:sp>
    </p:spTree>
    <p:extLst>
      <p:ext uri="{BB962C8B-B14F-4D97-AF65-F5344CB8AC3E}">
        <p14:creationId xmlns:p14="http://schemas.microsoft.com/office/powerpoint/2010/main" val="19997314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0552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7486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8328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7433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5737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7631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7729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6927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9324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60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hyperlink" Target="https://www.conseil-constitutionnel.fr/les-constitutions-dans-l-histoire/constitution-de-1946-ive-republique"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hyperlink" Target="https://www.legifrance.gouv.fr/loda/id/JORFTEXT00000057135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hyperlink" Target="https://youtu.be/cLls4XcGdsQ"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hyperlink" Target="https://gallica.bnf.fr/ark:/12148/bpt6k1168402r/f15.item"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hyperlink" Target="https://www.justice.gouv.fr/actualites/actualite/quand-divorce-etait-interdit-1816-1884"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hyperlink" Target="https://www.justice.gouv.fr/sites/default/files/migrations/portail/art_pix/Loi_retablissement_divorce_1884.pdf"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hyperlink" Target="https://poesiainrete.com/2020/07/11/voyelles-arthur-rimbaud/" TargetMode="External"/><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hyperlink" Target="https://francearchives.gouv.fr/findingaid/efa57f251dbe290044b1041d86a8e76635142273" TargetMode="External"/><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hyperlink" Target="https://youtu.be/DXRO8sIoOik" TargetMode="External"/><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hyperlink" Target="https://www.culture.gouv.fr/Espace-documentation/Rapports/Le-plurilinguisme-dans-les-etablissements-publics-du-ministere-de-la-culture" TargetMode="External"/><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hyperlink" Target="https://www.culture.gouv.fr/content/download/93487/file/guide_1999_feminisation-noms-metiers_def.pdf?inLanguage=fre-FR" TargetMode="External"/><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hyperlink" Target="https://www.legifrance.gouv.fr/loda/id/LEGISCTA000006085397" TargetMode="External"/><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hyperlink" Target="https://www.legifrance.gouv.fr/loda/id/LEGISCTA000006085397" TargetMode="External"/><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hyperlink" Target="https://shows.acast.com/63f887026c3fc00011d022e2/63fc91f0a86cd40011b2819a" TargetMode="External"/></Relationships>
</file>

<file path=ppt/slides/_rels/slide208.xml.rels><?xml version="1.0" encoding="UTF-8" standalone="yes"?>
<Relationships xmlns="http://schemas.openxmlformats.org/package/2006/relationships"><Relationship Id="rId3" Type="http://schemas.openxmlformats.org/officeDocument/2006/relationships/hyperlink" Target="https://www.legifrance.gouv.fr/loda/id/LEGISCTA000006085397" TargetMode="External"/><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hyperlink" Target="https://www.legifrance.gouv.fr/jorf/id/JORFTEXT000036068906" TargetMode="External"/><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hyperlink" Target="https://www.slate.fr/story/153492/manifeste-professeurs-professeures-enseignerons-plus-masculin-emporte-sur-le-feminin" TargetMode="External"/><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3" Type="http://schemas.openxmlformats.org/officeDocument/2006/relationships/hyperlink" Target="https://www.haut-conseil-egalite.gouv.fr/IMG/pdf/guide_egacom_sans_stereotypes-2022-versionpublique-min.pdf" TargetMode="External"/><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3" Type="http://schemas.openxmlformats.org/officeDocument/2006/relationships/hyperlink" Target="http://journals.openedition.org/rief/211" TargetMode="External"/><Relationship Id="rId7" Type="http://schemas.openxmlformats.org/officeDocument/2006/relationships/hyperlink" Target="https://www.francetvinfo.fr/france/langues-regionale/que-contient-la-proposition-de-loi-sur-les-langues-regionales-adoptee-au-parlement_4365361.html" TargetMode="External"/><Relationship Id="rId2" Type="http://schemas.openxmlformats.org/officeDocument/2006/relationships/hyperlink" Target="http://expositions.bnf.fr/hugo/arret/langue.htm" TargetMode="External"/><Relationship Id="rId1" Type="http://schemas.openxmlformats.org/officeDocument/2006/relationships/slideLayout" Target="../slideLayouts/slideLayout7.xml"/><Relationship Id="rId6" Type="http://schemas.openxmlformats.org/officeDocument/2006/relationships/hyperlink" Target="https://www.lemonde.fr/pixels/article/2022/12/03/le-sms-fete-ses-30-ans-il-n-appauvrit-pas-la-langue-au-contraire-il-l-enrichit-par-sa-creativite_6152774_4408996.html" TargetMode="External"/><Relationship Id="rId5" Type="http://schemas.openxmlformats.org/officeDocument/2006/relationships/hyperlink" Target="https://www.lejdd.fr/Societe/quest-ce-que-lecriture-inclusive-4026119" TargetMode="External"/><Relationship Id="rId4" Type="http://schemas.openxmlformats.org/officeDocument/2006/relationships/hyperlink" Target="https://www.cairn.info/revue-ela-2010-4-page-397.htm" TargetMode="External"/></Relationships>
</file>

<file path=ppt/slides/_rels/slide254.xml.rels><?xml version="1.0" encoding="UTF-8" standalone="yes"?>
<Relationships xmlns="http://schemas.openxmlformats.org/package/2006/relationships"><Relationship Id="rId3" Type="http://schemas.openxmlformats.org/officeDocument/2006/relationships/hyperlink" Target="https://www.dictionnairedelazone.fr/" TargetMode="External"/><Relationship Id="rId2" Type="http://schemas.openxmlformats.org/officeDocument/2006/relationships/hyperlink" Target="https://www.lemonde.fr/idees/article/2017/10/13/pret-e-s-pour-l-ecriture-inclusive_5200180_3232.html" TargetMode="External"/><Relationship Id="rId1" Type="http://schemas.openxmlformats.org/officeDocument/2006/relationships/slideLayout" Target="../slideLayouts/slideLayout7.xml"/><Relationship Id="rId4" Type="http://schemas.openxmlformats.org/officeDocument/2006/relationships/hyperlink" Target="https://www.lemonde.fr/societe/article/2019/02/28/l-academie-francaise-se-resout-a-la-feminisation-des-noms-de-metiers_5429632_3224.html" TargetMode="External"/></Relationships>
</file>

<file path=ppt/slides/_rels/slide255.xml.rels><?xml version="1.0" encoding="UTF-8" standalone="yes"?>
<Relationships xmlns="http://schemas.openxmlformats.org/package/2006/relationships"><Relationship Id="rId8" Type="http://schemas.openxmlformats.org/officeDocument/2006/relationships/hyperlink" Target="https://www.elysee.fr/la-presidence/la-declaration-des-droits-de-l-homme-et-du-citoyen" TargetMode="External"/><Relationship Id="rId3" Type="http://schemas.openxmlformats.org/officeDocument/2006/relationships/hyperlink" Target="https://essentiels.bnf.fr/fr/image/e9c129ae-6fed-4f06-b4a0-5757aa2f8e10-separation-eglises-et-letat" TargetMode="External"/><Relationship Id="rId7" Type="http://schemas.openxmlformats.org/officeDocument/2006/relationships/hyperlink" Target="https://www.culture.gouv.fr/Nous-connaitre/Organisation-du-ministere/La-delegation-generale-a-la-langue-francaise-et-aux-langues-de-France" TargetMode="External"/><Relationship Id="rId2" Type="http://schemas.openxmlformats.org/officeDocument/2006/relationships/hyperlink" Target="https://www.grevisse.fr/ouvrage/9782807300699-le-bon-usage" TargetMode="External"/><Relationship Id="rId1" Type="http://schemas.openxmlformats.org/officeDocument/2006/relationships/slideLayout" Target="../slideLayouts/slideLayout7.xml"/><Relationship Id="rId6" Type="http://schemas.openxmlformats.org/officeDocument/2006/relationships/hyperlink" Target="https://www.academie-francaise.fr/actualites/declaration-de-lacademie-francaise-sur-lecriture-dite-inclusive" TargetMode="External"/><Relationship Id="rId11" Type="http://schemas.openxmlformats.org/officeDocument/2006/relationships/hyperlink" Target="https://www.napoleon.org/enseignants/documents/le-code-civil-21-mars-1804-naissance-principes-et-posterite/" TargetMode="External"/><Relationship Id="rId5" Type="http://schemas.openxmlformats.org/officeDocument/2006/relationships/hyperlink" Target="https://www.academie-francaise.fr/le-dictionnaire-les-neufs-prefaces/preface-de-la-huitieme-edition-1932-1935" TargetMode="External"/><Relationship Id="rId10" Type="http://schemas.openxmlformats.org/officeDocument/2006/relationships/hyperlink" Target="https://www.oulipo.net/fr/oulipiens/o" TargetMode="External"/><Relationship Id="rId4" Type="http://schemas.openxmlformats.org/officeDocument/2006/relationships/hyperlink" Target="https://www.academie-francaise.fr/linstitution/statuts-et-reglements" TargetMode="External"/><Relationship Id="rId9" Type="http://schemas.openxmlformats.org/officeDocument/2006/relationships/hyperlink" Target="https://www.observatoireplurilinguisme.eu/dossiers-thematiques/culture-et-industries-culturelles/88888922-langues-et-cultures-r%C3%A9gionales-et-minoritaires/16336-loi-molac-les-grandes-avanc%C3%A9es-et-ses-obstacles-avec-philippe-blanchet-%E2%80%A2-dimars-de-l-oplo-4" TargetMode="External"/></Relationships>
</file>

<file path=ppt/slides/_rels/slide256.xml.rels><?xml version="1.0" encoding="UTF-8" standalone="yes"?>
<Relationships xmlns="http://schemas.openxmlformats.org/package/2006/relationships"><Relationship Id="rId8" Type="http://schemas.openxmlformats.org/officeDocument/2006/relationships/hyperlink" Target="https://www.vie-publique.fr/fiches/271400-la-loi-du-9-decembre-1905-de-separation-des-eglises-et-de-letat" TargetMode="External"/><Relationship Id="rId3" Type="http://schemas.openxmlformats.org/officeDocument/2006/relationships/hyperlink" Target="https://www.dictionnairedelazone.fr/dictionary/definition/verlan" TargetMode="External"/><Relationship Id="rId7" Type="http://schemas.openxmlformats.org/officeDocument/2006/relationships/hyperlink" Target="https://www.justice.gouv.fr/actualites/actualite/quand-divorce-etait-interdit-1816-1884" TargetMode="External"/><Relationship Id="rId2" Type="http://schemas.openxmlformats.org/officeDocument/2006/relationships/hyperlink" Target="https://www.conseil-constitutionnel.fr/la-constitution/comment-la-constitution-protege-t-elle-la-laicite" TargetMode="External"/><Relationship Id="rId1" Type="http://schemas.openxmlformats.org/officeDocument/2006/relationships/slideLayout" Target="../slideLayouts/slideLayout7.xml"/><Relationship Id="rId6" Type="http://schemas.openxmlformats.org/officeDocument/2006/relationships/hyperlink" Target="https://www.haut-conseil-egalite.gouv.fr/stereotypes-et-roles-sociaux/travaux-du-hce/article/guide-pour-une-communication-sans-stereotypes-de-sexe" TargetMode="External"/><Relationship Id="rId5" Type="http://schemas.openxmlformats.org/officeDocument/2006/relationships/hyperlink" Target="https://www.haut-conseil-egalite.gouv.fr/faq/" TargetMode="External"/><Relationship Id="rId4" Type="http://schemas.openxmlformats.org/officeDocument/2006/relationships/hyperlink" Target="https://www.haut-conseil-egalite.gouv.fr/stereotypes-et-roles-sociaux/reperes-juridiques/?filter=140" TargetMode="External"/><Relationship Id="rId9" Type="http://schemas.openxmlformats.org/officeDocument/2006/relationships/hyperlink" Target="https://www.vie-publique.fr/loi/278001-loi-sur-les-langues-regionales-loi-molac" TargetMode="External"/></Relationships>
</file>

<file path=ppt/slides/_rels/slide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hyperlink" Target="https://www.legifrance.gouv.fr/loda/article_lc/LEGIARTI000019241008" TargetMode="Externa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hyperlink" Target="https://www.legifrance.gouv.fr/loda/article_lc/LEGIARTI000019241008" TargetMode="Externa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hyperlink" Target="https://www.legifrance.gouv.fr/loda/article_lc/LEGIARTI000049255019"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3" Type="http://schemas.openxmlformats.org/officeDocument/2006/relationships/hyperlink" Target="https://www.elysee.fr/la-presidence/les-institutions-de-la-cinquieme-republique" TargetMode="External"/><Relationship Id="rId2" Type="http://schemas.openxmlformats.org/officeDocument/2006/relationships/hyperlink" Target="https://www.legifrance.gouv.fr/loda/article_lc/LEGIARTI000019241008" TargetMode="External"/><Relationship Id="rId1" Type="http://schemas.openxmlformats.org/officeDocument/2006/relationships/slideLayout" Target="../slideLayouts/slideLayout7.xml"/><Relationship Id="rId5" Type="http://schemas.openxmlformats.org/officeDocument/2006/relationships/hyperlink" Target="https://www.conseil-constitutionnel.fr/referendum-traite-constitution-pour-l-europe/les-attributions-du-conseil-constitutionnel-lors-d-un-referendum" TargetMode="External"/><Relationship Id="rId4" Type="http://schemas.openxmlformats.org/officeDocument/2006/relationships/hyperlink" Target="https://www.conseil-constitutionnel.fr/la-constitution/la-constitution-est-elle-garante-de-la-regularite-des-elec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gallica.bnf.fr/ark:/12148/bpt6k84316s"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www.grevisse.fr/ouvrage/9782807300699-le-bon-usage"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gallica.bnf.fr/ark:/12148/bpt6k75526p/f1.ite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www.radiofrance.fr/franceinter/podcasts/les-oubliettes-du-temps/7-fevrier-1752-l-encyclopedie-est-censuree-998746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lhistoire.fr/%C3%A9ph%C3%A9m%C3%A9ride/7-f%C3%A9vrier-1752%C2%A0-l%E2%80%99%E2%80%9Cencyclop%C3%A9die%E2%80%9D-est-censur%C3%A9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www.elysee.fr/la-presidence/la-declaration-des-droits-de-l-homme-et-du-citoyen"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s://www.elysee.fr/la-presidence/la-declaration-des-droits-de-l-homme-et-du-citoyen"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gallica.bnf.fr/ark:/12148/bpt6k64848397/f1.ite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s://www.legifrance.gouv.fr/contenu/menu/droit-national-en-vigueur/constitution/declaration-des-droits-de-l-homme-et-du-citoyen-de-1789"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s://www.persee.fr/doc/arcpa_0000-0000_1877_num_9_1_5267_t1_0649_0000_7"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s://www.gouvernement.fr/partage/9761-decret-de-la-convention-enterinant-le-calendrier-republicain"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rot="5400000">
            <a:off x="10806935" y="2805936"/>
            <a:ext cx="8485130" cy="6477000"/>
          </a:xfrm>
          <a:custGeom>
            <a:avLst/>
            <a:gdLst/>
            <a:ahLst/>
            <a:cxnLst/>
            <a:rect l="l" t="t" r="r" b="b"/>
            <a:pathLst>
              <a:path w="14401564" h="13231437">
                <a:moveTo>
                  <a:pt x="0" y="0"/>
                </a:moveTo>
                <a:lnTo>
                  <a:pt x="14401564" y="0"/>
                </a:lnTo>
                <a:lnTo>
                  <a:pt x="14401564" y="13231437"/>
                </a:lnTo>
                <a:lnTo>
                  <a:pt x="0" y="13231437"/>
                </a:lnTo>
                <a:lnTo>
                  <a:pt x="0" y="0"/>
                </a:lnTo>
                <a:close/>
              </a:path>
            </a:pathLst>
          </a:custGeom>
          <a:blipFill>
            <a:blip r:embed="rId2"/>
            <a:stretch>
              <a:fillRect t="-96644" r="-69726" b="-7641"/>
            </a:stretch>
          </a:blipFill>
        </p:spPr>
        <p:txBody>
          <a:bodyPr/>
          <a:lstStyle/>
          <a:p>
            <a:endParaRPr lang="it-IT"/>
          </a:p>
        </p:txBody>
      </p:sp>
      <p:sp>
        <p:nvSpPr>
          <p:cNvPr id="3" name="Freeform 3"/>
          <p:cNvSpPr/>
          <p:nvPr/>
        </p:nvSpPr>
        <p:spPr>
          <a:xfrm rot="16200000">
            <a:off x="-2698455" y="2698454"/>
            <a:ext cx="8013111" cy="2616202"/>
          </a:xfrm>
          <a:custGeom>
            <a:avLst/>
            <a:gdLst/>
            <a:ahLst/>
            <a:cxnLst/>
            <a:rect l="l" t="t" r="r" b="b"/>
            <a:pathLst>
              <a:path w="14401564" h="13231437">
                <a:moveTo>
                  <a:pt x="0" y="0"/>
                </a:moveTo>
                <a:lnTo>
                  <a:pt x="14401564" y="0"/>
                </a:lnTo>
                <a:lnTo>
                  <a:pt x="14401564" y="13231437"/>
                </a:lnTo>
                <a:lnTo>
                  <a:pt x="0" y="13231437"/>
                </a:lnTo>
                <a:lnTo>
                  <a:pt x="0" y="0"/>
                </a:lnTo>
                <a:close/>
              </a:path>
            </a:pathLst>
          </a:custGeom>
          <a:blipFill>
            <a:blip r:embed="rId2"/>
            <a:stretch>
              <a:fillRect l="-8288" t="-405748" r="-71438"/>
            </a:stretch>
          </a:blipFill>
        </p:spPr>
        <p:txBody>
          <a:bodyPr/>
          <a:lstStyle/>
          <a:p>
            <a:endParaRPr lang="it-IT"/>
          </a:p>
        </p:txBody>
      </p:sp>
      <p:grpSp>
        <p:nvGrpSpPr>
          <p:cNvPr id="4" name="Group 4"/>
          <p:cNvGrpSpPr/>
          <p:nvPr/>
        </p:nvGrpSpPr>
        <p:grpSpPr>
          <a:xfrm>
            <a:off x="914400" y="1801870"/>
            <a:ext cx="15925800" cy="6899643"/>
            <a:chOff x="-335912" y="180913"/>
            <a:chExt cx="21234400" cy="9199525"/>
          </a:xfrm>
        </p:grpSpPr>
        <p:sp>
          <p:nvSpPr>
            <p:cNvPr id="5" name="TextBox 5"/>
            <p:cNvSpPr txBox="1"/>
            <p:nvPr/>
          </p:nvSpPr>
          <p:spPr>
            <a:xfrm>
              <a:off x="0" y="2713056"/>
              <a:ext cx="20664188" cy="6667382"/>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endParaRPr kumimoji="0" lang="fr-FR" sz="1800" b="0" i="0" u="none" strike="noStrike" kern="1200" cap="none" spc="0" normalizeH="0" baseline="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9657"/>
                </a:lnSpc>
                <a:spcBef>
                  <a:spcPts val="0"/>
                </a:spcBef>
                <a:spcAft>
                  <a:spcPts val="0"/>
                </a:spcAft>
                <a:buClrTx/>
                <a:buSzTx/>
                <a:buFontTx/>
                <a:buNone/>
                <a:tabLst/>
                <a:defRPr/>
              </a:pPr>
              <a:r>
                <a:rPr kumimoji="0" lang="fr-FR" sz="6898" b="0" i="0" u="none" strike="noStrike" kern="1200" cap="none" spc="0" normalizeH="0" baseline="0" dirty="0">
                  <a:ln>
                    <a:noFill/>
                  </a:ln>
                  <a:solidFill>
                    <a:srgbClr val="FFFFFF"/>
                  </a:solidFill>
                  <a:effectLst/>
                  <a:uLnTx/>
                  <a:uFillTx/>
                  <a:latin typeface="Glacial Indifference"/>
                  <a:ea typeface="+mn-ea"/>
                  <a:cs typeface="+mn-cs"/>
                </a:rPr>
                <a:t>Mme Elena Gallo</a:t>
              </a:r>
            </a:p>
            <a:p>
              <a:pPr marL="0" marR="0" lvl="0" indent="0" algn="ctr" defTabSz="914400" rtl="0" eaLnBrk="1" fontAlgn="auto" latinLnBrk="0" hangingPunct="1">
                <a:lnSpc>
                  <a:spcPts val="8450"/>
                </a:lnSpc>
                <a:spcBef>
                  <a:spcPts val="0"/>
                </a:spcBef>
                <a:spcAft>
                  <a:spcPts val="0"/>
                </a:spcAft>
                <a:buClrTx/>
                <a:buSzTx/>
                <a:buFontTx/>
                <a:buNone/>
                <a:tabLst/>
                <a:defRPr/>
              </a:pPr>
              <a:endParaRPr kumimoji="0" lang="fr-FR" sz="6898" b="0" i="0" u="none" strike="noStrike" kern="1200" cap="none" spc="0" normalizeH="0" baseline="0" dirty="0">
                <a:ln>
                  <a:noFill/>
                </a:ln>
                <a:solidFill>
                  <a:srgbClr val="FFFFFF"/>
                </a:solidFill>
                <a:effectLst/>
                <a:uLnTx/>
                <a:uFillTx/>
                <a:latin typeface="Glacial Indifference"/>
                <a:ea typeface="+mn-ea"/>
                <a:cs typeface="+mn-cs"/>
              </a:endParaRPr>
            </a:p>
            <a:p>
              <a:pPr marL="0" marR="0" lvl="0" indent="0" algn="ctr" defTabSz="914400" rtl="0" eaLnBrk="1" fontAlgn="auto" latinLnBrk="0" hangingPunct="1">
                <a:lnSpc>
                  <a:spcPts val="8450"/>
                </a:lnSpc>
                <a:spcBef>
                  <a:spcPts val="0"/>
                </a:spcBef>
                <a:spcAft>
                  <a:spcPts val="0"/>
                </a:spcAft>
                <a:buClrTx/>
                <a:buSzTx/>
                <a:buFontTx/>
                <a:buNone/>
                <a:tabLst/>
                <a:defRPr/>
              </a:pPr>
              <a:endParaRPr kumimoji="0" lang="fr-FR" sz="6898" b="0" i="0" u="none" strike="noStrike" kern="1200" cap="none" spc="0" normalizeH="0" baseline="0" dirty="0">
                <a:ln>
                  <a:noFill/>
                </a:ln>
                <a:solidFill>
                  <a:srgbClr val="FFFFFF"/>
                </a:solidFill>
                <a:effectLst/>
                <a:uLnTx/>
                <a:uFillTx/>
                <a:latin typeface="Glacial Indifference"/>
                <a:ea typeface="+mn-ea"/>
                <a:cs typeface="+mn-cs"/>
              </a:endParaRPr>
            </a:p>
            <a:p>
              <a:pPr marL="0" marR="0" lvl="0" indent="0" algn="ctr" defTabSz="914400" rtl="0" eaLnBrk="1" fontAlgn="auto" latinLnBrk="0" hangingPunct="1">
                <a:lnSpc>
                  <a:spcPts val="7243"/>
                </a:lnSpc>
                <a:spcBef>
                  <a:spcPct val="0"/>
                </a:spcBef>
                <a:spcAft>
                  <a:spcPts val="0"/>
                </a:spcAft>
                <a:buClrTx/>
                <a:buSzTx/>
                <a:buFontTx/>
                <a:buNone/>
                <a:tabLst/>
                <a:defRPr/>
              </a:pPr>
              <a:r>
                <a:rPr kumimoji="0" lang="fr-FR" sz="5173" b="0" i="0" u="none" strike="noStrike" kern="1200" cap="none" spc="0" normalizeH="0" baseline="0" dirty="0">
                  <a:ln>
                    <a:noFill/>
                  </a:ln>
                  <a:solidFill>
                    <a:srgbClr val="FFFFFF"/>
                  </a:solidFill>
                  <a:effectLst/>
                  <a:uLnTx/>
                  <a:uFillTx/>
                  <a:latin typeface="Glacial Indifference"/>
                  <a:ea typeface="+mn-ea"/>
                  <a:cs typeface="+mn-cs"/>
                </a:rPr>
                <a:t>Année 2025-2026</a:t>
              </a:r>
            </a:p>
          </p:txBody>
        </p:sp>
        <p:sp>
          <p:nvSpPr>
            <p:cNvPr id="6" name="TextBox 6"/>
            <p:cNvSpPr txBox="1"/>
            <p:nvPr/>
          </p:nvSpPr>
          <p:spPr>
            <a:xfrm>
              <a:off x="-335912" y="180913"/>
              <a:ext cx="21234400" cy="1643527"/>
            </a:xfrm>
            <a:prstGeom prst="rect">
              <a:avLst/>
            </a:prstGeom>
          </p:spPr>
          <p:txBody>
            <a:bodyPr wrap="square" lIns="0" tIns="0" rIns="0" bIns="0" rtlCol="0" anchor="t">
              <a:spAutoFit/>
            </a:bodyPr>
            <a:lstStyle/>
            <a:p>
              <a:pPr marL="0" marR="0" lvl="0" indent="0" algn="ctr" defTabSz="914400" rtl="0" eaLnBrk="1" fontAlgn="auto" latinLnBrk="0" hangingPunct="1">
                <a:lnSpc>
                  <a:spcPts val="9647"/>
                </a:lnSpc>
                <a:spcBef>
                  <a:spcPts val="0"/>
                </a:spcBef>
                <a:spcAft>
                  <a:spcPts val="0"/>
                </a:spcAft>
                <a:buClrTx/>
                <a:buSzTx/>
                <a:buFontTx/>
                <a:buNone/>
                <a:tabLst/>
                <a:defRPr/>
              </a:pPr>
              <a:r>
                <a:rPr kumimoji="0" lang="fr-FR" sz="9647" b="0" i="0" u="none" strike="noStrike" kern="1200" cap="none" spc="0" normalizeH="0" baseline="0" dirty="0">
                  <a:ln>
                    <a:noFill/>
                  </a:ln>
                  <a:solidFill>
                    <a:srgbClr val="FFFFFF"/>
                  </a:solidFill>
                  <a:effectLst/>
                  <a:uLnTx/>
                  <a:uFillTx/>
                  <a:latin typeface="Glacial Indifference"/>
                  <a:ea typeface="+mn-ea"/>
                  <a:cs typeface="+mn-cs"/>
                </a:rPr>
                <a:t>Module de langue française I</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9987E41-A227-8955-8D4E-396595BAFEEB}"/>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B232F8EF-28E6-8790-7CA7-EAB8726B325F}"/>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C69C77B1-E54B-2CBE-C5FD-C909269EE1ED}"/>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A7ED6211-94D1-8E63-CF24-940D09D36477}"/>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pic>
        <p:nvPicPr>
          <p:cNvPr id="4" name="Content Placeholder 3" descr="Carte-des-Langues-Regionale-9bcdc.jpg">
            <a:extLst>
              <a:ext uri="{FF2B5EF4-FFF2-40B4-BE49-F238E27FC236}">
                <a16:creationId xmlns:a16="http://schemas.microsoft.com/office/drawing/2014/main" id="{47A20FEB-2361-6DA6-A8BA-912D5488F8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00" y="118907"/>
            <a:ext cx="9067800" cy="10053793"/>
          </a:xfrm>
          <a:prstGeom prst="rect">
            <a:avLst/>
          </a:prstGeom>
        </p:spPr>
      </p:pic>
    </p:spTree>
    <p:extLst>
      <p:ext uri="{BB962C8B-B14F-4D97-AF65-F5344CB8AC3E}">
        <p14:creationId xmlns:p14="http://schemas.microsoft.com/office/powerpoint/2010/main" val="26686737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72461E4-CB3C-39D7-B77D-A1775C3C10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D1838F6-0493-D835-87F6-6FD76CBAD75C}"/>
              </a:ext>
            </a:extLst>
          </p:cNvPr>
          <p:cNvSpPr txBox="1"/>
          <p:nvPr/>
        </p:nvSpPr>
        <p:spPr>
          <a:xfrm>
            <a:off x="10287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3CD4132F-8BD9-BF97-1CE5-755D0D33E545}"/>
              </a:ext>
            </a:extLst>
          </p:cNvPr>
          <p:cNvSpPr txBox="1"/>
          <p:nvPr/>
        </p:nvSpPr>
        <p:spPr>
          <a:xfrm>
            <a:off x="1028700" y="2705100"/>
            <a:ext cx="16116300" cy="5318187"/>
          </a:xfrm>
          <a:prstGeom prst="rect">
            <a:avLst/>
          </a:prstGeom>
        </p:spPr>
        <p:txBody>
          <a:bodyPr wrap="square" lIns="0" tIns="0" rIns="0" bIns="0" rtlCol="0" anchor="t">
            <a:spAutoFit/>
          </a:bodyPr>
          <a:lstStyle/>
          <a:p>
            <a:pPr algn="just">
              <a:lnSpc>
                <a:spcPct val="110000"/>
              </a:lnSpc>
              <a:spcBef>
                <a:spcPct val="0"/>
              </a:spcBef>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Abbé Grégoire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symbole majeur de cette idéologie → ecclésiastique et homme politique français, l'une des principales figures de la Révolution française.  </a:t>
            </a:r>
          </a:p>
          <a:p>
            <a:pPr lvl="0" algn="just">
              <a:lnSpc>
                <a:spcPct val="110000"/>
              </a:lnSpc>
              <a:spcBef>
                <a:spcPct val="0"/>
              </a:spcBef>
              <a:defRPr/>
            </a:pPr>
            <a:endParaRPr lang="fr-FR" sz="3500" dirty="0">
              <a:solidFill>
                <a:srgbClr val="F9FAFD"/>
              </a:solidFill>
              <a:latin typeface="Glacial Indifference" panose="020B0604020202020204" charset="0"/>
            </a:endParaRPr>
          </a:p>
          <a:p>
            <a:pPr lvl="0" algn="just">
              <a:lnSpc>
                <a:spcPct val="110000"/>
              </a:lnSpc>
              <a:spcBef>
                <a:spcPct val="0"/>
              </a:spcBef>
              <a:defRPr/>
            </a:pPr>
            <a:r>
              <a:rPr lang="fr-FR" sz="3500" dirty="0">
                <a:solidFill>
                  <a:srgbClr val="F9FAFD"/>
                </a:solidFill>
                <a:latin typeface="Glacial Indifference" panose="020B0604020202020204" charset="0"/>
              </a:rPr>
              <a:t>À partir de 1793, l’Abbé Grégoire lutte très activement pour l'universalisation de la langue française, objectif qui peut être atteint, selon lui, à travers l'</a:t>
            </a:r>
            <a:r>
              <a:rPr lang="fr-FR" sz="3500" u="sng" dirty="0">
                <a:solidFill>
                  <a:srgbClr val="F9FAFD"/>
                </a:solidFill>
                <a:latin typeface="Glacial Indifference" panose="020B0604020202020204" charset="0"/>
              </a:rPr>
              <a:t>éradication des patois et des langues des communautés minoritaires</a:t>
            </a:r>
            <a:r>
              <a:rPr lang="fr-FR" sz="3500" dirty="0">
                <a:solidFill>
                  <a:srgbClr val="F9FAFD"/>
                </a:solidFill>
                <a:latin typeface="Glacial Indifference" panose="020B0604020202020204" charset="0"/>
              </a:rPr>
              <a:t> (yiddish, créoles).</a:t>
            </a:r>
          </a:p>
          <a:p>
            <a:pPr lvl="0" algn="just">
              <a:lnSpc>
                <a:spcPct val="110000"/>
              </a:lnSpc>
              <a:spcBef>
                <a:spcPct val="0"/>
              </a:spcBef>
              <a:defRPr/>
            </a:pPr>
            <a:r>
              <a:rPr lang="fr-FR" sz="3500" dirty="0">
                <a:solidFill>
                  <a:srgbClr val="F9FAFD"/>
                </a:solidFill>
                <a:latin typeface="Glacial Indifference" panose="020B0604020202020204" charset="0"/>
              </a:rPr>
              <a:t>	↓</a:t>
            </a:r>
          </a:p>
          <a:p>
            <a:pPr lvl="0" algn="just">
              <a:lnSpc>
                <a:spcPct val="110000"/>
              </a:lnSpc>
              <a:spcBef>
                <a:spcPct val="0"/>
              </a:spcBef>
              <a:spcAft>
                <a:spcPts val="600"/>
              </a:spcAft>
              <a:defRPr/>
            </a:pPr>
            <a:r>
              <a:rPr lang="fr-FR" sz="3500" dirty="0">
                <a:solidFill>
                  <a:srgbClr val="F9FAFD"/>
                </a:solidFill>
                <a:latin typeface="Glacial Indifference" panose="020B0604020202020204" charset="0"/>
              </a:rPr>
              <a:t>C’est ainsi qu’il est possible à son avis de « fondre tous les citoyens dans la masse nationale » et de « créer un peuple ». </a:t>
            </a:r>
          </a:p>
        </p:txBody>
      </p:sp>
    </p:spTree>
    <p:extLst>
      <p:ext uri="{BB962C8B-B14F-4D97-AF65-F5344CB8AC3E}">
        <p14:creationId xmlns:p14="http://schemas.microsoft.com/office/powerpoint/2010/main" val="35849979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28B37F7-B0B2-33B4-9968-416AFD9B582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A9B94F9-0E2E-F6C1-70C1-5E068AAF8615}"/>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BFDD396F-BB13-BF1C-2EB2-4C321009FAA3}"/>
              </a:ext>
            </a:extLst>
          </p:cNvPr>
          <p:cNvSpPr txBox="1"/>
          <p:nvPr/>
        </p:nvSpPr>
        <p:spPr>
          <a:xfrm>
            <a:off x="914400" y="2324100"/>
            <a:ext cx="16116300" cy="717375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dirty="0">
                <a:solidFill>
                  <a:srgbClr val="F9FAFD"/>
                </a:solidFill>
                <a:latin typeface="Glacial Indifference" panose="020B0604020202020204" charset="0"/>
              </a:rPr>
              <a:t>1790 → </a:t>
            </a:r>
            <a:r>
              <a:rPr lang="fr-FR" sz="3500" u="sng" dirty="0">
                <a:solidFill>
                  <a:srgbClr val="F9FAFD"/>
                </a:solidFill>
                <a:latin typeface="Glacial Indifference" panose="020B0604020202020204" charset="0"/>
              </a:rPr>
              <a:t>Enquête de l’Abbé Grégoire</a:t>
            </a:r>
            <a:r>
              <a:rPr lang="fr-FR" sz="3500" dirty="0">
                <a:solidFill>
                  <a:srgbClr val="F9FAFD"/>
                </a:solidFill>
                <a:latin typeface="Glacial Indifference" panose="020B0604020202020204" charset="0"/>
              </a:rPr>
              <a:t> relative « aux patois et aux mœurs des gens de la campagne » → premier exemple d’une enquête sociolinguistique → un questionnaire en 43 points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 L’usage de la langue française est-il universel dans votre contrée ?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 Y parle-t-on un ou plusieurs patois ?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 Ce patois varie-t-il beaucoup de village à village ?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 Le parle-t-on dans les villes ?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 Quelle serait l’importance religieuse et politique de détruire entièrement ce patois ? »</a:t>
            </a:r>
          </a:p>
          <a:p>
            <a:pPr marL="0" marR="0" lvl="0" indent="0" algn="just" defTabSz="914400" rtl="0" eaLnBrk="1" fontAlgn="auto" latinLnBrk="0" hangingPunct="1">
              <a:lnSpc>
                <a:spcPct val="110000"/>
              </a:lnSpc>
              <a:spcBef>
                <a:spcPct val="0"/>
              </a:spcBef>
              <a:spcAft>
                <a:spcPts val="600"/>
              </a:spcAft>
              <a:buClrTx/>
              <a:buSzTx/>
              <a:buFontTx/>
              <a:buNone/>
              <a:tabLst/>
              <a:defRPr/>
            </a:pPr>
            <a:endParaRPr lang="fr-FR" sz="35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sng" dirty="0">
                <a:solidFill>
                  <a:srgbClr val="F9FAFD"/>
                </a:solidFill>
                <a:latin typeface="Glacial Indifference" panose="020B0604020202020204" charset="0"/>
              </a:rPr>
              <a:t>Objectif de l’ enquête</a:t>
            </a:r>
            <a:r>
              <a:rPr lang="fr-FR" sz="3500" dirty="0">
                <a:solidFill>
                  <a:srgbClr val="F9FAFD"/>
                </a:solidFill>
                <a:latin typeface="Glacial Indifference" panose="020B0604020202020204" charset="0"/>
              </a:rPr>
              <a:t> : comprendre l’étendue réelle des patois.</a:t>
            </a:r>
          </a:p>
        </p:txBody>
      </p:sp>
    </p:spTree>
    <p:extLst>
      <p:ext uri="{BB962C8B-B14F-4D97-AF65-F5344CB8AC3E}">
        <p14:creationId xmlns:p14="http://schemas.microsoft.com/office/powerpoint/2010/main" val="23250006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940FFA0-BCCA-DC39-AC68-9DEDE18D41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E96ACE-EF43-C243-5C49-E9A76173E82F}"/>
              </a:ext>
            </a:extLst>
          </p:cNvPr>
          <p:cNvSpPr txBox="1"/>
          <p:nvPr/>
        </p:nvSpPr>
        <p:spPr>
          <a:xfrm>
            <a:off x="9525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9591FDDC-AD3B-8AE8-AE72-846882B27315}"/>
              </a:ext>
            </a:extLst>
          </p:cNvPr>
          <p:cNvSpPr txBox="1"/>
          <p:nvPr/>
        </p:nvSpPr>
        <p:spPr>
          <a:xfrm>
            <a:off x="1028700" y="2628900"/>
            <a:ext cx="16116300" cy="599394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1794 → l'abbé Grégoire présente à la Convention nationale son « </a:t>
            </a:r>
            <a:r>
              <a:rPr lang="fr-FR" sz="3500" u="sng" dirty="0">
                <a:solidFill>
                  <a:srgbClr val="F9FAFD"/>
                </a:solidFill>
                <a:latin typeface="Glacial Indifference" panose="020B0604020202020204" charset="0"/>
              </a:rPr>
              <a:t>Rapport sur la Nécessité et les Moyens d'anéantir les Patois et d'universaliser l'Usage de la Langue française</a:t>
            </a:r>
            <a:r>
              <a:rPr lang="fr-FR" sz="3500" dirty="0">
                <a:solidFill>
                  <a:srgbClr val="F9FAFD"/>
                </a:solidFill>
                <a:latin typeface="Glacial Indifference" panose="020B0604020202020204" charset="0"/>
              </a:rPr>
              <a:t> », appelé également "Rapport Grégoire"</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Il n’y a qu’environ quinze départements de l’intérieur où la langue française soit exclusivement parlée. Encore y éprouve-t-elle des altérations sensibles, soit dans la prononciation, soit par l’emploi des termes impropres et surannés […]. Nous n’avons plus de provinces, et nous avons encore environ trente patois qui en rappellent les noms ».</a:t>
            </a:r>
          </a:p>
          <a:p>
            <a:pPr marL="0" marR="0" lvl="0" indent="0" algn="r" defTabSz="914400" rtl="0" eaLnBrk="1" fontAlgn="auto" latinLnBrk="0" hangingPunct="1">
              <a:lnSpc>
                <a:spcPct val="100000"/>
              </a:lnSpc>
              <a:spcBef>
                <a:spcPct val="0"/>
              </a:spcBef>
              <a:spcAft>
                <a:spcPts val="600"/>
              </a:spcAft>
              <a:buClrTx/>
              <a:buSzTx/>
              <a:buFontTx/>
              <a:buNone/>
              <a:tabLst/>
              <a:defRPr/>
            </a:pPr>
            <a:r>
              <a:rPr lang="fr-FR" sz="2800" dirty="0">
                <a:solidFill>
                  <a:srgbClr val="F9FAFD"/>
                </a:solidFill>
                <a:latin typeface="Glacial Indifference" panose="020B0604020202020204" charset="0"/>
              </a:rPr>
              <a:t>Abbé Grégoire, </a:t>
            </a:r>
            <a:r>
              <a:rPr lang="fr-FR" sz="2800" i="1" dirty="0">
                <a:solidFill>
                  <a:srgbClr val="F9FAFD"/>
                </a:solidFill>
                <a:latin typeface="Glacial Indifference" panose="020B0604020202020204" charset="0"/>
              </a:rPr>
              <a:t>Rapport sur la nécessité et les moyens d’anéantir les patois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8196018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FCA872B-C1E6-4AC2-9C47-EFA2ED74D4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CD2EB1B-F6FD-7C65-0B39-1A0237212843}"/>
              </a:ext>
            </a:extLst>
          </p:cNvPr>
          <p:cNvSpPr txBox="1"/>
          <p:nvPr/>
        </p:nvSpPr>
        <p:spPr>
          <a:xfrm>
            <a:off x="10287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12377EE6-BDCA-B206-F8AC-E18863D5F977}"/>
              </a:ext>
            </a:extLst>
          </p:cNvPr>
          <p:cNvSpPr txBox="1"/>
          <p:nvPr/>
        </p:nvSpPr>
        <p:spPr>
          <a:xfrm>
            <a:off x="1028700" y="2781300"/>
            <a:ext cx="16116300" cy="563231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On peut assurer sans exagération qu’au moins six millions de Français, surtout dans les campagnes, ignorent la langue nationale ; qu’un nombre égal est à-peu-près incapable de soutenir une conversation suivie ; qu’en dernier résultat, le nombre de ceux qui la parlent purement n’excède pas trois millions ; et probablement le nombre de ceux qui l’écrivent correctement est encore moindre.</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ct val="0"/>
              </a:spcBef>
              <a:spcAft>
                <a:spcPts val="2400"/>
              </a:spcAft>
              <a:buClrTx/>
              <a:buSzTx/>
              <a:buFontTx/>
              <a:buNone/>
              <a:tabLst/>
              <a:defRPr/>
            </a:pPr>
            <a:r>
              <a:rPr lang="fr-FR" sz="3500" u="sng" dirty="0">
                <a:solidFill>
                  <a:srgbClr val="F9FAFD"/>
                </a:solidFill>
                <a:latin typeface="Glacial Indifference" panose="020B0604020202020204" charset="0"/>
              </a:rPr>
              <a:t>Ainsi, avec trente patois différents, nous sommes encore, pour le langage, à la tour de Babel, tandis que pour la liberté nous formons l’avant-garde des nations</a:t>
            </a:r>
            <a:r>
              <a:rPr lang="fr-FR" sz="3500" dirty="0">
                <a:solidFill>
                  <a:srgbClr val="F9FAFD"/>
                </a:solidFill>
                <a:latin typeface="Glacial Indifference" panose="020B0604020202020204" charset="0"/>
              </a:rPr>
              <a:t> ». </a:t>
            </a:r>
          </a:p>
          <a:p>
            <a:pPr marL="0" marR="0" lvl="0" indent="0" algn="r" defTabSz="914400" rtl="0" eaLnBrk="1" fontAlgn="auto" latinLnBrk="0" hangingPunct="1">
              <a:lnSpc>
                <a:spcPct val="100000"/>
              </a:lnSpc>
              <a:spcBef>
                <a:spcPct val="0"/>
              </a:spcBef>
              <a:spcAft>
                <a:spcPts val="600"/>
              </a:spcAft>
              <a:buClrTx/>
              <a:buSzTx/>
              <a:buFontTx/>
              <a:buNone/>
              <a:tabLst/>
              <a:defRPr/>
            </a:pPr>
            <a:r>
              <a:rPr lang="fr-FR" sz="2800" dirty="0">
                <a:solidFill>
                  <a:srgbClr val="F9FAFD"/>
                </a:solidFill>
                <a:latin typeface="Glacial Indifference" panose="020B0604020202020204" charset="0"/>
              </a:rPr>
              <a:t>Abbé Grégoire, </a:t>
            </a:r>
            <a:r>
              <a:rPr lang="fr-FR" sz="2800" i="1" dirty="0">
                <a:solidFill>
                  <a:srgbClr val="F9FAFD"/>
                </a:solidFill>
                <a:latin typeface="Glacial Indifference" panose="020B0604020202020204" charset="0"/>
              </a:rPr>
              <a:t>Rapport sur la nécessité et les moyens d’anéantir les patois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067221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C50208B-1837-EBDB-5325-783DFE41088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1BB7EC2-3DC5-C629-9468-02961A4E652D}"/>
              </a:ext>
            </a:extLst>
          </p:cNvPr>
          <p:cNvSpPr txBox="1"/>
          <p:nvPr/>
        </p:nvSpPr>
        <p:spPr>
          <a:xfrm>
            <a:off x="10287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74D997F9-A2BB-FF1A-AC25-00BFAF7EE4F9}"/>
              </a:ext>
            </a:extLst>
          </p:cNvPr>
          <p:cNvSpPr txBox="1"/>
          <p:nvPr/>
        </p:nvSpPr>
        <p:spPr>
          <a:xfrm>
            <a:off x="1028700" y="2781300"/>
            <a:ext cx="16116300" cy="599394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Mais au moins on peut </a:t>
            </a:r>
            <a:r>
              <a:rPr lang="fr-FR" sz="3500" u="sng" dirty="0">
                <a:solidFill>
                  <a:srgbClr val="F9FAFD"/>
                </a:solidFill>
                <a:latin typeface="Glacial Indifference" panose="020B0604020202020204" charset="0"/>
              </a:rPr>
              <a:t>uniformer le langage d’une grande nation</a:t>
            </a:r>
            <a:r>
              <a:rPr lang="fr-FR" sz="3500" dirty="0">
                <a:solidFill>
                  <a:srgbClr val="F9FAFD"/>
                </a:solidFill>
                <a:latin typeface="Glacial Indifference" panose="020B0604020202020204" charset="0"/>
              </a:rPr>
              <a:t>, de manière que tous les citoyens qui la composent, puissent sans obstacle se communiquer leurs pensées. Cette entreprise, qui ne fut pleinement exécutée chez aucun peuple, est digne du peuple français, qui centralise toutes les branches de l’organisation sociale, et qui doit être jaloux de consacrer au plutôt, </a:t>
            </a:r>
            <a:r>
              <a:rPr lang="fr-FR" sz="3500" u="sng" dirty="0">
                <a:solidFill>
                  <a:srgbClr val="F9FAFD"/>
                </a:solidFill>
                <a:latin typeface="Glacial Indifference" panose="020B0604020202020204" charset="0"/>
              </a:rPr>
              <a:t>dans une République une et indivisible, l’usage unique et invariable de la langue de la liberté</a:t>
            </a: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Je crois avoir établi que </a:t>
            </a:r>
            <a:r>
              <a:rPr lang="fr-FR" sz="3500" u="sng" dirty="0">
                <a:solidFill>
                  <a:srgbClr val="F9FAFD"/>
                </a:solidFill>
                <a:latin typeface="Glacial Indifference" panose="020B0604020202020204" charset="0"/>
              </a:rPr>
              <a:t>l’unité de l’idiôme est une partie intégrante de la révolution</a:t>
            </a:r>
            <a:r>
              <a:rPr lang="fr-FR" sz="3500" dirty="0">
                <a:solidFill>
                  <a:srgbClr val="F9FAFD"/>
                </a:solidFill>
                <a:latin typeface="Glacial Indifference" panose="020B0604020202020204" charset="0"/>
              </a:rPr>
              <a:t> ».</a:t>
            </a:r>
          </a:p>
          <a:p>
            <a:pPr marL="0" marR="0" lvl="0" indent="0" algn="r" defTabSz="914400" rtl="0" eaLnBrk="1" fontAlgn="auto" latinLnBrk="0" hangingPunct="1">
              <a:lnSpc>
                <a:spcPct val="100000"/>
              </a:lnSpc>
              <a:spcBef>
                <a:spcPct val="0"/>
              </a:spcBef>
              <a:spcAft>
                <a:spcPts val="600"/>
              </a:spcAft>
              <a:buClrTx/>
              <a:buSzTx/>
              <a:buFontTx/>
              <a:buNone/>
              <a:tabLst/>
              <a:defRPr/>
            </a:pPr>
            <a:r>
              <a:rPr lang="fr-FR" sz="2800" dirty="0">
                <a:solidFill>
                  <a:srgbClr val="F9FAFD"/>
                </a:solidFill>
                <a:latin typeface="Glacial Indifference" panose="020B0604020202020204" charset="0"/>
              </a:rPr>
              <a:t>Abbé Grégoire, </a:t>
            </a:r>
            <a:r>
              <a:rPr lang="fr-FR" sz="2800" i="1" dirty="0">
                <a:solidFill>
                  <a:srgbClr val="F9FAFD"/>
                </a:solidFill>
                <a:latin typeface="Glacial Indifference" panose="020B0604020202020204" charset="0"/>
              </a:rPr>
              <a:t>Rapport sur la nécessité et les moyens d’anéantir les patois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3235012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3FF6524-58C8-CEDB-3E50-3F41F159B47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52C7D18-1E8C-5B98-D708-2C6DEC0F1644}"/>
              </a:ext>
            </a:extLst>
          </p:cNvPr>
          <p:cNvSpPr txBox="1"/>
          <p:nvPr/>
        </p:nvSpPr>
        <p:spPr>
          <a:xfrm>
            <a:off x="10287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BCF7859A-C3B5-E6F7-8CC8-548144900AD5}"/>
              </a:ext>
            </a:extLst>
          </p:cNvPr>
          <p:cNvSpPr txBox="1"/>
          <p:nvPr/>
        </p:nvSpPr>
        <p:spPr>
          <a:xfrm>
            <a:off x="1028700" y="2898487"/>
            <a:ext cx="16116300" cy="467820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dirty="0">
                <a:solidFill>
                  <a:srgbClr val="F9FAFD"/>
                </a:solidFill>
                <a:latin typeface="Glacial Indifference" panose="020B0604020202020204" charset="0"/>
              </a:rPr>
              <a:t>Par rapport à l’importance de </a:t>
            </a:r>
            <a:r>
              <a:rPr lang="fr-FR" sz="3500" u="sng" dirty="0">
                <a:solidFill>
                  <a:srgbClr val="F9FAFD"/>
                </a:solidFill>
                <a:latin typeface="Glacial Indifference" panose="020B0604020202020204" charset="0"/>
              </a:rPr>
              <a:t>connaître le français national</a:t>
            </a:r>
            <a:r>
              <a:rPr lang="fr-FR" sz="3500" dirty="0">
                <a:solidFill>
                  <a:srgbClr val="F9FAFD"/>
                </a:solidFill>
                <a:latin typeface="Glacial Indifference" panose="020B0604020202020204" charset="0"/>
              </a:rPr>
              <a:t> au lieu des patois ou des langues minoritaires d’un </a:t>
            </a:r>
            <a:r>
              <a:rPr lang="fr-FR" sz="3500" u="sng" dirty="0">
                <a:solidFill>
                  <a:srgbClr val="F9FAFD"/>
                </a:solidFill>
                <a:latin typeface="Glacial Indifference" panose="020B0604020202020204" charset="0"/>
              </a:rPr>
              <a:t>point de vue légal et juridique</a:t>
            </a:r>
            <a:r>
              <a:rPr lang="fr-FR" sz="3500" dirty="0">
                <a:solidFill>
                  <a:srgbClr val="F9FAFD"/>
                </a:solidFill>
                <a:latin typeface="Glacial Indifference" panose="020B0604020202020204" charset="0"/>
              </a:rPr>
              <a:t>, il affirmait :</a:t>
            </a:r>
          </a:p>
          <a:p>
            <a:pPr marL="0" marR="0" lvl="0" indent="0" algn="just" defTabSz="914400" rtl="0" eaLnBrk="1" fontAlgn="auto" latinLnBrk="0" hangingPunct="1">
              <a:lnSpc>
                <a:spcPct val="110000"/>
              </a:lnSpc>
              <a:spcBef>
                <a:spcPct val="0"/>
              </a:spcBef>
              <a:spcAft>
                <a:spcPts val="3600"/>
              </a:spcAft>
              <a:buClrTx/>
              <a:buSzTx/>
              <a:buFontTx/>
              <a:buNone/>
              <a:tabLst/>
              <a:defRPr/>
            </a:pPr>
            <a:r>
              <a:rPr lang="fr-FR" sz="3500" dirty="0">
                <a:solidFill>
                  <a:srgbClr val="F9FAFD"/>
                </a:solidFill>
                <a:latin typeface="Glacial Indifference" panose="020B0604020202020204" charset="0"/>
              </a:rPr>
              <a:t>« Le peuple doit connoître les lois pour les sanctionner et leur obéir ; et telle étoit l’ignorance de quelques communes dans les premières époques de la révolution, que confondant toutes les notions, associant des idées incohérentes et absurdes, elles s’étoient persuadé que le mot décret signifioit un décret de prise de corps ».</a:t>
            </a:r>
          </a:p>
          <a:p>
            <a:pPr marL="0" marR="0" lvl="0" indent="0" algn="r" defTabSz="914400" rtl="0" eaLnBrk="1" fontAlgn="auto" latinLnBrk="0" hangingPunct="1">
              <a:lnSpc>
                <a:spcPct val="100000"/>
              </a:lnSpc>
              <a:spcBef>
                <a:spcPct val="0"/>
              </a:spcBef>
              <a:spcAft>
                <a:spcPts val="600"/>
              </a:spcAft>
              <a:buClrTx/>
              <a:buSzTx/>
              <a:buFontTx/>
              <a:buNone/>
              <a:tabLst/>
              <a:defRPr/>
            </a:pPr>
            <a:r>
              <a:rPr lang="fr-FR" sz="2800" dirty="0">
                <a:solidFill>
                  <a:srgbClr val="F9FAFD"/>
                </a:solidFill>
                <a:latin typeface="Glacial Indifference" panose="020B0604020202020204" charset="0"/>
              </a:rPr>
              <a:t>Abbé Grégoire, </a:t>
            </a:r>
            <a:r>
              <a:rPr lang="fr-FR" sz="2800" i="1" dirty="0">
                <a:solidFill>
                  <a:srgbClr val="F9FAFD"/>
                </a:solidFill>
                <a:latin typeface="Glacial Indifference" panose="020B0604020202020204" charset="0"/>
              </a:rPr>
              <a:t>Rapport sur la nécessité et les moyens d’anéantir les patois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38495382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8DE0096-F8CD-1E04-FA3E-913055CAF4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94A1178-53CB-DBB8-0CBF-612F7EDB88A6}"/>
              </a:ext>
            </a:extLst>
          </p:cNvPr>
          <p:cNvSpPr txBox="1"/>
          <p:nvPr/>
        </p:nvSpPr>
        <p:spPr>
          <a:xfrm>
            <a:off x="9906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72D8BD23-6532-7410-70C1-903A96EA30E7}"/>
              </a:ext>
            </a:extLst>
          </p:cNvPr>
          <p:cNvSpPr txBox="1"/>
          <p:nvPr/>
        </p:nvSpPr>
        <p:spPr>
          <a:xfrm>
            <a:off x="1028700" y="2705100"/>
            <a:ext cx="16116300" cy="563231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buClrTx/>
              <a:buSzTx/>
              <a:buFontTx/>
              <a:buNone/>
              <a:tabLst/>
              <a:defRPr/>
            </a:pPr>
            <a:r>
              <a:rPr lang="fr-FR" sz="3500" dirty="0">
                <a:solidFill>
                  <a:srgbClr val="F9FAFD"/>
                </a:solidFill>
                <a:latin typeface="Glacial Indifference" panose="020B0604020202020204" charset="0"/>
              </a:rPr>
              <a:t>Au-delà de l’Abbé Grégoire, cette idéologie caractérisait tous les </a:t>
            </a:r>
            <a:r>
              <a:rPr lang="fr-FR" sz="3500" u="sng" dirty="0">
                <a:solidFill>
                  <a:srgbClr val="F9FAFD"/>
                </a:solidFill>
                <a:latin typeface="Glacial Indifference" panose="020B0604020202020204" charset="0"/>
              </a:rPr>
              <a:t>jacobins</a:t>
            </a:r>
            <a:r>
              <a:rPr lang="fr-FR" sz="3500" dirty="0">
                <a:solidFill>
                  <a:srgbClr val="F9FAFD"/>
                </a:solidFill>
                <a:latin typeface="Glacial Indifference" panose="020B0604020202020204" charset="0"/>
              </a:rPr>
              <a:t>, selon lesquels « la langue doit être une et la même pour tous ».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Les </a:t>
            </a:r>
            <a:r>
              <a:rPr lang="fr-FR" sz="3500" u="sng" dirty="0">
                <a:solidFill>
                  <a:srgbClr val="F9FAFD"/>
                </a:solidFill>
                <a:latin typeface="Glacial Indifference" panose="020B0604020202020204" charset="0"/>
              </a:rPr>
              <a:t>girondins</a:t>
            </a:r>
            <a:r>
              <a:rPr lang="fr-FR" sz="3500" dirty="0">
                <a:solidFill>
                  <a:srgbClr val="F9FAFD"/>
                </a:solidFill>
                <a:latin typeface="Glacial Indifference" panose="020B0604020202020204" charset="0"/>
              </a:rPr>
              <a:t> avaient une </a:t>
            </a:r>
            <a:r>
              <a:rPr lang="fr-FR" sz="3500" u="sng" dirty="0">
                <a:solidFill>
                  <a:srgbClr val="F9FAFD"/>
                </a:solidFill>
                <a:latin typeface="Glacial Indifference" panose="020B0604020202020204" charset="0"/>
              </a:rPr>
              <a:t>vision plus régionale et modérée</a:t>
            </a:r>
            <a:r>
              <a:rPr lang="fr-FR" sz="3500" dirty="0">
                <a:solidFill>
                  <a:srgbClr val="F9FAFD"/>
                </a:solidFill>
                <a:latin typeface="Glacial Indifference" panose="020B0604020202020204" charset="0"/>
              </a:rPr>
              <a:t>, mais d’une manière générale cet « état des esprits » était typique à l’époque</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dirty="0">
                <a:solidFill>
                  <a:srgbClr val="F9FAFD"/>
                </a:solidFill>
                <a:latin typeface="Glacial Indifference" panose="020B0604020202020204" charset="0"/>
              </a:rPr>
              <a:t>« </a:t>
            </a:r>
            <a:r>
              <a:rPr lang="fr-FR" sz="3500" u="sng" dirty="0">
                <a:solidFill>
                  <a:srgbClr val="F9FAFD"/>
                </a:solidFill>
                <a:latin typeface="Glacial Indifference" panose="020B0604020202020204" charset="0"/>
              </a:rPr>
              <a:t>l’unification nationale passe par l’unification linguistique</a:t>
            </a:r>
            <a:r>
              <a:rPr lang="fr-FR" sz="3500" dirty="0">
                <a:solidFill>
                  <a:srgbClr val="F9FAFD"/>
                </a:solidFill>
                <a:latin typeface="Glacial Indifference" panose="020B0604020202020204" charset="0"/>
              </a:rPr>
              <a:t> […]. Si l’usage de la bonne langue doit se généraliser, c’est qu’elle garantit le respect de la morale, de la religion, et d’une élégance inséparable de la perfection ». </a:t>
            </a:r>
          </a:p>
          <a:p>
            <a:pPr marL="0" marR="0" lvl="0" indent="0" algn="r" defTabSz="914400" rtl="0" eaLnBrk="1" fontAlgn="auto" latinLnBrk="0" hangingPunct="1">
              <a:lnSpc>
                <a:spcPct val="100000"/>
              </a:lnSpc>
              <a:spcBef>
                <a:spcPct val="0"/>
              </a:spcBef>
              <a:spcAft>
                <a:spcPts val="600"/>
              </a:spcAft>
              <a:buClrTx/>
              <a:buSzTx/>
              <a:buFontTx/>
              <a:buNone/>
              <a:tabLs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270.</a:t>
            </a:r>
          </a:p>
        </p:txBody>
      </p:sp>
    </p:spTree>
    <p:extLst>
      <p:ext uri="{BB962C8B-B14F-4D97-AF65-F5344CB8AC3E}">
        <p14:creationId xmlns:p14="http://schemas.microsoft.com/office/powerpoint/2010/main" val="24094933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D9350C9-622B-FA34-DEFE-304B8BD76F8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12F6EA2-239E-54FF-ECF2-4BF773CD79C5}"/>
              </a:ext>
            </a:extLst>
          </p:cNvPr>
          <p:cNvSpPr txBox="1"/>
          <p:nvPr/>
        </p:nvSpPr>
        <p:spPr>
          <a:xfrm>
            <a:off x="9906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ED89659-3E91-FE9C-5445-48FF2AA48A82}"/>
              </a:ext>
            </a:extLst>
          </p:cNvPr>
          <p:cNvSpPr txBox="1"/>
          <p:nvPr/>
        </p:nvSpPr>
        <p:spPr>
          <a:xfrm>
            <a:off x="1028700" y="2705100"/>
            <a:ext cx="16116300" cy="560409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sng" dirty="0">
                <a:solidFill>
                  <a:srgbClr val="F9FAFD"/>
                </a:solidFill>
                <a:latin typeface="Glacial Indifference" panose="020B0604020202020204" charset="0"/>
              </a:rPr>
              <a:t>5</a:t>
            </a:r>
            <a:r>
              <a:rPr lang="fr-FR" sz="3500" u="sng" baseline="30000" dirty="0">
                <a:solidFill>
                  <a:srgbClr val="F9FAFD"/>
                </a:solidFill>
                <a:latin typeface="Glacial Indifference" panose="020B0604020202020204" charset="0"/>
              </a:rPr>
              <a:t>ème</a:t>
            </a:r>
            <a:r>
              <a:rPr lang="fr-FR" sz="3500" u="sng" dirty="0">
                <a:solidFill>
                  <a:srgbClr val="F9FAFD"/>
                </a:solidFill>
                <a:latin typeface="Glacial Indifference" panose="020B0604020202020204" charset="0"/>
              </a:rPr>
              <a:t> édition du Dictionnaire de l’Académie françoise</a:t>
            </a:r>
            <a:r>
              <a:rPr lang="fr-FR" sz="3500" dirty="0">
                <a:solidFill>
                  <a:srgbClr val="F9FAFD"/>
                </a:solidFill>
                <a:latin typeface="Glacial Indifference" panose="020B0604020202020204" charset="0"/>
              </a:rPr>
              <a:t>, dite « édition révolutionnaire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algn="just">
              <a:lnSpc>
                <a:spcPct val="110000"/>
              </a:lnSpc>
              <a:spcBef>
                <a:spcPct val="0"/>
              </a:spcBef>
              <a:spcAft>
                <a:spcPts val="600"/>
              </a:spcAft>
              <a:defRPr/>
            </a:pPr>
            <a:r>
              <a:rPr lang="fr-FR" sz="3500" dirty="0">
                <a:solidFill>
                  <a:srgbClr val="F9FAFD"/>
                </a:solidFill>
                <a:latin typeface="Glacial Indifference" panose="020B0604020202020204" charset="0"/>
              </a:rPr>
              <a:t>publiée non par des membres de l’Académie, mais par « des Hommes-de-Lettres, que l’Académie Françoise auroit reçus parmi ses Membres, et que la Révolution a comptés parmi ses partisans les plus éclairés », puisque la Convention nationale avait supprimé en 1793 toutes les académies et sociétés littéraires.</a:t>
            </a:r>
          </a:p>
          <a:p>
            <a:pPr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Cette édition contient un </a:t>
            </a:r>
            <a:r>
              <a:rPr lang="fr-FR" sz="3500" u="sng" dirty="0">
                <a:solidFill>
                  <a:srgbClr val="F9FAFD"/>
                </a:solidFill>
                <a:latin typeface="Glacial Indifference" panose="020B0604020202020204" charset="0"/>
              </a:rPr>
              <a:t>Supplément</a:t>
            </a:r>
            <a:r>
              <a:rPr lang="fr-FR" sz="3500" dirty="0">
                <a:solidFill>
                  <a:srgbClr val="F9FAFD"/>
                </a:solidFill>
                <a:latin typeface="Glacial Indifference" panose="020B0604020202020204" charset="0"/>
              </a:rPr>
              <a:t> avec les </a:t>
            </a:r>
            <a:r>
              <a:rPr lang="fr-FR" sz="3500" u="sng" dirty="0">
                <a:solidFill>
                  <a:srgbClr val="F9FAFD"/>
                </a:solidFill>
                <a:latin typeface="Glacial Indifference" panose="020B0604020202020204" charset="0"/>
              </a:rPr>
              <a:t>mots en usage depuis la Révolution </a:t>
            </a:r>
            <a:r>
              <a:rPr lang="fr-FR" sz="3500" dirty="0">
                <a:solidFill>
                  <a:srgbClr val="F9FAFD"/>
                </a:solidFill>
                <a:latin typeface="Glacial Indifference" panose="020B0604020202020204" charset="0"/>
              </a:rPr>
              <a:t>(369 entrées) tels que </a:t>
            </a:r>
            <a:r>
              <a:rPr lang="fr-FR" sz="3500" i="1" dirty="0">
                <a:solidFill>
                  <a:srgbClr val="F9FAFD"/>
                </a:solidFill>
                <a:latin typeface="Glacial Indifference" panose="020B0604020202020204" charset="0"/>
              </a:rPr>
              <a:t>Démocratie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Liberté</a:t>
            </a:r>
            <a:r>
              <a:rPr lang="fr-FR" sz="3500" dirty="0">
                <a:solidFill>
                  <a:srgbClr val="F9FAFD"/>
                </a:solidFill>
                <a:latin typeface="Glacial Indifference" panose="020B0604020202020204" charset="0"/>
              </a:rPr>
              <a:t> et </a:t>
            </a:r>
            <a:r>
              <a:rPr lang="fr-FR" sz="3500" i="1" dirty="0">
                <a:solidFill>
                  <a:srgbClr val="F9FAFD"/>
                </a:solidFill>
                <a:latin typeface="Glacial Indifference" panose="020B0604020202020204" charset="0"/>
              </a:rPr>
              <a:t>Égalité</a:t>
            </a:r>
            <a:r>
              <a:rPr lang="fr-FR" sz="35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5524069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0D8B4F3-085D-3767-5DCC-3FF64822A7B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7456F22-88AD-E1E3-2FDC-F43083AC6D57}"/>
              </a:ext>
            </a:extLst>
          </p:cNvPr>
          <p:cNvSpPr txBox="1"/>
          <p:nvPr/>
        </p:nvSpPr>
        <p:spPr>
          <a:xfrm>
            <a:off x="10287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9D58A498-656D-3C62-9EC3-99BB107A4EB7}"/>
              </a:ext>
            </a:extLst>
          </p:cNvPr>
          <p:cNvSpPr txBox="1"/>
          <p:nvPr/>
        </p:nvSpPr>
        <p:spPr>
          <a:xfrm>
            <a:off x="1028700" y="2898487"/>
            <a:ext cx="15811500" cy="501162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sng" dirty="0">
                <a:solidFill>
                  <a:srgbClr val="F9FAFD"/>
                </a:solidFill>
                <a:latin typeface="Glacial Indifference" panose="020B0604020202020204" charset="0"/>
              </a:rPr>
              <a:t>La Marseillaise</a:t>
            </a:r>
            <a:r>
              <a:rPr lang="fr-FR" sz="3500" dirty="0">
                <a:solidFill>
                  <a:srgbClr val="F9FAFD"/>
                </a:solidFill>
                <a:latin typeface="Glacial Indifference" panose="020B0604020202020204" charset="0"/>
              </a:rPr>
              <a:t> → chant patriotique de la </a:t>
            </a:r>
            <a:r>
              <a:rPr lang="fr-FR" sz="3500" u="sng" dirty="0">
                <a:solidFill>
                  <a:srgbClr val="F9FAFD"/>
                </a:solidFill>
                <a:latin typeface="Glacial Indifference" panose="020B0604020202020204" charset="0"/>
              </a:rPr>
              <a:t>Révolution française</a:t>
            </a:r>
            <a:r>
              <a:rPr lang="fr-FR" sz="3500" dirty="0">
                <a:solidFill>
                  <a:srgbClr val="F9FAFD"/>
                </a:solidFill>
                <a:latin typeface="Glacial Indifference" panose="020B0604020202020204" charset="0"/>
              </a:rPr>
              <a:t> → écrite par Rouget de Lisle, cinq jours après l'entrée en guerre de la France contre l'Autriche*, et adoptée comme </a:t>
            </a:r>
            <a:r>
              <a:rPr lang="fr-FR" sz="3500" u="sng" dirty="0">
                <a:solidFill>
                  <a:srgbClr val="F9FAFD"/>
                </a:solidFill>
                <a:latin typeface="Glacial Indifference" panose="020B0604020202020204" charset="0"/>
              </a:rPr>
              <a:t>hymne national français</a:t>
            </a:r>
            <a:r>
              <a:rPr lang="fr-FR" sz="3500" dirty="0">
                <a:solidFill>
                  <a:srgbClr val="F9FAFD"/>
                </a:solidFill>
                <a:latin typeface="Glacial Indifference" panose="020B0604020202020204" charset="0"/>
              </a:rPr>
              <a:t> par la Convention, le </a:t>
            </a:r>
            <a:r>
              <a:rPr lang="fr-FR" sz="3500" u="sng" dirty="0">
                <a:solidFill>
                  <a:srgbClr val="F9FAFD"/>
                </a:solidFill>
                <a:latin typeface="Glacial Indifference" panose="020B0604020202020204" charset="0"/>
              </a:rPr>
              <a:t>14 juillet 1795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algn="just">
              <a:lnSpc>
                <a:spcPct val="110000"/>
              </a:lnSpc>
              <a:spcBef>
                <a:spcPct val="0"/>
              </a:spcBef>
              <a:spcAft>
                <a:spcPts val="600"/>
              </a:spcAft>
              <a:defRPr/>
            </a:pPr>
            <a:r>
              <a:rPr lang="fr-FR" sz="3500" dirty="0">
                <a:solidFill>
                  <a:srgbClr val="F9FAFD"/>
                </a:solidFill>
                <a:latin typeface="Glacial Indifference" panose="020B0604020202020204" charset="0"/>
              </a:rPr>
              <a:t>remplacée sous Napoléon, en 1804, et puis à nouveau sous le régime de Vichy, entre 1940 et 1944</a:t>
            </a:r>
          </a:p>
          <a:p>
            <a:pPr algn="just">
              <a:lnSpc>
                <a:spcPct val="110000"/>
              </a:lnSpc>
              <a:spcBef>
                <a:spcPct val="0"/>
              </a:spcBef>
              <a:spcAft>
                <a:spcPts val="600"/>
              </a:spcAft>
              <a:defRPr/>
            </a:pPr>
            <a:endParaRPr lang="fr-FR" sz="3500" dirty="0">
              <a:solidFill>
                <a:srgbClr val="F9FAFD"/>
              </a:solidFill>
              <a:latin typeface="Glacial Indifference" panose="020B0604020202020204" charset="0"/>
            </a:endParaRPr>
          </a:p>
          <a:p>
            <a:pPr algn="just">
              <a:lnSpc>
                <a:spcPct val="110000"/>
              </a:lnSpc>
              <a:spcBef>
                <a:spcPct val="0"/>
              </a:spcBef>
              <a:spcAft>
                <a:spcPts val="600"/>
              </a:spcAft>
              <a:defRPr/>
            </a:pPr>
            <a:r>
              <a:rPr lang="fr-FR" sz="3300" dirty="0">
                <a:solidFill>
                  <a:srgbClr val="F9FAFD"/>
                </a:solidFill>
                <a:latin typeface="Glacial Indifference" panose="020B0604020202020204" charset="0"/>
              </a:rPr>
              <a:t>* Déclarée, par le roi Louis XVI, au roi de Bohême et de Hongrie le 20 avril 1792.</a:t>
            </a:r>
          </a:p>
        </p:txBody>
      </p:sp>
    </p:spTree>
    <p:extLst>
      <p:ext uri="{BB962C8B-B14F-4D97-AF65-F5344CB8AC3E}">
        <p14:creationId xmlns:p14="http://schemas.microsoft.com/office/powerpoint/2010/main" val="25071241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0161F62-EF2D-9F56-9355-B0F38ADEFE4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7B6AA02-D255-B969-A8F7-83CA7B6056A9}"/>
              </a:ext>
            </a:extLst>
          </p:cNvPr>
          <p:cNvSpPr txBox="1"/>
          <p:nvPr/>
        </p:nvSpPr>
        <p:spPr>
          <a:xfrm>
            <a:off x="10287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Petite digression sur </a:t>
            </a:r>
            <a:r>
              <a:rPr kumimoji="0" lang="fr-FR" sz="80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Marseillaise</a:t>
            </a:r>
            <a:endParaRPr kumimoji="0" lang="fr-FR" sz="4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E227B4E1-46E4-7D2D-D20F-42EBA024A658}"/>
              </a:ext>
            </a:extLst>
          </p:cNvPr>
          <p:cNvSpPr txBox="1"/>
          <p:nvPr/>
        </p:nvSpPr>
        <p:spPr>
          <a:xfrm>
            <a:off x="1066800" y="2713077"/>
            <a:ext cx="15811500" cy="592880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3600"/>
              </a:spcAft>
              <a:buClrTx/>
              <a:buSzTx/>
              <a:buFontTx/>
              <a:buNone/>
              <a:tabLst/>
              <a:defRPr/>
            </a:pPr>
            <a:r>
              <a:rPr lang="fr-FR" sz="3600" u="sng" dirty="0">
                <a:solidFill>
                  <a:srgbClr val="F9FAFD"/>
                </a:solidFill>
                <a:latin typeface="Glacial Indifference" panose="020B0604020202020204" charset="0"/>
              </a:rPr>
              <a:t>Statut juridique de La Marseillaise</a:t>
            </a:r>
            <a:endParaRPr lang="fr-FR" sz="3600" dirty="0">
              <a:solidFill>
                <a:srgbClr val="F9FAFD"/>
              </a:solidFill>
              <a:latin typeface="Glacial Indifference" panose="020B0604020202020204" charset="0"/>
            </a:endParaRPr>
          </a:p>
          <a:p>
            <a:pPr algn="just">
              <a:lnSpc>
                <a:spcPct val="110000"/>
              </a:lnSpc>
              <a:spcBef>
                <a:spcPct val="0"/>
              </a:spcBef>
              <a:spcAft>
                <a:spcPts val="600"/>
              </a:spcAft>
              <a:defRPr/>
            </a:pPr>
            <a:r>
              <a:rPr lang="fr-FR" sz="3500" dirty="0">
                <a:solidFill>
                  <a:srgbClr val="F9FAFD"/>
                </a:solidFill>
                <a:latin typeface="Glacial Indifference" panose="020B0604020202020204" charset="0"/>
              </a:rPr>
              <a:t>Son </a:t>
            </a:r>
            <a:r>
              <a:rPr lang="fr-FR" sz="3500" u="sng" dirty="0">
                <a:solidFill>
                  <a:srgbClr val="F9FAFD"/>
                </a:solidFill>
                <a:latin typeface="Glacial Indifference" panose="020B0604020202020204" charset="0"/>
              </a:rPr>
              <a:t>statut d’hymne national</a:t>
            </a:r>
            <a:r>
              <a:rPr lang="fr-FR" sz="3500" dirty="0">
                <a:solidFill>
                  <a:srgbClr val="F9FAFD"/>
                </a:solidFill>
                <a:latin typeface="Glacial Indifference" panose="020B0604020202020204" charset="0"/>
              </a:rPr>
              <a:t> est confirmé dans </a:t>
            </a:r>
            <a:r>
              <a:rPr lang="fr-FR" sz="3500" u="sng" dirty="0">
                <a:solidFill>
                  <a:srgbClr val="F9FAFD"/>
                </a:solidFill>
                <a:latin typeface="Glacial Indifference" panose="020B0604020202020204" charset="0"/>
              </a:rPr>
              <a:t>l</a:t>
            </a: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’article 2 de la Constitution de 1946</a:t>
            </a:r>
            <a:r>
              <a:rPr lang="fr-FR" sz="3500" dirty="0">
                <a:solidFill>
                  <a:srgbClr val="F9FAFD"/>
                </a:solidFill>
                <a:latin typeface="Glacial Indifference" panose="020B0604020202020204" charset="0"/>
              </a:rPr>
              <a:t> qui institue la IV</a:t>
            </a:r>
            <a:r>
              <a:rPr lang="fr-FR" sz="3500" baseline="30000" dirty="0">
                <a:solidFill>
                  <a:srgbClr val="F9FAFD"/>
                </a:solidFill>
                <a:latin typeface="Glacial Indifference" panose="020B0604020202020204" charset="0"/>
              </a:rPr>
              <a:t>e</a:t>
            </a:r>
            <a:r>
              <a:rPr lang="fr-FR" sz="3500" dirty="0">
                <a:solidFill>
                  <a:srgbClr val="F9FAFD"/>
                </a:solidFill>
                <a:latin typeface="Glacial Indifference" panose="020B0604020202020204" charset="0"/>
              </a:rPr>
              <a:t> République française, et également dans </a:t>
            </a:r>
            <a:r>
              <a:rPr lang="fr-FR" sz="3500" u="sng" dirty="0">
                <a:solidFill>
                  <a:schemeClr val="bg1"/>
                </a:solidFill>
                <a:latin typeface="Glacial Indifference" panose="020B0604020202020204" charset="0"/>
                <a:hlinkClick r:id="rId4">
                  <a:extLst>
                    <a:ext uri="{A12FA001-AC4F-418D-AE19-62706E023703}">
                      <ahyp:hlinkClr xmlns:ahyp="http://schemas.microsoft.com/office/drawing/2018/hyperlinkcolor" val="tx"/>
                    </a:ext>
                  </a:extLst>
                </a:hlinkClick>
              </a:rPr>
              <a:t>l’article 2 de la Constitution de 1958</a:t>
            </a:r>
            <a:r>
              <a:rPr lang="fr-FR" sz="3500" dirty="0">
                <a:solidFill>
                  <a:srgbClr val="F9FAFD"/>
                </a:solidFill>
                <a:latin typeface="Glacial Indifference" panose="020B0604020202020204" charset="0"/>
              </a:rPr>
              <a:t> qui institue la V</a:t>
            </a:r>
            <a:r>
              <a:rPr lang="fr-FR" sz="3500" baseline="30000" dirty="0">
                <a:solidFill>
                  <a:srgbClr val="F9FAFD"/>
                </a:solidFill>
                <a:latin typeface="Glacial Indifference" panose="020B0604020202020204" charset="0"/>
              </a:rPr>
              <a:t>e </a:t>
            </a:r>
            <a:r>
              <a:rPr lang="fr-FR" sz="3500" dirty="0">
                <a:solidFill>
                  <a:srgbClr val="F9FAFD"/>
                </a:solidFill>
                <a:latin typeface="Glacial Indifference" panose="020B0604020202020204" charset="0"/>
              </a:rPr>
              <a:t>République française.</a:t>
            </a:r>
          </a:p>
          <a:p>
            <a:pPr algn="just">
              <a:lnSpc>
                <a:spcPct val="110000"/>
              </a:lnSpc>
              <a:spcBef>
                <a:spcPct val="0"/>
              </a:spcBef>
              <a:spcAft>
                <a:spcPts val="600"/>
              </a:spcAft>
              <a:defRPr/>
            </a:pPr>
            <a:endParaRPr lang="fr-FR" sz="3500" dirty="0">
              <a:solidFill>
                <a:srgbClr val="F9FAFD"/>
              </a:solidFill>
              <a:latin typeface="Glacial Indifference" panose="020B0604020202020204" charset="0"/>
            </a:endParaRPr>
          </a:p>
          <a:p>
            <a:pPr algn="just">
              <a:lnSpc>
                <a:spcPct val="110000"/>
              </a:lnSpc>
              <a:spcBef>
                <a:spcPct val="0"/>
              </a:spcBef>
              <a:spcAft>
                <a:spcPts val="600"/>
              </a:spcAft>
              <a:defRPr/>
            </a:pPr>
            <a:r>
              <a:rPr lang="fr-FR" sz="3500" dirty="0">
                <a:solidFill>
                  <a:srgbClr val="F9FAFD"/>
                </a:solidFill>
                <a:latin typeface="Glacial Indifference" panose="020B0604020202020204" charset="0"/>
              </a:rPr>
              <a:t>2003 → avec un amendement à la LOPSI, Loi d’Orientation et de Programmation pour la Sécurité Intérieure, le </a:t>
            </a:r>
            <a:r>
              <a:rPr lang="fr-FR" sz="3500" u="sng" dirty="0">
                <a:solidFill>
                  <a:srgbClr val="F9FAFD"/>
                </a:solidFill>
                <a:latin typeface="Glacial Indifference" panose="020B0604020202020204" charset="0"/>
              </a:rPr>
              <a:t>délit d’"outrage" au drapeau français et à l'hymne national</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La Marseillaise</a:t>
            </a:r>
            <a:r>
              <a:rPr lang="fr-FR" sz="3500" dirty="0">
                <a:solidFill>
                  <a:srgbClr val="F9FAFD"/>
                </a:solidFill>
                <a:latin typeface="Glacial Indifference" panose="020B0604020202020204" charset="0"/>
              </a:rPr>
              <a:t>, est créé → délit sanctionné par 6 mois de prison et 7 500 euros d'amende. </a:t>
            </a:r>
          </a:p>
        </p:txBody>
      </p:sp>
    </p:spTree>
    <p:extLst>
      <p:ext uri="{BB962C8B-B14F-4D97-AF65-F5344CB8AC3E}">
        <p14:creationId xmlns:p14="http://schemas.microsoft.com/office/powerpoint/2010/main" val="402897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2BD198B-1B1B-DE58-29AD-90B00C9292E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41CDC82-D5A3-460A-B4ED-CE669CB2E437}"/>
              </a:ext>
            </a:extLst>
          </p:cNvPr>
          <p:cNvSpPr txBox="1"/>
          <p:nvPr/>
        </p:nvSpPr>
        <p:spPr>
          <a:xfrm>
            <a:off x="1028700" y="1058638"/>
            <a:ext cx="12839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 </a:t>
            </a:r>
          </a:p>
        </p:txBody>
      </p:sp>
      <p:sp>
        <p:nvSpPr>
          <p:cNvPr id="3" name="TextBox 3">
            <a:extLst>
              <a:ext uri="{FF2B5EF4-FFF2-40B4-BE49-F238E27FC236}">
                <a16:creationId xmlns:a16="http://schemas.microsoft.com/office/drawing/2014/main" id="{15BD1641-0E66-6389-6DEA-E8452CF168E0}"/>
              </a:ext>
            </a:extLst>
          </p:cNvPr>
          <p:cNvSpPr txBox="1"/>
          <p:nvPr/>
        </p:nvSpPr>
        <p:spPr>
          <a:xfrm>
            <a:off x="1066800" y="2857500"/>
            <a:ext cx="16230600" cy="6389057"/>
          </a:xfrm>
          <a:prstGeom prst="rect">
            <a:avLst/>
          </a:prstGeom>
        </p:spPr>
        <p:txBody>
          <a:bodyPr wrap="square" lIns="0" tIns="0" rIns="0" bIns="0" rtlCol="0" anchor="t">
            <a:spAutoFit/>
          </a:bodyPr>
          <a:lstStyle/>
          <a:p>
            <a:pPr lvl="0" algn="just">
              <a:lnSpc>
                <a:spcPct val="110000"/>
              </a:lnSpc>
              <a:spcBef>
                <a:spcPct val="0"/>
              </a:spcBef>
            </a:pPr>
            <a:r>
              <a:rPr lang="fr-FR" sz="3600" u="sng" dirty="0">
                <a:solidFill>
                  <a:srgbClr val="F9FAFD"/>
                </a:solidFill>
                <a:latin typeface="Glacial Indifference" panose="020B0604020202020204" charset="0"/>
              </a:rPr>
              <a:t>Concile de Tours en 813</a:t>
            </a:r>
            <a:r>
              <a:rPr lang="fr-FR" sz="3600" u="none" dirty="0">
                <a:solidFill>
                  <a:srgbClr val="F9FAFD"/>
                </a:solidFill>
                <a:latin typeface="Glacial Indifference" panose="020B0604020202020204" charset="0"/>
              </a:rPr>
              <a:t> : le </a:t>
            </a:r>
            <a:r>
              <a:rPr lang="fr-FR" sz="3600" u="sng" dirty="0">
                <a:solidFill>
                  <a:srgbClr val="F9FAFD"/>
                </a:solidFill>
                <a:latin typeface="Glacial Indifference" panose="020B0604020202020204" charset="0"/>
              </a:rPr>
              <a:t>latin</a:t>
            </a:r>
            <a:r>
              <a:rPr lang="fr-FR" sz="3600" u="none" dirty="0">
                <a:solidFill>
                  <a:srgbClr val="F9FAFD"/>
                </a:solidFill>
                <a:latin typeface="Glacial Indifference" panose="020B0604020202020204" charset="0"/>
              </a:rPr>
              <a:t> n’était parlé que par les intellectuels et les membres du clergé → les évêques demandent aux prêtres de parler aux fidèles soit en </a:t>
            </a:r>
            <a:r>
              <a:rPr lang="fr-FR" sz="3600" i="1" u="sng" dirty="0">
                <a:solidFill>
                  <a:srgbClr val="F9FAFD"/>
                </a:solidFill>
                <a:latin typeface="Glacial Indifference" panose="020B0604020202020204" charset="0"/>
              </a:rPr>
              <a:t>tudesque</a:t>
            </a:r>
            <a:r>
              <a:rPr lang="fr-FR" sz="3600" dirty="0">
                <a:solidFill>
                  <a:srgbClr val="F9FAFD"/>
                </a:solidFill>
                <a:latin typeface="Glacial Indifference" panose="020B0604020202020204" charset="0"/>
              </a:rPr>
              <a:t> (germanique) </a:t>
            </a:r>
            <a:r>
              <a:rPr lang="fr-FR" sz="3600" u="none" dirty="0">
                <a:solidFill>
                  <a:srgbClr val="F9FAFD"/>
                </a:solidFill>
                <a:latin typeface="Glacial Indifference" panose="020B0604020202020204" charset="0"/>
              </a:rPr>
              <a:t>soit en </a:t>
            </a:r>
            <a:r>
              <a:rPr lang="fr-FR" sz="3600" i="1" u="sng" dirty="0">
                <a:solidFill>
                  <a:srgbClr val="F9FAFD"/>
                </a:solidFill>
                <a:latin typeface="Glacial Indifference" panose="020B0604020202020204" charset="0"/>
              </a:rPr>
              <a:t>lingua romana rustica</a:t>
            </a:r>
            <a:r>
              <a:rPr lang="fr-FR" sz="3600" dirty="0">
                <a:solidFill>
                  <a:srgbClr val="F9FAFD"/>
                </a:solidFill>
                <a:latin typeface="Glacial Indifference" panose="020B0604020202020204" charset="0"/>
              </a:rPr>
              <a:t> (langue romane rustique)*</a:t>
            </a:r>
            <a:endParaRPr lang="fr-FR" sz="3600" i="1" u="sng"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algn="just">
              <a:lnSpc>
                <a:spcPct val="110000"/>
              </a:lnSpc>
              <a:spcBef>
                <a:spcPct val="0"/>
              </a:spcBef>
            </a:pPr>
            <a:r>
              <a:rPr lang="fr-FR" sz="3600" u="sng" dirty="0">
                <a:solidFill>
                  <a:srgbClr val="F9FAFD"/>
                </a:solidFill>
                <a:latin typeface="Glacial Indifference" panose="020B0604020202020204" charset="0"/>
              </a:rPr>
              <a:t>date de naissance du français</a:t>
            </a:r>
            <a:r>
              <a:rPr lang="fr-FR" sz="3600" u="none" dirty="0">
                <a:solidFill>
                  <a:srgbClr val="F9FAFD"/>
                </a:solidFill>
                <a:latin typeface="Glacial Indifference" panose="020B0604020202020204" charset="0"/>
              </a:rPr>
              <a:t> → pour la première fois, cette langue romane </a:t>
            </a:r>
            <a:r>
              <a:rPr lang="fr-FR" sz="3600" dirty="0">
                <a:solidFill>
                  <a:srgbClr val="F9FAFD"/>
                </a:solidFill>
                <a:latin typeface="Glacial Indifference" panose="020B0604020202020204" charset="0"/>
              </a:rPr>
              <a:t>utilisée pour la communication courante</a:t>
            </a:r>
            <a:r>
              <a:rPr lang="fr-FR" sz="3600" u="none" dirty="0">
                <a:solidFill>
                  <a:srgbClr val="F9FAFD"/>
                </a:solidFill>
                <a:latin typeface="Glacial Indifference" panose="020B0604020202020204" charset="0"/>
              </a:rPr>
              <a:t> commence à être employée par les clercs à l’écrit aussi et à remplacer le latin</a:t>
            </a:r>
            <a:endParaRPr lang="fr-FR" sz="3000" u="none" dirty="0">
              <a:solidFill>
                <a:srgbClr val="F9FAFD"/>
              </a:solidFill>
              <a:latin typeface="Glacial Indifference" panose="020B0604020202020204" charset="0"/>
            </a:endParaRPr>
          </a:p>
          <a:p>
            <a:pPr algn="just">
              <a:spcBef>
                <a:spcPct val="0"/>
              </a:spcBef>
            </a:pPr>
            <a:endParaRPr lang="fr-FR" sz="3000" dirty="0">
              <a:solidFill>
                <a:srgbClr val="F9FAFD"/>
              </a:solidFill>
              <a:latin typeface="Glacial Indifference" panose="020B0604020202020204" charset="0"/>
            </a:endParaRPr>
          </a:p>
          <a:p>
            <a:pPr algn="just">
              <a:spcBef>
                <a:spcPct val="0"/>
              </a:spcBef>
            </a:pPr>
            <a:endParaRPr lang="fr-FR" sz="3000" dirty="0">
              <a:solidFill>
                <a:srgbClr val="F9FAFD"/>
              </a:solidFill>
              <a:latin typeface="Glacial Indifference" panose="020B0604020202020204" charset="0"/>
            </a:endParaRPr>
          </a:p>
          <a:p>
            <a:pPr algn="just">
              <a:lnSpc>
                <a:spcPts val="4737"/>
              </a:lnSpc>
              <a:spcBef>
                <a:spcPct val="0"/>
              </a:spcBef>
            </a:pPr>
            <a:r>
              <a:rPr lang="fr-FR" sz="3600" i="1" dirty="0">
                <a:solidFill>
                  <a:srgbClr val="F9FAFD"/>
                </a:solidFill>
                <a:latin typeface="Glacial Indifference" panose="020B0604020202020204" charset="0"/>
              </a:rPr>
              <a:t>* </a:t>
            </a:r>
            <a:r>
              <a:rPr lang="fr-FR" sz="3600" i="1" u="none" dirty="0">
                <a:solidFill>
                  <a:srgbClr val="F9FAFD"/>
                </a:solidFill>
                <a:latin typeface="Glacial Indifference" panose="020B0604020202020204" charset="0"/>
              </a:rPr>
              <a:t>L</a:t>
            </a:r>
            <a:r>
              <a:rPr lang="fr-FR" sz="3600" i="1" dirty="0">
                <a:solidFill>
                  <a:srgbClr val="F9FAFD"/>
                </a:solidFill>
                <a:latin typeface="Glacial Indifference" panose="020B0604020202020204" charset="0"/>
              </a:rPr>
              <a:t>ingua romana rustica</a:t>
            </a:r>
            <a:r>
              <a:rPr lang="fr-FR" sz="3600" dirty="0">
                <a:solidFill>
                  <a:srgbClr val="F9FAFD"/>
                </a:solidFill>
                <a:latin typeface="Glacial Indifference" panose="020B0604020202020204" charset="0"/>
              </a:rPr>
              <a:t> → le terme </a:t>
            </a:r>
            <a:r>
              <a:rPr lang="fr-FR" sz="3600" i="1" dirty="0">
                <a:solidFill>
                  <a:srgbClr val="F9FAFD"/>
                </a:solidFill>
                <a:latin typeface="Glacial Indifference" panose="020B0604020202020204" charset="0"/>
              </a:rPr>
              <a:t>français</a:t>
            </a:r>
            <a:r>
              <a:rPr lang="fr-FR" sz="3600" dirty="0">
                <a:solidFill>
                  <a:srgbClr val="F9FAFD"/>
                </a:solidFill>
                <a:latin typeface="Glacial Indifference" panose="020B0604020202020204" charset="0"/>
              </a:rPr>
              <a:t> n’existait pas encore </a:t>
            </a:r>
          </a:p>
        </p:txBody>
      </p:sp>
      <p:grpSp>
        <p:nvGrpSpPr>
          <p:cNvPr id="7" name="Group 7">
            <a:extLst>
              <a:ext uri="{FF2B5EF4-FFF2-40B4-BE49-F238E27FC236}">
                <a16:creationId xmlns:a16="http://schemas.microsoft.com/office/drawing/2014/main" id="{EF913070-831C-9F07-B88F-95EC2772014E}"/>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A588FBA7-71E6-F68F-A154-AE347288592C}"/>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CD45B038-7451-AF7A-0633-AB04047CCC65}"/>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extLst>
      <p:ext uri="{BB962C8B-B14F-4D97-AF65-F5344CB8AC3E}">
        <p14:creationId xmlns:p14="http://schemas.microsoft.com/office/powerpoint/2010/main" val="7892268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C0A3FE8-5C98-216D-CBA0-E2D9DE3AD58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8B09AA7-0CB8-ADCB-DCE5-FC5DC71D5BB8}"/>
              </a:ext>
            </a:extLst>
          </p:cNvPr>
          <p:cNvSpPr txBox="1"/>
          <p:nvPr/>
        </p:nvSpPr>
        <p:spPr>
          <a:xfrm>
            <a:off x="9144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Petite digression sur </a:t>
            </a:r>
            <a:r>
              <a:rPr kumimoji="0" lang="fr-FR" sz="80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Marseillaise</a:t>
            </a:r>
            <a:endParaRPr kumimoji="0" lang="fr-FR" sz="4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989FDB49-B08F-047A-25DC-96610DCA0DF4}"/>
              </a:ext>
            </a:extLst>
          </p:cNvPr>
          <p:cNvSpPr txBox="1"/>
          <p:nvPr/>
        </p:nvSpPr>
        <p:spPr>
          <a:xfrm>
            <a:off x="990600" y="2247900"/>
            <a:ext cx="16268700" cy="671209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buClrTx/>
              <a:buSzTx/>
              <a:buFontTx/>
              <a:buNone/>
              <a:tabLst/>
              <a:defRPr/>
            </a:pPr>
            <a:r>
              <a:rPr lang="fr-FR" sz="3500" dirty="0">
                <a:solidFill>
                  <a:srgbClr val="F9FAFD"/>
                </a:solidFill>
                <a:latin typeface="Glacial Indifference" panose="020B0604020202020204" charset="0"/>
              </a:rPr>
              <a:t>Cela a entraîné une vague de protestations de la part de citoyens et d'associations de défense des droits de l'homme, qui considéraient cette mesure comme une atteinte manifeste à la liberté d'expression et critiquaient le flou autour du mot </a:t>
            </a:r>
            <a:r>
              <a:rPr lang="fr-FR" sz="3500" i="1" dirty="0">
                <a:solidFill>
                  <a:srgbClr val="F9FAFD"/>
                </a:solidFill>
                <a:latin typeface="Glacial Indifference" panose="020B0604020202020204" charset="0"/>
              </a:rPr>
              <a:t>outrage</a:t>
            </a:r>
            <a:endParaRPr lang="fr-FR" sz="35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dirty="0">
                <a:solidFill>
                  <a:srgbClr val="F9FAFD"/>
                </a:solidFill>
                <a:latin typeface="Glacial Indifference" panose="020B0604020202020204" charset="0"/>
              </a:rPr>
              <a:t>Le Conseil constitutionnel a donc circonscrit les champs d'application de cette loi, en excluant certains actes relevant de la liberté d’expression, à condition que ces initiatives soient autorisées par les autorités publiques</a:t>
            </a:r>
          </a:p>
          <a:p>
            <a:pPr marL="0" marR="0" lvl="0" indent="0" algn="just" defTabSz="914400" rtl="0" eaLnBrk="1" fontAlgn="auto" latinLnBrk="0" hangingPunct="1">
              <a:lnSpc>
                <a:spcPct val="110000"/>
              </a:lnSpc>
              <a:spcBef>
                <a:spcPct val="0"/>
              </a:spcBef>
              <a:buClrTx/>
              <a:buSzTx/>
              <a:buFontTx/>
              <a:buNone/>
              <a:tabLst/>
              <a:defRPr/>
            </a:pPr>
            <a:endParaRPr lang="fr-FR" sz="35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buClrTx/>
              <a:buSzTx/>
              <a:buFontTx/>
              <a:buNone/>
              <a:tabLst/>
              <a:defRPr/>
            </a:pPr>
            <a:r>
              <a:rPr lang="fr-FR" sz="3500" dirty="0">
                <a:solidFill>
                  <a:srgbClr val="F9FAFD"/>
                </a:solidFill>
                <a:latin typeface="Glacial Indifference" panose="020B0604020202020204" charset="0"/>
              </a:rPr>
              <a:t>En outre, à partir de 1988, </a:t>
            </a:r>
            <a:r>
              <a:rPr lang="fr-FR" sz="3500" u="sng" dirty="0">
                <a:solidFill>
                  <a:srgbClr val="F9FAFD"/>
                </a:solidFill>
                <a:latin typeface="Glacial Indifference" panose="020B0604020202020204" charset="0"/>
              </a:rPr>
              <a:t>l'utilisation de l'hymne est interdite dans les clips vidéo des campagnes politiques</a:t>
            </a:r>
            <a:r>
              <a:rPr lang="fr-FR" sz="3500" dirty="0">
                <a:solidFill>
                  <a:srgbClr val="F9FAFD"/>
                </a:solidFill>
                <a:latin typeface="Glacial Indifference" panose="020B0604020202020204" charset="0"/>
              </a:rPr>
              <a:t>, afin d'éviter son instrumentalisation</a:t>
            </a:r>
          </a:p>
        </p:txBody>
      </p:sp>
    </p:spTree>
    <p:extLst>
      <p:ext uri="{BB962C8B-B14F-4D97-AF65-F5344CB8AC3E}">
        <p14:creationId xmlns:p14="http://schemas.microsoft.com/office/powerpoint/2010/main" val="3315442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A7C5AC7-9B26-4A74-00EC-CF75FCEFC2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1EA153A-774C-A28E-EE09-2E065F3BE733}"/>
              </a:ext>
            </a:extLst>
          </p:cNvPr>
          <p:cNvSpPr txBox="1"/>
          <p:nvPr/>
        </p:nvSpPr>
        <p:spPr>
          <a:xfrm>
            <a:off x="8763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Petite digression sur </a:t>
            </a:r>
            <a:r>
              <a:rPr kumimoji="0" lang="fr-FR" sz="80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Marseillaise</a:t>
            </a:r>
            <a:endParaRPr kumimoji="0" lang="fr-FR" sz="4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90C4A119-38A3-CD71-AC57-ADCFEA4B7D6A}"/>
              </a:ext>
            </a:extLst>
          </p:cNvPr>
          <p:cNvSpPr txBox="1"/>
          <p:nvPr/>
        </p:nvSpPr>
        <p:spPr>
          <a:xfrm>
            <a:off x="914400" y="2933700"/>
            <a:ext cx="16459200" cy="146193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3000"/>
              </a:spcAft>
              <a:buClrTx/>
              <a:buSzTx/>
              <a:buFontTx/>
              <a:buNone/>
              <a:tabLst/>
              <a:defRPr/>
            </a:pPr>
            <a:r>
              <a:rPr lang="fr-FR" sz="3500" dirty="0">
                <a:solidFill>
                  <a:srgbClr val="F9FAFD"/>
                </a:solidFill>
                <a:latin typeface="Glacial Indifference" panose="020B0604020202020204" charset="0"/>
              </a:rPr>
              <a:t>La valeur idéologique de l’hymne national, un symbole majeur du pays</a:t>
            </a:r>
          </a:p>
          <a:p>
            <a:pPr marL="0" marR="0" lvl="0" indent="0" algn="just" defTabSz="914400" rtl="0" eaLnBrk="1" fontAlgn="auto" latinLnBrk="0" hangingPunct="1">
              <a:lnSpc>
                <a:spcPct val="100000"/>
              </a:lnSpc>
              <a:spcBef>
                <a:spcPct val="0"/>
              </a:spcBef>
              <a:buClrTx/>
              <a:buSzTx/>
              <a:buFontTx/>
              <a:buNone/>
              <a:tabLst/>
              <a:defRPr/>
            </a:pPr>
            <a:r>
              <a:rPr lang="fr-FR" sz="35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https://youtu.be/cLls4XcGdsQ</a:t>
            </a:r>
            <a:r>
              <a:rPr lang="fr-FR" sz="3500" dirty="0">
                <a:solidFill>
                  <a:schemeClr val="bg1"/>
                </a:solidFill>
                <a:latin typeface="Glacial Indifference" panose="020B0604020202020204" charset="0"/>
              </a:rPr>
              <a:t> </a:t>
            </a:r>
          </a:p>
        </p:txBody>
      </p:sp>
    </p:spTree>
    <p:extLst>
      <p:ext uri="{BB962C8B-B14F-4D97-AF65-F5344CB8AC3E}">
        <p14:creationId xmlns:p14="http://schemas.microsoft.com/office/powerpoint/2010/main" val="24538725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80F9EB2-B71A-A0A3-6D8D-3B12B9FB600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8690DCD-707D-F35A-44FA-FA544C79450E}"/>
              </a:ext>
            </a:extLst>
          </p:cNvPr>
          <p:cNvSpPr txBox="1"/>
          <p:nvPr/>
        </p:nvSpPr>
        <p:spPr>
          <a:xfrm>
            <a:off x="838200" y="1652786"/>
            <a:ext cx="16802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lang="fr-FR" sz="8000" dirty="0">
                <a:solidFill>
                  <a:srgbClr val="F9FAFD"/>
                </a:solidFill>
                <a:latin typeface="Glacial Indifference" panose="020B0604020202020204" charset="0"/>
              </a:rPr>
              <a:t>Le français moderne (</a:t>
            </a:r>
            <a:r>
              <a:rPr lang="fr-FR" sz="6000" dirty="0">
                <a:solidFill>
                  <a:srgbClr val="F9FAFD"/>
                </a:solidFill>
                <a:latin typeface="Glacial Indifference" panose="020B0604020202020204" charset="0"/>
              </a:rPr>
              <a:t>XIX</a:t>
            </a:r>
            <a:r>
              <a:rPr lang="fr-FR" sz="6000" baseline="30000" dirty="0">
                <a:solidFill>
                  <a:srgbClr val="F9FAFD"/>
                </a:solidFill>
                <a:latin typeface="Glacial Indifference" panose="020B0604020202020204" charset="0"/>
              </a:rPr>
              <a:t>ème</a:t>
            </a:r>
            <a:r>
              <a:rPr lang="fr-FR" sz="6000" dirty="0">
                <a:solidFill>
                  <a:srgbClr val="F9FAFD"/>
                </a:solidFill>
                <a:latin typeface="Glacial Indifference" panose="020B0604020202020204" charset="0"/>
              </a:rPr>
              <a:t> - XX</a:t>
            </a:r>
            <a:r>
              <a:rPr lang="fr-FR" sz="6000" baseline="30000" dirty="0">
                <a:solidFill>
                  <a:srgbClr val="F9FAFD"/>
                </a:solidFill>
                <a:latin typeface="Glacial Indifference" panose="020B0604020202020204" charset="0"/>
              </a:rPr>
              <a:t>ème </a:t>
            </a:r>
            <a:r>
              <a:rPr lang="fr-FR" sz="6000" dirty="0">
                <a:solidFill>
                  <a:srgbClr val="F9FAFD"/>
                </a:solidFill>
                <a:latin typeface="Glacial Indifference" panose="020B0604020202020204" charset="0"/>
              </a:rPr>
              <a:t>siècles)</a:t>
            </a:r>
            <a:endParaRPr kumimoji="0" lang="fr-FR" sz="6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4695037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9C9EB29-66D1-2B87-6171-BEB65CD35C4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4127DEB-2447-70BC-C613-827FB38B6C2E}"/>
              </a:ext>
            </a:extLst>
          </p:cNvPr>
          <p:cNvSpPr txBox="1"/>
          <p:nvPr/>
        </p:nvSpPr>
        <p:spPr>
          <a:xfrm>
            <a:off x="9144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6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60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6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3954AF0C-A76F-69E4-4735-259CA1F2350C}"/>
              </a:ext>
            </a:extLst>
          </p:cNvPr>
          <p:cNvSpPr txBox="1"/>
          <p:nvPr/>
        </p:nvSpPr>
        <p:spPr>
          <a:xfrm>
            <a:off x="990600" y="2400300"/>
            <a:ext cx="16116300" cy="6604372"/>
          </a:xfrm>
          <a:prstGeom prst="rect">
            <a:avLst/>
          </a:prstGeom>
        </p:spPr>
        <p:txBody>
          <a:bodyPr wrap="square" lIns="0" tIns="0" rIns="0" bIns="0" rtlCol="0" anchor="t">
            <a:spAutoFit/>
          </a:bodyPr>
          <a:lstStyle/>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Période de changements profonds et d’instabilité politique → monarchies, empires et républiques se succèdent</a:t>
            </a:r>
          </a:p>
          <a:p>
            <a:pPr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R="0" lvl="0" algn="just" defTabSz="914400" rtl="0" eaLnBrk="1" fontAlgn="auto" latinLnBrk="0" hangingPunct="1">
              <a:lnSpc>
                <a:spcPct val="110000"/>
              </a:lnSpc>
              <a:spcBef>
                <a:spcPct val="0"/>
              </a:spcBef>
              <a:spcAft>
                <a:spcPts val="3000"/>
              </a:spcAft>
              <a:buClrTx/>
              <a:buSzTx/>
              <a:tabLst/>
              <a:defRPr/>
            </a:pPr>
            <a:r>
              <a:rPr lang="fr-FR" sz="3500" dirty="0">
                <a:solidFill>
                  <a:srgbClr val="F9FAFD"/>
                </a:solidFill>
                <a:latin typeface="Glacial Indifference" panose="020B0604020202020204" charset="0"/>
              </a:rPr>
              <a:t>    dernier quart du siècle</a:t>
            </a:r>
            <a:r>
              <a:rPr lang="fr-FR" dirty="0"/>
              <a:t>,</a:t>
            </a:r>
            <a:r>
              <a:rPr lang="fr-FR" sz="3500" dirty="0">
                <a:solidFill>
                  <a:srgbClr val="F9FAFD"/>
                </a:solidFill>
                <a:latin typeface="Glacial Indifference" panose="020B0604020202020204" charset="0"/>
              </a:rPr>
              <a:t> → équilibre politique républicain. </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Grandes découvertes scientifiques et techniques, et révolutions industrielles qui transforment considérablement la vie des Français (chemin de fer, lampe électrique…)</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Épanouissement de la bourgeoisie et naissance d’un prolétariat.</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Épanouissement de la littérature et de la poésie françaises.</a:t>
            </a:r>
          </a:p>
        </p:txBody>
      </p:sp>
    </p:spTree>
    <p:extLst>
      <p:ext uri="{BB962C8B-B14F-4D97-AF65-F5344CB8AC3E}">
        <p14:creationId xmlns:p14="http://schemas.microsoft.com/office/powerpoint/2010/main" val="26730017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F04B381-37AE-2ADF-001B-407B0587432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5B2F71D-F8DF-C55E-E4FB-43097519E871}"/>
              </a:ext>
            </a:extLst>
          </p:cNvPr>
          <p:cNvSpPr txBox="1"/>
          <p:nvPr/>
        </p:nvSpPr>
        <p:spPr>
          <a:xfrm>
            <a:off x="10668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D8A9F0A4-7355-7DE9-36D6-EB4D7F727DF3}"/>
              </a:ext>
            </a:extLst>
          </p:cNvPr>
          <p:cNvSpPr txBox="1"/>
          <p:nvPr/>
        </p:nvSpPr>
        <p:spPr>
          <a:xfrm>
            <a:off x="1143000" y="2324100"/>
            <a:ext cx="16116300" cy="6934591"/>
          </a:xfrm>
          <a:prstGeom prst="rect">
            <a:avLst/>
          </a:prstGeom>
        </p:spPr>
        <p:txBody>
          <a:bodyPr wrap="square" lIns="0" tIns="0" rIns="0" bIns="0" rtlCol="0" anchor="t">
            <a:spAutoFit/>
          </a:bodyPr>
          <a:lstStyle/>
          <a:p>
            <a:pPr marR="0" lvl="0" algn="just" defTabSz="914400" rtl="0" eaLnBrk="1" fontAlgn="auto" latinLnBrk="0" hangingPunct="1">
              <a:lnSpc>
                <a:spcPct val="110000"/>
              </a:lnSpc>
              <a:spcBef>
                <a:spcPct val="0"/>
              </a:spcBef>
              <a:spcAft>
                <a:spcPts val="1800"/>
              </a:spcAft>
              <a:buClrTx/>
              <a:buSzTx/>
              <a:tabLst/>
              <a:defRPr/>
            </a:pPr>
            <a:r>
              <a:rPr lang="fr-FR" sz="3500" dirty="0">
                <a:solidFill>
                  <a:srgbClr val="F9FAFD"/>
                </a:solidFill>
                <a:latin typeface="Glacial Indifference" panose="020B0604020202020204" charset="0"/>
              </a:rPr>
              <a:t>Cadre politique → </a:t>
            </a:r>
            <a:r>
              <a:rPr lang="fr-FR" sz="3500" u="sng" dirty="0">
                <a:solidFill>
                  <a:srgbClr val="F9FAFD"/>
                </a:solidFill>
                <a:latin typeface="Glacial Indifference" panose="020B0604020202020204" charset="0"/>
              </a:rPr>
              <a:t>instabilité</a:t>
            </a:r>
            <a:r>
              <a:rPr lang="fr-FR" sz="3500" dirty="0">
                <a:solidFill>
                  <a:srgbClr val="F9FAFD"/>
                </a:solidFill>
                <a:latin typeface="Glacial Indifference" panose="020B0604020202020204" charset="0"/>
              </a:rPr>
              <a:t> → succession de monarchies, empires et républiques</a:t>
            </a:r>
          </a:p>
          <a:p>
            <a:pPr lvl="1" algn="just">
              <a:lnSpc>
                <a:spcPct val="110000"/>
              </a:lnSpc>
              <a:spcBef>
                <a:spcPct val="0"/>
              </a:spcBef>
              <a:spcAft>
                <a:spcPts val="1800"/>
              </a:spcAft>
              <a:defRPr/>
            </a:pPr>
            <a:r>
              <a:rPr lang="fr-FR" sz="3500" dirty="0">
                <a:solidFill>
                  <a:srgbClr val="F9FAFD"/>
                </a:solidFill>
                <a:latin typeface="Glacial Indifference" panose="020B0604020202020204" charset="0"/>
              </a:rPr>
              <a:t>	↓</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Deux empires → 1804-1814 (Napoléon Bonaparte); 1852-1870 (Napoléon III)</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Trois monarchies (constitutionnelles) → 1815-1824 ; 1825-1830; 1830-1848</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Deux républiques → 1848-1852 (II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République*); 1870 (III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République)</a:t>
            </a:r>
          </a:p>
          <a:p>
            <a:pPr marL="457200" marR="0" lvl="0" indent="-457200" algn="just" defTabSz="914400" rtl="0" eaLnBrk="1" fontAlgn="auto" latinLnBrk="0" hangingPunct="1">
              <a:lnSpc>
                <a:spcPct val="110000"/>
              </a:lnSpc>
              <a:spcBef>
                <a:spcPct val="0"/>
              </a:spcBef>
              <a:buClrTx/>
              <a:buSzTx/>
              <a:buFont typeface="Arial" panose="020B0604020202020204" pitchFamily="34" charset="0"/>
              <a:buChar char="•"/>
              <a:tabLst/>
              <a:defRPr/>
            </a:pPr>
            <a:r>
              <a:rPr lang="fr-FR" sz="3500" dirty="0">
                <a:solidFill>
                  <a:srgbClr val="F9FAFD"/>
                </a:solidFill>
                <a:latin typeface="Glacial Indifference" panose="020B0604020202020204" charset="0"/>
              </a:rPr>
              <a:t>Trois révolutions → 1830, 1848, 1871</a:t>
            </a:r>
          </a:p>
          <a:p>
            <a:pPr marL="457200" marR="0" lvl="0" indent="-457200" algn="just" defTabSz="914400" rtl="0" eaLnBrk="1" fontAlgn="auto" latinLnBrk="0" hangingPunct="1">
              <a:lnSpc>
                <a:spcPct val="110000"/>
              </a:lnSpc>
              <a:spcBef>
                <a:spcPct val="0"/>
              </a:spcBef>
              <a:buClrTx/>
              <a:buSzTx/>
              <a:buFont typeface="Arial" panose="020B0604020202020204" pitchFamily="34" charset="0"/>
              <a:buChar char="•"/>
              <a:tabLst/>
              <a:defRPr/>
            </a:pPr>
            <a:endParaRPr lang="fr-FR" sz="3500" dirty="0">
              <a:solidFill>
                <a:srgbClr val="F9FAFD"/>
              </a:solidFill>
              <a:latin typeface="Glacial Indifference" panose="020B0604020202020204" charset="0"/>
            </a:endParaRPr>
          </a:p>
          <a:p>
            <a:pPr marR="0" lvl="0" algn="just" defTabSz="914400" rtl="0" eaLnBrk="1" fontAlgn="auto" latinLnBrk="0" hangingPunct="1">
              <a:lnSpc>
                <a:spcPct val="110000"/>
              </a:lnSpc>
              <a:spcBef>
                <a:spcPct val="0"/>
              </a:spcBef>
              <a:buClrTx/>
              <a:buSzTx/>
              <a:tabLst/>
              <a:defRPr/>
            </a:pPr>
            <a:endParaRPr lang="fr-FR" sz="3500" dirty="0">
              <a:solidFill>
                <a:srgbClr val="F9FAFD"/>
              </a:solidFill>
              <a:latin typeface="Glacial Indifference" panose="020B0604020202020204" charset="0"/>
            </a:endParaRPr>
          </a:p>
          <a:p>
            <a:pPr marR="0" lvl="0" algn="just" defTabSz="914400" rtl="0" eaLnBrk="1" fontAlgn="auto" latinLnBrk="0" hangingPunct="1">
              <a:lnSpc>
                <a:spcPct val="110000"/>
              </a:lnSpc>
              <a:spcBef>
                <a:spcPct val="0"/>
              </a:spcBef>
              <a:buClrTx/>
              <a:buSzTx/>
              <a:tabLst/>
              <a:defRPr/>
            </a:pPr>
            <a:r>
              <a:rPr lang="fr-FR" sz="3500" dirty="0">
                <a:solidFill>
                  <a:srgbClr val="F9FAFD"/>
                </a:solidFill>
                <a:latin typeface="Glacial Indifference" panose="020B0604020202020204" charset="0"/>
              </a:rPr>
              <a:t>* Première République → septembre 1792 - mai 1804 </a:t>
            </a:r>
          </a:p>
        </p:txBody>
      </p:sp>
    </p:spTree>
    <p:extLst>
      <p:ext uri="{BB962C8B-B14F-4D97-AF65-F5344CB8AC3E}">
        <p14:creationId xmlns:p14="http://schemas.microsoft.com/office/powerpoint/2010/main" val="26967567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EA715FF-6872-A6E8-147E-CB5BD3169BC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43E98A8-0682-A65E-6AE4-7D0639898F7D}"/>
              </a:ext>
            </a:extLst>
          </p:cNvPr>
          <p:cNvSpPr txBox="1"/>
          <p:nvPr/>
        </p:nvSpPr>
        <p:spPr>
          <a:xfrm>
            <a:off x="9525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FE3C2BAE-D416-C09C-D868-38883041751B}"/>
              </a:ext>
            </a:extLst>
          </p:cNvPr>
          <p:cNvSpPr txBox="1"/>
          <p:nvPr/>
        </p:nvSpPr>
        <p:spPr>
          <a:xfrm>
            <a:off x="990600" y="2019300"/>
            <a:ext cx="16459200" cy="7635424"/>
          </a:xfrm>
          <a:prstGeom prst="rect">
            <a:avLst/>
          </a:prstGeom>
        </p:spPr>
        <p:txBody>
          <a:bodyPr wrap="square" lIns="0" tIns="0" rIns="0" bIns="0" rtlCol="0" anchor="t">
            <a:spAutoFit/>
          </a:bodyPr>
          <a:lstStyle/>
          <a:p>
            <a:pPr marR="0" lvl="0" algn="just" defTabSz="914400" rtl="0" eaLnBrk="1" fontAlgn="auto" latinLnBrk="0" hangingPunct="1">
              <a:lnSpc>
                <a:spcPct val="110000"/>
              </a:lnSpc>
              <a:spcBef>
                <a:spcPct val="0"/>
              </a:spcBef>
              <a:spcAft>
                <a:spcPts val="600"/>
              </a:spcAft>
              <a:buClrTx/>
              <a:buSzTx/>
              <a:tabLst/>
              <a:defRPr/>
            </a:pPr>
            <a:r>
              <a:rPr lang="fr-FR" sz="3500" dirty="0">
                <a:solidFill>
                  <a:srgbClr val="F9FAFD"/>
                </a:solidFill>
                <a:latin typeface="Glacial Indifference" panose="020B0604020202020204" charset="0"/>
              </a:rPr>
              <a:t>Au cheval entre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et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a:t>
            </a:r>
          </a:p>
          <a:p>
            <a:pPr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u="sng" dirty="0">
                <a:solidFill>
                  <a:srgbClr val="F9FAFD"/>
                </a:solidFill>
                <a:latin typeface="Glacial Indifference" panose="020B0604020202020204" charset="0"/>
              </a:rPr>
              <a:t>Convention thermidorienne</a:t>
            </a:r>
            <a:r>
              <a:rPr lang="fr-FR" sz="3500" dirty="0">
                <a:solidFill>
                  <a:srgbClr val="F9FAFD"/>
                </a:solidFill>
                <a:latin typeface="Glacial Indifference" panose="020B0604020202020204" charset="0"/>
              </a:rPr>
              <a:t> (ou Réaction thermidorienne) → dénomination donnée à la Convention nationale de juillet 1794 à octobre 1795.</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Elle met </a:t>
            </a:r>
            <a:r>
              <a:rPr lang="fr-FR" sz="3500" u="sng" dirty="0">
                <a:solidFill>
                  <a:srgbClr val="F9FAFD"/>
                </a:solidFill>
                <a:latin typeface="Glacial Indifference" panose="020B0604020202020204" charset="0"/>
              </a:rPr>
              <a:t>fin au gouvernement révolutionnaire de la Terreur</a:t>
            </a:r>
            <a:r>
              <a:rPr lang="fr-FR" sz="3500" dirty="0">
                <a:solidFill>
                  <a:srgbClr val="F9FAFD"/>
                </a:solidFill>
                <a:latin typeface="Glacial Indifference" panose="020B0604020202020204" charset="0"/>
              </a:rPr>
              <a:t>, mené par Robespierre, qui a dirigé la république française en 1793 et 1794.</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lvl="1" indent="-457200" algn="just">
              <a:lnSpc>
                <a:spcPct val="110000"/>
              </a:lnSpc>
              <a:spcBef>
                <a:spcPct val="0"/>
              </a:spcBef>
              <a:spcAft>
                <a:spcPts val="1200"/>
              </a:spcAft>
              <a:buFont typeface="Arial" panose="020B0604020202020204" pitchFamily="34" charset="0"/>
              <a:buChar char="•"/>
              <a:defRPr/>
            </a:pPr>
            <a:r>
              <a:rPr lang="fr-FR" sz="3500" dirty="0">
                <a:solidFill>
                  <a:srgbClr val="F9FAFD"/>
                </a:solidFill>
                <a:latin typeface="Glacial Indifference" panose="020B0604020202020204" charset="0"/>
              </a:rPr>
              <a:t>régime républicain et retour au pouvoir des bourgeois modérés et libéraux</a:t>
            </a:r>
          </a:p>
          <a:p>
            <a:pPr lvl="1" indent="-457200" algn="just">
              <a:lnSpc>
                <a:spcPct val="110000"/>
              </a:lnSpc>
              <a:spcBef>
                <a:spcPct val="0"/>
              </a:spcBef>
              <a:spcAft>
                <a:spcPts val="1200"/>
              </a:spcAft>
              <a:buFont typeface="Arial" panose="020B0604020202020204" pitchFamily="34" charset="0"/>
              <a:buChar char="•"/>
              <a:defRPr/>
            </a:pPr>
            <a:r>
              <a:rPr lang="fr-FR" sz="3500" dirty="0">
                <a:solidFill>
                  <a:srgbClr val="F9FAFD"/>
                </a:solidFill>
                <a:latin typeface="Glacial Indifference" panose="020B0604020202020204" charset="0"/>
              </a:rPr>
              <a:t>guerre intérieure contre la paysannerie royaliste et extérieure contre d’autres pays de l’Europe</a:t>
            </a:r>
          </a:p>
        </p:txBody>
      </p:sp>
    </p:spTree>
    <p:extLst>
      <p:ext uri="{BB962C8B-B14F-4D97-AF65-F5344CB8AC3E}">
        <p14:creationId xmlns:p14="http://schemas.microsoft.com/office/powerpoint/2010/main" val="19960716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C8495AA-C27D-53E9-84A1-C480829B30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EB3813E-AD61-C17C-2FD2-47F05660EE50}"/>
              </a:ext>
            </a:extLst>
          </p:cNvPr>
          <p:cNvSpPr txBox="1"/>
          <p:nvPr/>
        </p:nvSpPr>
        <p:spPr>
          <a:xfrm>
            <a:off x="685800" y="662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A7C3FFC1-D88B-DEE3-890F-1C6F36A213F2}"/>
              </a:ext>
            </a:extLst>
          </p:cNvPr>
          <p:cNvSpPr txBox="1"/>
          <p:nvPr/>
        </p:nvSpPr>
        <p:spPr>
          <a:xfrm>
            <a:off x="762000" y="2252662"/>
            <a:ext cx="16764000" cy="7386638"/>
          </a:xfrm>
          <a:prstGeom prst="rect">
            <a:avLst/>
          </a:prstGeom>
        </p:spPr>
        <p:txBody>
          <a:bodyPr wrap="square" lIns="0" tIns="0" rIns="0" bIns="0" rtlCol="0" anchor="t">
            <a:spAutoFit/>
          </a:bodyPr>
          <a:lstStyle/>
          <a:p>
            <a:pPr marL="0" lvl="1" algn="just">
              <a:spcBef>
                <a:spcPct val="0"/>
              </a:spcBef>
              <a:spcAft>
                <a:spcPts val="600"/>
              </a:spcAft>
              <a:defRPr/>
            </a:pPr>
            <a:r>
              <a:rPr lang="fr-FR" sz="3500" u="sng" dirty="0">
                <a:solidFill>
                  <a:srgbClr val="F9FAFD"/>
                </a:solidFill>
                <a:latin typeface="Glacial Indifference" panose="020B0604020202020204" charset="0"/>
              </a:rPr>
              <a:t>Constitution de l'an III</a:t>
            </a:r>
            <a:r>
              <a:rPr lang="fr-FR" sz="3500" dirty="0">
                <a:solidFill>
                  <a:srgbClr val="F9FAFD"/>
                </a:solidFill>
                <a:latin typeface="Glacial Indifference" panose="020B0604020202020204" charset="0"/>
              </a:rPr>
              <a:t> → adoptée par la Convention thermidorienne en août 1795, elle sert pour organiser les élections d'octobre 1795, qui posent fin au gouvernement révolutionnaire, et ensuite elle s'autodissout.</a:t>
            </a:r>
          </a:p>
          <a:p>
            <a:pPr marL="0" lvl="1" algn="just">
              <a:spcBef>
                <a:spcPct val="0"/>
              </a:spcBef>
              <a:spcAft>
                <a:spcPts val="600"/>
              </a:spcAft>
              <a:defRPr/>
            </a:pPr>
            <a:r>
              <a:rPr lang="fr-FR" sz="3500" dirty="0">
                <a:solidFill>
                  <a:srgbClr val="F9FAFD"/>
                </a:solidFill>
                <a:latin typeface="Glacial Indifference" panose="020B0604020202020204" charset="0"/>
              </a:rPr>
              <a:t>	↓ </a:t>
            </a:r>
          </a:p>
          <a:p>
            <a:pPr marL="0" lvl="1" algn="just">
              <a:spcBef>
                <a:spcPct val="0"/>
              </a:spcBef>
              <a:spcAft>
                <a:spcPts val="600"/>
              </a:spcAft>
              <a:defRPr/>
            </a:pPr>
            <a:r>
              <a:rPr lang="fr-FR" sz="3500" dirty="0">
                <a:solidFill>
                  <a:srgbClr val="F9FAFD"/>
                </a:solidFill>
                <a:latin typeface="Glacial Indifference" panose="020B0604020202020204" charset="0"/>
              </a:rPr>
              <a:t>La Constitution de l'an III met également en place le régime du </a:t>
            </a:r>
            <a:r>
              <a:rPr lang="fr-FR" sz="3500" u="sng" dirty="0">
                <a:solidFill>
                  <a:srgbClr val="F9FAFD"/>
                </a:solidFill>
                <a:latin typeface="Glacial Indifference" panose="020B0604020202020204" charset="0"/>
              </a:rPr>
              <a:t>Directoire</a:t>
            </a:r>
            <a:r>
              <a:rPr lang="fr-FR" sz="3500" dirty="0">
                <a:solidFill>
                  <a:srgbClr val="F9FAFD"/>
                </a:solidFill>
                <a:latin typeface="Glacial Indifference" panose="020B0604020202020204" charset="0"/>
              </a:rPr>
              <a:t> </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spcBef>
                <a:spcPct val="0"/>
              </a:spcBef>
              <a:defRPr/>
            </a:pPr>
            <a:r>
              <a:rPr lang="fr-FR" sz="3500" dirty="0">
                <a:solidFill>
                  <a:srgbClr val="F9FAFD"/>
                </a:solidFill>
                <a:latin typeface="Glacial Indifference" panose="020B0604020202020204" charset="0"/>
              </a:rPr>
              <a:t>redoutant la dictature, après la chute de Robespierre et la fin de la terreur, les thermidoriens élaborent un système politique assez compliqué, qui comprend </a:t>
            </a:r>
            <a:r>
              <a:rPr lang="fr-FR" sz="3500" u="sng" dirty="0">
                <a:solidFill>
                  <a:srgbClr val="F9FAFD"/>
                </a:solidFill>
                <a:latin typeface="Glacial Indifference" panose="020B0604020202020204" charset="0"/>
              </a:rPr>
              <a:t>l'établissement du suffrage censitaire</a:t>
            </a:r>
            <a:r>
              <a:rPr lang="fr-FR" sz="3500" dirty="0">
                <a:solidFill>
                  <a:srgbClr val="F9FAFD"/>
                </a:solidFill>
                <a:latin typeface="Glacial Indifference" panose="020B0604020202020204" charset="0"/>
              </a:rPr>
              <a:t>* et la </a:t>
            </a:r>
            <a:r>
              <a:rPr lang="fr-FR" sz="3500" u="sng" dirty="0">
                <a:solidFill>
                  <a:srgbClr val="F9FAFD"/>
                </a:solidFill>
                <a:latin typeface="Glacial Indifference" panose="020B0604020202020204" charset="0"/>
              </a:rPr>
              <a:t>séparation des pouvoirs</a:t>
            </a:r>
            <a:r>
              <a:rPr lang="fr-FR" sz="3500" dirty="0">
                <a:solidFill>
                  <a:srgbClr val="F9FAFD"/>
                </a:solidFill>
                <a:latin typeface="Glacial Indifference" panose="020B0604020202020204" charset="0"/>
              </a:rPr>
              <a:t> exécutif et législatif.</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spcBef>
                <a:spcPct val="0"/>
              </a:spcBef>
              <a:spcAft>
                <a:spcPts val="600"/>
              </a:spcAft>
              <a:defRPr/>
            </a:pPr>
            <a:r>
              <a:rPr lang="fr-FR" sz="3500" dirty="0">
                <a:solidFill>
                  <a:srgbClr val="F9FAFD"/>
                </a:solidFill>
                <a:latin typeface="Glacial Indifference" panose="020B0604020202020204" charset="0"/>
              </a:rPr>
              <a:t>* Suffrage dans lequel seuls les citoyens dont le total des impôts dépasse un seuil, appelé cens, sont électeurs.</a:t>
            </a:r>
          </a:p>
        </p:txBody>
      </p:sp>
    </p:spTree>
    <p:extLst>
      <p:ext uri="{BB962C8B-B14F-4D97-AF65-F5344CB8AC3E}">
        <p14:creationId xmlns:p14="http://schemas.microsoft.com/office/powerpoint/2010/main" val="20680841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451123E-2DC9-3836-D35A-F70C4D2D7FD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0412F32-827D-D216-79D3-AF96CED6CF59}"/>
              </a:ext>
            </a:extLst>
          </p:cNvPr>
          <p:cNvSpPr txBox="1"/>
          <p:nvPr/>
        </p:nvSpPr>
        <p:spPr>
          <a:xfrm>
            <a:off x="838200" y="647700"/>
            <a:ext cx="13411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7B13E623-C172-BEFC-0A01-CF4168E72D5D}"/>
              </a:ext>
            </a:extLst>
          </p:cNvPr>
          <p:cNvSpPr txBox="1"/>
          <p:nvPr/>
        </p:nvSpPr>
        <p:spPr>
          <a:xfrm>
            <a:off x="914400" y="2247900"/>
            <a:ext cx="16611600" cy="7165423"/>
          </a:xfrm>
          <a:prstGeom prst="rect">
            <a:avLst/>
          </a:prstGeom>
        </p:spPr>
        <p:txBody>
          <a:bodyPr wrap="square" lIns="0" tIns="0" rIns="0" bIns="0" rtlCol="0" anchor="t">
            <a:spAutoFit/>
          </a:bodyPr>
          <a:lstStyle/>
          <a:p>
            <a:pPr marL="0" lvl="1" algn="just">
              <a:spcBef>
                <a:spcPct val="0"/>
              </a:spcBef>
              <a:spcAft>
                <a:spcPts val="1200"/>
              </a:spcAft>
              <a:defRPr/>
            </a:pPr>
            <a:r>
              <a:rPr lang="fr-FR" sz="3500" dirty="0">
                <a:solidFill>
                  <a:srgbClr val="F9FAFD"/>
                </a:solidFill>
                <a:latin typeface="Glacial Indifference" panose="020B0604020202020204" charset="0"/>
              </a:rPr>
              <a:t>1799 → </a:t>
            </a:r>
            <a:r>
              <a:rPr lang="fr-FR" sz="3500" u="sng" dirty="0">
                <a:solidFill>
                  <a:srgbClr val="F9FAFD"/>
                </a:solidFill>
                <a:latin typeface="Glacial Indifference" panose="020B0604020202020204" charset="0"/>
              </a:rPr>
              <a:t>coup d'État de Napoléon Bonaparte</a:t>
            </a:r>
            <a:r>
              <a:rPr lang="fr-FR" sz="3500" dirty="0">
                <a:solidFill>
                  <a:srgbClr val="F9FAFD"/>
                </a:solidFill>
                <a:latin typeface="Glacial Indifference" panose="020B0604020202020204" charset="0"/>
              </a:rPr>
              <a:t> → le Directoire termine.</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Napoléon établit un régime autoritaire, le </a:t>
            </a:r>
            <a:r>
              <a:rPr lang="fr-FR" sz="3500" u="sng" dirty="0">
                <a:solidFill>
                  <a:srgbClr val="F9FAFD"/>
                </a:solidFill>
                <a:latin typeface="Glacial Indifference" panose="020B0604020202020204" charset="0"/>
              </a:rPr>
              <a:t>Consulat</a:t>
            </a:r>
            <a:r>
              <a:rPr lang="fr-FR" sz="3500" dirty="0">
                <a:solidFill>
                  <a:srgbClr val="F9FAFD"/>
                </a:solidFill>
                <a:latin typeface="Glacial Indifference" panose="020B0604020202020204" charset="0"/>
              </a:rPr>
              <a:t>, mené formellement par trois consuls et dirigé en réalité par lui seul, qui est d’abord Premier consul et puis devient Consul à vie en 1802.</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Napoléon est ainsi à la </a:t>
            </a:r>
            <a:r>
              <a:rPr lang="fr-FR" sz="3500" u="sng" dirty="0">
                <a:solidFill>
                  <a:srgbClr val="F9FAFD"/>
                </a:solidFill>
                <a:latin typeface="Glacial Indifference" panose="020B0604020202020204" charset="0"/>
              </a:rPr>
              <a:t>tête de l'exécutif</a:t>
            </a:r>
            <a:r>
              <a:rPr lang="fr-FR" sz="3500" dirty="0">
                <a:solidFill>
                  <a:srgbClr val="F9FAFD"/>
                </a:solidFill>
                <a:latin typeface="Glacial Indifference" panose="020B0604020202020204" charset="0"/>
              </a:rPr>
              <a:t> → il peut nommer les principales fonctions publiques et jouit d’un certain pouvoir d'initiative en matière législative.</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En mars </a:t>
            </a:r>
            <a:r>
              <a:rPr lang="fr-FR" sz="3500" u="sng" dirty="0">
                <a:solidFill>
                  <a:srgbClr val="F9FAFD"/>
                </a:solidFill>
                <a:latin typeface="Glacial Indifference" panose="020B0604020202020204" charset="0"/>
              </a:rPr>
              <a:t>1804</a:t>
            </a:r>
            <a:r>
              <a:rPr lang="fr-FR" sz="3500" dirty="0">
                <a:solidFill>
                  <a:srgbClr val="F9FAFD"/>
                </a:solidFill>
                <a:latin typeface="Glacial Indifference" panose="020B0604020202020204" charset="0"/>
              </a:rPr>
              <a:t> il promulgue le </a:t>
            </a:r>
            <a:r>
              <a:rPr lang="fr-FR" sz="3500" u="sng" dirty="0">
                <a:solidFill>
                  <a:srgbClr val="F9FAFD"/>
                </a:solidFill>
                <a:latin typeface="Glacial Indifference" panose="020B0604020202020204" charset="0"/>
              </a:rPr>
              <a:t>Code Civil</a:t>
            </a:r>
            <a:r>
              <a:rPr lang="fr-FR" sz="3500" dirty="0">
                <a:solidFill>
                  <a:srgbClr val="F9FAFD"/>
                </a:solidFill>
                <a:latin typeface="Glacial Indifference" panose="020B0604020202020204" charset="0"/>
              </a:rPr>
              <a:t> et en mai de la même année il </a:t>
            </a:r>
            <a:r>
              <a:rPr lang="fr-FR" sz="3500" u="sng" dirty="0">
                <a:solidFill>
                  <a:srgbClr val="F9FAFD"/>
                </a:solidFill>
                <a:latin typeface="Glacial Indifference" panose="020B0604020202020204" charset="0"/>
              </a:rPr>
              <a:t>proclame l’Empire</a:t>
            </a:r>
            <a:r>
              <a:rPr lang="fr-FR" sz="3500" dirty="0">
                <a:solidFill>
                  <a:srgbClr val="F9FAFD"/>
                </a:solidFill>
                <a:latin typeface="Glacial Indifference" panose="020B0604020202020204" charset="0"/>
              </a:rPr>
              <a:t>, mettant fin au Consulat → Empire français, appelé a posteriori </a:t>
            </a:r>
            <a:r>
              <a:rPr lang="fr-FR" sz="3500" u="sng" dirty="0">
                <a:solidFill>
                  <a:srgbClr val="F9FAFD"/>
                </a:solidFill>
                <a:latin typeface="Glacial Indifference" panose="020B0604020202020204" charset="0"/>
              </a:rPr>
              <a:t>Premier Empire</a:t>
            </a:r>
          </a:p>
        </p:txBody>
      </p:sp>
    </p:spTree>
    <p:extLst>
      <p:ext uri="{BB962C8B-B14F-4D97-AF65-F5344CB8AC3E}">
        <p14:creationId xmlns:p14="http://schemas.microsoft.com/office/powerpoint/2010/main" val="5541045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C96C759-1015-9360-9251-801B507B4C4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4642073-0FE0-793A-AC1E-22098C579D8B}"/>
              </a:ext>
            </a:extLst>
          </p:cNvPr>
          <p:cNvSpPr txBox="1"/>
          <p:nvPr/>
        </p:nvSpPr>
        <p:spPr>
          <a:xfrm>
            <a:off x="11049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0FB87143-2664-2A4F-3133-23028A07435A}"/>
              </a:ext>
            </a:extLst>
          </p:cNvPr>
          <p:cNvSpPr txBox="1"/>
          <p:nvPr/>
        </p:nvSpPr>
        <p:spPr>
          <a:xfrm>
            <a:off x="1143000" y="2628900"/>
            <a:ext cx="16116300" cy="2785378"/>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Ralentissement du processus de laïcité</a:t>
            </a:r>
            <a:r>
              <a:rPr lang="fr-FR" sz="3600" dirty="0">
                <a:solidFill>
                  <a:srgbClr val="F9FAFD"/>
                </a:solidFill>
                <a:latin typeface="Glacial Indifference" panose="020B0604020202020204" charset="0"/>
              </a:rPr>
              <a:t> :</a:t>
            </a:r>
          </a:p>
          <a:p>
            <a:pPr lvl="1" indent="-457200" algn="just">
              <a:spcBef>
                <a:spcPct val="0"/>
              </a:spcBef>
              <a:spcAft>
                <a:spcPts val="1200"/>
              </a:spcAft>
              <a:buFont typeface="Arial" panose="020B0604020202020204" pitchFamily="34" charset="0"/>
              <a:buChar char="•"/>
              <a:defRPr/>
            </a:pPr>
            <a:r>
              <a:rPr lang="fr-FR" sz="3500" dirty="0">
                <a:solidFill>
                  <a:srgbClr val="F9FAFD"/>
                </a:solidFill>
                <a:latin typeface="Glacial Indifference" panose="020B0604020202020204" charset="0"/>
              </a:rPr>
              <a:t>Concordat de 1801 → reprise des rapports avec la Papauté</a:t>
            </a:r>
          </a:p>
          <a:p>
            <a:pPr lvl="1" indent="-457200" algn="just">
              <a:spcBef>
                <a:spcPct val="0"/>
              </a:spcBef>
              <a:spcAft>
                <a:spcPts val="1200"/>
              </a:spcAft>
              <a:buFont typeface="Arial" panose="020B0604020202020204" pitchFamily="34" charset="0"/>
              <a:buChar char="•"/>
              <a:defRPr/>
            </a:pPr>
            <a:r>
              <a:rPr lang="fr-FR" sz="3500" dirty="0">
                <a:solidFill>
                  <a:srgbClr val="F9FAFD"/>
                </a:solidFill>
                <a:latin typeface="Glacial Indifference" panose="020B0604020202020204" charset="0"/>
              </a:rPr>
              <a:t>Code civil du 21 mars 1804 → non-confessionnalité de l’État</a:t>
            </a:r>
          </a:p>
          <a:p>
            <a:pPr marL="0" lvl="1" algn="just">
              <a:spcBef>
                <a:spcPct val="0"/>
              </a:spcBef>
              <a:spcAft>
                <a:spcPts val="1200"/>
              </a:spcAft>
              <a:defRPr/>
            </a:pPr>
            <a:r>
              <a:rPr lang="fr-FR" sz="35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4742913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0FF4829-0C5C-7B19-4858-1CA5EB6DA1D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5CB0EFC-F31F-1B3B-A583-788DC7F9C582}"/>
              </a:ext>
            </a:extLst>
          </p:cNvPr>
          <p:cNvSpPr txBox="1"/>
          <p:nvPr/>
        </p:nvSpPr>
        <p:spPr>
          <a:xfrm>
            <a:off x="9525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4CE27421-758A-CEDF-A2EE-D141966AE026}"/>
              </a:ext>
            </a:extLst>
          </p:cNvPr>
          <p:cNvSpPr txBox="1"/>
          <p:nvPr/>
        </p:nvSpPr>
        <p:spPr>
          <a:xfrm>
            <a:off x="1028700" y="1790700"/>
            <a:ext cx="16116300" cy="8094524"/>
          </a:xfrm>
          <a:prstGeom prst="rect">
            <a:avLst/>
          </a:prstGeom>
        </p:spPr>
        <p:txBody>
          <a:bodyPr wrap="square" lIns="0" tIns="0" rIns="0" bIns="0" rtlCol="0" anchor="t">
            <a:spAutoFit/>
          </a:bodyPr>
          <a:lstStyle/>
          <a:p>
            <a:pPr marL="0" lvl="1" algn="just">
              <a:spcBef>
                <a:spcPct val="0"/>
              </a:spcBef>
              <a:spcAft>
                <a:spcPts val="12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Concordat de 1801</a:t>
            </a:r>
            <a:r>
              <a:rPr lang="fr-FR" sz="3600" dirty="0">
                <a:solidFill>
                  <a:srgbClr val="F9FAFD"/>
                </a:solidFill>
                <a:latin typeface="Glacial Indifference" panose="020B0604020202020204" charset="0"/>
              </a:rPr>
              <a:t> </a:t>
            </a:r>
            <a:r>
              <a:rPr lang="fr-FR" sz="3400" dirty="0">
                <a:solidFill>
                  <a:srgbClr val="F9FAFD"/>
                </a:solidFill>
                <a:latin typeface="Glacial Indifference" panose="020B0604020202020204" charset="0"/>
              </a:rPr>
              <a:t>→ reprise des rapports avec la Papauté → Napoléon interrompt la politique de déchristianisation, estimant que la guerre religieuse nuit à l'unité de la nation et à la stabilité du régime → ce Concordat restera </a:t>
            </a:r>
            <a:r>
              <a:rPr lang="fr-FR" sz="3400" u="sng" dirty="0">
                <a:solidFill>
                  <a:srgbClr val="F9FAFD"/>
                </a:solidFill>
                <a:latin typeface="Glacial Indifference" panose="020B0604020202020204" charset="0"/>
              </a:rPr>
              <a:t>en vigueur jusqu’en 1905</a:t>
            </a:r>
          </a:p>
          <a:p>
            <a:pPr marL="0" lvl="1" algn="just">
              <a:spcBef>
                <a:spcPct val="0"/>
              </a:spcBef>
              <a:spcAft>
                <a:spcPts val="1200"/>
              </a:spcAft>
              <a:defRPr/>
            </a:pPr>
            <a:r>
              <a:rPr lang="fr-FR" sz="3400" dirty="0">
                <a:solidFill>
                  <a:srgbClr val="F9FAFD"/>
                </a:solidFill>
                <a:latin typeface="Glacial Indifference" panose="020B0604020202020204" charset="0"/>
              </a:rPr>
              <a:t>	↓</a:t>
            </a:r>
          </a:p>
          <a:p>
            <a:pPr marL="0" lvl="1" algn="just">
              <a:spcBef>
                <a:spcPct val="0"/>
              </a:spcBef>
              <a:spcAft>
                <a:spcPts val="1200"/>
              </a:spcAft>
              <a:defRPr/>
            </a:pPr>
            <a:r>
              <a:rPr lang="fr-FR" sz="3400" dirty="0">
                <a:solidFill>
                  <a:srgbClr val="F9FAFD"/>
                </a:solidFill>
                <a:latin typeface="Glacial Indifference" panose="020B0604020202020204" charset="0"/>
              </a:rPr>
              <a:t>Signé en 1801 par Napoléon et le Pape Pie VII, et entré en vigueur avec la loi du 8 avril 1802, ce concordat : </a:t>
            </a:r>
          </a:p>
          <a:p>
            <a:pPr lvl="1" indent="-457200" algn="just">
              <a:spcBef>
                <a:spcPct val="0"/>
              </a:spcBef>
              <a:spcAft>
                <a:spcPts val="1200"/>
              </a:spcAft>
              <a:buFont typeface="Arial" panose="020B0604020202020204" pitchFamily="34" charset="0"/>
              <a:buChar char="•"/>
              <a:defRPr/>
            </a:pPr>
            <a:r>
              <a:rPr lang="fr-FR" sz="3400" dirty="0">
                <a:solidFill>
                  <a:srgbClr val="F9FAFD"/>
                </a:solidFill>
                <a:latin typeface="Glacial Indifference" panose="020B0604020202020204" charset="0"/>
              </a:rPr>
              <a:t>reconnaît la </a:t>
            </a:r>
            <a:r>
              <a:rPr lang="fr-FR" sz="3400" u="sng" dirty="0">
                <a:solidFill>
                  <a:srgbClr val="F9FAFD"/>
                </a:solidFill>
                <a:latin typeface="Glacial Indifference" panose="020B0604020202020204" charset="0"/>
              </a:rPr>
              <a:t>religion catholique</a:t>
            </a:r>
            <a:r>
              <a:rPr lang="fr-FR" sz="3400" dirty="0">
                <a:solidFill>
                  <a:srgbClr val="F9FAFD"/>
                </a:solidFill>
                <a:latin typeface="Glacial Indifference" panose="020B0604020202020204" charset="0"/>
              </a:rPr>
              <a:t> comme </a:t>
            </a:r>
            <a:r>
              <a:rPr lang="fr-FR" sz="3400" u="sng" dirty="0">
                <a:solidFill>
                  <a:srgbClr val="F9FAFD"/>
                </a:solidFill>
                <a:latin typeface="Glacial Indifference" panose="020B0604020202020204" charset="0"/>
              </a:rPr>
              <a:t>prépondérante</a:t>
            </a:r>
            <a:r>
              <a:rPr lang="fr-FR" sz="3400" dirty="0">
                <a:solidFill>
                  <a:srgbClr val="F9FAFD"/>
                </a:solidFill>
                <a:latin typeface="Glacial Indifference" panose="020B0604020202020204" charset="0"/>
              </a:rPr>
              <a:t> en France, mais </a:t>
            </a:r>
            <a:r>
              <a:rPr lang="fr-FR" sz="3400" u="sng" dirty="0">
                <a:solidFill>
                  <a:srgbClr val="F9FAFD"/>
                </a:solidFill>
                <a:latin typeface="Glacial Indifference" panose="020B0604020202020204" charset="0"/>
              </a:rPr>
              <a:t>pas comme la religion de l’État</a:t>
            </a:r>
            <a:r>
              <a:rPr lang="fr-FR" sz="3400" dirty="0">
                <a:solidFill>
                  <a:srgbClr val="F9FAFD"/>
                </a:solidFill>
                <a:latin typeface="Glacial Indifference" panose="020B0604020202020204" charset="0"/>
              </a:rPr>
              <a:t> ;</a:t>
            </a:r>
          </a:p>
          <a:p>
            <a:pPr lvl="1" indent="-457200" algn="just">
              <a:spcBef>
                <a:spcPct val="0"/>
              </a:spcBef>
              <a:spcAft>
                <a:spcPts val="1200"/>
              </a:spcAft>
              <a:buFont typeface="Arial" panose="020B0604020202020204" pitchFamily="34" charset="0"/>
              <a:buChar char="•"/>
              <a:defRPr/>
            </a:pPr>
            <a:r>
              <a:rPr lang="fr-FR" sz="3400" dirty="0">
                <a:solidFill>
                  <a:srgbClr val="F9FAFD"/>
                </a:solidFill>
                <a:latin typeface="Glacial Indifference" panose="020B0604020202020204" charset="0"/>
              </a:rPr>
              <a:t>reconnaît les </a:t>
            </a:r>
            <a:r>
              <a:rPr lang="fr-FR" sz="3400" u="sng" dirty="0">
                <a:solidFill>
                  <a:srgbClr val="F9FAFD"/>
                </a:solidFill>
                <a:latin typeface="Glacial Indifference" panose="020B0604020202020204" charset="0"/>
              </a:rPr>
              <a:t>religions minoritaires</a:t>
            </a:r>
            <a:r>
              <a:rPr lang="fr-FR" sz="3400" dirty="0">
                <a:solidFill>
                  <a:srgbClr val="F9FAFD"/>
                </a:solidFill>
                <a:latin typeface="Glacial Indifference" panose="020B0604020202020204" charset="0"/>
              </a:rPr>
              <a:t>, protestantisme et judaïsme, et autorise leur libre culte ;</a:t>
            </a:r>
          </a:p>
          <a:p>
            <a:pPr lvl="1" indent="-457200" algn="just">
              <a:spcBef>
                <a:spcPct val="0"/>
              </a:spcBef>
              <a:buFont typeface="Arial" panose="020B0604020202020204" pitchFamily="34" charset="0"/>
              <a:buChar char="•"/>
              <a:defRPr/>
            </a:pPr>
            <a:r>
              <a:rPr lang="fr-FR" sz="3400" dirty="0">
                <a:solidFill>
                  <a:srgbClr val="F9FAFD"/>
                </a:solidFill>
                <a:latin typeface="Glacial Indifference" panose="020B0604020202020204" charset="0"/>
              </a:rPr>
              <a:t>les </a:t>
            </a:r>
            <a:r>
              <a:rPr lang="fr-FR" sz="3400" u="sng" dirty="0">
                <a:solidFill>
                  <a:srgbClr val="F9FAFD"/>
                </a:solidFill>
                <a:latin typeface="Glacial Indifference" panose="020B0604020202020204" charset="0"/>
              </a:rPr>
              <a:t>biens ecclésiastiques</a:t>
            </a:r>
            <a:r>
              <a:rPr lang="fr-FR" sz="3400" dirty="0">
                <a:solidFill>
                  <a:srgbClr val="F9FAFD"/>
                </a:solidFill>
                <a:latin typeface="Glacial Indifference" panose="020B0604020202020204" charset="0"/>
              </a:rPr>
              <a:t> vendus pendant la Révolution restent à leurs nouveaux propriétaires, mais l'État s'engage à verser « un traitement convenable aux évêques et aux curés » (art. 14 du Concordat), qui doivent prêter un nouveau serment de fidélité au gouvernement.  </a:t>
            </a:r>
          </a:p>
        </p:txBody>
      </p:sp>
    </p:spTree>
    <p:extLst>
      <p:ext uri="{BB962C8B-B14F-4D97-AF65-F5344CB8AC3E}">
        <p14:creationId xmlns:p14="http://schemas.microsoft.com/office/powerpoint/2010/main" val="16532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F6E069F-29AA-037C-CA33-5AA438B71CD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46210E2-B1AD-733E-54B2-86B386FE759C}"/>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lang="fr-FR" sz="4800" dirty="0">
                <a:solidFill>
                  <a:srgbClr val="F9FAFD"/>
                </a:solidFill>
                <a:latin typeface="Glacial Indifference" panose="020B0604020202020204" charset="0"/>
              </a:rPr>
              <a:t>(IX</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 XIII</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siècles)</a:t>
            </a:r>
          </a:p>
        </p:txBody>
      </p:sp>
    </p:spTree>
    <p:extLst>
      <p:ext uri="{BB962C8B-B14F-4D97-AF65-F5344CB8AC3E}">
        <p14:creationId xmlns:p14="http://schemas.microsoft.com/office/powerpoint/2010/main" val="18586516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D89BABA-2660-232E-B7C2-FD62FE9BD60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F8CCAD9-E0DA-21C3-CE8C-9551F4ED76A4}"/>
              </a:ext>
            </a:extLst>
          </p:cNvPr>
          <p:cNvSpPr txBox="1"/>
          <p:nvPr/>
        </p:nvSpPr>
        <p:spPr>
          <a:xfrm>
            <a:off x="9906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166F211C-B625-7015-1D9B-41FB48FFA9BE}"/>
              </a:ext>
            </a:extLst>
          </p:cNvPr>
          <p:cNvSpPr txBox="1"/>
          <p:nvPr/>
        </p:nvSpPr>
        <p:spPr>
          <a:xfrm>
            <a:off x="1066800" y="2400300"/>
            <a:ext cx="16116300" cy="6678751"/>
          </a:xfrm>
          <a:prstGeom prst="rect">
            <a:avLst/>
          </a:prstGeom>
        </p:spPr>
        <p:txBody>
          <a:bodyPr wrap="square" lIns="0" tIns="0" rIns="0" bIns="0" rtlCol="0" anchor="t">
            <a:spAutoFit/>
          </a:bodyPr>
          <a:lstStyle/>
          <a:p>
            <a:pPr marL="0" lvl="1" algn="just">
              <a:spcBef>
                <a:spcPct val="0"/>
              </a:spcBef>
              <a:spcAft>
                <a:spcPts val="4200"/>
              </a:spcAft>
              <a:defRPr/>
            </a:pPr>
            <a:r>
              <a:rPr lang="fr-FR" sz="3600" u="sng" dirty="0">
                <a:solidFill>
                  <a:srgbClr val="F9FAFD"/>
                </a:solidFill>
                <a:latin typeface="Glacial Indifference" panose="020B0604020202020204" charset="0"/>
              </a:rPr>
              <a:t>Le Code Civil de 1804</a:t>
            </a:r>
            <a:r>
              <a:rPr lang="fr-FR" sz="3500"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 l’importance de la codification </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 La volonté de codifier s’inscrivait parfaitement dans les </a:t>
            </a:r>
            <a:r>
              <a:rPr lang="fr-FR" sz="3500" u="sng" dirty="0">
                <a:solidFill>
                  <a:srgbClr val="F9FAFD"/>
                </a:solidFill>
                <a:latin typeface="Glacial Indifference" panose="020B0604020202020204" charset="0"/>
              </a:rPr>
              <a:t>principes</a:t>
            </a:r>
            <a:r>
              <a:rPr lang="fr-FR" sz="3500" dirty="0">
                <a:solidFill>
                  <a:srgbClr val="F9FAFD"/>
                </a:solidFill>
                <a:latin typeface="Glacial Indifference" panose="020B0604020202020204" charset="0"/>
              </a:rPr>
              <a:t> - séculaires mais théorisés avec force par la Révolution - </a:t>
            </a:r>
            <a:r>
              <a:rPr lang="fr-FR" sz="3500" u="sng" dirty="0">
                <a:solidFill>
                  <a:srgbClr val="F9FAFD"/>
                </a:solidFill>
                <a:latin typeface="Glacial Indifference" panose="020B0604020202020204" charset="0"/>
              </a:rPr>
              <a:t>d’unité et d’indivisibilité de l’État en France</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Sur le </a:t>
            </a:r>
            <a:r>
              <a:rPr lang="fr-FR" sz="3500" u="sng" dirty="0">
                <a:solidFill>
                  <a:srgbClr val="F9FAFD"/>
                </a:solidFill>
                <a:latin typeface="Glacial Indifference" panose="020B0604020202020204" charset="0"/>
              </a:rPr>
              <a:t>plan technique</a:t>
            </a:r>
            <a:r>
              <a:rPr lang="fr-FR" sz="3500" dirty="0">
                <a:solidFill>
                  <a:srgbClr val="F9FAFD"/>
                </a:solidFill>
                <a:latin typeface="Glacial Indifference" panose="020B0604020202020204" charset="0"/>
              </a:rPr>
              <a:t>, le regroupement des textes en un seul livre en facilitait la connaissance et la publicité. Sur le </a:t>
            </a:r>
            <a:r>
              <a:rPr lang="fr-FR" sz="3500" u="sng" dirty="0">
                <a:solidFill>
                  <a:srgbClr val="F9FAFD"/>
                </a:solidFill>
                <a:latin typeface="Glacial Indifference" panose="020B0604020202020204" charset="0"/>
              </a:rPr>
              <a:t>plan de la philosophie juridique</a:t>
            </a:r>
            <a:r>
              <a:rPr lang="fr-FR" sz="3500" dirty="0">
                <a:solidFill>
                  <a:srgbClr val="F9FAFD"/>
                </a:solidFill>
                <a:latin typeface="Glacial Indifference" panose="020B0604020202020204" charset="0"/>
              </a:rPr>
              <a:t>, il consacrait le triomphe du droit écrit sur les coutumes. Mais c’est sur le </a:t>
            </a:r>
            <a:r>
              <a:rPr lang="fr-FR" sz="3500" u="sng" dirty="0">
                <a:solidFill>
                  <a:srgbClr val="F9FAFD"/>
                </a:solidFill>
                <a:latin typeface="Glacial Indifference" panose="020B0604020202020204" charset="0"/>
              </a:rPr>
              <a:t>plan politique</a:t>
            </a:r>
            <a:r>
              <a:rPr lang="fr-FR" sz="3500" dirty="0">
                <a:solidFill>
                  <a:srgbClr val="F9FAFD"/>
                </a:solidFill>
                <a:latin typeface="Glacial Indifference" panose="020B0604020202020204" charset="0"/>
              </a:rPr>
              <a:t> que l’entreprise prenait tout son sens : plus qu’une conception du droit, il imposait une vision de la société ».</a:t>
            </a:r>
          </a:p>
          <a:p>
            <a:pPr marL="0" lvl="1" algn="r">
              <a:spcBef>
                <a:spcPct val="0"/>
              </a:spcBef>
              <a:spcAft>
                <a:spcPts val="2400"/>
              </a:spcAft>
              <a:defRPr/>
            </a:pPr>
            <a:r>
              <a:rPr lang="fr-FR" sz="2800" dirty="0">
                <a:solidFill>
                  <a:srgbClr val="F9FAFD"/>
                </a:solidFill>
                <a:latin typeface="Glacial Indifference" panose="020B0604020202020204" charset="0"/>
              </a:rPr>
              <a:t>Site d’histoire de la Fondation Napoléon</a:t>
            </a:r>
            <a:r>
              <a:rPr lang="fr-FR" sz="35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11137734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EF91D98-A96E-1381-4B72-42B8179F014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31E532C-0DFC-44C5-8B7F-501BB73DE1CE}"/>
              </a:ext>
            </a:extLst>
          </p:cNvPr>
          <p:cNvSpPr txBox="1"/>
          <p:nvPr/>
        </p:nvSpPr>
        <p:spPr>
          <a:xfrm>
            <a:off x="10287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011C0925-8548-8412-F6E3-1F97BA1020D2}"/>
              </a:ext>
            </a:extLst>
          </p:cNvPr>
          <p:cNvSpPr txBox="1"/>
          <p:nvPr/>
        </p:nvSpPr>
        <p:spPr>
          <a:xfrm>
            <a:off x="1104900" y="2324100"/>
            <a:ext cx="16116300" cy="7125027"/>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500" dirty="0">
                <a:solidFill>
                  <a:srgbClr val="F9FAFD"/>
                </a:solidFill>
                <a:latin typeface="Glacial Indifference" panose="020B0604020202020204" charset="0"/>
              </a:rPr>
              <a:t>Le projet est lancé le 12 août 1800, mais il n’est terminé que quatre ans après. </a:t>
            </a:r>
          </a:p>
          <a:p>
            <a:pPr marL="0" lvl="1" algn="just">
              <a:lnSpc>
                <a:spcPct val="110000"/>
              </a:lnSpc>
              <a:spcBef>
                <a:spcPct val="0"/>
              </a:spcBef>
              <a:spcAft>
                <a:spcPts val="3000"/>
              </a:spcAft>
              <a:defRPr/>
            </a:pPr>
            <a:r>
              <a:rPr lang="fr-FR" sz="3500" dirty="0">
                <a:solidFill>
                  <a:srgbClr val="F9FAFD"/>
                </a:solidFill>
                <a:latin typeface="Glacial Indifference" panose="020B0604020202020204" charset="0"/>
              </a:rPr>
              <a:t>« Premier d’une longue série touchant à la fois le droit civil (droits et rapports entre les citoyens), le droit commercial (pour organiser le commerce) et le droit pénal (sanction des infractions) » → </a:t>
            </a:r>
            <a:r>
              <a:rPr lang="fr-FR" sz="3500" u="sng" dirty="0">
                <a:solidFill>
                  <a:srgbClr val="F9FAFD"/>
                </a:solidFill>
                <a:latin typeface="Glacial Indifference" panose="020B0604020202020204" charset="0"/>
              </a:rPr>
              <a:t>« la règle de droit »</a:t>
            </a:r>
            <a:r>
              <a:rPr lang="fr-FR" sz="3500" dirty="0">
                <a:solidFill>
                  <a:srgbClr val="F9FAFD"/>
                </a:solidFill>
                <a:latin typeface="Glacial Indifference" panose="020B0604020202020204" charset="0"/>
              </a:rPr>
              <a:t> devient « l’outil de structuration sociale et politique par excellence du Consulat et de l’Empire ». </a:t>
            </a:r>
          </a:p>
          <a:p>
            <a:pPr marL="0" lvl="1" algn="just">
              <a:lnSpc>
                <a:spcPct val="110000"/>
              </a:lnSpc>
              <a:spcBef>
                <a:spcPct val="0"/>
              </a:spcBef>
              <a:defRPr/>
            </a:pPr>
            <a:r>
              <a:rPr lang="fr-FR" sz="3500" dirty="0">
                <a:solidFill>
                  <a:srgbClr val="F9FAFD"/>
                </a:solidFill>
                <a:latin typeface="Glacial Indifference" panose="020B0604020202020204" charset="0"/>
              </a:rPr>
              <a:t>« Œuvre colossal […] : unification du droit français, avec, bien sûr, le Code Civil (1804, rebaptisé </a:t>
            </a:r>
            <a:r>
              <a:rPr lang="fr-FR" sz="3500" i="1" dirty="0">
                <a:solidFill>
                  <a:srgbClr val="F9FAFD"/>
                </a:solidFill>
                <a:latin typeface="Glacial Indifference" panose="020B0604020202020204" charset="0"/>
              </a:rPr>
              <a:t>Code Napoléon</a:t>
            </a:r>
            <a:r>
              <a:rPr lang="fr-FR" sz="3500" dirty="0">
                <a:solidFill>
                  <a:srgbClr val="F9FAFD"/>
                </a:solidFill>
                <a:latin typeface="Glacial Indifference" panose="020B0604020202020204" charset="0"/>
              </a:rPr>
              <a:t> en 1807) mais aussi les </a:t>
            </a:r>
            <a:r>
              <a:rPr lang="fr-FR" sz="3500" u="sng" dirty="0">
                <a:solidFill>
                  <a:srgbClr val="F9FAFD"/>
                </a:solidFill>
                <a:latin typeface="Glacial Indifference" panose="020B0604020202020204" charset="0"/>
              </a:rPr>
              <a:t>Codes de procédure civile</a:t>
            </a:r>
            <a:r>
              <a:rPr lang="fr-FR" sz="3500" dirty="0">
                <a:solidFill>
                  <a:srgbClr val="F9FAFD"/>
                </a:solidFill>
                <a:latin typeface="Glacial Indifference" panose="020B0604020202020204" charset="0"/>
              </a:rPr>
              <a:t> (1806), </a:t>
            </a:r>
            <a:r>
              <a:rPr lang="fr-FR" sz="3500" u="sng" dirty="0">
                <a:solidFill>
                  <a:srgbClr val="F9FAFD"/>
                </a:solidFill>
                <a:latin typeface="Glacial Indifference" panose="020B0604020202020204" charset="0"/>
              </a:rPr>
              <a:t>de commerce</a:t>
            </a:r>
            <a:r>
              <a:rPr lang="fr-FR" sz="3500" dirty="0">
                <a:solidFill>
                  <a:srgbClr val="F9FAFD"/>
                </a:solidFill>
                <a:latin typeface="Glacial Indifference" panose="020B0604020202020204" charset="0"/>
              </a:rPr>
              <a:t> (1807), </a:t>
            </a:r>
            <a:r>
              <a:rPr lang="fr-FR" sz="3500" u="sng" dirty="0">
                <a:solidFill>
                  <a:srgbClr val="F9FAFD"/>
                </a:solidFill>
                <a:latin typeface="Glacial Indifference" panose="020B0604020202020204" charset="0"/>
              </a:rPr>
              <a:t>d’instruction criminelle</a:t>
            </a:r>
            <a:r>
              <a:rPr lang="fr-FR" sz="3500" dirty="0">
                <a:solidFill>
                  <a:srgbClr val="F9FAFD"/>
                </a:solidFill>
                <a:latin typeface="Glacial Indifference" panose="020B0604020202020204" charset="0"/>
              </a:rPr>
              <a:t> (1808), </a:t>
            </a:r>
            <a:r>
              <a:rPr lang="fr-FR" sz="3500" u="sng" dirty="0">
                <a:solidFill>
                  <a:srgbClr val="F9FAFD"/>
                </a:solidFill>
                <a:latin typeface="Glacial Indifference" panose="020B0604020202020204" charset="0"/>
              </a:rPr>
              <a:t>pénal</a:t>
            </a:r>
            <a:r>
              <a:rPr lang="fr-FR" sz="3500" dirty="0">
                <a:solidFill>
                  <a:srgbClr val="F9FAFD"/>
                </a:solidFill>
                <a:latin typeface="Glacial Indifference" panose="020B0604020202020204" charset="0"/>
              </a:rPr>
              <a:t> (1810), sans oublier l’ambitieux projet de </a:t>
            </a:r>
            <a:r>
              <a:rPr lang="fr-FR" sz="3500" u="sng" dirty="0">
                <a:solidFill>
                  <a:srgbClr val="F9FAFD"/>
                </a:solidFill>
                <a:latin typeface="Glacial Indifference" panose="020B0604020202020204" charset="0"/>
              </a:rPr>
              <a:t>Code rural</a:t>
            </a:r>
            <a:r>
              <a:rPr lang="fr-FR" sz="3500" dirty="0">
                <a:solidFill>
                  <a:srgbClr val="F9FAFD"/>
                </a:solidFill>
                <a:latin typeface="Glacial Indifference" panose="020B0604020202020204" charset="0"/>
              </a:rPr>
              <a:t> qui, bien que prêt à la fin du règne, ne vit pas le jour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35281967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8CCA15B-1E80-9686-FF37-6FFDCDFAA35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E8F7C6D-AE34-25B6-B1C4-CDB2C682ABCE}"/>
              </a:ext>
            </a:extLst>
          </p:cNvPr>
          <p:cNvSpPr txBox="1"/>
          <p:nvPr/>
        </p:nvSpPr>
        <p:spPr>
          <a:xfrm>
            <a:off x="914400" y="966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EA54EB79-B9CF-5894-B07B-A5F27B68EF3E}"/>
              </a:ext>
            </a:extLst>
          </p:cNvPr>
          <p:cNvSpPr txBox="1"/>
          <p:nvPr/>
        </p:nvSpPr>
        <p:spPr>
          <a:xfrm>
            <a:off x="990600" y="2628900"/>
            <a:ext cx="16154400" cy="6147837"/>
          </a:xfrm>
          <a:prstGeom prst="rect">
            <a:avLst/>
          </a:prstGeom>
        </p:spPr>
        <p:txBody>
          <a:bodyPr wrap="square" lIns="0" tIns="0" rIns="0" bIns="0" rtlCol="0" anchor="t">
            <a:spAutoFit/>
          </a:bodyPr>
          <a:lstStyle/>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Le Code civil des Français fut promulgué le 21 mars 1804. </a:t>
            </a:r>
          </a:p>
          <a:p>
            <a:pPr marL="0" lvl="1" algn="just">
              <a:lnSpc>
                <a:spcPct val="110000"/>
              </a:lnSpc>
              <a:spcBef>
                <a:spcPct val="0"/>
              </a:spcBef>
              <a:defRPr/>
            </a:pPr>
            <a:r>
              <a:rPr lang="fr-FR" sz="3500" dirty="0">
                <a:solidFill>
                  <a:srgbClr val="F9FAFD"/>
                </a:solidFill>
                <a:latin typeface="Glacial Indifference" panose="020B0604020202020204" charset="0"/>
              </a:rPr>
              <a:t>Napoléon réussit là où tous les gouvernements avaient </a:t>
            </a:r>
            <a:r>
              <a:rPr lang="fr-FR" sz="3500">
                <a:solidFill>
                  <a:srgbClr val="F9FAFD"/>
                </a:solidFill>
                <a:latin typeface="Glacial Indifference" panose="020B0604020202020204" charset="0"/>
              </a:rPr>
              <a:t>échoué avant </a:t>
            </a:r>
            <a:r>
              <a:rPr lang="fr-FR" sz="3500" dirty="0">
                <a:solidFill>
                  <a:srgbClr val="F9FAFD"/>
                </a:solidFill>
                <a:latin typeface="Glacial Indifference" panose="020B0604020202020204" charset="0"/>
              </a:rPr>
              <a:t>lui : l’adoption d’un Code des lois civiles bien rédigé, facile à interpréter, triomphe du droit écrit sur les coutumes. Il fut le moteur de ce grand œuvre pensé et préparé par une cohorte des juristes de premier plan, auxquels il fournit les moyens de travailler, non sans parfois intervenir pour trancher certaines questions.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L’entreprise était éminemment politique : plus qu’une conception du droit, elle contenait une vision de la société. On ne se contenta pas de compiler, mais on construisit autour de grandes options idéologiques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38762764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02AD79F-9607-ADD7-6ADD-C317B61C511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EB99C35-70B0-749B-F72D-3F236D80621F}"/>
              </a:ext>
            </a:extLst>
          </p:cNvPr>
          <p:cNvSpPr txBox="1"/>
          <p:nvPr/>
        </p:nvSpPr>
        <p:spPr>
          <a:xfrm>
            <a:off x="914400" y="966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26D82673-921E-C16E-BF56-4025C716C761}"/>
              </a:ext>
            </a:extLst>
          </p:cNvPr>
          <p:cNvSpPr txBox="1"/>
          <p:nvPr/>
        </p:nvSpPr>
        <p:spPr>
          <a:xfrm>
            <a:off x="990600" y="2628900"/>
            <a:ext cx="16268700" cy="5993949"/>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grands principes du Code Civil</a:t>
            </a:r>
            <a:r>
              <a:rPr lang="fr-FR" sz="3500" dirty="0">
                <a:solidFill>
                  <a:srgbClr val="F9FAFD"/>
                </a:solidFill>
                <a:latin typeface="Glacial Indifference" panose="020B0604020202020204" charset="0"/>
              </a:rPr>
              <a:t>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1°) </a:t>
            </a:r>
            <a:r>
              <a:rPr lang="fr-FR" sz="3500" u="sng" dirty="0">
                <a:solidFill>
                  <a:srgbClr val="F9FAFD"/>
                </a:solidFill>
                <a:latin typeface="Glacial Indifference" panose="020B0604020202020204" charset="0"/>
              </a:rPr>
              <a:t>Égalité de tous les citoyens devant la loi</a:t>
            </a:r>
            <a:r>
              <a:rPr lang="fr-FR" sz="3500" dirty="0">
                <a:solidFill>
                  <a:srgbClr val="F9FAFD"/>
                </a:solidFill>
                <a:latin typeface="Glacial Indifference" panose="020B0604020202020204" charset="0"/>
              </a:rPr>
              <a:t>. Tout Français devait jouir des droits civils, sauf à en être privé pour des motifs légaux.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Cela ne signifiait pas que le Code était égalitaire : les codificateurs ne prétendaient pas mettre en œuvre un dispositif visant à rectifier les inégalités créées par la marche de la société, prolongeant ainsi l’esprit de la Déclaration des droits de l’Homme et du Citoyen. </a:t>
            </a:r>
          </a:p>
          <a:p>
            <a:pPr marL="0" lvl="1" algn="just">
              <a:lnSpc>
                <a:spcPct val="110000"/>
              </a:lnSpc>
              <a:spcBef>
                <a:spcPct val="0"/>
              </a:spcBef>
              <a:spcAft>
                <a:spcPts val="600"/>
              </a:spcAft>
              <a:defRPr/>
            </a:pPr>
            <a:r>
              <a:rPr lang="fr-FR" sz="3500" u="sng" dirty="0">
                <a:solidFill>
                  <a:srgbClr val="F9FAFD"/>
                </a:solidFill>
                <a:latin typeface="Glacial Indifference" panose="020B0604020202020204" charset="0"/>
              </a:rPr>
              <a:t>Égalité des droits n’était pas égalitarisme</a:t>
            </a:r>
            <a:r>
              <a:rPr lang="fr-FR" sz="3500" dirty="0">
                <a:solidFill>
                  <a:srgbClr val="F9FAFD"/>
                </a:solidFill>
                <a:latin typeface="Glacial Indifference" panose="020B0604020202020204" charset="0"/>
              </a:rPr>
              <a:t>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18068776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38CB6D4-2211-FA46-49FD-1D2361E1651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A4640BB-FAF7-E7FF-B59B-DA666C31A964}"/>
              </a:ext>
            </a:extLst>
          </p:cNvPr>
          <p:cNvSpPr txBox="1"/>
          <p:nvPr/>
        </p:nvSpPr>
        <p:spPr>
          <a:xfrm>
            <a:off x="990600" y="966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5801431-7F91-A781-6CE5-64CA68006540}"/>
              </a:ext>
            </a:extLst>
          </p:cNvPr>
          <p:cNvSpPr txBox="1"/>
          <p:nvPr/>
        </p:nvSpPr>
        <p:spPr>
          <a:xfrm>
            <a:off x="990600" y="2628900"/>
            <a:ext cx="16154400" cy="5840060"/>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grands principes du Code Civil</a:t>
            </a:r>
            <a:r>
              <a:rPr lang="fr-FR" sz="3500" dirty="0">
                <a:solidFill>
                  <a:srgbClr val="F9FAFD"/>
                </a:solidFill>
                <a:latin typeface="Glacial Indifference" panose="020B0604020202020204" charset="0"/>
              </a:rPr>
              <a:t>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 2°) </a:t>
            </a:r>
            <a:r>
              <a:rPr lang="fr-FR" sz="3500" u="sng" dirty="0">
                <a:solidFill>
                  <a:srgbClr val="F9FAFD"/>
                </a:solidFill>
                <a:latin typeface="Glacial Indifference" panose="020B0604020202020204" charset="0"/>
              </a:rPr>
              <a:t>La non-confessionnalité de l’État</a:t>
            </a:r>
            <a:r>
              <a:rPr lang="fr-FR" sz="3500" dirty="0">
                <a:solidFill>
                  <a:srgbClr val="F9FAFD"/>
                </a:solidFill>
                <a:latin typeface="Glacial Indifference" panose="020B0604020202020204" charset="0"/>
              </a:rPr>
              <a:t>, point de départ de la laïcité française. Les actes d’état-civil étaient désormais établis par des agents publics et non plus par les paroisses, faute de quoi ils ne pouvaient produire d’effets juridiques. </a:t>
            </a:r>
          </a:p>
          <a:p>
            <a:pPr marL="0" lvl="1" algn="just">
              <a:lnSpc>
                <a:spcPct val="110000"/>
              </a:lnSpc>
              <a:spcBef>
                <a:spcPct val="0"/>
              </a:spcBef>
              <a:defRPr/>
            </a:pPr>
            <a:r>
              <a:rPr lang="fr-FR" sz="3500" dirty="0">
                <a:solidFill>
                  <a:srgbClr val="F9FAFD"/>
                </a:solidFill>
                <a:latin typeface="Glacial Indifference" panose="020B0604020202020204" charset="0"/>
              </a:rPr>
              <a:t>La nécessaire </a:t>
            </a:r>
            <a:r>
              <a:rPr lang="fr-FR" sz="3500" u="sng" dirty="0">
                <a:solidFill>
                  <a:srgbClr val="F9FAFD"/>
                </a:solidFill>
                <a:latin typeface="Glacial Indifference" panose="020B0604020202020204" charset="0"/>
              </a:rPr>
              <a:t>antériorité du mariage civil par rapport au mariage religieux</a:t>
            </a:r>
            <a:r>
              <a:rPr lang="fr-FR" sz="3500" dirty="0">
                <a:solidFill>
                  <a:srgbClr val="F9FAFD"/>
                </a:solidFill>
                <a:latin typeface="Glacial Indifference" panose="020B0604020202020204" charset="0"/>
              </a:rPr>
              <a:t> était proclamée avec force. […] </a:t>
            </a:r>
          </a:p>
          <a:p>
            <a:pPr marL="0" lvl="1" algn="just">
              <a:lnSpc>
                <a:spcPct val="110000"/>
              </a:lnSpc>
              <a:spcBef>
                <a:spcPct val="0"/>
              </a:spcBef>
              <a:spcAft>
                <a:spcPts val="600"/>
              </a:spcAft>
              <a:defRPr/>
            </a:pPr>
            <a:r>
              <a:rPr lang="fr-FR" sz="3500" u="sng" dirty="0">
                <a:solidFill>
                  <a:srgbClr val="F9FAFD"/>
                </a:solidFill>
                <a:latin typeface="Glacial Indifference" panose="020B0604020202020204" charset="0"/>
              </a:rPr>
              <a:t>Le divorce était reconnu</a:t>
            </a:r>
            <a:r>
              <a:rPr lang="fr-FR" sz="3500" dirty="0">
                <a:solidFill>
                  <a:srgbClr val="F9FAFD"/>
                </a:solidFill>
                <a:latin typeface="Glacial Indifference" panose="020B0604020202020204" charset="0"/>
              </a:rPr>
              <a:t>, contre l’avis de l’Église : le mariage était un contrat qui, comme tel, pouvait être dissout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7793700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81F6F4B-508D-0DD1-A6C4-203483A992F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9288040-4882-795E-5EA3-6F03F1464FA4}"/>
              </a:ext>
            </a:extLst>
          </p:cNvPr>
          <p:cNvSpPr txBox="1"/>
          <p:nvPr/>
        </p:nvSpPr>
        <p:spPr>
          <a:xfrm>
            <a:off x="914400" y="966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065B23CD-E4B8-8432-1B09-FD3D5B7F4AA3}"/>
              </a:ext>
            </a:extLst>
          </p:cNvPr>
          <p:cNvSpPr txBox="1"/>
          <p:nvPr/>
        </p:nvSpPr>
        <p:spPr>
          <a:xfrm>
            <a:off x="990600" y="2552700"/>
            <a:ext cx="16154400" cy="7178888"/>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grands principes du Code Civil</a:t>
            </a:r>
            <a:r>
              <a:rPr lang="fr-FR" sz="3500" dirty="0">
                <a:solidFill>
                  <a:srgbClr val="F9FAFD"/>
                </a:solidFill>
                <a:latin typeface="Glacial Indifference" panose="020B0604020202020204" charset="0"/>
              </a:rPr>
              <a:t>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 3°) </a:t>
            </a:r>
            <a:r>
              <a:rPr lang="fr-FR" sz="3500" u="sng" dirty="0">
                <a:solidFill>
                  <a:srgbClr val="F9FAFD"/>
                </a:solidFill>
                <a:latin typeface="Glacial Indifference" panose="020B0604020202020204" charset="0"/>
              </a:rPr>
              <a:t>L’organisation de la famille était hiérarchisée</a:t>
            </a:r>
            <a:r>
              <a:rPr lang="fr-FR" sz="3500" dirty="0">
                <a:solidFill>
                  <a:srgbClr val="F9FAFD"/>
                </a:solidFill>
                <a:latin typeface="Glacial Indifference" panose="020B0604020202020204" charset="0"/>
              </a:rPr>
              <a:t>, avec le mari ou le père au sommet. </a:t>
            </a:r>
          </a:p>
          <a:p>
            <a:pPr marL="0" lvl="1" algn="just">
              <a:lnSpc>
                <a:spcPct val="110000"/>
              </a:lnSpc>
              <a:spcBef>
                <a:spcPct val="0"/>
              </a:spcBef>
              <a:defRPr/>
            </a:pPr>
            <a:r>
              <a:rPr lang="fr-FR" sz="3500" dirty="0">
                <a:solidFill>
                  <a:srgbClr val="F9FAFD"/>
                </a:solidFill>
                <a:latin typeface="Glacial Indifference" panose="020B0604020202020204" charset="0"/>
              </a:rPr>
              <a:t>Le </a:t>
            </a:r>
            <a:r>
              <a:rPr lang="fr-FR" sz="3500" u="sng" dirty="0">
                <a:solidFill>
                  <a:srgbClr val="F9FAFD"/>
                </a:solidFill>
                <a:latin typeface="Glacial Indifference" panose="020B0604020202020204" charset="0"/>
              </a:rPr>
              <a:t>statut de la femme</a:t>
            </a:r>
            <a:r>
              <a:rPr lang="fr-FR" sz="3500" dirty="0">
                <a:solidFill>
                  <a:srgbClr val="F9FAFD"/>
                </a:solidFill>
                <a:latin typeface="Glacial Indifference" panose="020B0604020202020204" charset="0"/>
              </a:rPr>
              <a:t> (qu’il s’agisse de la fille ou de l’épouse) était donc </a:t>
            </a:r>
            <a:r>
              <a:rPr lang="fr-FR" sz="3500" u="sng" dirty="0">
                <a:solidFill>
                  <a:srgbClr val="F9FAFD"/>
                </a:solidFill>
                <a:latin typeface="Glacial Indifference" panose="020B0604020202020204" charset="0"/>
              </a:rPr>
              <a:t>marqué par l’inégalité</a:t>
            </a:r>
            <a:r>
              <a:rPr lang="fr-FR" sz="3500" dirty="0">
                <a:solidFill>
                  <a:srgbClr val="F9FAFD"/>
                </a:solidFill>
                <a:latin typeface="Glacial Indifference" panose="020B0604020202020204" charset="0"/>
              </a:rPr>
              <a:t>. Même lorsque la fille de la famille se mariait, elle était placée sous la tutelle de son mari. Elle ne jouissait de l’intégralité de ses droits que si elle restait célibataire ou devenait veuve.</a:t>
            </a:r>
          </a:p>
          <a:p>
            <a:pPr marL="0" lvl="1" algn="just">
              <a:lnSpc>
                <a:spcPct val="110000"/>
              </a:lnSpc>
              <a:spcBef>
                <a:spcPct val="0"/>
              </a:spcBef>
              <a:defRPr/>
            </a:pPr>
            <a:r>
              <a:rPr lang="fr-FR" sz="3500" dirty="0">
                <a:solidFill>
                  <a:srgbClr val="F9FAFD"/>
                </a:solidFill>
                <a:latin typeface="Glacial Indifference" panose="020B0604020202020204" charset="0"/>
              </a:rPr>
              <a:t>Les </a:t>
            </a:r>
            <a:r>
              <a:rPr lang="fr-FR" sz="3500" u="sng" dirty="0">
                <a:solidFill>
                  <a:srgbClr val="F9FAFD"/>
                </a:solidFill>
                <a:latin typeface="Glacial Indifference" panose="020B0604020202020204" charset="0"/>
              </a:rPr>
              <a:t>enfants</a:t>
            </a:r>
            <a:r>
              <a:rPr lang="fr-FR" sz="3500" dirty="0">
                <a:solidFill>
                  <a:srgbClr val="F9FAFD"/>
                </a:solidFill>
                <a:latin typeface="Glacial Indifference" panose="020B0604020202020204" charset="0"/>
              </a:rPr>
              <a:t> étaient assujettis à un </a:t>
            </a:r>
            <a:r>
              <a:rPr lang="fr-FR" sz="3500" u="sng" dirty="0">
                <a:solidFill>
                  <a:srgbClr val="F9FAFD"/>
                </a:solidFill>
                <a:latin typeface="Glacial Indifference" panose="020B0604020202020204" charset="0"/>
              </a:rPr>
              <a:t>régime semblable</a:t>
            </a:r>
            <a:r>
              <a:rPr lang="fr-FR" sz="3500" dirty="0">
                <a:solidFill>
                  <a:srgbClr val="F9FAFD"/>
                </a:solidFill>
                <a:latin typeface="Glacial Indifference" panose="020B0604020202020204" charset="0"/>
              </a:rPr>
              <a:t> les obligeant, par exemple, à obtenir l’autorisation du père pour se marier, jusqu’à l’âge de vingt-cinq ans.</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En contrepartie, l’époux devait protection à l’épouse et à ses enfants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20199325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18F9B6A-EC36-3F7F-9B7B-BEAE53B20C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DC8F84A-AFA0-6986-17D6-9BAF9C39F4C0}"/>
              </a:ext>
            </a:extLst>
          </p:cNvPr>
          <p:cNvSpPr txBox="1"/>
          <p:nvPr/>
        </p:nvSpPr>
        <p:spPr>
          <a:xfrm>
            <a:off x="9144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9563D265-F8C8-EF3F-44B2-486718ACD1B7}"/>
              </a:ext>
            </a:extLst>
          </p:cNvPr>
          <p:cNvSpPr txBox="1"/>
          <p:nvPr/>
        </p:nvSpPr>
        <p:spPr>
          <a:xfrm>
            <a:off x="914400" y="2552700"/>
            <a:ext cx="16154400" cy="7101944"/>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grands principes du Code Civil</a:t>
            </a:r>
            <a:r>
              <a:rPr lang="fr-FR" sz="3500" dirty="0">
                <a:solidFill>
                  <a:srgbClr val="F9FAFD"/>
                </a:solidFill>
                <a:latin typeface="Glacial Indifference" panose="020B0604020202020204" charset="0"/>
              </a:rPr>
              <a:t>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 4°) </a:t>
            </a:r>
            <a:r>
              <a:rPr lang="fr-FR" sz="3500" u="sng" dirty="0">
                <a:solidFill>
                  <a:srgbClr val="F9FAFD"/>
                </a:solidFill>
                <a:latin typeface="Glacial Indifference" panose="020B0604020202020204" charset="0"/>
              </a:rPr>
              <a:t>Le droit de propriété était déclaré "absolu"</a:t>
            </a:r>
            <a:r>
              <a:rPr lang="fr-FR" sz="3500" dirty="0">
                <a:solidFill>
                  <a:srgbClr val="F9FAFD"/>
                </a:solidFill>
                <a:latin typeface="Glacial Indifference" panose="020B0604020202020204" charset="0"/>
              </a:rPr>
              <a:t>. Chaque propriétaire était libre de jouir et de disposer de ses biens comme il l’entendait, à condition de ne pas en faire "un usage prohibé par les lois et les règlements" (art. 544). </a:t>
            </a:r>
          </a:p>
          <a:p>
            <a:pPr marL="0" lvl="1" algn="just">
              <a:lnSpc>
                <a:spcPct val="110000"/>
              </a:lnSpc>
              <a:spcBef>
                <a:spcPct val="0"/>
              </a:spcBef>
              <a:defRPr/>
            </a:pPr>
            <a:r>
              <a:rPr lang="fr-FR" sz="3500" dirty="0">
                <a:solidFill>
                  <a:srgbClr val="F9FAFD"/>
                </a:solidFill>
                <a:latin typeface="Glacial Indifference" panose="020B0604020202020204" charset="0"/>
              </a:rPr>
              <a:t>Le droit de propriété ne souffrait que de très rares exceptions : en matière de successions avec la réserve et dans les cas d’expropriation pour cause d’utilité publique. Dans ce dernier cas, comme l’avait proclamé la Déclaration de 1789, le propriétaire devait percevoir une "juste et préalable indemnité".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Un chiffre illustre l’importance de la propriété dans cette conception : le Code Civil consacrait </a:t>
            </a:r>
            <a:r>
              <a:rPr lang="fr-FR" sz="3500" u="sng" dirty="0">
                <a:solidFill>
                  <a:srgbClr val="F9FAFD"/>
                </a:solidFill>
                <a:latin typeface="Glacial Indifference" panose="020B0604020202020204" charset="0"/>
              </a:rPr>
              <a:t>1 570 articles (sur  2281) à la propriété</a:t>
            </a:r>
            <a:r>
              <a:rPr lang="fr-FR" sz="3500" dirty="0">
                <a:solidFill>
                  <a:srgbClr val="F9FAFD"/>
                </a:solidFill>
                <a:latin typeface="Glacial Indifference" panose="020B0604020202020204" charset="0"/>
              </a:rPr>
              <a:t>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3331463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D7E46BD-9E87-0EBE-6D3B-645699703FC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64E5B18-36F7-A20C-9D73-2C77C4ECFB37}"/>
              </a:ext>
            </a:extLst>
          </p:cNvPr>
          <p:cNvSpPr txBox="1"/>
          <p:nvPr/>
        </p:nvSpPr>
        <p:spPr>
          <a:xfrm>
            <a:off x="990600" y="433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Digression sur le divorce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95C43064-AF2A-6B92-8114-70186DECE1B8}"/>
              </a:ext>
            </a:extLst>
          </p:cNvPr>
          <p:cNvSpPr txBox="1"/>
          <p:nvPr/>
        </p:nvSpPr>
        <p:spPr>
          <a:xfrm>
            <a:off x="990600" y="2019300"/>
            <a:ext cx="16154400" cy="7605159"/>
          </a:xfrm>
          <a:prstGeom prst="rect">
            <a:avLst/>
          </a:prstGeom>
        </p:spPr>
        <p:txBody>
          <a:bodyPr wrap="square" lIns="0" tIns="0" rIns="0" bIns="0" rtlCol="0" anchor="t">
            <a:spAutoFit/>
          </a:bodyPr>
          <a:lstStyle/>
          <a:p>
            <a:pPr marL="0" lvl="1" algn="just">
              <a:lnSpc>
                <a:spcPct val="110000"/>
              </a:lnSpc>
              <a:spcBef>
                <a:spcPct val="0"/>
              </a:spcBef>
              <a:spcAft>
                <a:spcPts val="3600"/>
              </a:spcAft>
              <a:defRPr/>
            </a:pPr>
            <a:r>
              <a:rPr lang="fr-FR" sz="3400" dirty="0">
                <a:solidFill>
                  <a:srgbClr val="F9FAFD"/>
                </a:solidFill>
                <a:latin typeface="Glacial Indifference" panose="020B0604020202020204" charset="0"/>
              </a:rPr>
              <a:t>« </a:t>
            </a: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Réformes historiques du divorce</a:t>
            </a:r>
            <a:endParaRPr lang="fr-FR" sz="3400" dirty="0">
              <a:solidFill>
                <a:schemeClr val="bg1"/>
              </a:solidFill>
              <a:latin typeface="Glacial Indifference" panose="020B0604020202020204" charset="0"/>
            </a:endParaRPr>
          </a:p>
          <a:p>
            <a:pPr lvl="1" indent="-457200" algn="just">
              <a:lnSpc>
                <a:spcPct val="110000"/>
              </a:lnSpc>
              <a:spcBef>
                <a:spcPct val="0"/>
              </a:spcBef>
              <a:spcAft>
                <a:spcPts val="1800"/>
              </a:spcAft>
              <a:buFont typeface="Arial" panose="020B0604020202020204" pitchFamily="34" charset="0"/>
              <a:buChar char="•"/>
              <a:defRPr/>
            </a:pPr>
            <a:r>
              <a:rPr lang="fr-FR" sz="3400" u="sng" dirty="0">
                <a:solidFill>
                  <a:srgbClr val="F9FAFD"/>
                </a:solidFill>
                <a:latin typeface="Glacial Indifference" panose="020B0604020202020204" charset="0"/>
              </a:rPr>
              <a:t>Chez les Romains</a:t>
            </a:r>
            <a:r>
              <a:rPr lang="fr-FR" sz="3400" dirty="0">
                <a:solidFill>
                  <a:srgbClr val="F9FAFD"/>
                </a:solidFill>
                <a:latin typeface="Glacial Indifference" panose="020B0604020202020204" charset="0"/>
              </a:rPr>
              <a:t>, on pratique de façon courante le divorce.</a:t>
            </a:r>
          </a:p>
          <a:p>
            <a:pPr lvl="1" indent="-457200" algn="just">
              <a:lnSpc>
                <a:spcPct val="110000"/>
              </a:lnSpc>
              <a:spcBef>
                <a:spcPct val="0"/>
              </a:spcBef>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Pendant le </a:t>
            </a:r>
            <a:r>
              <a:rPr lang="fr-FR" sz="3400" u="sng" dirty="0">
                <a:solidFill>
                  <a:srgbClr val="F9FAFD"/>
                </a:solidFill>
                <a:latin typeface="Glacial Indifference" panose="020B0604020202020204" charset="0"/>
              </a:rPr>
              <a:t>Moyen-Age</a:t>
            </a:r>
            <a:r>
              <a:rPr lang="fr-FR" sz="3400" dirty="0">
                <a:solidFill>
                  <a:srgbClr val="F9FAFD"/>
                </a:solidFill>
                <a:latin typeface="Glacial Indifference" panose="020B0604020202020204" charset="0"/>
              </a:rPr>
              <a:t>, le mariage est une institution éphémère […]. Puis à la fin du XI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l'Église commence à édicter sa norme du mariage.</a:t>
            </a:r>
          </a:p>
          <a:p>
            <a:pPr lvl="1" indent="-457200" algn="just">
              <a:lnSpc>
                <a:spcPct val="110000"/>
              </a:lnSpc>
              <a:spcBef>
                <a:spcPct val="0"/>
              </a:spcBef>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Au </a:t>
            </a:r>
            <a:r>
              <a:rPr lang="fr-FR" sz="3400" u="sng" dirty="0">
                <a:solidFill>
                  <a:srgbClr val="F9FAFD"/>
                </a:solidFill>
                <a:latin typeface="Glacial Indifference" panose="020B0604020202020204" charset="0"/>
              </a:rPr>
              <a:t>XVI</a:t>
            </a:r>
            <a:r>
              <a:rPr lang="fr-FR" sz="3400" u="sng" baseline="30000" dirty="0">
                <a:solidFill>
                  <a:srgbClr val="F9FAFD"/>
                </a:solidFill>
                <a:latin typeface="Glacial Indifference" panose="020B0604020202020204" charset="0"/>
              </a:rPr>
              <a:t>ème</a:t>
            </a:r>
            <a:r>
              <a:rPr lang="fr-FR" sz="3400" u="sng" dirty="0">
                <a:solidFill>
                  <a:srgbClr val="F9FAFD"/>
                </a:solidFill>
                <a:latin typeface="Glacial Indifference" panose="020B0604020202020204" charset="0"/>
              </a:rPr>
              <a:t> siècle</a:t>
            </a: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l'Eglise prône l'indissolubilité du mariage</a:t>
            </a:r>
            <a:r>
              <a:rPr lang="fr-FR" sz="3400" dirty="0">
                <a:solidFill>
                  <a:srgbClr val="F9FAFD"/>
                </a:solidFill>
                <a:latin typeface="Glacial Indifference" panose="020B0604020202020204" charset="0"/>
              </a:rPr>
              <a:t>, qui est un sacrement. Sous la pression religieuse, le divorce est interdit (1563, Concile de Trente).</a:t>
            </a:r>
          </a:p>
          <a:p>
            <a:pPr lvl="1" indent="-457200" algn="just">
              <a:lnSpc>
                <a:spcPct val="110000"/>
              </a:lnSpc>
              <a:spcBef>
                <a:spcPct val="0"/>
              </a:spcBef>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A la </a:t>
            </a:r>
            <a:r>
              <a:rPr lang="fr-FR" sz="3400" u="sng" dirty="0">
                <a:solidFill>
                  <a:srgbClr val="F9FAFD"/>
                </a:solidFill>
                <a:latin typeface="Glacial Indifference" panose="020B0604020202020204" charset="0"/>
              </a:rPr>
              <a:t>fin de l'Ancien Régime</a:t>
            </a:r>
            <a:r>
              <a:rPr lang="fr-FR" sz="3400" dirty="0">
                <a:solidFill>
                  <a:srgbClr val="F9FAFD"/>
                </a:solidFill>
                <a:latin typeface="Glacial Indifference" panose="020B0604020202020204" charset="0"/>
              </a:rPr>
              <a:t>, les </a:t>
            </a:r>
            <a:r>
              <a:rPr lang="fr-FR" sz="3400" u="sng" dirty="0">
                <a:solidFill>
                  <a:srgbClr val="F9FAFD"/>
                </a:solidFill>
                <a:latin typeface="Glacial Indifference" panose="020B0604020202020204" charset="0"/>
              </a:rPr>
              <a:t>philosophes des Lumières</a:t>
            </a:r>
            <a:r>
              <a:rPr lang="fr-FR" sz="3400" dirty="0">
                <a:solidFill>
                  <a:srgbClr val="F9FAFD"/>
                </a:solidFill>
                <a:latin typeface="Glacial Indifference" panose="020B0604020202020204" charset="0"/>
              </a:rPr>
              <a:t> (notamment Montesquieu et Voltaire) sont </a:t>
            </a:r>
            <a:r>
              <a:rPr lang="fr-FR" sz="3400" u="sng" dirty="0">
                <a:solidFill>
                  <a:srgbClr val="F9FAFD"/>
                </a:solidFill>
                <a:latin typeface="Glacial Indifference" panose="020B0604020202020204" charset="0"/>
              </a:rPr>
              <a:t>favorables au divorce</a:t>
            </a:r>
            <a:r>
              <a:rPr lang="fr-FR" sz="3400" dirty="0">
                <a:solidFill>
                  <a:srgbClr val="F9FAFD"/>
                </a:solidFill>
                <a:latin typeface="Glacial Indifference" panose="020B0604020202020204" charset="0"/>
              </a:rPr>
              <a:t> et condamnent l'indissolubilité du mariage.</a:t>
            </a:r>
          </a:p>
          <a:p>
            <a:pPr lvl="1" indent="-457200" algn="just">
              <a:lnSpc>
                <a:spcPct val="110000"/>
              </a:lnSpc>
              <a:spcBef>
                <a:spcPct val="0"/>
              </a:spcBef>
              <a:buFont typeface="Arial" panose="020B0604020202020204" pitchFamily="34" charset="0"/>
              <a:buChar char="•"/>
              <a:defRPr/>
            </a:pPr>
            <a:r>
              <a:rPr lang="fr-FR" sz="3400" dirty="0">
                <a:solidFill>
                  <a:srgbClr val="F9FAFD"/>
                </a:solidFill>
                <a:latin typeface="Glacial Indifference" panose="020B0604020202020204" charset="0"/>
              </a:rPr>
              <a:t>A la </a:t>
            </a:r>
            <a:r>
              <a:rPr lang="fr-FR" sz="3400" u="sng" dirty="0">
                <a:solidFill>
                  <a:srgbClr val="F9FAFD"/>
                </a:solidFill>
                <a:latin typeface="Glacial Indifference" panose="020B0604020202020204" charset="0"/>
              </a:rPr>
              <a:t>Révolution Française</a:t>
            </a:r>
            <a:r>
              <a:rPr lang="fr-FR" sz="3400" dirty="0">
                <a:solidFill>
                  <a:srgbClr val="F9FAFD"/>
                </a:solidFill>
                <a:latin typeface="Glacial Indifference" panose="020B0604020202020204" charset="0"/>
              </a:rPr>
              <a:t>, les </a:t>
            </a:r>
            <a:r>
              <a:rPr lang="fr-FR" sz="3400" u="sng" dirty="0">
                <a:solidFill>
                  <a:srgbClr val="F9FAFD"/>
                </a:solidFill>
                <a:latin typeface="Glacial Indifference" panose="020B0604020202020204" charset="0"/>
              </a:rPr>
              <a:t>révolutionnaires</a:t>
            </a:r>
            <a:r>
              <a:rPr lang="fr-FR" sz="3400" dirty="0">
                <a:solidFill>
                  <a:srgbClr val="F9FAFD"/>
                </a:solidFill>
                <a:latin typeface="Glacial Indifference" panose="020B0604020202020204" charset="0"/>
              </a:rPr>
              <a:t> bouleversent l'ordre établi en </a:t>
            </a:r>
            <a:r>
              <a:rPr lang="fr-FR" sz="3400" u="sng" dirty="0">
                <a:solidFill>
                  <a:srgbClr val="F9FAFD"/>
                </a:solidFill>
                <a:latin typeface="Glacial Indifference" panose="020B0604020202020204" charset="0"/>
              </a:rPr>
              <a:t>désacralisant et laïcisant le mariage</a:t>
            </a:r>
            <a:r>
              <a:rPr lang="fr-FR" sz="3400" dirty="0">
                <a:solidFill>
                  <a:srgbClr val="F9FAFD"/>
                </a:solidFill>
                <a:latin typeface="Glacial Indifference" panose="020B0604020202020204" charset="0"/>
              </a:rPr>
              <a:t> ».</a:t>
            </a:r>
          </a:p>
          <a:p>
            <a:pPr marL="0" lvl="1" algn="r">
              <a:spcBef>
                <a:spcPct val="0"/>
              </a:spcBef>
              <a:spcAft>
                <a:spcPts val="3000"/>
              </a:spcAft>
              <a:defRPr/>
            </a:pPr>
            <a:r>
              <a:rPr lang="fr-FR" sz="2800" dirty="0">
                <a:solidFill>
                  <a:srgbClr val="F9FAFD"/>
                </a:solidFill>
                <a:latin typeface="Glacial Indifference" panose="020B0604020202020204" charset="0"/>
              </a:rPr>
              <a:t>Site du Ministère de la Justice</a:t>
            </a:r>
          </a:p>
        </p:txBody>
      </p:sp>
    </p:spTree>
    <p:extLst>
      <p:ext uri="{BB962C8B-B14F-4D97-AF65-F5344CB8AC3E}">
        <p14:creationId xmlns:p14="http://schemas.microsoft.com/office/powerpoint/2010/main" val="33481470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2C5DADC-1C88-A7DD-A113-6D35119B2CB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87F78B7-AE8E-543E-9F04-640D8BA356F5}"/>
              </a:ext>
            </a:extLst>
          </p:cNvPr>
          <p:cNvSpPr txBox="1"/>
          <p:nvPr/>
        </p:nvSpPr>
        <p:spPr>
          <a:xfrm>
            <a:off x="9906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Digression sur le divorce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4BA68732-2FD1-32B4-AE33-F3F8F6F09F93}"/>
              </a:ext>
            </a:extLst>
          </p:cNvPr>
          <p:cNvSpPr txBox="1"/>
          <p:nvPr/>
        </p:nvSpPr>
        <p:spPr>
          <a:xfrm>
            <a:off x="990600" y="2523202"/>
            <a:ext cx="16154400" cy="6586418"/>
          </a:xfrm>
          <a:prstGeom prst="rect">
            <a:avLst/>
          </a:prstGeom>
        </p:spPr>
        <p:txBody>
          <a:bodyPr wrap="square" lIns="0" tIns="0" rIns="0" bIns="0" rtlCol="0" anchor="t">
            <a:spAutoFit/>
          </a:bodyPr>
          <a:lstStyle/>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r>
              <a:rPr lang="fr-FR" sz="3500" u="sng" dirty="0">
                <a:solidFill>
                  <a:srgbClr val="F9FAFD"/>
                </a:solidFill>
                <a:latin typeface="Glacial Indifference" panose="020B0604020202020204" charset="0"/>
              </a:rPr>
              <a:t>La Constitution du 3 septembre 1791 institue le mariage civil</a:t>
            </a:r>
            <a:r>
              <a:rPr lang="fr-FR" sz="3500" dirty="0">
                <a:solidFill>
                  <a:srgbClr val="F9FAFD"/>
                </a:solidFill>
                <a:latin typeface="Glacial Indifference" panose="020B0604020202020204" charset="0"/>
              </a:rPr>
              <a:t>. Si le mariage n'est qu'un contrat aux yeux de la loi civile, il doit pouvoir être rompu librement par l'accord des deux parties : </a:t>
            </a:r>
            <a:r>
              <a:rPr lang="fr-FR" sz="3500" u="sng" dirty="0">
                <a:solidFill>
                  <a:srgbClr val="F9FAFD"/>
                </a:solidFill>
                <a:latin typeface="Glacial Indifference" panose="020B0604020202020204" charset="0"/>
              </a:rPr>
              <a:t>la loi du 20 septembre 1792 instaure alors le divorce</a:t>
            </a:r>
            <a:r>
              <a:rPr lang="fr-FR" sz="3500" dirty="0">
                <a:solidFill>
                  <a:srgbClr val="F9FAFD"/>
                </a:solidFill>
                <a:latin typeface="Glacial Indifference" panose="020B0604020202020204" charset="0"/>
              </a:rPr>
              <a:t>. Son préambule fixe les ambitions de la réforme engagée : "La faculté de divorcer résulte de la liberté individuelle, dont un engagement indissoluble serait la perte". Mais la </a:t>
            </a:r>
            <a:r>
              <a:rPr lang="fr-FR" sz="3500" u="sng" dirty="0">
                <a:solidFill>
                  <a:srgbClr val="F9FAFD"/>
                </a:solidFill>
                <a:latin typeface="Glacial Indifference" panose="020B0604020202020204" charset="0"/>
              </a:rPr>
              <a:t>loi</a:t>
            </a:r>
            <a:r>
              <a:rPr lang="fr-FR" sz="3500" dirty="0">
                <a:solidFill>
                  <a:srgbClr val="F9FAFD"/>
                </a:solidFill>
                <a:latin typeface="Glacial Indifference" panose="020B0604020202020204" charset="0"/>
              </a:rPr>
              <a:t> est </a:t>
            </a:r>
            <a:r>
              <a:rPr lang="fr-FR" sz="3500" u="sng" dirty="0">
                <a:solidFill>
                  <a:srgbClr val="F9FAFD"/>
                </a:solidFill>
                <a:latin typeface="Glacial Indifference" panose="020B0604020202020204" charset="0"/>
              </a:rPr>
              <a:t>critiquée</a:t>
            </a:r>
            <a:r>
              <a:rPr lang="fr-FR" sz="3500" dirty="0">
                <a:solidFill>
                  <a:srgbClr val="F9FAFD"/>
                </a:solidFill>
                <a:latin typeface="Glacial Indifference" panose="020B0604020202020204" charset="0"/>
              </a:rPr>
              <a:t> pour son </a:t>
            </a:r>
            <a:r>
              <a:rPr lang="fr-FR" sz="3500" u="sng" dirty="0">
                <a:solidFill>
                  <a:srgbClr val="F9FAFD"/>
                </a:solidFill>
                <a:latin typeface="Glacial Indifference" panose="020B0604020202020204" charset="0"/>
              </a:rPr>
              <a:t>trop grand libéralisme</a:t>
            </a:r>
            <a:r>
              <a:rPr lang="fr-FR" sz="3500" dirty="0">
                <a:solidFill>
                  <a:srgbClr val="F9FAFD"/>
                </a:solidFill>
                <a:latin typeface="Glacial Indifference" panose="020B0604020202020204" charset="0"/>
              </a:rPr>
              <a:t>, les abus et l'anarchie sont dénoncés.</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Le </a:t>
            </a:r>
            <a:r>
              <a:rPr lang="fr-FR" sz="3500" u="sng" dirty="0">
                <a:solidFill>
                  <a:srgbClr val="F9FAFD"/>
                </a:solidFill>
                <a:latin typeface="Glacial Indifference" panose="020B0604020202020204" charset="0"/>
              </a:rPr>
              <a:t>Code civil de 1804 revient sur les excès de cette législation</a:t>
            </a:r>
            <a:r>
              <a:rPr lang="fr-FR" sz="3500" dirty="0">
                <a:solidFill>
                  <a:srgbClr val="F9FAFD"/>
                </a:solidFill>
                <a:latin typeface="Glacial Indifference" panose="020B0604020202020204" charset="0"/>
              </a:rPr>
              <a:t>. Il </a:t>
            </a:r>
            <a:r>
              <a:rPr lang="fr-FR" sz="3500" u="sng" dirty="0">
                <a:solidFill>
                  <a:srgbClr val="F9FAFD"/>
                </a:solidFill>
                <a:latin typeface="Glacial Indifference" panose="020B0604020202020204" charset="0"/>
              </a:rPr>
              <a:t>restreint la possibilité de divorcer à la faute</a:t>
            </a:r>
            <a:r>
              <a:rPr lang="fr-FR" sz="3500" dirty="0">
                <a:solidFill>
                  <a:srgbClr val="F9FAFD"/>
                </a:solidFill>
                <a:latin typeface="Glacial Indifference" panose="020B0604020202020204" charset="0"/>
              </a:rPr>
              <a:t>, les conditions sont limitées et pénalisantes pour les époux ».</a:t>
            </a:r>
          </a:p>
          <a:p>
            <a:pPr marL="0" lvl="1" algn="r">
              <a:spcBef>
                <a:spcPct val="0"/>
              </a:spcBef>
              <a:spcAft>
                <a:spcPts val="3000"/>
              </a:spcAft>
              <a:defRPr/>
            </a:pPr>
            <a:r>
              <a:rPr lang="fr-FR" sz="2800" dirty="0">
                <a:solidFill>
                  <a:srgbClr val="F9FAFD"/>
                </a:solidFill>
                <a:latin typeface="Glacial Indifference" panose="020B0604020202020204" charset="0"/>
              </a:rPr>
              <a:t>Site du Ministère de la Justice</a:t>
            </a:r>
          </a:p>
        </p:txBody>
      </p:sp>
    </p:spTree>
    <p:extLst>
      <p:ext uri="{BB962C8B-B14F-4D97-AF65-F5344CB8AC3E}">
        <p14:creationId xmlns:p14="http://schemas.microsoft.com/office/powerpoint/2010/main" val="32664592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97488DD-0AFE-C5AD-0652-088DC8FD2CA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73B58B6-49E7-70B7-BA49-3775BB8F1990}"/>
              </a:ext>
            </a:extLst>
          </p:cNvPr>
          <p:cNvSpPr txBox="1"/>
          <p:nvPr/>
        </p:nvSpPr>
        <p:spPr>
          <a:xfrm>
            <a:off x="9525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Digression sur le divorce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16A35A05-D03E-06E6-F23F-2EE1A6871825}"/>
              </a:ext>
            </a:extLst>
          </p:cNvPr>
          <p:cNvSpPr txBox="1"/>
          <p:nvPr/>
        </p:nvSpPr>
        <p:spPr>
          <a:xfrm>
            <a:off x="990600" y="2476500"/>
            <a:ext cx="16154400" cy="6817251"/>
          </a:xfrm>
          <a:prstGeom prst="rect">
            <a:avLst/>
          </a:prstGeom>
        </p:spPr>
        <p:txBody>
          <a:bodyPr wrap="square" lIns="0" tIns="0" rIns="0" bIns="0" rtlCol="0" anchor="t">
            <a:spAutoFit/>
          </a:bodyPr>
          <a:lstStyle/>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La </a:t>
            </a:r>
            <a:r>
              <a:rPr lang="fr-FR" sz="3500" u="sng" dirty="0">
                <a:solidFill>
                  <a:srgbClr val="F9FAFD"/>
                </a:solidFill>
                <a:latin typeface="Glacial Indifference" panose="020B0604020202020204" charset="0"/>
              </a:rPr>
              <a:t>Restauration</a:t>
            </a:r>
            <a:r>
              <a:rPr lang="fr-FR" sz="3500" dirty="0">
                <a:solidFill>
                  <a:srgbClr val="F9FAFD"/>
                </a:solidFill>
                <a:latin typeface="Glacial Indifference" panose="020B0604020202020204" charset="0"/>
              </a:rPr>
              <a:t> réaffirme l'</a:t>
            </a:r>
            <a:r>
              <a:rPr lang="fr-FR" sz="3500" u="sng" dirty="0">
                <a:solidFill>
                  <a:srgbClr val="F9FAFD"/>
                </a:solidFill>
                <a:latin typeface="Glacial Indifference" panose="020B0604020202020204" charset="0"/>
              </a:rPr>
              <a:t>indissolubilité du mariage</a:t>
            </a:r>
            <a:r>
              <a:rPr lang="fr-FR" sz="3500" dirty="0">
                <a:solidFill>
                  <a:srgbClr val="F9FAFD"/>
                </a:solidFill>
                <a:latin typeface="Glacial Indifference" panose="020B0604020202020204" charset="0"/>
              </a:rPr>
              <a:t>. Le divorce, considéré comme "un </a:t>
            </a:r>
            <a:r>
              <a:rPr lang="fr-FR" sz="3500" u="sng" dirty="0">
                <a:solidFill>
                  <a:srgbClr val="F9FAFD"/>
                </a:solidFill>
                <a:latin typeface="Glacial Indifference" panose="020B0604020202020204" charset="0"/>
              </a:rPr>
              <a:t>poison révolutionnaire</a:t>
            </a:r>
            <a:r>
              <a:rPr lang="fr-FR" sz="3500" dirty="0">
                <a:solidFill>
                  <a:srgbClr val="F9FAFD"/>
                </a:solidFill>
                <a:latin typeface="Glacial Indifference" panose="020B0604020202020204" charset="0"/>
              </a:rPr>
              <a:t>", est aboli par la loi du 8 mai 1816, dite </a:t>
            </a:r>
            <a:r>
              <a:rPr lang="fr-FR" sz="3500" u="sng" dirty="0">
                <a:solidFill>
                  <a:srgbClr val="F9FAFD"/>
                </a:solidFill>
                <a:latin typeface="Glacial Indifference" panose="020B0604020202020204" charset="0"/>
              </a:rPr>
              <a:t>Loi Bonald</a:t>
            </a: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La royauté de retour au pouvoir veut "rendre au mariage toute sa dignité dans l'intérêt de la religion, des mœurs, de la monarchie et de la famille".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La 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République, par la </a:t>
            </a: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Loi Naquet</a:t>
            </a:r>
            <a:r>
              <a:rPr lang="fr-FR" sz="3500" dirty="0">
                <a:solidFill>
                  <a:srgbClr val="F9FAFD"/>
                </a:solidFill>
                <a:latin typeface="Glacial Indifference" panose="020B0604020202020204" charset="0"/>
              </a:rPr>
              <a:t> du 27 juillet 1884 […] rétablit le divorce sur le seul fondement de fautes précises (adultère, condamnation à une peine afflictive et infamante, excès, sévices et injures graves) constituant un manquement aux obligations conjugales et rendant intolérable le maintien du lien conjugal.</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Sous </a:t>
            </a:r>
            <a:r>
              <a:rPr lang="fr-FR" sz="3500" u="sng" dirty="0">
                <a:solidFill>
                  <a:srgbClr val="F9FAFD"/>
                </a:solidFill>
                <a:latin typeface="Glacial Indifference" panose="020B0604020202020204" charset="0"/>
              </a:rPr>
              <a:t>Vichy</a:t>
            </a:r>
            <a:r>
              <a:rPr lang="fr-FR" sz="3500" dirty="0">
                <a:solidFill>
                  <a:srgbClr val="F9FAFD"/>
                </a:solidFill>
                <a:latin typeface="Glacial Indifference" panose="020B0604020202020204" charset="0"/>
              </a:rPr>
              <a:t>, la </a:t>
            </a:r>
            <a:r>
              <a:rPr lang="fr-FR" sz="3500" u="sng" dirty="0">
                <a:solidFill>
                  <a:srgbClr val="F9FAFD"/>
                </a:solidFill>
                <a:latin typeface="Glacial Indifference" panose="020B0604020202020204" charset="0"/>
              </a:rPr>
              <a:t>loi du 2 avril 1941</a:t>
            </a:r>
            <a:r>
              <a:rPr lang="fr-FR" sz="3500" dirty="0">
                <a:solidFill>
                  <a:srgbClr val="F9FAFD"/>
                </a:solidFill>
                <a:latin typeface="Glacial Indifference" panose="020B0604020202020204" charset="0"/>
              </a:rPr>
              <a:t> interdit aux époux mariés depuis moins de 3 ans de divorcer ».</a:t>
            </a:r>
          </a:p>
          <a:p>
            <a:pPr marL="0" lvl="1" algn="r">
              <a:spcBef>
                <a:spcPct val="0"/>
              </a:spcBef>
              <a:spcAft>
                <a:spcPts val="3000"/>
              </a:spcAft>
              <a:defRPr/>
            </a:pPr>
            <a:r>
              <a:rPr lang="fr-FR" sz="2800" dirty="0">
                <a:solidFill>
                  <a:srgbClr val="F9FAFD"/>
                </a:solidFill>
                <a:latin typeface="Glacial Indifference" panose="020B0604020202020204" charset="0"/>
              </a:rPr>
              <a:t>Site du Ministère de la Justice</a:t>
            </a:r>
          </a:p>
        </p:txBody>
      </p:sp>
    </p:spTree>
    <p:extLst>
      <p:ext uri="{BB962C8B-B14F-4D97-AF65-F5344CB8AC3E}">
        <p14:creationId xmlns:p14="http://schemas.microsoft.com/office/powerpoint/2010/main" val="395190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2BB8928-C5DA-2B02-76E3-6F812F9DD34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367E883-DE9C-B586-6A4A-2ABC16B29251}"/>
              </a:ext>
            </a:extLst>
          </p:cNvPr>
          <p:cNvSpPr txBox="1"/>
          <p:nvPr/>
        </p:nvSpPr>
        <p:spPr>
          <a:xfrm>
            <a:off x="914400" y="966986"/>
            <a:ext cx="164973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lang="fr-FR" sz="4800" dirty="0">
                <a:solidFill>
                  <a:srgbClr val="F9FAFD"/>
                </a:solidFill>
                <a:latin typeface="Glacial Indifference" panose="020B0604020202020204" charset="0"/>
              </a:rPr>
              <a:t>(IX</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 XIII</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siècles)</a:t>
            </a:r>
          </a:p>
        </p:txBody>
      </p:sp>
      <p:sp>
        <p:nvSpPr>
          <p:cNvPr id="3" name="TextBox 3">
            <a:extLst>
              <a:ext uri="{FF2B5EF4-FFF2-40B4-BE49-F238E27FC236}">
                <a16:creationId xmlns:a16="http://schemas.microsoft.com/office/drawing/2014/main" id="{71F34C85-2B24-A035-F1D6-FDC4F0B1989F}"/>
              </a:ext>
            </a:extLst>
          </p:cNvPr>
          <p:cNvSpPr txBox="1"/>
          <p:nvPr/>
        </p:nvSpPr>
        <p:spPr>
          <a:xfrm>
            <a:off x="1028700" y="2857500"/>
            <a:ext cx="16116300" cy="2843855"/>
          </a:xfrm>
          <a:prstGeom prst="rect">
            <a:avLst/>
          </a:prstGeom>
        </p:spPr>
        <p:txBody>
          <a:bodyPr wrap="square" lIns="0" tIns="0" rIns="0" bIns="0" rtlCol="0" anchor="t">
            <a:spAutoFit/>
          </a:bodyPr>
          <a:lstStyle/>
          <a:p>
            <a:pPr marL="0" lvl="0" indent="0" algn="just">
              <a:spcBef>
                <a:spcPct val="0"/>
              </a:spcBef>
            </a:pPr>
            <a:r>
              <a:rPr lang="fr-FR" sz="3600" u="sng" dirty="0">
                <a:solidFill>
                  <a:srgbClr val="F9FAFD"/>
                </a:solidFill>
                <a:latin typeface="Glacial Indifference" panose="020B0604020202020204" charset="0"/>
              </a:rPr>
              <a:t>Serments de Strasbourg</a:t>
            </a:r>
            <a:r>
              <a:rPr lang="fr-FR" sz="3600" dirty="0">
                <a:solidFill>
                  <a:srgbClr val="F9FAFD"/>
                </a:solidFill>
                <a:latin typeface="Glacial Indifference" panose="020B0604020202020204" charset="0"/>
              </a:rPr>
              <a:t> (842) → document rédigé en latin, tudesque et </a:t>
            </a:r>
            <a:r>
              <a:rPr lang="fr-FR" sz="3600" i="1" dirty="0">
                <a:solidFill>
                  <a:srgbClr val="F9FAFD"/>
                </a:solidFill>
                <a:latin typeface="Glacial Indifference" panose="020B0604020202020204" charset="0"/>
              </a:rPr>
              <a:t>lingua romana rustica </a:t>
            </a:r>
          </a:p>
          <a:p>
            <a:pPr marL="0" lvl="0" indent="0" algn="just">
              <a:spcBef>
                <a:spcPct val="0"/>
              </a:spcBef>
            </a:pPr>
            <a:r>
              <a:rPr lang="fr-FR" sz="3600" dirty="0">
                <a:solidFill>
                  <a:srgbClr val="F9FAFD"/>
                </a:solidFill>
                <a:latin typeface="Glacial Indifference" panose="020B0604020202020204" charset="0"/>
                <a:sym typeface="Wingdings" panose="05000000000000000000" pitchFamily="2" charset="2"/>
              </a:rPr>
              <a:t>		↓</a:t>
            </a:r>
          </a:p>
          <a:p>
            <a:pPr lvl="0" algn="just">
              <a:lnSpc>
                <a:spcPct val="110000"/>
              </a:lnSpc>
              <a:spcBef>
                <a:spcPct val="0"/>
              </a:spcBef>
            </a:pPr>
            <a:r>
              <a:rPr lang="fr-FR" sz="3600" u="sng" dirty="0">
                <a:solidFill>
                  <a:srgbClr val="F9FAFD"/>
                </a:solidFill>
                <a:latin typeface="Glacial Indifference" panose="020B0604020202020204" charset="0"/>
              </a:rPr>
              <a:t>premier texte écrit</a:t>
            </a:r>
            <a:r>
              <a:rPr lang="fr-FR" sz="3600" dirty="0">
                <a:solidFill>
                  <a:srgbClr val="F9FAFD"/>
                </a:solidFill>
                <a:latin typeface="Glacial Indifference" panose="020B0604020202020204" charset="0"/>
              </a:rPr>
              <a:t> aussi </a:t>
            </a:r>
            <a:r>
              <a:rPr lang="fr-FR" sz="3600" u="sng" dirty="0">
                <a:solidFill>
                  <a:srgbClr val="F9FAFD"/>
                </a:solidFill>
                <a:latin typeface="Glacial Indifference" panose="020B0604020202020204" charset="0"/>
              </a:rPr>
              <a:t>en ancien français</a:t>
            </a:r>
            <a:r>
              <a:rPr lang="fr-FR" sz="3600" dirty="0">
                <a:solidFill>
                  <a:srgbClr val="F9FAFD"/>
                </a:solidFill>
                <a:latin typeface="Glacial Indifference" panose="020B0604020202020204" charset="0"/>
              </a:rPr>
              <a:t> + </a:t>
            </a:r>
            <a:r>
              <a:rPr lang="fr-FR" sz="3600" u="sng" dirty="0">
                <a:solidFill>
                  <a:srgbClr val="F9FAFD"/>
                </a:solidFill>
                <a:latin typeface="Glacial Indifference" panose="020B0604020202020204" charset="0"/>
              </a:rPr>
              <a:t>texte fondateur de la nation</a:t>
            </a:r>
            <a:r>
              <a:rPr lang="fr-FR" sz="3600" dirty="0">
                <a:solidFill>
                  <a:srgbClr val="F9FAFD"/>
                </a:solidFill>
                <a:latin typeface="Glacial Indifference" panose="020B0604020202020204" charset="0"/>
              </a:rPr>
              <a:t> française</a:t>
            </a:r>
            <a:endParaRPr lang="fr-FR" sz="3600" u="sng" dirty="0">
              <a:solidFill>
                <a:srgbClr val="F9FAFD"/>
              </a:solidFill>
              <a:latin typeface="Glacial Indifference" panose="020B0604020202020204" charset="0"/>
            </a:endParaRPr>
          </a:p>
        </p:txBody>
      </p:sp>
    </p:spTree>
    <p:extLst>
      <p:ext uri="{BB962C8B-B14F-4D97-AF65-F5344CB8AC3E}">
        <p14:creationId xmlns:p14="http://schemas.microsoft.com/office/powerpoint/2010/main" val="135627652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D1FA00F-0280-507B-ACAD-62A74705C70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37471EF-D682-44B7-B7D4-DB62F1AA62EA}"/>
              </a:ext>
            </a:extLst>
          </p:cNvPr>
          <p:cNvSpPr txBox="1"/>
          <p:nvPr/>
        </p:nvSpPr>
        <p:spPr>
          <a:xfrm>
            <a:off x="9906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Digression sur le divorce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C6F0AA24-F18A-C91D-31A5-078B4C5074CC}"/>
              </a:ext>
            </a:extLst>
          </p:cNvPr>
          <p:cNvSpPr txBox="1"/>
          <p:nvPr/>
        </p:nvSpPr>
        <p:spPr>
          <a:xfrm>
            <a:off x="990600" y="2400300"/>
            <a:ext cx="16154400" cy="7069628"/>
          </a:xfrm>
          <a:prstGeom prst="rect">
            <a:avLst/>
          </a:prstGeom>
        </p:spPr>
        <p:txBody>
          <a:bodyPr wrap="square" lIns="0" tIns="0" rIns="0" bIns="0" rtlCol="0" anchor="t">
            <a:spAutoFit/>
          </a:bodyPr>
          <a:lstStyle/>
          <a:p>
            <a:pPr marL="0" lvl="1" algn="just">
              <a:lnSpc>
                <a:spcPct val="110000"/>
              </a:lnSpc>
              <a:spcBef>
                <a:spcPct val="0"/>
              </a:spcBef>
              <a:defRPr/>
            </a:pPr>
            <a:r>
              <a:rPr lang="fr-FR" sz="3400" dirty="0">
                <a:solidFill>
                  <a:srgbClr val="F9FAFD"/>
                </a:solidFill>
                <a:latin typeface="Glacial Indifference" panose="020B0604020202020204" charset="0"/>
              </a:rPr>
              <a:t>« En 1975, la </a:t>
            </a:r>
            <a:r>
              <a:rPr lang="fr-FR" sz="3400" u="sng" dirty="0">
                <a:solidFill>
                  <a:srgbClr val="F9FAFD"/>
                </a:solidFill>
                <a:latin typeface="Glacial Indifference" panose="020B0604020202020204" charset="0"/>
              </a:rPr>
              <a:t>loi n° 75-617 du 11 juillet 1975</a:t>
            </a:r>
            <a:r>
              <a:rPr lang="fr-FR" sz="3400" dirty="0">
                <a:solidFill>
                  <a:srgbClr val="F9FAFD"/>
                </a:solidFill>
                <a:latin typeface="Glacial Indifference" panose="020B0604020202020204" charset="0"/>
              </a:rPr>
              <a:t> portant réforme du divorce, initiée par Valery Giscard d'Estaing, constitue une </a:t>
            </a:r>
            <a:r>
              <a:rPr lang="fr-FR" sz="3400" u="sng" dirty="0">
                <a:solidFill>
                  <a:srgbClr val="F9FAFD"/>
                </a:solidFill>
                <a:latin typeface="Glacial Indifference" panose="020B0604020202020204" charset="0"/>
              </a:rPr>
              <a:t>refonte totale de la législation</a:t>
            </a:r>
            <a:r>
              <a:rPr lang="fr-FR" sz="3400" dirty="0">
                <a:solidFill>
                  <a:srgbClr val="F9FAFD"/>
                </a:solidFill>
                <a:latin typeface="Glacial Indifference" panose="020B0604020202020204" charset="0"/>
              </a:rPr>
              <a:t>, modifiant les conditions du divorce en substituant à un divorce fondé uniquement sur la faute une pluralité de cas de divorce (dont le divorce par consentement mutuel). </a:t>
            </a:r>
          </a:p>
          <a:p>
            <a:pPr marL="0" lvl="1" algn="just">
              <a:lnSpc>
                <a:spcPct val="110000"/>
              </a:lnSpc>
              <a:spcBef>
                <a:spcPct val="0"/>
              </a:spcBef>
              <a:spcAft>
                <a:spcPts val="1800"/>
              </a:spcAft>
              <a:defRPr/>
            </a:pPr>
            <a:r>
              <a:rPr lang="fr-FR" sz="3400" dirty="0">
                <a:solidFill>
                  <a:srgbClr val="F9FAFD"/>
                </a:solidFill>
                <a:latin typeface="Glacial Indifference" panose="020B0604020202020204" charset="0"/>
              </a:rPr>
              <a:t>Elle poursuit ainsi l'évolution historique vers la liberté de divorcer. Pourtant, la loi de 1975 ne répond plus complètement aux attentes et près de trente ans après, la nécessité de sa réforme est très généralement admise.</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Le </a:t>
            </a:r>
            <a:r>
              <a:rPr lang="fr-FR" sz="3400" u="sng" dirty="0">
                <a:solidFill>
                  <a:srgbClr val="F9FAFD"/>
                </a:solidFill>
                <a:latin typeface="Glacial Indifference" panose="020B0604020202020204" charset="0"/>
              </a:rPr>
              <a:t>1</a:t>
            </a:r>
            <a:r>
              <a:rPr lang="fr-FR" sz="3400" u="sng" baseline="30000" dirty="0">
                <a:solidFill>
                  <a:srgbClr val="F9FAFD"/>
                </a:solidFill>
                <a:latin typeface="Glacial Indifference" panose="020B0604020202020204" charset="0"/>
              </a:rPr>
              <a:t>er</a:t>
            </a:r>
            <a:r>
              <a:rPr lang="fr-FR" sz="3400" u="sng" dirty="0">
                <a:solidFill>
                  <a:srgbClr val="F9FAFD"/>
                </a:solidFill>
                <a:latin typeface="Glacial Indifference" panose="020B0604020202020204" charset="0"/>
              </a:rPr>
              <a:t> janvier 2005</a:t>
            </a:r>
            <a:r>
              <a:rPr lang="fr-FR" sz="3400" dirty="0">
                <a:solidFill>
                  <a:srgbClr val="F9FAFD"/>
                </a:solidFill>
                <a:latin typeface="Glacial Indifference" panose="020B0604020202020204" charset="0"/>
              </a:rPr>
              <a:t>, entrera en vigueur la </a:t>
            </a:r>
            <a:r>
              <a:rPr lang="fr-FR" sz="3400" u="sng" dirty="0">
                <a:solidFill>
                  <a:srgbClr val="F9FAFD"/>
                </a:solidFill>
                <a:latin typeface="Glacial Indifference" panose="020B0604020202020204" charset="0"/>
              </a:rPr>
              <a:t>nouvelle loi relative au divorce</a:t>
            </a:r>
            <a:r>
              <a:rPr lang="fr-FR" sz="3400" dirty="0">
                <a:solidFill>
                  <a:srgbClr val="F9FAFD"/>
                </a:solidFill>
                <a:latin typeface="Glacial Indifference" panose="020B0604020202020204" charset="0"/>
              </a:rPr>
              <a:t> adoptée par l'Assemblée nationale […]. Elle traduit le souci du législateur de simplifier les procédures tout en maintenant leur caractère judiciaire et d'apaiser les relations entre époux qui recourent au divorce ».</a:t>
            </a:r>
          </a:p>
          <a:p>
            <a:pPr marL="0" lvl="1" algn="r">
              <a:spcBef>
                <a:spcPct val="0"/>
              </a:spcBef>
              <a:spcAft>
                <a:spcPts val="3000"/>
              </a:spcAft>
              <a:defRPr/>
            </a:pPr>
            <a:r>
              <a:rPr lang="fr-FR" sz="2800" dirty="0">
                <a:solidFill>
                  <a:srgbClr val="F9FAFD"/>
                </a:solidFill>
                <a:latin typeface="Glacial Indifference" panose="020B0604020202020204" charset="0"/>
              </a:rPr>
              <a:t>Site du Ministère de la Justice</a:t>
            </a:r>
          </a:p>
        </p:txBody>
      </p:sp>
    </p:spTree>
    <p:extLst>
      <p:ext uri="{BB962C8B-B14F-4D97-AF65-F5344CB8AC3E}">
        <p14:creationId xmlns:p14="http://schemas.microsoft.com/office/powerpoint/2010/main" val="2324930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D4CCC8B-B9F3-3CEE-6434-E20A83D1E73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A526682-11F5-48F1-00D4-9C6951B70ED3}"/>
              </a:ext>
            </a:extLst>
          </p:cNvPr>
          <p:cNvSpPr txBox="1"/>
          <p:nvPr/>
        </p:nvSpPr>
        <p:spPr>
          <a:xfrm>
            <a:off x="7620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2507394E-6F32-BD99-CE09-B6A22F5C752C}"/>
              </a:ext>
            </a:extLst>
          </p:cNvPr>
          <p:cNvSpPr txBox="1"/>
          <p:nvPr/>
        </p:nvSpPr>
        <p:spPr>
          <a:xfrm>
            <a:off x="838200" y="2031548"/>
            <a:ext cx="16611600" cy="8293552"/>
          </a:xfrm>
          <a:prstGeom prst="rect">
            <a:avLst/>
          </a:prstGeom>
        </p:spPr>
        <p:txBody>
          <a:bodyPr wrap="square" lIns="0" tIns="0" rIns="0" bIns="0" rtlCol="0" anchor="t">
            <a:spAutoFit/>
          </a:bodyPr>
          <a:lstStyle/>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Tâche du XIX</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 établir un enseignement pour tous, car l’enseignement du français s’institutionnalise</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a:t>
            </a:r>
          </a:p>
          <a:p>
            <a:pPr lvl="1" indent="-457200" algn="just">
              <a:lnSpc>
                <a:spcPct val="110000"/>
              </a:lnSpc>
              <a:spcBef>
                <a:spcPct val="0"/>
              </a:spcBef>
              <a:spcAft>
                <a:spcPts val="1200"/>
              </a:spcAft>
              <a:buFont typeface="Arial" panose="020B0604020202020204" pitchFamily="34" charset="0"/>
              <a:buChar char="•"/>
              <a:defRPr/>
            </a:pPr>
            <a:r>
              <a:rPr lang="fr-FR" sz="3400" dirty="0">
                <a:solidFill>
                  <a:srgbClr val="F9FAFD"/>
                </a:solidFill>
                <a:latin typeface="Glacial Indifference" panose="020B0604020202020204" charset="0"/>
              </a:rPr>
              <a:t>en </a:t>
            </a:r>
            <a:r>
              <a:rPr lang="fr-FR" sz="3400" u="sng" dirty="0">
                <a:solidFill>
                  <a:srgbClr val="F9FAFD"/>
                </a:solidFill>
                <a:latin typeface="Glacial Indifference" panose="020B0604020202020204" charset="0"/>
              </a:rPr>
              <a:t>1833</a:t>
            </a:r>
            <a:r>
              <a:rPr lang="fr-FR" sz="3400" dirty="0">
                <a:solidFill>
                  <a:srgbClr val="F9FAFD"/>
                </a:solidFill>
                <a:latin typeface="Glacial Indifference" panose="020B0604020202020204" charset="0"/>
              </a:rPr>
              <a:t>, la </a:t>
            </a:r>
            <a:r>
              <a:rPr lang="fr-FR" sz="3400" u="sng" dirty="0">
                <a:solidFill>
                  <a:srgbClr val="F9FAFD"/>
                </a:solidFill>
                <a:latin typeface="Glacial Indifference" panose="020B0604020202020204" charset="0"/>
              </a:rPr>
              <a:t>loi Guizot</a:t>
            </a:r>
            <a:r>
              <a:rPr lang="fr-FR" sz="3400" dirty="0">
                <a:solidFill>
                  <a:srgbClr val="F9FAFD"/>
                </a:solidFill>
                <a:latin typeface="Glacial Indifference" panose="020B0604020202020204" charset="0"/>
              </a:rPr>
              <a:t> institue l’enseignement obligatoire</a:t>
            </a:r>
          </a:p>
          <a:p>
            <a:pPr lvl="1" indent="-457200" algn="just">
              <a:lnSpc>
                <a:spcPct val="110000"/>
              </a:lnSpc>
              <a:spcBef>
                <a:spcPct val="0"/>
              </a:spcBef>
              <a:spcAft>
                <a:spcPts val="600"/>
              </a:spcAft>
              <a:buFont typeface="Arial" panose="020B0604020202020204" pitchFamily="34" charset="0"/>
              <a:buChar char="•"/>
              <a:defRPr/>
            </a:pPr>
            <a:r>
              <a:rPr lang="fr-FR" sz="3400" dirty="0">
                <a:solidFill>
                  <a:srgbClr val="F9FAFD"/>
                </a:solidFill>
                <a:latin typeface="Glacial Indifference" panose="020B0604020202020204" charset="0"/>
              </a:rPr>
              <a:t>en </a:t>
            </a:r>
            <a:r>
              <a:rPr lang="fr-FR" sz="3400" u="sng" dirty="0">
                <a:solidFill>
                  <a:srgbClr val="F9FAFD"/>
                </a:solidFill>
                <a:latin typeface="Glacial Indifference" panose="020B0604020202020204" charset="0"/>
              </a:rPr>
              <a:t>1882</a:t>
            </a:r>
            <a:r>
              <a:rPr lang="fr-FR" sz="3400" dirty="0">
                <a:solidFill>
                  <a:srgbClr val="F9FAFD"/>
                </a:solidFill>
                <a:latin typeface="Glacial Indifference" panose="020B0604020202020204" charset="0"/>
              </a:rPr>
              <a:t>, Jules Ferry installe l'enseignement primaire (6-13 ans, filles et garçons) gratuit, obligatoire et laïc. </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400" dirty="0">
                <a:solidFill>
                  <a:srgbClr val="F9FAFD"/>
                </a:solidFill>
                <a:latin typeface="Glacial Indifference" panose="020B0604020202020204" charset="0"/>
              </a:rPr>
              <a:t>Objectifs : </a:t>
            </a:r>
          </a:p>
          <a:p>
            <a:pPr marL="514350" lvl="1" indent="-514350" algn="just">
              <a:lnSpc>
                <a:spcPct val="110000"/>
              </a:lnSpc>
              <a:spcBef>
                <a:spcPct val="0"/>
              </a:spcBef>
              <a:spcAft>
                <a:spcPts val="600"/>
              </a:spcAft>
              <a:buFont typeface="+mj-lt"/>
              <a:buAutoNum type="arabicPeriod"/>
              <a:defRPr/>
            </a:pPr>
            <a:r>
              <a:rPr lang="fr-FR" sz="3400" dirty="0">
                <a:solidFill>
                  <a:srgbClr val="F9FAFD"/>
                </a:solidFill>
                <a:latin typeface="Glacial Indifference" panose="020B0604020202020204" charset="0"/>
              </a:rPr>
              <a:t>élévation générale du niveau pour permettre à chacun de sortir de l’ignorance ;</a:t>
            </a:r>
          </a:p>
          <a:p>
            <a:pPr marL="514350" lvl="1" indent="-514350" algn="just">
              <a:lnSpc>
                <a:spcPct val="110000"/>
              </a:lnSpc>
              <a:spcBef>
                <a:spcPct val="0"/>
              </a:spcBef>
              <a:buFont typeface="+mj-lt"/>
              <a:buAutoNum type="arabicPeriod"/>
              <a:defRPr/>
            </a:pPr>
            <a:r>
              <a:rPr lang="fr-FR" sz="3400" dirty="0">
                <a:solidFill>
                  <a:srgbClr val="F9FAFD"/>
                </a:solidFill>
                <a:latin typeface="Glacial Indifference" panose="020B0604020202020204" charset="0"/>
              </a:rPr>
              <a:t>augmenter la cohésion nationale à travers l’histoire, la géographie etc. → l'enseignement est donné en français, diffusant ainsi à l'échelle du territoire national l'usage d'une même langue, et l’emploi de toute langue locale qualifiée de patois est interdit.</a:t>
            </a:r>
          </a:p>
        </p:txBody>
      </p:sp>
    </p:spTree>
    <p:extLst>
      <p:ext uri="{BB962C8B-B14F-4D97-AF65-F5344CB8AC3E}">
        <p14:creationId xmlns:p14="http://schemas.microsoft.com/office/powerpoint/2010/main" val="22227143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DB160D4-1953-F534-CAD1-9F3BDB8F17C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09F7EA4-BB70-761D-419C-61C77B8D0EFC}"/>
              </a:ext>
            </a:extLst>
          </p:cNvPr>
          <p:cNvSpPr txBox="1"/>
          <p:nvPr/>
        </p:nvSpPr>
        <p:spPr>
          <a:xfrm>
            <a:off x="9144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A59504F-FB17-CBC5-695D-E35718509D8A}"/>
              </a:ext>
            </a:extLst>
          </p:cNvPr>
          <p:cNvSpPr txBox="1"/>
          <p:nvPr/>
        </p:nvSpPr>
        <p:spPr>
          <a:xfrm>
            <a:off x="990600" y="2095500"/>
            <a:ext cx="16535400" cy="7542578"/>
          </a:xfrm>
          <a:prstGeom prst="rect">
            <a:avLst/>
          </a:prstGeom>
        </p:spPr>
        <p:txBody>
          <a:bodyPr wrap="square" lIns="0" tIns="0" rIns="0" bIns="0" rtlCol="0" anchor="t">
            <a:spAutoFit/>
          </a:bodyPr>
          <a:lstStyle/>
          <a:p>
            <a:pPr marL="0" lvl="1" algn="just">
              <a:spcBef>
                <a:spcPct val="0"/>
              </a:spcBef>
              <a:spcAft>
                <a:spcPts val="600"/>
              </a:spcAft>
              <a:defRPr/>
            </a:pPr>
            <a:r>
              <a:rPr lang="fr-FR" sz="3600" dirty="0">
                <a:solidFill>
                  <a:srgbClr val="F9FAFD"/>
                </a:solidFill>
                <a:latin typeface="Glacial Indifference" panose="020B0604020202020204" charset="0"/>
              </a:rPr>
              <a:t>Les </a:t>
            </a:r>
            <a:r>
              <a:rPr lang="fr-FR" sz="3600" u="sng" dirty="0">
                <a:solidFill>
                  <a:srgbClr val="F9FAFD"/>
                </a:solidFill>
                <a:latin typeface="Glacial Indifference" panose="020B0604020202020204" charset="0"/>
              </a:rPr>
              <a:t>Lois Jules Ferry</a:t>
            </a:r>
            <a:r>
              <a:rPr lang="fr-FR" sz="3500" dirty="0">
                <a:solidFill>
                  <a:srgbClr val="F9FAFD"/>
                </a:solidFill>
                <a:latin typeface="Glacial Indifference" panose="020B0604020202020204" charset="0"/>
              </a:rPr>
              <a:t> </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400" dirty="0">
                <a:solidFill>
                  <a:srgbClr val="F9FAFD"/>
                </a:solidFill>
                <a:latin typeface="Glacial Indifference" panose="020B0604020202020204" charset="0"/>
              </a:rPr>
              <a:t>deux lois portant sur l'école primaire en France, votées en 1881-1882 sous la Troisième République, qui rendent </a:t>
            </a:r>
            <a:r>
              <a:rPr lang="fr-FR" sz="3400" u="sng" dirty="0">
                <a:solidFill>
                  <a:srgbClr val="F9FAFD"/>
                </a:solidFill>
                <a:latin typeface="Glacial Indifference" panose="020B0604020202020204" charset="0"/>
              </a:rPr>
              <a:t>l'école gratuite</a:t>
            </a:r>
            <a:r>
              <a:rPr lang="fr-FR" sz="3400" dirty="0">
                <a:solidFill>
                  <a:srgbClr val="F9FAFD"/>
                </a:solidFill>
                <a:latin typeface="Glacial Indifference" panose="020B0604020202020204" charset="0"/>
              </a:rPr>
              <a:t> (loi du 16 juin 1881), </a:t>
            </a:r>
            <a:r>
              <a:rPr lang="fr-FR" sz="3400" u="sng" dirty="0">
                <a:solidFill>
                  <a:srgbClr val="F9FAFD"/>
                </a:solidFill>
                <a:latin typeface="Glacial Indifference" panose="020B0604020202020204" charset="0"/>
              </a:rPr>
              <a:t>l'instruction primaire obligatoire</a:t>
            </a:r>
            <a:r>
              <a:rPr lang="fr-FR" sz="3400" dirty="0">
                <a:solidFill>
                  <a:srgbClr val="F9FAFD"/>
                </a:solidFill>
                <a:latin typeface="Glacial Indifference" panose="020B0604020202020204" charset="0"/>
              </a:rPr>
              <a:t> et participent à </a:t>
            </a:r>
            <a:r>
              <a:rPr lang="fr-FR" sz="3400" u="sng" dirty="0">
                <a:solidFill>
                  <a:srgbClr val="F9FAFD"/>
                </a:solidFill>
                <a:latin typeface="Glacial Indifference" panose="020B0604020202020204" charset="0"/>
              </a:rPr>
              <a:t>laïciser l'enseignement public</a:t>
            </a:r>
            <a:r>
              <a:rPr lang="fr-FR" sz="3400" dirty="0">
                <a:solidFill>
                  <a:srgbClr val="F9FAFD"/>
                </a:solidFill>
                <a:latin typeface="Glacial Indifference" panose="020B0604020202020204" charset="0"/>
              </a:rPr>
              <a:t> (loi du 28 mars 1882)</a:t>
            </a:r>
          </a:p>
          <a:p>
            <a:pPr marL="0" lvl="1" algn="just">
              <a:lnSpc>
                <a:spcPct val="110000"/>
              </a:lnSpc>
              <a:spcBef>
                <a:spcPct val="0"/>
              </a:spcBef>
              <a:defRPr/>
            </a:pPr>
            <a:r>
              <a:rPr lang="fr-FR" sz="3400" dirty="0">
                <a:solidFill>
                  <a:srgbClr val="F9FAFD"/>
                </a:solidFill>
                <a:latin typeface="Glacial Indifference" panose="020B0604020202020204" charset="0"/>
              </a:rPr>
              <a:t>En vrai, l’expression </a:t>
            </a:r>
            <a:r>
              <a:rPr lang="fr-FR" sz="3400" i="1" dirty="0">
                <a:solidFill>
                  <a:srgbClr val="F9FAFD"/>
                </a:solidFill>
                <a:latin typeface="Glacial Indifference" panose="020B0604020202020204" charset="0"/>
              </a:rPr>
              <a:t>lois Jules Ferry</a:t>
            </a:r>
            <a:r>
              <a:rPr lang="fr-FR" sz="3400" dirty="0">
                <a:solidFill>
                  <a:srgbClr val="F9FAFD"/>
                </a:solidFill>
                <a:latin typeface="Glacial Indifference" panose="020B0604020202020204" charset="0"/>
              </a:rPr>
              <a:t> est utilisée parfois pour se référer à un ensemble plus vaste de textes de loi, qui à l’initiative de Jules Ferry ont réformé l’enseignement en France entre 1879 et 1886. Cet ensemble inclut, outre les lois mentionnées, des lois relatives à la formation des professeurs, à l’enseignement secondaire et supérieur, ou au fonctionnement de commissions administratives compétentes en matière d’enseignement. La </a:t>
            </a:r>
            <a:r>
              <a:rPr lang="fr-FR" sz="3400" u="sng" dirty="0">
                <a:solidFill>
                  <a:srgbClr val="F9FAFD"/>
                </a:solidFill>
                <a:latin typeface="Glacial Indifference" panose="020B0604020202020204" charset="0"/>
              </a:rPr>
              <a:t>loi Goblet</a:t>
            </a:r>
            <a:r>
              <a:rPr lang="fr-FR" sz="3400" dirty="0">
                <a:solidFill>
                  <a:srgbClr val="F9FAFD"/>
                </a:solidFill>
                <a:latin typeface="Glacial Indifference" panose="020B0604020202020204" charset="0"/>
              </a:rPr>
              <a:t> du 30 octobre 1886, parfois associée à ces lois, confie à un personnel exclusivement laïc l'enseignement dans les écoles publiques, remplaçant les instituteurs ecclésiastiques.</a:t>
            </a:r>
          </a:p>
        </p:txBody>
      </p:sp>
    </p:spTree>
    <p:extLst>
      <p:ext uri="{BB962C8B-B14F-4D97-AF65-F5344CB8AC3E}">
        <p14:creationId xmlns:p14="http://schemas.microsoft.com/office/powerpoint/2010/main" val="41610189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1E0FB80-8017-FB03-275B-E7ECEC32CAC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457F1F6-74E0-3636-2F78-B2B9C3697B2A}"/>
              </a:ext>
            </a:extLst>
          </p:cNvPr>
          <p:cNvSpPr txBox="1"/>
          <p:nvPr/>
        </p:nvSpPr>
        <p:spPr>
          <a:xfrm>
            <a:off x="8001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383E1AF-1D49-CF54-0819-BC727CF2EF63}"/>
              </a:ext>
            </a:extLst>
          </p:cNvPr>
          <p:cNvSpPr txBox="1"/>
          <p:nvPr/>
        </p:nvSpPr>
        <p:spPr>
          <a:xfrm>
            <a:off x="914400" y="2476500"/>
            <a:ext cx="16535400" cy="6635150"/>
          </a:xfrm>
          <a:prstGeom prst="rect">
            <a:avLst/>
          </a:prstGeom>
        </p:spPr>
        <p:txBody>
          <a:bodyPr wrap="square" lIns="0" tIns="0" rIns="0" bIns="0" rtlCol="0" anchor="t">
            <a:spAutoFit/>
          </a:bodyPr>
          <a:lstStyle/>
          <a:p>
            <a:pPr marL="0" lvl="1" algn="just">
              <a:spcBef>
                <a:spcPct val="0"/>
              </a:spcBef>
              <a:spcAft>
                <a:spcPts val="3600"/>
              </a:spcAft>
              <a:defRPr/>
            </a:pPr>
            <a:r>
              <a:rPr lang="fr-FR" sz="3700" dirty="0">
                <a:solidFill>
                  <a:srgbClr val="F9FAFD"/>
                </a:solidFill>
                <a:latin typeface="Glacial Indifference" panose="020B0604020202020204" charset="0"/>
              </a:rPr>
              <a:t>Une inversion de tendance généralisée :</a:t>
            </a:r>
          </a:p>
          <a:p>
            <a:pPr lvl="1" indent="-457200" algn="just">
              <a:lnSpc>
                <a:spcPct val="110000"/>
              </a:lnSpc>
              <a:spcBef>
                <a:spcPct val="0"/>
              </a:spcBef>
              <a:spcAft>
                <a:spcPts val="600"/>
              </a:spcAft>
              <a:buFont typeface="Arial" panose="020B0604020202020204" pitchFamily="34" charset="0"/>
              <a:buChar char="•"/>
              <a:defRPr/>
            </a:pPr>
            <a:r>
              <a:rPr lang="fr-FR" sz="3500" dirty="0">
                <a:solidFill>
                  <a:srgbClr val="F9FAFD"/>
                </a:solidFill>
                <a:latin typeface="Glacial Indifference" panose="020B0604020202020204" charset="0"/>
              </a:rPr>
              <a:t>fascination à l’égard des personnages hors du commun, ayant des vies et des passions extraordinaires ;</a:t>
            </a:r>
          </a:p>
          <a:p>
            <a:pPr lvl="1" indent="-457200" algn="just">
              <a:lnSpc>
                <a:spcPct val="110000"/>
              </a:lnSpc>
              <a:spcBef>
                <a:spcPct val="0"/>
              </a:spcBef>
              <a:spcAft>
                <a:spcPts val="600"/>
              </a:spcAft>
              <a:buFont typeface="Arial" panose="020B0604020202020204" pitchFamily="34" charset="0"/>
              <a:buChar char="•"/>
              <a:defRPr/>
            </a:pPr>
            <a:r>
              <a:rPr lang="fr-FR" sz="3500" dirty="0">
                <a:solidFill>
                  <a:srgbClr val="F9FAFD"/>
                </a:solidFill>
                <a:latin typeface="Glacial Indifference" panose="020B0604020202020204" charset="0"/>
              </a:rPr>
              <a:t>intérêt envers le malheur, l'amour méconnu, la mort, les accidents terribles ;</a:t>
            </a:r>
          </a:p>
          <a:p>
            <a:pPr lvl="1" indent="-457200" algn="just">
              <a:lnSpc>
                <a:spcPct val="110000"/>
              </a:lnSpc>
              <a:spcBef>
                <a:spcPct val="0"/>
              </a:spcBef>
              <a:spcAft>
                <a:spcPts val="600"/>
              </a:spcAft>
              <a:buFont typeface="Arial" panose="020B0604020202020204" pitchFamily="34" charset="0"/>
              <a:buChar char="•"/>
              <a:defRPr/>
            </a:pPr>
            <a:r>
              <a:rPr lang="fr-FR" sz="3500" dirty="0">
                <a:solidFill>
                  <a:srgbClr val="F9FAFD"/>
                </a:solidFill>
                <a:latin typeface="Glacial Indifference" panose="020B0604020202020204" charset="0"/>
              </a:rPr>
              <a:t>égocentrisme des romantiques opposé à la philosophie du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voulant améliorer la société ;</a:t>
            </a:r>
          </a:p>
          <a:p>
            <a:pPr lvl="1" indent="-457200" algn="just">
              <a:lnSpc>
                <a:spcPct val="110000"/>
              </a:lnSpc>
              <a:spcBef>
                <a:spcPct val="0"/>
              </a:spcBef>
              <a:spcAft>
                <a:spcPts val="600"/>
              </a:spcAft>
              <a:buFont typeface="Arial" panose="020B0604020202020204" pitchFamily="34" charset="0"/>
              <a:buChar char="•"/>
              <a:defRPr/>
            </a:pPr>
            <a:r>
              <a:rPr lang="fr-FR" sz="3500" dirty="0">
                <a:solidFill>
                  <a:srgbClr val="F9FAFD"/>
                </a:solidFill>
                <a:latin typeface="Glacial Indifference" panose="020B0604020202020204" charset="0"/>
              </a:rPr>
              <a:t>redécouverte de l’antiquité, du Moyen-Age, de l'art gothique, etc., qu’en revanche les classiques et néoclassiques n’appréciaient pas ;</a:t>
            </a:r>
          </a:p>
          <a:p>
            <a:pPr lvl="1" indent="-457200" algn="just">
              <a:lnSpc>
                <a:spcPct val="110000"/>
              </a:lnSpc>
              <a:spcBef>
                <a:spcPct val="0"/>
              </a:spcBef>
              <a:spcAft>
                <a:spcPts val="600"/>
              </a:spcAft>
              <a:buFont typeface="Arial" panose="020B0604020202020204" pitchFamily="34" charset="0"/>
              <a:buChar char="•"/>
              <a:defRPr/>
            </a:pPr>
            <a:r>
              <a:rPr lang="fr-FR" sz="3500" dirty="0">
                <a:solidFill>
                  <a:srgbClr val="F9FAFD"/>
                </a:solidFill>
                <a:latin typeface="Glacial Indifference" panose="020B0604020202020204" charset="0"/>
              </a:rPr>
              <a:t>spiritualisme et intérêt pour la foi, les monuments religieux et la relation entre l'homme et Dieu, opposé aux critiques vers le christianisme du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a:t>
            </a:r>
          </a:p>
        </p:txBody>
      </p:sp>
    </p:spTree>
    <p:extLst>
      <p:ext uri="{BB962C8B-B14F-4D97-AF65-F5344CB8AC3E}">
        <p14:creationId xmlns:p14="http://schemas.microsoft.com/office/powerpoint/2010/main" val="10234063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A76EED9-0FFF-483C-7217-59B79749084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C881AEA-4F08-754A-79B7-523B7E3786E3}"/>
              </a:ext>
            </a:extLst>
          </p:cNvPr>
          <p:cNvSpPr txBox="1"/>
          <p:nvPr/>
        </p:nvSpPr>
        <p:spPr>
          <a:xfrm>
            <a:off x="9144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403F08E4-1427-84F8-3AFC-A2AE52819AA7}"/>
              </a:ext>
            </a:extLst>
          </p:cNvPr>
          <p:cNvSpPr txBox="1"/>
          <p:nvPr/>
        </p:nvSpPr>
        <p:spPr>
          <a:xfrm>
            <a:off x="990600" y="2552700"/>
            <a:ext cx="16535400" cy="4633961"/>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Âge d’or pour la littérature française</a:t>
            </a:r>
            <a:endParaRPr lang="fr-FR" sz="3500" u="sng" dirty="0">
              <a:solidFill>
                <a:srgbClr val="F9FAFD"/>
              </a:solidFill>
              <a:latin typeface="Glacial Indifference" panose="020B0604020202020204" charset="0"/>
            </a:endParaRPr>
          </a:p>
          <a:p>
            <a:pPr marL="0" lvl="1" algn="just">
              <a:spcBef>
                <a:spcPct val="0"/>
              </a:spcBef>
              <a:spcAft>
                <a:spcPts val="600"/>
              </a:spcAft>
              <a:defRPr/>
            </a:pPr>
            <a:r>
              <a:rPr lang="fr-FR" sz="3700" u="sng" dirty="0">
                <a:solidFill>
                  <a:srgbClr val="F9FAFD"/>
                </a:solidFill>
                <a:latin typeface="Glacial Indifference" panose="020B0604020202020204" charset="0"/>
              </a:rPr>
              <a:t>Réalisme</a:t>
            </a:r>
            <a:r>
              <a:rPr lang="fr-FR" sz="3500" dirty="0">
                <a:solidFill>
                  <a:srgbClr val="F9FAFD"/>
                </a:solidFill>
                <a:latin typeface="Glacial Indifference" panose="020B0604020202020204" charset="0"/>
              </a:rPr>
              <a:t> → Zola, Balzac</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S’oppose au romantisme et veut faire de la </a:t>
            </a:r>
            <a:r>
              <a:rPr lang="fr-FR" sz="3500" u="sng" dirty="0">
                <a:solidFill>
                  <a:srgbClr val="F9FAFD"/>
                </a:solidFill>
                <a:latin typeface="Glacial Indifference" panose="020B0604020202020204" charset="0"/>
              </a:rPr>
              <a:t>littérature</a:t>
            </a:r>
            <a:r>
              <a:rPr lang="fr-FR" sz="3500" dirty="0">
                <a:solidFill>
                  <a:srgbClr val="F9FAFD"/>
                </a:solidFill>
                <a:latin typeface="Glacial Indifference" panose="020B0604020202020204" charset="0"/>
              </a:rPr>
              <a:t> le </a:t>
            </a:r>
            <a:r>
              <a:rPr lang="fr-FR" sz="3500" u="sng" dirty="0">
                <a:solidFill>
                  <a:srgbClr val="F9FAFD"/>
                </a:solidFill>
                <a:latin typeface="Glacial Indifference" panose="020B0604020202020204" charset="0"/>
              </a:rPr>
              <a:t>reflet de la réalité</a:t>
            </a:r>
            <a:r>
              <a:rPr lang="fr-FR" sz="3500" dirty="0">
                <a:solidFill>
                  <a:srgbClr val="F9FAFD"/>
                </a:solidFill>
                <a:latin typeface="Glacial Indifference" panose="020B0604020202020204" charset="0"/>
              </a:rPr>
              <a:t> en dépeignant la société : importance des classes moyennes, ouvrières et bourgeoises, déclin de la noblesse, importance de l’histoire et du contexte, des connaissances scientifiques → </a:t>
            </a:r>
            <a:r>
              <a:rPr lang="fr-FR" sz="3500" u="sng" dirty="0">
                <a:solidFill>
                  <a:srgbClr val="F9FAFD"/>
                </a:solidFill>
                <a:latin typeface="Glacial Indifference" panose="020B0604020202020204" charset="0"/>
              </a:rPr>
              <a:t>naturalisme</a:t>
            </a:r>
            <a:r>
              <a:rPr lang="fr-FR" sz="35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7737349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6F03A89-4B6D-A4A4-AEBB-E6CD0F1B763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433DA4A-1328-3624-5B7B-17F7A3367894}"/>
              </a:ext>
            </a:extLst>
          </p:cNvPr>
          <p:cNvSpPr txBox="1"/>
          <p:nvPr/>
        </p:nvSpPr>
        <p:spPr>
          <a:xfrm>
            <a:off x="9144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3868840F-3EF6-C946-A133-04F68211A990}"/>
              </a:ext>
            </a:extLst>
          </p:cNvPr>
          <p:cNvSpPr txBox="1"/>
          <p:nvPr/>
        </p:nvSpPr>
        <p:spPr>
          <a:xfrm>
            <a:off x="990600" y="2552700"/>
            <a:ext cx="16535400" cy="4019049"/>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Âge d’or pour la littérature française</a:t>
            </a:r>
            <a:endParaRPr lang="fr-FR" sz="3500" u="sng" dirty="0">
              <a:solidFill>
                <a:srgbClr val="F9FAFD"/>
              </a:solidFill>
              <a:latin typeface="Glacial Indifference" panose="020B0604020202020204" charset="0"/>
            </a:endParaRPr>
          </a:p>
          <a:p>
            <a:pPr marL="0" lvl="1" algn="just">
              <a:spcBef>
                <a:spcPct val="0"/>
              </a:spcBef>
              <a:spcAft>
                <a:spcPts val="600"/>
              </a:spcAft>
              <a:defRPr/>
            </a:pPr>
            <a:r>
              <a:rPr lang="fr-FR" sz="3700" u="sng" dirty="0">
                <a:solidFill>
                  <a:srgbClr val="F9FAFD"/>
                </a:solidFill>
                <a:latin typeface="Glacial Indifference" panose="020B0604020202020204" charset="0"/>
              </a:rPr>
              <a:t>Poésie</a:t>
            </a:r>
            <a:r>
              <a:rPr lang="fr-FR" sz="3500" dirty="0">
                <a:solidFill>
                  <a:srgbClr val="F9FAFD"/>
                </a:solidFill>
                <a:latin typeface="Glacial Indifference" panose="020B0604020202020204" charset="0"/>
              </a:rPr>
              <a:t> → Baudelaire, Verlaine, Rimbaud, Mallarmé, Apollinaire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Rupture avec les canons de la poésie classique → le </a:t>
            </a:r>
            <a:r>
              <a:rPr lang="fr-FR" sz="3500" u="sng" dirty="0">
                <a:solidFill>
                  <a:srgbClr val="F9FAFD"/>
                </a:solidFill>
                <a:latin typeface="Glacial Indifference" panose="020B0604020202020204" charset="0"/>
              </a:rPr>
              <a:t>symbolisme</a:t>
            </a:r>
            <a:r>
              <a:rPr lang="fr-FR" sz="3500" dirty="0">
                <a:solidFill>
                  <a:srgbClr val="F9FAFD"/>
                </a:solidFill>
                <a:latin typeface="Glacial Indifference" panose="020B0604020202020204" charset="0"/>
              </a:rPr>
              <a:t> se caractérise par un pessimisme marqué, une grande fascination pour les rêves et l'ésotérisme, une mélancolie générale, et une forte misogynie liée à l’image de la femme fatale.</a:t>
            </a:r>
          </a:p>
        </p:txBody>
      </p:sp>
    </p:spTree>
    <p:extLst>
      <p:ext uri="{BB962C8B-B14F-4D97-AF65-F5344CB8AC3E}">
        <p14:creationId xmlns:p14="http://schemas.microsoft.com/office/powerpoint/2010/main" val="3697641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F59EE82-BBDB-46DC-0E3D-92D34E12815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D2A4546-C9D3-2AAE-A003-96EB11F9D941}"/>
              </a:ext>
            </a:extLst>
          </p:cNvPr>
          <p:cNvSpPr txBox="1"/>
          <p:nvPr/>
        </p:nvSpPr>
        <p:spPr>
          <a:xfrm>
            <a:off x="9144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65CFB55F-1A88-7D3F-A031-03B5A2BDE724}"/>
              </a:ext>
            </a:extLst>
          </p:cNvPr>
          <p:cNvSpPr txBox="1"/>
          <p:nvPr/>
        </p:nvSpPr>
        <p:spPr>
          <a:xfrm>
            <a:off x="990600" y="2552700"/>
            <a:ext cx="16535400" cy="5796459"/>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Âge d’or pour la littérature française</a:t>
            </a:r>
            <a:endParaRPr lang="fr-FR" sz="3500" u="sng" dirty="0">
              <a:solidFill>
                <a:srgbClr val="F9FAFD"/>
              </a:solidFill>
              <a:latin typeface="Glacial Indifference" panose="020B0604020202020204" charset="0"/>
            </a:endParaRPr>
          </a:p>
          <a:p>
            <a:pPr marL="0" lvl="1" algn="just">
              <a:spcBef>
                <a:spcPct val="0"/>
              </a:spcBef>
              <a:spcAft>
                <a:spcPts val="600"/>
              </a:spcAft>
              <a:defRPr/>
            </a:pPr>
            <a:r>
              <a:rPr lang="fr-FR" sz="3700" u="sng" dirty="0">
                <a:solidFill>
                  <a:srgbClr val="F9FAFD"/>
                </a:solidFill>
                <a:latin typeface="Glacial Indifference" panose="020B0604020202020204" charset="0"/>
              </a:rPr>
              <a:t>Romantisme</a:t>
            </a:r>
            <a:r>
              <a:rPr lang="fr-FR" sz="3500" dirty="0">
                <a:solidFill>
                  <a:srgbClr val="F9FAFD"/>
                </a:solidFill>
                <a:latin typeface="Glacial Indifference" panose="020B0604020202020204" charset="0"/>
              </a:rPr>
              <a:t> → Chateaubriand, Hugo, Lamartine, Musset, Nerval</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Mouvement littéraire qui naît de la remise en question des idées des Lumières → importance du </a:t>
            </a:r>
            <a:r>
              <a:rPr lang="fr-FR" sz="3500" i="1" dirty="0">
                <a:solidFill>
                  <a:srgbClr val="F9FAFD"/>
                </a:solidFill>
                <a:latin typeface="Glacial Indifference" panose="020B0604020202020204" charset="0"/>
              </a:rPr>
              <a:t>moi</a:t>
            </a:r>
            <a:r>
              <a:rPr lang="fr-FR" sz="3500" dirty="0">
                <a:solidFill>
                  <a:srgbClr val="F9FAFD"/>
                </a:solidFill>
                <a:latin typeface="Glacial Indifference" panose="020B0604020202020204" charset="0"/>
              </a:rPr>
              <a:t> et valorisation de l’individu, de la sensibilité et des sentiments, culte du rêve, désir d’évasion : les romantiques s’opposent aux contraintes de la langue classique. Ils défendent le droit à l’individualisme dans l’art et donc la possibilité de ne pas imiter les anciens, ce qui libère en partie la langue. Ils puisent dans tous les registres et exploitent de nouvelles formes lexicales.</a:t>
            </a:r>
          </a:p>
        </p:txBody>
      </p:sp>
    </p:spTree>
    <p:extLst>
      <p:ext uri="{BB962C8B-B14F-4D97-AF65-F5344CB8AC3E}">
        <p14:creationId xmlns:p14="http://schemas.microsoft.com/office/powerpoint/2010/main" val="14152435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9626B69-9704-723F-45F4-BD038FA7633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7475094-C10E-EB2A-7C88-D04624F78E36}"/>
              </a:ext>
            </a:extLst>
          </p:cNvPr>
          <p:cNvSpPr txBox="1"/>
          <p:nvPr/>
        </p:nvSpPr>
        <p:spPr>
          <a:xfrm>
            <a:off x="838200" y="585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EBAF30F-94CE-D0BE-75F6-3A13B7AD4D05}"/>
              </a:ext>
            </a:extLst>
          </p:cNvPr>
          <p:cNvSpPr txBox="1"/>
          <p:nvPr/>
        </p:nvSpPr>
        <p:spPr>
          <a:xfrm>
            <a:off x="914400" y="2095500"/>
            <a:ext cx="16535400" cy="7743145"/>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Langue parlée et langue écrite</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La littérature, notamment celle de Victor Hugo ou d’Émile Zola, […] veut </a:t>
            </a:r>
            <a:r>
              <a:rPr lang="fr-FR" sz="3500" u="sng" dirty="0">
                <a:solidFill>
                  <a:srgbClr val="F9FAFD"/>
                </a:solidFill>
                <a:latin typeface="Glacial Indifference" panose="020B0604020202020204" charset="0"/>
              </a:rPr>
              <a:t>donner la parole au peuple</a:t>
            </a:r>
            <a:r>
              <a:rPr lang="fr-FR" sz="3500" dirty="0">
                <a:solidFill>
                  <a:srgbClr val="F9FAFD"/>
                </a:solidFill>
                <a:latin typeface="Glacial Indifference" panose="020B0604020202020204" charset="0"/>
              </a:rPr>
              <a:t> : </a:t>
            </a:r>
            <a:r>
              <a:rPr lang="fr-FR" sz="3500" u="sng" dirty="0">
                <a:solidFill>
                  <a:srgbClr val="F9FAFD"/>
                </a:solidFill>
                <a:latin typeface="Glacial Indifference" panose="020B0604020202020204" charset="0"/>
              </a:rPr>
              <a:t>peuple ouvrier, peuple de la rue</a:t>
            </a:r>
            <a:r>
              <a:rPr lang="fr-FR" sz="3500" dirty="0">
                <a:solidFill>
                  <a:srgbClr val="F9FAFD"/>
                </a:solidFill>
                <a:latin typeface="Glacial Indifference" panose="020B0604020202020204" charset="0"/>
              </a:rPr>
              <a:t>. Il importe ici de cerner les moyens d’expression, et les procédés linguistiques qui contribuent à donner une impression de vérité : création lexicale par dérivation et suffixation, jeux de mots, images, procédés syntaxiques. Tout cela vise à donner des signaux d’écriture populaire et à faire de l’argot un "ornement" pour le roman réaliste »</a:t>
            </a:r>
          </a:p>
          <a:p>
            <a:pPr marL="0" lvl="1" algn="r">
              <a:spcBef>
                <a:spcPct val="0"/>
              </a:spcBef>
              <a:spcAft>
                <a:spcPts val="600"/>
              </a:spcAft>
              <a:defRPr/>
            </a:pPr>
            <a:r>
              <a:rPr lang="fr-FR" sz="2800" dirty="0">
                <a:solidFill>
                  <a:srgbClr val="F9FAFD"/>
                </a:solidFill>
                <a:latin typeface="Glacial Indifference" panose="020B0604020202020204" charset="0"/>
              </a:rPr>
              <a:t>Ghislaine Rolland-Lozachmeur, </a:t>
            </a:r>
            <a:r>
              <a:rPr lang="fr-FR" sz="2800" i="1" dirty="0">
                <a:solidFill>
                  <a:srgbClr val="F9FAFD"/>
                </a:solidFill>
                <a:latin typeface="Glacial Indifference" panose="020B0604020202020204" charset="0"/>
              </a:rPr>
              <a:t>L’Argot et La Langue du peuple</a:t>
            </a:r>
            <a:r>
              <a:rPr lang="fr-FR" sz="2800" dirty="0">
                <a:solidFill>
                  <a:srgbClr val="F9FAFD"/>
                </a:solidFill>
                <a:latin typeface="Glacial Indifference" panose="020B0604020202020204" charset="0"/>
              </a:rPr>
              <a:t>, p. 184. </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u="sng" dirty="0">
                <a:solidFill>
                  <a:srgbClr val="F9FAFD"/>
                </a:solidFill>
                <a:latin typeface="Glacial Indifference" panose="020B0604020202020204" charset="0"/>
              </a:rPr>
              <a:t>introduire dans la langue écrite un vocabulaire et une syntaxe plus proches de l’oral </a:t>
            </a:r>
            <a:r>
              <a:rPr lang="fr-FR" sz="3500" dirty="0">
                <a:solidFill>
                  <a:srgbClr val="F9FAFD"/>
                </a:solidFill>
                <a:latin typeface="Glacial Indifference" panose="020B0604020202020204" charset="0"/>
              </a:rPr>
              <a:t>(par exemple, structures segmentées avec dislocations à droite et à gauche), en rompant avec les contraintes lexicales et syntaxiques de la langue classique écrite.</a:t>
            </a:r>
          </a:p>
        </p:txBody>
      </p:sp>
    </p:spTree>
    <p:extLst>
      <p:ext uri="{BB962C8B-B14F-4D97-AF65-F5344CB8AC3E}">
        <p14:creationId xmlns:p14="http://schemas.microsoft.com/office/powerpoint/2010/main" val="11179435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552700"/>
            <a:ext cx="16535400" cy="5501506"/>
          </a:xfrm>
          <a:prstGeom prst="rect">
            <a:avLst/>
          </a:prstGeom>
        </p:spPr>
        <p:txBody>
          <a:bodyPr wrap="square" lIns="0" tIns="0" rIns="0" bIns="0" rtlCol="0" anchor="t">
            <a:spAutoFit/>
          </a:bodyPr>
          <a:lstStyle/>
          <a:p>
            <a:pPr marL="0" lvl="1" algn="just">
              <a:spcBef>
                <a:spcPct val="0"/>
              </a:spcBef>
              <a:spcAft>
                <a:spcPts val="1200"/>
              </a:spcAft>
              <a:defRPr/>
            </a:pPr>
            <a:r>
              <a:rPr lang="fr-FR" sz="3600" u="sng" dirty="0">
                <a:solidFill>
                  <a:srgbClr val="F9FAFD"/>
                </a:solidFill>
                <a:latin typeface="Glacial Indifference" panose="020B0604020202020204" charset="0"/>
              </a:rPr>
              <a:t>Victor Hugo</a:t>
            </a:r>
            <a:r>
              <a:rPr lang="fr-FR" sz="3600" dirty="0">
                <a:solidFill>
                  <a:srgbClr val="F9FAFD"/>
                </a:solidFill>
                <a:latin typeface="Glacial Indifference" panose="020B0604020202020204" charset="0"/>
              </a:rPr>
              <a:t> → personnage majeur de la littérature et pilier du romantisme en France</a:t>
            </a:r>
          </a:p>
          <a:p>
            <a:pPr marL="0" lvl="1" algn="just">
              <a:spcBef>
                <a:spcPct val="0"/>
              </a:spcBef>
              <a:spcAft>
                <a:spcPts val="1200"/>
              </a:spcAft>
              <a:defRPr/>
            </a:pPr>
            <a:r>
              <a:rPr lang="fr-FR" sz="36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Il </a:t>
            </a:r>
            <a:r>
              <a:rPr lang="fr-FR" sz="3500" u="sng" dirty="0">
                <a:solidFill>
                  <a:srgbClr val="F9FAFD"/>
                </a:solidFill>
                <a:latin typeface="Glacial Indifference" panose="020B0604020202020204" charset="0"/>
              </a:rPr>
              <a:t>s’oppose à l’idée d’une hiérarchie du lexique</a:t>
            </a:r>
            <a:r>
              <a:rPr lang="fr-FR" sz="3500" dirty="0">
                <a:solidFill>
                  <a:srgbClr val="F9FAFD"/>
                </a:solidFill>
                <a:latin typeface="Glacial Indifference" panose="020B0604020202020204" charset="0"/>
              </a:rPr>
              <a:t> (bas, moyen, haut) telle que le français classique la concevait. En revanche, il introduit, dans le vocabulaire comme dans la syntaxe de la langue écrite, un vocabulaire plus proche de l’oral</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3000"/>
              </a:spcAft>
              <a:defRPr/>
            </a:pPr>
            <a:r>
              <a:rPr lang="fr-FR" sz="3500" dirty="0">
                <a:solidFill>
                  <a:srgbClr val="F9FAFD"/>
                </a:solidFill>
                <a:latin typeface="Glacial Indifference" panose="020B0604020202020204" charset="0"/>
              </a:rPr>
              <a:t>« </a:t>
            </a:r>
            <a:r>
              <a:rPr lang="fr-FR" sz="3500" u="sng" dirty="0">
                <a:solidFill>
                  <a:srgbClr val="F9FAFD"/>
                </a:solidFill>
                <a:latin typeface="Glacial Indifference" panose="020B0604020202020204" charset="0"/>
              </a:rPr>
              <a:t>tous les mots sont désormais égaux en droits, à l'image de ceux qui les emploient</a:t>
            </a:r>
            <a:r>
              <a:rPr lang="fr-FR" sz="3500" dirty="0">
                <a:solidFill>
                  <a:srgbClr val="F9FAFD"/>
                </a:solidFill>
                <a:latin typeface="Glacial Indifference" panose="020B0604020202020204" charset="0"/>
              </a:rPr>
              <a:t> ».</a:t>
            </a:r>
          </a:p>
          <a:p>
            <a:pPr marL="0" lvl="1" algn="r">
              <a:spcBef>
                <a:spcPct val="0"/>
              </a:spcBef>
              <a:spcAft>
                <a:spcPts val="1800"/>
              </a:spcAft>
              <a:defRPr/>
            </a:pPr>
            <a:r>
              <a:rPr lang="fr-FR" sz="2800" dirty="0">
                <a:solidFill>
                  <a:srgbClr val="F9FAFD"/>
                </a:solidFill>
                <a:latin typeface="Glacial Indifference" panose="020B0604020202020204" charset="0"/>
              </a:rPr>
              <a:t>Victor Hugo, Préface de </a:t>
            </a:r>
            <a:r>
              <a:rPr lang="fr-FR" sz="2800" i="1" dirty="0">
                <a:solidFill>
                  <a:srgbClr val="F9FAFD"/>
                </a:solidFill>
                <a:latin typeface="Glacial Indifference" panose="020B0604020202020204" charset="0"/>
              </a:rPr>
              <a:t>Cromwell</a:t>
            </a:r>
            <a:r>
              <a:rPr lang="fr-FR" sz="2800" dirty="0">
                <a:solidFill>
                  <a:srgbClr val="F9FAFD"/>
                </a:solidFill>
                <a:latin typeface="Glacial Indifference" panose="020B0604020202020204" charset="0"/>
              </a:rPr>
              <a:t> (1827).</a:t>
            </a:r>
            <a:endParaRPr lang="fr-FR" sz="2800" i="1" dirty="0">
              <a:solidFill>
                <a:srgbClr val="F9FAFD"/>
              </a:solidFill>
              <a:latin typeface="Glacial Indifference" panose="020B0604020202020204" charset="0"/>
            </a:endParaRPr>
          </a:p>
        </p:txBody>
      </p:sp>
    </p:spTree>
    <p:extLst>
      <p:ext uri="{BB962C8B-B14F-4D97-AF65-F5344CB8AC3E}">
        <p14:creationId xmlns:p14="http://schemas.microsoft.com/office/powerpoint/2010/main" val="1231345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19300"/>
            <a:ext cx="16535400" cy="7771358"/>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 La Révolution française a libéré la pensée de l’homme et du citoyen ; ne doit-elle pas, du même coup, libérer sa parole et, s’il est poète, son chant avec les vocables qui le composent ?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u="sng" dirty="0">
                <a:solidFill>
                  <a:srgbClr val="F9FAFD"/>
                </a:solidFill>
                <a:latin typeface="Glacial Indifference" panose="020B0604020202020204" charset="0"/>
              </a:rPr>
              <a:t>Victor Hugo introduit l’argot et les patois dans ses œuvres littéraires</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Dès 1829, l’auteur du </a:t>
            </a:r>
            <a:r>
              <a:rPr lang="fr-FR" sz="3500" i="1" dirty="0">
                <a:solidFill>
                  <a:srgbClr val="F9FAFD"/>
                </a:solidFill>
                <a:latin typeface="Glacial Indifference" panose="020B0604020202020204" charset="0"/>
              </a:rPr>
              <a:t>Dernier Jour d’un condamné</a:t>
            </a:r>
            <a:r>
              <a:rPr lang="fr-FR" sz="3500" dirty="0">
                <a:solidFill>
                  <a:srgbClr val="F9FAFD"/>
                </a:solidFill>
                <a:latin typeface="Glacial Indifference" panose="020B0604020202020204" charset="0"/>
              </a:rPr>
              <a:t> avait, dans le souci de faire vrai, mis dans la bouche de détenus mots et locutions argotiques : </a:t>
            </a:r>
            <a:r>
              <a:rPr lang="fr-FR" sz="3500" i="1" dirty="0">
                <a:solidFill>
                  <a:srgbClr val="F9FAFD"/>
                </a:solidFill>
                <a:latin typeface="Glacial Indifference" panose="020B0604020202020204" charset="0"/>
              </a:rPr>
              <a:t>fouillouse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grinche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loucher</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la petite marine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marlou</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trimar</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tronche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épouser la veuve</a:t>
            </a:r>
            <a:r>
              <a:rPr lang="fr-FR" sz="3500" dirty="0">
                <a:solidFill>
                  <a:srgbClr val="F9FAFD"/>
                </a:solidFill>
                <a:latin typeface="Glacial Indifference" panose="020B0604020202020204" charset="0"/>
              </a:rPr>
              <a:t>, etc. Nul écrivain avant lui n’avait eu cette audace. Nul non plus n’avait hasardé le mot </a:t>
            </a:r>
            <a:r>
              <a:rPr lang="fr-FR" sz="3500" i="1" dirty="0">
                <a:solidFill>
                  <a:srgbClr val="F9FAFD"/>
                </a:solidFill>
                <a:latin typeface="Glacial Indifference" panose="020B0604020202020204" charset="0"/>
              </a:rPr>
              <a:t>gamin</a:t>
            </a:r>
            <a:r>
              <a:rPr lang="fr-FR" sz="3500" dirty="0">
                <a:solidFill>
                  <a:srgbClr val="F9FAFD"/>
                </a:solidFill>
                <a:latin typeface="Glacial Indifference" panose="020B0604020202020204" charset="0"/>
              </a:rPr>
              <a:t> avant qu’il apparût dans </a:t>
            </a:r>
            <a:r>
              <a:rPr lang="fr-FR" sz="3500" i="1" dirty="0">
                <a:solidFill>
                  <a:srgbClr val="F9FAFD"/>
                </a:solidFill>
                <a:latin typeface="Glacial Indifference" panose="020B0604020202020204" charset="0"/>
              </a:rPr>
              <a:t>Claude Gueux </a:t>
            </a:r>
            <a:r>
              <a:rPr lang="fr-FR" sz="3500" dirty="0">
                <a:solidFill>
                  <a:srgbClr val="F9FAFD"/>
                </a:solidFill>
                <a:latin typeface="Glacial Indifference" panose="020B0604020202020204" charset="0"/>
              </a:rPr>
              <a:t>(1834) : plus tard le père de Gavroche fera mémoire de ce précoce affranchissement (</a:t>
            </a:r>
            <a:r>
              <a:rPr lang="fr-FR" sz="3500" i="1" dirty="0">
                <a:solidFill>
                  <a:srgbClr val="F9FAFD"/>
                </a:solidFill>
                <a:latin typeface="Glacial Indifference" panose="020B0604020202020204" charset="0"/>
              </a:rPr>
              <a:t>Les Misérables</a:t>
            </a:r>
            <a:r>
              <a:rPr lang="fr-FR" sz="3500" dirty="0">
                <a:solidFill>
                  <a:srgbClr val="F9FAFD"/>
                </a:solidFill>
                <a:latin typeface="Glacial Indifference" panose="020B0604020202020204" charset="0"/>
              </a:rPr>
              <a:t>, III, I, 7). ».</a:t>
            </a:r>
          </a:p>
          <a:p>
            <a:pPr marL="0" marR="0" lvl="1"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Gérald Antoine,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langue de Hugo</a:t>
            </a:r>
          </a:p>
        </p:txBody>
      </p:sp>
    </p:spTree>
    <p:extLst>
      <p:ext uri="{BB962C8B-B14F-4D97-AF65-F5344CB8AC3E}">
        <p14:creationId xmlns:p14="http://schemas.microsoft.com/office/powerpoint/2010/main" val="35295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8D89629-A0FB-A548-6644-ADDB99FC505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4B4B8E7-669A-D57C-B8EE-41E3D4B968E2}"/>
              </a:ext>
            </a:extLst>
          </p:cNvPr>
          <p:cNvSpPr txBox="1"/>
          <p:nvPr/>
        </p:nvSpPr>
        <p:spPr>
          <a:xfrm>
            <a:off x="10287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r>
              <a:rPr lang="fr-FR" sz="8000" dirty="0">
                <a:solidFill>
                  <a:srgbClr val="F9FAFD"/>
                </a:solidFill>
                <a:latin typeface="Glacial Indifference" panose="020B0604020202020204" charset="0"/>
              </a:rPr>
              <a:t>  </a:t>
            </a:r>
          </a:p>
        </p:txBody>
      </p:sp>
      <p:sp>
        <p:nvSpPr>
          <p:cNvPr id="3" name="TextBox 3">
            <a:extLst>
              <a:ext uri="{FF2B5EF4-FFF2-40B4-BE49-F238E27FC236}">
                <a16:creationId xmlns:a16="http://schemas.microsoft.com/office/drawing/2014/main" id="{B20C221A-F1D3-4539-E7C9-CA82BC4FF15B}"/>
              </a:ext>
            </a:extLst>
          </p:cNvPr>
          <p:cNvSpPr txBox="1"/>
          <p:nvPr/>
        </p:nvSpPr>
        <p:spPr>
          <a:xfrm>
            <a:off x="1028700" y="2476500"/>
            <a:ext cx="16040100" cy="6789551"/>
          </a:xfrm>
          <a:prstGeom prst="rect">
            <a:avLst/>
          </a:prstGeom>
        </p:spPr>
        <p:txBody>
          <a:bodyPr wrap="square" lIns="0" tIns="0" rIns="0" bIns="0" rtlCol="0" anchor="t">
            <a:spAutoFit/>
          </a:bodyPr>
          <a:lstStyle/>
          <a:p>
            <a:pPr marL="0" lvl="0" indent="0" algn="just">
              <a:spcBef>
                <a:spcPct val="0"/>
              </a:spcBef>
              <a:spcAft>
                <a:spcPts val="1200"/>
              </a:spcAft>
            </a:pPr>
            <a:r>
              <a:rPr lang="fr-FR" sz="3600" u="sng" dirty="0">
                <a:solidFill>
                  <a:srgbClr val="F9FAFD"/>
                </a:solidFill>
                <a:latin typeface="Glacial Indifference" panose="020B0604020202020204" charset="0"/>
              </a:rPr>
              <a:t>Serments de Strasbourg → document fondateur</a:t>
            </a:r>
          </a:p>
          <a:p>
            <a:pPr marL="0" lvl="0" indent="0" algn="just">
              <a:spcBef>
                <a:spcPct val="0"/>
              </a:spcBef>
              <a:spcAft>
                <a:spcPts val="12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Après la mort de Louis le Pieux (fils de Charlemagne) en 840, ses trois fils Lothaire, Louis et Charles se disputent l'Empire. </a:t>
            </a: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En 842, </a:t>
            </a:r>
            <a:r>
              <a:rPr lang="fr-FR" sz="3600" u="sng" dirty="0">
                <a:solidFill>
                  <a:srgbClr val="F9FAFD"/>
                </a:solidFill>
                <a:latin typeface="Glacial Indifference" panose="020B0604020202020204" charset="0"/>
              </a:rPr>
              <a:t>Charles (dit le Chauve) et Louis (dit le Germanique) s’allient contre leur frère Lothaire</a:t>
            </a:r>
            <a:r>
              <a:rPr lang="fr-FR" sz="3600" dirty="0">
                <a:solidFill>
                  <a:srgbClr val="F9FAFD"/>
                </a:solidFill>
                <a:latin typeface="Glacial Indifference" panose="020B0604020202020204" charset="0"/>
              </a:rPr>
              <a:t> et prêtent serment l’un à l’autre « chacun dans la langue de l’autre », c’est-à-dire Louis en "roman" et Charles en "tudesque".</a:t>
            </a:r>
          </a:p>
          <a:p>
            <a:pPr marL="0" lvl="0" indent="0" algn="just">
              <a:lnSpc>
                <a:spcPct val="110000"/>
              </a:lnSpc>
              <a:spcBef>
                <a:spcPct val="0"/>
              </a:spcBef>
            </a:pPr>
            <a:r>
              <a:rPr lang="fr-FR" sz="3600" dirty="0">
                <a:solidFill>
                  <a:srgbClr val="F9FAFD"/>
                </a:solidFill>
                <a:latin typeface="Glacial Indifference" panose="020B0604020202020204" charset="0"/>
              </a:rPr>
              <a:t>Le territoire correspondant à la France actuelle est confié à Charles le Chauve et </a:t>
            </a:r>
            <a:r>
              <a:rPr lang="fr-FR" sz="3600" u="sng" dirty="0">
                <a:solidFill>
                  <a:srgbClr val="F9FAFD"/>
                </a:solidFill>
                <a:latin typeface="Glacial Indifference" panose="020B0604020202020204" charset="0"/>
              </a:rPr>
              <a:t>acquiert ainsi pour la première fois une unité nationale</a:t>
            </a:r>
            <a:r>
              <a:rPr lang="fr-FR" sz="3600" dirty="0">
                <a:solidFill>
                  <a:srgbClr val="F9FAFD"/>
                </a:solidFill>
                <a:latin typeface="Glacial Indifference" panose="020B0604020202020204" charset="0"/>
              </a:rPr>
              <a:t>.</a:t>
            </a:r>
          </a:p>
          <a:p>
            <a:pPr marL="0" lvl="0" indent="0" algn="r">
              <a:spcBef>
                <a:spcPct val="0"/>
              </a:spcBef>
            </a:pPr>
            <a:endParaRPr lang="fr-FR" sz="2600" dirty="0">
              <a:solidFill>
                <a:srgbClr val="F9FAFD"/>
              </a:solidFill>
              <a:latin typeface="Glacial Indifference" panose="020B0604020202020204" charset="0"/>
            </a:endParaRPr>
          </a:p>
          <a:p>
            <a:pPr marL="0" lvl="0" indent="0" algn="r">
              <a:spcBef>
                <a:spcPct val="0"/>
              </a:spcBef>
            </a:pPr>
            <a:r>
              <a:rPr lang="fr-FR" sz="2600" dirty="0">
                <a:solidFill>
                  <a:srgbClr val="FFFFFF"/>
                </a:solidFill>
                <a:latin typeface="Glacial Indifference"/>
              </a:rPr>
              <a:t>Perret, </a:t>
            </a:r>
            <a:r>
              <a:rPr lang="fr-FR" sz="2600" dirty="0">
                <a:solidFill>
                  <a:srgbClr val="FFFFFF"/>
                </a:solidFill>
                <a:latin typeface="Glacial Indifference Italics"/>
              </a:rPr>
              <a:t>Introduction à l’histoire de la langue française</a:t>
            </a:r>
            <a:r>
              <a:rPr lang="fr-FR" sz="2600" dirty="0">
                <a:solidFill>
                  <a:srgbClr val="FFFFFF"/>
                </a:solidFill>
                <a:latin typeface="Glacial Indifference"/>
              </a:rPr>
              <a:t>, pp. 36-37.</a:t>
            </a:r>
            <a:endParaRPr lang="fr-FR" sz="26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2393743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019300"/>
            <a:ext cx="16535400" cy="7771358"/>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 Cette entrée de l’argot – et des patois à l’occasion – dans la langue littéraire a </a:t>
            </a:r>
            <a:r>
              <a:rPr lang="fr-FR" sz="3500" u="sng" dirty="0">
                <a:solidFill>
                  <a:srgbClr val="F9FAFD"/>
                </a:solidFill>
                <a:latin typeface="Glacial Indifference" panose="020B0604020202020204" charset="0"/>
              </a:rPr>
              <a:t>valeur de symbole</a:t>
            </a:r>
            <a:r>
              <a:rPr lang="fr-FR" sz="3500" dirty="0">
                <a:solidFill>
                  <a:srgbClr val="F9FAFD"/>
                </a:solidFill>
                <a:latin typeface="Glacial Indifference" panose="020B0604020202020204" charset="0"/>
              </a:rPr>
              <a:t>. L’écrivain, mis au monde pour insuffler la vie à son idiome, ne doit accepter aucune exclusion. </a:t>
            </a:r>
          </a:p>
          <a:p>
            <a:pPr marL="0" lvl="1" algn="just">
              <a:lnSpc>
                <a:spcPct val="110000"/>
              </a:lnSpc>
              <a:spcBef>
                <a:spcPct val="0"/>
              </a:spcBef>
              <a:defRPr/>
            </a:pPr>
            <a:r>
              <a:rPr lang="fr-FR" sz="3500" dirty="0">
                <a:solidFill>
                  <a:srgbClr val="F9FAFD"/>
                </a:solidFill>
                <a:latin typeface="Glacial Indifference" panose="020B0604020202020204" charset="0"/>
              </a:rPr>
              <a:t>Or l’argot, "c’est toute une langue entée sur la langue générale" (</a:t>
            </a:r>
            <a:r>
              <a:rPr lang="fr-FR" sz="3500" i="1" dirty="0">
                <a:solidFill>
                  <a:srgbClr val="F9FAFD"/>
                </a:solidFill>
                <a:latin typeface="Glacial Indifference" panose="020B0604020202020204" charset="0"/>
              </a:rPr>
              <a:t>Le Dernier Jour d’un condamné</a:t>
            </a:r>
            <a:r>
              <a:rPr lang="fr-FR" sz="3500" dirty="0">
                <a:solidFill>
                  <a:srgbClr val="F9FAFD"/>
                </a:solidFill>
                <a:latin typeface="Glacial Indifference" panose="020B0604020202020204" charset="0"/>
              </a:rPr>
              <a:t>). Et tant pis s’il survient comme "une excroissance hideuse, comme une verrue" : par cela même il recèle "une énergie singulière, un pittoresque effrayant". Le chapitre "L’argot" des </a:t>
            </a:r>
            <a:r>
              <a:rPr lang="fr-FR" sz="3500" i="1" dirty="0">
                <a:solidFill>
                  <a:srgbClr val="F9FAFD"/>
                </a:solidFill>
                <a:latin typeface="Glacial Indifference" panose="020B0604020202020204" charset="0"/>
              </a:rPr>
              <a:t>Misérables</a:t>
            </a:r>
            <a:r>
              <a:rPr lang="fr-FR" sz="3500" dirty="0">
                <a:solidFill>
                  <a:srgbClr val="F9FAFD"/>
                </a:solidFill>
                <a:latin typeface="Glacial Indifference" panose="020B0604020202020204" charset="0"/>
              </a:rPr>
              <a:t> […] offrira au lecteur un échantillon plus copieux de doctrine littéraire.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Quant aux tentatives de mise en œuvre, elles passent par Le </a:t>
            </a:r>
            <a:r>
              <a:rPr lang="fr-FR" sz="3500" i="1" dirty="0">
                <a:solidFill>
                  <a:srgbClr val="F9FAFD"/>
                </a:solidFill>
                <a:latin typeface="Glacial Indifference" panose="020B0604020202020204" charset="0"/>
              </a:rPr>
              <a:t>Dernier Jour d’un condamné</a:t>
            </a:r>
            <a:r>
              <a:rPr lang="fr-FR" sz="3500" dirty="0">
                <a:solidFill>
                  <a:srgbClr val="F9FAFD"/>
                </a:solidFill>
                <a:latin typeface="Glacial Indifference" panose="020B0604020202020204" charset="0"/>
              </a:rPr>
              <a:t>, les scènes de la "Cour des miracles" dans </a:t>
            </a:r>
            <a:r>
              <a:rPr lang="fr-FR" sz="3500" i="1" dirty="0">
                <a:solidFill>
                  <a:srgbClr val="F9FAFD"/>
                </a:solidFill>
                <a:latin typeface="Glacial Indifference" panose="020B0604020202020204" charset="0"/>
              </a:rPr>
              <a:t>Notre-Dame de Paris</a:t>
            </a:r>
            <a:r>
              <a:rPr lang="fr-FR" sz="3500" dirty="0">
                <a:solidFill>
                  <a:srgbClr val="F9FAFD"/>
                </a:solidFill>
                <a:latin typeface="Glacial Indifference" panose="020B0604020202020204" charset="0"/>
              </a:rPr>
              <a:t>, plusieurs épisodes enfin des </a:t>
            </a:r>
            <a:r>
              <a:rPr lang="fr-FR" sz="3500" i="1" dirty="0">
                <a:solidFill>
                  <a:srgbClr val="F9FAFD"/>
                </a:solidFill>
                <a:latin typeface="Glacial Indifference" panose="020B0604020202020204" charset="0"/>
              </a:rPr>
              <a:t>Misérables</a:t>
            </a:r>
            <a:r>
              <a:rPr lang="fr-FR" sz="3500" dirty="0">
                <a:solidFill>
                  <a:srgbClr val="F9FAFD"/>
                </a:solidFill>
                <a:latin typeface="Glacial Indifference" panose="020B0604020202020204" charset="0"/>
              </a:rPr>
              <a:t>, la palme revenant à l’immortel Gavroche : "farfadet et galopin, il faisait un pot-pourri des voix de la nature et des voix de Paris". ».</a:t>
            </a:r>
          </a:p>
          <a:p>
            <a:pPr marL="0" marR="0" lvl="1"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Gérald Antoine,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langue de Hugo</a:t>
            </a:r>
          </a:p>
        </p:txBody>
      </p:sp>
    </p:spTree>
    <p:extLst>
      <p:ext uri="{BB962C8B-B14F-4D97-AF65-F5344CB8AC3E}">
        <p14:creationId xmlns:p14="http://schemas.microsoft.com/office/powerpoint/2010/main" val="426103965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1119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781300"/>
            <a:ext cx="16535400" cy="3393237"/>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 Aux voix de Paris, à l’argot largement répandu : </a:t>
            </a:r>
            <a:r>
              <a:rPr lang="fr-FR" sz="3500" i="1" dirty="0">
                <a:solidFill>
                  <a:srgbClr val="F9FAFD"/>
                </a:solidFill>
                <a:latin typeface="Glacial Indifference" panose="020B0604020202020204" charset="0"/>
              </a:rPr>
              <a:t>chiper</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merlan</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morfiler</a:t>
            </a:r>
            <a:r>
              <a:rPr lang="fr-FR" sz="3500" dirty="0">
                <a:solidFill>
                  <a:srgbClr val="F9FAFD"/>
                </a:solidFill>
                <a:latin typeface="Glacial Indifference" panose="020B0604020202020204" charset="0"/>
              </a:rPr>
              <a:t>…, il mêle un mode de diction simulé par l’écrit d’une manière toute neuve. Il faudra attendre Queneau et ce Gavroche en blue-jean qu’il nomme Zazie pour voir se renouveler l’exploit : "</a:t>
            </a:r>
            <a:r>
              <a:rPr lang="fr-FR" sz="3500" u="sng" dirty="0">
                <a:solidFill>
                  <a:srgbClr val="F9FAFD"/>
                </a:solidFill>
                <a:latin typeface="Glacial Indifference" panose="020B0604020202020204" charset="0"/>
              </a:rPr>
              <a:t>Keksekça</a:t>
            </a:r>
            <a:r>
              <a:rPr lang="fr-FR" sz="3500" dirty="0">
                <a:solidFill>
                  <a:srgbClr val="F9FAFD"/>
                </a:solidFill>
                <a:latin typeface="Glacial Indifference" panose="020B0604020202020204" charset="0"/>
              </a:rPr>
              <a:t> ?" lance Gavroche au boulanger qui osait lui présenter du pain de seconde qualité – pardon "du larton brutal" ».</a:t>
            </a:r>
          </a:p>
          <a:p>
            <a:pPr marL="0" marR="0" lvl="1"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Gérald Antoine,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langue de Hugo</a:t>
            </a:r>
          </a:p>
        </p:txBody>
      </p:sp>
    </p:spTree>
    <p:extLst>
      <p:ext uri="{BB962C8B-B14F-4D97-AF65-F5344CB8AC3E}">
        <p14:creationId xmlns:p14="http://schemas.microsoft.com/office/powerpoint/2010/main" val="8884043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476500"/>
            <a:ext cx="16383000" cy="6729022"/>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poésie du XIX</a:t>
            </a:r>
            <a:r>
              <a:rPr lang="fr-FR" sz="3600" u="sng" baseline="30000" dirty="0">
                <a:solidFill>
                  <a:srgbClr val="F9FAFD"/>
                </a:solidFill>
                <a:latin typeface="Glacial Indifference" panose="020B0604020202020204" charset="0"/>
              </a:rPr>
              <a:t>ème</a:t>
            </a:r>
            <a:r>
              <a:rPr lang="fr-FR" sz="3600" u="sng" dirty="0">
                <a:solidFill>
                  <a:srgbClr val="F9FAFD"/>
                </a:solidFill>
                <a:latin typeface="Glacial Indifference" panose="020B0604020202020204" charset="0"/>
              </a:rPr>
              <a:t> siècle en France</a:t>
            </a:r>
            <a:r>
              <a:rPr lang="fr-FR" sz="3600" dirty="0">
                <a:solidFill>
                  <a:srgbClr val="F9FAFD"/>
                </a:solidFill>
                <a:latin typeface="Glacial Indifference" panose="020B0604020202020204" charset="0"/>
              </a:rPr>
              <a:t> :</a:t>
            </a:r>
            <a:endParaRPr lang="fr-FR" sz="3500" dirty="0">
              <a:solidFill>
                <a:srgbClr val="F9FAFD"/>
              </a:solidFill>
              <a:latin typeface="Glacial Indifference" panose="020B0604020202020204" charset="0"/>
            </a:endParaRPr>
          </a:p>
          <a:p>
            <a:pPr lvl="1" indent="-457200" algn="just">
              <a:spcBef>
                <a:spcPct val="0"/>
              </a:spcBef>
              <a:spcAft>
                <a:spcPts val="1200"/>
              </a:spcAft>
              <a:buFontTx/>
              <a:buChar char="-"/>
              <a:defRPr/>
            </a:pPr>
            <a:r>
              <a:rPr lang="fr-FR" sz="3500" dirty="0">
                <a:solidFill>
                  <a:srgbClr val="F9FAFD"/>
                </a:solidFill>
                <a:latin typeface="Glacial Indifference" panose="020B0604020202020204" charset="0"/>
              </a:rPr>
              <a:t>rejet de la tradition, y compris dans la structure des poèmes</a:t>
            </a:r>
          </a:p>
          <a:p>
            <a:pPr lvl="1" indent="-457200" algn="just">
              <a:spcBef>
                <a:spcPct val="0"/>
              </a:spcBef>
              <a:buFontTx/>
              <a:buChar char="-"/>
              <a:defRPr/>
            </a:pPr>
            <a:r>
              <a:rPr lang="fr-FR" sz="3500" dirty="0">
                <a:solidFill>
                  <a:srgbClr val="F9FAFD"/>
                </a:solidFill>
                <a:latin typeface="Glacial Indifference" panose="020B0604020202020204" charset="0"/>
              </a:rPr>
              <a:t>exaltation de l’individu avec ses états d’âme et ses questions existentielles ; de la mélancolie, le mystère et l’exotisme ; de la nature</a:t>
            </a:r>
          </a:p>
          <a:p>
            <a:pPr marL="0" lvl="1" algn="just">
              <a:spcBef>
                <a:spcPct val="0"/>
              </a:spcBef>
              <a:defRPr/>
            </a:pPr>
            <a:endParaRPr lang="fr-FR" sz="3300" dirty="0">
              <a:solidFill>
                <a:srgbClr val="F9FAFD"/>
              </a:solidFill>
              <a:latin typeface="Glacial Indifference" panose="020B0604020202020204" charset="0"/>
            </a:endParaRPr>
          </a:p>
          <a:p>
            <a:pPr marL="0" lvl="1" algn="just">
              <a:spcBef>
                <a:spcPct val="0"/>
              </a:spcBef>
              <a:defRPr/>
            </a:pPr>
            <a:endParaRPr lang="fr-FR" sz="33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600" u="sng" dirty="0">
                <a:solidFill>
                  <a:srgbClr val="F9FAFD"/>
                </a:solidFill>
                <a:latin typeface="Glacial Indifference" panose="020B0604020202020204" charset="0"/>
              </a:rPr>
              <a:t>Victor Hugo</a:t>
            </a:r>
            <a:r>
              <a:rPr lang="fr-FR" sz="3500" dirty="0">
                <a:solidFill>
                  <a:srgbClr val="F9FAFD"/>
                </a:solidFill>
                <a:latin typeface="Glacial Indifference" panose="020B0604020202020204" charset="0"/>
              </a:rPr>
              <a:t> → devient célèbre pour ses recueils poétiques d’abord. Il rejette la tradition poétique classique. Dans ses poèmes aussi, il se montre </a:t>
            </a:r>
            <a:r>
              <a:rPr lang="fr-FR" sz="3500" u="sng" dirty="0">
                <a:solidFill>
                  <a:srgbClr val="F9FAFD"/>
                </a:solidFill>
                <a:latin typeface="Glacial Indifference" panose="020B0604020202020204" charset="0"/>
              </a:rPr>
              <a:t>engagé</a:t>
            </a:r>
            <a:r>
              <a:rPr lang="fr-FR" sz="3500" dirty="0">
                <a:solidFill>
                  <a:srgbClr val="F9FAFD"/>
                </a:solidFill>
                <a:latin typeface="Glacial Indifference" panose="020B0604020202020204" charset="0"/>
              </a:rPr>
              <a:t> et </a:t>
            </a:r>
            <a:r>
              <a:rPr lang="fr-FR" sz="3500" u="sng" dirty="0">
                <a:solidFill>
                  <a:srgbClr val="F9FAFD"/>
                </a:solidFill>
                <a:latin typeface="Glacial Indifference" panose="020B0604020202020204" charset="0"/>
              </a:rPr>
              <a:t>dénonce les inégalités sociales</a:t>
            </a:r>
            <a:r>
              <a:rPr lang="fr-FR" sz="3500" dirty="0">
                <a:solidFill>
                  <a:srgbClr val="F9FAFD"/>
                </a:solidFill>
                <a:latin typeface="Glacial Indifference" panose="020B0604020202020204" charset="0"/>
              </a:rPr>
              <a:t> : à cause de ces idées il est forcé à s’exiler. D’autres sujets majeurs de sa poétique sont les sentiments, et surtout la mélancolie et la fugacité du temps.</a:t>
            </a:r>
          </a:p>
        </p:txBody>
      </p:sp>
    </p:spTree>
    <p:extLst>
      <p:ext uri="{BB962C8B-B14F-4D97-AF65-F5344CB8AC3E}">
        <p14:creationId xmlns:p14="http://schemas.microsoft.com/office/powerpoint/2010/main" val="33388434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52700"/>
            <a:ext cx="16268700" cy="7053726"/>
          </a:xfrm>
          <a:prstGeom prst="rect">
            <a:avLst/>
          </a:prstGeom>
        </p:spPr>
        <p:txBody>
          <a:bodyPr wrap="square" lIns="0" tIns="0" rIns="0" bIns="0" rtlCol="0" anchor="t">
            <a:spAutoFit/>
          </a:bodyPr>
          <a:lstStyle/>
          <a:p>
            <a:pPr lvl="1" indent="-457200" algn="just">
              <a:lnSpc>
                <a:spcPct val="110000"/>
              </a:lnSpc>
              <a:spcBef>
                <a:spcPct val="0"/>
              </a:spcBef>
              <a:buFont typeface="Arial" panose="020B0604020202020204" pitchFamily="34" charset="0"/>
              <a:buChar char="•"/>
              <a:defRPr/>
            </a:pPr>
            <a:r>
              <a:rPr lang="fr-FR" sz="3600" u="sng" dirty="0">
                <a:solidFill>
                  <a:srgbClr val="F9FAFD"/>
                </a:solidFill>
                <a:latin typeface="Glacial Indifference" panose="020B0604020202020204" charset="0"/>
              </a:rPr>
              <a:t>Charles Baudelaire</a:t>
            </a:r>
            <a:r>
              <a:rPr lang="fr-FR" sz="3500" dirty="0">
                <a:solidFill>
                  <a:srgbClr val="F9FAFD"/>
                </a:solidFill>
                <a:latin typeface="Glacial Indifference" panose="020B0604020202020204" charset="0"/>
              </a:rPr>
              <a:t> → se distingue pour la modernité et l’originalité de ses poèmes et expérimente aussi le poème en prose dans le </a:t>
            </a:r>
            <a:r>
              <a:rPr lang="fr-FR" sz="3500" i="1" dirty="0">
                <a:solidFill>
                  <a:srgbClr val="F9FAFD"/>
                </a:solidFill>
                <a:latin typeface="Glacial Indifference" panose="020B0604020202020204" charset="0"/>
              </a:rPr>
              <a:t>Spleen de Paris</a:t>
            </a:r>
            <a:r>
              <a:rPr lang="fr-FR" sz="3500" dirty="0">
                <a:solidFill>
                  <a:srgbClr val="F9FAFD"/>
                </a:solidFill>
                <a:latin typeface="Glacial Indifference" panose="020B0604020202020204" charset="0"/>
              </a:rPr>
              <a:t>. Son recueil </a:t>
            </a:r>
            <a:r>
              <a:rPr lang="fr-FR" sz="3500" i="1" dirty="0">
                <a:solidFill>
                  <a:srgbClr val="F9FAFD"/>
                </a:solidFill>
                <a:latin typeface="Glacial Indifference" panose="020B0604020202020204" charset="0"/>
              </a:rPr>
              <a:t>Les fleurs du Mal</a:t>
            </a:r>
            <a:r>
              <a:rPr lang="fr-FR" sz="3500" dirty="0">
                <a:solidFill>
                  <a:srgbClr val="F9FAFD"/>
                </a:solidFill>
                <a:latin typeface="Glacial Indifference" panose="020B0604020202020204" charset="0"/>
              </a:rPr>
              <a:t> (1857), bien que sous-estimé par ses contemporains, a influencé les symbolistes. Le pessimisme, l’ennui, la mélancolie, les rêves et la recherche de la beauté partout sont les sujets clés de ses compositions.</a:t>
            </a:r>
          </a:p>
          <a:p>
            <a:pPr marL="0" lvl="1" algn="just">
              <a:lnSpc>
                <a:spcPct val="110000"/>
              </a:lnSpc>
              <a:spcBef>
                <a:spcPct val="0"/>
              </a:spcBef>
              <a:defRPr/>
            </a:pPr>
            <a:endParaRPr lang="fr-FR" sz="3300" dirty="0">
              <a:solidFill>
                <a:srgbClr val="F9FAFD"/>
              </a:solidFill>
              <a:latin typeface="Glacial Indifference" panose="020B0604020202020204" charset="0"/>
            </a:endParaRPr>
          </a:p>
          <a:p>
            <a:pPr marL="0" lvl="1" algn="just">
              <a:spcBef>
                <a:spcPct val="0"/>
              </a:spcBef>
              <a:defRPr/>
            </a:pPr>
            <a:endParaRPr lang="fr-FR" sz="33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600" u="sng" dirty="0">
                <a:solidFill>
                  <a:srgbClr val="F9FAFD"/>
                </a:solidFill>
                <a:latin typeface="Glacial Indifference" panose="020B0604020202020204" charset="0"/>
              </a:rPr>
              <a:t>Arthur Rimbaud</a:t>
            </a:r>
            <a:r>
              <a:rPr lang="fr-FR" sz="3500" dirty="0">
                <a:solidFill>
                  <a:srgbClr val="F9FAFD"/>
                </a:solidFill>
                <a:latin typeface="Glacial Indifference" panose="020B0604020202020204" charset="0"/>
              </a:rPr>
              <a:t> → compose des poèmes en prose comme en vers, mais il abandonne très tôt sa carrière poétique. Les thèmes majeurs de ses compositions sont le mépris pour le conformisme, le rejet de la poésie ancienne et de la tradition, et l’idée que le poète est un voyant devant dévoiler le monde. Il exploite largement les images symboliques et les synesthésies (</a:t>
            </a:r>
            <a:r>
              <a:rPr lang="fr-FR" sz="3500" i="1" dirty="0">
                <a:solidFill>
                  <a:srgbClr val="F9FAFD"/>
                </a:solidFill>
                <a:latin typeface="Glacial Indifference" panose="020B0604020202020204" charset="0"/>
              </a:rPr>
              <a:t>Les voyelles</a:t>
            </a:r>
            <a:r>
              <a:rPr lang="fr-FR" sz="35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400910188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906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5410200" y="1988820"/>
            <a:ext cx="10134600" cy="7879080"/>
          </a:xfrm>
          <a:prstGeom prst="rect">
            <a:avLst/>
          </a:prstGeom>
        </p:spPr>
        <p:txBody>
          <a:bodyPr wrap="square" lIns="0" tIns="0" rIns="0" bIns="0" rtlCol="0" anchor="t">
            <a:spAutoFit/>
          </a:bodyPr>
          <a:lstStyle/>
          <a:p>
            <a:pPr marL="0" lvl="1" algn="just">
              <a:spcBef>
                <a:spcPct val="0"/>
              </a:spcBef>
              <a:defRPr/>
            </a:pPr>
            <a:r>
              <a:rPr lang="fr-FR" sz="3200" dirty="0">
                <a:solidFill>
                  <a:srgbClr val="F9FAFD"/>
                </a:solidFill>
                <a:latin typeface="Glacial Indifference" panose="020B0604020202020204" charset="0"/>
              </a:rPr>
              <a:t>A noir, E blanc, I rouge, U vert, O bleu : voyelles,</a:t>
            </a:r>
          </a:p>
          <a:p>
            <a:pPr marL="0" lvl="1" algn="just">
              <a:spcBef>
                <a:spcPct val="0"/>
              </a:spcBef>
              <a:defRPr/>
            </a:pPr>
            <a:r>
              <a:rPr lang="fr-FR" sz="3200" dirty="0">
                <a:solidFill>
                  <a:srgbClr val="F9FAFD"/>
                </a:solidFill>
                <a:latin typeface="Glacial Indifference" panose="020B0604020202020204" charset="0"/>
              </a:rPr>
              <a:t>Je dirai quelque jour vos naissances latentes :</a:t>
            </a:r>
          </a:p>
          <a:p>
            <a:pPr marL="0" lvl="1" algn="just">
              <a:spcBef>
                <a:spcPct val="0"/>
              </a:spcBef>
              <a:defRPr/>
            </a:pPr>
            <a:r>
              <a:rPr lang="fr-FR" sz="3200" dirty="0">
                <a:solidFill>
                  <a:srgbClr val="F9FAFD"/>
                </a:solidFill>
                <a:latin typeface="Glacial Indifference" panose="020B0604020202020204" charset="0"/>
              </a:rPr>
              <a:t>A, noir corset velu des mouches éclatantes</a:t>
            </a:r>
          </a:p>
          <a:p>
            <a:pPr marL="0" lvl="1" algn="just">
              <a:spcBef>
                <a:spcPct val="0"/>
              </a:spcBef>
              <a:defRPr/>
            </a:pPr>
            <a:r>
              <a:rPr lang="fr-FR" sz="3200" dirty="0">
                <a:solidFill>
                  <a:srgbClr val="F9FAFD"/>
                </a:solidFill>
                <a:latin typeface="Glacial Indifference" panose="020B0604020202020204" charset="0"/>
              </a:rPr>
              <a:t>Qui bombinent autour des puanteurs cruelles,</a:t>
            </a:r>
          </a:p>
          <a:p>
            <a:pPr marL="0" lvl="1" algn="just">
              <a:spcBef>
                <a:spcPct val="0"/>
              </a:spcBef>
              <a:defRPr/>
            </a:pPr>
            <a:r>
              <a:rPr lang="fr-FR" sz="3200" dirty="0">
                <a:solidFill>
                  <a:srgbClr val="F9FAFD"/>
                </a:solidFill>
                <a:latin typeface="Glacial Indifference" panose="020B0604020202020204" charset="0"/>
              </a:rPr>
              <a:t>Golfes d'ombre ; E, candeurs des vapeurs et des tentes,</a:t>
            </a:r>
          </a:p>
          <a:p>
            <a:pPr marL="0" lvl="1" algn="just">
              <a:spcBef>
                <a:spcPct val="0"/>
              </a:spcBef>
              <a:defRPr/>
            </a:pPr>
            <a:r>
              <a:rPr lang="fr-FR" sz="3200" dirty="0">
                <a:solidFill>
                  <a:srgbClr val="F9FAFD"/>
                </a:solidFill>
                <a:latin typeface="Glacial Indifference" panose="020B0604020202020204" charset="0"/>
              </a:rPr>
              <a:t>Lances des glaciers fiers, rois blancs, frissons d'ombelles ;</a:t>
            </a:r>
          </a:p>
          <a:p>
            <a:pPr marL="0" lvl="1" algn="just">
              <a:spcBef>
                <a:spcPct val="0"/>
              </a:spcBef>
              <a:defRPr/>
            </a:pPr>
            <a:r>
              <a:rPr lang="fr-FR" sz="3200" dirty="0">
                <a:solidFill>
                  <a:srgbClr val="F9FAFD"/>
                </a:solidFill>
                <a:latin typeface="Glacial Indifference" panose="020B0604020202020204" charset="0"/>
              </a:rPr>
              <a:t>I, pourpres, sang craché, rire des lèvres belles</a:t>
            </a:r>
          </a:p>
          <a:p>
            <a:pPr marL="0" lvl="1" algn="just">
              <a:spcBef>
                <a:spcPct val="0"/>
              </a:spcBef>
              <a:defRPr/>
            </a:pPr>
            <a:r>
              <a:rPr lang="fr-FR" sz="3200" dirty="0">
                <a:solidFill>
                  <a:srgbClr val="F9FAFD"/>
                </a:solidFill>
                <a:latin typeface="Glacial Indifference" panose="020B0604020202020204" charset="0"/>
              </a:rPr>
              <a:t>Dans la colère ou les ivresses pénitentes ;</a:t>
            </a:r>
          </a:p>
          <a:p>
            <a:pPr marL="0" lvl="1" algn="just">
              <a:spcBef>
                <a:spcPct val="0"/>
              </a:spcBef>
              <a:defRPr/>
            </a:pPr>
            <a:endParaRPr lang="fr-FR" sz="3200" dirty="0">
              <a:solidFill>
                <a:srgbClr val="F9FAFD"/>
              </a:solidFill>
              <a:latin typeface="Glacial Indifference" panose="020B0604020202020204" charset="0"/>
            </a:endParaRPr>
          </a:p>
          <a:p>
            <a:pPr marL="0" lvl="1" algn="just">
              <a:spcBef>
                <a:spcPct val="0"/>
              </a:spcBef>
              <a:defRPr/>
            </a:pPr>
            <a:r>
              <a:rPr lang="fr-FR" sz="3200" dirty="0">
                <a:solidFill>
                  <a:srgbClr val="F9FAFD"/>
                </a:solidFill>
                <a:latin typeface="Glacial Indifference" panose="020B0604020202020204" charset="0"/>
              </a:rPr>
              <a:t>U, cycles, vibrement divins des mers virides,</a:t>
            </a:r>
          </a:p>
          <a:p>
            <a:pPr marL="0" lvl="1" algn="just">
              <a:spcBef>
                <a:spcPct val="0"/>
              </a:spcBef>
              <a:defRPr/>
            </a:pPr>
            <a:r>
              <a:rPr lang="fr-FR" sz="3200" dirty="0">
                <a:solidFill>
                  <a:srgbClr val="F9FAFD"/>
                </a:solidFill>
                <a:latin typeface="Glacial Indifference" panose="020B0604020202020204" charset="0"/>
              </a:rPr>
              <a:t>Paix des pâtis semés d'animaux, paix des rides</a:t>
            </a:r>
          </a:p>
          <a:p>
            <a:pPr marL="0" lvl="1" algn="just">
              <a:spcBef>
                <a:spcPct val="0"/>
              </a:spcBef>
              <a:defRPr/>
            </a:pPr>
            <a:r>
              <a:rPr lang="fr-FR" sz="3200" dirty="0">
                <a:solidFill>
                  <a:srgbClr val="F9FAFD"/>
                </a:solidFill>
                <a:latin typeface="Glacial Indifference" panose="020B0604020202020204" charset="0"/>
              </a:rPr>
              <a:t>Que l'alchimie imprime aux grands fronts studieux ;</a:t>
            </a:r>
          </a:p>
          <a:p>
            <a:pPr marL="0" lvl="1" algn="just">
              <a:spcBef>
                <a:spcPct val="0"/>
              </a:spcBef>
              <a:defRPr/>
            </a:pPr>
            <a:endParaRPr lang="fr-FR" sz="3200" dirty="0">
              <a:solidFill>
                <a:srgbClr val="F9FAFD"/>
              </a:solidFill>
              <a:latin typeface="Glacial Indifference" panose="020B0604020202020204" charset="0"/>
            </a:endParaRPr>
          </a:p>
          <a:p>
            <a:pPr marL="0" lvl="1" algn="just">
              <a:spcBef>
                <a:spcPct val="0"/>
              </a:spcBef>
              <a:defRPr/>
            </a:pPr>
            <a:r>
              <a:rPr lang="fr-FR" sz="3200" dirty="0">
                <a:solidFill>
                  <a:srgbClr val="F9FAFD"/>
                </a:solidFill>
                <a:latin typeface="Glacial Indifference" panose="020B0604020202020204" charset="0"/>
              </a:rPr>
              <a:t>O, suprême Clairon plein des strideurs étranges,</a:t>
            </a:r>
          </a:p>
          <a:p>
            <a:pPr marL="0" lvl="1" algn="just">
              <a:spcBef>
                <a:spcPct val="0"/>
              </a:spcBef>
              <a:defRPr/>
            </a:pPr>
            <a:r>
              <a:rPr lang="fr-FR" sz="3200" dirty="0">
                <a:solidFill>
                  <a:srgbClr val="F9FAFD"/>
                </a:solidFill>
                <a:latin typeface="Glacial Indifference" panose="020B0604020202020204" charset="0"/>
              </a:rPr>
              <a:t>Silences traversés des Mondes et des Anges :</a:t>
            </a:r>
          </a:p>
          <a:p>
            <a:pPr marL="0" lvl="1" algn="just">
              <a:spcBef>
                <a:spcPct val="0"/>
              </a:spcBef>
              <a:defRPr/>
            </a:pPr>
            <a:r>
              <a:rPr lang="fr-FR" sz="3200" dirty="0">
                <a:solidFill>
                  <a:srgbClr val="F9FAFD"/>
                </a:solidFill>
                <a:latin typeface="Glacial Indifference" panose="020B0604020202020204" charset="0"/>
              </a:rPr>
              <a:t>- O l'Oméga, rayon violet de Ses Yeux !</a:t>
            </a:r>
          </a:p>
        </p:txBody>
      </p:sp>
      <p:sp>
        <p:nvSpPr>
          <p:cNvPr id="4" name="CasellaDiTesto 3">
            <a:extLst>
              <a:ext uri="{FF2B5EF4-FFF2-40B4-BE49-F238E27FC236}">
                <a16:creationId xmlns:a16="http://schemas.microsoft.com/office/drawing/2014/main" id="{E6404F8B-0223-8712-9761-E46B12937359}"/>
              </a:ext>
            </a:extLst>
          </p:cNvPr>
          <p:cNvSpPr txBox="1"/>
          <p:nvPr/>
        </p:nvSpPr>
        <p:spPr>
          <a:xfrm>
            <a:off x="990600" y="1866900"/>
            <a:ext cx="3962400" cy="707886"/>
          </a:xfrm>
          <a:prstGeom prst="rect">
            <a:avLst/>
          </a:prstGeom>
          <a:noFill/>
        </p:spPr>
        <p:txBody>
          <a:bodyPr wrap="square" rtlCol="0">
            <a:spAutoFit/>
          </a:bodyPr>
          <a:lstStyle/>
          <a:p>
            <a:pPr lvl="1"/>
            <a:r>
              <a:rPr lang="fr-FR" sz="4000" i="1"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Voyelles</a:t>
            </a:r>
            <a:endParaRPr lang="fr-FR" sz="4000" i="1" dirty="0">
              <a:solidFill>
                <a:schemeClr val="bg1"/>
              </a:solidFill>
              <a:latin typeface="Glacial Indifference" panose="020B0604020202020204" charset="0"/>
            </a:endParaRPr>
          </a:p>
        </p:txBody>
      </p:sp>
    </p:spTree>
    <p:extLst>
      <p:ext uri="{BB962C8B-B14F-4D97-AF65-F5344CB8AC3E}">
        <p14:creationId xmlns:p14="http://schemas.microsoft.com/office/powerpoint/2010/main" val="29371855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509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046965"/>
            <a:ext cx="16459200" cy="7592335"/>
          </a:xfrm>
          <a:prstGeom prst="rect">
            <a:avLst/>
          </a:prstGeom>
        </p:spPr>
        <p:txBody>
          <a:bodyPr wrap="square" lIns="0" tIns="0" rIns="0" bIns="0" rtlCol="0" anchor="t">
            <a:spAutoFit/>
          </a:bodyPr>
          <a:lstStyle/>
          <a:p>
            <a:pPr lvl="1" indent="-457200" algn="just">
              <a:lnSpc>
                <a:spcPct val="110000"/>
              </a:lnSpc>
              <a:spcBef>
                <a:spcPct val="0"/>
              </a:spcBef>
              <a:buFont typeface="Arial" panose="020B0604020202020204" pitchFamily="34" charset="0"/>
              <a:buChar char="•"/>
              <a:defRPr/>
            </a:pPr>
            <a:r>
              <a:rPr lang="fr-FR" sz="3600" u="sng" dirty="0">
                <a:solidFill>
                  <a:srgbClr val="F9FAFD"/>
                </a:solidFill>
                <a:latin typeface="Glacial Indifference" panose="020B0604020202020204" charset="0"/>
              </a:rPr>
              <a:t>Stéphane Mallarmé</a:t>
            </a:r>
            <a:r>
              <a:rPr lang="fr-FR" sz="3500" dirty="0">
                <a:solidFill>
                  <a:srgbClr val="F9FAFD"/>
                </a:solidFill>
                <a:latin typeface="Glacial Indifference" panose="020B0604020202020204" charset="0"/>
              </a:rPr>
              <a:t> → est une figure clé du symbolisme, il aspire à une poésie pure, se caractérisant par des vers rythmés et évoquant des images puissantes. Il considère la vie comme un mystère et cette obscurité selon lui doit se refléter dans le langage des poèmes, hermétiques : la poésie ne peut être saisie que par un nombre limité d’individus. Il compose l'un des tout premiers poèmes typographiques de la littérature française, </a:t>
            </a:r>
            <a:r>
              <a:rPr lang="fr-FR" sz="3500" i="1" dirty="0">
                <a:solidFill>
                  <a:srgbClr val="F9FAFD"/>
                </a:solidFill>
                <a:latin typeface="Glacial Indifference" panose="020B0604020202020204" charset="0"/>
              </a:rPr>
              <a:t>Un coup de dés jamais ne abolira le hasard</a:t>
            </a:r>
            <a:r>
              <a:rPr lang="fr-FR" sz="3500" dirty="0">
                <a:solidFill>
                  <a:srgbClr val="F9FAFD"/>
                </a:solidFill>
                <a:latin typeface="Glacial Indifference" panose="020B0604020202020204" charset="0"/>
              </a:rPr>
              <a:t>.</a:t>
            </a:r>
          </a:p>
          <a:p>
            <a:pPr marL="0" lvl="1" algn="just">
              <a:spcBef>
                <a:spcPct val="0"/>
              </a:spcBef>
              <a:defRPr/>
            </a:pPr>
            <a:endParaRPr lang="fr-FR" sz="3300" dirty="0">
              <a:solidFill>
                <a:srgbClr val="F9FAFD"/>
              </a:solidFill>
              <a:latin typeface="Glacial Indifference" panose="020B0604020202020204" charset="0"/>
            </a:endParaRPr>
          </a:p>
          <a:p>
            <a:pPr marL="0" lvl="1" algn="just">
              <a:spcBef>
                <a:spcPct val="0"/>
              </a:spcBef>
              <a:defRPr/>
            </a:pPr>
            <a:endParaRPr lang="fr-FR" sz="33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600" u="sng" dirty="0">
                <a:solidFill>
                  <a:srgbClr val="F9FAFD"/>
                </a:solidFill>
                <a:latin typeface="Glacial Indifference" panose="020B0604020202020204" charset="0"/>
              </a:rPr>
              <a:t>Paul Verlaine</a:t>
            </a:r>
            <a:r>
              <a:rPr lang="fr-FR" sz="36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 recherche la musicalité et les effets de suggestion dans toutes ses productions. Il est considéré comme l’initiateur du symbolisme, surtout pour son rejet de la poésie traditionnelle. Dans le but de donner un rythme musical à ses poèmes, il privilégie les vers de longueur différente, les formes courtes et les répétitions.</a:t>
            </a:r>
          </a:p>
        </p:txBody>
      </p:sp>
    </p:spTree>
    <p:extLst>
      <p:ext uri="{BB962C8B-B14F-4D97-AF65-F5344CB8AC3E}">
        <p14:creationId xmlns:p14="http://schemas.microsoft.com/office/powerpoint/2010/main" val="367043518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763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247900"/>
            <a:ext cx="16459200" cy="7018653"/>
          </a:xfrm>
          <a:prstGeom prst="rect">
            <a:avLst/>
          </a:prstGeom>
        </p:spPr>
        <p:txBody>
          <a:bodyPr wrap="square" lIns="0" tIns="0" rIns="0" bIns="0" rtlCol="0" anchor="t">
            <a:spAutoFit/>
          </a:bodyPr>
          <a:lstStyle/>
          <a:p>
            <a:pPr marL="0" lvl="1" algn="just">
              <a:spcBef>
                <a:spcPct val="0"/>
              </a:spcBef>
              <a:defRPr/>
            </a:pPr>
            <a:r>
              <a:rPr lang="fr-FR" sz="3600" u="sng" dirty="0">
                <a:solidFill>
                  <a:srgbClr val="F9FAFD"/>
                </a:solidFill>
                <a:latin typeface="Glacial Indifference" panose="020B0604020202020204" charset="0"/>
              </a:rPr>
              <a:t>Parnasse, romantisme, et engagement sociopolitique</a:t>
            </a:r>
          </a:p>
          <a:p>
            <a:pPr marL="0" lvl="1" algn="just">
              <a:spcBef>
                <a:spcPct val="0"/>
              </a:spcBef>
              <a:defRPr/>
            </a:pPr>
            <a:endParaRPr lang="fr-FR" sz="3600" u="sng" dirty="0">
              <a:solidFill>
                <a:srgbClr val="F9FAFD"/>
              </a:solidFill>
              <a:latin typeface="Glacial Indifference" panose="020B0604020202020204" charset="0"/>
            </a:endParaRPr>
          </a:p>
          <a:p>
            <a:pPr marL="0" lvl="1" algn="just">
              <a:lnSpc>
                <a:spcPct val="110000"/>
              </a:lnSpc>
              <a:spcBef>
                <a:spcPct val="0"/>
              </a:spcBef>
              <a:defRPr/>
            </a:pPr>
            <a:r>
              <a:rPr lang="fr-FR" sz="3600" u="sng" dirty="0">
                <a:solidFill>
                  <a:srgbClr val="F9FAFD"/>
                </a:solidFill>
                <a:latin typeface="Glacial Indifference" panose="020B0604020202020204" charset="0"/>
              </a:rPr>
              <a:t>Le Parnasse</a:t>
            </a:r>
            <a:r>
              <a:rPr lang="fr-FR" sz="3500" dirty="0">
                <a:solidFill>
                  <a:srgbClr val="F9FAFD"/>
                </a:solidFill>
                <a:latin typeface="Glacial Indifference" panose="020B0604020202020204" charset="0"/>
              </a:rPr>
              <a:t> → mouvement poétique de la deuxième moitié du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Il prend son nom de l’anthologie titrée </a:t>
            </a:r>
            <a:r>
              <a:rPr lang="fr-FR" sz="3500" i="1" dirty="0">
                <a:solidFill>
                  <a:srgbClr val="F9FAFD"/>
                </a:solidFill>
                <a:latin typeface="Glacial Indifference" panose="020B0604020202020204" charset="0"/>
              </a:rPr>
              <a:t>Le parnasse contemporain</a:t>
            </a:r>
            <a:r>
              <a:rPr lang="fr-FR" sz="3500" dirty="0">
                <a:solidFill>
                  <a:srgbClr val="F9FAFD"/>
                </a:solidFill>
                <a:latin typeface="Glacial Indifference" panose="020B0604020202020204" charset="0"/>
              </a:rPr>
              <a:t>, trois volumes publiés par l’éditeur Alphonse Lemerre. </a:t>
            </a:r>
          </a:p>
          <a:p>
            <a:pPr marL="0" lvl="1" algn="just">
              <a:lnSpc>
                <a:spcPct val="110000"/>
              </a:lnSpc>
              <a:spcBef>
                <a:spcPct val="0"/>
              </a:spcBef>
              <a:defRPr/>
            </a:pPr>
            <a:r>
              <a:rPr lang="fr-FR" sz="3500" dirty="0">
                <a:solidFill>
                  <a:srgbClr val="F9FAFD"/>
                </a:solidFill>
                <a:latin typeface="Glacial Indifference" panose="020B0604020202020204" charset="0"/>
              </a:rPr>
              <a:t>L’objectif de ce mouvement était de rapporter la poésie au mont Parnasse, qui dans la mythologie grecque était consacré à Apollon et aux Muses, et est donc devenu un symbole de la poésie.</a:t>
            </a:r>
          </a:p>
          <a:p>
            <a:pPr marL="0" lvl="1" algn="just">
              <a:lnSpc>
                <a:spcPct val="110000"/>
              </a:lnSpc>
              <a:spcBef>
                <a:spcPct val="0"/>
              </a:spcBef>
              <a:defRPr/>
            </a:pPr>
            <a:r>
              <a:rPr lang="fr-FR" sz="3500" dirty="0">
                <a:solidFill>
                  <a:srgbClr val="F9FAFD"/>
                </a:solidFill>
                <a:latin typeface="Glacial Indifference" panose="020B0604020202020204" charset="0"/>
              </a:rPr>
              <a:t>D’ailleurs, il naît en réaction au romantisme, et au lyrisme personnel et des sentiments. À cela le Parnasse oppose des idées d’impersonnalité et de rejet de l’engagement sociopolitique. Dans cette conception l’art ne doit pas être utile mais aspirer à la beauté : voilà pourquoi le slogan « L’art pour l’art » de Théophile Gautier est adopté. </a:t>
            </a:r>
          </a:p>
        </p:txBody>
      </p:sp>
    </p:spTree>
    <p:extLst>
      <p:ext uri="{BB962C8B-B14F-4D97-AF65-F5344CB8AC3E}">
        <p14:creationId xmlns:p14="http://schemas.microsoft.com/office/powerpoint/2010/main" val="8196367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794357"/>
            <a:ext cx="16459200" cy="7921143"/>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Engagement sociopolitique</a:t>
            </a:r>
          </a:p>
          <a:p>
            <a:pPr marL="0" lvl="1" algn="just">
              <a:lnSpc>
                <a:spcPct val="110000"/>
              </a:lnSpc>
              <a:spcBef>
                <a:spcPct val="0"/>
              </a:spcBef>
              <a:defRPr/>
            </a:pPr>
            <a:r>
              <a:rPr lang="fr-FR" sz="3600" i="1" u="sng" dirty="0">
                <a:solidFill>
                  <a:srgbClr val="F9FAFD"/>
                </a:solidFill>
                <a:latin typeface="Glacial Indifference" panose="020B0604020202020204" charset="0"/>
              </a:rPr>
              <a:t>J’accuse !</a:t>
            </a:r>
            <a:r>
              <a:rPr lang="fr-FR" sz="3500" dirty="0">
                <a:solidFill>
                  <a:srgbClr val="F9FAFD"/>
                </a:solidFill>
                <a:latin typeface="Glacial Indifference" panose="020B0604020202020204" charset="0"/>
              </a:rPr>
              <a:t> → </a:t>
            </a:r>
            <a:r>
              <a:rPr lang="fr-FR" sz="3400" dirty="0">
                <a:solidFill>
                  <a:srgbClr val="F9FAFD"/>
                </a:solidFill>
                <a:latin typeface="Glacial Indifference" panose="020B0604020202020204" charset="0"/>
              </a:rPr>
              <a:t>titre d'un article rédigé par Émile Zola au cours de l'affaire Dreyfus et publié dans le journal </a:t>
            </a:r>
            <a:r>
              <a:rPr lang="fr-FR" sz="3400" i="1" dirty="0">
                <a:solidFill>
                  <a:srgbClr val="F9FAFD"/>
                </a:solidFill>
                <a:latin typeface="Glacial Indifference" panose="020B0604020202020204" charset="0"/>
              </a:rPr>
              <a:t>L'Aurore</a:t>
            </a:r>
            <a:r>
              <a:rPr lang="fr-FR" sz="3400" dirty="0">
                <a:solidFill>
                  <a:srgbClr val="F9FAFD"/>
                </a:solidFill>
                <a:latin typeface="Glacial Indifference" panose="020B0604020202020204" charset="0"/>
              </a:rPr>
              <a:t> en janvier 1898, sous la forme d'une lettre ouverte au président de la République française, Félix Faure. </a:t>
            </a:r>
          </a:p>
          <a:p>
            <a:pPr marL="0" lvl="1" algn="just">
              <a:lnSpc>
                <a:spcPct val="110000"/>
              </a:lnSpc>
              <a:spcBef>
                <a:spcPct val="0"/>
              </a:spcBef>
              <a:defRPr/>
            </a:pPr>
            <a:r>
              <a:rPr lang="fr-FR" sz="3400" dirty="0">
                <a:solidFill>
                  <a:srgbClr val="F9FAFD"/>
                </a:solidFill>
                <a:latin typeface="Glacial Indifference" panose="020B0604020202020204" charset="0"/>
              </a:rPr>
              <a:t>En 1894, l’officier français – juif - Alfred Dreyfus, est accusé à tort d'avoir livré des documents secrets à l'Allemagne : il est condamné à la prison à vie et expédié sur l'île du Diable en Guyane française. Grâce aux efforts de la famille de Dreyfus, en 1897 le véritable traître est identifié, à savoir le commandant Walsin Esterhazy. Après des tentatives d’empêcher toute reprise judiciaire de l'affaire, Esterhazy est jugé par le conseil de guerre mais il est acquitté à l'unanimité en janvier 1898.</a:t>
            </a:r>
          </a:p>
          <a:p>
            <a:pPr marL="0" lvl="1" algn="just">
              <a:lnSpc>
                <a:spcPct val="110000"/>
              </a:lnSpc>
              <a:spcBef>
                <a:spcPct val="0"/>
              </a:spcBef>
              <a:defRPr/>
            </a:pPr>
            <a:r>
              <a:rPr lang="fr-FR" sz="3400" u="sng" dirty="0">
                <a:solidFill>
                  <a:srgbClr val="F9FAFD"/>
                </a:solidFill>
                <a:latin typeface="Glacial Indifference" panose="020B0604020202020204" charset="0"/>
              </a:rPr>
              <a:t>Ce verdict pousse Émile Zola à rédiger cet article</a:t>
            </a:r>
            <a:r>
              <a:rPr lang="fr-FR" sz="3400" dirty="0">
                <a:solidFill>
                  <a:srgbClr val="F9FAFD"/>
                </a:solidFill>
                <a:latin typeface="Glacial Indifference" panose="020B0604020202020204" charset="0"/>
              </a:rPr>
              <a:t>, dans lequel il prend parti pour Dreyfus et accuse les coupables de ce scandale. Cela non seulement lui attire des hostilités, mais aussi une condamnation à une amende et un an de prison.</a:t>
            </a:r>
          </a:p>
        </p:txBody>
      </p:sp>
    </p:spTree>
    <p:extLst>
      <p:ext uri="{BB962C8B-B14F-4D97-AF65-F5344CB8AC3E}">
        <p14:creationId xmlns:p14="http://schemas.microsoft.com/office/powerpoint/2010/main" val="16464969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357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685017"/>
            <a:ext cx="16459200" cy="8563883"/>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rgbClr val="F9FAFD"/>
                </a:solidFill>
                <a:latin typeface="Glacial Indifference" panose="020B0604020202020204" charset="0"/>
              </a:rPr>
              <a:t>L’importance de l’orthographe</a:t>
            </a:r>
          </a:p>
          <a:p>
            <a:pPr marL="0" lvl="1" algn="just">
              <a:spcBef>
                <a:spcPct val="0"/>
              </a:spcBef>
              <a:spcAft>
                <a:spcPts val="600"/>
              </a:spcAft>
              <a:defRPr/>
            </a:pPr>
            <a:r>
              <a:rPr lang="fr-FR" sz="3400" dirty="0">
                <a:solidFill>
                  <a:srgbClr val="F9FAFD"/>
                </a:solidFill>
                <a:latin typeface="Glacial Indifference" panose="020B0604020202020204" charset="0"/>
              </a:rPr>
              <a:t>	</a:t>
            </a:r>
            <a:r>
              <a:rPr lang="fr-FR" sz="3200" dirty="0">
                <a:solidFill>
                  <a:srgbClr val="F9FAFD"/>
                </a:solidFill>
                <a:latin typeface="Glacial Indifference" panose="020B0604020202020204" charset="0"/>
              </a:rPr>
              <a:t> ↓</a:t>
            </a:r>
            <a:endParaRPr lang="fr-FR" sz="34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En 1832, le gouvernement décide que </a:t>
            </a:r>
            <a:r>
              <a:rPr lang="fr-FR" sz="3400" u="sng" dirty="0">
                <a:solidFill>
                  <a:srgbClr val="F9FAFD"/>
                </a:solidFill>
                <a:latin typeface="Glacial Indifference" panose="020B0604020202020204" charset="0"/>
              </a:rPr>
              <a:t>la graphie proposée par le Dictionnaire de l’Académie qui sortira en 1835 sera obligatoire pour tous les actes administratifs ainsi que pour l’accession aux emplois publics</a:t>
            </a:r>
            <a:r>
              <a:rPr lang="fr-FR" sz="3400" dirty="0">
                <a:solidFill>
                  <a:srgbClr val="F9FAFD"/>
                </a:solidFill>
                <a:latin typeface="Glacial Indifference" panose="020B0604020202020204" charset="0"/>
              </a:rPr>
              <a:t>. Dès lors, il faut la connaître. Tous les concours d’accès à l’administration ou pour devenir instituteur comportent une </a:t>
            </a:r>
            <a:r>
              <a:rPr lang="fr-FR" sz="3400" u="sng" dirty="0">
                <a:solidFill>
                  <a:srgbClr val="F9FAFD"/>
                </a:solidFill>
                <a:latin typeface="Glacial Indifference" panose="020B0604020202020204" charset="0"/>
              </a:rPr>
              <a:t>dictée</a:t>
            </a:r>
            <a:r>
              <a:rPr lang="fr-FR" sz="3400" dirty="0">
                <a:solidFill>
                  <a:srgbClr val="F9FAFD"/>
                </a:solidFill>
                <a:latin typeface="Glacial Indifference" panose="020B0604020202020204" charset="0"/>
              </a:rPr>
              <a:t>. Une orthographe correcte témoigne d’une </a:t>
            </a:r>
            <a:r>
              <a:rPr lang="fr-FR" sz="3400" u="sng" dirty="0">
                <a:solidFill>
                  <a:srgbClr val="F9FAFD"/>
                </a:solidFill>
                <a:latin typeface="Glacial Indifference" panose="020B0604020202020204" charset="0"/>
              </a:rPr>
              <a:t>réussite sociale</a:t>
            </a:r>
            <a:r>
              <a:rPr lang="fr-FR" sz="34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2400"/>
              </a:spcAft>
              <a:defRPr/>
            </a:pPr>
            <a:r>
              <a:rPr lang="fr-FR" sz="3400" dirty="0">
                <a:solidFill>
                  <a:srgbClr val="F9FAFD"/>
                </a:solidFill>
                <a:latin typeface="Glacial Indifference" panose="020B0604020202020204" charset="0"/>
              </a:rPr>
              <a:t>La dictée existe déjà au XVIII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sauf qu’à l’époque « son but n’est pas d’écrire correctement </a:t>
            </a:r>
            <a:r>
              <a:rPr lang="fr-FR" sz="3400" u="sng" dirty="0">
                <a:solidFill>
                  <a:srgbClr val="F9FAFD"/>
                </a:solidFill>
                <a:latin typeface="Glacial Indifference" panose="020B0604020202020204" charset="0"/>
              </a:rPr>
              <a:t>une graphie qui reste une opinion</a:t>
            </a:r>
            <a:r>
              <a:rPr lang="fr-FR" sz="3400" dirty="0">
                <a:solidFill>
                  <a:srgbClr val="F9FAFD"/>
                </a:solidFill>
                <a:latin typeface="Glacial Indifference" panose="020B0604020202020204" charset="0"/>
              </a:rPr>
              <a:t>, mais d’aider l’enfant à comprendre ce qu’il lit. Dieudonné Thiébault, professeur de grammaire, avoue dicter lettre par lettre pour que ses élèves (12-14 ans) entendent ce qu’ils écrivent. </a:t>
            </a:r>
            <a:r>
              <a:rPr lang="fr-FR" sz="3400">
                <a:solidFill>
                  <a:srgbClr val="F9FAFD"/>
                </a:solidFill>
                <a:latin typeface="Glacial Indifference" panose="020B0604020202020204" charset="0"/>
              </a:rPr>
              <a:t>Au </a:t>
            </a:r>
            <a:r>
              <a:rPr lang="fr-FR" sz="3400" dirty="0">
                <a:solidFill>
                  <a:srgbClr val="F9FAFD"/>
                </a:solidFill>
                <a:latin typeface="Glacial Indifference" panose="020B0604020202020204" charset="0"/>
              </a:rPr>
              <a:t>XIX</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la variante orthographique cesse d’être une opinion pour devenir une faute ».</a:t>
            </a:r>
          </a:p>
          <a:p>
            <a:pPr marL="0" lvl="1" algn="r">
              <a:spcBef>
                <a:spcPct val="0"/>
              </a:spcBef>
              <a:defRPr/>
            </a:pPr>
            <a:r>
              <a:rPr lang="fr-FR" sz="2800" dirty="0">
                <a:solidFill>
                  <a:srgbClr val="F9FAFD"/>
                </a:solidFill>
                <a:latin typeface="Glacial Indifference" panose="020B0604020202020204" charset="0"/>
              </a:rPr>
              <a:t>Fripiat, </a:t>
            </a:r>
            <a:r>
              <a:rPr lang="fr-FR" sz="2800" i="1" dirty="0">
                <a:solidFill>
                  <a:srgbClr val="F9FAFD"/>
                </a:solidFill>
                <a:latin typeface="Glacial Indifference" panose="020B0604020202020204" charset="0"/>
              </a:rPr>
              <a:t>50 moments-clé de l’histoire de la langue française</a:t>
            </a:r>
            <a:r>
              <a:rPr lang="fr-FR" sz="2800" dirty="0">
                <a:solidFill>
                  <a:srgbClr val="F9FAFD"/>
                </a:solidFill>
                <a:latin typeface="Glacial Indifference" panose="020B0604020202020204" charset="0"/>
              </a:rPr>
              <a:t>, pp. 138-142.</a:t>
            </a:r>
          </a:p>
        </p:txBody>
      </p:sp>
    </p:spTree>
    <p:extLst>
      <p:ext uri="{BB962C8B-B14F-4D97-AF65-F5344CB8AC3E}">
        <p14:creationId xmlns:p14="http://schemas.microsoft.com/office/powerpoint/2010/main" val="11042336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6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60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6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516981"/>
            <a:ext cx="16459200" cy="3854901"/>
          </a:xfrm>
          <a:prstGeom prst="rect">
            <a:avLst/>
          </a:prstGeom>
        </p:spPr>
        <p:txBody>
          <a:bodyPr wrap="square" lIns="0" tIns="0" rIns="0" bIns="0" rtlCol="0" anchor="t">
            <a:spAutoFit/>
          </a:bodyPr>
          <a:lstStyle/>
          <a:p>
            <a:pPr marL="0" lvl="1" algn="just">
              <a:spcBef>
                <a:spcPct val="0"/>
              </a:spcBef>
              <a:spcAft>
                <a:spcPts val="1800"/>
              </a:spcAft>
              <a:defRPr/>
            </a:pPr>
            <a:r>
              <a:rPr lang="fr-FR" sz="3700" u="sng" dirty="0">
                <a:solidFill>
                  <a:srgbClr val="F9FAFD"/>
                </a:solidFill>
                <a:latin typeface="Glacial Indifference" panose="020B0604020202020204" charset="0"/>
              </a:rPr>
              <a:t>Le XX</a:t>
            </a:r>
            <a:r>
              <a:rPr lang="fr-FR" sz="3700" u="sng" baseline="30000" dirty="0">
                <a:solidFill>
                  <a:srgbClr val="F9FAFD"/>
                </a:solidFill>
                <a:latin typeface="Glacial Indifference" panose="020B0604020202020204" charset="0"/>
              </a:rPr>
              <a:t>ème</a:t>
            </a:r>
            <a:r>
              <a:rPr lang="fr-FR" sz="3700" u="sng" dirty="0">
                <a:solidFill>
                  <a:srgbClr val="F9FAFD"/>
                </a:solidFill>
                <a:latin typeface="Glacial Indifference" panose="020B0604020202020204" charset="0"/>
              </a:rPr>
              <a:t> siècle</a:t>
            </a:r>
            <a:r>
              <a:rPr lang="fr-FR" sz="3700" dirty="0">
                <a:solidFill>
                  <a:srgbClr val="F9FAFD"/>
                </a:solidFill>
                <a:latin typeface="Glacial Indifference" panose="020B0604020202020204" charset="0"/>
              </a:rPr>
              <a:t> </a:t>
            </a:r>
          </a:p>
          <a:p>
            <a:pPr marL="0" lvl="1" algn="just">
              <a:spcBef>
                <a:spcPct val="0"/>
              </a:spcBef>
              <a:spcAft>
                <a:spcPts val="18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Période de changements majeurs, « d’ordres divers, institutionnel, technologique ou social », qui ont un impact – direct ou indirect – très fort sur la langue et la communication en France.</a:t>
            </a:r>
          </a:p>
          <a:p>
            <a:pPr marL="0" lvl="1" algn="r">
              <a:spcBef>
                <a:spcPct val="0"/>
              </a:spcBef>
              <a:spcAft>
                <a:spcPts val="1800"/>
              </a:spcAft>
              <a:defRPr/>
            </a:pPr>
            <a:r>
              <a:rPr lang="fr-FR" sz="2800" dirty="0">
                <a:solidFill>
                  <a:srgbClr val="F9FAFD"/>
                </a:solidFill>
                <a:latin typeface="Glacial Indifference" panose="020B0604020202020204" charset="0"/>
              </a:rPr>
              <a:t>Chaurand, </a:t>
            </a: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587</a:t>
            </a:r>
          </a:p>
        </p:txBody>
      </p:sp>
    </p:spTree>
    <p:extLst>
      <p:ext uri="{BB962C8B-B14F-4D97-AF65-F5344CB8AC3E}">
        <p14:creationId xmlns:p14="http://schemas.microsoft.com/office/powerpoint/2010/main" val="196841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B84CA66-407B-A4ED-F755-5E50F97830C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AD605B1-3F42-8F7A-1A7F-BAF606E69753}"/>
              </a:ext>
            </a:extLst>
          </p:cNvPr>
          <p:cNvSpPr txBox="1"/>
          <p:nvPr/>
        </p:nvSpPr>
        <p:spPr>
          <a:xfrm>
            <a:off x="1028700" y="952500"/>
            <a:ext cx="160401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B9EC968-CD03-2E8A-5064-D1D1762AFFE0}"/>
              </a:ext>
            </a:extLst>
          </p:cNvPr>
          <p:cNvSpPr txBox="1"/>
          <p:nvPr/>
        </p:nvSpPr>
        <p:spPr>
          <a:xfrm>
            <a:off x="1028700" y="2857500"/>
            <a:ext cx="16040100" cy="4955203"/>
          </a:xfrm>
          <a:prstGeom prst="rect">
            <a:avLst/>
          </a:prstGeom>
        </p:spPr>
        <p:txBody>
          <a:bodyPr wrap="square" lIns="0" tIns="0" rIns="0" bIns="0" rtlCol="0" anchor="t">
            <a:spAutoFit/>
          </a:bodyPr>
          <a:lstStyle/>
          <a:p>
            <a:pPr marL="0" lvl="0" indent="0" algn="just">
              <a:spcBef>
                <a:spcPct val="0"/>
              </a:spcBef>
              <a:spcAft>
                <a:spcPts val="3000"/>
              </a:spcAft>
            </a:pPr>
            <a:r>
              <a:rPr lang="fr-FR" sz="3600" u="sng" dirty="0">
                <a:solidFill>
                  <a:srgbClr val="F9FAFD"/>
                </a:solidFill>
                <a:latin typeface="Glacial Indifference" panose="020B0604020202020204" charset="0"/>
              </a:rPr>
              <a:t>Ancien français et français moderne</a:t>
            </a:r>
            <a:r>
              <a:rPr lang="fr-FR" sz="3600" dirty="0">
                <a:solidFill>
                  <a:srgbClr val="F9FAFD"/>
                </a:solidFill>
                <a:latin typeface="Glacial Indifference" panose="020B0604020202020204" charset="0"/>
              </a:rPr>
              <a:t> — de nombreux points en commun :</a:t>
            </a:r>
          </a:p>
          <a:p>
            <a:pPr marL="1028700" lvl="1"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substantifs sont précédés par un article</a:t>
            </a:r>
          </a:p>
          <a:p>
            <a:pPr marL="1028700" lvl="1"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des prépositions signalent des éléments différents du sujet ou complément d’objet direct </a:t>
            </a:r>
          </a:p>
          <a:p>
            <a:pPr marL="1028700" lvl="1"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verbes </a:t>
            </a:r>
            <a:r>
              <a:rPr lang="fr-FR" sz="3600" i="1" dirty="0">
                <a:solidFill>
                  <a:srgbClr val="F9FAFD"/>
                </a:solidFill>
                <a:latin typeface="Glacial Indifference" panose="020B0604020202020204" charset="0"/>
              </a:rPr>
              <a:t>être</a:t>
            </a:r>
            <a:r>
              <a:rPr lang="fr-FR" sz="3600" dirty="0">
                <a:solidFill>
                  <a:srgbClr val="F9FAFD"/>
                </a:solidFill>
                <a:latin typeface="Glacial Indifference" panose="020B0604020202020204" charset="0"/>
              </a:rPr>
              <a:t> et </a:t>
            </a:r>
            <a:r>
              <a:rPr lang="fr-FR" sz="3600" i="1" dirty="0">
                <a:solidFill>
                  <a:srgbClr val="F9FAFD"/>
                </a:solidFill>
                <a:latin typeface="Glacial Indifference" panose="020B0604020202020204" charset="0"/>
              </a:rPr>
              <a:t>avoir</a:t>
            </a:r>
            <a:r>
              <a:rPr lang="fr-FR" sz="3600" dirty="0">
                <a:solidFill>
                  <a:srgbClr val="F9FAFD"/>
                </a:solidFill>
                <a:latin typeface="Glacial Indifference" panose="020B0604020202020204" charset="0"/>
              </a:rPr>
              <a:t> sont utilisés comme auxiliaires</a:t>
            </a:r>
          </a:p>
          <a:p>
            <a:pPr marL="1028700" lvl="1" indent="-571500" algn="just">
              <a:spcBef>
                <a:spcPct val="0"/>
              </a:spcBef>
              <a:buFont typeface="Arial" panose="020B0604020202020204" pitchFamily="34" charset="0"/>
              <a:buChar char="•"/>
            </a:pPr>
            <a:r>
              <a:rPr lang="fr-FR" sz="3600" dirty="0">
                <a:solidFill>
                  <a:srgbClr val="F9FAFD"/>
                </a:solidFill>
                <a:latin typeface="Glacial Indifference" panose="020B0604020202020204" charset="0"/>
              </a:rPr>
              <a:t>l’ordre des mots change → le verbe est placé après le sujet et non plus à la fin de la phrase</a:t>
            </a:r>
          </a:p>
        </p:txBody>
      </p:sp>
    </p:spTree>
    <p:extLst>
      <p:ext uri="{BB962C8B-B14F-4D97-AF65-F5344CB8AC3E}">
        <p14:creationId xmlns:p14="http://schemas.microsoft.com/office/powerpoint/2010/main" val="40519437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538085"/>
            <a:ext cx="16459200" cy="4732065"/>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rgbClr val="F9FAFD"/>
                </a:solidFill>
                <a:latin typeface="Glacial Indifference" panose="020B0604020202020204" charset="0"/>
              </a:rPr>
              <a:t>L’école et la Première Guerre Mondiale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 La </a:t>
            </a:r>
            <a:r>
              <a:rPr lang="fr-FR" sz="3500" u="sng" dirty="0">
                <a:solidFill>
                  <a:srgbClr val="F9FAFD"/>
                </a:solidFill>
                <a:latin typeface="Glacial Indifference" panose="020B0604020202020204" charset="0"/>
              </a:rPr>
              <a:t>généralisation de la scolarisation</a:t>
            </a:r>
            <a:r>
              <a:rPr lang="fr-FR" sz="3500" dirty="0">
                <a:solidFill>
                  <a:srgbClr val="F9FAFD"/>
                </a:solidFill>
                <a:latin typeface="Glacial Indifference" panose="020B0604020202020204" charset="0"/>
              </a:rPr>
              <a:t> a pour effet linguistique d’étendre le fossé entre différentes façons de parler, et de modifier l’usage de l’écrit lu ou rédigé.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En revanche, un événement historiquement déterminant comme la </a:t>
            </a:r>
            <a:r>
              <a:rPr lang="fr-FR" sz="3500" u="sng" dirty="0">
                <a:solidFill>
                  <a:srgbClr val="F9FAFD"/>
                </a:solidFill>
                <a:latin typeface="Glacial Indifference" panose="020B0604020202020204" charset="0"/>
              </a:rPr>
              <a:t>guerre de 1914</a:t>
            </a:r>
            <a:r>
              <a:rPr lang="fr-FR" sz="3500" dirty="0">
                <a:solidFill>
                  <a:srgbClr val="F9FAFD"/>
                </a:solidFill>
                <a:latin typeface="Glacial Indifference" panose="020B0604020202020204" charset="0"/>
              </a:rPr>
              <a:t> n’a que l’effet indirect d’obliger à s’entretenir en français des populations non destinées à se côtoyer ».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587.</a:t>
            </a:r>
          </a:p>
        </p:txBody>
      </p:sp>
    </p:spTree>
    <p:extLst>
      <p:ext uri="{BB962C8B-B14F-4D97-AF65-F5344CB8AC3E}">
        <p14:creationId xmlns:p14="http://schemas.microsoft.com/office/powerpoint/2010/main" val="40871185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266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638300"/>
            <a:ext cx="16459200" cy="8517716"/>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rgbClr val="F9FAFD"/>
                </a:solidFill>
                <a:latin typeface="Glacial Indifference" panose="020B0604020202020204" charset="0"/>
              </a:rPr>
              <a:t>Scolarisation</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Les lois Jules Ferry, de la fin du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restent en vigueur : « elles conduisent au </a:t>
            </a:r>
            <a:r>
              <a:rPr lang="fr-FR" sz="3500" u="sng" dirty="0">
                <a:solidFill>
                  <a:srgbClr val="F9FAFD"/>
                </a:solidFill>
                <a:latin typeface="Glacial Indifference" panose="020B0604020202020204" charset="0"/>
              </a:rPr>
              <a:t>recul de l’analphabétisme</a:t>
            </a:r>
            <a:r>
              <a:rPr lang="fr-FR" sz="3500" dirty="0">
                <a:solidFill>
                  <a:srgbClr val="F9FAFD"/>
                </a:solidFill>
                <a:latin typeface="Glacial Indifference" panose="020B0604020202020204" charset="0"/>
              </a:rPr>
              <a:t> […] et à la </a:t>
            </a:r>
            <a:r>
              <a:rPr lang="fr-FR" sz="3500" u="sng" dirty="0">
                <a:solidFill>
                  <a:srgbClr val="F9FAFD"/>
                </a:solidFill>
                <a:latin typeface="Glacial Indifference" panose="020B0604020202020204" charset="0"/>
              </a:rPr>
              <a:t>confrontation de tous à un français au moins passif</a:t>
            </a:r>
            <a:r>
              <a:rPr lang="fr-FR" sz="3500" dirty="0">
                <a:solidFill>
                  <a:srgbClr val="F9FAFD"/>
                </a:solidFill>
                <a:latin typeface="Glacial Indifference" panose="020B0604020202020204" charset="0"/>
              </a:rPr>
              <a:t>, en rivalité avec les langues régionales dont il y a de moins en moins de locuteurs exclusifs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En outre, « on va vers un </a:t>
            </a:r>
            <a:r>
              <a:rPr lang="fr-FR" sz="3500" u="sng" dirty="0">
                <a:solidFill>
                  <a:srgbClr val="F9FAFD"/>
                </a:solidFill>
                <a:latin typeface="Glacial Indifference" panose="020B0604020202020204" charset="0"/>
              </a:rPr>
              <a:t>enseignement de masse</a:t>
            </a:r>
            <a:r>
              <a:rPr lang="fr-FR" sz="3500" dirty="0">
                <a:solidFill>
                  <a:srgbClr val="F9FAFD"/>
                </a:solidFill>
                <a:latin typeface="Glacial Indifference" panose="020B0604020202020204" charset="0"/>
              </a:rPr>
              <a:t>, surtout aux niveaux secondaire et supérieur, avec l’allongement de la durée des études (en 1959, la scolarité obligatoire est prolongée jusqu’à seize ans)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u="sng" dirty="0">
                <a:solidFill>
                  <a:srgbClr val="F9FAFD"/>
                </a:solidFill>
                <a:latin typeface="Glacial Indifference" panose="020B0604020202020204" charset="0"/>
              </a:rPr>
              <a:t>Aussi bien les enseignants que les élèves augmentent</a:t>
            </a:r>
            <a:r>
              <a:rPr lang="fr-FR" sz="3500" dirty="0">
                <a:solidFill>
                  <a:srgbClr val="F9FAFD"/>
                </a:solidFill>
                <a:latin typeface="Glacial Indifference" panose="020B0604020202020204" charset="0"/>
              </a:rPr>
              <a:t> remarquablement et « le fait que les Français soient plus instruits induit un </a:t>
            </a:r>
            <a:r>
              <a:rPr lang="fr-FR" sz="3500" u="sng" dirty="0">
                <a:solidFill>
                  <a:srgbClr val="F9FAFD"/>
                </a:solidFill>
                <a:latin typeface="Glacial Indifference" panose="020B0604020202020204" charset="0"/>
              </a:rPr>
              <a:t>nouveau rapport à la communication parlée et écrite</a:t>
            </a:r>
            <a:r>
              <a:rPr lang="fr-FR" sz="3500" dirty="0">
                <a:solidFill>
                  <a:srgbClr val="F9FAFD"/>
                </a:solidFill>
                <a:latin typeface="Glacial Indifference" panose="020B0604020202020204" charset="0"/>
              </a:rPr>
              <a:t>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pp. 587-588.</a:t>
            </a:r>
          </a:p>
        </p:txBody>
      </p:sp>
    </p:spTree>
    <p:extLst>
      <p:ext uri="{BB962C8B-B14F-4D97-AF65-F5344CB8AC3E}">
        <p14:creationId xmlns:p14="http://schemas.microsoft.com/office/powerpoint/2010/main" val="195252813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662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95500"/>
            <a:ext cx="16459200" cy="7617470"/>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rgbClr val="F9FAFD"/>
                </a:solidFill>
                <a:latin typeface="Glacial Indifference" panose="020B0604020202020204" charset="0"/>
              </a:rPr>
              <a:t>La grande guerre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La Première Guerre Mondiale produit un double brassage : d’une part « un </a:t>
            </a:r>
            <a:r>
              <a:rPr lang="fr-FR" sz="3500" u="sng" dirty="0">
                <a:solidFill>
                  <a:srgbClr val="F9FAFD"/>
                </a:solidFill>
                <a:latin typeface="Glacial Indifference" panose="020B0604020202020204" charset="0"/>
              </a:rPr>
              <a:t>brassage social</a:t>
            </a:r>
            <a:r>
              <a:rPr lang="fr-FR" sz="3500" dirty="0">
                <a:solidFill>
                  <a:srgbClr val="F9FAFD"/>
                </a:solidFill>
                <a:latin typeface="Glacial Indifference" panose="020B0604020202020204" charset="0"/>
              </a:rPr>
              <a:t> par la cohabitation d’hommes d’origines variées, et [d’autre part] un </a:t>
            </a:r>
            <a:r>
              <a:rPr lang="fr-FR" sz="3500" u="sng" dirty="0">
                <a:solidFill>
                  <a:srgbClr val="F9FAFD"/>
                </a:solidFill>
                <a:latin typeface="Glacial Indifference" panose="020B0604020202020204" charset="0"/>
              </a:rPr>
              <a:t>brassage régional</a:t>
            </a:r>
            <a:r>
              <a:rPr lang="fr-FR" sz="3500" dirty="0">
                <a:solidFill>
                  <a:srgbClr val="F9FAFD"/>
                </a:solidFill>
                <a:latin typeface="Glacial Indifference" panose="020B0604020202020204" charset="0"/>
              </a:rPr>
              <a:t> qui, avec le regroupement de régiments, oblige à s’entretenir en français.</a:t>
            </a:r>
          </a:p>
          <a:p>
            <a:pPr marL="0" lvl="1" algn="just">
              <a:lnSpc>
                <a:spcPct val="110000"/>
              </a:lnSpc>
              <a:spcBef>
                <a:spcPct val="0"/>
              </a:spcBef>
              <a:defRPr/>
            </a:pPr>
            <a:r>
              <a:rPr lang="fr-FR" sz="3500" dirty="0">
                <a:solidFill>
                  <a:srgbClr val="F9FAFD"/>
                </a:solidFill>
                <a:latin typeface="Glacial Indifference" panose="020B0604020202020204" charset="0"/>
              </a:rPr>
              <a:t>À l’arrière, les femmes assument des taches qui marquent le début de leur émancipation : </a:t>
            </a:r>
            <a:r>
              <a:rPr lang="fr-FR" sz="3500" u="sng" dirty="0">
                <a:solidFill>
                  <a:srgbClr val="F9FAFD"/>
                </a:solidFill>
                <a:latin typeface="Glacial Indifference" panose="020B0604020202020204" charset="0"/>
              </a:rPr>
              <a:t>la ségrégation des sexes va s’atténuant</a:t>
            </a:r>
            <a:r>
              <a:rPr lang="fr-FR" sz="3500" dirty="0">
                <a:solidFill>
                  <a:srgbClr val="F9FAFD"/>
                </a:solidFill>
                <a:latin typeface="Glacial Indifference" panose="020B0604020202020204" charset="0"/>
              </a:rPr>
              <a:t>, et avec elle la différence entre registres masculin et féminin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Par conséquent, l’usage du français s’épanouit et « vers les années 20, il n’est pas rare de voir une famille renoncer aux échanges en idiome local afin d’augmenter les chances sociales des enfants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588.</a:t>
            </a:r>
          </a:p>
        </p:txBody>
      </p:sp>
    </p:spTree>
    <p:extLst>
      <p:ext uri="{BB962C8B-B14F-4D97-AF65-F5344CB8AC3E}">
        <p14:creationId xmlns:p14="http://schemas.microsoft.com/office/powerpoint/2010/main" val="60128240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90700"/>
            <a:ext cx="16459200" cy="8363828"/>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rgbClr val="F9FAFD"/>
                </a:solidFill>
                <a:latin typeface="Glacial Indifference" panose="020B0604020202020204" charset="0"/>
              </a:rPr>
              <a:t>Métiers et pratiques langagières</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Tout au long du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le </a:t>
            </a:r>
            <a:r>
              <a:rPr lang="fr-FR" sz="3500" u="sng" dirty="0">
                <a:solidFill>
                  <a:srgbClr val="F9FAFD"/>
                </a:solidFill>
                <a:latin typeface="Glacial Indifference" panose="020B0604020202020204" charset="0"/>
              </a:rPr>
              <a:t>domaine du travail</a:t>
            </a:r>
            <a:r>
              <a:rPr lang="fr-FR" sz="3500" dirty="0">
                <a:solidFill>
                  <a:srgbClr val="F9FAFD"/>
                </a:solidFill>
                <a:latin typeface="Glacial Indifference" panose="020B0604020202020204" charset="0"/>
              </a:rPr>
              <a:t> aussi change profondément, ce qui entraîne à son tour des changements majeurs dans la communication : « la disparition des métiers organisés et de l’apprentissage laisse place à de nouveaux rapports professionnels, avec des contacts sociaux et donc linguistiques diversifiés, et de nouvelles pratiques discursives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Cette nouvelle organisation des domaines du travail produit « de nouvelles formes de contrôle sur les pratiques langagières : formalisation des relations de communication, généralisation de l’écrit dans les échanges du public avec les organisations, apparition de styles intermédiaires entre écrit formel et oral spontané (questionnaires, formulaires, rapports, entretiens d’embauche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590.</a:t>
            </a:r>
          </a:p>
        </p:txBody>
      </p:sp>
    </p:spTree>
    <p:extLst>
      <p:ext uri="{BB962C8B-B14F-4D97-AF65-F5344CB8AC3E}">
        <p14:creationId xmlns:p14="http://schemas.microsoft.com/office/powerpoint/2010/main" val="26785834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260848"/>
            <a:ext cx="16459200" cy="5463034"/>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Langage et société</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Sur le plan social, ces changements dans le domaine du travail augmentent le « poids des </a:t>
            </a:r>
            <a:r>
              <a:rPr lang="fr-FR" sz="3500" u="sng" dirty="0">
                <a:solidFill>
                  <a:srgbClr val="F9FAFD"/>
                </a:solidFill>
                <a:latin typeface="Glacial Indifference" panose="020B0604020202020204" charset="0"/>
              </a:rPr>
              <a:t>couches moyennes</a:t>
            </a:r>
            <a:r>
              <a:rPr lang="fr-FR" sz="3500" dirty="0">
                <a:solidFill>
                  <a:srgbClr val="F9FAFD"/>
                </a:solidFill>
                <a:latin typeface="Glacial Indifference" panose="020B0604020202020204" charset="0"/>
              </a:rPr>
              <a:t>[,] qui se caractérisent par la </a:t>
            </a:r>
            <a:r>
              <a:rPr lang="fr-FR" sz="3500" u="sng" dirty="0">
                <a:solidFill>
                  <a:srgbClr val="F9FAFD"/>
                </a:solidFill>
                <a:latin typeface="Glacial Indifference" panose="020B0604020202020204" charset="0"/>
              </a:rPr>
              <a:t>surveillance de la langue</a:t>
            </a:r>
            <a:r>
              <a:rPr lang="fr-FR" sz="3500" dirty="0">
                <a:solidFill>
                  <a:srgbClr val="F9FAFD"/>
                </a:solidFill>
                <a:latin typeface="Glacial Indifference" panose="020B0604020202020204" charset="0"/>
              </a:rPr>
              <a:t>, l’</a:t>
            </a:r>
            <a:r>
              <a:rPr lang="fr-FR" sz="3500" u="sng" dirty="0">
                <a:solidFill>
                  <a:srgbClr val="F9FAFD"/>
                </a:solidFill>
                <a:latin typeface="Glacial Indifference" panose="020B0604020202020204" charset="0"/>
              </a:rPr>
              <a:t>insécurité linguistique</a:t>
            </a:r>
            <a:r>
              <a:rPr lang="fr-FR" sz="3500" dirty="0">
                <a:solidFill>
                  <a:srgbClr val="F9FAFD"/>
                </a:solidFill>
                <a:latin typeface="Glacial Indifference" panose="020B0604020202020204" charset="0"/>
              </a:rPr>
              <a:t> et l’</a:t>
            </a:r>
            <a:r>
              <a:rPr lang="fr-FR" sz="3500" u="sng" dirty="0">
                <a:solidFill>
                  <a:srgbClr val="F9FAFD"/>
                </a:solidFill>
                <a:latin typeface="Glacial Indifference" panose="020B0604020202020204" charset="0"/>
              </a:rPr>
              <a:t>hypercorrection</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Ces mêmes traits caractérisent le discours des </a:t>
            </a:r>
            <a:r>
              <a:rPr lang="fr-FR" sz="3500" u="sng" dirty="0">
                <a:solidFill>
                  <a:srgbClr val="F9FAFD"/>
                </a:solidFill>
                <a:latin typeface="Glacial Indifference" panose="020B0604020202020204" charset="0"/>
              </a:rPr>
              <a:t>femmes</a:t>
            </a:r>
            <a:r>
              <a:rPr lang="fr-FR" sz="3500" dirty="0">
                <a:solidFill>
                  <a:srgbClr val="F9FAFD"/>
                </a:solidFill>
                <a:latin typeface="Glacial Indifference" panose="020B0604020202020204" charset="0"/>
              </a:rPr>
              <a:t>, « de plus en plus nombreuses sur le marché du travail, […] soumises à la pression de la norme et à l’insécurité linguistique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590.</a:t>
            </a:r>
          </a:p>
        </p:txBody>
      </p:sp>
    </p:spTree>
    <p:extLst>
      <p:ext uri="{BB962C8B-B14F-4D97-AF65-F5344CB8AC3E}">
        <p14:creationId xmlns:p14="http://schemas.microsoft.com/office/powerpoint/2010/main" val="216894088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638300"/>
            <a:ext cx="16459200" cy="8348439"/>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Impact de l’urbanisation sur la langue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Un autre facteur majeur est l’« </a:t>
            </a:r>
            <a:r>
              <a:rPr lang="fr-FR" sz="3500" u="sng" dirty="0">
                <a:solidFill>
                  <a:srgbClr val="F9FAFD"/>
                </a:solidFill>
                <a:latin typeface="Glacial Indifference" panose="020B0604020202020204" charset="0"/>
              </a:rPr>
              <a:t>exode rural</a:t>
            </a:r>
            <a:r>
              <a:rPr lang="fr-FR" sz="3500" dirty="0">
                <a:solidFill>
                  <a:srgbClr val="F9FAFD"/>
                </a:solidFill>
                <a:latin typeface="Glacial Indifference" panose="020B0604020202020204" charset="0"/>
              </a:rPr>
              <a:t> », qui avait déjà commencé pendant les siècles précédents mais qui s’accentue avec le conflit mondial → « la conséquence sociolinguistique du prestige de la ville est, avec des disparités régionales, la </a:t>
            </a:r>
            <a:r>
              <a:rPr lang="fr-FR" sz="3500" u="sng" dirty="0">
                <a:solidFill>
                  <a:srgbClr val="F9FAFD"/>
                </a:solidFill>
                <a:latin typeface="Glacial Indifference" panose="020B0604020202020204" charset="0"/>
              </a:rPr>
              <a:t>stigmatisation des parlers ruraux</a:t>
            </a:r>
            <a:r>
              <a:rPr lang="fr-FR" sz="3500" dirty="0">
                <a:solidFill>
                  <a:srgbClr val="F9FAFD"/>
                </a:solidFill>
                <a:latin typeface="Glacial Indifference" panose="020B0604020202020204" charset="0"/>
              </a:rPr>
              <a:t> : restriction fonctionnelle de l’usage des patois devenus symboles d’identité, sentiment d’infériorité de ceux qui les parlent […], hybridation par des éléments français, atténuation des accents ruraux, raréfaction ou figement de formes grammaticales senties comme paysannes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Bien qu’il soit difficile de quantifier ce phénomène avec précision, « le français n’est au début du siècle langue maternelle que des citadins et des bourgeois, et plus de la moitié des Français ont eu […] à se l’approprier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591.</a:t>
            </a:r>
          </a:p>
        </p:txBody>
      </p:sp>
    </p:spTree>
    <p:extLst>
      <p:ext uri="{BB962C8B-B14F-4D97-AF65-F5344CB8AC3E}">
        <p14:creationId xmlns:p14="http://schemas.microsoft.com/office/powerpoint/2010/main" val="23874343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1866900"/>
            <a:ext cx="16611600" cy="7986802"/>
          </a:xfrm>
          <a:prstGeom prst="rect">
            <a:avLst/>
          </a:prstGeom>
        </p:spPr>
        <p:txBody>
          <a:bodyPr wrap="square" lIns="0" tIns="0" rIns="0" bIns="0" rtlCol="0" anchor="t">
            <a:spAutoFit/>
          </a:bodyPr>
          <a:lstStyle/>
          <a:p>
            <a:pPr marL="0" lvl="1" algn="just">
              <a:spcBef>
                <a:spcPct val="0"/>
              </a:spcBef>
              <a:spcAft>
                <a:spcPts val="1200"/>
              </a:spcAft>
              <a:defRPr/>
            </a:pPr>
            <a:r>
              <a:rPr lang="fr-FR" sz="3600" u="sng" dirty="0">
                <a:solidFill>
                  <a:srgbClr val="F9FAFD"/>
                </a:solidFill>
                <a:latin typeface="Glacial Indifference" panose="020B0604020202020204" charset="0"/>
              </a:rPr>
              <a:t>Urbanisation et industrialisation par rapport à la langue</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 L’urbanisation va de pair avec l’industrialisation » → suite aux travaux réalisés par le Préfet et urbaniste </a:t>
            </a:r>
            <a:r>
              <a:rPr lang="fr-FR" sz="3500" u="sng" dirty="0">
                <a:solidFill>
                  <a:srgbClr val="F9FAFD"/>
                </a:solidFill>
                <a:latin typeface="Glacial Indifference" panose="020B0604020202020204" charset="0"/>
              </a:rPr>
              <a:t>Haussmann</a:t>
            </a:r>
            <a:r>
              <a:rPr lang="fr-FR" sz="3500" dirty="0">
                <a:solidFill>
                  <a:srgbClr val="F9FAFD"/>
                </a:solidFill>
                <a:latin typeface="Glacial Indifference" panose="020B0604020202020204" charset="0"/>
              </a:rPr>
              <a:t>, la configuration des villes change remarquablement et la population est repartie dans les quartiers en fonction de la classe sociale</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les riches [habitent] à l’Ouest. Les couches populaires sont rejetées à la périphérie, de plus en plus loin, et les banlieues se développent à partir de 1900 : on parle, pour qualifier un parler populaire, d’</a:t>
            </a:r>
            <a:r>
              <a:rPr lang="fr-FR" sz="3500" u="sng" dirty="0">
                <a:solidFill>
                  <a:srgbClr val="F9FAFD"/>
                </a:solidFill>
                <a:latin typeface="Glacial Indifference" panose="020B0604020202020204" charset="0"/>
              </a:rPr>
              <a:t>accent boulevardier</a:t>
            </a:r>
            <a:r>
              <a:rPr lang="fr-FR" sz="3500" dirty="0">
                <a:solidFill>
                  <a:srgbClr val="F9FAFD"/>
                </a:solidFill>
                <a:latin typeface="Glacial Indifference" panose="020B0604020202020204" charset="0"/>
              </a:rPr>
              <a:t>, puis </a:t>
            </a:r>
            <a:r>
              <a:rPr lang="fr-FR" sz="3500" u="sng" dirty="0">
                <a:solidFill>
                  <a:srgbClr val="F9FAFD"/>
                </a:solidFill>
                <a:latin typeface="Glacial Indifference" panose="020B0604020202020204" charset="0"/>
              </a:rPr>
              <a:t>faubourien</a:t>
            </a:r>
            <a:r>
              <a:rPr lang="fr-FR" sz="3500" dirty="0">
                <a:solidFill>
                  <a:srgbClr val="F9FAFD"/>
                </a:solidFill>
                <a:latin typeface="Glacial Indifference" panose="020B0604020202020204" charset="0"/>
              </a:rPr>
              <a:t>, puis </a:t>
            </a:r>
            <a:r>
              <a:rPr lang="fr-FR" sz="3500" u="sng" dirty="0">
                <a:solidFill>
                  <a:srgbClr val="F9FAFD"/>
                </a:solidFill>
                <a:latin typeface="Glacial Indifference" panose="020B0604020202020204" charset="0"/>
              </a:rPr>
              <a:t>banlieusard</a:t>
            </a:r>
            <a:r>
              <a:rPr lang="fr-FR" sz="3500" dirty="0">
                <a:solidFill>
                  <a:srgbClr val="F9FAFD"/>
                </a:solidFill>
                <a:latin typeface="Glacial Indifference" panose="020B0604020202020204" charset="0"/>
              </a:rPr>
              <a:t> » → au fil du temps, « l’afflux de population, la spéculation immobilière et le chômage laissent émerger une crise urbaine, sensible depuis la fin des années 60 : ségrégation économique et sociale, désœuvrement des jeunes, problèmes scolaires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591.</a:t>
            </a:r>
          </a:p>
        </p:txBody>
      </p:sp>
    </p:spTree>
    <p:extLst>
      <p:ext uri="{BB962C8B-B14F-4D97-AF65-F5344CB8AC3E}">
        <p14:creationId xmlns:p14="http://schemas.microsoft.com/office/powerpoint/2010/main" val="48040530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190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459647"/>
            <a:ext cx="16459200" cy="9017853"/>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Effets de l’immigration sur la langue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400" dirty="0">
                <a:solidFill>
                  <a:srgbClr val="F9FAFD"/>
                </a:solidFill>
                <a:latin typeface="Glacial Indifference" panose="020B0604020202020204" charset="0"/>
              </a:rPr>
              <a:t>L’urbanisation va de pair avec l’</a:t>
            </a:r>
            <a:r>
              <a:rPr lang="fr-FR" sz="3400" u="sng" dirty="0">
                <a:solidFill>
                  <a:srgbClr val="F9FAFD"/>
                </a:solidFill>
                <a:latin typeface="Glacial Indifference" panose="020B0604020202020204" charset="0"/>
              </a:rPr>
              <a:t>immigration</a:t>
            </a:r>
            <a:r>
              <a:rPr lang="fr-FR" sz="3400" dirty="0">
                <a:solidFill>
                  <a:srgbClr val="F9FAFD"/>
                </a:solidFill>
                <a:latin typeface="Glacial Indifference" panose="020B0604020202020204" charset="0"/>
              </a:rPr>
              <a:t> aussi. Là aussi, le phénomène s’intensifie suite à la Première guerre mondiale et concerne notamment les grandes villes : il s’agit à la fois d’une « </a:t>
            </a:r>
            <a:r>
              <a:rPr lang="fr-FR" sz="3400" u="sng" dirty="0">
                <a:solidFill>
                  <a:srgbClr val="F9FAFD"/>
                </a:solidFill>
                <a:latin typeface="Glacial Indifference" panose="020B0604020202020204" charset="0"/>
              </a:rPr>
              <a:t>émigration interne</a:t>
            </a:r>
            <a:r>
              <a:rPr lang="fr-FR" sz="3400" dirty="0">
                <a:solidFill>
                  <a:srgbClr val="F9FAFD"/>
                </a:solidFill>
                <a:latin typeface="Glacial Indifference" panose="020B0604020202020204" charset="0"/>
              </a:rPr>
              <a:t> », de personnes venant des autres parties de la France, </a:t>
            </a:r>
            <a:r>
              <a:rPr lang="fr-FR" sz="3400" u="sng" dirty="0">
                <a:solidFill>
                  <a:srgbClr val="F9FAFD"/>
                </a:solidFill>
                <a:latin typeface="Glacial Indifference" panose="020B0604020202020204" charset="0"/>
              </a:rPr>
              <a:t>et européenne</a:t>
            </a:r>
            <a:r>
              <a:rPr lang="fr-FR" sz="3400" dirty="0">
                <a:solidFill>
                  <a:srgbClr val="F9FAFD"/>
                </a:solidFill>
                <a:latin typeface="Glacial Indifference" panose="020B0604020202020204" charset="0"/>
              </a:rPr>
              <a:t>, surtout d’Italiens, Espagnols et Portugais. Pendant la seconde moitié du siècle, l’immigration s’étend jusqu’à concerner des individus venant de l’Afrique ou de l’Orient</a:t>
            </a:r>
          </a:p>
          <a:p>
            <a:pPr marL="0" lvl="1" algn="just">
              <a:lnSpc>
                <a:spcPct val="110000"/>
              </a:lnSpc>
              <a:spcBef>
                <a:spcPct val="0"/>
              </a:spcBef>
              <a:defRPr/>
            </a:pPr>
            <a:r>
              <a:rPr lang="fr-FR" sz="34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400" dirty="0">
                <a:solidFill>
                  <a:srgbClr val="F9FAFD"/>
                </a:solidFill>
                <a:latin typeface="Glacial Indifference" panose="020B0604020202020204" charset="0"/>
              </a:rPr>
              <a:t>« les </a:t>
            </a:r>
            <a:r>
              <a:rPr lang="fr-FR" sz="3400" u="sng" dirty="0">
                <a:solidFill>
                  <a:srgbClr val="F9FAFD"/>
                </a:solidFill>
                <a:latin typeface="Glacial Indifference" panose="020B0604020202020204" charset="0"/>
              </a:rPr>
              <a:t>effets linguistiques de l’immigration</a:t>
            </a:r>
            <a:r>
              <a:rPr lang="fr-FR" sz="3400" dirty="0">
                <a:solidFill>
                  <a:srgbClr val="F9FAFD"/>
                </a:solidFill>
                <a:latin typeface="Glacial Indifference" panose="020B0604020202020204" charset="0"/>
              </a:rPr>
              <a:t> sont </a:t>
            </a:r>
            <a:r>
              <a:rPr lang="fr-FR" sz="3400" u="sng" dirty="0">
                <a:solidFill>
                  <a:srgbClr val="F9FAFD"/>
                </a:solidFill>
                <a:latin typeface="Glacial Indifference" panose="020B0604020202020204" charset="0"/>
              </a:rPr>
              <a:t>à long terme limités</a:t>
            </a:r>
            <a:r>
              <a:rPr lang="fr-FR" sz="3400" dirty="0">
                <a:solidFill>
                  <a:srgbClr val="F9FAFD"/>
                </a:solidFill>
                <a:latin typeface="Glacial Indifference" panose="020B0604020202020204" charset="0"/>
              </a:rPr>
              <a:t>, parce que </a:t>
            </a:r>
            <a:r>
              <a:rPr lang="fr-FR" sz="3400" u="sng" dirty="0">
                <a:solidFill>
                  <a:srgbClr val="F9FAFD"/>
                </a:solidFill>
                <a:latin typeface="Glacial Indifference" panose="020B0604020202020204" charset="0"/>
              </a:rPr>
              <a:t>l’intégration s’est longtemps réalisée</a:t>
            </a:r>
            <a:r>
              <a:rPr lang="fr-FR" sz="3400" dirty="0">
                <a:solidFill>
                  <a:srgbClr val="F9FAFD"/>
                </a:solidFill>
                <a:latin typeface="Glacial Indifference" panose="020B0604020202020204" charset="0"/>
              </a:rPr>
              <a:t> […]. Mais il semble aujourd’hui qu’on assiste à quelque chose de nouveau, avec la crise et le chômage : certains jeunes se marginalisent pour rejet de l’institution scolaire, ce qu’ils traduisent dans des pratiques linguistiques spécifiques (sensibles surtout dans la prosodie et le lexique)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592.</a:t>
            </a:r>
          </a:p>
        </p:txBody>
      </p:sp>
    </p:spTree>
    <p:extLst>
      <p:ext uri="{BB962C8B-B14F-4D97-AF65-F5344CB8AC3E}">
        <p14:creationId xmlns:p14="http://schemas.microsoft.com/office/powerpoint/2010/main" val="68301683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171700"/>
            <a:ext cx="16459200" cy="7163499"/>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Impact de la technologie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Au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les médias de communication de masse naissent et se diffusent de plus en plus : d’abord la </a:t>
            </a:r>
            <a:r>
              <a:rPr lang="fr-FR" sz="3500" u="sng" dirty="0">
                <a:solidFill>
                  <a:srgbClr val="F9FAFD"/>
                </a:solidFill>
                <a:latin typeface="Glacial Indifference" panose="020B0604020202020204" charset="0"/>
              </a:rPr>
              <a:t>radio</a:t>
            </a:r>
            <a:r>
              <a:rPr lang="fr-FR" sz="3500" dirty="0">
                <a:solidFill>
                  <a:srgbClr val="F9FAFD"/>
                </a:solidFill>
                <a:latin typeface="Glacial Indifference" panose="020B0604020202020204" charset="0"/>
              </a:rPr>
              <a:t> et le </a:t>
            </a:r>
            <a:r>
              <a:rPr lang="fr-FR" sz="3500" u="sng" dirty="0">
                <a:solidFill>
                  <a:srgbClr val="F9FAFD"/>
                </a:solidFill>
                <a:latin typeface="Glacial Indifference" panose="020B0604020202020204" charset="0"/>
              </a:rPr>
              <a:t>cinéma</a:t>
            </a:r>
            <a:r>
              <a:rPr lang="fr-FR" sz="3500" dirty="0">
                <a:solidFill>
                  <a:srgbClr val="F9FAFD"/>
                </a:solidFill>
                <a:latin typeface="Glacial Indifference" panose="020B0604020202020204" charset="0"/>
              </a:rPr>
              <a:t> pendant les années 1920, puis la </a:t>
            </a:r>
            <a:r>
              <a:rPr lang="fr-FR" sz="3500" u="sng" dirty="0">
                <a:solidFill>
                  <a:srgbClr val="F9FAFD"/>
                </a:solidFill>
                <a:latin typeface="Glacial Indifference" panose="020B0604020202020204" charset="0"/>
              </a:rPr>
              <a:t>télévision</a:t>
            </a:r>
            <a:r>
              <a:rPr lang="fr-FR" sz="3500" dirty="0">
                <a:solidFill>
                  <a:srgbClr val="F9FAFD"/>
                </a:solidFill>
                <a:latin typeface="Glacial Indifference" panose="020B0604020202020204" charset="0"/>
              </a:rPr>
              <a:t> vers la moitié du siècle. Il faut toutefois préciser que « davantage que sur la qualité de la langue, c’est sur </a:t>
            </a:r>
            <a:r>
              <a:rPr lang="fr-FR" sz="3500" u="sng" dirty="0">
                <a:solidFill>
                  <a:srgbClr val="F9FAFD"/>
                </a:solidFill>
                <a:latin typeface="Glacial Indifference" panose="020B0604020202020204" charset="0"/>
              </a:rPr>
              <a:t>l’uniformisation</a:t>
            </a:r>
            <a:r>
              <a:rPr lang="fr-FR" sz="3500" dirty="0">
                <a:solidFill>
                  <a:srgbClr val="F9FAFD"/>
                </a:solidFill>
                <a:latin typeface="Glacial Indifference" panose="020B0604020202020204" charset="0"/>
              </a:rPr>
              <a:t> qu’ils ont joué ». À un premier moment, le </a:t>
            </a:r>
            <a:r>
              <a:rPr lang="fr-FR" sz="3500" u="sng" dirty="0">
                <a:solidFill>
                  <a:srgbClr val="F9FAFD"/>
                </a:solidFill>
                <a:latin typeface="Glacial Indifference" panose="020B0604020202020204" charset="0"/>
              </a:rPr>
              <a:t>registre</a:t>
            </a:r>
            <a:r>
              <a:rPr lang="fr-FR" sz="3500" dirty="0">
                <a:solidFill>
                  <a:srgbClr val="F9FAFD"/>
                </a:solidFill>
                <a:latin typeface="Glacial Indifference" panose="020B0604020202020204" charset="0"/>
              </a:rPr>
              <a:t> employé dans ces médias était assez standard, ensuite il est devenu plus </a:t>
            </a:r>
            <a:r>
              <a:rPr lang="fr-FR" sz="3500" u="sng" dirty="0">
                <a:solidFill>
                  <a:srgbClr val="F9FAFD"/>
                </a:solidFill>
                <a:latin typeface="Glacial Indifference" panose="020B0604020202020204" charset="0"/>
              </a:rPr>
              <a:t>spontané</a:t>
            </a:r>
            <a:r>
              <a:rPr lang="fr-FR" sz="3500" dirty="0">
                <a:solidFill>
                  <a:srgbClr val="F9FAFD"/>
                </a:solidFill>
                <a:latin typeface="Glacial Indifference" panose="020B0604020202020204" charset="0"/>
              </a:rPr>
              <a:t> au fil du temps.</a:t>
            </a:r>
          </a:p>
          <a:p>
            <a:pPr marL="0" lvl="1" algn="just">
              <a:lnSpc>
                <a:spcPct val="110000"/>
              </a:lnSpc>
              <a:spcBef>
                <a:spcPct val="0"/>
              </a:spcBef>
              <a:defRPr/>
            </a:pPr>
            <a:r>
              <a:rPr lang="fr-FR" sz="3500" dirty="0">
                <a:solidFill>
                  <a:srgbClr val="F9FAFD"/>
                </a:solidFill>
                <a:latin typeface="Glacial Indifference" panose="020B0604020202020204" charset="0"/>
              </a:rPr>
              <a:t>Sur le plan technologique, une autre invention majeure est à rappeler, le </a:t>
            </a:r>
            <a:r>
              <a:rPr lang="fr-FR" sz="3500" u="sng" dirty="0">
                <a:solidFill>
                  <a:srgbClr val="F9FAFD"/>
                </a:solidFill>
                <a:latin typeface="Glacial Indifference" panose="020B0604020202020204" charset="0"/>
              </a:rPr>
              <a:t>téléphone</a:t>
            </a:r>
            <a:r>
              <a:rPr lang="fr-FR" sz="3500" dirty="0">
                <a:solidFill>
                  <a:srgbClr val="F9FAFD"/>
                </a:solidFill>
                <a:latin typeface="Glacial Indifference" panose="020B0604020202020204" charset="0"/>
              </a:rPr>
              <a:t>, qui « </a:t>
            </a:r>
            <a:r>
              <a:rPr lang="fr-FR" sz="3500" u="sng" dirty="0">
                <a:solidFill>
                  <a:srgbClr val="F9FAFD"/>
                </a:solidFill>
                <a:latin typeface="Glacial Indifference" panose="020B0604020202020204" charset="0"/>
              </a:rPr>
              <a:t>élargit la place de l’oral</a:t>
            </a:r>
            <a:r>
              <a:rPr lang="fr-FR" sz="3500" dirty="0">
                <a:solidFill>
                  <a:srgbClr val="F9FAFD"/>
                </a:solidFill>
                <a:latin typeface="Glacial Indifference" panose="020B0604020202020204" charset="0"/>
              </a:rPr>
              <a:t> et met en relation des locuteurs hors proximité sociale et régionale immédiate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pp. 592-593.</a:t>
            </a:r>
          </a:p>
        </p:txBody>
      </p:sp>
    </p:spTree>
    <p:extLst>
      <p:ext uri="{BB962C8B-B14F-4D97-AF65-F5344CB8AC3E}">
        <p14:creationId xmlns:p14="http://schemas.microsoft.com/office/powerpoint/2010/main" val="39905188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585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943100"/>
            <a:ext cx="16459200" cy="7757508"/>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Entre écrit et oral</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Tout au long du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tant la langue écrite que l’oral s’épanouissent : </a:t>
            </a:r>
          </a:p>
          <a:p>
            <a:pPr lvl="1" indent="-457200" algn="just">
              <a:lnSpc>
                <a:spcPct val="110000"/>
              </a:lnSpc>
              <a:spcBef>
                <a:spcPct val="0"/>
              </a:spcBef>
              <a:spcAft>
                <a:spcPts val="600"/>
              </a:spcAft>
              <a:buFontTx/>
              <a:buChar char="-"/>
              <a:defRPr/>
            </a:pPr>
            <a:r>
              <a:rPr lang="fr-FR" sz="3400" dirty="0">
                <a:solidFill>
                  <a:srgbClr val="F9FAFD"/>
                </a:solidFill>
                <a:latin typeface="Glacial Indifference" panose="020B0604020202020204" charset="0"/>
              </a:rPr>
              <a:t>au début du siècle c’est d’abord </a:t>
            </a:r>
            <a:r>
              <a:rPr lang="fr-FR" sz="3400" u="sng" dirty="0">
                <a:solidFill>
                  <a:srgbClr val="F9FAFD"/>
                </a:solidFill>
                <a:latin typeface="Glacial Indifference" panose="020B0604020202020204" charset="0"/>
              </a:rPr>
              <a:t>l’écrit qui se développe considérablement</a:t>
            </a:r>
            <a:r>
              <a:rPr lang="fr-FR" sz="3400" dirty="0">
                <a:solidFill>
                  <a:srgbClr val="F9FAFD"/>
                </a:solidFill>
                <a:latin typeface="Glacial Indifference" panose="020B0604020202020204" charset="0"/>
              </a:rPr>
              <a:t>, en « conséquence de l’élévation du niveau d’instruction, qui multiplie le nombre de lecteurs potentiels » ;</a:t>
            </a:r>
          </a:p>
          <a:p>
            <a:pPr lvl="1" indent="-457200" algn="just">
              <a:lnSpc>
                <a:spcPct val="110000"/>
              </a:lnSpc>
              <a:spcBef>
                <a:spcPct val="0"/>
              </a:spcBef>
              <a:spcAft>
                <a:spcPts val="600"/>
              </a:spcAft>
              <a:buFontTx/>
              <a:buChar char="-"/>
              <a:defRPr/>
            </a:pPr>
            <a:r>
              <a:rPr lang="fr-FR" sz="3400" dirty="0">
                <a:solidFill>
                  <a:srgbClr val="F9FAFD"/>
                </a:solidFill>
                <a:latin typeface="Glacial Indifference" panose="020B0604020202020204" charset="0"/>
              </a:rPr>
              <a:t>puis, « à partir des années 30, les médias oraux supposent une écoute passive, sans apprentissage particulier. Le </a:t>
            </a:r>
            <a:r>
              <a:rPr lang="fr-FR" sz="3400" u="sng" dirty="0">
                <a:solidFill>
                  <a:srgbClr val="F9FAFD"/>
                </a:solidFill>
                <a:latin typeface="Glacial Indifference" panose="020B0604020202020204" charset="0"/>
              </a:rPr>
              <a:t>primat de l’oral écouté sur l’oral produit accroît la distance entre compétence active et passive</a:t>
            </a:r>
            <a:r>
              <a:rPr lang="fr-FR" sz="3400" dirty="0">
                <a:solidFill>
                  <a:srgbClr val="F9FAFD"/>
                </a:solidFill>
                <a:latin typeface="Glacial Indifference" panose="020B0604020202020204" charset="0"/>
              </a:rPr>
              <a:t> » ;</a:t>
            </a:r>
          </a:p>
          <a:p>
            <a:pPr lvl="1" indent="-457200" algn="just">
              <a:lnSpc>
                <a:spcPct val="110000"/>
              </a:lnSpc>
              <a:spcBef>
                <a:spcPct val="0"/>
              </a:spcBef>
              <a:buFontTx/>
              <a:buChar char="-"/>
              <a:defRPr/>
            </a:pPr>
            <a:r>
              <a:rPr lang="fr-FR" sz="3400" dirty="0">
                <a:solidFill>
                  <a:srgbClr val="F9FAFD"/>
                </a:solidFill>
                <a:latin typeface="Glacial Indifference" panose="020B0604020202020204" charset="0"/>
              </a:rPr>
              <a:t>« les </a:t>
            </a:r>
            <a:r>
              <a:rPr lang="fr-FR" sz="3400" u="sng" dirty="0">
                <a:solidFill>
                  <a:srgbClr val="F9FAFD"/>
                </a:solidFill>
                <a:latin typeface="Glacial Indifference" panose="020B0604020202020204" charset="0"/>
              </a:rPr>
              <a:t>occasions de prise de parole publique</a:t>
            </a:r>
            <a:r>
              <a:rPr lang="fr-FR" sz="3400" dirty="0">
                <a:solidFill>
                  <a:srgbClr val="F9FAFD"/>
                </a:solidFill>
                <a:latin typeface="Glacial Indifference" panose="020B0604020202020204" charset="0"/>
              </a:rPr>
              <a:t> (professionnelle ou dans la démocratie locale) deviennent </a:t>
            </a:r>
            <a:r>
              <a:rPr lang="fr-FR" sz="3400" u="sng" dirty="0">
                <a:solidFill>
                  <a:srgbClr val="F9FAFD"/>
                </a:solidFill>
                <a:latin typeface="Glacial Indifference" panose="020B0604020202020204" charset="0"/>
              </a:rPr>
              <a:t>plus nombreuses</a:t>
            </a:r>
            <a:r>
              <a:rPr lang="fr-FR" sz="3400" dirty="0">
                <a:solidFill>
                  <a:srgbClr val="F9FAFD"/>
                </a:solidFill>
                <a:latin typeface="Glacial Indifference" panose="020B0604020202020204" charset="0"/>
              </a:rPr>
              <a:t>, pour davantage de gens non professionnels de la parole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593.</a:t>
            </a:r>
          </a:p>
        </p:txBody>
      </p:sp>
    </p:spTree>
    <p:extLst>
      <p:ext uri="{BB962C8B-B14F-4D97-AF65-F5344CB8AC3E}">
        <p14:creationId xmlns:p14="http://schemas.microsoft.com/office/powerpoint/2010/main" val="255399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AA4FD1C-41C1-7739-0507-483BDFF4D83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EC2B65F-06D8-D0CF-F621-DECFB58368CC}"/>
              </a:ext>
            </a:extLst>
          </p:cNvPr>
          <p:cNvSpPr txBox="1"/>
          <p:nvPr/>
        </p:nvSpPr>
        <p:spPr>
          <a:xfrm>
            <a:off x="1028700" y="1058638"/>
            <a:ext cx="16230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9C4EC43-EF3F-B23F-A1C3-C597DD24D7EF}"/>
              </a:ext>
            </a:extLst>
          </p:cNvPr>
          <p:cNvSpPr txBox="1"/>
          <p:nvPr/>
        </p:nvSpPr>
        <p:spPr>
          <a:xfrm>
            <a:off x="1028700" y="2857500"/>
            <a:ext cx="16116300" cy="3619452"/>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Variation linguistique → </a:t>
            </a:r>
            <a:r>
              <a:rPr lang="fr-FR" sz="3600" u="sng" dirty="0">
                <a:solidFill>
                  <a:srgbClr val="F9FAFD"/>
                </a:solidFill>
                <a:latin typeface="Glacial Indifference" panose="020B0604020202020204" charset="0"/>
              </a:rPr>
              <a:t>l’ancien français n’était pas homogène</a:t>
            </a:r>
            <a:r>
              <a:rPr lang="fr-FR" sz="3600" dirty="0">
                <a:solidFill>
                  <a:srgbClr val="F9FAFD"/>
                </a:solidFill>
                <a:latin typeface="Glacial Indifference" panose="020B0604020202020204" charset="0"/>
              </a:rPr>
              <a:t> parce que </a:t>
            </a:r>
            <a:r>
              <a:rPr lang="fr-FR" sz="3600" u="sng" dirty="0">
                <a:solidFill>
                  <a:srgbClr val="F9FAFD"/>
                </a:solidFill>
                <a:latin typeface="Glacial Indifference" panose="020B0604020202020204" charset="0"/>
              </a:rPr>
              <a:t>les formes dialectales prédominaient</a:t>
            </a:r>
            <a:r>
              <a:rPr lang="fr-FR" sz="3600" dirty="0">
                <a:solidFill>
                  <a:srgbClr val="F9FAFD"/>
                </a:solidFill>
                <a:latin typeface="Glacial Indifference" panose="020B0604020202020204" charset="0"/>
              </a:rPr>
              <a:t>, sur le plan phonétique comme sur le plan orthographique ou morphologique</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un même mot pouvait être prononcé, écrit ou conjugué différemment en fonction des parlers locaux.</a:t>
            </a:r>
          </a:p>
        </p:txBody>
      </p:sp>
    </p:spTree>
    <p:extLst>
      <p:ext uri="{BB962C8B-B14F-4D97-AF65-F5344CB8AC3E}">
        <p14:creationId xmlns:p14="http://schemas.microsoft.com/office/powerpoint/2010/main" val="220251016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001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976408"/>
            <a:ext cx="16459200" cy="7586692"/>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Entre écrit et oral</a:t>
            </a:r>
          </a:p>
          <a:p>
            <a:pPr marL="0" lvl="1" algn="just">
              <a:spcBef>
                <a:spcPct val="0"/>
              </a:spcBef>
              <a:spcAft>
                <a:spcPts val="600"/>
              </a:spcAft>
              <a:defRPr/>
            </a:pPr>
            <a:r>
              <a:rPr lang="fr-FR" sz="3500" dirty="0">
                <a:solidFill>
                  <a:srgbClr val="F9FAFD"/>
                </a:solidFill>
                <a:latin typeface="Glacial Indifference" panose="020B0604020202020204" charset="0"/>
              </a:rPr>
              <a:t>	↓</a:t>
            </a:r>
          </a:p>
          <a:p>
            <a:pPr lvl="1" indent="-457200" algn="just">
              <a:lnSpc>
                <a:spcPct val="110000"/>
              </a:lnSpc>
              <a:spcBef>
                <a:spcPct val="0"/>
              </a:spcBef>
              <a:spcAft>
                <a:spcPts val="600"/>
              </a:spcAft>
              <a:buFontTx/>
              <a:buChar char="-"/>
              <a:defRPr/>
            </a:pPr>
            <a:r>
              <a:rPr lang="fr-FR" sz="3400" dirty="0">
                <a:solidFill>
                  <a:srgbClr val="F9FAFD"/>
                </a:solidFill>
                <a:latin typeface="Glacial Indifference" panose="020B0604020202020204" charset="0"/>
              </a:rPr>
              <a:t>« les modalités de fonctionnement de l’</a:t>
            </a:r>
            <a:r>
              <a:rPr lang="fr-FR" sz="3400" u="sng" dirty="0">
                <a:solidFill>
                  <a:srgbClr val="F9FAFD"/>
                </a:solidFill>
                <a:latin typeface="Glacial Indifference" panose="020B0604020202020204" charset="0"/>
              </a:rPr>
              <a:t>administration publique et privée</a:t>
            </a:r>
            <a:r>
              <a:rPr lang="fr-FR" sz="3400" dirty="0">
                <a:solidFill>
                  <a:srgbClr val="F9FAFD"/>
                </a:solidFill>
                <a:latin typeface="Glacial Indifference" panose="020B0604020202020204" charset="0"/>
              </a:rPr>
              <a:t> favorisent la </a:t>
            </a:r>
            <a:r>
              <a:rPr lang="fr-FR" sz="3400" u="sng" dirty="0">
                <a:solidFill>
                  <a:srgbClr val="F9FAFD"/>
                </a:solidFill>
                <a:latin typeface="Glacial Indifference" panose="020B0604020202020204" charset="0"/>
              </a:rPr>
              <a:t>production et la reproduction de textes écrits</a:t>
            </a:r>
            <a:r>
              <a:rPr lang="fr-FR" sz="3400" dirty="0">
                <a:solidFill>
                  <a:srgbClr val="F9FAFD"/>
                </a:solidFill>
                <a:latin typeface="Glacial Indifference" panose="020B0604020202020204" charset="0"/>
              </a:rPr>
              <a:t> » ;</a:t>
            </a:r>
          </a:p>
          <a:p>
            <a:pPr lvl="1" indent="-457200" algn="just">
              <a:lnSpc>
                <a:spcPct val="110000"/>
              </a:lnSpc>
              <a:spcBef>
                <a:spcPct val="0"/>
              </a:spcBef>
              <a:spcAft>
                <a:spcPts val="600"/>
              </a:spcAft>
              <a:buFontTx/>
              <a:buChar char="-"/>
              <a:defRPr/>
            </a:pPr>
            <a:r>
              <a:rPr lang="fr-FR" sz="3400" dirty="0">
                <a:solidFill>
                  <a:srgbClr val="F9FAFD"/>
                </a:solidFill>
                <a:latin typeface="Glacial Indifference" panose="020B0604020202020204" charset="0"/>
              </a:rPr>
              <a:t>« à partir des années 60, la part de </a:t>
            </a:r>
            <a:r>
              <a:rPr lang="fr-FR" sz="3400" u="sng" dirty="0">
                <a:solidFill>
                  <a:srgbClr val="F9FAFD"/>
                </a:solidFill>
                <a:latin typeface="Glacial Indifference" panose="020B0604020202020204" charset="0"/>
              </a:rPr>
              <a:t>l’écrit diminue devant l’image</a:t>
            </a:r>
            <a:r>
              <a:rPr lang="fr-FR" sz="3400" dirty="0">
                <a:solidFill>
                  <a:srgbClr val="F9FAFD"/>
                </a:solidFill>
                <a:latin typeface="Glacial Indifference" panose="020B0604020202020204" charset="0"/>
              </a:rPr>
              <a:t> (télévision, publicité, bandes dessinées) » ;</a:t>
            </a:r>
          </a:p>
          <a:p>
            <a:pPr lvl="1" indent="-457200" algn="just">
              <a:lnSpc>
                <a:spcPct val="110000"/>
              </a:lnSpc>
              <a:spcBef>
                <a:spcPct val="0"/>
              </a:spcBef>
              <a:buFontTx/>
              <a:buChar char="-"/>
              <a:defRPr/>
            </a:pPr>
            <a:r>
              <a:rPr lang="fr-FR" sz="3400" dirty="0">
                <a:solidFill>
                  <a:srgbClr val="F9FAFD"/>
                </a:solidFill>
                <a:latin typeface="Glacial Indifference" panose="020B0604020202020204" charset="0"/>
              </a:rPr>
              <a:t>avec les nouvelles technologies à l’instar de l’ordinateur ou le réseau internet, « on revient à une </a:t>
            </a:r>
            <a:r>
              <a:rPr lang="fr-FR" sz="3400" u="sng" dirty="0">
                <a:solidFill>
                  <a:srgbClr val="F9FAFD"/>
                </a:solidFill>
                <a:latin typeface="Glacial Indifference" panose="020B0604020202020204" charset="0"/>
              </a:rPr>
              <a:t>position plus favorable de l’écrit</a:t>
            </a:r>
            <a:r>
              <a:rPr lang="fr-FR" sz="3400" dirty="0">
                <a:solidFill>
                  <a:srgbClr val="F9FAFD"/>
                </a:solidFill>
                <a:latin typeface="Glacial Indifference" panose="020B0604020202020204" charset="0"/>
              </a:rPr>
              <a:t> ; mais dans un </a:t>
            </a:r>
            <a:r>
              <a:rPr lang="fr-FR" sz="3400" u="sng" dirty="0">
                <a:solidFill>
                  <a:srgbClr val="F9FAFD"/>
                </a:solidFill>
                <a:latin typeface="Glacial Indifference" panose="020B0604020202020204" charset="0"/>
              </a:rPr>
              <a:t>rapport différent</a:t>
            </a:r>
            <a:r>
              <a:rPr lang="fr-FR" sz="3400" dirty="0">
                <a:solidFill>
                  <a:srgbClr val="F9FAFD"/>
                </a:solidFill>
                <a:latin typeface="Glacial Indifference" panose="020B0604020202020204" charset="0"/>
              </a:rPr>
              <a:t>, où écrit n’implique plus travail sur la langue ».</a:t>
            </a:r>
          </a:p>
          <a:p>
            <a:pPr marL="0" lvl="1" algn="just">
              <a:lnSpc>
                <a:spcPct val="110000"/>
              </a:lnSpc>
              <a:spcBef>
                <a:spcPct val="0"/>
              </a:spcBef>
              <a:defRPr/>
            </a:pPr>
            <a:r>
              <a:rPr lang="fr-FR" sz="3400" dirty="0">
                <a:solidFill>
                  <a:srgbClr val="F9FAFD"/>
                </a:solidFill>
                <a:latin typeface="Glacial Indifference" panose="020B0604020202020204" charset="0"/>
              </a:rPr>
              <a:t>	</a:t>
            </a:r>
            <a:r>
              <a:rPr lang="fr-FR" sz="3200" dirty="0">
                <a:solidFill>
                  <a:srgbClr val="F9FAFD"/>
                </a:solidFill>
                <a:latin typeface="Glacial Indifference" panose="020B0604020202020204" charset="0"/>
              </a:rPr>
              <a:t> ↓</a:t>
            </a:r>
            <a:endParaRPr lang="fr-FR" sz="3400" dirty="0">
              <a:solidFill>
                <a:srgbClr val="F9FAFD"/>
              </a:solidFill>
              <a:latin typeface="Glacial Indifference" panose="020B0604020202020204" charset="0"/>
            </a:endParaRPr>
          </a:p>
          <a:p>
            <a:pPr marL="0" lvl="1" algn="just">
              <a:lnSpc>
                <a:spcPct val="110000"/>
              </a:lnSpc>
              <a:spcBef>
                <a:spcPct val="0"/>
              </a:spcBef>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On ne peut plus désormais opposer oral spontané et écrit produit fini</a:t>
            </a:r>
            <a:r>
              <a:rPr lang="fr-FR" sz="3400" dirty="0">
                <a:solidFill>
                  <a:srgbClr val="F9FAFD"/>
                </a:solidFill>
                <a:latin typeface="Glacial Indifference" panose="020B0604020202020204" charset="0"/>
              </a:rPr>
              <a:t>, ou écrit fait pour durer et oral volatil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593.</a:t>
            </a:r>
          </a:p>
        </p:txBody>
      </p:sp>
    </p:spTree>
    <p:extLst>
      <p:ext uri="{BB962C8B-B14F-4D97-AF65-F5344CB8AC3E}">
        <p14:creationId xmlns:p14="http://schemas.microsoft.com/office/powerpoint/2010/main" val="180824644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763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171700"/>
            <a:ext cx="16459200" cy="7163499"/>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Si « la littérature du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avait déjà mis en scène des manifestations de langue parlée et populaire », c’est surtout au «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que les </a:t>
            </a:r>
            <a:r>
              <a:rPr lang="fr-FR" sz="3500" u="sng" dirty="0">
                <a:solidFill>
                  <a:srgbClr val="F9FAFD"/>
                </a:solidFill>
                <a:latin typeface="Glacial Indifference" panose="020B0604020202020204" charset="0"/>
              </a:rPr>
              <a:t>parlers vernaculaires</a:t>
            </a:r>
            <a:r>
              <a:rPr lang="fr-FR" sz="3500" dirty="0">
                <a:solidFill>
                  <a:srgbClr val="F9FAFD"/>
                </a:solidFill>
                <a:latin typeface="Glacial Indifference" panose="020B0604020202020204" charset="0"/>
              </a:rPr>
              <a:t> apparaissent vraiment dans la littérature, en </a:t>
            </a:r>
            <a:r>
              <a:rPr lang="fr-FR" sz="3500" u="sng" dirty="0">
                <a:solidFill>
                  <a:srgbClr val="F9FAFD"/>
                </a:solidFill>
                <a:latin typeface="Glacial Indifference" panose="020B0604020202020204" charset="0"/>
              </a:rPr>
              <a:t>refus de l’exclusivisme linguistique</a:t>
            </a:r>
            <a:r>
              <a:rPr lang="fr-FR" sz="3500" dirty="0">
                <a:solidFill>
                  <a:srgbClr val="F9FAFD"/>
                </a:solidFill>
                <a:latin typeface="Glacial Indifference" panose="020B0604020202020204" charset="0"/>
              </a:rPr>
              <a:t> qui a frappé les formes non standard et non centrales de la langue (régionales, populaires et parlées)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Dans les œuvres littéraires on retrouve une </a:t>
            </a:r>
            <a:r>
              <a:rPr lang="fr-FR" sz="3500" u="sng" dirty="0">
                <a:solidFill>
                  <a:srgbClr val="F9FAFD"/>
                </a:solidFill>
                <a:latin typeface="Glacial Indifference" panose="020B0604020202020204" charset="0"/>
              </a:rPr>
              <a:t>tentative généralisée de reproduire la façon de parler de toutes les couches de la population</a:t>
            </a:r>
            <a:r>
              <a:rPr lang="fr-FR" sz="3500" dirty="0">
                <a:solidFill>
                  <a:srgbClr val="F9FAFD"/>
                </a:solidFill>
                <a:latin typeface="Glacial Indifference" panose="020B0604020202020204" charset="0"/>
              </a:rPr>
              <a:t> et notamment les catégories souvent méprisées, à l’instar des « prolétaires, paysans, mauvais garçons ».</a:t>
            </a:r>
          </a:p>
          <a:p>
            <a:pPr marL="0" marR="0" lvl="1" indent="0" algn="r" defTabSz="914400" rtl="0" eaLnBrk="1" fontAlgn="auto" latinLnBrk="0" hangingPunct="1">
              <a:lnSpc>
                <a:spcPct val="100000"/>
              </a:lnSpc>
              <a:spcBef>
                <a:spcPct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646</a:t>
            </a:r>
          </a:p>
        </p:txBody>
      </p:sp>
    </p:spTree>
    <p:extLst>
      <p:ext uri="{BB962C8B-B14F-4D97-AF65-F5344CB8AC3E}">
        <p14:creationId xmlns:p14="http://schemas.microsoft.com/office/powerpoint/2010/main" val="23369234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348716"/>
            <a:ext cx="16459200" cy="5840060"/>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L’oral dans la littérature</a:t>
            </a:r>
          </a:p>
          <a:p>
            <a:pPr marL="0" lvl="1" algn="just">
              <a:spcBef>
                <a:spcPct val="0"/>
              </a:spcBef>
              <a:spcAft>
                <a:spcPts val="600"/>
              </a:spcAft>
              <a:defRPr/>
            </a:pPr>
            <a:endParaRPr lang="fr-FR" sz="1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L’élément le plus récurrent est </a:t>
            </a:r>
            <a:r>
              <a:rPr lang="fr-FR" sz="3500" u="sng" dirty="0">
                <a:solidFill>
                  <a:srgbClr val="F9FAFD"/>
                </a:solidFill>
                <a:latin typeface="Glacial Indifference" panose="020B0604020202020204" charset="0"/>
              </a:rPr>
              <a:t>l’argot</a:t>
            </a:r>
            <a:r>
              <a:rPr lang="fr-FR" sz="3500" dirty="0">
                <a:solidFill>
                  <a:srgbClr val="F9FAFD"/>
                </a:solidFill>
                <a:latin typeface="Glacial Indifference" panose="020B0604020202020204" charset="0"/>
              </a:rPr>
              <a:t>, pour reproduire non seulement le </a:t>
            </a:r>
            <a:r>
              <a:rPr lang="fr-FR" sz="3500" u="sng" dirty="0">
                <a:solidFill>
                  <a:srgbClr val="F9FAFD"/>
                </a:solidFill>
                <a:latin typeface="Glacial Indifference" panose="020B0604020202020204" charset="0"/>
              </a:rPr>
              <a:t>parler rural et populaire</a:t>
            </a:r>
            <a:r>
              <a:rPr lang="fr-FR" sz="3500" dirty="0">
                <a:solidFill>
                  <a:srgbClr val="F9FAFD"/>
                </a:solidFill>
                <a:latin typeface="Glacial Indifference" panose="020B0604020202020204" charset="0"/>
              </a:rPr>
              <a:t>, mais aussi par exemple celui des </a:t>
            </a:r>
            <a:r>
              <a:rPr lang="fr-FR" sz="3500" u="sng" dirty="0">
                <a:solidFill>
                  <a:srgbClr val="F9FAFD"/>
                </a:solidFill>
                <a:latin typeface="Glacial Indifference" panose="020B0604020202020204" charset="0"/>
              </a:rPr>
              <a:t>soldats</a:t>
            </a:r>
            <a:r>
              <a:rPr lang="fr-FR" sz="3500" dirty="0">
                <a:solidFill>
                  <a:srgbClr val="F9FAFD"/>
                </a:solidFill>
                <a:latin typeface="Glacial Indifference" panose="020B0604020202020204" charset="0"/>
              </a:rPr>
              <a:t>.</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En effet, « la guerre de 14 a eu pour effet linguistique et littéraire de prêter la parole à une couche de population auparavant muette. La langue parlée des soldats et l’argot "poilu", qui auraient pu rester confinés aux usages oraux où ils ont vu le jour, sont largement diffusés dans la littérature ».</a:t>
            </a:r>
          </a:p>
          <a:p>
            <a:pPr marL="0" marR="0" lvl="1" indent="0" algn="r" defTabSz="914400" rtl="0" eaLnBrk="1" fontAlgn="auto" latinLnBrk="0" hangingPunct="1">
              <a:lnSpc>
                <a:spcPct val="100000"/>
              </a:lnSpc>
              <a:spcBef>
                <a:spcPct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647</a:t>
            </a:r>
          </a:p>
        </p:txBody>
      </p:sp>
    </p:spTree>
    <p:extLst>
      <p:ext uri="{BB962C8B-B14F-4D97-AF65-F5344CB8AC3E}">
        <p14:creationId xmlns:p14="http://schemas.microsoft.com/office/powerpoint/2010/main" val="22205877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00100" y="114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257300"/>
            <a:ext cx="16611600" cy="9140964"/>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L’oral dans la littérature</a:t>
            </a:r>
          </a:p>
          <a:p>
            <a:pPr marL="0" lvl="1" algn="just">
              <a:spcBef>
                <a:spcPct val="0"/>
              </a:spcBef>
              <a:spcAft>
                <a:spcPts val="600"/>
              </a:spcAft>
              <a:defRPr/>
            </a:pPr>
            <a:endParaRPr lang="fr-FR" sz="1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Exemple du roman autobiographique </a:t>
            </a:r>
            <a:r>
              <a:rPr lang="fr-FR" sz="3400" i="1" u="sng" dirty="0">
                <a:solidFill>
                  <a:srgbClr val="F9FAFD"/>
                </a:solidFill>
                <a:latin typeface="Glacial Indifference" panose="020B0604020202020204" charset="0"/>
              </a:rPr>
              <a:t>Le Feu</a:t>
            </a:r>
            <a:r>
              <a:rPr lang="fr-FR" sz="3400" i="1" dirty="0">
                <a:solidFill>
                  <a:srgbClr val="F9FAFD"/>
                </a:solidFill>
                <a:latin typeface="Glacial Indifference" panose="020B0604020202020204" charset="0"/>
              </a:rPr>
              <a:t>, </a:t>
            </a:r>
            <a:r>
              <a:rPr lang="fr-FR" sz="3400" dirty="0">
                <a:solidFill>
                  <a:srgbClr val="F9FAFD"/>
                </a:solidFill>
                <a:latin typeface="Glacial Indifference" panose="020B0604020202020204" charset="0"/>
              </a:rPr>
              <a:t>d’Henri Barbusse, l’un des écrivains qui ont exploité le plus </a:t>
            </a:r>
            <a:r>
              <a:rPr lang="fr-FR" sz="3400" u="sng" dirty="0">
                <a:solidFill>
                  <a:srgbClr val="F9FAFD"/>
                </a:solidFill>
                <a:latin typeface="Glacial Indifference" panose="020B0604020202020204" charset="0"/>
              </a:rPr>
              <a:t>l’argot militaire</a:t>
            </a:r>
            <a:r>
              <a:rPr lang="fr-FR" sz="3400" dirty="0">
                <a:solidFill>
                  <a:srgbClr val="F9FAFD"/>
                </a:solidFill>
                <a:latin typeface="Glacial Indifference" panose="020B0604020202020204" charset="0"/>
              </a:rPr>
              <a:t> → récit de l’expérience de l’auteur au front pendant la Première Guerre Mondiale, lauréat du prix Goncourt de l’année 1916</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spcBef>
                <a:spcPct val="0"/>
              </a:spcBef>
              <a:defRPr/>
            </a:pPr>
            <a:r>
              <a:rPr lang="fr-FR" sz="3300" i="1" dirty="0">
                <a:solidFill>
                  <a:srgbClr val="F9FAFD"/>
                </a:solidFill>
                <a:latin typeface="Glacial Indifference" panose="020B0604020202020204" charset="0"/>
              </a:rPr>
              <a:t>Ce n’était pas un trou d’écoute ordinaire, </a:t>
            </a:r>
            <a:r>
              <a:rPr lang="fr-FR" sz="3300" i="1" dirty="0" err="1">
                <a:solidFill>
                  <a:srgbClr val="F9FAFD"/>
                </a:solidFill>
                <a:latin typeface="Glacial Indifference" panose="020B0604020202020204" charset="0"/>
              </a:rPr>
              <a:t>oùsqu’on</a:t>
            </a:r>
            <a:r>
              <a:rPr lang="fr-FR" sz="3300" i="1" dirty="0">
                <a:solidFill>
                  <a:srgbClr val="F9FAFD"/>
                </a:solidFill>
                <a:latin typeface="Glacial Indifference" panose="020B0604020202020204" charset="0"/>
              </a:rPr>
              <a:t> </a:t>
            </a:r>
            <a:r>
              <a:rPr lang="fr-FR" sz="3300" i="1" dirty="0" err="1">
                <a:solidFill>
                  <a:srgbClr val="F9FAFD"/>
                </a:solidFill>
                <a:latin typeface="Glacial Indifference" panose="020B0604020202020204" charset="0"/>
              </a:rPr>
              <a:t>vat’et</a:t>
            </a:r>
            <a:r>
              <a:rPr lang="fr-FR" sz="3300" i="1" dirty="0">
                <a:solidFill>
                  <a:srgbClr val="F9FAFD"/>
                </a:solidFill>
                <a:latin typeface="Glacial Indifference" panose="020B0604020202020204" charset="0"/>
              </a:rPr>
              <a:t> vient en service régulier. C’était un trou d’obus qui </a:t>
            </a:r>
            <a:r>
              <a:rPr lang="fr-FR" sz="3300" i="1" dirty="0" err="1">
                <a:solidFill>
                  <a:srgbClr val="F9FAFD"/>
                </a:solidFill>
                <a:latin typeface="Glacial Indifference" panose="020B0604020202020204" charset="0"/>
              </a:rPr>
              <a:t>r’ssemblait</a:t>
            </a:r>
            <a:r>
              <a:rPr lang="fr-FR" sz="3300" i="1" dirty="0">
                <a:solidFill>
                  <a:srgbClr val="F9FAFD"/>
                </a:solidFill>
                <a:latin typeface="Glacial Indifference" panose="020B0604020202020204" charset="0"/>
              </a:rPr>
              <a:t> à un </a:t>
            </a:r>
            <a:r>
              <a:rPr lang="fr-FR" sz="3300" i="1" dirty="0" err="1">
                <a:solidFill>
                  <a:srgbClr val="F9FAFD"/>
                </a:solidFill>
                <a:latin typeface="Glacial Indifference" panose="020B0604020202020204" charset="0"/>
              </a:rPr>
              <a:t>aut’trou</a:t>
            </a:r>
            <a:r>
              <a:rPr lang="fr-FR" sz="3300" i="1" dirty="0">
                <a:solidFill>
                  <a:srgbClr val="F9FAFD"/>
                </a:solidFill>
                <a:latin typeface="Glacial Indifference" panose="020B0604020202020204" charset="0"/>
              </a:rPr>
              <a:t> d’obus, ni plus ni moins. On nous avait dit jeudi : « Postez-vous là, et tirez sans arrêt », qu’on nous avait dit jeudi. Y a bien eu l’lendemain un type de liaison du 5</a:t>
            </a:r>
            <a:r>
              <a:rPr lang="fr-FR" sz="3300" i="1" baseline="30000" dirty="0">
                <a:solidFill>
                  <a:srgbClr val="F9FAFD"/>
                </a:solidFill>
                <a:latin typeface="Glacial Indifference" panose="020B0604020202020204" charset="0"/>
              </a:rPr>
              <a:t>ème</a:t>
            </a:r>
            <a:r>
              <a:rPr lang="fr-FR" sz="3300" i="1" dirty="0">
                <a:solidFill>
                  <a:srgbClr val="F9FAFD"/>
                </a:solidFill>
                <a:latin typeface="Glacial Indifference" panose="020B0604020202020204" charset="0"/>
              </a:rPr>
              <a:t> bataillon qu’est v’nu montrer son </a:t>
            </a:r>
            <a:r>
              <a:rPr lang="fr-FR" sz="3300" i="1" dirty="0" err="1">
                <a:solidFill>
                  <a:srgbClr val="F9FAFD"/>
                </a:solidFill>
                <a:latin typeface="Glacial Indifference" panose="020B0604020202020204" charset="0"/>
              </a:rPr>
              <a:t>naz</a:t>
            </a:r>
            <a:r>
              <a:rPr lang="fr-FR" sz="3300" i="1" dirty="0">
                <a:solidFill>
                  <a:srgbClr val="F9FAFD"/>
                </a:solidFill>
                <a:latin typeface="Glacial Indifference" panose="020B0604020202020204" charset="0"/>
              </a:rPr>
              <a:t>.</a:t>
            </a:r>
            <a:endPar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1" indent="0" algn="r" defTabSz="914400" rtl="0" eaLnBrk="1" fontAlgn="auto" latinLnBrk="0" hangingPunct="1">
              <a:lnSpc>
                <a:spcPct val="100000"/>
              </a:lnSpc>
              <a:spcBef>
                <a:spcPct val="0"/>
              </a:spcBef>
              <a:spcAft>
                <a:spcPts val="600"/>
              </a:spcAft>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Extrait du roman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Feu</a:t>
            </a:r>
          </a:p>
          <a:p>
            <a:pPr marL="0" marR="0" lvl="1" indent="0" algn="just" defTabSz="914400" rtl="0" eaLnBrk="1" fontAlgn="auto" latinLnBrk="0" hangingPunct="1">
              <a:lnSpc>
                <a:spcPct val="100000"/>
              </a:lnSpc>
              <a:spcBef>
                <a:spcPct val="0"/>
              </a:spcBef>
              <a:spcAft>
                <a:spcPts val="600"/>
              </a:spcAft>
              <a:buClrTx/>
              <a:buSzTx/>
              <a:buFontTx/>
              <a:buNone/>
              <a:tabLst/>
              <a:defRPr/>
            </a:pPr>
            <a:endParaRPr lang="fr-FR" sz="3300" i="1" dirty="0">
              <a:solidFill>
                <a:srgbClr val="F9FAFD"/>
              </a:solidFill>
              <a:latin typeface="Glacial Indifference" panose="020B0604020202020204" charset="0"/>
            </a:endParaRPr>
          </a:p>
          <a:p>
            <a:pPr marL="0" marR="0" lvl="1" indent="0" algn="just" defTabSz="914400" rtl="0" eaLnBrk="1" fontAlgn="auto" latinLnBrk="0" hangingPunct="1">
              <a:lnSpc>
                <a:spcPct val="100000"/>
              </a:lnSpc>
              <a:spcBef>
                <a:spcPct val="0"/>
              </a:spcBef>
              <a:buClrTx/>
              <a:buSzTx/>
              <a:buFontTx/>
              <a:buNone/>
              <a:tabLst/>
              <a:defRPr/>
            </a:pPr>
            <a:r>
              <a:rPr kumimoji="0" lang="it-IT"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Non era un buco di vedetta solito dove si va e viene in servizio regolare. Era un buco d'obice tale quale un altro buco d'obice, né più né meno. Giovedì ci avevano detto: "Mettetevi là, e continuate a tirare sempre", ci avevano detto! Il giorno dopo un tizio di collegamento del 5° Battaglione è venuto a far vedere il naso</a:t>
            </a:r>
          </a:p>
          <a:p>
            <a:pPr marL="0" marR="0" lvl="1" indent="0" algn="r" defTabSz="914400" rtl="0" eaLnBrk="1" fontAlgn="auto" latinLnBrk="0" hangingPunct="1">
              <a:lnSpc>
                <a:spcPct val="100000"/>
              </a:lnSpc>
              <a:spcBef>
                <a:spcPct val="0"/>
              </a:spcBef>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fuoco</a:t>
            </a:r>
            <a:r>
              <a:rPr lang="fr-FR" sz="2800" dirty="0">
                <a:solidFill>
                  <a:srgbClr val="F9FAFD"/>
                </a:solidFill>
                <a:latin typeface="Glacial Indifference" panose="020B0604020202020204" charset="0"/>
              </a:rPr>
              <a:t>, traduzione di Giannetto Bisi</a:t>
            </a:r>
            <a:endPar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91689806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348716"/>
            <a:ext cx="16459200" cy="6294031"/>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500" u="sng" dirty="0">
                <a:solidFill>
                  <a:srgbClr val="F9FAFD"/>
                </a:solidFill>
                <a:latin typeface="Glacial Indifference" panose="020B0604020202020204" charset="0"/>
              </a:rPr>
              <a:t>Louis-Ferdinand Céline</a:t>
            </a:r>
            <a:r>
              <a:rPr lang="fr-FR" sz="3500" dirty="0">
                <a:solidFill>
                  <a:srgbClr val="F9FAFD"/>
                </a:solidFill>
                <a:latin typeface="Glacial Indifference" panose="020B0604020202020204" charset="0"/>
              </a:rPr>
              <a:t> → c’est l’auteur du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le plus traduit et diffusé dans le monde après Marcel Proust. Son œuvre la plus connue est </a:t>
            </a:r>
            <a:r>
              <a:rPr lang="fr-FR" sz="3500" i="1" u="sng" dirty="0">
                <a:solidFill>
                  <a:srgbClr val="F9FAFD"/>
                </a:solidFill>
                <a:latin typeface="Glacial Indifference" panose="020B0604020202020204" charset="0"/>
              </a:rPr>
              <a:t>Voyage au bout de la nuit</a:t>
            </a:r>
            <a:r>
              <a:rPr lang="fr-FR" sz="3500" dirty="0">
                <a:solidFill>
                  <a:srgbClr val="F9FAFD"/>
                </a:solidFill>
                <a:latin typeface="Glacial Indifference" panose="020B0604020202020204" charset="0"/>
              </a:rPr>
              <a:t> (1932). </a:t>
            </a:r>
          </a:p>
          <a:p>
            <a:pPr lvl="1" algn="just">
              <a:lnSpc>
                <a:spcPct val="110000"/>
              </a:lnSpc>
              <a:spcBef>
                <a:spcPct val="0"/>
              </a:spcBef>
              <a:defRPr/>
            </a:pPr>
            <a:r>
              <a:rPr lang="fr-FR" sz="3500" dirty="0">
                <a:solidFill>
                  <a:srgbClr val="F9FAFD"/>
                </a:solidFill>
                <a:latin typeface="Glacial Indifference" panose="020B0604020202020204" charset="0"/>
              </a:rPr>
              <a:t>Son style est très varié, parfois familier et argotique, d’autres fois soutenu et même technique. </a:t>
            </a:r>
          </a:p>
          <a:p>
            <a:pPr lvl="1" algn="just">
              <a:lnSpc>
                <a:spcPct val="110000"/>
              </a:lnSpc>
              <a:spcBef>
                <a:spcPct val="0"/>
              </a:spcBef>
              <a:defRPr/>
            </a:pPr>
            <a:r>
              <a:rPr lang="fr-FR" sz="3500" dirty="0">
                <a:solidFill>
                  <a:srgbClr val="F9FAFD"/>
                </a:solidFill>
                <a:latin typeface="Glacial Indifference" panose="020B0604020202020204" charset="0"/>
              </a:rPr>
              <a:t>Dans </a:t>
            </a:r>
            <a:r>
              <a:rPr lang="fr-FR" sz="3500" i="1" dirty="0">
                <a:solidFill>
                  <a:srgbClr val="F9FAFD"/>
                </a:solidFill>
                <a:latin typeface="Glacial Indifference" panose="020B0604020202020204" charset="0"/>
              </a:rPr>
              <a:t>Mort à crédit</a:t>
            </a:r>
            <a:r>
              <a:rPr lang="fr-FR" sz="3500" dirty="0">
                <a:solidFill>
                  <a:srgbClr val="F9FAFD"/>
                </a:solidFill>
                <a:latin typeface="Glacial Indifference" panose="020B0604020202020204" charset="0"/>
              </a:rPr>
              <a:t> (1936), en particulier, il exploite la </a:t>
            </a:r>
            <a:r>
              <a:rPr lang="fr-FR" sz="3500" u="sng" dirty="0">
                <a:solidFill>
                  <a:srgbClr val="F9FAFD"/>
                </a:solidFill>
                <a:latin typeface="Glacial Indifference" panose="020B0604020202020204" charset="0"/>
              </a:rPr>
              <a:t>ponctuation</a:t>
            </a:r>
            <a:r>
              <a:rPr lang="fr-FR" sz="3500" dirty="0">
                <a:solidFill>
                  <a:srgbClr val="F9FAFD"/>
                </a:solidFill>
                <a:latin typeface="Glacial Indifference" panose="020B0604020202020204" charset="0"/>
              </a:rPr>
              <a:t>, les phrases exclamatives et les points de suspension pour véhiculer des </a:t>
            </a:r>
            <a:r>
              <a:rPr lang="fr-FR" sz="3500" u="sng" dirty="0">
                <a:solidFill>
                  <a:srgbClr val="F9FAFD"/>
                </a:solidFill>
                <a:latin typeface="Glacial Indifference" panose="020B0604020202020204" charset="0"/>
              </a:rPr>
              <a:t>émotions</a:t>
            </a:r>
            <a:r>
              <a:rPr lang="fr-FR" sz="3500" dirty="0">
                <a:solidFill>
                  <a:srgbClr val="F9FAFD"/>
                </a:solidFill>
                <a:latin typeface="Glacial Indifference" panose="020B0604020202020204" charset="0"/>
              </a:rPr>
              <a:t>, en créant une fusion entre langue écrite et orale.</a:t>
            </a:r>
          </a:p>
          <a:p>
            <a:pPr lvl="1" indent="-457200" algn="just">
              <a:spcBef>
                <a:spcPct val="0"/>
              </a:spcBef>
              <a:spcAft>
                <a:spcPts val="600"/>
              </a:spcAft>
              <a:buFont typeface="Arial" panose="020B0604020202020204" pitchFamily="34" charset="0"/>
              <a:buChar char="•"/>
              <a:defRPr/>
            </a:pPr>
            <a:endParaRPr lang="fr-FR" sz="35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5555120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114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333500"/>
            <a:ext cx="16459200" cy="8879354"/>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marL="0" lvl="1" algn="just">
              <a:spcBef>
                <a:spcPct val="0"/>
              </a:spcBef>
              <a:spcAft>
                <a:spcPts val="3000"/>
              </a:spcAft>
              <a:defRPr/>
            </a:pPr>
            <a:r>
              <a:rPr lang="fr-FR" sz="3500" u="sng" dirty="0">
                <a:solidFill>
                  <a:srgbClr val="F9FAFD"/>
                </a:solidFill>
                <a:latin typeface="Glacial Indifference" panose="020B0604020202020204" charset="0"/>
              </a:rPr>
              <a:t>Céline</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400" dirty="0">
                <a:solidFill>
                  <a:srgbClr val="F9FAFD"/>
                </a:solidFill>
                <a:latin typeface="Glacial Indifference" panose="020B0604020202020204" charset="0"/>
              </a:rPr>
              <a:t>« Tu les crois malades ?… Ça gémit… ça rote… ça titube… ça pustule… Tu veux vider ta salle d’attente ? Instantanément ? même de ceux qui s’en étranglent à se ramoner les glaviots ?… Propose un coup de cinéma !… un apéro gratuit en face !… tu vas voir combien qu’il t’en reste… S’ils viennent te relancer c’est d’abord parce qu’ils s’emmerdent. T’en vois pas un la veille des fêtes… »</a:t>
            </a:r>
          </a:p>
          <a:p>
            <a:pPr marL="0" lvl="1" algn="r">
              <a:spcBef>
                <a:spcPct val="0"/>
              </a:spcBef>
              <a:spcAft>
                <a:spcPts val="4200"/>
              </a:spcAft>
              <a:defRPr/>
            </a:pPr>
            <a:r>
              <a:rPr lang="fr-FR" sz="2800" i="1" dirty="0">
                <a:solidFill>
                  <a:srgbClr val="F9FAFD"/>
                </a:solidFill>
                <a:latin typeface="Glacial Indifference" panose="020B0604020202020204" charset="0"/>
              </a:rPr>
              <a:t>Mort à crédit</a:t>
            </a:r>
            <a:r>
              <a:rPr lang="fr-FR" sz="2800" dirty="0">
                <a:solidFill>
                  <a:srgbClr val="F9FAFD"/>
                </a:solidFill>
                <a:latin typeface="Glacial Indifference" panose="020B0604020202020204" charset="0"/>
              </a:rPr>
              <a:t>, p. 21.</a:t>
            </a:r>
          </a:p>
          <a:p>
            <a:pPr marL="0" lvl="1" algn="just">
              <a:spcBef>
                <a:spcPct val="0"/>
              </a:spcBef>
              <a:spcAft>
                <a:spcPts val="1200"/>
              </a:spcAft>
              <a:defRPr/>
            </a:pPr>
            <a:r>
              <a:rPr lang="it-IT" sz="3300" i="1" dirty="0">
                <a:solidFill>
                  <a:srgbClr val="F9FAFD"/>
                </a:solidFill>
                <a:latin typeface="Glacial Indifference" panose="020B0604020202020204" charset="0"/>
              </a:rPr>
              <a:t>Li credi malati tu ?.. Uno geme.. un altro rutta... quello barcolla... questo è pieno di pustole... Vuoi vuotar la sala d'aspetto ? Istantaneamente ?... anche di quelli che s'accaniscono ad espettorare fino a farsi schiattare il petto ? Proponi una botta di cinema! ... un aperitivo gratis, sbattuto in faccia! ... vedrai quanti ne resteranno... Se vengono a cercarti, è soprattutto perché si scocciano. Mica ne vedi uno la vigilia d'una festa...</a:t>
            </a:r>
          </a:p>
          <a:p>
            <a:pPr marL="0" lvl="1" algn="r">
              <a:spcBef>
                <a:spcPct val="0"/>
              </a:spcBef>
              <a:spcAft>
                <a:spcPts val="600"/>
              </a:spcAft>
              <a:defRPr/>
            </a:pPr>
            <a:r>
              <a:rPr lang="it-IT" sz="2600" dirty="0">
                <a:solidFill>
                  <a:srgbClr val="F9FAFD"/>
                </a:solidFill>
                <a:latin typeface="Glacial Indifference" panose="020B0604020202020204" charset="0"/>
              </a:rPr>
              <a:t>Traduction de Giorgio Caproni</a:t>
            </a:r>
            <a:endParaRPr lang="fr-FR" sz="26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41239785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19300"/>
            <a:ext cx="16459200" cy="7463582"/>
          </a:xfrm>
          <a:prstGeom prst="rect">
            <a:avLst/>
          </a:prstGeom>
        </p:spPr>
        <p:txBody>
          <a:bodyPr wrap="square" lIns="0" tIns="0" rIns="0" bIns="0" rtlCol="0" anchor="t">
            <a:spAutoFit/>
          </a:bodyPr>
          <a:lstStyle/>
          <a:p>
            <a:pPr marL="0" lvl="1" algn="just">
              <a:spcBef>
                <a:spcPct val="0"/>
              </a:spcBef>
              <a:spcAft>
                <a:spcPts val="42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500" u="sng" dirty="0">
                <a:solidFill>
                  <a:srgbClr val="F9FAFD"/>
                </a:solidFill>
                <a:latin typeface="Glacial Indifference" panose="020B0604020202020204" charset="0"/>
              </a:rPr>
              <a:t>Raymond Queneau</a:t>
            </a:r>
            <a:r>
              <a:rPr lang="fr-FR" sz="3500" dirty="0">
                <a:solidFill>
                  <a:srgbClr val="F9FAFD"/>
                </a:solidFill>
                <a:latin typeface="Glacial Indifference" panose="020B0604020202020204" charset="0"/>
              </a:rPr>
              <a:t> → selon lui, une </a:t>
            </a:r>
            <a:r>
              <a:rPr lang="fr-FR" sz="3500" u="sng" dirty="0">
                <a:solidFill>
                  <a:srgbClr val="F9FAFD"/>
                </a:solidFill>
                <a:latin typeface="Glacial Indifference" panose="020B0604020202020204" charset="0"/>
              </a:rPr>
              <a:t>triple réforme</a:t>
            </a:r>
            <a:r>
              <a:rPr lang="fr-FR" sz="3500" dirty="0">
                <a:solidFill>
                  <a:srgbClr val="F9FAFD"/>
                </a:solidFill>
                <a:latin typeface="Glacial Indifference" panose="020B0604020202020204" charset="0"/>
              </a:rPr>
              <a:t> est nécessaire afin de renouveler le français </a:t>
            </a:r>
          </a:p>
          <a:p>
            <a:pPr marL="914400" lvl="3" algn="just">
              <a:lnSpc>
                <a:spcPct val="110000"/>
              </a:lnSpc>
              <a:spcBef>
                <a:spcPct val="0"/>
              </a:spcBef>
              <a:defRPr/>
            </a:pPr>
            <a:r>
              <a:rPr lang="fr-FR" sz="3500" dirty="0">
                <a:solidFill>
                  <a:srgbClr val="F9FAFD"/>
                </a:solidFill>
                <a:latin typeface="Glacial Indifference" panose="020B0604020202020204" charset="0"/>
              </a:rPr>
              <a:t>	↓</a:t>
            </a:r>
          </a:p>
          <a:p>
            <a:pPr lvl="1" algn="just">
              <a:lnSpc>
                <a:spcPct val="110000"/>
              </a:lnSpc>
              <a:spcBef>
                <a:spcPct val="0"/>
              </a:spcBef>
              <a:spcAft>
                <a:spcPts val="1800"/>
              </a:spcAft>
              <a:defRPr/>
            </a:pPr>
            <a:r>
              <a:rPr lang="fr-FR" sz="3500" dirty="0">
                <a:solidFill>
                  <a:srgbClr val="F9FAFD"/>
                </a:solidFill>
                <a:latin typeface="Glacial Indifference" panose="020B0604020202020204" charset="0"/>
              </a:rPr>
              <a:t>« pour passer du français écrit ancien, né à la Renaissance, fixé au XVII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et légèrement rénové par les Romantiques, pour passer de ce langage, qui ne fait que survivre, à un français moderne écrit, au troisième français, correspondant à la langue réellement parlée, il faut opérer une triple réforme, ou révolution : l’une concerne le </a:t>
            </a:r>
            <a:r>
              <a:rPr lang="fr-FR" sz="3500" u="sng" dirty="0">
                <a:solidFill>
                  <a:srgbClr val="F9FAFD"/>
                </a:solidFill>
                <a:latin typeface="Glacial Indifference" panose="020B0604020202020204" charset="0"/>
              </a:rPr>
              <a:t>vocabulaire</a:t>
            </a:r>
            <a:r>
              <a:rPr lang="fr-FR" sz="3500" dirty="0">
                <a:solidFill>
                  <a:srgbClr val="F9FAFD"/>
                </a:solidFill>
                <a:latin typeface="Glacial Indifference" panose="020B0604020202020204" charset="0"/>
              </a:rPr>
              <a:t>, la seconde la </a:t>
            </a:r>
            <a:r>
              <a:rPr lang="fr-FR" sz="3500" u="sng" dirty="0">
                <a:solidFill>
                  <a:srgbClr val="F9FAFD"/>
                </a:solidFill>
                <a:latin typeface="Glacial Indifference" panose="020B0604020202020204" charset="0"/>
              </a:rPr>
              <a:t>syntaxe</a:t>
            </a:r>
            <a:r>
              <a:rPr lang="fr-FR" sz="3500" dirty="0">
                <a:solidFill>
                  <a:srgbClr val="F9FAFD"/>
                </a:solidFill>
                <a:latin typeface="Glacial Indifference" panose="020B0604020202020204" charset="0"/>
              </a:rPr>
              <a:t>, la troisième l’</a:t>
            </a:r>
            <a:r>
              <a:rPr lang="fr-FR" sz="3500" u="sng" dirty="0">
                <a:solidFill>
                  <a:srgbClr val="F9FAFD"/>
                </a:solidFill>
                <a:latin typeface="Glacial Indifference" panose="020B0604020202020204" charset="0"/>
              </a:rPr>
              <a:t>orthographe</a:t>
            </a:r>
            <a:r>
              <a:rPr lang="fr-FR" sz="3500" dirty="0">
                <a:solidFill>
                  <a:srgbClr val="F9FAFD"/>
                </a:solidFill>
                <a:latin typeface="Glacial Indifference" panose="020B0604020202020204" charset="0"/>
              </a:rPr>
              <a:t> »</a:t>
            </a:r>
          </a:p>
          <a:p>
            <a:pPr marL="0" lvl="1" algn="r">
              <a:spcBef>
                <a:spcPct val="0"/>
              </a:spcBef>
              <a:defRPr/>
            </a:pPr>
            <a:r>
              <a:rPr lang="fr-FR" sz="2800" dirty="0">
                <a:solidFill>
                  <a:srgbClr val="F9FAFD"/>
                </a:solidFill>
                <a:latin typeface="Glacial Indifference" panose="020B0604020202020204" charset="0"/>
              </a:rPr>
              <a:t>« Écrit en 1937 », p. 19. </a:t>
            </a:r>
          </a:p>
          <a:p>
            <a:pPr marL="0" lvl="1" algn="just">
              <a:spcBef>
                <a:spcPct val="0"/>
              </a:spcBef>
              <a:defRPr/>
            </a:pPr>
            <a:endParaRPr lang="fr-FR" sz="3500" dirty="0">
              <a:solidFill>
                <a:srgbClr val="F9FAFD"/>
              </a:solidFill>
              <a:latin typeface="Glacial Indifference" panose="020B0604020202020204" charset="0"/>
            </a:endParaRPr>
          </a:p>
          <a:p>
            <a:pPr lvl="1" algn="just">
              <a:spcBef>
                <a:spcPct val="0"/>
              </a:spcBef>
              <a:defRPr/>
            </a:pPr>
            <a:r>
              <a:rPr lang="fr-FR" sz="2800" dirty="0">
                <a:solidFill>
                  <a:srgbClr val="F9FAFD"/>
                </a:solidFill>
                <a:latin typeface="Glacial Indifference" panose="020B0604020202020204" charset="0"/>
              </a:rPr>
              <a:t>Queneau, R., « Écrit en 1937 », Préliminaires, dans Bâtons, chiffres et lettres, Paris, Gallimard, 1965.</a:t>
            </a:r>
          </a:p>
        </p:txBody>
      </p:sp>
    </p:spTree>
    <p:extLst>
      <p:ext uri="{BB962C8B-B14F-4D97-AF65-F5344CB8AC3E}">
        <p14:creationId xmlns:p14="http://schemas.microsoft.com/office/powerpoint/2010/main" val="1604680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171700"/>
            <a:ext cx="16459200" cy="7096173"/>
          </a:xfrm>
          <a:prstGeom prst="rect">
            <a:avLst/>
          </a:prstGeom>
        </p:spPr>
        <p:txBody>
          <a:bodyPr wrap="square" lIns="0" tIns="0" rIns="0" bIns="0" rtlCol="0" anchor="t">
            <a:spAutoFit/>
          </a:bodyPr>
          <a:lstStyle/>
          <a:p>
            <a:pPr marL="0" lvl="1" algn="just">
              <a:spcBef>
                <a:spcPct val="0"/>
              </a:spcBef>
              <a:spcAft>
                <a:spcPts val="42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Dans ses œuvres, Queneau « met en scène la langue parlée avec finesse, souvent de façon burlesque » : il </a:t>
            </a:r>
            <a:r>
              <a:rPr lang="fr-FR" sz="3500" u="sng" dirty="0">
                <a:solidFill>
                  <a:srgbClr val="F9FAFD"/>
                </a:solidFill>
                <a:latin typeface="Glacial Indifference" panose="020B0604020202020204" charset="0"/>
              </a:rPr>
              <a:t>reproduit le langage parlé relâché</a:t>
            </a:r>
            <a:r>
              <a:rPr lang="fr-FR" sz="3500" dirty="0">
                <a:solidFill>
                  <a:srgbClr val="F9FAFD"/>
                </a:solidFill>
                <a:latin typeface="Glacial Indifference" panose="020B0604020202020204" charset="0"/>
              </a:rPr>
              <a:t>, grâce également à une </a:t>
            </a:r>
            <a:r>
              <a:rPr lang="fr-FR" sz="3500" u="sng" dirty="0">
                <a:solidFill>
                  <a:srgbClr val="F9FAFD"/>
                </a:solidFill>
                <a:latin typeface="Glacial Indifference" panose="020B0604020202020204" charset="0"/>
              </a:rPr>
              <a:t>orthographe phonétique</a:t>
            </a:r>
            <a:r>
              <a:rPr lang="fr-FR" sz="3500" dirty="0">
                <a:solidFill>
                  <a:srgbClr val="F9FAFD"/>
                </a:solidFill>
                <a:latin typeface="Glacial Indifference" panose="020B0604020202020204" charset="0"/>
              </a:rPr>
              <a:t> et « revendique le droit à une littérature dans cette "nouvelle langue vulgaire" qu’est le </a:t>
            </a:r>
            <a:r>
              <a:rPr lang="fr-FR" sz="3500" u="sng" dirty="0">
                <a:solidFill>
                  <a:srgbClr val="F9FAFD"/>
                </a:solidFill>
                <a:latin typeface="Glacial Indifference" panose="020B0604020202020204" charset="0"/>
              </a:rPr>
              <a:t>néo-français</a:t>
            </a:r>
            <a:r>
              <a:rPr lang="fr-FR" sz="3500" dirty="0">
                <a:solidFill>
                  <a:srgbClr val="F9FAFD"/>
                </a:solidFill>
                <a:latin typeface="Glacial Indifference" panose="020B0604020202020204" charset="0"/>
              </a:rPr>
              <a:t>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648.</a:t>
            </a:r>
            <a:endParaRPr lang="fr-FR" sz="3500" dirty="0">
              <a:solidFill>
                <a:srgbClr val="F9FAFD"/>
              </a:solidFill>
              <a:latin typeface="Glacial Indifference" panose="020B0604020202020204" charset="0"/>
            </a:endParaRP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i="1" u="sng" dirty="0">
                <a:solidFill>
                  <a:srgbClr val="F9FAFD"/>
                </a:solidFill>
                <a:latin typeface="Glacial Indifference" panose="020B0604020202020204" charset="0"/>
              </a:rPr>
              <a:t>Doukipudonktan</a:t>
            </a:r>
            <a:r>
              <a:rPr lang="fr-FR" sz="3500" dirty="0">
                <a:solidFill>
                  <a:srgbClr val="F9FAFD"/>
                </a:solidFill>
                <a:latin typeface="Glacial Indifference" panose="020B0604020202020204" charset="0"/>
              </a:rPr>
              <a:t> → hapax qui ouvre le roman </a:t>
            </a:r>
            <a:r>
              <a:rPr lang="fr-FR" sz="3500" i="1" u="sng" dirty="0">
                <a:solidFill>
                  <a:srgbClr val="F9FAFD"/>
                </a:solidFill>
                <a:latin typeface="Glacial Indifference" panose="020B0604020202020204" charset="0"/>
              </a:rPr>
              <a:t>Zazie dans le métro</a:t>
            </a:r>
            <a:r>
              <a:rPr lang="fr-FR" sz="3500" dirty="0">
                <a:solidFill>
                  <a:srgbClr val="F9FAFD"/>
                </a:solidFill>
                <a:latin typeface="Glacial Indifference" panose="020B0604020202020204" charset="0"/>
              </a:rPr>
              <a:t> (1959) → reproduction phonétique de la question </a:t>
            </a:r>
            <a:r>
              <a:rPr lang="fr-FR" sz="3500" i="1" dirty="0">
                <a:solidFill>
                  <a:srgbClr val="F9FAFD"/>
                </a:solidFill>
                <a:latin typeface="Glacial Indifference" panose="020B0604020202020204" charset="0"/>
              </a:rPr>
              <a:t>D'où qu'ils puent donc tant?</a:t>
            </a:r>
          </a:p>
          <a:p>
            <a:pPr marL="0" lvl="1" algn="just">
              <a:lnSpc>
                <a:spcPct val="110000"/>
              </a:lnSpc>
              <a:spcBef>
                <a:spcPct val="0"/>
              </a:spcBef>
              <a:spcAft>
                <a:spcPts val="1200"/>
              </a:spcAft>
              <a:defRPr/>
            </a:pPr>
            <a:r>
              <a:rPr lang="fr-FR" sz="3500" i="1"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a:t>
            </a:r>
          </a:p>
          <a:p>
            <a:pPr marL="0" lvl="1" algn="just">
              <a:lnSpc>
                <a:spcPct val="110000"/>
              </a:lnSpc>
              <a:spcBef>
                <a:spcPct val="0"/>
              </a:spcBef>
              <a:defRPr/>
            </a:pPr>
            <a:r>
              <a:rPr lang="fr-FR" sz="3500" dirty="0">
                <a:solidFill>
                  <a:srgbClr val="F9FAFD"/>
                </a:solidFill>
                <a:latin typeface="Glacial Indifference" panose="020B0604020202020204" charset="0"/>
              </a:rPr>
              <a:t>Traduction italienne de Franco Fortini (1960) → </a:t>
            </a:r>
            <a:r>
              <a:rPr lang="fr-FR" sz="3500" i="1" dirty="0">
                <a:solidFill>
                  <a:srgbClr val="F9FAFD"/>
                </a:solidFill>
                <a:latin typeface="Glacial Indifference" panose="020B0604020202020204" charset="0"/>
              </a:rPr>
              <a:t>Macchifastapuzza</a:t>
            </a:r>
          </a:p>
        </p:txBody>
      </p:sp>
    </p:spTree>
    <p:extLst>
      <p:ext uri="{BB962C8B-B14F-4D97-AF65-F5344CB8AC3E}">
        <p14:creationId xmlns:p14="http://schemas.microsoft.com/office/powerpoint/2010/main" val="200476973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247900"/>
            <a:ext cx="16459200" cy="6412012"/>
          </a:xfrm>
          <a:prstGeom prst="rect">
            <a:avLst/>
          </a:prstGeom>
        </p:spPr>
        <p:txBody>
          <a:bodyPr wrap="square" lIns="0" tIns="0" rIns="0" bIns="0" rtlCol="0" anchor="t">
            <a:spAutoFit/>
          </a:bodyPr>
          <a:lstStyle/>
          <a:p>
            <a:pPr marL="0" lvl="1" algn="just">
              <a:spcBef>
                <a:spcPct val="0"/>
              </a:spcBef>
              <a:spcAft>
                <a:spcPts val="42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marL="0" lvl="1" algn="just">
              <a:lnSpc>
                <a:spcPct val="110000"/>
              </a:lnSpc>
              <a:spcBef>
                <a:spcPct val="0"/>
              </a:spcBef>
              <a:spcAft>
                <a:spcPts val="1200"/>
              </a:spcAft>
              <a:defRPr/>
            </a:pPr>
            <a:r>
              <a:rPr lang="fr-FR" sz="3500" i="1" u="sng" dirty="0">
                <a:solidFill>
                  <a:srgbClr val="F9FAFD"/>
                </a:solidFill>
                <a:latin typeface="Glacial Indifference" panose="020B0604020202020204" charset="0"/>
              </a:rPr>
              <a:t>Exercices de style</a:t>
            </a:r>
            <a:r>
              <a:rPr lang="fr-FR" sz="3500" dirty="0">
                <a:solidFill>
                  <a:srgbClr val="F9FAFD"/>
                </a:solidFill>
                <a:latin typeface="Glacial Indifference" panose="020B0604020202020204" charset="0"/>
              </a:rPr>
              <a:t> (1947) → récit de la même histoire 99 fois, de 99 façons différentes → ouvrage précurseur du mouvement </a:t>
            </a:r>
            <a:r>
              <a:rPr lang="fr-FR" sz="3500" u="sng" dirty="0">
                <a:solidFill>
                  <a:srgbClr val="F9FAFD"/>
                </a:solidFill>
                <a:latin typeface="Glacial Indifference" panose="020B0604020202020204" charset="0"/>
              </a:rPr>
              <a:t>Oulipo</a:t>
            </a:r>
            <a:r>
              <a:rPr lang="fr-FR" sz="3500" dirty="0">
                <a:solidFill>
                  <a:srgbClr val="F9FAFD"/>
                </a:solidFill>
                <a:latin typeface="Glacial Indifference" panose="020B0604020202020204" charset="0"/>
              </a:rPr>
              <a:t>, dont Queneau est l'un des fondateurs</a:t>
            </a:r>
          </a:p>
          <a:p>
            <a:pPr marL="0" lvl="1" algn="just">
              <a:lnSpc>
                <a:spcPct val="110000"/>
              </a:lnSpc>
              <a:spcBef>
                <a:spcPct val="0"/>
              </a:spcBef>
              <a:spcAft>
                <a:spcPts val="1200"/>
              </a:spcAft>
              <a:defRPr/>
            </a:pPr>
            <a:r>
              <a:rPr lang="fr-FR" sz="3500" i="1"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Acronyme pour </a:t>
            </a:r>
            <a:r>
              <a:rPr lang="fr-FR" sz="3500" i="1" u="sng" dirty="0">
                <a:solidFill>
                  <a:srgbClr val="F9FAFD"/>
                </a:solidFill>
                <a:latin typeface="Glacial Indifference" panose="020B0604020202020204" charset="0"/>
              </a:rPr>
              <a:t>Ouvroir de littérature potentielle</a:t>
            </a:r>
            <a:r>
              <a:rPr lang="fr-FR" sz="3500" dirty="0">
                <a:solidFill>
                  <a:srgbClr val="F9FAFD"/>
                </a:solidFill>
                <a:latin typeface="Glacial Indifference" panose="020B0604020202020204" charset="0"/>
              </a:rPr>
              <a:t>, groupe de recherche créé en </a:t>
            </a:r>
            <a:r>
              <a:rPr lang="fr-FR" sz="3500" u="sng" dirty="0">
                <a:solidFill>
                  <a:srgbClr val="F9FAFD"/>
                </a:solidFill>
                <a:latin typeface="Glacial Indifference" panose="020B0604020202020204" charset="0"/>
              </a:rPr>
              <a:t>1960</a:t>
            </a:r>
            <a:r>
              <a:rPr lang="fr-FR" sz="3500" dirty="0">
                <a:solidFill>
                  <a:srgbClr val="F9FAFD"/>
                </a:solidFill>
                <a:latin typeface="Glacial Indifference" panose="020B0604020202020204" charset="0"/>
              </a:rPr>
              <a:t> par Queneau avec le mathématicien François Le Lionnais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 ↓</a:t>
            </a: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objectif d’</a:t>
            </a:r>
            <a:r>
              <a:rPr lang="fr-FR" sz="3500" u="sng" dirty="0">
                <a:solidFill>
                  <a:srgbClr val="F9FAFD"/>
                </a:solidFill>
                <a:latin typeface="Glacial Indifference" panose="020B0604020202020204" charset="0"/>
              </a:rPr>
              <a:t>explorer le potentiel créatif dérivant des contraintes formelles</a:t>
            </a:r>
            <a:r>
              <a:rPr lang="fr-FR" sz="3500" dirty="0">
                <a:solidFill>
                  <a:srgbClr val="F9FAFD"/>
                </a:solidFill>
                <a:latin typeface="Glacial Indifference" panose="020B0604020202020204" charset="0"/>
              </a:rPr>
              <a:t> de la littérature et de </a:t>
            </a:r>
            <a:r>
              <a:rPr lang="fr-FR" sz="3500" u="sng" dirty="0">
                <a:solidFill>
                  <a:srgbClr val="F9FAFD"/>
                </a:solidFill>
                <a:latin typeface="Glacial Indifference" panose="020B0604020202020204" charset="0"/>
              </a:rPr>
              <a:t>moderniser la langue française</a:t>
            </a:r>
            <a:r>
              <a:rPr lang="fr-FR" sz="3500" dirty="0">
                <a:solidFill>
                  <a:srgbClr val="F9FAFD"/>
                </a:solidFill>
                <a:latin typeface="Glacial Indifference" panose="020B0604020202020204" charset="0"/>
              </a:rPr>
              <a:t> à travers des jeux d’écriture.</a:t>
            </a:r>
          </a:p>
        </p:txBody>
      </p:sp>
    </p:spTree>
    <p:extLst>
      <p:ext uri="{BB962C8B-B14F-4D97-AF65-F5344CB8AC3E}">
        <p14:creationId xmlns:p14="http://schemas.microsoft.com/office/powerpoint/2010/main" val="185221056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95500"/>
            <a:ext cx="16459200" cy="7755969"/>
          </a:xfrm>
          <a:prstGeom prst="rect">
            <a:avLst/>
          </a:prstGeom>
        </p:spPr>
        <p:txBody>
          <a:bodyPr wrap="square" lIns="0" tIns="0" rIns="0" bIns="0" rtlCol="0" anchor="t">
            <a:spAutoFit/>
          </a:bodyPr>
          <a:lstStyle/>
          <a:p>
            <a:pPr marL="0" lvl="1" algn="just">
              <a:spcBef>
                <a:spcPct val="0"/>
              </a:spcBef>
              <a:spcAft>
                <a:spcPts val="4200"/>
              </a:spcAft>
              <a:defRPr/>
            </a:pPr>
            <a:r>
              <a:rPr lang="fr-FR" sz="3600" dirty="0">
                <a:solidFill>
                  <a:srgbClr val="F9FAFD"/>
                </a:solidFill>
                <a:latin typeface="Glacial Indifference" panose="020B0604020202020204" charset="0"/>
              </a:rPr>
              <a:t>« </a:t>
            </a:r>
            <a:r>
              <a:rPr lang="fr-FR" sz="3600" u="sng" dirty="0">
                <a:solidFill>
                  <a:srgbClr val="F9FAFD"/>
                </a:solidFill>
                <a:latin typeface="Glacial Indifference" panose="020B0604020202020204" charset="0"/>
              </a:rPr>
              <a:t>Qu’est-ce que l’Oulipo ?</a:t>
            </a: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OULIPO ? Qu’est ceci ? Qu’est cela ? Qu’est-ce que OU ? Qu’est-ce que LI ? Qu’est-ce que PO ?</a:t>
            </a:r>
          </a:p>
          <a:p>
            <a:pPr marL="0" lvl="1" algn="just">
              <a:lnSpc>
                <a:spcPct val="110000"/>
              </a:lnSpc>
              <a:spcBef>
                <a:spcPct val="0"/>
              </a:spcBef>
              <a:defRPr/>
            </a:pPr>
            <a:r>
              <a:rPr lang="fr-FR" sz="3500" dirty="0">
                <a:solidFill>
                  <a:srgbClr val="F9FAFD"/>
                </a:solidFill>
                <a:latin typeface="Glacial Indifference" panose="020B0604020202020204" charset="0"/>
              </a:rPr>
              <a:t>OU c’est OUVROIR, un atelier. Pour fabriquer quoi ? De la LI.</a:t>
            </a:r>
          </a:p>
          <a:p>
            <a:pPr marL="0" lvl="1" algn="just">
              <a:lnSpc>
                <a:spcPct val="110000"/>
              </a:lnSpc>
              <a:spcBef>
                <a:spcPct val="0"/>
              </a:spcBef>
              <a:defRPr/>
            </a:pPr>
            <a:r>
              <a:rPr lang="fr-FR" sz="3500" dirty="0">
                <a:solidFill>
                  <a:srgbClr val="F9FAFD"/>
                </a:solidFill>
                <a:latin typeface="Glacial Indifference" panose="020B0604020202020204" charset="0"/>
              </a:rPr>
              <a:t>LI c’est la littérature, ce qu’on lit et ce qu’on rature. Quelle sorte de LI ? La LIPO.</a:t>
            </a:r>
          </a:p>
          <a:p>
            <a:pPr marL="0" lvl="1" algn="just">
              <a:lnSpc>
                <a:spcPct val="110000"/>
              </a:lnSpc>
              <a:spcBef>
                <a:spcPct val="0"/>
              </a:spcBef>
              <a:defRPr/>
            </a:pPr>
            <a:r>
              <a:rPr lang="fr-FR" sz="3500" dirty="0">
                <a:solidFill>
                  <a:srgbClr val="F9FAFD"/>
                </a:solidFill>
                <a:latin typeface="Glacial Indifference" panose="020B0604020202020204" charset="0"/>
              </a:rPr>
              <a:t>PO signifie potentiel. De la littérature en quantité illimitée, potentiellement productible jusqu’à la fin des temps, en quantités énormes, infinies pour toutes fins pratiques.</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QUI ? Autrement dit qui est responsable de cette entreprise insensée ? Raymond Queneau, dit RQ, un des pères fondateurs, et François Le Lionnais, dit FLL, co-père et compère fondateur, et premier président du groupe, son Fraisident-Pondateur ».</a:t>
            </a:r>
          </a:p>
          <a:p>
            <a:pPr marL="0" lvl="1" algn="r">
              <a:spcBef>
                <a:spcPct val="0"/>
              </a:spcBef>
              <a:defRPr/>
            </a:pPr>
            <a:r>
              <a:rPr lang="fr-FR" sz="2800" dirty="0">
                <a:solidFill>
                  <a:srgbClr val="F9FAFD"/>
                </a:solidFill>
                <a:latin typeface="Glacial Indifference" panose="020B0604020202020204" charset="0"/>
              </a:rPr>
              <a:t>Marcel Bénabou et Jacques Roubaud, </a:t>
            </a:r>
            <a:r>
              <a:rPr lang="fr-FR" sz="2800" i="1" dirty="0">
                <a:solidFill>
                  <a:srgbClr val="F9FAFD"/>
                </a:solidFill>
                <a:latin typeface="Glacial Indifference" panose="020B0604020202020204" charset="0"/>
              </a:rPr>
              <a:t>Oulipo.net</a:t>
            </a:r>
          </a:p>
        </p:txBody>
      </p:sp>
    </p:spTree>
    <p:extLst>
      <p:ext uri="{BB962C8B-B14F-4D97-AF65-F5344CB8AC3E}">
        <p14:creationId xmlns:p14="http://schemas.microsoft.com/office/powerpoint/2010/main" val="83212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F608D38-FE7E-0E6C-B638-75BD97E117F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0FAF598-7BA2-1BC6-FD36-6BADC854ECEC}"/>
              </a:ext>
            </a:extLst>
          </p:cNvPr>
          <p:cNvSpPr txBox="1"/>
          <p:nvPr/>
        </p:nvSpPr>
        <p:spPr>
          <a:xfrm>
            <a:off x="1028700" y="2790765"/>
            <a:ext cx="16116300" cy="5752344"/>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 On peut considérer qu’une </a:t>
            </a:r>
            <a:r>
              <a:rPr lang="fr-FR" sz="3600" u="sng" dirty="0">
                <a:solidFill>
                  <a:srgbClr val="F9FAFD"/>
                </a:solidFill>
                <a:latin typeface="Glacial Indifference" panose="020B0604020202020204" charset="0"/>
              </a:rPr>
              <a:t>langue pleinement officielle</a:t>
            </a:r>
            <a:r>
              <a:rPr lang="fr-FR" sz="3600" dirty="0">
                <a:solidFill>
                  <a:srgbClr val="F9FAFD"/>
                </a:solidFill>
                <a:latin typeface="Glacial Indifference" panose="020B0604020202020204" charset="0"/>
              </a:rPr>
              <a:t> est la langue qu’une nation utilise comme langue administrative et comme langue de son enseignement. </a:t>
            </a:r>
          </a:p>
          <a:p>
            <a:pPr marL="0" lvl="0" indent="0" algn="just">
              <a:lnSpc>
                <a:spcPct val="110000"/>
              </a:lnSpc>
              <a:spcBef>
                <a:spcPct val="0"/>
              </a:spcBef>
            </a:pPr>
            <a:r>
              <a:rPr lang="fr-FR" sz="3600" dirty="0">
                <a:solidFill>
                  <a:srgbClr val="F9FAFD"/>
                </a:solidFill>
                <a:latin typeface="Glacial Indifference" panose="020B0604020202020204" charset="0"/>
              </a:rPr>
              <a:t>Dans les régimes où il n’y a pas de séparation entre la religion et l’État, ce qui est le cas aux origines du français, on peut aussi considérer comme langue officielle la l</a:t>
            </a:r>
            <a:r>
              <a:rPr lang="fr-FR" sz="3600" u="sng" dirty="0">
                <a:solidFill>
                  <a:srgbClr val="F9FAFD"/>
                </a:solidFill>
                <a:latin typeface="Glacial Indifference" panose="020B0604020202020204" charset="0"/>
              </a:rPr>
              <a:t>angue du culte</a:t>
            </a:r>
            <a:r>
              <a:rPr lang="fr-FR" sz="3600" dirty="0">
                <a:solidFill>
                  <a:srgbClr val="F9FAFD"/>
                </a:solidFill>
                <a:latin typeface="Glacial Indifference" panose="020B0604020202020204" charset="0"/>
              </a:rPr>
              <a:t> […]. </a:t>
            </a:r>
          </a:p>
          <a:p>
            <a:pPr marL="0" lvl="0" indent="0" algn="just">
              <a:lnSpc>
                <a:spcPct val="110000"/>
              </a:lnSpc>
              <a:spcBef>
                <a:spcPct val="0"/>
              </a:spcBef>
            </a:pPr>
            <a:r>
              <a:rPr lang="fr-FR" sz="3600" dirty="0">
                <a:solidFill>
                  <a:srgbClr val="F9FAFD"/>
                </a:solidFill>
                <a:latin typeface="Glacial Indifference" panose="020B0604020202020204" charset="0"/>
              </a:rPr>
              <a:t>Enfin, on étendra encore cette notion à la </a:t>
            </a:r>
            <a:r>
              <a:rPr lang="fr-FR" sz="3600" u="sng" dirty="0">
                <a:solidFill>
                  <a:srgbClr val="F9FAFD"/>
                </a:solidFill>
                <a:latin typeface="Glacial Indifference" panose="020B0604020202020204" charset="0"/>
              </a:rPr>
              <a:t>langue de l’expression littéraire et scientifique</a:t>
            </a:r>
            <a:r>
              <a:rPr lang="fr-FR" sz="3600" dirty="0">
                <a:solidFill>
                  <a:srgbClr val="F9FAFD"/>
                </a:solidFill>
                <a:latin typeface="Glacial Indifference" panose="020B0604020202020204" charset="0"/>
              </a:rPr>
              <a:t> ».</a:t>
            </a:r>
          </a:p>
          <a:p>
            <a:pPr marL="0" lvl="0" indent="0" algn="just"/>
            <a:endParaRPr lang="fr-FR" sz="2800" dirty="0">
              <a:solidFill>
                <a:srgbClr val="F9FAFD"/>
              </a:solidFill>
              <a:latin typeface="Glacial Indifference" panose="020B0604020202020204" charset="0"/>
            </a:endParaRPr>
          </a:p>
          <a:p>
            <a:pPr algn="r"/>
            <a:r>
              <a:rPr lang="fr-FR" sz="2800" dirty="0">
                <a:solidFill>
                  <a:srgbClr val="FFFFFF"/>
                </a:solidFill>
                <a:latin typeface="Glacial Indifference Italics"/>
              </a:rPr>
              <a:t>Introduction à l’histoire de la langue française</a:t>
            </a:r>
            <a:r>
              <a:rPr lang="fr-FR" sz="2800" dirty="0">
                <a:solidFill>
                  <a:srgbClr val="FFFFFF"/>
                </a:solidFill>
                <a:latin typeface="Glacial Indifference" panose="020B0604020202020204" charset="0"/>
              </a:rPr>
              <a:t>, p. 43</a:t>
            </a:r>
            <a:r>
              <a:rPr lang="fr-FR" sz="2800" dirty="0">
                <a:solidFill>
                  <a:srgbClr val="FFFFFF"/>
                </a:solidFill>
                <a:latin typeface="Glacial Indifference"/>
              </a:rPr>
              <a:t>.</a:t>
            </a:r>
          </a:p>
        </p:txBody>
      </p:sp>
      <p:sp>
        <p:nvSpPr>
          <p:cNvPr id="4" name="TextBox 2">
            <a:extLst>
              <a:ext uri="{FF2B5EF4-FFF2-40B4-BE49-F238E27FC236}">
                <a16:creationId xmlns:a16="http://schemas.microsoft.com/office/drawing/2014/main" id="{87CBDD0C-B05B-AF72-04F7-E8FEEA4D811F}"/>
              </a:ext>
            </a:extLst>
          </p:cNvPr>
          <p:cNvSpPr txBox="1"/>
          <p:nvPr/>
        </p:nvSpPr>
        <p:spPr>
          <a:xfrm>
            <a:off x="1028700" y="1028700"/>
            <a:ext cx="16230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23425378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790700"/>
            <a:ext cx="16383000" cy="8326895"/>
          </a:xfrm>
          <a:prstGeom prst="rect">
            <a:avLst/>
          </a:prstGeom>
        </p:spPr>
        <p:txBody>
          <a:bodyPr wrap="square" lIns="0" tIns="0" rIns="0" bIns="0" rtlCol="0" anchor="t">
            <a:spAutoFit/>
          </a:bodyPr>
          <a:lstStyle/>
          <a:p>
            <a:pPr marL="0" lvl="1" algn="just">
              <a:lnSpc>
                <a:spcPct val="110000"/>
              </a:lnSpc>
              <a:spcBef>
                <a:spcPct val="0"/>
              </a:spcBef>
              <a:spcAft>
                <a:spcPts val="600"/>
              </a:spcAft>
              <a:defRPr/>
            </a:pPr>
            <a:r>
              <a:rPr lang="fr-FR" sz="36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Que font les OULIPIENS, les membres de l’OULIPO (Calvino, Perec, Marcel Duchamp, et autres, mathématiciens et littérateurs, littérateurs-mathématiciens, et mathématiciens-littérateurs) ? Ils travaillent.</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Certes, mais à QUOI ? A faire avancer la LIPO.</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Certes, mais COMMENT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En inventant des contraintes. Des contraintes nouvelles et anciennes, difficiles et moins difficiles et trop difficiles. La Littérature Oulipienne est une LITTERATURE SOUS CONTRAINTES.</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Et un AUTEUR oulipien, c’est quoi ? C’est "un rat qui construit lui-même le labyrinthe dont il se propose de sortir".</a:t>
            </a:r>
          </a:p>
          <a:p>
            <a:pPr marL="0" lvl="1" algn="just">
              <a:lnSpc>
                <a:spcPct val="110000"/>
              </a:lnSpc>
              <a:spcBef>
                <a:spcPct val="0"/>
              </a:spcBef>
              <a:spcAft>
                <a:spcPts val="3000"/>
              </a:spcAft>
              <a:defRPr/>
            </a:pPr>
            <a:r>
              <a:rPr lang="fr-FR" sz="3500" dirty="0">
                <a:solidFill>
                  <a:srgbClr val="F9FAFD"/>
                </a:solidFill>
                <a:latin typeface="Glacial Indifference" panose="020B0604020202020204" charset="0"/>
              </a:rPr>
              <a:t>Un labyrinthe de quoi ? De mots, de sons, de phrases, de paragraphes, de chapitres, de livres, de bibliothèques, de prose, de poésie, et tout ça… ».</a:t>
            </a:r>
          </a:p>
          <a:p>
            <a:pPr marL="0" lvl="1" algn="r">
              <a:spcBef>
                <a:spcPct val="0"/>
              </a:spcBef>
              <a:defRPr/>
            </a:pPr>
            <a:r>
              <a:rPr lang="fr-FR" sz="2800" dirty="0">
                <a:solidFill>
                  <a:srgbClr val="F9FAFD"/>
                </a:solidFill>
                <a:latin typeface="Glacial Indifference" panose="020B0604020202020204" charset="0"/>
              </a:rPr>
              <a:t>Marcel Bénabou et Jacques Roubaud, </a:t>
            </a:r>
            <a:r>
              <a:rPr lang="fr-FR" sz="2800" i="1" dirty="0">
                <a:solidFill>
                  <a:srgbClr val="F9FAFD"/>
                </a:solidFill>
                <a:latin typeface="Glacial Indifference" panose="020B0604020202020204" charset="0"/>
              </a:rPr>
              <a:t>Oulipo.net</a:t>
            </a:r>
          </a:p>
        </p:txBody>
      </p:sp>
    </p:spTree>
    <p:extLst>
      <p:ext uri="{BB962C8B-B14F-4D97-AF65-F5344CB8AC3E}">
        <p14:creationId xmlns:p14="http://schemas.microsoft.com/office/powerpoint/2010/main" val="325053207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714500"/>
            <a:ext cx="16383000" cy="8425383"/>
          </a:xfrm>
          <a:prstGeom prst="rect">
            <a:avLst/>
          </a:prstGeom>
        </p:spPr>
        <p:txBody>
          <a:bodyPr wrap="square" lIns="0" tIns="0" rIns="0" bIns="0" rtlCol="0" anchor="t">
            <a:spAutoFit/>
          </a:bodyPr>
          <a:lstStyle/>
          <a:p>
            <a:pPr marL="0" lvl="1" algn="just">
              <a:spcBef>
                <a:spcPct val="0"/>
              </a:spcBef>
              <a:spcAft>
                <a:spcPts val="3000"/>
              </a:spcAft>
              <a:defRPr/>
            </a:pPr>
            <a:r>
              <a:rPr lang="fr-FR" sz="3600" dirty="0">
                <a:solidFill>
                  <a:srgbClr val="F9FAFD"/>
                </a:solidFill>
                <a:latin typeface="Glacial Indifference" panose="020B0604020202020204" charset="0"/>
              </a:rPr>
              <a:t>Exemples de contraintes</a:t>
            </a:r>
          </a:p>
          <a:p>
            <a:pPr lvl="1" indent="-457200" algn="just">
              <a:lnSpc>
                <a:spcPct val="110000"/>
              </a:lnSpc>
              <a:spcBef>
                <a:spcPct val="0"/>
              </a:spcBef>
              <a:buFont typeface="Arial" panose="020B0604020202020204" pitchFamily="34" charset="0"/>
              <a:buChar char="•"/>
              <a:defRPr/>
            </a:pPr>
            <a:r>
              <a:rPr lang="fr-FR" sz="3500" u="sng" dirty="0">
                <a:solidFill>
                  <a:srgbClr val="F9FAFD"/>
                </a:solidFill>
                <a:latin typeface="Glacial Indifference" panose="020B0604020202020204" charset="0"/>
              </a:rPr>
              <a:t>S + 7</a:t>
            </a:r>
            <a:r>
              <a:rPr lang="fr-FR" sz="3500" dirty="0">
                <a:solidFill>
                  <a:srgbClr val="F9FAFD"/>
                </a:solidFill>
                <a:latin typeface="Glacial Indifference" panose="020B0604020202020204" charset="0"/>
              </a:rPr>
              <a:t> → il faut créer un nouveau texte en remplaçant, dans le texte source, chaque substantif par le septième substantif qui le suit dans un dictionnaire donné.</a:t>
            </a:r>
          </a:p>
          <a:p>
            <a:pPr lvl="1" algn="just">
              <a:lnSpc>
                <a:spcPct val="110000"/>
              </a:lnSpc>
              <a:spcBef>
                <a:spcPct val="0"/>
              </a:spcBef>
              <a:spcAft>
                <a:spcPts val="1800"/>
              </a:spcAft>
              <a:defRPr/>
            </a:pPr>
            <a:r>
              <a:rPr lang="fr-FR" sz="3500" dirty="0">
                <a:solidFill>
                  <a:srgbClr val="F9FAFD"/>
                </a:solidFill>
                <a:latin typeface="Glacial Indifference" panose="020B0604020202020204" charset="0"/>
              </a:rPr>
              <a:t>Raymond Queneau transforme ainsi </a:t>
            </a:r>
            <a:r>
              <a:rPr lang="fr-FR" sz="3500" i="1" dirty="0">
                <a:solidFill>
                  <a:srgbClr val="F9FAFD"/>
                </a:solidFill>
                <a:latin typeface="Glacial Indifference" panose="020B0604020202020204" charset="0"/>
              </a:rPr>
              <a:t>La Cigale et la fourmi</a:t>
            </a:r>
            <a:r>
              <a:rPr lang="fr-FR" sz="3500" dirty="0">
                <a:solidFill>
                  <a:srgbClr val="F9FAFD"/>
                </a:solidFill>
                <a:latin typeface="Glacial Indifference" panose="020B0604020202020204" charset="0"/>
              </a:rPr>
              <a:t> en </a:t>
            </a:r>
            <a:r>
              <a:rPr lang="fr-FR" sz="3500" i="1" dirty="0">
                <a:solidFill>
                  <a:srgbClr val="F9FAFD"/>
                </a:solidFill>
                <a:latin typeface="Glacial Indifference" panose="020B0604020202020204" charset="0"/>
              </a:rPr>
              <a:t>La Cimaise et la fraction</a:t>
            </a:r>
            <a:endParaRPr lang="fr-FR" sz="35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500" u="sng" dirty="0">
                <a:solidFill>
                  <a:srgbClr val="F9FAFD"/>
                </a:solidFill>
                <a:latin typeface="Glacial Indifference" panose="020B0604020202020204" charset="0"/>
              </a:rPr>
              <a:t>lipogramme</a:t>
            </a:r>
            <a:r>
              <a:rPr lang="fr-FR" sz="3500" dirty="0">
                <a:solidFill>
                  <a:srgbClr val="F9FAFD"/>
                </a:solidFill>
                <a:latin typeface="Glacial Indifference" panose="020B0604020202020204" charset="0"/>
              </a:rPr>
              <a:t> → il faut créer un nouveau texte sans jamais employer une ou plusieurs lettres bien précises. Les mots contenant cette ou ces lettres sont donc interdits. </a:t>
            </a:r>
          </a:p>
          <a:p>
            <a:pPr lvl="1" algn="just">
              <a:lnSpc>
                <a:spcPct val="110000"/>
              </a:lnSpc>
              <a:spcBef>
                <a:spcPct val="0"/>
              </a:spcBef>
              <a:spcAft>
                <a:spcPts val="1800"/>
              </a:spcAft>
              <a:defRPr/>
            </a:pPr>
            <a:r>
              <a:rPr lang="fr-FR" sz="3500" dirty="0">
                <a:solidFill>
                  <a:srgbClr val="F9FAFD"/>
                </a:solidFill>
                <a:latin typeface="Glacial Indifference" panose="020B0604020202020204" charset="0"/>
              </a:rPr>
              <a:t>Le roman </a:t>
            </a:r>
            <a:r>
              <a:rPr lang="fr-FR" sz="3500" i="1" dirty="0">
                <a:solidFill>
                  <a:srgbClr val="F9FAFD"/>
                </a:solidFill>
                <a:latin typeface="Glacial Indifference" panose="020B0604020202020204" charset="0"/>
              </a:rPr>
              <a:t>La Disparition</a:t>
            </a:r>
            <a:r>
              <a:rPr lang="fr-FR" sz="3500" dirty="0">
                <a:solidFill>
                  <a:srgbClr val="F9FAFD"/>
                </a:solidFill>
                <a:latin typeface="Glacial Indifference" panose="020B0604020202020204" charset="0"/>
              </a:rPr>
              <a:t> de Georges Perec est pour cela entièrement écrit sans la lettre </a:t>
            </a:r>
            <a:r>
              <a:rPr lang="fr-FR" sz="3500" i="1" dirty="0">
                <a:solidFill>
                  <a:srgbClr val="F9FAFD"/>
                </a:solidFill>
                <a:latin typeface="Glacial Indifference" panose="020B0604020202020204" charset="0"/>
              </a:rPr>
              <a:t>e</a:t>
            </a:r>
            <a:endParaRPr lang="fr-FR" sz="3500" dirty="0">
              <a:solidFill>
                <a:srgbClr val="F9FAFD"/>
              </a:solidFill>
              <a:latin typeface="Glacial Indifference" panose="020B0604020202020204" charset="0"/>
            </a:endParaRPr>
          </a:p>
          <a:p>
            <a:pPr lvl="1" indent="-457200" algn="just">
              <a:lnSpc>
                <a:spcPct val="110000"/>
              </a:lnSpc>
              <a:spcBef>
                <a:spcPct val="0"/>
              </a:spcBef>
              <a:spcAft>
                <a:spcPts val="600"/>
              </a:spcAft>
              <a:buFont typeface="Arial" panose="020B0604020202020204" pitchFamily="34" charset="0"/>
              <a:buChar char="•"/>
              <a:defRPr/>
            </a:pPr>
            <a:r>
              <a:rPr lang="fr-FR" sz="3500" u="sng" dirty="0">
                <a:solidFill>
                  <a:srgbClr val="F9FAFD"/>
                </a:solidFill>
                <a:latin typeface="Glacial Indifference" panose="020B0604020202020204" charset="0"/>
              </a:rPr>
              <a:t>boule de neige </a:t>
            </a:r>
            <a:r>
              <a:rPr lang="fr-FR" sz="3500" dirty="0">
                <a:solidFill>
                  <a:srgbClr val="F9FAFD"/>
                </a:solidFill>
                <a:latin typeface="Glacial Indifference" panose="020B0604020202020204" charset="0"/>
              </a:rPr>
              <a:t>→ il faut créer un poème dont le premier vers est fait d’un mot d'une lettre, le second d’un mot de deux lettres, le troisième d'un mot de trois lettres, le nième d'un mot de </a:t>
            </a:r>
            <a:r>
              <a:rPr lang="fr-FR" sz="3500" i="1" dirty="0">
                <a:solidFill>
                  <a:srgbClr val="F9FAFD"/>
                </a:solidFill>
                <a:latin typeface="Glacial Indifference" panose="020B0604020202020204" charset="0"/>
              </a:rPr>
              <a:t>n</a:t>
            </a:r>
            <a:r>
              <a:rPr lang="fr-FR" sz="3500" dirty="0">
                <a:solidFill>
                  <a:srgbClr val="F9FAFD"/>
                </a:solidFill>
                <a:latin typeface="Glacial Indifference" panose="020B0604020202020204" charset="0"/>
              </a:rPr>
              <a:t> lettres.</a:t>
            </a:r>
          </a:p>
          <a:p>
            <a:pPr marL="0" lvl="1" algn="r">
              <a:spcBef>
                <a:spcPct val="0"/>
              </a:spcBef>
              <a:spcAft>
                <a:spcPts val="600"/>
              </a:spcAft>
              <a:defRPr/>
            </a:pPr>
            <a:r>
              <a:rPr lang="fr-FR" sz="2800" i="1" dirty="0">
                <a:solidFill>
                  <a:srgbClr val="F9FAFD"/>
                </a:solidFill>
                <a:latin typeface="Glacial Indifference" panose="020B0604020202020204" charset="0"/>
              </a:rPr>
              <a:t>Oulipo.net → Contraintes</a:t>
            </a:r>
          </a:p>
        </p:txBody>
      </p:sp>
    </p:spTree>
    <p:extLst>
      <p:ext uri="{BB962C8B-B14F-4D97-AF65-F5344CB8AC3E}">
        <p14:creationId xmlns:p14="http://schemas.microsoft.com/office/powerpoint/2010/main" val="33214066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266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638300"/>
            <a:ext cx="16383000" cy="8479244"/>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langue de la BD</a:t>
            </a:r>
          </a:p>
          <a:p>
            <a:pPr marL="0" lvl="1" algn="just">
              <a:lnSpc>
                <a:spcPct val="110000"/>
              </a:lnSpc>
              <a:spcBef>
                <a:spcPct val="0"/>
              </a:spcBef>
              <a:defRPr/>
            </a:pPr>
            <a:r>
              <a:rPr lang="fr-FR" sz="3500" dirty="0">
                <a:solidFill>
                  <a:srgbClr val="F9FAFD"/>
                </a:solidFill>
                <a:latin typeface="Glacial Indifference" panose="020B0604020202020204" charset="0"/>
              </a:rPr>
              <a:t>Alors que la langue des premières BD était très soignée et standard, déjà vers la fin du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cette tendance change : des </a:t>
            </a:r>
            <a:r>
              <a:rPr lang="fr-FR" sz="3500" u="sng" dirty="0">
                <a:solidFill>
                  <a:srgbClr val="F9FAFD"/>
                </a:solidFill>
                <a:latin typeface="Glacial Indifference" panose="020B0604020202020204" charset="0"/>
              </a:rPr>
              <a:t>variations régionales</a:t>
            </a:r>
            <a:r>
              <a:rPr lang="fr-FR" sz="3500" dirty="0">
                <a:solidFill>
                  <a:srgbClr val="F9FAFD"/>
                </a:solidFill>
                <a:latin typeface="Glacial Indifference" panose="020B0604020202020204" charset="0"/>
              </a:rPr>
              <a:t> apparaissent par exemple pour la première fois dans </a:t>
            </a:r>
            <a:r>
              <a:rPr lang="fr-FR" sz="3500" i="1" dirty="0">
                <a:solidFill>
                  <a:srgbClr val="F9FAFD"/>
                </a:solidFill>
                <a:latin typeface="Glacial Indifference" panose="020B0604020202020204" charset="0"/>
              </a:rPr>
              <a:t>Les Facéties du Sapeur Camember</a:t>
            </a:r>
            <a:r>
              <a:rPr lang="fr-FR" sz="3500" dirty="0">
                <a:solidFill>
                  <a:srgbClr val="F9FAFD"/>
                </a:solidFill>
                <a:latin typeface="Glacial Indifference" panose="020B0604020202020204" charset="0"/>
              </a:rPr>
              <a:t> (1890-1896).</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Mais, « plus intéressante [encore] est la langue des </a:t>
            </a:r>
            <a:r>
              <a:rPr lang="fr-FR" sz="3500" i="1" dirty="0">
                <a:solidFill>
                  <a:srgbClr val="F9FAFD"/>
                </a:solidFill>
                <a:latin typeface="Glacial Indifference" panose="020B0604020202020204" charset="0"/>
              </a:rPr>
              <a:t>Pieds-Nickelés</a:t>
            </a:r>
            <a:r>
              <a:rPr lang="fr-FR" sz="3500" dirty="0">
                <a:solidFill>
                  <a:srgbClr val="F9FAFD"/>
                </a:solidFill>
                <a:latin typeface="Glacial Indifference" panose="020B0604020202020204" charset="0"/>
              </a:rPr>
              <a:t> de Forton, à partir de 1908 dans les journaux à grand tirage […], ou celle de </a:t>
            </a:r>
            <a:r>
              <a:rPr lang="fr-FR" sz="3500" i="1" dirty="0">
                <a:solidFill>
                  <a:srgbClr val="F9FAFD"/>
                </a:solidFill>
                <a:latin typeface="Glacial Indifference" panose="020B0604020202020204" charset="0"/>
              </a:rPr>
              <a:t>Bécassine</a:t>
            </a:r>
            <a:r>
              <a:rPr lang="fr-FR" sz="3500" dirty="0">
                <a:solidFill>
                  <a:srgbClr val="F9FAFD"/>
                </a:solidFill>
                <a:latin typeface="Glacial Indifference" panose="020B0604020202020204" charset="0"/>
              </a:rPr>
              <a:t>, à partir de 1902, dans </a:t>
            </a:r>
            <a:r>
              <a:rPr lang="fr-FR" sz="3500" i="1" dirty="0">
                <a:solidFill>
                  <a:srgbClr val="F9FAFD"/>
                </a:solidFill>
                <a:latin typeface="Glacial Indifference" panose="020B0604020202020204" charset="0"/>
              </a:rPr>
              <a:t>La Semaine de Suzette</a:t>
            </a:r>
            <a:r>
              <a:rPr lang="fr-FR" sz="3500" dirty="0">
                <a:solidFill>
                  <a:srgbClr val="F9FAFD"/>
                </a:solidFill>
                <a:latin typeface="Glacial Indifference" panose="020B0604020202020204" charset="0"/>
              </a:rPr>
              <a:t>, journal pour jeunes filles. On y trouve </a:t>
            </a:r>
            <a:r>
              <a:rPr lang="fr-FR" sz="3500" u="sng" dirty="0">
                <a:solidFill>
                  <a:srgbClr val="F9FAFD"/>
                </a:solidFill>
                <a:latin typeface="Glacial Indifference" panose="020B0604020202020204" charset="0"/>
              </a:rPr>
              <a:t>à la fois une langue correcte à connotations scolaires</a:t>
            </a:r>
            <a:r>
              <a:rPr lang="fr-FR" sz="3500" dirty="0">
                <a:solidFill>
                  <a:srgbClr val="F9FAFD"/>
                </a:solidFill>
                <a:latin typeface="Glacial Indifference" panose="020B0604020202020204" charset="0"/>
              </a:rPr>
              <a:t> (récits au passé simple) et une </a:t>
            </a:r>
            <a:r>
              <a:rPr lang="fr-FR" sz="3500" u="sng" dirty="0">
                <a:solidFill>
                  <a:srgbClr val="F9FAFD"/>
                </a:solidFill>
                <a:latin typeface="Glacial Indifference" panose="020B0604020202020204" charset="0"/>
              </a:rPr>
              <a:t>langue ordinaire, relâchée, voire grossière</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Tout « au long du siècle, des bandes dessinées (</a:t>
            </a:r>
            <a:r>
              <a:rPr lang="fr-FR" sz="3500" i="1" dirty="0">
                <a:solidFill>
                  <a:srgbClr val="F9FAFD"/>
                </a:solidFill>
                <a:latin typeface="Glacial Indifference" panose="020B0604020202020204" charset="0"/>
              </a:rPr>
              <a:t>illustrées</a:t>
            </a:r>
            <a:r>
              <a:rPr lang="fr-FR" sz="3500" dirty="0">
                <a:solidFill>
                  <a:srgbClr val="F9FAFD"/>
                </a:solidFill>
                <a:latin typeface="Glacial Indifference" panose="020B0604020202020204" charset="0"/>
              </a:rPr>
              <a:t>, puis </a:t>
            </a:r>
            <a:r>
              <a:rPr lang="fr-FR" sz="3500" i="1" dirty="0">
                <a:solidFill>
                  <a:srgbClr val="F9FAFD"/>
                </a:solidFill>
                <a:latin typeface="Glacial Indifference" panose="020B0604020202020204" charset="0"/>
              </a:rPr>
              <a:t>BD</a:t>
            </a:r>
            <a:r>
              <a:rPr lang="fr-FR" sz="3500" dirty="0">
                <a:solidFill>
                  <a:srgbClr val="F9FAFD"/>
                </a:solidFill>
                <a:latin typeface="Glacial Indifference" panose="020B0604020202020204" charset="0"/>
              </a:rPr>
              <a:t>) continueront à constituer un </a:t>
            </a:r>
            <a:r>
              <a:rPr lang="fr-FR" sz="3500" u="sng" dirty="0">
                <a:solidFill>
                  <a:srgbClr val="F9FAFD"/>
                </a:solidFill>
                <a:latin typeface="Glacial Indifference" panose="020B0604020202020204" charset="0"/>
              </a:rPr>
              <a:t>lieu privilégié de représentation de la langue parlée, la langue familière et la langue populaire</a:t>
            </a:r>
            <a:r>
              <a:rPr lang="fr-FR" sz="3500" dirty="0">
                <a:solidFill>
                  <a:srgbClr val="F9FAFD"/>
                </a:solidFill>
                <a:latin typeface="Glacial Indifference" panose="020B0604020202020204" charset="0"/>
              </a:rPr>
              <a:t> ».</a:t>
            </a:r>
          </a:p>
          <a:p>
            <a:pPr marL="0" lvl="1" algn="r">
              <a:spcBef>
                <a:spcPct val="0"/>
              </a:spcBef>
              <a:spcAft>
                <a:spcPts val="6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650.</a:t>
            </a:r>
          </a:p>
        </p:txBody>
      </p:sp>
    </p:spTree>
    <p:extLst>
      <p:ext uri="{BB962C8B-B14F-4D97-AF65-F5344CB8AC3E}">
        <p14:creationId xmlns:p14="http://schemas.microsoft.com/office/powerpoint/2010/main" val="896834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1043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552700"/>
            <a:ext cx="16383000" cy="3739485"/>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langue des romans policiers</a:t>
            </a:r>
          </a:p>
          <a:p>
            <a:pPr marL="0" lvl="1" algn="just">
              <a:lnSpc>
                <a:spcPct val="110000"/>
              </a:lnSpc>
              <a:spcBef>
                <a:spcPct val="0"/>
              </a:spcBef>
              <a:defRPr/>
            </a:pPr>
            <a:r>
              <a:rPr lang="fr-FR" sz="3500" dirty="0">
                <a:solidFill>
                  <a:srgbClr val="F9FAFD"/>
                </a:solidFill>
                <a:latin typeface="Glacial Indifference" panose="020B0604020202020204" charset="0"/>
              </a:rPr>
              <a:t>Après la Seconde Guerre Mondiale, ce sont aussi les romans policiers français, également appelés « </a:t>
            </a:r>
            <a:r>
              <a:rPr lang="fr-FR" sz="3500" u="sng" dirty="0">
                <a:solidFill>
                  <a:srgbClr val="F9FAFD"/>
                </a:solidFill>
                <a:latin typeface="Glacial Indifference" panose="020B0604020202020204" charset="0"/>
              </a:rPr>
              <a:t>polars</a:t>
            </a:r>
            <a:r>
              <a:rPr lang="fr-FR" sz="3500" dirty="0">
                <a:solidFill>
                  <a:srgbClr val="F9FAFD"/>
                </a:solidFill>
                <a:latin typeface="Glacial Indifference" panose="020B0604020202020204" charset="0"/>
              </a:rPr>
              <a:t> », qui « font connaître la langue populaire et l’argot du milieu en s’inspirant, en particulier dans la célèbre </a:t>
            </a:r>
            <a:r>
              <a:rPr lang="fr-FR" sz="3500" i="1" dirty="0">
                <a:solidFill>
                  <a:srgbClr val="F9FAFD"/>
                </a:solidFill>
                <a:latin typeface="Glacial Indifference" panose="020B0604020202020204" charset="0"/>
              </a:rPr>
              <a:t>Série noire</a:t>
            </a:r>
            <a:r>
              <a:rPr lang="fr-FR" sz="3500" dirty="0">
                <a:solidFill>
                  <a:srgbClr val="F9FAFD"/>
                </a:solidFill>
                <a:latin typeface="Glacial Indifference" panose="020B0604020202020204" charset="0"/>
              </a:rPr>
              <a:t> (début des années 50), des polars américains ».</a:t>
            </a:r>
          </a:p>
          <a:p>
            <a:pPr marL="0" lvl="1" algn="r">
              <a:spcBef>
                <a:spcPct val="0"/>
              </a:spcBef>
              <a:spcAft>
                <a:spcPts val="6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651.</a:t>
            </a:r>
          </a:p>
        </p:txBody>
      </p:sp>
    </p:spTree>
    <p:extLst>
      <p:ext uri="{BB962C8B-B14F-4D97-AF65-F5344CB8AC3E}">
        <p14:creationId xmlns:p14="http://schemas.microsoft.com/office/powerpoint/2010/main" val="232311336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27210"/>
            <a:ext cx="16383000" cy="8140690"/>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langue des médias et de la communication : chansons, cinéma, presse et pub</a:t>
            </a:r>
          </a:p>
          <a:p>
            <a:pPr marL="0" lvl="1" algn="just">
              <a:lnSpc>
                <a:spcPct val="110000"/>
              </a:lnSpc>
              <a:spcBef>
                <a:spcPct val="0"/>
              </a:spcBef>
              <a:defRPr/>
            </a:pPr>
            <a:r>
              <a:rPr lang="fr-FR" sz="3500" u="sng" dirty="0">
                <a:solidFill>
                  <a:srgbClr val="F9FAFD"/>
                </a:solidFill>
                <a:latin typeface="Glacial Indifference" panose="020B0604020202020204" charset="0"/>
              </a:rPr>
              <a:t>Chansons</a:t>
            </a:r>
            <a:r>
              <a:rPr lang="fr-FR" sz="3500" dirty="0">
                <a:solidFill>
                  <a:srgbClr val="F9FAFD"/>
                </a:solidFill>
                <a:latin typeface="Glacial Indifference" panose="020B0604020202020204" charset="0"/>
              </a:rPr>
              <a:t> → constituent un canal majeur de transmission et « d’expression des </a:t>
            </a:r>
            <a:r>
              <a:rPr lang="fr-FR" sz="3500" u="sng" dirty="0">
                <a:solidFill>
                  <a:srgbClr val="F9FAFD"/>
                </a:solidFill>
                <a:latin typeface="Glacial Indifference" panose="020B0604020202020204" charset="0"/>
              </a:rPr>
              <a:t>formes vernaculaires, parfois même populaires</a:t>
            </a:r>
            <a:r>
              <a:rPr lang="fr-FR" sz="3500" dirty="0">
                <a:solidFill>
                  <a:srgbClr val="F9FAFD"/>
                </a:solidFill>
                <a:latin typeface="Glacial Indifference" panose="020B0604020202020204" charset="0"/>
              </a:rPr>
              <a:t>. Tel est le cas au tournant du siècle, avec les caf’ conc’ et les cabarets […] ou les comiques troupiers ; aux alentours de la guerre de 40, avec l’accent parigot de Maurice Chevalier ; et plus récemment, avec une grande liberté de ton chez Brassens, des éléments de syntaxe populaire chez Renaud, ou une langue délibérément provocatrice dans certains textes de trap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Cinéma</a:t>
            </a:r>
            <a:r>
              <a:rPr lang="fr-FR" sz="3500" dirty="0">
                <a:solidFill>
                  <a:srgbClr val="F9FAFD"/>
                </a:solidFill>
                <a:latin typeface="Glacial Indifference" panose="020B0604020202020204" charset="0"/>
              </a:rPr>
              <a:t> → là aussi, « de nombreux scénarios, souvent établis à partir des romans cités […], laissent entendre du </a:t>
            </a:r>
            <a:r>
              <a:rPr lang="fr-FR" sz="3500" u="sng" dirty="0">
                <a:solidFill>
                  <a:srgbClr val="F9FAFD"/>
                </a:solidFill>
                <a:latin typeface="Glacial Indifference" panose="020B0604020202020204" charset="0"/>
              </a:rPr>
              <a:t>vernaculaire</a:t>
            </a:r>
            <a:r>
              <a:rPr lang="fr-FR" sz="3500" dirty="0">
                <a:solidFill>
                  <a:srgbClr val="F9FAFD"/>
                </a:solidFill>
                <a:latin typeface="Glacial Indifference" panose="020B0604020202020204" charset="0"/>
              </a:rPr>
              <a:t>, des accents de gens du peuple ». Et d’ailleurs fréquemment les </a:t>
            </a:r>
            <a:r>
              <a:rPr lang="fr-FR" sz="3500" u="sng" dirty="0">
                <a:solidFill>
                  <a:srgbClr val="F9FAFD"/>
                </a:solidFill>
                <a:latin typeface="Glacial Indifference" panose="020B0604020202020204" charset="0"/>
              </a:rPr>
              <a:t>scénaristes</a:t>
            </a:r>
            <a:r>
              <a:rPr lang="fr-FR" sz="3500" dirty="0">
                <a:solidFill>
                  <a:srgbClr val="F9FAFD"/>
                </a:solidFill>
                <a:latin typeface="Glacial Indifference" panose="020B0604020202020204" charset="0"/>
              </a:rPr>
              <a:t> sont « eux-mêmes familiers de l’argot ».</a:t>
            </a:r>
          </a:p>
          <a:p>
            <a:pPr marL="0" lvl="1" algn="just">
              <a:spcBef>
                <a:spcPct val="0"/>
              </a:spcBef>
              <a:spcAft>
                <a:spcPts val="2400"/>
              </a:spcAft>
              <a:defRPr/>
            </a:pPr>
            <a:r>
              <a:rPr lang="fr-FR" sz="3500" dirty="0">
                <a:solidFill>
                  <a:srgbClr val="F9FAFD"/>
                </a:solidFill>
                <a:latin typeface="Glacial Indifference" panose="020B0604020202020204" charset="0"/>
              </a:rPr>
              <a:t>Par contre, le </a:t>
            </a:r>
            <a:r>
              <a:rPr lang="fr-FR" sz="3500" u="sng" dirty="0">
                <a:solidFill>
                  <a:srgbClr val="F9FAFD"/>
                </a:solidFill>
                <a:latin typeface="Glacial Indifference" panose="020B0604020202020204" charset="0"/>
              </a:rPr>
              <a:t>théâtre</a:t>
            </a:r>
            <a:r>
              <a:rPr lang="fr-FR" sz="3500" dirty="0">
                <a:solidFill>
                  <a:srgbClr val="F9FAFD"/>
                </a:solidFill>
                <a:latin typeface="Glacial Indifference" panose="020B0604020202020204" charset="0"/>
              </a:rPr>
              <a:t> n’offre </a:t>
            </a:r>
            <a:r>
              <a:rPr lang="fr-FR" sz="3500" u="sng" dirty="0">
                <a:solidFill>
                  <a:srgbClr val="F9FAFD"/>
                </a:solidFill>
                <a:latin typeface="Glacial Indifference" panose="020B0604020202020204" charset="0"/>
              </a:rPr>
              <a:t>pas</a:t>
            </a:r>
            <a:r>
              <a:rPr lang="fr-FR" sz="3500" dirty="0">
                <a:solidFill>
                  <a:srgbClr val="F9FAFD"/>
                </a:solidFill>
                <a:latin typeface="Glacial Indifference" panose="020B0604020202020204" charset="0"/>
              </a:rPr>
              <a:t>, au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a:t>
            </a:r>
            <a:r>
              <a:rPr lang="fr-FR" sz="3500" u="sng" dirty="0">
                <a:solidFill>
                  <a:srgbClr val="F9FAFD"/>
                </a:solidFill>
                <a:latin typeface="Glacial Indifference" panose="020B0604020202020204" charset="0"/>
              </a:rPr>
              <a:t>un éventail linguistique pareil</a:t>
            </a:r>
            <a:r>
              <a:rPr lang="fr-FR" sz="3500" dirty="0">
                <a:solidFill>
                  <a:srgbClr val="F9FAFD"/>
                </a:solidFill>
                <a:latin typeface="Glacial Indifference" panose="020B0604020202020204" charset="0"/>
              </a:rPr>
              <a:t>.</a:t>
            </a:r>
          </a:p>
          <a:p>
            <a:pPr marL="0" lvl="1" algn="r">
              <a:spcBef>
                <a:spcPct val="0"/>
              </a:spcBef>
              <a:spcAft>
                <a:spcPts val="6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652.</a:t>
            </a:r>
          </a:p>
        </p:txBody>
      </p:sp>
    </p:spTree>
    <p:extLst>
      <p:ext uri="{BB962C8B-B14F-4D97-AF65-F5344CB8AC3E}">
        <p14:creationId xmlns:p14="http://schemas.microsoft.com/office/powerpoint/2010/main" val="40332135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48805"/>
            <a:ext cx="16383000" cy="8271495"/>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langue des médias et de la communication : chansons, cinéma, presse et pub</a:t>
            </a:r>
          </a:p>
          <a:p>
            <a:pPr marL="0" lvl="1" algn="just">
              <a:lnSpc>
                <a:spcPct val="110000"/>
              </a:lnSpc>
              <a:spcBef>
                <a:spcPct val="0"/>
              </a:spcBef>
              <a:defRPr/>
            </a:pPr>
            <a:r>
              <a:rPr lang="fr-FR" sz="3500" u="sng" dirty="0">
                <a:solidFill>
                  <a:srgbClr val="F9FAFD"/>
                </a:solidFill>
                <a:latin typeface="Glacial Indifference" panose="020B0604020202020204" charset="0"/>
              </a:rPr>
              <a:t>Presse</a:t>
            </a:r>
            <a:r>
              <a:rPr lang="fr-FR" sz="3500" dirty="0">
                <a:solidFill>
                  <a:srgbClr val="F9FAFD"/>
                </a:solidFill>
                <a:latin typeface="Glacial Indifference" panose="020B0604020202020204" charset="0"/>
              </a:rPr>
              <a:t> → il existe toute une catégorie « qui se fait un genre d’une </a:t>
            </a:r>
            <a:r>
              <a:rPr lang="fr-FR" sz="3500" u="sng" dirty="0">
                <a:solidFill>
                  <a:srgbClr val="F9FAFD"/>
                </a:solidFill>
                <a:latin typeface="Glacial Indifference" panose="020B0604020202020204" charset="0"/>
              </a:rPr>
              <a:t>écriture relâchée</a:t>
            </a:r>
            <a:r>
              <a:rPr lang="fr-FR" sz="3500" dirty="0">
                <a:solidFill>
                  <a:srgbClr val="F9FAFD"/>
                </a:solidFill>
                <a:latin typeface="Glacial Indifference" panose="020B0604020202020204" charset="0"/>
              </a:rPr>
              <a:t>, comme </a:t>
            </a:r>
            <a:r>
              <a:rPr lang="fr-FR" sz="3500" i="1" dirty="0">
                <a:solidFill>
                  <a:srgbClr val="F9FAFD"/>
                </a:solidFill>
                <a:latin typeface="Glacial Indifference" panose="020B0604020202020204" charset="0"/>
              </a:rPr>
              <a:t>Charlie Hebdo</a:t>
            </a:r>
            <a:r>
              <a:rPr lang="fr-FR" sz="3500" dirty="0">
                <a:solidFill>
                  <a:srgbClr val="F9FAFD"/>
                </a:solidFill>
                <a:latin typeface="Glacial Indifference" panose="020B0604020202020204" charset="0"/>
              </a:rPr>
              <a:t> ou </a:t>
            </a:r>
            <a:r>
              <a:rPr lang="fr-FR" sz="3500" i="1" dirty="0">
                <a:solidFill>
                  <a:srgbClr val="F9FAFD"/>
                </a:solidFill>
                <a:latin typeface="Glacial Indifference" panose="020B0604020202020204" charset="0"/>
              </a:rPr>
              <a:t>Le Canard enchaîné</a:t>
            </a:r>
            <a:r>
              <a:rPr lang="fr-FR" sz="3500" dirty="0">
                <a:solidFill>
                  <a:srgbClr val="F9FAFD"/>
                </a:solidFill>
                <a:latin typeface="Glacial Indifference" panose="020B0604020202020204" charset="0"/>
              </a:rPr>
              <a:t>, qui y ajoute les jeux de mots », une catégorie qui, avec son style communicatif très particulier « qui n’est </a:t>
            </a:r>
            <a:r>
              <a:rPr lang="fr-FR" sz="3500" u="sng" dirty="0">
                <a:solidFill>
                  <a:srgbClr val="F9FAFD"/>
                </a:solidFill>
                <a:latin typeface="Glacial Indifference" panose="020B0604020202020204" charset="0"/>
              </a:rPr>
              <a:t>ni de l’écrit ni de l’oral</a:t>
            </a:r>
            <a:r>
              <a:rPr lang="fr-FR" sz="3500" dirty="0">
                <a:solidFill>
                  <a:srgbClr val="F9FAFD"/>
                </a:solidFill>
                <a:latin typeface="Glacial Indifference" panose="020B0604020202020204" charset="0"/>
              </a:rPr>
              <a:t>, […] contribue sans doute à troubler la distinction entre ces deux ordres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Publicité</a:t>
            </a:r>
            <a:r>
              <a:rPr lang="fr-FR" sz="3500" dirty="0">
                <a:solidFill>
                  <a:srgbClr val="F9FAFD"/>
                </a:solidFill>
                <a:latin typeface="Glacial Indifference" panose="020B0604020202020204" charset="0"/>
              </a:rPr>
              <a:t> → c’est surtout la « publicité écrite » qui fournit « des </a:t>
            </a:r>
            <a:r>
              <a:rPr lang="fr-FR" sz="3500" u="sng" dirty="0">
                <a:solidFill>
                  <a:srgbClr val="F9FAFD"/>
                </a:solidFill>
                <a:latin typeface="Glacial Indifference" panose="020B0604020202020204" charset="0"/>
              </a:rPr>
              <a:t>séquences qui n’auraient pu se trouver écrites auparavant</a:t>
            </a:r>
            <a:r>
              <a:rPr lang="fr-FR" sz="3500" dirty="0">
                <a:solidFill>
                  <a:srgbClr val="F9FAFD"/>
                </a:solidFill>
                <a:latin typeface="Glacial Indifference" panose="020B0604020202020204" charset="0"/>
              </a:rPr>
              <a:t> »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Exemples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 </a:t>
            </a:r>
            <a:r>
              <a:rPr lang="fr-FR" sz="3500" i="1" dirty="0">
                <a:solidFill>
                  <a:srgbClr val="F9FAFD"/>
                </a:solidFill>
                <a:latin typeface="Glacial Indifference" panose="020B0604020202020204" charset="0"/>
              </a:rPr>
              <a:t>chiants comme la pluie, les annuaires ?</a:t>
            </a:r>
            <a:r>
              <a:rPr lang="fr-FR" sz="3500" dirty="0">
                <a:solidFill>
                  <a:srgbClr val="F9FAFD"/>
                </a:solidFill>
                <a:latin typeface="Glacial Indifference" panose="020B0604020202020204" charset="0"/>
              </a:rPr>
              <a:t> (affiche de La Poste, 1993)</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 </a:t>
            </a:r>
            <a:r>
              <a:rPr lang="fr-FR" sz="3500" i="1" dirty="0">
                <a:solidFill>
                  <a:srgbClr val="F9FAFD"/>
                </a:solidFill>
                <a:latin typeface="Glacial Indifference" panose="020B0604020202020204" charset="0"/>
              </a:rPr>
              <a:t>nos conseils c’est pas des salades </a:t>
            </a:r>
            <a:r>
              <a:rPr lang="fr-FR" sz="3500" dirty="0">
                <a:solidFill>
                  <a:srgbClr val="F9FAFD"/>
                </a:solidFill>
                <a:latin typeface="Glacial Indifference" panose="020B0604020202020204" charset="0"/>
              </a:rPr>
              <a:t>(affiche des hypermarchés U, 1996)</a:t>
            </a:r>
          </a:p>
          <a:p>
            <a:pPr marL="0" lvl="1" algn="r">
              <a:spcBef>
                <a:spcPct val="0"/>
              </a:spcBef>
              <a:spcAft>
                <a:spcPts val="6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652.</a:t>
            </a:r>
          </a:p>
        </p:txBody>
      </p:sp>
    </p:spTree>
    <p:extLst>
      <p:ext uri="{BB962C8B-B14F-4D97-AF65-F5344CB8AC3E}">
        <p14:creationId xmlns:p14="http://schemas.microsoft.com/office/powerpoint/2010/main" val="371560260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190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409700"/>
            <a:ext cx="16535400" cy="8776762"/>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Le verlan</a:t>
            </a:r>
            <a:endParaRPr lang="fr-FR" sz="3500" dirty="0">
              <a:solidFill>
                <a:srgbClr val="F9FAFD"/>
              </a:solidFill>
              <a:latin typeface="Glacial Indifference" panose="020B0604020202020204" charset="0"/>
            </a:endParaRPr>
          </a:p>
          <a:p>
            <a:pPr marL="0" lvl="1" algn="just">
              <a:spcBef>
                <a:spcPct val="0"/>
              </a:spcBef>
              <a:spcAft>
                <a:spcPts val="1200"/>
              </a:spcAft>
              <a:defRPr/>
            </a:pPr>
            <a:r>
              <a:rPr lang="fr-FR" sz="3500" dirty="0">
                <a:solidFill>
                  <a:srgbClr val="F9FAFD"/>
                </a:solidFill>
                <a:latin typeface="Glacial Indifference" panose="020B0604020202020204" charset="0"/>
              </a:rPr>
              <a:t>« </a:t>
            </a:r>
            <a:r>
              <a:rPr lang="fr-FR" sz="3500" b="1" u="sng" dirty="0">
                <a:solidFill>
                  <a:srgbClr val="F9FAFD"/>
                </a:solidFill>
                <a:latin typeface="Glacial Indifference" panose="020B0604020202020204" charset="0"/>
              </a:rPr>
              <a:t>Verlan</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nom masculin</a:t>
            </a: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Forme de langage argotique consistant à inverser l'ordre des syllabes ou des phonèmes d'un mot. </a:t>
            </a:r>
          </a:p>
          <a:p>
            <a:pPr marL="0" lvl="1" algn="just">
              <a:lnSpc>
                <a:spcPct val="110000"/>
              </a:lnSpc>
              <a:spcBef>
                <a:spcPct val="0"/>
              </a:spcBef>
              <a:defRPr/>
            </a:pPr>
            <a:r>
              <a:rPr lang="fr-FR" sz="3400" i="1" dirty="0">
                <a:solidFill>
                  <a:srgbClr val="F9FAFD"/>
                </a:solidFill>
                <a:latin typeface="Glacial Indifference" panose="020B0604020202020204" charset="0"/>
              </a:rPr>
              <a:t>Hist.</a:t>
            </a:r>
            <a:r>
              <a:rPr lang="fr-FR" sz="3400" dirty="0">
                <a:solidFill>
                  <a:srgbClr val="F9FAFD"/>
                </a:solidFill>
                <a:latin typeface="Glacial Indifference" panose="020B0604020202020204" charset="0"/>
              </a:rPr>
              <a:t> Selon le dictionnaire de l'argot (Larousse), le verlan trouverait ses origines dans le roman d'Auguste Le Breton* </a:t>
            </a:r>
            <a:r>
              <a:rPr lang="fr-FR" sz="3400" i="1" u="sng" dirty="0">
                <a:solidFill>
                  <a:srgbClr val="F9FAFD"/>
                </a:solidFill>
                <a:latin typeface="Glacial Indifference" panose="020B0604020202020204" charset="0"/>
              </a:rPr>
              <a:t>Du rififi chez les hommes</a:t>
            </a:r>
            <a:r>
              <a:rPr lang="fr-FR" sz="3400" dirty="0">
                <a:solidFill>
                  <a:srgbClr val="F9FAFD"/>
                </a:solidFill>
                <a:latin typeface="Glacial Indifference" panose="020B0604020202020204" charset="0"/>
              </a:rPr>
              <a:t>, paru en 1954. Il était alors orthographié "verlen" ou "vers-l'en" pour s'imposer par la suite avec l'orthographe actuelle "verlan". Le verlan s'est véritablement popularisé dans les années 70-80 grâce notamment aux chansons de Renaud et aux bandes dessinés de Frank Margerin […], Tramber et Jano […] et autres ».</a:t>
            </a:r>
            <a:endParaRPr lang="fr-FR" sz="3300" dirty="0">
              <a:solidFill>
                <a:srgbClr val="F9FAFD"/>
              </a:solidFill>
              <a:latin typeface="Glacial Indifference" panose="020B0604020202020204" charset="0"/>
            </a:endParaRPr>
          </a:p>
          <a:p>
            <a:pPr marL="0" lvl="1" algn="r">
              <a:lnSpc>
                <a:spcPct val="110000"/>
              </a:lnSpc>
              <a:spcBef>
                <a:spcPct val="0"/>
              </a:spcBef>
              <a:defRPr/>
            </a:pPr>
            <a:r>
              <a:rPr lang="fr-FR" sz="3000" i="1" dirty="0">
                <a:solidFill>
                  <a:srgbClr val="F9FAFD"/>
                </a:solidFill>
                <a:latin typeface="Glacial Indifference" panose="020B0604020202020204" charset="0"/>
              </a:rPr>
              <a:t>Le Dictionnaire de la Zone. Tout l'argot des banlieues</a:t>
            </a:r>
          </a:p>
          <a:p>
            <a:pPr marL="0" lvl="1" algn="just">
              <a:lnSpc>
                <a:spcPct val="110000"/>
              </a:lnSpc>
              <a:spcBef>
                <a:spcPct val="0"/>
              </a:spcBef>
              <a:defRPr/>
            </a:pPr>
            <a:endParaRPr lang="fr-FR" sz="3400" i="1" dirty="0">
              <a:solidFill>
                <a:srgbClr val="F9FAFD"/>
              </a:solidFill>
              <a:latin typeface="Glacial Indifference" panose="020B0604020202020204" charset="0"/>
            </a:endParaRPr>
          </a:p>
          <a:p>
            <a:pPr marL="0" lvl="1" algn="just">
              <a:lnSpc>
                <a:spcPct val="110000"/>
              </a:lnSpc>
              <a:spcBef>
                <a:spcPct val="0"/>
              </a:spcBef>
              <a:defRPr/>
            </a:pPr>
            <a:r>
              <a:rPr lang="fr-FR" sz="3400" dirty="0">
                <a:solidFill>
                  <a:srgbClr val="F9FAFD"/>
                </a:solidFill>
                <a:latin typeface="Glacial Indifference" panose="020B0604020202020204" charset="0"/>
              </a:rPr>
              <a:t>* Écrivain français parmi les plus célèbres, connu pour avoir </a:t>
            </a:r>
            <a:r>
              <a:rPr lang="fr-FR" sz="3400" u="sng" dirty="0">
                <a:solidFill>
                  <a:srgbClr val="F9FAFD"/>
                </a:solidFill>
                <a:latin typeface="Glacial Indifference" panose="020B0604020202020204" charset="0"/>
              </a:rPr>
              <a:t>inventé le mot </a:t>
            </a:r>
            <a:r>
              <a:rPr lang="fr-FR" sz="3400" i="1" u="sng" dirty="0">
                <a:solidFill>
                  <a:srgbClr val="F9FAFD"/>
                </a:solidFill>
                <a:latin typeface="Glacial Indifference" panose="020B0604020202020204" charset="0"/>
              </a:rPr>
              <a:t>rififi</a:t>
            </a:r>
            <a:r>
              <a:rPr lang="fr-FR" sz="3400" dirty="0">
                <a:solidFill>
                  <a:srgbClr val="F9FAFD"/>
                </a:solidFill>
                <a:latin typeface="Glacial Indifference" panose="020B0604020202020204" charset="0"/>
              </a:rPr>
              <a:t> et </a:t>
            </a:r>
            <a:r>
              <a:rPr lang="fr-FR" sz="3400" u="sng" dirty="0">
                <a:solidFill>
                  <a:srgbClr val="F9FAFD"/>
                </a:solidFill>
                <a:latin typeface="Glacial Indifference" panose="020B0604020202020204" charset="0"/>
              </a:rPr>
              <a:t>introduit celui de </a:t>
            </a:r>
            <a:r>
              <a:rPr lang="fr-FR" sz="3400" i="1" u="sng" dirty="0">
                <a:solidFill>
                  <a:srgbClr val="F9FAFD"/>
                </a:solidFill>
                <a:latin typeface="Glacial Indifference" panose="020B0604020202020204" charset="0"/>
              </a:rPr>
              <a:t>verlan</a:t>
            </a:r>
            <a:r>
              <a:rPr lang="fr-FR" sz="3400" dirty="0">
                <a:solidFill>
                  <a:srgbClr val="F9FAFD"/>
                </a:solidFill>
                <a:latin typeface="Glacial Indifference" panose="020B0604020202020204" charset="0"/>
              </a:rPr>
              <a:t>. Auteur de nombreux polars et de quelques ouvrages sur l'argot.</a:t>
            </a:r>
          </a:p>
        </p:txBody>
      </p:sp>
    </p:spTree>
    <p:extLst>
      <p:ext uri="{BB962C8B-B14F-4D97-AF65-F5344CB8AC3E}">
        <p14:creationId xmlns:p14="http://schemas.microsoft.com/office/powerpoint/2010/main" val="331367011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034986"/>
            <a:ext cx="16268700" cy="5855449"/>
          </a:xfrm>
          <a:prstGeom prst="rect">
            <a:avLst/>
          </a:prstGeom>
        </p:spPr>
        <p:txBody>
          <a:bodyPr wrap="square" lIns="0" tIns="0" rIns="0" bIns="0" rtlCol="0" anchor="t">
            <a:spAutoFit/>
          </a:bodyPr>
          <a:lstStyle/>
          <a:p>
            <a:pPr marL="0" lvl="1" algn="just">
              <a:spcBef>
                <a:spcPct val="0"/>
              </a:spcBef>
              <a:spcAft>
                <a:spcPts val="4200"/>
              </a:spcAft>
              <a:defRPr/>
            </a:pPr>
            <a:r>
              <a:rPr lang="fr-FR" sz="3600" u="sng" dirty="0">
                <a:solidFill>
                  <a:srgbClr val="F9FAFD"/>
                </a:solidFill>
                <a:latin typeface="Glacial Indifference" panose="020B0604020202020204" charset="0"/>
              </a:rPr>
              <a:t>Le verlan</a:t>
            </a: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 L'arrivée du </a:t>
            </a:r>
            <a:r>
              <a:rPr lang="fr-FR" sz="3500" u="sng" dirty="0">
                <a:solidFill>
                  <a:srgbClr val="F9FAFD"/>
                </a:solidFill>
                <a:latin typeface="Glacial Indifference" panose="020B0604020202020204" charset="0"/>
              </a:rPr>
              <a:t>rap</a:t>
            </a:r>
            <a:r>
              <a:rPr lang="fr-FR" sz="3500" dirty="0">
                <a:solidFill>
                  <a:srgbClr val="F9FAFD"/>
                </a:solidFill>
                <a:latin typeface="Glacial Indifference" panose="020B0604020202020204" charset="0"/>
              </a:rPr>
              <a:t> français à la fin des années 80, début 90 a véritablement </a:t>
            </a:r>
            <a:r>
              <a:rPr lang="fr-FR" sz="3500" u="sng" dirty="0">
                <a:solidFill>
                  <a:srgbClr val="F9FAFD"/>
                </a:solidFill>
                <a:latin typeface="Glacial Indifference" panose="020B0604020202020204" charset="0"/>
              </a:rPr>
              <a:t>systématisé l'emploi du verlan</a:t>
            </a:r>
            <a:r>
              <a:rPr lang="fr-FR" sz="3500" dirty="0">
                <a:solidFill>
                  <a:srgbClr val="F9FAFD"/>
                </a:solidFill>
                <a:latin typeface="Glacial Indifference" panose="020B0604020202020204" charset="0"/>
              </a:rPr>
              <a:t> chez les jeunes en y introduisant certaines nouveautés comme l'emploi des mots monosyllabiques (</a:t>
            </a:r>
            <a:r>
              <a:rPr lang="fr-FR" sz="3500" i="1" dirty="0">
                <a:solidFill>
                  <a:srgbClr val="F9FAFD"/>
                </a:solidFill>
                <a:latin typeface="Glacial Indifference" panose="020B0604020202020204" charset="0"/>
              </a:rPr>
              <a:t>pas</a:t>
            </a:r>
            <a:r>
              <a:rPr lang="fr-FR" sz="3500" dirty="0">
                <a:solidFill>
                  <a:srgbClr val="F9FAFD"/>
                </a:solidFill>
                <a:latin typeface="Glacial Indifference" panose="020B0604020202020204" charset="0"/>
              </a:rPr>
              <a:t> → </a:t>
            </a:r>
            <a:r>
              <a:rPr lang="fr-FR" sz="3500" i="1" dirty="0">
                <a:solidFill>
                  <a:srgbClr val="F9FAFD"/>
                </a:solidFill>
                <a:latin typeface="Glacial Indifference" panose="020B0604020202020204" charset="0"/>
              </a:rPr>
              <a:t>ap</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vie </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ive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là </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al</a:t>
            </a:r>
            <a:r>
              <a:rPr lang="fr-FR" sz="3500" dirty="0">
                <a:solidFill>
                  <a:srgbClr val="F9FAFD"/>
                </a:solidFill>
                <a:latin typeface="Glacial Indifference" panose="020B0604020202020204" charset="0"/>
              </a:rPr>
              <a:t>…) et le verlan du verlan aussi appelé </a:t>
            </a:r>
            <a:r>
              <a:rPr lang="fr-FR" sz="3500" i="1" dirty="0">
                <a:solidFill>
                  <a:srgbClr val="F9FAFD"/>
                </a:solidFill>
                <a:latin typeface="Glacial Indifference" panose="020B0604020202020204" charset="0"/>
              </a:rPr>
              <a:t>veul</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keuf </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feukeu</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beur</a:t>
            </a:r>
            <a:r>
              <a:rPr lang="fr-FR" sz="3500" dirty="0">
                <a:solidFill>
                  <a:srgbClr val="F9FAFD"/>
                </a:solidFill>
                <a:latin typeface="Glacial Indifference" panose="020B0604020202020204" charset="0"/>
              </a:rPr>
              <a:t> → </a:t>
            </a:r>
            <a:r>
              <a:rPr lang="fr-FR" sz="3500" i="1" dirty="0">
                <a:solidFill>
                  <a:srgbClr val="F9FAFD"/>
                </a:solidFill>
                <a:latin typeface="Glacial Indifference" panose="020B0604020202020204" charset="0"/>
              </a:rPr>
              <a:t>rebeu</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meuf </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feumeu</a:t>
            </a:r>
            <a:r>
              <a:rPr lang="fr-FR" sz="3500" dirty="0">
                <a:solidFill>
                  <a:srgbClr val="F9FAFD"/>
                </a:solidFill>
                <a:latin typeface="Glacial Indifference" panose="020B0604020202020204" charset="0"/>
              </a:rPr>
              <a:t>…).</a:t>
            </a:r>
          </a:p>
          <a:p>
            <a:pPr marL="0" lvl="1" algn="just">
              <a:lnSpc>
                <a:spcPct val="110000"/>
              </a:lnSpc>
              <a:spcBef>
                <a:spcPct val="0"/>
              </a:spcBef>
              <a:defRPr/>
            </a:pPr>
            <a:r>
              <a:rPr lang="fr-FR" sz="3500" dirty="0">
                <a:solidFill>
                  <a:srgbClr val="F9FAFD"/>
                </a:solidFill>
                <a:latin typeface="Glacial Indifference" panose="020B0604020202020204" charset="0"/>
              </a:rPr>
              <a:t>Aujourd'hui son emploi s'est tellement généralisé que certaines personnes ne savent même plus qu'elles emploient des mots verlans ou sont incapables d'en retrouver la racine ».</a:t>
            </a:r>
          </a:p>
          <a:p>
            <a:pPr marL="0" lvl="1" algn="r">
              <a:spcBef>
                <a:spcPct val="0"/>
              </a:spcBef>
              <a:defRPr/>
            </a:pPr>
            <a:r>
              <a:rPr lang="fr-FR" sz="3000" i="1" dirty="0">
                <a:solidFill>
                  <a:srgbClr val="F9FAFD"/>
                </a:solidFill>
                <a:latin typeface="Glacial Indifference" panose="020B0604020202020204" charset="0"/>
              </a:rPr>
              <a:t>Le Dictionnaire de la Zone. Tout l'argot des banlieues</a:t>
            </a:r>
          </a:p>
        </p:txBody>
      </p:sp>
    </p:spTree>
    <p:extLst>
      <p:ext uri="{BB962C8B-B14F-4D97-AF65-F5344CB8AC3E}">
        <p14:creationId xmlns:p14="http://schemas.microsoft.com/office/powerpoint/2010/main" val="225823354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509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866900"/>
            <a:ext cx="16535400" cy="7940635"/>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Le verlan</a:t>
            </a:r>
            <a:r>
              <a:rPr lang="fr-FR" sz="3600" dirty="0">
                <a:solidFill>
                  <a:srgbClr val="F9FAFD"/>
                </a:solidFill>
                <a:latin typeface="Glacial Indifference" panose="020B0604020202020204" charset="0"/>
              </a:rPr>
              <a:t> — exemples communs</a:t>
            </a:r>
          </a:p>
          <a:p>
            <a:pPr marL="0" lvl="1" algn="just">
              <a:lnSpc>
                <a:spcPct val="110000"/>
              </a:lnSpc>
              <a:spcBef>
                <a:spcPct val="0"/>
              </a:spcBef>
              <a:defRPr/>
            </a:pPr>
            <a:r>
              <a:rPr lang="fr-FR" sz="3500" dirty="0">
                <a:solidFill>
                  <a:srgbClr val="F9FAFD"/>
                </a:solidFill>
                <a:latin typeface="Glacial Indifference" panose="020B0604020202020204" charset="0"/>
              </a:rPr>
              <a:t>femme → meuf </a:t>
            </a:r>
          </a:p>
          <a:p>
            <a:pPr marL="0" lvl="1" algn="just">
              <a:lnSpc>
                <a:spcPct val="110000"/>
              </a:lnSpc>
              <a:spcBef>
                <a:spcPct val="0"/>
              </a:spcBef>
              <a:defRPr/>
            </a:pPr>
            <a:r>
              <a:rPr lang="fr-FR" sz="3500" dirty="0">
                <a:solidFill>
                  <a:srgbClr val="F9FAFD"/>
                </a:solidFill>
                <a:latin typeface="Glacial Indifference" panose="020B0604020202020204" charset="0"/>
              </a:rPr>
              <a:t>mec → keum, keumé </a:t>
            </a:r>
          </a:p>
          <a:p>
            <a:pPr marL="0" lvl="1" algn="just">
              <a:lnSpc>
                <a:spcPct val="110000"/>
              </a:lnSpc>
              <a:spcBef>
                <a:spcPct val="0"/>
              </a:spcBef>
              <a:defRPr/>
            </a:pPr>
            <a:r>
              <a:rPr lang="fr-FR" sz="3500" dirty="0">
                <a:solidFill>
                  <a:srgbClr val="F9FAFD"/>
                </a:solidFill>
                <a:latin typeface="Glacial Indifference" panose="020B0604020202020204" charset="0"/>
              </a:rPr>
              <a:t>frère → reuf, reufré </a:t>
            </a:r>
          </a:p>
          <a:p>
            <a:pPr marL="0" lvl="1" algn="just">
              <a:lnSpc>
                <a:spcPct val="110000"/>
              </a:lnSpc>
              <a:spcBef>
                <a:spcPct val="0"/>
              </a:spcBef>
              <a:defRPr/>
            </a:pPr>
            <a:r>
              <a:rPr lang="fr-FR" sz="3500" dirty="0">
                <a:solidFill>
                  <a:srgbClr val="F9FAFD"/>
                </a:solidFill>
                <a:latin typeface="Glacial Indifference" panose="020B0604020202020204" charset="0"/>
              </a:rPr>
              <a:t>sœur → reusse, reuss, reusseu </a:t>
            </a:r>
          </a:p>
          <a:p>
            <a:pPr marL="0" lvl="1" algn="just">
              <a:lnSpc>
                <a:spcPct val="110000"/>
              </a:lnSpc>
              <a:spcBef>
                <a:spcPct val="0"/>
              </a:spcBef>
              <a:defRPr/>
            </a:pPr>
            <a:r>
              <a:rPr lang="fr-FR" sz="3500" dirty="0">
                <a:solidFill>
                  <a:srgbClr val="F9FAFD"/>
                </a:solidFill>
                <a:latin typeface="Glacial Indifference" panose="020B0604020202020204" charset="0"/>
              </a:rPr>
              <a:t>mère → reum </a:t>
            </a:r>
          </a:p>
          <a:p>
            <a:pPr marL="0" lvl="1" algn="just">
              <a:lnSpc>
                <a:spcPct val="110000"/>
              </a:lnSpc>
              <a:spcBef>
                <a:spcPct val="0"/>
              </a:spcBef>
              <a:defRPr/>
            </a:pPr>
            <a:r>
              <a:rPr lang="fr-FR" sz="3500" dirty="0">
                <a:solidFill>
                  <a:srgbClr val="F9FAFD"/>
                </a:solidFill>
                <a:latin typeface="Glacial Indifference" panose="020B0604020202020204" charset="0"/>
              </a:rPr>
              <a:t>père → reup </a:t>
            </a:r>
          </a:p>
          <a:p>
            <a:pPr marL="0" lvl="1" algn="just">
              <a:lnSpc>
                <a:spcPct val="110000"/>
              </a:lnSpc>
              <a:spcBef>
                <a:spcPct val="0"/>
              </a:spcBef>
              <a:defRPr/>
            </a:pPr>
            <a:r>
              <a:rPr lang="fr-FR" sz="3500" dirty="0">
                <a:solidFill>
                  <a:srgbClr val="F9FAFD"/>
                </a:solidFill>
                <a:latin typeface="Glacial Indifference" panose="020B0604020202020204" charset="0"/>
              </a:rPr>
              <a:t>moi → wam / oim </a:t>
            </a:r>
          </a:p>
          <a:p>
            <a:pPr marL="0" lvl="1" algn="just">
              <a:lnSpc>
                <a:spcPct val="110000"/>
              </a:lnSpc>
              <a:spcBef>
                <a:spcPct val="0"/>
              </a:spcBef>
              <a:defRPr/>
            </a:pPr>
            <a:r>
              <a:rPr lang="fr-FR" sz="3500" dirty="0">
                <a:solidFill>
                  <a:srgbClr val="F9FAFD"/>
                </a:solidFill>
                <a:latin typeface="Glacial Indifference" panose="020B0604020202020204" charset="0"/>
              </a:rPr>
              <a:t>fête → teuf</a:t>
            </a:r>
          </a:p>
          <a:p>
            <a:pPr marL="0" lvl="1" algn="just">
              <a:lnSpc>
                <a:spcPct val="110000"/>
              </a:lnSpc>
              <a:spcBef>
                <a:spcPct val="0"/>
              </a:spcBef>
              <a:defRPr/>
            </a:pPr>
            <a:r>
              <a:rPr lang="fr-FR" sz="3500" dirty="0">
                <a:solidFill>
                  <a:srgbClr val="F9FAFD"/>
                </a:solidFill>
                <a:latin typeface="Glacial Indifference" panose="020B0604020202020204" charset="0"/>
              </a:rPr>
              <a:t>cité → téci </a:t>
            </a:r>
          </a:p>
          <a:p>
            <a:pPr marL="0" lvl="1" algn="just">
              <a:lnSpc>
                <a:spcPct val="110000"/>
              </a:lnSpc>
              <a:spcBef>
                <a:spcPct val="0"/>
              </a:spcBef>
              <a:defRPr/>
            </a:pPr>
            <a:r>
              <a:rPr lang="fr-FR" sz="3500" dirty="0">
                <a:solidFill>
                  <a:srgbClr val="F9FAFD"/>
                </a:solidFill>
                <a:latin typeface="Glacial Indifference" panose="020B0604020202020204" charset="0"/>
              </a:rPr>
              <a:t>thune → neuthu </a:t>
            </a:r>
          </a:p>
          <a:p>
            <a:pPr marL="0" lvl="1" algn="just">
              <a:spcBef>
                <a:spcPct val="0"/>
              </a:spcBef>
              <a:defRPr/>
            </a:pPr>
            <a:endParaRPr lang="fr-FR" sz="3500" dirty="0">
              <a:solidFill>
                <a:srgbClr val="F9FAFD"/>
              </a:solidFill>
              <a:latin typeface="Glacial Indifference" panose="020B0604020202020204" charset="0"/>
            </a:endParaRPr>
          </a:p>
          <a:p>
            <a:pPr marL="0" lvl="1" algn="just">
              <a:spcBef>
                <a:spcPct val="0"/>
              </a:spcBef>
              <a:defRPr/>
            </a:pPr>
            <a:r>
              <a:rPr lang="fr-FR" sz="3500" dirty="0">
                <a:solidFill>
                  <a:srgbClr val="F9FAFD"/>
                </a:solidFill>
                <a:latin typeface="Glacial Indifference" panose="020B0604020202020204" charset="0"/>
              </a:rPr>
              <a:t>Chanson de référence → </a:t>
            </a:r>
            <a:r>
              <a:rPr lang="fr-FR" sz="3500" i="1" dirty="0">
                <a:solidFill>
                  <a:srgbClr val="F9FAFD"/>
                </a:solidFill>
                <a:latin typeface="Glacial Indifference" panose="020B0604020202020204" charset="0"/>
              </a:rPr>
              <a:t>Laisse béton </a:t>
            </a:r>
            <a:r>
              <a:rPr lang="fr-FR" sz="3500" dirty="0">
                <a:solidFill>
                  <a:srgbClr val="F9FAFD"/>
                </a:solidFill>
                <a:latin typeface="Glacial Indifference" panose="020B0604020202020204" charset="0"/>
              </a:rPr>
              <a:t>(Renaud, 1977)</a:t>
            </a:r>
          </a:p>
        </p:txBody>
      </p:sp>
    </p:spTree>
    <p:extLst>
      <p:ext uri="{BB962C8B-B14F-4D97-AF65-F5344CB8AC3E}">
        <p14:creationId xmlns:p14="http://schemas.microsoft.com/office/powerpoint/2010/main" val="253902683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400300"/>
            <a:ext cx="16535400" cy="6340197"/>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politique linguistique en France</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La France est un pays où la </a:t>
            </a:r>
            <a:r>
              <a:rPr lang="fr-FR" sz="3500" u="sng" dirty="0">
                <a:solidFill>
                  <a:srgbClr val="F9FAFD"/>
                </a:solidFill>
                <a:latin typeface="Glacial Indifference" panose="020B0604020202020204" charset="0"/>
              </a:rPr>
              <a:t>législation en matière de langue</a:t>
            </a:r>
            <a:r>
              <a:rPr lang="fr-FR" sz="3500" dirty="0">
                <a:solidFill>
                  <a:srgbClr val="F9FAFD"/>
                </a:solidFill>
                <a:latin typeface="Glacial Indifference" panose="020B0604020202020204" charset="0"/>
              </a:rPr>
              <a:t> est </a:t>
            </a:r>
            <a:r>
              <a:rPr lang="fr-FR" sz="3500" u="sng" dirty="0">
                <a:solidFill>
                  <a:srgbClr val="F9FAFD"/>
                </a:solidFill>
                <a:latin typeface="Glacial Indifference" panose="020B0604020202020204" charset="0"/>
              </a:rPr>
              <a:t>très riche</a:t>
            </a:r>
            <a:r>
              <a:rPr lang="fr-FR" sz="3500" dirty="0">
                <a:solidFill>
                  <a:srgbClr val="F9FAFD"/>
                </a:solidFill>
                <a:latin typeface="Glacial Indifference" panose="020B0604020202020204" charset="0"/>
              </a:rPr>
              <a:t>, notamment « au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qui s’ouvre avec l’arrêté de 1900 proposant des tolérances orthographiques, remises en cause dès 1901.</a:t>
            </a:r>
          </a:p>
          <a:p>
            <a:pPr marL="0" lvl="1" algn="just">
              <a:lnSpc>
                <a:spcPct val="110000"/>
              </a:lnSpc>
              <a:spcBef>
                <a:spcPct val="0"/>
              </a:spcBef>
              <a:defRPr/>
            </a:pPr>
            <a:r>
              <a:rPr lang="fr-FR" sz="3500" dirty="0">
                <a:solidFill>
                  <a:srgbClr val="F9FAFD"/>
                </a:solidFill>
                <a:latin typeface="Glacial Indifference" panose="020B0604020202020204" charset="0"/>
              </a:rPr>
              <a:t>À partir des années 60, l’implication de l’État dans la politique linguistique va s’intensifiant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u="sng" dirty="0">
                <a:solidFill>
                  <a:srgbClr val="F9FAFD"/>
                </a:solidFill>
                <a:latin typeface="Glacial Indifference" panose="020B0604020202020204" charset="0"/>
              </a:rPr>
              <a:t>Plusieurs associations et organismes</a:t>
            </a:r>
            <a:r>
              <a:rPr lang="fr-FR" sz="3500" dirty="0">
                <a:solidFill>
                  <a:srgbClr val="F9FAFD"/>
                </a:solidFill>
                <a:latin typeface="Glacial Indifference" panose="020B0604020202020204" charset="0"/>
              </a:rPr>
              <a:t>, gouvernementaux et non, sont chargés de s’occuper des questions relatives à la langue française.</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656</a:t>
            </a:r>
          </a:p>
        </p:txBody>
      </p:sp>
    </p:spTree>
    <p:extLst>
      <p:ext uri="{BB962C8B-B14F-4D97-AF65-F5344CB8AC3E}">
        <p14:creationId xmlns:p14="http://schemas.microsoft.com/office/powerpoint/2010/main" val="418264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1D3C16C-D58E-3053-9FFE-A14CB5A61D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B53BEB7-67D3-AE03-020E-032005DEBE18}"/>
              </a:ext>
            </a:extLst>
          </p:cNvPr>
          <p:cNvSpPr txBox="1"/>
          <p:nvPr/>
        </p:nvSpPr>
        <p:spPr>
          <a:xfrm>
            <a:off x="990600" y="1058638"/>
            <a:ext cx="159258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CD62534-CB32-00E8-5119-C7417BC27781}"/>
              </a:ext>
            </a:extLst>
          </p:cNvPr>
          <p:cNvSpPr txBox="1"/>
          <p:nvPr/>
        </p:nvSpPr>
        <p:spPr>
          <a:xfrm>
            <a:off x="1028700" y="2738783"/>
            <a:ext cx="16116300" cy="4081117"/>
          </a:xfrm>
          <a:prstGeom prst="rect">
            <a:avLst/>
          </a:prstGeom>
        </p:spPr>
        <p:txBody>
          <a:bodyPr wrap="square" lIns="0" tIns="0" rIns="0" bIns="0" rtlCol="0" anchor="t">
            <a:spAutoFit/>
          </a:bodyPr>
          <a:lstStyle/>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Emploi du </a:t>
            </a:r>
            <a:r>
              <a:rPr lang="fr-FR" sz="3600" u="sng" dirty="0">
                <a:solidFill>
                  <a:srgbClr val="F9FAFD"/>
                </a:solidFill>
                <a:latin typeface="Glacial Indifference" panose="020B0604020202020204" charset="0"/>
              </a:rPr>
              <a:t>français</a:t>
            </a:r>
            <a:r>
              <a:rPr lang="fr-FR" sz="3600" dirty="0">
                <a:solidFill>
                  <a:srgbClr val="F9FAFD"/>
                </a:solidFill>
                <a:latin typeface="Glacial Indifference" panose="020B0604020202020204" charset="0"/>
              </a:rPr>
              <a:t> pour la </a:t>
            </a:r>
            <a:r>
              <a:rPr lang="fr-FR" sz="3600" u="sng" dirty="0">
                <a:solidFill>
                  <a:srgbClr val="F9FAFD"/>
                </a:solidFill>
                <a:latin typeface="Glacial Indifference" panose="020B0604020202020204" charset="0"/>
              </a:rPr>
              <a:t>production des premières œuvres littéraires</a:t>
            </a:r>
            <a:r>
              <a:rPr lang="fr-FR" sz="3600" dirty="0">
                <a:solidFill>
                  <a:srgbClr val="F9FAFD"/>
                </a:solidFill>
                <a:latin typeface="Glacial Indifference" panose="020B0604020202020204" charset="0"/>
              </a:rPr>
              <a:t> → épopées*, romans (à savoir des transpositions en </a:t>
            </a:r>
            <a:r>
              <a:rPr lang="fr-FR" sz="3600" i="1" dirty="0">
                <a:solidFill>
                  <a:srgbClr val="F9FAFD"/>
                </a:solidFill>
                <a:latin typeface="Glacial Indifference" panose="020B0604020202020204" charset="0"/>
              </a:rPr>
              <a:t>lingua romana rustica</a:t>
            </a:r>
            <a:r>
              <a:rPr lang="fr-FR" sz="3600" dirty="0">
                <a:solidFill>
                  <a:srgbClr val="F9FAFD"/>
                </a:solidFill>
                <a:latin typeface="Glacial Indifference" panose="020B0604020202020204" charset="0"/>
              </a:rPr>
              <a:t> des grands textes littéraires anciens), poèmes, pièces de théâtre. </a:t>
            </a:r>
          </a:p>
          <a:p>
            <a:pPr marL="0" lvl="0" indent="0" algn="just">
              <a:lnSpc>
                <a:spcPct val="110000"/>
              </a:lnSpc>
              <a:spcBef>
                <a:spcPct val="0"/>
              </a:spcBef>
              <a:spcAft>
                <a:spcPts val="1800"/>
              </a:spcAft>
            </a:pPr>
            <a:endParaRPr lang="fr-FR" sz="3600" dirty="0">
              <a:solidFill>
                <a:srgbClr val="F9FAFD"/>
              </a:solidFill>
              <a:latin typeface="Glacial Indifference" panose="020B0604020202020204" charset="0"/>
            </a:endParaRPr>
          </a:p>
          <a:p>
            <a:pPr marL="0" lvl="1" algn="just">
              <a:lnSpc>
                <a:spcPct val="110000"/>
              </a:lnSpc>
              <a:spcBef>
                <a:spcPct val="0"/>
              </a:spcBef>
            </a:pPr>
            <a:r>
              <a:rPr lang="fr-FR" sz="3600" dirty="0">
                <a:solidFill>
                  <a:srgbClr val="F9FAFD"/>
                </a:solidFill>
                <a:latin typeface="Glacial Indifference" panose="020B0604020202020204" charset="0"/>
              </a:rPr>
              <a:t>* La </a:t>
            </a:r>
            <a:r>
              <a:rPr lang="fr-FR" sz="3600" i="1" dirty="0">
                <a:solidFill>
                  <a:srgbClr val="F9FAFD"/>
                </a:solidFill>
                <a:latin typeface="Glacial Indifference" panose="020B0604020202020204" charset="0"/>
              </a:rPr>
              <a:t>Chanson de Roland</a:t>
            </a:r>
            <a:r>
              <a:rPr lang="fr-FR" sz="3600" dirty="0">
                <a:solidFill>
                  <a:srgbClr val="F9FAFD"/>
                </a:solidFill>
                <a:latin typeface="Glacial Indifference" panose="020B0604020202020204" charset="0"/>
              </a:rPr>
              <a:t>, écrite en anglo-normand (l'une des variantes dialectales de l'ancien français), devrait dater de 1086.</a:t>
            </a:r>
          </a:p>
        </p:txBody>
      </p:sp>
    </p:spTree>
    <p:extLst>
      <p:ext uri="{BB962C8B-B14F-4D97-AF65-F5344CB8AC3E}">
        <p14:creationId xmlns:p14="http://schemas.microsoft.com/office/powerpoint/2010/main" val="15015841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76300" y="114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257300"/>
            <a:ext cx="16383000" cy="9011698"/>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Associations et organismes s’occupant de la politique linguistique</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300" dirty="0">
                <a:solidFill>
                  <a:srgbClr val="F9FAFD"/>
                </a:solidFill>
                <a:latin typeface="Glacial Indifference" panose="020B0604020202020204" charset="0"/>
              </a:rPr>
              <a:t>Fondé au XVII</a:t>
            </a:r>
            <a:r>
              <a:rPr lang="fr-FR" sz="3300" baseline="30000" dirty="0">
                <a:solidFill>
                  <a:srgbClr val="F9FAFD"/>
                </a:solidFill>
                <a:latin typeface="Glacial Indifference" panose="020B0604020202020204" charset="0"/>
              </a:rPr>
              <a:t>ème</a:t>
            </a:r>
            <a:r>
              <a:rPr lang="fr-FR" sz="3300" dirty="0">
                <a:solidFill>
                  <a:srgbClr val="F9FAFD"/>
                </a:solidFill>
                <a:latin typeface="Glacial Indifference" panose="020B0604020202020204" charset="0"/>
              </a:rPr>
              <a:t> siècle sous Louis XIII, par le Cardinal Richelieu, l’organisme « </a:t>
            </a:r>
            <a:r>
              <a:rPr lang="fr-FR" sz="3300" u="sng" dirty="0">
                <a:solidFill>
                  <a:srgbClr val="F9FAFD"/>
                </a:solidFill>
                <a:latin typeface="Glacial Indifference" panose="020B0604020202020204" charset="0"/>
              </a:rPr>
              <a:t>le plus ancien </a:t>
            </a:r>
            <a:r>
              <a:rPr lang="fr-FR" sz="3300" dirty="0">
                <a:solidFill>
                  <a:srgbClr val="F9FAFD"/>
                </a:solidFill>
                <a:latin typeface="Glacial Indifference" panose="020B0604020202020204" charset="0"/>
              </a:rPr>
              <a:t>est </a:t>
            </a:r>
            <a:r>
              <a:rPr lang="fr-FR" sz="3300" u="sng" dirty="0">
                <a:solidFill>
                  <a:srgbClr val="F9FAFD"/>
                </a:solidFill>
                <a:latin typeface="Glacial Indifference" panose="020B0604020202020204" charset="0"/>
              </a:rPr>
              <a:t>l’Académie française</a:t>
            </a:r>
            <a:r>
              <a:rPr lang="fr-FR" sz="3300" dirty="0">
                <a:solidFill>
                  <a:srgbClr val="F9FAFD"/>
                </a:solidFill>
                <a:latin typeface="Glacial Indifference" panose="020B0604020202020204" charset="0"/>
              </a:rPr>
              <a:t>, qui regroupe quarante écrivains. […] Seuls deux linguistes y ont siégé : Émile Littré et Gaston Paris. Son activité, </a:t>
            </a:r>
            <a:r>
              <a:rPr lang="fr-FR" sz="3300" u="sng" dirty="0">
                <a:solidFill>
                  <a:srgbClr val="F9FAFD"/>
                </a:solidFill>
                <a:latin typeface="Glacial Indifference" panose="020B0604020202020204" charset="0"/>
              </a:rPr>
              <a:t>établir un dictionnaire et une grammaire</a:t>
            </a:r>
            <a:r>
              <a:rPr lang="fr-FR" sz="3300" dirty="0">
                <a:solidFill>
                  <a:srgbClr val="F9FAFD"/>
                </a:solidFill>
                <a:latin typeface="Glacial Indifference" panose="020B0604020202020204" charset="0"/>
              </a:rPr>
              <a:t>, est surtout défensive », comme on le lit dans la Préface de la huitième édition du </a:t>
            </a:r>
            <a:r>
              <a:rPr lang="fr-FR" sz="3300" i="1" dirty="0">
                <a:solidFill>
                  <a:srgbClr val="F9FAFD"/>
                </a:solidFill>
                <a:latin typeface="Glacial Indifference" panose="020B0604020202020204" charset="0"/>
              </a:rPr>
              <a:t>Dictionnaire</a:t>
            </a:r>
            <a:r>
              <a:rPr lang="fr-FR" sz="3300" dirty="0">
                <a:solidFill>
                  <a:srgbClr val="F9FAFD"/>
                </a:solidFill>
                <a:latin typeface="Glacial Indifference" panose="020B0604020202020204" charset="0"/>
              </a:rPr>
              <a:t> (de 1932).</a:t>
            </a:r>
          </a:p>
          <a:p>
            <a:pPr marL="0" lvl="1" algn="r">
              <a:spcBef>
                <a:spcPct val="0"/>
              </a:spcBef>
              <a:defRPr/>
            </a:pPr>
            <a:r>
              <a:rPr lang="fr-FR" sz="2600" i="1" dirty="0">
                <a:solidFill>
                  <a:srgbClr val="F9FAFD"/>
                </a:solidFill>
                <a:latin typeface="Glacial Indifference" panose="020B0604020202020204" charset="0"/>
              </a:rPr>
              <a:t>Nouvelle histoire de la langue française</a:t>
            </a:r>
            <a:r>
              <a:rPr lang="fr-FR" sz="2600" dirty="0">
                <a:solidFill>
                  <a:srgbClr val="F9FAFD"/>
                </a:solidFill>
                <a:latin typeface="Glacial Indifference" panose="020B0604020202020204" charset="0"/>
              </a:rPr>
              <a:t>, p. 656</a:t>
            </a:r>
          </a:p>
          <a:p>
            <a:pPr marL="0" lvl="1" algn="just">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300" dirty="0">
                <a:solidFill>
                  <a:srgbClr val="F9FAFD"/>
                </a:solidFill>
                <a:latin typeface="Glacial Indifference" panose="020B0604020202020204" charset="0"/>
              </a:rPr>
              <a:t>« L’Académie est restée fidèle à son principe qui est de faire […] un dictionnaire de l’usage. Elle constate et enregistre le </a:t>
            </a:r>
            <a:r>
              <a:rPr lang="fr-FR" sz="3300" u="sng" dirty="0">
                <a:solidFill>
                  <a:srgbClr val="F9FAFD"/>
                </a:solidFill>
                <a:latin typeface="Glacial Indifference" panose="020B0604020202020204" charset="0"/>
              </a:rPr>
              <a:t>bon usage</a:t>
            </a:r>
            <a:r>
              <a:rPr lang="fr-FR" sz="3300" dirty="0">
                <a:solidFill>
                  <a:srgbClr val="F9FAFD"/>
                </a:solidFill>
                <a:latin typeface="Glacial Indifference" panose="020B0604020202020204" charset="0"/>
              </a:rPr>
              <a:t>, celui des personnes instruites et des écrivains qui ont souci d’écrire purement le français. En consacrant cet usage, </a:t>
            </a:r>
            <a:r>
              <a:rPr lang="fr-FR" sz="3300" u="sng" dirty="0">
                <a:solidFill>
                  <a:srgbClr val="F9FAFD"/>
                </a:solidFill>
                <a:latin typeface="Glacial Indifference" panose="020B0604020202020204" charset="0"/>
              </a:rPr>
              <a:t>elle le défend contre toutes les causes de corruption</a:t>
            </a:r>
            <a:r>
              <a:rPr lang="fr-FR" sz="3300" dirty="0">
                <a:solidFill>
                  <a:srgbClr val="F9FAFD"/>
                </a:solidFill>
                <a:latin typeface="Glacial Indifference" panose="020B0604020202020204" charset="0"/>
              </a:rPr>
              <a:t>, telles que l’envahissement des mots étrangers, des termes techniques, de l’argot ou de ces locutions barbares qu’on voit surgir au jour le jour, au gré des besoins plus ou moins réels du commerce, de l’industrie, des sports, de la publicité, etc. ».</a:t>
            </a:r>
          </a:p>
          <a:p>
            <a:pPr marL="0" lvl="1" algn="r">
              <a:spcBef>
                <a:spcPct val="0"/>
              </a:spcBef>
              <a:defRPr/>
            </a:pPr>
            <a:r>
              <a:rPr lang="fr-FR" sz="2600" dirty="0">
                <a:solidFill>
                  <a:srgbClr val="F9FAFD"/>
                </a:solidFill>
                <a:latin typeface="Glacial Indifference" panose="020B0604020202020204" charset="0"/>
              </a:rPr>
              <a:t>Page dédiée à la Préface de la 8</a:t>
            </a:r>
            <a:r>
              <a:rPr lang="fr-FR" sz="2600" baseline="30000" dirty="0">
                <a:solidFill>
                  <a:srgbClr val="F9FAFD"/>
                </a:solidFill>
                <a:latin typeface="Glacial Indifference" panose="020B0604020202020204" charset="0"/>
              </a:rPr>
              <a:t>ème</a:t>
            </a:r>
            <a:r>
              <a:rPr lang="fr-FR" sz="2600" dirty="0">
                <a:solidFill>
                  <a:srgbClr val="F9FAFD"/>
                </a:solidFill>
                <a:latin typeface="Glacial Indifference" panose="020B0604020202020204" charset="0"/>
              </a:rPr>
              <a:t> édition sur le site de l’Académie française</a:t>
            </a:r>
          </a:p>
        </p:txBody>
      </p:sp>
    </p:spTree>
    <p:extLst>
      <p:ext uri="{BB962C8B-B14F-4D97-AF65-F5344CB8AC3E}">
        <p14:creationId xmlns:p14="http://schemas.microsoft.com/office/powerpoint/2010/main" val="71478924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525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400300"/>
            <a:ext cx="16192500" cy="4331955"/>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Associations et organismes s’occupant de la politique linguistique</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Concernant la </a:t>
            </a:r>
            <a:r>
              <a:rPr lang="fr-FR" sz="3500" u="sng" dirty="0">
                <a:solidFill>
                  <a:srgbClr val="F9FAFD"/>
                </a:solidFill>
                <a:latin typeface="Glacial Indifference" panose="020B0604020202020204" charset="0"/>
              </a:rPr>
              <a:t>grammaire</a:t>
            </a:r>
            <a:r>
              <a:rPr lang="fr-FR" sz="3500" dirty="0">
                <a:solidFill>
                  <a:srgbClr val="F9FAFD"/>
                </a:solidFill>
                <a:latin typeface="Glacial Indifference" panose="020B0604020202020204" charset="0"/>
              </a:rPr>
              <a:t>, en revanche, « la seule tentative depuis la création — </a:t>
            </a:r>
            <a:r>
              <a:rPr lang="fr-FR" sz="3500" i="1" dirty="0">
                <a:solidFill>
                  <a:srgbClr val="F9FAFD"/>
                </a:solidFill>
                <a:latin typeface="Glacial Indifference" panose="020B0604020202020204" charset="0"/>
              </a:rPr>
              <a:t>Grammaire de l’Académie française</a:t>
            </a:r>
            <a:r>
              <a:rPr lang="fr-FR" sz="3500" dirty="0">
                <a:solidFill>
                  <a:srgbClr val="F9FAFD"/>
                </a:solidFill>
                <a:latin typeface="Glacial Indifference" panose="020B0604020202020204" charset="0"/>
              </a:rPr>
              <a:t>, 1932, rédigée par A. Hermant, chroniqueur du </a:t>
            </a:r>
            <a:r>
              <a:rPr lang="fr-FR" sz="3500" i="1" dirty="0">
                <a:solidFill>
                  <a:srgbClr val="F9FAFD"/>
                </a:solidFill>
                <a:latin typeface="Glacial Indifference" panose="020B0604020202020204" charset="0"/>
              </a:rPr>
              <a:t>Temps</a:t>
            </a:r>
            <a:r>
              <a:rPr lang="fr-FR" sz="3500" dirty="0">
                <a:solidFill>
                  <a:srgbClr val="F9FAFD"/>
                </a:solidFill>
                <a:latin typeface="Glacial Indifference" panose="020B0604020202020204" charset="0"/>
              </a:rPr>
              <a:t> » a suscité plusieurs « critiques (traditionalisme, fétichisme de l’orthographe, graves confusions) » suite auxquelles « une version un peu améliorée paraît en 1933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pp. 656-657.</a:t>
            </a:r>
          </a:p>
        </p:txBody>
      </p:sp>
    </p:spTree>
    <p:extLst>
      <p:ext uri="{BB962C8B-B14F-4D97-AF65-F5344CB8AC3E}">
        <p14:creationId xmlns:p14="http://schemas.microsoft.com/office/powerpoint/2010/main" val="404213055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52500" y="585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943100"/>
            <a:ext cx="16192500" cy="7886774"/>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Associations et organismes s’occupant de la politique linguistique</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1937</a:t>
            </a:r>
            <a:r>
              <a:rPr lang="fr-FR" sz="3500" dirty="0">
                <a:solidFill>
                  <a:srgbClr val="F9FAFD"/>
                </a:solidFill>
                <a:latin typeface="Glacial Indifference" panose="020B0604020202020204" charset="0"/>
              </a:rPr>
              <a:t> → l’</a:t>
            </a:r>
            <a:r>
              <a:rPr lang="fr-FR" sz="3500" u="sng" dirty="0">
                <a:solidFill>
                  <a:srgbClr val="F9FAFD"/>
                </a:solidFill>
                <a:latin typeface="Glacial Indifference" panose="020B0604020202020204" charset="0"/>
              </a:rPr>
              <a:t>Office de la langue française</a:t>
            </a:r>
            <a:r>
              <a:rPr lang="fr-FR" sz="3500" dirty="0">
                <a:solidFill>
                  <a:srgbClr val="F9FAFD"/>
                </a:solidFill>
                <a:latin typeface="Glacial Indifference" panose="020B0604020202020204" charset="0"/>
              </a:rPr>
              <a:t> est fondé par les trois linguistes Ferdinand Brunot, Albert Dauzat et André Thérive, présidé par Brunot et Paul Valéry. En 1957 il devient l’</a:t>
            </a:r>
            <a:r>
              <a:rPr lang="fr-FR" sz="3500" u="sng" dirty="0">
                <a:solidFill>
                  <a:srgbClr val="F9FAFD"/>
                </a:solidFill>
                <a:latin typeface="Glacial Indifference" panose="020B0604020202020204" charset="0"/>
              </a:rPr>
              <a:t>Office du vocabulaire français</a:t>
            </a:r>
            <a:r>
              <a:rPr lang="fr-FR" sz="3500" dirty="0">
                <a:solidFill>
                  <a:srgbClr val="F9FAFD"/>
                </a:solidFill>
                <a:latin typeface="Glacial Indifference" panose="020B0604020202020204" charset="0"/>
              </a:rPr>
              <a:t>.</a:t>
            </a:r>
            <a:endParaRPr lang="fr-FR" sz="3500" u="sng" dirty="0">
              <a:solidFill>
                <a:srgbClr val="F9FAFD"/>
              </a:solidFill>
              <a:latin typeface="Glacial Indifference" panose="020B0604020202020204" charset="0"/>
            </a:endParaRP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1966</a:t>
            </a:r>
            <a:r>
              <a:rPr lang="fr-FR" sz="3500" dirty="0">
                <a:solidFill>
                  <a:srgbClr val="F9FAFD"/>
                </a:solidFill>
                <a:latin typeface="Glacial Indifference" panose="020B0604020202020204" charset="0"/>
              </a:rPr>
              <a:t> → le Premier ministre Georges </a:t>
            </a:r>
            <a:r>
              <a:rPr lang="fr-FR" sz="3500" u="sng" dirty="0">
                <a:solidFill>
                  <a:srgbClr val="F9FAFD"/>
                </a:solidFill>
                <a:latin typeface="Glacial Indifference" panose="020B0604020202020204" charset="0"/>
              </a:rPr>
              <a:t>Pompidou</a:t>
            </a:r>
            <a:r>
              <a:rPr lang="fr-FR" sz="3500" dirty="0">
                <a:solidFill>
                  <a:srgbClr val="F9FAFD"/>
                </a:solidFill>
                <a:latin typeface="Glacial Indifference" panose="020B0604020202020204" charset="0"/>
              </a:rPr>
              <a:t> crée le </a:t>
            </a:r>
            <a:r>
              <a:rPr lang="fr-FR" sz="3500" u="sng" dirty="0">
                <a:solidFill>
                  <a:srgbClr val="F9FAFD"/>
                </a:solidFill>
                <a:latin typeface="Glacial Indifference" panose="020B0604020202020204" charset="0"/>
              </a:rPr>
              <a:t>Haut comité pour la défense et l’expansion de la langue française</a:t>
            </a:r>
            <a:r>
              <a:rPr lang="fr-FR" sz="3500" dirty="0">
                <a:solidFill>
                  <a:srgbClr val="F9FAFD"/>
                </a:solidFill>
                <a:latin typeface="Glacial Indifference" panose="020B0604020202020204" charset="0"/>
              </a:rPr>
              <a:t>, qui devient en 1973 le </a:t>
            </a:r>
            <a:r>
              <a:rPr lang="fr-FR" sz="3500" u="sng" dirty="0">
                <a:solidFill>
                  <a:srgbClr val="F9FAFD"/>
                </a:solidFill>
                <a:latin typeface="Glacial Indifference" panose="020B0604020202020204" charset="0"/>
              </a:rPr>
              <a:t>Haut comité de la langue française</a:t>
            </a:r>
            <a:r>
              <a:rPr lang="fr-FR" sz="3500" dirty="0">
                <a:solidFill>
                  <a:srgbClr val="F9FAFD"/>
                </a:solidFill>
                <a:latin typeface="Glacial Indifference" panose="020B0604020202020204" charset="0"/>
              </a:rPr>
              <a:t>.</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lvl="1" algn="just">
              <a:lnSpc>
                <a:spcPct val="110000"/>
              </a:lnSpc>
              <a:spcBef>
                <a:spcPct val="0"/>
              </a:spcBef>
              <a:defRPr/>
            </a:pPr>
            <a:r>
              <a:rPr lang="fr-FR" sz="3500" dirty="0">
                <a:solidFill>
                  <a:srgbClr val="F9FAFD"/>
                </a:solidFill>
                <a:latin typeface="Glacial Indifference" panose="020B0604020202020204" charset="0"/>
              </a:rPr>
              <a:t>En 1984, ce Comité est remplacé par trois organismes : le Comité consultatif de la langue française, le Commissariat général de la langue française et le Haut Conseil de la francophonie.</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657.</a:t>
            </a:r>
          </a:p>
        </p:txBody>
      </p:sp>
    </p:spTree>
    <p:extLst>
      <p:ext uri="{BB962C8B-B14F-4D97-AF65-F5344CB8AC3E}">
        <p14:creationId xmlns:p14="http://schemas.microsoft.com/office/powerpoint/2010/main" val="329640759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171700"/>
            <a:ext cx="16459200" cy="7204536"/>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Associations et organismes s’occupant de la politique linguistique</a:t>
            </a:r>
            <a:endParaRPr lang="fr-FR" sz="36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Haut Conseil de la francophonie</a:t>
            </a:r>
            <a:r>
              <a:rPr lang="fr-FR" sz="3500" dirty="0">
                <a:solidFill>
                  <a:srgbClr val="F9FAFD"/>
                </a:solidFill>
                <a:latin typeface="Glacial Indifference" panose="020B0604020202020204" charset="0"/>
              </a:rPr>
              <a:t> → il s’agit d’un « organisme consultatif », créé pour « favoriser l'utilisation de la langue française à travers le monde et le développement de sa connaissance et de son enseignement, […]  réalise[r] études et recherches, et assure[r] la fonction d'observatoire de la francophonie internationale ».</a:t>
            </a:r>
          </a:p>
          <a:p>
            <a:pPr marL="0" lvl="1" algn="r">
              <a:spcBef>
                <a:spcPct val="0"/>
              </a:spcBef>
              <a:defRPr/>
            </a:pPr>
            <a:r>
              <a:rPr lang="fr-FR" sz="2800" dirty="0">
                <a:solidFill>
                  <a:srgbClr val="F9FAFD"/>
                </a:solidFill>
                <a:latin typeface="Glacial Indifference" panose="020B0604020202020204" charset="0"/>
              </a:rPr>
              <a:t>Page dédiée au Haut conseil de la francophonie sur </a:t>
            </a:r>
            <a:r>
              <a:rPr lang="fr-FR" sz="2800" i="1" dirty="0">
                <a:solidFill>
                  <a:srgbClr val="F9FAFD"/>
                </a:solidFill>
                <a:latin typeface="Glacial Indifference" panose="020B0604020202020204" charset="0"/>
              </a:rPr>
              <a:t>France Archives</a:t>
            </a:r>
          </a:p>
          <a:p>
            <a:pPr marL="0" lvl="1" algn="just">
              <a:spcBef>
                <a:spcPct val="0"/>
              </a:spcBef>
              <a:defRPr/>
            </a:pPr>
            <a:endParaRPr lang="fr-FR" sz="3500" u="sng"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500" u="sng" dirty="0">
                <a:solidFill>
                  <a:srgbClr val="F9FAFD"/>
                </a:solidFill>
                <a:latin typeface="Glacial Indifference" panose="020B0604020202020204" charset="0"/>
              </a:rPr>
              <a:t>Comité consultatif de la langue française</a:t>
            </a:r>
            <a:r>
              <a:rPr lang="fr-FR" sz="3500" dirty="0">
                <a:solidFill>
                  <a:srgbClr val="F9FAFD"/>
                </a:solidFill>
                <a:latin typeface="Glacial Indifference" panose="020B0604020202020204" charset="0"/>
              </a:rPr>
              <a:t> → organisme consultatif chargé d'étudier l’usage de la langue française, de formuler des propositions et d’étudier aussi la diffusion à l'étranger de la langue française, la francophonie. En 1989 il devient le Conseil supérieur de la langue française.</a:t>
            </a:r>
          </a:p>
        </p:txBody>
      </p:sp>
    </p:spTree>
    <p:extLst>
      <p:ext uri="{BB962C8B-B14F-4D97-AF65-F5344CB8AC3E}">
        <p14:creationId xmlns:p14="http://schemas.microsoft.com/office/powerpoint/2010/main" val="29042004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525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324100"/>
            <a:ext cx="16192500" cy="6542817"/>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Associations et organismes s’occupant de la politique linguistique</a:t>
            </a:r>
            <a:endParaRPr lang="fr-FR" sz="3600" dirty="0">
              <a:solidFill>
                <a:srgbClr val="F9FAFD"/>
              </a:solidFill>
              <a:latin typeface="Glacial Indifference" panose="020B0604020202020204" charset="0"/>
            </a:endParaRPr>
          </a:p>
          <a:p>
            <a:pPr lvl="1" indent="-457200" algn="just">
              <a:lnSpc>
                <a:spcPct val="110000"/>
              </a:lnSpc>
              <a:spcBef>
                <a:spcPct val="0"/>
              </a:spcBef>
              <a:spcAft>
                <a:spcPts val="1200"/>
              </a:spcAft>
              <a:buFont typeface="Arial" panose="020B0604020202020204" pitchFamily="34" charset="0"/>
              <a:buChar char="•"/>
              <a:defRPr/>
            </a:pPr>
            <a:r>
              <a:rPr lang="fr-FR" sz="3500" u="sng" dirty="0">
                <a:solidFill>
                  <a:srgbClr val="F9FAFD"/>
                </a:solidFill>
                <a:latin typeface="Glacial Indifference" panose="020B0604020202020204" charset="0"/>
              </a:rPr>
              <a:t>Commissariat général de la langue française</a:t>
            </a:r>
            <a:r>
              <a:rPr lang="fr-FR" sz="3500" dirty="0">
                <a:solidFill>
                  <a:srgbClr val="F9FAFD"/>
                </a:solidFill>
                <a:latin typeface="Glacial Indifference" panose="020B0604020202020204" charset="0"/>
              </a:rPr>
              <a:t> → organisme consultatif chargé d'animer et de coordonner l'action des institutions publiques et des organismes privés qui contribuent à la diffusion de la langue française, ainsi que de travaux de terminologie.</a:t>
            </a:r>
          </a:p>
          <a:p>
            <a:pPr marL="457200" lvl="2"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lvl="1" algn="just">
              <a:lnSpc>
                <a:spcPct val="110000"/>
              </a:lnSpc>
              <a:spcBef>
                <a:spcPct val="0"/>
              </a:spcBef>
              <a:defRPr/>
            </a:pPr>
            <a:r>
              <a:rPr lang="fr-FR" sz="3500" dirty="0">
                <a:solidFill>
                  <a:srgbClr val="F9FAFD"/>
                </a:solidFill>
                <a:latin typeface="Glacial Indifference" panose="020B0604020202020204" charset="0"/>
              </a:rPr>
              <a:t>En 1989 il devient la </a:t>
            </a:r>
            <a:r>
              <a:rPr lang="fr-FR" sz="3500" u="sng" dirty="0">
                <a:solidFill>
                  <a:srgbClr val="F9FAFD"/>
                </a:solidFill>
                <a:latin typeface="Glacial Indifference" panose="020B0604020202020204" charset="0"/>
              </a:rPr>
              <a:t>Délégation générale à la langue française</a:t>
            </a:r>
            <a:r>
              <a:rPr lang="fr-FR" sz="3500" dirty="0">
                <a:solidFill>
                  <a:srgbClr val="F9FAFD"/>
                </a:solidFill>
                <a:latin typeface="Glacial Indifference" panose="020B0604020202020204" charset="0"/>
              </a:rPr>
              <a:t> qui à son tour se transforme, en 2001, en la </a:t>
            </a:r>
            <a:r>
              <a:rPr lang="fr-FR" sz="3500" u="sng" dirty="0">
                <a:solidFill>
                  <a:srgbClr val="F9FAFD"/>
                </a:solidFill>
                <a:latin typeface="Glacial Indifference" panose="020B0604020202020204" charset="0"/>
              </a:rPr>
              <a:t>Délégation générale à la langue française et aux langues de France</a:t>
            </a:r>
            <a:r>
              <a:rPr lang="fr-FR" sz="3500" dirty="0">
                <a:solidFill>
                  <a:srgbClr val="F9FAFD"/>
                </a:solidFill>
                <a:latin typeface="Glacial Indifference" panose="020B0604020202020204" charset="0"/>
              </a:rPr>
              <a:t> (DGLFLF), pour souligner la reconnaissance de la diversité linguistique de la France de la part de l’État. </a:t>
            </a:r>
          </a:p>
        </p:txBody>
      </p:sp>
    </p:spTree>
    <p:extLst>
      <p:ext uri="{BB962C8B-B14F-4D97-AF65-F5344CB8AC3E}">
        <p14:creationId xmlns:p14="http://schemas.microsoft.com/office/powerpoint/2010/main" val="3700906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266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508046"/>
            <a:ext cx="16192500" cy="8740854"/>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a:t>
            </a:r>
            <a:r>
              <a:rPr lang="fr-FR" sz="3500" u="sng" dirty="0">
                <a:solidFill>
                  <a:srgbClr val="F9FAFD"/>
                </a:solidFill>
                <a:latin typeface="Glacial Indifference" panose="020B0604020202020204" charset="0"/>
              </a:rPr>
              <a:t>DGLFLF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La </a:t>
            </a:r>
            <a:r>
              <a:rPr lang="fr-FR" sz="3500" u="sng" dirty="0">
                <a:solidFill>
                  <a:srgbClr val="F9FAFD"/>
                </a:solidFill>
                <a:latin typeface="Glacial Indifference" panose="020B0604020202020204" charset="0"/>
              </a:rPr>
              <a:t>délégation générale à la langue française et aux langues de France (DGLFLF)</a:t>
            </a:r>
            <a:r>
              <a:rPr lang="fr-FR" sz="3500" dirty="0">
                <a:solidFill>
                  <a:srgbClr val="F9FAFD"/>
                </a:solidFill>
                <a:latin typeface="Glacial Indifference" panose="020B0604020202020204" charset="0"/>
              </a:rPr>
              <a:t> est chargée d’animer et de coordonner la politique linguistique de l’État, en l’orientant dans un sens favorable au maintien de la cohésion sociale et à la prise en compte de la diversité de notre société.</a:t>
            </a:r>
          </a:p>
          <a:p>
            <a:pPr marL="0" lvl="1" algn="just">
              <a:lnSpc>
                <a:spcPct val="110000"/>
              </a:lnSpc>
              <a:spcBef>
                <a:spcPct val="0"/>
              </a:spcBef>
              <a:defRPr/>
            </a:pPr>
            <a:r>
              <a:rPr lang="fr-FR" sz="3500" dirty="0">
                <a:solidFill>
                  <a:srgbClr val="F9FAFD"/>
                </a:solidFill>
                <a:latin typeface="Glacial Indifference" panose="020B0604020202020204" charset="0"/>
              </a:rPr>
              <a:t>Service à vocation interministérielle rattaché au ministère de la Culture, la DGLFLF mobilise pour son action un ensemble de partenaires, publics ou privés, impliqués dans la promotion du français et de la diversité linguistique. Par ailleurs, elle nourrit un dialogue constant avec les élus pour conduire une politique des langues au plus près des territoires. Au plan international, la DGLFLF inscrit son action dans des réseaux de coopération, francophones et européens, ainsi que dans des dispositifs bilatéraux, selon une perspective d’échange de bonnes pratiques et d’expertises sur les politiques linguistiques ».</a:t>
            </a:r>
          </a:p>
          <a:p>
            <a:pPr marL="0" lvl="1" algn="r">
              <a:spcBef>
                <a:spcPct val="0"/>
              </a:spcBef>
              <a:defRPr/>
            </a:pPr>
            <a:r>
              <a:rPr lang="fr-FR" sz="2800" dirty="0">
                <a:solidFill>
                  <a:srgbClr val="F9FAFD"/>
                </a:solidFill>
                <a:latin typeface="Glacial Indifference" panose="020B0604020202020204" charset="0"/>
              </a:rPr>
              <a:t>Site de la DGLFLF</a:t>
            </a:r>
            <a:r>
              <a:rPr lang="fr-FR" sz="35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269258867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400300"/>
            <a:ext cx="16192500" cy="404726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parlers régionaux</a:t>
            </a:r>
            <a:endParaRPr lang="fr-FR" sz="36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500" u="sng" dirty="0">
                <a:solidFill>
                  <a:srgbClr val="F9FAFD"/>
                </a:solidFill>
                <a:latin typeface="Glacial Indifference" panose="020B0604020202020204" charset="0"/>
              </a:rPr>
              <a:t>1951</a:t>
            </a:r>
            <a:r>
              <a:rPr lang="fr-FR" sz="3500" dirty="0">
                <a:solidFill>
                  <a:srgbClr val="F9FAFD"/>
                </a:solidFill>
                <a:latin typeface="Glacial Indifference" panose="020B0604020202020204" charset="0"/>
              </a:rPr>
              <a:t> → promulgation de la </a:t>
            </a:r>
            <a:r>
              <a:rPr lang="fr-FR" sz="3500" u="sng" dirty="0">
                <a:solidFill>
                  <a:srgbClr val="F9FAFD"/>
                </a:solidFill>
                <a:latin typeface="Glacial Indifference" panose="020B0604020202020204" charset="0"/>
              </a:rPr>
              <a:t>loi Deixonne</a:t>
            </a:r>
            <a:r>
              <a:rPr lang="fr-FR" sz="3500" dirty="0">
                <a:solidFill>
                  <a:srgbClr val="F9FAFD"/>
                </a:solidFill>
                <a:latin typeface="Glacial Indifference" panose="020B0604020202020204" charset="0"/>
              </a:rPr>
              <a:t>, « qui permet un enseignement facultatif des langues régionales dans le secondaire et dans le supérieur, et envisage même "d’autoriser les maîtres à recourir aux parlers locaux dans les écoles primaires et maternelles chaque fois qu’ils pourront en tirer profit pour leur enseignement […]". ». </a:t>
            </a:r>
          </a:p>
          <a:p>
            <a:pPr marL="0" lvl="1" algn="r">
              <a:spcBef>
                <a:spcPct val="0"/>
              </a:spcBef>
              <a:spcAft>
                <a:spcPts val="12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657.</a:t>
            </a:r>
          </a:p>
        </p:txBody>
      </p:sp>
    </p:spTree>
    <p:extLst>
      <p:ext uri="{BB962C8B-B14F-4D97-AF65-F5344CB8AC3E}">
        <p14:creationId xmlns:p14="http://schemas.microsoft.com/office/powerpoint/2010/main" val="24064316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044581"/>
            <a:ext cx="16192500" cy="7058343"/>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parlers régionaux</a:t>
            </a:r>
            <a:endParaRPr lang="fr-FR" sz="3600" dirty="0">
              <a:solidFill>
                <a:srgbClr val="F9FAFD"/>
              </a:solidFill>
              <a:latin typeface="Glacial Indifference" panose="020B0604020202020204" charset="0"/>
            </a:endParaRPr>
          </a:p>
          <a:p>
            <a:pPr marL="0" lvl="1" algn="just">
              <a:lnSpc>
                <a:spcPct val="110000"/>
              </a:lnSpc>
              <a:spcBef>
                <a:spcPct val="0"/>
              </a:spcBef>
              <a:spcAft>
                <a:spcPts val="1200"/>
              </a:spcAft>
              <a:defRPr/>
            </a:pPr>
            <a:r>
              <a:rPr lang="fr-FR" sz="3500" u="sng" dirty="0">
                <a:solidFill>
                  <a:srgbClr val="F9FAFD"/>
                </a:solidFill>
                <a:latin typeface="Glacial Indifference" panose="020B0604020202020204" charset="0"/>
              </a:rPr>
              <a:t>Charte européenne des langues régionales ou minoritaires</a:t>
            </a:r>
            <a:r>
              <a:rPr lang="fr-FR" sz="3500" dirty="0">
                <a:solidFill>
                  <a:srgbClr val="F9FAFD"/>
                </a:solidFill>
                <a:latin typeface="Glacial Indifference" panose="020B0604020202020204" charset="0"/>
              </a:rPr>
              <a:t> → traité européen, proposé sous l'égide du Conseil de l'Europe et adopté en 1992 par son Assemblée parlementaire, destiné à protéger et favoriser les langues historiques régionales et les langues des minorités en Europe. </a:t>
            </a:r>
          </a:p>
          <a:p>
            <a:pPr marL="0" lvl="1" algn="just">
              <a:lnSpc>
                <a:spcPct val="110000"/>
              </a:lnSpc>
              <a:spcBef>
                <a:spcPct val="0"/>
              </a:spcBef>
              <a:defRPr/>
            </a:pPr>
            <a:r>
              <a:rPr lang="fr-FR" sz="3500" dirty="0">
                <a:solidFill>
                  <a:srgbClr val="F9FAFD"/>
                </a:solidFill>
                <a:latin typeface="Glacial Indifference" panose="020B0604020202020204" charset="0"/>
              </a:rPr>
              <a:t>En 1999, la France signe la Charte européenne, après nombre d'autres pays de l'Union européenne, mais elle ne l’a pas encore ratifiée (l’Italie l’a signée en 2000 mais pas ratifiée).</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500" u="sng" dirty="0">
                <a:solidFill>
                  <a:srgbClr val="F9FAFD"/>
                </a:solidFill>
                <a:latin typeface="Glacial Indifference" panose="020B0604020202020204" charset="0"/>
              </a:rPr>
              <a:t>Nota bene</a:t>
            </a:r>
            <a:r>
              <a:rPr lang="fr-FR" sz="3500" dirty="0">
                <a:solidFill>
                  <a:srgbClr val="F9FAFD"/>
                </a:solidFill>
                <a:latin typeface="Glacial Indifference" panose="020B0604020202020204" charset="0"/>
              </a:rPr>
              <a:t> → la ratification lie juridiquement l'État contractant, la signature est une simple reconnaissance des objectifs généraux de la charte. </a:t>
            </a:r>
          </a:p>
        </p:txBody>
      </p:sp>
    </p:spTree>
    <p:extLst>
      <p:ext uri="{BB962C8B-B14F-4D97-AF65-F5344CB8AC3E}">
        <p14:creationId xmlns:p14="http://schemas.microsoft.com/office/powerpoint/2010/main" val="49287092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171700"/>
            <a:ext cx="16192500" cy="7086555"/>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néologismes</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Anglicismes</a:t>
            </a:r>
            <a:r>
              <a:rPr lang="fr-FR" sz="3500" dirty="0">
                <a:solidFill>
                  <a:srgbClr val="F9FAFD"/>
                </a:solidFill>
                <a:latin typeface="Glacial Indifference" panose="020B0604020202020204" charset="0"/>
              </a:rPr>
              <a:t> → à partir des années 1960, « des arrêts de terminologie sont régulièrement publiés au </a:t>
            </a:r>
            <a:r>
              <a:rPr lang="fr-FR" sz="3500" i="1" dirty="0">
                <a:solidFill>
                  <a:srgbClr val="F9FAFD"/>
                </a:solidFill>
                <a:latin typeface="Glacial Indifference" panose="020B0604020202020204" charset="0"/>
              </a:rPr>
              <a:t>Journal officiel</a:t>
            </a:r>
            <a:r>
              <a:rPr lang="fr-FR" sz="3500" dirty="0">
                <a:solidFill>
                  <a:srgbClr val="F9FAFD"/>
                </a:solidFill>
                <a:latin typeface="Glacial Indifference" panose="020B0604020202020204" charset="0"/>
              </a:rPr>
              <a:t>  (29 décrets entre 1970 et 1988), proposant des </a:t>
            </a:r>
            <a:r>
              <a:rPr lang="fr-FR" sz="3500" u="sng" dirty="0">
                <a:solidFill>
                  <a:srgbClr val="F9FAFD"/>
                </a:solidFill>
                <a:latin typeface="Glacial Indifference" panose="020B0604020202020204" charset="0"/>
              </a:rPr>
              <a:t>termes français pour remplacer des mots techniques venant de l’anglais</a:t>
            </a:r>
            <a:r>
              <a:rPr lang="fr-FR" sz="3500" dirty="0">
                <a:solidFill>
                  <a:srgbClr val="F9FAFD"/>
                </a:solidFill>
                <a:latin typeface="Glacial Indifference" panose="020B0604020202020204" charset="0"/>
              </a:rPr>
              <a:t>. Ces termes sont regroupés dans le </a:t>
            </a:r>
            <a:r>
              <a:rPr lang="fr-FR" sz="3500" i="1" dirty="0">
                <a:solidFill>
                  <a:srgbClr val="F9FAFD"/>
                </a:solidFill>
                <a:latin typeface="Glacial Indifference" panose="020B0604020202020204" charset="0"/>
              </a:rPr>
              <a:t>Dictionnaire des termes officiels</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En </a:t>
            </a:r>
            <a:r>
              <a:rPr lang="fr-FR" sz="3500" u="sng" dirty="0">
                <a:solidFill>
                  <a:srgbClr val="F9FAFD"/>
                </a:solidFill>
                <a:latin typeface="Glacial Indifference" panose="020B0604020202020204" charset="0"/>
              </a:rPr>
              <a:t>1975</a:t>
            </a:r>
            <a:r>
              <a:rPr lang="fr-FR" sz="3500" dirty="0">
                <a:solidFill>
                  <a:srgbClr val="F9FAFD"/>
                </a:solidFill>
                <a:latin typeface="Glacial Indifference" panose="020B0604020202020204" charset="0"/>
              </a:rPr>
              <a:t>, la </a:t>
            </a:r>
            <a:r>
              <a:rPr lang="fr-FR" sz="3500" u="sng" dirty="0">
                <a:solidFill>
                  <a:srgbClr val="F9FAFD"/>
                </a:solidFill>
                <a:latin typeface="Glacial Indifference" panose="020B0604020202020204" charset="0"/>
              </a:rPr>
              <a:t>loi Bas-Lauriol</a:t>
            </a:r>
            <a:r>
              <a:rPr lang="fr-FR" sz="3500" dirty="0">
                <a:solidFill>
                  <a:srgbClr val="F9FAFD"/>
                </a:solidFill>
                <a:latin typeface="Glacial Indifference" panose="020B0604020202020204" charset="0"/>
              </a:rPr>
              <a:t> fait obligation de rédiger en français les notices de produits commerciaux, ainsi que l’information, la publicité et les contrats de travail. Elle n’est toutefois guère appliquée et se heurte sur certains points à la législation européenne ». </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Elle a été abrogée, en 1994, par la </a:t>
            </a:r>
            <a:r>
              <a:rPr lang="fr-FR" sz="3500" u="sng" dirty="0">
                <a:solidFill>
                  <a:srgbClr val="F9FAFD"/>
                </a:solidFill>
                <a:latin typeface="Glacial Indifference" panose="020B0604020202020204" charset="0"/>
              </a:rPr>
              <a:t>loi Toubon</a:t>
            </a:r>
            <a:r>
              <a:rPr lang="fr-FR" sz="3500" dirty="0">
                <a:solidFill>
                  <a:srgbClr val="F9FAFD"/>
                </a:solidFill>
                <a:latin typeface="Glacial Indifference" panose="020B0604020202020204" charset="0"/>
              </a:rPr>
              <a:t>.</a:t>
            </a:r>
          </a:p>
          <a:p>
            <a:pPr marL="0" lvl="1" algn="r">
              <a:spcBef>
                <a:spcPct val="0"/>
              </a:spcBef>
              <a:spcAft>
                <a:spcPts val="12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658.</a:t>
            </a:r>
          </a:p>
        </p:txBody>
      </p:sp>
    </p:spTree>
    <p:extLst>
      <p:ext uri="{BB962C8B-B14F-4D97-AF65-F5344CB8AC3E}">
        <p14:creationId xmlns:p14="http://schemas.microsoft.com/office/powerpoint/2010/main" val="176332337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433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811798"/>
            <a:ext cx="16192500" cy="790370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La loi Toubon</a:t>
            </a:r>
            <a:endParaRPr lang="fr-FR" sz="3600" dirty="0">
              <a:solidFill>
                <a:schemeClr val="bg1"/>
              </a:solidFill>
              <a:latin typeface="Glacial Indifference" panose="020B0604020202020204" charset="0"/>
            </a:endParaRPr>
          </a:p>
          <a:p>
            <a:pPr marL="0" lvl="1" algn="just">
              <a:spcBef>
                <a:spcPct val="0"/>
              </a:spcBef>
              <a:spcAft>
                <a:spcPts val="1200"/>
              </a:spcAft>
              <a:defRPr/>
            </a:pPr>
            <a:r>
              <a:rPr lang="fr-FR" sz="3400" dirty="0">
                <a:solidFill>
                  <a:srgbClr val="F9FAFD"/>
                </a:solidFill>
                <a:latin typeface="Glacial Indifference" panose="020B0604020202020204" charset="0"/>
              </a:rPr>
              <a:t>La loi Toubon (qui prend son nom de Jacques Toubon, Ministre de la culture en 1994) vise à </a:t>
            </a:r>
            <a:r>
              <a:rPr lang="fr-FR" sz="3400" u="sng" dirty="0">
                <a:solidFill>
                  <a:srgbClr val="F9FAFD"/>
                </a:solidFill>
                <a:latin typeface="Glacial Indifference" panose="020B0604020202020204" charset="0"/>
              </a:rPr>
              <a:t>protéger la langue française</a:t>
            </a:r>
            <a:r>
              <a:rPr lang="fr-FR" sz="3400" dirty="0">
                <a:solidFill>
                  <a:srgbClr val="F9FAFD"/>
                </a:solidFill>
                <a:latin typeface="Glacial Indifference" panose="020B0604020202020204" charset="0"/>
              </a:rPr>
              <a:t>, conçue comme : </a:t>
            </a:r>
          </a:p>
          <a:p>
            <a:pPr marL="0" lvl="1" algn="just">
              <a:spcBef>
                <a:spcPct val="0"/>
              </a:spcBef>
              <a:spcAft>
                <a:spcPts val="1200"/>
              </a:spcAft>
              <a:defRPr/>
            </a:pPr>
            <a:r>
              <a:rPr lang="fr-FR" sz="3400" dirty="0">
                <a:solidFill>
                  <a:srgbClr val="F9FAFD"/>
                </a:solidFill>
                <a:latin typeface="Glacial Indifference" panose="020B0604020202020204" charset="0"/>
              </a:rPr>
              <a:t>« un élément fondamental de la personnalité et du patrimoine de la France » ;</a:t>
            </a:r>
          </a:p>
          <a:p>
            <a:pPr marL="0" lvl="1" algn="just">
              <a:spcBef>
                <a:spcPct val="0"/>
              </a:spcBef>
              <a:spcAft>
                <a:spcPts val="1200"/>
              </a:spcAft>
              <a:defRPr/>
            </a:pPr>
            <a:r>
              <a:rPr lang="fr-FR" sz="3400" dirty="0">
                <a:solidFill>
                  <a:srgbClr val="F9FAFD"/>
                </a:solidFill>
                <a:latin typeface="Glacial Indifference" panose="020B0604020202020204" charset="0"/>
              </a:rPr>
              <a:t>« la langue de l'enseignement, du travail, des échanges et des services publics » ;</a:t>
            </a:r>
          </a:p>
          <a:p>
            <a:pPr marL="0" lvl="1" algn="just">
              <a:spcBef>
                <a:spcPct val="0"/>
              </a:spcBef>
              <a:spcAft>
                <a:spcPts val="3600"/>
              </a:spcAft>
              <a:defRPr/>
            </a:pPr>
            <a:r>
              <a:rPr lang="fr-FR" sz="3400" dirty="0">
                <a:solidFill>
                  <a:srgbClr val="F9FAFD"/>
                </a:solidFill>
                <a:latin typeface="Glacial Indifference" panose="020B0604020202020204" charset="0"/>
              </a:rPr>
              <a:t>« le lien privilégié des Etats constituant la communauté de la francophonie » (art. 1).</a:t>
            </a:r>
          </a:p>
          <a:p>
            <a:pPr marL="0" lvl="1" algn="just">
              <a:lnSpc>
                <a:spcPct val="110000"/>
              </a:lnSpc>
              <a:spcBef>
                <a:spcPct val="0"/>
              </a:spcBef>
              <a:defRPr/>
            </a:pPr>
            <a:r>
              <a:rPr lang="fr-FR" sz="3400" dirty="0">
                <a:solidFill>
                  <a:srgbClr val="F9FAFD"/>
                </a:solidFill>
                <a:latin typeface="Glacial Indifference" panose="020B0604020202020204" charset="0"/>
              </a:rPr>
              <a:t>En particulier, ses objectifs sont d’obliger à utiliser la langue française, de l’enrichir et de la défendre en tant que « langue de la République » : par rapport à ce dernier point, elle s’appuie sur l’article 2 de la Constitution tel qu’il a été modifié par la révision constitutionnelle de 1992 (</a:t>
            </a:r>
            <a:r>
              <a:rPr lang="fr-FR" sz="3200" dirty="0">
                <a:solidFill>
                  <a:srgbClr val="F9FAFD"/>
                </a:solidFill>
                <a:latin typeface="Glacial Indifference" panose="020B0604020202020204" charset="0"/>
              </a:rPr>
              <a:t>« La langue de la République est le français »</a:t>
            </a:r>
            <a:r>
              <a:rPr lang="fr-FR" sz="3400" dirty="0">
                <a:solidFill>
                  <a:srgbClr val="F9FAFD"/>
                </a:solidFill>
                <a:latin typeface="Glacial Indifference" panose="020B0604020202020204" charset="0"/>
              </a:rPr>
              <a:t>).</a:t>
            </a:r>
          </a:p>
          <a:p>
            <a:pPr marL="0" lvl="1" algn="just">
              <a:spcBef>
                <a:spcPct val="0"/>
              </a:spcBef>
              <a:defRPr/>
            </a:pPr>
            <a:r>
              <a:rPr lang="fr-FR" sz="3400" dirty="0">
                <a:solidFill>
                  <a:srgbClr val="F9FAFD"/>
                </a:solidFill>
                <a:latin typeface="Glacial Indifference" panose="020B0604020202020204" charset="0"/>
              </a:rPr>
              <a:t>	↓</a:t>
            </a:r>
          </a:p>
          <a:p>
            <a:pPr marL="0" lvl="1" algn="just">
              <a:spcBef>
                <a:spcPct val="0"/>
              </a:spcBef>
              <a:defRPr/>
            </a:pPr>
            <a:r>
              <a:rPr lang="fr-FR" sz="3400" dirty="0">
                <a:solidFill>
                  <a:srgbClr val="F9FAFD"/>
                </a:solidFill>
                <a:latin typeface="Glacial Indifference" panose="020B0604020202020204" charset="0"/>
              </a:rPr>
              <a:t>Objectif de protéger la langue française des anglicismes de plus en plus répandus.</a:t>
            </a:r>
          </a:p>
        </p:txBody>
      </p:sp>
    </p:spTree>
    <p:extLst>
      <p:ext uri="{BB962C8B-B14F-4D97-AF65-F5344CB8AC3E}">
        <p14:creationId xmlns:p14="http://schemas.microsoft.com/office/powerpoint/2010/main" val="53696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F97792E-6333-7DF1-6988-27FC5AED7B6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8A2294-4BAF-147F-9BCA-9D47D3D7807F}"/>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moyen français </a:t>
            </a:r>
            <a:r>
              <a:rPr lang="fr-FR" sz="4800" u="none" dirty="0">
                <a:solidFill>
                  <a:srgbClr val="F9FAFD"/>
                </a:solidFill>
                <a:latin typeface="Glacial Indifference" panose="020B0604020202020204" charset="0"/>
              </a:rPr>
              <a:t>(</a:t>
            </a:r>
            <a:r>
              <a:rPr lang="fr-FR" sz="4800" dirty="0">
                <a:solidFill>
                  <a:srgbClr val="F9FAFD"/>
                </a:solidFill>
                <a:latin typeface="Glacial Indifference" panose="020B0604020202020204" charset="0"/>
              </a:rPr>
              <a:t>X</a:t>
            </a:r>
            <a:r>
              <a:rPr lang="fr-FR" sz="4800" u="none" dirty="0">
                <a:solidFill>
                  <a:srgbClr val="F9FAFD"/>
                </a:solidFill>
                <a:latin typeface="Glacial Indifference" panose="020B0604020202020204" charset="0"/>
              </a:rPr>
              <a:t>IV</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 XV</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siècles)</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15367093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52500" y="2400300"/>
            <a:ext cx="16192500" cy="615040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La loi Toubon</a:t>
            </a:r>
            <a:endParaRPr lang="fr-FR" sz="3600" dirty="0">
              <a:solidFill>
                <a:schemeClr val="bg1"/>
              </a:solidFill>
              <a:latin typeface="Glacial Indifference" panose="020B0604020202020204" charset="0"/>
            </a:endParaRPr>
          </a:p>
          <a:p>
            <a:pPr marL="0" lvl="1" algn="just">
              <a:spcBef>
                <a:spcPct val="0"/>
              </a:spcBef>
              <a:defRPr/>
            </a:pPr>
            <a:r>
              <a:rPr lang="fr-FR" sz="3500" dirty="0">
                <a:solidFill>
                  <a:srgbClr val="F9FAFD"/>
                </a:solidFill>
                <a:latin typeface="Glacial Indifference" panose="020B0604020202020204" charset="0"/>
              </a:rPr>
              <a:t>Suite à un </a:t>
            </a:r>
            <a:r>
              <a:rPr lang="fr-FR" sz="3500" u="sng" dirty="0">
                <a:solidFill>
                  <a:srgbClr val="F9FAFD"/>
                </a:solidFill>
                <a:latin typeface="Glacial Indifference" panose="020B0604020202020204" charset="0"/>
              </a:rPr>
              <a:t>recours devant le Conseil constitutionnel</a:t>
            </a:r>
            <a:r>
              <a:rPr lang="fr-FR" sz="3500" dirty="0">
                <a:solidFill>
                  <a:srgbClr val="F9FAFD"/>
                </a:solidFill>
                <a:latin typeface="Glacial Indifference" panose="020B0604020202020204" charset="0"/>
              </a:rPr>
              <a:t>, la loi Toubon est rendue plus modérée</a:t>
            </a:r>
          </a:p>
          <a:p>
            <a:pPr marL="0" lvl="1" algn="just">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Le Conseil estime en effet que la </a:t>
            </a:r>
            <a:r>
              <a:rPr lang="fr-FR" sz="3500" u="sng" dirty="0">
                <a:solidFill>
                  <a:srgbClr val="F9FAFD"/>
                </a:solidFill>
                <a:latin typeface="Glacial Indifference" panose="020B0604020202020204" charset="0"/>
              </a:rPr>
              <a:t>liberté de pensée et d'expression</a:t>
            </a:r>
            <a:r>
              <a:rPr lang="fr-FR" sz="3500" dirty="0">
                <a:solidFill>
                  <a:srgbClr val="F9FAFD"/>
                </a:solidFill>
                <a:latin typeface="Glacial Indifference" panose="020B0604020202020204" charset="0"/>
              </a:rPr>
              <a:t>, garantie par la Déclaration des droits de l'homme et du citoyen, s'oppose à la possibilité que cette loi fixe une terminologie précise pour les médias de communication ou même pour les individus → le législateur ne peut régler le vocabulaire à employer que pour les personnes morales de droit public et les personnes de droit privé dans l'exercice d'une mission de service public.</a:t>
            </a:r>
          </a:p>
        </p:txBody>
      </p:sp>
    </p:spTree>
    <p:extLst>
      <p:ext uri="{BB962C8B-B14F-4D97-AF65-F5344CB8AC3E}">
        <p14:creationId xmlns:p14="http://schemas.microsoft.com/office/powerpoint/2010/main" val="401186177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06801"/>
            <a:ext cx="16192500" cy="513198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La loi Toubon</a:t>
            </a:r>
            <a:endParaRPr lang="fr-FR" sz="3600" dirty="0">
              <a:solidFill>
                <a:schemeClr val="bg1"/>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Article 5</a:t>
            </a:r>
            <a:r>
              <a:rPr lang="fr-FR" sz="3500" dirty="0">
                <a:solidFill>
                  <a:srgbClr val="F9FAFD"/>
                </a:solidFill>
                <a:latin typeface="Glacial Indifference" panose="020B0604020202020204" charset="0"/>
              </a:rPr>
              <a:t> de la loi après la modification : « Quels qu'en soient l'objet et les formes, les contrats auxquels une personne morale de droit public ou une personne privée exécutant une mission de service public sont parties sont rédigés en langue française. Ils ne peuvent contenir ni expression ni terme étrangers lorsqu'il existe une expression ou un terme français de même sens approuvés dans les conditions prévues par les dispositions réglementaires relatives à l'enrichissement de la langue française ». </a:t>
            </a:r>
          </a:p>
        </p:txBody>
      </p:sp>
    </p:spTree>
    <p:extLst>
      <p:ext uri="{BB962C8B-B14F-4D97-AF65-F5344CB8AC3E}">
        <p14:creationId xmlns:p14="http://schemas.microsoft.com/office/powerpoint/2010/main" val="16217618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90700"/>
            <a:ext cx="16192500" cy="7942815"/>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La loi Toubon</a:t>
            </a:r>
            <a:endParaRPr lang="fr-FR" sz="3600" dirty="0">
              <a:solidFill>
                <a:schemeClr val="bg1"/>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Article 2</a:t>
            </a:r>
            <a:r>
              <a:rPr lang="fr-FR" sz="3500" dirty="0">
                <a:solidFill>
                  <a:srgbClr val="F9FAFD"/>
                </a:solidFill>
                <a:latin typeface="Glacial Indifference" panose="020B0604020202020204" charset="0"/>
              </a:rPr>
              <a:t> de la loi : </a:t>
            </a:r>
            <a:r>
              <a:rPr lang="fr-FR" sz="3400" dirty="0">
                <a:solidFill>
                  <a:srgbClr val="F9FAFD"/>
                </a:solidFill>
                <a:latin typeface="Glacial Indifference" panose="020B0604020202020204" charset="0"/>
              </a:rPr>
              <a:t>« Dans la désignation, l'offre, la présentation, le mode d'emploi ou d'utilisation, la description de l'étendue et des conditions de garantie d'un bien, d'un produit ou d'un service, ainsi que dans les factures et quittances, l'emploi de la langue française est obligatoire.</a:t>
            </a:r>
          </a:p>
          <a:p>
            <a:pPr marL="0" lvl="1" algn="just">
              <a:lnSpc>
                <a:spcPct val="110000"/>
              </a:lnSpc>
              <a:spcBef>
                <a:spcPct val="0"/>
              </a:spcBef>
              <a:defRPr/>
            </a:pPr>
            <a:r>
              <a:rPr lang="fr-FR" sz="3400" dirty="0">
                <a:solidFill>
                  <a:srgbClr val="F9FAFD"/>
                </a:solidFill>
                <a:latin typeface="Glacial Indifference" panose="020B0604020202020204" charset="0"/>
              </a:rPr>
              <a:t>Les mêmes dispositions s'appliquent à toute publicité écrite, parlée ou audiovisuelle.</a:t>
            </a:r>
          </a:p>
          <a:p>
            <a:pPr marL="0" lvl="1" algn="just">
              <a:lnSpc>
                <a:spcPct val="110000"/>
              </a:lnSpc>
              <a:spcBef>
                <a:spcPct val="0"/>
              </a:spcBef>
              <a:defRPr/>
            </a:pPr>
            <a:r>
              <a:rPr lang="fr-FR" sz="3400" dirty="0">
                <a:solidFill>
                  <a:srgbClr val="F9FAFD"/>
                </a:solidFill>
                <a:latin typeface="Glacial Indifference" panose="020B0604020202020204" charset="0"/>
              </a:rPr>
              <a:t>Les dispositions du présent article ne sont pas applicables à la dénomination des produits typiques et spécialités d'appellation étrangère connus du plus large public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Article 4</a:t>
            </a:r>
            <a:r>
              <a:rPr lang="fr-FR" sz="3500" dirty="0">
                <a:solidFill>
                  <a:srgbClr val="F9FAFD"/>
                </a:solidFill>
                <a:latin typeface="Glacial Indifference" panose="020B0604020202020204" charset="0"/>
              </a:rPr>
              <a:t> de la loi : </a:t>
            </a:r>
            <a:r>
              <a:rPr lang="fr-FR" sz="3400" dirty="0">
                <a:solidFill>
                  <a:srgbClr val="F9FAFD"/>
                </a:solidFill>
                <a:latin typeface="Glacial Indifference" panose="020B0604020202020204" charset="0"/>
              </a:rPr>
              <a:t>« Dans tous les cas où les mentions, annonces et inscriptions prévues aux articles 2 et 3 de la présente loi sont complétées d'une ou plusieurs traductions, la présentation en français doit être aussi lisible, audible ou intelligible que la présentation en langues étrangères ».</a:t>
            </a:r>
          </a:p>
        </p:txBody>
      </p:sp>
    </p:spTree>
    <p:extLst>
      <p:ext uri="{BB962C8B-B14F-4D97-AF65-F5344CB8AC3E}">
        <p14:creationId xmlns:p14="http://schemas.microsoft.com/office/powerpoint/2010/main" val="401761915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06801"/>
            <a:ext cx="16192500" cy="2277547"/>
          </a:xfrm>
          <a:prstGeom prst="rect">
            <a:avLst/>
          </a:prstGeom>
        </p:spPr>
        <p:txBody>
          <a:bodyPr wrap="square" lIns="0" tIns="0" rIns="0" bIns="0" rtlCol="0" anchor="t">
            <a:spAutoFit/>
          </a:bodyPr>
          <a:lstStyle/>
          <a:p>
            <a:pPr marL="0" lvl="1" algn="just">
              <a:spcBef>
                <a:spcPct val="0"/>
              </a:spcBef>
              <a:spcAft>
                <a:spcPts val="3600"/>
              </a:spcAft>
              <a:defRPr/>
            </a:pPr>
            <a:r>
              <a:rPr lang="fr-FR" sz="3600" dirty="0">
                <a:solidFill>
                  <a:schemeClr val="bg1"/>
                </a:solidFill>
                <a:latin typeface="Glacial Indifference" panose="020B0604020202020204" charset="0"/>
              </a:rPr>
              <a:t>La loi Toubon – exemple d’application</a:t>
            </a:r>
          </a:p>
          <a:p>
            <a:pPr marL="0" lvl="1" algn="just">
              <a:spcBef>
                <a:spcPct val="0"/>
              </a:spcBef>
              <a:spcAft>
                <a:spcPts val="1200"/>
              </a:spcAft>
              <a:defRPr/>
            </a:pPr>
            <a:r>
              <a:rPr lang="it-IT" sz="3600" dirty="0">
                <a:solidFill>
                  <a:schemeClr val="bg1"/>
                </a:solidFill>
                <a:latin typeface="Glacial Indifference" panose="020B0604020202020204" charset="0"/>
              </a:rPr>
              <a:t>Pesto alla Genovese Barilla "prodotto in Italia" Pub 15s</a:t>
            </a:r>
          </a:p>
          <a:p>
            <a:pPr marL="0" lvl="1" algn="just">
              <a:spcBef>
                <a:spcPct val="0"/>
              </a:spcBef>
              <a:spcAft>
                <a:spcPts val="3600"/>
              </a:spcAft>
              <a:defRPr/>
            </a:pPr>
            <a:r>
              <a:rPr lang="fr-FR" sz="36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https://youtu.be/DXRO8sIoOik</a:t>
            </a:r>
            <a:r>
              <a:rPr lang="fr-FR" sz="3600" dirty="0">
                <a:solidFill>
                  <a:schemeClr val="bg1"/>
                </a:solidFill>
                <a:latin typeface="Glacial Indifference" panose="020B0604020202020204" charset="0"/>
              </a:rPr>
              <a:t> </a:t>
            </a:r>
          </a:p>
        </p:txBody>
      </p:sp>
    </p:spTree>
    <p:extLst>
      <p:ext uri="{BB962C8B-B14F-4D97-AF65-F5344CB8AC3E}">
        <p14:creationId xmlns:p14="http://schemas.microsoft.com/office/powerpoint/2010/main" val="363007613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06801"/>
            <a:ext cx="16192500" cy="5659819"/>
          </a:xfrm>
          <a:prstGeom prst="rect">
            <a:avLst/>
          </a:prstGeom>
        </p:spPr>
        <p:txBody>
          <a:bodyPr wrap="square" lIns="0" tIns="0" rIns="0" bIns="0" rtlCol="0" anchor="t">
            <a:spAutoFit/>
          </a:bodyPr>
          <a:lstStyle/>
          <a:p>
            <a:pPr marL="0" lvl="1" algn="just">
              <a:lnSpc>
                <a:spcPct val="110000"/>
              </a:lnSpc>
              <a:spcBef>
                <a:spcPct val="0"/>
              </a:spcBef>
              <a:spcAft>
                <a:spcPts val="1200"/>
              </a:spcAft>
              <a:defRPr/>
            </a:pPr>
            <a:r>
              <a:rPr lang="fr-FR" sz="36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Rapport sur « le plurilinguisme dans les établissements publics du ministère de la culture »</a:t>
            </a:r>
            <a:r>
              <a:rPr lang="fr-FR" sz="3500" dirty="0">
                <a:solidFill>
                  <a:schemeClr val="bg1"/>
                </a:solidFill>
                <a:latin typeface="Glacial Indifference" panose="020B0604020202020204" charset="0"/>
              </a:rPr>
              <a:t>, établi par Robert Lacombe, inspecteur général des affaires culturelles et Catherine Meyer-Lereculeur, chargée de mission d'inspection générale.</a:t>
            </a:r>
          </a:p>
          <a:p>
            <a:pPr marL="0" lvl="1" algn="just">
              <a:lnSpc>
                <a:spcPct val="110000"/>
              </a:lnSpc>
              <a:spcBef>
                <a:spcPct val="0"/>
              </a:spcBef>
              <a:spcAft>
                <a:spcPts val="1200"/>
              </a:spcAft>
              <a:defRPr/>
            </a:pPr>
            <a:r>
              <a:rPr lang="fr-FR" sz="3600" dirty="0">
                <a:solidFill>
                  <a:schemeClr val="bg1"/>
                </a:solidFill>
                <a:latin typeface="Glacial Indifference" panose="020B0604020202020204" charset="0"/>
              </a:rPr>
              <a:t>	</a:t>
            </a:r>
            <a:r>
              <a:rPr lang="fr-FR" sz="3500" dirty="0">
                <a:solidFill>
                  <a:schemeClr val="bg1"/>
                </a:solidFill>
                <a:latin typeface="Glacial Indifference" panose="020B0604020202020204" charset="0"/>
              </a:rPr>
              <a:t>↓</a:t>
            </a:r>
          </a:p>
          <a:p>
            <a:pPr marL="0" lvl="1" algn="just">
              <a:lnSpc>
                <a:spcPct val="110000"/>
              </a:lnSpc>
              <a:spcBef>
                <a:spcPct val="0"/>
              </a:spcBef>
              <a:spcAft>
                <a:spcPts val="3600"/>
              </a:spcAft>
              <a:defRPr/>
            </a:pPr>
            <a:r>
              <a:rPr lang="fr-FR" sz="3500" dirty="0">
                <a:solidFill>
                  <a:schemeClr val="bg1"/>
                </a:solidFill>
                <a:latin typeface="Glacial Indifference" panose="020B0604020202020204" charset="0"/>
              </a:rPr>
              <a:t>la loi Toubon « consacre non seulement un "droit au français" mais ouvre aussi la voie au plurilinguisme, par l’obligation de "double traduction" (en pratique en anglais et en une autre langue étrangère) qu’elle prescrit aux organismes investis d’une mission de service public – du moins lorsque le choix est fait de traduire les supports physiques ».</a:t>
            </a:r>
          </a:p>
        </p:txBody>
      </p:sp>
    </p:spTree>
    <p:extLst>
      <p:ext uri="{BB962C8B-B14F-4D97-AF65-F5344CB8AC3E}">
        <p14:creationId xmlns:p14="http://schemas.microsoft.com/office/powerpoint/2010/main" val="423862567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324100"/>
            <a:ext cx="16459200" cy="6286336"/>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La question de l’orthographe </a:t>
            </a:r>
            <a:endParaRPr lang="fr-FR" sz="36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Le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se caractérise par une grande « rigidité en matière d’orthographe, et la surestimation de sa fonction symbolique », alors que jusqu’au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la liberté était admise par rapport à l’orthographe des mots.</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Il faudra attendre la fin du siècle pour obtenir de la « tolérance » sur ce sujet, avec les « rectifications de 1990, élaborées par le Conseil supérieur de la langue française, qui sont à regarder comme des variantes ».</a:t>
            </a:r>
          </a:p>
          <a:p>
            <a:pPr marL="0" lvl="1" algn="r">
              <a:spcBef>
                <a:spcPct val="0"/>
              </a:spcBef>
              <a:spcAft>
                <a:spcPts val="12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660.</a:t>
            </a:r>
          </a:p>
        </p:txBody>
      </p:sp>
    </p:spTree>
    <p:extLst>
      <p:ext uri="{BB962C8B-B14F-4D97-AF65-F5344CB8AC3E}">
        <p14:creationId xmlns:p14="http://schemas.microsoft.com/office/powerpoint/2010/main" val="26483009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06801"/>
            <a:ext cx="16459200" cy="404726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La question de l’orthographe </a:t>
            </a:r>
            <a:endParaRPr lang="fr-FR" sz="36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L'orthographe actuelle reste d'usage, et les "recommandations" du Conseil supérieur de la langue française ne portent que sur des mots qui pourront être écrits de manière différente </a:t>
            </a:r>
            <a:r>
              <a:rPr lang="fr-FR" sz="3500" u="sng" dirty="0">
                <a:solidFill>
                  <a:srgbClr val="F9FAFD"/>
                </a:solidFill>
                <a:latin typeface="Glacial Indifference" panose="020B0604020202020204" charset="0"/>
              </a:rPr>
              <a:t>sans constituer des incorrections ni être jugés comme des fautes</a:t>
            </a:r>
            <a:r>
              <a:rPr lang="fr-FR" sz="3500" dirty="0">
                <a:solidFill>
                  <a:srgbClr val="F9FAFD"/>
                </a:solidFill>
                <a:latin typeface="Glacial Indifference" panose="020B0604020202020204" charset="0"/>
              </a:rPr>
              <a:t> ».</a:t>
            </a:r>
          </a:p>
          <a:p>
            <a:pPr marL="0" lvl="1" algn="r">
              <a:spcBef>
                <a:spcPct val="0"/>
              </a:spcBef>
              <a:spcAft>
                <a:spcPts val="1200"/>
              </a:spcAft>
              <a:defRPr/>
            </a:pPr>
            <a:r>
              <a:rPr lang="fr-FR" sz="2800" dirty="0">
                <a:solidFill>
                  <a:srgbClr val="F9FAFD"/>
                </a:solidFill>
                <a:latin typeface="Glacial Indifference" panose="020B0604020202020204" charset="0"/>
              </a:rPr>
              <a:t>Déclaration de l’Académie française en janvier 1991.</a:t>
            </a:r>
          </a:p>
        </p:txBody>
      </p:sp>
    </p:spTree>
    <p:extLst>
      <p:ext uri="{BB962C8B-B14F-4D97-AF65-F5344CB8AC3E}">
        <p14:creationId xmlns:p14="http://schemas.microsoft.com/office/powerpoint/2010/main" val="223719593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247900"/>
            <a:ext cx="16459200" cy="6635150"/>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La question de l’orthographe </a:t>
            </a:r>
            <a:endParaRPr lang="fr-FR" sz="36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Parmi les 25 rectifications les plus courantes, 22 concernent des </a:t>
            </a:r>
            <a:r>
              <a:rPr lang="fr-FR" sz="3500" u="sng" dirty="0">
                <a:solidFill>
                  <a:srgbClr val="F9FAFD"/>
                </a:solidFill>
                <a:latin typeface="Glacial Indifference" panose="020B0604020202020204" charset="0"/>
              </a:rPr>
              <a:t>accents circonflexes</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abime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accroitre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gout</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sure</a:t>
            </a:r>
            <a:r>
              <a:rPr lang="fr-FR" sz="3500" dirty="0">
                <a:solidFill>
                  <a:srgbClr val="F9FAFD"/>
                </a:solidFill>
                <a:latin typeface="Glacial Indifference" panose="020B0604020202020204" charset="0"/>
              </a:rPr>
              <a:t>, verbes en </a:t>
            </a:r>
            <a:r>
              <a:rPr lang="fr-FR" sz="3500" i="1" dirty="0">
                <a:solidFill>
                  <a:srgbClr val="F9FAFD"/>
                </a:solidFill>
                <a:latin typeface="Glacial Indifference" panose="020B0604020202020204" charset="0"/>
              </a:rPr>
              <a:t>–aitre</a:t>
            </a:r>
            <a:r>
              <a:rPr lang="fr-FR" sz="3500" dirty="0">
                <a:solidFill>
                  <a:srgbClr val="F9FAFD"/>
                </a:solidFill>
                <a:latin typeface="Glacial Indifference" panose="020B0604020202020204" charset="0"/>
              </a:rPr>
              <a:t>…) ; puis des traits d’union, des pluriels de mots composés, quelques rares graphies (</a:t>
            </a:r>
            <a:r>
              <a:rPr lang="fr-FR" sz="3500" i="1" dirty="0">
                <a:solidFill>
                  <a:srgbClr val="F9FAFD"/>
                </a:solidFill>
                <a:latin typeface="Glacial Indifference" panose="020B0604020202020204" charset="0"/>
              </a:rPr>
              <a:t>assoir</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chariot</a:t>
            </a:r>
            <a:r>
              <a:rPr lang="fr-FR" sz="3500" dirty="0">
                <a:solidFill>
                  <a:srgbClr val="F9FAFD"/>
                </a:solidFill>
                <a:latin typeface="Glacial Indifference" panose="020B0604020202020204" charset="0"/>
              </a:rPr>
              <a:t>), et l’accord du participe passé </a:t>
            </a:r>
            <a:r>
              <a:rPr lang="fr-FR" sz="3500" i="1" dirty="0">
                <a:solidFill>
                  <a:srgbClr val="F9FAFD"/>
                </a:solidFill>
                <a:latin typeface="Glacial Indifference" panose="020B0604020202020204" charset="0"/>
              </a:rPr>
              <a:t>laissé</a:t>
            </a:r>
            <a:r>
              <a:rPr lang="fr-FR" sz="3500" dirty="0">
                <a:solidFill>
                  <a:srgbClr val="F9FAFD"/>
                </a:solidFill>
                <a:latin typeface="Glacial Indifference" panose="020B0604020202020204" charset="0"/>
              </a:rPr>
              <a:t> qui devient invariable (</a:t>
            </a:r>
            <a:r>
              <a:rPr lang="fr-FR" sz="3500" i="1" dirty="0">
                <a:solidFill>
                  <a:srgbClr val="F9FAFD"/>
                </a:solidFill>
                <a:latin typeface="Glacial Indifference" panose="020B0604020202020204" charset="0"/>
              </a:rPr>
              <a:t>elle s’est laissé séduire</a:t>
            </a:r>
            <a:r>
              <a:rPr lang="fr-FR" sz="3500" dirty="0">
                <a:solidFill>
                  <a:srgbClr val="F9FAFD"/>
                </a:solidFill>
                <a:latin typeface="Glacial Indifference" panose="020B0604020202020204" charset="0"/>
              </a:rPr>
              <a:t>) ».</a:t>
            </a:r>
          </a:p>
          <a:p>
            <a:pPr marL="0" lvl="1" algn="r">
              <a:spcBef>
                <a:spcPct val="0"/>
              </a:spcBef>
              <a:spcAft>
                <a:spcPts val="12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660.</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Bien que lentement, ces rectifications commencent à être appliquées, mais « le plus long à ébranler, ce sont les mentalités » : même les journaux les plus prêts au changement continuent à n’employer que les formes orthographiques normées.</a:t>
            </a:r>
          </a:p>
        </p:txBody>
      </p:sp>
    </p:spTree>
    <p:extLst>
      <p:ext uri="{BB962C8B-B14F-4D97-AF65-F5344CB8AC3E}">
        <p14:creationId xmlns:p14="http://schemas.microsoft.com/office/powerpoint/2010/main" val="65942046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440796"/>
            <a:ext cx="16459200" cy="6055504"/>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néologismes</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Féminisation des noms des métiers</a:t>
            </a:r>
            <a:r>
              <a:rPr lang="fr-FR" sz="3500" dirty="0">
                <a:solidFill>
                  <a:srgbClr val="F9FAFD"/>
                </a:solidFill>
                <a:latin typeface="Glacial Indifference" panose="020B0604020202020204" charset="0"/>
              </a:rPr>
              <a:t> → « le Comité consultatif de la langue française instaure en 1986 une commission sur la "féminisation des noms de métier, fonction grade ou titre". Dirigée par l’écrivain Benoîte Groult, elle a fait des </a:t>
            </a:r>
            <a:r>
              <a:rPr lang="fr-FR" sz="3500" u="sng" dirty="0">
                <a:solidFill>
                  <a:srgbClr val="F9FAFD"/>
                </a:solidFill>
                <a:latin typeface="Glacial Indifference" panose="020B0604020202020204" charset="0"/>
              </a:rPr>
              <a:t>propositions pour 5000 noms de métiers</a:t>
            </a: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Une </a:t>
            </a:r>
            <a:r>
              <a:rPr lang="fr-FR" sz="3500" u="sng" dirty="0">
                <a:solidFill>
                  <a:srgbClr val="F9FAFD"/>
                </a:solidFill>
                <a:latin typeface="Glacial Indifference" panose="020B0604020202020204" charset="0"/>
              </a:rPr>
              <a:t>solution</a:t>
            </a:r>
            <a:r>
              <a:rPr lang="fr-FR" sz="3500" dirty="0">
                <a:solidFill>
                  <a:srgbClr val="F9FAFD"/>
                </a:solidFill>
                <a:latin typeface="Glacial Indifference" panose="020B0604020202020204" charset="0"/>
              </a:rPr>
              <a:t> a été trouvée </a:t>
            </a:r>
            <a:r>
              <a:rPr lang="fr-FR" sz="3500" u="sng" dirty="0">
                <a:solidFill>
                  <a:srgbClr val="F9FAFD"/>
                </a:solidFill>
                <a:latin typeface="Glacial Indifference" panose="020B0604020202020204" charset="0"/>
              </a:rPr>
              <a:t>pour presque tous</a:t>
            </a:r>
            <a:r>
              <a:rPr lang="fr-FR" sz="3500" dirty="0">
                <a:solidFill>
                  <a:srgbClr val="F9FAFD"/>
                </a:solidFill>
                <a:latin typeface="Glacial Indifference" panose="020B0604020202020204" charset="0"/>
              </a:rPr>
              <a:t>, ce qui montre bien que </a:t>
            </a:r>
            <a:r>
              <a:rPr lang="fr-FR" sz="3500" u="sng" dirty="0">
                <a:solidFill>
                  <a:srgbClr val="F9FAFD"/>
                </a:solidFill>
                <a:latin typeface="Glacial Indifference" panose="020B0604020202020204" charset="0"/>
              </a:rPr>
              <a:t>c’est davantage aux mentalités qu’à la langue que l’on doit l’immobilisme</a:t>
            </a:r>
            <a:r>
              <a:rPr lang="fr-FR" sz="3500" dirty="0">
                <a:solidFill>
                  <a:srgbClr val="F9FAFD"/>
                </a:solidFill>
                <a:latin typeface="Glacial Indifference" panose="020B0604020202020204" charset="0"/>
              </a:rPr>
              <a:t>, les femmes exerçant une profession prestigieuse préférant souvent le titre masculin ».</a:t>
            </a:r>
          </a:p>
          <a:p>
            <a:pPr marL="0" lvl="1" algn="r">
              <a:spcBef>
                <a:spcPct val="0"/>
              </a:spcBef>
              <a:spcAft>
                <a:spcPts val="12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658.</a:t>
            </a:r>
          </a:p>
        </p:txBody>
      </p:sp>
    </p:spTree>
    <p:extLst>
      <p:ext uri="{BB962C8B-B14F-4D97-AF65-F5344CB8AC3E}">
        <p14:creationId xmlns:p14="http://schemas.microsoft.com/office/powerpoint/2010/main" val="166902405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509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1943100"/>
            <a:ext cx="16459200" cy="772519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néologismes</a:t>
            </a:r>
          </a:p>
          <a:p>
            <a:pPr lvl="1" indent="-457200" algn="just">
              <a:spcBef>
                <a:spcPct val="0"/>
              </a:spcBef>
              <a:spcAft>
                <a:spcPts val="2400"/>
              </a:spcAft>
              <a:buFont typeface="Arial" panose="020B0604020202020204" pitchFamily="34" charset="0"/>
              <a:buChar char="•"/>
              <a:defRPr/>
            </a:pPr>
            <a:r>
              <a:rPr lang="fr-FR" sz="3500" u="sng" dirty="0">
                <a:solidFill>
                  <a:schemeClr val="bg1"/>
                </a:solidFill>
                <a:latin typeface="Glacial Indifference" panose="020B0604020202020204" charset="0"/>
              </a:rPr>
              <a:t>Circulaire du 11 mars 1986 relative à la féminisation des noms de métier, fonction, grade ou titre</a:t>
            </a:r>
            <a:r>
              <a:rPr lang="fr-FR" sz="3500" dirty="0">
                <a:solidFill>
                  <a:schemeClr val="bg1"/>
                </a:solidFill>
                <a:latin typeface="Glacial Indifference" panose="020B0604020202020204" charset="0"/>
              </a:rPr>
              <a:t> </a:t>
            </a:r>
          </a:p>
          <a:p>
            <a:pPr lvl="1" algn="just">
              <a:lnSpc>
                <a:spcPct val="110000"/>
              </a:lnSpc>
              <a:spcBef>
                <a:spcPct val="0"/>
              </a:spcBef>
              <a:spcAft>
                <a:spcPts val="1200"/>
              </a:spcAft>
              <a:defRPr/>
            </a:pPr>
            <a:r>
              <a:rPr lang="fr-FR" sz="3500" dirty="0">
                <a:solidFill>
                  <a:schemeClr val="bg1"/>
                </a:solidFill>
                <a:latin typeface="Glacial Indifference" panose="020B0604020202020204" charset="0"/>
              </a:rPr>
              <a:t>Elle vise à promouvoir l’utilisation des termes féminins « dans les décrets, arrêtés, circulaires, instructions et directives ministériels ; dans les correspondances et documents qui émanent des administrations, services ou établissements publics de l’État ; dans les textes des marchés et contrats auxquels l’État ou les établissements publics de l’État sont parties ; dans les ouvrages d’enseignement, de formation ou de recherche utilisés dans les établissements, institutions ou organismes dépendant de l’État, placés sous son autorité, ou soumis à son contrôle, ou bénéficiant de son concours financier ».</a:t>
            </a:r>
          </a:p>
          <a:p>
            <a:pPr marL="0" lvl="1" algn="r">
              <a:spcBef>
                <a:spcPct val="0"/>
              </a:spcBef>
              <a:spcAft>
                <a:spcPts val="600"/>
              </a:spcAft>
              <a:defRPr/>
            </a:pPr>
            <a:r>
              <a:rPr lang="fr-FR" sz="2800" dirty="0">
                <a:solidFill>
                  <a:schemeClr val="bg1"/>
                </a:solidFill>
                <a:latin typeface="Glacial Indifference" panose="020B0604020202020204" charset="0"/>
              </a:rPr>
              <a:t>Site du Haut Conseil à l’Égalité entre les femmes et les hommes</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24106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a:off x="0" y="6147710"/>
            <a:ext cx="8052363" cy="4139290"/>
          </a:xfrm>
          <a:custGeom>
            <a:avLst/>
            <a:gdLst/>
            <a:ahLst/>
            <a:cxnLst/>
            <a:rect l="l" t="t" r="r" b="b"/>
            <a:pathLst>
              <a:path w="12580967" h="16026710">
                <a:moveTo>
                  <a:pt x="0" y="0"/>
                </a:moveTo>
                <a:lnTo>
                  <a:pt x="12580967" y="0"/>
                </a:lnTo>
                <a:lnTo>
                  <a:pt x="12580967" y="16026710"/>
                </a:lnTo>
                <a:lnTo>
                  <a:pt x="0" y="16026710"/>
                </a:lnTo>
                <a:lnTo>
                  <a:pt x="0" y="0"/>
                </a:lnTo>
                <a:close/>
              </a:path>
            </a:pathLst>
          </a:custGeom>
          <a:blipFill>
            <a:blip r:embed="rId2"/>
            <a:stretch>
              <a:fillRect l="-56238" t="-1" b="-287184"/>
            </a:stretch>
          </a:blipFill>
        </p:spPr>
        <p:txBody>
          <a:bodyPr/>
          <a:lstStyle/>
          <a:p>
            <a:endParaRPr lang="it-IT"/>
          </a:p>
        </p:txBody>
      </p:sp>
      <p:sp>
        <p:nvSpPr>
          <p:cNvPr id="3" name="TextBox 3"/>
          <p:cNvSpPr txBox="1"/>
          <p:nvPr/>
        </p:nvSpPr>
        <p:spPr>
          <a:xfrm>
            <a:off x="3786432" y="688578"/>
            <a:ext cx="10715136" cy="1025922"/>
          </a:xfrm>
          <a:prstGeom prst="rect">
            <a:avLst/>
          </a:prstGeom>
        </p:spPr>
        <p:txBody>
          <a:bodyPr lIns="0" tIns="0" rIns="0" bIns="0" rtlCol="0" anchor="t">
            <a:spAutoFit/>
          </a:bodyPr>
          <a:lstStyle/>
          <a:p>
            <a:pPr marL="0" lvl="0" indent="0" algn="ctr">
              <a:lnSpc>
                <a:spcPts val="8000"/>
              </a:lnSpc>
              <a:spcBef>
                <a:spcPct val="0"/>
              </a:spcBef>
            </a:pPr>
            <a:r>
              <a:rPr lang="fr-FR" sz="8000" dirty="0">
                <a:solidFill>
                  <a:srgbClr val="FFFFFF"/>
                </a:solidFill>
                <a:latin typeface="Glacial Indifference"/>
              </a:rPr>
              <a:t>Programme du cours</a:t>
            </a:r>
          </a:p>
        </p:txBody>
      </p:sp>
      <p:sp>
        <p:nvSpPr>
          <p:cNvPr id="4" name="TextBox 4"/>
          <p:cNvSpPr txBox="1"/>
          <p:nvPr/>
        </p:nvSpPr>
        <p:spPr>
          <a:xfrm>
            <a:off x="4817672" y="2476500"/>
            <a:ext cx="8891863" cy="785471"/>
          </a:xfrm>
          <a:prstGeom prst="rect">
            <a:avLst/>
          </a:prstGeom>
        </p:spPr>
        <p:txBody>
          <a:bodyPr lIns="0" tIns="0" rIns="0" bIns="0" rtlCol="0" anchor="t">
            <a:spAutoFit/>
          </a:bodyPr>
          <a:lstStyle/>
          <a:p>
            <a:pPr algn="ctr">
              <a:lnSpc>
                <a:spcPts val="6719"/>
              </a:lnSpc>
            </a:pPr>
            <a:r>
              <a:rPr lang="fr-FR" sz="4400" u="sng" dirty="0">
                <a:solidFill>
                  <a:srgbClr val="FFFFFF"/>
                </a:solidFill>
                <a:latin typeface="Glacial Indifference"/>
              </a:rPr>
              <a:t>Histoire de la langue</a:t>
            </a:r>
          </a:p>
        </p:txBody>
      </p:sp>
      <p:sp>
        <p:nvSpPr>
          <p:cNvPr id="6" name="TextBox 6"/>
          <p:cNvSpPr txBox="1"/>
          <p:nvPr/>
        </p:nvSpPr>
        <p:spPr>
          <a:xfrm>
            <a:off x="4256997" y="3900829"/>
            <a:ext cx="9452538" cy="785471"/>
          </a:xfrm>
          <a:prstGeom prst="rect">
            <a:avLst/>
          </a:prstGeom>
        </p:spPr>
        <p:txBody>
          <a:bodyPr lIns="0" tIns="0" rIns="0" bIns="0" rtlCol="0" anchor="t">
            <a:spAutoFit/>
          </a:bodyPr>
          <a:lstStyle/>
          <a:p>
            <a:pPr algn="ctr">
              <a:lnSpc>
                <a:spcPts val="6719"/>
              </a:lnSpc>
            </a:pPr>
            <a:r>
              <a:rPr lang="fr-FR" sz="4400" u="sng" dirty="0">
                <a:solidFill>
                  <a:srgbClr val="FFFFFF"/>
                </a:solidFill>
                <a:latin typeface="Glacial Indifference"/>
              </a:rPr>
              <a:t>Les institutions politiques en France</a:t>
            </a:r>
          </a:p>
        </p:txBody>
      </p:sp>
      <p:sp>
        <p:nvSpPr>
          <p:cNvPr id="8" name="AutoShape 8"/>
          <p:cNvSpPr/>
          <p:nvPr/>
        </p:nvSpPr>
        <p:spPr>
          <a:xfrm>
            <a:off x="6017483" y="3314700"/>
            <a:ext cx="6492240" cy="0"/>
          </a:xfrm>
          <a:prstGeom prst="line">
            <a:avLst/>
          </a:prstGeom>
          <a:ln w="9525" cap="rnd">
            <a:solidFill>
              <a:srgbClr val="FFFFFF"/>
            </a:solidFill>
            <a:prstDash val="solid"/>
            <a:headEnd type="none" w="sm" len="sm"/>
            <a:tailEnd type="none" w="sm" len="sm"/>
          </a:ln>
        </p:spPr>
        <p:txBody>
          <a:bodyPr/>
          <a:lstStyle/>
          <a:p>
            <a:endParaRPr lang="it-IT"/>
          </a:p>
        </p:txBody>
      </p:sp>
      <p:sp>
        <p:nvSpPr>
          <p:cNvPr id="9" name="AutoShape 9"/>
          <p:cNvSpPr/>
          <p:nvPr/>
        </p:nvSpPr>
        <p:spPr>
          <a:xfrm>
            <a:off x="5897880" y="4762500"/>
            <a:ext cx="6492240" cy="0"/>
          </a:xfrm>
          <a:prstGeom prst="line">
            <a:avLst/>
          </a:prstGeom>
          <a:ln w="9525" cap="rnd">
            <a:solidFill>
              <a:srgbClr val="FFFFFF"/>
            </a:solidFill>
            <a:prstDash val="solid"/>
            <a:headEnd type="none" w="sm" len="sm"/>
            <a:tailEnd type="none" w="sm" len="sm"/>
          </a:ln>
        </p:spPr>
        <p:txBody>
          <a:bodyPr/>
          <a:lstStyle/>
          <a:p>
            <a:endParaRPr lang="it-IT"/>
          </a:p>
        </p:txBody>
      </p:sp>
      <p:sp>
        <p:nvSpPr>
          <p:cNvPr id="5" name="TextBox 6">
            <a:extLst>
              <a:ext uri="{FF2B5EF4-FFF2-40B4-BE49-F238E27FC236}">
                <a16:creationId xmlns:a16="http://schemas.microsoft.com/office/drawing/2014/main" id="{7F8C2002-06FB-C595-D8AD-2FF58DF8CC62}"/>
              </a:ext>
            </a:extLst>
          </p:cNvPr>
          <p:cNvSpPr txBox="1"/>
          <p:nvPr/>
        </p:nvSpPr>
        <p:spPr>
          <a:xfrm>
            <a:off x="4561797" y="5424829"/>
            <a:ext cx="9452538" cy="785471"/>
          </a:xfrm>
          <a:prstGeom prst="rect">
            <a:avLst/>
          </a:prstGeom>
        </p:spPr>
        <p:txBody>
          <a:bodyPr lIns="0" tIns="0" rIns="0" bIns="0" rtlCol="0" anchor="t">
            <a:spAutoFit/>
          </a:bodyPr>
          <a:lstStyle/>
          <a:p>
            <a:pPr algn="ctr">
              <a:lnSpc>
                <a:spcPts val="6719"/>
              </a:lnSpc>
            </a:pPr>
            <a:r>
              <a:rPr lang="fr-FR" sz="4400" u="sng" dirty="0">
                <a:solidFill>
                  <a:srgbClr val="FFFFFF"/>
                </a:solidFill>
                <a:latin typeface="Glacial Indifference"/>
              </a:rPr>
              <a:t>Observations sur l’actualité</a:t>
            </a:r>
          </a:p>
        </p:txBody>
      </p:sp>
      <p:sp>
        <p:nvSpPr>
          <p:cNvPr id="7" name="AutoShape 9">
            <a:extLst>
              <a:ext uri="{FF2B5EF4-FFF2-40B4-BE49-F238E27FC236}">
                <a16:creationId xmlns:a16="http://schemas.microsoft.com/office/drawing/2014/main" id="{B7392209-EF7F-0E92-6A56-5768DD6C81CA}"/>
              </a:ext>
            </a:extLst>
          </p:cNvPr>
          <p:cNvSpPr/>
          <p:nvPr/>
        </p:nvSpPr>
        <p:spPr>
          <a:xfrm>
            <a:off x="6019800" y="6286500"/>
            <a:ext cx="6492240" cy="0"/>
          </a:xfrm>
          <a:prstGeom prst="line">
            <a:avLst/>
          </a:prstGeom>
          <a:ln w="9525" cap="rnd">
            <a:solidFill>
              <a:srgbClr val="FFFFFF"/>
            </a:solidFill>
            <a:prstDash val="solid"/>
            <a:headEnd type="none" w="sm" len="sm"/>
            <a:tailEnd type="none" w="sm" len="sm"/>
          </a:ln>
        </p:spPr>
        <p:txBody>
          <a:bodyPr/>
          <a:lstStyle/>
          <a:p>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BE9324F-3433-0E68-5F14-BE7D8D04D5F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D3852A-EC63-683A-0A4D-40617AFA5DAF}"/>
              </a:ext>
            </a:extLst>
          </p:cNvPr>
          <p:cNvSpPr txBox="1"/>
          <p:nvPr/>
        </p:nvSpPr>
        <p:spPr>
          <a:xfrm>
            <a:off x="1028700" y="723900"/>
            <a:ext cx="163449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moyen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(XIV</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XV</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EF8FF667-101D-6020-EAD0-DF12F6BC2A75}"/>
              </a:ext>
            </a:extLst>
          </p:cNvPr>
          <p:cNvSpPr txBox="1"/>
          <p:nvPr/>
        </p:nvSpPr>
        <p:spPr>
          <a:xfrm>
            <a:off x="1028700" y="2400300"/>
            <a:ext cx="16497300" cy="6541791"/>
          </a:xfrm>
          <a:prstGeom prst="rect">
            <a:avLst/>
          </a:prstGeom>
        </p:spPr>
        <p:txBody>
          <a:bodyPr wrap="square" lIns="0" tIns="0" rIns="0" bIns="0" rtlCol="0" anchor="t">
            <a:spAutoFit/>
          </a:bodyPr>
          <a:lstStyle/>
          <a:p>
            <a:pPr marL="0" lvl="0" indent="0" algn="just">
              <a:lnSpc>
                <a:spcPct val="110000"/>
              </a:lnSpc>
              <a:spcBef>
                <a:spcPct val="0"/>
              </a:spcBef>
              <a:spcAft>
                <a:spcPts val="2400"/>
              </a:spcAft>
            </a:pPr>
            <a:r>
              <a:rPr lang="fr-FR" sz="3700" dirty="0">
                <a:solidFill>
                  <a:srgbClr val="F9FAFD"/>
                </a:solidFill>
                <a:latin typeface="Glacial Indifference" panose="020B0604020202020204" charset="0"/>
              </a:rPr>
              <a:t>Aux XIV</a:t>
            </a:r>
            <a:r>
              <a:rPr lang="fr-FR" sz="3700" baseline="30000" dirty="0">
                <a:solidFill>
                  <a:srgbClr val="F9FAFD"/>
                </a:solidFill>
                <a:latin typeface="Glacial Indifference" panose="020B0604020202020204" charset="0"/>
              </a:rPr>
              <a:t>ème</a:t>
            </a:r>
            <a:r>
              <a:rPr lang="fr-FR" sz="3700" dirty="0">
                <a:solidFill>
                  <a:srgbClr val="F9FAFD"/>
                </a:solidFill>
                <a:latin typeface="Glacial Indifference" panose="020B0604020202020204" charset="0"/>
              </a:rPr>
              <a:t> et XV</a:t>
            </a:r>
            <a:r>
              <a:rPr lang="fr-FR" sz="3700" baseline="30000" dirty="0">
                <a:solidFill>
                  <a:srgbClr val="F9FAFD"/>
                </a:solidFill>
                <a:latin typeface="Glacial Indifference" panose="020B0604020202020204" charset="0"/>
              </a:rPr>
              <a:t>ème</a:t>
            </a:r>
            <a:r>
              <a:rPr lang="fr-FR" sz="3700" dirty="0">
                <a:solidFill>
                  <a:srgbClr val="F9FAFD"/>
                </a:solidFill>
                <a:latin typeface="Glacial Indifference" panose="020B0604020202020204" charset="0"/>
              </a:rPr>
              <a:t> siècles : </a:t>
            </a:r>
          </a:p>
          <a:p>
            <a:pPr marL="571500" lvl="0" indent="-571500" algn="just">
              <a:lnSpc>
                <a:spcPct val="110000"/>
              </a:lnSpc>
              <a:spcBef>
                <a:spcPct val="0"/>
              </a:spcBef>
              <a:spcAft>
                <a:spcPts val="3000"/>
              </a:spcAft>
              <a:buFont typeface="Arial" panose="020B0604020202020204" pitchFamily="34" charset="0"/>
              <a:buChar char="•"/>
            </a:pPr>
            <a:r>
              <a:rPr lang="fr-FR" sz="3600" dirty="0">
                <a:solidFill>
                  <a:srgbClr val="F9FAFD"/>
                </a:solidFill>
                <a:latin typeface="Glacial Indifference" panose="020B0604020202020204" charset="0"/>
              </a:rPr>
              <a:t>de nombreux </a:t>
            </a:r>
            <a:r>
              <a:rPr lang="fr-FR" sz="3600" u="sng" dirty="0">
                <a:solidFill>
                  <a:srgbClr val="F9FAFD"/>
                </a:solidFill>
                <a:latin typeface="Glacial Indifference" panose="020B0604020202020204" charset="0"/>
              </a:rPr>
              <a:t>textes non littéraires</a:t>
            </a:r>
            <a:r>
              <a:rPr lang="fr-FR" sz="3600" dirty="0">
                <a:solidFill>
                  <a:srgbClr val="F9FAFD"/>
                </a:solidFill>
                <a:latin typeface="Glacial Indifference" panose="020B0604020202020204" charset="0"/>
              </a:rPr>
              <a:t> sont </a:t>
            </a:r>
            <a:r>
              <a:rPr lang="fr-FR" sz="3600" u="sng" dirty="0">
                <a:solidFill>
                  <a:srgbClr val="F9FAFD"/>
                </a:solidFill>
                <a:latin typeface="Glacial Indifference" panose="020B0604020202020204" charset="0"/>
              </a:rPr>
              <a:t>produits en français</a:t>
            </a:r>
            <a:r>
              <a:rPr lang="fr-FR" sz="3600" dirty="0">
                <a:solidFill>
                  <a:srgbClr val="F9FAFD"/>
                </a:solidFill>
                <a:latin typeface="Glacial Indifference" panose="020B0604020202020204" charset="0"/>
              </a:rPr>
              <a:t> → chroniques et textes historiques, recueils juridiques, textes techniques ;</a:t>
            </a:r>
          </a:p>
          <a:p>
            <a:pPr marL="571500" lvl="0" indent="-571500" algn="just">
              <a:lnSpc>
                <a:spcPct val="110000"/>
              </a:lnSpc>
              <a:spcBef>
                <a:spcPct val="0"/>
              </a:spcBef>
              <a:spcAft>
                <a:spcPts val="3000"/>
              </a:spcAft>
              <a:buFont typeface="Arial" panose="020B0604020202020204" pitchFamily="34" charset="0"/>
              <a:buChar char="•"/>
            </a:pPr>
            <a:r>
              <a:rPr lang="fr-FR" sz="3600" dirty="0">
                <a:solidFill>
                  <a:srgbClr val="F9FAFD"/>
                </a:solidFill>
                <a:latin typeface="Glacial Indifference" panose="020B0604020202020204" charset="0"/>
              </a:rPr>
              <a:t>importance des </a:t>
            </a:r>
            <a:r>
              <a:rPr lang="fr-FR" sz="3600" u="sng" dirty="0">
                <a:solidFill>
                  <a:srgbClr val="F9FAFD"/>
                </a:solidFill>
                <a:latin typeface="Glacial Indifference" panose="020B0604020202020204" charset="0"/>
              </a:rPr>
              <a:t>traductions</a:t>
            </a:r>
            <a:r>
              <a:rPr lang="fr-FR" sz="3600" dirty="0">
                <a:solidFill>
                  <a:srgbClr val="F9FAFD"/>
                </a:solidFill>
                <a:latin typeface="Glacial Indifference" panose="020B0604020202020204" charset="0"/>
              </a:rPr>
              <a:t> → Charles V (dit le Sage) fait traduire à son Conseiller, Nicole d’Oresme, l’</a:t>
            </a:r>
            <a:r>
              <a:rPr lang="fr-FR" sz="3600" i="1" dirty="0">
                <a:solidFill>
                  <a:srgbClr val="F9FAFD"/>
                </a:solidFill>
                <a:latin typeface="Glacial Indifference" panose="020B0604020202020204" charset="0"/>
              </a:rPr>
              <a:t>Ethique à Nicomaque</a:t>
            </a:r>
            <a:r>
              <a:rPr lang="fr-FR" sz="3600" dirty="0">
                <a:solidFill>
                  <a:srgbClr val="F9FAFD"/>
                </a:solidFill>
                <a:latin typeface="Glacial Indifference" panose="020B0604020202020204" charset="0"/>
              </a:rPr>
              <a:t> (1370) et la </a:t>
            </a:r>
            <a:r>
              <a:rPr lang="fr-FR" sz="3600" i="1" dirty="0">
                <a:solidFill>
                  <a:srgbClr val="F9FAFD"/>
                </a:solidFill>
                <a:latin typeface="Glacial Indifference" panose="020B0604020202020204" charset="0"/>
              </a:rPr>
              <a:t>Politique</a:t>
            </a:r>
            <a:r>
              <a:rPr lang="fr-FR" sz="3600" dirty="0">
                <a:solidFill>
                  <a:srgbClr val="F9FAFD"/>
                </a:solidFill>
                <a:latin typeface="Glacial Indifference" panose="020B0604020202020204" charset="0"/>
              </a:rPr>
              <a:t> (1374) d’Aristote → Nicole d’Oresme assigne ainsi au français le statut de langue savante ;</a:t>
            </a:r>
          </a:p>
          <a:p>
            <a:pPr marL="571500" lvl="0" indent="-571500" algn="just">
              <a:lnSpc>
                <a:spcPct val="110000"/>
              </a:lnSpc>
              <a:spcBef>
                <a:spcPct val="0"/>
              </a:spcBef>
              <a:buFont typeface="Arial" panose="020B0604020202020204" pitchFamily="34" charset="0"/>
              <a:buChar char="•"/>
            </a:pPr>
            <a:r>
              <a:rPr lang="fr-FR" sz="3600" dirty="0">
                <a:solidFill>
                  <a:srgbClr val="F9FAFD"/>
                </a:solidFill>
                <a:latin typeface="Glacial Indifference" panose="020B0604020202020204" charset="0"/>
              </a:rPr>
              <a:t>travail de </a:t>
            </a:r>
            <a:r>
              <a:rPr lang="fr-FR" sz="3600" u="sng" dirty="0">
                <a:solidFill>
                  <a:srgbClr val="F9FAFD"/>
                </a:solidFill>
                <a:latin typeface="Glacial Indifference" panose="020B0604020202020204" charset="0"/>
              </a:rPr>
              <a:t>création lexicale</a:t>
            </a:r>
            <a:r>
              <a:rPr lang="fr-FR" sz="3600" dirty="0">
                <a:solidFill>
                  <a:srgbClr val="F9FAFD"/>
                </a:solidFill>
                <a:latin typeface="Glacial Indifference" panose="020B0604020202020204" charset="0"/>
              </a:rPr>
              <a:t> → les humanistes introduisent de nouveaux mots, des néologismes issus du latin.</a:t>
            </a:r>
          </a:p>
        </p:txBody>
      </p:sp>
    </p:spTree>
    <p:extLst>
      <p:ext uri="{BB962C8B-B14F-4D97-AF65-F5344CB8AC3E}">
        <p14:creationId xmlns:p14="http://schemas.microsoft.com/office/powerpoint/2010/main" val="55861489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400300"/>
            <a:ext cx="16459200" cy="6101670"/>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néologismes</a:t>
            </a:r>
          </a:p>
          <a:p>
            <a:pPr lvl="1" indent="-457200" algn="just">
              <a:spcBef>
                <a:spcPct val="0"/>
              </a:spcBef>
              <a:spcAft>
                <a:spcPts val="2400"/>
              </a:spcAft>
              <a:buFont typeface="Arial" panose="020B0604020202020204" pitchFamily="34" charset="0"/>
              <a:buChar char="•"/>
              <a:defRPr/>
            </a:pPr>
            <a:r>
              <a:rPr lang="fr-FR" sz="3500" u="sng" dirty="0">
                <a:solidFill>
                  <a:schemeClr val="bg1"/>
                </a:solidFill>
                <a:latin typeface="Glacial Indifference" panose="020B0604020202020204" charset="0"/>
              </a:rPr>
              <a:t>Circulaire du 6 mars 1998 relative à la féminisation des noms de métier, fonction, grade ou titre</a:t>
            </a:r>
          </a:p>
          <a:p>
            <a:pPr lvl="1" algn="just">
              <a:lnSpc>
                <a:spcPct val="110000"/>
              </a:lnSpc>
              <a:spcBef>
                <a:spcPct val="0"/>
              </a:spcBef>
              <a:spcAft>
                <a:spcPts val="2400"/>
              </a:spcAft>
              <a:defRPr/>
            </a:pPr>
            <a:r>
              <a:rPr lang="fr-FR" sz="3500" dirty="0">
                <a:solidFill>
                  <a:schemeClr val="bg1"/>
                </a:solidFill>
                <a:latin typeface="Glacial Indifference" panose="020B0604020202020204" charset="0"/>
              </a:rPr>
              <a:t>Elle « vise à poursuivre celle du 11 mars 1986 en prescrivant la féminisation des noms de métier, fonction, grade ou titre dans les textes réglementaires et dans tous les documents officiels émanant des administrations et établissements publics de l’État. Elle propose d’établir un guide pour les usagers produit par l’Institut national de la langue française. Et invite à diffuser la pratique de féminisation ».</a:t>
            </a:r>
          </a:p>
          <a:p>
            <a:pPr marL="0" lvl="1" algn="r">
              <a:spcBef>
                <a:spcPct val="0"/>
              </a:spcBef>
              <a:spcAft>
                <a:spcPts val="2400"/>
              </a:spcAft>
              <a:defRPr/>
            </a:pPr>
            <a:r>
              <a:rPr lang="fr-FR" sz="2800" dirty="0">
                <a:solidFill>
                  <a:schemeClr val="bg1"/>
                </a:solidFill>
                <a:latin typeface="Glacial Indifference" panose="020B0604020202020204" charset="0"/>
              </a:rPr>
              <a:t>Site du Haut Conseil à l’Égalité entre les femmes et les hommes</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06292317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95500"/>
            <a:ext cx="16459200" cy="7212231"/>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néologismes</a:t>
            </a:r>
            <a:endParaRPr lang="fr-FR" sz="36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a:t>
            </a:r>
            <a:r>
              <a:rPr lang="fr-FR" sz="3500" i="1"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Femme, j’écris ton nom…</a:t>
            </a:r>
            <a:r>
              <a:rPr lang="fr-FR" sz="35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 Guide d’aide à la féminisation des noms de métiers, titres, grades et fonctions"</a:t>
            </a:r>
            <a:endParaRPr lang="fr-FR" sz="3500" dirty="0">
              <a:solidFill>
                <a:schemeClr val="bg1"/>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Publié en </a:t>
            </a:r>
            <a:r>
              <a:rPr lang="fr-FR" sz="3500" u="sng" dirty="0">
                <a:solidFill>
                  <a:srgbClr val="F9FAFD"/>
                </a:solidFill>
                <a:latin typeface="Glacial Indifference" panose="020B0604020202020204" charset="0"/>
              </a:rPr>
              <a:t>1999</a:t>
            </a:r>
            <a:r>
              <a:rPr lang="fr-FR" sz="3500" dirty="0">
                <a:solidFill>
                  <a:srgbClr val="F9FAFD"/>
                </a:solidFill>
                <a:latin typeface="Glacial Indifference" panose="020B0604020202020204" charset="0"/>
              </a:rPr>
              <a:t>, c’est le premier guide sur la féminisation du langage, rédigé par l’Institut National De La Langue Française du CNRS (directeur Bernard Cerquiglini), avec une préface de Lionel Jospin, premier ministre (Parti Socialiste).</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Il donne un aperçu historique, fournit des règles de féminisation des adjectifs et noms de métiers, titres, grades et fonctions, et passe en revue quelques objections et difficultés souvent mises en évidence.</a:t>
            </a:r>
          </a:p>
        </p:txBody>
      </p:sp>
    </p:spTree>
    <p:extLst>
      <p:ext uri="{BB962C8B-B14F-4D97-AF65-F5344CB8AC3E}">
        <p14:creationId xmlns:p14="http://schemas.microsoft.com/office/powerpoint/2010/main" val="212628422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247900"/>
            <a:ext cx="16459200" cy="6840334"/>
          </a:xfrm>
          <a:prstGeom prst="rect">
            <a:avLst/>
          </a:prstGeom>
        </p:spPr>
        <p:txBody>
          <a:bodyPr wrap="square" lIns="0" tIns="0" rIns="0" bIns="0" rtlCol="0" anchor="t">
            <a:spAutoFit/>
          </a:bodyPr>
          <a:lstStyle/>
          <a:p>
            <a:pPr marL="0" lvl="1" algn="just">
              <a:spcBef>
                <a:spcPct val="0"/>
              </a:spcBef>
              <a:spcAft>
                <a:spcPts val="1800"/>
              </a:spcAft>
              <a:defRPr/>
            </a:pPr>
            <a:r>
              <a:rPr lang="fr-FR" sz="3500" u="sng" dirty="0">
                <a:solidFill>
                  <a:srgbClr val="F9FAFD"/>
                </a:solidFill>
                <a:latin typeface="Glacial Indifference" panose="020B0604020202020204" charset="0"/>
              </a:rPr>
              <a:t>La Préface de Lionel Jospin</a:t>
            </a:r>
            <a:r>
              <a:rPr lang="fr-FR" sz="3500" dirty="0">
                <a:solidFill>
                  <a:srgbClr val="F9FAFD"/>
                </a:solidFill>
                <a:latin typeface="Glacial Indifference" panose="020B0604020202020204" charset="0"/>
              </a:rPr>
              <a:t> : </a:t>
            </a:r>
          </a:p>
          <a:p>
            <a:pPr marL="0" lvl="1" algn="just">
              <a:lnSpc>
                <a:spcPct val="110000"/>
              </a:lnSpc>
              <a:spcBef>
                <a:spcPct val="0"/>
              </a:spcBef>
              <a:defRPr/>
            </a:pPr>
            <a:r>
              <a:rPr lang="fr-FR" sz="3500" dirty="0">
                <a:solidFill>
                  <a:srgbClr val="F9FAFD"/>
                </a:solidFill>
                <a:latin typeface="Glacial Indifference" panose="020B0604020202020204" charset="0"/>
              </a:rPr>
              <a:t>« Notre pays aime les querelles qui tournent autour de sa langue : on l’a vu il y a quelques années avec la "querelle de l’orthographe". Les débats autour de l’usage du français viennent nourrir discussions et forums et remplissent les pages des journaux. Cela prouve, s’il en était besoin, l’attachement de nos concitoyens à leur langue et le souci permanent du "bon usage" qui nous anime. </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Parmi ces querelles prend place celle de la féminisation des noms de métiers, titres, grades et fonctions. </a:t>
            </a:r>
            <a:r>
              <a:rPr lang="fr-FR" sz="3500" u="sng" dirty="0">
                <a:solidFill>
                  <a:srgbClr val="F9FAFD"/>
                </a:solidFill>
                <a:latin typeface="Glacial Indifference" panose="020B0604020202020204" charset="0"/>
              </a:rPr>
              <a:t>Les linguistes le savent depuis longtemps : cette affaire n’est pas seulement la leur. Elle concerne la société tout entière</a:t>
            </a:r>
            <a:r>
              <a:rPr lang="fr-FR" sz="3500" dirty="0">
                <a:solidFill>
                  <a:srgbClr val="F9FAFD"/>
                </a:solidFill>
                <a:latin typeface="Glacial Indifference" panose="020B0604020202020204" charset="0"/>
              </a:rPr>
              <a:t>. Elle véhicule nombre de résistances, pour une large part idéologiques ».</a:t>
            </a:r>
          </a:p>
          <a:p>
            <a:pPr marL="0" lvl="1" algn="r">
              <a:spcBef>
                <a:spcPct val="0"/>
              </a:spcBef>
              <a:defRPr/>
            </a:pPr>
            <a:r>
              <a:rPr lang="fr-FR" sz="2800" i="1" dirty="0">
                <a:solidFill>
                  <a:srgbClr val="F9FAFD"/>
                </a:solidFill>
                <a:latin typeface="Glacial Indifference" panose="020B0604020202020204" charset="0"/>
              </a:rPr>
              <a:t>"Femme, j’écris ton nom"… Guide d’aide à la féminisation des noms de métiers, titres, grades et fonctions</a:t>
            </a:r>
          </a:p>
        </p:txBody>
      </p:sp>
    </p:spTree>
    <p:extLst>
      <p:ext uri="{BB962C8B-B14F-4D97-AF65-F5344CB8AC3E}">
        <p14:creationId xmlns:p14="http://schemas.microsoft.com/office/powerpoint/2010/main" val="42200405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662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171700"/>
            <a:ext cx="16459200" cy="6840334"/>
          </a:xfrm>
          <a:prstGeom prst="rect">
            <a:avLst/>
          </a:prstGeom>
        </p:spPr>
        <p:txBody>
          <a:bodyPr wrap="square" lIns="0" tIns="0" rIns="0" bIns="0" rtlCol="0" anchor="t">
            <a:spAutoFit/>
          </a:bodyPr>
          <a:lstStyle/>
          <a:p>
            <a:pPr marL="0" lvl="1" algn="just">
              <a:spcBef>
                <a:spcPct val="0"/>
              </a:spcBef>
              <a:spcAft>
                <a:spcPts val="1800"/>
              </a:spcAft>
              <a:defRPr/>
            </a:pPr>
            <a:r>
              <a:rPr lang="fr-FR" sz="3500" u="sng" dirty="0">
                <a:solidFill>
                  <a:srgbClr val="F9FAFD"/>
                </a:solidFill>
                <a:latin typeface="Glacial Indifference" panose="020B0604020202020204" charset="0"/>
              </a:rPr>
              <a:t>La Préface de Lionel Jospin</a:t>
            </a:r>
            <a:r>
              <a:rPr lang="fr-FR" sz="3500" dirty="0">
                <a:solidFill>
                  <a:srgbClr val="F9FAFD"/>
                </a:solidFill>
                <a:latin typeface="Glacial Indifference" panose="020B0604020202020204" charset="0"/>
              </a:rPr>
              <a:t> : </a:t>
            </a:r>
          </a:p>
          <a:p>
            <a:pPr marL="0" lvl="1" algn="just">
              <a:lnSpc>
                <a:spcPct val="110000"/>
              </a:lnSpc>
              <a:spcBef>
                <a:spcPct val="0"/>
              </a:spcBef>
              <a:defRPr/>
            </a:pPr>
            <a:r>
              <a:rPr lang="fr-FR" sz="3500" dirty="0">
                <a:solidFill>
                  <a:srgbClr val="F9FAFD"/>
                </a:solidFill>
                <a:latin typeface="Glacial Indifference" panose="020B0604020202020204" charset="0"/>
              </a:rPr>
              <a:t>« Le rôle du Gouvernement ne peut certes pas être en la matière d’imposer une norme : la liberté d’expression, une des libertés les plus fondamentales dans une démocratie, suppose le droit pour chacun d’utiliser la langue comme il l’entend. </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Mais le Gouvernement doit montrer l’exemple dans la sphère qui est la sienne, celle des services publics. Qu’une femme exerçant les fonctions de directeur d’école porte depuis plus d’un siècle le titre de directrice alors que la femme directrice d’administration centrale était encore, il y a un an, appelée "Madame le directeur" atteste, s’il en était besoin, que </a:t>
            </a:r>
            <a:r>
              <a:rPr lang="fr-FR" sz="3500" u="sng" dirty="0">
                <a:solidFill>
                  <a:srgbClr val="F9FAFD"/>
                </a:solidFill>
                <a:latin typeface="Glacial Indifference" panose="020B0604020202020204" charset="0"/>
              </a:rPr>
              <a:t>la question de la féminisation des titres est symbolique et non linguistique</a:t>
            </a:r>
            <a:r>
              <a:rPr lang="fr-FR" sz="3500" dirty="0">
                <a:solidFill>
                  <a:srgbClr val="F9FAFD"/>
                </a:solidFill>
                <a:latin typeface="Glacial Indifference" panose="020B0604020202020204" charset="0"/>
              </a:rPr>
              <a:t> ».</a:t>
            </a:r>
          </a:p>
          <a:p>
            <a:pPr marL="0" lvl="1" algn="r">
              <a:spcBef>
                <a:spcPct val="0"/>
              </a:spcBef>
              <a:defRPr/>
            </a:pPr>
            <a:r>
              <a:rPr lang="fr-FR" sz="2800" i="1" dirty="0">
                <a:solidFill>
                  <a:srgbClr val="F9FAFD"/>
                </a:solidFill>
                <a:latin typeface="Glacial Indifference" panose="020B0604020202020204" charset="0"/>
              </a:rPr>
              <a:t>"Femme, j’écris ton nom"… Guide d’aide à la féminisation des noms de métiers, titres, grades et fonctions</a:t>
            </a:r>
          </a:p>
        </p:txBody>
      </p:sp>
    </p:spTree>
    <p:extLst>
      <p:ext uri="{BB962C8B-B14F-4D97-AF65-F5344CB8AC3E}">
        <p14:creationId xmlns:p14="http://schemas.microsoft.com/office/powerpoint/2010/main" val="336587502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19300"/>
            <a:ext cx="16459200" cy="7432804"/>
          </a:xfrm>
          <a:prstGeom prst="rect">
            <a:avLst/>
          </a:prstGeom>
        </p:spPr>
        <p:txBody>
          <a:bodyPr wrap="square" lIns="0" tIns="0" rIns="0" bIns="0" rtlCol="0" anchor="t">
            <a:spAutoFit/>
          </a:bodyPr>
          <a:lstStyle/>
          <a:p>
            <a:pPr marL="0" lvl="1" algn="just">
              <a:spcBef>
                <a:spcPct val="0"/>
              </a:spcBef>
              <a:spcAft>
                <a:spcPts val="1800"/>
              </a:spcAft>
              <a:defRPr/>
            </a:pPr>
            <a:r>
              <a:rPr lang="fr-FR" sz="3500" u="sng" dirty="0">
                <a:solidFill>
                  <a:srgbClr val="F9FAFD"/>
                </a:solidFill>
                <a:latin typeface="Glacial Indifference" panose="020B0604020202020204" charset="0"/>
              </a:rPr>
              <a:t>La Préface de Lionel Jospin</a:t>
            </a:r>
            <a:r>
              <a:rPr lang="fr-FR" sz="3500" dirty="0">
                <a:solidFill>
                  <a:srgbClr val="F9FAFD"/>
                </a:solidFill>
                <a:latin typeface="Glacial Indifference" panose="020B0604020202020204" charset="0"/>
              </a:rPr>
              <a:t> : </a:t>
            </a:r>
          </a:p>
          <a:p>
            <a:pPr marL="0" lvl="1" algn="just">
              <a:lnSpc>
                <a:spcPct val="110000"/>
              </a:lnSpc>
              <a:spcBef>
                <a:spcPct val="0"/>
              </a:spcBef>
              <a:defRPr/>
            </a:pPr>
            <a:r>
              <a:rPr lang="fr-FR" sz="3500" dirty="0">
                <a:solidFill>
                  <a:srgbClr val="F9FAFD"/>
                </a:solidFill>
                <a:latin typeface="Glacial Indifference" panose="020B0604020202020204" charset="0"/>
              </a:rPr>
              <a:t>« Le présent Guide, rédigé par l’Institut national de la langue française, montre que, contrairement à certaines idées reçues, </a:t>
            </a:r>
            <a:r>
              <a:rPr lang="fr-FR" sz="3500" u="sng" dirty="0">
                <a:solidFill>
                  <a:srgbClr val="F9FAFD"/>
                </a:solidFill>
                <a:latin typeface="Glacial Indifference" panose="020B0604020202020204" charset="0"/>
              </a:rPr>
              <a:t>il n’y a pas de difficulté à féminiser la plupart des métiers, grades, titres et fonctions</a:t>
            </a:r>
            <a:r>
              <a:rPr lang="fr-FR" sz="3500" dirty="0">
                <a:solidFill>
                  <a:srgbClr val="F9FAFD"/>
                </a:solidFill>
                <a:latin typeface="Glacial Indifference" panose="020B0604020202020204" charset="0"/>
              </a:rPr>
              <a:t>. Il y en a d’autant moins que le français l’a fait couramment jusqu’au siècle passé.</a:t>
            </a:r>
          </a:p>
          <a:p>
            <a:pPr marL="0" lvl="1" algn="just">
              <a:lnSpc>
                <a:spcPct val="110000"/>
              </a:lnSpc>
              <a:spcBef>
                <a:spcPct val="0"/>
              </a:spcBef>
              <a:defRPr/>
            </a:pPr>
            <a:r>
              <a:rPr lang="fr-FR" sz="3500" dirty="0">
                <a:solidFill>
                  <a:srgbClr val="F9FAFD"/>
                </a:solidFill>
                <a:latin typeface="Glacial Indifference" panose="020B0604020202020204" charset="0"/>
              </a:rPr>
              <a:t>[…] D’ores et déjà, avec l’aide des médias, qui ont assimilé son sens, cette démarche progresse et les querelles sur "le" ou "la" ministre, lorsqu’une femme occupe ces fonctions, appartiendront bientôt au passé. </a:t>
            </a:r>
          </a:p>
          <a:p>
            <a:pPr marL="0" lvl="1" algn="just">
              <a:lnSpc>
                <a:spcPct val="110000"/>
              </a:lnSpc>
              <a:spcBef>
                <a:spcPct val="0"/>
              </a:spcBef>
              <a:spcAft>
                <a:spcPts val="2400"/>
              </a:spcAft>
              <a:defRPr/>
            </a:pPr>
            <a:r>
              <a:rPr lang="fr-FR" sz="3500" u="sng" dirty="0">
                <a:solidFill>
                  <a:srgbClr val="F9FAFD"/>
                </a:solidFill>
                <a:latin typeface="Glacial Indifference" panose="020B0604020202020204" charset="0"/>
              </a:rPr>
              <a:t>Notre langue évolue</a:t>
            </a:r>
            <a:r>
              <a:rPr lang="fr-FR" sz="3500" dirty="0">
                <a:solidFill>
                  <a:srgbClr val="F9FAFD"/>
                </a:solidFill>
                <a:latin typeface="Glacial Indifference" panose="020B0604020202020204" charset="0"/>
              </a:rPr>
              <a:t> : elle n’est évidemment pas séparée des enjeux du temps. La parité a sa place dans la langue. Je souhaite que ce guide facilite une démarche dont la légitimité n’est plus à démontrer ».</a:t>
            </a:r>
          </a:p>
          <a:p>
            <a:pPr marL="0" lvl="1" algn="r">
              <a:spcBef>
                <a:spcPct val="0"/>
              </a:spcBef>
              <a:defRPr/>
            </a:pPr>
            <a:r>
              <a:rPr lang="fr-FR" sz="2800" i="1" dirty="0">
                <a:solidFill>
                  <a:srgbClr val="F9FAFD"/>
                </a:solidFill>
                <a:latin typeface="Glacial Indifference" panose="020B0604020202020204" charset="0"/>
              </a:rPr>
              <a:t>"Femme, j’écris ton nom"… Guide d’aide à la féminisation des noms de métiers, titres, grades et fonctions</a:t>
            </a:r>
          </a:p>
        </p:txBody>
      </p:sp>
    </p:spTree>
    <p:extLst>
      <p:ext uri="{BB962C8B-B14F-4D97-AF65-F5344CB8AC3E}">
        <p14:creationId xmlns:p14="http://schemas.microsoft.com/office/powerpoint/2010/main" val="379308325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433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1865146"/>
            <a:ext cx="16459200" cy="7850354"/>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Le processus vers la laïcité en France</a:t>
            </a:r>
            <a:r>
              <a:rPr lang="fr-FR" sz="3600" dirty="0">
                <a:solidFill>
                  <a:srgbClr val="F9FAFD"/>
                </a:solidFill>
                <a:latin typeface="Glacial Indifference" panose="020B0604020202020204" charset="0"/>
              </a:rPr>
              <a:t> (rappel)</a:t>
            </a:r>
          </a:p>
          <a:p>
            <a:pPr lvl="1" indent="-457200" algn="just">
              <a:lnSpc>
                <a:spcPct val="110000"/>
              </a:lnSpc>
              <a:spcBef>
                <a:spcPct val="0"/>
              </a:spcBef>
              <a:spcAft>
                <a:spcPts val="4200"/>
              </a:spcAft>
              <a:buFont typeface="Arial" panose="020B0604020202020204" pitchFamily="34" charset="0"/>
              <a:buChar char="•"/>
              <a:defRPr/>
            </a:pPr>
            <a:r>
              <a:rPr lang="fr-FR" sz="3400" dirty="0">
                <a:solidFill>
                  <a:srgbClr val="F9FAFD"/>
                </a:solidFill>
                <a:latin typeface="Glacial Indifference" panose="020B0604020202020204" charset="0"/>
              </a:rPr>
              <a:t>Entamé au XVIII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pendant la période des Lumières et puis de la Révolution (</a:t>
            </a:r>
            <a:r>
              <a:rPr lang="fr-FR" sz="3400" i="1" dirty="0">
                <a:solidFill>
                  <a:srgbClr val="F9FAFD"/>
                </a:solidFill>
                <a:latin typeface="Glacial Indifference" panose="020B0604020202020204" charset="0"/>
              </a:rPr>
              <a:t>Déclaration des droits de l’homme et du citoyen</a:t>
            </a:r>
            <a:r>
              <a:rPr lang="fr-FR" sz="3400" dirty="0">
                <a:solidFill>
                  <a:srgbClr val="F9FAFD"/>
                </a:solidFill>
                <a:latin typeface="Glacial Indifference" panose="020B0604020202020204" charset="0"/>
              </a:rPr>
              <a:t>), le processus vers la laïcité et la déchristianisation de la France se poursuit avec la </a:t>
            </a:r>
            <a:r>
              <a:rPr lang="fr-FR" sz="3400" u="sng" dirty="0">
                <a:solidFill>
                  <a:srgbClr val="F9FAFD"/>
                </a:solidFill>
                <a:latin typeface="Glacial Indifference" panose="020B0604020202020204" charset="0"/>
              </a:rPr>
              <a:t>nationalisation des biens de l’Église</a:t>
            </a:r>
            <a:r>
              <a:rPr lang="fr-FR" sz="3400" dirty="0">
                <a:solidFill>
                  <a:srgbClr val="F9FAFD"/>
                </a:solidFill>
                <a:latin typeface="Glacial Indifference" panose="020B0604020202020204" charset="0"/>
              </a:rPr>
              <a:t>, la </a:t>
            </a:r>
            <a:r>
              <a:rPr lang="fr-FR" sz="3400" u="sng" dirty="0">
                <a:solidFill>
                  <a:srgbClr val="F9FAFD"/>
                </a:solidFill>
                <a:latin typeface="Glacial Indifference" panose="020B0604020202020204" charset="0"/>
              </a:rPr>
              <a:t>Constitution civile du clergé</a:t>
            </a:r>
            <a:r>
              <a:rPr lang="fr-FR" sz="3400" dirty="0">
                <a:solidFill>
                  <a:srgbClr val="F9FAFD"/>
                </a:solidFill>
                <a:latin typeface="Glacial Indifference" panose="020B0604020202020204" charset="0"/>
              </a:rPr>
              <a:t>, la conversion des églises et cathédrales en </a:t>
            </a:r>
            <a:r>
              <a:rPr lang="fr-FR" sz="3400" u="sng" dirty="0">
                <a:solidFill>
                  <a:srgbClr val="F9FAFD"/>
                </a:solidFill>
                <a:latin typeface="Glacial Indifference" panose="020B0604020202020204" charset="0"/>
              </a:rPr>
              <a:t>Temples de la raison</a:t>
            </a:r>
            <a:r>
              <a:rPr lang="fr-FR" sz="3400" dirty="0">
                <a:solidFill>
                  <a:srgbClr val="F9FAFD"/>
                </a:solidFill>
                <a:latin typeface="Glacial Indifference" panose="020B0604020202020204" charset="0"/>
              </a:rPr>
              <a:t> et finalement l’instauration du </a:t>
            </a:r>
            <a:r>
              <a:rPr lang="fr-FR" sz="3400" u="sng" dirty="0">
                <a:solidFill>
                  <a:srgbClr val="F9FAFD"/>
                </a:solidFill>
                <a:latin typeface="Glacial Indifference" panose="020B0604020202020204" charset="0"/>
              </a:rPr>
              <a:t>calendrier républicain</a:t>
            </a:r>
            <a:r>
              <a:rPr lang="fr-FR" sz="3400" dirty="0">
                <a:solidFill>
                  <a:srgbClr val="F9FAFD"/>
                </a:solidFill>
                <a:latin typeface="Glacial Indifference" panose="020B0604020202020204" charset="0"/>
              </a:rPr>
              <a:t>.</a:t>
            </a:r>
          </a:p>
          <a:p>
            <a:pPr lvl="1" indent="-457200" algn="just">
              <a:lnSpc>
                <a:spcPct val="110000"/>
              </a:lnSpc>
              <a:spcBef>
                <a:spcPct val="0"/>
              </a:spcBef>
              <a:buFont typeface="Arial" panose="020B0604020202020204" pitchFamily="34" charset="0"/>
              <a:buChar char="•"/>
              <a:defRPr/>
            </a:pPr>
            <a:r>
              <a:rPr lang="fr-FR" sz="3400" dirty="0">
                <a:solidFill>
                  <a:srgbClr val="F9FAFD"/>
                </a:solidFill>
                <a:latin typeface="Glacial Indifference" panose="020B0604020202020204" charset="0"/>
              </a:rPr>
              <a:t>Par contre, en 1801 il y une reprise des rapports avec la Papauté grâce au </a:t>
            </a:r>
            <a:r>
              <a:rPr lang="fr-FR" sz="3400" u="sng" dirty="0">
                <a:solidFill>
                  <a:srgbClr val="F9FAFD"/>
                </a:solidFill>
                <a:latin typeface="Glacial Indifference" panose="020B0604020202020204" charset="0"/>
              </a:rPr>
              <a:t>Concordat</a:t>
            </a:r>
            <a:r>
              <a:rPr lang="fr-FR" sz="3400" dirty="0">
                <a:solidFill>
                  <a:srgbClr val="F9FAFD"/>
                </a:solidFill>
                <a:latin typeface="Glacial Indifference" panose="020B0604020202020204" charset="0"/>
              </a:rPr>
              <a:t>. En tout cas, la non-confessionnalité de l’État est parmi les "grands principes du </a:t>
            </a:r>
            <a:r>
              <a:rPr lang="fr-FR" sz="3400" u="sng" dirty="0">
                <a:solidFill>
                  <a:srgbClr val="F9FAFD"/>
                </a:solidFill>
                <a:latin typeface="Glacial Indifference" panose="020B0604020202020204" charset="0"/>
              </a:rPr>
              <a:t>Code civil</a:t>
            </a:r>
            <a:r>
              <a:rPr lang="fr-FR" sz="3400" dirty="0">
                <a:solidFill>
                  <a:srgbClr val="F9FAFD"/>
                </a:solidFill>
                <a:latin typeface="Glacial Indifference" panose="020B0604020202020204" charset="0"/>
              </a:rPr>
              <a:t>" de 1804 aussi. </a:t>
            </a:r>
          </a:p>
          <a:p>
            <a:pPr marL="0" lvl="1" algn="just">
              <a:spcBef>
                <a:spcPct val="0"/>
              </a:spcBef>
              <a:defRPr/>
            </a:pPr>
            <a:endParaRPr lang="fr-FR" sz="3400" dirty="0">
              <a:solidFill>
                <a:srgbClr val="F9FAFD"/>
              </a:solidFill>
              <a:latin typeface="Glacial Indifference" panose="020B0604020202020204" charset="0"/>
            </a:endParaRPr>
          </a:p>
          <a:p>
            <a:pPr lvl="1" indent="-457200" algn="just">
              <a:lnSpc>
                <a:spcPct val="110000"/>
              </a:lnSpc>
              <a:spcBef>
                <a:spcPct val="0"/>
              </a:spcBef>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À la fin du XIX</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(1881 et 1882), les </a:t>
            </a:r>
            <a:r>
              <a:rPr lang="fr-FR" sz="3400" u="sng" dirty="0">
                <a:solidFill>
                  <a:srgbClr val="F9FAFD"/>
                </a:solidFill>
                <a:latin typeface="Glacial Indifference" panose="020B0604020202020204" charset="0"/>
              </a:rPr>
              <a:t>lois Jules Ferry</a:t>
            </a:r>
            <a:r>
              <a:rPr lang="fr-FR" sz="3400" dirty="0">
                <a:solidFill>
                  <a:srgbClr val="F9FAFD"/>
                </a:solidFill>
                <a:latin typeface="Glacial Indifference" panose="020B0604020202020204" charset="0"/>
              </a:rPr>
              <a:t> sont promulguées, qui contribuent à laïciser l’enseignement public en France.</a:t>
            </a:r>
          </a:p>
        </p:txBody>
      </p:sp>
    </p:spTree>
    <p:extLst>
      <p:ext uri="{BB962C8B-B14F-4D97-AF65-F5344CB8AC3E}">
        <p14:creationId xmlns:p14="http://schemas.microsoft.com/office/powerpoint/2010/main" val="388563301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207984"/>
            <a:ext cx="16459200" cy="7602081"/>
          </a:xfrm>
          <a:prstGeom prst="rect">
            <a:avLst/>
          </a:prstGeom>
        </p:spPr>
        <p:txBody>
          <a:bodyPr wrap="square" lIns="0" tIns="0" rIns="0" bIns="0" rtlCol="0" anchor="t">
            <a:spAutoFit/>
          </a:bodyPr>
          <a:lstStyle/>
          <a:p>
            <a:pPr marL="0" lvl="1" algn="just">
              <a:spcBef>
                <a:spcPct val="0"/>
              </a:spcBef>
              <a:spcAft>
                <a:spcPts val="3600"/>
              </a:spcAft>
              <a:defRPr/>
            </a:pPr>
            <a:r>
              <a:rPr lang="fr-FR" sz="3700" u="sng" dirty="0">
                <a:solidFill>
                  <a:srgbClr val="F9FAFD"/>
                </a:solidFill>
                <a:latin typeface="Glacial Indifference" panose="020B0604020202020204" charset="0"/>
              </a:rPr>
              <a:t>Au XX</a:t>
            </a:r>
            <a:r>
              <a:rPr lang="fr-FR" sz="3700" u="sng" baseline="30000" dirty="0">
                <a:solidFill>
                  <a:srgbClr val="F9FAFD"/>
                </a:solidFill>
                <a:latin typeface="Glacial Indifference" panose="020B0604020202020204" charset="0"/>
              </a:rPr>
              <a:t>ème</a:t>
            </a:r>
            <a:r>
              <a:rPr lang="fr-FR" sz="3700" u="sng" dirty="0">
                <a:solidFill>
                  <a:srgbClr val="F9FAFD"/>
                </a:solidFill>
                <a:latin typeface="Glacial Indifference" panose="020B0604020202020204" charset="0"/>
              </a:rPr>
              <a:t> siècle — La loi 1905</a:t>
            </a:r>
            <a:endParaRPr lang="fr-FR" sz="3700" dirty="0">
              <a:solidFill>
                <a:srgbClr val="F9FAFD"/>
              </a:solidFill>
              <a:latin typeface="Glacial Indifference" panose="020B0604020202020204" charset="0"/>
            </a:endParaRPr>
          </a:p>
          <a:p>
            <a:pPr marL="0" lvl="1" algn="just">
              <a:spcBef>
                <a:spcPct val="0"/>
              </a:spcBef>
              <a:spcAft>
                <a:spcPts val="12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Loi du 9 décembre 1905 concernant la Séparation des Églises et de l’État</a:t>
            </a:r>
            <a:r>
              <a:rPr lang="fr-FR" sz="3500" dirty="0">
                <a:solidFill>
                  <a:srgbClr val="F9FAFD"/>
                </a:solidFill>
                <a:latin typeface="Glacial Indifference" panose="020B0604020202020204" charset="0"/>
              </a:rPr>
              <a:t> </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l’initiative est du député socialiste Aristide Briand. Cette loi « remplace le régime du concordat de 1801, qui est toujours en vigueur en Alsace-Moselle pour des raisons historiques (les élus alsaciens en faisaient une des conditions d’acceptation de leur rattachement à la France en 1919, sans quoi ils demandaient un référendum, que la France ne pouvait prendre le risque de perdre après une guerre si meurtrière) ».</a:t>
            </a:r>
          </a:p>
          <a:p>
            <a:pPr marL="0" lvl="1" algn="just">
              <a:lnSpc>
                <a:spcPct val="110000"/>
              </a:lnSpc>
              <a:spcBef>
                <a:spcPct val="0"/>
              </a:spcBef>
              <a:defRPr/>
            </a:pPr>
            <a:r>
              <a:rPr lang="fr-FR" sz="3500" dirty="0">
                <a:solidFill>
                  <a:srgbClr val="F9FAFD"/>
                </a:solidFill>
                <a:latin typeface="Glacial Indifference" panose="020B0604020202020204" charset="0"/>
              </a:rPr>
              <a:t>De toute manière, « cette loi ne trouve son équilibre qu’en 1924, avec l’autorisation des associations diocésaines, qui permet de régulariser la situation du culte catholique ».</a:t>
            </a:r>
          </a:p>
          <a:p>
            <a:pPr marL="0" lvl="1" algn="r">
              <a:spcBef>
                <a:spcPct val="0"/>
              </a:spcBef>
              <a:defRPr/>
            </a:pPr>
            <a:r>
              <a:rPr lang="fr-FR" sz="2800" dirty="0">
                <a:solidFill>
                  <a:srgbClr val="F9FAFD"/>
                </a:solidFill>
                <a:latin typeface="Glacial Indifference" panose="020B0604020202020204" charset="0"/>
              </a:rPr>
              <a:t>« La séparation des Églises et de l'État », sur </a:t>
            </a:r>
            <a:r>
              <a:rPr lang="fr-FR" sz="2800" i="1" dirty="0">
                <a:solidFill>
                  <a:srgbClr val="F9FAFD"/>
                </a:solidFill>
                <a:latin typeface="Glacial Indifference" panose="020B0604020202020204" charset="0"/>
              </a:rPr>
              <a:t>Bnf.fr</a:t>
            </a:r>
          </a:p>
        </p:txBody>
      </p:sp>
    </p:spTree>
    <p:extLst>
      <p:ext uri="{BB962C8B-B14F-4D97-AF65-F5344CB8AC3E}">
        <p14:creationId xmlns:p14="http://schemas.microsoft.com/office/powerpoint/2010/main" val="63586419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001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247900"/>
            <a:ext cx="16459200" cy="7286610"/>
          </a:xfrm>
          <a:prstGeom prst="rect">
            <a:avLst/>
          </a:prstGeom>
        </p:spPr>
        <p:txBody>
          <a:bodyPr wrap="square" lIns="0" tIns="0" rIns="0" bIns="0" rtlCol="0" anchor="t">
            <a:spAutoFit/>
          </a:bodyPr>
          <a:lstStyle/>
          <a:p>
            <a:pPr marL="0" lvl="1" algn="just">
              <a:spcBef>
                <a:spcPct val="0"/>
              </a:spcBef>
              <a:spcAft>
                <a:spcPts val="1200"/>
              </a:spcAft>
              <a:defRPr/>
            </a:pP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Loi du 9 décembre 1905 concernant la Séparation des Églises et de l’État</a:t>
            </a:r>
            <a:r>
              <a:rPr lang="fr-FR" sz="3500" dirty="0">
                <a:solidFill>
                  <a:srgbClr val="F9FAFD"/>
                </a:solidFill>
                <a:latin typeface="Glacial Indifference" panose="020B0604020202020204" charset="0"/>
              </a:rPr>
              <a:t> </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 Bien qu'elle ne mentionne pas explicitement le terme [</a:t>
            </a:r>
            <a:r>
              <a:rPr lang="fr-FR" sz="3500" i="1" dirty="0">
                <a:solidFill>
                  <a:srgbClr val="F9FAFD"/>
                </a:solidFill>
                <a:latin typeface="Glacial Indifference" panose="020B0604020202020204" charset="0"/>
              </a:rPr>
              <a:t>laïcité</a:t>
            </a:r>
            <a:r>
              <a:rPr lang="fr-FR" sz="3500" dirty="0">
                <a:solidFill>
                  <a:srgbClr val="F9FAFD"/>
                </a:solidFill>
                <a:latin typeface="Glacial Indifference" panose="020B0604020202020204" charset="0"/>
              </a:rPr>
              <a:t>], la loi de séparation des Églises et de l'État adoptée en 1905 est considérée comme le </a:t>
            </a:r>
            <a:r>
              <a:rPr lang="fr-FR" sz="3500" u="sng" dirty="0">
                <a:solidFill>
                  <a:srgbClr val="F9FAFD"/>
                </a:solidFill>
                <a:latin typeface="Glacial Indifference" panose="020B0604020202020204" charset="0"/>
              </a:rPr>
              <a:t>texte fondateur de la laïcité en France</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En mettant fin au régime du Concordat mis en place par Napoléon en 1802, la loi de 1905 acte la </a:t>
            </a:r>
            <a:r>
              <a:rPr lang="fr-FR" sz="3500" u="sng" dirty="0">
                <a:solidFill>
                  <a:srgbClr val="F9FAFD"/>
                </a:solidFill>
                <a:latin typeface="Glacial Indifference" panose="020B0604020202020204" charset="0"/>
              </a:rPr>
              <a:t>neutralité de l'État vis-à-vis de l'ensemble des religions</a:t>
            </a:r>
            <a:r>
              <a:rPr lang="fr-FR" sz="3500" dirty="0">
                <a:solidFill>
                  <a:srgbClr val="F9FAFD"/>
                </a:solidFill>
                <a:latin typeface="Glacial Indifference" panose="020B0604020202020204" charset="0"/>
              </a:rPr>
              <a:t>. La puissance publique a pour mission de veiller à ce que les pratiques religieuses ne contreviennent pas à l'ordre public ».</a:t>
            </a:r>
          </a:p>
          <a:p>
            <a:pPr marL="0" lvl="1" algn="r">
              <a:spcBef>
                <a:spcPct val="0"/>
              </a:spcBef>
              <a:spcAft>
                <a:spcPts val="1200"/>
              </a:spcAft>
              <a:defRPr/>
            </a:pPr>
            <a:r>
              <a:rPr lang="fr-FR" sz="2800" dirty="0">
                <a:solidFill>
                  <a:srgbClr val="F9FAFD"/>
                </a:solidFill>
                <a:latin typeface="Glacial Indifference" panose="020B0604020202020204" charset="0"/>
              </a:rPr>
              <a:t>Page dédiée à la loi 1906 sur le site gouvernemental </a:t>
            </a:r>
            <a:r>
              <a:rPr lang="fr-FR" sz="2800" i="1" dirty="0">
                <a:solidFill>
                  <a:srgbClr val="F9FAFD"/>
                </a:solidFill>
                <a:latin typeface="Glacial Indifference" panose="020B0604020202020204" charset="0"/>
              </a:rPr>
              <a:t>Viepublique.fr</a:t>
            </a:r>
          </a:p>
          <a:p>
            <a:pPr marL="0" lvl="1" algn="just">
              <a:spcBef>
                <a:spcPct val="0"/>
              </a:spcBef>
              <a:spcAft>
                <a:spcPts val="1200"/>
              </a:spcAft>
              <a:defRPr/>
            </a:pPr>
            <a:r>
              <a:rPr lang="fr-FR" sz="2800" dirty="0">
                <a:solidFill>
                  <a:srgbClr val="F9FAFD"/>
                </a:solidFill>
                <a:latin typeface="Glacial Indifference" panose="020B0604020202020204" charset="0"/>
              </a:rPr>
              <a:t>	</a:t>
            </a:r>
            <a:r>
              <a:rPr lang="fr-FR" sz="3300" dirty="0">
                <a:solidFill>
                  <a:srgbClr val="F9FAFD"/>
                </a:solidFill>
                <a:latin typeface="Glacial Indifference" panose="020B0604020202020204" charset="0"/>
              </a:rPr>
              <a:t>↓ </a:t>
            </a:r>
          </a:p>
          <a:p>
            <a:pPr marL="0" lvl="1" algn="just">
              <a:spcBef>
                <a:spcPct val="0"/>
              </a:spcBef>
              <a:defRPr/>
            </a:pPr>
            <a:r>
              <a:rPr lang="fr-FR" sz="3300" dirty="0">
                <a:solidFill>
                  <a:schemeClr val="bg1"/>
                </a:solidFill>
                <a:latin typeface="Glacial Indifference" panose="020B0604020202020204" charset="0"/>
                <a:hlinkClick r:id="rId4">
                  <a:extLst>
                    <a:ext uri="{A12FA001-AC4F-418D-AE19-62706E023703}">
                      <ahyp:hlinkClr xmlns:ahyp="http://schemas.microsoft.com/office/drawing/2018/hyperlinkcolor" val="tx"/>
                    </a:ext>
                  </a:extLst>
                </a:hlinkClick>
              </a:rPr>
              <a:t>Écouter le podcast </a:t>
            </a:r>
            <a:endParaRPr lang="fr-FR" sz="3300" dirty="0">
              <a:solidFill>
                <a:schemeClr val="bg1"/>
              </a:solidFill>
              <a:latin typeface="Glacial Indifference" panose="020B0604020202020204" charset="0"/>
            </a:endParaRPr>
          </a:p>
        </p:txBody>
      </p:sp>
    </p:spTree>
    <p:extLst>
      <p:ext uri="{BB962C8B-B14F-4D97-AF65-F5344CB8AC3E}">
        <p14:creationId xmlns:p14="http://schemas.microsoft.com/office/powerpoint/2010/main" val="97283069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76300" y="357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14500"/>
            <a:ext cx="16459200" cy="7932043"/>
          </a:xfrm>
          <a:prstGeom prst="rect">
            <a:avLst/>
          </a:prstGeom>
        </p:spPr>
        <p:txBody>
          <a:bodyPr wrap="square" lIns="0" tIns="0" rIns="0" bIns="0" rtlCol="0" anchor="t">
            <a:spAutoFit/>
          </a:bodyPr>
          <a:lstStyle/>
          <a:p>
            <a:pPr marL="0" lvl="1" algn="just">
              <a:spcBef>
                <a:spcPct val="0"/>
              </a:spcBef>
              <a:spcAft>
                <a:spcPts val="4200"/>
              </a:spcAft>
              <a:defRPr/>
            </a:pPr>
            <a:r>
              <a:rPr lang="fr-FR" sz="37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La loi 1905</a:t>
            </a:r>
            <a:endParaRPr lang="fr-FR" sz="3700" dirty="0">
              <a:solidFill>
                <a:srgbClr val="F9FAFD"/>
              </a:solidFill>
              <a:latin typeface="Glacial Indifference" panose="020B0604020202020204" charset="0"/>
            </a:endParaRPr>
          </a:p>
          <a:p>
            <a:pPr marL="0" lvl="1" algn="just">
              <a:lnSpc>
                <a:spcPct val="110000"/>
              </a:lnSpc>
              <a:spcBef>
                <a:spcPct val="0"/>
              </a:spcBef>
              <a:defRPr/>
            </a:pPr>
            <a:r>
              <a:rPr lang="fr-FR" sz="3400" u="sng" dirty="0">
                <a:solidFill>
                  <a:srgbClr val="F9FAFD"/>
                </a:solidFill>
                <a:latin typeface="Glacial Indifference" panose="020B0604020202020204" charset="0"/>
              </a:rPr>
              <a:t>Article 1</a:t>
            </a:r>
            <a:r>
              <a:rPr lang="fr-FR" sz="3400" dirty="0">
                <a:solidFill>
                  <a:srgbClr val="F9FAFD"/>
                </a:solidFill>
                <a:latin typeface="Glacial Indifference" panose="020B0604020202020204" charset="0"/>
              </a:rPr>
              <a:t> : « La République assure la liberté de conscience. Elle garantit le libre exercice des cultes sous les seules restrictions édictées ci-après dans l'intérêt de l'ordre public ».</a:t>
            </a:r>
          </a:p>
          <a:p>
            <a:pPr marL="0" lvl="1" algn="just">
              <a:spcBef>
                <a:spcPct val="0"/>
              </a:spcBef>
              <a:defRPr/>
            </a:pPr>
            <a:endParaRPr lang="fr-FR" sz="3400" dirty="0">
              <a:solidFill>
                <a:srgbClr val="F9FAFD"/>
              </a:solidFill>
              <a:latin typeface="Glacial Indifference" panose="020B0604020202020204" charset="0"/>
            </a:endParaRPr>
          </a:p>
          <a:p>
            <a:pPr marL="0" lvl="1" algn="just">
              <a:lnSpc>
                <a:spcPct val="110000"/>
              </a:lnSpc>
              <a:spcBef>
                <a:spcPct val="0"/>
              </a:spcBef>
              <a:defRPr/>
            </a:pPr>
            <a:r>
              <a:rPr lang="fr-FR" sz="3400" u="sng" dirty="0">
                <a:solidFill>
                  <a:srgbClr val="F9FAFD"/>
                </a:solidFill>
                <a:latin typeface="Glacial Indifference" panose="020B0604020202020204" charset="0"/>
              </a:rPr>
              <a:t>Article 2</a:t>
            </a:r>
            <a:r>
              <a:rPr lang="fr-FR" sz="3400" dirty="0">
                <a:solidFill>
                  <a:srgbClr val="F9FAFD"/>
                </a:solidFill>
                <a:latin typeface="Glacial Indifference" panose="020B0604020202020204" charset="0"/>
              </a:rPr>
              <a:t> : «  La République ne reconnaît, ne salarie ni ne subventionne aucun culte. En conséquence, à partir du 1</a:t>
            </a:r>
            <a:r>
              <a:rPr lang="fr-FR" sz="3400" baseline="30000" dirty="0">
                <a:solidFill>
                  <a:srgbClr val="F9FAFD"/>
                </a:solidFill>
                <a:latin typeface="Glacial Indifference" panose="020B0604020202020204" charset="0"/>
              </a:rPr>
              <a:t>er</a:t>
            </a:r>
            <a:r>
              <a:rPr lang="fr-FR" sz="3400" dirty="0">
                <a:solidFill>
                  <a:srgbClr val="F9FAFD"/>
                </a:solidFill>
                <a:latin typeface="Glacial Indifference" panose="020B0604020202020204" charset="0"/>
              </a:rPr>
              <a:t> janvier qui suivra la promulgation de la présente loi, seront supprimées des budgets de l'Etat, des départements et des communes, toutes dépenses relatives à l'exercice des cultes.</a:t>
            </a:r>
          </a:p>
          <a:p>
            <a:pPr marL="0" lvl="1" algn="just">
              <a:lnSpc>
                <a:spcPct val="110000"/>
              </a:lnSpc>
              <a:spcBef>
                <a:spcPct val="0"/>
              </a:spcBef>
              <a:defRPr/>
            </a:pPr>
            <a:r>
              <a:rPr lang="fr-FR" sz="3400" dirty="0">
                <a:solidFill>
                  <a:srgbClr val="F9FAFD"/>
                </a:solidFill>
                <a:latin typeface="Glacial Indifference" panose="020B0604020202020204" charset="0"/>
              </a:rPr>
              <a:t>Pourront toutefois être inscrites auxdits budgets les dépenses relatives à des services d'aumônerie et destinées à assurer le libre exercice des cultes dans les établissements publics tels que lycées, collèges, écoles, hospices, asiles et prisons.</a:t>
            </a:r>
          </a:p>
          <a:p>
            <a:pPr marL="0" lvl="1" algn="just">
              <a:lnSpc>
                <a:spcPct val="110000"/>
              </a:lnSpc>
              <a:spcBef>
                <a:spcPct val="0"/>
              </a:spcBef>
              <a:defRPr/>
            </a:pPr>
            <a:r>
              <a:rPr lang="fr-FR" sz="3400" dirty="0">
                <a:solidFill>
                  <a:srgbClr val="F9FAFD"/>
                </a:solidFill>
                <a:latin typeface="Glacial Indifference" panose="020B0604020202020204" charset="0"/>
              </a:rPr>
              <a:t>Les établissements publics du culte sont supprimés, sous réserve des dispositions énoncées à l'article 3 ».</a:t>
            </a:r>
            <a:endParaRPr lang="fr-FR" sz="3400" i="1" dirty="0">
              <a:solidFill>
                <a:srgbClr val="F9FAFD"/>
              </a:solidFill>
              <a:latin typeface="Glacial Indifference" panose="020B0604020202020204" charset="0"/>
            </a:endParaRPr>
          </a:p>
        </p:txBody>
      </p:sp>
    </p:spTree>
    <p:extLst>
      <p:ext uri="{BB962C8B-B14F-4D97-AF65-F5344CB8AC3E}">
        <p14:creationId xmlns:p14="http://schemas.microsoft.com/office/powerpoint/2010/main" val="31060674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171700"/>
            <a:ext cx="16459200" cy="7178888"/>
          </a:xfrm>
          <a:prstGeom prst="rect">
            <a:avLst/>
          </a:prstGeom>
        </p:spPr>
        <p:txBody>
          <a:bodyPr wrap="square" lIns="0" tIns="0" rIns="0" bIns="0" rtlCol="0" anchor="t">
            <a:spAutoFit/>
          </a:bodyPr>
          <a:lstStyle/>
          <a:p>
            <a:pPr marL="0" lvl="1" algn="just">
              <a:spcBef>
                <a:spcPct val="0"/>
              </a:spcBef>
              <a:spcAft>
                <a:spcPts val="4200"/>
              </a:spcAft>
              <a:defRPr/>
            </a:pPr>
            <a:r>
              <a:rPr lang="fr-FR" sz="3700" u="sng" dirty="0">
                <a:solidFill>
                  <a:schemeClr val="bg1"/>
                </a:solidFill>
                <a:latin typeface="Glacial Indifference" panose="020B0604020202020204" charset="0"/>
              </a:rPr>
              <a:t>La laïcité dans la Constitution </a:t>
            </a:r>
            <a:endParaRPr lang="fr-FR" sz="37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u="sng" dirty="0">
                <a:solidFill>
                  <a:srgbClr val="F9FAFD"/>
                </a:solidFill>
                <a:latin typeface="Glacial Indifference" panose="020B0604020202020204" charset="0"/>
              </a:rPr>
              <a:t>Consécration</a:t>
            </a:r>
            <a:r>
              <a:rPr lang="fr-FR" sz="3500" dirty="0">
                <a:solidFill>
                  <a:srgbClr val="F9FAFD"/>
                </a:solidFill>
                <a:latin typeface="Glacial Indifference" panose="020B0604020202020204" charset="0"/>
              </a:rPr>
              <a:t> → « le treizième alinéa du Préambule de la Constitution du 27 octobre </a:t>
            </a:r>
            <a:r>
              <a:rPr lang="fr-FR" sz="3500" u="sng" dirty="0">
                <a:solidFill>
                  <a:srgbClr val="F9FAFD"/>
                </a:solidFill>
                <a:latin typeface="Glacial Indifference" panose="020B0604020202020204" charset="0"/>
              </a:rPr>
              <a:t>1946</a:t>
            </a:r>
            <a:r>
              <a:rPr lang="fr-FR" sz="3500" dirty="0">
                <a:solidFill>
                  <a:srgbClr val="F9FAFD"/>
                </a:solidFill>
                <a:latin typeface="Glacial Indifference" panose="020B0604020202020204" charset="0"/>
              </a:rPr>
              <a:t> prévoit que "l’organisation de l’enseignement public gratuit et laïque à tous les degrés est un devoir de l’État".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Le Conseil constitutionnel a précisé que "le principe de laïcité ne fait pas obstacle à la possibilité pour le législateur de prévoir, sous réserve de fonder son appréciation sur des critères objectifs et rationnels, la participation des collectivités publiques au financement du fonctionnement des établissements d’enseignement privés sous contrat d’association selon la nature et l’importance de leur contribution à l’accomplissement de missions d’enseignement" ».</a:t>
            </a:r>
          </a:p>
          <a:p>
            <a:pPr marL="0" lvl="1" algn="r">
              <a:spcBef>
                <a:spcPct val="0"/>
              </a:spcBef>
              <a:defRPr/>
            </a:pPr>
            <a:r>
              <a:rPr lang="fr-FR" sz="2800" dirty="0">
                <a:solidFill>
                  <a:srgbClr val="F9FAFD"/>
                </a:solidFill>
                <a:latin typeface="Glacial Indifference" panose="020B0604020202020204" charset="0"/>
              </a:rPr>
              <a:t>Page dédiée sur le site du Conseil Constitutionnel</a:t>
            </a:r>
            <a:endParaRPr lang="fr-FR" sz="2800" i="1" dirty="0">
              <a:solidFill>
                <a:srgbClr val="F9FAFD"/>
              </a:solidFill>
              <a:latin typeface="Glacial Indifference" panose="020B0604020202020204" charset="0"/>
            </a:endParaRPr>
          </a:p>
        </p:txBody>
      </p:sp>
    </p:spTree>
    <p:extLst>
      <p:ext uri="{BB962C8B-B14F-4D97-AF65-F5344CB8AC3E}">
        <p14:creationId xmlns:p14="http://schemas.microsoft.com/office/powerpoint/2010/main" val="881912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302C7B0-717E-5A28-B0E4-0C377565495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F966353-B214-C74A-C94F-C119FF7235E3}"/>
              </a:ext>
            </a:extLst>
          </p:cNvPr>
          <p:cNvSpPr txBox="1"/>
          <p:nvPr/>
        </p:nvSpPr>
        <p:spPr>
          <a:xfrm>
            <a:off x="609600" y="1652786"/>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9851725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281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562100"/>
            <a:ext cx="16459200" cy="8753165"/>
          </a:xfrm>
          <a:prstGeom prst="rect">
            <a:avLst/>
          </a:prstGeom>
        </p:spPr>
        <p:txBody>
          <a:bodyPr wrap="square" lIns="0" tIns="0" rIns="0" bIns="0" rtlCol="0" anchor="t">
            <a:spAutoFit/>
          </a:bodyPr>
          <a:lstStyle/>
          <a:p>
            <a:pPr marL="0" lvl="1" algn="just">
              <a:spcBef>
                <a:spcPct val="0"/>
              </a:spcBef>
              <a:spcAft>
                <a:spcPts val="3000"/>
              </a:spcAft>
              <a:defRPr/>
            </a:pPr>
            <a:r>
              <a:rPr lang="fr-FR" sz="3700" u="sng" dirty="0">
                <a:solidFill>
                  <a:schemeClr val="bg1"/>
                </a:solidFill>
                <a:latin typeface="Glacial Indifference" panose="020B0604020202020204" charset="0"/>
              </a:rPr>
              <a:t>La laïcité dans la Constitution </a:t>
            </a:r>
            <a:endParaRPr lang="fr-FR" sz="37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400" u="sng" dirty="0">
                <a:solidFill>
                  <a:srgbClr val="F9FAFD"/>
                </a:solidFill>
                <a:latin typeface="Glacial Indifference" panose="020B0604020202020204" charset="0"/>
              </a:rPr>
              <a:t>Consécration de la laïcité de l’État</a:t>
            </a:r>
            <a:r>
              <a:rPr lang="fr-FR" sz="3400" dirty="0">
                <a:solidFill>
                  <a:srgbClr val="F9FAFD"/>
                </a:solidFill>
                <a:latin typeface="Glacial Indifference" panose="020B0604020202020204" charset="0"/>
              </a:rPr>
              <a:t> → « le premier alinéa de l’article 1</a:t>
            </a:r>
            <a:r>
              <a:rPr lang="fr-FR" sz="3400" baseline="30000" dirty="0">
                <a:solidFill>
                  <a:srgbClr val="F9FAFD"/>
                </a:solidFill>
                <a:latin typeface="Glacial Indifference" panose="020B0604020202020204" charset="0"/>
              </a:rPr>
              <a:t>er</a:t>
            </a:r>
            <a:r>
              <a:rPr lang="fr-FR" sz="3400" dirty="0">
                <a:solidFill>
                  <a:srgbClr val="F9FAFD"/>
                </a:solidFill>
                <a:latin typeface="Glacial Indifference" panose="020B0604020202020204" charset="0"/>
              </a:rPr>
              <a:t> de la Constitution de </a:t>
            </a:r>
            <a:r>
              <a:rPr lang="fr-FR" sz="3400" u="sng" dirty="0">
                <a:solidFill>
                  <a:srgbClr val="F9FAFD"/>
                </a:solidFill>
                <a:latin typeface="Glacial Indifference" panose="020B0604020202020204" charset="0"/>
              </a:rPr>
              <a:t>1958</a:t>
            </a:r>
            <a:r>
              <a:rPr lang="fr-FR" sz="3400" dirty="0">
                <a:solidFill>
                  <a:srgbClr val="F9FAFD"/>
                </a:solidFill>
                <a:latin typeface="Glacial Indifference" panose="020B0604020202020204" charset="0"/>
              </a:rPr>
              <a:t> prévoit que "</a:t>
            </a:r>
            <a:r>
              <a:rPr lang="fr-FR" sz="3400" u="sng" dirty="0">
                <a:solidFill>
                  <a:srgbClr val="F9FAFD"/>
                </a:solidFill>
                <a:latin typeface="Glacial Indifference" panose="020B0604020202020204" charset="0"/>
              </a:rPr>
              <a:t>la France est une République indivisible, laïque, démocratique et sociale</a:t>
            </a:r>
            <a:r>
              <a:rPr lang="fr-FR" sz="3400" dirty="0">
                <a:solidFill>
                  <a:srgbClr val="F9FAFD"/>
                </a:solidFill>
                <a:latin typeface="Glacial Indifference" panose="020B0604020202020204" charset="0"/>
              </a:rPr>
              <a:t>. Elle assure l’égalité devant la loi de tous les citoyens, sans distinction d’origine, de race ou de religion. Elle respecte toutes les croyances (…)".</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Trois précisions ont été apportées par le Conseil constitutionnel :</a:t>
            </a:r>
          </a:p>
          <a:p>
            <a:pPr lvl="1" indent="-457200" algn="just">
              <a:lnSpc>
                <a:spcPct val="110000"/>
              </a:lnSpc>
              <a:spcBef>
                <a:spcPct val="0"/>
              </a:spcBef>
              <a:buFont typeface="Arial" panose="020B0604020202020204" pitchFamily="34" charset="0"/>
              <a:buChar char="•"/>
              <a:defRPr/>
            </a:pPr>
            <a:r>
              <a:rPr lang="fr-FR" sz="3400" dirty="0">
                <a:solidFill>
                  <a:srgbClr val="F9FAFD"/>
                </a:solidFill>
                <a:latin typeface="Glacial Indifference" panose="020B0604020202020204" charset="0"/>
              </a:rPr>
              <a:t>"le principe de laïcité figure au nombre des droits et libertés que la Constitution garantit" […] ;</a:t>
            </a:r>
          </a:p>
          <a:p>
            <a:pPr lvl="1" indent="-457200" algn="just">
              <a:lnSpc>
                <a:spcPct val="110000"/>
              </a:lnSpc>
              <a:spcBef>
                <a:spcPct val="0"/>
              </a:spcBef>
              <a:buFont typeface="Arial" panose="020B0604020202020204" pitchFamily="34" charset="0"/>
              <a:buChar char="•"/>
              <a:defRPr/>
            </a:pPr>
            <a:r>
              <a:rPr lang="fr-FR" sz="3400" dirty="0">
                <a:solidFill>
                  <a:srgbClr val="F9FAFD"/>
                </a:solidFill>
                <a:latin typeface="Glacial Indifference" panose="020B0604020202020204" charset="0"/>
              </a:rPr>
              <a:t>en tant que principe organisationnel de la République, la laïcité implique "la neutralité de l’État" ;</a:t>
            </a:r>
          </a:p>
          <a:p>
            <a:pPr lvl="1" indent="-457200" algn="just">
              <a:lnSpc>
                <a:spcPct val="110000"/>
              </a:lnSpc>
              <a:spcBef>
                <a:spcPct val="0"/>
              </a:spcBef>
              <a:buFont typeface="Arial" panose="020B0604020202020204" pitchFamily="34" charset="0"/>
              <a:buChar char="•"/>
              <a:defRPr/>
            </a:pPr>
            <a:r>
              <a:rPr lang="fr-FR" sz="3400" dirty="0">
                <a:solidFill>
                  <a:srgbClr val="F9FAFD"/>
                </a:solidFill>
                <a:latin typeface="Glacial Indifference" panose="020B0604020202020204" charset="0"/>
              </a:rPr>
              <a:t>"le principe de laïcité impose notamment le respect de toutes les croyances, l’égalité de tous les citoyens devant la loi sans distinction de religion et que la République garantisse le libre exercice des cultes" ».</a:t>
            </a:r>
          </a:p>
          <a:p>
            <a:pPr marL="0" lvl="1" algn="r">
              <a:spcBef>
                <a:spcPct val="0"/>
              </a:spcBef>
              <a:defRPr/>
            </a:pPr>
            <a:r>
              <a:rPr lang="fr-FR" sz="2600" dirty="0">
                <a:solidFill>
                  <a:srgbClr val="F9FAFD"/>
                </a:solidFill>
                <a:latin typeface="Glacial Indifference" panose="020B0604020202020204" charset="0"/>
              </a:rPr>
              <a:t>Page dédiée sur le site du Conseil Constitutionnel</a:t>
            </a:r>
            <a:endParaRPr lang="fr-FR" sz="2600" i="1" dirty="0">
              <a:solidFill>
                <a:srgbClr val="F9FAFD"/>
              </a:solidFill>
              <a:latin typeface="Glacial Indifference" panose="020B0604020202020204" charset="0"/>
            </a:endParaRPr>
          </a:p>
        </p:txBody>
      </p:sp>
    </p:spTree>
    <p:extLst>
      <p:ext uri="{BB962C8B-B14F-4D97-AF65-F5344CB8AC3E}">
        <p14:creationId xmlns:p14="http://schemas.microsoft.com/office/powerpoint/2010/main" val="25174305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E6AE3BE-F4F8-3067-5B88-7D96FDFAD6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49C2AC2-EEF2-1300-499C-BB8088A9D7E2}"/>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contemporain </a:t>
            </a:r>
            <a:r>
              <a:rPr lang="fr-FR" sz="4800" u="none" dirty="0">
                <a:solidFill>
                  <a:srgbClr val="F9FAFD"/>
                </a:solidFill>
                <a:latin typeface="Glacial Indifference" panose="020B0604020202020204" charset="0"/>
              </a:rPr>
              <a:t>(XXI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56771358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705100"/>
            <a:ext cx="16459200" cy="569387"/>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chemeClr val="bg1"/>
                </a:solidFill>
                <a:latin typeface="Glacial Indifference" panose="020B0604020202020204" charset="0"/>
              </a:rPr>
              <a:t>Les nouvelles technologies et la langue</a:t>
            </a:r>
          </a:p>
        </p:txBody>
      </p:sp>
    </p:spTree>
    <p:extLst>
      <p:ext uri="{BB962C8B-B14F-4D97-AF65-F5344CB8AC3E}">
        <p14:creationId xmlns:p14="http://schemas.microsoft.com/office/powerpoint/2010/main" val="176556045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790700"/>
            <a:ext cx="16459200" cy="8143768"/>
          </a:xfrm>
          <a:prstGeom prst="rect">
            <a:avLst/>
          </a:prstGeom>
        </p:spPr>
        <p:txBody>
          <a:bodyPr wrap="square" lIns="0" tIns="0" rIns="0" bIns="0" rtlCol="0" anchor="t">
            <a:spAutoFit/>
          </a:bodyPr>
          <a:lstStyle/>
          <a:p>
            <a:pPr marL="0" lvl="1" algn="just">
              <a:lnSpc>
                <a:spcPct val="110000"/>
              </a:lnSpc>
              <a:spcBef>
                <a:spcPct val="0"/>
              </a:spcBef>
              <a:defRPr/>
            </a:pPr>
            <a:r>
              <a:rPr lang="fr-FR" sz="3400" dirty="0">
                <a:solidFill>
                  <a:schemeClr val="bg1"/>
                </a:solidFill>
                <a:latin typeface="Glacial Indifference" panose="020B0604020202020204" charset="0"/>
              </a:rPr>
              <a:t>Les </a:t>
            </a:r>
            <a:r>
              <a:rPr lang="fr-FR" sz="3400" u="sng" dirty="0">
                <a:solidFill>
                  <a:schemeClr val="bg1"/>
                </a:solidFill>
                <a:latin typeface="Glacial Indifference" panose="020B0604020202020204" charset="0"/>
              </a:rPr>
              <a:t>technologies</a:t>
            </a:r>
            <a:r>
              <a:rPr lang="fr-FR" sz="3400" dirty="0">
                <a:solidFill>
                  <a:schemeClr val="bg1"/>
                </a:solidFill>
                <a:latin typeface="Glacial Indifference" panose="020B0604020202020204" charset="0"/>
              </a:rPr>
              <a:t> évoluent à une vitesse sans précédent, la langue aussi</a:t>
            </a:r>
          </a:p>
          <a:p>
            <a:pPr marL="0" lvl="1" algn="just">
              <a:lnSpc>
                <a:spcPct val="110000"/>
              </a:lnSpc>
              <a:spcBef>
                <a:spcPct val="0"/>
              </a:spcBef>
              <a:defRPr/>
            </a:pPr>
            <a:r>
              <a:rPr lang="fr-FR" sz="3400" dirty="0">
                <a:solidFill>
                  <a:schemeClr val="bg1"/>
                </a:solidFill>
                <a:latin typeface="Glacial Indifference" panose="020B0604020202020204" charset="0"/>
              </a:rPr>
              <a:t>													   ↓</a:t>
            </a:r>
          </a:p>
          <a:p>
            <a:pPr marL="0" lvl="1" algn="just">
              <a:lnSpc>
                <a:spcPct val="110000"/>
              </a:lnSpc>
              <a:spcBef>
                <a:spcPct val="0"/>
              </a:spcBef>
              <a:defRPr/>
            </a:pPr>
            <a:r>
              <a:rPr lang="fr-FR" sz="3400" u="sng" dirty="0">
                <a:solidFill>
                  <a:schemeClr val="bg1"/>
                </a:solidFill>
                <a:latin typeface="Glacial Indifference" panose="020B0604020202020204" charset="0"/>
              </a:rPr>
              <a:t>nouvelles formes de communication écrite</a:t>
            </a:r>
            <a:r>
              <a:rPr lang="fr-FR" sz="3400" dirty="0">
                <a:solidFill>
                  <a:schemeClr val="bg1"/>
                </a:solidFill>
                <a:latin typeface="Glacial Indifference" panose="020B0604020202020204" charset="0"/>
              </a:rPr>
              <a:t> avec Internet et les portables, ce qui implique un glissement ultérieur des frontières entre l’écrit et l’oral</a:t>
            </a:r>
          </a:p>
          <a:p>
            <a:pPr marL="0" lvl="1" algn="just">
              <a:lnSpc>
                <a:spcPct val="110000"/>
              </a:lnSpc>
              <a:spcBef>
                <a:spcPct val="0"/>
              </a:spcBef>
              <a:defRPr/>
            </a:pPr>
            <a:r>
              <a:rPr lang="fr-FR" sz="3400" dirty="0">
                <a:solidFill>
                  <a:schemeClr val="bg1"/>
                </a:solidFill>
                <a:latin typeface="Glacial Indifference" panose="020B0604020202020204" charset="0"/>
              </a:rPr>
              <a:t>								 ↓</a:t>
            </a:r>
          </a:p>
          <a:p>
            <a:pPr marL="0" lvl="1" algn="just">
              <a:lnSpc>
                <a:spcPct val="110000"/>
              </a:lnSpc>
              <a:spcBef>
                <a:spcPct val="0"/>
              </a:spcBef>
              <a:defRPr/>
            </a:pPr>
            <a:r>
              <a:rPr lang="fr-FR" sz="3400" dirty="0">
                <a:solidFill>
                  <a:schemeClr val="bg1"/>
                </a:solidFill>
                <a:latin typeface="Glacial Indifference" panose="020B0604020202020204" charset="0"/>
              </a:rPr>
              <a:t>« l’évolution de l’orthographe […] s’est vue […] bouleversée par une nouvelle pratique : la </a:t>
            </a:r>
            <a:r>
              <a:rPr lang="fr-FR" sz="3400" u="sng" dirty="0">
                <a:solidFill>
                  <a:schemeClr val="bg1"/>
                </a:solidFill>
                <a:latin typeface="Glacial Indifference" panose="020B0604020202020204" charset="0"/>
              </a:rPr>
              <a:t>communication écrite médiée par ordinateur</a:t>
            </a:r>
            <a:r>
              <a:rPr lang="fr-FR" sz="3400" dirty="0">
                <a:solidFill>
                  <a:schemeClr val="bg1"/>
                </a:solidFill>
                <a:latin typeface="Glacial Indifference" panose="020B0604020202020204" charset="0"/>
              </a:rPr>
              <a:t> (ou CéMO) […]. </a:t>
            </a:r>
          </a:p>
          <a:p>
            <a:pPr marL="0" lvl="1" algn="just">
              <a:lnSpc>
                <a:spcPct val="110000"/>
              </a:lnSpc>
              <a:spcBef>
                <a:spcPct val="0"/>
              </a:spcBef>
              <a:spcAft>
                <a:spcPts val="1800"/>
              </a:spcAft>
              <a:defRPr/>
            </a:pPr>
            <a:r>
              <a:rPr lang="fr-FR" sz="3400" dirty="0">
                <a:solidFill>
                  <a:schemeClr val="bg1"/>
                </a:solidFill>
                <a:latin typeface="Glacial Indifference" panose="020B0604020202020204" charset="0"/>
              </a:rPr>
              <a:t>En effet, […] l’usage du sms (ou texto), du courrier électronique, du chat (ou messagerie instantanée), des réseaux sociaux, etc. s’est intensifié de manière spectaculaire au point de devenir, au sein des tranches d’âge les plus jeunes, la </a:t>
            </a:r>
            <a:r>
              <a:rPr lang="fr-FR" sz="3400" u="sng" dirty="0">
                <a:solidFill>
                  <a:schemeClr val="bg1"/>
                </a:solidFill>
                <a:latin typeface="Glacial Indifference" panose="020B0604020202020204" charset="0"/>
              </a:rPr>
              <a:t>pratique principale de l’écrit</a:t>
            </a:r>
            <a:r>
              <a:rPr lang="fr-FR" sz="3400" dirty="0">
                <a:solidFill>
                  <a:schemeClr val="bg1"/>
                </a:solidFill>
                <a:latin typeface="Glacial Indifference" panose="020B0604020202020204" charset="0"/>
              </a:rPr>
              <a:t>. Or, une des propriétés essentielles de la CéMO est son </a:t>
            </a:r>
            <a:r>
              <a:rPr lang="fr-FR" sz="3400" u="sng" dirty="0">
                <a:solidFill>
                  <a:schemeClr val="bg1"/>
                </a:solidFill>
                <a:latin typeface="Glacial Indifference" panose="020B0604020202020204" charset="0"/>
              </a:rPr>
              <a:t>altération de la graphie</a:t>
            </a:r>
            <a:r>
              <a:rPr lang="fr-FR" sz="3400" dirty="0">
                <a:solidFill>
                  <a:schemeClr val="bg1"/>
                </a:solidFill>
                <a:latin typeface="Glacial Indifference" panose="020B0604020202020204" charset="0"/>
              </a:rPr>
              <a:t>. Pour répondre à des besoins d’économie d’espace et de temps, entre autres choses, les usagers de la CéMO montrent une tendance manifeste à l’abréviation (graphique) ».</a:t>
            </a:r>
          </a:p>
          <a:p>
            <a:pPr marL="0" lvl="1" algn="r">
              <a:spcBef>
                <a:spcPct val="0"/>
              </a:spcBef>
              <a:defRPr/>
            </a:pPr>
            <a:r>
              <a:rPr lang="fr-FR" sz="2800" dirty="0">
                <a:solidFill>
                  <a:schemeClr val="bg1"/>
                </a:solidFill>
                <a:latin typeface="Glacial Indifference" panose="020B0604020202020204" charset="0"/>
              </a:rPr>
              <a:t>Louise-Amélie Cougnon, « Orthographe et langue dans les SMS », p. 397. </a:t>
            </a:r>
          </a:p>
        </p:txBody>
      </p:sp>
    </p:spTree>
    <p:extLst>
      <p:ext uri="{BB962C8B-B14F-4D97-AF65-F5344CB8AC3E}">
        <p14:creationId xmlns:p14="http://schemas.microsoft.com/office/powerpoint/2010/main" val="16777506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185696"/>
            <a:ext cx="16459200" cy="7377404"/>
          </a:xfrm>
          <a:prstGeom prst="rect">
            <a:avLst/>
          </a:prstGeom>
        </p:spPr>
        <p:txBody>
          <a:bodyPr wrap="square" lIns="0" tIns="0" rIns="0" bIns="0" rtlCol="0" anchor="t">
            <a:spAutoFit/>
          </a:bodyPr>
          <a:lstStyle/>
          <a:p>
            <a:pPr marL="0" lvl="1" algn="just">
              <a:spcBef>
                <a:spcPct val="0"/>
              </a:spcBef>
              <a:spcAft>
                <a:spcPts val="3000"/>
              </a:spcAft>
              <a:defRPr/>
            </a:pPr>
            <a:r>
              <a:rPr lang="fr-FR" sz="3700" u="sng" dirty="0">
                <a:solidFill>
                  <a:schemeClr val="bg1"/>
                </a:solidFill>
                <a:latin typeface="Glacial Indifference" panose="020B0604020202020204" charset="0"/>
              </a:rPr>
              <a:t>Le langage des sms</a:t>
            </a:r>
            <a:endParaRPr lang="fr-FR" sz="3500" dirty="0">
              <a:solidFill>
                <a:schemeClr val="bg1"/>
              </a:solidFill>
              <a:latin typeface="Glacial Indifference" panose="020B0604020202020204" charset="0"/>
            </a:endParaRPr>
          </a:p>
          <a:p>
            <a:pPr marL="0" lvl="1" algn="just">
              <a:lnSpc>
                <a:spcPct val="110000"/>
              </a:lnSpc>
              <a:spcBef>
                <a:spcPct val="0"/>
              </a:spcBef>
              <a:defRPr/>
            </a:pPr>
            <a:r>
              <a:rPr lang="fr-FR" sz="3400" dirty="0">
                <a:solidFill>
                  <a:schemeClr val="bg1"/>
                </a:solidFill>
                <a:latin typeface="Glacial Indifference" panose="020B0604020202020204" charset="0"/>
              </a:rPr>
              <a:t>« La plupart des tendances graphiques identifiables dans les sms permettent une </a:t>
            </a:r>
            <a:r>
              <a:rPr lang="fr-FR" sz="3400" u="sng" dirty="0">
                <a:solidFill>
                  <a:schemeClr val="bg1"/>
                </a:solidFill>
                <a:latin typeface="Glacial Indifference" panose="020B0604020202020204" charset="0"/>
              </a:rPr>
              <a:t>abréviation</a:t>
            </a:r>
            <a:r>
              <a:rPr lang="fr-FR" sz="3400" dirty="0">
                <a:solidFill>
                  <a:schemeClr val="bg1"/>
                </a:solidFill>
                <a:latin typeface="Glacial Indifference" panose="020B0604020202020204" charset="0"/>
              </a:rPr>
              <a:t> du message. </a:t>
            </a:r>
          </a:p>
          <a:p>
            <a:pPr marL="0" lvl="1" algn="just">
              <a:lnSpc>
                <a:spcPct val="110000"/>
              </a:lnSpc>
              <a:spcBef>
                <a:spcPct val="0"/>
              </a:spcBef>
              <a:defRPr/>
            </a:pPr>
            <a:r>
              <a:rPr lang="fr-FR" sz="3400" dirty="0">
                <a:solidFill>
                  <a:schemeClr val="bg1"/>
                </a:solidFill>
                <a:latin typeface="Glacial Indifference" panose="020B0604020202020204" charset="0"/>
              </a:rPr>
              <a:t>On notera tout d’abord le phénomène d’</a:t>
            </a:r>
            <a:r>
              <a:rPr lang="fr-FR" sz="3400" u="sng" dirty="0">
                <a:solidFill>
                  <a:schemeClr val="bg1"/>
                </a:solidFill>
                <a:latin typeface="Glacial Indifference" panose="020B0604020202020204" charset="0"/>
              </a:rPr>
              <a:t>apocope</a:t>
            </a:r>
            <a:r>
              <a:rPr lang="fr-FR" sz="3400" dirty="0">
                <a:solidFill>
                  <a:schemeClr val="bg1"/>
                </a:solidFill>
                <a:latin typeface="Glacial Indifference" panose="020B0604020202020204" charset="0"/>
              </a:rPr>
              <a:t>. À cette catégorie appartiennent les sous-types de l’apocope simple (</a:t>
            </a:r>
            <a:r>
              <a:rPr lang="fr-FR" sz="3400" i="1" dirty="0">
                <a:solidFill>
                  <a:schemeClr val="bg1"/>
                </a:solidFill>
                <a:latin typeface="Glacial Indifference" panose="020B0604020202020204" charset="0"/>
              </a:rPr>
              <a:t>univ</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université</a:t>
            </a:r>
            <a:r>
              <a:rPr lang="fr-FR" sz="3400" dirty="0">
                <a:solidFill>
                  <a:schemeClr val="bg1"/>
                </a:solidFill>
                <a:latin typeface="Glacial Indifference" panose="020B0604020202020204" charset="0"/>
              </a:rPr>
              <a:t>), de l’abréviation sémantisée</a:t>
            </a:r>
            <a:r>
              <a:rPr lang="fr-FR" sz="3400" baseline="30000" dirty="0">
                <a:solidFill>
                  <a:schemeClr val="bg1"/>
                </a:solidFill>
                <a:latin typeface="Glacial Indifference" panose="020B0604020202020204" charset="0"/>
              </a:rPr>
              <a:t>*</a:t>
            </a:r>
            <a:r>
              <a:rPr lang="fr-FR" sz="3400" dirty="0">
                <a:solidFill>
                  <a:schemeClr val="bg1"/>
                </a:solidFill>
                <a:latin typeface="Glacial Indifference" panose="020B0604020202020204" charset="0"/>
              </a:rPr>
              <a:t> (la lettre </a:t>
            </a:r>
            <a:r>
              <a:rPr lang="fr-FR" sz="3400" i="1" dirty="0">
                <a:solidFill>
                  <a:schemeClr val="bg1"/>
                </a:solidFill>
                <a:latin typeface="Glacial Indifference" panose="020B0604020202020204" charset="0"/>
              </a:rPr>
              <a:t>t</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tu</a:t>
            </a:r>
            <a:r>
              <a:rPr lang="fr-FR" sz="3400" dirty="0">
                <a:solidFill>
                  <a:schemeClr val="bg1"/>
                </a:solidFill>
                <a:latin typeface="Glacial Indifference" panose="020B0604020202020204" charset="0"/>
              </a:rPr>
              <a:t> ou </a:t>
            </a:r>
            <a:r>
              <a:rPr lang="fr-FR" sz="3400" i="1" dirty="0">
                <a:solidFill>
                  <a:schemeClr val="bg1"/>
                </a:solidFill>
                <a:latin typeface="Glacial Indifference" panose="020B0604020202020204" charset="0"/>
              </a:rPr>
              <a:t>te</a:t>
            </a:r>
            <a:r>
              <a:rPr lang="fr-FR" sz="3400" dirty="0">
                <a:solidFill>
                  <a:schemeClr val="bg1"/>
                </a:solidFill>
                <a:latin typeface="Glacial Indifference" panose="020B0604020202020204" charset="0"/>
              </a:rPr>
              <a:t>), de l’abréviation suivie d’un point (</a:t>
            </a:r>
            <a:r>
              <a:rPr lang="fr-FR" sz="3400" i="1" dirty="0">
                <a:solidFill>
                  <a:schemeClr val="bg1"/>
                </a:solidFill>
                <a:latin typeface="Glacial Indifference" panose="020B0604020202020204" charset="0"/>
              </a:rPr>
              <a:t>auj.</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aujourd’hui</a:t>
            </a:r>
            <a:r>
              <a:rPr lang="fr-FR" sz="3400" dirty="0">
                <a:solidFill>
                  <a:schemeClr val="bg1"/>
                </a:solidFill>
                <a:latin typeface="Glacial Indifference" panose="020B0604020202020204" charset="0"/>
              </a:rPr>
              <a:t>), de la neutralisation des graphèmes muets en finale absolue (</a:t>
            </a:r>
            <a:r>
              <a:rPr lang="fr-FR" sz="3400" i="1" dirty="0">
                <a:solidFill>
                  <a:schemeClr val="bg1"/>
                </a:solidFill>
                <a:latin typeface="Glacial Indifference" panose="020B0604020202020204" charset="0"/>
              </a:rPr>
              <a:t>ils port</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ils portent</a:t>
            </a:r>
            <a:r>
              <a:rPr lang="fr-FR" sz="3400" dirty="0">
                <a:solidFill>
                  <a:schemeClr val="bg1"/>
                </a:solidFill>
                <a:latin typeface="Glacial Indifference" panose="020B0604020202020204" charset="0"/>
              </a:rPr>
              <a:t>), ainsi que les sigles et acronymes (</a:t>
            </a:r>
            <a:r>
              <a:rPr lang="fr-FR" sz="3400" i="1" dirty="0">
                <a:solidFill>
                  <a:schemeClr val="bg1"/>
                </a:solidFill>
                <a:latin typeface="Glacial Indifference" panose="020B0604020202020204" charset="0"/>
              </a:rPr>
              <a:t>mdr</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mort de rire</a:t>
            </a:r>
            <a:r>
              <a:rPr lang="fr-FR" sz="3400" dirty="0">
                <a:solidFill>
                  <a:schemeClr val="bg1"/>
                </a:solidFill>
                <a:latin typeface="Glacial Indifference" panose="020B0604020202020204" charset="0"/>
              </a:rPr>
              <a:t>). </a:t>
            </a:r>
          </a:p>
          <a:p>
            <a:pPr marL="0" lvl="1" algn="just">
              <a:lnSpc>
                <a:spcPct val="110000"/>
              </a:lnSpc>
              <a:spcBef>
                <a:spcPct val="0"/>
              </a:spcBef>
              <a:spcAft>
                <a:spcPts val="3000"/>
              </a:spcAft>
              <a:defRPr/>
            </a:pPr>
            <a:r>
              <a:rPr lang="fr-FR" sz="3400" dirty="0">
                <a:solidFill>
                  <a:schemeClr val="bg1"/>
                </a:solidFill>
                <a:latin typeface="Glacial Indifference" panose="020B0604020202020204" charset="0"/>
              </a:rPr>
              <a:t>On observera, plus rarement, le phénomène d’</a:t>
            </a:r>
            <a:r>
              <a:rPr lang="fr-FR" sz="3400" u="sng" dirty="0">
                <a:solidFill>
                  <a:schemeClr val="bg1"/>
                </a:solidFill>
                <a:latin typeface="Glacial Indifference" panose="020B0604020202020204" charset="0"/>
              </a:rPr>
              <a:t>aphérèse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lut</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salut</a:t>
            </a:r>
            <a:r>
              <a:rPr lang="fr-FR" sz="3400" dirty="0">
                <a:solidFill>
                  <a:schemeClr val="bg1"/>
                </a:solidFill>
                <a:latin typeface="Glacial Indifference" panose="020B0604020202020204" charset="0"/>
              </a:rPr>
              <a:t>) ».</a:t>
            </a:r>
          </a:p>
          <a:p>
            <a:pPr marL="0" lvl="1" algn="just">
              <a:lnSpc>
                <a:spcPct val="110000"/>
              </a:lnSpc>
              <a:spcBef>
                <a:spcPct val="0"/>
              </a:spcBef>
              <a:spcAft>
                <a:spcPts val="3600"/>
              </a:spcAft>
              <a:defRPr/>
            </a:pPr>
            <a:r>
              <a:rPr lang="fr-FR" sz="3200" baseline="30000" dirty="0">
                <a:solidFill>
                  <a:schemeClr val="bg1"/>
                </a:solidFill>
                <a:latin typeface="Glacial Indifference" panose="020B0604020202020204" charset="0"/>
              </a:rPr>
              <a:t>*</a:t>
            </a:r>
            <a:r>
              <a:rPr lang="fr-FR" sz="3200" dirty="0">
                <a:solidFill>
                  <a:schemeClr val="bg1"/>
                </a:solidFill>
                <a:latin typeface="Glacial Indifference" panose="020B0604020202020204" charset="0"/>
              </a:rPr>
              <a:t> réduite à l’initiale</a:t>
            </a:r>
            <a:endParaRPr lang="fr-FR" sz="3500" dirty="0">
              <a:solidFill>
                <a:schemeClr val="bg1"/>
              </a:solidFill>
              <a:latin typeface="Glacial Indifference" panose="020B0604020202020204" charset="0"/>
            </a:endParaRPr>
          </a:p>
          <a:p>
            <a:pPr marL="0" lvl="1" algn="r">
              <a:spcBef>
                <a:spcPct val="0"/>
              </a:spcBef>
              <a:defRPr/>
            </a:pPr>
            <a:r>
              <a:rPr lang="fr-FR" sz="2800" dirty="0">
                <a:solidFill>
                  <a:schemeClr val="bg1"/>
                </a:solidFill>
                <a:latin typeface="Glacial Indifference" panose="020B0604020202020204" charset="0"/>
              </a:rPr>
              <a:t>Louise-Amélie Cougnon, « Orthographe et langue dans les SMS », pp. 399-400.</a:t>
            </a:r>
          </a:p>
        </p:txBody>
      </p:sp>
    </p:spTree>
    <p:extLst>
      <p:ext uri="{BB962C8B-B14F-4D97-AF65-F5344CB8AC3E}">
        <p14:creationId xmlns:p14="http://schemas.microsoft.com/office/powerpoint/2010/main" val="367163682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943100"/>
            <a:ext cx="16459200" cy="7659020"/>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700" u="sng" dirty="0">
                <a:solidFill>
                  <a:schemeClr val="bg1"/>
                </a:solidFill>
                <a:latin typeface="Glacial Indifference" panose="020B0604020202020204" charset="0"/>
              </a:rPr>
              <a:t>Le langage des sms</a:t>
            </a:r>
            <a:endParaRPr lang="fr-FR" sz="3500" dirty="0">
              <a:solidFill>
                <a:schemeClr val="bg1"/>
              </a:solidFill>
              <a:latin typeface="Glacial Indifference" panose="020B0604020202020204" charset="0"/>
            </a:endParaRPr>
          </a:p>
          <a:p>
            <a:pPr marL="0" lvl="1" algn="just">
              <a:lnSpc>
                <a:spcPct val="110000"/>
              </a:lnSpc>
              <a:spcBef>
                <a:spcPct val="0"/>
              </a:spcBef>
              <a:defRPr/>
            </a:pPr>
            <a:r>
              <a:rPr lang="fr-FR" sz="3400" dirty="0">
                <a:solidFill>
                  <a:schemeClr val="bg1"/>
                </a:solidFill>
                <a:latin typeface="Glacial Indifference" panose="020B0604020202020204" charset="0"/>
              </a:rPr>
              <a:t>« Le troisième phénomène propre à l’eSMS est la </a:t>
            </a:r>
            <a:r>
              <a:rPr lang="fr-FR" sz="3400" u="sng" dirty="0">
                <a:solidFill>
                  <a:schemeClr val="bg1"/>
                </a:solidFill>
                <a:latin typeface="Glacial Indifference" panose="020B0604020202020204" charset="0"/>
              </a:rPr>
              <a:t>syncope</a:t>
            </a:r>
            <a:r>
              <a:rPr lang="fr-FR" sz="3400" dirty="0">
                <a:solidFill>
                  <a:schemeClr val="bg1"/>
                </a:solidFill>
                <a:latin typeface="Glacial Indifference" panose="020B0604020202020204" charset="0"/>
              </a:rPr>
              <a:t>. </a:t>
            </a:r>
          </a:p>
          <a:p>
            <a:pPr marL="0" lvl="1" algn="just">
              <a:lnSpc>
                <a:spcPct val="110000"/>
              </a:lnSpc>
              <a:spcBef>
                <a:spcPct val="0"/>
              </a:spcBef>
              <a:spcAft>
                <a:spcPts val="1200"/>
              </a:spcAft>
              <a:defRPr/>
            </a:pPr>
            <a:r>
              <a:rPr lang="fr-FR" sz="3400" dirty="0">
                <a:solidFill>
                  <a:schemeClr val="bg1"/>
                </a:solidFill>
                <a:latin typeface="Glacial Indifference" panose="020B0604020202020204" charset="0"/>
              </a:rPr>
              <a:t>On retiendra les sous-catégories suivantes : la syncope simple (</a:t>
            </a:r>
            <a:r>
              <a:rPr lang="fr-FR" sz="3400" i="1" dirty="0">
                <a:solidFill>
                  <a:schemeClr val="bg1"/>
                </a:solidFill>
                <a:latin typeface="Glacial Indifference" panose="020B0604020202020204" charset="0"/>
              </a:rPr>
              <a:t>aple</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appelle</a:t>
            </a:r>
            <a:r>
              <a:rPr lang="fr-FR" sz="3400" dirty="0">
                <a:solidFill>
                  <a:schemeClr val="bg1"/>
                </a:solidFill>
                <a:latin typeface="Glacial Indifference" panose="020B0604020202020204" charset="0"/>
              </a:rPr>
              <a:t>), l’effacement du schwa à l’intérieur du mot (</a:t>
            </a:r>
            <a:r>
              <a:rPr lang="fr-FR" sz="3400" i="1" dirty="0">
                <a:solidFill>
                  <a:schemeClr val="bg1"/>
                </a:solidFill>
                <a:latin typeface="Glacial Indifference" panose="020B0604020202020204" charset="0"/>
              </a:rPr>
              <a:t>ramner</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ramener</a:t>
            </a:r>
            <a:r>
              <a:rPr lang="fr-FR" sz="3400" dirty="0">
                <a:solidFill>
                  <a:schemeClr val="bg1"/>
                </a:solidFill>
                <a:latin typeface="Glacial Indifference" panose="020B0604020202020204" charset="0"/>
              </a:rPr>
              <a:t>), la réduction de certains digrammes ou trigrammes (</a:t>
            </a:r>
            <a:r>
              <a:rPr lang="fr-FR" sz="3400" i="1" dirty="0">
                <a:solidFill>
                  <a:schemeClr val="bg1"/>
                </a:solidFill>
                <a:latin typeface="Glacial Indifference" panose="020B0604020202020204" charset="0"/>
              </a:rPr>
              <a:t>sel</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seul</a:t>
            </a:r>
            <a:r>
              <a:rPr lang="fr-FR" sz="3400" dirty="0">
                <a:solidFill>
                  <a:schemeClr val="bg1"/>
                </a:solidFill>
                <a:latin typeface="Glacial Indifference" panose="020B0604020202020204" charset="0"/>
              </a:rPr>
              <a:t>) ainsi que les squelettes consonantiques (</a:t>
            </a:r>
            <a:r>
              <a:rPr lang="fr-FR" sz="3400" i="1" dirty="0">
                <a:solidFill>
                  <a:schemeClr val="bg1"/>
                </a:solidFill>
                <a:latin typeface="Glacial Indifference" panose="020B0604020202020204" charset="0"/>
              </a:rPr>
              <a:t>prbl</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problème</a:t>
            </a:r>
            <a:r>
              <a:rPr lang="fr-FR" sz="3400" dirty="0">
                <a:solidFill>
                  <a:schemeClr val="bg1"/>
                </a:solidFill>
                <a:latin typeface="Glacial Indifference" panose="020B0604020202020204" charset="0"/>
              </a:rPr>
              <a:t>). </a:t>
            </a:r>
          </a:p>
          <a:p>
            <a:pPr marL="0" lvl="1" algn="just">
              <a:lnSpc>
                <a:spcPct val="110000"/>
              </a:lnSpc>
              <a:spcBef>
                <a:spcPct val="0"/>
              </a:spcBef>
              <a:spcAft>
                <a:spcPts val="2400"/>
              </a:spcAft>
              <a:defRPr/>
            </a:pPr>
            <a:r>
              <a:rPr lang="fr-FR" sz="3400" dirty="0">
                <a:solidFill>
                  <a:schemeClr val="bg1"/>
                </a:solidFill>
                <a:latin typeface="Glacial Indifference" panose="020B0604020202020204" charset="0"/>
              </a:rPr>
              <a:t>La </a:t>
            </a:r>
            <a:r>
              <a:rPr lang="fr-FR" sz="3400" u="sng" dirty="0">
                <a:solidFill>
                  <a:schemeClr val="bg1"/>
                </a:solidFill>
                <a:latin typeface="Glacial Indifference" panose="020B0604020202020204" charset="0"/>
              </a:rPr>
              <a:t>phonétisation</a:t>
            </a:r>
            <a:r>
              <a:rPr lang="fr-FR" sz="3400" dirty="0">
                <a:solidFill>
                  <a:schemeClr val="bg1"/>
                </a:solidFill>
                <a:latin typeface="Glacial Indifference" panose="020B0604020202020204" charset="0"/>
              </a:rPr>
              <a:t> est également un phénomène très récurrent […]. On présentera la phonétisation par la lettre (</a:t>
            </a:r>
            <a:r>
              <a:rPr lang="fr-FR" sz="3400" i="1" dirty="0">
                <a:solidFill>
                  <a:schemeClr val="bg1"/>
                </a:solidFill>
                <a:latin typeface="Glacial Indifference" panose="020B0604020202020204" charset="0"/>
              </a:rPr>
              <a:t>r</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air</a:t>
            </a:r>
            <a:r>
              <a:rPr lang="fr-FR" sz="3400" dirty="0">
                <a:solidFill>
                  <a:schemeClr val="bg1"/>
                </a:solidFill>
                <a:latin typeface="Glacial Indifference" panose="020B0604020202020204" charset="0"/>
              </a:rPr>
              <a:t>), la phonétisation par le chiffre ou par le nombre (</a:t>
            </a:r>
            <a:r>
              <a:rPr lang="fr-FR" sz="3400" i="1" dirty="0">
                <a:solidFill>
                  <a:schemeClr val="bg1"/>
                </a:solidFill>
                <a:latin typeface="Glacial Indifference" panose="020B0604020202020204" charset="0"/>
              </a:rPr>
              <a:t>2mande</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demande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10cute</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discute</a:t>
            </a:r>
            <a:r>
              <a:rPr lang="fr-FR" sz="3400" dirty="0">
                <a:solidFill>
                  <a:schemeClr val="bg1"/>
                </a:solidFill>
                <a:latin typeface="Glacial Indifference" panose="020B0604020202020204" charset="0"/>
              </a:rPr>
              <a:t>), la phonétisation par le signe (</a:t>
            </a:r>
            <a:r>
              <a:rPr lang="fr-FR" sz="3400" i="1" dirty="0">
                <a:solidFill>
                  <a:schemeClr val="bg1"/>
                </a:solidFill>
                <a:latin typeface="Glacial Indifference" panose="020B0604020202020204" charset="0"/>
              </a:rPr>
              <a:t>pl@</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plate</a:t>
            </a:r>
            <a:r>
              <a:rPr lang="fr-FR" sz="3400" dirty="0">
                <a:solidFill>
                  <a:schemeClr val="bg1"/>
                </a:solidFill>
                <a:latin typeface="Glacial Indifference" panose="020B0604020202020204" charset="0"/>
              </a:rPr>
              <a:t>) et la phonétisation par des graphies supposées plus proches du phonétisme réel, plus proche d’un accent régional ou d’un "style sms" (</a:t>
            </a:r>
            <a:r>
              <a:rPr lang="fr-FR" sz="3400" i="1" dirty="0">
                <a:solidFill>
                  <a:schemeClr val="bg1"/>
                </a:solidFill>
                <a:latin typeface="Glacial Indifference" panose="020B0604020202020204" charset="0"/>
              </a:rPr>
              <a:t>koi</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quoi</a:t>
            </a:r>
            <a:r>
              <a:rPr lang="fr-FR" sz="3400" dirty="0">
                <a:solidFill>
                  <a:schemeClr val="bg1"/>
                </a:solidFill>
                <a:latin typeface="Glacial Indifference" panose="020B0604020202020204" charset="0"/>
              </a:rPr>
              <a:t>) ».</a:t>
            </a:r>
          </a:p>
          <a:p>
            <a:pPr marL="0" lvl="1" algn="r">
              <a:spcBef>
                <a:spcPct val="0"/>
              </a:spcBef>
              <a:defRPr/>
            </a:pPr>
            <a:r>
              <a:rPr lang="fr-FR" sz="2800" dirty="0">
                <a:solidFill>
                  <a:schemeClr val="bg1"/>
                </a:solidFill>
                <a:latin typeface="Glacial Indifference" panose="020B0604020202020204" charset="0"/>
              </a:rPr>
              <a:t>Louise-Amélie Cougnon, « Orthographe et langue dans les SMS », p. 400.</a:t>
            </a:r>
          </a:p>
        </p:txBody>
      </p:sp>
    </p:spTree>
    <p:extLst>
      <p:ext uri="{BB962C8B-B14F-4D97-AF65-F5344CB8AC3E}">
        <p14:creationId xmlns:p14="http://schemas.microsoft.com/office/powerpoint/2010/main" val="140824721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176311"/>
            <a:ext cx="16459200" cy="6929589"/>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700" u="sng" dirty="0">
                <a:solidFill>
                  <a:schemeClr val="bg1"/>
                </a:solidFill>
                <a:latin typeface="Glacial Indifference" panose="020B0604020202020204" charset="0"/>
              </a:rPr>
              <a:t>Le langage des sms</a:t>
            </a:r>
            <a:endParaRPr lang="fr-FR" sz="3500" dirty="0">
              <a:solidFill>
                <a:schemeClr val="bg1"/>
              </a:solidFill>
              <a:latin typeface="Glacial Indifference" panose="020B0604020202020204" charset="0"/>
            </a:endParaRPr>
          </a:p>
          <a:p>
            <a:pPr marL="0" lvl="1" algn="just">
              <a:lnSpc>
                <a:spcPct val="110000"/>
              </a:lnSpc>
              <a:spcBef>
                <a:spcPct val="0"/>
              </a:spcBef>
              <a:spcAft>
                <a:spcPts val="1200"/>
              </a:spcAft>
              <a:defRPr/>
            </a:pPr>
            <a:r>
              <a:rPr lang="fr-FR" sz="3400" dirty="0">
                <a:solidFill>
                  <a:schemeClr val="bg1"/>
                </a:solidFill>
                <a:latin typeface="Glacial Indifference" panose="020B0604020202020204" charset="0"/>
              </a:rPr>
              <a:t>« Une tendance graphique inhérente à l’eSMS et peu courante dans d’autres types d’écrit est la </a:t>
            </a:r>
            <a:r>
              <a:rPr lang="fr-FR" sz="3400" u="sng" dirty="0">
                <a:solidFill>
                  <a:schemeClr val="bg1"/>
                </a:solidFill>
                <a:latin typeface="Glacial Indifference" panose="020B0604020202020204" charset="0"/>
              </a:rPr>
              <a:t>casse fonctionnelle</a:t>
            </a:r>
            <a:r>
              <a:rPr lang="fr-FR" sz="3400" dirty="0">
                <a:solidFill>
                  <a:schemeClr val="bg1"/>
                </a:solidFill>
                <a:latin typeface="Glacial Indifference" panose="020B0604020202020204" charset="0"/>
              </a:rPr>
              <a:t> : en effet, contrairement aux conventions traditionnelles associées à l’usage de la casse (début de phrase, distinction adjectif/substantif, unicité/pluralité, noms propres, etc.), la majuscule revêt d’autres fonctions dans les sms. Retenons les deux fonctions majeures :</a:t>
            </a:r>
          </a:p>
          <a:p>
            <a:pPr marL="514350" lvl="1" indent="-514350" algn="just">
              <a:lnSpc>
                <a:spcPct val="110000"/>
              </a:lnSpc>
              <a:spcBef>
                <a:spcPct val="0"/>
              </a:spcBef>
              <a:spcAft>
                <a:spcPts val="1200"/>
              </a:spcAft>
              <a:buAutoNum type="arabicPeriod"/>
              <a:defRPr/>
            </a:pPr>
            <a:r>
              <a:rPr lang="fr-FR" sz="3400" dirty="0">
                <a:solidFill>
                  <a:schemeClr val="bg1"/>
                </a:solidFill>
                <a:latin typeface="Glacial Indifference" panose="020B0604020202020204" charset="0"/>
              </a:rPr>
              <a:t>le marquage d’une séparation entre des mots agglutinés (</a:t>
            </a:r>
            <a:r>
              <a:rPr lang="fr-FR" sz="3400" u="sng" dirty="0">
                <a:solidFill>
                  <a:schemeClr val="bg1"/>
                </a:solidFill>
                <a:latin typeface="Glacial Indifference" panose="020B0604020202020204" charset="0"/>
              </a:rPr>
              <a:t>fonction typographique</a:t>
            </a:r>
            <a:r>
              <a:rPr lang="fr-FR" sz="3400" dirty="0">
                <a:solidFill>
                  <a:schemeClr val="bg1"/>
                </a:solidFill>
                <a:latin typeface="Glacial Indifference" panose="020B0604020202020204" charset="0"/>
              </a:rPr>
              <a:t>) : </a:t>
            </a:r>
            <a:r>
              <a:rPr lang="fr-FR" sz="3400" i="1" dirty="0" err="1">
                <a:solidFill>
                  <a:schemeClr val="bg1"/>
                </a:solidFill>
                <a:latin typeface="Glacial Indifference" panose="020B0604020202020204" charset="0"/>
              </a:rPr>
              <a:t>GPréfèrPaséMySwaréDsTèBra</a:t>
            </a:r>
            <a:r>
              <a:rPr lang="fr-FR" sz="3400" dirty="0">
                <a:solidFill>
                  <a:schemeClr val="bg1"/>
                </a:solidFill>
                <a:latin typeface="Glacial Indifference" panose="020B0604020202020204" charset="0"/>
              </a:rPr>
              <a:t> ;</a:t>
            </a:r>
            <a:endParaRPr lang="fr-FR" sz="3400" i="1" dirty="0">
              <a:solidFill>
                <a:schemeClr val="bg1"/>
              </a:solidFill>
              <a:latin typeface="Glacial Indifference" panose="020B0604020202020204" charset="0"/>
            </a:endParaRPr>
          </a:p>
          <a:p>
            <a:pPr marL="514350" lvl="1" indent="-514350" algn="just">
              <a:lnSpc>
                <a:spcPct val="110000"/>
              </a:lnSpc>
              <a:spcBef>
                <a:spcPct val="0"/>
              </a:spcBef>
              <a:buAutoNum type="arabicPeriod"/>
              <a:defRPr/>
            </a:pPr>
            <a:r>
              <a:rPr lang="fr-FR" sz="3400" dirty="0">
                <a:solidFill>
                  <a:schemeClr val="bg1"/>
                </a:solidFill>
                <a:latin typeface="Glacial Indifference" panose="020B0604020202020204" charset="0"/>
              </a:rPr>
              <a:t>la prosodie (</a:t>
            </a:r>
            <a:r>
              <a:rPr lang="fr-FR" sz="3400" u="sng" dirty="0">
                <a:solidFill>
                  <a:schemeClr val="bg1"/>
                </a:solidFill>
                <a:latin typeface="Glacial Indifference" panose="020B0604020202020204" charset="0"/>
              </a:rPr>
              <a:t>fonction expressive</a:t>
            </a:r>
            <a:r>
              <a:rPr lang="fr-FR" sz="3400" dirty="0">
                <a:solidFill>
                  <a:schemeClr val="bg1"/>
                </a:solidFill>
                <a:latin typeface="Glacial Indifference" panose="020B0604020202020204" charset="0"/>
              </a:rPr>
              <a:t>) : </a:t>
            </a:r>
            <a:r>
              <a:rPr lang="fr-FR" sz="3400" i="1" dirty="0">
                <a:solidFill>
                  <a:schemeClr val="bg1"/>
                </a:solidFill>
                <a:latin typeface="Glacial Indifference" panose="020B0604020202020204" charset="0"/>
              </a:rPr>
              <a:t>[…]</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ne rep JAMAI sur ce num ! TOUJOUR SUR LE MIEN.stp !</a:t>
            </a:r>
            <a:r>
              <a:rPr lang="fr-FR" sz="3400" dirty="0">
                <a:solidFill>
                  <a:schemeClr val="bg1"/>
                </a:solidFill>
                <a:latin typeface="Glacial Indifference" panose="020B0604020202020204" charset="0"/>
              </a:rPr>
              <a:t> ».</a:t>
            </a:r>
          </a:p>
          <a:p>
            <a:pPr marL="0" lvl="1" algn="r">
              <a:spcBef>
                <a:spcPct val="0"/>
              </a:spcBef>
              <a:defRPr/>
            </a:pPr>
            <a:r>
              <a:rPr lang="fr-FR" sz="2800" dirty="0">
                <a:solidFill>
                  <a:schemeClr val="bg1"/>
                </a:solidFill>
                <a:latin typeface="Glacial Indifference" panose="020B0604020202020204" charset="0"/>
              </a:rPr>
              <a:t>Louise-Amélie Cougnon, « Orthographe et langue dans les SMS », p. 400.</a:t>
            </a:r>
          </a:p>
        </p:txBody>
      </p:sp>
    </p:spTree>
    <p:extLst>
      <p:ext uri="{BB962C8B-B14F-4D97-AF65-F5344CB8AC3E}">
        <p14:creationId xmlns:p14="http://schemas.microsoft.com/office/powerpoint/2010/main" val="286704177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251918"/>
            <a:ext cx="16459200" cy="5840060"/>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700" u="sng" dirty="0">
                <a:solidFill>
                  <a:schemeClr val="bg1"/>
                </a:solidFill>
                <a:latin typeface="Glacial Indifference" panose="020B0604020202020204" charset="0"/>
              </a:rPr>
              <a:t>Le langage des sms</a:t>
            </a:r>
            <a:endParaRPr lang="fr-FR" sz="3500" dirty="0">
              <a:solidFill>
                <a:schemeClr val="bg1"/>
              </a:solidFill>
              <a:latin typeface="Glacial Indifference" panose="020B0604020202020204" charset="0"/>
            </a:endParaRPr>
          </a:p>
          <a:p>
            <a:pPr marL="0" lvl="1" algn="just">
              <a:lnSpc>
                <a:spcPct val="110000"/>
              </a:lnSpc>
              <a:spcBef>
                <a:spcPct val="0"/>
              </a:spcBef>
              <a:defRPr/>
            </a:pPr>
            <a:r>
              <a:rPr lang="fr-FR" sz="3400" dirty="0">
                <a:solidFill>
                  <a:schemeClr val="bg1"/>
                </a:solidFill>
                <a:latin typeface="Glacial Indifference" panose="020B0604020202020204" charset="0"/>
              </a:rPr>
              <a:t>« Enfin, on note dans l’eSMS la </a:t>
            </a:r>
            <a:r>
              <a:rPr lang="fr-FR" sz="3400" u="sng" dirty="0">
                <a:solidFill>
                  <a:schemeClr val="bg1"/>
                </a:solidFill>
                <a:latin typeface="Glacial Indifference" panose="020B0604020202020204" charset="0"/>
              </a:rPr>
              <a:t>chute massive de l’accentuation</a:t>
            </a:r>
            <a:r>
              <a:rPr lang="fr-FR" sz="3400" dirty="0">
                <a:solidFill>
                  <a:schemeClr val="bg1"/>
                </a:solidFill>
                <a:latin typeface="Glacial Indifference" panose="020B0604020202020204" charset="0"/>
              </a:rPr>
              <a:t>, qu’elle permette de distinguer des homographes ou non.</a:t>
            </a:r>
          </a:p>
          <a:p>
            <a:pPr marL="0" lvl="1" algn="just">
              <a:lnSpc>
                <a:spcPct val="110000"/>
              </a:lnSpc>
              <a:spcBef>
                <a:spcPct val="0"/>
              </a:spcBef>
              <a:spcAft>
                <a:spcPts val="1200"/>
              </a:spcAft>
              <a:defRPr/>
            </a:pPr>
            <a:r>
              <a:rPr lang="fr-FR" sz="3400" i="1" dirty="0">
                <a:solidFill>
                  <a:schemeClr val="bg1"/>
                </a:solidFill>
                <a:latin typeface="Glacial Indifference" panose="020B0604020202020204" charset="0"/>
              </a:rPr>
              <a:t>Sorry ma belle, j’en n’avais deja pas pour moi j’ai du m’en acheter un.</a:t>
            </a:r>
          </a:p>
          <a:p>
            <a:pPr marL="0" lvl="1" algn="just">
              <a:lnSpc>
                <a:spcPct val="110000"/>
              </a:lnSpc>
              <a:spcBef>
                <a:spcPct val="0"/>
              </a:spcBef>
              <a:spcAft>
                <a:spcPts val="1200"/>
              </a:spcAft>
              <a:defRPr/>
            </a:pPr>
            <a:r>
              <a:rPr lang="fr-FR" sz="3400" dirty="0">
                <a:solidFill>
                  <a:schemeClr val="bg1"/>
                </a:solidFill>
                <a:latin typeface="Glacial Indifference" panose="020B0604020202020204" charset="0"/>
              </a:rPr>
              <a:t>Celle-ci ne participe pas à un abrègement du message dans le sens d’un raccourcissement de ce dernier, mais bien à une </a:t>
            </a:r>
            <a:r>
              <a:rPr lang="fr-FR" sz="3400" u="sng" dirty="0">
                <a:solidFill>
                  <a:schemeClr val="bg1"/>
                </a:solidFill>
                <a:latin typeface="Glacial Indifference" panose="020B0604020202020204" charset="0"/>
              </a:rPr>
              <a:t>simplification d’encodage</a:t>
            </a:r>
            <a:r>
              <a:rPr lang="fr-FR" sz="3400" dirty="0">
                <a:solidFill>
                  <a:schemeClr val="bg1"/>
                </a:solidFill>
                <a:latin typeface="Glacial Indifference" panose="020B0604020202020204" charset="0"/>
              </a:rPr>
              <a:t> (les lettres accentuées nécessitant un plus grand nombre de pressions dans la méthode de saisie multi-pressions) ».</a:t>
            </a:r>
          </a:p>
          <a:p>
            <a:pPr marL="0" lvl="1" algn="r">
              <a:spcBef>
                <a:spcPct val="0"/>
              </a:spcBef>
              <a:defRPr/>
            </a:pPr>
            <a:r>
              <a:rPr lang="fr-FR" sz="2800" dirty="0">
                <a:solidFill>
                  <a:schemeClr val="bg1"/>
                </a:solidFill>
                <a:latin typeface="Glacial Indifference" panose="020B0604020202020204" charset="0"/>
              </a:rPr>
              <a:t>Louise-Amélie Cougnon, « Orthographe et langue dans les SMS », p. 400.</a:t>
            </a:r>
          </a:p>
        </p:txBody>
      </p:sp>
    </p:spTree>
    <p:extLst>
      <p:ext uri="{BB962C8B-B14F-4D97-AF65-F5344CB8AC3E}">
        <p14:creationId xmlns:p14="http://schemas.microsoft.com/office/powerpoint/2010/main" val="325150429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251918"/>
            <a:ext cx="16535400" cy="6948056"/>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700" u="sng" dirty="0">
                <a:solidFill>
                  <a:schemeClr val="bg1"/>
                </a:solidFill>
                <a:latin typeface="Glacial Indifference" panose="020B0604020202020204" charset="0"/>
              </a:rPr>
              <a:t>Évolution du langage des textos</a:t>
            </a:r>
            <a:endParaRPr lang="fr-FR" sz="3500" dirty="0">
              <a:solidFill>
                <a:schemeClr val="bg1"/>
              </a:solidFill>
              <a:latin typeface="Glacial Indifference" panose="020B0604020202020204" charset="0"/>
            </a:endParaRPr>
          </a:p>
          <a:p>
            <a:pPr marL="0" lvl="1" algn="just">
              <a:lnSpc>
                <a:spcPct val="110000"/>
              </a:lnSpc>
              <a:spcBef>
                <a:spcPct val="0"/>
              </a:spcBef>
              <a:defRPr/>
            </a:pPr>
            <a:r>
              <a:rPr lang="fr-FR" sz="3400" dirty="0">
                <a:solidFill>
                  <a:schemeClr val="bg1"/>
                </a:solidFill>
                <a:latin typeface="Glacial Indifference" panose="020B0604020202020204" charset="0"/>
              </a:rPr>
              <a:t>« Autrefois limités à 160 caractères – forçant les utilisateurs à développer un langage à l’orthographe </a:t>
            </a:r>
            <a:r>
              <a:rPr lang="fr-FR" sz="3400" u="sng" dirty="0">
                <a:solidFill>
                  <a:schemeClr val="bg1"/>
                </a:solidFill>
                <a:latin typeface="Glacial Indifference" panose="020B0604020202020204" charset="0"/>
              </a:rPr>
              <a:t>parfois cryptique</a:t>
            </a:r>
            <a:r>
              <a:rPr lang="fr-FR" sz="3400" dirty="0">
                <a:solidFill>
                  <a:schemeClr val="bg1"/>
                </a:solidFill>
                <a:latin typeface="Glacial Indifference" panose="020B0604020202020204" charset="0"/>
              </a:rPr>
              <a:t> –, les textos s’échangent désormais de manière illimitée, enrichis de photos, vidéos, smileys… Très populaires jusqu’au début des années 2010, les SMS sont aujourd’hui concurrencés par les messageries en ligne comme WhatsApp ou Messenger, qui évitent le roaming (frais d’itinérance à l’étranger) en transitant par Internet.</a:t>
            </a:r>
          </a:p>
          <a:p>
            <a:pPr marL="0" lvl="1" algn="just">
              <a:lnSpc>
                <a:spcPct val="110000"/>
              </a:lnSpc>
              <a:spcBef>
                <a:spcPct val="0"/>
              </a:spcBef>
              <a:spcAft>
                <a:spcPts val="1800"/>
              </a:spcAft>
              <a:defRPr/>
            </a:pPr>
            <a:r>
              <a:rPr lang="fr-FR" sz="3400" dirty="0">
                <a:solidFill>
                  <a:schemeClr val="bg1"/>
                </a:solidFill>
                <a:latin typeface="Glacial Indifference" panose="020B0604020202020204" charset="0"/>
              </a:rPr>
              <a:t>Rachel Panckhurst, enseignante-chercheuse en linguistique-informatique […], explique en quoi le texto a apporté de la flexibilité et une grande liberté dans nos communications numériques ».</a:t>
            </a:r>
          </a:p>
          <a:p>
            <a:pPr marL="0" lvl="1" algn="r">
              <a:spcBef>
                <a:spcPct val="0"/>
              </a:spcBef>
              <a:defRPr/>
            </a:pPr>
            <a:r>
              <a:rPr lang="fr-FR" sz="2800" i="1" dirty="0">
                <a:solidFill>
                  <a:schemeClr val="bg1"/>
                </a:solidFill>
                <a:latin typeface="Glacial Indifference" panose="020B0604020202020204" charset="0"/>
              </a:rPr>
              <a:t>Le Monde</a:t>
            </a:r>
            <a:r>
              <a:rPr lang="fr-FR" sz="2800" dirty="0">
                <a:solidFill>
                  <a:schemeClr val="bg1"/>
                </a:solidFill>
                <a:latin typeface="Glacial Indifference" panose="020B0604020202020204" charset="0"/>
              </a:rPr>
              <a:t>, le 3 décembre 2022</a:t>
            </a:r>
          </a:p>
        </p:txBody>
      </p:sp>
    </p:spTree>
    <p:extLst>
      <p:ext uri="{BB962C8B-B14F-4D97-AF65-F5344CB8AC3E}">
        <p14:creationId xmlns:p14="http://schemas.microsoft.com/office/powerpoint/2010/main" val="202569082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251918"/>
            <a:ext cx="16535400" cy="6277103"/>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700" u="sng" dirty="0">
                <a:solidFill>
                  <a:schemeClr val="bg1"/>
                </a:solidFill>
                <a:latin typeface="Glacial Indifference" panose="020B0604020202020204" charset="0"/>
              </a:rPr>
              <a:t>Évolution du langage des textos</a:t>
            </a:r>
            <a:r>
              <a:rPr lang="fr-FR" sz="3500" dirty="0">
                <a:solidFill>
                  <a:schemeClr val="bg1"/>
                </a:solidFill>
                <a:latin typeface="Glacial Indifference" panose="020B0604020202020204" charset="0"/>
              </a:rPr>
              <a:t>		</a:t>
            </a:r>
          </a:p>
          <a:p>
            <a:pPr marL="0" lvl="1" algn="just">
              <a:lnSpc>
                <a:spcPct val="110000"/>
              </a:lnSpc>
              <a:spcBef>
                <a:spcPct val="0"/>
              </a:spcBef>
              <a:spcAft>
                <a:spcPts val="1800"/>
              </a:spcAft>
              <a:defRPr/>
            </a:pPr>
            <a:r>
              <a:rPr lang="fr-FR" sz="3400" dirty="0">
                <a:solidFill>
                  <a:schemeClr val="bg1"/>
                </a:solidFill>
                <a:latin typeface="Glacial Indifference" panose="020B0604020202020204" charset="0"/>
              </a:rPr>
              <a:t>Selon Panckhurst, les textos se caractérisent en vrai par « leur grande créativité » : la chercheuse explique en effet que « les </a:t>
            </a:r>
            <a:r>
              <a:rPr lang="fr-FR" sz="3400" u="sng" dirty="0">
                <a:solidFill>
                  <a:schemeClr val="bg1"/>
                </a:solidFill>
                <a:latin typeface="Glacial Indifference" panose="020B0604020202020204" charset="0"/>
              </a:rPr>
              <a:t>néographies</a:t>
            </a:r>
            <a:r>
              <a:rPr lang="fr-FR" sz="3400" dirty="0">
                <a:solidFill>
                  <a:schemeClr val="bg1"/>
                </a:solidFill>
                <a:latin typeface="Glacial Indifference" panose="020B0604020202020204" charset="0"/>
              </a:rPr>
              <a:t> notamment, c’est-à-dire les façons d’écrire qui s’écartent volontairement de la norme orthographique, sont très innovantes. Le mot </a:t>
            </a:r>
            <a:r>
              <a:rPr lang="fr-FR" sz="3400" i="1" dirty="0">
                <a:solidFill>
                  <a:schemeClr val="bg1"/>
                </a:solidFill>
                <a:latin typeface="Glacial Indifference" panose="020B0604020202020204" charset="0"/>
              </a:rPr>
              <a:t>aujourd’hui</a:t>
            </a:r>
            <a:r>
              <a:rPr lang="fr-FR" sz="3400" dirty="0">
                <a:solidFill>
                  <a:schemeClr val="bg1"/>
                </a:solidFill>
                <a:latin typeface="Glacial Indifference" panose="020B0604020202020204" charset="0"/>
              </a:rPr>
              <a:t>, par exemple, peut s’écrire de nombreuses manières : </a:t>
            </a:r>
            <a:r>
              <a:rPr lang="fr-FR" sz="3400" i="1" dirty="0">
                <a:solidFill>
                  <a:schemeClr val="bg1"/>
                </a:solidFill>
                <a:latin typeface="Glacial Indifference" panose="020B0604020202020204" charset="0"/>
              </a:rPr>
              <a:t>ajd</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oj</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auj</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ojd</a:t>
            </a:r>
            <a:r>
              <a:rPr lang="fr-FR" sz="3400" dirty="0">
                <a:solidFill>
                  <a:schemeClr val="bg1"/>
                </a:solidFill>
                <a:latin typeface="Glacial Indifference" panose="020B0604020202020204" charset="0"/>
              </a:rPr>
              <a:t>, etc. Il y a aussi les squelettes consonantiques (</a:t>
            </a:r>
            <a:r>
              <a:rPr lang="fr-FR" sz="3400" i="1" dirty="0">
                <a:solidFill>
                  <a:schemeClr val="bg1"/>
                </a:solidFill>
                <a:latin typeface="Glacial Indifference" panose="020B0604020202020204" charset="0"/>
              </a:rPr>
              <a:t>dsl</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désolé</a:t>
            </a:r>
            <a:r>
              <a:rPr lang="fr-FR" sz="3400" dirty="0">
                <a:solidFill>
                  <a:schemeClr val="bg1"/>
                </a:solidFill>
                <a:latin typeface="Glacial Indifference" panose="020B0604020202020204" charset="0"/>
              </a:rPr>
              <a:t> ou </a:t>
            </a:r>
            <a:r>
              <a:rPr lang="fr-FR" sz="3400" i="1" dirty="0">
                <a:solidFill>
                  <a:schemeClr val="bg1"/>
                </a:solidFill>
                <a:latin typeface="Glacial Indifference" panose="020B0604020202020204" charset="0"/>
              </a:rPr>
              <a:t>slt</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salut</a:t>
            </a:r>
            <a:r>
              <a:rPr lang="fr-FR" sz="3400" dirty="0">
                <a:solidFill>
                  <a:schemeClr val="bg1"/>
                </a:solidFill>
                <a:latin typeface="Glacial Indifference" panose="020B0604020202020204" charset="0"/>
              </a:rPr>
              <a:t>) ; les apocopes, soit le fait d’enlever une ou plusieurs syllabes à la fin d’un mot (</a:t>
            </a:r>
            <a:r>
              <a:rPr lang="fr-FR" sz="3400" i="1" dirty="0">
                <a:solidFill>
                  <a:schemeClr val="bg1"/>
                </a:solidFill>
                <a:latin typeface="Glacial Indifference" panose="020B0604020202020204" charset="0"/>
              </a:rPr>
              <a:t>appli</a:t>
            </a:r>
            <a:r>
              <a:rPr lang="fr-FR" sz="3400" dirty="0">
                <a:solidFill>
                  <a:schemeClr val="bg1"/>
                </a:solidFill>
                <a:latin typeface="Glacial Indifference" panose="020B0604020202020204" charset="0"/>
              </a:rPr>
              <a:t> pour </a:t>
            </a:r>
            <a:r>
              <a:rPr lang="fr-FR" sz="3400" i="1" dirty="0">
                <a:solidFill>
                  <a:schemeClr val="bg1"/>
                </a:solidFill>
                <a:latin typeface="Glacial Indifference" panose="020B0604020202020204" charset="0"/>
              </a:rPr>
              <a:t>application</a:t>
            </a:r>
            <a:r>
              <a:rPr lang="fr-FR" sz="3400" dirty="0">
                <a:solidFill>
                  <a:schemeClr val="bg1"/>
                </a:solidFill>
                <a:latin typeface="Glacial Indifference" panose="020B0604020202020204" charset="0"/>
              </a:rPr>
              <a:t>) ; ou encore les abréviations sémantisées, qu’on ne peut comprendre qu’à partir du contexte (</a:t>
            </a:r>
            <a:r>
              <a:rPr lang="fr-FR" sz="3400" i="1" dirty="0">
                <a:solidFill>
                  <a:schemeClr val="bg1"/>
                </a:solidFill>
                <a:latin typeface="Glacial Indifference" panose="020B0604020202020204" charset="0"/>
              </a:rPr>
              <a:t>Tu v venir ?</a:t>
            </a:r>
            <a:r>
              <a:rPr lang="fr-FR" sz="3400" dirty="0">
                <a:solidFill>
                  <a:schemeClr val="bg1"/>
                </a:solidFill>
                <a:latin typeface="Glacial Indifference" panose="020B0604020202020204" charset="0"/>
              </a:rPr>
              <a:t> peut vouloir dire </a:t>
            </a:r>
            <a:r>
              <a:rPr lang="fr-FR" sz="3400" i="1" dirty="0">
                <a:solidFill>
                  <a:schemeClr val="bg1"/>
                </a:solidFill>
                <a:latin typeface="Glacial Indifference" panose="020B0604020202020204" charset="0"/>
              </a:rPr>
              <a:t>Tu veux venir ?</a:t>
            </a:r>
            <a:r>
              <a:rPr lang="fr-FR" sz="3400" dirty="0">
                <a:solidFill>
                  <a:schemeClr val="bg1"/>
                </a:solidFill>
                <a:latin typeface="Glacial Indifference" panose="020B0604020202020204" charset="0"/>
              </a:rPr>
              <a:t> ou </a:t>
            </a:r>
            <a:r>
              <a:rPr lang="fr-FR" sz="3400" i="1" dirty="0">
                <a:solidFill>
                  <a:schemeClr val="bg1"/>
                </a:solidFill>
                <a:latin typeface="Glacial Indifference" panose="020B0604020202020204" charset="0"/>
              </a:rPr>
              <a:t>Tu vas venir ?</a:t>
            </a:r>
            <a:r>
              <a:rPr lang="fr-FR" sz="3400" dirty="0">
                <a:solidFill>
                  <a:schemeClr val="bg1"/>
                </a:solidFill>
                <a:latin typeface="Glacial Indifference" panose="020B0604020202020204" charset="0"/>
              </a:rPr>
              <a:t>) ».</a:t>
            </a:r>
          </a:p>
          <a:p>
            <a:pPr marL="0" lvl="1" algn="r">
              <a:spcBef>
                <a:spcPct val="0"/>
              </a:spcBef>
              <a:defRPr/>
            </a:pPr>
            <a:r>
              <a:rPr lang="fr-FR" sz="2800" dirty="0">
                <a:solidFill>
                  <a:schemeClr val="bg1"/>
                </a:solidFill>
                <a:latin typeface="Glacial Indifference" panose="020B0604020202020204" charset="0"/>
              </a:rPr>
              <a:t>Rachel Panckhurst, </a:t>
            </a:r>
            <a:r>
              <a:rPr lang="fr-FR" sz="2800" i="1" dirty="0">
                <a:solidFill>
                  <a:schemeClr val="bg1"/>
                </a:solidFill>
                <a:latin typeface="Glacial Indifference" panose="020B0604020202020204" charset="0"/>
              </a:rPr>
              <a:t>Le Monde</a:t>
            </a:r>
            <a:r>
              <a:rPr lang="fr-FR" sz="2800" dirty="0">
                <a:solidFill>
                  <a:schemeClr val="bg1"/>
                </a:solidFill>
                <a:latin typeface="Glacial Indifference" panose="020B0604020202020204" charset="0"/>
              </a:rPr>
              <a:t>, le 3 décembre 2022</a:t>
            </a:r>
          </a:p>
        </p:txBody>
      </p:sp>
    </p:spTree>
    <p:extLst>
      <p:ext uri="{BB962C8B-B14F-4D97-AF65-F5344CB8AC3E}">
        <p14:creationId xmlns:p14="http://schemas.microsoft.com/office/powerpoint/2010/main" val="263545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EA4D310-6FAA-9550-6AB3-F51E43AA2A9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1989A32-A0E7-AA63-7691-70E4263B7081}"/>
              </a:ext>
            </a:extLst>
          </p:cNvPr>
          <p:cNvSpPr txBox="1"/>
          <p:nvPr/>
        </p:nvSpPr>
        <p:spPr>
          <a:xfrm>
            <a:off x="609600" y="2531793"/>
            <a:ext cx="16916400" cy="6814173"/>
          </a:xfrm>
          <a:prstGeom prst="rect">
            <a:avLst/>
          </a:prstGeom>
        </p:spPr>
        <p:txBody>
          <a:bodyPr wrap="square" lIns="0" tIns="0" rIns="0" bIns="0" rtlCol="0" anchor="t">
            <a:spAutoFit/>
          </a:bodyPr>
          <a:lstStyle/>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La </a:t>
            </a:r>
            <a:r>
              <a:rPr lang="fr-FR" sz="3600" u="sng" dirty="0">
                <a:solidFill>
                  <a:srgbClr val="F9FAFD"/>
                </a:solidFill>
                <a:latin typeface="Glacial Indifference" panose="020B0604020202020204" charset="0"/>
              </a:rPr>
              <a:t>Renaissance</a:t>
            </a:r>
            <a:r>
              <a:rPr lang="fr-FR" sz="3600" dirty="0">
                <a:solidFill>
                  <a:srgbClr val="F9FAFD"/>
                </a:solidFill>
                <a:latin typeface="Glacial Indifference" panose="020B0604020202020204" charset="0"/>
              </a:rPr>
              <a:t> apparaît </a:t>
            </a:r>
            <a:r>
              <a:rPr lang="fr-FR" sz="3600" u="sng" dirty="0">
                <a:solidFill>
                  <a:srgbClr val="F9FAFD"/>
                </a:solidFill>
                <a:latin typeface="Glacial Indifference" panose="020B0604020202020204" charset="0"/>
              </a:rPr>
              <a:t>en France</a:t>
            </a:r>
            <a:r>
              <a:rPr lang="fr-FR" sz="3600" dirty="0">
                <a:solidFill>
                  <a:srgbClr val="F9FAFD"/>
                </a:solidFill>
                <a:latin typeface="Glacial Indifference" panose="020B0604020202020204" charset="0"/>
              </a:rPr>
              <a:t> au </a:t>
            </a:r>
            <a:r>
              <a:rPr lang="fr-FR" sz="3600" u="sng" dirty="0">
                <a:solidFill>
                  <a:srgbClr val="F9FAFD"/>
                </a:solidFill>
                <a:latin typeface="Glacial Indifference" panose="020B0604020202020204" charset="0"/>
              </a:rPr>
              <a:t>XVI</a:t>
            </a:r>
            <a:r>
              <a:rPr lang="fr-FR" sz="3600" u="sng" baseline="30000" dirty="0">
                <a:solidFill>
                  <a:srgbClr val="F9FAFD"/>
                </a:solidFill>
                <a:latin typeface="Glacial Indifference" panose="020B0604020202020204" charset="0"/>
              </a:rPr>
              <a:t>ème</a:t>
            </a:r>
            <a:r>
              <a:rPr lang="fr-FR" sz="3600" u="sng" dirty="0">
                <a:solidFill>
                  <a:srgbClr val="F9FAFD"/>
                </a:solidFill>
                <a:latin typeface="Glacial Indifference" panose="020B0604020202020204" charset="0"/>
              </a:rPr>
              <a:t> siècle</a:t>
            </a:r>
            <a:r>
              <a:rPr lang="fr-FR" sz="3600" dirty="0">
                <a:solidFill>
                  <a:srgbClr val="F9FAFD"/>
                </a:solidFill>
                <a:latin typeface="Glacial Indifference" panose="020B0604020202020204" charset="0"/>
              </a:rPr>
              <a:t>, donc plus tard par rapport au </a:t>
            </a:r>
            <a:r>
              <a:rPr lang="fr-FR" sz="3600" i="1" dirty="0">
                <a:solidFill>
                  <a:srgbClr val="F9FAFD"/>
                </a:solidFill>
                <a:latin typeface="Glacial Indifference" panose="020B0604020202020204" charset="0"/>
              </a:rPr>
              <a:t>Rinascimento italiano</a:t>
            </a:r>
            <a:r>
              <a:rPr lang="fr-FR" sz="3600" dirty="0">
                <a:solidFill>
                  <a:srgbClr val="F9FAFD"/>
                </a:solidFill>
                <a:latin typeface="Glacial Indifference" panose="020B0604020202020204" charset="0"/>
              </a:rPr>
              <a:t>, commencé dès le XV</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a:t>
            </a:r>
          </a:p>
          <a:p>
            <a:pPr marL="0" lvl="0" indent="0" algn="just">
              <a:spcBef>
                <a:spcPct val="0"/>
              </a:spcBef>
              <a:spcAft>
                <a:spcPts val="1800"/>
              </a:spcAft>
            </a:pPr>
            <a:r>
              <a:rPr lang="fr-FR" sz="3600" dirty="0">
                <a:solidFill>
                  <a:srgbClr val="F9FAFD"/>
                </a:solidFill>
                <a:latin typeface="Glacial Indifference" panose="020B0604020202020204" charset="0"/>
              </a:rPr>
              <a:t>	↓</a:t>
            </a:r>
          </a:p>
          <a:p>
            <a:pPr marL="0" lvl="0" indent="0" algn="just">
              <a:spcBef>
                <a:spcPct val="0"/>
              </a:spcBef>
              <a:spcAft>
                <a:spcPts val="1800"/>
              </a:spcAft>
            </a:pPr>
            <a:r>
              <a:rPr lang="fr-FR" sz="3600" dirty="0">
                <a:solidFill>
                  <a:srgbClr val="F9FAFD"/>
                </a:solidFill>
                <a:latin typeface="Glacial Indifference" panose="020B0604020202020204" charset="0"/>
              </a:rPr>
              <a:t>L’humanisme : </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place l'être humain et les valeurs humaines au centre de la pensée ;</a:t>
            </a:r>
          </a:p>
          <a:p>
            <a:pPr marL="571500" lvl="0" indent="-571500" algn="just">
              <a:lnSpc>
                <a:spcPct val="110000"/>
              </a:lnSpc>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se caractérise par un retour aux textes anciens et par la modification des modèles de vie, d'écriture, et de pensée → révolution culturelle qui attribue plus d’importance à la connaissance, aux langues étrangères, à la découverte de la nature, aux inventions scientifiques et techniques, à la poésie, à l’art, à la musique et à l’éducation.</a:t>
            </a:r>
          </a:p>
        </p:txBody>
      </p:sp>
      <p:sp>
        <p:nvSpPr>
          <p:cNvPr id="4" name="TextBox 2">
            <a:extLst>
              <a:ext uri="{FF2B5EF4-FFF2-40B4-BE49-F238E27FC236}">
                <a16:creationId xmlns:a16="http://schemas.microsoft.com/office/drawing/2014/main" id="{A427531A-1434-AF04-9B4A-76EE2ABA36AB}"/>
              </a:ext>
            </a:extLst>
          </p:cNvPr>
          <p:cNvSpPr txBox="1"/>
          <p:nvPr/>
        </p:nvSpPr>
        <p:spPr>
          <a:xfrm>
            <a:off x="533400" y="7239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2320796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685800" y="266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762000" y="1700355"/>
            <a:ext cx="16764000" cy="8072979"/>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chemeClr val="bg1"/>
                </a:solidFill>
                <a:latin typeface="Glacial Indifference" panose="020B0604020202020204" charset="0"/>
              </a:rPr>
              <a:t>Évolution du langage des textos</a:t>
            </a:r>
            <a:endParaRPr lang="fr-FR" sz="3500" dirty="0">
              <a:solidFill>
                <a:schemeClr val="bg1"/>
              </a:solidFill>
              <a:latin typeface="Glacial Indifference" panose="020B0604020202020204" charset="0"/>
            </a:endParaRPr>
          </a:p>
          <a:p>
            <a:pPr marL="0" lvl="1" algn="just">
              <a:lnSpc>
                <a:spcPct val="110000"/>
              </a:lnSpc>
              <a:spcBef>
                <a:spcPct val="0"/>
              </a:spcBef>
              <a:defRPr/>
            </a:pPr>
            <a:r>
              <a:rPr lang="fr-FR" sz="3300" dirty="0">
                <a:solidFill>
                  <a:schemeClr val="bg1"/>
                </a:solidFill>
                <a:latin typeface="Glacial Indifference" panose="020B0604020202020204" charset="0"/>
              </a:rPr>
              <a:t>Elle ajoute ensuite que dans les textos « les </a:t>
            </a:r>
            <a:r>
              <a:rPr lang="fr-FR" sz="3300" u="sng" dirty="0">
                <a:solidFill>
                  <a:schemeClr val="bg1"/>
                </a:solidFill>
                <a:latin typeface="Glacial Indifference" panose="020B0604020202020204" charset="0"/>
              </a:rPr>
              <a:t>émotions</a:t>
            </a:r>
            <a:r>
              <a:rPr lang="fr-FR" sz="3300" dirty="0">
                <a:solidFill>
                  <a:schemeClr val="bg1"/>
                </a:solidFill>
                <a:latin typeface="Glacial Indifference" panose="020B0604020202020204" charset="0"/>
              </a:rPr>
              <a:t> sont omniprésentes. Elles peuvent être marquées par une </a:t>
            </a:r>
            <a:r>
              <a:rPr lang="fr-FR" sz="3300" u="sng" dirty="0">
                <a:solidFill>
                  <a:schemeClr val="bg1"/>
                </a:solidFill>
                <a:latin typeface="Glacial Indifference" panose="020B0604020202020204" charset="0"/>
              </a:rPr>
              <a:t>multiplication des caractères</a:t>
            </a:r>
            <a:r>
              <a:rPr lang="fr-FR" sz="3300" dirty="0">
                <a:solidFill>
                  <a:schemeClr val="bg1"/>
                </a:solidFill>
                <a:latin typeface="Glacial Indifference" panose="020B0604020202020204" charset="0"/>
              </a:rPr>
              <a:t>, la </a:t>
            </a:r>
            <a:r>
              <a:rPr lang="fr-FR" sz="3300" u="sng" dirty="0">
                <a:solidFill>
                  <a:schemeClr val="bg1"/>
                </a:solidFill>
                <a:latin typeface="Glacial Indifference" panose="020B0604020202020204" charset="0"/>
              </a:rPr>
              <a:t>ponctuation</a:t>
            </a:r>
            <a:r>
              <a:rPr lang="fr-FR" sz="3300" dirty="0">
                <a:solidFill>
                  <a:schemeClr val="bg1"/>
                </a:solidFill>
                <a:latin typeface="Glacial Indifference" panose="020B0604020202020204" charset="0"/>
              </a:rPr>
              <a:t>, voire le recours aux </a:t>
            </a:r>
            <a:r>
              <a:rPr lang="fr-FR" sz="3300" u="sng" dirty="0">
                <a:solidFill>
                  <a:schemeClr val="bg1"/>
                </a:solidFill>
                <a:latin typeface="Glacial Indifference" panose="020B0604020202020204" charset="0"/>
              </a:rPr>
              <a:t>majuscules</a:t>
            </a:r>
            <a:r>
              <a:rPr lang="fr-FR" sz="3300" dirty="0">
                <a:solidFill>
                  <a:schemeClr val="bg1"/>
                </a:solidFill>
                <a:latin typeface="Glacial Indifference" panose="020B0604020202020204" charset="0"/>
              </a:rPr>
              <a:t>. Par exemple, à l’oral, il est facile d’accentuer le mot </a:t>
            </a:r>
            <a:r>
              <a:rPr lang="fr-FR" sz="3300" i="1" dirty="0">
                <a:solidFill>
                  <a:schemeClr val="bg1"/>
                </a:solidFill>
                <a:latin typeface="Glacial Indifference" panose="020B0604020202020204" charset="0"/>
              </a:rPr>
              <a:t>génial</a:t>
            </a:r>
            <a:r>
              <a:rPr lang="fr-FR" sz="3300" dirty="0">
                <a:solidFill>
                  <a:schemeClr val="bg1"/>
                </a:solidFill>
                <a:latin typeface="Glacial Indifference" panose="020B0604020202020204" charset="0"/>
              </a:rPr>
              <a:t>. Par texto, on va plutôt écrire </a:t>
            </a:r>
            <a:r>
              <a:rPr lang="fr-FR" sz="3300" i="1" dirty="0">
                <a:solidFill>
                  <a:schemeClr val="bg1"/>
                </a:solidFill>
                <a:latin typeface="Glacial Indifference" panose="020B0604020202020204" charset="0"/>
              </a:rPr>
              <a:t>géniaaaal !!!</a:t>
            </a:r>
            <a:r>
              <a:rPr lang="fr-FR" sz="3300" dirty="0">
                <a:solidFill>
                  <a:schemeClr val="bg1"/>
                </a:solidFill>
                <a:latin typeface="Glacial Indifference" panose="020B0604020202020204" charset="0"/>
              </a:rPr>
              <a:t> ou </a:t>
            </a:r>
            <a:r>
              <a:rPr lang="fr-FR" sz="3300" i="1" dirty="0">
                <a:solidFill>
                  <a:schemeClr val="bg1"/>
                </a:solidFill>
                <a:latin typeface="Glacial Indifference" panose="020B0604020202020204" charset="0"/>
              </a:rPr>
              <a:t>GENIAL !</a:t>
            </a:r>
            <a:endParaRPr lang="fr-FR" sz="3300" dirty="0">
              <a:solidFill>
                <a:schemeClr val="bg1"/>
              </a:solidFill>
              <a:latin typeface="Glacial Indifference" panose="020B0604020202020204" charset="0"/>
            </a:endParaRPr>
          </a:p>
          <a:p>
            <a:pPr marL="0" lvl="1" algn="just">
              <a:lnSpc>
                <a:spcPct val="110000"/>
              </a:lnSpc>
              <a:spcBef>
                <a:spcPct val="0"/>
              </a:spcBef>
              <a:defRPr/>
            </a:pPr>
            <a:r>
              <a:rPr lang="fr-FR" sz="3300" dirty="0">
                <a:solidFill>
                  <a:schemeClr val="bg1"/>
                </a:solidFill>
                <a:latin typeface="Glacial Indifference" panose="020B0604020202020204" charset="0"/>
              </a:rPr>
              <a:t>Les </a:t>
            </a:r>
            <a:r>
              <a:rPr lang="fr-FR" sz="3300" u="sng" dirty="0">
                <a:solidFill>
                  <a:schemeClr val="bg1"/>
                </a:solidFill>
                <a:latin typeface="Glacial Indifference" panose="020B0604020202020204" charset="0"/>
              </a:rPr>
              <a:t>émojis</a:t>
            </a:r>
            <a:r>
              <a:rPr lang="fr-FR" sz="3300" dirty="0">
                <a:solidFill>
                  <a:schemeClr val="bg1"/>
                </a:solidFill>
                <a:latin typeface="Glacial Indifference" panose="020B0604020202020204" charset="0"/>
              </a:rPr>
              <a:t> répondent au même besoin de </a:t>
            </a:r>
            <a:r>
              <a:rPr lang="fr-FR" sz="3300" u="sng" dirty="0">
                <a:solidFill>
                  <a:schemeClr val="bg1"/>
                </a:solidFill>
                <a:latin typeface="Glacial Indifference" panose="020B0604020202020204" charset="0"/>
              </a:rPr>
              <a:t>transmettre des émotions et leurs nuances dans l’écrit numérique</a:t>
            </a:r>
            <a:r>
              <a:rPr lang="fr-FR" sz="3300" dirty="0">
                <a:solidFill>
                  <a:schemeClr val="bg1"/>
                </a:solidFill>
                <a:latin typeface="Glacial Indifference" panose="020B0604020202020204" charset="0"/>
              </a:rPr>
              <a:t>. Ils ont trois fonctions. La première, c’est ce que j’appelle l’</a:t>
            </a:r>
            <a:r>
              <a:rPr lang="fr-FR" sz="3300" u="sng" dirty="0">
                <a:solidFill>
                  <a:schemeClr val="bg1"/>
                </a:solidFill>
                <a:latin typeface="Glacial Indifference" panose="020B0604020202020204" charset="0"/>
              </a:rPr>
              <a:t>ajout redondant</a:t>
            </a:r>
            <a:r>
              <a:rPr lang="fr-FR" sz="3300" dirty="0">
                <a:solidFill>
                  <a:schemeClr val="bg1"/>
                </a:solidFill>
                <a:latin typeface="Glacial Indifference" panose="020B0604020202020204" charset="0"/>
              </a:rPr>
              <a:t> : on écrit </a:t>
            </a:r>
            <a:r>
              <a:rPr lang="fr-FR" sz="3300" i="1" dirty="0">
                <a:solidFill>
                  <a:schemeClr val="bg1"/>
                </a:solidFill>
                <a:latin typeface="Glacial Indifference" panose="020B0604020202020204" charset="0"/>
              </a:rPr>
              <a:t>joyeux anniversaire</a:t>
            </a:r>
            <a:r>
              <a:rPr lang="fr-FR" sz="3300" dirty="0">
                <a:solidFill>
                  <a:schemeClr val="bg1"/>
                </a:solidFill>
                <a:latin typeface="Glacial Indifference" panose="020B0604020202020204" charset="0"/>
              </a:rPr>
              <a:t> en mettant un émoji </a:t>
            </a:r>
            <a:r>
              <a:rPr lang="fr-FR" sz="3300" i="1" dirty="0">
                <a:solidFill>
                  <a:schemeClr val="bg1"/>
                </a:solidFill>
                <a:latin typeface="Glacial Indifference" panose="020B0604020202020204" charset="0"/>
              </a:rPr>
              <a:t>gâteau avec des bougies</a:t>
            </a:r>
            <a:r>
              <a:rPr lang="fr-FR" sz="3300" dirty="0">
                <a:solidFill>
                  <a:schemeClr val="bg1"/>
                </a:solidFill>
                <a:latin typeface="Glacial Indifference" panose="020B0604020202020204" charset="0"/>
              </a:rPr>
              <a:t> pour rendre le texto plus sympa. La deuxième, c’est l’</a:t>
            </a:r>
            <a:r>
              <a:rPr lang="fr-FR" sz="3300" u="sng" dirty="0">
                <a:solidFill>
                  <a:schemeClr val="bg1"/>
                </a:solidFill>
                <a:latin typeface="Glacial Indifference" panose="020B0604020202020204" charset="0"/>
              </a:rPr>
              <a:t>ajout nécessaire</a:t>
            </a:r>
            <a:r>
              <a:rPr lang="fr-FR" sz="3300" dirty="0">
                <a:solidFill>
                  <a:schemeClr val="bg1"/>
                </a:solidFill>
                <a:latin typeface="Glacial Indifference" panose="020B0604020202020204" charset="0"/>
              </a:rPr>
              <a:t> : sans lui, le SMS peut être mal interprété. Si j’écris </a:t>
            </a:r>
            <a:r>
              <a:rPr lang="fr-FR" sz="3300" i="1" dirty="0">
                <a:solidFill>
                  <a:schemeClr val="bg1"/>
                </a:solidFill>
                <a:latin typeface="Glacial Indifference" panose="020B0604020202020204" charset="0"/>
              </a:rPr>
              <a:t>profiteur</a:t>
            </a:r>
            <a:r>
              <a:rPr lang="fr-FR" sz="3300" dirty="0">
                <a:solidFill>
                  <a:schemeClr val="bg1"/>
                </a:solidFill>
                <a:latin typeface="Glacial Indifference" panose="020B0604020202020204" charset="0"/>
              </a:rPr>
              <a:t> avec un émoji qui rit, mon interlocuteur va immédiatement percevoir l’ironie. La troisième, c’est le </a:t>
            </a:r>
            <a:r>
              <a:rPr lang="fr-FR" sz="3300" u="sng" dirty="0">
                <a:solidFill>
                  <a:schemeClr val="bg1"/>
                </a:solidFill>
                <a:latin typeface="Glacial Indifference" panose="020B0604020202020204" charset="0"/>
              </a:rPr>
              <a:t>remplacement lexical</a:t>
            </a:r>
            <a:r>
              <a:rPr lang="fr-FR" sz="3300" dirty="0">
                <a:solidFill>
                  <a:schemeClr val="bg1"/>
                </a:solidFill>
                <a:latin typeface="Glacial Indifference" panose="020B0604020202020204" charset="0"/>
              </a:rPr>
              <a:t> : on met un émoji à la place du mot qu’il représente (</a:t>
            </a:r>
            <a:r>
              <a:rPr lang="fr-FR" sz="3300" i="1" dirty="0">
                <a:solidFill>
                  <a:schemeClr val="bg1"/>
                </a:solidFill>
                <a:latin typeface="Glacial Indifference" panose="020B0604020202020204" charset="0"/>
              </a:rPr>
              <a:t>Je suis dans le 🚅</a:t>
            </a:r>
            <a:r>
              <a:rPr lang="fr-FR" sz="3300" dirty="0">
                <a:solidFill>
                  <a:schemeClr val="bg1"/>
                </a:solidFill>
                <a:latin typeface="Glacial Indifference" panose="020B0604020202020204" charset="0"/>
              </a:rPr>
              <a:t>). De manière générale, les émojis servent à adoucir un discours numérique qui peut sembler sec ».</a:t>
            </a:r>
          </a:p>
          <a:p>
            <a:pPr marL="0" lvl="1" algn="r">
              <a:spcBef>
                <a:spcPct val="0"/>
              </a:spcBef>
              <a:defRPr/>
            </a:pPr>
            <a:r>
              <a:rPr lang="fr-FR" sz="2800" dirty="0">
                <a:solidFill>
                  <a:schemeClr val="bg1"/>
                </a:solidFill>
                <a:latin typeface="Glacial Indifference" panose="020B0604020202020204" charset="0"/>
              </a:rPr>
              <a:t>Panckhurst, </a:t>
            </a:r>
            <a:r>
              <a:rPr lang="fr-FR" sz="2800" i="1" dirty="0">
                <a:solidFill>
                  <a:schemeClr val="bg1"/>
                </a:solidFill>
                <a:latin typeface="Glacial Indifference" panose="020B0604020202020204" charset="0"/>
              </a:rPr>
              <a:t>Le Monde</a:t>
            </a:r>
            <a:r>
              <a:rPr lang="fr-FR" sz="2800" dirty="0">
                <a:solidFill>
                  <a:schemeClr val="bg1"/>
                </a:solidFill>
                <a:latin typeface="Glacial Indifference" panose="020B0604020202020204" charset="0"/>
              </a:rPr>
              <a:t>, le 3 décembre 2022</a:t>
            </a:r>
          </a:p>
        </p:txBody>
      </p:sp>
    </p:spTree>
    <p:extLst>
      <p:ext uri="{BB962C8B-B14F-4D97-AF65-F5344CB8AC3E}">
        <p14:creationId xmlns:p14="http://schemas.microsoft.com/office/powerpoint/2010/main" val="76111134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251918"/>
            <a:ext cx="16535400" cy="5532284"/>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chemeClr val="bg1"/>
                </a:solidFill>
                <a:latin typeface="Glacial Indifference" panose="020B0604020202020204" charset="0"/>
              </a:rPr>
              <a:t>Des productions écrites très éloignées de l’écrit "standard"</a:t>
            </a:r>
            <a:endParaRPr lang="fr-FR" sz="3600" dirty="0">
              <a:solidFill>
                <a:schemeClr val="bg1"/>
              </a:solidFill>
              <a:latin typeface="Glacial Indifference" panose="020B0604020202020204" charset="0"/>
            </a:endParaRPr>
          </a:p>
          <a:p>
            <a:pPr marL="0" lvl="1" algn="just">
              <a:lnSpc>
                <a:spcPct val="110000"/>
              </a:lnSpc>
              <a:spcBef>
                <a:spcPct val="0"/>
              </a:spcBef>
              <a:defRPr/>
            </a:pPr>
            <a:r>
              <a:rPr lang="fr-FR" sz="3400" dirty="0">
                <a:solidFill>
                  <a:schemeClr val="bg1"/>
                </a:solidFill>
                <a:latin typeface="Glacial Indifference" panose="020B0604020202020204" charset="0"/>
              </a:rPr>
              <a:t>« Le texto permet de communiquer par écrit d’une façon plus simple et plus directe : il est </a:t>
            </a:r>
            <a:r>
              <a:rPr lang="fr-FR" sz="3400" u="sng" dirty="0">
                <a:solidFill>
                  <a:schemeClr val="bg1"/>
                </a:solidFill>
                <a:latin typeface="Glacial Indifference" panose="020B0604020202020204" charset="0"/>
              </a:rPr>
              <a:t>moins formel</a:t>
            </a:r>
            <a:r>
              <a:rPr lang="fr-FR" sz="3400" dirty="0">
                <a:solidFill>
                  <a:schemeClr val="bg1"/>
                </a:solidFill>
                <a:latin typeface="Glacial Indifference" panose="020B0604020202020204" charset="0"/>
              </a:rPr>
              <a:t> que l’e-mail, il n’oblige </a:t>
            </a:r>
            <a:r>
              <a:rPr lang="fr-FR" sz="3400" u="sng" dirty="0">
                <a:solidFill>
                  <a:schemeClr val="bg1"/>
                </a:solidFill>
                <a:latin typeface="Glacial Indifference" panose="020B0604020202020204" charset="0"/>
              </a:rPr>
              <a:t>pas</a:t>
            </a:r>
            <a:r>
              <a:rPr lang="fr-FR" sz="3400" dirty="0">
                <a:solidFill>
                  <a:schemeClr val="bg1"/>
                </a:solidFill>
                <a:latin typeface="Glacial Indifference" panose="020B0604020202020204" charset="0"/>
              </a:rPr>
              <a:t> à utiliser toutes les </a:t>
            </a:r>
            <a:r>
              <a:rPr lang="fr-FR" sz="3400" u="sng" dirty="0">
                <a:solidFill>
                  <a:schemeClr val="bg1"/>
                </a:solidFill>
                <a:latin typeface="Glacial Indifference" panose="020B0604020202020204" charset="0"/>
              </a:rPr>
              <a:t>formules de politesse et de présentation</a:t>
            </a:r>
            <a:r>
              <a:rPr lang="fr-FR" sz="3400" dirty="0">
                <a:solidFill>
                  <a:schemeClr val="bg1"/>
                </a:solidFill>
                <a:latin typeface="Glacial Indifference" panose="020B0604020202020204" charset="0"/>
              </a:rPr>
              <a:t>. On peut entrer dans le vif du sujet dès les premiers mots. Il autorise aussi à jouer avec la langue de façon </a:t>
            </a:r>
            <a:r>
              <a:rPr lang="fr-FR" sz="3400" u="sng" dirty="0">
                <a:solidFill>
                  <a:schemeClr val="bg1"/>
                </a:solidFill>
                <a:latin typeface="Glacial Indifference" panose="020B0604020202020204" charset="0"/>
              </a:rPr>
              <a:t>ludique</a:t>
            </a:r>
            <a:r>
              <a:rPr lang="fr-FR" sz="3400" dirty="0">
                <a:solidFill>
                  <a:schemeClr val="bg1"/>
                </a:solidFill>
                <a:latin typeface="Glacial Indifference" panose="020B0604020202020204" charset="0"/>
              </a:rPr>
              <a:t>.</a:t>
            </a:r>
          </a:p>
          <a:p>
            <a:pPr marL="0" lvl="1" algn="just">
              <a:lnSpc>
                <a:spcPct val="110000"/>
              </a:lnSpc>
              <a:spcBef>
                <a:spcPct val="0"/>
              </a:spcBef>
              <a:defRPr/>
            </a:pPr>
            <a:r>
              <a:rPr lang="fr-FR" sz="3400" dirty="0">
                <a:solidFill>
                  <a:schemeClr val="bg1"/>
                </a:solidFill>
                <a:latin typeface="Glacial Indifference" panose="020B0604020202020204" charset="0"/>
              </a:rPr>
              <a:t>[…] Cela reflète un vrai changement sociétal. Enfin, le SMS apporte de la </a:t>
            </a:r>
            <a:r>
              <a:rPr lang="fr-FR" sz="3400" u="sng" dirty="0">
                <a:solidFill>
                  <a:schemeClr val="bg1"/>
                </a:solidFill>
                <a:latin typeface="Glacial Indifference" panose="020B0604020202020204" charset="0"/>
              </a:rPr>
              <a:t>flexibilité</a:t>
            </a:r>
            <a:r>
              <a:rPr lang="fr-FR" sz="3400" dirty="0">
                <a:solidFill>
                  <a:schemeClr val="bg1"/>
                </a:solidFill>
                <a:latin typeface="Glacial Indifference" panose="020B0604020202020204" charset="0"/>
              </a:rPr>
              <a:t> et une grande </a:t>
            </a:r>
            <a:r>
              <a:rPr lang="fr-FR" sz="3400" u="sng" dirty="0">
                <a:solidFill>
                  <a:schemeClr val="bg1"/>
                </a:solidFill>
                <a:latin typeface="Glacial Indifference" panose="020B0604020202020204" charset="0"/>
              </a:rPr>
              <a:t>liberté dans la communication</a:t>
            </a:r>
            <a:r>
              <a:rPr lang="fr-FR" sz="3400" dirty="0">
                <a:solidFill>
                  <a:schemeClr val="bg1"/>
                </a:solidFill>
                <a:latin typeface="Glacial Indifference" panose="020B0604020202020204" charset="0"/>
              </a:rPr>
              <a:t> : je décide du moment auquel je l’envoie ; je le lis et y réponds quand je veux ».</a:t>
            </a:r>
          </a:p>
          <a:p>
            <a:pPr marL="0" lvl="1" algn="r">
              <a:spcBef>
                <a:spcPct val="0"/>
              </a:spcBef>
              <a:defRPr/>
            </a:pPr>
            <a:r>
              <a:rPr lang="fr-FR" sz="2800" dirty="0">
                <a:solidFill>
                  <a:schemeClr val="bg1"/>
                </a:solidFill>
                <a:latin typeface="Glacial Indifference" panose="020B0604020202020204" charset="0"/>
              </a:rPr>
              <a:t>Rachel Panckhurst, </a:t>
            </a:r>
            <a:r>
              <a:rPr lang="fr-FR" sz="2800" i="1" dirty="0">
                <a:solidFill>
                  <a:schemeClr val="bg1"/>
                </a:solidFill>
                <a:latin typeface="Glacial Indifference" panose="020B0604020202020204" charset="0"/>
              </a:rPr>
              <a:t>Le Monde</a:t>
            </a:r>
            <a:r>
              <a:rPr lang="fr-FR" sz="2800" dirty="0">
                <a:solidFill>
                  <a:schemeClr val="bg1"/>
                </a:solidFill>
                <a:latin typeface="Glacial Indifference" panose="020B0604020202020204" charset="0"/>
              </a:rPr>
              <a:t>, le 3 décembre 2022</a:t>
            </a:r>
          </a:p>
        </p:txBody>
      </p:sp>
    </p:spTree>
    <p:extLst>
      <p:ext uri="{BB962C8B-B14F-4D97-AF65-F5344CB8AC3E}">
        <p14:creationId xmlns:p14="http://schemas.microsoft.com/office/powerpoint/2010/main" val="125690239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357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1852705"/>
            <a:ext cx="16535400" cy="7869847"/>
          </a:xfrm>
          <a:prstGeom prst="rect">
            <a:avLst/>
          </a:prstGeom>
        </p:spPr>
        <p:txBody>
          <a:bodyPr wrap="square" lIns="0" tIns="0" rIns="0" bIns="0" rtlCol="0" anchor="t">
            <a:spAutoFit/>
          </a:bodyPr>
          <a:lstStyle/>
          <a:p>
            <a:pPr marL="0" lvl="1" algn="just">
              <a:spcBef>
                <a:spcPct val="0"/>
              </a:spcBef>
              <a:spcAft>
                <a:spcPts val="3000"/>
              </a:spcAft>
              <a:defRPr/>
            </a:pPr>
            <a:r>
              <a:rPr lang="fr-FR" sz="3700" u="sng" dirty="0">
                <a:solidFill>
                  <a:schemeClr val="bg1"/>
                </a:solidFill>
                <a:latin typeface="Glacial Indifference" panose="020B0604020202020204" charset="0"/>
              </a:rPr>
              <a:t>L’écrit des textos : un appauvrissement de la langue ? </a:t>
            </a:r>
            <a:endParaRPr lang="fr-FR" sz="3500" dirty="0">
              <a:solidFill>
                <a:schemeClr val="bg1"/>
              </a:solidFill>
              <a:latin typeface="Glacial Indifference" panose="020B0604020202020204" charset="0"/>
            </a:endParaRPr>
          </a:p>
          <a:p>
            <a:pPr marL="0" lvl="1" algn="just">
              <a:lnSpc>
                <a:spcPct val="110000"/>
              </a:lnSpc>
              <a:spcBef>
                <a:spcPct val="0"/>
              </a:spcBef>
              <a:defRPr/>
            </a:pPr>
            <a:r>
              <a:rPr lang="fr-FR" sz="3400" dirty="0">
                <a:solidFill>
                  <a:schemeClr val="bg1"/>
                </a:solidFill>
                <a:latin typeface="Glacial Indifference" panose="020B0604020202020204" charset="0"/>
              </a:rPr>
              <a:t>Face au pessimisme selon lequel ces productions nuiraient à la richesse de la langue, Panckhurst estime que « le langage SMS n’est pas du "mauvais français". Il n’appauvrit pas la langue. Au contraire, </a:t>
            </a:r>
            <a:r>
              <a:rPr lang="fr-FR" sz="3400" u="sng" dirty="0">
                <a:solidFill>
                  <a:schemeClr val="bg1"/>
                </a:solidFill>
                <a:latin typeface="Glacial Indifference" panose="020B0604020202020204" charset="0"/>
              </a:rPr>
              <a:t>il l’enrichit par sa créativité</a:t>
            </a:r>
            <a:r>
              <a:rPr lang="fr-FR" sz="3400" dirty="0">
                <a:solidFill>
                  <a:schemeClr val="bg1"/>
                </a:solidFill>
                <a:latin typeface="Glacial Indifference" panose="020B0604020202020204" charset="0"/>
              </a:rPr>
              <a:t>. C’est un usage qui vient s’ajouter à notre champ lexical. J’insiste sur ce point : quand on utilise l’écriture SMS, on devient pluricompétent, on ne devient pas plus incompétent. </a:t>
            </a:r>
            <a:r>
              <a:rPr lang="fr-FR" sz="3400" u="sng" dirty="0">
                <a:solidFill>
                  <a:schemeClr val="bg1"/>
                </a:solidFill>
                <a:latin typeface="Glacial Indifference" panose="020B0604020202020204" charset="0"/>
              </a:rPr>
              <a:t>Le français normé et standardisé peut parfaitement cohabiter avec l’écrit du quotidien</a:t>
            </a:r>
            <a:r>
              <a:rPr lang="fr-FR" sz="3400" dirty="0">
                <a:solidFill>
                  <a:schemeClr val="bg1"/>
                </a:solidFill>
                <a:latin typeface="Glacial Indifference" panose="020B0604020202020204" charset="0"/>
              </a:rPr>
              <a:t>. Il faut simplement accepter le fait qu’il existe différents modes d’expression, tant à l’oral qu’à l’écrit.</a:t>
            </a:r>
          </a:p>
          <a:p>
            <a:pPr marL="0" lvl="1" algn="just">
              <a:lnSpc>
                <a:spcPct val="110000"/>
              </a:lnSpc>
              <a:spcBef>
                <a:spcPct val="0"/>
              </a:spcBef>
              <a:spcAft>
                <a:spcPts val="1200"/>
              </a:spcAft>
              <a:defRPr/>
            </a:pPr>
            <a:r>
              <a:rPr lang="fr-FR" sz="3400" dirty="0">
                <a:solidFill>
                  <a:schemeClr val="bg1"/>
                </a:solidFill>
                <a:latin typeface="Glacial Indifference" panose="020B0604020202020204" charset="0"/>
              </a:rPr>
              <a:t>Le registre de langue dépend aussi de la personne à qui on s’adresse. On ne parle pas de la même manière à son patron, à ses collègues, à sa famille ou à ses amis. Ainsi, quand on reçoit un texto d’un proche, on peut entendre que le message ne soit pas forcément très bien construit ou qu’il contienne des tournures familières ».</a:t>
            </a:r>
          </a:p>
          <a:p>
            <a:pPr marL="0" lvl="1" algn="r">
              <a:spcBef>
                <a:spcPct val="0"/>
              </a:spcBef>
              <a:defRPr/>
            </a:pPr>
            <a:r>
              <a:rPr lang="fr-FR" sz="2800" dirty="0">
                <a:solidFill>
                  <a:schemeClr val="bg1"/>
                </a:solidFill>
                <a:latin typeface="Glacial Indifference" panose="020B0604020202020204" charset="0"/>
              </a:rPr>
              <a:t>Rachel Panckhurst, </a:t>
            </a:r>
            <a:r>
              <a:rPr lang="fr-FR" sz="2800" i="1" dirty="0">
                <a:solidFill>
                  <a:schemeClr val="bg1"/>
                </a:solidFill>
                <a:latin typeface="Glacial Indifference" panose="020B0604020202020204" charset="0"/>
              </a:rPr>
              <a:t>Le Monde</a:t>
            </a:r>
            <a:r>
              <a:rPr lang="fr-FR" sz="2800" dirty="0">
                <a:solidFill>
                  <a:schemeClr val="bg1"/>
                </a:solidFill>
                <a:latin typeface="Glacial Indifference" panose="020B0604020202020204" charset="0"/>
              </a:rPr>
              <a:t>, le 3 décembre 2022</a:t>
            </a:r>
          </a:p>
        </p:txBody>
      </p:sp>
    </p:spTree>
    <p:extLst>
      <p:ext uri="{BB962C8B-B14F-4D97-AF65-F5344CB8AC3E}">
        <p14:creationId xmlns:p14="http://schemas.microsoft.com/office/powerpoint/2010/main" val="388556345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52500" y="2705100"/>
            <a:ext cx="16459200" cy="569387"/>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chemeClr val="bg1"/>
                </a:solidFill>
                <a:latin typeface="Glacial Indifference" panose="020B0604020202020204" charset="0"/>
              </a:rPr>
              <a:t>Le langage inclusif</a:t>
            </a:r>
          </a:p>
        </p:txBody>
      </p:sp>
    </p:spTree>
    <p:extLst>
      <p:ext uri="{BB962C8B-B14F-4D97-AF65-F5344CB8AC3E}">
        <p14:creationId xmlns:p14="http://schemas.microsoft.com/office/powerpoint/2010/main" val="212398186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552700"/>
            <a:ext cx="16459200" cy="5952399"/>
          </a:xfrm>
          <a:prstGeom prst="rect">
            <a:avLst/>
          </a:prstGeom>
        </p:spPr>
        <p:txBody>
          <a:bodyPr wrap="square" lIns="0" tIns="0" rIns="0" bIns="0" rtlCol="0" anchor="t">
            <a:spAutoFit/>
          </a:bodyPr>
          <a:lstStyle/>
          <a:p>
            <a:pPr marL="0" lvl="1" algn="just">
              <a:spcBef>
                <a:spcPct val="0"/>
              </a:spcBef>
              <a:spcAft>
                <a:spcPts val="3600"/>
              </a:spcAft>
              <a:defRPr/>
            </a:pPr>
            <a:r>
              <a:rPr lang="fr-FR" sz="3700" u="sng" dirty="0">
                <a:solidFill>
                  <a:srgbClr val="F9FAFD"/>
                </a:solidFill>
                <a:latin typeface="Glacial Indifference" panose="020B0604020202020204" charset="0"/>
              </a:rPr>
              <a:t>Législation portant sur le langage inclusif</a:t>
            </a:r>
          </a:p>
          <a:p>
            <a:pPr lvl="1" indent="-457200" algn="just">
              <a:lnSpc>
                <a:spcPct val="110000"/>
              </a:lnSpc>
              <a:spcBef>
                <a:spcPct val="0"/>
              </a:spcBef>
              <a:spcAft>
                <a:spcPts val="600"/>
              </a:spcAft>
              <a:buFont typeface="Arial" panose="020B0604020202020204" pitchFamily="34" charset="0"/>
              <a:buChar char="•"/>
              <a:defRPr/>
            </a:pPr>
            <a:r>
              <a:rPr lang="fr-FR" sz="3400" u="sng" dirty="0">
                <a:solidFill>
                  <a:schemeClr val="bg1"/>
                </a:solidFill>
                <a:latin typeface="Glacial Indifference" panose="020B0604020202020204" charset="0"/>
              </a:rPr>
              <a:t>Circulaire du 21 février 2012</a:t>
            </a:r>
            <a:r>
              <a:rPr lang="fr-FR" sz="3400" dirty="0">
                <a:solidFill>
                  <a:schemeClr val="bg1"/>
                </a:solidFill>
                <a:latin typeface="Glacial Indifference" panose="020B0604020202020204" charset="0"/>
              </a:rPr>
              <a:t> relative à la suppression des termes </a:t>
            </a:r>
            <a:r>
              <a:rPr lang="fr-FR" sz="3400" i="1" dirty="0">
                <a:solidFill>
                  <a:schemeClr val="bg1"/>
                </a:solidFill>
                <a:latin typeface="Glacial Indifference" panose="020B0604020202020204" charset="0"/>
              </a:rPr>
              <a:t>Mademoiselle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nom de jeune fille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nom patronymique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nom d’épouse </a:t>
            </a:r>
            <a:r>
              <a:rPr lang="fr-FR" sz="3400" dirty="0">
                <a:solidFill>
                  <a:schemeClr val="bg1"/>
                </a:solidFill>
                <a:latin typeface="Glacial Indifference" panose="020B0604020202020204" charset="0"/>
              </a:rPr>
              <a:t>et </a:t>
            </a:r>
            <a:r>
              <a:rPr lang="fr-FR" sz="3400" i="1" dirty="0">
                <a:solidFill>
                  <a:schemeClr val="bg1"/>
                </a:solidFill>
                <a:latin typeface="Glacial Indifference" panose="020B0604020202020204" charset="0"/>
              </a:rPr>
              <a:t>nom d’époux </a:t>
            </a:r>
            <a:r>
              <a:rPr lang="fr-FR" sz="3400" dirty="0">
                <a:solidFill>
                  <a:schemeClr val="bg1"/>
                </a:solidFill>
                <a:latin typeface="Glacial Indifference" panose="020B0604020202020204" charset="0"/>
              </a:rPr>
              <a:t>des formulaires et correspondances des administrations </a:t>
            </a:r>
          </a:p>
          <a:p>
            <a:pPr marL="0" lvl="1" algn="just">
              <a:lnSpc>
                <a:spcPct val="110000"/>
              </a:lnSpc>
              <a:spcBef>
                <a:spcPct val="0"/>
              </a:spcBef>
              <a:spcAft>
                <a:spcPts val="600"/>
              </a:spcAft>
              <a:defRPr/>
            </a:pPr>
            <a:r>
              <a:rPr lang="fr-FR" sz="3400" dirty="0">
                <a:solidFill>
                  <a:schemeClr val="bg1"/>
                </a:solidFill>
                <a:latin typeface="Glacial Indifference" panose="020B0604020202020204" charset="0"/>
              </a:rPr>
              <a:t>		↓</a:t>
            </a:r>
          </a:p>
          <a:p>
            <a:pPr lvl="1" algn="just">
              <a:lnSpc>
                <a:spcPct val="110000"/>
              </a:lnSpc>
              <a:spcBef>
                <a:spcPct val="0"/>
              </a:spcBef>
              <a:spcAft>
                <a:spcPts val="2400"/>
              </a:spcAft>
              <a:defRPr/>
            </a:pPr>
            <a:r>
              <a:rPr lang="fr-FR" sz="3400" dirty="0">
                <a:solidFill>
                  <a:schemeClr val="bg1"/>
                </a:solidFill>
                <a:latin typeface="Glacial Indifference" panose="020B0604020202020204" charset="0"/>
              </a:rPr>
              <a:t>La circulaire supprime les termes </a:t>
            </a:r>
            <a:r>
              <a:rPr lang="fr-FR" sz="3400" i="1" dirty="0">
                <a:solidFill>
                  <a:schemeClr val="bg1"/>
                </a:solidFill>
                <a:latin typeface="Glacial Indifference" panose="020B0604020202020204" charset="0"/>
              </a:rPr>
              <a:t>Mademoiselle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nom de jeune fille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nom patronymique</a:t>
            </a:r>
            <a:r>
              <a:rPr lang="fr-FR" sz="3400" dirty="0">
                <a:solidFill>
                  <a:schemeClr val="bg1"/>
                </a:solidFill>
                <a:latin typeface="Glacial Indifference" panose="020B0604020202020204" charset="0"/>
              </a:rPr>
              <a:t>,</a:t>
            </a:r>
            <a:r>
              <a:rPr lang="fr-FR" sz="3400" i="1" dirty="0">
                <a:solidFill>
                  <a:schemeClr val="bg1"/>
                </a:solidFill>
                <a:latin typeface="Glacial Indifference" panose="020B0604020202020204" charset="0"/>
              </a:rPr>
              <a:t> nom d’épouse</a:t>
            </a:r>
            <a:r>
              <a:rPr lang="fr-FR" sz="3400" dirty="0">
                <a:solidFill>
                  <a:schemeClr val="bg1"/>
                </a:solidFill>
                <a:latin typeface="Glacial Indifference" panose="020B0604020202020204" charset="0"/>
              </a:rPr>
              <a:t>, et </a:t>
            </a:r>
            <a:r>
              <a:rPr lang="fr-FR" sz="3400" i="1" dirty="0">
                <a:solidFill>
                  <a:schemeClr val="bg1"/>
                </a:solidFill>
                <a:latin typeface="Glacial Indifference" panose="020B0604020202020204" charset="0"/>
              </a:rPr>
              <a:t>nom d’époux</a:t>
            </a:r>
            <a:r>
              <a:rPr lang="fr-FR" sz="3400" dirty="0">
                <a:solidFill>
                  <a:schemeClr val="bg1"/>
                </a:solidFill>
                <a:latin typeface="Glacial Indifference" panose="020B0604020202020204" charset="0"/>
              </a:rPr>
              <a:t> des documents administratifs en leur substituant respectivement les termes </a:t>
            </a:r>
            <a:r>
              <a:rPr lang="fr-FR" sz="3400" i="1" dirty="0">
                <a:solidFill>
                  <a:schemeClr val="bg1"/>
                </a:solidFill>
                <a:latin typeface="Glacial Indifference" panose="020B0604020202020204" charset="0"/>
              </a:rPr>
              <a:t>Madame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nom de famille </a:t>
            </a:r>
            <a:r>
              <a:rPr lang="fr-FR" sz="3400" dirty="0">
                <a:solidFill>
                  <a:schemeClr val="bg1"/>
                </a:solidFill>
                <a:latin typeface="Glacial Indifference" panose="020B0604020202020204" charset="0"/>
              </a:rPr>
              <a:t>et </a:t>
            </a:r>
            <a:r>
              <a:rPr lang="fr-FR" sz="3400" i="1" dirty="0">
                <a:solidFill>
                  <a:schemeClr val="bg1"/>
                </a:solidFill>
                <a:latin typeface="Glacial Indifference" panose="020B0604020202020204" charset="0"/>
              </a:rPr>
              <a:t>nom d’usage</a:t>
            </a:r>
            <a:r>
              <a:rPr lang="fr-FR" sz="3400" dirty="0">
                <a:solidFill>
                  <a:schemeClr val="bg1"/>
                </a:solidFill>
                <a:latin typeface="Glacial Indifference" panose="020B0604020202020204" charset="0"/>
              </a:rPr>
              <a:t>. </a:t>
            </a:r>
          </a:p>
          <a:p>
            <a:pPr lvl="1" algn="r">
              <a:spcBef>
                <a:spcPct val="0"/>
              </a:spcBef>
              <a:spcAft>
                <a:spcPts val="2400"/>
              </a:spcAft>
              <a:defRPr/>
            </a:pPr>
            <a:r>
              <a:rPr lang="fr-FR" sz="2800" dirty="0">
                <a:solidFill>
                  <a:schemeClr val="bg1"/>
                </a:solidFill>
                <a:latin typeface="Glacial Indifference" panose="020B0604020202020204" charset="0"/>
              </a:rPr>
              <a:t>Site du Haut Conseil à l’Égalité entre les femmes et les hommes</a:t>
            </a:r>
            <a:endParaRPr lang="fr-FR" sz="280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F0495B51-92AE-2412-D016-2EA6DFD16951}"/>
              </a:ext>
            </a:extLst>
          </p:cNvPr>
          <p:cNvSpPr txBox="1"/>
          <p:nvPr/>
        </p:nvSpPr>
        <p:spPr>
          <a:xfrm>
            <a:off x="7620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289552860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685800" y="1600379"/>
            <a:ext cx="16764000" cy="8648521"/>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Législation portant sur le langage inclusif</a:t>
            </a:r>
          </a:p>
          <a:p>
            <a:pPr lvl="1" indent="-457200" algn="just">
              <a:spcBef>
                <a:spcPct val="0"/>
              </a:spcBef>
              <a:spcAft>
                <a:spcPts val="2400"/>
              </a:spcAft>
              <a:buFont typeface="Arial" panose="020B0604020202020204" pitchFamily="34" charset="0"/>
              <a:buChar char="•"/>
              <a:defRPr/>
            </a:pP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Circulaire du 21 novembre 2017 relative aux règles de féminisation et de rédaction des textes publiés au Journal officiel de la République française</a:t>
            </a:r>
            <a:endParaRPr lang="fr-FR" sz="3500" dirty="0">
              <a:solidFill>
                <a:schemeClr val="bg1"/>
              </a:solidFill>
              <a:latin typeface="Glacial Indifference" panose="020B0604020202020204" charset="0"/>
            </a:endParaRPr>
          </a:p>
          <a:p>
            <a:pPr lvl="1" algn="just">
              <a:spcBef>
                <a:spcPct val="0"/>
              </a:spcBef>
              <a:spcAft>
                <a:spcPts val="1200"/>
              </a:spcAft>
              <a:defRPr/>
            </a:pPr>
            <a:r>
              <a:rPr lang="fr-FR" sz="3300" dirty="0">
                <a:solidFill>
                  <a:schemeClr val="bg1"/>
                </a:solidFill>
                <a:latin typeface="Glacial Indifference" panose="020B0604020202020204" charset="0"/>
              </a:rPr>
              <a:t>Elle vise à encourager l’emploi du féminin pour les métiers, les fonctions et les titres, notamment au sein des textes publiés au </a:t>
            </a:r>
            <a:r>
              <a:rPr lang="fr-FR" sz="3300" i="1" dirty="0">
                <a:solidFill>
                  <a:schemeClr val="bg1"/>
                </a:solidFill>
                <a:latin typeface="Glacial Indifference" panose="020B0604020202020204" charset="0"/>
              </a:rPr>
              <a:t>Journal officiel</a:t>
            </a:r>
            <a:r>
              <a:rPr lang="fr-FR" sz="3300" dirty="0">
                <a:solidFill>
                  <a:schemeClr val="bg1"/>
                </a:solidFill>
                <a:latin typeface="Glacial Indifference" panose="020B0604020202020204" charset="0"/>
              </a:rPr>
              <a:t> : « s'agissant des actes de nomination, l'intitulé des fonctions tenues par une femme doit être systématiquement féminisé sauf lorsque cet intitulé est épicène ».</a:t>
            </a:r>
          </a:p>
          <a:p>
            <a:pPr lvl="1" algn="just">
              <a:spcBef>
                <a:spcPct val="0"/>
              </a:spcBef>
              <a:defRPr/>
            </a:pPr>
            <a:r>
              <a:rPr lang="it-IT" sz="3300" dirty="0">
                <a:solidFill>
                  <a:schemeClr val="bg1"/>
                </a:solidFill>
                <a:latin typeface="Glacial Indifference" panose="020B0604020202020204" charset="0"/>
              </a:rPr>
              <a:t>Par contre, elle</a:t>
            </a:r>
            <a:r>
              <a:rPr lang="fr-FR" sz="3300" dirty="0">
                <a:solidFill>
                  <a:schemeClr val="bg1"/>
                </a:solidFill>
                <a:latin typeface="Glacial Indifference" panose="020B0604020202020204" charset="0"/>
              </a:rPr>
              <a:t> « invite, en particulier pour les textes destinés à être publiés au </a:t>
            </a:r>
            <a:r>
              <a:rPr lang="fr-FR" sz="3300" i="1" dirty="0">
                <a:solidFill>
                  <a:schemeClr val="bg1"/>
                </a:solidFill>
                <a:latin typeface="Glacial Indifference" panose="020B0604020202020204" charset="0"/>
              </a:rPr>
              <a:t>Journal officiel</a:t>
            </a:r>
            <a:r>
              <a:rPr lang="fr-FR" sz="3300" dirty="0">
                <a:solidFill>
                  <a:schemeClr val="bg1"/>
                </a:solidFill>
                <a:latin typeface="Glacial Indifference" panose="020B0604020202020204" charset="0"/>
              </a:rPr>
              <a:t> de la République française, à </a:t>
            </a:r>
            <a:r>
              <a:rPr lang="fr-FR" sz="3300" u="sng" dirty="0">
                <a:solidFill>
                  <a:schemeClr val="bg1"/>
                </a:solidFill>
                <a:latin typeface="Glacial Indifference" panose="020B0604020202020204" charset="0"/>
              </a:rPr>
              <a:t>ne pas faire usage de l'écriture dite inclusive</a:t>
            </a:r>
            <a:r>
              <a:rPr lang="fr-FR" sz="3300" dirty="0">
                <a:solidFill>
                  <a:schemeClr val="bg1"/>
                </a:solidFill>
                <a:latin typeface="Glacial Indifference" panose="020B0604020202020204" charset="0"/>
              </a:rPr>
              <a:t>, qui désigne les pratiques rédactionnelles et typographiques visant à substituer à l'emploi du masculin, lorsqu'il est utilisé dans un sens générique, une </a:t>
            </a:r>
            <a:r>
              <a:rPr lang="fr-FR" sz="3300" u="sng" dirty="0">
                <a:solidFill>
                  <a:schemeClr val="bg1"/>
                </a:solidFill>
                <a:latin typeface="Glacial Indifference" panose="020B0604020202020204" charset="0"/>
              </a:rPr>
              <a:t>graphie faisant ressortir l'existence d'une forme féminine</a:t>
            </a:r>
            <a:r>
              <a:rPr lang="fr-FR" sz="3300" dirty="0">
                <a:solidFill>
                  <a:schemeClr val="bg1"/>
                </a:solidFill>
                <a:latin typeface="Glacial Indifference" panose="020B0604020202020204" charset="0"/>
              </a:rPr>
              <a:t>. Outre le respect du formalisme propre aux actes de nature juridique, les administrations relevant de l'Etat doivent se conformer aux règles grammaticales et syntaxiques, notamment pour des raisons d'intelligibilité et de clarté de la norme.</a:t>
            </a:r>
          </a:p>
        </p:txBody>
      </p:sp>
      <p:sp>
        <p:nvSpPr>
          <p:cNvPr id="4" name="TextBox 2">
            <a:extLst>
              <a:ext uri="{FF2B5EF4-FFF2-40B4-BE49-F238E27FC236}">
                <a16:creationId xmlns:a16="http://schemas.microsoft.com/office/drawing/2014/main" id="{8D2D9B3F-70C4-3B14-F98F-32AC7078DEBE}"/>
              </a:ext>
            </a:extLst>
          </p:cNvPr>
          <p:cNvSpPr txBox="1"/>
          <p:nvPr/>
        </p:nvSpPr>
        <p:spPr>
          <a:xfrm>
            <a:off x="609600" y="266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13918213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714500"/>
            <a:ext cx="16535400" cy="8257645"/>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chemeClr val="bg1"/>
                </a:solidFill>
                <a:latin typeface="Glacial Indifference" panose="020B0604020202020204" charset="0"/>
              </a:rPr>
              <a:t>Le langage inclusif</a:t>
            </a:r>
            <a:endParaRPr lang="fr-FR" sz="3600" dirty="0">
              <a:solidFill>
                <a:schemeClr val="bg1"/>
              </a:solidFill>
              <a:latin typeface="Glacial Indifference" panose="020B0604020202020204" charset="0"/>
            </a:endParaRPr>
          </a:p>
          <a:p>
            <a:pPr marL="0" lvl="1" algn="just">
              <a:lnSpc>
                <a:spcPct val="110000"/>
              </a:lnSpc>
              <a:spcBef>
                <a:spcPct val="0"/>
              </a:spcBef>
              <a:spcAft>
                <a:spcPts val="1800"/>
              </a:spcAft>
              <a:defRPr/>
            </a:pPr>
            <a:r>
              <a:rPr lang="fr-FR" sz="3400" dirty="0">
                <a:solidFill>
                  <a:schemeClr val="bg1"/>
                </a:solidFill>
                <a:latin typeface="Glacial Indifference" panose="020B0604020202020204" charset="0"/>
              </a:rPr>
              <a:t>« Précision terminologique :</a:t>
            </a:r>
          </a:p>
          <a:p>
            <a:pPr marL="0" lvl="1" algn="just">
              <a:lnSpc>
                <a:spcPct val="110000"/>
              </a:lnSpc>
              <a:spcBef>
                <a:spcPct val="0"/>
              </a:spcBef>
              <a:spcAft>
                <a:spcPts val="2400"/>
              </a:spcAft>
              <a:defRPr/>
            </a:pPr>
            <a:r>
              <a:rPr lang="fr-FR" sz="3400" dirty="0">
                <a:solidFill>
                  <a:schemeClr val="bg1"/>
                </a:solidFill>
                <a:latin typeface="Glacial Indifference" panose="020B0604020202020204" charset="0"/>
              </a:rPr>
              <a:t>Privilégier l’expression </a:t>
            </a:r>
            <a:r>
              <a:rPr lang="fr-FR" sz="3400" u="sng" dirty="0">
                <a:solidFill>
                  <a:schemeClr val="bg1"/>
                </a:solidFill>
                <a:latin typeface="Glacial Indifference" panose="020B0604020202020204" charset="0"/>
              </a:rPr>
              <a:t>"user du féminin" plutôt que "féminiser"</a:t>
            </a:r>
            <a:r>
              <a:rPr lang="fr-FR" sz="3400" dirty="0">
                <a:solidFill>
                  <a:schemeClr val="bg1"/>
                </a:solidFill>
                <a:latin typeface="Glacial Indifference" panose="020B0604020202020204" charset="0"/>
              </a:rPr>
              <a:t> la langue ou le langage, car </a:t>
            </a:r>
            <a:r>
              <a:rPr lang="fr-FR" sz="3400" u="sng" dirty="0">
                <a:solidFill>
                  <a:schemeClr val="bg1"/>
                </a:solidFill>
                <a:latin typeface="Glacial Indifference" panose="020B0604020202020204" charset="0"/>
              </a:rPr>
              <a:t>le genre grammatical féminin existe déjà</a:t>
            </a:r>
            <a:r>
              <a:rPr lang="fr-FR" sz="3400" dirty="0">
                <a:solidFill>
                  <a:schemeClr val="bg1"/>
                </a:solidFill>
                <a:latin typeface="Glacial Indifference" panose="020B0604020202020204" charset="0"/>
              </a:rPr>
              <a:t> : il est simplement peu, ou plus usité. Le fait d’utiliser un verbe d’action comme "féminiser" sous-entend à tort que l’on transformerait la langue ».</a:t>
            </a:r>
          </a:p>
          <a:p>
            <a:pPr marL="0" lvl="1" algn="just">
              <a:lnSpc>
                <a:spcPct val="110000"/>
              </a:lnSpc>
              <a:spcBef>
                <a:spcPct val="0"/>
              </a:spcBef>
              <a:spcAft>
                <a:spcPts val="600"/>
              </a:spcAft>
              <a:defRPr/>
            </a:pPr>
            <a:r>
              <a:rPr lang="fr-FR" sz="3400" dirty="0">
                <a:solidFill>
                  <a:schemeClr val="bg1"/>
                </a:solidFill>
                <a:latin typeface="Glacial Indifference" panose="020B0604020202020204" charset="0"/>
              </a:rPr>
              <a:t>D’autres solutions inclusives sont également possibles, à savoir :</a:t>
            </a:r>
          </a:p>
          <a:p>
            <a:pPr lvl="1" indent="-457200" algn="just">
              <a:lnSpc>
                <a:spcPct val="110000"/>
              </a:lnSpc>
              <a:spcBef>
                <a:spcPct val="0"/>
              </a:spcBef>
              <a:spcAft>
                <a:spcPts val="600"/>
              </a:spcAft>
              <a:buFont typeface="Arial" panose="020B0604020202020204" pitchFamily="34" charset="0"/>
              <a:buChar char="•"/>
              <a:defRPr/>
            </a:pPr>
            <a:r>
              <a:rPr lang="fr-FR" sz="3400" dirty="0">
                <a:solidFill>
                  <a:schemeClr val="bg1"/>
                </a:solidFill>
                <a:latin typeface="Glacial Indifference" panose="020B0604020202020204" charset="0"/>
              </a:rPr>
              <a:t>des « </a:t>
            </a:r>
            <a:r>
              <a:rPr lang="fr-FR" sz="3400" u="sng" dirty="0">
                <a:solidFill>
                  <a:schemeClr val="bg1"/>
                </a:solidFill>
                <a:latin typeface="Glacial Indifference" panose="020B0604020202020204" charset="0"/>
              </a:rPr>
              <a:t>mots épicènes</a:t>
            </a:r>
            <a:r>
              <a:rPr lang="fr-FR" sz="3400" dirty="0">
                <a:solidFill>
                  <a:schemeClr val="bg1"/>
                </a:solidFill>
                <a:latin typeface="Glacial Indifference" panose="020B0604020202020204" charset="0"/>
              </a:rPr>
              <a:t>, c’est à dire les mots dont la forme ne varie pas entre le masculin et le féminin », tels que </a:t>
            </a:r>
            <a:r>
              <a:rPr lang="fr-FR" sz="3400" i="1" dirty="0">
                <a:solidFill>
                  <a:schemeClr val="bg1"/>
                </a:solidFill>
                <a:latin typeface="Glacial Indifference" panose="020B0604020202020204" charset="0"/>
              </a:rPr>
              <a:t>élève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membre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fonctionnaire</a:t>
            </a:r>
            <a:r>
              <a:rPr lang="fr-FR" sz="3400" dirty="0">
                <a:solidFill>
                  <a:schemeClr val="bg1"/>
                </a:solidFill>
                <a:latin typeface="Glacial Indifference" panose="020B0604020202020204" charset="0"/>
              </a:rPr>
              <a:t>, etc. ;</a:t>
            </a:r>
          </a:p>
          <a:p>
            <a:pPr lvl="1" indent="-457200" algn="just">
              <a:lnSpc>
                <a:spcPct val="110000"/>
              </a:lnSpc>
              <a:spcBef>
                <a:spcPct val="0"/>
              </a:spcBef>
              <a:spcAft>
                <a:spcPts val="2400"/>
              </a:spcAft>
              <a:buFont typeface="Arial" panose="020B0604020202020204" pitchFamily="34" charset="0"/>
              <a:buChar char="•"/>
              <a:defRPr/>
            </a:pPr>
            <a:r>
              <a:rPr lang="fr-FR" sz="3400" dirty="0">
                <a:solidFill>
                  <a:schemeClr val="bg1"/>
                </a:solidFill>
                <a:latin typeface="Glacial Indifference" panose="020B0604020202020204" charset="0"/>
              </a:rPr>
              <a:t>des « </a:t>
            </a:r>
            <a:r>
              <a:rPr lang="fr-FR" sz="3400" u="sng" dirty="0">
                <a:solidFill>
                  <a:schemeClr val="bg1"/>
                </a:solidFill>
                <a:latin typeface="Glacial Indifference" panose="020B0604020202020204" charset="0"/>
              </a:rPr>
              <a:t>mots désignant indifféremment une femme ou un homme</a:t>
            </a:r>
            <a:r>
              <a:rPr lang="fr-FR" sz="3400" dirty="0">
                <a:solidFill>
                  <a:schemeClr val="bg1"/>
                </a:solidFill>
                <a:latin typeface="Glacial Indifference" panose="020B0604020202020204" charset="0"/>
              </a:rPr>
              <a:t> ou des </a:t>
            </a:r>
            <a:r>
              <a:rPr lang="fr-FR" sz="3400" u="sng" dirty="0">
                <a:solidFill>
                  <a:schemeClr val="bg1"/>
                </a:solidFill>
                <a:latin typeface="Glacial Indifference" panose="020B0604020202020204" charset="0"/>
              </a:rPr>
              <a:t>mots "englobants"</a:t>
            </a:r>
            <a:r>
              <a:rPr lang="fr-FR" sz="3400" dirty="0">
                <a:solidFill>
                  <a:schemeClr val="bg1"/>
                </a:solidFill>
                <a:latin typeface="Glacial Indifference" panose="020B0604020202020204" charset="0"/>
              </a:rPr>
              <a:t> », à l’instar de </a:t>
            </a:r>
            <a:r>
              <a:rPr lang="fr-FR" sz="3400" i="1" dirty="0">
                <a:solidFill>
                  <a:schemeClr val="bg1"/>
                </a:solidFill>
                <a:latin typeface="Glacial Indifference" panose="020B0604020202020204" charset="0"/>
              </a:rPr>
              <a:t>personne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être humain</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public</a:t>
            </a:r>
            <a:r>
              <a:rPr lang="fr-FR" sz="3400" dirty="0">
                <a:solidFill>
                  <a:schemeClr val="bg1"/>
                </a:solidFill>
                <a:latin typeface="Glacial Indifference" panose="020B0604020202020204" charset="0"/>
              </a:rPr>
              <a:t>, etc.</a:t>
            </a:r>
          </a:p>
          <a:p>
            <a:pPr marL="0" lvl="1" algn="r">
              <a:spcBef>
                <a:spcPct val="0"/>
              </a:spcBef>
              <a:spcAft>
                <a:spcPts val="600"/>
              </a:spcAft>
              <a:defRPr/>
            </a:pPr>
            <a:r>
              <a:rPr lang="fr-FR" sz="2800" dirty="0">
                <a:solidFill>
                  <a:schemeClr val="bg1"/>
                </a:solidFill>
                <a:latin typeface="Glacial Indifference" panose="020B0604020202020204" charset="0"/>
              </a:rPr>
              <a:t>HCE, </a:t>
            </a:r>
            <a:r>
              <a:rPr lang="fr-FR" sz="2800" i="1" dirty="0">
                <a:solidFill>
                  <a:schemeClr val="bg1"/>
                </a:solidFill>
                <a:latin typeface="Glacial Indifference" panose="020B0604020202020204" charset="0"/>
              </a:rPr>
              <a:t>GUIDE pour une communication publique sans stéréotype de sexe</a:t>
            </a:r>
            <a:r>
              <a:rPr lang="fr-FR" sz="2800" dirty="0">
                <a:solidFill>
                  <a:schemeClr val="bg1"/>
                </a:solidFill>
                <a:latin typeface="Glacial Indifference" panose="020B0604020202020204" charset="0"/>
              </a:rPr>
              <a:t> de 2015</a:t>
            </a:r>
          </a:p>
        </p:txBody>
      </p:sp>
    </p:spTree>
    <p:extLst>
      <p:ext uri="{BB962C8B-B14F-4D97-AF65-F5344CB8AC3E}">
        <p14:creationId xmlns:p14="http://schemas.microsoft.com/office/powerpoint/2010/main" val="236253029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366337"/>
            <a:ext cx="16535400" cy="6283259"/>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500" u="sng" dirty="0">
                <a:solidFill>
                  <a:schemeClr val="bg1"/>
                </a:solidFill>
                <a:latin typeface="Glacial Indifference" panose="020B0604020202020204" charset="0"/>
              </a:rPr>
              <a:t>Précision terminologique : langage égalitaire ou langage épicène ?</a:t>
            </a:r>
          </a:p>
          <a:p>
            <a:pPr marL="0" lvl="1" algn="just">
              <a:lnSpc>
                <a:spcPct val="110000"/>
              </a:lnSpc>
              <a:spcBef>
                <a:spcPct val="0"/>
              </a:spcBef>
              <a:spcAft>
                <a:spcPts val="3000"/>
              </a:spcAft>
              <a:defRPr/>
            </a:pPr>
            <a:r>
              <a:rPr lang="fr-FR" sz="3400" dirty="0">
                <a:solidFill>
                  <a:schemeClr val="bg1"/>
                </a:solidFill>
                <a:latin typeface="Glacial Indifference" panose="020B0604020202020204" charset="0"/>
              </a:rPr>
              <a:t>« Le </a:t>
            </a:r>
            <a:r>
              <a:rPr lang="fr-FR" sz="3400" u="sng" dirty="0">
                <a:solidFill>
                  <a:schemeClr val="bg1"/>
                </a:solidFill>
                <a:latin typeface="Glacial Indifference" panose="020B0604020202020204" charset="0"/>
              </a:rPr>
              <a:t>langage égalitaire</a:t>
            </a:r>
            <a:r>
              <a:rPr lang="fr-FR" sz="3400" dirty="0">
                <a:solidFill>
                  <a:schemeClr val="bg1"/>
                </a:solidFill>
                <a:latin typeface="Glacial Indifference" panose="020B0604020202020204" charset="0"/>
              </a:rPr>
              <a:t> (ou </a:t>
            </a:r>
            <a:r>
              <a:rPr lang="fr-FR" sz="3400" u="sng" dirty="0">
                <a:solidFill>
                  <a:schemeClr val="bg1"/>
                </a:solidFill>
                <a:latin typeface="Glacial Indifference" panose="020B0604020202020204" charset="0"/>
              </a:rPr>
              <a:t>non sexiste</a:t>
            </a:r>
            <a:r>
              <a:rPr lang="fr-FR" sz="3400" dirty="0">
                <a:solidFill>
                  <a:schemeClr val="bg1"/>
                </a:solidFill>
                <a:latin typeface="Glacial Indifference" panose="020B0604020202020204" charset="0"/>
              </a:rPr>
              <a:t>, ou </a:t>
            </a:r>
            <a:r>
              <a:rPr lang="fr-FR" sz="3400" u="sng" dirty="0">
                <a:solidFill>
                  <a:schemeClr val="bg1"/>
                </a:solidFill>
                <a:latin typeface="Glacial Indifference" panose="020B0604020202020204" charset="0"/>
              </a:rPr>
              <a:t>inclusif</a:t>
            </a:r>
            <a:r>
              <a:rPr lang="fr-FR" sz="3400" dirty="0">
                <a:solidFill>
                  <a:schemeClr val="bg1"/>
                </a:solidFill>
                <a:latin typeface="Glacial Indifference" panose="020B0604020202020204" charset="0"/>
              </a:rPr>
              <a:t>), désigne </a:t>
            </a:r>
            <a:r>
              <a:rPr lang="fr-FR" sz="3400" u="sng" dirty="0">
                <a:solidFill>
                  <a:schemeClr val="bg1"/>
                </a:solidFill>
                <a:latin typeface="Glacial Indifference" panose="020B0604020202020204" charset="0"/>
              </a:rPr>
              <a:t>l’ensemble des attentions discursives</a:t>
            </a:r>
            <a:r>
              <a:rPr lang="fr-FR" sz="3400" dirty="0">
                <a:solidFill>
                  <a:schemeClr val="bg1"/>
                </a:solidFill>
                <a:latin typeface="Glacial Indifference" panose="020B0604020202020204" charset="0"/>
              </a:rPr>
              <a:t>, c’est-à-dire lexicales, syntaxiques et graphiques </a:t>
            </a:r>
            <a:r>
              <a:rPr lang="fr-FR" sz="3400" u="sng" dirty="0">
                <a:solidFill>
                  <a:schemeClr val="bg1"/>
                </a:solidFill>
                <a:latin typeface="Glacial Indifference" panose="020B0604020202020204" charset="0"/>
              </a:rPr>
              <a:t>qui permettent d’assurer une égalité de représentations des individus</a:t>
            </a:r>
            <a:r>
              <a:rPr lang="fr-FR" sz="3400" dirty="0">
                <a:solidFill>
                  <a:schemeClr val="bg1"/>
                </a:solidFill>
                <a:latin typeface="Glacial Indifference" panose="020B0604020202020204" charset="0"/>
              </a:rPr>
              <a:t>. Cet ensemble est trop souvent réduit à l’expression "écriture inclusive" qui s’est imposée dans le débat public mais qui ne devrait concerner que les éléments relevant de l’écriture (notamment les abréviations) ».</a:t>
            </a:r>
          </a:p>
          <a:p>
            <a:pPr marL="0" lvl="1" algn="just">
              <a:lnSpc>
                <a:spcPct val="110000"/>
              </a:lnSpc>
              <a:spcBef>
                <a:spcPct val="0"/>
              </a:spcBef>
              <a:spcAft>
                <a:spcPts val="3600"/>
              </a:spcAft>
              <a:defRPr/>
            </a:pPr>
            <a:r>
              <a:rPr lang="fr-FR" sz="3400" dirty="0">
                <a:solidFill>
                  <a:schemeClr val="bg1"/>
                </a:solidFill>
                <a:latin typeface="Glacial Indifference" panose="020B0604020202020204" charset="0"/>
              </a:rPr>
              <a:t>« Le </a:t>
            </a:r>
            <a:r>
              <a:rPr lang="fr-FR" sz="3400" u="sng" dirty="0">
                <a:solidFill>
                  <a:schemeClr val="bg1"/>
                </a:solidFill>
                <a:latin typeface="Glacial Indifference" panose="020B0604020202020204" charset="0"/>
              </a:rPr>
              <a:t>langage épicène</a:t>
            </a:r>
            <a:r>
              <a:rPr lang="fr-FR" sz="3400" dirty="0">
                <a:solidFill>
                  <a:schemeClr val="bg1"/>
                </a:solidFill>
                <a:latin typeface="Glacial Indifference" panose="020B0604020202020204" charset="0"/>
              </a:rPr>
              <a:t> met l’accent sur le </a:t>
            </a:r>
            <a:r>
              <a:rPr lang="fr-FR" sz="3400" u="sng" dirty="0">
                <a:solidFill>
                  <a:schemeClr val="bg1"/>
                </a:solidFill>
                <a:latin typeface="Glacial Indifference" panose="020B0604020202020204" charset="0"/>
              </a:rPr>
              <a:t>recours aux mots "épicènes"</a:t>
            </a:r>
            <a:r>
              <a:rPr lang="fr-FR" sz="3400" dirty="0">
                <a:solidFill>
                  <a:schemeClr val="bg1"/>
                </a:solidFill>
                <a:latin typeface="Glacial Indifference" panose="020B0604020202020204" charset="0"/>
              </a:rPr>
              <a:t>, c’est-à-dire qui ne varient pas en fonction du genre (</a:t>
            </a:r>
            <a:r>
              <a:rPr lang="fr-FR" sz="3400" i="1" dirty="0">
                <a:solidFill>
                  <a:schemeClr val="bg1"/>
                </a:solidFill>
                <a:latin typeface="Glacial Indifference" panose="020B0604020202020204" charset="0"/>
              </a:rPr>
              <a:t>architecte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pédagogue</a:t>
            </a:r>
            <a:r>
              <a:rPr lang="fr-FR" sz="3400" dirty="0">
                <a:solidFill>
                  <a:schemeClr val="bg1"/>
                </a:solidFill>
                <a:latin typeface="Glacial Indifference" panose="020B0604020202020204" charset="0"/>
              </a:rPr>
              <a:t>, </a:t>
            </a:r>
            <a:r>
              <a:rPr lang="fr-FR" sz="3400" i="1" dirty="0">
                <a:solidFill>
                  <a:schemeClr val="bg1"/>
                </a:solidFill>
                <a:latin typeface="Glacial Indifference" panose="020B0604020202020204" charset="0"/>
              </a:rPr>
              <a:t>responsables</a:t>
            </a:r>
            <a:r>
              <a:rPr lang="fr-FR" sz="3400" dirty="0">
                <a:solidFill>
                  <a:schemeClr val="bg1"/>
                </a:solidFill>
                <a:latin typeface="Glacial Indifference" panose="020B0604020202020204" charset="0"/>
              </a:rPr>
              <a:t>…) ».</a:t>
            </a:r>
          </a:p>
          <a:p>
            <a:pPr marL="0" marR="0" lvl="1" indent="0" algn="r" defTabSz="914400" rtl="0" eaLnBrk="1" fontAlgn="auto" latinLnBrk="0" hangingPunct="1">
              <a:lnSpc>
                <a:spcPct val="100000"/>
              </a:lnSpc>
              <a:spcBef>
                <a:spcPct val="0"/>
              </a:spcBef>
              <a:spcAft>
                <a:spcPts val="60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HCE,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GUIDE pour une communication publique sans stéréotype de sexe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 2022</a:t>
            </a:r>
          </a:p>
        </p:txBody>
      </p:sp>
    </p:spTree>
    <p:extLst>
      <p:ext uri="{BB962C8B-B14F-4D97-AF65-F5344CB8AC3E}">
        <p14:creationId xmlns:p14="http://schemas.microsoft.com/office/powerpoint/2010/main" val="182183428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1562100"/>
            <a:ext cx="16459200" cy="8639288"/>
          </a:xfrm>
          <a:prstGeom prst="rect">
            <a:avLst/>
          </a:prstGeom>
        </p:spPr>
        <p:txBody>
          <a:bodyPr wrap="square" lIns="0" tIns="0" rIns="0" bIns="0" rtlCol="0" anchor="t">
            <a:spAutoFit/>
          </a:bodyPr>
          <a:lstStyle/>
          <a:p>
            <a:pPr marL="0" lvl="1" algn="just">
              <a:lnSpc>
                <a:spcPct val="110000"/>
              </a:lnSpc>
              <a:spcBef>
                <a:spcPct val="0"/>
              </a:spcBef>
              <a:spcAft>
                <a:spcPts val="2400"/>
              </a:spcAft>
              <a:defRPr/>
            </a:pPr>
            <a:r>
              <a:rPr lang="fr-FR" sz="3600" u="sng" dirty="0">
                <a:solidFill>
                  <a:srgbClr val="F9FAFD"/>
                </a:solidFill>
                <a:latin typeface="Glacial Indifference" panose="020B0604020202020204" charset="0"/>
              </a:rPr>
              <a:t>En quoi consiste et à quoi vise l’écriture inclusive ?</a:t>
            </a:r>
          </a:p>
          <a:p>
            <a:pPr marL="0" lvl="1" algn="just">
              <a:lnSpc>
                <a:spcPct val="110000"/>
              </a:lnSpc>
              <a:spcBef>
                <a:spcPct val="0"/>
              </a:spcBef>
              <a:defRPr/>
            </a:pPr>
            <a:r>
              <a:rPr lang="fr-FR" sz="3400" dirty="0">
                <a:solidFill>
                  <a:schemeClr val="bg1"/>
                </a:solidFill>
                <a:latin typeface="Glacial Indifference" panose="020B0604020202020204" charset="0"/>
              </a:rPr>
              <a:t>1) « </a:t>
            </a:r>
            <a:r>
              <a:rPr lang="fr-FR" sz="3400" u="sng" dirty="0">
                <a:solidFill>
                  <a:schemeClr val="bg1"/>
                </a:solidFill>
                <a:latin typeface="Glacial Indifference" panose="020B0604020202020204" charset="0"/>
              </a:rPr>
              <a:t>Exprimer à la fois le masculin et le féminin dès qu'on parle d'un groupe</a:t>
            </a:r>
            <a:r>
              <a:rPr lang="fr-FR" sz="3400" dirty="0">
                <a:solidFill>
                  <a:schemeClr val="bg1"/>
                </a:solidFill>
                <a:latin typeface="Glacial Indifference" panose="020B0604020202020204" charset="0"/>
              </a:rPr>
              <a:t> : c'est le point le plus controversé de l'écriture inclusive. Afin de souligner la présence à la fois des hommes et des femmes dans un groupe donné, </a:t>
            </a:r>
            <a:r>
              <a:rPr lang="fr-FR" sz="3400" u="sng" dirty="0">
                <a:solidFill>
                  <a:schemeClr val="bg1"/>
                </a:solidFill>
                <a:latin typeface="Glacial Indifference" panose="020B0604020202020204" charset="0"/>
              </a:rPr>
              <a:t>l'écriture inclusive marque d'un point médian les différences de genre</a:t>
            </a:r>
            <a:r>
              <a:rPr lang="fr-FR" sz="3400" dirty="0">
                <a:solidFill>
                  <a:schemeClr val="bg1"/>
                </a:solidFill>
                <a:latin typeface="Glacial Indifference" panose="020B0604020202020204" charset="0"/>
              </a:rPr>
              <a:t>. Il est taxé d'"illisible" par ses détracteurs. Dans les faits, il est donc préconisé d'écrire "un.e apprenti.e" ou "les ingénieur.es", "les électeur.rices" ou "créatif.ive". </a:t>
            </a:r>
          </a:p>
          <a:p>
            <a:pPr marL="0" lvl="1" algn="just">
              <a:lnSpc>
                <a:spcPct val="110000"/>
              </a:lnSpc>
              <a:spcBef>
                <a:spcPct val="0"/>
              </a:spcBef>
              <a:defRPr/>
            </a:pPr>
            <a:r>
              <a:rPr lang="fr-FR" sz="3400" dirty="0">
                <a:solidFill>
                  <a:schemeClr val="bg1"/>
                </a:solidFill>
                <a:latin typeface="Glacial Indifference" panose="020B0604020202020204" charset="0"/>
              </a:rPr>
              <a:t>D'autres solutions existent en dehors du point médian. L'emploi d'un </a:t>
            </a:r>
            <a:r>
              <a:rPr lang="fr-FR" sz="3400" u="sng" dirty="0">
                <a:solidFill>
                  <a:schemeClr val="bg1"/>
                </a:solidFill>
                <a:latin typeface="Glacial Indifference" panose="020B0604020202020204" charset="0"/>
              </a:rPr>
              <a:t>terme épicène</a:t>
            </a:r>
            <a:r>
              <a:rPr lang="fr-FR" sz="3400" dirty="0">
                <a:solidFill>
                  <a:schemeClr val="bg1"/>
                </a:solidFill>
                <a:latin typeface="Glacial Indifference" panose="020B0604020202020204" charset="0"/>
              </a:rPr>
              <a:t> peut être privilégié pour désigner un groupe, soit un mot englobant les deux genres : "les élèves", "les personnes candidates", "les volontaires". </a:t>
            </a:r>
          </a:p>
          <a:p>
            <a:pPr marL="0" lvl="1" algn="just">
              <a:lnSpc>
                <a:spcPct val="110000"/>
              </a:lnSpc>
              <a:spcBef>
                <a:spcPct val="0"/>
              </a:spcBef>
              <a:spcAft>
                <a:spcPts val="2400"/>
              </a:spcAft>
              <a:defRPr/>
            </a:pPr>
            <a:r>
              <a:rPr lang="fr-FR" sz="3400" dirty="0">
                <a:solidFill>
                  <a:schemeClr val="bg1"/>
                </a:solidFill>
                <a:latin typeface="Glacial Indifference" panose="020B0604020202020204" charset="0"/>
              </a:rPr>
              <a:t>On peut autrement recourir à la </a:t>
            </a:r>
            <a:r>
              <a:rPr lang="fr-FR" sz="3400" u="sng" dirty="0">
                <a:solidFill>
                  <a:schemeClr val="bg1"/>
                </a:solidFill>
                <a:latin typeface="Glacial Indifference" panose="020B0604020202020204" charset="0"/>
              </a:rPr>
              <a:t>double flexion</a:t>
            </a:r>
            <a:r>
              <a:rPr lang="fr-FR" sz="3400" dirty="0">
                <a:solidFill>
                  <a:schemeClr val="bg1"/>
                </a:solidFill>
                <a:latin typeface="Glacial Indifference" panose="020B0604020202020204" charset="0"/>
              </a:rPr>
              <a:t>, c'est-à-dire accoler le féminin et le masculin d'un même mot : "les agriculteurs et les agricultrices", "celles et ceux", "les Françaises et les Français"... ».</a:t>
            </a:r>
          </a:p>
          <a:p>
            <a:pPr marL="0" lvl="1" algn="r">
              <a:spcBef>
                <a:spcPct val="0"/>
              </a:spcBef>
              <a:defRPr/>
            </a:pPr>
            <a:r>
              <a:rPr lang="fr-FR" sz="2600" dirty="0">
                <a:solidFill>
                  <a:schemeClr val="bg1"/>
                </a:solidFill>
                <a:latin typeface="Glacial Indifference" panose="020B0604020202020204" charset="0"/>
              </a:rPr>
              <a:t>Louis de Briant, « Qu’est-ce que l’écriture inclusive », dans </a:t>
            </a:r>
            <a:r>
              <a:rPr lang="fr-FR" sz="2600" i="1" dirty="0">
                <a:solidFill>
                  <a:schemeClr val="bg1"/>
                </a:solidFill>
                <a:latin typeface="Glacial Indifference" panose="020B0604020202020204" charset="0"/>
              </a:rPr>
              <a:t>Le journal du dimanche</a:t>
            </a:r>
            <a:r>
              <a:rPr lang="fr-FR" sz="2600" dirty="0">
                <a:solidFill>
                  <a:schemeClr val="bg1"/>
                </a:solidFill>
                <a:latin typeface="Glacial Indifference" panose="020B0604020202020204" charset="0"/>
              </a:rPr>
              <a:t>, le 19 février 2021.</a:t>
            </a:r>
            <a:endParaRPr lang="fr-FR" sz="260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3023C8AD-3436-E9E4-CBEA-8882A371FE25}"/>
              </a:ext>
            </a:extLst>
          </p:cNvPr>
          <p:cNvSpPr txBox="1"/>
          <p:nvPr/>
        </p:nvSpPr>
        <p:spPr>
          <a:xfrm>
            <a:off x="762000" y="281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03224012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476500"/>
            <a:ext cx="16535400" cy="6306342"/>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En quoi consiste et à quoi vise l’écriture inclusive ?</a:t>
            </a:r>
          </a:p>
          <a:p>
            <a:pPr marL="0" lvl="1" algn="just">
              <a:lnSpc>
                <a:spcPct val="110000"/>
              </a:lnSpc>
              <a:spcBef>
                <a:spcPct val="0"/>
              </a:spcBef>
              <a:defRPr/>
            </a:pPr>
            <a:r>
              <a:rPr lang="fr-FR" sz="3400" dirty="0">
                <a:solidFill>
                  <a:schemeClr val="bg1"/>
                </a:solidFill>
                <a:latin typeface="Glacial Indifference" panose="020B0604020202020204" charset="0"/>
              </a:rPr>
              <a:t>2) « </a:t>
            </a:r>
            <a:r>
              <a:rPr lang="fr-FR" sz="3400" u="sng" dirty="0">
                <a:solidFill>
                  <a:schemeClr val="bg1"/>
                </a:solidFill>
                <a:latin typeface="Glacial Indifference" panose="020B0604020202020204" charset="0"/>
              </a:rPr>
              <a:t>Accorder les métiers, fonctions, grades et titres</a:t>
            </a:r>
            <a:r>
              <a:rPr lang="fr-FR" sz="3400" dirty="0">
                <a:solidFill>
                  <a:schemeClr val="bg1"/>
                </a:solidFill>
                <a:latin typeface="Glacial Indifference" panose="020B0604020202020204" charset="0"/>
              </a:rPr>
              <a:t> : plus simplement, l'écriture inclusive consiste à féminiser tous les noms de profession, le plus souvent en </a:t>
            </a:r>
            <a:r>
              <a:rPr lang="fr-FR" sz="3400" u="sng" dirty="0">
                <a:solidFill>
                  <a:schemeClr val="bg1"/>
                </a:solidFill>
                <a:latin typeface="Glacial Indifference" panose="020B0604020202020204" charset="0"/>
              </a:rPr>
              <a:t>ajoutant un "e" à la fin des mots</a:t>
            </a:r>
            <a:r>
              <a:rPr lang="fr-FR" sz="3400" dirty="0">
                <a:solidFill>
                  <a:schemeClr val="bg1"/>
                </a:solidFill>
                <a:latin typeface="Glacial Indifference" panose="020B0604020202020204" charset="0"/>
              </a:rPr>
              <a:t>. On parle donc d'une "jardinière", "principale", "cheminote", ou à défaut, d'une "chercheuse", d'une "carreleuse". </a:t>
            </a:r>
          </a:p>
          <a:p>
            <a:pPr marL="0" lvl="1" algn="just">
              <a:lnSpc>
                <a:spcPct val="110000"/>
              </a:lnSpc>
              <a:spcBef>
                <a:spcPct val="0"/>
              </a:spcBef>
              <a:spcAft>
                <a:spcPts val="2400"/>
              </a:spcAft>
              <a:defRPr/>
            </a:pPr>
            <a:r>
              <a:rPr lang="fr-FR" sz="3400" dirty="0">
                <a:solidFill>
                  <a:schemeClr val="bg1"/>
                </a:solidFill>
                <a:latin typeface="Glacial Indifference" panose="020B0604020202020204" charset="0"/>
              </a:rPr>
              <a:t>Même l'Académie française, pourtant peu portée sur l'écriture inclusive, s'est prononcée en février 2019 en faveur d'une telle féminisation - à l'exception des fonctions et des grades. Reste certains mots comme chef ("cheffe", "cheffesse", "cheftaine" ?) ou auteur ("autrice", "auteure", "auteuse" ?) qui continuent de faire débat ».</a:t>
            </a:r>
          </a:p>
          <a:p>
            <a:pPr marL="0" lvl="1" algn="r">
              <a:spcBef>
                <a:spcPct val="0"/>
              </a:spcBef>
              <a:spcAft>
                <a:spcPts val="2400"/>
              </a:spcAft>
              <a:defRPr/>
            </a:pPr>
            <a:r>
              <a:rPr lang="fr-FR" sz="2600" dirty="0">
                <a:solidFill>
                  <a:schemeClr val="bg1"/>
                </a:solidFill>
                <a:latin typeface="Glacial Indifference" panose="020B0604020202020204" charset="0"/>
              </a:rPr>
              <a:t>De Briant, « Qu’est-ce que l’écriture inclusive », dans </a:t>
            </a:r>
            <a:r>
              <a:rPr lang="fr-FR" sz="2600" i="1" dirty="0">
                <a:solidFill>
                  <a:schemeClr val="bg1"/>
                </a:solidFill>
                <a:latin typeface="Glacial Indifference" panose="020B0604020202020204" charset="0"/>
              </a:rPr>
              <a:t>Le journal du dimanche</a:t>
            </a:r>
            <a:r>
              <a:rPr lang="fr-FR" sz="2600" dirty="0">
                <a:solidFill>
                  <a:schemeClr val="bg1"/>
                </a:solidFill>
                <a:latin typeface="Glacial Indifference" panose="020B0604020202020204" charset="0"/>
              </a:rPr>
              <a:t>, le 19 février 2021.</a:t>
            </a:r>
            <a:endParaRPr lang="fr-FR" sz="260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270B8078-F832-5240-03BF-29290218F78F}"/>
              </a:ext>
            </a:extLst>
          </p:cNvPr>
          <p:cNvSpPr txBox="1"/>
          <p:nvPr/>
        </p:nvSpPr>
        <p:spPr>
          <a:xfrm>
            <a:off x="7239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423891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FC21FBE-CF9D-40E8-97D8-6095892C128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AF43A96-F6AF-839A-A24F-FD04EC75F226}"/>
              </a:ext>
            </a:extLst>
          </p:cNvPr>
          <p:cNvSpPr txBox="1"/>
          <p:nvPr/>
        </p:nvSpPr>
        <p:spPr>
          <a:xfrm>
            <a:off x="685800" y="2552700"/>
            <a:ext cx="16764000" cy="6694140"/>
          </a:xfrm>
          <a:prstGeom prst="rect">
            <a:avLst/>
          </a:prstGeom>
        </p:spPr>
        <p:txBody>
          <a:bodyPr wrap="square" lIns="0" tIns="0" rIns="0" bIns="0" rtlCol="0" anchor="t">
            <a:spAutoFit/>
          </a:bodyPr>
          <a:lstStyle/>
          <a:p>
            <a:pPr marL="0" lvl="0" indent="0" algn="just">
              <a:spcBef>
                <a:spcPct val="0"/>
              </a:spcBef>
              <a:spcAft>
                <a:spcPts val="1800"/>
              </a:spcAft>
            </a:pPr>
            <a:r>
              <a:rPr lang="fr-FR" sz="3600" dirty="0">
                <a:solidFill>
                  <a:srgbClr val="F9FAFD"/>
                </a:solidFill>
                <a:latin typeface="Glacial Indifference" panose="020B0604020202020204" charset="0"/>
              </a:rPr>
              <a:t>Du point de vue linguistique et littéraire :</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traductions en français se poursuivent</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humanistes défendent l’</a:t>
            </a:r>
            <a:r>
              <a:rPr lang="fr-FR" sz="3600" u="sng" dirty="0">
                <a:solidFill>
                  <a:srgbClr val="F9FAFD"/>
                </a:solidFill>
                <a:latin typeface="Glacial Indifference" panose="020B0604020202020204" charset="0"/>
              </a:rPr>
              <a:t>usage du français dans tout genre littéraire</a:t>
            </a:r>
            <a:r>
              <a:rPr lang="fr-FR" sz="3600" dirty="0">
                <a:solidFill>
                  <a:srgbClr val="F9FAFD"/>
                </a:solidFill>
                <a:latin typeface="Glacial Indifference" panose="020B0604020202020204" charset="0"/>
              </a:rPr>
              <a:t> → </a:t>
            </a:r>
            <a:r>
              <a:rPr lang="fr-FR" sz="3600" i="1" dirty="0">
                <a:solidFill>
                  <a:srgbClr val="F9FAFD"/>
                </a:solidFill>
                <a:latin typeface="Glacial Indifference" panose="020B0604020202020204" charset="0"/>
              </a:rPr>
              <a:t>Défense et illustration de la langue française</a:t>
            </a:r>
            <a:r>
              <a:rPr lang="fr-FR" sz="3600" dirty="0">
                <a:solidFill>
                  <a:srgbClr val="F9FAFD"/>
                </a:solidFill>
                <a:latin typeface="Glacial Indifference" panose="020B0604020202020204" charset="0"/>
              </a:rPr>
              <a:t> de Joachim Du Bellay</a:t>
            </a:r>
          </a:p>
          <a:p>
            <a:pPr marL="571500" lvl="0" indent="-571500" algn="just">
              <a:spcBef>
                <a:spcPct val="0"/>
              </a:spcBef>
              <a:spcAft>
                <a:spcPts val="1800"/>
              </a:spcAft>
              <a:buFont typeface="Arial" panose="020B0604020202020204" pitchFamily="34" charset="0"/>
              <a:buChar char="•"/>
            </a:pPr>
            <a:r>
              <a:rPr lang="fr-FR" sz="3600" u="sng" dirty="0">
                <a:solidFill>
                  <a:srgbClr val="F9FAFD"/>
                </a:solidFill>
                <a:latin typeface="Glacial Indifference" panose="020B0604020202020204" charset="0"/>
              </a:rPr>
              <a:t>premières réflexions sur la langue française de la part des grammairiens</a:t>
            </a:r>
            <a:r>
              <a:rPr lang="fr-FR" sz="3600" dirty="0">
                <a:solidFill>
                  <a:srgbClr val="F9FAFD"/>
                </a:solidFill>
                <a:latin typeface="Glacial Indifference" panose="020B0604020202020204" charset="0"/>
              </a:rPr>
              <a:t> et </a:t>
            </a:r>
            <a:r>
              <a:rPr lang="fr-FR" sz="3600" u="sng" dirty="0">
                <a:solidFill>
                  <a:srgbClr val="F9FAFD"/>
                </a:solidFill>
                <a:latin typeface="Glacial Indifference" panose="020B0604020202020204" charset="0"/>
              </a:rPr>
              <a:t>parution des premiers dictionnaires</a:t>
            </a:r>
            <a:r>
              <a:rPr lang="fr-FR" sz="3600" dirty="0">
                <a:solidFill>
                  <a:srgbClr val="F9FAFD"/>
                </a:solidFill>
                <a:latin typeface="Glacial Indifference" panose="020B0604020202020204" charset="0"/>
              </a:rPr>
              <a:t> </a:t>
            </a:r>
          </a:p>
          <a:p>
            <a:pPr lvl="0" algn="just">
              <a:spcBef>
                <a:spcPct val="0"/>
              </a:spcBef>
              <a:spcAft>
                <a:spcPts val="1800"/>
              </a:spcAft>
            </a:pPr>
            <a:r>
              <a:rPr lang="fr-FR" sz="3600" dirty="0">
                <a:solidFill>
                  <a:srgbClr val="F9FAFD"/>
                </a:solidFill>
                <a:latin typeface="Glacial Indifference" panose="020B0604020202020204" charset="0"/>
              </a:rPr>
              <a:t>	↓ </a:t>
            </a:r>
          </a:p>
          <a:p>
            <a:pPr lvl="0" algn="just">
              <a:spcBef>
                <a:spcPct val="0"/>
              </a:spcBef>
              <a:spcAft>
                <a:spcPts val="1800"/>
              </a:spcAft>
            </a:pPr>
            <a:r>
              <a:rPr lang="fr-FR" sz="3600" dirty="0">
                <a:solidFill>
                  <a:srgbClr val="F9FAFD"/>
                </a:solidFill>
                <a:latin typeface="Glacial Indifference" panose="020B0604020202020204" charset="0"/>
              </a:rPr>
              <a:t>objectif de fixer les règles de la langue française qui s’affirmait comme la langue du pouvoir (langue savante, de la science, juridique, littéraire, etc.), mais aussi de décrire et de mieux comprendre cette langue.</a:t>
            </a:r>
          </a:p>
        </p:txBody>
      </p:sp>
      <p:sp>
        <p:nvSpPr>
          <p:cNvPr id="4" name="TextBox 2">
            <a:extLst>
              <a:ext uri="{FF2B5EF4-FFF2-40B4-BE49-F238E27FC236}">
                <a16:creationId xmlns:a16="http://schemas.microsoft.com/office/drawing/2014/main" id="{FD812D0B-3AFD-8DCA-6D31-1E309F847EB2}"/>
              </a:ext>
            </a:extLst>
          </p:cNvPr>
          <p:cNvSpPr txBox="1"/>
          <p:nvPr/>
        </p:nvSpPr>
        <p:spPr>
          <a:xfrm>
            <a:off x="609600" y="8001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57096081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762000" y="1943100"/>
            <a:ext cx="16535400" cy="7657481"/>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En quoi consiste et à quoi vise l’écriture inclusive ?</a:t>
            </a:r>
          </a:p>
          <a:p>
            <a:pPr marL="0" lvl="1" algn="just">
              <a:lnSpc>
                <a:spcPct val="110000"/>
              </a:lnSpc>
              <a:spcBef>
                <a:spcPct val="0"/>
              </a:spcBef>
              <a:defRPr/>
            </a:pPr>
            <a:r>
              <a:rPr lang="fr-FR" sz="3400" dirty="0">
                <a:solidFill>
                  <a:schemeClr val="bg1"/>
                </a:solidFill>
                <a:latin typeface="Glacial Indifference" panose="020B0604020202020204" charset="0"/>
              </a:rPr>
              <a:t>3) « </a:t>
            </a:r>
            <a:r>
              <a:rPr lang="fr-FR" sz="3400" u="sng" dirty="0">
                <a:solidFill>
                  <a:schemeClr val="bg1"/>
                </a:solidFill>
                <a:latin typeface="Glacial Indifference" panose="020B0604020202020204" charset="0"/>
              </a:rPr>
              <a:t>Accorder l'adjectif avec le sujet le plus proche, et non au masculin</a:t>
            </a:r>
            <a:r>
              <a:rPr lang="fr-FR" sz="3400" dirty="0">
                <a:solidFill>
                  <a:schemeClr val="bg1"/>
                </a:solidFill>
                <a:latin typeface="Glacial Indifference" panose="020B0604020202020204" charset="0"/>
              </a:rPr>
              <a:t> : "le masculin l'emporte sur le féminin" est la règle au pluriel dès qu'un groupe comprend au moins un homme. Les défenseurs de l'écriture inclusive souhaitent y mettre fin par l'accord de proximité, qui s'attache au sujet le plus proche. On dira ainsi "les villages et les villes sont belles" ou "les pays et régions étrangères". </a:t>
            </a:r>
          </a:p>
          <a:p>
            <a:pPr marL="0" lvl="1" algn="just">
              <a:lnSpc>
                <a:spcPct val="110000"/>
              </a:lnSpc>
              <a:spcBef>
                <a:spcPct val="0"/>
              </a:spcBef>
              <a:spcAft>
                <a:spcPts val="2400"/>
              </a:spcAft>
              <a:defRPr/>
            </a:pPr>
            <a:r>
              <a:rPr lang="fr-FR" sz="3400" dirty="0">
                <a:solidFill>
                  <a:schemeClr val="bg1"/>
                </a:solidFill>
                <a:latin typeface="Glacial Indifference" panose="020B0604020202020204" charset="0"/>
              </a:rPr>
              <a:t>A noter que la règle actuelle n'a pas toujours existé, comme le rappelle […] Eliane Viennot, professeur de l'Université de Saint-Etienne et promotrice de l'écriture inclusive : "Elle a été mise au point au 17</a:t>
            </a:r>
            <a:r>
              <a:rPr lang="fr-FR" sz="3400" baseline="30000" dirty="0">
                <a:solidFill>
                  <a:schemeClr val="bg1"/>
                </a:solidFill>
                <a:latin typeface="Glacial Indifference" panose="020B0604020202020204" charset="0"/>
              </a:rPr>
              <a:t>ème</a:t>
            </a:r>
            <a:r>
              <a:rPr lang="fr-FR" sz="3400" dirty="0">
                <a:solidFill>
                  <a:schemeClr val="bg1"/>
                </a:solidFill>
                <a:latin typeface="Glacial Indifference" panose="020B0604020202020204" charset="0"/>
              </a:rPr>
              <a:t> siècle. D'ailleurs, à cette époque-là, on ne disait pas exactement cette formule, mais 'le genre le plus noble s'impose lorsque les deux genres sont en présence'. Ça veut tout dire." ».</a:t>
            </a:r>
          </a:p>
          <a:p>
            <a:pPr marL="0" lvl="1" algn="r">
              <a:spcBef>
                <a:spcPct val="0"/>
              </a:spcBef>
              <a:spcAft>
                <a:spcPts val="2400"/>
              </a:spcAft>
              <a:defRPr/>
            </a:pPr>
            <a:r>
              <a:rPr lang="fr-FR" sz="2600" dirty="0">
                <a:solidFill>
                  <a:schemeClr val="bg1"/>
                </a:solidFill>
                <a:latin typeface="Glacial Indifference" panose="020B0604020202020204" charset="0"/>
              </a:rPr>
              <a:t>De Briant, « Qu’est-ce que l’écriture inclusive », dans </a:t>
            </a:r>
            <a:r>
              <a:rPr lang="fr-FR" sz="2600" i="1" dirty="0">
                <a:solidFill>
                  <a:schemeClr val="bg1"/>
                </a:solidFill>
                <a:latin typeface="Glacial Indifference" panose="020B0604020202020204" charset="0"/>
              </a:rPr>
              <a:t>Le journal du dimanche</a:t>
            </a:r>
            <a:r>
              <a:rPr lang="fr-FR" sz="2600" dirty="0">
                <a:solidFill>
                  <a:schemeClr val="bg1"/>
                </a:solidFill>
                <a:latin typeface="Glacial Indifference" panose="020B0604020202020204" charset="0"/>
              </a:rPr>
              <a:t>, le 19 février 2021.</a:t>
            </a:r>
            <a:endParaRPr lang="fr-FR" sz="260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2390251E-06FD-19D4-19DE-EB58712B5635}"/>
              </a:ext>
            </a:extLst>
          </p:cNvPr>
          <p:cNvSpPr txBox="1"/>
          <p:nvPr/>
        </p:nvSpPr>
        <p:spPr>
          <a:xfrm>
            <a:off x="7239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40688691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743349"/>
            <a:ext cx="16535400" cy="4004173"/>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En quoi consiste et à quoi vise l’écriture inclusive ?</a:t>
            </a:r>
          </a:p>
          <a:p>
            <a:pPr marL="0" lvl="1" algn="just">
              <a:lnSpc>
                <a:spcPct val="110000"/>
              </a:lnSpc>
              <a:spcBef>
                <a:spcPct val="0"/>
              </a:spcBef>
              <a:spcAft>
                <a:spcPts val="2400"/>
              </a:spcAft>
              <a:defRPr/>
            </a:pPr>
            <a:r>
              <a:rPr lang="fr-FR" sz="3400" dirty="0">
                <a:solidFill>
                  <a:schemeClr val="bg1"/>
                </a:solidFill>
                <a:latin typeface="Glacial Indifference" panose="020B0604020202020204" charset="0"/>
              </a:rPr>
              <a:t>4) « </a:t>
            </a:r>
            <a:r>
              <a:rPr lang="fr-FR" sz="3400" u="sng" dirty="0">
                <a:solidFill>
                  <a:schemeClr val="bg1"/>
                </a:solidFill>
                <a:latin typeface="Glacial Indifference" panose="020B0604020202020204" charset="0"/>
              </a:rPr>
              <a:t>Éviter les termes génériques comme "droits de l'Homme"</a:t>
            </a:r>
            <a:r>
              <a:rPr lang="fr-FR" sz="3400" dirty="0">
                <a:solidFill>
                  <a:schemeClr val="bg1"/>
                </a:solidFill>
                <a:latin typeface="Glacial Indifference" panose="020B0604020202020204" charset="0"/>
              </a:rPr>
              <a:t> : l'écriture inclusive proscrit enfin les antonomases du nom commun, c'est-à-dire tous les noms commençant à l'écrit par une majuscule. On parlera ainsi de "droits humains" ou de "droits de la personne humaine" plutôt que de "droits de l'Homme" ».</a:t>
            </a:r>
          </a:p>
          <a:p>
            <a:pPr marL="0" lvl="1" algn="r">
              <a:spcBef>
                <a:spcPct val="0"/>
              </a:spcBef>
              <a:spcAft>
                <a:spcPts val="2400"/>
              </a:spcAft>
              <a:defRPr/>
            </a:pPr>
            <a:r>
              <a:rPr lang="fr-FR" sz="2600" dirty="0">
                <a:solidFill>
                  <a:schemeClr val="bg1"/>
                </a:solidFill>
                <a:latin typeface="Glacial Indifference" panose="020B0604020202020204" charset="0"/>
              </a:rPr>
              <a:t>De Briant, « Qu’est-ce que l’écriture inclusive », dans </a:t>
            </a:r>
            <a:r>
              <a:rPr lang="fr-FR" sz="2600" i="1" dirty="0">
                <a:solidFill>
                  <a:schemeClr val="bg1"/>
                </a:solidFill>
                <a:latin typeface="Glacial Indifference" panose="020B0604020202020204" charset="0"/>
              </a:rPr>
              <a:t>Le journal du dimanche</a:t>
            </a:r>
            <a:r>
              <a:rPr lang="fr-FR" sz="2600" dirty="0">
                <a:solidFill>
                  <a:schemeClr val="bg1"/>
                </a:solidFill>
                <a:latin typeface="Glacial Indifference" panose="020B0604020202020204" charset="0"/>
              </a:rPr>
              <a:t>, le 19 février 2021.</a:t>
            </a:r>
            <a:endParaRPr lang="fr-FR" sz="260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389F1A58-3E4E-B7C9-C7C1-05872349BAAB}"/>
              </a:ext>
            </a:extLst>
          </p:cNvPr>
          <p:cNvSpPr txBox="1"/>
          <p:nvPr/>
        </p:nvSpPr>
        <p:spPr>
          <a:xfrm>
            <a:off x="762000" y="1043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324539217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496889"/>
            <a:ext cx="16535400" cy="5202450"/>
          </a:xfrm>
          <a:prstGeom prst="rect">
            <a:avLst/>
          </a:prstGeom>
        </p:spPr>
        <p:txBody>
          <a:bodyPr wrap="square" lIns="0" tIns="0" rIns="0" bIns="0" rtlCol="0" anchor="t">
            <a:spAutoFit/>
          </a:bodyPr>
          <a:lstStyle/>
          <a:p>
            <a:pPr marL="514350" lvl="1" indent="-514350" algn="just">
              <a:lnSpc>
                <a:spcPct val="110000"/>
              </a:lnSpc>
              <a:spcBef>
                <a:spcPct val="0"/>
              </a:spcBef>
              <a:spcAft>
                <a:spcPts val="1800"/>
              </a:spcAft>
              <a:buFont typeface="+mj-lt"/>
              <a:buAutoNum type="arabicPeriod"/>
              <a:defRPr/>
            </a:pPr>
            <a:r>
              <a:rPr lang="fr-FR" sz="3500" u="sng" dirty="0">
                <a:solidFill>
                  <a:srgbClr val="F9FAFD"/>
                </a:solidFill>
                <a:latin typeface="Glacial Indifference" panose="020B0604020202020204" charset="0"/>
              </a:rPr>
              <a:t>Règle "traditionnelle"</a:t>
            </a:r>
            <a:r>
              <a:rPr lang="fr-FR" sz="3500" dirty="0">
                <a:solidFill>
                  <a:srgbClr val="F9FAFD"/>
                </a:solidFill>
                <a:latin typeface="Glacial Indifference" panose="020B0604020202020204" charset="0"/>
              </a:rPr>
              <a:t>, selon laquelle le masculin l’emporte sur le féminin :</a:t>
            </a:r>
          </a:p>
          <a:p>
            <a:pPr marL="0" lvl="1" algn="just">
              <a:lnSpc>
                <a:spcPct val="110000"/>
              </a:lnSpc>
              <a:spcBef>
                <a:spcPct val="0"/>
              </a:spcBef>
              <a:defRPr/>
            </a:pPr>
            <a:r>
              <a:rPr lang="fr-FR" sz="3500" i="1" dirty="0">
                <a:solidFill>
                  <a:srgbClr val="F9FAFD"/>
                </a:solidFill>
                <a:latin typeface="Glacial Indifference" panose="020B0604020202020204" charset="0"/>
              </a:rPr>
              <a:t>Les étudiants et les étudiantes sont studieux</a:t>
            </a:r>
            <a:endParaRPr lang="fr-FR" sz="2800" dirty="0">
              <a:solidFill>
                <a:srgbClr val="F9FAFD"/>
              </a:solidFill>
              <a:latin typeface="Glacial Indifference" panose="020B0604020202020204" charset="0"/>
            </a:endParaRPr>
          </a:p>
          <a:p>
            <a:pPr marL="0" lvl="1" algn="just">
              <a:lnSpc>
                <a:spcPct val="110000"/>
              </a:lnSpc>
              <a:spcBef>
                <a:spcPct val="0"/>
              </a:spcBef>
              <a:defRPr/>
            </a:pPr>
            <a:endParaRPr lang="fr-FR" sz="40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2. </a:t>
            </a:r>
            <a:r>
              <a:rPr lang="fr-FR" sz="3500" u="sng" dirty="0">
                <a:solidFill>
                  <a:srgbClr val="F9FAFD"/>
                </a:solidFill>
                <a:latin typeface="Glacial Indifference" panose="020B0604020202020204" charset="0"/>
              </a:rPr>
              <a:t>Règle de la proximité</a:t>
            </a:r>
            <a:r>
              <a:rPr lang="fr-FR" sz="3500" dirty="0">
                <a:solidFill>
                  <a:srgbClr val="F9FAFD"/>
                </a:solidFill>
                <a:latin typeface="Glacial Indifference" panose="020B0604020202020204" charset="0"/>
              </a:rPr>
              <a:t> (souhaitée pour l’écriture inclusive)</a:t>
            </a:r>
          </a:p>
          <a:p>
            <a:pPr marL="0" lvl="1" algn="just">
              <a:lnSpc>
                <a:spcPct val="110000"/>
              </a:lnSpc>
              <a:spcBef>
                <a:spcPct val="0"/>
              </a:spcBef>
              <a:defRPr/>
            </a:pPr>
            <a:r>
              <a:rPr lang="fr-FR" sz="3500" i="1" dirty="0">
                <a:solidFill>
                  <a:srgbClr val="F9FAFD"/>
                </a:solidFill>
                <a:latin typeface="Glacial Indifference" panose="020B0604020202020204" charset="0"/>
              </a:rPr>
              <a:t>Les étudiants et les étudiantes sont studieuses</a:t>
            </a:r>
          </a:p>
          <a:p>
            <a:pPr marL="0" lvl="1" algn="just">
              <a:lnSpc>
                <a:spcPct val="110000"/>
              </a:lnSpc>
              <a:spcBef>
                <a:spcPct val="0"/>
              </a:spcBef>
              <a:defRPr/>
            </a:pPr>
            <a:r>
              <a:rPr lang="fr-FR" sz="3500" i="1" dirty="0">
                <a:solidFill>
                  <a:srgbClr val="F9FAFD"/>
                </a:solidFill>
                <a:latin typeface="Glacial Indifference" panose="020B0604020202020204" charset="0"/>
              </a:rPr>
              <a:t>Les étudiantes et les étudiants sont studieux</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200" dirty="0">
                <a:solidFill>
                  <a:srgbClr val="F9FAFD"/>
                </a:solidFill>
                <a:latin typeface="Glacial Indifference" panose="020B0604020202020204" charset="0"/>
              </a:rPr>
              <a:t>En 1691, le dramaturge et poète Jean Racine écrivait : </a:t>
            </a:r>
            <a:r>
              <a:rPr lang="fr-FR" sz="3200" i="1" dirty="0">
                <a:solidFill>
                  <a:srgbClr val="F9FAFD"/>
                </a:solidFill>
                <a:latin typeface="Glacial Indifference" panose="020B0604020202020204" charset="0"/>
              </a:rPr>
              <a:t>Ces trois jours et ces trois nuits entières</a:t>
            </a:r>
            <a:r>
              <a:rPr lang="fr-FR" sz="3200" dirty="0">
                <a:solidFill>
                  <a:srgbClr val="F9FAFD"/>
                </a:solidFill>
                <a:latin typeface="Glacial Indifference" panose="020B0604020202020204" charset="0"/>
              </a:rPr>
              <a:t>. </a:t>
            </a:r>
            <a:endParaRPr lang="fr-FR" sz="350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5AC3DD83-AE7B-F7AC-7EC5-629210FD972B}"/>
              </a:ext>
            </a:extLst>
          </p:cNvPr>
          <p:cNvSpPr txBox="1"/>
          <p:nvPr/>
        </p:nvSpPr>
        <p:spPr>
          <a:xfrm>
            <a:off x="7620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Digression sur la grammaire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36241510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585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Digression sur la grammaire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071074"/>
            <a:ext cx="16535400" cy="7568226"/>
          </a:xfrm>
          <a:prstGeom prst="rect">
            <a:avLst/>
          </a:prstGeom>
        </p:spPr>
        <p:txBody>
          <a:bodyPr wrap="square" lIns="0" tIns="0" rIns="0" bIns="0" rtlCol="0" anchor="t">
            <a:spAutoFit/>
          </a:bodyPr>
          <a:lstStyle/>
          <a:p>
            <a:pPr marL="0" lvl="1" algn="just">
              <a:lnSpc>
                <a:spcPct val="110000"/>
              </a:lnSpc>
              <a:spcBef>
                <a:spcPct val="0"/>
              </a:spcBef>
              <a:defRPr/>
            </a:pPr>
            <a:r>
              <a:rPr lang="fr-FR" sz="3400" dirty="0">
                <a:solidFill>
                  <a:srgbClr val="F9FAFD"/>
                </a:solidFill>
                <a:latin typeface="Glacial Indifference" panose="020B0604020202020204" charset="0"/>
              </a:rPr>
              <a:t>La règle de proximité consiste à accorder le genre et le nombre de l'adjectif avec celui du plus proche des noms qu'il qualifie, et le verbe avec le plus proche de ses sujets. Si l’on suit cette règle, le féminin et le singulier peuvent donc l'emporter sur le masculin et le pluriel. </a:t>
            </a:r>
          </a:p>
          <a:p>
            <a:pPr marL="0" lvl="1" algn="just">
              <a:lnSpc>
                <a:spcPct val="110000"/>
              </a:lnSpc>
              <a:spcBef>
                <a:spcPct val="0"/>
              </a:spcBef>
              <a:defRPr/>
            </a:pPr>
            <a:r>
              <a:rPr lang="fr-FR" sz="3400" dirty="0">
                <a:solidFill>
                  <a:srgbClr val="F9FAFD"/>
                </a:solidFill>
                <a:latin typeface="Glacial Indifference" panose="020B0604020202020204" charset="0"/>
              </a:rPr>
              <a:t>En vrai, la règle de proximité existait déjà en ancien français (tout comme en grec ancien et en latin). Au XVII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en revanche, le masculin commence à s'imposer, en raison des réformes des grammairiens et lexicographes, après une longue période de réflexion sur le rôle des femmes et des hommes dans la société́, et surtout dans le domaine politique. </a:t>
            </a:r>
          </a:p>
          <a:p>
            <a:pPr marL="0" lvl="1" algn="just">
              <a:lnSpc>
                <a:spcPct val="110000"/>
              </a:lnSpc>
              <a:spcBef>
                <a:spcPct val="0"/>
              </a:spcBef>
              <a:spcAft>
                <a:spcPts val="1800"/>
              </a:spcAft>
              <a:defRPr/>
            </a:pPr>
            <a:r>
              <a:rPr lang="fr-FR" sz="3400" dirty="0">
                <a:solidFill>
                  <a:srgbClr val="F9FAFD"/>
                </a:solidFill>
                <a:latin typeface="Glacial Indifference" panose="020B0604020202020204" charset="0"/>
              </a:rPr>
              <a:t>Au XVIII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le masculin s’impose définitivement car, comme l’affirme le grammairien Beauzée en 1767, « le genre masculin est réputé plus noble que le féminin à cause de la supériorité du mâle sur la femelle ».</a:t>
            </a:r>
          </a:p>
          <a:p>
            <a:pPr marL="0" marR="0" lvl="1" indent="0" algn="r" defTabSz="914400" rtl="0" eaLnBrk="1" fontAlgn="auto" latinLnBrk="0" hangingPunct="1">
              <a:lnSpc>
                <a:spcPct val="100000"/>
              </a:lnSpc>
              <a:spcBef>
                <a:spcPct val="0"/>
              </a:spcBef>
              <a:spcAft>
                <a:spcPts val="60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HCE,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GUIDE pour une communication publique sans stéréotype de sexe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 2015</a:t>
            </a:r>
          </a:p>
        </p:txBody>
      </p:sp>
    </p:spTree>
    <p:extLst>
      <p:ext uri="{BB962C8B-B14F-4D97-AF65-F5344CB8AC3E}">
        <p14:creationId xmlns:p14="http://schemas.microsoft.com/office/powerpoint/2010/main" val="153327581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171700"/>
            <a:ext cx="16535400" cy="7318927"/>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Le débat sur l'écriture inclusive en France </a:t>
            </a:r>
          </a:p>
          <a:p>
            <a:pPr marL="0" lvl="1" algn="just">
              <a:lnSpc>
                <a:spcPct val="110000"/>
              </a:lnSpc>
              <a:spcBef>
                <a:spcPct val="0"/>
              </a:spcBef>
              <a:defRPr/>
            </a:pPr>
            <a:r>
              <a:rPr lang="fr-FR" sz="3400" dirty="0">
                <a:solidFill>
                  <a:schemeClr val="bg1"/>
                </a:solidFill>
                <a:latin typeface="Glacial Indifference" panose="020B0604020202020204" charset="0"/>
              </a:rPr>
              <a:t>« Le débat sur l'écriture inclusive a surgi en France en octobre </a:t>
            </a:r>
            <a:r>
              <a:rPr lang="fr-FR" sz="3400" u="sng" dirty="0">
                <a:solidFill>
                  <a:schemeClr val="bg1"/>
                </a:solidFill>
                <a:latin typeface="Glacial Indifference" panose="020B0604020202020204" charset="0"/>
              </a:rPr>
              <a:t>2017</a:t>
            </a:r>
            <a:r>
              <a:rPr lang="fr-FR" sz="3400" dirty="0">
                <a:solidFill>
                  <a:schemeClr val="bg1"/>
                </a:solidFill>
                <a:latin typeface="Glacial Indifference" panose="020B0604020202020204" charset="0"/>
              </a:rPr>
              <a:t>, après la </a:t>
            </a:r>
            <a:r>
              <a:rPr lang="fr-FR" sz="3400" u="sng" dirty="0">
                <a:solidFill>
                  <a:schemeClr val="bg1"/>
                </a:solidFill>
                <a:latin typeface="Glacial Indifference" panose="020B0604020202020204" charset="0"/>
              </a:rPr>
              <a:t>parution d'un manuel d'histoire-géographie à destination des CE2</a:t>
            </a:r>
            <a:r>
              <a:rPr lang="fr-FR" sz="3400" baseline="30000" dirty="0">
                <a:solidFill>
                  <a:schemeClr val="bg1"/>
                </a:solidFill>
                <a:latin typeface="Glacial Indifference" panose="020B0604020202020204" charset="0"/>
              </a:rPr>
              <a:t>*</a:t>
            </a:r>
            <a:r>
              <a:rPr lang="fr-FR" sz="3400" dirty="0">
                <a:solidFill>
                  <a:schemeClr val="bg1"/>
                </a:solidFill>
                <a:latin typeface="Glacial Indifference" panose="020B0604020202020204" charset="0"/>
              </a:rPr>
              <a:t>, qui mettait en avant des femmes parmi ses </a:t>
            </a:r>
            <a:r>
              <a:rPr lang="fr-FR" sz="3400" u="sng" dirty="0">
                <a:solidFill>
                  <a:schemeClr val="bg1"/>
                </a:solidFill>
                <a:latin typeface="Glacial Indifference" panose="020B0604020202020204" charset="0"/>
              </a:rPr>
              <a:t>exemples</a:t>
            </a:r>
            <a:r>
              <a:rPr lang="fr-FR" sz="3400" dirty="0">
                <a:solidFill>
                  <a:schemeClr val="bg1"/>
                </a:solidFill>
                <a:latin typeface="Glacial Indifference" panose="020B0604020202020204" charset="0"/>
              </a:rPr>
              <a:t> mais </a:t>
            </a:r>
            <a:r>
              <a:rPr lang="fr-FR" sz="3400" u="sng" dirty="0">
                <a:solidFill>
                  <a:schemeClr val="bg1"/>
                </a:solidFill>
                <a:latin typeface="Glacial Indifference" panose="020B0604020202020204" charset="0"/>
              </a:rPr>
              <a:t>féminisait aussi métiers et syntaxe, en utilisant le point médian</a:t>
            </a:r>
            <a:r>
              <a:rPr lang="fr-FR" sz="3400" dirty="0">
                <a:solidFill>
                  <a:schemeClr val="bg1"/>
                </a:solidFill>
                <a:latin typeface="Glacial Indifference" panose="020B0604020202020204" charset="0"/>
              </a:rPr>
              <a:t>. </a:t>
            </a:r>
          </a:p>
          <a:p>
            <a:pPr marL="0" lvl="1" algn="just">
              <a:lnSpc>
                <a:spcPct val="110000"/>
              </a:lnSpc>
              <a:spcBef>
                <a:spcPct val="0"/>
              </a:spcBef>
              <a:spcAft>
                <a:spcPts val="3000"/>
              </a:spcAft>
              <a:defRPr/>
            </a:pPr>
            <a:r>
              <a:rPr lang="fr-FR" sz="3400" dirty="0">
                <a:solidFill>
                  <a:schemeClr val="bg1"/>
                </a:solidFill>
                <a:latin typeface="Glacial Indifference" panose="020B0604020202020204" charset="0"/>
              </a:rPr>
              <a:t>Son auteure, </a:t>
            </a:r>
            <a:r>
              <a:rPr lang="fr-FR" sz="3400" u="sng" dirty="0">
                <a:solidFill>
                  <a:schemeClr val="bg1"/>
                </a:solidFill>
                <a:latin typeface="Glacial Indifference" panose="020B0604020202020204" charset="0"/>
              </a:rPr>
              <a:t>Sophie Le Callennec</a:t>
            </a:r>
            <a:r>
              <a:rPr lang="fr-FR" sz="3400" dirty="0">
                <a:solidFill>
                  <a:schemeClr val="bg1"/>
                </a:solidFill>
                <a:latin typeface="Glacial Indifference" panose="020B0604020202020204" charset="0"/>
              </a:rPr>
              <a:t> [professeure d’histoire et géographie], a rappelé qu'elle s'appuyait sur les recommandations du Haut Conseil à l'égalité entre les femmes et les hommes, qui dès 2015, publiait un Guide pratique pour une communication publique sans stéréotype de sexe , dont l'écriture inclusive ».</a:t>
            </a:r>
          </a:p>
          <a:p>
            <a:pPr marL="0" lvl="1" algn="just">
              <a:lnSpc>
                <a:spcPct val="110000"/>
              </a:lnSpc>
              <a:spcBef>
                <a:spcPct val="0"/>
              </a:spcBef>
              <a:spcAft>
                <a:spcPts val="3000"/>
              </a:spcAft>
              <a:defRPr/>
            </a:pPr>
            <a:r>
              <a:rPr lang="fr-FR" sz="3400" dirty="0">
                <a:solidFill>
                  <a:schemeClr val="bg1"/>
                </a:solidFill>
                <a:latin typeface="Glacial Indifference" panose="020B0604020202020204" charset="0"/>
              </a:rPr>
              <a:t>* CE2 = Cours élémentaire 2</a:t>
            </a:r>
            <a:r>
              <a:rPr lang="fr-FR" sz="3400" baseline="30000" dirty="0">
                <a:solidFill>
                  <a:schemeClr val="bg1"/>
                </a:solidFill>
                <a:latin typeface="Glacial Indifference" panose="020B0604020202020204" charset="0"/>
              </a:rPr>
              <a:t>ème</a:t>
            </a:r>
            <a:r>
              <a:rPr lang="fr-FR" sz="3400" dirty="0">
                <a:solidFill>
                  <a:schemeClr val="bg1"/>
                </a:solidFill>
                <a:latin typeface="Glacial Indifference" panose="020B0604020202020204" charset="0"/>
              </a:rPr>
              <a:t> année</a:t>
            </a:r>
          </a:p>
          <a:p>
            <a:pPr marL="0" lvl="1" algn="r">
              <a:spcBef>
                <a:spcPct val="0"/>
              </a:spcBef>
              <a:spcAft>
                <a:spcPts val="3000"/>
              </a:spcAft>
              <a:defRPr/>
            </a:pPr>
            <a:r>
              <a:rPr lang="fr-FR" sz="2800" dirty="0">
                <a:solidFill>
                  <a:schemeClr val="bg1"/>
                </a:solidFill>
                <a:latin typeface="Glacial Indifference" panose="020B0604020202020204" charset="0"/>
              </a:rPr>
              <a:t>Louis de Briant, « Qu’est-ce que l’écriture inclusive », dans </a:t>
            </a:r>
            <a:r>
              <a:rPr lang="fr-FR" sz="2800" i="1" dirty="0">
                <a:solidFill>
                  <a:schemeClr val="bg1"/>
                </a:solidFill>
                <a:latin typeface="Glacial Indifference" panose="020B0604020202020204" charset="0"/>
              </a:rPr>
              <a:t>Le journal du dimanche</a:t>
            </a:r>
            <a:r>
              <a:rPr lang="fr-FR" sz="2800" dirty="0">
                <a:solidFill>
                  <a:schemeClr val="bg1"/>
                </a:solidFill>
                <a:latin typeface="Glacial Indifference" panose="020B0604020202020204" charset="0"/>
              </a:rPr>
              <a:t>, le 19 février 2021.</a:t>
            </a:r>
            <a:endParaRPr lang="fr-FR" sz="2800" dirty="0">
              <a:solidFill>
                <a:srgbClr val="F9FAFD"/>
              </a:solidFill>
              <a:latin typeface="Glacial Indifference" panose="020B0604020202020204" charset="0"/>
            </a:endParaRPr>
          </a:p>
        </p:txBody>
      </p:sp>
      <p:sp>
        <p:nvSpPr>
          <p:cNvPr id="6" name="TextBox 2">
            <a:extLst>
              <a:ext uri="{FF2B5EF4-FFF2-40B4-BE49-F238E27FC236}">
                <a16:creationId xmlns:a16="http://schemas.microsoft.com/office/drawing/2014/main" id="{EB1A7804-1AEE-84C4-B479-14F390A164A4}"/>
              </a:ext>
            </a:extLst>
          </p:cNvPr>
          <p:cNvSpPr txBox="1"/>
          <p:nvPr/>
        </p:nvSpPr>
        <p:spPr>
          <a:xfrm>
            <a:off x="7620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320237513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324100"/>
            <a:ext cx="16764000" cy="6626429"/>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Le Manuel </a:t>
            </a:r>
            <a:r>
              <a:rPr lang="fr-FR" sz="3600" i="1" u="sng" dirty="0">
                <a:solidFill>
                  <a:srgbClr val="F9FAFD"/>
                </a:solidFill>
                <a:latin typeface="Glacial Indifference" panose="020B0604020202020204" charset="0"/>
              </a:rPr>
              <a:t>Questionner le monde</a:t>
            </a:r>
            <a:r>
              <a:rPr lang="fr-FR" sz="3600" u="sng" dirty="0">
                <a:solidFill>
                  <a:srgbClr val="F9FAFD"/>
                </a:solidFill>
                <a:latin typeface="Glacial Indifference" panose="020B0604020202020204" charset="0"/>
              </a:rPr>
              <a:t> et l’écriture inclusive</a:t>
            </a:r>
          </a:p>
          <a:p>
            <a:pPr marL="0" lvl="1" algn="just">
              <a:lnSpc>
                <a:spcPct val="110000"/>
              </a:lnSpc>
              <a:spcBef>
                <a:spcPct val="0"/>
              </a:spcBef>
              <a:defRPr/>
            </a:pPr>
            <a:r>
              <a:rPr lang="fr-FR" sz="3400" dirty="0">
                <a:solidFill>
                  <a:schemeClr val="bg1"/>
                </a:solidFill>
                <a:latin typeface="Glacial Indifference" panose="020B0604020202020204" charset="0"/>
              </a:rPr>
              <a:t>« Didactique, illustré, l’ouvrage explique avec clarté, à travers des définitions courtes, des questionnements et des exercices, les attendus du programme du CE2 : initiation à l’histoire, à la géographie et au monde du vivant.</a:t>
            </a:r>
          </a:p>
          <a:p>
            <a:pPr marL="0" lvl="1" algn="just">
              <a:lnSpc>
                <a:spcPct val="110000"/>
              </a:lnSpc>
              <a:spcBef>
                <a:spcPct val="0"/>
              </a:spcBef>
              <a:spcAft>
                <a:spcPts val="3000"/>
              </a:spcAft>
              <a:defRPr/>
            </a:pPr>
            <a:r>
              <a:rPr lang="fr-FR" sz="3400" dirty="0">
                <a:solidFill>
                  <a:schemeClr val="bg1"/>
                </a:solidFill>
                <a:latin typeface="Glacial Indifference" panose="020B0604020202020204" charset="0"/>
              </a:rPr>
              <a:t>Sophie Le Callennec le reconnaît, elle a pris soin de "respecter l’égalité de traitement entre les genres" </a:t>
            </a:r>
            <a:r>
              <a:rPr lang="fr-FR" sz="3400" u="sng" dirty="0">
                <a:solidFill>
                  <a:schemeClr val="bg1"/>
                </a:solidFill>
                <a:latin typeface="Glacial Indifference" panose="020B0604020202020204" charset="0"/>
              </a:rPr>
              <a:t>pour répondre à la volonté de l’éducation nationale de développer un "enseignement moral et civique" qui soit "non sexiste"</a:t>
            </a:r>
            <a:r>
              <a:rPr lang="fr-FR" sz="3400" dirty="0">
                <a:solidFill>
                  <a:schemeClr val="bg1"/>
                </a:solidFill>
                <a:latin typeface="Glacial Indifference" panose="020B0604020202020204" charset="0"/>
              </a:rPr>
              <a:t>. Elle a donc </a:t>
            </a:r>
            <a:r>
              <a:rPr lang="fr-FR" sz="3400" u="sng" dirty="0">
                <a:solidFill>
                  <a:schemeClr val="bg1"/>
                </a:solidFill>
                <a:latin typeface="Glacial Indifference" panose="020B0604020202020204" charset="0"/>
              </a:rPr>
              <a:t>"équilibré le nombre d’hommes et de femmes", écarté les "clichés sur les métiers masculins et féminins" et utilisé l’écriture inclusive</a:t>
            </a:r>
            <a:r>
              <a:rPr lang="fr-FR" sz="3400" dirty="0">
                <a:solidFill>
                  <a:schemeClr val="bg1"/>
                </a:solidFill>
                <a:latin typeface="Glacial Indifference" panose="020B0604020202020204" charset="0"/>
              </a:rPr>
              <a:t> ».</a:t>
            </a:r>
          </a:p>
          <a:p>
            <a:pPr marL="0" lvl="1" algn="r">
              <a:spcBef>
                <a:spcPct val="0"/>
              </a:spcBef>
              <a:spcAft>
                <a:spcPts val="3000"/>
              </a:spcAft>
              <a:defRPr/>
            </a:pPr>
            <a:r>
              <a:rPr lang="fr-FR" sz="2800" dirty="0">
                <a:solidFill>
                  <a:schemeClr val="bg1"/>
                </a:solidFill>
                <a:latin typeface="Glacial Indifference" panose="020B0604020202020204" charset="0"/>
              </a:rPr>
              <a:t>Frédéric Joignot, « Prêt.e.s. pour l’écriture inclusive ? », dans </a:t>
            </a:r>
            <a:r>
              <a:rPr lang="fr-FR" sz="2800" i="1" dirty="0">
                <a:solidFill>
                  <a:schemeClr val="bg1"/>
                </a:solidFill>
                <a:latin typeface="Glacial Indifference" panose="020B0604020202020204" charset="0"/>
              </a:rPr>
              <a:t>Le Monde</a:t>
            </a:r>
            <a:r>
              <a:rPr lang="fr-FR" sz="2800" dirty="0">
                <a:solidFill>
                  <a:schemeClr val="bg1"/>
                </a:solidFill>
                <a:latin typeface="Glacial Indifference" panose="020B0604020202020204" charset="0"/>
              </a:rPr>
              <a:t>, le 16 octobre 2017.</a:t>
            </a:r>
            <a:endParaRPr lang="fr-FR" sz="280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9068600E-B92F-EA83-CD64-1D2F71DCBADA}"/>
              </a:ext>
            </a:extLst>
          </p:cNvPr>
          <p:cNvSpPr txBox="1"/>
          <p:nvPr/>
        </p:nvSpPr>
        <p:spPr>
          <a:xfrm>
            <a:off x="7239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330492936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476500"/>
            <a:ext cx="16764000" cy="6498702"/>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Tribune du corps professoral face à la polémique</a:t>
            </a:r>
          </a:p>
          <a:p>
            <a:pPr marL="0" lvl="1" algn="just">
              <a:lnSpc>
                <a:spcPct val="110000"/>
              </a:lnSpc>
              <a:spcBef>
                <a:spcPct val="0"/>
              </a:spcBef>
              <a:spcAft>
                <a:spcPts val="600"/>
              </a:spcAft>
              <a:defRPr/>
            </a:pPr>
            <a:r>
              <a:rPr lang="fr-FR" sz="3500" dirty="0">
                <a:solidFill>
                  <a:schemeClr val="bg1"/>
                </a:solidFill>
                <a:latin typeface="Glacial Indifference" panose="020B0604020202020204" charset="0"/>
              </a:rPr>
              <a:t>« Nous n'enseignerons plus que "le masculin l'emporte sur le féminin" »</a:t>
            </a:r>
          </a:p>
          <a:p>
            <a:pPr marL="0" lvl="1" algn="just">
              <a:lnSpc>
                <a:spcPct val="110000"/>
              </a:lnSpc>
              <a:spcBef>
                <a:spcPct val="0"/>
              </a:spcBef>
              <a:spcAft>
                <a:spcPts val="600"/>
              </a:spcAft>
              <a:defRPr/>
            </a:pPr>
            <a:r>
              <a:rPr lang="fr-FR" sz="3500" dirty="0">
                <a:solidFill>
                  <a:schemeClr val="bg1"/>
                </a:solidFill>
                <a:latin typeface="Glacial Indifference" panose="020B0604020202020204" charset="0"/>
              </a:rPr>
              <a:t>	↓</a:t>
            </a:r>
          </a:p>
          <a:p>
            <a:pPr marL="0" lvl="1" algn="just">
              <a:lnSpc>
                <a:spcPct val="110000"/>
              </a:lnSpc>
              <a:spcBef>
                <a:spcPct val="0"/>
              </a:spcBef>
              <a:spcAft>
                <a:spcPts val="600"/>
              </a:spcAft>
              <a:defRPr/>
            </a:pPr>
            <a:r>
              <a:rPr lang="fr-FR" sz="3500" dirty="0">
                <a:solidFill>
                  <a:schemeClr val="bg1"/>
                </a:solidFill>
                <a:latin typeface="Glacial Indifference" panose="020B0604020202020204" charset="0"/>
              </a:rPr>
              <a:t>« </a:t>
            </a:r>
            <a:r>
              <a:rPr lang="fr-FR" sz="3500" u="sng" dirty="0">
                <a:solidFill>
                  <a:schemeClr val="bg1"/>
                </a:solidFill>
                <a:latin typeface="Glacial Indifference" panose="020B0604020202020204" charset="0"/>
              </a:rPr>
              <a:t>314 membres du corps professoral</a:t>
            </a:r>
            <a:r>
              <a:rPr lang="fr-FR" sz="3500" dirty="0">
                <a:solidFill>
                  <a:schemeClr val="bg1"/>
                </a:solidFill>
                <a:latin typeface="Glacial Indifference" panose="020B0604020202020204" charset="0"/>
              </a:rPr>
              <a:t> de tous niveaux et tous publics, enseignant la langue française […], </a:t>
            </a:r>
            <a:r>
              <a:rPr lang="fr-FR" sz="3500" u="sng" dirty="0">
                <a:solidFill>
                  <a:schemeClr val="bg1"/>
                </a:solidFill>
                <a:latin typeface="Glacial Indifference" panose="020B0604020202020204" charset="0"/>
              </a:rPr>
              <a:t>s'engagent à ne plus enseigner la règle de grammaire résumée par la formule "le masculin l'emporte sur le féminin"</a:t>
            </a:r>
            <a:r>
              <a:rPr lang="fr-FR" sz="3500" dirty="0">
                <a:solidFill>
                  <a:schemeClr val="bg1"/>
                </a:solidFill>
                <a:latin typeface="Glacial Indifference" panose="020B0604020202020204" charset="0"/>
              </a:rPr>
              <a:t> ».</a:t>
            </a:r>
          </a:p>
          <a:p>
            <a:pPr marL="0" lvl="1" algn="just">
              <a:lnSpc>
                <a:spcPct val="110000"/>
              </a:lnSpc>
              <a:spcBef>
                <a:spcPct val="0"/>
              </a:spcBef>
              <a:spcAft>
                <a:spcPts val="600"/>
              </a:spcAft>
              <a:defRPr/>
            </a:pPr>
            <a:r>
              <a:rPr lang="fr-FR" sz="3500" dirty="0">
                <a:solidFill>
                  <a:schemeClr val="bg1"/>
                </a:solidFill>
                <a:latin typeface="Glacial Indifference" panose="020B0604020202020204" charset="0"/>
              </a:rPr>
              <a:t>	↓</a:t>
            </a:r>
          </a:p>
          <a:p>
            <a:pPr marL="0" lvl="1" algn="just">
              <a:lnSpc>
                <a:spcPct val="110000"/>
              </a:lnSpc>
              <a:spcBef>
                <a:spcPct val="0"/>
              </a:spcBef>
              <a:spcAft>
                <a:spcPts val="600"/>
              </a:spcAft>
              <a:defRPr/>
            </a:pPr>
            <a:r>
              <a:rPr lang="fr-FR" sz="3200" dirty="0">
                <a:solidFill>
                  <a:schemeClr val="bg1"/>
                </a:solidFill>
                <a:latin typeface="Glacial Indifference" panose="020B0604020202020204" charset="0"/>
              </a:rPr>
              <a:t>À lire : </a:t>
            </a:r>
            <a:r>
              <a:rPr lang="fr-FR" sz="32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https://www.slate.fr/story/153492/manifeste-professeurs-professeures-enseignerons-plus-masculin-emporte-sur-le-feminin</a:t>
            </a:r>
            <a:r>
              <a:rPr lang="fr-FR" sz="3200" dirty="0">
                <a:solidFill>
                  <a:schemeClr val="bg1"/>
                </a:solidFill>
                <a:latin typeface="Glacial Indifference" panose="020B0604020202020204" charset="0"/>
              </a:rPr>
              <a:t> </a:t>
            </a:r>
          </a:p>
          <a:p>
            <a:pPr marL="0" lvl="1" algn="r">
              <a:spcBef>
                <a:spcPct val="0"/>
              </a:spcBef>
              <a:spcAft>
                <a:spcPts val="3000"/>
              </a:spcAft>
              <a:defRPr/>
            </a:pPr>
            <a:r>
              <a:rPr lang="fr-FR" sz="2800" i="1" dirty="0">
                <a:solidFill>
                  <a:schemeClr val="bg1"/>
                </a:solidFill>
                <a:latin typeface="Glacial Indifference" panose="020B0604020202020204" charset="0"/>
              </a:rPr>
              <a:t>Slate.fr</a:t>
            </a:r>
            <a:r>
              <a:rPr lang="fr-FR" sz="2800" dirty="0">
                <a:solidFill>
                  <a:schemeClr val="bg1"/>
                </a:solidFill>
                <a:latin typeface="Glacial Indifference" panose="020B0604020202020204" charset="0"/>
              </a:rPr>
              <a:t>, le 7 novembre 2017</a:t>
            </a:r>
            <a:endParaRPr lang="fr-FR" sz="2800"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AF244D36-06E9-5386-51B0-3BE8EFFCEA89}"/>
              </a:ext>
            </a:extLst>
          </p:cNvPr>
          <p:cNvSpPr txBox="1"/>
          <p:nvPr/>
        </p:nvSpPr>
        <p:spPr>
          <a:xfrm>
            <a:off x="6858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17067440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1881098"/>
            <a:ext cx="16764000" cy="7986802"/>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La réaction de l’Académie française</a:t>
            </a:r>
          </a:p>
          <a:p>
            <a:pPr marL="0" lvl="1" algn="just">
              <a:lnSpc>
                <a:spcPct val="110000"/>
              </a:lnSpc>
              <a:spcBef>
                <a:spcPct val="0"/>
              </a:spcBef>
              <a:spcAft>
                <a:spcPts val="600"/>
              </a:spcAft>
              <a:defRPr/>
            </a:pPr>
            <a:r>
              <a:rPr lang="fr-FR" sz="3400" dirty="0">
                <a:solidFill>
                  <a:schemeClr val="bg1"/>
                </a:solidFill>
                <a:latin typeface="Glacial Indifference" panose="020B0604020202020204" charset="0"/>
              </a:rPr>
              <a:t>Déclaration de l’Académie française sur l'écriture dite "inclusive", adoptée à l’unanimité de ses membres dans la séance du jeudi 26 octobre 2017</a:t>
            </a:r>
          </a:p>
          <a:p>
            <a:pPr marL="0" lvl="1" algn="just">
              <a:lnSpc>
                <a:spcPct val="110000"/>
              </a:lnSpc>
              <a:spcBef>
                <a:spcPct val="0"/>
              </a:spcBef>
              <a:spcAft>
                <a:spcPts val="600"/>
              </a:spcAft>
              <a:defRPr/>
            </a:pPr>
            <a:r>
              <a:rPr lang="fr-FR" sz="3400" dirty="0">
                <a:solidFill>
                  <a:schemeClr val="bg1"/>
                </a:solidFill>
                <a:latin typeface="Glacial Indifference" panose="020B0604020202020204" charset="0"/>
              </a:rPr>
              <a:t>	↓</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Prenant acte de la diffusion d’une "écriture inclusive" qui prétend s’imposer comme norme, </a:t>
            </a:r>
            <a:r>
              <a:rPr lang="fr-FR" sz="3400" u="sng" dirty="0">
                <a:solidFill>
                  <a:srgbClr val="F9FAFD"/>
                </a:solidFill>
                <a:latin typeface="Glacial Indifference" panose="020B0604020202020204" charset="0"/>
              </a:rPr>
              <a:t>l’Académie française élève à l’unanimité une solennelle mise en garde</a:t>
            </a:r>
            <a:r>
              <a:rPr lang="fr-FR" sz="3400" dirty="0">
                <a:solidFill>
                  <a:srgbClr val="F9FAFD"/>
                </a:solidFill>
                <a:latin typeface="Glacial Indifference" panose="020B0604020202020204" charset="0"/>
              </a:rPr>
              <a:t>. La </a:t>
            </a:r>
            <a:r>
              <a:rPr lang="fr-FR" sz="3400" u="sng" dirty="0">
                <a:solidFill>
                  <a:srgbClr val="F9FAFD"/>
                </a:solidFill>
                <a:latin typeface="Glacial Indifference" panose="020B0604020202020204" charset="0"/>
              </a:rPr>
              <a:t>multiplication des marques orthographiques et syntaxiques</a:t>
            </a:r>
            <a:r>
              <a:rPr lang="fr-FR" sz="3400" dirty="0">
                <a:solidFill>
                  <a:srgbClr val="F9FAFD"/>
                </a:solidFill>
                <a:latin typeface="Glacial Indifference" panose="020B0604020202020204" charset="0"/>
              </a:rPr>
              <a:t> qu’elle induit aboutit à une </a:t>
            </a:r>
            <a:r>
              <a:rPr lang="fr-FR" sz="3400" u="sng" dirty="0">
                <a:solidFill>
                  <a:srgbClr val="F9FAFD"/>
                </a:solidFill>
                <a:latin typeface="Glacial Indifference" panose="020B0604020202020204" charset="0"/>
              </a:rPr>
              <a:t>langue désunie</a:t>
            </a:r>
            <a:r>
              <a:rPr lang="fr-FR" sz="3400" dirty="0">
                <a:solidFill>
                  <a:srgbClr val="F9FAFD"/>
                </a:solidFill>
                <a:latin typeface="Glacial Indifference" panose="020B0604020202020204" charset="0"/>
              </a:rPr>
              <a:t>, disparate dans son expression, créant une </a:t>
            </a:r>
            <a:r>
              <a:rPr lang="fr-FR" sz="3400" u="sng" dirty="0">
                <a:solidFill>
                  <a:srgbClr val="F9FAFD"/>
                </a:solidFill>
                <a:latin typeface="Glacial Indifference" panose="020B0604020202020204" charset="0"/>
              </a:rPr>
              <a:t>confusion qui confine à l’illisibilité</a:t>
            </a:r>
            <a:r>
              <a:rPr lang="fr-FR" sz="3400" dirty="0">
                <a:solidFill>
                  <a:srgbClr val="F9FAFD"/>
                </a:solidFill>
                <a:latin typeface="Glacial Indifference" panose="020B0604020202020204" charset="0"/>
              </a:rPr>
              <a:t>. On voit mal quel est l’objectif poursuivi et comment il pourrait surmonter les </a:t>
            </a:r>
            <a:r>
              <a:rPr lang="fr-FR" sz="3400" u="sng" dirty="0">
                <a:solidFill>
                  <a:srgbClr val="F9FAFD"/>
                </a:solidFill>
                <a:latin typeface="Glacial Indifference" panose="020B0604020202020204" charset="0"/>
              </a:rPr>
              <a:t>obstacles pratiques</a:t>
            </a:r>
            <a:r>
              <a:rPr lang="fr-FR" sz="3400" dirty="0">
                <a:solidFill>
                  <a:srgbClr val="F9FAFD"/>
                </a:solidFill>
                <a:latin typeface="Glacial Indifference" panose="020B0604020202020204" charset="0"/>
              </a:rPr>
              <a:t> d’écriture, de lecture – visuelle ou à voix haute – et de prononciation. Cela alourdirait la tâche des pédagogues. Cela compliquerait plus encore celle des lecteurs ».</a:t>
            </a:r>
          </a:p>
          <a:p>
            <a:pPr marL="0" lvl="1" algn="r">
              <a:spcBef>
                <a:spcPct val="0"/>
              </a:spcBef>
              <a:spcAft>
                <a:spcPts val="600"/>
              </a:spcAft>
              <a:defRPr/>
            </a:pPr>
            <a:r>
              <a:rPr lang="fr-FR" sz="2800" dirty="0">
                <a:solidFill>
                  <a:srgbClr val="F9FAFD"/>
                </a:solidFill>
                <a:latin typeface="Glacial Indifference" panose="020B0604020202020204" charset="0"/>
              </a:rPr>
              <a:t>Site de l’Académie française</a:t>
            </a:r>
          </a:p>
        </p:txBody>
      </p:sp>
      <p:sp>
        <p:nvSpPr>
          <p:cNvPr id="4" name="TextBox 2">
            <a:extLst>
              <a:ext uri="{FF2B5EF4-FFF2-40B4-BE49-F238E27FC236}">
                <a16:creationId xmlns:a16="http://schemas.microsoft.com/office/drawing/2014/main" id="{8920FA8E-DDA0-E284-658E-2290785280AE}"/>
              </a:ext>
            </a:extLst>
          </p:cNvPr>
          <p:cNvSpPr txBox="1"/>
          <p:nvPr/>
        </p:nvSpPr>
        <p:spPr>
          <a:xfrm>
            <a:off x="7620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329579553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019300"/>
            <a:ext cx="16764000" cy="7457426"/>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L’Académie française et le langage inclusif</a:t>
            </a:r>
          </a:p>
          <a:p>
            <a:pPr marL="0" lvl="1" algn="just">
              <a:lnSpc>
                <a:spcPct val="110000"/>
              </a:lnSpc>
              <a:spcBef>
                <a:spcPct val="0"/>
              </a:spcBef>
              <a:defRPr/>
            </a:pPr>
            <a:r>
              <a:rPr lang="fr-FR" sz="3400" dirty="0">
                <a:solidFill>
                  <a:schemeClr val="bg1"/>
                </a:solidFill>
                <a:latin typeface="Glacial Indifference" panose="020B0604020202020204" charset="0"/>
              </a:rPr>
              <a:t>Le 28 février </a:t>
            </a:r>
            <a:r>
              <a:rPr lang="fr-FR" sz="3400" u="sng" dirty="0">
                <a:solidFill>
                  <a:schemeClr val="bg1"/>
                </a:solidFill>
                <a:latin typeface="Glacial Indifference" panose="020B0604020202020204" charset="0"/>
              </a:rPr>
              <a:t>2019</a:t>
            </a:r>
            <a:r>
              <a:rPr lang="fr-FR" sz="3400" dirty="0">
                <a:solidFill>
                  <a:schemeClr val="bg1"/>
                </a:solidFill>
                <a:latin typeface="Glacial Indifference" panose="020B0604020202020204" charset="0"/>
              </a:rPr>
              <a:t>, néanmoins, « l’Académie française s’est prononcée en faveur d’une </a:t>
            </a:r>
            <a:r>
              <a:rPr lang="fr-FR" sz="3400" u="sng" dirty="0">
                <a:solidFill>
                  <a:schemeClr val="bg1"/>
                </a:solidFill>
                <a:latin typeface="Glacial Indifference" panose="020B0604020202020204" charset="0"/>
              </a:rPr>
              <a:t>ouverture à la féminisation des noms de métiers, de fonctions, de titres et de grades</a:t>
            </a:r>
            <a:r>
              <a:rPr lang="fr-FR" sz="3400" dirty="0">
                <a:solidFill>
                  <a:schemeClr val="bg1"/>
                </a:solidFill>
                <a:latin typeface="Glacial Indifference" panose="020B0604020202020204" charset="0"/>
              </a:rPr>
              <a:t>. Approuvé à une très large majorité (seules deux voix se sont élevées contre), le rapport émanait d’une commission d’étude […]. </a:t>
            </a:r>
          </a:p>
          <a:p>
            <a:pPr marL="0" lvl="1" algn="just">
              <a:lnSpc>
                <a:spcPct val="110000"/>
              </a:lnSpc>
              <a:spcBef>
                <a:spcPct val="0"/>
              </a:spcBef>
              <a:defRPr/>
            </a:pPr>
            <a:r>
              <a:rPr lang="fr-FR" sz="3400" dirty="0">
                <a:solidFill>
                  <a:schemeClr val="bg1"/>
                </a:solidFill>
                <a:latin typeface="Glacial Indifference" panose="020B0604020202020204" charset="0"/>
              </a:rPr>
              <a:t>Quoique très prudent et fort diplomatique, il n’en représente pas moins une sorte de révolution sous la Coupole. C’est la toute première fois que l’institution, créée en 1634, va aussi loin dans la reconnaissance du féminin des mots, renouant en cela avec une pratique courante au Moyen Age.</a:t>
            </a:r>
          </a:p>
          <a:p>
            <a:pPr marL="0" lvl="1" algn="just">
              <a:lnSpc>
                <a:spcPct val="110000"/>
              </a:lnSpc>
              <a:spcBef>
                <a:spcPct val="0"/>
              </a:spcBef>
              <a:spcAft>
                <a:spcPts val="2400"/>
              </a:spcAft>
              <a:defRPr/>
            </a:pPr>
            <a:r>
              <a:rPr lang="fr-FR" sz="3400" u="sng" dirty="0">
                <a:solidFill>
                  <a:schemeClr val="bg1"/>
                </a:solidFill>
                <a:latin typeface="Glacial Indifference" panose="020B0604020202020204" charset="0"/>
              </a:rPr>
              <a:t>Pas question de légiférer</a:t>
            </a:r>
            <a:r>
              <a:rPr lang="fr-FR" sz="3400" dirty="0">
                <a:solidFill>
                  <a:schemeClr val="bg1"/>
                </a:solidFill>
                <a:latin typeface="Glacial Indifference" panose="020B0604020202020204" charset="0"/>
              </a:rPr>
              <a:t>, rappelle le rapport, l’Académie se contente d’être la gardienne du "bon usage" ».</a:t>
            </a:r>
            <a:endParaRPr lang="fr-FR" sz="3400" dirty="0">
              <a:solidFill>
                <a:srgbClr val="F9FAFD"/>
              </a:solidFill>
              <a:latin typeface="Glacial Indifference" panose="020B0604020202020204" charset="0"/>
            </a:endParaRPr>
          </a:p>
          <a:p>
            <a:pPr marL="0" lvl="1" algn="r">
              <a:spcBef>
                <a:spcPct val="0"/>
              </a:spcBef>
              <a:spcAft>
                <a:spcPts val="600"/>
              </a:spcAft>
              <a:defRPr/>
            </a:pPr>
            <a:r>
              <a:rPr lang="fr-FR" sz="2600" dirty="0">
                <a:solidFill>
                  <a:srgbClr val="F9FAFD"/>
                </a:solidFill>
                <a:latin typeface="Glacial Indifference" panose="020B0604020202020204" charset="0"/>
              </a:rPr>
              <a:t>Raphaëlle Rérolle, « L’Académie française se résout à la féminisation des noms de métiers », </a:t>
            </a:r>
            <a:r>
              <a:rPr lang="fr-FR" sz="2600" i="1" dirty="0">
                <a:solidFill>
                  <a:srgbClr val="F9FAFD"/>
                </a:solidFill>
                <a:latin typeface="Glacial Indifference" panose="020B0604020202020204" charset="0"/>
              </a:rPr>
              <a:t>Le Monde</a:t>
            </a:r>
            <a:r>
              <a:rPr lang="fr-FR" sz="2600" dirty="0">
                <a:solidFill>
                  <a:srgbClr val="F9FAFD"/>
                </a:solidFill>
                <a:latin typeface="Glacial Indifference" panose="020B0604020202020204" charset="0"/>
              </a:rPr>
              <a:t>, le 1 mars 2019</a:t>
            </a:r>
          </a:p>
        </p:txBody>
      </p:sp>
      <p:sp>
        <p:nvSpPr>
          <p:cNvPr id="4" name="TextBox 2">
            <a:extLst>
              <a:ext uri="{FF2B5EF4-FFF2-40B4-BE49-F238E27FC236}">
                <a16:creationId xmlns:a16="http://schemas.microsoft.com/office/drawing/2014/main" id="{D0F825D8-7F9B-CFB3-FC50-3A43131AFB78}"/>
              </a:ext>
            </a:extLst>
          </p:cNvPr>
          <p:cNvSpPr txBox="1"/>
          <p:nvPr/>
        </p:nvSpPr>
        <p:spPr>
          <a:xfrm>
            <a:off x="7620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6936251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400300"/>
            <a:ext cx="16459200" cy="6029343"/>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Le Haut Conseil à l'Égalité entre les femmes et les hommes (HCE)</a:t>
            </a:r>
          </a:p>
          <a:p>
            <a:pPr marL="0" lvl="1" algn="just">
              <a:lnSpc>
                <a:spcPct val="110000"/>
              </a:lnSpc>
              <a:spcBef>
                <a:spcPct val="0"/>
              </a:spcBef>
              <a:defRPr/>
            </a:pPr>
            <a:r>
              <a:rPr lang="fr-FR" sz="3400" dirty="0">
                <a:solidFill>
                  <a:schemeClr val="bg1"/>
                </a:solidFill>
                <a:latin typeface="Glacial Indifference" panose="020B0604020202020204" charset="0"/>
              </a:rPr>
              <a:t>Le Haut Conseil à l’égalité entre les femmes et les hommes </a:t>
            </a:r>
            <a:r>
              <a:rPr lang="fr-FR" sz="3400" dirty="0">
                <a:solidFill>
                  <a:srgbClr val="F9FAFD"/>
                </a:solidFill>
                <a:latin typeface="Glacial Indifference" panose="020B0604020202020204" charset="0"/>
              </a:rPr>
              <a:t>a été créé par décret du président de la République François Hollande, le 3 janvier 2013.</a:t>
            </a:r>
          </a:p>
          <a:p>
            <a:pPr marL="0" lvl="1" algn="just">
              <a:lnSpc>
                <a:spcPct val="110000"/>
              </a:lnSpc>
              <a:spcBef>
                <a:spcPct val="0"/>
              </a:spcBef>
              <a:defRPr/>
            </a:pPr>
            <a:r>
              <a:rPr lang="fr-FR" sz="3400" dirty="0">
                <a:solidFill>
                  <a:schemeClr val="bg1"/>
                </a:solidFill>
                <a:latin typeface="Glacial Indifference" panose="020B0604020202020204" charset="0"/>
              </a:rPr>
              <a:t>Il s’agit d’« une </a:t>
            </a:r>
            <a:r>
              <a:rPr lang="fr-FR" sz="3400" u="sng" dirty="0">
                <a:solidFill>
                  <a:schemeClr val="bg1"/>
                </a:solidFill>
                <a:latin typeface="Glacial Indifference" panose="020B0604020202020204" charset="0"/>
              </a:rPr>
              <a:t>instance nationale consultative indépendante chargée de l’égalité entre les femmes et les hommes</a:t>
            </a:r>
            <a:r>
              <a:rPr lang="fr-FR" sz="3400" dirty="0">
                <a:solidFill>
                  <a:schemeClr val="bg1"/>
                </a:solidFill>
                <a:latin typeface="Glacial Indifference" panose="020B0604020202020204" charset="0"/>
              </a:rPr>
              <a:t>.</a:t>
            </a:r>
          </a:p>
          <a:p>
            <a:pPr marL="0" lvl="1" algn="just">
              <a:lnSpc>
                <a:spcPct val="110000"/>
              </a:lnSpc>
              <a:spcBef>
                <a:spcPct val="0"/>
              </a:spcBef>
              <a:defRPr/>
            </a:pPr>
            <a:r>
              <a:rPr lang="fr-FR" sz="3400" dirty="0">
                <a:solidFill>
                  <a:schemeClr val="bg1"/>
                </a:solidFill>
                <a:latin typeface="Glacial Indifference" panose="020B0604020202020204" charset="0"/>
              </a:rPr>
              <a:t>Cette instance est chargée par la loi d’</a:t>
            </a:r>
            <a:r>
              <a:rPr lang="fr-FR" sz="3400" u="sng" dirty="0">
                <a:solidFill>
                  <a:schemeClr val="bg1"/>
                </a:solidFill>
                <a:latin typeface="Glacial Indifference" panose="020B0604020202020204" charset="0"/>
              </a:rPr>
              <a:t>animer le débat public</a:t>
            </a:r>
            <a:r>
              <a:rPr lang="fr-FR" sz="3400" dirty="0">
                <a:solidFill>
                  <a:schemeClr val="bg1"/>
                </a:solidFill>
                <a:latin typeface="Glacial Indifference" panose="020B0604020202020204" charset="0"/>
              </a:rPr>
              <a:t> et d’</a:t>
            </a:r>
            <a:r>
              <a:rPr lang="fr-FR" sz="3400" u="sng" dirty="0">
                <a:solidFill>
                  <a:schemeClr val="bg1"/>
                </a:solidFill>
                <a:latin typeface="Glacial Indifference" panose="020B0604020202020204" charset="0"/>
              </a:rPr>
              <a:t>émettre des recommandations au gouvernement et aux assemblées parlementaires qui peuvent s’en inspirer pour la rédaction des lois</a:t>
            </a:r>
            <a:r>
              <a:rPr lang="fr-FR" sz="3400" dirty="0">
                <a:solidFill>
                  <a:schemeClr val="bg1"/>
                </a:solidFill>
                <a:latin typeface="Glacial Indifference" panose="020B0604020202020204" charset="0"/>
              </a:rPr>
              <a:t> sur les sujets relatifs aux droits des femmes et de l’égalité entre les femmes et les hommes ».</a:t>
            </a:r>
            <a:endParaRPr lang="fr-FR" sz="3400" dirty="0">
              <a:solidFill>
                <a:srgbClr val="F9FAFD"/>
              </a:solidFill>
              <a:latin typeface="Glacial Indifference" panose="020B0604020202020204" charset="0"/>
            </a:endParaRPr>
          </a:p>
          <a:p>
            <a:pPr marL="0" lvl="1" algn="r">
              <a:spcBef>
                <a:spcPct val="0"/>
              </a:spcBef>
              <a:spcAft>
                <a:spcPts val="600"/>
              </a:spcAft>
              <a:defRPr/>
            </a:pPr>
            <a:r>
              <a:rPr lang="fr-FR" sz="2800" dirty="0">
                <a:solidFill>
                  <a:srgbClr val="F9FAFD"/>
                </a:solidFill>
                <a:latin typeface="Glacial Indifference" panose="020B0604020202020204" charset="0"/>
              </a:rPr>
              <a:t>Site du HCE</a:t>
            </a:r>
          </a:p>
        </p:txBody>
      </p:sp>
      <p:sp>
        <p:nvSpPr>
          <p:cNvPr id="4" name="TextBox 2">
            <a:extLst>
              <a:ext uri="{FF2B5EF4-FFF2-40B4-BE49-F238E27FC236}">
                <a16:creationId xmlns:a16="http://schemas.microsoft.com/office/drawing/2014/main" id="{5075A6AB-A3A2-7433-AC09-2D4582E0E0EE}"/>
              </a:ext>
            </a:extLst>
          </p:cNvPr>
          <p:cNvSpPr txBox="1"/>
          <p:nvPr/>
        </p:nvSpPr>
        <p:spPr>
          <a:xfrm>
            <a:off x="7620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2620838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953FCAA-5242-D163-3FDA-8EEEAD0C0D0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99B8390-B076-3A5F-AFED-74309756BC49}"/>
              </a:ext>
            </a:extLst>
          </p:cNvPr>
          <p:cNvSpPr txBox="1"/>
          <p:nvPr/>
        </p:nvSpPr>
        <p:spPr>
          <a:xfrm>
            <a:off x="762000" y="2705100"/>
            <a:ext cx="16611600" cy="6057043"/>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Premières grammaires</a:t>
            </a:r>
            <a:r>
              <a:rPr lang="fr-FR" sz="3600" dirty="0">
                <a:solidFill>
                  <a:srgbClr val="F9FAFD"/>
                </a:solidFill>
                <a:latin typeface="Glacial Indifference" panose="020B0604020202020204" charset="0"/>
              </a:rPr>
              <a:t> → en particulier le </a:t>
            </a:r>
            <a:r>
              <a:rPr lang="fr-FR" sz="3600" i="1" u="sng" dirty="0">
                <a:solidFill>
                  <a:srgbClr val="F9FAFD"/>
                </a:solidFill>
                <a:latin typeface="Glacial Indifference" panose="020B0604020202020204" charset="0"/>
              </a:rPr>
              <a:t>Tretté de la grammere françoeze</a:t>
            </a:r>
            <a:r>
              <a:rPr lang="fr-FR" sz="3600" dirty="0">
                <a:solidFill>
                  <a:srgbClr val="F9FAFD"/>
                </a:solidFill>
                <a:latin typeface="Glacial Indifference" panose="020B0604020202020204" charset="0"/>
              </a:rPr>
              <a:t> (1550) de </a:t>
            </a:r>
            <a:r>
              <a:rPr lang="fr-FR" sz="3600" u="sng" dirty="0">
                <a:solidFill>
                  <a:srgbClr val="F9FAFD"/>
                </a:solidFill>
                <a:latin typeface="Glacial Indifference" panose="020B0604020202020204" charset="0"/>
              </a:rPr>
              <a:t>Louis Meigret</a:t>
            </a:r>
            <a:r>
              <a:rPr lang="fr-FR" sz="3600" dirty="0">
                <a:solidFill>
                  <a:srgbClr val="F9FAFD"/>
                </a:solidFill>
                <a:latin typeface="Glacial Indifference" panose="020B0604020202020204" charset="0"/>
              </a:rPr>
              <a:t>, qui pense que la langue est un devoir à la fois moral et social, lié au progrès de la connaissance et au maintien de la paix → ouvrage fondateur pour la reconnaissance de la communauté des locuteurs du français.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lvl="0" algn="just">
              <a:lnSpc>
                <a:spcPct val="110000"/>
              </a:lnSpc>
              <a:spcBef>
                <a:spcPct val="0"/>
              </a:spcBef>
            </a:pPr>
            <a:r>
              <a:rPr lang="fr-FR" sz="3600" u="sng" dirty="0">
                <a:solidFill>
                  <a:srgbClr val="F9FAFD"/>
                </a:solidFill>
                <a:latin typeface="Glacial Indifference" panose="020B0604020202020204" charset="0"/>
              </a:rPr>
              <a:t>Premiers dictionnaires</a:t>
            </a:r>
            <a:r>
              <a:rPr lang="fr-FR" sz="3600" dirty="0">
                <a:solidFill>
                  <a:srgbClr val="F9FAFD"/>
                </a:solidFill>
                <a:latin typeface="Glacial Indifference" panose="020B0604020202020204" charset="0"/>
              </a:rPr>
              <a:t> → </a:t>
            </a:r>
            <a:r>
              <a:rPr lang="fr-FR" sz="3600" u="sng" dirty="0">
                <a:solidFill>
                  <a:srgbClr val="F9FAFD"/>
                </a:solidFill>
                <a:latin typeface="Glacial Indifference" panose="020B0604020202020204" charset="0"/>
              </a:rPr>
              <a:t>Robert Estienne</a:t>
            </a:r>
            <a:r>
              <a:rPr lang="fr-FR" sz="3600" dirty="0">
                <a:solidFill>
                  <a:srgbClr val="F9FAFD"/>
                </a:solidFill>
                <a:latin typeface="Glacial Indifference" panose="020B0604020202020204" charset="0"/>
              </a:rPr>
              <a:t> élabore un </a:t>
            </a:r>
            <a:r>
              <a:rPr lang="fr-FR" sz="3600" u="sng" dirty="0">
                <a:solidFill>
                  <a:srgbClr val="F9FAFD"/>
                </a:solidFill>
                <a:latin typeface="Glacial Indifference" panose="020B0604020202020204" charset="0"/>
              </a:rPr>
              <a:t>dictionnaire latin-français</a:t>
            </a:r>
            <a:r>
              <a:rPr lang="fr-FR" sz="3600" dirty="0">
                <a:solidFill>
                  <a:srgbClr val="F9FAFD"/>
                </a:solidFill>
                <a:latin typeface="Glacial Indifference" panose="020B0604020202020204" charset="0"/>
              </a:rPr>
              <a:t> en 1532 et un </a:t>
            </a:r>
            <a:r>
              <a:rPr lang="fr-FR" sz="3600" u="sng" dirty="0">
                <a:solidFill>
                  <a:srgbClr val="F9FAFD"/>
                </a:solidFill>
                <a:latin typeface="Glacial Indifference" panose="020B0604020202020204" charset="0"/>
              </a:rPr>
              <a:t>dictionnaire français-latin</a:t>
            </a:r>
            <a:r>
              <a:rPr lang="fr-FR" sz="3600" dirty="0">
                <a:solidFill>
                  <a:srgbClr val="F9FAFD"/>
                </a:solidFill>
                <a:latin typeface="Glacial Indifference" panose="020B0604020202020204" charset="0"/>
              </a:rPr>
              <a:t> en 1539 </a:t>
            </a:r>
          </a:p>
          <a:p>
            <a:pPr lvl="0" algn="just">
              <a:lnSpc>
                <a:spcPct val="110000"/>
              </a:lnSpc>
              <a:spcBef>
                <a:spcPct val="0"/>
              </a:spcBef>
            </a:pPr>
            <a:r>
              <a:rPr lang="fr-FR" sz="3600" dirty="0">
                <a:solidFill>
                  <a:srgbClr val="F9FAFD"/>
                </a:solidFill>
                <a:latin typeface="Glacial Indifference" panose="020B0604020202020204" charset="0"/>
              </a:rPr>
              <a:t>	↓</a:t>
            </a:r>
          </a:p>
          <a:p>
            <a:pPr lvl="0" algn="just">
              <a:lnSpc>
                <a:spcPct val="110000"/>
              </a:lnSpc>
              <a:spcBef>
                <a:spcPct val="0"/>
              </a:spcBef>
            </a:pPr>
            <a:r>
              <a:rPr lang="fr-FR" sz="3600" dirty="0">
                <a:solidFill>
                  <a:srgbClr val="F9FAFD"/>
                </a:solidFill>
                <a:latin typeface="Glacial Indifference" panose="020B0604020202020204" charset="0"/>
              </a:rPr>
              <a:t>en 1549, de nombreuses entrées y sont ajoutées, relevant surtout de la langue juridique.</a:t>
            </a:r>
          </a:p>
        </p:txBody>
      </p:sp>
      <p:sp>
        <p:nvSpPr>
          <p:cNvPr id="4" name="TextBox 2">
            <a:extLst>
              <a:ext uri="{FF2B5EF4-FFF2-40B4-BE49-F238E27FC236}">
                <a16:creationId xmlns:a16="http://schemas.microsoft.com/office/drawing/2014/main" id="{74521E17-D83A-A8FA-8FF8-3FCE72DCB2E1}"/>
              </a:ext>
            </a:extLst>
          </p:cNvPr>
          <p:cNvSpPr txBox="1"/>
          <p:nvPr/>
        </p:nvSpPr>
        <p:spPr>
          <a:xfrm>
            <a:off x="609600" y="8763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7639084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762000" y="1871865"/>
            <a:ext cx="16764000" cy="7996035"/>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Le Guide pour une communication publique sans stéréotypes de sexe du HCE</a:t>
            </a:r>
          </a:p>
          <a:p>
            <a:pPr marL="0" lvl="1" algn="just">
              <a:lnSpc>
                <a:spcPct val="110000"/>
              </a:lnSpc>
              <a:spcBef>
                <a:spcPct val="0"/>
              </a:spcBef>
              <a:spcAft>
                <a:spcPts val="600"/>
              </a:spcAft>
              <a:defRPr/>
            </a:pPr>
            <a:r>
              <a:rPr lang="fr-FR" sz="3400" dirty="0">
                <a:solidFill>
                  <a:schemeClr val="bg1"/>
                </a:solidFill>
                <a:latin typeface="Glacial Indifference" panose="020B0604020202020204" charset="0"/>
              </a:rPr>
              <a:t>« Ce guide, à destination de toutes et tous, formule </a:t>
            </a:r>
            <a:r>
              <a:rPr lang="fr-FR" sz="3400" u="sng" dirty="0">
                <a:solidFill>
                  <a:schemeClr val="bg1"/>
                </a:solidFill>
                <a:latin typeface="Glacial Indifference" panose="020B0604020202020204" charset="0"/>
              </a:rPr>
              <a:t>10 pratiques pour une communication publique sans stéréotypes de sexe</a:t>
            </a:r>
            <a:r>
              <a:rPr lang="fr-FR" sz="3400" dirty="0">
                <a:solidFill>
                  <a:schemeClr val="bg1"/>
                </a:solidFill>
                <a:latin typeface="Glacial Indifference" panose="020B0604020202020204" charset="0"/>
              </a:rPr>
              <a:t>. Il s’agit d’une version actualisée du précédent guide édité en novembre 2015 par le Haut Conseil à l’Égalité.</a:t>
            </a:r>
          </a:p>
          <a:p>
            <a:pPr marL="0" lvl="1" algn="just">
              <a:lnSpc>
                <a:spcPct val="110000"/>
              </a:lnSpc>
              <a:spcBef>
                <a:spcPct val="0"/>
              </a:spcBef>
              <a:spcAft>
                <a:spcPts val="1200"/>
              </a:spcAft>
              <a:defRPr/>
            </a:pPr>
            <a:r>
              <a:rPr lang="fr-FR" sz="3400" dirty="0">
                <a:solidFill>
                  <a:schemeClr val="bg1"/>
                </a:solidFill>
                <a:latin typeface="Glacial Indifference" panose="020B0604020202020204" charset="0"/>
              </a:rPr>
              <a:t>Dans la sphère publique, les affichages, les spots publicitaires, les vidéos ou encore les sites officiels, la présentation non sexiste des femmes et des hommes n’est pas encore atteinte. Ce guide a vocation à proposer des outils à disposition de toutes et tous dans le but d’adopter une communication égalitaire, étape essentielle pour atteindre l’égalité réelle entre les femmes et les hommes ».</a:t>
            </a:r>
            <a:endParaRPr lang="fr-FR" sz="3400" dirty="0">
              <a:solidFill>
                <a:srgbClr val="F9FAFD"/>
              </a:solidFill>
              <a:latin typeface="Glacial Indifference" panose="020B0604020202020204" charset="0"/>
            </a:endParaRPr>
          </a:p>
          <a:p>
            <a:pPr marL="0" lvl="1" algn="r">
              <a:spcBef>
                <a:spcPct val="0"/>
              </a:spcBef>
              <a:spcAft>
                <a:spcPts val="600"/>
              </a:spcAft>
              <a:defRPr/>
            </a:pPr>
            <a:r>
              <a:rPr lang="fr-FR" sz="2800" dirty="0">
                <a:solidFill>
                  <a:srgbClr val="F9FAFD"/>
                </a:solidFill>
                <a:latin typeface="Glacial Indifference" panose="020B0604020202020204" charset="0"/>
              </a:rPr>
              <a:t>Site du HCE</a:t>
            </a:r>
          </a:p>
          <a:p>
            <a:pPr marL="0" lvl="1" algn="just">
              <a:spcBef>
                <a:spcPct val="0"/>
              </a:spcBef>
              <a:spcAft>
                <a:spcPts val="600"/>
              </a:spcAft>
              <a:defRPr/>
            </a:pPr>
            <a:r>
              <a:rPr lang="fr-FR" sz="3000" dirty="0">
                <a:solidFill>
                  <a:srgbClr val="F9FAFD"/>
                </a:solidFill>
                <a:latin typeface="Glacial Indifference" panose="020B0604020202020204" charset="0"/>
              </a:rPr>
              <a:t>Consulter le Guide</a:t>
            </a:r>
          </a:p>
          <a:p>
            <a:pPr marL="0" lvl="1" algn="just">
              <a:spcBef>
                <a:spcPct val="0"/>
              </a:spcBef>
              <a:spcAft>
                <a:spcPts val="600"/>
              </a:spcAft>
              <a:defRPr/>
            </a:pPr>
            <a:r>
              <a:rPr lang="fr-FR" sz="30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https://www.haut-conseil-egalite.gouv.fr/IMG/pdf/guide_egacom_sans_stereotypes-2022-versionpublique-min.pdf</a:t>
            </a:r>
            <a:r>
              <a:rPr lang="fr-FR" sz="3000" dirty="0">
                <a:solidFill>
                  <a:schemeClr val="bg1"/>
                </a:solidFill>
                <a:latin typeface="Glacial Indifference" panose="020B0604020202020204" charset="0"/>
              </a:rPr>
              <a:t> </a:t>
            </a:r>
          </a:p>
        </p:txBody>
      </p:sp>
      <p:sp>
        <p:nvSpPr>
          <p:cNvPr id="4" name="TextBox 2">
            <a:extLst>
              <a:ext uri="{FF2B5EF4-FFF2-40B4-BE49-F238E27FC236}">
                <a16:creationId xmlns:a16="http://schemas.microsoft.com/office/drawing/2014/main" id="{6428D629-38DA-5E72-1AD8-1F10E17B9907}"/>
              </a:ext>
            </a:extLst>
          </p:cNvPr>
          <p:cNvSpPr txBox="1"/>
          <p:nvPr/>
        </p:nvSpPr>
        <p:spPr>
          <a:xfrm>
            <a:off x="6858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58522352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762000" y="1943100"/>
            <a:ext cx="16764000" cy="8210453"/>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Le Guide pour une communication publique sans stéréotypes de sexe du HCE</a:t>
            </a:r>
          </a:p>
          <a:p>
            <a:pPr marL="0" lvl="1" algn="just">
              <a:lnSpc>
                <a:spcPct val="110000"/>
              </a:lnSpc>
              <a:spcBef>
                <a:spcPct val="0"/>
              </a:spcBef>
              <a:spcAft>
                <a:spcPts val="1200"/>
              </a:spcAft>
              <a:defRPr/>
            </a:pPr>
            <a:r>
              <a:rPr lang="fr-FR" sz="3400" dirty="0">
                <a:solidFill>
                  <a:schemeClr val="bg1"/>
                </a:solidFill>
                <a:latin typeface="Glacial Indifference" panose="020B0604020202020204" charset="0"/>
              </a:rPr>
              <a:t>« User d’une communication sans stéréotypes de sexe à l’oral comme à l’écrit</a:t>
            </a:r>
          </a:p>
          <a:p>
            <a:pPr marL="0" lvl="1" algn="just">
              <a:lnSpc>
                <a:spcPct val="110000"/>
              </a:lnSpc>
              <a:spcBef>
                <a:spcPct val="0"/>
              </a:spcBef>
              <a:spcAft>
                <a:spcPts val="1200"/>
              </a:spcAft>
              <a:defRPr/>
            </a:pPr>
            <a:r>
              <a:rPr lang="fr-FR" sz="3400" dirty="0">
                <a:solidFill>
                  <a:schemeClr val="bg1"/>
                </a:solidFill>
                <a:latin typeface="Glacial Indifference" panose="020B0604020202020204" charset="0"/>
              </a:rPr>
              <a:t>Comment faire ?</a:t>
            </a:r>
          </a:p>
          <a:p>
            <a:pPr marL="0" lvl="1" algn="just">
              <a:lnSpc>
                <a:spcPct val="110000"/>
              </a:lnSpc>
              <a:spcBef>
                <a:spcPct val="0"/>
              </a:spcBef>
              <a:spcAft>
                <a:spcPts val="1200"/>
              </a:spcAft>
              <a:defRPr/>
            </a:pPr>
            <a:r>
              <a:rPr lang="fr-FR" sz="3400" u="sng" dirty="0">
                <a:solidFill>
                  <a:srgbClr val="F9FAFD"/>
                </a:solidFill>
                <a:latin typeface="Glacial Indifference" panose="020B0604020202020204" charset="0"/>
              </a:rPr>
              <a:t>À l’oral</a:t>
            </a:r>
            <a:r>
              <a:rPr lang="fr-FR" sz="3400" dirty="0">
                <a:solidFill>
                  <a:srgbClr val="F9FAFD"/>
                </a:solidFill>
                <a:latin typeface="Glacial Indifference" panose="020B0604020202020204" charset="0"/>
              </a:rPr>
              <a:t>, il est préférable de </a:t>
            </a:r>
            <a:r>
              <a:rPr lang="fr-FR" sz="3400" u="sng" dirty="0">
                <a:solidFill>
                  <a:srgbClr val="F9FAFD"/>
                </a:solidFill>
                <a:latin typeface="Glacial Indifference" panose="020B0604020202020204" charset="0"/>
              </a:rPr>
              <a:t>décliner les noms et les adjectifs qui varient en genre</a:t>
            </a:r>
            <a:r>
              <a:rPr lang="fr-FR" sz="3400" dirty="0">
                <a:solidFill>
                  <a:srgbClr val="F9FAFD"/>
                </a:solidFill>
                <a:latin typeface="Glacial Indifference" panose="020B0604020202020204" charset="0"/>
              </a:rPr>
              <a:t>. Lors d’une allocution, d’un discours, d’une prise de parole devant un public mixte, la marche à suivre est de s’adresser à tous les interlocuteurs et toutes les interlocutrices en déclinant les noms et les adjectifs au féminin et au masculin.</a:t>
            </a:r>
          </a:p>
          <a:p>
            <a:pPr marL="0" lvl="1" algn="just">
              <a:lnSpc>
                <a:spcPct val="110000"/>
              </a:lnSpc>
              <a:spcBef>
                <a:spcPct val="0"/>
              </a:spcBef>
              <a:spcAft>
                <a:spcPts val="1200"/>
              </a:spcAft>
              <a:defRPr/>
            </a:pPr>
            <a:r>
              <a:rPr lang="fr-FR" sz="3400" dirty="0">
                <a:solidFill>
                  <a:srgbClr val="F9FAFD"/>
                </a:solidFill>
                <a:latin typeface="Glacial Indifference" panose="020B0604020202020204" charset="0"/>
              </a:rPr>
              <a:t>Exemples :</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Plutôt que </a:t>
            </a:r>
            <a:r>
              <a:rPr lang="fr-FR" sz="3400" i="1" dirty="0">
                <a:solidFill>
                  <a:srgbClr val="F9FAFD"/>
                </a:solidFill>
                <a:latin typeface="Glacial Indifference" panose="020B0604020202020204" charset="0"/>
              </a:rPr>
              <a:t>chers collaborateurs</a:t>
            </a:r>
            <a:r>
              <a:rPr lang="fr-FR" sz="3400" dirty="0">
                <a:solidFill>
                  <a:srgbClr val="F9FAFD"/>
                </a:solidFill>
                <a:latin typeface="Glacial Indifference" panose="020B0604020202020204" charset="0"/>
              </a:rPr>
              <a:t>, dire </a:t>
            </a:r>
            <a:r>
              <a:rPr lang="fr-FR" sz="3400" i="1" dirty="0">
                <a:solidFill>
                  <a:srgbClr val="F9FAFD"/>
                </a:solidFill>
                <a:latin typeface="Glacial Indifference" panose="020B0604020202020204" charset="0"/>
              </a:rPr>
              <a:t>chères collaboratrices, chers collaborateurs </a:t>
            </a:r>
            <a:r>
              <a:rPr lang="fr-FR" sz="3400" dirty="0">
                <a:solidFill>
                  <a:srgbClr val="F9FAFD"/>
                </a:solidFill>
                <a:latin typeface="Glacial Indifference" panose="020B0604020202020204" charset="0"/>
              </a:rPr>
              <a:t>;</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Plutôt que </a:t>
            </a:r>
            <a:r>
              <a:rPr lang="fr-FR" sz="3400" i="1" dirty="0">
                <a:solidFill>
                  <a:srgbClr val="F9FAFD"/>
                </a:solidFill>
                <a:latin typeface="Glacial Indifference" panose="020B0604020202020204" charset="0"/>
              </a:rPr>
              <a:t>les agriculteurs</a:t>
            </a:r>
            <a:r>
              <a:rPr lang="fr-FR" sz="3400" dirty="0">
                <a:solidFill>
                  <a:srgbClr val="F9FAFD"/>
                </a:solidFill>
                <a:latin typeface="Glacial Indifference" panose="020B0604020202020204" charset="0"/>
              </a:rPr>
              <a:t>, dire </a:t>
            </a:r>
            <a:r>
              <a:rPr lang="fr-FR" sz="3400" i="1" dirty="0">
                <a:solidFill>
                  <a:srgbClr val="F9FAFD"/>
                </a:solidFill>
                <a:latin typeface="Glacial Indifference" panose="020B0604020202020204" charset="0"/>
              </a:rPr>
              <a:t>les agriculteurs et les agricultrices</a:t>
            </a:r>
            <a:r>
              <a:rPr lang="fr-FR" sz="34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Plutôt que </a:t>
            </a:r>
            <a:r>
              <a:rPr lang="fr-FR" sz="3400" i="1" dirty="0">
                <a:solidFill>
                  <a:srgbClr val="F9FAFD"/>
                </a:solidFill>
                <a:latin typeface="Glacial Indifference" panose="020B0604020202020204" charset="0"/>
              </a:rPr>
              <a:t>les citoyens</a:t>
            </a:r>
            <a:r>
              <a:rPr lang="fr-FR" sz="3400" dirty="0">
                <a:solidFill>
                  <a:srgbClr val="F9FAFD"/>
                </a:solidFill>
                <a:latin typeface="Glacial Indifference" panose="020B0604020202020204" charset="0"/>
              </a:rPr>
              <a:t>, dire </a:t>
            </a:r>
            <a:r>
              <a:rPr lang="fr-FR" sz="3400" i="1" dirty="0">
                <a:solidFill>
                  <a:srgbClr val="F9FAFD"/>
                </a:solidFill>
                <a:latin typeface="Glacial Indifference" panose="020B0604020202020204" charset="0"/>
              </a:rPr>
              <a:t>les citoyennes et les citoyens</a:t>
            </a:r>
            <a:r>
              <a:rPr lang="fr-FR" sz="3400" dirty="0">
                <a:solidFill>
                  <a:srgbClr val="F9FAFD"/>
                </a:solidFill>
                <a:latin typeface="Glacial Indifference" panose="020B0604020202020204" charset="0"/>
              </a:rPr>
              <a:t> ».</a:t>
            </a:r>
          </a:p>
          <a:p>
            <a:pPr marL="0" lvl="1" algn="r">
              <a:lnSpc>
                <a:spcPct val="110000"/>
              </a:lnSpc>
              <a:spcBef>
                <a:spcPct val="0"/>
              </a:spcBef>
              <a:spcAft>
                <a:spcPts val="600"/>
              </a:spcAft>
              <a:defRPr/>
            </a:pPr>
            <a:r>
              <a:rPr lang="fr-FR" sz="2800" dirty="0">
                <a:solidFill>
                  <a:srgbClr val="F9FAFD"/>
                </a:solidFill>
                <a:latin typeface="Glacial Indifference" panose="020B0604020202020204" charset="0"/>
              </a:rPr>
              <a:t>Site du HCE</a:t>
            </a:r>
          </a:p>
        </p:txBody>
      </p:sp>
      <p:sp>
        <p:nvSpPr>
          <p:cNvPr id="4" name="TextBox 2">
            <a:extLst>
              <a:ext uri="{FF2B5EF4-FFF2-40B4-BE49-F238E27FC236}">
                <a16:creationId xmlns:a16="http://schemas.microsoft.com/office/drawing/2014/main" id="{8E07CC62-A1EC-42D5-BEA5-28E7F34C85AE}"/>
              </a:ext>
            </a:extLst>
          </p:cNvPr>
          <p:cNvSpPr txBox="1"/>
          <p:nvPr/>
        </p:nvSpPr>
        <p:spPr>
          <a:xfrm>
            <a:off x="685800" y="509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58239002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328559"/>
            <a:ext cx="16459200" cy="6472541"/>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Le Guide pour une communication publique sans stéréotypes de sexe du HCE</a:t>
            </a:r>
          </a:p>
          <a:p>
            <a:pPr marL="0" lvl="1" algn="just">
              <a:lnSpc>
                <a:spcPct val="110000"/>
              </a:lnSpc>
              <a:spcBef>
                <a:spcPct val="0"/>
              </a:spcBef>
              <a:spcAft>
                <a:spcPts val="1200"/>
              </a:spcAft>
              <a:defRPr/>
            </a:pPr>
            <a:r>
              <a:rPr lang="fr-FR" sz="3400" dirty="0">
                <a:solidFill>
                  <a:schemeClr val="bg1"/>
                </a:solidFill>
                <a:latin typeface="Glacial Indifference" panose="020B0604020202020204" charset="0"/>
              </a:rPr>
              <a:t>« </a:t>
            </a:r>
            <a:r>
              <a:rPr lang="fr-FR" sz="3400" u="sng" dirty="0">
                <a:solidFill>
                  <a:schemeClr val="bg1"/>
                </a:solidFill>
                <a:latin typeface="Glacial Indifference" panose="020B0604020202020204" charset="0"/>
              </a:rPr>
              <a:t>À l’écrit</a:t>
            </a:r>
            <a:r>
              <a:rPr lang="fr-FR" sz="3400" dirty="0">
                <a:solidFill>
                  <a:schemeClr val="bg1"/>
                </a:solidFill>
                <a:latin typeface="Glacial Indifference" panose="020B0604020202020204" charset="0"/>
              </a:rPr>
              <a:t>, le HCE recommande d’avoir recours aux </a:t>
            </a:r>
            <a:r>
              <a:rPr lang="fr-FR" sz="3400" u="sng" dirty="0">
                <a:solidFill>
                  <a:schemeClr val="bg1"/>
                </a:solidFill>
                <a:latin typeface="Glacial Indifference" panose="020B0604020202020204" charset="0"/>
              </a:rPr>
              <a:t>mêmes procédures</a:t>
            </a:r>
            <a:r>
              <a:rPr lang="fr-FR" sz="3400" dirty="0">
                <a:solidFill>
                  <a:schemeClr val="bg1"/>
                </a:solidFill>
                <a:latin typeface="Glacial Indifference" panose="020B0604020202020204" charset="0"/>
              </a:rPr>
              <a:t>. Cependant, si le statut du texte le permet, il est </a:t>
            </a:r>
            <a:r>
              <a:rPr lang="fr-FR" sz="3400" u="sng" dirty="0">
                <a:solidFill>
                  <a:schemeClr val="bg1"/>
                </a:solidFill>
                <a:latin typeface="Glacial Indifference" panose="020B0604020202020204" charset="0"/>
              </a:rPr>
              <a:t>possible de recourir à l’abréviation que permet le point médian</a:t>
            </a:r>
            <a:r>
              <a:rPr lang="fr-FR" sz="3400" dirty="0">
                <a:solidFill>
                  <a:schemeClr val="bg1"/>
                </a:solidFill>
                <a:latin typeface="Glacial Indifference" panose="020B0604020202020204" charset="0"/>
              </a:rPr>
              <a:t> […] (</a:t>
            </a:r>
            <a:r>
              <a:rPr lang="fr-FR" sz="3400" dirty="0">
                <a:solidFill>
                  <a:srgbClr val="F9FAFD"/>
                </a:solidFill>
                <a:latin typeface="Glacial Indifference" panose="020B0604020202020204" charset="0"/>
              </a:rPr>
              <a:t>plutôt que </a:t>
            </a:r>
            <a:r>
              <a:rPr lang="fr-FR" sz="3400" i="1" dirty="0">
                <a:solidFill>
                  <a:srgbClr val="F9FAFD"/>
                </a:solidFill>
                <a:latin typeface="Glacial Indifference" panose="020B0604020202020204" charset="0"/>
              </a:rPr>
              <a:t>l’étudiant</a:t>
            </a:r>
            <a:r>
              <a:rPr lang="fr-FR" sz="3400" dirty="0">
                <a:solidFill>
                  <a:srgbClr val="F9FAFD"/>
                </a:solidFill>
                <a:latin typeface="Glacial Indifference" panose="020B0604020202020204" charset="0"/>
              </a:rPr>
              <a:t>, écrire </a:t>
            </a:r>
            <a:r>
              <a:rPr lang="fr-FR" sz="3400" i="1" dirty="0">
                <a:solidFill>
                  <a:srgbClr val="F9FAFD"/>
                </a:solidFill>
                <a:latin typeface="Glacial Indifference" panose="020B0604020202020204" charset="0"/>
              </a:rPr>
              <a:t>l’étudiant.e </a:t>
            </a:r>
            <a:r>
              <a:rPr lang="fr-FR" sz="3400" dirty="0">
                <a:solidFill>
                  <a:srgbClr val="F9FAFD"/>
                </a:solidFill>
                <a:latin typeface="Glacial Indifference" panose="020B0604020202020204" charset="0"/>
              </a:rPr>
              <a:t>; plutôt que </a:t>
            </a:r>
            <a:r>
              <a:rPr lang="fr-FR" sz="3400" i="1" dirty="0">
                <a:solidFill>
                  <a:srgbClr val="F9FAFD"/>
                </a:solidFill>
                <a:latin typeface="Glacial Indifference" panose="020B0604020202020204" charset="0"/>
              </a:rPr>
              <a:t>les citoyen.ne.s</a:t>
            </a:r>
            <a:r>
              <a:rPr lang="fr-FR" sz="3400" dirty="0">
                <a:solidFill>
                  <a:srgbClr val="F9FAFD"/>
                </a:solidFill>
                <a:latin typeface="Glacial Indifference" panose="020B0604020202020204" charset="0"/>
              </a:rPr>
              <a:t>, écrire </a:t>
            </a:r>
            <a:r>
              <a:rPr lang="fr-FR" sz="3400" i="1" dirty="0">
                <a:solidFill>
                  <a:srgbClr val="F9FAFD"/>
                </a:solidFill>
                <a:latin typeface="Glacial Indifference" panose="020B0604020202020204" charset="0"/>
              </a:rPr>
              <a:t>les citoyen.nes</a:t>
            </a:r>
            <a:r>
              <a:rPr lang="fr-FR" sz="3400" dirty="0">
                <a:solidFill>
                  <a:srgbClr val="F9FAFD"/>
                </a:solidFill>
                <a:latin typeface="Glacial Indifference" panose="020B0604020202020204" charset="0"/>
              </a:rPr>
              <a:t>).</a:t>
            </a:r>
          </a:p>
          <a:p>
            <a:pPr marL="0" lvl="1" algn="just">
              <a:lnSpc>
                <a:spcPct val="110000"/>
              </a:lnSpc>
              <a:spcBef>
                <a:spcPct val="0"/>
              </a:spcBef>
              <a:spcAft>
                <a:spcPts val="1200"/>
              </a:spcAft>
              <a:defRPr/>
            </a:pPr>
            <a:r>
              <a:rPr lang="fr-FR" sz="3400" dirty="0">
                <a:solidFill>
                  <a:srgbClr val="F9FAFD"/>
                </a:solidFill>
                <a:latin typeface="Glacial Indifference" panose="020B0604020202020204" charset="0"/>
              </a:rPr>
              <a:t>Quand la différence entre la forme masculine et féminine se fait par la substitution d’une syllabe à une autre, il est alors recommandé d’écrire les deux termes en toutes lettres, autrement dit de </a:t>
            </a:r>
            <a:r>
              <a:rPr lang="fr-FR" sz="3400" u="sng" dirty="0">
                <a:solidFill>
                  <a:srgbClr val="F9FAFD"/>
                </a:solidFill>
                <a:latin typeface="Glacial Indifference" panose="020B0604020202020204" charset="0"/>
              </a:rPr>
              <a:t>recourir à des "doublets"</a:t>
            </a:r>
            <a:r>
              <a:rPr lang="fr-FR" sz="3400" dirty="0">
                <a:solidFill>
                  <a:srgbClr val="F9FAFD"/>
                </a:solidFill>
                <a:latin typeface="Glacial Indifference" panose="020B0604020202020204" charset="0"/>
              </a:rPr>
              <a:t> pour désigner les femmes et les hommes (plutôt que </a:t>
            </a:r>
            <a:r>
              <a:rPr lang="fr-FR" sz="3400" i="1" dirty="0">
                <a:solidFill>
                  <a:srgbClr val="F9FAFD"/>
                </a:solidFill>
                <a:latin typeface="Glacial Indifference" panose="020B0604020202020204" charset="0"/>
              </a:rPr>
              <a:t>les acteur.rices</a:t>
            </a:r>
            <a:r>
              <a:rPr lang="fr-FR" sz="3400" dirty="0">
                <a:solidFill>
                  <a:srgbClr val="F9FAFD"/>
                </a:solidFill>
                <a:latin typeface="Glacial Indifference" panose="020B0604020202020204" charset="0"/>
              </a:rPr>
              <a:t>, écrire </a:t>
            </a:r>
            <a:r>
              <a:rPr lang="fr-FR" sz="3400" i="1" dirty="0">
                <a:solidFill>
                  <a:srgbClr val="F9FAFD"/>
                </a:solidFill>
                <a:latin typeface="Glacial Indifference" panose="020B0604020202020204" charset="0"/>
              </a:rPr>
              <a:t>les acteurs et actrices</a:t>
            </a:r>
            <a:r>
              <a:rPr lang="fr-FR" sz="3400" dirty="0">
                <a:solidFill>
                  <a:srgbClr val="F9FAFD"/>
                </a:solidFill>
                <a:latin typeface="Glacial Indifference" panose="020B0604020202020204" charset="0"/>
              </a:rPr>
              <a:t>) ».</a:t>
            </a:r>
          </a:p>
          <a:p>
            <a:pPr marL="0" lvl="1" algn="r">
              <a:spcBef>
                <a:spcPct val="0"/>
              </a:spcBef>
              <a:spcAft>
                <a:spcPts val="600"/>
              </a:spcAft>
              <a:defRPr/>
            </a:pPr>
            <a:r>
              <a:rPr lang="fr-FR" sz="2800" dirty="0">
                <a:solidFill>
                  <a:srgbClr val="F9FAFD"/>
                </a:solidFill>
                <a:latin typeface="Glacial Indifference" panose="020B0604020202020204" charset="0"/>
              </a:rPr>
              <a:t>Site du HCE</a:t>
            </a:r>
          </a:p>
        </p:txBody>
      </p:sp>
      <p:sp>
        <p:nvSpPr>
          <p:cNvPr id="4" name="TextBox 2">
            <a:extLst>
              <a:ext uri="{FF2B5EF4-FFF2-40B4-BE49-F238E27FC236}">
                <a16:creationId xmlns:a16="http://schemas.microsoft.com/office/drawing/2014/main" id="{11530812-AA8C-AF5B-FCE2-F1E9BA6AE1DA}"/>
              </a:ext>
            </a:extLst>
          </p:cNvPr>
          <p:cNvSpPr txBox="1"/>
          <p:nvPr/>
        </p:nvSpPr>
        <p:spPr>
          <a:xfrm>
            <a:off x="7620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7051573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776865"/>
            <a:ext cx="16535400" cy="5186035"/>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Le Guide pour une communication publique sans stéréotypes de sexe du HCE</a:t>
            </a:r>
          </a:p>
          <a:p>
            <a:pPr marL="0" lvl="1" algn="just">
              <a:lnSpc>
                <a:spcPct val="110000"/>
              </a:lnSpc>
              <a:spcBef>
                <a:spcPct val="0"/>
              </a:spcBef>
              <a:defRPr/>
            </a:pPr>
            <a:r>
              <a:rPr lang="fr-FR" sz="3400" dirty="0">
                <a:solidFill>
                  <a:schemeClr val="bg1"/>
                </a:solidFill>
                <a:latin typeface="Glacial Indifference" panose="020B0604020202020204" charset="0"/>
              </a:rPr>
              <a:t>« </a:t>
            </a:r>
            <a:r>
              <a:rPr lang="fr-FR" sz="3400" dirty="0">
                <a:solidFill>
                  <a:srgbClr val="F9FAFD"/>
                </a:solidFill>
                <a:latin typeface="Glacial Indifference" panose="020B0604020202020204" charset="0"/>
              </a:rPr>
              <a:t>Il convient d’</a:t>
            </a:r>
            <a:r>
              <a:rPr lang="fr-FR" sz="3400" u="sng" dirty="0">
                <a:solidFill>
                  <a:srgbClr val="F9FAFD"/>
                </a:solidFill>
                <a:latin typeface="Glacial Indifference" panose="020B0604020202020204" charset="0"/>
              </a:rPr>
              <a:t>éviter l’abréviation dans les textes courts et solennels et dans les titres</a:t>
            </a:r>
            <a:r>
              <a:rPr lang="fr-FR" sz="34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400" dirty="0">
                <a:solidFill>
                  <a:srgbClr val="F9FAFD"/>
                </a:solidFill>
                <a:latin typeface="Glacial Indifference" panose="020B0604020202020204" charset="0"/>
              </a:rPr>
              <a:t>Il en va de même dans les offres d’emploi. Même si l’article 1132‑1 du Code du travail vient rappeler qu’</a:t>
            </a:r>
            <a:r>
              <a:rPr lang="fr-FR" sz="3400" u="sng" dirty="0">
                <a:solidFill>
                  <a:srgbClr val="F9FAFD"/>
                </a:solidFill>
                <a:latin typeface="Glacial Indifference" panose="020B0604020202020204" charset="0"/>
              </a:rPr>
              <a:t>aucune offre d’emploi ne peut mentionner un caractère sexué</a:t>
            </a:r>
            <a:r>
              <a:rPr lang="fr-FR" sz="3400" dirty="0">
                <a:solidFill>
                  <a:srgbClr val="F9FAFD"/>
                </a:solidFill>
                <a:latin typeface="Glacial Indifference" panose="020B0604020202020204" charset="0"/>
              </a:rPr>
              <a:t>, il est recommandé de ne pas seulement utiliser la formule H/F ou F/H, mais plutôt les doublets rendant visible la profession au féminin et au masculin (plutôt que </a:t>
            </a:r>
            <a:r>
              <a:rPr lang="fr-FR" sz="3400" i="1" dirty="0">
                <a:solidFill>
                  <a:srgbClr val="F9FAFD"/>
                </a:solidFill>
                <a:latin typeface="Glacial Indifference" panose="020B0604020202020204" charset="0"/>
              </a:rPr>
              <a:t>Administrateur H/F</a:t>
            </a:r>
            <a:r>
              <a:rPr lang="fr-FR" sz="3400" dirty="0">
                <a:solidFill>
                  <a:srgbClr val="F9FAFD"/>
                </a:solidFill>
                <a:latin typeface="Glacial Indifference" panose="020B0604020202020204" charset="0"/>
              </a:rPr>
              <a:t>, écrire </a:t>
            </a:r>
            <a:r>
              <a:rPr lang="fr-FR" sz="3400" i="1" dirty="0">
                <a:solidFill>
                  <a:srgbClr val="F9FAFD"/>
                </a:solidFill>
                <a:latin typeface="Glacial Indifference" panose="020B0604020202020204" charset="0"/>
              </a:rPr>
              <a:t>Serveur-serveuse H/F</a:t>
            </a:r>
            <a:r>
              <a:rPr lang="fr-FR" sz="3400" dirty="0">
                <a:solidFill>
                  <a:srgbClr val="F9FAFD"/>
                </a:solidFill>
                <a:latin typeface="Glacial Indifference" panose="020B0604020202020204" charset="0"/>
              </a:rPr>
              <a:t>) ».</a:t>
            </a:r>
          </a:p>
          <a:p>
            <a:pPr marL="0" lvl="1" algn="r">
              <a:spcBef>
                <a:spcPct val="0"/>
              </a:spcBef>
              <a:spcAft>
                <a:spcPts val="600"/>
              </a:spcAft>
              <a:defRPr/>
            </a:pPr>
            <a:r>
              <a:rPr lang="fr-FR" sz="2800" dirty="0">
                <a:solidFill>
                  <a:srgbClr val="F9FAFD"/>
                </a:solidFill>
                <a:latin typeface="Glacial Indifference" panose="020B0604020202020204" charset="0"/>
              </a:rPr>
              <a:t>Site du HCE</a:t>
            </a:r>
          </a:p>
        </p:txBody>
      </p:sp>
      <p:sp>
        <p:nvSpPr>
          <p:cNvPr id="4" name="TextBox 2">
            <a:extLst>
              <a:ext uri="{FF2B5EF4-FFF2-40B4-BE49-F238E27FC236}">
                <a16:creationId xmlns:a16="http://schemas.microsoft.com/office/drawing/2014/main" id="{69FF9243-B900-94EB-B69D-9271F293208D}"/>
              </a:ext>
            </a:extLst>
          </p:cNvPr>
          <p:cNvSpPr txBox="1"/>
          <p:nvPr/>
        </p:nvSpPr>
        <p:spPr>
          <a:xfrm>
            <a:off x="762000" y="1271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221068287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76300" y="966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52500" y="2705100"/>
            <a:ext cx="16459200" cy="569387"/>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chemeClr val="bg1"/>
                </a:solidFill>
                <a:latin typeface="Glacial Indifference" panose="020B0604020202020204" charset="0"/>
              </a:rPr>
              <a:t>Le tutelle des langues régionales</a:t>
            </a:r>
          </a:p>
        </p:txBody>
      </p:sp>
    </p:spTree>
    <p:extLst>
      <p:ext uri="{BB962C8B-B14F-4D97-AF65-F5344CB8AC3E}">
        <p14:creationId xmlns:p14="http://schemas.microsoft.com/office/powerpoint/2010/main" val="389730575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762000" y="2476500"/>
            <a:ext cx="16764000" cy="6549485"/>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Loi Molac </a:t>
            </a:r>
            <a:r>
              <a:rPr lang="fr-FR" sz="3500" u="sng" dirty="0">
                <a:solidFill>
                  <a:schemeClr val="bg1"/>
                </a:solidFill>
                <a:latin typeface="Glacial Indifference" panose="020B0604020202020204" charset="0"/>
              </a:rPr>
              <a:t>du 21 mai 2021, relative à la protection patrimoniale des langues régionales et à leur promotion </a:t>
            </a:r>
          </a:p>
          <a:p>
            <a:pPr marL="0" lvl="1" algn="just">
              <a:lnSpc>
                <a:spcPct val="110000"/>
              </a:lnSpc>
              <a:spcBef>
                <a:spcPct val="0"/>
              </a:spcBef>
              <a:spcAft>
                <a:spcPts val="1200"/>
              </a:spcAft>
              <a:defRPr/>
            </a:pPr>
            <a:r>
              <a:rPr lang="fr-FR" sz="3400" dirty="0">
                <a:solidFill>
                  <a:srgbClr val="F9FAFD"/>
                </a:solidFill>
                <a:latin typeface="Glacial Indifference" panose="020B0604020202020204" charset="0"/>
              </a:rPr>
              <a:t>« La proposition de loi apporte des </a:t>
            </a:r>
            <a:r>
              <a:rPr lang="fr-FR" sz="3400" u="sng" dirty="0">
                <a:solidFill>
                  <a:srgbClr val="F9FAFD"/>
                </a:solidFill>
                <a:latin typeface="Glacial Indifference" panose="020B0604020202020204" charset="0"/>
              </a:rPr>
              <a:t>mesures de protection et de promotion des langues régionales dans trois domaines : le patrimoine, l’enseignement et les services publics</a:t>
            </a:r>
            <a:r>
              <a:rPr lang="fr-FR" sz="34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400" dirty="0">
                <a:solidFill>
                  <a:srgbClr val="F9FAFD"/>
                </a:solidFill>
                <a:latin typeface="Glacial Indifference" panose="020B0604020202020204" charset="0"/>
              </a:rPr>
              <a:t>La loi a pour double objectif de protéger et de promouvoir le patrimoine immatériel et la diversité culturelle dont les langues régionales constituent l’une des expressions. Selon la Délégation générale à la langue française et aux langues de France, </a:t>
            </a:r>
            <a:r>
              <a:rPr lang="fr-FR" sz="3400" u="sng" dirty="0">
                <a:solidFill>
                  <a:srgbClr val="F9FAFD"/>
                </a:solidFill>
                <a:latin typeface="Glacial Indifference" panose="020B0604020202020204" charset="0"/>
              </a:rPr>
              <a:t>il existe aujourd’hui une vingtaine de langues régionales en métropole et plus d’une cinquantaine dans les outre-mer</a:t>
            </a:r>
            <a:r>
              <a:rPr lang="fr-FR" sz="3400" dirty="0">
                <a:solidFill>
                  <a:srgbClr val="F9FAFD"/>
                </a:solidFill>
                <a:latin typeface="Glacial Indifference" panose="020B0604020202020204" charset="0"/>
              </a:rPr>
              <a:t>. Toutefois, leur pratique diminue ».</a:t>
            </a:r>
          </a:p>
          <a:p>
            <a:pPr marL="0" lvl="1" algn="r">
              <a:spcBef>
                <a:spcPct val="0"/>
              </a:spcBef>
              <a:spcAft>
                <a:spcPts val="600"/>
              </a:spcAft>
              <a:defRPr/>
            </a:pPr>
            <a:r>
              <a:rPr lang="fr-FR" sz="2800" i="1" dirty="0">
                <a:solidFill>
                  <a:srgbClr val="F9FAFD"/>
                </a:solidFill>
                <a:latin typeface="Glacial Indifference" panose="020B0604020202020204" charset="0"/>
              </a:rPr>
              <a:t>Vie publique</a:t>
            </a:r>
          </a:p>
        </p:txBody>
      </p:sp>
      <p:sp>
        <p:nvSpPr>
          <p:cNvPr id="4" name="TextBox 2">
            <a:extLst>
              <a:ext uri="{FF2B5EF4-FFF2-40B4-BE49-F238E27FC236}">
                <a16:creationId xmlns:a16="http://schemas.microsoft.com/office/drawing/2014/main" id="{EE2493AE-C0BE-E4C9-B8F8-ECC3CF77881C}"/>
              </a:ext>
            </a:extLst>
          </p:cNvPr>
          <p:cNvSpPr txBox="1"/>
          <p:nvPr/>
        </p:nvSpPr>
        <p:spPr>
          <a:xfrm>
            <a:off x="6858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52734959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762000" y="2400300"/>
            <a:ext cx="16764000" cy="6414064"/>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La loi Molac</a:t>
            </a:r>
            <a:endParaRPr lang="fr-FR" sz="3500" u="sng" dirty="0">
              <a:solidFill>
                <a:schemeClr val="bg1"/>
              </a:solidFill>
              <a:latin typeface="Glacial Indifference" panose="020B0604020202020204" charset="0"/>
            </a:endParaRPr>
          </a:p>
          <a:p>
            <a:pPr marL="0" lvl="1" algn="just">
              <a:lnSpc>
                <a:spcPct val="110000"/>
              </a:lnSpc>
              <a:spcBef>
                <a:spcPct val="0"/>
              </a:spcBef>
              <a:spcAft>
                <a:spcPts val="1200"/>
              </a:spcAft>
              <a:defRPr/>
            </a:pPr>
            <a:r>
              <a:rPr lang="fr-FR" sz="3400" dirty="0">
                <a:solidFill>
                  <a:srgbClr val="F9FAFD"/>
                </a:solidFill>
                <a:latin typeface="Glacial Indifference" panose="020B0604020202020204" charset="0"/>
              </a:rPr>
              <a:t>« Le texte reconnait, dans le code du patrimoine, l’existence d’un </a:t>
            </a:r>
            <a:r>
              <a:rPr lang="fr-FR" sz="3400" u="sng" dirty="0">
                <a:solidFill>
                  <a:srgbClr val="F9FAFD"/>
                </a:solidFill>
                <a:latin typeface="Glacial Indifference" panose="020B0604020202020204" charset="0"/>
              </a:rPr>
              <a:t>patrimoine linguistique, constitué de la langue française et des langues régionales</a:t>
            </a:r>
            <a:r>
              <a:rPr lang="fr-FR" sz="3400" dirty="0">
                <a:solidFill>
                  <a:srgbClr val="F9FAFD"/>
                </a:solidFill>
                <a:latin typeface="Glacial Indifference" panose="020B0604020202020204" charset="0"/>
              </a:rPr>
              <a:t>. Il inclut dans la définition du patrimoine ces langues et précise le concours de l’État et des collectivités locales dans leur enseignement, diffusion et valorisation.</a:t>
            </a:r>
          </a:p>
          <a:p>
            <a:pPr marL="0" lvl="1" algn="just">
              <a:lnSpc>
                <a:spcPct val="110000"/>
              </a:lnSpc>
              <a:spcBef>
                <a:spcPct val="0"/>
              </a:spcBef>
              <a:spcAft>
                <a:spcPts val="1800"/>
              </a:spcAft>
              <a:defRPr/>
            </a:pPr>
            <a:r>
              <a:rPr lang="fr-FR" sz="3400" dirty="0">
                <a:solidFill>
                  <a:srgbClr val="F9FAFD"/>
                </a:solidFill>
                <a:latin typeface="Glacial Indifference" panose="020B0604020202020204" charset="0"/>
              </a:rPr>
              <a:t>Il accorde le statut de trésor national aux biens présentant un intérêt majeur pour la connaissance des langues française et régionales. L’appartenance à la catégorie de trésor national entraîne l’application d’un régime particulier de protection. Les biens concernés pourront être, par exemple, des enregistrements ou des manuscrits anciens ».</a:t>
            </a:r>
          </a:p>
          <a:p>
            <a:pPr marL="0" lvl="1" algn="r">
              <a:spcBef>
                <a:spcPct val="0"/>
              </a:spcBef>
              <a:spcAft>
                <a:spcPts val="600"/>
              </a:spcAft>
              <a:defRPr/>
            </a:pPr>
            <a:r>
              <a:rPr lang="fr-FR" sz="2800" i="1" dirty="0">
                <a:solidFill>
                  <a:srgbClr val="F9FAFD"/>
                </a:solidFill>
                <a:latin typeface="Glacial Indifference" panose="020B0604020202020204" charset="0"/>
              </a:rPr>
              <a:t>Vie publique</a:t>
            </a:r>
          </a:p>
        </p:txBody>
      </p:sp>
      <p:sp>
        <p:nvSpPr>
          <p:cNvPr id="4" name="TextBox 2">
            <a:extLst>
              <a:ext uri="{FF2B5EF4-FFF2-40B4-BE49-F238E27FC236}">
                <a16:creationId xmlns:a16="http://schemas.microsoft.com/office/drawing/2014/main" id="{51B85A44-402A-5AFB-21D6-3F0C4CC6CEE6}"/>
              </a:ext>
            </a:extLst>
          </p:cNvPr>
          <p:cNvSpPr txBox="1"/>
          <p:nvPr/>
        </p:nvSpPr>
        <p:spPr>
          <a:xfrm>
            <a:off x="685800" y="966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81113073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628900"/>
            <a:ext cx="16535400" cy="5803127"/>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La loi Molac – avant les modifications apportées par le Conseil Constitutionnel </a:t>
            </a:r>
            <a:endParaRPr lang="fr-FR" sz="3500" u="sng" dirty="0">
              <a:solidFill>
                <a:schemeClr val="bg1"/>
              </a:solidFill>
              <a:latin typeface="Glacial Indifference" panose="020B0604020202020204" charset="0"/>
            </a:endParaRP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Pour Paul Molac, c'est "une première dans l'histoire de la V</a:t>
            </a:r>
            <a:r>
              <a:rPr lang="fr-FR" sz="3400" baseline="30000" dirty="0">
                <a:solidFill>
                  <a:srgbClr val="F9FAFD"/>
                </a:solidFill>
                <a:latin typeface="Glacial Indifference" panose="020B0604020202020204" charset="0"/>
              </a:rPr>
              <a:t>e</a:t>
            </a:r>
            <a:r>
              <a:rPr lang="fr-FR" sz="3400" dirty="0">
                <a:solidFill>
                  <a:srgbClr val="F9FAFD"/>
                </a:solidFill>
                <a:latin typeface="Glacial Indifference" panose="020B0604020202020204" charset="0"/>
              </a:rPr>
              <a:t> République". Le député du Morbihan salue l'adoption, jeudi 8 avril, de la proposition de loi qu'il a portée sur les langues régionales, à l'Assemblée nationale. </a:t>
            </a:r>
          </a:p>
          <a:p>
            <a:pPr marL="0" lvl="1" algn="just">
              <a:lnSpc>
                <a:spcPct val="110000"/>
              </a:lnSpc>
              <a:spcBef>
                <a:spcPct val="0"/>
              </a:spcBef>
              <a:spcAft>
                <a:spcPts val="1200"/>
              </a:spcAft>
              <a:defRPr/>
            </a:pPr>
            <a:r>
              <a:rPr lang="fr-FR" sz="3400" dirty="0">
                <a:solidFill>
                  <a:srgbClr val="F9FAFD"/>
                </a:solidFill>
                <a:latin typeface="Glacial Indifference" panose="020B0604020202020204" charset="0"/>
              </a:rPr>
              <a:t>Celle-ci permettra deux nouveautés majeures : </a:t>
            </a:r>
            <a:r>
              <a:rPr lang="fr-FR" sz="3400" u="sng" dirty="0">
                <a:solidFill>
                  <a:srgbClr val="F9FAFD"/>
                </a:solidFill>
                <a:latin typeface="Glacial Indifference" panose="020B0604020202020204" charset="0"/>
              </a:rPr>
              <a:t>l'instauration de l'enseignement immersif</a:t>
            </a:r>
            <a:r>
              <a:rPr lang="fr-FR" sz="3400" dirty="0">
                <a:solidFill>
                  <a:srgbClr val="F9FAFD"/>
                </a:solidFill>
                <a:latin typeface="Glacial Indifference" panose="020B0604020202020204" charset="0"/>
              </a:rPr>
              <a:t> (effectué pour une grande partie du temps scolaire dans une langue autre que la langue dominante) et </a:t>
            </a:r>
            <a:r>
              <a:rPr lang="fr-FR" sz="3400" u="sng" dirty="0">
                <a:solidFill>
                  <a:srgbClr val="F9FAFD"/>
                </a:solidFill>
                <a:latin typeface="Glacial Indifference" panose="020B0604020202020204" charset="0"/>
              </a:rPr>
              <a:t>la création d'un forfait scolaire pour les écoles privées dispensant une scolarisation en langues régionales</a:t>
            </a:r>
            <a:r>
              <a:rPr lang="fr-FR" sz="3400" dirty="0">
                <a:solidFill>
                  <a:srgbClr val="F9FAFD"/>
                </a:solidFill>
                <a:latin typeface="Glacial Indifference" panose="020B0604020202020204" charset="0"/>
              </a:rPr>
              <a:t> ».</a:t>
            </a:r>
          </a:p>
          <a:p>
            <a:pPr marL="0" lvl="1" algn="r">
              <a:spcBef>
                <a:spcPct val="0"/>
              </a:spcBef>
              <a:spcAft>
                <a:spcPts val="600"/>
              </a:spcAft>
              <a:defRPr/>
            </a:pPr>
            <a:r>
              <a:rPr lang="fr-FR" sz="2800" i="1" dirty="0">
                <a:solidFill>
                  <a:srgbClr val="F9FAFD"/>
                </a:solidFill>
                <a:latin typeface="Glacial Indifference" panose="020B0604020202020204" charset="0"/>
              </a:rPr>
              <a:t>France tv info</a:t>
            </a:r>
            <a:r>
              <a:rPr lang="fr-FR" sz="2800" dirty="0">
                <a:solidFill>
                  <a:srgbClr val="F9FAFD"/>
                </a:solidFill>
                <a:latin typeface="Glacial Indifference" panose="020B0604020202020204" charset="0"/>
              </a:rPr>
              <a:t>, le 9 avril 2021</a:t>
            </a:r>
            <a:endParaRPr lang="fr-FR" sz="2800" i="1"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9B99FFAD-AF78-A52B-94B8-8786DE7C62D6}"/>
              </a:ext>
            </a:extLst>
          </p:cNvPr>
          <p:cNvSpPr txBox="1"/>
          <p:nvPr/>
        </p:nvSpPr>
        <p:spPr>
          <a:xfrm>
            <a:off x="7239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49875563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838200" y="2095500"/>
            <a:ext cx="16535400" cy="7411260"/>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La loi Molac – L’enseignement immersif</a:t>
            </a:r>
            <a:endParaRPr lang="fr-FR" sz="3500" u="sng" dirty="0">
              <a:solidFill>
                <a:schemeClr val="bg1"/>
              </a:solidFill>
              <a:latin typeface="Glacial Indifference" panose="020B0604020202020204" charset="0"/>
            </a:endParaRP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La loi consacre l'</a:t>
            </a:r>
            <a:r>
              <a:rPr lang="fr-FR" sz="3400" u="sng" dirty="0">
                <a:solidFill>
                  <a:srgbClr val="F9FAFD"/>
                </a:solidFill>
                <a:latin typeface="Glacial Indifference" panose="020B0604020202020204" charset="0"/>
              </a:rPr>
              <a:t>enseignement immersif des langues régionales</a:t>
            </a:r>
            <a:r>
              <a:rPr lang="fr-FR" sz="3400" dirty="0">
                <a:solidFill>
                  <a:srgbClr val="F9FAFD"/>
                </a:solidFill>
                <a:latin typeface="Glacial Indifference" panose="020B0604020202020204" charset="0"/>
              </a:rPr>
              <a:t> dans le Code de l'éducation. Cela désigne un </a:t>
            </a:r>
            <a:r>
              <a:rPr lang="fr-FR" sz="3400" u="sng" dirty="0">
                <a:solidFill>
                  <a:srgbClr val="F9FAFD"/>
                </a:solidFill>
                <a:latin typeface="Glacial Indifference" panose="020B0604020202020204" charset="0"/>
              </a:rPr>
              <a:t>enseignement effectué pour une grande partie du temps scolaire "dans une langue autre que la langue dominante"</a:t>
            </a:r>
            <a:r>
              <a:rPr lang="fr-FR" sz="3400" dirty="0">
                <a:solidFill>
                  <a:srgbClr val="F9FAFD"/>
                </a:solidFill>
                <a:latin typeface="Glacial Indifference" panose="020B0604020202020204" charset="0"/>
              </a:rPr>
              <a:t>. </a:t>
            </a:r>
          </a:p>
          <a:p>
            <a:pPr marL="0" lvl="1" algn="just">
              <a:lnSpc>
                <a:spcPct val="110000"/>
              </a:lnSpc>
              <a:spcBef>
                <a:spcPct val="0"/>
              </a:spcBef>
              <a:defRPr/>
            </a:pPr>
            <a:r>
              <a:rPr lang="fr-FR" sz="3400" dirty="0">
                <a:solidFill>
                  <a:srgbClr val="F9FAFD"/>
                </a:solidFill>
                <a:latin typeface="Glacial Indifference" panose="020B0604020202020204" charset="0"/>
              </a:rPr>
              <a:t>Aujourd'hui, cette méthode est appliquée dans les écoles associatives de droit privé. Dans les écoles associatives Diwan (4 200 élèves des 20 000 élèves de breton), les formations sont dispensées en une seule langue régionale et le français est progressivement introduit, par exemple à partir du CE1. C'est aussi le cas des Ikastola basques et des Calandreta en Occitanie, par exemple. </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Cette immersion doit être effectuée "</a:t>
            </a:r>
            <a:r>
              <a:rPr lang="fr-FR" sz="3400" u="sng" dirty="0">
                <a:solidFill>
                  <a:srgbClr val="F9FAFD"/>
                </a:solidFill>
                <a:latin typeface="Glacial Indifference" panose="020B0604020202020204" charset="0"/>
              </a:rPr>
              <a:t>sans préjudice de l'objectif d'une bonne connaissance de la langue française</a:t>
            </a:r>
            <a:r>
              <a:rPr lang="fr-FR" sz="3400" dirty="0">
                <a:solidFill>
                  <a:srgbClr val="F9FAFD"/>
                </a:solidFill>
                <a:latin typeface="Glacial Indifference" panose="020B0604020202020204" charset="0"/>
              </a:rPr>
              <a:t>", précise le texte ».</a:t>
            </a:r>
          </a:p>
          <a:p>
            <a:pPr marL="0" lvl="1" algn="r">
              <a:spcBef>
                <a:spcPct val="0"/>
              </a:spcBef>
              <a:spcAft>
                <a:spcPts val="600"/>
              </a:spcAft>
              <a:defRPr/>
            </a:pPr>
            <a:r>
              <a:rPr lang="fr-FR" sz="2800" i="1" dirty="0">
                <a:solidFill>
                  <a:srgbClr val="F9FAFD"/>
                </a:solidFill>
                <a:latin typeface="Glacial Indifference" panose="020B0604020202020204" charset="0"/>
              </a:rPr>
              <a:t>France tv info</a:t>
            </a:r>
            <a:r>
              <a:rPr lang="fr-FR" sz="2800" dirty="0">
                <a:solidFill>
                  <a:srgbClr val="F9FAFD"/>
                </a:solidFill>
                <a:latin typeface="Glacial Indifference" panose="020B0604020202020204" charset="0"/>
              </a:rPr>
              <a:t>, le 9 avril 2021</a:t>
            </a:r>
            <a:endParaRPr lang="fr-FR" sz="2800" i="1"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4E4574C0-8963-DCC3-25D5-EB2DC8D0188F}"/>
              </a:ext>
            </a:extLst>
          </p:cNvPr>
          <p:cNvSpPr txBox="1"/>
          <p:nvPr/>
        </p:nvSpPr>
        <p:spPr>
          <a:xfrm>
            <a:off x="7620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239977025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762000" y="2450217"/>
            <a:ext cx="16764000" cy="4541243"/>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600" u="sng" dirty="0">
                <a:solidFill>
                  <a:srgbClr val="F9FAFD"/>
                </a:solidFill>
                <a:latin typeface="Glacial Indifference" panose="020B0604020202020204" charset="0"/>
              </a:rPr>
              <a:t>La loi Molac – Le forfait scolaire</a:t>
            </a:r>
            <a:endParaRPr lang="fr-FR" sz="3500" u="sng" dirty="0">
              <a:solidFill>
                <a:schemeClr val="bg1"/>
              </a:solidFill>
              <a:latin typeface="Glacial Indifference" panose="020B0604020202020204" charset="0"/>
            </a:endParaRP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Cet article prévoit que la </a:t>
            </a:r>
            <a:r>
              <a:rPr lang="fr-FR" sz="3400" u="sng" dirty="0">
                <a:solidFill>
                  <a:srgbClr val="F9FAFD"/>
                </a:solidFill>
                <a:latin typeface="Glacial Indifference" panose="020B0604020202020204" charset="0"/>
              </a:rPr>
              <a:t>participation financière des communes</a:t>
            </a:r>
            <a:r>
              <a:rPr lang="fr-FR" sz="3400" dirty="0">
                <a:solidFill>
                  <a:srgbClr val="F9FAFD"/>
                </a:solidFill>
                <a:latin typeface="Glacial Indifference" panose="020B0604020202020204" charset="0"/>
              </a:rPr>
              <a:t> à la scolarisation des élèves en langue régionale dans le privé "est due" lorsque la commune de résidence ne dispose pas d'école dispensant cet enseignement. </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Ce cadre entérine désormais cette participation de la commune, sous peine de procédure devant le tribunal administratif ».</a:t>
            </a:r>
          </a:p>
          <a:p>
            <a:pPr marL="0" lvl="1" algn="r">
              <a:spcBef>
                <a:spcPct val="0"/>
              </a:spcBef>
              <a:spcAft>
                <a:spcPts val="600"/>
              </a:spcAft>
              <a:defRPr/>
            </a:pPr>
            <a:r>
              <a:rPr lang="fr-FR" sz="2800" i="1" dirty="0">
                <a:solidFill>
                  <a:srgbClr val="F9FAFD"/>
                </a:solidFill>
                <a:latin typeface="Glacial Indifference" panose="020B0604020202020204" charset="0"/>
              </a:rPr>
              <a:t>France tv info</a:t>
            </a:r>
            <a:r>
              <a:rPr lang="fr-FR" sz="2800" dirty="0">
                <a:solidFill>
                  <a:srgbClr val="F9FAFD"/>
                </a:solidFill>
                <a:latin typeface="Glacial Indifference" panose="020B0604020202020204" charset="0"/>
              </a:rPr>
              <a:t>, le 9 avril 2021</a:t>
            </a:r>
            <a:endParaRPr lang="fr-FR" sz="2800" i="1"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3351E3DD-29F7-65EA-6AAE-DC74477A3AFA}"/>
              </a:ext>
            </a:extLst>
          </p:cNvPr>
          <p:cNvSpPr txBox="1"/>
          <p:nvPr/>
        </p:nvSpPr>
        <p:spPr>
          <a:xfrm>
            <a:off x="6858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298343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2D53164-46C4-0199-5DCC-3E5C932CC70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D7796BC-49DE-EFC0-8199-7DE41761A838}"/>
              </a:ext>
            </a:extLst>
          </p:cNvPr>
          <p:cNvSpPr txBox="1"/>
          <p:nvPr/>
        </p:nvSpPr>
        <p:spPr>
          <a:xfrm>
            <a:off x="609600" y="2705100"/>
            <a:ext cx="16764000" cy="6057043"/>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Le français dans la science</a:t>
            </a:r>
            <a:r>
              <a:rPr lang="fr-FR" sz="3600" dirty="0">
                <a:solidFill>
                  <a:srgbClr val="F9FAFD"/>
                </a:solidFill>
                <a:latin typeface="Glacial Indifference" panose="020B0604020202020204" charset="0"/>
              </a:rPr>
              <a:t> → dans ce domaine, la francisation de la langue vient des chirurgiens → le chirurgien Ambroise Paré, très connu, soutient son doctorat en français.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Le français dans la religion</a:t>
            </a:r>
            <a:r>
              <a:rPr lang="fr-FR" sz="3600" dirty="0">
                <a:solidFill>
                  <a:srgbClr val="F9FAFD"/>
                </a:solidFill>
                <a:latin typeface="Glacial Indifference" panose="020B0604020202020204" charset="0"/>
              </a:rPr>
              <a:t> → en 1535, Olivetan (le cousin de Calvin) traduit pour la première fois en français la Bible à partir des textes originaux hébreux et grecs.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Le français dans l’enseignement</a:t>
            </a:r>
            <a:r>
              <a:rPr lang="fr-FR" sz="3600" dirty="0">
                <a:solidFill>
                  <a:srgbClr val="F9FAFD"/>
                </a:solidFill>
                <a:latin typeface="Glacial Indifference" panose="020B0604020202020204" charset="0"/>
              </a:rPr>
              <a:t> → le latin demeure globalement la langue de l’enseignement, mais en 1530 le Collège Royal (futur Collège de France) est fondé, où quelques professeurs (pas tous) enseignent en français.</a:t>
            </a:r>
          </a:p>
        </p:txBody>
      </p:sp>
      <p:sp>
        <p:nvSpPr>
          <p:cNvPr id="4" name="TextBox 2">
            <a:extLst>
              <a:ext uri="{FF2B5EF4-FFF2-40B4-BE49-F238E27FC236}">
                <a16:creationId xmlns:a16="http://schemas.microsoft.com/office/drawing/2014/main" id="{35C00E9C-A674-D61E-1C20-23DEF06F5E01}"/>
              </a:ext>
            </a:extLst>
          </p:cNvPr>
          <p:cNvSpPr txBox="1"/>
          <p:nvPr/>
        </p:nvSpPr>
        <p:spPr>
          <a:xfrm>
            <a:off x="609600" y="8763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79569628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762000" y="2400300"/>
            <a:ext cx="16764000" cy="5386090"/>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loi Molac – après l’avis du Conseil Constitutionnel</a:t>
            </a:r>
            <a:endParaRPr lang="fr-FR" sz="3500" u="sng" dirty="0">
              <a:solidFill>
                <a:schemeClr val="bg1"/>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Le texte voté par le Parlement prévoyait de consacrer une troisième forme d’enseignement des langues régionales, l’enseignement immersif (enseignement effectué pendant une grande partie du temps scolaire dans une langue autre que le français). </a:t>
            </a:r>
          </a:p>
          <a:p>
            <a:pPr marL="0" lvl="1" algn="just">
              <a:lnSpc>
                <a:spcPct val="110000"/>
              </a:lnSpc>
              <a:spcBef>
                <a:spcPct val="0"/>
              </a:spcBef>
              <a:spcAft>
                <a:spcPts val="3000"/>
              </a:spcAft>
              <a:defRPr/>
            </a:pPr>
            <a:r>
              <a:rPr lang="fr-FR" sz="3500" dirty="0">
                <a:solidFill>
                  <a:srgbClr val="F9FAFD"/>
                </a:solidFill>
                <a:latin typeface="Glacial Indifference" panose="020B0604020202020204" charset="0"/>
              </a:rPr>
              <a:t>Le Conseil constitutionnel a cependant jugé cette disposition contraire à la Constitution et à son article 2 ("La langue de la République est le français") ».</a:t>
            </a:r>
          </a:p>
          <a:p>
            <a:pPr marL="0" lvl="1" algn="r">
              <a:spcBef>
                <a:spcPct val="0"/>
              </a:spcBef>
              <a:spcAft>
                <a:spcPts val="600"/>
              </a:spcAft>
              <a:defRPr/>
            </a:pPr>
            <a:r>
              <a:rPr lang="fr-FR" sz="2800" dirty="0">
                <a:solidFill>
                  <a:srgbClr val="F9FAFD"/>
                </a:solidFill>
                <a:latin typeface="Glacial Indifference" panose="020B0604020202020204" charset="0"/>
              </a:rPr>
              <a:t>Site de l’Observatoire du plurilinguisme</a:t>
            </a:r>
          </a:p>
        </p:txBody>
      </p:sp>
      <p:sp>
        <p:nvSpPr>
          <p:cNvPr id="4" name="TextBox 2">
            <a:extLst>
              <a:ext uri="{FF2B5EF4-FFF2-40B4-BE49-F238E27FC236}">
                <a16:creationId xmlns:a16="http://schemas.microsoft.com/office/drawing/2014/main" id="{E00ED671-EF81-1D34-3392-BA0A17774DBD}"/>
              </a:ext>
            </a:extLst>
          </p:cNvPr>
          <p:cNvSpPr txBox="1"/>
          <p:nvPr/>
        </p:nvSpPr>
        <p:spPr>
          <a:xfrm>
            <a:off x="6858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406049261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762000" y="1790700"/>
            <a:ext cx="16764000" cy="8194551"/>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Trois ans après la loi Molac</a:t>
            </a:r>
            <a:endParaRPr lang="fr-FR" sz="3500" u="sng" dirty="0">
              <a:solidFill>
                <a:schemeClr val="bg1"/>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Le Conseil constitutionnel est très militant en ce qui concerne les langues régionales. Ses membres ont une vision pareille à celle des pères de la République, pour qui être français revient à respecter une certaine norme linguistique, culturelle, etc. Mais le français est aujourd’hui très divers. Et les langues régionales, puisqu’elles sont en usage dans le territoire français, sont françaises.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En 2021, le Conseil a censuré l’article de loi relatif à l’enseignement immersif, alors que c'est une méthode qui existe dans tous les pays du monde et que la France la pratique dans ses lycées à l'étranger. Pourquoi cela serait-il anticonstitutionnel ? […]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Il est temps de montrer que le législateur ne voit pas les choses de cette façon. Dès lors, quelle autre solution que d’obliger en inscrivant les langues régionales dans l’article 2 de la Constitution ? ».</a:t>
            </a:r>
          </a:p>
          <a:p>
            <a:pPr marL="0" lvl="1" algn="r">
              <a:spcBef>
                <a:spcPct val="0"/>
              </a:spcBef>
              <a:spcAft>
                <a:spcPts val="600"/>
              </a:spcAft>
              <a:defRPr/>
            </a:pPr>
            <a:r>
              <a:rPr lang="fr-FR" sz="2800" dirty="0">
                <a:solidFill>
                  <a:srgbClr val="F9FAFD"/>
                </a:solidFill>
                <a:latin typeface="Glacial Indifference" panose="020B0604020202020204" charset="0"/>
              </a:rPr>
              <a:t>Paul Molac, entrevue pour </a:t>
            </a:r>
            <a:r>
              <a:rPr lang="fr-FR" sz="2800" i="1" dirty="0">
                <a:solidFill>
                  <a:srgbClr val="F9FAFD"/>
                </a:solidFill>
                <a:latin typeface="Glacial Indifference" panose="020B0604020202020204" charset="0"/>
              </a:rPr>
              <a:t>Le Monde </a:t>
            </a:r>
            <a:r>
              <a:rPr lang="fr-FR" sz="2800" dirty="0">
                <a:solidFill>
                  <a:srgbClr val="F9FAFD"/>
                </a:solidFill>
                <a:latin typeface="Glacial Indifference" panose="020B0604020202020204" charset="0"/>
              </a:rPr>
              <a:t>du 7 février 2024</a:t>
            </a:r>
            <a:endParaRPr lang="fr-FR" sz="2800" i="1"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107A45A9-F685-7852-8512-A6DFD8E973AB}"/>
              </a:ext>
            </a:extLst>
          </p:cNvPr>
          <p:cNvSpPr txBox="1"/>
          <p:nvPr/>
        </p:nvSpPr>
        <p:spPr>
          <a:xfrm>
            <a:off x="685800" y="357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45707624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286E2B4-AA1E-B6CC-C2DA-F7216E5088CF}"/>
              </a:ext>
            </a:extLst>
          </p:cNvPr>
          <p:cNvSpPr txBox="1"/>
          <p:nvPr/>
        </p:nvSpPr>
        <p:spPr>
          <a:xfrm>
            <a:off x="762000" y="2019300"/>
            <a:ext cx="16764000" cy="7317388"/>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Trois ans après la loi Molac</a:t>
            </a:r>
            <a:endParaRPr lang="fr-FR" sz="3500" u="sng" dirty="0">
              <a:solidFill>
                <a:schemeClr val="bg1"/>
              </a:solidFill>
              <a:latin typeface="Glacial Indifference" panose="020B0604020202020204" charset="0"/>
            </a:endParaRP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 Que répondre à ceux pour qui l'usage des langues régionales est contraire à l'idéal républicain, voire menace l'unité nationale ?</a:t>
            </a:r>
          </a:p>
          <a:p>
            <a:pPr marL="0" lvl="1" algn="just">
              <a:lnSpc>
                <a:spcPct val="110000"/>
              </a:lnSpc>
              <a:spcBef>
                <a:spcPct val="0"/>
              </a:spcBef>
              <a:spcAft>
                <a:spcPts val="3000"/>
              </a:spcAft>
              <a:defRPr/>
            </a:pPr>
            <a:r>
              <a:rPr lang="fr-FR" sz="3500" dirty="0">
                <a:solidFill>
                  <a:srgbClr val="F9FAFD"/>
                </a:solidFill>
                <a:latin typeface="Glacial Indifference" panose="020B0604020202020204" charset="0"/>
              </a:rPr>
              <a:t>C'est une vision de l'esprit aussi simpliste que celle qui laisse entendre qu'il suffit d’agiter un drapeau tricolore pour être français. Dans notre pays, on veut absolument rapprocher culture et citoyenneté. Or, la citoyenneté, c'est l’exercice de ses droits politiques selon un ensemble de règles définies par l'intermédiaire du vote. Cela n’a rien à voir avec la pratique d’une langue. La France est un pays si divers qu’il est précieux d’avoir une langue unique, qui nous permet de communiquer plus facilement. Mais qu'une langue écrase toutes les autres est intolérable ».</a:t>
            </a:r>
          </a:p>
          <a:p>
            <a:pPr marL="0" lvl="1" algn="r">
              <a:spcBef>
                <a:spcPct val="0"/>
              </a:spcBef>
              <a:spcAft>
                <a:spcPts val="600"/>
              </a:spcAft>
              <a:defRPr/>
            </a:pPr>
            <a:r>
              <a:rPr lang="fr-FR" sz="2800" dirty="0">
                <a:solidFill>
                  <a:srgbClr val="F9FAFD"/>
                </a:solidFill>
                <a:latin typeface="Glacial Indifference" panose="020B0604020202020204" charset="0"/>
              </a:rPr>
              <a:t>Paul Molac, entrevue pour </a:t>
            </a:r>
            <a:r>
              <a:rPr lang="fr-FR" sz="2800" i="1" dirty="0">
                <a:solidFill>
                  <a:srgbClr val="F9FAFD"/>
                </a:solidFill>
                <a:latin typeface="Glacial Indifference" panose="020B0604020202020204" charset="0"/>
              </a:rPr>
              <a:t>Le Monde </a:t>
            </a:r>
            <a:r>
              <a:rPr lang="fr-FR" sz="2800" dirty="0">
                <a:solidFill>
                  <a:srgbClr val="F9FAFD"/>
                </a:solidFill>
                <a:latin typeface="Glacial Indifference" panose="020B0604020202020204" charset="0"/>
              </a:rPr>
              <a:t>du 7 février 2024</a:t>
            </a:r>
            <a:endParaRPr lang="fr-FR" sz="2800" i="1" dirty="0">
              <a:solidFill>
                <a:srgbClr val="F9FAFD"/>
              </a:solidFill>
              <a:latin typeface="Glacial Indifference" panose="020B0604020202020204" charset="0"/>
            </a:endParaRPr>
          </a:p>
        </p:txBody>
      </p:sp>
      <p:sp>
        <p:nvSpPr>
          <p:cNvPr id="4" name="TextBox 2">
            <a:extLst>
              <a:ext uri="{FF2B5EF4-FFF2-40B4-BE49-F238E27FC236}">
                <a16:creationId xmlns:a16="http://schemas.microsoft.com/office/drawing/2014/main" id="{11BC0F8F-E281-B971-B540-2EF5D8AC54E6}"/>
              </a:ext>
            </a:extLst>
          </p:cNvPr>
          <p:cNvSpPr txBox="1"/>
          <p:nvPr/>
        </p:nvSpPr>
        <p:spPr>
          <a:xfrm>
            <a:off x="6858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contemporain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Tree>
    <p:extLst>
      <p:ext uri="{BB962C8B-B14F-4D97-AF65-F5344CB8AC3E}">
        <p14:creationId xmlns:p14="http://schemas.microsoft.com/office/powerpoint/2010/main" val="142981730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190500"/>
            <a:ext cx="16535400" cy="1077218"/>
          </a:xfrm>
          <a:prstGeom prst="rect">
            <a:avLst/>
          </a:prstGeom>
        </p:spPr>
        <p:txBody>
          <a:bodyPr wrap="square" lIns="0" tIns="0" rIns="0" bIns="0" rtlCol="0" anchor="t">
            <a:spAutoFit/>
          </a:bodyPr>
          <a:lstStyle/>
          <a:p>
            <a:pPr>
              <a:lnSpc>
                <a:spcPts val="8799"/>
              </a:lnSpc>
            </a:pPr>
            <a:r>
              <a:rPr lang="fr-FR" sz="6000" dirty="0">
                <a:solidFill>
                  <a:srgbClr val="FFFFFF"/>
                </a:solidFill>
                <a:latin typeface="Glacial Indifference"/>
              </a:rPr>
              <a:t>Bibliographie de référence</a:t>
            </a:r>
          </a:p>
        </p:txBody>
      </p:sp>
      <p:sp>
        <p:nvSpPr>
          <p:cNvPr id="4" name="TextBox 4"/>
          <p:cNvSpPr txBox="1"/>
          <p:nvPr/>
        </p:nvSpPr>
        <p:spPr>
          <a:xfrm>
            <a:off x="914400" y="1485900"/>
            <a:ext cx="16497300" cy="8463855"/>
          </a:xfrm>
          <a:prstGeom prst="rect">
            <a:avLst/>
          </a:prstGeom>
        </p:spPr>
        <p:txBody>
          <a:bodyPr wrap="square" lIns="0" tIns="0" rIns="0" bIns="0" rtlCol="0" anchor="t">
            <a:spAutoFit/>
          </a:bodyPr>
          <a:lstStyle/>
          <a:p>
            <a:pPr algn="just">
              <a:spcAft>
                <a:spcPts val="600"/>
              </a:spcAft>
            </a:pPr>
            <a:r>
              <a:rPr lang="fr-FR" sz="2800" dirty="0">
                <a:solidFill>
                  <a:srgbClr val="FFFFFF"/>
                </a:solidFill>
                <a:latin typeface="Glacial Indifference"/>
              </a:rPr>
              <a:t>Antoine, G., </a:t>
            </a:r>
            <a:r>
              <a:rPr lang="fr-FR" sz="2800" i="1" dirty="0">
                <a:solidFill>
                  <a:srgbClr val="FFFFFF"/>
                </a:solidFill>
                <a:latin typeface="Glacial Indifference"/>
              </a:rPr>
              <a:t>La langue de Hugo</a:t>
            </a:r>
          </a:p>
          <a:p>
            <a:pPr algn="just">
              <a:spcAft>
                <a:spcPts val="2400"/>
              </a:spcAft>
            </a:pPr>
            <a:r>
              <a:rPr lang="fr-FR" sz="2800" dirty="0">
                <a:solidFill>
                  <a:schemeClr val="bg1"/>
                </a:solidFill>
                <a:latin typeface="Glacial Indifference"/>
                <a:hlinkClick r:id="rId2">
                  <a:extLst>
                    <a:ext uri="{A12FA001-AC4F-418D-AE19-62706E023703}">
                      <ahyp:hlinkClr xmlns:ahyp="http://schemas.microsoft.com/office/drawing/2018/hyperlinkcolor" val="tx"/>
                    </a:ext>
                  </a:extLst>
                </a:hlinkClick>
              </a:rPr>
              <a:t>http://expositions.bnf.fr/hugo/arret/langue.htm</a:t>
            </a:r>
            <a:r>
              <a:rPr lang="fr-FR" sz="2800" dirty="0">
                <a:solidFill>
                  <a:schemeClr val="bg1"/>
                </a:solidFill>
                <a:latin typeface="Glacial Indifference"/>
              </a:rPr>
              <a:t> </a:t>
            </a:r>
            <a:endParaRPr lang="fr-FR" sz="2800" dirty="0">
              <a:solidFill>
                <a:srgbClr val="FFFFFF"/>
              </a:solidFill>
              <a:latin typeface="Glacial Indifference"/>
            </a:endParaRPr>
          </a:p>
          <a:p>
            <a:pPr algn="just">
              <a:spcAft>
                <a:spcPts val="600"/>
              </a:spcAft>
            </a:pPr>
            <a:r>
              <a:rPr lang="fr-FR" sz="2800" dirty="0">
                <a:solidFill>
                  <a:srgbClr val="FFFFFF"/>
                </a:solidFill>
                <a:latin typeface="Glacial Indifference"/>
              </a:rPr>
              <a:t>Bivort, O., 2013, « Le romantisme et la "langue de Voltaire" », dans </a:t>
            </a:r>
            <a:r>
              <a:rPr lang="fr-FR" sz="2800" i="1" dirty="0">
                <a:solidFill>
                  <a:srgbClr val="FFFFFF"/>
                </a:solidFill>
                <a:latin typeface="Glacial Indifference"/>
              </a:rPr>
              <a:t>Revue italienne d’études françaises</a:t>
            </a:r>
            <a:r>
              <a:rPr lang="fr-FR" sz="2800" dirty="0">
                <a:solidFill>
                  <a:srgbClr val="FFFFFF"/>
                </a:solidFill>
                <a:latin typeface="Glacial Indifference"/>
              </a:rPr>
              <a:t>, n° 3, en ligne.</a:t>
            </a:r>
          </a:p>
          <a:p>
            <a:pPr algn="just">
              <a:spcAft>
                <a:spcPts val="2400"/>
              </a:spcAft>
            </a:pPr>
            <a:r>
              <a:rPr lang="fr-FR" sz="2800" dirty="0">
                <a:solidFill>
                  <a:schemeClr val="bg1"/>
                </a:solidFill>
                <a:latin typeface="Glacial Indifference"/>
                <a:hlinkClick r:id="rId3">
                  <a:extLst>
                    <a:ext uri="{A12FA001-AC4F-418D-AE19-62706E023703}">
                      <ahyp:hlinkClr xmlns:ahyp="http://schemas.microsoft.com/office/drawing/2018/hyperlinkcolor" val="tx"/>
                    </a:ext>
                  </a:extLst>
                </a:hlinkClick>
              </a:rPr>
              <a:t>http://journals.openedition.org/rief/211</a:t>
            </a:r>
            <a:r>
              <a:rPr lang="fr-FR" sz="2800" dirty="0">
                <a:solidFill>
                  <a:schemeClr val="bg1"/>
                </a:solidFill>
                <a:latin typeface="Glacial Indifference"/>
              </a:rPr>
              <a:t> </a:t>
            </a:r>
            <a:endParaRPr lang="fr-FR" sz="2800" dirty="0">
              <a:solidFill>
                <a:srgbClr val="FFFFFF"/>
              </a:solidFill>
              <a:latin typeface="Glacial Indifference"/>
            </a:endParaRPr>
          </a:p>
          <a:p>
            <a:pPr algn="just">
              <a:spcAft>
                <a:spcPts val="2400"/>
              </a:spcAft>
            </a:pPr>
            <a:r>
              <a:rPr lang="fr-FR" sz="2800" dirty="0">
                <a:solidFill>
                  <a:srgbClr val="FFFFFF"/>
                </a:solidFill>
                <a:latin typeface="Glacial Indifference"/>
              </a:rPr>
              <a:t>Chaurand, J., 1999, </a:t>
            </a:r>
            <a:r>
              <a:rPr lang="fr-FR" sz="2800" i="1" dirty="0">
                <a:solidFill>
                  <a:srgbClr val="FFFFFF"/>
                </a:solidFill>
                <a:latin typeface="Glacial Indifference"/>
              </a:rPr>
              <a:t>Nouvelle histoire de la langue française</a:t>
            </a:r>
            <a:r>
              <a:rPr lang="fr-FR" sz="2800" dirty="0">
                <a:solidFill>
                  <a:srgbClr val="FFFFFF"/>
                </a:solidFill>
                <a:latin typeface="Glacial Indifference"/>
              </a:rPr>
              <a:t>, Paris, Le Seuil.</a:t>
            </a:r>
          </a:p>
          <a:p>
            <a:pPr algn="just"/>
            <a:r>
              <a:rPr lang="fr-FR" sz="2800" dirty="0">
                <a:solidFill>
                  <a:srgbClr val="FFFFFF"/>
                </a:solidFill>
                <a:latin typeface="Glacial Indifference"/>
              </a:rPr>
              <a:t>Cougnon, L.-A., 2010, « Orthographe et langue dans les SMS », dans </a:t>
            </a:r>
            <a:r>
              <a:rPr lang="fr-FR" sz="2800" i="1" dirty="0">
                <a:solidFill>
                  <a:srgbClr val="FFFFFF"/>
                </a:solidFill>
                <a:latin typeface="Glacial Indifference"/>
              </a:rPr>
              <a:t>Éla. Études de linguistique appliquée</a:t>
            </a:r>
            <a:r>
              <a:rPr lang="fr-FR" sz="2800" dirty="0">
                <a:solidFill>
                  <a:srgbClr val="FFFFFF"/>
                </a:solidFill>
                <a:latin typeface="Glacial Indifference"/>
              </a:rPr>
              <a:t>, vol. 4, n. 160, pp. 397-410.</a:t>
            </a:r>
          </a:p>
          <a:p>
            <a:pPr algn="just">
              <a:spcAft>
                <a:spcPts val="2400"/>
              </a:spcAft>
            </a:pPr>
            <a:r>
              <a:rPr lang="fr-FR" sz="2800" dirty="0">
                <a:solidFill>
                  <a:schemeClr val="bg1"/>
                </a:solidFill>
                <a:latin typeface="Glacial Indifference"/>
                <a:hlinkClick r:id="rId4">
                  <a:extLst>
                    <a:ext uri="{A12FA001-AC4F-418D-AE19-62706E023703}">
                      <ahyp:hlinkClr xmlns:ahyp="http://schemas.microsoft.com/office/drawing/2018/hyperlinkcolor" val="tx"/>
                    </a:ext>
                  </a:extLst>
                </a:hlinkClick>
              </a:rPr>
              <a:t>https://www.cairn.info/revue-ela-2010-4-page-397.htm</a:t>
            </a:r>
            <a:r>
              <a:rPr lang="fr-FR" sz="2800" dirty="0">
                <a:solidFill>
                  <a:schemeClr val="bg1"/>
                </a:solidFill>
                <a:latin typeface="Glacial Indifference"/>
              </a:rPr>
              <a:t> </a:t>
            </a:r>
          </a:p>
          <a:p>
            <a:pPr algn="just"/>
            <a:r>
              <a:rPr lang="fr-FR" sz="2800" dirty="0">
                <a:solidFill>
                  <a:schemeClr val="bg1"/>
                </a:solidFill>
                <a:latin typeface="Glacial Indifference"/>
              </a:rPr>
              <a:t>De Briant, L., « Qu'est-ce que l'écriture inclusive? », dans </a:t>
            </a:r>
            <a:r>
              <a:rPr lang="fr-FR" sz="2800" i="1" dirty="0">
                <a:solidFill>
                  <a:schemeClr val="bg1"/>
                </a:solidFill>
                <a:latin typeface="Glacial Indifference"/>
              </a:rPr>
              <a:t>Le journal du dimanche</a:t>
            </a:r>
            <a:r>
              <a:rPr lang="fr-FR" sz="2800" dirty="0">
                <a:solidFill>
                  <a:schemeClr val="bg1"/>
                </a:solidFill>
                <a:latin typeface="Glacial Indifference"/>
              </a:rPr>
              <a:t>, le 19 février 2021.</a:t>
            </a:r>
          </a:p>
          <a:p>
            <a:pPr algn="just">
              <a:spcAft>
                <a:spcPts val="2400"/>
              </a:spcAft>
            </a:pPr>
            <a:r>
              <a:rPr lang="fr-FR" sz="2800" dirty="0">
                <a:solidFill>
                  <a:schemeClr val="bg1"/>
                </a:solidFill>
                <a:latin typeface="Glacial Indifference"/>
                <a:hlinkClick r:id="rId5">
                  <a:extLst>
                    <a:ext uri="{A12FA001-AC4F-418D-AE19-62706E023703}">
                      <ahyp:hlinkClr xmlns:ahyp="http://schemas.microsoft.com/office/drawing/2018/hyperlinkcolor" val="tx"/>
                    </a:ext>
                  </a:extLst>
                </a:hlinkClick>
              </a:rPr>
              <a:t>https://www.lejdd.fr/Societe/quest-ce-que-lecriture-inclusive-4026119</a:t>
            </a:r>
            <a:r>
              <a:rPr lang="fr-FR" sz="2800" dirty="0">
                <a:solidFill>
                  <a:schemeClr val="bg1"/>
                </a:solidFill>
                <a:latin typeface="Glacial Indifference"/>
              </a:rPr>
              <a:t> </a:t>
            </a:r>
          </a:p>
          <a:p>
            <a:pPr algn="just"/>
            <a:r>
              <a:rPr lang="fr-FR" sz="2800" dirty="0">
                <a:solidFill>
                  <a:schemeClr val="bg1"/>
                </a:solidFill>
                <a:latin typeface="Glacial Indifference"/>
              </a:rPr>
              <a:t>Entrevue de Marie Slavicek à Rachel Panckhurst sur </a:t>
            </a:r>
            <a:r>
              <a:rPr lang="fr-FR" sz="2800" i="1" dirty="0">
                <a:solidFill>
                  <a:schemeClr val="bg1"/>
                </a:solidFill>
                <a:latin typeface="Glacial Indifference"/>
              </a:rPr>
              <a:t>Le Monde</a:t>
            </a:r>
            <a:r>
              <a:rPr lang="fr-FR" sz="2800" dirty="0">
                <a:solidFill>
                  <a:schemeClr val="bg1"/>
                </a:solidFill>
                <a:latin typeface="Glacial Indifference"/>
              </a:rPr>
              <a:t>, le 3 décembre 2022.</a:t>
            </a:r>
          </a:p>
          <a:p>
            <a:pPr algn="just">
              <a:spcAft>
                <a:spcPts val="2400"/>
              </a:spcAft>
            </a:pPr>
            <a:r>
              <a:rPr lang="fr-FR" sz="2800" i="1" dirty="0">
                <a:solidFill>
                  <a:schemeClr val="bg1"/>
                </a:solidFill>
                <a:latin typeface="Glacial Indifference"/>
                <a:hlinkClick r:id="rId6">
                  <a:extLst>
                    <a:ext uri="{A12FA001-AC4F-418D-AE19-62706E023703}">
                      <ahyp:hlinkClr xmlns:ahyp="http://schemas.microsoft.com/office/drawing/2018/hyperlinkcolor" val="tx"/>
                    </a:ext>
                  </a:extLst>
                </a:hlinkClick>
              </a:rPr>
              <a:t>Le SMS fête ses 30 ans : « Il n’appauvrit pas la langue, au contraire, il l’enrichit par sa créativité »</a:t>
            </a:r>
            <a:endParaRPr lang="fr-FR" sz="2800" dirty="0">
              <a:solidFill>
                <a:srgbClr val="FFFFFF"/>
              </a:solidFill>
              <a:latin typeface="Glacial Indifference"/>
            </a:endParaRPr>
          </a:p>
          <a:p>
            <a:pPr algn="just"/>
            <a:r>
              <a:rPr lang="fr-FR" sz="2800" dirty="0">
                <a:solidFill>
                  <a:srgbClr val="FFFFFF"/>
                </a:solidFill>
                <a:latin typeface="Glacial Indifference"/>
              </a:rPr>
              <a:t>Entrevue avec Pierre Molac sur </a:t>
            </a:r>
            <a:r>
              <a:rPr lang="fr-FR" sz="2800" i="1" dirty="0">
                <a:solidFill>
                  <a:srgbClr val="FFFFFF"/>
                </a:solidFill>
                <a:latin typeface="Glacial Indifference"/>
              </a:rPr>
              <a:t>France tv info</a:t>
            </a:r>
            <a:r>
              <a:rPr lang="fr-FR" sz="2800" dirty="0">
                <a:solidFill>
                  <a:srgbClr val="FFFFFF"/>
                </a:solidFill>
                <a:latin typeface="Glacial Indifference"/>
              </a:rPr>
              <a:t>, le 9 avril 2021.</a:t>
            </a:r>
          </a:p>
          <a:p>
            <a:pPr algn="just"/>
            <a:r>
              <a:rPr lang="fr-FR" sz="2800" dirty="0">
                <a:solidFill>
                  <a:schemeClr val="bg1"/>
                </a:solidFill>
                <a:latin typeface="Glacial Indifference"/>
                <a:hlinkClick r:id="rId7">
                  <a:extLst>
                    <a:ext uri="{A12FA001-AC4F-418D-AE19-62706E023703}">
                      <ahyp:hlinkClr xmlns:ahyp="http://schemas.microsoft.com/office/drawing/2018/hyperlinkcolor" val="tx"/>
                    </a:ext>
                  </a:extLst>
                </a:hlinkClick>
              </a:rPr>
              <a:t>Que contient la proposition de loi sur les langues régionales adoptée au Parlement ? </a:t>
            </a:r>
            <a:endParaRPr lang="fr-FR" sz="2800" dirty="0">
              <a:solidFill>
                <a:schemeClr val="bg1"/>
              </a:solidFill>
              <a:latin typeface="Glacial Indifference"/>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914400" y="27682"/>
            <a:ext cx="16535400" cy="1077218"/>
          </a:xfrm>
          <a:prstGeom prst="rect">
            <a:avLst/>
          </a:prstGeom>
        </p:spPr>
        <p:txBody>
          <a:bodyPr wrap="square" lIns="0" tIns="0" rIns="0" bIns="0" rtlCol="0" anchor="t">
            <a:spAutoFit/>
          </a:bodyPr>
          <a:lstStyle/>
          <a:p>
            <a:pPr>
              <a:lnSpc>
                <a:spcPts val="8799"/>
              </a:lnSpc>
            </a:pPr>
            <a:r>
              <a:rPr lang="fr-FR" sz="6000" dirty="0">
                <a:solidFill>
                  <a:srgbClr val="FFFFFF"/>
                </a:solidFill>
                <a:latin typeface="Glacial Indifference"/>
              </a:rPr>
              <a:t>Bibliographie de référence</a:t>
            </a:r>
          </a:p>
        </p:txBody>
      </p:sp>
      <p:sp>
        <p:nvSpPr>
          <p:cNvPr id="4" name="TextBox 4"/>
          <p:cNvSpPr txBox="1"/>
          <p:nvPr/>
        </p:nvSpPr>
        <p:spPr>
          <a:xfrm>
            <a:off x="914400" y="1124069"/>
            <a:ext cx="16497300" cy="9048631"/>
          </a:xfrm>
          <a:prstGeom prst="rect">
            <a:avLst/>
          </a:prstGeom>
        </p:spPr>
        <p:txBody>
          <a:bodyPr wrap="square" lIns="0" tIns="0" rIns="0" bIns="0" rtlCol="0" anchor="t">
            <a:spAutoFit/>
          </a:bodyPr>
          <a:lstStyle/>
          <a:p>
            <a:pPr algn="just"/>
            <a:r>
              <a:rPr lang="fr-FR" sz="2800" dirty="0" err="1">
                <a:solidFill>
                  <a:srgbClr val="FFFFFF"/>
                </a:solidFill>
                <a:latin typeface="Glacial Indifference"/>
              </a:rPr>
              <a:t>Fripiat</a:t>
            </a:r>
            <a:r>
              <a:rPr lang="fr-FR" sz="2800" dirty="0">
                <a:solidFill>
                  <a:srgbClr val="FFFFFF"/>
                </a:solidFill>
                <a:latin typeface="Glacial Indifference"/>
              </a:rPr>
              <a:t>, B., 2021, </a:t>
            </a:r>
            <a:r>
              <a:rPr lang="fr-FR" sz="2800" dirty="0">
                <a:solidFill>
                  <a:srgbClr val="FFFFFF"/>
                </a:solidFill>
                <a:latin typeface="Glacial Indifference Italics"/>
              </a:rPr>
              <a:t>3 minutes pour comprendre 50 moments-clés de l’histoire de la langue française</a:t>
            </a:r>
            <a:r>
              <a:rPr lang="fr-FR" sz="2800" dirty="0">
                <a:solidFill>
                  <a:srgbClr val="FFFFFF"/>
                </a:solidFill>
                <a:latin typeface="Glacial Indifference"/>
              </a:rPr>
              <a:t>, Paris, Le courrier du livre.</a:t>
            </a:r>
          </a:p>
          <a:p>
            <a:pPr algn="just"/>
            <a:endParaRPr lang="fr-FR" sz="2800" dirty="0">
              <a:solidFill>
                <a:srgbClr val="FFFFFF"/>
              </a:solidFill>
              <a:latin typeface="Glacial Indifference"/>
            </a:endParaRPr>
          </a:p>
          <a:p>
            <a:pPr algn="just"/>
            <a:r>
              <a:rPr lang="fr-FR" sz="2800" dirty="0">
                <a:solidFill>
                  <a:srgbClr val="FFFFFF"/>
                </a:solidFill>
                <a:latin typeface="Glacial Indifference"/>
              </a:rPr>
              <a:t>Haut Conseil à l’Égalité entre les Femmes et les Hommes (HCEfh), </a:t>
            </a:r>
            <a:r>
              <a:rPr lang="fr-FR" sz="2800" i="1" dirty="0">
                <a:solidFill>
                  <a:srgbClr val="FFFFFF"/>
                </a:solidFill>
                <a:latin typeface="Glacial Indifference"/>
              </a:rPr>
              <a:t>GUIDE pour une communication publique sans stéréotype de sexe </a:t>
            </a:r>
            <a:r>
              <a:rPr lang="fr-FR" sz="2800" dirty="0">
                <a:solidFill>
                  <a:srgbClr val="FFFFFF"/>
                </a:solidFill>
                <a:latin typeface="Glacial Indifference"/>
              </a:rPr>
              <a:t>— éditions de 2015 et 2022</a:t>
            </a:r>
          </a:p>
          <a:p>
            <a:pPr algn="just"/>
            <a:endParaRPr lang="fr-FR" sz="2800" dirty="0">
              <a:solidFill>
                <a:srgbClr val="FFFFFF"/>
              </a:solidFill>
              <a:latin typeface="Glacial Indifference"/>
            </a:endParaRPr>
          </a:p>
          <a:p>
            <a:pPr algn="just"/>
            <a:r>
              <a:rPr lang="fr-FR" sz="2800" dirty="0">
                <a:solidFill>
                  <a:srgbClr val="FFFFFF"/>
                </a:solidFill>
                <a:latin typeface="Glacial Indifference"/>
              </a:rPr>
              <a:t>Joignot, F., « Prêt.e.s. pour l’écriture inclusive ? », dans Le Monde, le 16 octobre 2017.</a:t>
            </a:r>
          </a:p>
          <a:p>
            <a:pPr algn="just"/>
            <a:r>
              <a:rPr lang="fr-FR" sz="2800" dirty="0">
                <a:solidFill>
                  <a:schemeClr val="bg1"/>
                </a:solidFill>
                <a:latin typeface="Glacial Indifference"/>
                <a:hlinkClick r:id="rId2">
                  <a:extLst>
                    <a:ext uri="{A12FA001-AC4F-418D-AE19-62706E023703}">
                      <ahyp:hlinkClr xmlns:ahyp="http://schemas.microsoft.com/office/drawing/2018/hyperlinkcolor" val="tx"/>
                    </a:ext>
                  </a:extLst>
                </a:hlinkClick>
              </a:rPr>
              <a:t>https://www.lemonde.fr/idees/article/2017/10/13/pret-e-s-pour-l-ecriture-inclusive_5200180_3232.html</a:t>
            </a:r>
            <a:r>
              <a:rPr lang="fr-FR" sz="2800" dirty="0">
                <a:solidFill>
                  <a:schemeClr val="bg1"/>
                </a:solidFill>
                <a:latin typeface="Glacial Indifference"/>
              </a:rPr>
              <a:t> </a:t>
            </a:r>
          </a:p>
          <a:p>
            <a:pPr algn="just"/>
            <a:endParaRPr lang="fr-FR" sz="2800" dirty="0">
              <a:solidFill>
                <a:srgbClr val="FFFFFF"/>
              </a:solidFill>
              <a:latin typeface="Glacial Indifference"/>
            </a:endParaRPr>
          </a:p>
          <a:p>
            <a:pPr algn="just"/>
            <a:r>
              <a:rPr lang="fr-FR" sz="2800" i="1" dirty="0">
                <a:solidFill>
                  <a:srgbClr val="FFFFFF"/>
                </a:solidFill>
                <a:latin typeface="Glacial Indifference"/>
              </a:rPr>
              <a:t>Le Dictionnaire de La Zone. </a:t>
            </a:r>
            <a:r>
              <a:rPr lang="fr-FR" sz="2800" i="1" dirty="0">
                <a:solidFill>
                  <a:srgbClr val="F9FAFD"/>
                </a:solidFill>
                <a:latin typeface="Glacial Indifference" panose="020B0604020202020204" charset="0"/>
              </a:rPr>
              <a:t>Tout l'argot des banlieues</a:t>
            </a:r>
            <a:r>
              <a:rPr lang="fr-FR" sz="2800" i="1" dirty="0">
                <a:solidFill>
                  <a:srgbClr val="FFFFFF"/>
                </a:solidFill>
                <a:latin typeface="Glacial Indifference"/>
              </a:rPr>
              <a:t> </a:t>
            </a:r>
            <a:r>
              <a:rPr lang="fr-FR" sz="2800" dirty="0">
                <a:solidFill>
                  <a:srgbClr val="FFFFFF"/>
                </a:solidFill>
                <a:latin typeface="Glacial Indifference"/>
              </a:rPr>
              <a:t>(en ligne)</a:t>
            </a:r>
          </a:p>
          <a:p>
            <a:pPr algn="just"/>
            <a:r>
              <a:rPr lang="fr-FR" sz="2800" dirty="0">
                <a:solidFill>
                  <a:schemeClr val="bg1"/>
                </a:solidFill>
                <a:latin typeface="Glacial Indifference"/>
                <a:hlinkClick r:id="rId3">
                  <a:extLst>
                    <a:ext uri="{A12FA001-AC4F-418D-AE19-62706E023703}">
                      <ahyp:hlinkClr xmlns:ahyp="http://schemas.microsoft.com/office/drawing/2018/hyperlinkcolor" val="tx"/>
                    </a:ext>
                  </a:extLst>
                </a:hlinkClick>
              </a:rPr>
              <a:t>https://www.dictionnairedelazone.fr/</a:t>
            </a:r>
            <a:r>
              <a:rPr lang="fr-FR" sz="2800" dirty="0">
                <a:solidFill>
                  <a:schemeClr val="bg1"/>
                </a:solidFill>
                <a:latin typeface="Glacial Indifference"/>
              </a:rPr>
              <a:t> </a:t>
            </a:r>
          </a:p>
          <a:p>
            <a:pPr algn="just"/>
            <a:endParaRPr lang="fr-FR" sz="2800" dirty="0">
              <a:solidFill>
                <a:srgbClr val="FFFFFF"/>
              </a:solidFill>
              <a:latin typeface="Glacial Indifference"/>
            </a:endParaRPr>
          </a:p>
          <a:p>
            <a:pPr algn="just"/>
            <a:r>
              <a:rPr lang="fr-FR" sz="2800" dirty="0">
                <a:solidFill>
                  <a:srgbClr val="FFFFFF"/>
                </a:solidFill>
                <a:latin typeface="Glacial Indifference"/>
              </a:rPr>
              <a:t>Perret, M., 1998, </a:t>
            </a:r>
            <a:r>
              <a:rPr lang="fr-FR" sz="2800" dirty="0">
                <a:solidFill>
                  <a:srgbClr val="FFFFFF"/>
                </a:solidFill>
                <a:latin typeface="Glacial Indifference Italics"/>
              </a:rPr>
              <a:t>Introduction à l’histoire de la langue française</a:t>
            </a:r>
            <a:r>
              <a:rPr lang="fr-FR" sz="2800" dirty="0">
                <a:solidFill>
                  <a:srgbClr val="FFFFFF"/>
                </a:solidFill>
                <a:latin typeface="Glacial Indifference"/>
              </a:rPr>
              <a:t>, Paris, Sedes.</a:t>
            </a:r>
          </a:p>
          <a:p>
            <a:pPr algn="just"/>
            <a:endParaRPr lang="fr-FR" sz="2800" dirty="0">
              <a:solidFill>
                <a:srgbClr val="FFFFFF"/>
              </a:solidFill>
              <a:latin typeface="Glacial Indifference"/>
            </a:endParaRPr>
          </a:p>
          <a:p>
            <a:pPr algn="just"/>
            <a:r>
              <a:rPr lang="fr-FR" sz="2800" dirty="0">
                <a:solidFill>
                  <a:srgbClr val="FFFFFF"/>
                </a:solidFill>
                <a:latin typeface="Glacial Indifference"/>
              </a:rPr>
              <a:t>Rérolle, R. « L’Académie française se résout à la féminisation des noms de métiers »,  dans </a:t>
            </a:r>
            <a:r>
              <a:rPr lang="fr-FR" sz="2800" i="1" dirty="0">
                <a:solidFill>
                  <a:srgbClr val="FFFFFF"/>
                </a:solidFill>
                <a:latin typeface="Glacial Indifference"/>
              </a:rPr>
              <a:t>Le Monde</a:t>
            </a:r>
            <a:r>
              <a:rPr lang="fr-FR" sz="2800" dirty="0">
                <a:solidFill>
                  <a:srgbClr val="FFFFFF"/>
                </a:solidFill>
                <a:latin typeface="Glacial Indifference"/>
              </a:rPr>
              <a:t>, le 1 mars 2019.</a:t>
            </a:r>
            <a:endParaRPr lang="fr-FR" sz="2800" dirty="0">
              <a:solidFill>
                <a:schemeClr val="bg1"/>
              </a:solidFill>
              <a:latin typeface="Glacial Indifference"/>
            </a:endParaRPr>
          </a:p>
          <a:p>
            <a:pPr algn="just"/>
            <a:r>
              <a:rPr lang="fr-FR" sz="2800" dirty="0">
                <a:solidFill>
                  <a:schemeClr val="bg1"/>
                </a:solidFill>
                <a:latin typeface="Glacial Indifference"/>
                <a:hlinkClick r:id="rId4">
                  <a:extLst>
                    <a:ext uri="{A12FA001-AC4F-418D-AE19-62706E023703}">
                      <ahyp:hlinkClr xmlns:ahyp="http://schemas.microsoft.com/office/drawing/2018/hyperlinkcolor" val="tx"/>
                    </a:ext>
                  </a:extLst>
                </a:hlinkClick>
              </a:rPr>
              <a:t>https://www.lemonde.fr/societe/article/2019/02/28/l-academie-francaise-se-resout-a-la-feminisation-des-noms-de-metiers_5429632_3224.html</a:t>
            </a:r>
            <a:r>
              <a:rPr lang="fr-FR" sz="2800" dirty="0">
                <a:solidFill>
                  <a:schemeClr val="bg1"/>
                </a:solidFill>
                <a:latin typeface="Glacial Indifference"/>
              </a:rPr>
              <a:t> </a:t>
            </a:r>
          </a:p>
          <a:p>
            <a:pPr algn="just"/>
            <a:endParaRPr lang="fr-FR" sz="2800" dirty="0">
              <a:solidFill>
                <a:srgbClr val="FFFFFF"/>
              </a:solidFill>
              <a:latin typeface="Glacial Indifference"/>
            </a:endParaRPr>
          </a:p>
          <a:p>
            <a:pPr algn="just"/>
            <a:r>
              <a:rPr lang="fr-FR" sz="2800" dirty="0">
                <a:solidFill>
                  <a:srgbClr val="F9FAFD"/>
                </a:solidFill>
                <a:latin typeface="Glacial Indifference" panose="020B0604020202020204" charset="0"/>
              </a:rPr>
              <a:t>Rolland-Lozachmeur</a:t>
            </a:r>
            <a:r>
              <a:rPr lang="fr-FR" sz="2800" dirty="0">
                <a:solidFill>
                  <a:srgbClr val="FFFFFF"/>
                </a:solidFill>
                <a:latin typeface="Glacial Indifference"/>
              </a:rPr>
              <a:t>, G., 2012, « L’Argot et La Langue du peuple : procédés lexicaux et fonctions chez V. Hugo », dans </a:t>
            </a:r>
            <a:r>
              <a:rPr lang="fr-FR" sz="2800" i="1" dirty="0">
                <a:solidFill>
                  <a:srgbClr val="FFFFFF"/>
                </a:solidFill>
                <a:latin typeface="Glacial Indifference"/>
              </a:rPr>
              <a:t>Argotica</a:t>
            </a:r>
            <a:r>
              <a:rPr lang="fr-FR" sz="2800" dirty="0">
                <a:solidFill>
                  <a:srgbClr val="FFFFFF"/>
                </a:solidFill>
                <a:latin typeface="Glacial Indifference"/>
              </a:rPr>
              <a:t>, n° 1.</a:t>
            </a:r>
          </a:p>
        </p:txBody>
      </p:sp>
    </p:spTree>
    <p:extLst>
      <p:ext uri="{BB962C8B-B14F-4D97-AF65-F5344CB8AC3E}">
        <p14:creationId xmlns:p14="http://schemas.microsoft.com/office/powerpoint/2010/main" val="200476453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5159F86-EA15-F73D-3E9E-6FA1EBF5471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79278DC-1F29-2189-D15A-CA56BB20A733}"/>
              </a:ext>
            </a:extLst>
          </p:cNvPr>
          <p:cNvSpPr txBox="1"/>
          <p:nvPr/>
        </p:nvSpPr>
        <p:spPr>
          <a:xfrm>
            <a:off x="838200" y="408682"/>
            <a:ext cx="16535400" cy="1077218"/>
          </a:xfrm>
          <a:prstGeom prst="rect">
            <a:avLst/>
          </a:prstGeom>
        </p:spPr>
        <p:txBody>
          <a:bodyPr wrap="square" lIns="0" tIns="0" rIns="0" bIns="0" rtlCol="0" anchor="t">
            <a:spAutoFit/>
          </a:bodyPr>
          <a:lstStyle/>
          <a:p>
            <a:pPr>
              <a:lnSpc>
                <a:spcPts val="8799"/>
              </a:lnSpc>
            </a:pPr>
            <a:r>
              <a:rPr lang="fr-FR" sz="7200" dirty="0">
                <a:solidFill>
                  <a:srgbClr val="FFFFFF"/>
                </a:solidFill>
                <a:latin typeface="Glacial Indifference"/>
              </a:rPr>
              <a:t>Sitographie de référence</a:t>
            </a:r>
          </a:p>
        </p:txBody>
      </p:sp>
      <p:sp>
        <p:nvSpPr>
          <p:cNvPr id="4" name="TextBox 4">
            <a:extLst>
              <a:ext uri="{FF2B5EF4-FFF2-40B4-BE49-F238E27FC236}">
                <a16:creationId xmlns:a16="http://schemas.microsoft.com/office/drawing/2014/main" id="{7CF1E7A5-2C5F-AA27-F152-FB1363DFC567}"/>
              </a:ext>
            </a:extLst>
          </p:cNvPr>
          <p:cNvSpPr txBox="1"/>
          <p:nvPr/>
        </p:nvSpPr>
        <p:spPr>
          <a:xfrm>
            <a:off x="914400" y="1774865"/>
            <a:ext cx="16497300" cy="7940635"/>
          </a:xfrm>
          <a:prstGeom prst="rect">
            <a:avLst/>
          </a:prstGeom>
        </p:spPr>
        <p:txBody>
          <a:bodyPr wrap="square" lIns="0" tIns="0" rIns="0" bIns="0" rtlCol="0" anchor="t">
            <a:spAutoFit/>
          </a:bodyPr>
          <a:lstStyle/>
          <a:p>
            <a:pPr algn="just">
              <a:spcAft>
                <a:spcPts val="2400"/>
              </a:spcAft>
            </a:pPr>
            <a:r>
              <a:rPr lang="fr-FR" sz="3200" dirty="0">
                <a:solidFill>
                  <a:schemeClr val="bg1"/>
                </a:solidFill>
                <a:latin typeface="Glacial Indifference"/>
                <a:hlinkClick r:id="rId2">
                  <a:extLst>
                    <a:ext uri="{A12FA001-AC4F-418D-AE19-62706E023703}">
                      <ahyp:hlinkClr xmlns:ahyp="http://schemas.microsoft.com/office/drawing/2018/hyperlinkcolor" val="tx"/>
                    </a:ext>
                  </a:extLst>
                </a:hlinkClick>
              </a:rPr>
              <a:t>Site de Grevisse</a:t>
            </a:r>
            <a:endParaRPr lang="fr-FR" sz="3200" dirty="0">
              <a:solidFill>
                <a:schemeClr val="bg1"/>
              </a:solidFill>
              <a:latin typeface="Glacial Indifference"/>
              <a:hlinkClick r:id="rId3">
                <a:extLst>
                  <a:ext uri="{A12FA001-AC4F-418D-AE19-62706E023703}">
                    <ahyp:hlinkClr xmlns:ahyp="http://schemas.microsoft.com/office/drawing/2018/hyperlinkcolor" val="tx"/>
                  </a:ext>
                </a:extLst>
              </a:hlinkClick>
            </a:endParaRPr>
          </a:p>
          <a:p>
            <a:pPr algn="just">
              <a:spcAft>
                <a:spcPts val="2400"/>
              </a:spcAft>
            </a:pPr>
            <a:r>
              <a:rPr lang="fr-FR" sz="3200" dirty="0">
                <a:solidFill>
                  <a:schemeClr val="bg1"/>
                </a:solidFill>
                <a:latin typeface="Glacial Indifference"/>
                <a:hlinkClick r:id="rId3">
                  <a:extLst>
                    <a:ext uri="{A12FA001-AC4F-418D-AE19-62706E023703}">
                      <ahyp:hlinkClr xmlns:ahyp="http://schemas.microsoft.com/office/drawing/2018/hyperlinkcolor" val="tx"/>
                    </a:ext>
                  </a:extLst>
                </a:hlinkClick>
              </a:rPr>
              <a:t>Site de la BNF</a:t>
            </a:r>
            <a:endParaRPr lang="fr-FR" sz="3200" dirty="0">
              <a:solidFill>
                <a:schemeClr val="bg1"/>
              </a:solidFill>
              <a:latin typeface="Glacial Indifference"/>
            </a:endParaRPr>
          </a:p>
          <a:p>
            <a:pPr algn="just">
              <a:spcAft>
                <a:spcPts val="600"/>
              </a:spcAft>
            </a:pPr>
            <a:r>
              <a:rPr lang="fr-FR" sz="3200" dirty="0">
                <a:solidFill>
                  <a:schemeClr val="bg1"/>
                </a:solidFill>
                <a:latin typeface="Glacial Indifference"/>
              </a:rPr>
              <a:t>Site de l’Académie française</a:t>
            </a:r>
          </a:p>
          <a:p>
            <a:pPr algn="just">
              <a:spcAft>
                <a:spcPts val="600"/>
              </a:spcAft>
            </a:pPr>
            <a:r>
              <a:rPr lang="fr-FR" sz="2500" dirty="0">
                <a:solidFill>
                  <a:schemeClr val="bg1"/>
                </a:solidFill>
                <a:latin typeface="Glacial Indifference"/>
                <a:hlinkClick r:id="rId4">
                  <a:extLst>
                    <a:ext uri="{A12FA001-AC4F-418D-AE19-62706E023703}">
                      <ahyp:hlinkClr xmlns:ahyp="http://schemas.microsoft.com/office/drawing/2018/hyperlinkcolor" val="tx"/>
                    </a:ext>
                  </a:extLst>
                </a:hlinkClick>
              </a:rPr>
              <a:t>https://www.academie-francaise.fr/linstitution/les-missions </a:t>
            </a:r>
          </a:p>
          <a:p>
            <a:pPr algn="just">
              <a:spcAft>
                <a:spcPts val="600"/>
              </a:spcAft>
            </a:pPr>
            <a:r>
              <a:rPr lang="fr-FR" sz="2500" dirty="0">
                <a:solidFill>
                  <a:schemeClr val="bg1"/>
                </a:solidFill>
                <a:latin typeface="Glacial Indifference"/>
                <a:hlinkClick r:id="rId4">
                  <a:extLst>
                    <a:ext uri="{A12FA001-AC4F-418D-AE19-62706E023703}">
                      <ahyp:hlinkClr xmlns:ahyp="http://schemas.microsoft.com/office/drawing/2018/hyperlinkcolor" val="tx"/>
                    </a:ext>
                  </a:extLst>
                </a:hlinkClick>
              </a:rPr>
              <a:t>https://www.academie-francaise.fr/linstitution/statuts-et-reglements</a:t>
            </a:r>
            <a:r>
              <a:rPr lang="fr-FR" sz="2500" dirty="0">
                <a:solidFill>
                  <a:schemeClr val="bg1"/>
                </a:solidFill>
                <a:latin typeface="Glacial Indifference"/>
              </a:rPr>
              <a:t> </a:t>
            </a:r>
          </a:p>
          <a:p>
            <a:pPr algn="just">
              <a:spcAft>
                <a:spcPts val="600"/>
              </a:spcAft>
            </a:pPr>
            <a:r>
              <a:rPr lang="fr-FR" sz="2500" dirty="0">
                <a:solidFill>
                  <a:schemeClr val="bg1"/>
                </a:solidFill>
                <a:latin typeface="Glacial Indifference"/>
                <a:hlinkClick r:id="rId5">
                  <a:extLst>
                    <a:ext uri="{A12FA001-AC4F-418D-AE19-62706E023703}">
                      <ahyp:hlinkClr xmlns:ahyp="http://schemas.microsoft.com/office/drawing/2018/hyperlinkcolor" val="tx"/>
                    </a:ext>
                  </a:extLst>
                </a:hlinkClick>
              </a:rPr>
              <a:t>https://www.academie-francaise.fr/le-dictionnaire-les-neufs-prefaces/preface-de-la-huitieme-edition-1932-1935</a:t>
            </a:r>
            <a:r>
              <a:rPr lang="fr-FR" sz="2500" dirty="0">
                <a:solidFill>
                  <a:schemeClr val="bg1"/>
                </a:solidFill>
                <a:latin typeface="Glacial Indifference"/>
              </a:rPr>
              <a:t> </a:t>
            </a:r>
          </a:p>
          <a:p>
            <a:pPr algn="just">
              <a:spcAft>
                <a:spcPts val="2400"/>
              </a:spcAft>
            </a:pPr>
            <a:r>
              <a:rPr lang="fr-FR" sz="2500" dirty="0">
                <a:solidFill>
                  <a:schemeClr val="bg1"/>
                </a:solidFill>
                <a:latin typeface="Glacial Indifference"/>
                <a:hlinkClick r:id="rId6">
                  <a:extLst>
                    <a:ext uri="{A12FA001-AC4F-418D-AE19-62706E023703}">
                      <ahyp:hlinkClr xmlns:ahyp="http://schemas.microsoft.com/office/drawing/2018/hyperlinkcolor" val="tx"/>
                    </a:ext>
                  </a:extLst>
                </a:hlinkClick>
              </a:rPr>
              <a:t>https://www.academie-francaise.fr/actualites/declaration-de-lacademie-francaise-sur-lecriture-dite-inclusive</a:t>
            </a:r>
            <a:r>
              <a:rPr lang="fr-FR" sz="2500" dirty="0">
                <a:solidFill>
                  <a:schemeClr val="bg1"/>
                </a:solidFill>
                <a:latin typeface="Glacial Indifference"/>
              </a:rPr>
              <a:t> </a:t>
            </a:r>
          </a:p>
          <a:p>
            <a:pPr algn="just">
              <a:spcAft>
                <a:spcPts val="2400"/>
              </a:spcAft>
            </a:pPr>
            <a:r>
              <a:rPr lang="fr-FR" sz="3200" dirty="0">
                <a:solidFill>
                  <a:schemeClr val="bg1"/>
                </a:solidFill>
                <a:latin typeface="Glacial Indifference"/>
                <a:hlinkClick r:id="rId7">
                  <a:extLst>
                    <a:ext uri="{A12FA001-AC4F-418D-AE19-62706E023703}">
                      <ahyp:hlinkClr xmlns:ahyp="http://schemas.microsoft.com/office/drawing/2018/hyperlinkcolor" val="tx"/>
                    </a:ext>
                  </a:extLst>
                </a:hlinkClick>
              </a:rPr>
              <a:t>Site de la DGLFLF</a:t>
            </a:r>
            <a:endParaRPr lang="fr-FR" sz="3200" dirty="0">
              <a:solidFill>
                <a:srgbClr val="FFFFFF"/>
              </a:solidFill>
              <a:latin typeface="Glacial Indifference"/>
            </a:endParaRPr>
          </a:p>
          <a:p>
            <a:pPr algn="just">
              <a:spcAft>
                <a:spcPts val="2400"/>
              </a:spcAft>
            </a:pPr>
            <a:r>
              <a:rPr lang="fr-FR" sz="3200" dirty="0">
                <a:solidFill>
                  <a:schemeClr val="bg1"/>
                </a:solidFill>
                <a:latin typeface="Glacial Indifference"/>
                <a:hlinkClick r:id="rId8">
                  <a:extLst>
                    <a:ext uri="{A12FA001-AC4F-418D-AE19-62706E023703}">
                      <ahyp:hlinkClr xmlns:ahyp="http://schemas.microsoft.com/office/drawing/2018/hyperlinkcolor" val="tx"/>
                    </a:ext>
                  </a:extLst>
                </a:hlinkClick>
              </a:rPr>
              <a:t>Site de l’Elysée</a:t>
            </a:r>
            <a:endParaRPr lang="fr-FR" sz="3200" dirty="0">
              <a:solidFill>
                <a:schemeClr val="bg1"/>
              </a:solidFill>
              <a:latin typeface="Glacial Indifference"/>
            </a:endParaRPr>
          </a:p>
          <a:p>
            <a:pPr algn="just">
              <a:spcAft>
                <a:spcPts val="2400"/>
              </a:spcAft>
            </a:pPr>
            <a:r>
              <a:rPr lang="fr-FR" sz="3200" dirty="0">
                <a:solidFill>
                  <a:schemeClr val="bg1"/>
                </a:solidFill>
                <a:latin typeface="Glacial Indifference" panose="020B0604020202020204" charset="0"/>
                <a:hlinkClick r:id="rId9">
                  <a:extLst>
                    <a:ext uri="{A12FA001-AC4F-418D-AE19-62706E023703}">
                      <ahyp:hlinkClr xmlns:ahyp="http://schemas.microsoft.com/office/drawing/2018/hyperlinkcolor" val="tx"/>
                    </a:ext>
                  </a:extLst>
                </a:hlinkClick>
              </a:rPr>
              <a:t>Site de l’Observatoire du p</a:t>
            </a:r>
            <a:r>
              <a:rPr lang="fr-FR" sz="3200" dirty="0">
                <a:solidFill>
                  <a:schemeClr val="bg1"/>
                </a:solidFill>
                <a:latin typeface="Glacial Indifference"/>
                <a:hlinkClick r:id="rId9">
                  <a:extLst>
                    <a:ext uri="{A12FA001-AC4F-418D-AE19-62706E023703}">
                      <ahyp:hlinkClr xmlns:ahyp="http://schemas.microsoft.com/office/drawing/2018/hyperlinkcolor" val="tx"/>
                    </a:ext>
                  </a:extLst>
                </a:hlinkClick>
              </a:rPr>
              <a:t>lurilinguisme</a:t>
            </a:r>
            <a:endParaRPr lang="fr-FR" sz="3200" dirty="0">
              <a:solidFill>
                <a:schemeClr val="bg1"/>
              </a:solidFill>
              <a:latin typeface="Glacial Indifference"/>
            </a:endParaRPr>
          </a:p>
          <a:p>
            <a:pPr algn="just">
              <a:spcAft>
                <a:spcPts val="2400"/>
              </a:spcAft>
            </a:pPr>
            <a:r>
              <a:rPr lang="fr-FR" sz="3200" dirty="0">
                <a:solidFill>
                  <a:schemeClr val="bg1"/>
                </a:solidFill>
                <a:latin typeface="Glacial Indifference"/>
                <a:hlinkClick r:id="rId10">
                  <a:extLst>
                    <a:ext uri="{A12FA001-AC4F-418D-AE19-62706E023703}">
                      <ahyp:hlinkClr xmlns:ahyp="http://schemas.microsoft.com/office/drawing/2018/hyperlinkcolor" val="tx"/>
                    </a:ext>
                  </a:extLst>
                </a:hlinkClick>
              </a:rPr>
              <a:t>Site de l’Oulipo</a:t>
            </a:r>
            <a:endParaRPr lang="fr-FR" sz="3200" dirty="0">
              <a:solidFill>
                <a:srgbClr val="FFFFFF"/>
              </a:solidFill>
              <a:latin typeface="Glacial Indifference"/>
            </a:endParaRPr>
          </a:p>
          <a:p>
            <a:pPr algn="just">
              <a:spcAft>
                <a:spcPts val="2400"/>
              </a:spcAft>
            </a:pPr>
            <a:r>
              <a:rPr lang="fr-FR" sz="3200" dirty="0">
                <a:solidFill>
                  <a:schemeClr val="bg1"/>
                </a:solidFill>
                <a:latin typeface="Glacial Indifference"/>
                <a:hlinkClick r:id="rId11">
                  <a:extLst>
                    <a:ext uri="{A12FA001-AC4F-418D-AE19-62706E023703}">
                      <ahyp:hlinkClr xmlns:ahyp="http://schemas.microsoft.com/office/drawing/2018/hyperlinkcolor" val="tx"/>
                    </a:ext>
                  </a:extLst>
                </a:hlinkClick>
              </a:rPr>
              <a:t>Site d’histoire de la Fondation Napoléon</a:t>
            </a:r>
            <a:endParaRPr lang="fr-FR" sz="3200" dirty="0">
              <a:solidFill>
                <a:schemeClr val="bg1"/>
              </a:solidFill>
              <a:latin typeface="Glacial Indifference"/>
            </a:endParaRPr>
          </a:p>
        </p:txBody>
      </p:sp>
    </p:spTree>
    <p:extLst>
      <p:ext uri="{BB962C8B-B14F-4D97-AF65-F5344CB8AC3E}">
        <p14:creationId xmlns:p14="http://schemas.microsoft.com/office/powerpoint/2010/main" val="292287927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5159F86-EA15-F73D-3E9E-6FA1EBF5471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79278DC-1F29-2189-D15A-CA56BB20A733}"/>
              </a:ext>
            </a:extLst>
          </p:cNvPr>
          <p:cNvSpPr txBox="1"/>
          <p:nvPr/>
        </p:nvSpPr>
        <p:spPr>
          <a:xfrm>
            <a:off x="838200" y="342900"/>
            <a:ext cx="16535400" cy="1077218"/>
          </a:xfrm>
          <a:prstGeom prst="rect">
            <a:avLst/>
          </a:prstGeom>
        </p:spPr>
        <p:txBody>
          <a:bodyPr wrap="square" lIns="0" tIns="0" rIns="0" bIns="0" rtlCol="0" anchor="t">
            <a:spAutoFit/>
          </a:bodyPr>
          <a:lstStyle/>
          <a:p>
            <a:pPr>
              <a:lnSpc>
                <a:spcPts val="8799"/>
              </a:lnSpc>
            </a:pPr>
            <a:r>
              <a:rPr lang="fr-FR" sz="7200" dirty="0">
                <a:solidFill>
                  <a:srgbClr val="FFFFFF"/>
                </a:solidFill>
                <a:latin typeface="Glacial Indifference"/>
              </a:rPr>
              <a:t>Sitographie de référence</a:t>
            </a:r>
          </a:p>
        </p:txBody>
      </p:sp>
      <p:sp>
        <p:nvSpPr>
          <p:cNvPr id="4" name="TextBox 4">
            <a:extLst>
              <a:ext uri="{FF2B5EF4-FFF2-40B4-BE49-F238E27FC236}">
                <a16:creationId xmlns:a16="http://schemas.microsoft.com/office/drawing/2014/main" id="{7CF1E7A5-2C5F-AA27-F152-FB1363DFC567}"/>
              </a:ext>
            </a:extLst>
          </p:cNvPr>
          <p:cNvSpPr txBox="1"/>
          <p:nvPr/>
        </p:nvSpPr>
        <p:spPr>
          <a:xfrm>
            <a:off x="914400" y="1928009"/>
            <a:ext cx="16497300" cy="7863691"/>
          </a:xfrm>
          <a:prstGeom prst="rect">
            <a:avLst/>
          </a:prstGeom>
        </p:spPr>
        <p:txBody>
          <a:bodyPr wrap="square" lIns="0" tIns="0" rIns="0" bIns="0" rtlCol="0" anchor="t">
            <a:spAutoFit/>
          </a:bodyPr>
          <a:lstStyle/>
          <a:p>
            <a:pPr algn="just">
              <a:spcAft>
                <a:spcPts val="3000"/>
              </a:spcAft>
            </a:pPr>
            <a:r>
              <a:rPr lang="fr-FR" sz="3300" dirty="0">
                <a:solidFill>
                  <a:schemeClr val="bg1"/>
                </a:solidFill>
                <a:latin typeface="Glacial Indifference"/>
                <a:hlinkClick r:id="rId2">
                  <a:extLst>
                    <a:ext uri="{A12FA001-AC4F-418D-AE19-62706E023703}">
                      <ahyp:hlinkClr xmlns:ahyp="http://schemas.microsoft.com/office/drawing/2018/hyperlinkcolor" val="tx"/>
                    </a:ext>
                  </a:extLst>
                </a:hlinkClick>
              </a:rPr>
              <a:t>Site du Conseil Constitutionnel</a:t>
            </a:r>
            <a:r>
              <a:rPr lang="fr-FR" sz="3300" dirty="0">
                <a:solidFill>
                  <a:schemeClr val="bg1"/>
                </a:solidFill>
                <a:latin typeface="Glacial Indifference"/>
              </a:rPr>
              <a:t> </a:t>
            </a:r>
          </a:p>
          <a:p>
            <a:pPr algn="just">
              <a:spcAft>
                <a:spcPts val="3000"/>
              </a:spcAft>
            </a:pPr>
            <a:r>
              <a:rPr lang="fr-FR" sz="3300" dirty="0">
                <a:solidFill>
                  <a:schemeClr val="bg1"/>
                </a:solidFill>
                <a:latin typeface="Glacial Indifference"/>
                <a:hlinkClick r:id="rId3">
                  <a:extLst>
                    <a:ext uri="{A12FA001-AC4F-418D-AE19-62706E023703}">
                      <ahyp:hlinkClr xmlns:ahyp="http://schemas.microsoft.com/office/drawing/2018/hyperlinkcolor" val="tx"/>
                    </a:ext>
                  </a:extLst>
                </a:hlinkClick>
              </a:rPr>
              <a:t>Site du Dictionnaire de la Zone</a:t>
            </a:r>
            <a:endParaRPr lang="fr-FR" sz="3300" dirty="0">
              <a:solidFill>
                <a:schemeClr val="bg1"/>
              </a:solidFill>
              <a:latin typeface="Glacial Indifference"/>
            </a:endParaRPr>
          </a:p>
          <a:p>
            <a:pPr algn="just">
              <a:spcAft>
                <a:spcPts val="1800"/>
              </a:spcAft>
            </a:pPr>
            <a:r>
              <a:rPr lang="fr-FR" sz="3300" dirty="0">
                <a:solidFill>
                  <a:schemeClr val="bg1"/>
                </a:solidFill>
                <a:latin typeface="Glacial Indifference"/>
              </a:rPr>
              <a:t>Site du Haut Conseil à l'Égalité entre les femmes et les hommes</a:t>
            </a:r>
          </a:p>
          <a:p>
            <a:pPr algn="just">
              <a:spcAft>
                <a:spcPts val="600"/>
              </a:spcAft>
            </a:pPr>
            <a:r>
              <a:rPr lang="fr-FR" sz="2800" dirty="0">
                <a:solidFill>
                  <a:schemeClr val="bg1"/>
                </a:solidFill>
                <a:latin typeface="Glacial Indifference"/>
                <a:hlinkClick r:id="rId4">
                  <a:extLst>
                    <a:ext uri="{A12FA001-AC4F-418D-AE19-62706E023703}">
                      <ahyp:hlinkClr xmlns:ahyp="http://schemas.microsoft.com/office/drawing/2018/hyperlinkcolor" val="tx"/>
                    </a:ext>
                  </a:extLst>
                </a:hlinkClick>
              </a:rPr>
              <a:t>https://www.haut-conseil-egalite.gouv.fr/stereotypes-et-roles-sociaux/reperes-juridiques/?filter=140</a:t>
            </a:r>
            <a:r>
              <a:rPr lang="fr-FR" sz="2800" dirty="0">
                <a:solidFill>
                  <a:schemeClr val="bg1"/>
                </a:solidFill>
                <a:latin typeface="Glacial Indifference"/>
              </a:rPr>
              <a:t> </a:t>
            </a:r>
          </a:p>
          <a:p>
            <a:pPr algn="just">
              <a:spcAft>
                <a:spcPts val="600"/>
              </a:spcAft>
            </a:pPr>
            <a:r>
              <a:rPr lang="fr-FR" sz="2800" dirty="0">
                <a:solidFill>
                  <a:schemeClr val="bg1"/>
                </a:solidFill>
                <a:latin typeface="Glacial Indifference"/>
                <a:hlinkClick r:id="rId5">
                  <a:extLst>
                    <a:ext uri="{A12FA001-AC4F-418D-AE19-62706E023703}">
                      <ahyp:hlinkClr xmlns:ahyp="http://schemas.microsoft.com/office/drawing/2018/hyperlinkcolor" val="tx"/>
                    </a:ext>
                  </a:extLst>
                </a:hlinkClick>
              </a:rPr>
              <a:t>https://www.haut-conseil-egalite.gouv.fr/faq/</a:t>
            </a:r>
            <a:r>
              <a:rPr lang="fr-FR" sz="2800" dirty="0">
                <a:solidFill>
                  <a:schemeClr val="bg1"/>
                </a:solidFill>
                <a:latin typeface="Glacial Indifference"/>
              </a:rPr>
              <a:t> </a:t>
            </a:r>
          </a:p>
          <a:p>
            <a:pPr algn="just">
              <a:spcAft>
                <a:spcPts val="3600"/>
              </a:spcAft>
            </a:pPr>
            <a:r>
              <a:rPr lang="fr-FR" sz="2800" dirty="0">
                <a:solidFill>
                  <a:schemeClr val="bg1"/>
                </a:solidFill>
                <a:latin typeface="Glacial Indifference"/>
                <a:hlinkClick r:id="rId6">
                  <a:extLst>
                    <a:ext uri="{A12FA001-AC4F-418D-AE19-62706E023703}">
                      <ahyp:hlinkClr xmlns:ahyp="http://schemas.microsoft.com/office/drawing/2018/hyperlinkcolor" val="tx"/>
                    </a:ext>
                  </a:extLst>
                </a:hlinkClick>
              </a:rPr>
              <a:t>https://www.haut-conseil-egalite.gouv.fr/stereotypes-et-roles-sociaux/travaux-du-hce/article/guide-pour-une-communication-sans-stereotypes-de-sexe</a:t>
            </a:r>
            <a:r>
              <a:rPr lang="fr-FR" sz="2800" dirty="0">
                <a:solidFill>
                  <a:schemeClr val="bg1"/>
                </a:solidFill>
                <a:latin typeface="Glacial Indifference"/>
              </a:rPr>
              <a:t> </a:t>
            </a:r>
          </a:p>
          <a:p>
            <a:pPr algn="just">
              <a:spcAft>
                <a:spcPts val="3000"/>
              </a:spcAft>
            </a:pPr>
            <a:r>
              <a:rPr lang="fr-FR" sz="3300" dirty="0">
                <a:solidFill>
                  <a:schemeClr val="bg1"/>
                </a:solidFill>
                <a:latin typeface="Glacial Indifference"/>
                <a:hlinkClick r:id="rId7">
                  <a:extLst>
                    <a:ext uri="{A12FA001-AC4F-418D-AE19-62706E023703}">
                      <ahyp:hlinkClr xmlns:ahyp="http://schemas.microsoft.com/office/drawing/2018/hyperlinkcolor" val="tx"/>
                    </a:ext>
                  </a:extLst>
                </a:hlinkClick>
              </a:rPr>
              <a:t>Site du Ministère de la Justice</a:t>
            </a:r>
            <a:endParaRPr lang="fr-FR" sz="3300" dirty="0">
              <a:solidFill>
                <a:schemeClr val="bg1"/>
              </a:solidFill>
              <a:latin typeface="Glacial Indifference"/>
            </a:endParaRPr>
          </a:p>
          <a:p>
            <a:pPr algn="just">
              <a:spcAft>
                <a:spcPts val="1800"/>
              </a:spcAft>
            </a:pPr>
            <a:r>
              <a:rPr lang="fr-FR" sz="3300" dirty="0">
                <a:solidFill>
                  <a:schemeClr val="bg1"/>
                </a:solidFill>
                <a:latin typeface="Glacial Indifference"/>
              </a:rPr>
              <a:t>Site gouvernemental </a:t>
            </a:r>
            <a:r>
              <a:rPr lang="fr-FR" sz="3300" i="1" dirty="0">
                <a:solidFill>
                  <a:schemeClr val="bg1"/>
                </a:solidFill>
                <a:latin typeface="Glacial Indifference"/>
              </a:rPr>
              <a:t>Vie publique</a:t>
            </a:r>
          </a:p>
          <a:p>
            <a:pPr algn="just">
              <a:spcAft>
                <a:spcPts val="600"/>
              </a:spcAft>
            </a:pPr>
            <a:r>
              <a:rPr lang="fr-FR" sz="2800" dirty="0">
                <a:solidFill>
                  <a:schemeClr val="bg1"/>
                </a:solidFill>
                <a:latin typeface="Glacial Indifference"/>
                <a:hlinkClick r:id="rId8">
                  <a:extLst>
                    <a:ext uri="{A12FA001-AC4F-418D-AE19-62706E023703}">
                      <ahyp:hlinkClr xmlns:ahyp="http://schemas.microsoft.com/office/drawing/2018/hyperlinkcolor" val="tx"/>
                    </a:ext>
                  </a:extLst>
                </a:hlinkClick>
              </a:rPr>
              <a:t>https://www.vie-publique.fr/fiches/271400-la-loi-du-9-decembre-1905-de-separation-des-eglises-et-de-letat</a:t>
            </a:r>
            <a:r>
              <a:rPr lang="fr-FR" sz="2800" dirty="0">
                <a:solidFill>
                  <a:schemeClr val="bg1"/>
                </a:solidFill>
                <a:latin typeface="Glacial Indifference"/>
              </a:rPr>
              <a:t> </a:t>
            </a:r>
          </a:p>
          <a:p>
            <a:pPr algn="just">
              <a:spcAft>
                <a:spcPts val="1800"/>
              </a:spcAft>
            </a:pPr>
            <a:r>
              <a:rPr lang="fr-FR" sz="2800" dirty="0">
                <a:solidFill>
                  <a:schemeClr val="bg1"/>
                </a:solidFill>
                <a:latin typeface="Glacial Indifference"/>
                <a:hlinkClick r:id="rId9">
                  <a:extLst>
                    <a:ext uri="{A12FA001-AC4F-418D-AE19-62706E023703}">
                      <ahyp:hlinkClr xmlns:ahyp="http://schemas.microsoft.com/office/drawing/2018/hyperlinkcolor" val="tx"/>
                    </a:ext>
                  </a:extLst>
                </a:hlinkClick>
              </a:rPr>
              <a:t>https://www.vie-publique.fr/loi/278001-loi-sur-les-langues-regionales-loi-molac</a:t>
            </a:r>
            <a:r>
              <a:rPr lang="fr-FR" sz="2800" dirty="0">
                <a:solidFill>
                  <a:schemeClr val="bg1"/>
                </a:solidFill>
                <a:latin typeface="Glacial Indifference"/>
              </a:rPr>
              <a:t> </a:t>
            </a:r>
          </a:p>
        </p:txBody>
      </p:sp>
    </p:spTree>
    <p:extLst>
      <p:ext uri="{BB962C8B-B14F-4D97-AF65-F5344CB8AC3E}">
        <p14:creationId xmlns:p14="http://schemas.microsoft.com/office/powerpoint/2010/main" val="342627174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a:off x="11201401" y="1"/>
            <a:ext cx="7086600" cy="10287000"/>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37407" r="-140400" b="-24441"/>
            </a:stretch>
          </a:blipFill>
        </p:spPr>
        <p:txBody>
          <a:bodyPr/>
          <a:lstStyle/>
          <a:p>
            <a:endParaRPr lang="it-IT"/>
          </a:p>
        </p:txBody>
      </p:sp>
      <p:sp>
        <p:nvSpPr>
          <p:cNvPr id="3" name="TextBox 3"/>
          <p:cNvSpPr txBox="1"/>
          <p:nvPr/>
        </p:nvSpPr>
        <p:spPr>
          <a:xfrm>
            <a:off x="647700" y="1104900"/>
            <a:ext cx="12230100" cy="3616375"/>
          </a:xfrm>
          <a:prstGeom prst="rect">
            <a:avLst/>
          </a:prstGeom>
        </p:spPr>
        <p:txBody>
          <a:bodyPr wrap="square" lIns="0" tIns="0" rIns="0" bIns="0" rtlCol="0" anchor="t">
            <a:spAutoFit/>
          </a:bodyPr>
          <a:lstStyle/>
          <a:p>
            <a:pPr marL="0" lvl="0" indent="0" algn="ctr">
              <a:lnSpc>
                <a:spcPts val="8799"/>
              </a:lnSpc>
              <a:spcBef>
                <a:spcPct val="0"/>
              </a:spcBef>
            </a:pPr>
            <a:r>
              <a:rPr lang="fr-FR" sz="8799" u="none" strike="noStrike" dirty="0">
                <a:solidFill>
                  <a:srgbClr val="FFFFFF"/>
                </a:solidFill>
                <a:latin typeface="Glacial Indifference"/>
              </a:rPr>
              <a:t>Volet II : </a:t>
            </a:r>
          </a:p>
          <a:p>
            <a:pPr marL="0" lvl="0" indent="0" algn="l">
              <a:lnSpc>
                <a:spcPts val="1800"/>
              </a:lnSpc>
              <a:spcBef>
                <a:spcPct val="0"/>
              </a:spcBef>
            </a:pPr>
            <a:endParaRPr lang="fr-FR" sz="8799" u="none" strike="noStrike" dirty="0">
              <a:solidFill>
                <a:srgbClr val="FFFFFF"/>
              </a:solidFill>
              <a:latin typeface="Glacial Indifference"/>
            </a:endParaRPr>
          </a:p>
          <a:p>
            <a:pPr marL="0" lvl="0" indent="0" algn="ctr">
              <a:lnSpc>
                <a:spcPts val="8799"/>
              </a:lnSpc>
              <a:spcBef>
                <a:spcPct val="0"/>
              </a:spcBef>
            </a:pPr>
            <a:r>
              <a:rPr lang="fr-FR" sz="8799" u="none" strike="noStrike" dirty="0">
                <a:solidFill>
                  <a:srgbClr val="FFFFFF"/>
                </a:solidFill>
                <a:latin typeface="Glacial Indifference"/>
              </a:rPr>
              <a:t>Les institutions politiques en France</a:t>
            </a:r>
          </a:p>
        </p:txBody>
      </p:sp>
    </p:spTree>
    <p:extLst>
      <p:ext uri="{BB962C8B-B14F-4D97-AF65-F5344CB8AC3E}">
        <p14:creationId xmlns:p14="http://schemas.microsoft.com/office/powerpoint/2010/main" val="204750369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914400" y="1058638"/>
            <a:ext cx="15201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990600" y="2705100"/>
            <a:ext cx="16306800" cy="4043799"/>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qu’un État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qu’on puisse parler d’</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État, la présence de trois éléments simultanément est indispensable :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territoire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nation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pouvoir politique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plus, « pour avoir une existence pleine et entière, un État doit être reconnu par la Communauté internationale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a:t>
            </a:r>
          </a:p>
        </p:txBody>
      </p:sp>
    </p:spTree>
    <p:extLst>
      <p:ext uri="{BB962C8B-B14F-4D97-AF65-F5344CB8AC3E}">
        <p14:creationId xmlns:p14="http://schemas.microsoft.com/office/powerpoint/2010/main" val="50239450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990600" y="738386"/>
            <a:ext cx="11163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1066801" y="2171700"/>
            <a:ext cx="16306800" cy="6784550"/>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territoire</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 sont les frontières qui délimitent le territoire d’un État. Tout le territoire qui est à l’intérieur des frontières d’un État relève de son autorité, c’est-à-dire de sa souveraineté. Il n’y 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d’État sans territoire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il peut exister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territoires sans État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territoire d’un État peut être constitué d’un seul bloc ou morcelé. La France est composée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territoires métropolitains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(situés en Europe, y compris la Corse) et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territoires d’outre-mer</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départements et régions d’outre-mer (DROM), les collectivités d’outre-mer (COM), […] les collectivités territoriales uniques (CTU) et les terres australes et antarctiques françaises (TAAF)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a:t>
            </a:r>
          </a:p>
        </p:txBody>
      </p:sp>
      <p:grpSp>
        <p:nvGrpSpPr>
          <p:cNvPr id="7" name="Group 7"/>
          <p:cNvGrpSpPr/>
          <p:nvPr/>
        </p:nvGrpSpPr>
        <p:grpSpPr>
          <a:xfrm>
            <a:off x="228600" y="6210300"/>
            <a:ext cx="17907000" cy="1123936"/>
            <a:chOff x="0" y="-28575"/>
            <a:chExt cx="10139033" cy="1498581"/>
          </a:xfrm>
        </p:grpSpPr>
        <p:sp>
          <p:nvSpPr>
            <p:cNvPr id="8" name="TextBox 8"/>
            <p:cNvSpPr txBox="1"/>
            <p:nvPr/>
          </p:nvSpPr>
          <p:spPr>
            <a:xfrm>
              <a:off x="0" y="-28575"/>
              <a:ext cx="10139033" cy="671124"/>
            </a:xfrm>
            <a:prstGeom prst="rect">
              <a:avLst/>
            </a:prstGeom>
          </p:spPr>
          <p:txBody>
            <a:bodyPr wrap="square" lIns="0" tIns="0" rIns="0" bIns="0" rtlCol="0" anchor="t">
              <a:spAutoFit/>
            </a:bodyPr>
            <a:lstStyle/>
            <a:p>
              <a:pPr marL="0" marR="0" lvl="0" indent="0" algn="l" defTabSz="914400" rtl="0" eaLnBrk="1" fontAlgn="auto" latinLnBrk="0" hangingPunct="1">
                <a:lnSpc>
                  <a:spcPts val="3900"/>
                </a:lnSpc>
                <a:spcBef>
                  <a:spcPts val="0"/>
                </a:spcBef>
                <a:spcAft>
                  <a:spcPts val="0"/>
                </a:spcAft>
                <a:buClrTx/>
                <a:buSzTx/>
                <a:buFontTx/>
                <a:buNone/>
                <a:tabLst/>
                <a:defRPr/>
              </a:pPr>
              <a:endParaRPr kumimoji="0" lang="fr-FR" sz="4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9" name="TextBox 9"/>
            <p:cNvSpPr txBox="1"/>
            <p:nvPr/>
          </p:nvSpPr>
          <p:spPr>
            <a:xfrm>
              <a:off x="0" y="953625"/>
              <a:ext cx="9597080" cy="516381"/>
            </a:xfrm>
            <a:prstGeom prst="rect">
              <a:avLst/>
            </a:prstGeom>
          </p:spPr>
          <p:txBody>
            <a:bodyPr lIns="0" tIns="0" rIns="0" bIns="0" rtlCol="0" anchor="t">
              <a:spAutoFit/>
            </a:bodyPr>
            <a:lstStyle/>
            <a:p>
              <a:pPr marL="0" marR="0" lvl="0" indent="0" algn="l" defTabSz="914400" rtl="0" eaLnBrk="1" fontAlgn="auto" latinLnBrk="0" hangingPunct="1">
                <a:lnSpc>
                  <a:spcPts val="3219"/>
                </a:lnSpc>
                <a:spcBef>
                  <a:spcPct val="0"/>
                </a:spcBef>
                <a:spcAft>
                  <a:spcPts val="0"/>
                </a:spcAft>
                <a:buClrTx/>
                <a:buSzTx/>
                <a:buFontTx/>
                <a:buNone/>
                <a:tabLst/>
                <a:defRPr/>
              </a:pPr>
              <a:endParaRPr kumimoji="0" lang="fr-FR" sz="2299"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grpSp>
    </p:spTree>
    <p:extLst>
      <p:ext uri="{BB962C8B-B14F-4D97-AF65-F5344CB8AC3E}">
        <p14:creationId xmlns:p14="http://schemas.microsoft.com/office/powerpoint/2010/main" val="205244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7330267-407C-10DF-9E2C-251BDF8CC3C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3AD40B5-1B3D-8651-25C0-29AD6F5FCBFD}"/>
              </a:ext>
            </a:extLst>
          </p:cNvPr>
          <p:cNvSpPr txBox="1"/>
          <p:nvPr/>
        </p:nvSpPr>
        <p:spPr>
          <a:xfrm>
            <a:off x="685800" y="2552700"/>
            <a:ext cx="16901160" cy="5986254"/>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Politique des rois</a:t>
            </a:r>
            <a:r>
              <a:rPr lang="fr-FR" sz="3600" dirty="0">
                <a:solidFill>
                  <a:srgbClr val="F9FAFD"/>
                </a:solidFill>
                <a:latin typeface="Glacial Indifference" panose="020B0604020202020204" charset="0"/>
              </a:rPr>
              <a:t> de France → les dialectes ne sont pas interdits, mais on encourage à utiliser le français dans les textes littéraires et artistiques.</a:t>
            </a:r>
          </a:p>
          <a:p>
            <a:pPr marL="0" lvl="0" indent="0" algn="just">
              <a:lnSpc>
                <a:spcPct val="110000"/>
              </a:lnSpc>
              <a:spcBef>
                <a:spcPct val="0"/>
              </a:spcBef>
              <a:spcAft>
                <a:spcPts val="1200"/>
              </a:spcAft>
            </a:pP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1800"/>
              </a:spcAft>
            </a:pPr>
            <a:r>
              <a:rPr lang="fr-FR" sz="3600" u="sng" dirty="0">
                <a:solidFill>
                  <a:srgbClr val="F9FAFD"/>
                </a:solidFill>
                <a:latin typeface="Glacial Indifference" panose="020B0604020202020204" charset="0"/>
              </a:rPr>
              <a:t>Ordonnance de Villers-Cotterêts promulguée par François I</a:t>
            </a:r>
            <a:r>
              <a:rPr lang="fr-FR" sz="3600" dirty="0">
                <a:solidFill>
                  <a:srgbClr val="F9FAFD"/>
                </a:solidFill>
                <a:latin typeface="Glacial Indifference" panose="020B0604020202020204" charset="0"/>
              </a:rPr>
              <a:t> (</a:t>
            </a:r>
            <a:r>
              <a:rPr lang="fr-FR" sz="3600" u="sng" dirty="0">
                <a:solidFill>
                  <a:srgbClr val="F9FAFD"/>
                </a:solidFill>
                <a:latin typeface="Glacial Indifference" panose="020B0604020202020204" charset="0"/>
              </a:rPr>
              <a:t>1539</a:t>
            </a:r>
            <a:r>
              <a:rPr lang="fr-FR" sz="3600" dirty="0">
                <a:solidFill>
                  <a:srgbClr val="F9FAFD"/>
                </a:solidFill>
                <a:latin typeface="Glacial Indifference" panose="020B0604020202020204" charset="0"/>
              </a:rPr>
              <a:t>) → victoire du français (sur le latin) comme langue officielle de l’État. </a:t>
            </a: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les </a:t>
            </a:r>
            <a:r>
              <a:rPr lang="fr-FR" sz="3600" u="sng" dirty="0">
                <a:solidFill>
                  <a:srgbClr val="F9FAFD"/>
                </a:solidFill>
                <a:latin typeface="Glacial Indifference" panose="020B0604020202020204" charset="0"/>
              </a:rPr>
              <a:t>articles 110 et 111</a:t>
            </a:r>
            <a:r>
              <a:rPr lang="fr-FR" sz="3600" dirty="0">
                <a:solidFill>
                  <a:srgbClr val="F9FAFD"/>
                </a:solidFill>
                <a:latin typeface="Glacial Indifference" panose="020B0604020202020204" charset="0"/>
              </a:rPr>
              <a:t> de l’Ordonnance décrètent que tous les actes administratifs et judiciaires seront rédigés en français, dans un but à la fois de clarté et d’unification linguistique.</a:t>
            </a:r>
          </a:p>
        </p:txBody>
      </p:sp>
      <p:sp>
        <p:nvSpPr>
          <p:cNvPr id="4" name="TextBox 2">
            <a:extLst>
              <a:ext uri="{FF2B5EF4-FFF2-40B4-BE49-F238E27FC236}">
                <a16:creationId xmlns:a16="http://schemas.microsoft.com/office/drawing/2014/main" id="{C2997C16-A4C7-FDCA-A6DF-7B719B259E36}"/>
              </a:ext>
            </a:extLst>
          </p:cNvPr>
          <p:cNvSpPr txBox="1"/>
          <p:nvPr/>
        </p:nvSpPr>
        <p:spPr>
          <a:xfrm>
            <a:off x="594360" y="7239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418052711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990600" y="723900"/>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1066801" y="2171700"/>
            <a:ext cx="16306800" cy="6818405"/>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Bien que très souvent ce concept soit confondu avec celui d’État, le terme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nation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désigne en réalité, « selon la célèbre définition d’Ernest Renan, un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peuple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ayant à la fois un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héritage commun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volonté de vivre ensemble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L’appartenance à la nation suppose donc d’avoir en commun un certain nombre de pratiques sociales et culturelles, comme la langue.</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 État peut regrouper plusieurs nations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exemple, l’empire Autriche-Hongrie au XIX</a:t>
            </a:r>
            <a:r>
              <a:rPr kumimoji="0" lang="fr-FR" sz="35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 À l’inverse,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nation peut être divisée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regroupée dans différents États (c’est le cas, par exemple, des Inuits, répartis au Groenland, au Canada et en Russie)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a:t>
            </a:r>
          </a:p>
        </p:txBody>
      </p:sp>
    </p:spTree>
    <p:extLst>
      <p:ext uri="{BB962C8B-B14F-4D97-AF65-F5344CB8AC3E}">
        <p14:creationId xmlns:p14="http://schemas.microsoft.com/office/powerpoint/2010/main" val="121197182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914400" y="647700"/>
            <a:ext cx="10934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990600" y="2171700"/>
            <a:ext cx="16306800" cy="6807633"/>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pouvoir politique</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l’égal de nombreux pays dans le monde entier, en France il existe une division en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trois pouvoirs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censés être indépendants les uns des autres. C’est le principe de la séparation des pouvoirs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pouvoir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législatif</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fait les lois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l’autorité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judiciaire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fait respecter les lois ;</a:t>
            </a:r>
          </a:p>
          <a:p>
            <a:pPr marL="0" marR="0" lvl="0" indent="0" algn="just" defTabSz="914400" rtl="0" eaLnBrk="1" fontAlgn="auto" latinLnBrk="0" hangingPunct="1">
              <a:lnSpc>
                <a:spcPct val="110000"/>
              </a:lnSpc>
              <a:spcBef>
                <a:spcPct val="0"/>
              </a:spcBef>
              <a:spcAft>
                <a:spcPts val="30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pouvoir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exécutif</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fait appliquer les lois.</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pouvoir politique dispose du "monopole de la violence légitime", c’est-à-dire qu’il est le seul à pouvoir user de la force (police, armée)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a:t>
            </a:r>
          </a:p>
        </p:txBody>
      </p:sp>
    </p:spTree>
    <p:extLst>
      <p:ext uri="{BB962C8B-B14F-4D97-AF65-F5344CB8AC3E}">
        <p14:creationId xmlns:p14="http://schemas.microsoft.com/office/powerpoint/2010/main" val="6394203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990600" y="738386"/>
            <a:ext cx="11163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1066801" y="2201960"/>
            <a:ext cx="16306800" cy="6522940"/>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structures verticales de l’État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On parle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structure verticale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d’un État lorsqu’on se réfère à la « répartition des compétences. Il existe deux types de structures : l’État unitaire et l’État fédéral.</a:t>
            </a:r>
          </a:p>
          <a:p>
            <a:pPr marL="457200" marR="0" lvl="0" indent="-457200" algn="just" defTabSz="914400" rtl="0" eaLnBrk="1" fontAlgn="auto" latinLnBrk="0" hangingPunct="1">
              <a:lnSpc>
                <a:spcPct val="110000"/>
              </a:lnSpc>
              <a:spcBef>
                <a:spcPct val="0"/>
              </a:spcBef>
              <a:spcAft>
                <a:spcPts val="1200"/>
              </a:spcAft>
              <a:buClrTx/>
              <a:buSzTx/>
              <a:buFontTx/>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État unitaire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n’existe qu’</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 seul pouvoir politique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celui de l’État central.</a:t>
            </a:r>
          </a:p>
          <a:p>
            <a:pPr marL="457200" marR="0" lvl="0" indent="-457200" algn="just" defTabSz="914400" rtl="0" eaLnBrk="1" fontAlgn="auto" latinLnBrk="0" hangingPunct="1">
              <a:lnSpc>
                <a:spcPct val="110000"/>
              </a:lnSpc>
              <a:spcBef>
                <a:spcPct val="0"/>
              </a:spcBef>
              <a:spcAft>
                <a:spcPts val="1200"/>
              </a:spcAft>
              <a:buClrTx/>
              <a:buSzTx/>
              <a:buFontTx/>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État fédéral</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y 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partage de responsabilités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entre les États fédérés et le pouvoir fédéral ».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France est un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État unitaire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a:t>
            </a:r>
          </a:p>
        </p:txBody>
      </p:sp>
      <p:grpSp>
        <p:nvGrpSpPr>
          <p:cNvPr id="7" name="Group 7"/>
          <p:cNvGrpSpPr/>
          <p:nvPr/>
        </p:nvGrpSpPr>
        <p:grpSpPr>
          <a:xfrm>
            <a:off x="228600" y="6210300"/>
            <a:ext cx="17907000" cy="1123936"/>
            <a:chOff x="0" y="-28575"/>
            <a:chExt cx="10139033" cy="1498581"/>
          </a:xfrm>
        </p:grpSpPr>
        <p:sp>
          <p:nvSpPr>
            <p:cNvPr id="8" name="TextBox 8"/>
            <p:cNvSpPr txBox="1"/>
            <p:nvPr/>
          </p:nvSpPr>
          <p:spPr>
            <a:xfrm>
              <a:off x="0" y="-28575"/>
              <a:ext cx="10139033" cy="671124"/>
            </a:xfrm>
            <a:prstGeom prst="rect">
              <a:avLst/>
            </a:prstGeom>
          </p:spPr>
          <p:txBody>
            <a:bodyPr wrap="square" lIns="0" tIns="0" rIns="0" bIns="0" rtlCol="0" anchor="t">
              <a:spAutoFit/>
            </a:bodyPr>
            <a:lstStyle/>
            <a:p>
              <a:pPr marL="0" marR="0" lvl="0" indent="0" algn="l" defTabSz="914400" rtl="0" eaLnBrk="1" fontAlgn="auto" latinLnBrk="0" hangingPunct="1">
                <a:lnSpc>
                  <a:spcPts val="3900"/>
                </a:lnSpc>
                <a:spcBef>
                  <a:spcPts val="0"/>
                </a:spcBef>
                <a:spcAft>
                  <a:spcPts val="0"/>
                </a:spcAft>
                <a:buClrTx/>
                <a:buSzTx/>
                <a:buFontTx/>
                <a:buNone/>
                <a:tabLst/>
                <a:defRPr/>
              </a:pPr>
              <a:endParaRPr kumimoji="0" lang="fr-FR" sz="4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9" name="TextBox 9"/>
            <p:cNvSpPr txBox="1"/>
            <p:nvPr/>
          </p:nvSpPr>
          <p:spPr>
            <a:xfrm>
              <a:off x="0" y="953625"/>
              <a:ext cx="9597080" cy="516381"/>
            </a:xfrm>
            <a:prstGeom prst="rect">
              <a:avLst/>
            </a:prstGeom>
          </p:spPr>
          <p:txBody>
            <a:bodyPr lIns="0" tIns="0" rIns="0" bIns="0" rtlCol="0" anchor="t">
              <a:spAutoFit/>
            </a:bodyPr>
            <a:lstStyle/>
            <a:p>
              <a:pPr marL="0" marR="0" lvl="0" indent="0" algn="l" defTabSz="914400" rtl="0" eaLnBrk="1" fontAlgn="auto" latinLnBrk="0" hangingPunct="1">
                <a:lnSpc>
                  <a:spcPts val="3219"/>
                </a:lnSpc>
                <a:spcBef>
                  <a:spcPct val="0"/>
                </a:spcBef>
                <a:spcAft>
                  <a:spcPts val="0"/>
                </a:spcAft>
                <a:buClrTx/>
                <a:buSzTx/>
                <a:buFontTx/>
                <a:buNone/>
                <a:tabLst/>
                <a:defRPr/>
              </a:pPr>
              <a:endParaRPr kumimoji="0" lang="fr-FR" sz="2299"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grpSp>
    </p:spTree>
    <p:extLst>
      <p:ext uri="{BB962C8B-B14F-4D97-AF65-F5344CB8AC3E}">
        <p14:creationId xmlns:p14="http://schemas.microsoft.com/office/powerpoint/2010/main" val="146112666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990600" y="5715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1066801" y="2019300"/>
            <a:ext cx="16306800" cy="7246214"/>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L’organisation politique</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France est 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république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du latin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res publica</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où donc le pouvoir est une "chose" publique, une affaire de tous les citoyens et citoyennes, qui participent au pouvoir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participation des citoyens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des citoyennes] à l’exercice du pouvoir s’exerce par un droit de vote à des élections libres et régulières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France,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suffrage universel</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pour les hommes, une réalité depuis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1848</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les femmes depuis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1944</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(première application en 1945)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8-9. </a:t>
            </a:r>
          </a:p>
        </p:txBody>
      </p:sp>
      <p:grpSp>
        <p:nvGrpSpPr>
          <p:cNvPr id="7" name="Group 7"/>
          <p:cNvGrpSpPr/>
          <p:nvPr/>
        </p:nvGrpSpPr>
        <p:grpSpPr>
          <a:xfrm>
            <a:off x="228600" y="6210300"/>
            <a:ext cx="17907000" cy="1123936"/>
            <a:chOff x="0" y="-28575"/>
            <a:chExt cx="10139033" cy="1498581"/>
          </a:xfrm>
        </p:grpSpPr>
        <p:sp>
          <p:nvSpPr>
            <p:cNvPr id="8" name="TextBox 8"/>
            <p:cNvSpPr txBox="1"/>
            <p:nvPr/>
          </p:nvSpPr>
          <p:spPr>
            <a:xfrm>
              <a:off x="0" y="-28575"/>
              <a:ext cx="10139033" cy="671124"/>
            </a:xfrm>
            <a:prstGeom prst="rect">
              <a:avLst/>
            </a:prstGeom>
          </p:spPr>
          <p:txBody>
            <a:bodyPr wrap="square" lIns="0" tIns="0" rIns="0" bIns="0" rtlCol="0" anchor="t">
              <a:spAutoFit/>
            </a:bodyPr>
            <a:lstStyle/>
            <a:p>
              <a:pPr marL="0" marR="0" lvl="0" indent="0" algn="l" defTabSz="914400" rtl="0" eaLnBrk="1" fontAlgn="auto" latinLnBrk="0" hangingPunct="1">
                <a:lnSpc>
                  <a:spcPts val="3900"/>
                </a:lnSpc>
                <a:spcBef>
                  <a:spcPts val="0"/>
                </a:spcBef>
                <a:spcAft>
                  <a:spcPts val="0"/>
                </a:spcAft>
                <a:buClrTx/>
                <a:buSzTx/>
                <a:buFontTx/>
                <a:buNone/>
                <a:tabLst/>
                <a:defRPr/>
              </a:pPr>
              <a:endParaRPr kumimoji="0" lang="fr-FR" sz="4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9" name="TextBox 9"/>
            <p:cNvSpPr txBox="1"/>
            <p:nvPr/>
          </p:nvSpPr>
          <p:spPr>
            <a:xfrm>
              <a:off x="0" y="953625"/>
              <a:ext cx="9597080" cy="516381"/>
            </a:xfrm>
            <a:prstGeom prst="rect">
              <a:avLst/>
            </a:prstGeom>
          </p:spPr>
          <p:txBody>
            <a:bodyPr lIns="0" tIns="0" rIns="0" bIns="0" rtlCol="0" anchor="t">
              <a:spAutoFit/>
            </a:bodyPr>
            <a:lstStyle/>
            <a:p>
              <a:pPr marL="0" marR="0" lvl="0" indent="0" algn="l" defTabSz="914400" rtl="0" eaLnBrk="1" fontAlgn="auto" latinLnBrk="0" hangingPunct="1">
                <a:lnSpc>
                  <a:spcPts val="3219"/>
                </a:lnSpc>
                <a:spcBef>
                  <a:spcPct val="0"/>
                </a:spcBef>
                <a:spcAft>
                  <a:spcPts val="0"/>
                </a:spcAft>
                <a:buClrTx/>
                <a:buSzTx/>
                <a:buFontTx/>
                <a:buNone/>
                <a:tabLst/>
                <a:defRPr/>
              </a:pPr>
              <a:endParaRPr kumimoji="0" lang="fr-FR" sz="2299"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grpSp>
    </p:spTree>
    <p:extLst>
      <p:ext uri="{BB962C8B-B14F-4D97-AF65-F5344CB8AC3E}">
        <p14:creationId xmlns:p14="http://schemas.microsoft.com/office/powerpoint/2010/main" val="14677451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342900"/>
            <a:ext cx="11353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914400" y="1714500"/>
            <a:ext cx="16306800" cy="8364854"/>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régime de la France et ses institutions politiques</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 le régime est à la fois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parlementaire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car les députés peuvent renverser le gouvernement et le Président de la République peut dissoudre l’Assemblée, et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présidentiel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car le gouvernement est nommé par lui seul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 régime est établi par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Constitution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4 octobre 1958, qui « organise les institutions politiques de la V</a:t>
            </a:r>
            <a:r>
              <a:rPr kumimoji="0" lang="fr-FR" sz="34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République. Elle met en œuvre un régime parlementaire dans lequel le chef de l’Etat a un statut renforcé que certains ont qualifié de "semi-présidentiel".</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de la République nomme tous les membres du gouvernement. Ce dernier n’a pas besoin d’être investi par le Parlement pour agir » mais il « peut être renversé par l’Assemblée nationale. Il est donc responsable devant elle et le Président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22. </a:t>
            </a:r>
          </a:p>
        </p:txBody>
      </p:sp>
    </p:spTree>
    <p:extLst>
      <p:ext uri="{BB962C8B-B14F-4D97-AF65-F5344CB8AC3E}">
        <p14:creationId xmlns:p14="http://schemas.microsoft.com/office/powerpoint/2010/main" val="388138288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738386"/>
            <a:ext cx="16230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 l’exécutif</a:t>
            </a:r>
          </a:p>
        </p:txBody>
      </p:sp>
      <p:sp>
        <p:nvSpPr>
          <p:cNvPr id="3" name="TextBox 3"/>
          <p:cNvSpPr txBox="1"/>
          <p:nvPr/>
        </p:nvSpPr>
        <p:spPr>
          <a:xfrm>
            <a:off x="914400" y="2247900"/>
            <a:ext cx="16459200" cy="7269298"/>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pouvoir exécutif</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30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 le pouvoir exécutif est partagé entre le Président et le Premier Ministre.</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Président de la République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élu au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suffrage universel direct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cinq ans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nomme le Premier ministre ; il préside le Conseil des ministres ; il peut dissoudre l’Assemblée nationale ; il peut recourir au référendum ; il dispose de pouvoirs exceptionnels dans certaines circonstances (art. 16 de la Constitution).</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Premier ministre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chef du gouvernement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conduit la politique de la nation. Il est responsable devant le Parlement. Il a l’initiative des lois et en assure l’exécution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22. </a:t>
            </a:r>
          </a:p>
        </p:txBody>
      </p:sp>
    </p:spTree>
    <p:extLst>
      <p:ext uri="{BB962C8B-B14F-4D97-AF65-F5344CB8AC3E}">
        <p14:creationId xmlns:p14="http://schemas.microsoft.com/office/powerpoint/2010/main" val="126710478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00100" y="357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
        <p:nvSpPr>
          <p:cNvPr id="3" name="TextBox 3"/>
          <p:cNvSpPr txBox="1"/>
          <p:nvPr/>
        </p:nvSpPr>
        <p:spPr>
          <a:xfrm>
            <a:off x="914400" y="1790700"/>
            <a:ext cx="16459200" cy="8370497"/>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de la République – son élection</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présidence de la République constitue la charge politique la plus haute en France. Il est « élu 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suffrage universel direct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depuis l’élection de 1965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ct val="0"/>
              </a:spcBef>
              <a:spcAft>
                <a:spcPts val="24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38.</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L’élection se fait à travers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scrutin majoritaire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se divise en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deux tours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avec un délai de 15 jours entre le premier et le second tour. Les deux candidats ayant gagné au premier tour peuvent se disputer la victoire définitive au second.</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Tous les candidats et candidates doivent être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majeurs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avoir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nationalité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aussi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déclarer leur patrimoine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outre, les candidats doivent « obtenir le parrainage de 500 élus locaux, maires, conseillers départementaux, députés et sénateurs.</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le Conseil Constitutionnel qui établit la liste officielle de candidats répondant à ces conditions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 : les citoyens et les institutions</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54.</a:t>
            </a:r>
          </a:p>
        </p:txBody>
      </p:sp>
    </p:spTree>
    <p:extLst>
      <p:ext uri="{BB962C8B-B14F-4D97-AF65-F5344CB8AC3E}">
        <p14:creationId xmlns:p14="http://schemas.microsoft.com/office/powerpoint/2010/main" val="25727374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
        <p:nvSpPr>
          <p:cNvPr id="3" name="TextBox 3"/>
          <p:cNvSpPr txBox="1"/>
          <p:nvPr/>
        </p:nvSpPr>
        <p:spPr>
          <a:xfrm>
            <a:off x="914400" y="2095500"/>
            <a:ext cx="16459200" cy="7135287"/>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de la République – son mandat</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le référendum du 24 septembre 2000, le mandat présidentiel dure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cinq ans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voilà pourquoi on parle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quinquennat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aussi.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Selon la révision constitutionnelle de 2008, « un même président ne peut exercer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 deux mandats consécutifs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 le président de la République démissionne ou décède en cours de mandat, l’</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intérim</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assuré par le président du Sénat, le temps d’organiser les prochaines élections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revanche, « il y 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suppléance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non intérim si le président de la République est malade ou en déplacement à l‘étranger. Le Premier Ministre peut alors le remplacer pour présider un Conseil des Ministres ». </a:t>
            </a:r>
          </a:p>
          <a:p>
            <a:pPr marL="0" marR="0" lvl="0" indent="0" algn="r" defTabSz="914400" rtl="0" eaLnBrk="1" fontAlgn="auto" latinLnBrk="0" hangingPunct="1">
              <a:lnSpc>
                <a:spcPct val="100000"/>
              </a:lnSpc>
              <a:spcBef>
                <a:spcPct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38.</a:t>
            </a:r>
          </a:p>
        </p:txBody>
      </p:sp>
    </p:spTree>
    <p:extLst>
      <p:ext uri="{BB962C8B-B14F-4D97-AF65-F5344CB8AC3E}">
        <p14:creationId xmlns:p14="http://schemas.microsoft.com/office/powerpoint/2010/main" val="6352746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
        <p:nvSpPr>
          <p:cNvPr id="3" name="TextBox 3"/>
          <p:cNvSpPr txBox="1"/>
          <p:nvPr/>
        </p:nvSpPr>
        <p:spPr>
          <a:xfrm>
            <a:off x="914400" y="2123013"/>
            <a:ext cx="16459200" cy="7212231"/>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de la République et le gouvernement</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 siège au Palais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l’Elysée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là qu’il réunit […] le gouvernement pour le Conseil des Ministres.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partage donc le pouvoir exécutif avec le gouvernement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dirigé par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Premier Ministre qui siège à l’hôtel Matignon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les attributions des deux têtes de l’Etat sont clairement définies ».</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le président de la République toutefois qui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choisit et nomme le Premier Ministre chargé de former un gouvernement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 toujours le président « qui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nomme alors les ministres qui lui sont proposés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le Premier Ministre] et peut, selon la même procédure, mettre fin à leur fonction en réclamant leur démission ».</a:t>
            </a:r>
          </a:p>
          <a:p>
            <a:pPr marL="0" marR="0" lvl="0" indent="0" algn="r" defTabSz="914400" rtl="0" eaLnBrk="1" fontAlgn="auto" latinLnBrk="0" hangingPunct="1">
              <a:lnSpc>
                <a:spcPct val="100000"/>
              </a:lnSpc>
              <a:spcBef>
                <a:spcPct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 : les citoyens et les institutions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54.</a:t>
            </a:r>
          </a:p>
        </p:txBody>
      </p:sp>
    </p:spTree>
    <p:extLst>
      <p:ext uri="{BB962C8B-B14F-4D97-AF65-F5344CB8AC3E}">
        <p14:creationId xmlns:p14="http://schemas.microsoft.com/office/powerpoint/2010/main" val="403610579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
        <p:nvSpPr>
          <p:cNvPr id="3" name="TextBox 3"/>
          <p:cNvSpPr txBox="1"/>
          <p:nvPr/>
        </p:nvSpPr>
        <p:spPr>
          <a:xfrm>
            <a:off x="914400" y="1638300"/>
            <a:ext cx="16459200" cy="846077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pouvoirs du Président de la République française</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Au-delà de la nomination du Premier ministre et des autres ministres qui composent le gouvernement, le Président de la République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préside le Conseil des Ministres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nomme aux hautes fonctions civiles et militaires de l’Etat (recteurs, préfets).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chef des armées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promulgue les lois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signe et date). Il signe les ordonnances et les décrets délibérés (décidés) en Conseil des ministres ». En outre, « il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veille au respect de la Constitution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si une loi ne lui paraît conforme à la Constitution il peut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saisir le Conseil Constitutionnel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ce qui concerne ses rapports avec le Parlement,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il peut dissoudre l’Assemblée nationale », mais pas le Sénat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Il communique avec les assemblées par message écrit » mais il a la faculté « de s’exprimer directement devant le Parlement réuni en congrès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40.</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543203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18CBC75-DF58-4E1D-E48B-62AD829AEBA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EF87286-46A7-8145-AA94-8C357236EC5F}"/>
              </a:ext>
            </a:extLst>
          </p:cNvPr>
          <p:cNvSpPr txBox="1"/>
          <p:nvPr/>
        </p:nvSpPr>
        <p:spPr>
          <a:xfrm>
            <a:off x="762000" y="2857500"/>
            <a:ext cx="16824960" cy="3065904"/>
          </a:xfrm>
          <a:prstGeom prst="rect">
            <a:avLst/>
          </a:prstGeom>
        </p:spPr>
        <p:txBody>
          <a:bodyPr wrap="square" lIns="0" tIns="0" rIns="0" bIns="0" rtlCol="0" anchor="t">
            <a:spAutoFit/>
          </a:bodyPr>
          <a:lstStyle/>
          <a:p>
            <a:pPr marL="0" lvl="0" indent="0" algn="just">
              <a:lnSpc>
                <a:spcPct val="110000"/>
              </a:lnSpc>
              <a:spcBef>
                <a:spcPct val="0"/>
              </a:spcBef>
            </a:pPr>
            <a:r>
              <a:rPr lang="fr-FR" sz="3700" dirty="0">
                <a:solidFill>
                  <a:srgbClr val="F9FAFD"/>
                </a:solidFill>
                <a:latin typeface="Glacial Indifference" panose="020B0604020202020204" charset="0"/>
              </a:rPr>
              <a:t>Ordonnance de Villers-Cotterêts — articles 110 et 111</a:t>
            </a:r>
          </a:p>
          <a:p>
            <a:pPr marL="0" lvl="0" indent="0" algn="just">
              <a:lnSpc>
                <a:spcPct val="110000"/>
              </a:lnSpc>
              <a:spcBef>
                <a:spcPct val="0"/>
              </a:spcBef>
            </a:pPr>
            <a:endParaRPr lang="fr-FR" sz="38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Article 110</a:t>
            </a:r>
            <a:r>
              <a:rPr lang="fr-FR" sz="3600" dirty="0">
                <a:solidFill>
                  <a:srgbClr val="F9FAFD"/>
                </a:solidFill>
                <a:latin typeface="Glacial Indifference" panose="020B0604020202020204" charset="0"/>
              </a:rPr>
              <a:t> : « Afin qu’il n’y ait cause de douter sur l’intelligence des arrêts de justice, nous voulons et ordonnons qu’ils soient faits et écrits si clairement, qu’il n’y ait, ni puisse avoir, aucune ambiguïté ou incertitude, ni lieu à demander interprétation ».</a:t>
            </a:r>
          </a:p>
        </p:txBody>
      </p:sp>
      <p:sp>
        <p:nvSpPr>
          <p:cNvPr id="4" name="TextBox 2">
            <a:extLst>
              <a:ext uri="{FF2B5EF4-FFF2-40B4-BE49-F238E27FC236}">
                <a16:creationId xmlns:a16="http://schemas.microsoft.com/office/drawing/2014/main" id="{81613276-4E76-CA98-2999-5742B8CA5E69}"/>
              </a:ext>
            </a:extLst>
          </p:cNvPr>
          <p:cNvSpPr txBox="1"/>
          <p:nvPr/>
        </p:nvSpPr>
        <p:spPr>
          <a:xfrm>
            <a:off x="594360" y="966986"/>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8103880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
        <p:nvSpPr>
          <p:cNvPr id="3" name="TextBox 3"/>
          <p:cNvSpPr txBox="1"/>
          <p:nvPr/>
        </p:nvSpPr>
        <p:spPr>
          <a:xfrm>
            <a:off x="914400" y="1790700"/>
            <a:ext cx="16459200" cy="826995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pouvoirs du Président de la République française</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matière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diplomatie et politique extérieure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il doit maintenir l’indépendance de la nation par rapport à l’étranger.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négocie et ratifie les traités. </a:t>
            </a:r>
          </a:p>
          <a:p>
            <a:pPr marL="0" marR="0" lvl="0" indent="0" algn="just" defTabSz="914400" rtl="0" eaLnBrk="1" fontAlgn="auto" latinLnBrk="0" hangingPunct="1">
              <a:lnSpc>
                <a:spcPct val="110000"/>
              </a:lnSpc>
              <a:spcBef>
                <a:spcPct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nomme les ambassadeurs français à l’étranger et reçoit les ambassadeurs étrangers » en France.</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matière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justice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doit « préserver l’indépendance » des organes qui l’assurent et veiller à ce que les magistrats ne subissent aucune pression de l’extérieur.</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Remarquablement, « il n’est pénalement responsable des actes accomplis dans l’exercice de ses fonctions qu’en cas de comportement manifestement incompatible avec l’exercice de son mandat (haute trahison). Il est alors jugé par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Haute Cour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tribunal pénal compétent pour juger le président de la République ».</a:t>
            </a:r>
          </a:p>
          <a:p>
            <a:pPr marL="0" marR="0" lvl="0" indent="0" algn="r" defTabSz="914400" rtl="0" eaLnBrk="1" fontAlgn="auto" latinLnBrk="0" hangingPunct="1">
              <a:lnSpc>
                <a:spcPct val="100000"/>
              </a:lnSpc>
              <a:spcBef>
                <a:spcPct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40.</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8789570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914400" y="2007850"/>
            <a:ext cx="16459200" cy="7481535"/>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L’art. 16 de la Constitution et les pouvoirs exceptionnels du Président</a:t>
            </a:r>
            <a:endParaRPr kumimoji="0" lang="fr-FR" sz="3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Lorsque les institutions de la République, l'indépendance de la Nation, l'intégrité de son territoire ou l'exécution de ses engagements internationaux sont menacés d'une manière grave et immédiate et que le fonctionnement régulier des pouvoirs publics constitutionnels est interrompu,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de la République prend les mesures exigées par ces circonstances, après consultation officielle du Premier ministre, des Présidents des Assemblées ainsi que du Conseil constitutionnel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en informe la Nation par un message.</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 mesures doivent être inspirées par la volonté d'assurer aux pouvoirs publics constitutionnels, dans les moindres délais, les moyens d'accomplir leur mission. Le Conseil constitutionnel est consulté à leur sujet. Le Parlement se réunit de plein droit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Article 16 de la Constitution française</a:t>
            </a:r>
          </a:p>
        </p:txBody>
      </p:sp>
      <p:sp>
        <p:nvSpPr>
          <p:cNvPr id="4" name="TextBox 2">
            <a:extLst>
              <a:ext uri="{FF2B5EF4-FFF2-40B4-BE49-F238E27FC236}">
                <a16:creationId xmlns:a16="http://schemas.microsoft.com/office/drawing/2014/main" id="{7AD3B1B1-5118-42AE-6F71-01F0DDFE16B3}"/>
              </a:ext>
            </a:extLst>
          </p:cNvPr>
          <p:cNvSpPr txBox="1"/>
          <p:nvPr/>
        </p:nvSpPr>
        <p:spPr>
          <a:xfrm>
            <a:off x="838200" y="509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Tree>
    <p:extLst>
      <p:ext uri="{BB962C8B-B14F-4D97-AF65-F5344CB8AC3E}">
        <p14:creationId xmlns:p14="http://schemas.microsoft.com/office/powerpoint/2010/main" val="99520609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914400" y="2324100"/>
            <a:ext cx="16459200" cy="7149650"/>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L’art. 16 de la Constitution et les pouvoirs exceptionnels du Président</a:t>
            </a:r>
            <a:endParaRPr kumimoji="0" lang="fr-FR" sz="3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L'Assemblée nationale ne peut être dissoute pendant l'exercice des pouvoirs exceptionnels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trente jours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d'exercice des pouvoirs exceptionnels,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peut être saisi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le Président de l'Assemblée nationale, le Président du Sénat, soixante députés ou soixante sénateurs, aux fins d'examiner si les conditions énoncées au premier alinéa demeurent réunies. Il se prononce dans les délais les plus brefs par un avis public. Il procède de plein droit à cet examen et se prononce dans les mêmes conditions au terme de soixante jours d'exercice des pouvoirs exceptionnels et à tout moment au-delà de cette durée ».</a:t>
            </a:r>
          </a:p>
          <a:p>
            <a:pPr marL="0" marR="0" lvl="0" indent="0" algn="r" defTabSz="914400" rtl="0" eaLnBrk="1" fontAlgn="auto" latinLnBrk="0" hangingPunct="1">
              <a:lnSpc>
                <a:spcPct val="11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Article 16 de la Constitution française</a:t>
            </a:r>
          </a:p>
        </p:txBody>
      </p:sp>
      <p:sp>
        <p:nvSpPr>
          <p:cNvPr id="4" name="TextBox 2">
            <a:extLst>
              <a:ext uri="{FF2B5EF4-FFF2-40B4-BE49-F238E27FC236}">
                <a16:creationId xmlns:a16="http://schemas.microsoft.com/office/drawing/2014/main" id="{448F8F45-2865-B726-1733-47B373503B52}"/>
              </a:ext>
            </a:extLst>
          </p:cNvPr>
          <p:cNvSpPr txBox="1"/>
          <p:nvPr/>
        </p:nvSpPr>
        <p:spPr>
          <a:xfrm>
            <a:off x="8382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Tree>
    <p:extLst>
      <p:ext uri="{BB962C8B-B14F-4D97-AF65-F5344CB8AC3E}">
        <p14:creationId xmlns:p14="http://schemas.microsoft.com/office/powerpoint/2010/main" val="173490464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914400" y="2380577"/>
            <a:ext cx="16459200" cy="646946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Premier Ministre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ses pouvoirs et fonctions</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Nommé par décret par le Président de la République, le Premier Ministre « appartient [souvent] au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parti politique de la majorité présidentielle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il incarne donc le rassemblement autour d’un projet politique qui peut recueillir les suffrages de l’Assemblée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Premier ministre joue un rôle de première importance dans la politique du Gouvernement en charge. Lorsque le Premier ministre présente ses démissions, c’est donc au Président de la République de mettre fin officiellement au mandat du chef du gouvernement.</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60</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4" name="TextBox 2">
            <a:extLst>
              <a:ext uri="{FF2B5EF4-FFF2-40B4-BE49-F238E27FC236}">
                <a16:creationId xmlns:a16="http://schemas.microsoft.com/office/drawing/2014/main" id="{448F8F45-2865-B726-1733-47B373503B52}"/>
              </a:ext>
            </a:extLst>
          </p:cNvPr>
          <p:cNvSpPr txBox="1"/>
          <p:nvPr/>
        </p:nvSpPr>
        <p:spPr>
          <a:xfrm>
            <a:off x="7620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Tree>
    <p:extLst>
      <p:ext uri="{BB962C8B-B14F-4D97-AF65-F5344CB8AC3E}">
        <p14:creationId xmlns:p14="http://schemas.microsoft.com/office/powerpoint/2010/main" val="129425021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914400" y="2247900"/>
            <a:ext cx="16268700" cy="671568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3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Premier Ministre - ses pouvoirs et fonctions</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Dès sa nomination, le Premier ministre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propose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 président de la République]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liste des ministres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dont « il coordonne l’activité » tout en dirigeant « l’action du gouvernement ». De toute manière, après la nomination officielle des ministres par le Président de la République, c’est à l’Assemblée nationale de valider le gouvernement à travers un vote de confiance.</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outre, « il est, selon la Constitution,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responsable de la défense nationale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assure l’exécution des lois [et] il peut, au nom du gouvernement,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soumettre au parlement des projets de loi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peut [également] proposer au président de la République une révision de la Constitution ».</a:t>
            </a:r>
          </a:p>
          <a:p>
            <a:pPr marL="0" marR="0" lvl="0" indent="0" algn="r" defTabSz="914400" rtl="0" eaLnBrk="1" fontAlgn="auto" latinLnBrk="0" hangingPunct="1">
              <a:lnSpc>
                <a:spcPct val="100000"/>
              </a:lnSpc>
              <a:spcBef>
                <a:spcPct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42.</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4" name="TextBox 2">
            <a:extLst>
              <a:ext uri="{FF2B5EF4-FFF2-40B4-BE49-F238E27FC236}">
                <a16:creationId xmlns:a16="http://schemas.microsoft.com/office/drawing/2014/main" id="{448F8F45-2865-B726-1733-47B373503B52}"/>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Tree>
    <p:extLst>
      <p:ext uri="{BB962C8B-B14F-4D97-AF65-F5344CB8AC3E}">
        <p14:creationId xmlns:p14="http://schemas.microsoft.com/office/powerpoint/2010/main" val="316153017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838200" y="2301877"/>
            <a:ext cx="16459200" cy="650639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3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Premier Ministre - ses pouvoirs et fonctions</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Premier ministre « peut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engager la responsabilité de son gouvernement devant l’Assemblée nationale, en posant la question de confiance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consulté par le Président de la République avant la prise des pleins pouvoirs.</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peut, si le chef de l’Etat le lui demande, présider un Conseil des ministres sur un ordre du jour déterminé ».</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Enfin, le Premier Ministre « dispose du pouvoir réglementaire, c’est-à-dire qu’il peut prendre des décisions appelées décrets et contresignées par le ministre chargé de leur application. […] Il peut [aussi] déléguer certains de ses pouvoirs aux ministres ».</a:t>
            </a:r>
          </a:p>
          <a:p>
            <a:pPr marL="0" marR="0" lvl="0" indent="0" algn="r" defTabSz="914400" rtl="0" eaLnBrk="1" fontAlgn="auto" latinLnBrk="0" hangingPunct="1">
              <a:lnSpc>
                <a:spcPct val="100000"/>
              </a:lnSpc>
              <a:spcBef>
                <a:spcPct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42.</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4" name="TextBox 2">
            <a:extLst>
              <a:ext uri="{FF2B5EF4-FFF2-40B4-BE49-F238E27FC236}">
                <a16:creationId xmlns:a16="http://schemas.microsoft.com/office/drawing/2014/main" id="{448F8F45-2865-B726-1733-47B373503B52}"/>
              </a:ext>
            </a:extLst>
          </p:cNvPr>
          <p:cNvSpPr txBox="1"/>
          <p:nvPr/>
        </p:nvSpPr>
        <p:spPr>
          <a:xfrm>
            <a:off x="7620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Tree>
    <p:extLst>
      <p:ext uri="{BB962C8B-B14F-4D97-AF65-F5344CB8AC3E}">
        <p14:creationId xmlns:p14="http://schemas.microsoft.com/office/powerpoint/2010/main" val="139458925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838200" y="1790700"/>
            <a:ext cx="16459200" cy="816069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Gouvernement</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le Gouvernement se compose par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Premier ministre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Ministres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Secrétaires d’État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le gouvernement qui « détermine et conduit la politique de la nation. Il dispose de l’administration et de la force armée. Avec le chef de l’État, il assure le pouvoir exécutif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ministres et les secrétaires d’État « ont tous droit à l’appellation de "ministre" », mais leur "poids" n’est pas le même : ainsi, «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ministres d’État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chargés d’un ministère jugé plus important ou d’un rôle de coordination.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ministres à portefeuille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chargés d’un ministère.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ministres délégués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dépendent du Premier ministre ou d’un ministre.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secrétaires d’État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auprès d’un ministre ont un rôle plus restreint. Ils sont chargés d’un secteur limité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44.</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4" name="TextBox 2">
            <a:extLst>
              <a:ext uri="{FF2B5EF4-FFF2-40B4-BE49-F238E27FC236}">
                <a16:creationId xmlns:a16="http://schemas.microsoft.com/office/drawing/2014/main" id="{448F8F45-2865-B726-1733-47B373503B52}"/>
              </a:ext>
            </a:extLst>
          </p:cNvPr>
          <p:cNvSpPr txBox="1"/>
          <p:nvPr/>
        </p:nvSpPr>
        <p:spPr>
          <a:xfrm>
            <a:off x="7620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Tree>
    <p:extLst>
      <p:ext uri="{BB962C8B-B14F-4D97-AF65-F5344CB8AC3E}">
        <p14:creationId xmlns:p14="http://schemas.microsoft.com/office/powerpoint/2010/main" val="2188062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838200" y="1790700"/>
            <a:ext cx="16459200" cy="828226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Gouvernement</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Puisque les Ministres et les Secrétaires d’</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tat sont nommées par le Président de la République sur proposition du Premier Ministre, si ce dernier démissionne « il y a changement complet du gouvernement ». Par contre, si un seul ministre présente ses démissions, « il y a un remaniement ministériel ».</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 l’Assemblée nationale renverse le gouvernement « en votant une motion de censure ou en refusant la confiance », le Premier ministre est obligé de « remettre la démission de son gouvernement au Président de la République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Des cas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incompatibilité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établis par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Constitution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 précise que les fonctions de membre du gouvernement sont incompatibles avec l’exercice de tout mandat parlementaire, de toute fonction de représentation professionnelle à caractère national, et de tout emploi public ou […] activité professionnelle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44.</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4" name="TextBox 2">
            <a:extLst>
              <a:ext uri="{FF2B5EF4-FFF2-40B4-BE49-F238E27FC236}">
                <a16:creationId xmlns:a16="http://schemas.microsoft.com/office/drawing/2014/main" id="{448F8F45-2865-B726-1733-47B373503B52}"/>
              </a:ext>
            </a:extLst>
          </p:cNvPr>
          <p:cNvSpPr txBox="1"/>
          <p:nvPr/>
        </p:nvSpPr>
        <p:spPr>
          <a:xfrm>
            <a:off x="762000" y="433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Tree>
    <p:extLst>
      <p:ext uri="{BB962C8B-B14F-4D97-AF65-F5344CB8AC3E}">
        <p14:creationId xmlns:p14="http://schemas.microsoft.com/office/powerpoint/2010/main" val="52873067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838200" y="2423261"/>
            <a:ext cx="16459200" cy="424423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Gouvernement</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 point de vue de leur responsabilité pénale, « individuellement, les ministres sont pénalement responsables des actes accomplis dans l’exercice de leurs fonctions.</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Ils relèvent de la Cour de justice de la République. Cette juridiction est composée de 12 parlementaires et 3 magistrats de la Cour de Cassation ».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44.</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4" name="TextBox 2">
            <a:extLst>
              <a:ext uri="{FF2B5EF4-FFF2-40B4-BE49-F238E27FC236}">
                <a16:creationId xmlns:a16="http://schemas.microsoft.com/office/drawing/2014/main" id="{448F8F45-2865-B726-1733-47B373503B52}"/>
              </a:ext>
            </a:extLst>
          </p:cNvPr>
          <p:cNvSpPr txBox="1"/>
          <p:nvPr/>
        </p:nvSpPr>
        <p:spPr>
          <a:xfrm>
            <a:off x="7620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l’exécutif</a:t>
            </a:r>
          </a:p>
        </p:txBody>
      </p:sp>
    </p:spTree>
    <p:extLst>
      <p:ext uri="{BB962C8B-B14F-4D97-AF65-F5344CB8AC3E}">
        <p14:creationId xmlns:p14="http://schemas.microsoft.com/office/powerpoint/2010/main" val="202801951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114300"/>
            <a:ext cx="16459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
        <p:nvSpPr>
          <p:cNvPr id="3" name="TextBox 3"/>
          <p:cNvSpPr txBox="1"/>
          <p:nvPr/>
        </p:nvSpPr>
        <p:spPr>
          <a:xfrm>
            <a:off x="914400" y="1378548"/>
            <a:ext cx="16611600" cy="8946552"/>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pouvoir législatif</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le pouvoir législatif est exercé par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Parlement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dont les « élus […] représentent les citoyens ».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Parlement « a pour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fonction de légiférer et de contrôler le gouvernement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Parlement se réunit en sessions, qui peuvent être ordinaires, extraordinaires et de plein droit.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session ordinaire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se déroule de début octobre à fin juin, dans la limite de 120 jours de séance (avec une possibilité de prolongation si nécessaire).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sessions extraordinaires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organisées à la demande du Premier Ministre ou de la majorité des députés, avec un ordre du jour déterminé ; leur nombre varie en fonction de l’actualité législative.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Enfin, le Parlement se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réunit de plein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certaines conditions exceptionnelles (après une dissolution ou en cas d’application des pouvoirs exceptionnels prévus à l’article 16 de la Constitution, par exemple)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62. </a:t>
            </a:r>
          </a:p>
        </p:txBody>
      </p:sp>
    </p:spTree>
    <p:extLst>
      <p:ext uri="{BB962C8B-B14F-4D97-AF65-F5344CB8AC3E}">
        <p14:creationId xmlns:p14="http://schemas.microsoft.com/office/powerpoint/2010/main" val="74577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5FA8ED8-5633-A559-D5B2-B9AC3A5853B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647E9A4-CC10-D922-4EEA-D1D8B5009992}"/>
              </a:ext>
            </a:extLst>
          </p:cNvPr>
          <p:cNvSpPr txBox="1"/>
          <p:nvPr/>
        </p:nvSpPr>
        <p:spPr>
          <a:xfrm>
            <a:off x="685800" y="2705100"/>
            <a:ext cx="16764000" cy="5503494"/>
          </a:xfrm>
          <a:prstGeom prst="rect">
            <a:avLst/>
          </a:prstGeom>
        </p:spPr>
        <p:txBody>
          <a:bodyPr wrap="square" lIns="0" tIns="0" rIns="0" bIns="0" rtlCol="0" anchor="t">
            <a:spAutoFit/>
          </a:bodyPr>
          <a:lstStyle/>
          <a:p>
            <a:pPr marL="0" lvl="0" indent="0" algn="just">
              <a:lnSpc>
                <a:spcPct val="110000"/>
              </a:lnSpc>
              <a:spcBef>
                <a:spcPct val="0"/>
              </a:spcBef>
            </a:pPr>
            <a:r>
              <a:rPr lang="fr-FR" sz="3700" dirty="0">
                <a:solidFill>
                  <a:srgbClr val="F9FAFD"/>
                </a:solidFill>
                <a:latin typeface="Glacial Indifference" panose="020B0604020202020204" charset="0"/>
              </a:rPr>
              <a:t>Ordonnance de Villers-Cotterêts — articles 110 et 111</a:t>
            </a:r>
          </a:p>
          <a:p>
            <a:pPr marL="0" lvl="0" indent="0" algn="just">
              <a:lnSpc>
                <a:spcPct val="110000"/>
              </a:lnSpc>
              <a:spcBef>
                <a:spcPct val="0"/>
              </a:spcBef>
            </a:pPr>
            <a:endParaRPr lang="fr-FR" sz="38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Article 111</a:t>
            </a:r>
            <a:r>
              <a:rPr lang="fr-FR" sz="3600" dirty="0">
                <a:solidFill>
                  <a:srgbClr val="F9FAFD"/>
                </a:solidFill>
                <a:latin typeface="Glacial Indifference" panose="020B0604020202020204" charset="0"/>
              </a:rPr>
              <a:t> : « Et pour ce que telles choses sont souvent advenues sur l’intelligence des mots latins contenus dans lesdits arrêts, nous voulons dorénavant que tous arrêts, ensemble toutes autres procédures, soit de nos cours souveraines et autres subalternes et inférieures, soit de registres, enquêtes, contrats, commissions, sentences, testaments, et autres quelconques actes et exploits de justice, soient prononcés, enregistrés et délivrés aux parties, en langage maternel français et non autrement ».</a:t>
            </a:r>
          </a:p>
        </p:txBody>
      </p:sp>
      <p:sp>
        <p:nvSpPr>
          <p:cNvPr id="4" name="TextBox 2">
            <a:extLst>
              <a:ext uri="{FF2B5EF4-FFF2-40B4-BE49-F238E27FC236}">
                <a16:creationId xmlns:a16="http://schemas.microsoft.com/office/drawing/2014/main" id="{09B4587A-6848-6131-6D6C-F543A4F8F1BD}"/>
              </a:ext>
            </a:extLst>
          </p:cNvPr>
          <p:cNvSpPr txBox="1"/>
          <p:nvPr/>
        </p:nvSpPr>
        <p:spPr>
          <a:xfrm>
            <a:off x="594360" y="814586"/>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33977978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814586"/>
            <a:ext cx="16459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
        <p:nvSpPr>
          <p:cNvPr id="3" name="TextBox 3"/>
          <p:cNvSpPr txBox="1"/>
          <p:nvPr/>
        </p:nvSpPr>
        <p:spPr>
          <a:xfrm>
            <a:off x="914400" y="2431052"/>
            <a:ext cx="16459200" cy="6061275"/>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pouvoir législatif</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 le Parlement 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deux fonctions : le vote de la loi et le contrôle du gouvernement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la Constitution de la Cinquième République les a strictement encadrées afin de ne pas freiner l’action du pouvoir exécutif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Quant à la première fonction, « le Parlement vote donc les lois […], autorise la déclaration de guerre, approuve les accords internationaux et ratifie les traités les plus importants. […] Le Parlement peut temporairement déléguer son pouvoir législatif au gouvernement qui agit alors par voie d’ordonnances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62. </a:t>
            </a:r>
          </a:p>
        </p:txBody>
      </p:sp>
    </p:spTree>
    <p:extLst>
      <p:ext uri="{BB962C8B-B14F-4D97-AF65-F5344CB8AC3E}">
        <p14:creationId xmlns:p14="http://schemas.microsoft.com/office/powerpoint/2010/main" val="181260147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647700"/>
            <a:ext cx="16459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
        <p:nvSpPr>
          <p:cNvPr id="3" name="TextBox 3"/>
          <p:cNvSpPr txBox="1"/>
          <p:nvPr/>
        </p:nvSpPr>
        <p:spPr>
          <a:xfrm>
            <a:off x="838200" y="2019300"/>
            <a:ext cx="16611600" cy="7530908"/>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pouvoir législatif</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ce qui concerne la fonction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contrôle du gouvernement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membres du Parlement « disposent de plusieurs outils. […]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D’abord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moyens d’information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(questions écrites, orales et d’actualité, missions d’information, groupes de travail, etc.).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Parlementaires bénéficient aussi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moyens d’investigation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(commissions d’enquête, pouvoirs de contrôle, etc.). Chaque assemblée peut également adopter une résolution sur les projets d’actes législatifs européens et les autres projets ou propositions d’actes de l’Union européenne.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Enfin, les députés (et eux seuls) peuvent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mettre en jeu la responsabilité du gouvernement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entraîner, le cas échéant, sa démission ».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62. </a:t>
            </a:r>
          </a:p>
        </p:txBody>
      </p:sp>
    </p:spTree>
    <p:extLst>
      <p:ext uri="{BB962C8B-B14F-4D97-AF65-F5344CB8AC3E}">
        <p14:creationId xmlns:p14="http://schemas.microsoft.com/office/powerpoint/2010/main" val="360453965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685800" y="204986"/>
            <a:ext cx="16459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
        <p:nvSpPr>
          <p:cNvPr id="3" name="TextBox 3"/>
          <p:cNvSpPr txBox="1"/>
          <p:nvPr/>
        </p:nvSpPr>
        <p:spPr>
          <a:xfrm>
            <a:off x="762000" y="1485900"/>
            <a:ext cx="16687800" cy="8888074"/>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pouvoir législatif</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Parlement français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bicaméral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qu’il se compose de deux chambres – ou assemblées -, l’Assemblée nationale et le Sénat : « </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Assemblée nationale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élue 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suffrage universel direct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députés sont élus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pour cinq ans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Ils peuvent renverser le gouvernement par une motion de censure.</a:t>
            </a:r>
          </a:p>
          <a:p>
            <a:pPr marL="457200" marR="0" lvl="0" indent="-457200" algn="just" defTabSz="914400" rtl="0" eaLnBrk="1" fontAlgn="auto" latinLnBrk="0" hangingPunct="1">
              <a:lnSpc>
                <a:spcPct val="110000"/>
              </a:lnSpc>
              <a:spcBef>
                <a:spcPct val="0"/>
              </a:spcBef>
              <a:spcAft>
                <a:spcPts val="24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Sénat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élu 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suffrage universel indirect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un collège électoral composé de députés, conseillers régionaux, conseillers départementaux et délégués des conseils municipaux. Les sénateurs sont élus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pour six ans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mais « le Sénat est renouvelé par moitié tous les trois ans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L’Assemblée nationale et le Sénat peuvent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 réunir ensemble en Congrès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lorsque le vote pour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révision constitutionnelle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à l’ordre du jour. Le Congrès se réunit toujours à Versailles.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22. </a:t>
            </a:r>
          </a:p>
        </p:txBody>
      </p:sp>
    </p:spTree>
    <p:extLst>
      <p:ext uri="{BB962C8B-B14F-4D97-AF65-F5344CB8AC3E}">
        <p14:creationId xmlns:p14="http://schemas.microsoft.com/office/powerpoint/2010/main" val="151577864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6AB7111-2287-5BB0-D737-B8054AE3F7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87" t="1112" r="1432" b="2593"/>
          <a:stretch/>
        </p:blipFill>
        <p:spPr>
          <a:xfrm>
            <a:off x="2819400" y="114300"/>
            <a:ext cx="6400800" cy="10025348"/>
          </a:xfrm>
          <a:prstGeom prst="rect">
            <a:avLst/>
          </a:prstGeom>
        </p:spPr>
      </p:pic>
      <p:sp>
        <p:nvSpPr>
          <p:cNvPr id="7" name="CasellaDiTesto 6">
            <a:extLst>
              <a:ext uri="{FF2B5EF4-FFF2-40B4-BE49-F238E27FC236}">
                <a16:creationId xmlns:a16="http://schemas.microsoft.com/office/drawing/2014/main" id="{FD4D027C-1F73-1357-52EB-60369A1CEE02}"/>
              </a:ext>
            </a:extLst>
          </p:cNvPr>
          <p:cNvSpPr txBox="1"/>
          <p:nvPr/>
        </p:nvSpPr>
        <p:spPr>
          <a:xfrm>
            <a:off x="11887200" y="9538552"/>
            <a:ext cx="5638800" cy="634148"/>
          </a:xfrm>
          <a:prstGeom prst="rect">
            <a:avLst/>
          </a:prstGeom>
          <a:noFill/>
        </p:spPr>
        <p:txBody>
          <a:bodyPr wrap="square">
            <a:spAutoFit/>
          </a:bodyPr>
          <a:lstStyle/>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23. </a:t>
            </a:r>
          </a:p>
        </p:txBody>
      </p:sp>
    </p:spTree>
    <p:extLst>
      <p:ext uri="{BB962C8B-B14F-4D97-AF65-F5344CB8AC3E}">
        <p14:creationId xmlns:p14="http://schemas.microsoft.com/office/powerpoint/2010/main" val="112398175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419100"/>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
        <p:nvSpPr>
          <p:cNvPr id="3" name="TextBox 3"/>
          <p:cNvSpPr txBox="1"/>
          <p:nvPr/>
        </p:nvSpPr>
        <p:spPr>
          <a:xfrm>
            <a:off x="838200" y="1943100"/>
            <a:ext cx="16611600" cy="7346242"/>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L’Assemblée Nationale</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L’Assemblée Nationale est l’une des deux chambres du Parlement français. Elle est donc chargée de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vote[r] les lois et contrôle[r] l’action du gouvernement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Elle est également appelée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chambre basse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Elle est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élue directement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le peuple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Ses membres sont appelés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députés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Ils sont 577 au total et « siègent au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Palais-Bourbon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salle de séance a la forme d’un demi-cercle, c’est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l’hémicycle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députés sont donc « élus au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suffrage universel direct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et ils sont nommés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pour cinq ans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Cette durée de cinq ans [du mandat] s’appelle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législature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Elle peut être écourtée en cas de dissolution prononcée par le Président de la République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46.</a:t>
            </a:r>
          </a:p>
        </p:txBody>
      </p:sp>
    </p:spTree>
    <p:extLst>
      <p:ext uri="{BB962C8B-B14F-4D97-AF65-F5344CB8AC3E}">
        <p14:creationId xmlns:p14="http://schemas.microsoft.com/office/powerpoint/2010/main" val="409200363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914400" y="2377444"/>
            <a:ext cx="16459200" cy="6499856"/>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Sénat</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Avec l’Assemblée nationale, le Sénat constitue l’autre chambre du Parlement. Il est également appelé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Haute assemblée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Ses membres sont appelés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sénateurs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Ils sont 348 au total et « siègent au Palais du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Luxembourg</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sénateurs sont « élus au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suffrage universel indirect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et sont nommés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pour six ans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 un collège de parlementaires et de conseillers et représentants locaux qui les élit.</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48.</a:t>
            </a:r>
          </a:p>
        </p:txBody>
      </p:sp>
      <p:sp>
        <p:nvSpPr>
          <p:cNvPr id="4" name="TextBox 2">
            <a:extLst>
              <a:ext uri="{FF2B5EF4-FFF2-40B4-BE49-F238E27FC236}">
                <a16:creationId xmlns:a16="http://schemas.microsoft.com/office/drawing/2014/main" id="{6C4307AE-E043-B49A-9585-AEC133A8DD5A}"/>
              </a:ext>
            </a:extLst>
          </p:cNvPr>
          <p:cNvSpPr txBox="1"/>
          <p:nvPr/>
        </p:nvSpPr>
        <p:spPr>
          <a:xfrm>
            <a:off x="838200" y="814586"/>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240182193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838200" y="2628900"/>
            <a:ext cx="16611600" cy="6061275"/>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rôle du Sénat</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Sénat s’occupe avant du « domaine de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Comme les députés, les sénateurs ont l’initiative législative, ils peuvent proposer un texte de loi qu’on appelle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proposition de loi</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déposer des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amendements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des textes qu’ils examinent.</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Sénat vote les lois et le budget de l’Etat, et contrôle l’action du gouvernement », mais, « contrairement à l’Assemblée nationale, [il] 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peut pas renverser le gouvernement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De même, à la différence de ce qui se passe pour l’Assemblée nationale, « il ne peut pas être dissous par le Président de la République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48.</a:t>
            </a:r>
          </a:p>
        </p:txBody>
      </p:sp>
      <p:sp>
        <p:nvSpPr>
          <p:cNvPr id="4" name="TextBox 2">
            <a:extLst>
              <a:ext uri="{FF2B5EF4-FFF2-40B4-BE49-F238E27FC236}">
                <a16:creationId xmlns:a16="http://schemas.microsoft.com/office/drawing/2014/main" id="{6C4307AE-E043-B49A-9585-AEC133A8DD5A}"/>
              </a:ext>
            </a:extLst>
          </p:cNvPr>
          <p:cNvSpPr txBox="1"/>
          <p:nvPr/>
        </p:nvSpPr>
        <p:spPr>
          <a:xfrm>
            <a:off x="762000" y="952500"/>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256553360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914400" y="2095500"/>
            <a:ext cx="16459200" cy="7761740"/>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présidence de l’Assemblée nationale et du Sénat</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l’</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Assemblée nationale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président « est élu pour la durée de la législature. Il dirige les débats depuis "le perchoir". Il nomme trois membres du Conseil Constitutionnel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Sénat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président « est élu (ou réélu) tous les trois ans. Il assure la présidence avec les huit vice-présidents.</a:t>
            </a:r>
          </a:p>
          <a:p>
            <a:pPr marL="45720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le deuxième personnage de l’Etat mais le troisième dans l’ordre officiel pour les cérémonies publiques. Il assure l’intérim si la place de Président de la République est vacante. […]</a:t>
            </a:r>
          </a:p>
          <a:p>
            <a:pPr marL="45720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informé lors de la prise des pouvoirs exceptionnels par le chef de l’Etat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46-48.</a:t>
            </a:r>
          </a:p>
        </p:txBody>
      </p:sp>
      <p:sp>
        <p:nvSpPr>
          <p:cNvPr id="4" name="TextBox 2">
            <a:extLst>
              <a:ext uri="{FF2B5EF4-FFF2-40B4-BE49-F238E27FC236}">
                <a16:creationId xmlns:a16="http://schemas.microsoft.com/office/drawing/2014/main" id="{1C05C170-882B-33D3-58E3-B62B385264CD}"/>
              </a:ext>
            </a:extLst>
          </p:cNvPr>
          <p:cNvSpPr txBox="1"/>
          <p:nvPr/>
        </p:nvSpPr>
        <p:spPr>
          <a:xfrm>
            <a:off x="838200" y="571500"/>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262491939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838200" y="2324100"/>
            <a:ext cx="16459200" cy="7246214"/>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groupes politiques et la conférence des présidents</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l’intérieur des deux assemblées, « les parlementaires sont le plus souvent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groupés par affinités politiques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faut 15 députés apparentés au même parti pour constituer un groupe politique à l’Assemblée nationale, il faut 10 sénateurs au Sénat.</a:t>
            </a:r>
          </a:p>
          <a:p>
            <a:pPr marL="0" marR="0" lvl="0" indent="0" algn="just" defTabSz="914400" rtl="0" eaLnBrk="1" fontAlgn="auto" latinLnBrk="0" hangingPunct="1">
              <a:lnSpc>
                <a:spcPct val="110000"/>
              </a:lnSpc>
              <a:spcBef>
                <a:spcPct val="0"/>
              </a:spcBef>
              <a:spcAft>
                <a:spcPts val="24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Chaque groupe politique élit son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président de groupe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conférence des présidents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comprend, à l’Assemblée nationale comme au Sénat : le président de l’assemblée [la chambre], les vice-présidents, les présidents des groupes parlementaires, les présidents des commissions, un représentant du gouvernement. La conférence des présidents fixe l’ordre du jour des travaux parlementaires en fonction des demandes du gouvernement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50.</a:t>
            </a:r>
          </a:p>
        </p:txBody>
      </p:sp>
      <p:sp>
        <p:nvSpPr>
          <p:cNvPr id="4" name="TextBox 2">
            <a:extLst>
              <a:ext uri="{FF2B5EF4-FFF2-40B4-BE49-F238E27FC236}">
                <a16:creationId xmlns:a16="http://schemas.microsoft.com/office/drawing/2014/main" id="{1C05C170-882B-33D3-58E3-B62B385264CD}"/>
              </a:ext>
            </a:extLst>
          </p:cNvPr>
          <p:cNvSpPr txBox="1"/>
          <p:nvPr/>
        </p:nvSpPr>
        <p:spPr>
          <a:xfrm>
            <a:off x="762000" y="890786"/>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238361389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914400" y="2030933"/>
            <a:ext cx="16459200" cy="7989367"/>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qu’une loi ?</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loi a longtemps été considérée comme la norme suprême, car elle était "l’expression de la volonté générale" selon la Déclaration des droits de l’homme et du citoyen de 1789 ; elle se définissait alors par l’acte voté au Parlement qui était le seul à pouvoir restreindre la liberté et exprimer la souveraineté. Dans cette conception traditionnelle, la loi était donc sans limite.</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Mais la Constitution de la Cinquième République a opéré une double rupture : elle a délimité le champ dans lequel la loi peut intervenir et a soumis l’acte législatif à un contrôle, celui du Conseil Constitutionnel ».</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C’est l’</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article 34 de la Constitution</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fixe ces limites par rapport aux règles pouvant être fixées par une loi et aux principes fondamentaux déterminés par la loi.</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64.</a:t>
            </a:r>
          </a:p>
        </p:txBody>
      </p:sp>
      <p:sp>
        <p:nvSpPr>
          <p:cNvPr id="4" name="TextBox 2">
            <a:extLst>
              <a:ext uri="{FF2B5EF4-FFF2-40B4-BE49-F238E27FC236}">
                <a16:creationId xmlns:a16="http://schemas.microsoft.com/office/drawing/2014/main" id="{1C05C170-882B-33D3-58E3-B62B385264CD}"/>
              </a:ext>
            </a:extLst>
          </p:cNvPr>
          <p:cNvSpPr txBox="1"/>
          <p:nvPr/>
        </p:nvSpPr>
        <p:spPr>
          <a:xfrm>
            <a:off x="838200" y="585986"/>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3825207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30D5B36-85B3-BE24-D73D-1E3C2898E0D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4BD478B-7163-25B6-CED9-4201A5314050}"/>
              </a:ext>
            </a:extLst>
          </p:cNvPr>
          <p:cNvSpPr txBox="1"/>
          <p:nvPr/>
        </p:nvSpPr>
        <p:spPr>
          <a:xfrm>
            <a:off x="685800" y="2247900"/>
            <a:ext cx="16764000" cy="7334315"/>
          </a:xfrm>
          <a:prstGeom prst="rect">
            <a:avLst/>
          </a:prstGeom>
        </p:spPr>
        <p:txBody>
          <a:bodyPr wrap="square" lIns="0" tIns="0" rIns="0" bIns="0" rtlCol="0" anchor="t">
            <a:spAutoFit/>
          </a:bodyPr>
          <a:lstStyle/>
          <a:p>
            <a:pPr marL="0" lvl="0" indent="0" algn="just">
              <a:spcBef>
                <a:spcPct val="0"/>
              </a:spcBef>
              <a:spcAft>
                <a:spcPts val="600"/>
              </a:spcAft>
            </a:pPr>
            <a:r>
              <a:rPr lang="fr-FR" sz="3700" u="sng" dirty="0">
                <a:solidFill>
                  <a:srgbClr val="F9FAFD"/>
                </a:solidFill>
                <a:latin typeface="Glacial Indifference" panose="020B0604020202020204" charset="0"/>
              </a:rPr>
              <a:t>Importance juridique liée à la transcription des coutumes</a:t>
            </a:r>
          </a:p>
          <a:p>
            <a:pPr marL="0" lvl="0" indent="0" algn="just">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L'ordonnance de Villers-Cotterêts s'inscrit dans une série de décisions royales visées à </a:t>
            </a:r>
            <a:r>
              <a:rPr lang="fr-FR" sz="3600" u="sng" dirty="0">
                <a:solidFill>
                  <a:srgbClr val="F9FAFD"/>
                </a:solidFill>
                <a:latin typeface="Glacial Indifference" panose="020B0604020202020204" charset="0"/>
              </a:rPr>
              <a:t>remplacer progressivement le latin avec le français dans les actes du droit</a:t>
            </a:r>
            <a:r>
              <a:rPr lang="fr-FR" sz="3600" dirty="0">
                <a:solidFill>
                  <a:srgbClr val="F9FAFD"/>
                </a:solidFill>
                <a:latin typeface="Glacial Indifference" panose="020B0604020202020204" charset="0"/>
              </a:rPr>
              <a:t>.</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Droit coutumier → qui se base sur les coutumes → ses dispositions étaient consacrées par l’usage et s’établissaient dans les rapports entre les individus, les formes de possession ou d’usage des sols, les poids et mesures, les droits féodaux, les droits et attributions des différentes communautés en ce qui concernait la politique, civile et criminelle, le droit des élections et des successions, les droits et obligations concernant le mariage, les eaux et forêts, les procédures judiciaires… Il était aussi à l’origine des lois fondamentales du royaume et du droit des gens.</a:t>
            </a:r>
          </a:p>
        </p:txBody>
      </p:sp>
      <p:sp>
        <p:nvSpPr>
          <p:cNvPr id="4" name="TextBox 2">
            <a:extLst>
              <a:ext uri="{FF2B5EF4-FFF2-40B4-BE49-F238E27FC236}">
                <a16:creationId xmlns:a16="http://schemas.microsoft.com/office/drawing/2014/main" id="{209C0887-5AFD-D661-B5DD-50693116CF67}"/>
              </a:ext>
            </a:extLst>
          </p:cNvPr>
          <p:cNvSpPr txBox="1"/>
          <p:nvPr/>
        </p:nvSpPr>
        <p:spPr>
          <a:xfrm>
            <a:off x="594360" y="5715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74670099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1474676"/>
            <a:ext cx="16687800" cy="907902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types de loi</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existe différents types de lois que l’on peut distinguer en fonction de leur objet ou de leurs modalités d’adoption</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effet, en dehors des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lois ordinaires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adoptées par le Parlement ou par le peuple directement en cas de référendum, on recense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lois constitutionnelles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révisent la Constitution et nécessitent une procédure spécifique (vote du Congrès ou référendum)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lois organiques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précisent et permettent la mise en œuvre concrète de dispositions constitutionnelles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lois de finances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constituent le budget de l’Etat, ainsi que 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lois de financement</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 la Sécurité sociale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lois qui autorisent la ratification ou l’approbation de traités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ou accords internationaux ;</a:t>
            </a: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lois de programmation</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déterminent les objectifs de l’action de l’Etat pour plusieurs années dans un domaine précis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64-65.</a:t>
            </a:r>
          </a:p>
        </p:txBody>
      </p:sp>
      <p:sp>
        <p:nvSpPr>
          <p:cNvPr id="4" name="TextBox 2">
            <a:extLst>
              <a:ext uri="{FF2B5EF4-FFF2-40B4-BE49-F238E27FC236}">
                <a16:creationId xmlns:a16="http://schemas.microsoft.com/office/drawing/2014/main" id="{1C05C170-882B-33D3-58E3-B62B385264CD}"/>
              </a:ext>
            </a:extLst>
          </p:cNvPr>
          <p:cNvSpPr txBox="1"/>
          <p:nvPr/>
        </p:nvSpPr>
        <p:spPr>
          <a:xfrm>
            <a:off x="685800" y="281186"/>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11498182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1714500"/>
            <a:ext cx="16687800" cy="843102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types de loi – petit approfondissement</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lois constitutionnelles</a:t>
            </a:r>
            <a:r>
              <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 chaque article de la Constitution est une loi constitutionnelle. Elle est adoptée par référendum ou par le Parlement réuni en congrès (réunion des députés et des sénateurs). Le texte doit alors être adopté à la majorité des 3/5.</a:t>
            </a:r>
          </a:p>
          <a:p>
            <a:pPr marL="0" marR="0" lvl="0" indent="0" algn="just" defTabSz="914400" rtl="0" eaLnBrk="1" fontAlgn="auto" latinLnBrk="0" hangingPunct="1">
              <a:lnSpc>
                <a:spcPct val="110000"/>
              </a:lnSpc>
              <a:spcBef>
                <a:spcPct val="0"/>
              </a:spcBef>
              <a:spcAft>
                <a:spcPts val="300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loi constitutionnelle est </a:t>
            </a: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plus importante</a:t>
            </a:r>
            <a:r>
              <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car toutes les autres lois (ordinaires ou organiques) doivent lui être soumises ».</a:t>
            </a:r>
            <a:endPar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lois organiques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précisent ou complètent la Constitution</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Par exemple, une loi organique fixe le nombre de membres de l’Assemblée nationale et du Sénat.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lois organiques sont soumises au Conseil Constitutionnel et votées comme des lois ordinaires. Toutefois, en cas de désaccord entre les chambres, l’Assemblée nationale doit les adopter à la majorité absolue de ses membres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54.</a:t>
            </a:r>
          </a:p>
        </p:txBody>
      </p:sp>
      <p:sp>
        <p:nvSpPr>
          <p:cNvPr id="4" name="TextBox 2">
            <a:extLst>
              <a:ext uri="{FF2B5EF4-FFF2-40B4-BE49-F238E27FC236}">
                <a16:creationId xmlns:a16="http://schemas.microsoft.com/office/drawing/2014/main" id="{1C05C170-882B-33D3-58E3-B62B385264CD}"/>
              </a:ext>
            </a:extLst>
          </p:cNvPr>
          <p:cNvSpPr txBox="1"/>
          <p:nvPr/>
        </p:nvSpPr>
        <p:spPr>
          <a:xfrm>
            <a:off x="685800" y="342900"/>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214128687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2547465"/>
            <a:ext cx="16687800" cy="5367239"/>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types de loi</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Même si « le Parlement fait des lois dans des domaines qui sont énumérés par la Constitution, le pouvoir exécutif (Président de la République et gouvernement) prend aussi des décisions qui s’imposent à tous les citoyens. Ces décisions s’appellent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règlements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et concernent des « domaines qui ne sont pas réservés au Parlement ».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Quatre typologies de règlement existent, à savoir les ordonnances, les décrets, les arrêtés et les circulaires.</a:t>
            </a:r>
            <a:endPar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54-55.</a:t>
            </a:r>
          </a:p>
        </p:txBody>
      </p:sp>
      <p:sp>
        <p:nvSpPr>
          <p:cNvPr id="4" name="TextBox 2">
            <a:extLst>
              <a:ext uri="{FF2B5EF4-FFF2-40B4-BE49-F238E27FC236}">
                <a16:creationId xmlns:a16="http://schemas.microsoft.com/office/drawing/2014/main" id="{1C05C170-882B-33D3-58E3-B62B385264CD}"/>
              </a:ext>
            </a:extLst>
          </p:cNvPr>
          <p:cNvSpPr txBox="1"/>
          <p:nvPr/>
        </p:nvSpPr>
        <p:spPr>
          <a:xfrm>
            <a:off x="685800" y="966986"/>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291349410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1634747"/>
            <a:ext cx="16687800" cy="8614153"/>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types de loi – les règlements</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ordonnances</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le Parlement peut autoriser le gouvernement à prendre, par ordonnances, des mesures qui sont normalement du domaine de la loi. Les ordonnances sont prises en Conseil des ministres après avis du Conseil d’État ». Comme toute autre loi, leur entrée en vigueur n’est possible qu’après la signature du Président de la République et leur publication. « Elles deviennent cependant caduques (sans effet) si un projet de loi de ratification n’est pas déposé devant le Parlement dans un délai fixe. La procédure des ordonnances est une innovation de la V</a:t>
            </a:r>
            <a:r>
              <a:rPr kumimoji="0" lang="fr-FR" sz="3400" b="0" i="0" u="none" strike="noStrike" kern="1200" cap="none" spc="0" normalizeH="0" baseline="30000" noProof="0" dirty="0">
                <a:ln>
                  <a:noFill/>
                </a:ln>
                <a:solidFill>
                  <a:prstClr val="white"/>
                </a:solidFill>
                <a:effectLst/>
                <a:uLnTx/>
                <a:uFillTx/>
                <a:latin typeface="Glacial Indifference" panose="020B0604020202020204" charset="0"/>
                <a:ea typeface="+mn-ea"/>
                <a:cs typeface="+mn-cs"/>
              </a:rPr>
              <a:t>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République ».</a:t>
            </a:r>
          </a:p>
          <a:p>
            <a:pPr marL="457200" marR="0" lvl="0" indent="-4572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ct val="0"/>
              </a:spcBef>
              <a:spcAft>
                <a:spcPts val="180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arrêtés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 ce sont des décisions prises par une autorité administrative. Un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arrêté ministériel</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élaboré et signé par un ministre […]. Un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arrêté rectoral</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élaboré et signé par un recteur d’académie. Un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arrêté préfectoral</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élaboré et signé par un préfet. Un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arrêté municipal</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élaboré et signé par un maire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55.</a:t>
            </a:r>
          </a:p>
        </p:txBody>
      </p:sp>
      <p:sp>
        <p:nvSpPr>
          <p:cNvPr id="4" name="TextBox 2">
            <a:extLst>
              <a:ext uri="{FF2B5EF4-FFF2-40B4-BE49-F238E27FC236}">
                <a16:creationId xmlns:a16="http://schemas.microsoft.com/office/drawing/2014/main" id="{1C05C170-882B-33D3-58E3-B62B385264CD}"/>
              </a:ext>
            </a:extLst>
          </p:cNvPr>
          <p:cNvSpPr txBox="1"/>
          <p:nvPr/>
        </p:nvSpPr>
        <p:spPr>
          <a:xfrm>
            <a:off x="685800" y="281186"/>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124763713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1714500"/>
            <a:ext cx="16687800" cy="8614153"/>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types de loi – les règlements</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décrets</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le Président de la République prend des décisions appelées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décrets présidentiels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Il nomme le Premier ministre par décret. Le chef de l’État signe également les décrets pris en Conseil des ministres, il y aura alors […] signature du Premier ministre et des ministres intéressés.</a:t>
            </a:r>
          </a:p>
          <a:p>
            <a:pPr marL="45720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Premier ministre prend des décisions appelées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décrets ministériels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pour l’exécution des lois votées par le Parlement. Il dispose également d’un pouvoir de décision autonome : par décret, il peut décider que tout fonctionnaire engagé dans une procédure disciplinaire a le droit d’obtenir la communication des documents contenus dans son dossier ».</a:t>
            </a:r>
          </a:p>
          <a:p>
            <a:pPr marL="457200" marR="0" lvl="0" indent="-4572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circulaires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 ce sont des textes internes à une administration et qui ne concernent que son personnel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55.</a:t>
            </a:r>
          </a:p>
        </p:txBody>
      </p:sp>
      <p:sp>
        <p:nvSpPr>
          <p:cNvPr id="4" name="TextBox 2">
            <a:extLst>
              <a:ext uri="{FF2B5EF4-FFF2-40B4-BE49-F238E27FC236}">
                <a16:creationId xmlns:a16="http://schemas.microsoft.com/office/drawing/2014/main" id="{1C05C170-882B-33D3-58E3-B62B385264CD}"/>
              </a:ext>
            </a:extLst>
          </p:cNvPr>
          <p:cNvSpPr txBox="1"/>
          <p:nvPr/>
        </p:nvSpPr>
        <p:spPr>
          <a:xfrm>
            <a:off x="685800" y="357386"/>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140758018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1666269"/>
            <a:ext cx="16687800" cy="8506431"/>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types de loi – hiérarchie</a:t>
            </a:r>
            <a:endPar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514350" marR="0" lvl="0" indent="-514350" algn="just" defTabSz="914400" rtl="0" eaLnBrk="1" fontAlgn="auto" latinLnBrk="0" hangingPunct="1">
              <a:lnSpc>
                <a:spcPct val="110000"/>
              </a:lnSpc>
              <a:spcBef>
                <a:spcPct val="0"/>
              </a:spcBef>
              <a:spcAft>
                <a:spcPts val="1800"/>
              </a:spcAft>
              <a:buClrTx/>
              <a:buSzTx/>
              <a:buFont typeface="+mj-lt"/>
              <a:buAutoNum type="arabicPeriod"/>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Constitution</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il s’agit de la « source supérieure en droit interne, mais elle doit être révisée si un engagement international que la France veut signer comporte des dispositions qui sont contradictoires ».</a:t>
            </a:r>
          </a:p>
          <a:p>
            <a:pPr marL="514350" marR="0" lvl="0" indent="-514350" algn="just" defTabSz="914400" rtl="0" eaLnBrk="1" fontAlgn="auto" latinLnBrk="0" hangingPunct="1">
              <a:lnSpc>
                <a:spcPct val="110000"/>
              </a:lnSpc>
              <a:spcBef>
                <a:spcPct val="0"/>
              </a:spcBef>
              <a:spcAft>
                <a:spcPts val="1800"/>
              </a:spcAft>
              <a:buClrTx/>
              <a:buSzTx/>
              <a:buFont typeface="+mj-lt"/>
              <a:buAutoNum type="arabicPeriod"/>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Engagements internationaux</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il s’agit de « traités, accords et droit dérivé de ces textes ».</a:t>
            </a:r>
          </a:p>
          <a:p>
            <a:pPr marL="514350" marR="0" lvl="0" indent="-514350" algn="just" defTabSz="914400" rtl="0" eaLnBrk="1" fontAlgn="auto" latinLnBrk="0" hangingPunct="1">
              <a:lnSpc>
                <a:spcPct val="110000"/>
              </a:lnSpc>
              <a:spcBef>
                <a:spcPct val="0"/>
              </a:spcBef>
              <a:spcAft>
                <a:spcPts val="1800"/>
              </a:spcAft>
              <a:buClrTx/>
              <a:buSzTx/>
              <a:buFont typeface="+mj-lt"/>
              <a:buAutoNum type="arabicPeriod"/>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qui « sont votées par le Parlement ou par les citoyens lors d’un référendum ».</a:t>
            </a:r>
          </a:p>
          <a:p>
            <a:pPr marL="514350" marR="0" lvl="0" indent="-514350" algn="just" defTabSz="914400" rtl="0" eaLnBrk="1" fontAlgn="auto" latinLnBrk="0" hangingPunct="1">
              <a:lnSpc>
                <a:spcPct val="110000"/>
              </a:lnSpc>
              <a:spcBef>
                <a:spcPct val="0"/>
              </a:spcBef>
              <a:spcAft>
                <a:spcPts val="1800"/>
              </a:spcAft>
              <a:buClrTx/>
              <a:buSzTx/>
              <a:buFont typeface="+mj-lt"/>
              <a:buAutoNum type="arabicPeriod"/>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Ordonnances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il s’agit de « textes de nature réglementaire ».</a:t>
            </a:r>
          </a:p>
          <a:p>
            <a:pPr marL="514350" marR="0" lvl="0" indent="-514350" algn="just" defTabSz="914400" rtl="0" eaLnBrk="1" fontAlgn="auto" latinLnBrk="0" hangingPunct="1">
              <a:lnSpc>
                <a:spcPct val="110000"/>
              </a:lnSpc>
              <a:spcBef>
                <a:spcPct val="0"/>
              </a:spcBef>
              <a:spcAft>
                <a:spcPts val="1800"/>
              </a:spcAft>
              <a:buClrTx/>
              <a:buSzTx/>
              <a:buFont typeface="+mj-lt"/>
              <a:buAutoNum type="arabicPeriod"/>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Principes généraux du droit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qui « sont dégagés par les tribunaux ».</a:t>
            </a:r>
          </a:p>
          <a:p>
            <a:pPr marL="514350" marR="0" lvl="0" indent="-514350" algn="just" defTabSz="914400" rtl="0" eaLnBrk="1" fontAlgn="auto" latinLnBrk="0" hangingPunct="1">
              <a:lnSpc>
                <a:spcPct val="110000"/>
              </a:lnSpc>
              <a:spcBef>
                <a:spcPct val="0"/>
              </a:spcBef>
              <a:spcAft>
                <a:spcPts val="0"/>
              </a:spcAft>
              <a:buClrTx/>
              <a:buSzTx/>
              <a:buFont typeface="+mj-lt"/>
              <a:buAutoNum type="arabicPeriod"/>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Décrets et arrêtés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il s’agit de textes de nature réglementaire pouvant soit exécuter des lois soit en intégrer d’autres.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55.</a:t>
            </a:r>
          </a:p>
        </p:txBody>
      </p:sp>
      <p:sp>
        <p:nvSpPr>
          <p:cNvPr id="4" name="TextBox 2">
            <a:extLst>
              <a:ext uri="{FF2B5EF4-FFF2-40B4-BE49-F238E27FC236}">
                <a16:creationId xmlns:a16="http://schemas.microsoft.com/office/drawing/2014/main" id="{1C05C170-882B-33D3-58E3-B62B385264CD}"/>
              </a:ext>
            </a:extLst>
          </p:cNvPr>
          <p:cNvSpPr txBox="1"/>
          <p:nvPr/>
        </p:nvSpPr>
        <p:spPr>
          <a:xfrm>
            <a:off x="685800" y="342900"/>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394093890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838200" y="2247900"/>
            <a:ext cx="16459200" cy="6047296"/>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3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Comment naît une loi ?</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Soit le Gouvernement soit les parlementaires (députés et sénateurs) peuvent être à l’origine d’une loi</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On distingue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projets de loi</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viennent du Premier ministre, le présentant au nom du  Gouvernement </a:t>
            </a:r>
          </a:p>
          <a:p>
            <a:pPr marL="457200" marR="0" lvl="0" indent="-457200" algn="just" defTabSz="914400" rtl="0" eaLnBrk="1" fontAlgn="auto" latinLnBrk="0" hangingPunct="1">
              <a:lnSpc>
                <a:spcPct val="110000"/>
              </a:lnSpc>
              <a:spcBef>
                <a:spcPct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propositions de loi</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venant du Parlement.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Tant les projets et les propositions de loi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doivent être examinés par les deux chambres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du Parlement.</a:t>
            </a:r>
          </a:p>
          <a:p>
            <a:pPr marL="0" marR="0" lvl="0" indent="0" algn="r" defTabSz="914400" rtl="0" eaLnBrk="1" fontAlgn="auto" latinLnBrk="0" hangingPunct="1">
              <a:lnSpc>
                <a:spcPct val="100000"/>
              </a:lnSpc>
              <a:spcBef>
                <a:spcPct val="0"/>
              </a:spcBef>
              <a:spcAft>
                <a:spcPts val="120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52.</a:t>
            </a:r>
          </a:p>
        </p:txBody>
      </p:sp>
      <p:sp>
        <p:nvSpPr>
          <p:cNvPr id="4" name="TextBox 2">
            <a:extLst>
              <a:ext uri="{FF2B5EF4-FFF2-40B4-BE49-F238E27FC236}">
                <a16:creationId xmlns:a16="http://schemas.microsoft.com/office/drawing/2014/main" id="{1C05C170-882B-33D3-58E3-B62B385264CD}"/>
              </a:ext>
            </a:extLst>
          </p:cNvPr>
          <p:cNvSpPr txBox="1"/>
          <p:nvPr/>
        </p:nvSpPr>
        <p:spPr>
          <a:xfrm>
            <a:off x="762000" y="800100"/>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303089924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1714500"/>
            <a:ext cx="16459200" cy="839883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30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parcours d’une loi</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514350" marR="0" lvl="0" indent="-514350" algn="just" defTabSz="914400" rtl="0" eaLnBrk="1" fontAlgn="auto" latinLnBrk="0" hangingPunct="1">
              <a:lnSpc>
                <a:spcPct val="110000"/>
              </a:lnSpc>
              <a:spcBef>
                <a:spcPct val="0"/>
              </a:spcBef>
              <a:spcAft>
                <a:spcPts val="1200"/>
              </a:spcAft>
              <a:buClrTx/>
              <a:buSzTx/>
              <a:buFont typeface="+mj-lt"/>
              <a:buAutoNum type="arabicPeriod"/>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proposition ou le projet de loi est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déposé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sur le bureau de l’Assemblée nationale ou du Sénat » ;</a:t>
            </a:r>
          </a:p>
          <a:p>
            <a:pPr marL="514350" marR="0" lvl="0" indent="-514350" algn="just" defTabSz="914400" rtl="0" eaLnBrk="1" fontAlgn="auto" latinLnBrk="0" hangingPunct="1">
              <a:lnSpc>
                <a:spcPct val="110000"/>
              </a:lnSpc>
              <a:spcBef>
                <a:spcPct val="0"/>
              </a:spcBef>
              <a:spcAft>
                <a:spcPts val="12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texte est alors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examiné par l’une des six commissions permanentes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ou par une commission spéciale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créée à cet effet. La commission désigne un rapporteur » pouvant proposer des modifications au texte ;</a:t>
            </a:r>
          </a:p>
          <a:p>
            <a:pPr marL="514350" marR="0" lvl="0" indent="-514350" algn="just" defTabSz="914400" rtl="0" eaLnBrk="1" fontAlgn="auto" latinLnBrk="0" hangingPunct="1">
              <a:lnSpc>
                <a:spcPct val="110000"/>
              </a:lnSpc>
              <a:spcBef>
                <a:spcPct val="0"/>
              </a:spcBef>
              <a:spcAft>
                <a:spcPts val="12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conférence des présidents fixe l’ordre du jour</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tenant compte des priorités fixées par le Gouvernement » ;</a:t>
            </a:r>
          </a:p>
          <a:p>
            <a:pPr marL="514350" marR="0" lvl="0" indent="-514350" algn="just" defTabSz="914400" rtl="0" eaLnBrk="1" fontAlgn="auto" latinLnBrk="0" hangingPunct="1">
              <a:lnSpc>
                <a:spcPct val="110000"/>
              </a:lnSpc>
              <a:spcBef>
                <a:spcPct val="0"/>
              </a:spcBef>
              <a:spcAft>
                <a:spcPts val="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discussion s’ouvre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par l’intervention du rapporteur qui présente le texte et les conclusions de la commission. Ensuite, les orateurs inscrits donnent l’avis de leur groupe politique sur le texte. Commence ensuite la discussion par article. Le texte initial peut subir des amendements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52.</a:t>
            </a:r>
          </a:p>
        </p:txBody>
      </p:sp>
      <p:sp>
        <p:nvSpPr>
          <p:cNvPr id="4" name="TextBox 2">
            <a:extLst>
              <a:ext uri="{FF2B5EF4-FFF2-40B4-BE49-F238E27FC236}">
                <a16:creationId xmlns:a16="http://schemas.microsoft.com/office/drawing/2014/main" id="{1C05C170-882B-33D3-58E3-B62B385264CD}"/>
              </a:ext>
            </a:extLst>
          </p:cNvPr>
          <p:cNvSpPr txBox="1"/>
          <p:nvPr/>
        </p:nvSpPr>
        <p:spPr>
          <a:xfrm>
            <a:off x="685800" y="433586"/>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286276355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685800" y="1615536"/>
            <a:ext cx="16916400" cy="87095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30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parcours d’une loi</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514350" marR="0" lvl="0" indent="-514350" algn="just" defTabSz="914400" rtl="0" eaLnBrk="1" fontAlgn="auto" latinLnBrk="0" hangingPunct="1">
              <a:lnSpc>
                <a:spcPct val="110000"/>
              </a:lnSpc>
              <a:spcBef>
                <a:spcPct val="0"/>
              </a:spcBef>
              <a:spcAft>
                <a:spcPts val="1200"/>
              </a:spcAft>
              <a:buClrTx/>
              <a:buSzTx/>
              <a:buFont typeface="+mj-lt"/>
              <a:buAutoNum type="arabicPeriod" startAt="5"/>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fois voté par la première chambre saisie, le texte est transmis « pour discussion et vote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à la seconde chambre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Celle-ci examine alors le texte à son tour, discute et adopte d’éventuels amendements, et vote » ;</a:t>
            </a:r>
          </a:p>
          <a:p>
            <a:pPr marL="514350" marR="0" lvl="0" indent="-514350" algn="just" defTabSz="914400" rtl="0" eaLnBrk="1" fontAlgn="auto" latinLnBrk="0" hangingPunct="1">
              <a:lnSpc>
                <a:spcPct val="110000"/>
              </a:lnSpc>
              <a:spcBef>
                <a:spcPct val="0"/>
              </a:spcBef>
              <a:spcAft>
                <a:spcPts val="1200"/>
              </a:spcAft>
              <a:buClrTx/>
              <a:buSzTx/>
              <a:buFont typeface="+mj-lt"/>
              <a:buAutoNum type="arabicPeriod" startAt="5"/>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 le texte ainsi adopté n’est pas identique à celui voté dans la première chambre, un nouvel examen par celle-ci devient indispensable : c’est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navette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le texte ne sera définitivement adopté que lorsque les deux chambres l’auront voté dans les mêmes termes » ;</a:t>
            </a:r>
          </a:p>
          <a:p>
            <a:pPr marL="514350" marR="0" lvl="0" indent="-514350" algn="just" defTabSz="914400" rtl="0" eaLnBrk="1" fontAlgn="auto" latinLnBrk="0" hangingPunct="1">
              <a:lnSpc>
                <a:spcPct val="110000"/>
              </a:lnSpc>
              <a:spcBef>
                <a:spcPct val="0"/>
              </a:spcBef>
              <a:spcAft>
                <a:spcPts val="0"/>
              </a:spcAft>
              <a:buClrTx/>
              <a:buSzTx/>
              <a:buFont typeface="+mj-lt"/>
              <a:buAutoNum type="arabicPeriod" startAt="5"/>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cas de désaccord persistant ou en cas d’urgence,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commission mixte paritaire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peut être convoquée par le gouvernement afin d’élaborer et adopter un texte de compromis. En cas d’échec, une dernière navette a lieu entre les deux assemblées avant que le gouvernement ne décide, le cas échéant, de donner le dernier mot à l’Assemblée nationale ».</a:t>
            </a:r>
            <a:endPar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65-67.</a:t>
            </a:r>
          </a:p>
        </p:txBody>
      </p:sp>
      <p:sp>
        <p:nvSpPr>
          <p:cNvPr id="4" name="TextBox 2">
            <a:extLst>
              <a:ext uri="{FF2B5EF4-FFF2-40B4-BE49-F238E27FC236}">
                <a16:creationId xmlns:a16="http://schemas.microsoft.com/office/drawing/2014/main" id="{1C05C170-882B-33D3-58E3-B62B385264CD}"/>
              </a:ext>
            </a:extLst>
          </p:cNvPr>
          <p:cNvSpPr txBox="1"/>
          <p:nvPr/>
        </p:nvSpPr>
        <p:spPr>
          <a:xfrm>
            <a:off x="609600" y="342900"/>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130164467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1692480"/>
            <a:ext cx="16687800" cy="8632620"/>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30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parcours d’une loi</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514350" marR="0" lvl="0" indent="-514350" algn="just" defTabSz="914400" rtl="0" eaLnBrk="1" fontAlgn="auto" latinLnBrk="0" hangingPunct="1">
              <a:lnSpc>
                <a:spcPct val="110000"/>
              </a:lnSpc>
              <a:spcBef>
                <a:spcPct val="0"/>
              </a:spcBef>
              <a:spcAft>
                <a:spcPts val="0"/>
              </a:spcAft>
              <a:buClrTx/>
              <a:buSzTx/>
              <a:buFont typeface="+mj-lt"/>
              <a:buAutoNum type="arabicPeriod" startAt="8"/>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quand la loi est votée, le Président de la République la signe et la date, dans un délai de quinze jours : c’est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promulgation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Pendant ce délai, le Président peut demander au Parlement une nouvelle délibération de la loi.</a:t>
            </a:r>
          </a:p>
          <a:p>
            <a:pPr marL="51480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peut [également] être soumise 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Conseil Constitutionnel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la demande du Président de la République, [ou] du Premier ministre, du président de chaque assemblée ou de soixante députés ou sénateurs » ;</a:t>
            </a:r>
          </a:p>
          <a:p>
            <a:pPr marL="514350" marR="0" lvl="0" indent="-514350" algn="just" defTabSz="914400" rtl="0" eaLnBrk="1" fontAlgn="auto" latinLnBrk="0" hangingPunct="1">
              <a:lnSpc>
                <a:spcPct val="110000"/>
              </a:lnSpc>
              <a:spcBef>
                <a:spcPct val="0"/>
              </a:spcBef>
              <a:spcAft>
                <a:spcPts val="0"/>
              </a:spcAft>
              <a:buClrTx/>
              <a:buSzTx/>
              <a:buFont typeface="+mj-lt"/>
              <a:buAutoNum type="arabicPeriod" startAt="9"/>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est promulguée quand elle est publiée au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Journal Officiel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c’est dans le Journal Officiel que sont publiés [tous] les textes de loi et les décrets. Une loi ne peut être appliquée que lorsque les décrets d’application sont parus au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Journal officiel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Avant cette parution, même votée par le Parlement, la loi ne peut être appliquée. </a:t>
            </a:r>
          </a:p>
          <a:p>
            <a:pPr marL="51480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On peut consulter le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Journal officiel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une mairie, à la sous-préfecture ou sur internet ».</a:t>
            </a:r>
            <a:endPar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52-53.</a:t>
            </a:r>
          </a:p>
        </p:txBody>
      </p:sp>
      <p:sp>
        <p:nvSpPr>
          <p:cNvPr id="4" name="TextBox 2">
            <a:extLst>
              <a:ext uri="{FF2B5EF4-FFF2-40B4-BE49-F238E27FC236}">
                <a16:creationId xmlns:a16="http://schemas.microsoft.com/office/drawing/2014/main" id="{1C05C170-882B-33D3-58E3-B62B385264CD}"/>
              </a:ext>
            </a:extLst>
          </p:cNvPr>
          <p:cNvSpPr txBox="1"/>
          <p:nvPr/>
        </p:nvSpPr>
        <p:spPr>
          <a:xfrm>
            <a:off x="685800" y="342900"/>
            <a:ext cx="166878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législatif</a:t>
            </a:r>
          </a:p>
        </p:txBody>
      </p:sp>
    </p:spTree>
    <p:extLst>
      <p:ext uri="{BB962C8B-B14F-4D97-AF65-F5344CB8AC3E}">
        <p14:creationId xmlns:p14="http://schemas.microsoft.com/office/powerpoint/2010/main" val="74307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a:off x="11201401" y="1"/>
            <a:ext cx="7086600" cy="10287000"/>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37407" r="-140400" b="-24441"/>
            </a:stretch>
          </a:blipFill>
        </p:spPr>
        <p:txBody>
          <a:bodyPr/>
          <a:lstStyle/>
          <a:p>
            <a:endParaRPr lang="it-IT"/>
          </a:p>
        </p:txBody>
      </p:sp>
      <p:sp>
        <p:nvSpPr>
          <p:cNvPr id="3" name="TextBox 3"/>
          <p:cNvSpPr txBox="1"/>
          <p:nvPr/>
        </p:nvSpPr>
        <p:spPr>
          <a:xfrm>
            <a:off x="1028700" y="1104900"/>
            <a:ext cx="9877425" cy="2519044"/>
          </a:xfrm>
          <a:prstGeom prst="rect">
            <a:avLst/>
          </a:prstGeom>
        </p:spPr>
        <p:txBody>
          <a:bodyPr lIns="0" tIns="0" rIns="0" bIns="0" rtlCol="0" anchor="t">
            <a:spAutoFit/>
          </a:bodyPr>
          <a:lstStyle/>
          <a:p>
            <a:pPr marL="0" lvl="0" indent="0" algn="ctr">
              <a:lnSpc>
                <a:spcPts val="8799"/>
              </a:lnSpc>
              <a:spcBef>
                <a:spcPct val="0"/>
              </a:spcBef>
            </a:pPr>
            <a:r>
              <a:rPr lang="fr-FR" sz="8799" u="none" strike="noStrike">
                <a:solidFill>
                  <a:srgbClr val="FFFFFF"/>
                </a:solidFill>
                <a:latin typeface="Glacial Indifference"/>
              </a:rPr>
              <a:t>Volet I : </a:t>
            </a:r>
          </a:p>
          <a:p>
            <a:pPr marL="0" lvl="0" indent="0" algn="l">
              <a:lnSpc>
                <a:spcPts val="1800"/>
              </a:lnSpc>
              <a:spcBef>
                <a:spcPct val="0"/>
              </a:spcBef>
            </a:pPr>
            <a:endParaRPr lang="fr-FR" sz="8799" u="none" strike="noStrike" dirty="0">
              <a:solidFill>
                <a:srgbClr val="FFFFFF"/>
              </a:solidFill>
              <a:latin typeface="Glacial Indifference"/>
            </a:endParaRPr>
          </a:p>
          <a:p>
            <a:pPr marL="0" lvl="0" indent="0" algn="l">
              <a:lnSpc>
                <a:spcPts val="8799"/>
              </a:lnSpc>
              <a:spcBef>
                <a:spcPct val="0"/>
              </a:spcBef>
            </a:pPr>
            <a:r>
              <a:rPr lang="fr-FR" sz="8799" u="none" strike="noStrike" dirty="0">
                <a:solidFill>
                  <a:srgbClr val="FFFFFF"/>
                </a:solidFill>
                <a:latin typeface="Glacial Indifference"/>
              </a:rPr>
              <a:t>Histoire de la langue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E6AE3BE-F4F8-3067-5B88-7D96FDFAD6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49C2AC2-EEF2-1300-499C-BB8088A9D7E2}"/>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siècles)</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5981589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647700"/>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914400" y="2171700"/>
            <a:ext cx="16459200" cy="7229158"/>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question de la confiance et des censures</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confiance et la possibilité de censures se lie au fait que « le gouvernement est politiquement responsable devant les députés : [d’ailleurs,] c’est le principe du régime parlementaire. Le gouvernement peut donc être conduit à démissionner si une motion de censure est votée ou si la confiance lui est refusée ».</a:t>
            </a:r>
          </a:p>
          <a:p>
            <a:pPr marL="0" marR="0" lvl="0" indent="0" algn="just" defTabSz="914400" rtl="0" eaLnBrk="1" fontAlgn="auto" latinLnBrk="0" hangingPunct="1">
              <a:lnSpc>
                <a:spcPct val="100000"/>
              </a:lnSpc>
              <a:spcBef>
                <a:spcPct val="0"/>
              </a:spcBef>
              <a:spcAft>
                <a:spcPts val="60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confiance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le gouvernement peut engager sa responsabilité sur son programme ou sur une déclaration de politique générale (article 49 al. 1 de la Constitution).</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n’y est jamais obligé puisque le gouvernement tire sa légitimité de sa nomination par le Président de la République (article 8) : il n’y a pas d’investiture parlementaire du gouvernement sous la V</a:t>
            </a:r>
            <a:r>
              <a:rPr kumimoji="0" lang="fr-FR" sz="34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République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56.</a:t>
            </a:r>
          </a:p>
        </p:txBody>
      </p:sp>
    </p:spTree>
    <p:extLst>
      <p:ext uri="{BB962C8B-B14F-4D97-AF65-F5344CB8AC3E}">
        <p14:creationId xmlns:p14="http://schemas.microsoft.com/office/powerpoint/2010/main" val="210116986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00100" y="662186"/>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914400" y="2189113"/>
            <a:ext cx="16459200" cy="611398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30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motions de censure</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Censure offensive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députés peuvent renverser le gouvernement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le vote d’une motion de censure déposée par un dixième des membres de l’Assemblée. Dans le cadre de la motion de censure offensive (article 49 al. 2), ce sont eux qui prennent l’initiative de cette procédure.</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être efficace, la motion de censure doit être adoptée à la majorité absolue ; seuls les votes favorables à la motion sont comptabilisés : les députés absents ou qui s’abstiennent sont considérés comme soutenant le gouvernement. Le vote ne peut avoir lieu que 48 heures après le dépôt de la motion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56.</a:t>
            </a:r>
          </a:p>
        </p:txBody>
      </p:sp>
    </p:spTree>
    <p:extLst>
      <p:ext uri="{BB962C8B-B14F-4D97-AF65-F5344CB8AC3E}">
        <p14:creationId xmlns:p14="http://schemas.microsoft.com/office/powerpoint/2010/main" val="224234985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00100" y="723900"/>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838200" y="2324100"/>
            <a:ext cx="16459200" cy="611398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30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motions de censure</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Censure défensive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la censure défensive (article 49 al. 3) est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réponse des députés à l’engagement de la responsabilité du gouvernement sur un texte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 dernier est considéré comme voté, sauf si les députés renversent le gouvernement (dans les mêmes conditions que celles prévues par l’article 49 al. 2).</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révision de la Constitution en 2008 a modifié le nombre de textes pour lesquels le gouvernement peut engager sa responsabilité. Désormais, il ne peut le faire que pour les projets de lois de finance et de financement de la sécurité sociale, ainsi que sur un projet ou une proposition de loi par session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56.</a:t>
            </a:r>
          </a:p>
        </p:txBody>
      </p:sp>
    </p:spTree>
    <p:extLst>
      <p:ext uri="{BB962C8B-B14F-4D97-AF65-F5344CB8AC3E}">
        <p14:creationId xmlns:p14="http://schemas.microsoft.com/office/powerpoint/2010/main" val="2528710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00100" y="190500"/>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914400" y="1470137"/>
            <a:ext cx="16459200" cy="8931163"/>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Commission mixte paritaire (CMP)</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d’une « commission composée de sept députés et sept sénateurs pouvant être réunie à l’initiative du Premier ministre, ou depuis 2008 à celle des présidents des deux assemblées conjointement pour les propositions de lois,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en cas de désaccord persistant entre les assemblées sur un projet ou une proposition de loi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Elle a pour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mission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aboutir à la conciliation des deux assemblées sur un texte commun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un contexte procédural où chaque assemblée légifère "de son côté", la commission mixte paritaire, innovation de la V</a:t>
            </a:r>
            <a:r>
              <a:rPr kumimoji="0" lang="fr-FR" sz="34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République, se révèle d’une grande efficacité, en ce qu’elle parvient à concilier deux objectifs qui, à première vue, pourraient paraître contradictoires :</a:t>
            </a: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d’une part, permettre le jeu normal du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bicamérisme équilibré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où chaque chambre doit pouvoir faire valoir son point de vue ;</a:t>
            </a: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l’autre, favoriser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rapprochement des positions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lorsqu’un désaccord apparaît au cours de la navette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à la CMP sur le site du Sénat</a:t>
            </a:r>
          </a:p>
        </p:txBody>
      </p:sp>
    </p:spTree>
    <p:extLst>
      <p:ext uri="{BB962C8B-B14F-4D97-AF65-F5344CB8AC3E}">
        <p14:creationId xmlns:p14="http://schemas.microsoft.com/office/powerpoint/2010/main" val="257620093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647700" y="190500"/>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762000" y="1485900"/>
            <a:ext cx="16764000" cy="8740341"/>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Commission mixte paritaire (CMP)</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CMP est régie par l’article 45 de la Constitution et par les règlements de l’Assemblée nationale et du Sénat. Les modalités pratiques de mise en œuvre de la procédure ont été partiellement fixées dans le procès-verbal d’une réunion tenue en mai 1959 par les secrétaires généraux des assemblées et du Gouvernement, procès-verbal dont certains éléments figurent dans les règlements des assemblées. Le Conseil constitutionnel a enfin été appelé à plusieurs reprises à se prononcer sur les dispositions concernant les CMP.</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1959, malgré les alternances politiques,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deux commissions mixtes paritaires sur trois ont abouti à un accord</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n’en reste pas moins que l’adoption par navette reste le mode normal d’adoption des lois qui résultent en effet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pour 70 % de l’adoption d’un texte en termes identiques à l’issue de la navette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pour 20 % d’un accord en CMP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pour 10 % du dernier mot donné à l’Assemblée nationale après échec de la CMP ».</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à la CMP sur le site du Sénat</a:t>
            </a:r>
          </a:p>
        </p:txBody>
      </p:sp>
    </p:spTree>
    <p:extLst>
      <p:ext uri="{BB962C8B-B14F-4D97-AF65-F5344CB8AC3E}">
        <p14:creationId xmlns:p14="http://schemas.microsoft.com/office/powerpoint/2010/main" val="427217124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00100" y="509786"/>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914400" y="1943100"/>
            <a:ext cx="16459200" cy="7207742"/>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a été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institué par la Constitution de la V</a:t>
            </a:r>
            <a:r>
              <a:rPr kumimoji="0" lang="fr-FR" sz="3400" b="0" i="0" u="sng"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République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4 octobre 1958.</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composé de neuf membres que l’on appelle «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neuf sages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ils sont nommés par le Président de la République, et les présidents du Sénat et de l’Assemblée nationale.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Leur mandat dure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neuf ans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renouvelable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Au-delà des neuf sages, « font partie [du Conseil Constitutionnel] de droit et à vie les anciens présidents de la République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outre, c’est le Président de la République qui nomme le Président du Conseil Constitutionnel.</a:t>
            </a:r>
          </a:p>
          <a:p>
            <a:pPr marL="0" marR="0" lvl="0" indent="0" algn="r" defTabSz="914400" rtl="0" eaLnBrk="1" fontAlgn="auto" latinLnBrk="0" hangingPunct="1">
              <a:lnSpc>
                <a:spcPts val="4737"/>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22, 58. </a:t>
            </a:r>
          </a:p>
        </p:txBody>
      </p:sp>
    </p:spTree>
    <p:extLst>
      <p:ext uri="{BB962C8B-B14F-4D97-AF65-F5344CB8AC3E}">
        <p14:creationId xmlns:p14="http://schemas.microsoft.com/office/powerpoint/2010/main" val="289442336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585986"/>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914400" y="2000979"/>
            <a:ext cx="16459200" cy="7209666"/>
          </a:xfrm>
          <a:prstGeom prst="rect">
            <a:avLst/>
          </a:prstGeom>
        </p:spPr>
        <p:txBody>
          <a:bodyPr wrap="square" lIns="0" tIns="0" rIns="0" bIns="0" rtlCol="0" anchor="t">
            <a:spAutoFit/>
          </a:bodyPr>
          <a:lstStyle/>
          <a:p>
            <a:pPr marL="0" marR="0" lvl="0" indent="0" algn="l" defTabSz="914400" rtl="0" eaLnBrk="1" fontAlgn="auto" latinLnBrk="0" hangingPunct="1">
              <a:lnSpc>
                <a:spcPts val="4737"/>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D’une manière générale, on peut dire que le Conseil Constitutionnel doit « veiller à l’équilibre des pouvoirs entre le législatif et l’exécutif et au respect de la Constitution.</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fonctions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nombreuses : il est juge des élections nationales*, juge départiteur (détermination de la nature réglementaire ou législative d’une disposition), juge de la compatibilité d’un traité avec la Constitution et, enfin, juge de la constitutionnalité des lois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22. </a:t>
            </a:r>
          </a:p>
          <a:p>
            <a:pPr marL="0" marR="0" lvl="0" indent="0" algn="just" defTabSz="914400" rtl="0" eaLnBrk="1" fontAlgn="auto" latinLnBrk="0" hangingPunct="1">
              <a:lnSpc>
                <a:spcPts val="4737"/>
              </a:lnSpc>
              <a:spcBef>
                <a:spcPct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Élections présidentielles, référendums, élections législatives (Assemblée nationale) et élections sénatoriales (Sénat).</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67.</a:t>
            </a:r>
          </a:p>
        </p:txBody>
      </p:sp>
    </p:spTree>
    <p:extLst>
      <p:ext uri="{BB962C8B-B14F-4D97-AF65-F5344CB8AC3E}">
        <p14:creationId xmlns:p14="http://schemas.microsoft.com/office/powerpoint/2010/main" val="398468366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76300" y="357386"/>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914400" y="1790700"/>
            <a:ext cx="16459200" cy="830073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3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 Juge des élections nationales</a:t>
            </a:r>
            <a:endPar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Élections présidentielles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conformément à l'article 58 de la Constitution, le Conseil constitutionnel « veille à la régularité de l'élection du Président de la République. Il examine les réclamations et proclame les résultats du scrutin ». Parmi ses fonctions liées aux élections présidentielles, le Conseil Constitutionnel est également chargé, au début, de collecter les parrainages accompagnant chaque candidature et ensuite de rédiger les listes électorales.</a:t>
            </a:r>
          </a:p>
          <a:p>
            <a:pPr marL="457200" marR="0" lvl="0" indent="-4572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Référendums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conformément à l’article 60 de la Constitution, « le Conseil constitutionnel veille à la régularité des opérations de référendum [...]. Il en proclame les résultats ». Ainsi, « la Constitution confère au Conseil un rôle très proche de celui qu'il exerce pour l'élection présidentielle. Il est à la fois juge, conseil et administrateur ».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Tree>
    <p:extLst>
      <p:ext uri="{BB962C8B-B14F-4D97-AF65-F5344CB8AC3E}">
        <p14:creationId xmlns:p14="http://schemas.microsoft.com/office/powerpoint/2010/main" val="23403833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190500"/>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838200" y="1532668"/>
            <a:ext cx="16535400" cy="871623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3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 Juge des élections nationales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Élections parlementaires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conformément à l'article 59 de la Constitution, « le Conseil constitutionnel statue, en cas de contestation, sur la régularité de l'élection des députés et des sénateurs ». Il a ainsi la faculté d’« annuler des élections, voire réformer (c'est-à-dire modifier) la proclamation des résultats des opérations électorales en cause ». Il peut également « prononcer l'inéligibilité du candidat dans certaines conditions » (par exemple, si les dépenses électorales du candidat en question dépassent la limite admise).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matière </a:t>
            </a:r>
            <a:r>
              <a:rPr kumimoji="0" lang="fr-FR" sz="3400" b="0" i="0" u="none" strike="noStrike" kern="1200" cap="none" spc="0" normalizeH="0" baseline="0" noProof="0">
                <a:ln>
                  <a:noFill/>
                </a:ln>
                <a:solidFill>
                  <a:srgbClr val="F9FAFD"/>
                </a:solidFill>
                <a:effectLst/>
                <a:uLnTx/>
                <a:uFillTx/>
                <a:latin typeface="Glacial Indifference" panose="020B0604020202020204" charset="0"/>
                <a:ea typeface="+mn-ea"/>
                <a:cs typeface="+mn-cs"/>
              </a:rPr>
              <a:t>d’élections parlementaires,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tout électeur, et toute personne ayant fait acte de candidature, peut saisir le Conseil constitutionnel s’il estime qu’une irrégularité a été commise. Il dispose de dix jours après la proclamation des résultats pour demander l’annulation de l’élection ».</a:t>
            </a:r>
          </a:p>
          <a:p>
            <a:pPr marL="457200" marR="0" lvl="0" indent="0" algn="r" defTabSz="914400" rtl="0" eaLnBrk="1" fontAlgn="auto" latinLnBrk="0" hangingPunct="1">
              <a:lnSpc>
                <a:spcPct val="100000"/>
              </a:lnSpc>
              <a:spcBef>
                <a:spcPct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58.</a:t>
            </a:r>
          </a:p>
        </p:txBody>
      </p:sp>
    </p:spTree>
    <p:extLst>
      <p:ext uri="{BB962C8B-B14F-4D97-AF65-F5344CB8AC3E}">
        <p14:creationId xmlns:p14="http://schemas.microsoft.com/office/powerpoint/2010/main" val="248919264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685800" y="509786"/>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762000" y="2039422"/>
            <a:ext cx="16764000" cy="7145033"/>
          </a:xfrm>
          <a:prstGeom prst="rect">
            <a:avLst/>
          </a:prstGeom>
        </p:spPr>
        <p:txBody>
          <a:bodyPr wrap="square" lIns="0" tIns="0" rIns="0" bIns="0" rtlCol="0" anchor="t">
            <a:spAutoFit/>
          </a:bodyPr>
          <a:lstStyle/>
          <a:p>
            <a:pPr marL="0" marR="0" lvl="0" indent="0" algn="l" defTabSz="914400" rtl="0" eaLnBrk="1" fontAlgn="auto" latinLnBrk="0" hangingPunct="1">
              <a:lnSpc>
                <a:spcPct val="110000"/>
              </a:lnSpc>
              <a:spcBef>
                <a:spcPct val="0"/>
              </a:spcBef>
              <a:spcAft>
                <a:spcPts val="30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 Juge de la constitutionnalité des lois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doit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vérifier que les lois et règlements soient conformes à la Constitution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pour cela les textes doivent être envoyés au Conseil Constitutionnel avant leur promulgation ou application. Le Conseil Constitutionnel veille ainsi à la conformité :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lois organiques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règlements des assemblées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lois ordinaires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pouvant être envoyées au Conseil constitutionnel par le Président de la République, le Premier ministre, le Président de l’Assemblée nationale ou du Sénat, ou encore par 60 députés ou 60 sénateurs.</a:t>
            </a:r>
          </a:p>
          <a:p>
            <a:pPr marL="457200" marR="0" lvl="0" indent="0" algn="r" defTabSz="914400" rtl="0" eaLnBrk="1" fontAlgn="auto" latinLnBrk="0" hangingPunct="1">
              <a:lnSpc>
                <a:spcPct val="100000"/>
              </a:lnSpc>
              <a:spcBef>
                <a:spcPct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59.</a:t>
            </a:r>
          </a:p>
        </p:txBody>
      </p:sp>
    </p:spTree>
    <p:extLst>
      <p:ext uri="{BB962C8B-B14F-4D97-AF65-F5344CB8AC3E}">
        <p14:creationId xmlns:p14="http://schemas.microsoft.com/office/powerpoint/2010/main" val="4170847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208AC50-2B22-F98C-ED77-1C6BCB5E5A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AF18F8B-AE85-9634-C8EB-3A2CDE426729}"/>
              </a:ext>
            </a:extLst>
          </p:cNvPr>
          <p:cNvSpPr txBox="1"/>
          <p:nvPr/>
        </p:nvSpPr>
        <p:spPr>
          <a:xfrm>
            <a:off x="8763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119FAE0-DB9A-A207-8FC5-E67E9DD7062C}"/>
              </a:ext>
            </a:extLst>
          </p:cNvPr>
          <p:cNvSpPr txBox="1"/>
          <p:nvPr/>
        </p:nvSpPr>
        <p:spPr>
          <a:xfrm>
            <a:off x="990600" y="2247900"/>
            <a:ext cx="16116300" cy="7442037"/>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Époque déterminante → mouvement culturel qui tend vers l’</a:t>
            </a:r>
            <a:r>
              <a:rPr lang="fr-FR" sz="3600" u="sng" dirty="0">
                <a:solidFill>
                  <a:srgbClr val="F9FAFD"/>
                </a:solidFill>
                <a:latin typeface="Glacial Indifference" panose="020B0604020202020204" charset="0"/>
              </a:rPr>
              <a:t>uniformisation</a:t>
            </a:r>
            <a:r>
              <a:rPr lang="fr-FR" sz="3600" dirty="0">
                <a:solidFill>
                  <a:srgbClr val="F9FAFD"/>
                </a:solidFill>
                <a:latin typeface="Glacial Indifference" panose="020B0604020202020204" charset="0"/>
              </a:rPr>
              <a:t> et le </a:t>
            </a:r>
            <a:r>
              <a:rPr lang="fr-FR" sz="3600" u="sng" dirty="0">
                <a:solidFill>
                  <a:srgbClr val="F9FAFD"/>
                </a:solidFill>
                <a:latin typeface="Glacial Indifference" panose="020B0604020202020204" charset="0"/>
              </a:rPr>
              <a:t>prescriptivisme</a:t>
            </a: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algn="just">
              <a:lnSpc>
                <a:spcPct val="110000"/>
              </a:lnSpc>
              <a:spcBef>
                <a:spcPct val="0"/>
              </a:spcBef>
              <a:spcAft>
                <a:spcPts val="600"/>
              </a:spcAft>
            </a:pPr>
            <a:r>
              <a:rPr lang="fr-FR" sz="3600" u="sng" dirty="0">
                <a:solidFill>
                  <a:srgbClr val="F9FAFD"/>
                </a:solidFill>
                <a:latin typeface="Glacial Indifference" panose="020B0604020202020204" charset="0"/>
              </a:rPr>
              <a:t>Uniformisation</a:t>
            </a:r>
            <a:r>
              <a:rPr lang="fr-FR" sz="3600" dirty="0">
                <a:solidFill>
                  <a:srgbClr val="F9FAFD"/>
                </a:solidFill>
                <a:latin typeface="Glacial Indifference" panose="020B0604020202020204" charset="0"/>
              </a:rPr>
              <a:t> → déjà avant le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le français, bien qu’encore fluctuant, a commencé son processus de standardisation à travers les grammaires et les dictionnaires</a:t>
            </a:r>
          </a:p>
          <a:p>
            <a:pPr algn="just">
              <a:lnSpc>
                <a:spcPct val="110000"/>
              </a:lnSpc>
              <a:spcBef>
                <a:spcPct val="0"/>
              </a:spcBef>
              <a:spcAft>
                <a:spcPts val="600"/>
              </a:spcAft>
            </a:pPr>
            <a:r>
              <a:rPr lang="fr-FR" sz="3600" dirty="0">
                <a:solidFill>
                  <a:srgbClr val="F9FAFD"/>
                </a:solidFill>
                <a:latin typeface="Glacial Indifference" panose="020B0604020202020204" charset="0"/>
              </a:rPr>
              <a:t>	 ↓</a:t>
            </a:r>
          </a:p>
          <a:p>
            <a:pPr algn="just">
              <a:lnSpc>
                <a:spcPct val="110000"/>
              </a:lnSpc>
              <a:spcBef>
                <a:spcPct val="0"/>
              </a:spcBef>
            </a:pPr>
            <a:r>
              <a:rPr lang="fr-FR" sz="3600" dirty="0">
                <a:solidFill>
                  <a:srgbClr val="F9FAFD"/>
                </a:solidFill>
                <a:latin typeface="Glacial Indifference" panose="020B0604020202020204" charset="0"/>
              </a:rPr>
              <a:t>Ce processus continue au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où « la tendance est à l’unification dans un langage </a:t>
            </a:r>
            <a:r>
              <a:rPr lang="fr-FR" sz="3600" i="1" dirty="0">
                <a:solidFill>
                  <a:srgbClr val="F9FAFD"/>
                </a:solidFill>
                <a:latin typeface="Glacial Indifference" panose="020B0604020202020204" charset="0"/>
              </a:rPr>
              <a:t>moyen</a:t>
            </a:r>
            <a:r>
              <a:rPr lang="fr-FR" sz="3600" dirty="0">
                <a:solidFill>
                  <a:srgbClr val="F9FAFD"/>
                </a:solidFill>
                <a:latin typeface="Glacial Indifference" panose="020B0604020202020204" charset="0"/>
              </a:rPr>
              <a:t>, qui soit compréhensible par tous les Français et par tous les Européens qui adoptent de plus en plus souvent le français comme langue commune » </a:t>
            </a:r>
            <a:endParaRPr lang="fr-FR" sz="2900" dirty="0">
              <a:solidFill>
                <a:srgbClr val="F9FAFD"/>
              </a:solidFill>
              <a:latin typeface="Glacial Indifference" panose="020B0604020202020204" charset="0"/>
            </a:endParaRPr>
          </a:p>
          <a:p>
            <a:pPr algn="r">
              <a:spcBef>
                <a:spcPct val="0"/>
              </a:spcBef>
            </a:pPr>
            <a:r>
              <a:rPr lang="fr-FR" sz="2800" dirty="0">
                <a:solidFill>
                  <a:srgbClr val="F9FAFD"/>
                </a:solidFill>
                <a:latin typeface="Glacial Indifference" panose="020B0604020202020204" charset="0"/>
              </a:rPr>
              <a:t>Site de l’Académie française, page </a:t>
            </a:r>
            <a:r>
              <a:rPr lang="fr-FR" sz="2800" i="1" dirty="0">
                <a:solidFill>
                  <a:srgbClr val="F9FAFD"/>
                </a:solidFill>
                <a:latin typeface="Glacial Indifference" panose="020B0604020202020204" charset="0"/>
              </a:rPr>
              <a:t>Les missions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417014749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738386"/>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
        <p:nvSpPr>
          <p:cNvPr id="3" name="TextBox 3"/>
          <p:cNvSpPr txBox="1"/>
          <p:nvPr/>
        </p:nvSpPr>
        <p:spPr>
          <a:xfrm>
            <a:off x="838200" y="2247900"/>
            <a:ext cx="16611600" cy="664181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30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Conseil Constitutionnel – Juge de la constitutionnalité des lois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faut préciser que le Conseil Constitutionnel « examine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conformité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loi [en question] avec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bloc de constitutionnalité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le texte constitutionnel lui-même, mais aussi son préambule, celui de la Constitution de 1946, la Déclaration des droits de l’homme de 1789 et la Charte de l’environnement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outre, « depuis 2008, le Conseil peut contrôler la conformité d’une disposition de loi déjà entrée en vigueur et éventuellement l’abroger : c’est ce qu’on appelle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question prioritaire de constitutionnalité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(QPC), possible dès qu’une personne engagée dans un procès quelconque considère que la loi qu’on lui oppose porte atteinte aux droits et libertés garantis par la Constitution ».</a:t>
            </a:r>
          </a:p>
          <a:p>
            <a:pPr marL="457200" marR="0" lvl="0" indent="0" algn="r" defTabSz="914400" rtl="0" eaLnBrk="1" fontAlgn="auto" latinLnBrk="0" hangingPunct="1">
              <a:lnSpc>
                <a:spcPct val="100000"/>
              </a:lnSpc>
              <a:spcBef>
                <a:spcPct val="0"/>
              </a:spcBef>
              <a:spcAft>
                <a:spcPts val="3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67.</a:t>
            </a:r>
          </a:p>
        </p:txBody>
      </p:sp>
    </p:spTree>
    <p:extLst>
      <p:ext uri="{BB962C8B-B14F-4D97-AF65-F5344CB8AC3E}">
        <p14:creationId xmlns:p14="http://schemas.microsoft.com/office/powerpoint/2010/main" val="259724686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050DFF8-2EFD-9688-7C3D-222678242DDC}"/>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56790B6A-AA6F-2A01-F4E7-87C1560390F1}"/>
              </a:ext>
            </a:extLst>
          </p:cNvPr>
          <p:cNvSpPr txBox="1"/>
          <p:nvPr/>
        </p:nvSpPr>
        <p:spPr>
          <a:xfrm>
            <a:off x="1076827" y="1576501"/>
            <a:ext cx="16220573" cy="859619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Constitution française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Norme suprême du système juridique français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Constitution a été, depuis sa publication, modifiée à vingt-cinq reprises soit par le pouvoir constituant, soit par le Parlement réuni en Congrès, soit directement par le peuple à l'issue d'un référendum. Elle comporte actuellement dix-sept titres, cent huit-articles et un Préambule. Elle ne se borne donc pas à organiser les pouvoirs publics, définir leur rôle et leurs relations, puisque ce Préambule renvoie directement et explicitement à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trois autres textes fondamentaux</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457200" marR="0" lvl="0" indent="-457200" algn="just" defTabSz="914400" rtl="0" eaLnBrk="1" fontAlgn="auto" latinLnBrk="0" hangingPunct="1">
              <a:lnSpc>
                <a:spcPct val="120000"/>
              </a:lnSpc>
              <a:spcBef>
                <a:spcPts val="0"/>
              </a:spcBef>
              <a:spcAft>
                <a:spcPts val="0"/>
              </a:spcAft>
              <a:buClrTx/>
              <a:buSzTx/>
              <a:buFontTx/>
              <a:buChar char="-"/>
              <a:tabLst/>
              <a:defRPr/>
            </a:pP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Déclaration des Droits de l'Homme et du Citoyen du 26 août 1789</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20000"/>
              </a:lnSpc>
              <a:spcBef>
                <a:spcPts val="0"/>
              </a:spcBef>
              <a:spcAft>
                <a:spcPts val="0"/>
              </a:spcAft>
              <a:buClrTx/>
              <a:buSzTx/>
              <a:buFontTx/>
              <a:buChar char="-"/>
              <a:tabLst/>
              <a:defRPr/>
            </a:pP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Préambule de la Constitution du 27 octobre 1946</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Constitution de la IV</a:t>
            </a:r>
            <a:r>
              <a:rPr kumimoji="0" lang="fr-FR" sz="33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République) </a:t>
            </a:r>
          </a:p>
          <a:p>
            <a:pPr marL="457200" marR="0" lvl="0" indent="-457200" algn="just" defTabSz="914400" rtl="0" eaLnBrk="1" fontAlgn="auto" latinLnBrk="0" hangingPunct="1">
              <a:lnSpc>
                <a:spcPct val="120000"/>
              </a:lnSpc>
              <a:spcBef>
                <a:spcPts val="0"/>
              </a:spcBef>
              <a:spcAft>
                <a:spcPts val="0"/>
              </a:spcAft>
              <a:buClrTx/>
              <a:buSzTx/>
              <a:buFontTx/>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Charte de l'environnement de 2004</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Ensemble, ces quatre textes fondamentaux constituent 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bloc de constitutionnalité</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
        <p:nvSpPr>
          <p:cNvPr id="3" name="TextBox 2">
            <a:extLst>
              <a:ext uri="{FF2B5EF4-FFF2-40B4-BE49-F238E27FC236}">
                <a16:creationId xmlns:a16="http://schemas.microsoft.com/office/drawing/2014/main" id="{DB127271-103F-6C2B-7991-6ED55469943B}"/>
              </a:ext>
            </a:extLst>
          </p:cNvPr>
          <p:cNvSpPr txBox="1"/>
          <p:nvPr/>
        </p:nvSpPr>
        <p:spPr>
          <a:xfrm>
            <a:off x="990600" y="281186"/>
            <a:ext cx="11468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a:t>
            </a:r>
          </a:p>
        </p:txBody>
      </p:sp>
    </p:spTree>
    <p:extLst>
      <p:ext uri="{BB962C8B-B14F-4D97-AF65-F5344CB8AC3E}">
        <p14:creationId xmlns:p14="http://schemas.microsoft.com/office/powerpoint/2010/main" val="378549063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433586"/>
            <a:ext cx="16802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judiciaire</a:t>
            </a:r>
          </a:p>
        </p:txBody>
      </p:sp>
      <p:sp>
        <p:nvSpPr>
          <p:cNvPr id="3" name="TextBox 3"/>
          <p:cNvSpPr txBox="1"/>
          <p:nvPr/>
        </p:nvSpPr>
        <p:spPr>
          <a:xfrm>
            <a:off x="838200" y="1760321"/>
            <a:ext cx="16535400" cy="818377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en France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France, on ne parle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de pouvoir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autorité judiciaire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désigner l’ensemble des institutions chargées de trancher les conflits (appelés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litiges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entre personnes et de veiller à la bonne application des lois.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refus de qualifier de pouvoir cet ensemble d’institutions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innocent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il est lié à la crainte des abus judiciaires commis par les parlements de l’Ancien Régime avant la Révolution française. La Constitution de la Cinquième République, où un titre entier est consacré à "l’autorité judiciaire", poursuit dans cette voie en développant une conception assez restrictive de la justice. Certes,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magistrats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rendent bel et bien la justice "au nom du peuple français", mais ils ne peuvent être assimilés à des représentants comme le sont les membres du Parlement ou du Gouvernement.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est un service public qui repose sur des principes d’organisation et de fonctionnement établis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70.</a:t>
            </a:r>
          </a:p>
        </p:txBody>
      </p:sp>
    </p:spTree>
    <p:extLst>
      <p:ext uri="{BB962C8B-B14F-4D97-AF65-F5344CB8AC3E}">
        <p14:creationId xmlns:p14="http://schemas.microsoft.com/office/powerpoint/2010/main" val="68728505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190500"/>
            <a:ext cx="16802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judiciaire</a:t>
            </a:r>
          </a:p>
        </p:txBody>
      </p:sp>
      <p:sp>
        <p:nvSpPr>
          <p:cNvPr id="3" name="TextBox 3"/>
          <p:cNvSpPr txBox="1"/>
          <p:nvPr/>
        </p:nvSpPr>
        <p:spPr>
          <a:xfrm>
            <a:off x="838200" y="1485900"/>
            <a:ext cx="16535400" cy="900554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L’indépendance de la justice</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vertu de la théorie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séparation des pouvoirs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afin de limiter l’arbitraire et d’éviter tout abus,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fonction de justice doit demeurer indépendante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des deux autres fonctions » de l’État, celle du législatif et celle de l’exécutif. Voilà pourquoi « doit être garantie l’indépendance des juridictions et […] des magistrats qui ont pour mission d’arbitrer les litiges nés de l’application des lois.</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indépendance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inscrite dans la Constitution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Cinquième République […]. L’indépendance s’accompagne aussi de l’exigence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impartialité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Celle-ci garantit en effet aux justiciables que leurs litiges seront traités à l’abri de toute pression ou préjugé. Ce principe est d’ailleurs consacré par la Convention européenne des droits de l’homme. Il implique des garanties apportées aux magistrats […] : ce sont certes des agents publics, mais ce ne sont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des fonctionnaires ordinaires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Leurs décisions ne peuvent être contestées que dans le cadre de voies ordinaires de recours juridiquement organisées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71-72.</a:t>
            </a:r>
          </a:p>
        </p:txBody>
      </p:sp>
    </p:spTree>
    <p:extLst>
      <p:ext uri="{BB962C8B-B14F-4D97-AF65-F5344CB8AC3E}">
        <p14:creationId xmlns:p14="http://schemas.microsoft.com/office/powerpoint/2010/main" val="337714694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419100"/>
            <a:ext cx="16802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judiciaire</a:t>
            </a:r>
          </a:p>
        </p:txBody>
      </p:sp>
      <p:sp>
        <p:nvSpPr>
          <p:cNvPr id="3" name="TextBox 3"/>
          <p:cNvSpPr txBox="1"/>
          <p:nvPr/>
        </p:nvSpPr>
        <p:spPr>
          <a:xfrm>
            <a:off x="838200" y="1790700"/>
            <a:ext cx="16611600" cy="850694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L'organisation de la justice en France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 dans l'organisation de la justice,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justice judiciaire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justice administrative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distinctes et indépendantes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l'une de l'autre.</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tribunaux et cours de chaque ordre sont organisés selon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structure pyramidale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une juridiction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première instance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une juridiction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d'appel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une juridiction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 cassation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distinction entre les deux ordres de juridiction est consacrée par la loi des 16 et 24 août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1790</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interdit aux juges judiciaires de connaître des contentieux relatifs à l’administration ou au travail des fonctionnaires.</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L’administration n’est pas pour autant soustraite à tout contrôle juridictionnel : des tribunaux spécifiques sont créés pour connaître des litiges impliquant les personnes publiques. Originellement très dépendantes du pouvoir exécutif, ces juridictions ont peu à peu acquis une autonomie et une impartialité équivalentes à celles caractérisant la justice judiciaire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7902963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571500"/>
            <a:ext cx="16802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judiciaire</a:t>
            </a:r>
          </a:p>
        </p:txBody>
      </p:sp>
      <p:sp>
        <p:nvSpPr>
          <p:cNvPr id="3" name="TextBox 3"/>
          <p:cNvSpPr txBox="1"/>
          <p:nvPr/>
        </p:nvSpPr>
        <p:spPr>
          <a:xfrm>
            <a:off x="838200" y="1943100"/>
            <a:ext cx="16611600" cy="749435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L'organisation des deux juridictions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l’intérieur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chaque ordre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(l’ordre judiciaire et l’ordre administratif), les tribunaux et cours sont agencés selon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structure pyramidale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juridictions de première instance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(ou de premier degré) constituent la base de cette organisation […]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juridictions d’appel (ou de second degré)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jugent les recours formés contre les décisions prises par les juridictions de première instance [...] ;</a:t>
            </a: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sommet de chaque ordre,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 de cassation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chargée de contrôler et d’harmoniser l’application de la loi telle qu’elle est mise en œuvre par les autres juges (qu’on appelle les "juges du fond"). Il s’agit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Cour de cassation pour l’ordre judiciaire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Conseil d’État pour l’ordre administratif</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92122039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685800" y="281186"/>
            <a:ext cx="16802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judiciaire</a:t>
            </a:r>
          </a:p>
        </p:txBody>
      </p:sp>
      <p:sp>
        <p:nvSpPr>
          <p:cNvPr id="3" name="TextBox 3"/>
          <p:cNvSpPr txBox="1"/>
          <p:nvPr/>
        </p:nvSpPr>
        <p:spPr>
          <a:xfrm>
            <a:off x="762000" y="1714500"/>
            <a:ext cx="16802100" cy="853156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juridictions judiciaires de première instance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Elles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 répartissent en fonction du domaine civil ou pénal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ainsi 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 la gravité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litige.</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sein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sphère civile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repère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tribunaux d’instance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 les juridictions de base en matière civile (c’est-à-dire en cas de litige entre deux personnes) ». Ils s’occupent, par exemple, de litiges personnels inférieurs à 10000 euros, d’injonctions de paiement ou de questions relatives à des personnes majeures placées sous tutelle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tribunaux de grande instance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eux aussi des juridictions en matière civile, qui s’occupent de propriétés immobilières et d’affaires familiales telles que le mariage et le divorce, l’autorité parentale etc. ;</a:t>
            </a: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juridictions civiles spécialisées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s’occupent notamment des litiges liés aux actes de commerce ou aux contrats de travail.</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72.</a:t>
            </a:r>
          </a:p>
        </p:txBody>
      </p:sp>
    </p:spTree>
    <p:extLst>
      <p:ext uri="{BB962C8B-B14F-4D97-AF65-F5344CB8AC3E}">
        <p14:creationId xmlns:p14="http://schemas.microsoft.com/office/powerpoint/2010/main" val="412982943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685800" y="800100"/>
            <a:ext cx="16802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judiciaire</a:t>
            </a:r>
          </a:p>
        </p:txBody>
      </p:sp>
      <p:sp>
        <p:nvSpPr>
          <p:cNvPr id="3" name="TextBox 3"/>
          <p:cNvSpPr txBox="1"/>
          <p:nvPr/>
        </p:nvSpPr>
        <p:spPr>
          <a:xfrm>
            <a:off x="762000" y="2324100"/>
            <a:ext cx="16802100" cy="6666440"/>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juridictions judiciaires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 première instance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rapport à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sphère pénale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revanche on retrouve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tribunaux de police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s’occupant des « contraventions, qui sont des infractions susceptibles d’être punies d’une amende de moins de 1500 euros »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tribunaux correctionnels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s’occupent des « infractions plus graves, que l’on appelle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délits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qui sont passibles d’une amende comprise entre 1500 et 3750 euros ou d’une peine d’emprisonnement de 10 ans maximum » ;</a:t>
            </a:r>
          </a:p>
          <a:p>
            <a:pPr marL="457200" marR="0" lvl="0" indent="-457200" algn="just" defTabSz="914400" rtl="0" eaLnBrk="1" fontAlgn="auto" latinLnBrk="0" hangingPunct="1">
              <a:lnSpc>
                <a:spcPct val="110000"/>
              </a:lnSpc>
              <a:spcBef>
                <a:spcPct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enfin,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cours d’assises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s’occupent des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crimes, infractions les plus graves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passibles d’une peine de prison pouvant aller jusqu’à la réclusion à perpétuité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72-73.</a:t>
            </a:r>
          </a:p>
        </p:txBody>
      </p:sp>
    </p:spTree>
    <p:extLst>
      <p:ext uri="{BB962C8B-B14F-4D97-AF65-F5344CB8AC3E}">
        <p14:creationId xmlns:p14="http://schemas.microsoft.com/office/powerpoint/2010/main" val="43907059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685800" y="419100"/>
            <a:ext cx="16802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judiciaire</a:t>
            </a:r>
          </a:p>
        </p:txBody>
      </p:sp>
      <p:sp>
        <p:nvSpPr>
          <p:cNvPr id="3" name="TextBox 3"/>
          <p:cNvSpPr txBox="1"/>
          <p:nvPr/>
        </p:nvSpPr>
        <p:spPr>
          <a:xfrm>
            <a:off x="762000" y="1943100"/>
            <a:ext cx="16802100" cy="76805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juridictions judiciaires – le second degré</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Cour d’appel</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sein d’un procès civil comme d’un procès pénal, « la partie qui s’estime lésée par le jugement rendu en premier ressort, peut porter le litige devant une juridiction supérieure, la cour d’appel, pour obtenir une décision plus favorable ».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L’appel doit être présenté dans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délai bien précis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 pour conséquence immédiate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suspension de l’exécution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jugement. La décision, appelée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arrêt d’appel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prise par la Cour d’appel, peut ensuite « soit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confirmer le jugement précédent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aggraver ou diminuer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responsabilité, la peine ou l’amende ».</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faut pourtant préciser que dans le domaine civil l’appel n’est pas possible pour certaines réclamations mineures, alors qu’il est toujours possible dans le domaine pénal.</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136.</a:t>
            </a:r>
          </a:p>
        </p:txBody>
      </p:sp>
    </p:spTree>
    <p:extLst>
      <p:ext uri="{BB962C8B-B14F-4D97-AF65-F5344CB8AC3E}">
        <p14:creationId xmlns:p14="http://schemas.microsoft.com/office/powerpoint/2010/main" val="223157378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685800" y="281186"/>
            <a:ext cx="16802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judiciaire</a:t>
            </a:r>
          </a:p>
        </p:txBody>
      </p:sp>
      <p:sp>
        <p:nvSpPr>
          <p:cNvPr id="3" name="TextBox 3"/>
          <p:cNvSpPr txBox="1"/>
          <p:nvPr/>
        </p:nvSpPr>
        <p:spPr>
          <a:xfrm>
            <a:off x="762000" y="1638300"/>
            <a:ext cx="16802100" cy="839922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juridictions judiciaires – au sommet</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Cour de Cassation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Cour de Cassation « ne juge pas le fond, c’est-à-dire les arguments développés, elle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juge la forme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le jugement et les arrêts d’une affaire. Saisie par une des parties d’un procès, la Cour de Cassation peut casser les décisions d’un tribunal et renvoyer l’affaire devant un tribunal identique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Elle peut même être saisie « par le procureur général de la Cour de Cassation [elle-même], quand il estime qu’une décision, non contestée, est contraire à la loi ou à l’intérêt général.</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délai pour présenter un pourvoi</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de cinq jours pour la justice pénale […] et de deux mois pour la justice civile.</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 la Cour de Cassation trouve qu’il n’y a rien d’anormal dans la décision, elle rend un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arrêt de rejet du pourvoi</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 elle trouve la réclamation justifiée, elle rend un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arrêt qui annule le jugement et renvoie l’affaire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devant une juridiction de même nature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136.</a:t>
            </a:r>
          </a:p>
        </p:txBody>
      </p:sp>
    </p:spTree>
    <p:extLst>
      <p:ext uri="{BB962C8B-B14F-4D97-AF65-F5344CB8AC3E}">
        <p14:creationId xmlns:p14="http://schemas.microsoft.com/office/powerpoint/2010/main" val="540486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203991B-2CD5-A504-5B6C-31B7ED4873A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1C8B6E-2854-EE23-D010-0ABF7CBB5980}"/>
              </a:ext>
            </a:extLst>
          </p:cNvPr>
          <p:cNvSpPr txBox="1"/>
          <p:nvPr/>
        </p:nvSpPr>
        <p:spPr>
          <a:xfrm>
            <a:off x="914400" y="952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F03A01E-5DB5-FA12-F48B-751068AB91C1}"/>
              </a:ext>
            </a:extLst>
          </p:cNvPr>
          <p:cNvSpPr txBox="1"/>
          <p:nvPr/>
        </p:nvSpPr>
        <p:spPr>
          <a:xfrm>
            <a:off x="1028700" y="2628900"/>
            <a:ext cx="16116300" cy="6087820"/>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600" u="sng" dirty="0">
                <a:solidFill>
                  <a:srgbClr val="F9FAFD"/>
                </a:solidFill>
                <a:latin typeface="Glacial Indifference" panose="020B0604020202020204" charset="0"/>
              </a:rPr>
              <a:t>Prescriptivisme</a:t>
            </a:r>
            <a:r>
              <a:rPr lang="fr-FR" sz="3600" dirty="0">
                <a:solidFill>
                  <a:srgbClr val="F9FAFD"/>
                </a:solidFill>
                <a:latin typeface="Glacial Indifference" panose="020B0604020202020204" charset="0"/>
              </a:rPr>
              <a:t> → approche s’appuyant sur des règles grammaticales aussi strictes que possible</a:t>
            </a: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 le souci de la langue et la peur de la faute tendent à se confondre » </a:t>
            </a:r>
            <a:endParaRPr lang="fr-FR" sz="2900" dirty="0">
              <a:solidFill>
                <a:srgbClr val="F9FAFD"/>
              </a:solidFill>
              <a:latin typeface="Glacial Indifference" panose="020B0604020202020204" charset="0"/>
            </a:endParaRPr>
          </a:p>
          <a:p>
            <a:pPr marL="0" lvl="0" indent="0" algn="r">
              <a:lnSpc>
                <a:spcPct val="110000"/>
              </a:lnSpc>
              <a:spcBef>
                <a:spcPct val="0"/>
              </a:spcBef>
              <a:spcAft>
                <a:spcPts val="600"/>
              </a:spcAft>
            </a:pPr>
            <a:r>
              <a:rPr lang="fr-FR" sz="2700" dirty="0">
                <a:solidFill>
                  <a:srgbClr val="F9FAFD"/>
                </a:solidFill>
                <a:latin typeface="Glacial Indifference" panose="020B0604020202020204" charset="0"/>
              </a:rPr>
              <a:t>Jacques Chaurand, </a:t>
            </a:r>
            <a:r>
              <a:rPr lang="fr-FR" sz="2700" i="1" dirty="0">
                <a:solidFill>
                  <a:srgbClr val="F9FAFD"/>
                </a:solidFill>
                <a:latin typeface="Glacial Indifference" panose="020B0604020202020204" charset="0"/>
              </a:rPr>
              <a:t>Nouvelle histoire de la langue française</a:t>
            </a:r>
            <a:r>
              <a:rPr lang="fr-FR" sz="2700" dirty="0">
                <a:solidFill>
                  <a:srgbClr val="F9FAFD"/>
                </a:solidFill>
                <a:latin typeface="Glacial Indifference" panose="020B0604020202020204" charset="0"/>
              </a:rPr>
              <a:t>, p. 227.</a:t>
            </a:r>
          </a:p>
          <a:p>
            <a:pPr marL="0" lvl="0" indent="0" algn="just">
              <a:lnSpc>
                <a:spcPct val="110000"/>
              </a:lnSpc>
              <a:spcBef>
                <a:spcPts val="600"/>
              </a:spcBef>
              <a:spcAft>
                <a:spcPts val="1800"/>
              </a:spcAft>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bon usage</a:t>
            </a:r>
            <a:r>
              <a:rPr lang="fr-FR" sz="3600" dirty="0">
                <a:solidFill>
                  <a:srgbClr val="F9FAFD"/>
                </a:solidFill>
                <a:latin typeface="Glacial Indifference" panose="020B0604020202020204" charset="0"/>
              </a:rPr>
              <a:t>" constitue désormais le souci principal, et l’attention aux différents emplois et nuances de la langue devient plus importante même de l’innovation linguistique et de la création lexicale → crainte des néologismes.</a:t>
            </a:r>
          </a:p>
        </p:txBody>
      </p:sp>
    </p:spTree>
    <p:extLst>
      <p:ext uri="{BB962C8B-B14F-4D97-AF65-F5344CB8AC3E}">
        <p14:creationId xmlns:p14="http://schemas.microsoft.com/office/powerpoint/2010/main" val="188682093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457200" y="266700"/>
            <a:ext cx="6629400" cy="3385542"/>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politiques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judiciaire</a:t>
            </a:r>
          </a:p>
        </p:txBody>
      </p:sp>
      <p:pic>
        <p:nvPicPr>
          <p:cNvPr id="5" name="Immagine 4">
            <a:extLst>
              <a:ext uri="{FF2B5EF4-FFF2-40B4-BE49-F238E27FC236}">
                <a16:creationId xmlns:a16="http://schemas.microsoft.com/office/drawing/2014/main" id="{C29D420B-B196-6283-D777-8FE9893DF9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55"/>
          <a:stretch/>
        </p:blipFill>
        <p:spPr>
          <a:xfrm>
            <a:off x="7086600" y="342900"/>
            <a:ext cx="10963055" cy="9715500"/>
          </a:xfrm>
          <a:prstGeom prst="rect">
            <a:avLst/>
          </a:prstGeom>
        </p:spPr>
      </p:pic>
    </p:spTree>
    <p:extLst>
      <p:ext uri="{BB962C8B-B14F-4D97-AF65-F5344CB8AC3E}">
        <p14:creationId xmlns:p14="http://schemas.microsoft.com/office/powerpoint/2010/main" val="531174948"/>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942082"/>
            <a:ext cx="16535400" cy="1077218"/>
          </a:xfrm>
          <a:prstGeom prst="rect">
            <a:avLst/>
          </a:prstGeom>
        </p:spPr>
        <p:txBody>
          <a:bodyPr wrap="square" lIns="0" tIns="0" rIns="0" bIns="0" rtlCol="0" anchor="t">
            <a:spAutoFit/>
          </a:bodyPr>
          <a:lstStyle/>
          <a:p>
            <a:pPr>
              <a:lnSpc>
                <a:spcPts val="8799"/>
              </a:lnSpc>
            </a:pPr>
            <a:r>
              <a:rPr lang="fr-FR" sz="6000" dirty="0">
                <a:solidFill>
                  <a:srgbClr val="FFFFFF"/>
                </a:solidFill>
                <a:latin typeface="Glacial Indifference"/>
              </a:rPr>
              <a:t>Bibliographie de référence</a:t>
            </a:r>
          </a:p>
        </p:txBody>
      </p:sp>
      <p:sp>
        <p:nvSpPr>
          <p:cNvPr id="4" name="TextBox 4"/>
          <p:cNvSpPr txBox="1"/>
          <p:nvPr/>
        </p:nvSpPr>
        <p:spPr>
          <a:xfrm>
            <a:off x="838200" y="2579281"/>
            <a:ext cx="16497300" cy="4570482"/>
          </a:xfrm>
          <a:prstGeom prst="rect">
            <a:avLst/>
          </a:prstGeom>
        </p:spPr>
        <p:txBody>
          <a:bodyPr wrap="square" lIns="0" tIns="0" rIns="0" bIns="0" rtlCol="0" anchor="t">
            <a:spAutoFit/>
          </a:bodyPr>
          <a:lstStyle/>
          <a:p>
            <a:pPr algn="just"/>
            <a:r>
              <a:rPr lang="fr-FR" sz="3300" dirty="0">
                <a:solidFill>
                  <a:srgbClr val="FFFFFF"/>
                </a:solidFill>
                <a:latin typeface="Glacial Indifference"/>
              </a:rPr>
              <a:t>Bernard, G., 2017, </a:t>
            </a:r>
            <a:r>
              <a:rPr lang="fr-FR" sz="3300" i="1" dirty="0">
                <a:solidFill>
                  <a:srgbClr val="FFFFFF"/>
                </a:solidFill>
                <a:latin typeface="Glacial Indifference"/>
              </a:rPr>
              <a:t>Les institutions de la France</a:t>
            </a:r>
            <a:r>
              <a:rPr lang="fr-FR" sz="3300" dirty="0">
                <a:solidFill>
                  <a:srgbClr val="FFFFFF"/>
                </a:solidFill>
                <a:latin typeface="Glacial Indifference"/>
              </a:rPr>
              <a:t>, Paris, Nathan.</a:t>
            </a:r>
          </a:p>
          <a:p>
            <a:pPr algn="just"/>
            <a:endParaRPr lang="fr-FR" sz="3300" dirty="0">
              <a:solidFill>
                <a:srgbClr val="FFFFFF"/>
              </a:solidFill>
              <a:latin typeface="Glacial Indifference"/>
            </a:endParaRPr>
          </a:p>
          <a:p>
            <a:pPr algn="just"/>
            <a:r>
              <a:rPr lang="fr-FR" sz="3300" dirty="0">
                <a:solidFill>
                  <a:srgbClr val="FFFFFF"/>
                </a:solidFill>
                <a:latin typeface="Glacial Indifference"/>
              </a:rPr>
              <a:t>Kada, N. et Terrone, P., 2017, </a:t>
            </a:r>
            <a:r>
              <a:rPr lang="fr-FR" sz="3300" i="1" dirty="0">
                <a:solidFill>
                  <a:srgbClr val="FFFFFF"/>
                </a:solidFill>
                <a:latin typeface="Glacial Indifference"/>
              </a:rPr>
              <a:t>La République française : le citoyen et les institutions</a:t>
            </a:r>
            <a:r>
              <a:rPr lang="fr-FR" sz="3300" dirty="0">
                <a:solidFill>
                  <a:srgbClr val="FFFFFF"/>
                </a:solidFill>
                <a:latin typeface="Glacial Indifference"/>
              </a:rPr>
              <a:t>, Fontaine, PUG.</a:t>
            </a:r>
          </a:p>
          <a:p>
            <a:pPr algn="just"/>
            <a:endParaRPr lang="fr-FR" sz="3300" dirty="0">
              <a:solidFill>
                <a:srgbClr val="FFFFFF"/>
              </a:solidFill>
              <a:latin typeface="Glacial Indifference"/>
            </a:endParaRPr>
          </a:p>
          <a:p>
            <a:pPr algn="just"/>
            <a:r>
              <a:rPr lang="fr-FR" sz="3300" dirty="0">
                <a:solidFill>
                  <a:srgbClr val="FFFFFF"/>
                </a:solidFill>
                <a:latin typeface="Glacial Indifference"/>
              </a:rPr>
              <a:t>Villard, P. et Barrière, L. A., 2013 (10</a:t>
            </a:r>
            <a:r>
              <a:rPr lang="fr-FR" sz="3300" baseline="30000" dirty="0">
                <a:solidFill>
                  <a:srgbClr val="FFFFFF"/>
                </a:solidFill>
                <a:latin typeface="Glacial Indifference"/>
              </a:rPr>
              <a:t>ème</a:t>
            </a:r>
            <a:r>
              <a:rPr lang="fr-FR" sz="3300" dirty="0">
                <a:solidFill>
                  <a:srgbClr val="FFFFFF"/>
                </a:solidFill>
                <a:latin typeface="Glacial Indifference"/>
              </a:rPr>
              <a:t> ed.), </a:t>
            </a:r>
            <a:r>
              <a:rPr lang="fr-FR" sz="3300" i="1" dirty="0">
                <a:solidFill>
                  <a:srgbClr val="FFFFFF"/>
                </a:solidFill>
                <a:latin typeface="Glacial Indifference"/>
              </a:rPr>
              <a:t>Histoire des institutions publiques de la France : de 1789 à nos jours</a:t>
            </a:r>
            <a:r>
              <a:rPr lang="fr-FR" sz="3300" dirty="0">
                <a:solidFill>
                  <a:srgbClr val="FFFFFF"/>
                </a:solidFill>
                <a:latin typeface="Glacial Indifference"/>
              </a:rPr>
              <a:t>, Paris, Dalloz.</a:t>
            </a:r>
          </a:p>
          <a:p>
            <a:pPr algn="just"/>
            <a:endParaRPr lang="fr-FR" sz="3300" dirty="0">
              <a:solidFill>
                <a:srgbClr val="FFFFFF"/>
              </a:solidFill>
              <a:latin typeface="Glacial Indifference"/>
            </a:endParaRPr>
          </a:p>
          <a:p>
            <a:pPr algn="just"/>
            <a:endParaRPr lang="fr-FR" sz="3300" dirty="0">
              <a:solidFill>
                <a:srgbClr val="FFFFFF"/>
              </a:solidFill>
              <a:latin typeface="Glacial Indifference"/>
            </a:endParaRPr>
          </a:p>
        </p:txBody>
      </p:sp>
    </p:spTree>
    <p:extLst>
      <p:ext uri="{BB962C8B-B14F-4D97-AF65-F5344CB8AC3E}">
        <p14:creationId xmlns:p14="http://schemas.microsoft.com/office/powerpoint/2010/main" val="77230195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838200" y="942082"/>
            <a:ext cx="16535400" cy="1077218"/>
          </a:xfrm>
          <a:prstGeom prst="rect">
            <a:avLst/>
          </a:prstGeom>
        </p:spPr>
        <p:txBody>
          <a:bodyPr wrap="square" lIns="0" tIns="0" rIns="0" bIns="0" rtlCol="0" anchor="t">
            <a:spAutoFit/>
          </a:bodyPr>
          <a:lstStyle/>
          <a:p>
            <a:pPr>
              <a:lnSpc>
                <a:spcPts val="8799"/>
              </a:lnSpc>
            </a:pPr>
            <a:r>
              <a:rPr lang="fr-FR" sz="6000" dirty="0">
                <a:solidFill>
                  <a:srgbClr val="FFFFFF"/>
                </a:solidFill>
                <a:latin typeface="Glacial Indifference"/>
              </a:rPr>
              <a:t>Sitographie</a:t>
            </a:r>
          </a:p>
        </p:txBody>
      </p:sp>
      <p:sp>
        <p:nvSpPr>
          <p:cNvPr id="4" name="TextBox 4"/>
          <p:cNvSpPr txBox="1"/>
          <p:nvPr/>
        </p:nvSpPr>
        <p:spPr>
          <a:xfrm>
            <a:off x="838200" y="2579281"/>
            <a:ext cx="16497300" cy="3862596"/>
          </a:xfrm>
          <a:prstGeom prst="rect">
            <a:avLst/>
          </a:prstGeom>
        </p:spPr>
        <p:txBody>
          <a:bodyPr wrap="square" lIns="0" tIns="0" rIns="0" bIns="0" rtlCol="0" anchor="t">
            <a:spAutoFit/>
          </a:bodyPr>
          <a:lstStyle/>
          <a:p>
            <a:pPr algn="just"/>
            <a:r>
              <a:rPr lang="fr-FR" sz="3300" dirty="0">
                <a:solidFill>
                  <a:schemeClr val="bg1"/>
                </a:solidFill>
                <a:latin typeface="Glacial Indifference"/>
                <a:hlinkClick r:id="rId2">
                  <a:extLst>
                    <a:ext uri="{A12FA001-AC4F-418D-AE19-62706E023703}">
                      <ahyp:hlinkClr xmlns:ahyp="http://schemas.microsoft.com/office/drawing/2018/hyperlinkcolor" val="tx"/>
                    </a:ext>
                  </a:extLst>
                </a:hlinkClick>
              </a:rPr>
              <a:t>Article 16 de la Constitution</a:t>
            </a:r>
            <a:endParaRPr lang="fr-FR" sz="3300" dirty="0">
              <a:solidFill>
                <a:schemeClr val="bg1"/>
              </a:solidFill>
              <a:latin typeface="Glacial Indifference"/>
            </a:endParaRPr>
          </a:p>
          <a:p>
            <a:pPr algn="just"/>
            <a:endParaRPr lang="fr-FR" sz="3300" dirty="0">
              <a:solidFill>
                <a:srgbClr val="FFFFFF"/>
              </a:solidFill>
              <a:latin typeface="Glacial Indifference"/>
            </a:endParaRPr>
          </a:p>
          <a:p>
            <a:pPr algn="just"/>
            <a:r>
              <a:rPr lang="fr-FR" sz="3300" dirty="0">
                <a:solidFill>
                  <a:schemeClr val="bg1"/>
                </a:solidFill>
                <a:latin typeface="Glacial Indifference"/>
                <a:hlinkClick r:id="rId3">
                  <a:extLst>
                    <a:ext uri="{A12FA001-AC4F-418D-AE19-62706E023703}">
                      <ahyp:hlinkClr xmlns:ahyp="http://schemas.microsoft.com/office/drawing/2018/hyperlinkcolor" val="tx"/>
                    </a:ext>
                  </a:extLst>
                </a:hlinkClick>
              </a:rPr>
              <a:t>Site de l’Elysée </a:t>
            </a:r>
            <a:endParaRPr lang="fr-FR" sz="3300" dirty="0">
              <a:solidFill>
                <a:schemeClr val="bg1"/>
              </a:solidFill>
              <a:latin typeface="Glacial Indifference"/>
            </a:endParaRPr>
          </a:p>
          <a:p>
            <a:pPr algn="just"/>
            <a:endParaRPr lang="fr-FR" sz="3300" dirty="0">
              <a:solidFill>
                <a:srgbClr val="FFFFFF"/>
              </a:solidFill>
              <a:latin typeface="Glacial Indifference"/>
            </a:endParaRPr>
          </a:p>
          <a:p>
            <a:pPr algn="just">
              <a:spcAft>
                <a:spcPts val="1200"/>
              </a:spcAft>
            </a:pPr>
            <a:r>
              <a:rPr lang="fr-FR" sz="3300" dirty="0">
                <a:solidFill>
                  <a:schemeClr val="bg1"/>
                </a:solidFill>
                <a:latin typeface="Glacial Indifference"/>
              </a:rPr>
              <a:t>Site du Conseil Constitutionnel :</a:t>
            </a:r>
          </a:p>
          <a:p>
            <a:pPr algn="just">
              <a:spcAft>
                <a:spcPts val="1200"/>
              </a:spcAft>
            </a:pPr>
            <a:r>
              <a:rPr lang="fr-FR" sz="3300" dirty="0">
                <a:solidFill>
                  <a:schemeClr val="bg1"/>
                </a:solidFill>
                <a:latin typeface="Glacial Indifference"/>
                <a:hlinkClick r:id="rId4">
                  <a:extLst>
                    <a:ext uri="{A12FA001-AC4F-418D-AE19-62706E023703}">
                      <ahyp:hlinkClr xmlns:ahyp="http://schemas.microsoft.com/office/drawing/2018/hyperlinkcolor" val="tx"/>
                    </a:ext>
                  </a:extLst>
                </a:hlinkClick>
              </a:rPr>
              <a:t>Le contrôle de l'élection présidentielle et des élections parlementaires</a:t>
            </a:r>
            <a:endParaRPr lang="fr-FR" sz="3300" dirty="0">
              <a:solidFill>
                <a:schemeClr val="bg1"/>
              </a:solidFill>
              <a:latin typeface="Glacial Indifference"/>
            </a:endParaRPr>
          </a:p>
          <a:p>
            <a:pPr algn="just">
              <a:spcAft>
                <a:spcPts val="1200"/>
              </a:spcAft>
            </a:pPr>
            <a:r>
              <a:rPr lang="fr-FR" sz="3300" dirty="0">
                <a:solidFill>
                  <a:schemeClr val="bg1"/>
                </a:solidFill>
                <a:latin typeface="Glacial Indifference"/>
                <a:hlinkClick r:id="rId5">
                  <a:extLst>
                    <a:ext uri="{A12FA001-AC4F-418D-AE19-62706E023703}">
                      <ahyp:hlinkClr xmlns:ahyp="http://schemas.microsoft.com/office/drawing/2018/hyperlinkcolor" val="tx"/>
                    </a:ext>
                  </a:extLst>
                </a:hlinkClick>
              </a:rPr>
              <a:t>Les attributions du Conseil constitutionnel lors d'un référendum</a:t>
            </a:r>
            <a:endParaRPr lang="fr-FR" sz="3300" dirty="0">
              <a:solidFill>
                <a:schemeClr val="bg1"/>
              </a:solidFill>
              <a:latin typeface="Glacial Indifference"/>
            </a:endParaRPr>
          </a:p>
        </p:txBody>
      </p:sp>
    </p:spTree>
    <p:extLst>
      <p:ext uri="{BB962C8B-B14F-4D97-AF65-F5344CB8AC3E}">
        <p14:creationId xmlns:p14="http://schemas.microsoft.com/office/powerpoint/2010/main" val="1659636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BA28F6A-D5B6-435F-03EB-25AB756AC05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3CD474-751F-024B-B60F-4846B6F5B09B}"/>
              </a:ext>
            </a:extLst>
          </p:cNvPr>
          <p:cNvSpPr txBox="1"/>
          <p:nvPr/>
        </p:nvSpPr>
        <p:spPr>
          <a:xfrm>
            <a:off x="990600" y="1028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F3E387B5-02D4-4272-994B-5992481C8922}"/>
              </a:ext>
            </a:extLst>
          </p:cNvPr>
          <p:cNvSpPr txBox="1"/>
          <p:nvPr/>
        </p:nvSpPr>
        <p:spPr>
          <a:xfrm>
            <a:off x="1028700" y="2781300"/>
            <a:ext cx="16040100" cy="5447645"/>
          </a:xfrm>
          <a:prstGeom prst="rect">
            <a:avLst/>
          </a:prstGeom>
        </p:spPr>
        <p:txBody>
          <a:bodyPr wrap="square" lIns="0" tIns="0" rIns="0" bIns="0" rtlCol="0" anchor="t">
            <a:spAutoFit/>
          </a:bodyPr>
          <a:lstStyle/>
          <a:p>
            <a:pPr marL="0" lvl="0" indent="0" algn="just">
              <a:spcBef>
                <a:spcPct val="0"/>
              </a:spcBef>
            </a:pPr>
            <a:r>
              <a:rPr lang="fr-FR" sz="3600"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latin</a:t>
            </a:r>
            <a:r>
              <a:rPr lang="fr-FR" sz="3600" dirty="0">
                <a:solidFill>
                  <a:srgbClr val="F9FAFD"/>
                </a:solidFill>
                <a:latin typeface="Glacial Indifference" panose="020B0604020202020204" charset="0"/>
              </a:rPr>
              <a:t> est de moins en </a:t>
            </a:r>
            <a:r>
              <a:rPr lang="fr-FR" sz="3600" u="sng" dirty="0">
                <a:solidFill>
                  <a:srgbClr val="F9FAFD"/>
                </a:solidFill>
                <a:latin typeface="Glacial Indifference" panose="020B0604020202020204" charset="0"/>
              </a:rPr>
              <a:t>moins employé</a:t>
            </a:r>
            <a:r>
              <a:rPr lang="fr-FR" sz="3600" dirty="0">
                <a:solidFill>
                  <a:srgbClr val="F9FAFD"/>
                </a:solidFill>
                <a:latin typeface="Glacial Indifference" panose="020B0604020202020204" charset="0"/>
              </a:rPr>
              <a:t>.</a:t>
            </a:r>
          </a:p>
          <a:p>
            <a:pPr marL="0" lvl="0" indent="0" algn="just">
              <a:spcBef>
                <a:spcPct val="0"/>
              </a:spcBef>
            </a:pPr>
            <a:r>
              <a:rPr lang="fr-FR" sz="3600" dirty="0">
                <a:solidFill>
                  <a:srgbClr val="F9FAFD"/>
                </a:solidFill>
                <a:latin typeface="Glacial Indifference" panose="020B0604020202020204" charset="0"/>
              </a:rPr>
              <a:t>	</a:t>
            </a:r>
          </a:p>
          <a:p>
            <a:pPr marL="0" lvl="0" indent="0" algn="just">
              <a:spcBef>
                <a:spcPct val="0"/>
              </a:spcBef>
              <a:spcAft>
                <a:spcPts val="1800"/>
              </a:spcAft>
            </a:pPr>
            <a:r>
              <a:rPr lang="fr-FR" sz="3600"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français</a:t>
            </a:r>
            <a:r>
              <a:rPr lang="fr-FR" sz="3600" dirty="0">
                <a:solidFill>
                  <a:srgbClr val="F9FAFD"/>
                </a:solidFill>
                <a:latin typeface="Glacial Indifference" panose="020B0604020202020204" charset="0"/>
              </a:rPr>
              <a:t> acquiert pour ses parlants une image de </a:t>
            </a:r>
            <a:r>
              <a:rPr lang="fr-FR" sz="3600" u="sng" dirty="0">
                <a:solidFill>
                  <a:srgbClr val="F9FAFD"/>
                </a:solidFill>
                <a:latin typeface="Glacial Indifference" panose="020B0604020202020204" charset="0"/>
              </a:rPr>
              <a:t>prestige</a:t>
            </a:r>
            <a:r>
              <a:rPr lang="fr-FR" sz="3600" dirty="0">
                <a:solidFill>
                  <a:srgbClr val="F9FAFD"/>
                </a:solidFill>
                <a:latin typeface="Glacial Indifference" panose="020B0604020202020204" charset="0"/>
              </a:rPr>
              <a:t> et d’</a:t>
            </a:r>
            <a:r>
              <a:rPr lang="fr-FR" sz="3600" u="sng" dirty="0">
                <a:solidFill>
                  <a:srgbClr val="F9FAFD"/>
                </a:solidFill>
                <a:latin typeface="Glacial Indifference" panose="020B0604020202020204" charset="0"/>
              </a:rPr>
              <a:t>autorité</a:t>
            </a:r>
            <a:r>
              <a:rPr lang="fr-FR" sz="3600" dirty="0">
                <a:solidFill>
                  <a:srgbClr val="F9FAFD"/>
                </a:solidFill>
                <a:latin typeface="Glacial Indifference" panose="020B0604020202020204" charset="0"/>
              </a:rPr>
              <a:t> :</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la langue doit toujours être </a:t>
            </a:r>
            <a:r>
              <a:rPr lang="fr-FR" sz="3600" u="sng" dirty="0">
                <a:solidFill>
                  <a:srgbClr val="F9FAFD"/>
                </a:solidFill>
                <a:latin typeface="Glacial Indifference" panose="020B0604020202020204" charset="0"/>
              </a:rPr>
              <a:t>soignée</a:t>
            </a:r>
            <a:r>
              <a:rPr lang="fr-FR" sz="3600" dirty="0">
                <a:solidFill>
                  <a:srgbClr val="F9FAFD"/>
                </a:solidFill>
                <a:latin typeface="Glacial Indifference" panose="020B0604020202020204" charset="0"/>
              </a:rPr>
              <a:t>, </a:t>
            </a:r>
            <a:r>
              <a:rPr lang="fr-FR" sz="3600" u="sng" dirty="0">
                <a:solidFill>
                  <a:srgbClr val="F9FAFD"/>
                </a:solidFill>
                <a:latin typeface="Glacial Indifference" panose="020B0604020202020204" charset="0"/>
              </a:rPr>
              <a:t>surveillée</a:t>
            </a:r>
            <a:r>
              <a:rPr lang="fr-FR" sz="3600" dirty="0">
                <a:solidFill>
                  <a:srgbClr val="F9FAFD"/>
                </a:solidFill>
                <a:latin typeface="Glacial Indifference" panose="020B0604020202020204" charset="0"/>
              </a:rPr>
              <a:t>, notamment par des élites visant un </a:t>
            </a:r>
            <a:r>
              <a:rPr lang="fr-FR" sz="3600" u="sng" dirty="0">
                <a:solidFill>
                  <a:srgbClr val="F9FAFD"/>
                </a:solidFill>
                <a:latin typeface="Glacial Indifference" panose="020B0604020202020204" charset="0"/>
              </a:rPr>
              <a:t>idéal de perfection</a:t>
            </a:r>
            <a:r>
              <a:rPr lang="fr-FR" sz="3600" dirty="0">
                <a:solidFill>
                  <a:srgbClr val="F9FAFD"/>
                </a:solidFill>
                <a:latin typeface="Glacial Indifference" panose="020B0604020202020204" charset="0"/>
              </a:rPr>
              <a:t> (illusoire)</a:t>
            </a:r>
          </a:p>
          <a:p>
            <a:pPr marL="571500" lvl="0" indent="-571500" algn="just">
              <a:spcBef>
                <a:spcPct val="0"/>
              </a:spcBef>
              <a:buFont typeface="Arial" panose="020B0604020202020204" pitchFamily="34" charset="0"/>
              <a:buChar char="•"/>
            </a:pPr>
            <a:r>
              <a:rPr lang="fr-FR" sz="3600" dirty="0">
                <a:solidFill>
                  <a:srgbClr val="F9FAFD"/>
                </a:solidFill>
                <a:latin typeface="Glacial Indifference" panose="020B0604020202020204" charset="0"/>
              </a:rPr>
              <a:t>la langue constitue à la fois une </a:t>
            </a:r>
            <a:r>
              <a:rPr lang="fr-FR" sz="3600" u="sng" dirty="0">
                <a:solidFill>
                  <a:srgbClr val="F9FAFD"/>
                </a:solidFill>
                <a:latin typeface="Glacial Indifference" panose="020B0604020202020204" charset="0"/>
              </a:rPr>
              <a:t>forme d’autorité</a:t>
            </a:r>
            <a:r>
              <a:rPr lang="fr-FR" sz="3600" dirty="0">
                <a:solidFill>
                  <a:srgbClr val="F9FAFD"/>
                </a:solidFill>
                <a:latin typeface="Glacial Indifference" panose="020B0604020202020204" charset="0"/>
              </a:rPr>
              <a:t>, et un </a:t>
            </a:r>
            <a:r>
              <a:rPr lang="fr-FR" sz="3600" u="sng" dirty="0">
                <a:solidFill>
                  <a:srgbClr val="F9FAFD"/>
                </a:solidFill>
                <a:latin typeface="Glacial Indifference" panose="020B0604020202020204" charset="0"/>
              </a:rPr>
              <a:t>outil de l’autorité</a:t>
            </a:r>
            <a:r>
              <a:rPr lang="fr-FR" sz="3600" dirty="0">
                <a:solidFill>
                  <a:srgbClr val="F9FAFD"/>
                </a:solidFill>
                <a:latin typeface="Glacial Indifference" panose="020B0604020202020204" charset="0"/>
              </a:rPr>
              <a:t> et du pouvoir → elle est perçue comme une institution nationale</a:t>
            </a:r>
          </a:p>
          <a:p>
            <a:pPr algn="just">
              <a:spcBef>
                <a:spcPct val="0"/>
              </a:spcBef>
            </a:pPr>
            <a:r>
              <a:rPr lang="fr-FR" sz="3600" dirty="0">
                <a:solidFill>
                  <a:srgbClr val="F9FAFD"/>
                </a:solidFill>
                <a:latin typeface="Glacial Indifference" panose="020B0604020202020204" charset="0"/>
              </a:rPr>
              <a:t>										    ↓</a:t>
            </a:r>
          </a:p>
          <a:p>
            <a:pPr lvl="0" algn="ctr">
              <a:spcBef>
                <a:spcPct val="0"/>
              </a:spcBef>
            </a:pPr>
            <a:r>
              <a:rPr lang="fr-FR" sz="3600" dirty="0">
                <a:solidFill>
                  <a:srgbClr val="F9FAFD"/>
                </a:solidFill>
                <a:latin typeface="Glacial Indifference" panose="020B0604020202020204" charset="0"/>
              </a:rPr>
              <a:t>après François I, c’est Richelieu qui devient dans ce sens une figure majeure</a:t>
            </a:r>
          </a:p>
        </p:txBody>
      </p:sp>
    </p:spTree>
    <p:extLst>
      <p:ext uri="{BB962C8B-B14F-4D97-AF65-F5344CB8AC3E}">
        <p14:creationId xmlns:p14="http://schemas.microsoft.com/office/powerpoint/2010/main" val="85621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837BF88-C8EB-BEB8-D1F9-A4D2CC25E3E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EA24B9C-2799-7F06-1B7E-F948D4A73770}"/>
              </a:ext>
            </a:extLst>
          </p:cNvPr>
          <p:cNvSpPr txBox="1"/>
          <p:nvPr/>
        </p:nvSpPr>
        <p:spPr>
          <a:xfrm>
            <a:off x="990600" y="647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C32E510-CFB4-01C8-E75D-154505ECFAA8}"/>
              </a:ext>
            </a:extLst>
          </p:cNvPr>
          <p:cNvSpPr txBox="1"/>
          <p:nvPr/>
        </p:nvSpPr>
        <p:spPr>
          <a:xfrm>
            <a:off x="1028700" y="2247900"/>
            <a:ext cx="16040100" cy="7826758"/>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Après François I avec l’Ordonnance de Villers-Cotterêts, « c’est à Richelieu que nous devons la première, principale et emblématique confusion entre autorité politique et force interne de la langue ». </a:t>
            </a:r>
            <a:endParaRPr lang="fr-FR" sz="2900" dirty="0">
              <a:solidFill>
                <a:srgbClr val="F9FAFD"/>
              </a:solidFill>
              <a:latin typeface="Glacial Indifference" panose="020B0604020202020204" charset="0"/>
            </a:endParaRPr>
          </a:p>
          <a:p>
            <a:pPr marL="0" lvl="0" indent="0" algn="r">
              <a:lnSpc>
                <a:spcPct val="110000"/>
              </a:lnSpc>
              <a:spcBef>
                <a:spcPct val="0"/>
              </a:spcBef>
              <a:spcAft>
                <a:spcPts val="600"/>
              </a:spcAft>
            </a:pPr>
            <a:r>
              <a:rPr lang="fr-FR" sz="2700" i="1" dirty="0">
                <a:solidFill>
                  <a:srgbClr val="F9FAFD"/>
                </a:solidFill>
                <a:latin typeface="Glacial Indifference" panose="020B0604020202020204" charset="0"/>
              </a:rPr>
              <a:t>Nouvelle histoire de la langue française</a:t>
            </a:r>
            <a:r>
              <a:rPr lang="fr-FR" sz="2700" dirty="0">
                <a:solidFill>
                  <a:srgbClr val="F9FAFD"/>
                </a:solidFill>
                <a:latin typeface="Glacial Indifference" panose="020B0604020202020204" charset="0"/>
              </a:rPr>
              <a:t>, p. 232.</a:t>
            </a: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600" u="sng" dirty="0">
                <a:solidFill>
                  <a:srgbClr val="F9FAFD"/>
                </a:solidFill>
                <a:latin typeface="Glacial Indifference" panose="020B0604020202020204" charset="0"/>
              </a:rPr>
              <a:t>1624</a:t>
            </a:r>
            <a:r>
              <a:rPr lang="fr-FR" sz="3600" dirty="0">
                <a:solidFill>
                  <a:srgbClr val="F9FAFD"/>
                </a:solidFill>
                <a:latin typeface="Glacial Indifference" panose="020B0604020202020204" charset="0"/>
              </a:rPr>
              <a:t> → le cardinal Richelieu est nommé par Louis XIII </a:t>
            </a:r>
            <a:r>
              <a:rPr lang="fr-FR" sz="3600" u="sng" dirty="0">
                <a:solidFill>
                  <a:srgbClr val="F9FAFD"/>
                </a:solidFill>
                <a:latin typeface="Glacial Indifference" panose="020B0604020202020204" charset="0"/>
              </a:rPr>
              <a:t>principal ministre d'État</a:t>
            </a:r>
            <a:r>
              <a:rPr lang="fr-FR" sz="3600" dirty="0">
                <a:solidFill>
                  <a:srgbClr val="F9FAFD"/>
                </a:solidFill>
                <a:latin typeface="Glacial Indifference" panose="020B0604020202020204" charset="0"/>
              </a:rPr>
              <a:t> (premier ministre de France), c’est-à-dire conseiller principal du roi</a:t>
            </a: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2400"/>
              </a:spcAft>
            </a:pPr>
            <a:r>
              <a:rPr lang="fr-FR" sz="3600" dirty="0">
                <a:solidFill>
                  <a:srgbClr val="F9FAFD"/>
                </a:solidFill>
                <a:latin typeface="Glacial Indifference" panose="020B0604020202020204" charset="0"/>
              </a:rPr>
              <a:t>« Le pouvoir royal, à travers le gouvernement de Richelieu, […] voit [dans la langue française] un des </a:t>
            </a:r>
            <a:r>
              <a:rPr lang="fr-FR" sz="3600" u="sng" dirty="0">
                <a:solidFill>
                  <a:srgbClr val="F9FAFD"/>
                </a:solidFill>
                <a:latin typeface="Glacial Indifference" panose="020B0604020202020204" charset="0"/>
              </a:rPr>
              <a:t>instruments de sa politique d’unification</a:t>
            </a:r>
            <a:r>
              <a:rPr lang="fr-FR" sz="3600" dirty="0">
                <a:solidFill>
                  <a:srgbClr val="F9FAFD"/>
                </a:solidFill>
                <a:latin typeface="Glacial Indifference" panose="020B0604020202020204" charset="0"/>
              </a:rPr>
              <a:t> du royaume à l’intérieur et de son </a:t>
            </a:r>
            <a:r>
              <a:rPr lang="fr-FR" sz="3600" u="sng" dirty="0">
                <a:solidFill>
                  <a:srgbClr val="F9FAFD"/>
                </a:solidFill>
                <a:latin typeface="Glacial Indifference" panose="020B0604020202020204" charset="0"/>
              </a:rPr>
              <a:t>rayonnement diplomatique</a:t>
            </a:r>
            <a:r>
              <a:rPr lang="fr-FR" sz="3600" dirty="0">
                <a:solidFill>
                  <a:srgbClr val="F9FAFD"/>
                </a:solidFill>
                <a:latin typeface="Glacial Indifference" panose="020B0604020202020204" charset="0"/>
              </a:rPr>
              <a:t> à l’étranger ». </a:t>
            </a:r>
            <a:endParaRPr lang="fr-FR" sz="2900" dirty="0">
              <a:solidFill>
                <a:srgbClr val="F9FAFD"/>
              </a:solidFill>
              <a:latin typeface="Glacial Indifference" panose="020B0604020202020204" charset="0"/>
            </a:endParaRPr>
          </a:p>
          <a:p>
            <a:pPr marL="0" lvl="0" indent="0" algn="r">
              <a:spcBef>
                <a:spcPct val="0"/>
              </a:spcBef>
              <a:spcAft>
                <a:spcPts val="600"/>
              </a:spcAft>
            </a:pPr>
            <a:r>
              <a:rPr lang="fr-FR" sz="2700" dirty="0">
                <a:solidFill>
                  <a:srgbClr val="F9FAFD"/>
                </a:solidFill>
                <a:latin typeface="Glacial Indifference" panose="020B0604020202020204" charset="0"/>
              </a:rPr>
              <a:t>Site de l’Académie française, </a:t>
            </a:r>
            <a:r>
              <a:rPr lang="fr-FR" sz="2700" i="1" dirty="0">
                <a:solidFill>
                  <a:srgbClr val="F9FAFD"/>
                </a:solidFill>
                <a:latin typeface="Glacial Indifference" panose="020B0604020202020204" charset="0"/>
              </a:rPr>
              <a:t>Les missions</a:t>
            </a:r>
            <a:r>
              <a:rPr lang="fr-FR" sz="27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1821237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2C58AF5-84DE-B684-216F-2A2DDD751D8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A90FBE1-F366-1AB2-CD64-06F676549FFB}"/>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1A4531E1-BC98-5C0E-CDD3-682EE82D19B2}"/>
              </a:ext>
            </a:extLst>
          </p:cNvPr>
          <p:cNvSpPr txBox="1"/>
          <p:nvPr/>
        </p:nvSpPr>
        <p:spPr>
          <a:xfrm>
            <a:off x="1028700" y="2857500"/>
            <a:ext cx="16040100" cy="6069354"/>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1635</a:t>
            </a:r>
            <a:r>
              <a:rPr lang="fr-FR" sz="3600" dirty="0">
                <a:solidFill>
                  <a:srgbClr val="F9FAFD"/>
                </a:solidFill>
                <a:latin typeface="Glacial Indifference" panose="020B0604020202020204" charset="0"/>
              </a:rPr>
              <a:t> → </a:t>
            </a:r>
            <a:r>
              <a:rPr lang="fr-FR" sz="3600" u="sng" dirty="0">
                <a:solidFill>
                  <a:srgbClr val="F9FAFD"/>
                </a:solidFill>
                <a:latin typeface="Glacial Indifference" panose="020B0604020202020204" charset="0"/>
              </a:rPr>
              <a:t>Richelieu crée l’Académie française</a:t>
            </a:r>
            <a:r>
              <a:rPr lang="fr-FR" sz="3600" dirty="0">
                <a:solidFill>
                  <a:srgbClr val="F9FAFD"/>
                </a:solidFill>
                <a:latin typeface="Glacial Indifference" panose="020B0604020202020204" charset="0"/>
              </a:rPr>
              <a:t>, une institution chargée de définir la langue française, créé dans le but de « conférer un poids officiel aux travaux des grammairiens ».</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L’Académie doit être l’emblème du statut de langue "classique" du français (au même titre que le latin et le grec)</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600" dirty="0">
                <a:solidFill>
                  <a:srgbClr val="F9FAFD"/>
                </a:solidFill>
                <a:latin typeface="Glacial Indifference" panose="020B0604020202020204" charset="0"/>
              </a:rPr>
              <a:t>le français doit « devenir "le latin des modernes", [et donc une langue] universelle et accessible à tous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084707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F2405B2-D666-ED71-2D1C-E4E330D90E2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80CF5C2-2894-0BC6-7D25-02C72518848B}"/>
              </a:ext>
            </a:extLst>
          </p:cNvPr>
          <p:cNvSpPr txBox="1"/>
          <p:nvPr/>
        </p:nvSpPr>
        <p:spPr>
          <a:xfrm>
            <a:off x="9906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20D4A4C-1772-F107-9F6B-D66DBC26947D}"/>
              </a:ext>
            </a:extLst>
          </p:cNvPr>
          <p:cNvSpPr txBox="1"/>
          <p:nvPr/>
        </p:nvSpPr>
        <p:spPr>
          <a:xfrm>
            <a:off x="1028700" y="2857500"/>
            <a:ext cx="16040100" cy="6069354"/>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Tout au long du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les membres de l’Académie – appelés académiciens – contribuent, chacun dans sa spécialité, à travers leurs ouvrages à conférer un </a:t>
            </a:r>
            <a:r>
              <a:rPr lang="fr-FR" sz="3600" u="sng" dirty="0">
                <a:solidFill>
                  <a:srgbClr val="F9FAFD"/>
                </a:solidFill>
                <a:latin typeface="Glacial Indifference" panose="020B0604020202020204" charset="0"/>
              </a:rPr>
              <a:t>grand prestige</a:t>
            </a:r>
            <a:r>
              <a:rPr lang="fr-FR" sz="3600" dirty="0">
                <a:solidFill>
                  <a:srgbClr val="F9FAFD"/>
                </a:solidFill>
                <a:latin typeface="Glacial Indifference" panose="020B0604020202020204" charset="0"/>
              </a:rPr>
              <a:t>, au niveau européen, </a:t>
            </a:r>
            <a:r>
              <a:rPr lang="fr-FR" sz="3600" u="sng" dirty="0">
                <a:solidFill>
                  <a:srgbClr val="F9FAFD"/>
                </a:solidFill>
                <a:latin typeface="Glacial Indifference" panose="020B0604020202020204" charset="0"/>
              </a:rPr>
              <a:t>à la langue française définie par Vaugelas et la jeune Compagnie</a:t>
            </a:r>
            <a:r>
              <a:rPr lang="fr-FR" sz="3600" dirty="0">
                <a:solidFill>
                  <a:srgbClr val="F9FAFD"/>
                </a:solidFill>
                <a:latin typeface="Glacial Indifference" panose="020B0604020202020204" charset="0"/>
              </a:rPr>
              <a:t> - Corneille, Boileau, La Fontaine, Racine, Bossuet.</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Les grammairiens et autres connaisseurs de la langue, académiciens ou non, dont Vaugelas, publient à cette époque plusieurs études relatives à des questions de langage.</a:t>
            </a:r>
          </a:p>
          <a:p>
            <a:pPr marL="0" lvl="0" indent="0" algn="r">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246257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1345F67-F588-D441-F030-CC60FF9147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2BFB683-60E1-81BA-5ECD-39AE5ABCAC7D}"/>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A125E2E-6E4C-919A-6004-05E969953B1E}"/>
              </a:ext>
            </a:extLst>
          </p:cNvPr>
          <p:cNvSpPr txBox="1"/>
          <p:nvPr/>
        </p:nvSpPr>
        <p:spPr>
          <a:xfrm>
            <a:off x="1028700" y="2857500"/>
            <a:ext cx="16040100" cy="6655668"/>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L’</a:t>
            </a:r>
            <a:r>
              <a:rPr lang="fr-FR" sz="3600" u="sng" dirty="0">
                <a:solidFill>
                  <a:srgbClr val="F9FAFD"/>
                </a:solidFill>
                <a:latin typeface="Glacial Indifference" panose="020B0604020202020204" charset="0"/>
              </a:rPr>
              <a:t>article 24 des Statuts</a:t>
            </a:r>
            <a:r>
              <a:rPr lang="fr-FR" sz="3600" dirty="0">
                <a:solidFill>
                  <a:srgbClr val="F9FAFD"/>
                </a:solidFill>
                <a:latin typeface="Glacial Indifference" panose="020B0604020202020204" charset="0"/>
              </a:rPr>
              <a:t>* explique que « la principale fonction de l’Académie sera de travailler, avec tout le soin et toute la diligence possibles, à </a:t>
            </a:r>
            <a:r>
              <a:rPr lang="fr-FR" sz="3600" u="sng" dirty="0">
                <a:solidFill>
                  <a:srgbClr val="F9FAFD"/>
                </a:solidFill>
                <a:latin typeface="Glacial Indifference" panose="020B0604020202020204" charset="0"/>
              </a:rPr>
              <a:t>donner des règles certaines à notre langue</a:t>
            </a:r>
            <a:r>
              <a:rPr lang="fr-FR" sz="3600" dirty="0">
                <a:solidFill>
                  <a:srgbClr val="F9FAFD"/>
                </a:solidFill>
                <a:latin typeface="Glacial Indifference" panose="020B0604020202020204" charset="0"/>
              </a:rPr>
              <a:t> et à </a:t>
            </a:r>
            <a:r>
              <a:rPr lang="fr-FR" sz="3600" u="sng" dirty="0">
                <a:solidFill>
                  <a:srgbClr val="F9FAFD"/>
                </a:solidFill>
                <a:latin typeface="Glacial Indifference" panose="020B0604020202020204" charset="0"/>
              </a:rPr>
              <a:t>la rendre pure, éloquente et capable de traiter les arts et les sciences</a:t>
            </a:r>
            <a:r>
              <a:rPr lang="fr-FR" sz="3600" dirty="0">
                <a:solidFill>
                  <a:srgbClr val="F9FAFD"/>
                </a:solidFill>
                <a:latin typeface="Glacial Indifference" panose="020B0604020202020204" charset="0"/>
              </a:rPr>
              <a:t> ».</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300" dirty="0">
                <a:solidFill>
                  <a:srgbClr val="F9FAFD"/>
                </a:solidFill>
                <a:latin typeface="Glacial Indifference" panose="020B0604020202020204" charset="0"/>
              </a:rPr>
              <a:t>*Ces statuts « décrivent l’organisation de l’Académie, les conditions de vote, de travail, les obligations des académiciens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lvl="0" indent="0" algn="just">
              <a:lnSpc>
                <a:spcPct val="110000"/>
              </a:lnSpc>
              <a:spcBef>
                <a:spcPct val="0"/>
              </a:spcBef>
              <a:spcAft>
                <a:spcPts val="3000"/>
              </a:spcAft>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statuts et les règlements de l’Académie française, rédigés en 1635 et signés par Richelieu, se composent de </a:t>
            </a:r>
            <a:r>
              <a:rPr lang="fr-FR" sz="3300" dirty="0">
                <a:solidFill>
                  <a:srgbClr val="F9FAFD"/>
                </a:solidFill>
                <a:latin typeface="Glacial Indifference" panose="020B0604020202020204" charset="0"/>
              </a:rPr>
              <a:t>cinquante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articles et constituent « 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corps de droit écrit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sur lequel l’Académie se fonde.</a:t>
            </a:r>
          </a:p>
          <a:p>
            <a:pPr marL="0" lvl="0" indent="0" algn="r">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statuts</a:t>
            </a:r>
            <a:r>
              <a:rPr lang="fr-FR" sz="2800" dirty="0">
                <a:solidFill>
                  <a:srgbClr val="F9FAFD"/>
                </a:solidFill>
                <a:latin typeface="Glacial Indifference" panose="020B0604020202020204" charset="0"/>
              </a:rPr>
              <a:t>.</a:t>
            </a:r>
            <a:endParaRPr lang="fr-FR" sz="32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08687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EBD880A-AD31-997B-0D89-1F678980266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D90E549-2E91-35E5-9CFF-89363939FAA7}"/>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1EEC092-B5A7-B120-4183-C611DF697B54}"/>
              </a:ext>
            </a:extLst>
          </p:cNvPr>
          <p:cNvSpPr txBox="1"/>
          <p:nvPr/>
        </p:nvSpPr>
        <p:spPr>
          <a:xfrm>
            <a:off x="1028700" y="2857500"/>
            <a:ext cx="16040100" cy="5318379"/>
          </a:xfrm>
          <a:prstGeom prst="rect">
            <a:avLst/>
          </a:prstGeom>
        </p:spPr>
        <p:txBody>
          <a:bodyPr wrap="square" lIns="0" tIns="0" rIns="0" bIns="0" rtlCol="0" anchor="t">
            <a:spAutoFit/>
          </a:bodyPr>
          <a:lstStyle/>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Cette fonction, cette « mission[,] doit se traduire par la </a:t>
            </a:r>
            <a:r>
              <a:rPr lang="fr-FR" sz="3600" u="sng" dirty="0">
                <a:solidFill>
                  <a:srgbClr val="F9FAFD"/>
                </a:solidFill>
                <a:latin typeface="Glacial Indifference" panose="020B0604020202020204" charset="0"/>
              </a:rPr>
              <a:t>rédaction de quatre ouvrages</a:t>
            </a:r>
            <a:r>
              <a:rPr lang="fr-FR" sz="3600" dirty="0">
                <a:solidFill>
                  <a:srgbClr val="F9FAFD"/>
                </a:solidFill>
                <a:latin typeface="Glacial Indifference" panose="020B0604020202020204" charset="0"/>
              </a:rPr>
              <a:t> : un </a:t>
            </a:r>
            <a:r>
              <a:rPr lang="fr-FR" sz="3600" u="sng" dirty="0">
                <a:solidFill>
                  <a:srgbClr val="F9FAFD"/>
                </a:solidFill>
                <a:latin typeface="Glacial Indifference" panose="020B0604020202020204" charset="0"/>
              </a:rPr>
              <a:t>dictionnaire</a:t>
            </a:r>
            <a:r>
              <a:rPr lang="fr-FR" sz="3600" dirty="0">
                <a:solidFill>
                  <a:srgbClr val="F9FAFD"/>
                </a:solidFill>
                <a:latin typeface="Glacial Indifference" panose="020B0604020202020204" charset="0"/>
              </a:rPr>
              <a:t>, une </a:t>
            </a:r>
            <a:r>
              <a:rPr lang="fr-FR" sz="3600" u="sng" dirty="0">
                <a:solidFill>
                  <a:srgbClr val="F9FAFD"/>
                </a:solidFill>
                <a:latin typeface="Glacial Indifference" panose="020B0604020202020204" charset="0"/>
              </a:rPr>
              <a:t>grammaire</a:t>
            </a:r>
            <a:r>
              <a:rPr lang="fr-FR" sz="3600" dirty="0">
                <a:solidFill>
                  <a:srgbClr val="F9FAFD"/>
                </a:solidFill>
                <a:latin typeface="Glacial Indifference" panose="020B0604020202020204" charset="0"/>
              </a:rPr>
              <a:t>, une </a:t>
            </a:r>
            <a:r>
              <a:rPr lang="fr-FR" sz="3600" u="sng" dirty="0">
                <a:solidFill>
                  <a:srgbClr val="F9FAFD"/>
                </a:solidFill>
                <a:latin typeface="Glacial Indifference" panose="020B0604020202020204" charset="0"/>
              </a:rPr>
              <a:t>rhétorique</a:t>
            </a:r>
            <a:r>
              <a:rPr lang="fr-FR" sz="3600" dirty="0">
                <a:solidFill>
                  <a:srgbClr val="F9FAFD"/>
                </a:solidFill>
                <a:latin typeface="Glacial Indifference" panose="020B0604020202020204" charset="0"/>
              </a:rPr>
              <a:t> et une </a:t>
            </a:r>
            <a:r>
              <a:rPr lang="fr-FR" sz="3600" u="sng" dirty="0">
                <a:solidFill>
                  <a:srgbClr val="F9FAFD"/>
                </a:solidFill>
                <a:latin typeface="Glacial Indifference" panose="020B0604020202020204" charset="0"/>
              </a:rPr>
              <a:t>poétique</a:t>
            </a:r>
            <a:r>
              <a:rPr lang="fr-FR" sz="3600" dirty="0">
                <a:solidFill>
                  <a:srgbClr val="F9FAFD"/>
                </a:solidFill>
                <a:latin typeface="Glacial Indifference" panose="020B0604020202020204" charset="0"/>
              </a:rPr>
              <a:t> ». </a:t>
            </a:r>
            <a:endParaRPr lang="fr-FR" sz="2900" dirty="0">
              <a:solidFill>
                <a:srgbClr val="F9FAFD"/>
              </a:solidFill>
              <a:latin typeface="Glacial Indifference" panose="020B0604020202020204" charset="0"/>
            </a:endParaRPr>
          </a:p>
          <a:p>
            <a:pPr marL="0" lvl="0" indent="0" algn="r">
              <a:lnSpc>
                <a:spcPct val="110000"/>
              </a:lnSpc>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3000"/>
              </a:spcAft>
            </a:pPr>
            <a:r>
              <a:rPr lang="fr-FR" sz="3600" dirty="0">
                <a:solidFill>
                  <a:srgbClr val="F9FAFD"/>
                </a:solidFill>
                <a:latin typeface="Glacial Indifference" panose="020B0604020202020204" charset="0"/>
              </a:rPr>
              <a:t>Néanmoins, parmi ces ouvrages, seul le </a:t>
            </a:r>
            <a:r>
              <a:rPr lang="fr-FR" sz="3600" u="sng" dirty="0">
                <a:solidFill>
                  <a:srgbClr val="F9FAFD"/>
                </a:solidFill>
                <a:latin typeface="Glacial Indifference" panose="020B0604020202020204" charset="0"/>
              </a:rPr>
              <a:t>Dictionnaire</a:t>
            </a:r>
            <a:r>
              <a:rPr lang="fr-FR" sz="3600" dirty="0">
                <a:solidFill>
                  <a:srgbClr val="F9FAFD"/>
                </a:solidFill>
                <a:latin typeface="Glacial Indifference" panose="020B0604020202020204" charset="0"/>
              </a:rPr>
              <a:t> a été réalisé par l’Académie. </a:t>
            </a:r>
          </a:p>
          <a:p>
            <a:pPr marL="0" lvl="0" indent="0" algn="just">
              <a:lnSpc>
                <a:spcPct val="110000"/>
              </a:lnSpc>
              <a:spcBef>
                <a:spcPct val="0"/>
              </a:spcBef>
            </a:pPr>
            <a:r>
              <a:rPr lang="fr-FR" sz="3600" dirty="0">
                <a:solidFill>
                  <a:srgbClr val="F9FAFD"/>
                </a:solidFill>
                <a:latin typeface="Glacial Indifference" panose="020B0604020202020204" charset="0"/>
              </a:rPr>
              <a:t>La </a:t>
            </a:r>
            <a:r>
              <a:rPr lang="fr-FR" sz="3600" i="1" u="sng" dirty="0">
                <a:solidFill>
                  <a:srgbClr val="F9FAFD"/>
                </a:solidFill>
                <a:latin typeface="Glacial Indifference" panose="020B0604020202020204" charset="0"/>
              </a:rPr>
              <a:t>Grammaire</a:t>
            </a:r>
            <a:r>
              <a:rPr lang="fr-FR" sz="3600" dirty="0">
                <a:solidFill>
                  <a:srgbClr val="F9FAFD"/>
                </a:solidFill>
                <a:latin typeface="Glacial Indifference" panose="020B0604020202020204" charset="0"/>
              </a:rPr>
              <a:t> et la </a:t>
            </a:r>
            <a:r>
              <a:rPr lang="fr-FR" sz="3600" i="1" u="sng" dirty="0">
                <a:solidFill>
                  <a:srgbClr val="F9FAFD"/>
                </a:solidFill>
                <a:latin typeface="Glacial Indifference" panose="020B0604020202020204" charset="0"/>
              </a:rPr>
              <a:t>Logique</a:t>
            </a:r>
            <a:r>
              <a:rPr lang="fr-FR" sz="3600" dirty="0">
                <a:solidFill>
                  <a:srgbClr val="F9FAFD"/>
                </a:solidFill>
                <a:latin typeface="Glacial Indifference" panose="020B0604020202020204" charset="0"/>
              </a:rPr>
              <a:t>, dites de Port-Royal, sont des œuvres de Lancelot, Arnauld et Nicole, tandis que la </a:t>
            </a:r>
            <a:r>
              <a:rPr lang="fr-FR" sz="3600" i="1" u="sng" dirty="0">
                <a:solidFill>
                  <a:srgbClr val="F9FAFD"/>
                </a:solidFill>
                <a:latin typeface="Glacial Indifference" panose="020B0604020202020204" charset="0"/>
              </a:rPr>
              <a:t>Rhétorique ou l’art de parler</a:t>
            </a:r>
            <a:r>
              <a:rPr lang="fr-FR" sz="3600" dirty="0">
                <a:solidFill>
                  <a:srgbClr val="F9FAFD"/>
                </a:solidFill>
                <a:latin typeface="Glacial Indifference" panose="020B0604020202020204" charset="0"/>
              </a:rPr>
              <a:t> a été écrite par Bernard Lamy.</a:t>
            </a:r>
            <a:endParaRPr lang="fr-FR" sz="30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79848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97994B0-5B25-3E99-6EEC-3F999DDB294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A4FF01E-E363-6811-1563-5ADD2E84F555}"/>
              </a:ext>
            </a:extLst>
          </p:cNvPr>
          <p:cNvSpPr txBox="1"/>
          <p:nvPr/>
        </p:nvSpPr>
        <p:spPr>
          <a:xfrm>
            <a:off x="9144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D238E8C-ABAF-0AEF-3DE6-C15FF6CDFC05}"/>
              </a:ext>
            </a:extLst>
          </p:cNvPr>
          <p:cNvSpPr txBox="1"/>
          <p:nvPr/>
        </p:nvSpPr>
        <p:spPr>
          <a:xfrm>
            <a:off x="990600" y="2476500"/>
            <a:ext cx="16268700" cy="6260175"/>
          </a:xfrm>
          <a:prstGeom prst="rect">
            <a:avLst/>
          </a:prstGeom>
        </p:spPr>
        <p:txBody>
          <a:bodyPr wrap="square" lIns="0" tIns="0" rIns="0" bIns="0" rtlCol="0" anchor="t">
            <a:spAutoFit/>
          </a:bodyPr>
          <a:lstStyle/>
          <a:p>
            <a:pPr marL="0" lvl="0" indent="0" algn="just">
              <a:spcBef>
                <a:spcPct val="0"/>
              </a:spcBef>
              <a:spcAft>
                <a:spcPts val="600"/>
              </a:spcAft>
            </a:pPr>
            <a:r>
              <a:rPr lang="fr-FR" sz="3700" u="sng" dirty="0">
                <a:solidFill>
                  <a:srgbClr val="F9FAFD"/>
                </a:solidFill>
                <a:latin typeface="Glacial Indifference" panose="020B0604020202020204" charset="0"/>
              </a:rPr>
              <a:t>La grammaire d’Arnauld et Lancelot</a:t>
            </a:r>
          </a:p>
          <a:p>
            <a:pPr marL="0" lvl="0" indent="0" algn="just">
              <a:spcBef>
                <a:spcPct val="0"/>
              </a:spcBef>
              <a:spcAft>
                <a:spcPts val="600"/>
              </a:spcAft>
            </a:pPr>
            <a:r>
              <a:rPr lang="fr-FR" sz="3600" dirty="0">
                <a:solidFill>
                  <a:srgbClr val="F9FAFD"/>
                </a:solidFill>
                <a:latin typeface="Glacial Indifference" panose="020B0604020202020204" charset="0"/>
              </a:rPr>
              <a:t>	 ↓</a:t>
            </a:r>
          </a:p>
          <a:p>
            <a:pPr algn="just">
              <a:lnSpc>
                <a:spcPct val="110000"/>
              </a:lnSpc>
              <a:spcBef>
                <a:spcPct val="0"/>
              </a:spcBef>
              <a:spcAft>
                <a:spcPts val="600"/>
              </a:spcAft>
            </a:pPr>
            <a:r>
              <a:rPr lang="fr-FR" sz="3600" dirty="0">
                <a:solidFill>
                  <a:srgbClr val="F9FAFD"/>
                </a:solidFill>
                <a:latin typeface="Glacial Indifference" panose="020B0604020202020204" charset="0"/>
              </a:rPr>
              <a:t>En </a:t>
            </a:r>
            <a:r>
              <a:rPr lang="fr-FR" sz="3600" u="sng" dirty="0">
                <a:solidFill>
                  <a:srgbClr val="F9FAFD"/>
                </a:solidFill>
                <a:latin typeface="Glacial Indifference" panose="020B0604020202020204" charset="0"/>
              </a:rPr>
              <a:t>1660</a:t>
            </a:r>
            <a:r>
              <a:rPr lang="fr-FR" sz="3600" dirty="0">
                <a:solidFill>
                  <a:srgbClr val="F9FAFD"/>
                </a:solidFill>
                <a:latin typeface="Glacial Indifference" panose="020B0604020202020204" charset="0"/>
              </a:rPr>
              <a:t>, les grammairiens de Port Royal, Antoine Arnauld et Claude Lancelot, jansénistes, conçoivent une </a:t>
            </a:r>
            <a:r>
              <a:rPr lang="fr-FR" sz="3600" u="sng" dirty="0">
                <a:solidFill>
                  <a:srgbClr val="F9FAFD"/>
                </a:solidFill>
                <a:latin typeface="Glacial Indifference" panose="020B0604020202020204" charset="0"/>
              </a:rPr>
              <a:t>grammaire</a:t>
            </a:r>
            <a:r>
              <a:rPr lang="fr-FR" sz="3600" dirty="0">
                <a:solidFill>
                  <a:srgbClr val="F9FAFD"/>
                </a:solidFill>
                <a:latin typeface="Glacial Indifference" panose="020B0604020202020204" charset="0"/>
              </a:rPr>
              <a:t> fondée non sur la conformité à l’usage jugé le meilleur, mais sur la </a:t>
            </a:r>
            <a:r>
              <a:rPr lang="fr-FR" sz="3600" u="sng" dirty="0">
                <a:solidFill>
                  <a:srgbClr val="F9FAFD"/>
                </a:solidFill>
                <a:latin typeface="Glacial Indifference" panose="020B0604020202020204" charset="0"/>
              </a:rPr>
              <a:t>raison</a:t>
            </a:r>
            <a:r>
              <a:rPr lang="fr-FR" sz="3600" dirty="0">
                <a:solidFill>
                  <a:srgbClr val="F9FAFD"/>
                </a:solidFill>
                <a:latin typeface="Glacial Indifference" panose="020B0604020202020204" charset="0"/>
              </a:rPr>
              <a:t>. </a:t>
            </a:r>
          </a:p>
          <a:p>
            <a:pPr marL="0" lvl="0" indent="0" algn="just">
              <a:spcBef>
                <a:spcPct val="0"/>
              </a:spcBef>
              <a:spcAft>
                <a:spcPts val="600"/>
              </a:spcAft>
            </a:pPr>
            <a:r>
              <a:rPr lang="fr-FR" sz="3600" dirty="0">
                <a:solidFill>
                  <a:srgbClr val="F9FAFD"/>
                </a:solidFill>
                <a:latin typeface="Glacial Indifference" panose="020B0604020202020204" charset="0"/>
              </a:rPr>
              <a:t> 	↓</a:t>
            </a:r>
          </a:p>
          <a:p>
            <a:pPr marL="0" lvl="0" indent="0" algn="just">
              <a:spcBef>
                <a:spcPct val="0"/>
              </a:spcBef>
              <a:spcAft>
                <a:spcPts val="1200"/>
              </a:spcAft>
            </a:pPr>
            <a:r>
              <a:rPr lang="fr-FR" sz="3600" dirty="0">
                <a:solidFill>
                  <a:srgbClr val="F9FAFD"/>
                </a:solidFill>
                <a:latin typeface="Glacial Indifference" panose="020B0604020202020204" charset="0"/>
              </a:rPr>
              <a:t>Cet ouvrage prend le nom de </a:t>
            </a:r>
            <a:r>
              <a:rPr lang="fr-FR" sz="3600" i="1" u="sng" dirty="0">
                <a:solidFill>
                  <a:srgbClr val="F9FAFD"/>
                </a:solidFill>
                <a:latin typeface="Glacial Indifference" panose="020B0604020202020204" charset="0"/>
              </a:rPr>
              <a:t>Grammaire générale et raisonnée</a:t>
            </a:r>
            <a:r>
              <a:rPr lang="fr-FR" sz="3600" dirty="0">
                <a:solidFill>
                  <a:srgbClr val="F9FAFD"/>
                </a:solidFill>
                <a:latin typeface="Glacial Indifference" panose="020B0604020202020204" charset="0"/>
              </a:rPr>
              <a:t> : </a:t>
            </a:r>
          </a:p>
          <a:p>
            <a:pPr marL="571500" lvl="0" indent="-571500" algn="just">
              <a:spcBef>
                <a:spcPct val="0"/>
              </a:spcBef>
              <a:spcAft>
                <a:spcPts val="600"/>
              </a:spcAft>
              <a:buFont typeface="Arial" panose="020B0604020202020204" pitchFamily="34" charset="0"/>
              <a:buChar char="•"/>
            </a:pPr>
            <a:r>
              <a:rPr lang="fr-FR" sz="3600" u="sng" dirty="0">
                <a:solidFill>
                  <a:srgbClr val="F9FAFD"/>
                </a:solidFill>
                <a:latin typeface="Glacial Indifference" panose="020B0604020202020204" charset="0"/>
              </a:rPr>
              <a:t>générale</a:t>
            </a:r>
            <a:r>
              <a:rPr lang="fr-FR" sz="3600" dirty="0">
                <a:solidFill>
                  <a:srgbClr val="F9FAFD"/>
                </a:solidFill>
                <a:latin typeface="Glacial Indifference" panose="020B0604020202020204" charset="0"/>
              </a:rPr>
              <a:t> parce qu'elle va s’occuper de toutes les langues ;</a:t>
            </a:r>
          </a:p>
          <a:p>
            <a:pPr marL="571500" lvl="0" indent="-571500" algn="just">
              <a:spcBef>
                <a:spcPct val="0"/>
              </a:spcBef>
              <a:spcAft>
                <a:spcPts val="600"/>
              </a:spcAft>
              <a:buFont typeface="Arial" panose="020B0604020202020204" pitchFamily="34" charset="0"/>
              <a:buChar char="•"/>
            </a:pPr>
            <a:r>
              <a:rPr lang="fr-FR" sz="3600" u="sng" dirty="0">
                <a:solidFill>
                  <a:srgbClr val="F9FAFD"/>
                </a:solidFill>
                <a:latin typeface="Glacial Indifference" panose="020B0604020202020204" charset="0"/>
              </a:rPr>
              <a:t>raisonnée</a:t>
            </a:r>
            <a:r>
              <a:rPr lang="fr-FR" sz="3600" dirty="0">
                <a:solidFill>
                  <a:srgbClr val="F9FAFD"/>
                </a:solidFill>
                <a:latin typeface="Glacial Indifference" panose="020B0604020202020204" charset="0"/>
              </a:rPr>
              <a:t> parce qu’elle explique le fonctionnement de la langue à travers la raison. </a:t>
            </a:r>
          </a:p>
        </p:txBody>
      </p:sp>
    </p:spTree>
    <p:extLst>
      <p:ext uri="{BB962C8B-B14F-4D97-AF65-F5344CB8AC3E}">
        <p14:creationId xmlns:p14="http://schemas.microsoft.com/office/powerpoint/2010/main" val="100535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rot="5400000">
            <a:off x="10553699" y="2552700"/>
            <a:ext cx="10287000" cy="5181599"/>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l="-6297" t="-144329" r="-26828" b="2"/>
            </a:stretch>
          </a:blipFill>
        </p:spPr>
        <p:txBody>
          <a:bodyPr/>
          <a:lstStyle/>
          <a:p>
            <a:endParaRPr lang="it-IT"/>
          </a:p>
        </p:txBody>
      </p:sp>
      <p:sp>
        <p:nvSpPr>
          <p:cNvPr id="3" name="TextBox 3"/>
          <p:cNvSpPr txBox="1"/>
          <p:nvPr/>
        </p:nvSpPr>
        <p:spPr>
          <a:xfrm>
            <a:off x="1028700" y="904875"/>
            <a:ext cx="9877425" cy="1359346"/>
          </a:xfrm>
          <a:prstGeom prst="rect">
            <a:avLst/>
          </a:prstGeom>
        </p:spPr>
        <p:txBody>
          <a:bodyPr lIns="0" tIns="0" rIns="0" bIns="0" rtlCol="0" anchor="t">
            <a:spAutoFit/>
          </a:bodyPr>
          <a:lstStyle/>
          <a:p>
            <a:pPr marL="0" lvl="0" indent="0" algn="l">
              <a:lnSpc>
                <a:spcPts val="1800"/>
              </a:lnSpc>
              <a:spcBef>
                <a:spcPct val="0"/>
              </a:spcBef>
            </a:pPr>
            <a:endParaRPr lang="fr-FR" dirty="0"/>
          </a:p>
          <a:p>
            <a:pPr marL="0" lvl="0" indent="0" algn="l">
              <a:lnSpc>
                <a:spcPts val="8799"/>
              </a:lnSpc>
              <a:spcBef>
                <a:spcPct val="0"/>
              </a:spcBef>
            </a:pPr>
            <a:r>
              <a:rPr lang="fr-FR" sz="8000" u="none" strike="noStrike" dirty="0">
                <a:solidFill>
                  <a:srgbClr val="FFFFFF"/>
                </a:solidFill>
                <a:latin typeface="Glacial Indifference"/>
              </a:rPr>
              <a:t>Histoire de la langue</a:t>
            </a:r>
          </a:p>
        </p:txBody>
      </p:sp>
      <p:sp>
        <p:nvSpPr>
          <p:cNvPr id="4" name="TextBox 4"/>
          <p:cNvSpPr txBox="1"/>
          <p:nvPr/>
        </p:nvSpPr>
        <p:spPr>
          <a:xfrm>
            <a:off x="1028700" y="3361055"/>
            <a:ext cx="12396788" cy="2868478"/>
          </a:xfrm>
          <a:prstGeom prst="rect">
            <a:avLst/>
          </a:prstGeom>
        </p:spPr>
        <p:txBody>
          <a:bodyPr lIns="0" tIns="0" rIns="0" bIns="0" rtlCol="0" anchor="t">
            <a:spAutoFit/>
          </a:bodyPr>
          <a:lstStyle/>
          <a:p>
            <a:pPr algn="just">
              <a:lnSpc>
                <a:spcPct val="110000"/>
              </a:lnSpc>
            </a:pPr>
            <a:r>
              <a:rPr lang="fr-FR" sz="3800" dirty="0">
                <a:solidFill>
                  <a:srgbClr val="FFFFFF"/>
                </a:solidFill>
                <a:latin typeface="Glacial Indifference"/>
              </a:rPr>
              <a:t>« Une langue qui n’évolue plus est une langue morte, vouloir figer une langue c’est vouloir la tuer ; aimer une langue […] c’est vouloir qu’elle vive ».</a:t>
            </a:r>
          </a:p>
          <a:p>
            <a:pPr algn="r">
              <a:spcAft>
                <a:spcPts val="600"/>
              </a:spcAft>
            </a:pPr>
            <a:endParaRPr lang="fr-FR" sz="2800" dirty="0">
              <a:solidFill>
                <a:srgbClr val="FFFFFF"/>
              </a:solidFill>
              <a:latin typeface="Glacial Indifference"/>
            </a:endParaRPr>
          </a:p>
          <a:p>
            <a:pPr algn="r"/>
            <a:r>
              <a:rPr lang="fr-FR" sz="2600" dirty="0">
                <a:solidFill>
                  <a:srgbClr val="FFFFFF"/>
                </a:solidFill>
                <a:latin typeface="Glacial Indifference"/>
              </a:rPr>
              <a:t>Michèle Perret, </a:t>
            </a:r>
            <a:r>
              <a:rPr lang="fr-FR" sz="2600" dirty="0">
                <a:solidFill>
                  <a:srgbClr val="FFFFFF"/>
                </a:solidFill>
                <a:latin typeface="Glacial Indifference Italics"/>
              </a:rPr>
              <a:t>Introduction à l’histoire de la langue française</a:t>
            </a:r>
            <a:r>
              <a:rPr lang="fr-FR" sz="2600" dirty="0">
                <a:solidFill>
                  <a:srgbClr val="FFFFFF"/>
                </a:solidFill>
                <a:latin typeface="Glacial Indifference"/>
              </a:rPr>
              <a:t>, p.8.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30ED2DA-BEC0-A3DC-A7F6-6C17B6D4F63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2BB26F0-AB87-F496-1E6D-1572353F49D9}"/>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5B8414C-4B3C-881D-44DC-3B38F07E7D74}"/>
              </a:ext>
            </a:extLst>
          </p:cNvPr>
          <p:cNvSpPr txBox="1"/>
          <p:nvPr/>
        </p:nvSpPr>
        <p:spPr>
          <a:xfrm>
            <a:off x="1028700" y="2628900"/>
            <a:ext cx="16268700" cy="5835444"/>
          </a:xfrm>
          <a:prstGeom prst="rect">
            <a:avLst/>
          </a:prstGeom>
        </p:spPr>
        <p:txBody>
          <a:bodyPr wrap="square" lIns="0" tIns="0" rIns="0" bIns="0" rtlCol="0" anchor="t">
            <a:spAutoFit/>
          </a:bodyPr>
          <a:lstStyle/>
          <a:p>
            <a:pPr marL="0" lvl="0" indent="0" algn="just">
              <a:spcBef>
                <a:spcPct val="0"/>
              </a:spcBef>
            </a:pPr>
            <a:r>
              <a:rPr lang="fr-FR" sz="3700" u="sng" dirty="0">
                <a:solidFill>
                  <a:srgbClr val="F9FAFD"/>
                </a:solidFill>
                <a:latin typeface="Glacial Indifference" panose="020B0604020202020204" charset="0"/>
              </a:rPr>
              <a:t>Le dictionnaire</a:t>
            </a:r>
          </a:p>
          <a:p>
            <a:pPr marL="0" lvl="0" indent="0" algn="just">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La première édition de ce Dictionnaire est parue en </a:t>
            </a:r>
            <a:r>
              <a:rPr lang="fr-FR" sz="3600" u="sng" dirty="0">
                <a:solidFill>
                  <a:srgbClr val="F9FAFD"/>
                </a:solidFill>
                <a:latin typeface="Glacial Indifference" panose="020B0604020202020204" charset="0"/>
              </a:rPr>
              <a:t>1694</a:t>
            </a:r>
            <a:r>
              <a:rPr lang="fr-FR" sz="3600" dirty="0">
                <a:solidFill>
                  <a:srgbClr val="F9FAFD"/>
                </a:solidFill>
                <a:latin typeface="Glacial Indifference" panose="020B0604020202020204" charset="0"/>
              </a:rPr>
              <a:t>, sous le titre de </a:t>
            </a:r>
            <a:r>
              <a:rPr lang="fr-FR" sz="3600" i="1" u="sng" dirty="0">
                <a:solidFill>
                  <a:srgbClr val="F9FAFD"/>
                </a:solidFill>
                <a:latin typeface="Glacial Indifference" panose="020B0604020202020204" charset="0"/>
              </a:rPr>
              <a:t>Dictionnaire de l'Académie françoise</a:t>
            </a:r>
            <a:r>
              <a:rPr lang="fr-FR" sz="3600" dirty="0">
                <a:solidFill>
                  <a:srgbClr val="F9FAFD"/>
                </a:solidFill>
                <a:latin typeface="Glacial Indifference" panose="020B0604020202020204" charset="0"/>
              </a:rPr>
              <a:t>, après des travaux très longs et lents.</a:t>
            </a:r>
            <a:endParaRPr lang="fr-FR" sz="3600" u="sng"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Ce premier dictionnaire « répond à la mission fixée à l’Académie et témoigne d’un </a:t>
            </a:r>
            <a:r>
              <a:rPr lang="fr-FR" sz="3600" u="sng" dirty="0">
                <a:solidFill>
                  <a:srgbClr val="F9FAFD"/>
                </a:solidFill>
                <a:latin typeface="Glacial Indifference" panose="020B0604020202020204" charset="0"/>
              </a:rPr>
              <a:t>souci de compromis</a:t>
            </a:r>
            <a:r>
              <a:rPr lang="fr-FR" sz="3600" dirty="0">
                <a:solidFill>
                  <a:srgbClr val="F9FAFD"/>
                </a:solidFill>
                <a:latin typeface="Glacial Indifference" panose="020B0604020202020204" charset="0"/>
              </a:rPr>
              <a:t> entre l’</a:t>
            </a:r>
            <a:r>
              <a:rPr lang="fr-FR" sz="3600" i="1" dirty="0">
                <a:solidFill>
                  <a:srgbClr val="F9FAFD"/>
                </a:solidFill>
                <a:latin typeface="Glacial Indifference" panose="020B0604020202020204" charset="0"/>
              </a:rPr>
              <a:t>ancienne orthographe</a:t>
            </a:r>
            <a:r>
              <a:rPr lang="fr-FR" sz="3600" dirty="0">
                <a:solidFill>
                  <a:srgbClr val="F9FAFD"/>
                </a:solidFill>
                <a:latin typeface="Glacial Indifference" panose="020B0604020202020204" charset="0"/>
              </a:rPr>
              <a:t>, influencée par l’étymologie, et une orthographe fondée sur la parole et la prononciation, que prônent les réformateurs du temps »</a:t>
            </a:r>
            <a:r>
              <a:rPr lang="fr-FR" sz="3000" dirty="0">
                <a:solidFill>
                  <a:srgbClr val="F9FAFD"/>
                </a:solidFill>
                <a:latin typeface="Glacial Indifference" panose="020B0604020202020204" charset="0"/>
              </a:rPr>
              <a:t>.</a:t>
            </a:r>
            <a:endPar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lvl="0" indent="0" algn="r">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853108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6076540-D9A7-254F-1628-A2630CACBDD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F1DFE28-F96E-FDC2-55C6-1B2340557955}"/>
              </a:ext>
            </a:extLst>
          </p:cNvPr>
          <p:cNvSpPr txBox="1"/>
          <p:nvPr/>
        </p:nvSpPr>
        <p:spPr>
          <a:xfrm>
            <a:off x="990600" y="509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A0D2E53D-007A-FFF2-B000-BA9136CD86E3}"/>
              </a:ext>
            </a:extLst>
          </p:cNvPr>
          <p:cNvSpPr txBox="1"/>
          <p:nvPr/>
        </p:nvSpPr>
        <p:spPr>
          <a:xfrm>
            <a:off x="1028700" y="2019300"/>
            <a:ext cx="16116300" cy="7885236"/>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Cette première édition du dictionnaire ne se limite pas à enregistrer en ordre alphabétique des mots avec leurs définitions. </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algn="just">
              <a:lnSpc>
                <a:spcPct val="110000"/>
              </a:lnSpc>
              <a:spcBef>
                <a:spcPct val="0"/>
              </a:spcBef>
            </a:pPr>
            <a:r>
              <a:rPr lang="fr-FR" sz="3600" dirty="0">
                <a:solidFill>
                  <a:srgbClr val="F9FAFD"/>
                </a:solidFill>
                <a:latin typeface="Glacial Indifference" panose="020B0604020202020204" charset="0"/>
              </a:rPr>
              <a:t>Un </a:t>
            </a:r>
            <a:r>
              <a:rPr lang="fr-FR" sz="3600" u="sng" dirty="0">
                <a:solidFill>
                  <a:srgbClr val="F9FAFD"/>
                </a:solidFill>
                <a:latin typeface="Glacial Indifference" panose="020B0604020202020204" charset="0"/>
              </a:rPr>
              <a:t>travail de sélection</a:t>
            </a:r>
            <a:r>
              <a:rPr lang="fr-FR" sz="3600" dirty="0">
                <a:solidFill>
                  <a:srgbClr val="F9FAFD"/>
                </a:solidFill>
                <a:latin typeface="Glacial Indifference" panose="020B0604020202020204" charset="0"/>
              </a:rPr>
              <a:t> est fait, puisque « les </a:t>
            </a:r>
            <a:r>
              <a:rPr lang="fr-FR" sz="3600" u="sng" dirty="0">
                <a:solidFill>
                  <a:srgbClr val="F9FAFD"/>
                </a:solidFill>
                <a:latin typeface="Glacial Indifference" panose="020B0604020202020204" charset="0"/>
              </a:rPr>
              <a:t>mots d’usage propres à figurer dans la conversation, dans les discours, dans les écrits</a:t>
            </a:r>
            <a:r>
              <a:rPr lang="fr-FR" sz="3600" dirty="0">
                <a:solidFill>
                  <a:srgbClr val="F9FAFD"/>
                </a:solidFill>
                <a:latin typeface="Glacial Indifference" panose="020B0604020202020204" charset="0"/>
              </a:rPr>
              <a:t> […] à la portée de tous » sont choisis. En même temps, en revanche, « les vieux mots, ceux relevant d’un domaine particulier, les mots offensants, trop populaires ou régionaux, en sont généralement exclus ».</a:t>
            </a:r>
            <a:endParaRPr lang="fr-FR" sz="3000" dirty="0">
              <a:solidFill>
                <a:srgbClr val="F9FAFD"/>
              </a:solidFill>
              <a:latin typeface="Glacial Indifference" panose="020B0604020202020204" charset="0"/>
            </a:endParaRPr>
          </a:p>
          <a:p>
            <a:pPr algn="r">
              <a:lnSpc>
                <a:spcPct val="110000"/>
              </a:lnSpc>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De plus, les académiciens ont choisi d’exclure « toute citation littéraire, au profit d’exemples et locutions pris dans l’usage courant de leur langue ».</a:t>
            </a:r>
            <a:endParaRPr lang="fr-FR" sz="3000" dirty="0">
              <a:solidFill>
                <a:srgbClr val="F9FAFD"/>
              </a:solidFill>
              <a:latin typeface="Glacial Indifference" panose="020B0604020202020204" charset="0"/>
            </a:endParaRPr>
          </a:p>
          <a:p>
            <a:pPr marL="0" lvl="0" indent="0" algn="r">
              <a:lnSpc>
                <a:spcPct val="110000"/>
              </a:lnSpc>
              <a:spcBef>
                <a:spcPct val="0"/>
              </a:spcBef>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246.</a:t>
            </a:r>
          </a:p>
        </p:txBody>
      </p:sp>
    </p:spTree>
    <p:extLst>
      <p:ext uri="{BB962C8B-B14F-4D97-AF65-F5344CB8AC3E}">
        <p14:creationId xmlns:p14="http://schemas.microsoft.com/office/powerpoint/2010/main" val="3129650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DC35891-A345-BC64-5EE4-C78962A311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96069D-8322-C4E0-F970-AEE19E3FD0FB}"/>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EEF7B6FB-4C97-F8C3-BF00-9BE930F26181}"/>
              </a:ext>
            </a:extLst>
          </p:cNvPr>
          <p:cNvSpPr txBox="1"/>
          <p:nvPr/>
        </p:nvSpPr>
        <p:spPr>
          <a:xfrm>
            <a:off x="1028700" y="2857500"/>
            <a:ext cx="16116300" cy="2883866"/>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 Avec ses défauts et ses qualités, </a:t>
            </a:r>
            <a:r>
              <a:rPr lang="fr-FR" sz="3600" u="sng" dirty="0">
                <a:solidFill>
                  <a:srgbClr val="F9FAFD"/>
                </a:solidFill>
                <a:latin typeface="Glacial Indifference" panose="020B0604020202020204" charset="0"/>
              </a:rPr>
              <a:t>le </a:t>
            </a:r>
            <a:r>
              <a:rPr lang="fr-FR" sz="3600" i="1" u="sng" dirty="0">
                <a:solidFill>
                  <a:srgbClr val="F9FAFD"/>
                </a:solidFill>
                <a:latin typeface="Glacial Indifference" panose="020B0604020202020204" charset="0"/>
              </a:rPr>
              <a:t>Dictionnaire</a:t>
            </a:r>
            <a:r>
              <a:rPr lang="fr-FR" sz="3600" u="sng" dirty="0">
                <a:solidFill>
                  <a:srgbClr val="F9FAFD"/>
                </a:solidFill>
                <a:latin typeface="Glacial Indifference" panose="020B0604020202020204" charset="0"/>
              </a:rPr>
              <a:t> impose avec toute la force de l’institution un pouvoir de décision</a:t>
            </a:r>
            <a:r>
              <a:rPr lang="fr-FR" sz="3600" dirty="0">
                <a:solidFill>
                  <a:srgbClr val="F9FAFD"/>
                </a:solidFill>
                <a:latin typeface="Glacial Indifference" panose="020B0604020202020204" charset="0"/>
              </a:rPr>
              <a:t> du bien et du mal s’exerçant sur la langue, le </a:t>
            </a:r>
            <a:r>
              <a:rPr lang="fr-FR" sz="3600" u="sng" dirty="0">
                <a:solidFill>
                  <a:srgbClr val="F9FAFD"/>
                </a:solidFill>
                <a:latin typeface="Glacial Indifference" panose="020B0604020202020204" charset="0"/>
              </a:rPr>
              <a:t>principe d’autorité</a:t>
            </a:r>
            <a:r>
              <a:rPr lang="fr-FR" sz="3600" dirty="0">
                <a:solidFill>
                  <a:srgbClr val="F9FAFD"/>
                </a:solidFill>
                <a:latin typeface="Glacial Indifference" panose="020B0604020202020204" charset="0"/>
              </a:rPr>
              <a:t> restant aussi fort, quelle que soit la famille politique ou sociale qui s’y glisse ».</a:t>
            </a:r>
          </a:p>
          <a:p>
            <a:pPr marL="0" lvl="0" indent="0" algn="r">
              <a:spcBef>
                <a:spcPct val="0"/>
              </a:spcBef>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249.</a:t>
            </a:r>
          </a:p>
        </p:txBody>
      </p:sp>
    </p:spTree>
    <p:extLst>
      <p:ext uri="{BB962C8B-B14F-4D97-AF65-F5344CB8AC3E}">
        <p14:creationId xmlns:p14="http://schemas.microsoft.com/office/powerpoint/2010/main" val="942497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CE065B2-51D0-1593-741A-93BB20664E8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2693BB9-78C2-88DC-AB29-5A677725C89A}"/>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D84C20FA-5268-1E4A-6E2B-8863E45EF6B5}"/>
              </a:ext>
            </a:extLst>
          </p:cNvPr>
          <p:cNvSpPr txBox="1"/>
          <p:nvPr/>
        </p:nvSpPr>
        <p:spPr>
          <a:xfrm>
            <a:off x="1028700" y="2781300"/>
            <a:ext cx="16116300" cy="5452711"/>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1647</a:t>
            </a:r>
            <a:r>
              <a:rPr lang="fr-FR" sz="3600" dirty="0">
                <a:solidFill>
                  <a:srgbClr val="F9FAFD"/>
                </a:solidFill>
                <a:latin typeface="Glacial Indifference" panose="020B0604020202020204" charset="0"/>
              </a:rPr>
              <a:t> → l’œuvre </a:t>
            </a:r>
            <a:r>
              <a:rPr lang="fr-FR" sz="3600" i="1"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Remarques sur la langue française</a:t>
            </a:r>
            <a:r>
              <a:rPr lang="fr-FR" sz="3600" i="1" dirty="0">
                <a:solidFill>
                  <a:srgbClr val="F9FAFD"/>
                </a:solidFill>
                <a:latin typeface="Glacial Indifference" panose="020B0604020202020204" charset="0"/>
              </a:rPr>
              <a:t>. Utiles à ceux qui veulent bien parler et bien écrire</a:t>
            </a:r>
            <a:r>
              <a:rPr lang="fr-FR" sz="3600" dirty="0">
                <a:solidFill>
                  <a:srgbClr val="F9FAFD"/>
                </a:solidFill>
                <a:latin typeface="Glacial Indifference" panose="020B0604020202020204" charset="0"/>
              </a:rPr>
              <a:t>,</a:t>
            </a:r>
            <a:r>
              <a:rPr lang="fr-FR" sz="3600" i="1"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de Vaugelas, est parue.</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Longue suite d'observations sur la langue, concernant : la prononciation, la morphologie, la syntaxe, l’orthographe, la sémantique, le genre des noms, l’ordre des éléments dans la phrase, etc.</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Pour chaque point abordé, Vaugelas </a:t>
            </a:r>
            <a:r>
              <a:rPr lang="fr-FR" sz="3600" u="sng" dirty="0">
                <a:solidFill>
                  <a:srgbClr val="F9FAFD"/>
                </a:solidFill>
                <a:latin typeface="Glacial Indifference" panose="020B0604020202020204" charset="0"/>
              </a:rPr>
              <a:t>définit non pas des règles, mais le « bon usage » qu'il recherche en simple témoin</a:t>
            </a:r>
            <a:r>
              <a:rPr lang="fr-FR" sz="36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947096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1FA0476-6829-AB91-0413-9D86F15C058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E6DB42A-630E-BE46-D5D1-BFEEC5A6ED21}"/>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96C082BE-E97B-26D6-48E8-242F19F4716D}"/>
              </a:ext>
            </a:extLst>
          </p:cNvPr>
          <p:cNvSpPr txBox="1"/>
          <p:nvPr/>
        </p:nvSpPr>
        <p:spPr>
          <a:xfrm>
            <a:off x="1028700" y="2431122"/>
            <a:ext cx="16116300" cy="7055778"/>
          </a:xfrm>
          <a:prstGeom prst="rect">
            <a:avLst/>
          </a:prstGeom>
        </p:spPr>
        <p:txBody>
          <a:bodyPr wrap="square" lIns="0" tIns="0" rIns="0" bIns="0" rtlCol="0" anchor="t">
            <a:spAutoFit/>
          </a:bodyPr>
          <a:lstStyle/>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Voicy donc </a:t>
            </a:r>
            <a:r>
              <a:rPr lang="fr-FR" sz="3500" u="sng" dirty="0">
                <a:solidFill>
                  <a:srgbClr val="F9FAFD"/>
                </a:solidFill>
                <a:latin typeface="Glacial Indifference" panose="020B0604020202020204" charset="0"/>
              </a:rPr>
              <a:t>comme se définit le bon Usage</a:t>
            </a:r>
            <a:r>
              <a:rPr lang="fr-FR" sz="3500" dirty="0">
                <a:solidFill>
                  <a:srgbClr val="F9FAFD"/>
                </a:solidFill>
                <a:latin typeface="Glacial Indifference" panose="020B0604020202020204" charset="0"/>
              </a:rPr>
              <a:t> … c’est la façon de parler de la plus saine partie de la Cour, conformément à la façon d’escrire de la plus saine partie des Autheurs du temps. Quand je dis la Cour, j’y comprens les femmes comme les hommes, et plusieurs personnes de la ville ou le Prince réside, qui par la communication qu’elles ont avec les gens de la Cour participent à sa politesse ».</a:t>
            </a:r>
          </a:p>
          <a:p>
            <a:pPr marL="0" lvl="0" indent="0" algn="r">
              <a:spcBef>
                <a:spcPct val="0"/>
              </a:spcBef>
            </a:pPr>
            <a:r>
              <a:rPr lang="fr-FR" sz="2800" dirty="0">
                <a:solidFill>
                  <a:srgbClr val="F9FAFD"/>
                </a:solidFill>
                <a:latin typeface="Glacial Indifference" panose="020B0604020202020204" charset="0"/>
              </a:rPr>
              <a:t>Vaugelas, </a:t>
            </a:r>
            <a:r>
              <a:rPr lang="fr-FR" sz="2800" i="1" dirty="0">
                <a:solidFill>
                  <a:srgbClr val="F9FAFD"/>
                </a:solidFill>
                <a:latin typeface="Glacial Indifference" panose="020B0604020202020204" charset="0"/>
              </a:rPr>
              <a:t>Remarques sur la langue française</a:t>
            </a:r>
            <a:r>
              <a:rPr lang="fr-FR" sz="2800" dirty="0">
                <a:solidFill>
                  <a:srgbClr val="F9FAFD"/>
                </a:solidFill>
                <a:latin typeface="Glacial Indifference" panose="020B0604020202020204" charset="0"/>
              </a:rPr>
              <a:t>.</a:t>
            </a:r>
          </a:p>
          <a:p>
            <a:pPr marL="0" lvl="0" indent="0" algn="just">
              <a:spcBef>
                <a:spcPct val="0"/>
              </a:spcBef>
              <a:spcAft>
                <a:spcPts val="1200"/>
              </a:spcAft>
            </a:pPr>
            <a:r>
              <a:rPr lang="fr-FR" sz="36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a:t>
            </a:r>
          </a:p>
          <a:p>
            <a:pPr marL="0" lvl="0" indent="0" algn="just">
              <a:lnSpc>
                <a:spcPct val="110000"/>
              </a:lnSpc>
              <a:spcBef>
                <a:spcPct val="0"/>
              </a:spcBef>
            </a:pPr>
            <a:r>
              <a:rPr lang="fr-FR" sz="3500" dirty="0">
                <a:solidFill>
                  <a:srgbClr val="F9FAFD"/>
                </a:solidFill>
                <a:latin typeface="Glacial Indifference" panose="020B0604020202020204" charset="0"/>
              </a:rPr>
              <a:t>Vaugelas « ne fait que définir un ensemble sociolinguistique réel, le seul qui fût à l’époque accessible à l’analyse. […] L’auteur des </a:t>
            </a:r>
            <a:r>
              <a:rPr lang="fr-FR" sz="3500" i="1" dirty="0">
                <a:solidFill>
                  <a:srgbClr val="F9FAFD"/>
                </a:solidFill>
                <a:latin typeface="Glacial Indifference" panose="020B0604020202020204" charset="0"/>
              </a:rPr>
              <a:t>Remarques</a:t>
            </a:r>
            <a:r>
              <a:rPr lang="fr-FR" sz="3500" dirty="0">
                <a:solidFill>
                  <a:srgbClr val="F9FAFD"/>
                </a:solidFill>
                <a:latin typeface="Glacial Indifference" panose="020B0604020202020204" charset="0"/>
              </a:rPr>
              <a:t> n’a </a:t>
            </a:r>
            <a:r>
              <a:rPr lang="fr-FR" sz="3500" u="sng" dirty="0">
                <a:solidFill>
                  <a:srgbClr val="F9FAFD"/>
                </a:solidFill>
                <a:latin typeface="Glacial Indifference" panose="020B0604020202020204" charset="0"/>
              </a:rPr>
              <a:t>jamais prétendu fixer et immobiliser un usage</a:t>
            </a:r>
            <a:r>
              <a:rPr lang="fr-FR" sz="3500" dirty="0">
                <a:solidFill>
                  <a:srgbClr val="F9FAFD"/>
                </a:solidFill>
                <a:latin typeface="Glacial Indifference" panose="020B0604020202020204" charset="0"/>
              </a:rPr>
              <a:t>, dont il savait et il disait qu’il ne serait plus le même trente ans plus tard ».</a:t>
            </a:r>
          </a:p>
          <a:p>
            <a:pPr marL="0" lvl="0" indent="0" algn="r">
              <a:spcBef>
                <a:spcPct val="0"/>
              </a:spcBef>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237.</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615231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63916B7-1663-3FEB-54E2-2EE4A352B9C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B0181F0-7645-96D2-58BA-C7611FDAB70B}"/>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3CD13F5C-148E-C865-DE82-26B89E43200C}"/>
              </a:ext>
            </a:extLst>
          </p:cNvPr>
          <p:cNvSpPr txBox="1"/>
          <p:nvPr/>
        </p:nvSpPr>
        <p:spPr>
          <a:xfrm>
            <a:off x="1028700" y="2857500"/>
            <a:ext cx="16116300" cy="3619452"/>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Alors que le siècle précédent semblait admettre une multiplicité de variantes formelles équivalentes, au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on a tendance à considérer </a:t>
            </a:r>
            <a:r>
              <a:rPr lang="fr-FR" sz="3600" u="sng" dirty="0">
                <a:solidFill>
                  <a:srgbClr val="F9FAFD"/>
                </a:solidFill>
                <a:latin typeface="Glacial Indifference" panose="020B0604020202020204" charset="0"/>
              </a:rPr>
              <a:t>une seule forme comme correcte</a:t>
            </a:r>
            <a:r>
              <a:rPr lang="fr-FR" sz="3600" dirty="0">
                <a:solidFill>
                  <a:srgbClr val="F9FAFD"/>
                </a:solidFill>
                <a:latin typeface="Glacial Indifference" panose="020B0604020202020204" charset="0"/>
              </a:rPr>
              <a:t>, sur le plan formel comme sur le plan sémantique. </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Les grammairiens, qui ne sont pas toujours d'accord entre eux, s'efforcent dans une </a:t>
            </a:r>
            <a:r>
              <a:rPr lang="fr-FR" sz="3600" u="sng" dirty="0">
                <a:solidFill>
                  <a:srgbClr val="F9FAFD"/>
                </a:solidFill>
                <a:latin typeface="Glacial Indifference" panose="020B0604020202020204" charset="0"/>
              </a:rPr>
              <a:t>intention unificatrice de définir ce qu'est le bon usage</a:t>
            </a:r>
            <a:r>
              <a:rPr lang="fr-FR" sz="36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10351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701D14B-DE95-DFD9-AAA1-C11E764A556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456DFC1-0090-38DE-59D6-FC3D493E5B0C}"/>
              </a:ext>
            </a:extLst>
          </p:cNvPr>
          <p:cNvSpPr txBox="1"/>
          <p:nvPr/>
        </p:nvSpPr>
        <p:spPr>
          <a:xfrm>
            <a:off x="9525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et l’actualité</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91F5CAC1-E41E-98B3-6E00-8EC704DA869A}"/>
              </a:ext>
            </a:extLst>
          </p:cNvPr>
          <p:cNvSpPr txBox="1"/>
          <p:nvPr/>
        </p:nvSpPr>
        <p:spPr>
          <a:xfrm>
            <a:off x="1028700" y="2565648"/>
            <a:ext cx="16116300" cy="6540252"/>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Le concept de bon usage survit encore aujourd’hui</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Une </a:t>
            </a:r>
            <a:r>
              <a:rPr lang="fr-FR" sz="3600" u="sng" dirty="0">
                <a:solidFill>
                  <a:srgbClr val="F9FAFD"/>
                </a:solidFill>
                <a:latin typeface="Glacial Indifference" panose="020B0604020202020204" charset="0"/>
              </a:rPr>
              <a:t>grammaire descriptive et prescriptive</a:t>
            </a:r>
            <a:r>
              <a:rPr lang="fr-FR" sz="3600" dirty="0">
                <a:solidFill>
                  <a:srgbClr val="F9FAFD"/>
                </a:solidFill>
                <a:latin typeface="Glacial Indifference" panose="020B0604020202020204" charset="0"/>
              </a:rPr>
              <a:t> du français existe, appelée </a:t>
            </a:r>
            <a:r>
              <a:rPr lang="fr-FR" sz="3600" i="1"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Le Bon Usage</a:t>
            </a:r>
            <a:r>
              <a:rPr lang="fr-FR" sz="3600" dirty="0">
                <a:solidFill>
                  <a:srgbClr val="F9FAFD"/>
                </a:solidFill>
                <a:latin typeface="Glacial Indifference" panose="020B0604020202020204" charset="0"/>
              </a:rPr>
              <a:t> ou </a:t>
            </a:r>
            <a:r>
              <a:rPr lang="fr-FR" sz="3600" i="1"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La Grevisse</a:t>
            </a:r>
            <a:r>
              <a:rPr lang="fr-FR" sz="3600" dirty="0">
                <a:solidFill>
                  <a:srgbClr val="F9FAFD"/>
                </a:solidFill>
                <a:latin typeface="Glacial Indifference" panose="020B0604020202020204" charset="0"/>
              </a:rPr>
              <a:t>. Sa première édition date de 1936, la seizième édition (dernière sortie) a été parue en 2016.</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 La grammaire de référence, qui suit l'évolution de la langue et propose des réponses nuancées aux questions que l'on peut se poser en français.</a:t>
            </a:r>
          </a:p>
          <a:p>
            <a:pPr marL="0" lvl="0" indent="0" algn="just">
              <a:lnSpc>
                <a:spcPct val="110000"/>
              </a:lnSpc>
              <a:spcBef>
                <a:spcPct val="0"/>
              </a:spcBef>
            </a:pPr>
            <a:r>
              <a:rPr lang="fr-FR" sz="3600" i="1" dirty="0">
                <a:solidFill>
                  <a:srgbClr val="F9FAFD"/>
                </a:solidFill>
                <a:latin typeface="Glacial Indifference" panose="020B0604020202020204" charset="0"/>
              </a:rPr>
              <a:t>Le Bon Usage</a:t>
            </a:r>
            <a:r>
              <a:rPr lang="fr-FR" sz="3600" dirty="0">
                <a:solidFill>
                  <a:srgbClr val="F9FAFD"/>
                </a:solidFill>
                <a:latin typeface="Glacial Indifference" panose="020B0604020202020204" charset="0"/>
              </a:rPr>
              <a:t>, c’est la grammaire de l’usage à travers l’observation constante d’un français vivant ». </a:t>
            </a:r>
          </a:p>
          <a:p>
            <a:pPr marL="0" lvl="0" indent="0" algn="r">
              <a:spcBef>
                <a:spcPct val="0"/>
              </a:spcBef>
            </a:pPr>
            <a:r>
              <a:rPr lang="fr-FR" sz="2800" dirty="0">
                <a:solidFill>
                  <a:srgbClr val="F9FAFD"/>
                </a:solidFill>
                <a:latin typeface="Glacial Indifference" panose="020B0604020202020204" charset="0"/>
              </a:rPr>
              <a:t>Site internet de </a:t>
            </a:r>
            <a:r>
              <a:rPr lang="fr-FR" sz="2800" i="1" dirty="0">
                <a:solidFill>
                  <a:srgbClr val="F9FAFD"/>
                </a:solidFill>
                <a:latin typeface="Glacial Indifference" panose="020B0604020202020204" charset="0"/>
              </a:rPr>
              <a:t>Grevisse</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656823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92DADE3-3A8E-8C5F-2ED3-2F7A0BB264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20EEB2A-A5F4-42A1-F287-79817E1E4260}"/>
              </a:ext>
            </a:extLst>
          </p:cNvPr>
          <p:cNvSpPr txBox="1"/>
          <p:nvPr/>
        </p:nvSpPr>
        <p:spPr>
          <a:xfrm>
            <a:off x="304800" y="2049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et l’actualité</a:t>
            </a:r>
            <a:endParaRPr lang="fr-FR" sz="4800" dirty="0">
              <a:solidFill>
                <a:srgbClr val="F9FAFD"/>
              </a:solidFill>
              <a:latin typeface="Glacial Indifference" panose="020B0604020202020204" charset="0"/>
            </a:endParaRPr>
          </a:p>
        </p:txBody>
      </p:sp>
      <p:pic>
        <p:nvPicPr>
          <p:cNvPr id="5" name="Immagine 4">
            <a:extLst>
              <a:ext uri="{FF2B5EF4-FFF2-40B4-BE49-F238E27FC236}">
                <a16:creationId xmlns:a16="http://schemas.microsoft.com/office/drawing/2014/main" id="{5828FB5B-422C-2911-7625-2166080E0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485899"/>
            <a:ext cx="6019800" cy="8453519"/>
          </a:xfrm>
          <a:prstGeom prst="rect">
            <a:avLst/>
          </a:prstGeom>
        </p:spPr>
      </p:pic>
    </p:spTree>
    <p:extLst>
      <p:ext uri="{BB962C8B-B14F-4D97-AF65-F5344CB8AC3E}">
        <p14:creationId xmlns:p14="http://schemas.microsoft.com/office/powerpoint/2010/main" val="2626263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07AD0CC-A10F-93CD-2715-E6BCFF4AEBD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97E6AEE-EA59-0ADE-43E8-ED90E4538586}"/>
              </a:ext>
            </a:extLst>
          </p:cNvPr>
          <p:cNvSpPr txBox="1"/>
          <p:nvPr/>
        </p:nvSpPr>
        <p:spPr>
          <a:xfrm>
            <a:off x="990600" y="890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3E9688B3-0469-D29B-15C3-F9968CD4480B}"/>
              </a:ext>
            </a:extLst>
          </p:cNvPr>
          <p:cNvSpPr txBox="1"/>
          <p:nvPr/>
        </p:nvSpPr>
        <p:spPr>
          <a:xfrm>
            <a:off x="1028700" y="2400300"/>
            <a:ext cx="16040100" cy="6666440"/>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L'Académie française a joué un rôle majeur aussi dans l’adoption, pour toute la France, du </a:t>
            </a:r>
            <a:r>
              <a:rPr lang="fr-FR" sz="3600" u="sng" dirty="0">
                <a:solidFill>
                  <a:srgbClr val="F9FAFD"/>
                </a:solidFill>
                <a:latin typeface="Glacial Indifference" panose="020B0604020202020204" charset="0"/>
              </a:rPr>
              <a:t>système de numération vicésimal</a:t>
            </a:r>
            <a:r>
              <a:rPr lang="fr-FR" sz="3600" dirty="0">
                <a:solidFill>
                  <a:srgbClr val="F9FAFD"/>
                </a:solidFill>
                <a:latin typeface="Glacial Indifference" panose="020B0604020202020204" charset="0"/>
              </a:rPr>
              <a:t>* </a:t>
            </a:r>
            <a:r>
              <a:rPr lang="fr-FR" sz="3400" dirty="0">
                <a:solidFill>
                  <a:srgbClr val="F9FAFD"/>
                </a:solidFill>
                <a:latin typeface="Glacial Indifference" panose="020B0604020202020204" charset="0"/>
              </a:rPr>
              <a:t>(</a:t>
            </a:r>
            <a:r>
              <a:rPr lang="fr-FR" sz="3400" i="1" dirty="0">
                <a:solidFill>
                  <a:srgbClr val="F9FAFD"/>
                </a:solidFill>
                <a:latin typeface="Glacial Indifference" panose="020B0604020202020204" charset="0"/>
              </a:rPr>
              <a:t>soixante-dix</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quatre-vingts</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quatre-vingt-dix</a:t>
            </a:r>
            <a:r>
              <a:rPr lang="fr-FR" sz="3400" dirty="0">
                <a:solidFill>
                  <a:srgbClr val="F9FAFD"/>
                </a:solidFill>
                <a:latin typeface="Glacial Indifference" panose="020B0604020202020204" charset="0"/>
              </a:rPr>
              <a:t>)</a:t>
            </a:r>
            <a:r>
              <a:rPr lang="fr-FR" sz="3600" dirty="0">
                <a:solidFill>
                  <a:srgbClr val="F9FAFD"/>
                </a:solidFill>
                <a:latin typeface="Glacial Indifference" panose="020B0604020202020204" charset="0"/>
              </a:rPr>
              <a:t> au lieu du système décimal </a:t>
            </a:r>
            <a:r>
              <a:rPr lang="fr-FR" sz="3400" dirty="0">
                <a:solidFill>
                  <a:srgbClr val="F9FAFD"/>
                </a:solidFill>
                <a:latin typeface="Glacial Indifference" panose="020B0604020202020204" charset="0"/>
              </a:rPr>
              <a:t>(</a:t>
            </a:r>
            <a:r>
              <a:rPr lang="fr-FR" sz="3400" i="1" dirty="0">
                <a:solidFill>
                  <a:srgbClr val="F9FAFD"/>
                </a:solidFill>
                <a:latin typeface="Glacial Indifference" panose="020B0604020202020204" charset="0"/>
              </a:rPr>
              <a:t>septante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octante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nonante</a:t>
            </a:r>
            <a:r>
              <a:rPr lang="fr-FR" sz="3400" dirty="0">
                <a:solidFill>
                  <a:srgbClr val="F9FAFD"/>
                </a:solidFill>
                <a:latin typeface="Glacial Indifference" panose="020B0604020202020204" charset="0"/>
              </a:rPr>
              <a:t>)</a:t>
            </a:r>
            <a:r>
              <a:rPr lang="fr-FR" sz="3600" dirty="0">
                <a:solidFill>
                  <a:srgbClr val="F9FAFD"/>
                </a:solidFill>
                <a:latin typeface="Glacial Indifference" panose="020B0604020202020204" charset="0"/>
              </a:rPr>
              <a:t> qui était encore en usage dans de nombreuses régions. </a:t>
            </a:r>
          </a:p>
          <a:p>
            <a:pPr marL="0" lvl="0" indent="0" algn="just">
              <a:lnSpc>
                <a:spcPct val="110000"/>
              </a:lnSpc>
              <a:spcBef>
                <a:spcPct val="0"/>
              </a:spcBef>
            </a:pPr>
            <a:r>
              <a:rPr lang="fr-FR" sz="3600" dirty="0">
                <a:solidFill>
                  <a:srgbClr val="F9FAFD"/>
                </a:solidFill>
                <a:latin typeface="Glacial Indifference" panose="020B0604020202020204" charset="0"/>
              </a:rPr>
              <a:t>D'ailleurs, le système décimal demeure dans certaines régions en France jusqu'après la Première Guerre mondiale et encore </a:t>
            </a:r>
            <a:r>
              <a:rPr lang="fr-FR" sz="3600" u="sng" dirty="0">
                <a:solidFill>
                  <a:srgbClr val="F9FAFD"/>
                </a:solidFill>
                <a:latin typeface="Glacial Indifference" panose="020B0604020202020204" charset="0"/>
              </a:rPr>
              <a:t>aujourd’hui en Belgique et en Suisse</a:t>
            </a:r>
            <a:r>
              <a:rPr lang="fr-FR" sz="3600" dirty="0">
                <a:solidFill>
                  <a:srgbClr val="F9FAFD"/>
                </a:solidFill>
                <a:latin typeface="Glacial Indifference" panose="020B0604020202020204" charset="0"/>
              </a:rPr>
              <a:t>.</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Au Moyen Âge, en France, le système vicésimal était généralement plus exploité du système décimal → on disait </a:t>
            </a:r>
            <a:r>
              <a:rPr lang="fr-FR" sz="3600" i="1" dirty="0">
                <a:solidFill>
                  <a:srgbClr val="F9FAFD"/>
                </a:solidFill>
                <a:latin typeface="Glacial Indifference" panose="020B0604020202020204" charset="0"/>
              </a:rPr>
              <a:t>vint et dis</a:t>
            </a:r>
            <a:r>
              <a:rPr lang="fr-FR" sz="3600" dirty="0">
                <a:solidFill>
                  <a:srgbClr val="F9FAFD"/>
                </a:solidFill>
                <a:latin typeface="Glacial Indifference" panose="020B0604020202020204" charset="0"/>
              </a:rPr>
              <a:t>  (30), </a:t>
            </a:r>
            <a:r>
              <a:rPr lang="fr-FR" sz="3600" i="1" dirty="0">
                <a:solidFill>
                  <a:srgbClr val="F9FAFD"/>
                </a:solidFill>
                <a:latin typeface="Glacial Indifference" panose="020B0604020202020204" charset="0"/>
              </a:rPr>
              <a:t>deux vins</a:t>
            </a:r>
            <a:r>
              <a:rPr lang="fr-FR" sz="3600" dirty="0">
                <a:solidFill>
                  <a:srgbClr val="F9FAFD"/>
                </a:solidFill>
                <a:latin typeface="Glacial Indifference" panose="020B0604020202020204" charset="0"/>
              </a:rPr>
              <a:t> (40), </a:t>
            </a:r>
            <a:r>
              <a:rPr lang="fr-FR" sz="3600" i="1" dirty="0">
                <a:solidFill>
                  <a:srgbClr val="F9FAFD"/>
                </a:solidFill>
                <a:latin typeface="Glacial Indifference" panose="020B0604020202020204" charset="0"/>
              </a:rPr>
              <a:t>deux vins et dis </a:t>
            </a:r>
            <a:r>
              <a:rPr lang="fr-FR" sz="3600" dirty="0">
                <a:solidFill>
                  <a:srgbClr val="F9FAFD"/>
                </a:solidFill>
                <a:latin typeface="Glacial Indifference" panose="020B0604020202020204" charset="0"/>
              </a:rPr>
              <a:t> (50) et </a:t>
            </a:r>
            <a:r>
              <a:rPr lang="fr-FR" sz="3600" i="1" dirty="0">
                <a:solidFill>
                  <a:srgbClr val="F9FAFD"/>
                </a:solidFill>
                <a:latin typeface="Glacial Indifference" panose="020B0604020202020204" charset="0"/>
              </a:rPr>
              <a:t>trois vins</a:t>
            </a:r>
            <a:r>
              <a:rPr lang="fr-FR" sz="3600" dirty="0">
                <a:solidFill>
                  <a:srgbClr val="F9FAFD"/>
                </a:solidFill>
                <a:latin typeface="Glacial Indifference" panose="020B0604020202020204" charset="0"/>
              </a:rPr>
              <a:t> (60).</a:t>
            </a:r>
          </a:p>
        </p:txBody>
      </p:sp>
    </p:spTree>
    <p:extLst>
      <p:ext uri="{BB962C8B-B14F-4D97-AF65-F5344CB8AC3E}">
        <p14:creationId xmlns:p14="http://schemas.microsoft.com/office/powerpoint/2010/main" val="53027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372A6D6-84AC-66CD-E199-4C3773301B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DC70189-CD6B-FC72-516F-28A05EEB6503}"/>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1050399-95FC-776D-EA4E-F2F644B5341B}"/>
              </a:ext>
            </a:extLst>
          </p:cNvPr>
          <p:cNvSpPr txBox="1"/>
          <p:nvPr/>
        </p:nvSpPr>
        <p:spPr>
          <a:xfrm>
            <a:off x="1104900" y="2705100"/>
            <a:ext cx="16040100" cy="4702826"/>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À cette époque, on voit « progressivement et définitivement </a:t>
            </a:r>
            <a:r>
              <a:rPr lang="fr-FR" sz="3600" u="sng" dirty="0">
                <a:solidFill>
                  <a:srgbClr val="F9FAFD"/>
                </a:solidFill>
                <a:latin typeface="Glacial Indifference" panose="020B0604020202020204" charset="0"/>
              </a:rPr>
              <a:t>le français remplacer le latin comme vecteur de la communication</a:t>
            </a:r>
            <a:r>
              <a:rPr lang="fr-FR" sz="3600" dirty="0">
                <a:solidFill>
                  <a:srgbClr val="F9FAFD"/>
                </a:solidFill>
                <a:latin typeface="Glacial Indifference" panose="020B0604020202020204" charset="0"/>
              </a:rPr>
              <a:t>, de la rédaction, et donc de la conceptualisation d’une pensée nouvelle, centrée sur l’invention, la découverte, le progrès scientifique</a:t>
            </a:r>
            <a:r>
              <a:rPr lang="fr-FR" sz="3600">
                <a:solidFill>
                  <a:srgbClr val="F9FAFD"/>
                </a:solidFill>
                <a:latin typeface="Glacial Indifference" panose="020B0604020202020204" charset="0"/>
              </a:rPr>
              <a:t> ».</a:t>
            </a:r>
            <a:endParaRPr lang="fr-FR" sz="3600" dirty="0">
              <a:solidFill>
                <a:srgbClr val="F9FAFD"/>
              </a:solidFill>
              <a:latin typeface="Glacial Indifference" panose="020B0604020202020204" charset="0"/>
            </a:endParaRPr>
          </a:p>
          <a:p>
            <a:pPr marL="0" marR="0" lvl="0" indent="0" algn="r" defTabSz="914400" rtl="0" eaLnBrk="1" fontAlgn="auto" latinLnBrk="0" hangingPunct="1">
              <a:lnSpc>
                <a:spcPct val="11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242.</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Le français s’affranchit ainsi finalement du latin dans les différents domaines, la vie institutionnelle, la littérature, la philosophie, l’enseignement, la science, etc.</a:t>
            </a:r>
          </a:p>
        </p:txBody>
      </p:sp>
    </p:spTree>
    <p:extLst>
      <p:ext uri="{BB962C8B-B14F-4D97-AF65-F5344CB8AC3E}">
        <p14:creationId xmlns:p14="http://schemas.microsoft.com/office/powerpoint/2010/main" val="391770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1214578" y="723900"/>
            <a:ext cx="8539022" cy="1128514"/>
          </a:xfrm>
          <a:prstGeom prst="rect">
            <a:avLst/>
          </a:prstGeom>
        </p:spPr>
        <p:txBody>
          <a:bodyPr lIns="0" tIns="0" rIns="0" bIns="0" rtlCol="0" anchor="t">
            <a:spAutoFit/>
          </a:bodyPr>
          <a:lstStyle/>
          <a:p>
            <a:pPr>
              <a:lnSpc>
                <a:spcPts val="8799"/>
              </a:lnSpc>
            </a:pPr>
            <a:r>
              <a:rPr lang="en-US" sz="8000" dirty="0">
                <a:solidFill>
                  <a:srgbClr val="F9FAFD"/>
                </a:solidFill>
                <a:latin typeface="Glacial Indifference"/>
              </a:rPr>
              <a:t>Étapes</a:t>
            </a:r>
          </a:p>
        </p:txBody>
      </p:sp>
      <p:sp>
        <p:nvSpPr>
          <p:cNvPr id="15" name="TextBox 3">
            <a:extLst>
              <a:ext uri="{FF2B5EF4-FFF2-40B4-BE49-F238E27FC236}">
                <a16:creationId xmlns:a16="http://schemas.microsoft.com/office/drawing/2014/main" id="{8C19A155-1CD6-19DE-6887-6015418E12C8}"/>
              </a:ext>
            </a:extLst>
          </p:cNvPr>
          <p:cNvSpPr txBox="1"/>
          <p:nvPr/>
        </p:nvSpPr>
        <p:spPr>
          <a:xfrm>
            <a:off x="685800" y="2171700"/>
            <a:ext cx="16916400" cy="6919843"/>
          </a:xfrm>
          <a:prstGeom prst="rect">
            <a:avLst/>
          </a:prstGeom>
        </p:spPr>
        <p:txBody>
          <a:bodyPr wrap="square" lIns="0" tIns="0" rIns="0" bIns="0" rtlCol="0" anchor="t">
            <a:spAutoFit/>
          </a:bodyPr>
          <a:lstStyle/>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Les origines</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La naissance du français</a:t>
            </a:r>
          </a:p>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L’ancien français (IX</a:t>
            </a:r>
            <a:r>
              <a:rPr lang="fr-FR" sz="3800" baseline="30000" dirty="0">
                <a:solidFill>
                  <a:srgbClr val="F9FAFD"/>
                </a:solidFill>
                <a:latin typeface="Glacial Indifference" panose="020B0604020202020204" charset="0"/>
              </a:rPr>
              <a:t>ème</a:t>
            </a:r>
            <a:r>
              <a:rPr lang="fr-FR" sz="3800" dirty="0">
                <a:solidFill>
                  <a:srgbClr val="F9FAFD"/>
                </a:solidFill>
                <a:latin typeface="Glacial Indifference" panose="020B0604020202020204" charset="0"/>
              </a:rPr>
              <a:t> - XIII</a:t>
            </a:r>
            <a:r>
              <a:rPr lang="fr-FR" sz="3800" baseline="30000" dirty="0">
                <a:solidFill>
                  <a:srgbClr val="F9FAFD"/>
                </a:solidFill>
                <a:latin typeface="Glacial Indifference" panose="020B0604020202020204" charset="0"/>
              </a:rPr>
              <a:t>ème</a:t>
            </a:r>
            <a:r>
              <a:rPr lang="fr-FR" sz="3800"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Le moyen français (XIV</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 XV</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Le français de la Renaissance </a:t>
            </a:r>
            <a:r>
              <a:rPr lang="fr-FR" sz="3800" u="none" dirty="0">
                <a:solidFill>
                  <a:srgbClr val="F9FAFD"/>
                </a:solidFill>
                <a:latin typeface="Glacial Indifference" panose="020B0604020202020204" charset="0"/>
              </a:rPr>
              <a:t>(XVI</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Le français classique (XVII</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 XVIII</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Le français moderne (XIX</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 XX</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Le français contemporain (XXI</a:t>
            </a:r>
            <a:r>
              <a:rPr lang="fr-FR" sz="3800" baseline="30000" dirty="0">
                <a:solidFill>
                  <a:srgbClr val="F9FAFD"/>
                </a:solidFill>
                <a:latin typeface="Glacial Indifference" panose="020B0604020202020204" charset="0"/>
              </a:rPr>
              <a:t>ème</a:t>
            </a:r>
            <a:r>
              <a:rPr lang="fr-FR" sz="3800" dirty="0">
                <a:solidFill>
                  <a:srgbClr val="F9FAFD"/>
                </a:solidFill>
                <a:latin typeface="Glacial Indifference" panose="020B0604020202020204" charset="0"/>
              </a:rPr>
              <a:t> siècle)</a:t>
            </a:r>
            <a:endParaRPr lang="fr-FR" sz="3800" u="none" dirty="0">
              <a:solidFill>
                <a:srgbClr val="F9FAFD"/>
              </a:solidFill>
              <a:latin typeface="Glacial Indifference" panose="020B0604020202020204" charset="0"/>
            </a:endParaRPr>
          </a:p>
        </p:txBody>
      </p:sp>
      <p:sp>
        <p:nvSpPr>
          <p:cNvPr id="3" name="Freeform 2">
            <a:extLst>
              <a:ext uri="{FF2B5EF4-FFF2-40B4-BE49-F238E27FC236}">
                <a16:creationId xmlns:a16="http://schemas.microsoft.com/office/drawing/2014/main" id="{ECCEC153-0E5D-7B85-59C2-990DC12BD323}"/>
              </a:ext>
            </a:extLst>
          </p:cNvPr>
          <p:cNvSpPr/>
          <p:nvPr/>
        </p:nvSpPr>
        <p:spPr>
          <a:xfrm rot="5400000">
            <a:off x="10553700" y="2590800"/>
            <a:ext cx="10287000" cy="5181599"/>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l="-6297" t="-144329" r="-26828" b="2"/>
            </a:stretch>
          </a:blipFill>
        </p:spPr>
        <p:txBody>
          <a:bodyPr/>
          <a:lstStyle/>
          <a:p>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DC0F4E1-0801-FCEF-8B3B-F84CED0412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966B13B-AC6B-8BCB-783E-F33AADE190E2}"/>
              </a:ext>
            </a:extLst>
          </p:cNvPr>
          <p:cNvSpPr txBox="1"/>
          <p:nvPr/>
        </p:nvSpPr>
        <p:spPr>
          <a:xfrm>
            <a:off x="9525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a:t>
            </a:r>
            <a:r>
              <a:rPr lang="fr-FR" sz="4800" u="none" dirty="0">
                <a:solidFill>
                  <a:srgbClr val="F9FAFD"/>
                </a:solidFill>
                <a:latin typeface="Glacial Indifference" panose="020B0604020202020204" charset="0"/>
              </a:rPr>
              <a:t> –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C08848B-345A-B528-187C-4F3C80A0B6A7}"/>
              </a:ext>
            </a:extLst>
          </p:cNvPr>
          <p:cNvSpPr txBox="1"/>
          <p:nvPr/>
        </p:nvSpPr>
        <p:spPr>
          <a:xfrm>
            <a:off x="1028700" y="2287060"/>
            <a:ext cx="16192500" cy="666644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600" u="sng" dirty="0">
                <a:solidFill>
                  <a:srgbClr val="F9FAFD"/>
                </a:solidFill>
                <a:latin typeface="Glacial Indifference" panose="020B0604020202020204" charset="0"/>
              </a:rPr>
              <a:t>1637</a:t>
            </a:r>
            <a:r>
              <a:rPr lang="fr-FR" sz="3600" dirty="0">
                <a:solidFill>
                  <a:srgbClr val="F9FAFD"/>
                </a:solidFill>
                <a:latin typeface="Glacial Indifference" panose="020B0604020202020204" charset="0"/>
              </a:rPr>
              <a:t> → le </a:t>
            </a:r>
            <a:r>
              <a:rPr lang="fr-FR" sz="3600" i="1" u="sng" dirty="0">
                <a:solidFill>
                  <a:srgbClr val="F9FAFD"/>
                </a:solidFill>
                <a:latin typeface="Glacial Indifference" panose="020B0604020202020204" charset="0"/>
              </a:rPr>
              <a:t>Discours de la méthode</a:t>
            </a:r>
            <a:r>
              <a:rPr lang="fr-FR" sz="3600" dirty="0">
                <a:solidFill>
                  <a:srgbClr val="F9FAFD"/>
                </a:solidFill>
                <a:latin typeface="Glacial Indifference" panose="020B0604020202020204" charset="0"/>
              </a:rPr>
              <a:t> de </a:t>
            </a:r>
            <a:r>
              <a:rPr lang="fr-FR" sz="3600" u="sng" dirty="0">
                <a:solidFill>
                  <a:srgbClr val="F9FAFD"/>
                </a:solidFill>
                <a:latin typeface="Glacial Indifference" panose="020B0604020202020204" charset="0"/>
              </a:rPr>
              <a:t>Descartes</a:t>
            </a:r>
            <a:r>
              <a:rPr lang="fr-FR" sz="3600" dirty="0">
                <a:solidFill>
                  <a:srgbClr val="F9FAFD"/>
                </a:solidFill>
                <a:latin typeface="Glacial Indifference" panose="020B0604020202020204" charset="0"/>
              </a:rPr>
              <a:t> est paru. L’auteur y crée un lien entre le fait de s’exprimer en français et la « raison naturelle toute pure ». </a:t>
            </a:r>
            <a:endParaRPr lang="fr-FR" sz="3000" dirty="0">
              <a:solidFill>
                <a:srgbClr val="F9FAFD"/>
              </a:solidFill>
              <a:latin typeface="Glacial Indifference" panose="020B0604020202020204" charset="0"/>
            </a:endParaRPr>
          </a:p>
          <a:p>
            <a:pPr marL="0" marR="0" lvl="0" indent="0" algn="r" defTabSz="914400" rtl="0" eaLnBrk="1" fontAlgn="auto" latinLnBrk="0" hangingPunct="1">
              <a:lnSpc>
                <a:spcPct val="110000"/>
              </a:lnSpc>
              <a:spcBef>
                <a:spcPct val="0"/>
              </a:spcBef>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242.</a:t>
            </a:r>
            <a:endParaRPr lang="fr-FR" sz="28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Sous-titre → </a:t>
            </a:r>
            <a:r>
              <a:rPr lang="fr-FR" sz="3600" i="1" dirty="0">
                <a:solidFill>
                  <a:srgbClr val="F9FAFD"/>
                </a:solidFill>
                <a:latin typeface="Glacial Indifference" panose="020B0604020202020204" charset="0"/>
              </a:rPr>
              <a:t>Pour bien conduire sa raison et chercher la vérité dans les sciences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Considéré comme l'un des ouvrages fondateurs de la philosophie moderne occidentale, le </a:t>
            </a:r>
            <a:r>
              <a:rPr lang="fr-FR" sz="3600" i="1" dirty="0">
                <a:solidFill>
                  <a:srgbClr val="F9FAFD"/>
                </a:solidFill>
                <a:latin typeface="Glacial Indifference" panose="020B0604020202020204" charset="0"/>
              </a:rPr>
              <a:t>Discours</a:t>
            </a:r>
            <a:r>
              <a:rPr lang="fr-FR" sz="3600" dirty="0">
                <a:solidFill>
                  <a:srgbClr val="F9FAFD"/>
                </a:solidFill>
                <a:latin typeface="Glacial Indifference" panose="020B0604020202020204" charset="0"/>
              </a:rPr>
              <a:t> avait été </a:t>
            </a:r>
            <a:r>
              <a:rPr lang="fr-FR" sz="3600" u="sng" dirty="0">
                <a:solidFill>
                  <a:srgbClr val="F9FAFD"/>
                </a:solidFill>
                <a:latin typeface="Glacial Indifference" panose="020B0604020202020204" charset="0"/>
              </a:rPr>
              <a:t>conçu comme une introduction générale aux traités scientifiques de Descartes</a:t>
            </a:r>
            <a:r>
              <a:rPr lang="fr-FR" sz="3600" dirty="0">
                <a:solidFill>
                  <a:srgbClr val="F9FAFD"/>
                </a:solidFill>
                <a:latin typeface="Glacial Indifference" panose="020B0604020202020204" charset="0"/>
              </a:rPr>
              <a:t> (</a:t>
            </a:r>
            <a:r>
              <a:rPr lang="fr-FR" sz="3600" i="1" dirty="0">
                <a:solidFill>
                  <a:srgbClr val="F9FAFD"/>
                </a:solidFill>
                <a:latin typeface="Glacial Indifference" panose="020B0604020202020204" charset="0"/>
              </a:rPr>
              <a:t>La Dioptrique</a:t>
            </a:r>
            <a:r>
              <a:rPr lang="fr-FR" sz="3600" dirty="0">
                <a:solidFill>
                  <a:srgbClr val="F9FAFD"/>
                </a:solidFill>
                <a:latin typeface="Glacial Indifference" panose="020B0604020202020204" charset="0"/>
              </a:rPr>
              <a:t>, </a:t>
            </a:r>
            <a:r>
              <a:rPr lang="fr-FR" sz="3600" i="1" dirty="0">
                <a:solidFill>
                  <a:srgbClr val="F9FAFD"/>
                </a:solidFill>
                <a:latin typeface="Glacial Indifference" panose="020B0604020202020204" charset="0"/>
              </a:rPr>
              <a:t>Les Météores</a:t>
            </a:r>
            <a:r>
              <a:rPr lang="fr-FR" sz="3600" dirty="0">
                <a:solidFill>
                  <a:srgbClr val="F9FAFD"/>
                </a:solidFill>
                <a:latin typeface="Glacial Indifference" panose="020B0604020202020204" charset="0"/>
              </a:rPr>
              <a:t> et </a:t>
            </a:r>
            <a:r>
              <a:rPr lang="fr-FR" sz="3600" i="1" dirty="0">
                <a:solidFill>
                  <a:srgbClr val="F9FAFD"/>
                </a:solidFill>
                <a:latin typeface="Glacial Indifference" panose="020B0604020202020204" charset="0"/>
              </a:rPr>
              <a:t>La Géométrie</a:t>
            </a:r>
            <a:r>
              <a:rPr lang="fr-FR" sz="3600" dirty="0">
                <a:solidFill>
                  <a:srgbClr val="F9FAFD"/>
                </a:solidFill>
                <a:latin typeface="Glacial Indifference" panose="020B0604020202020204" charset="0"/>
              </a:rPr>
              <a:t>), mais il est devenu aussi célèbre qu'il est désormais publié d’habitude comme un essai indépendant. </a:t>
            </a:r>
          </a:p>
        </p:txBody>
      </p:sp>
    </p:spTree>
    <p:extLst>
      <p:ext uri="{BB962C8B-B14F-4D97-AF65-F5344CB8AC3E}">
        <p14:creationId xmlns:p14="http://schemas.microsoft.com/office/powerpoint/2010/main" val="4039633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3A2FAA-541C-4ADC-9568-994E566B235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1670231-5033-C005-4544-323DA64B0CC0}"/>
              </a:ext>
            </a:extLst>
          </p:cNvPr>
          <p:cNvSpPr txBox="1"/>
          <p:nvPr/>
        </p:nvSpPr>
        <p:spPr>
          <a:xfrm>
            <a:off x="9525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F41BC04-EE25-CFD7-F208-A65045EE92E6}"/>
              </a:ext>
            </a:extLst>
          </p:cNvPr>
          <p:cNvSpPr txBox="1"/>
          <p:nvPr/>
        </p:nvSpPr>
        <p:spPr>
          <a:xfrm>
            <a:off x="1028700" y="2705100"/>
            <a:ext cx="16040100" cy="4712059"/>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 Pour moi, je n’ai jamais présumé que mon esprit fût en rien plus parfait que ceux du commun ; même j’ai souvent souhaité d’avoir la pensée aussi prompte, ou l’imagination aussi nette et distincte ou la mémoire aussi ample ou aussi présente, que quelques autres. Et je ne sache point de qualités que celles-ci qui servent à la perfection de l’esprit ; car pour la raison, ou le sens, d’autant qu’elle est la seule chose qui nous rend hommes et nous distingue des bêtes, je veux croire qu’elle est tout entière en un chacun ».</a:t>
            </a:r>
          </a:p>
          <a:p>
            <a:pPr marL="0" lvl="0" indent="0" algn="r">
              <a:spcBef>
                <a:spcPct val="0"/>
              </a:spcBef>
            </a:pPr>
            <a:r>
              <a:rPr lang="fr-FR" sz="2800" dirty="0">
                <a:solidFill>
                  <a:srgbClr val="F9FAFD"/>
                </a:solidFill>
                <a:latin typeface="Glacial Indifference" panose="020B0604020202020204" charset="0"/>
              </a:rPr>
              <a:t>Descartes, </a:t>
            </a:r>
            <a:r>
              <a:rPr lang="fr-FR" sz="2800" i="1" dirty="0">
                <a:solidFill>
                  <a:srgbClr val="F9FAFD"/>
                </a:solidFill>
                <a:latin typeface="Glacial Indifference" panose="020B0604020202020204" charset="0"/>
              </a:rPr>
              <a:t>Discours de la Méthode</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511531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9853DBD-371B-041B-E208-8AEE81B60DB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F217CE7-F453-31DF-89A7-F0EF69890706}"/>
              </a:ext>
            </a:extLst>
          </p:cNvPr>
          <p:cNvSpPr txBox="1"/>
          <p:nvPr/>
        </p:nvSpPr>
        <p:spPr>
          <a:xfrm>
            <a:off x="952500" y="647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6290DDCA-157E-33AF-E888-05A77F2AA18E}"/>
              </a:ext>
            </a:extLst>
          </p:cNvPr>
          <p:cNvSpPr txBox="1"/>
          <p:nvPr/>
        </p:nvSpPr>
        <p:spPr>
          <a:xfrm>
            <a:off x="1028700" y="2324100"/>
            <a:ext cx="16192500" cy="7275838"/>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1686</a:t>
            </a:r>
            <a:r>
              <a:rPr lang="fr-FR" sz="3600" dirty="0">
                <a:solidFill>
                  <a:srgbClr val="F9FAFD"/>
                </a:solidFill>
                <a:latin typeface="Glacial Indifference" panose="020B0604020202020204" charset="0"/>
              </a:rPr>
              <a:t> → l’</a:t>
            </a:r>
            <a:r>
              <a:rPr lang="fr-FR" sz="3600" i="1" u="sng" dirty="0">
                <a:solidFill>
                  <a:srgbClr val="F9FAFD"/>
                </a:solidFill>
                <a:latin typeface="Glacial Indifference" panose="020B0604020202020204" charset="0"/>
              </a:rPr>
              <a:t>Entretien sur la pluralité des mondes</a:t>
            </a:r>
            <a:r>
              <a:rPr lang="fr-FR" sz="3600" dirty="0">
                <a:solidFill>
                  <a:srgbClr val="F9FAFD"/>
                </a:solidFill>
                <a:latin typeface="Glacial Indifference" panose="020B0604020202020204" charset="0"/>
              </a:rPr>
              <a:t> de Bernard Le Bouyer de Fontenelle est paru.</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Essai de </a:t>
            </a:r>
            <a:r>
              <a:rPr lang="fr-FR" sz="3600" u="sng" dirty="0">
                <a:solidFill>
                  <a:srgbClr val="F9FAFD"/>
                </a:solidFill>
                <a:latin typeface="Glacial Indifference" panose="020B0604020202020204" charset="0"/>
              </a:rPr>
              <a:t>vulgarisation sur l’astronomie</a:t>
            </a:r>
            <a:r>
              <a:rPr lang="fr-FR" sz="3600" dirty="0">
                <a:solidFill>
                  <a:srgbClr val="F9FAFD"/>
                </a:solidFill>
                <a:latin typeface="Glacial Indifference" panose="020B0604020202020204" charset="0"/>
              </a:rPr>
              <a:t> → Fontenelle est considéré aujourd’hui comme le premier vulgarisateur scientifique en France. </a:t>
            </a:r>
          </a:p>
          <a:p>
            <a:pPr marL="0" lvl="0" indent="0" algn="just">
              <a:lnSpc>
                <a:spcPct val="110000"/>
              </a:lnSpc>
              <a:spcBef>
                <a:spcPct val="0"/>
              </a:spcBef>
            </a:pPr>
            <a:r>
              <a:rPr lang="fr-FR" sz="3600" dirty="0">
                <a:solidFill>
                  <a:srgbClr val="F9FAFD"/>
                </a:solidFill>
                <a:latin typeface="Glacial Indifference" panose="020B0604020202020204" charset="0"/>
              </a:rPr>
              <a:t>Il dévoilait aux "profanes" le monde du ciel et de ses astres à travers un dialogue imaginé entre un savant et une marquise → l’ouvrage se compose d'une préface et ensuite six cours de vulgarisation des connaissances de Descartes et Copernic donnés à une marquise et répartis sur six soirées. </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L’Entretien de Fontenelle a été aussi traduit en anglais (un an après sa parution en français) et en russe (mais presque un siècle après, en 1730).</a:t>
            </a:r>
          </a:p>
        </p:txBody>
      </p:sp>
    </p:spTree>
    <p:extLst>
      <p:ext uri="{BB962C8B-B14F-4D97-AF65-F5344CB8AC3E}">
        <p14:creationId xmlns:p14="http://schemas.microsoft.com/office/powerpoint/2010/main" val="941514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43A8ACA-528D-9070-85C2-E449D0D08FA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F604A44-F75E-7600-B3C5-F51BD803F428}"/>
              </a:ext>
            </a:extLst>
          </p:cNvPr>
          <p:cNvSpPr txBox="1"/>
          <p:nvPr/>
        </p:nvSpPr>
        <p:spPr>
          <a:xfrm>
            <a:off x="8382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6000" dirty="0">
                <a:solidFill>
                  <a:srgbClr val="F9FAFD"/>
                </a:solidFill>
                <a:latin typeface="Glacial Indifference" panose="020B0604020202020204" charset="0"/>
              </a:rPr>
              <a:t>– XVIII</a:t>
            </a:r>
            <a:r>
              <a:rPr lang="fr-FR" sz="6000" baseline="30000" dirty="0">
                <a:solidFill>
                  <a:srgbClr val="F9FAFD"/>
                </a:solidFill>
                <a:latin typeface="Glacial Indifference" panose="020B0604020202020204" charset="0"/>
              </a:rPr>
              <a:t>ème</a:t>
            </a:r>
            <a:r>
              <a:rPr lang="fr-FR" sz="6000" dirty="0">
                <a:solidFill>
                  <a:srgbClr val="F9FAFD"/>
                </a:solidFill>
                <a:latin typeface="Glacial Indifference" panose="020B0604020202020204" charset="0"/>
              </a:rPr>
              <a:t> siècle</a:t>
            </a:r>
          </a:p>
        </p:txBody>
      </p:sp>
      <p:sp>
        <p:nvSpPr>
          <p:cNvPr id="3" name="TextBox 3">
            <a:extLst>
              <a:ext uri="{FF2B5EF4-FFF2-40B4-BE49-F238E27FC236}">
                <a16:creationId xmlns:a16="http://schemas.microsoft.com/office/drawing/2014/main" id="{ACF85289-B298-E21A-4E09-7DE077E226B0}"/>
              </a:ext>
            </a:extLst>
          </p:cNvPr>
          <p:cNvSpPr txBox="1"/>
          <p:nvPr/>
        </p:nvSpPr>
        <p:spPr>
          <a:xfrm>
            <a:off x="914400" y="2857500"/>
            <a:ext cx="16573500" cy="2968248"/>
          </a:xfrm>
          <a:prstGeom prst="rect">
            <a:avLst/>
          </a:prstGeom>
        </p:spPr>
        <p:txBody>
          <a:bodyPr wrap="square" lIns="0" tIns="0" rIns="0" bIns="0" rtlCol="0" anchor="t">
            <a:spAutoFit/>
          </a:bodyPr>
          <a:lstStyle/>
          <a:p>
            <a:pPr marL="0" lvl="0" indent="0" algn="just">
              <a:lnSpc>
                <a:spcPct val="110000"/>
              </a:lnSpc>
              <a:spcBef>
                <a:spcPct val="0"/>
              </a:spcBef>
            </a:pPr>
            <a:r>
              <a:rPr lang="fr-FR" sz="3550" dirty="0">
                <a:solidFill>
                  <a:srgbClr val="F9FAFD"/>
                </a:solidFill>
                <a:latin typeface="Glacial Indifference" panose="020B0604020202020204" charset="0"/>
              </a:rPr>
              <a:t>À l’égal du XVII</a:t>
            </a:r>
            <a:r>
              <a:rPr lang="fr-FR" sz="3550" baseline="30000" dirty="0">
                <a:solidFill>
                  <a:srgbClr val="F9FAFD"/>
                </a:solidFill>
                <a:latin typeface="Glacial Indifference" panose="020B0604020202020204" charset="0"/>
              </a:rPr>
              <a:t>ème</a:t>
            </a:r>
            <a:r>
              <a:rPr lang="fr-FR" sz="3550" dirty="0">
                <a:solidFill>
                  <a:srgbClr val="F9FAFD"/>
                </a:solidFill>
                <a:latin typeface="Glacial Indifference" panose="020B0604020202020204" charset="0"/>
              </a:rPr>
              <a:t>, le </a:t>
            </a:r>
            <a:r>
              <a:rPr lang="fr-FR" sz="3550" u="sng" dirty="0">
                <a:solidFill>
                  <a:srgbClr val="F9FAFD"/>
                </a:solidFill>
                <a:latin typeface="Glacial Indifference" panose="020B0604020202020204" charset="0"/>
              </a:rPr>
              <a:t>XVIII</a:t>
            </a:r>
            <a:r>
              <a:rPr lang="fr-FR" sz="3550" u="sng" baseline="30000" dirty="0">
                <a:solidFill>
                  <a:srgbClr val="F9FAFD"/>
                </a:solidFill>
                <a:latin typeface="Glacial Indifference" panose="020B0604020202020204" charset="0"/>
              </a:rPr>
              <a:t>ème</a:t>
            </a:r>
            <a:r>
              <a:rPr lang="fr-FR" sz="3550" u="sng" dirty="0">
                <a:solidFill>
                  <a:srgbClr val="F9FAFD"/>
                </a:solidFill>
                <a:latin typeface="Glacial Indifference" panose="020B0604020202020204" charset="0"/>
              </a:rPr>
              <a:t> siècle</a:t>
            </a:r>
            <a:r>
              <a:rPr lang="fr-FR" sz="3550" dirty="0">
                <a:solidFill>
                  <a:srgbClr val="F9FAFD"/>
                </a:solidFill>
                <a:latin typeface="Glacial Indifference" panose="020B0604020202020204" charset="0"/>
              </a:rPr>
              <a:t> est une </a:t>
            </a:r>
            <a:r>
              <a:rPr lang="fr-FR" sz="3550" u="sng" dirty="0">
                <a:solidFill>
                  <a:srgbClr val="F9FAFD"/>
                </a:solidFill>
                <a:latin typeface="Glacial Indifference" panose="020B0604020202020204" charset="0"/>
              </a:rPr>
              <a:t>période déterminante</a:t>
            </a:r>
            <a:r>
              <a:rPr lang="fr-FR" sz="3550" dirty="0">
                <a:solidFill>
                  <a:srgbClr val="F9FAFD"/>
                </a:solidFill>
                <a:latin typeface="Glacial Indifference" panose="020B0604020202020204" charset="0"/>
              </a:rPr>
              <a:t>, de transformations économiques, sociales, intellectuelles et politiques majeures.</a:t>
            </a:r>
          </a:p>
          <a:p>
            <a:pPr marL="0" lvl="0" indent="0" algn="just">
              <a:lnSpc>
                <a:spcPct val="110000"/>
              </a:lnSpc>
              <a:spcBef>
                <a:spcPct val="0"/>
              </a:spcBef>
            </a:pPr>
            <a:endParaRPr lang="fr-FR" sz="3550" dirty="0">
              <a:solidFill>
                <a:srgbClr val="F9FAFD"/>
              </a:solidFill>
              <a:latin typeface="Glacial Indifference" panose="020B0604020202020204" charset="0"/>
            </a:endParaRPr>
          </a:p>
          <a:p>
            <a:pPr marL="0" lvl="0" indent="0" algn="just">
              <a:lnSpc>
                <a:spcPct val="110000"/>
              </a:lnSpc>
              <a:spcBef>
                <a:spcPct val="0"/>
              </a:spcBef>
            </a:pPr>
            <a:r>
              <a:rPr lang="fr-FR" sz="3550" u="sng" dirty="0">
                <a:solidFill>
                  <a:srgbClr val="F9FAFD"/>
                </a:solidFill>
                <a:latin typeface="Glacial Indifference" panose="020B0604020202020204" charset="0"/>
              </a:rPr>
              <a:t>Siècle de la Raison et des Lumières</a:t>
            </a:r>
            <a:r>
              <a:rPr lang="fr-FR" sz="3550" dirty="0">
                <a:solidFill>
                  <a:srgbClr val="F9FAFD"/>
                </a:solidFill>
                <a:latin typeface="Glacial Indifference" panose="020B0604020202020204" charset="0"/>
              </a:rPr>
              <a:t> → les mentalités évoluent avec le développement de l’éducation et des sciences et la foi dans le progrès. </a:t>
            </a:r>
          </a:p>
        </p:txBody>
      </p:sp>
    </p:spTree>
    <p:extLst>
      <p:ext uri="{BB962C8B-B14F-4D97-AF65-F5344CB8AC3E}">
        <p14:creationId xmlns:p14="http://schemas.microsoft.com/office/powerpoint/2010/main" val="974457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08A6FE1-074A-C72B-B6B6-14BC4390DD9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53C56C-333D-987D-2AB4-3B1B7773FBE5}"/>
              </a:ext>
            </a:extLst>
          </p:cNvPr>
          <p:cNvSpPr txBox="1"/>
          <p:nvPr/>
        </p:nvSpPr>
        <p:spPr>
          <a:xfrm>
            <a:off x="9906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dirty="0">
                <a:solidFill>
                  <a:srgbClr val="F9FAFD"/>
                </a:solidFill>
                <a:latin typeface="Glacial Indifference" panose="020B0604020202020204" charset="0"/>
              </a:rPr>
              <a:t>– XVIII</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siècle</a:t>
            </a:r>
          </a:p>
        </p:txBody>
      </p:sp>
      <p:sp>
        <p:nvSpPr>
          <p:cNvPr id="3" name="TextBox 3">
            <a:extLst>
              <a:ext uri="{FF2B5EF4-FFF2-40B4-BE49-F238E27FC236}">
                <a16:creationId xmlns:a16="http://schemas.microsoft.com/office/drawing/2014/main" id="{98FB2BBC-807D-AD06-E45C-7D4963DC35E7}"/>
              </a:ext>
            </a:extLst>
          </p:cNvPr>
          <p:cNvSpPr txBox="1"/>
          <p:nvPr/>
        </p:nvSpPr>
        <p:spPr>
          <a:xfrm>
            <a:off x="1104900" y="2171700"/>
            <a:ext cx="16040100" cy="7405104"/>
          </a:xfrm>
          <a:prstGeom prst="rect">
            <a:avLst/>
          </a:prstGeom>
        </p:spPr>
        <p:txBody>
          <a:bodyPr wrap="square" lIns="0" tIns="0" rIns="0" bIns="0" rtlCol="0" anchor="t">
            <a:spAutoFit/>
          </a:bodyPr>
          <a:lstStyle/>
          <a:p>
            <a:pPr lvl="0" algn="just">
              <a:lnSpc>
                <a:spcPct val="110000"/>
              </a:lnSpc>
              <a:spcBef>
                <a:spcPct val="0"/>
              </a:spcBef>
              <a:spcAft>
                <a:spcPts val="1200"/>
              </a:spcAft>
            </a:pPr>
            <a:r>
              <a:rPr lang="fr-FR" sz="3500" dirty="0">
                <a:solidFill>
                  <a:srgbClr val="F9FAFD"/>
                </a:solidFill>
                <a:latin typeface="Glacial Indifference" panose="020B0604020202020204" charset="0"/>
              </a:rPr>
              <a:t>Le </a:t>
            </a:r>
            <a:r>
              <a:rPr lang="fr-FR" sz="3500" u="sng" dirty="0">
                <a:solidFill>
                  <a:srgbClr val="F9FAFD"/>
                </a:solidFill>
                <a:latin typeface="Glacial Indifference" panose="020B0604020202020204" charset="0"/>
              </a:rPr>
              <a:t>français</a:t>
            </a:r>
            <a:r>
              <a:rPr lang="fr-FR" sz="3500" dirty="0">
                <a:solidFill>
                  <a:srgbClr val="F9FAFD"/>
                </a:solidFill>
                <a:latin typeface="Glacial Indifference" panose="020B0604020202020204" charset="0"/>
              </a:rPr>
              <a:t> : </a:t>
            </a:r>
          </a:p>
          <a:p>
            <a:pPr marL="571500" lvl="0" indent="-571500" algn="just">
              <a:lnSpc>
                <a:spcPct val="110000"/>
              </a:lnSpc>
              <a:spcBef>
                <a:spcPct val="0"/>
              </a:spcBef>
              <a:buFont typeface="Arial" panose="020B0604020202020204" pitchFamily="34" charset="0"/>
              <a:buChar char="•"/>
            </a:pPr>
            <a:r>
              <a:rPr lang="fr-FR" sz="3500" dirty="0">
                <a:solidFill>
                  <a:srgbClr val="F9FAFD"/>
                </a:solidFill>
                <a:latin typeface="Glacial Indifference" panose="020B0604020202020204" charset="0"/>
              </a:rPr>
              <a:t>a </a:t>
            </a:r>
            <a:r>
              <a:rPr lang="fr-FR" sz="3500" u="sng" dirty="0">
                <a:solidFill>
                  <a:srgbClr val="F9FAFD"/>
                </a:solidFill>
                <a:latin typeface="Glacial Indifference" panose="020B0604020202020204" charset="0"/>
              </a:rPr>
              <a:t>supplanté le latin</a:t>
            </a:r>
            <a:r>
              <a:rPr lang="fr-FR" sz="3500" dirty="0">
                <a:solidFill>
                  <a:srgbClr val="F9FAFD"/>
                </a:solidFill>
                <a:latin typeface="Glacial Indifference" panose="020B0604020202020204" charset="0"/>
              </a:rPr>
              <a:t> dans la plupart des domaines</a:t>
            </a:r>
          </a:p>
          <a:p>
            <a:pPr marL="571500" lvl="0" indent="-571500" algn="just">
              <a:lnSpc>
                <a:spcPct val="110000"/>
              </a:lnSpc>
              <a:spcBef>
                <a:spcPct val="0"/>
              </a:spcBef>
              <a:buFont typeface="Arial" panose="020B0604020202020204" pitchFamily="34" charset="0"/>
              <a:buChar char="•"/>
            </a:pPr>
            <a:r>
              <a:rPr lang="fr-FR" sz="3500" dirty="0">
                <a:solidFill>
                  <a:srgbClr val="F9FAFD"/>
                </a:solidFill>
                <a:latin typeface="Glacial Indifference" panose="020B0604020202020204" charset="0"/>
              </a:rPr>
              <a:t>est devenu la </a:t>
            </a:r>
            <a:r>
              <a:rPr lang="fr-FR" sz="3500" u="sng" dirty="0">
                <a:solidFill>
                  <a:srgbClr val="F9FAFD"/>
                </a:solidFill>
                <a:latin typeface="Glacial Indifference" panose="020B0604020202020204" charset="0"/>
              </a:rPr>
              <a:t>langue de la diplomatie</a:t>
            </a:r>
            <a:r>
              <a:rPr lang="fr-FR" sz="3500" dirty="0">
                <a:solidFill>
                  <a:srgbClr val="F9FAFD"/>
                </a:solidFill>
                <a:latin typeface="Glacial Indifference" panose="020B0604020202020204" charset="0"/>
              </a:rPr>
              <a:t> et devient la </a:t>
            </a:r>
            <a:r>
              <a:rPr lang="fr-FR" sz="3500" u="sng" dirty="0">
                <a:solidFill>
                  <a:srgbClr val="F9FAFD"/>
                </a:solidFill>
                <a:latin typeface="Glacial Indifference" panose="020B0604020202020204" charset="0"/>
              </a:rPr>
              <a:t>langue internationale</a:t>
            </a:r>
          </a:p>
          <a:p>
            <a:pPr marL="571500" lvl="0" indent="-571500" algn="just">
              <a:lnSpc>
                <a:spcPct val="110000"/>
              </a:lnSpc>
              <a:spcBef>
                <a:spcPct val="0"/>
              </a:spcBef>
              <a:buFont typeface="Arial" panose="020B0604020202020204" pitchFamily="34" charset="0"/>
              <a:buChar char="•"/>
            </a:pPr>
            <a:r>
              <a:rPr lang="fr-FR" sz="3500" dirty="0">
                <a:solidFill>
                  <a:srgbClr val="F9FAFD"/>
                </a:solidFill>
                <a:latin typeface="Glacial Indifference" panose="020B0604020202020204" charset="0"/>
              </a:rPr>
              <a:t>est </a:t>
            </a:r>
            <a:r>
              <a:rPr lang="fr-FR" sz="3500" u="sng" dirty="0">
                <a:solidFill>
                  <a:srgbClr val="F9FAFD"/>
                </a:solidFill>
                <a:latin typeface="Glacial Indifference" panose="020B0604020202020204" charset="0"/>
              </a:rPr>
              <a:t>associé au progrès</a:t>
            </a:r>
            <a:r>
              <a:rPr lang="fr-FR" sz="3500" dirty="0">
                <a:solidFill>
                  <a:srgbClr val="F9FAFD"/>
                </a:solidFill>
                <a:latin typeface="Glacial Indifference" panose="020B0604020202020204" charset="0"/>
              </a:rPr>
              <a:t>, aux Lumières</a:t>
            </a:r>
          </a:p>
          <a:p>
            <a:pPr marL="571500" lvl="0" indent="-571500" algn="just">
              <a:lnSpc>
                <a:spcPct val="110000"/>
              </a:lnSpc>
              <a:spcBef>
                <a:spcPct val="0"/>
              </a:spcBef>
              <a:spcAft>
                <a:spcPts val="3000"/>
              </a:spcAft>
              <a:buFont typeface="Arial" panose="020B0604020202020204" pitchFamily="34" charset="0"/>
              <a:buChar char="•"/>
            </a:pPr>
            <a:r>
              <a:rPr lang="fr-FR" sz="3500" dirty="0">
                <a:solidFill>
                  <a:srgbClr val="F9FAFD"/>
                </a:solidFill>
                <a:latin typeface="Glacial Indifference" panose="020B0604020202020204" charset="0"/>
              </a:rPr>
              <a:t>la langue commune est enrichie par l’</a:t>
            </a:r>
            <a:r>
              <a:rPr lang="fr-FR" sz="3500" u="sng" dirty="0">
                <a:solidFill>
                  <a:srgbClr val="F9FAFD"/>
                </a:solidFill>
                <a:latin typeface="Glacial Indifference" panose="020B0604020202020204" charset="0"/>
              </a:rPr>
              <a:t>emploi de nouveaux mots techniques</a:t>
            </a:r>
            <a:r>
              <a:rPr lang="fr-FR" sz="3500" dirty="0">
                <a:solidFill>
                  <a:srgbClr val="F9FAFD"/>
                </a:solidFill>
                <a:latin typeface="Glacial Indifference" panose="020B0604020202020204" charset="0"/>
              </a:rPr>
              <a:t> et termes spécialisés tels que </a:t>
            </a:r>
            <a:r>
              <a:rPr lang="fr-FR" sz="3500" i="1" dirty="0">
                <a:solidFill>
                  <a:srgbClr val="F9FAFD"/>
                </a:solidFill>
                <a:latin typeface="Glacial Indifference" panose="020B0604020202020204" charset="0"/>
              </a:rPr>
              <a:t>baromètre</a:t>
            </a:r>
            <a:r>
              <a:rPr lang="fr-FR" sz="3500" dirty="0">
                <a:solidFill>
                  <a:srgbClr val="F9FAFD"/>
                </a:solidFill>
                <a:latin typeface="Glacial Indifference" panose="020B0604020202020204" charset="0"/>
              </a:rPr>
              <a:t> ou </a:t>
            </a:r>
            <a:r>
              <a:rPr lang="fr-FR" sz="3500" i="1" dirty="0">
                <a:solidFill>
                  <a:srgbClr val="F9FAFD"/>
                </a:solidFill>
                <a:latin typeface="Glacial Indifference" panose="020B0604020202020204" charset="0"/>
              </a:rPr>
              <a:t>télescope</a:t>
            </a:r>
            <a:r>
              <a:rPr lang="fr-FR" sz="3500" dirty="0">
                <a:solidFill>
                  <a:srgbClr val="F9FAFD"/>
                </a:solidFill>
                <a:latin typeface="Glacial Indifference" panose="020B0604020202020204" charset="0"/>
              </a:rPr>
              <a:t>, notamment</a:t>
            </a:r>
            <a:r>
              <a:rPr lang="fr-FR" sz="3500" i="1"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dans les milieux mondains, car les sciences font l’objet en France d’une véritable mode</a:t>
            </a:r>
          </a:p>
          <a:p>
            <a:pPr algn="just">
              <a:lnSpc>
                <a:spcPct val="110000"/>
              </a:lnSpc>
              <a:spcBef>
                <a:spcPct val="0"/>
              </a:spcBef>
              <a:spcAft>
                <a:spcPts val="3000"/>
              </a:spcAft>
            </a:pPr>
            <a:r>
              <a:rPr lang="fr-FR" sz="3500" dirty="0">
                <a:solidFill>
                  <a:srgbClr val="F9FAFD"/>
                </a:solidFill>
                <a:latin typeface="Glacial Indifference" panose="020B0604020202020204" charset="0"/>
              </a:rPr>
              <a:t>À cette époque, outre </a:t>
            </a:r>
            <a:r>
              <a:rPr lang="fr-FR" sz="3500" u="sng" dirty="0">
                <a:solidFill>
                  <a:srgbClr val="F9FAFD"/>
                </a:solidFill>
                <a:latin typeface="Glacial Indifference" panose="020B0604020202020204" charset="0"/>
              </a:rPr>
              <a:t>les sciences et les arts</a:t>
            </a:r>
            <a:r>
              <a:rPr lang="fr-FR" sz="3500" dirty="0">
                <a:solidFill>
                  <a:srgbClr val="F9FAFD"/>
                </a:solidFill>
                <a:latin typeface="Glacial Indifference" panose="020B0604020202020204" charset="0"/>
              </a:rPr>
              <a:t>, </a:t>
            </a:r>
            <a:r>
              <a:rPr lang="fr-FR" sz="3500" u="sng" dirty="0">
                <a:solidFill>
                  <a:srgbClr val="F9FAFD"/>
                </a:solidFill>
                <a:latin typeface="Glacial Indifference" panose="020B0604020202020204" charset="0"/>
              </a:rPr>
              <a:t>l’économie et le commerce</a:t>
            </a:r>
            <a:r>
              <a:rPr lang="fr-FR" sz="3500" dirty="0">
                <a:solidFill>
                  <a:srgbClr val="F9FAFD"/>
                </a:solidFill>
                <a:latin typeface="Glacial Indifference" panose="020B0604020202020204" charset="0"/>
              </a:rPr>
              <a:t> deviennent des disciplines à la mode.</a:t>
            </a:r>
          </a:p>
          <a:p>
            <a:pPr lvl="0" algn="just">
              <a:lnSpc>
                <a:spcPct val="110000"/>
              </a:lnSpc>
              <a:spcBef>
                <a:spcPct val="0"/>
              </a:spcBef>
            </a:pPr>
            <a:r>
              <a:rPr lang="fr-FR" sz="3500" dirty="0">
                <a:solidFill>
                  <a:srgbClr val="F9FAFD"/>
                </a:solidFill>
                <a:latin typeface="Glacial Indifference" panose="020B0604020202020204" charset="0"/>
              </a:rPr>
              <a:t>De plus, le </a:t>
            </a:r>
            <a:r>
              <a:rPr lang="fr-FR" sz="3500" u="sng" dirty="0">
                <a:solidFill>
                  <a:srgbClr val="F9FAFD"/>
                </a:solidFill>
                <a:latin typeface="Glacial Indifference" panose="020B0604020202020204" charset="0"/>
              </a:rPr>
              <a:t>souci de vulgarisation</a:t>
            </a:r>
            <a:r>
              <a:rPr lang="fr-FR" sz="3500" dirty="0">
                <a:solidFill>
                  <a:srgbClr val="F9FAFD"/>
                </a:solidFill>
                <a:latin typeface="Glacial Indifference" panose="020B0604020202020204" charset="0"/>
              </a:rPr>
              <a:t> des connaissances nouvelles est notable, dès les premières décennies du siècle.</a:t>
            </a:r>
          </a:p>
        </p:txBody>
      </p:sp>
    </p:spTree>
    <p:extLst>
      <p:ext uri="{BB962C8B-B14F-4D97-AF65-F5344CB8AC3E}">
        <p14:creationId xmlns:p14="http://schemas.microsoft.com/office/powerpoint/2010/main" val="2366440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1130382-2873-4A95-3DE5-32EC47D464C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CDA695-A55C-4E02-F5BC-C01D12A137F9}"/>
              </a:ext>
            </a:extLst>
          </p:cNvPr>
          <p:cNvSpPr txBox="1"/>
          <p:nvPr/>
        </p:nvSpPr>
        <p:spPr>
          <a:xfrm>
            <a:off x="914400" y="647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3C5858E6-6102-9D70-5839-ADFD4BC47F75}"/>
              </a:ext>
            </a:extLst>
          </p:cNvPr>
          <p:cNvSpPr txBox="1"/>
          <p:nvPr/>
        </p:nvSpPr>
        <p:spPr>
          <a:xfrm>
            <a:off x="1028700" y="2171700"/>
            <a:ext cx="16268700" cy="7120924"/>
          </a:xfrm>
          <a:prstGeom prst="rect">
            <a:avLst/>
          </a:prstGeom>
        </p:spPr>
        <p:txBody>
          <a:bodyPr wrap="square" lIns="0" tIns="0" rIns="0" bIns="0" rtlCol="0" anchor="t">
            <a:spAutoFit/>
          </a:bodyPr>
          <a:lstStyle/>
          <a:p>
            <a:pPr marL="0" lvl="0" indent="0" algn="just">
              <a:spcBef>
                <a:spcPct val="0"/>
              </a:spcBef>
              <a:spcAft>
                <a:spcPts val="3000"/>
              </a:spcAft>
            </a:pPr>
            <a:r>
              <a:rPr lang="fr-FR" sz="3600" u="sng" dirty="0">
                <a:solidFill>
                  <a:srgbClr val="F9FAFD"/>
                </a:solidFill>
                <a:latin typeface="Glacial Indifference" panose="020B0604020202020204" charset="0"/>
              </a:rPr>
              <a:t>Le français langue internationale</a:t>
            </a: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2400"/>
              </a:spcAft>
            </a:pPr>
            <a:r>
              <a:rPr lang="fr-FR" sz="3400" dirty="0">
                <a:solidFill>
                  <a:srgbClr val="F9FAFD"/>
                </a:solidFill>
                <a:latin typeface="Glacial Indifference" panose="020B0604020202020204" charset="0"/>
              </a:rPr>
              <a:t>Les différents travaux rédigés sur la langue française — notamment les dictionnaires et les grammaires —, ainsi que l’emploi du français par le pouvoir et en milieu institutionnel, constituent des éléments majeurs pour l’</a:t>
            </a:r>
            <a:r>
              <a:rPr lang="fr-FR" sz="3400" u="sng" dirty="0">
                <a:solidFill>
                  <a:srgbClr val="F9FAFD"/>
                </a:solidFill>
                <a:latin typeface="Glacial Indifference" panose="020B0604020202020204" charset="0"/>
              </a:rPr>
              <a:t>expansion de la langue française</a:t>
            </a:r>
            <a:r>
              <a:rPr lang="fr-FR" sz="3400" dirty="0">
                <a:solidFill>
                  <a:srgbClr val="F9FAFD"/>
                </a:solidFill>
                <a:latin typeface="Glacial Indifference" panose="020B0604020202020204" charset="0"/>
              </a:rPr>
              <a:t> en Europe au XVIII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a:t>
            </a:r>
          </a:p>
          <a:p>
            <a:pPr marL="0" lvl="0" indent="0" algn="just">
              <a:lnSpc>
                <a:spcPct val="110000"/>
              </a:lnSpc>
              <a:spcBef>
                <a:spcPct val="0"/>
              </a:spcBef>
              <a:spcAft>
                <a:spcPts val="600"/>
              </a:spcAft>
            </a:pPr>
            <a:r>
              <a:rPr lang="fr-FR" sz="3400" dirty="0">
                <a:solidFill>
                  <a:srgbClr val="F9FAFD"/>
                </a:solidFill>
                <a:latin typeface="Glacial Indifference" panose="020B0604020202020204" charset="0"/>
              </a:rPr>
              <a:t>Déjà grâce à l’</a:t>
            </a:r>
            <a:r>
              <a:rPr lang="fr-FR" sz="3400" u="sng" dirty="0">
                <a:solidFill>
                  <a:srgbClr val="F9FAFD"/>
                </a:solidFill>
                <a:latin typeface="Glacial Indifference" panose="020B0604020202020204" charset="0"/>
              </a:rPr>
              <a:t>influence dominante de Louis XIV</a:t>
            </a:r>
            <a:r>
              <a:rPr lang="fr-FR" sz="3400" dirty="0">
                <a:solidFill>
                  <a:srgbClr val="F9FAFD"/>
                </a:solidFill>
                <a:latin typeface="Glacial Indifference" panose="020B0604020202020204" charset="0"/>
              </a:rPr>
              <a:t> dans la politique européenne du XVII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le français était utilisé comme </a:t>
            </a:r>
            <a:r>
              <a:rPr lang="fr-FR" sz="3400" u="sng" dirty="0">
                <a:solidFill>
                  <a:srgbClr val="F9FAFD"/>
                </a:solidFill>
                <a:latin typeface="Glacial Indifference" panose="020B0604020202020204" charset="0"/>
              </a:rPr>
              <a:t>langue de la diplomatie</a:t>
            </a:r>
            <a:r>
              <a:rPr lang="fr-FR" sz="34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4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400" dirty="0">
                <a:solidFill>
                  <a:srgbClr val="F9FAFD"/>
                </a:solidFill>
                <a:latin typeface="Glacial Indifference" panose="020B0604020202020204" charset="0"/>
              </a:rPr>
              <a:t>Au XVIII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le français </a:t>
            </a:r>
            <a:r>
              <a:rPr lang="fr-FR" sz="3400" u="sng" dirty="0">
                <a:solidFill>
                  <a:srgbClr val="F9FAFD"/>
                </a:solidFill>
                <a:latin typeface="Glacial Indifference" panose="020B0604020202020204" charset="0"/>
              </a:rPr>
              <a:t>remplace en grande partie le latin</a:t>
            </a:r>
            <a:r>
              <a:rPr lang="fr-FR" sz="3400" dirty="0">
                <a:solidFill>
                  <a:srgbClr val="F9FAFD"/>
                </a:solidFill>
                <a:latin typeface="Glacial Indifference" panose="020B0604020202020204" charset="0"/>
              </a:rPr>
              <a:t> en tant que langue internationale, non seulement en </a:t>
            </a:r>
            <a:r>
              <a:rPr lang="fr-FR" sz="3400" u="sng" dirty="0">
                <a:solidFill>
                  <a:srgbClr val="F9FAFD"/>
                </a:solidFill>
                <a:latin typeface="Glacial Indifference" panose="020B0604020202020204" charset="0"/>
              </a:rPr>
              <a:t>milieu diplomatique</a:t>
            </a:r>
            <a:r>
              <a:rPr lang="fr-FR" sz="3400" dirty="0">
                <a:solidFill>
                  <a:srgbClr val="F9FAFD"/>
                </a:solidFill>
                <a:latin typeface="Glacial Indifference" panose="020B0604020202020204" charset="0"/>
              </a:rPr>
              <a:t> mais également comme langue de la </a:t>
            </a:r>
            <a:r>
              <a:rPr lang="fr-FR" sz="3400" u="sng" dirty="0">
                <a:solidFill>
                  <a:srgbClr val="F9FAFD"/>
                </a:solidFill>
                <a:latin typeface="Glacial Indifference" panose="020B0604020202020204" charset="0"/>
              </a:rPr>
              <a:t>communication entre les intellectuels</a:t>
            </a:r>
            <a:r>
              <a:rPr lang="fr-FR" sz="3400" dirty="0">
                <a:solidFill>
                  <a:srgbClr val="F9FAFD"/>
                </a:solidFill>
                <a:latin typeface="Glacial Indifference" panose="020B0604020202020204" charset="0"/>
              </a:rPr>
              <a:t> de différents pays.</a:t>
            </a:r>
          </a:p>
        </p:txBody>
      </p:sp>
    </p:spTree>
    <p:extLst>
      <p:ext uri="{BB962C8B-B14F-4D97-AF65-F5344CB8AC3E}">
        <p14:creationId xmlns:p14="http://schemas.microsoft.com/office/powerpoint/2010/main" val="1616863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7EFB2F4-3263-62E4-EAF3-9D1B4B11D59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CD225C-385F-8F8A-621F-288BDC4026FF}"/>
              </a:ext>
            </a:extLst>
          </p:cNvPr>
          <p:cNvSpPr txBox="1"/>
          <p:nvPr/>
        </p:nvSpPr>
        <p:spPr>
          <a:xfrm>
            <a:off x="1028700" y="952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5101488-FE47-29F2-3ABB-26A1F45D05E3}"/>
              </a:ext>
            </a:extLst>
          </p:cNvPr>
          <p:cNvSpPr txBox="1"/>
          <p:nvPr/>
        </p:nvSpPr>
        <p:spPr>
          <a:xfrm>
            <a:off x="1028700" y="2537435"/>
            <a:ext cx="16116300" cy="6568465"/>
          </a:xfrm>
          <a:prstGeom prst="rect">
            <a:avLst/>
          </a:prstGeom>
        </p:spPr>
        <p:txBody>
          <a:bodyPr wrap="square" lIns="0" tIns="0" rIns="0" bIns="0" rtlCol="0" anchor="t">
            <a:spAutoFit/>
          </a:bodyPr>
          <a:lstStyle/>
          <a:p>
            <a:pPr marL="0" lvl="0" indent="0" algn="just">
              <a:spcBef>
                <a:spcPct val="0"/>
              </a:spcBef>
            </a:pPr>
            <a:r>
              <a:rPr lang="fr-FR" sz="3600" u="sng" dirty="0">
                <a:solidFill>
                  <a:srgbClr val="F9FAFD"/>
                </a:solidFill>
                <a:latin typeface="Glacial Indifference" panose="020B0604020202020204" charset="0"/>
              </a:rPr>
              <a:t>Le français langue internationale</a:t>
            </a:r>
          </a:p>
          <a:p>
            <a:pPr marL="0" lvl="0" indent="0" algn="just">
              <a:spcBef>
                <a:spcPct val="0"/>
              </a:spcBef>
            </a:pPr>
            <a:endParaRPr lang="fr-FR" sz="3600" u="sng" dirty="0">
              <a:solidFill>
                <a:srgbClr val="F9FAFD"/>
              </a:solidFill>
              <a:latin typeface="Glacial Indifference" panose="020B0604020202020204" charset="0"/>
            </a:endParaRPr>
          </a:p>
          <a:p>
            <a:pPr marL="0" lvl="0" indent="0" algn="just">
              <a:lnSpc>
                <a:spcPct val="110000"/>
              </a:lnSpc>
              <a:spcBef>
                <a:spcPct val="0"/>
              </a:spcBef>
              <a:spcAft>
                <a:spcPts val="1800"/>
              </a:spcAft>
            </a:pPr>
            <a:r>
              <a:rPr lang="fr-FR" sz="3500" u="sng" dirty="0">
                <a:solidFill>
                  <a:srgbClr val="F9FAFD"/>
                </a:solidFill>
                <a:latin typeface="Glacial Indifference" panose="020B0604020202020204" charset="0"/>
              </a:rPr>
              <a:t>1714</a:t>
            </a:r>
            <a:r>
              <a:rPr lang="fr-FR" sz="3500" dirty="0">
                <a:solidFill>
                  <a:srgbClr val="F9FAFD"/>
                </a:solidFill>
                <a:latin typeface="Glacial Indifference" panose="020B0604020202020204" charset="0"/>
              </a:rPr>
              <a:t> → </a:t>
            </a:r>
            <a:r>
              <a:rPr lang="fr-FR" sz="3500" u="sng" dirty="0">
                <a:solidFill>
                  <a:srgbClr val="F9FAFD"/>
                </a:solidFill>
                <a:latin typeface="Glacial Indifference" panose="020B0604020202020204" charset="0"/>
              </a:rPr>
              <a:t>traité de Rastatt</a:t>
            </a:r>
            <a:r>
              <a:rPr lang="fr-FR" sz="3500" dirty="0">
                <a:solidFill>
                  <a:srgbClr val="F9FAFD"/>
                </a:solidFill>
                <a:latin typeface="Glacial Indifference" panose="020B0604020202020204" charset="0"/>
              </a:rPr>
              <a:t> → accord de paix qui met fin à la guerre de Succession d'Espagne*, signé entre le roi de France Louis XIV et le roi d’Hongrie Charles VI. </a:t>
            </a:r>
          </a:p>
          <a:p>
            <a:pPr marL="0" lvl="0" indent="0" algn="just">
              <a:lnSpc>
                <a:spcPct val="110000"/>
              </a:lnSpc>
              <a:spcBef>
                <a:spcPct val="0"/>
              </a:spcBef>
            </a:pPr>
            <a:r>
              <a:rPr lang="fr-FR" sz="3500" dirty="0">
                <a:solidFill>
                  <a:srgbClr val="F9FAFD"/>
                </a:solidFill>
                <a:latin typeface="Glacial Indifference" panose="020B0604020202020204" charset="0"/>
              </a:rPr>
              <a:t>Le traité de Rastatt est </a:t>
            </a:r>
            <a:r>
              <a:rPr lang="fr-FR" sz="3500" u="sng" dirty="0">
                <a:solidFill>
                  <a:srgbClr val="F9FAFD"/>
                </a:solidFill>
                <a:latin typeface="Glacial Indifference" panose="020B0604020202020204" charset="0"/>
              </a:rPr>
              <a:t>rédigé en français</a:t>
            </a:r>
            <a:r>
              <a:rPr lang="fr-FR" sz="3500" dirty="0">
                <a:solidFill>
                  <a:srgbClr val="F9FAFD"/>
                </a:solidFill>
                <a:latin typeface="Glacial Indifference" panose="020B0604020202020204" charset="0"/>
              </a:rPr>
              <a:t>, ce qui consacre officiellement le français comme langue internationale et de la diplomatie.</a:t>
            </a:r>
          </a:p>
          <a:p>
            <a:pPr marL="0" lvl="0" indent="0" algn="just">
              <a:lnSpc>
                <a:spcPct val="110000"/>
              </a:lnSpc>
              <a:spcBef>
                <a:spcPct val="0"/>
              </a:spcBef>
            </a:pPr>
            <a:endParaRPr lang="fr-FR" sz="3500" dirty="0">
              <a:solidFill>
                <a:srgbClr val="F9FAFD"/>
              </a:solidFill>
              <a:latin typeface="Glacial Indifference" panose="020B0604020202020204" charset="0"/>
            </a:endParaRPr>
          </a:p>
          <a:p>
            <a:pPr lvl="0" algn="just">
              <a:lnSpc>
                <a:spcPct val="110000"/>
              </a:lnSpc>
              <a:spcBef>
                <a:spcPct val="0"/>
              </a:spcBef>
            </a:pPr>
            <a:r>
              <a:rPr lang="fr-FR" sz="3400" dirty="0">
                <a:solidFill>
                  <a:srgbClr val="F9FAFD"/>
                </a:solidFill>
                <a:latin typeface="Glacial Indifference" panose="020B0604020202020204" charset="0"/>
              </a:rPr>
              <a:t>* Quand le roi d’Espagne, Charles II de Habsbourg, meurt (en 1700), les deux principales familles régnantes de l’Europe — celle de France et celle d’Autriche — revendiquent le trône. Ainsi, la Guerre de Succession en Espagne éclate, dont l’enjeu était la succession au trône d’Espagne et, à travers elle, la domination en Europe.</a:t>
            </a:r>
          </a:p>
        </p:txBody>
      </p:sp>
    </p:spTree>
    <p:extLst>
      <p:ext uri="{BB962C8B-B14F-4D97-AF65-F5344CB8AC3E}">
        <p14:creationId xmlns:p14="http://schemas.microsoft.com/office/powerpoint/2010/main" val="3393950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D2E85C5-401A-4EEB-89D5-4A4A25AD22C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D32A731-715A-97B5-688C-5BFB87CA6CAF}"/>
              </a:ext>
            </a:extLst>
          </p:cNvPr>
          <p:cNvSpPr txBox="1"/>
          <p:nvPr/>
        </p:nvSpPr>
        <p:spPr>
          <a:xfrm>
            <a:off x="9144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666EBEAF-B550-2E3E-128B-2795FD4AC045}"/>
              </a:ext>
            </a:extLst>
          </p:cNvPr>
          <p:cNvSpPr txBox="1"/>
          <p:nvPr/>
        </p:nvSpPr>
        <p:spPr>
          <a:xfrm>
            <a:off x="990600" y="2552700"/>
            <a:ext cx="16268700" cy="5917004"/>
          </a:xfrm>
          <a:prstGeom prst="rect">
            <a:avLst/>
          </a:prstGeom>
        </p:spPr>
        <p:txBody>
          <a:bodyPr wrap="square" lIns="0" tIns="0" rIns="0" bIns="0" rtlCol="0" anchor="t">
            <a:spAutoFit/>
          </a:bodyPr>
          <a:lstStyle/>
          <a:p>
            <a:pPr marL="0" lvl="0" indent="0" algn="just">
              <a:spcBef>
                <a:spcPct val="0"/>
              </a:spcBef>
            </a:pPr>
            <a:r>
              <a:rPr lang="fr-FR" sz="3600" u="sng" dirty="0">
                <a:solidFill>
                  <a:srgbClr val="F9FAFD"/>
                </a:solidFill>
                <a:latin typeface="Glacial Indifference" panose="020B0604020202020204" charset="0"/>
              </a:rPr>
              <a:t>Le français langue internationale</a:t>
            </a:r>
            <a:r>
              <a:rPr lang="fr-FR" sz="3600" dirty="0">
                <a:solidFill>
                  <a:srgbClr val="F9FAFD"/>
                </a:solidFill>
                <a:latin typeface="Glacial Indifference" panose="020B0604020202020204" charset="0"/>
              </a:rPr>
              <a:t> </a:t>
            </a:r>
          </a:p>
          <a:p>
            <a:pPr marL="0" lvl="0" indent="0" algn="just">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500" dirty="0">
                <a:solidFill>
                  <a:srgbClr val="F9FAFD"/>
                </a:solidFill>
                <a:latin typeface="Glacial Indifference" panose="020B0604020202020204" charset="0"/>
              </a:rPr>
              <a:t>Le français demeure la </a:t>
            </a:r>
            <a:r>
              <a:rPr lang="fr-FR" sz="3500" u="sng" dirty="0">
                <a:solidFill>
                  <a:srgbClr val="F9FAFD"/>
                </a:solidFill>
                <a:latin typeface="Glacial Indifference" panose="020B0604020202020204" charset="0"/>
              </a:rPr>
              <a:t>langue diplomatique</a:t>
            </a:r>
            <a:r>
              <a:rPr lang="fr-FR" sz="3500" dirty="0">
                <a:solidFill>
                  <a:srgbClr val="F9FAFD"/>
                </a:solidFill>
                <a:latin typeface="Glacial Indifference" panose="020B0604020202020204" charset="0"/>
              </a:rPr>
              <a:t>, une langue aristocratique parlée dans presque toutes les chancelleries de l'Europe et employée pour les tractations diplomatiques, jusqu’au traité de Versailles, à la fin de la </a:t>
            </a:r>
            <a:r>
              <a:rPr lang="fr-FR" sz="3500" u="sng" dirty="0">
                <a:solidFill>
                  <a:srgbClr val="F9FAFD"/>
                </a:solidFill>
                <a:latin typeface="Glacial Indifference" panose="020B0604020202020204" charset="0"/>
              </a:rPr>
              <a:t>Première Guerre mondiale</a:t>
            </a:r>
            <a:r>
              <a:rPr lang="fr-FR" sz="3500" dirty="0">
                <a:solidFill>
                  <a:srgbClr val="F9FAFD"/>
                </a:solidFill>
                <a:latin typeface="Glacial Indifference" panose="020B0604020202020204" charset="0"/>
              </a:rPr>
              <a:t>. </a:t>
            </a:r>
          </a:p>
          <a:p>
            <a:pPr marL="0" lvl="0" indent="0" algn="just">
              <a:lnSpc>
                <a:spcPct val="110000"/>
              </a:lnSpc>
              <a:spcBef>
                <a:spcPct val="0"/>
              </a:spcBef>
            </a:pPr>
            <a:endParaRPr lang="fr-FR" sz="3500" u="sng" dirty="0">
              <a:solidFill>
                <a:srgbClr val="F9FAFD"/>
              </a:solidFill>
              <a:latin typeface="Glacial Indifference" panose="020B0604020202020204" charset="0"/>
            </a:endParaRPr>
          </a:p>
          <a:p>
            <a:pPr marL="0" lvl="0" indent="0" algn="just">
              <a:lnSpc>
                <a:spcPct val="110000"/>
              </a:lnSpc>
              <a:spcBef>
                <a:spcPct val="0"/>
              </a:spcBef>
              <a:spcAft>
                <a:spcPts val="1800"/>
              </a:spcAft>
            </a:pPr>
            <a:r>
              <a:rPr lang="fr-FR" sz="3500" dirty="0">
                <a:solidFill>
                  <a:srgbClr val="F9FAFD"/>
                </a:solidFill>
                <a:latin typeface="Glacial Indifference" panose="020B0604020202020204" charset="0"/>
              </a:rPr>
              <a:t>En </a:t>
            </a:r>
            <a:r>
              <a:rPr lang="fr-FR" sz="3500" u="sng" dirty="0">
                <a:solidFill>
                  <a:srgbClr val="F9FAFD"/>
                </a:solidFill>
                <a:latin typeface="Glacial Indifference" panose="020B0604020202020204" charset="0"/>
              </a:rPr>
              <a:t>milieu culturel</a:t>
            </a:r>
            <a:r>
              <a:rPr lang="fr-FR" sz="3500" dirty="0">
                <a:solidFill>
                  <a:srgbClr val="F9FAFD"/>
                </a:solidFill>
                <a:latin typeface="Glacial Indifference" panose="020B0604020202020204" charset="0"/>
              </a:rPr>
              <a:t>, en revanche, cette position dominante dure encore moins : « avec le romantisme et le réveil des nationalismes, de nombreuses langues accèdent à un statut de langue de culture et la place du français diminue ».</a:t>
            </a:r>
          </a:p>
          <a:p>
            <a:pPr marL="0" lvl="0" indent="0" algn="r">
              <a:spcBef>
                <a:spcPct val="0"/>
              </a:spcBef>
            </a:pPr>
            <a:r>
              <a:rPr lang="fr-FR" sz="2800" i="1" dirty="0">
                <a:solidFill>
                  <a:srgbClr val="F9FAFD"/>
                </a:solidFill>
                <a:latin typeface="Glacial Indifference" panose="020B0604020202020204" charset="0"/>
              </a:rPr>
              <a:t>Introduction à l’histoire de la langue française</a:t>
            </a:r>
            <a:r>
              <a:rPr lang="fr-FR" sz="2800" dirty="0">
                <a:solidFill>
                  <a:srgbClr val="F9FAFD"/>
                </a:solidFill>
                <a:latin typeface="Glacial Indifference" panose="020B0604020202020204" charset="0"/>
              </a:rPr>
              <a:t>, p. 68.</a:t>
            </a:r>
          </a:p>
        </p:txBody>
      </p:sp>
    </p:spTree>
    <p:extLst>
      <p:ext uri="{BB962C8B-B14F-4D97-AF65-F5344CB8AC3E}">
        <p14:creationId xmlns:p14="http://schemas.microsoft.com/office/powerpoint/2010/main" val="2996225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E734B7-128F-281C-1809-A6268D8811D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2FDDFB6-7B6F-C48B-E9F1-B7E8FAA5CCD0}"/>
              </a:ext>
            </a:extLst>
          </p:cNvPr>
          <p:cNvSpPr txBox="1"/>
          <p:nvPr/>
        </p:nvSpPr>
        <p:spPr>
          <a:xfrm>
            <a:off x="9525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84BE2288-E4E1-3EE1-8204-60F37B04B3C6}"/>
              </a:ext>
            </a:extLst>
          </p:cNvPr>
          <p:cNvSpPr txBox="1"/>
          <p:nvPr/>
        </p:nvSpPr>
        <p:spPr>
          <a:xfrm>
            <a:off x="1028700" y="2400300"/>
            <a:ext cx="15887700" cy="6932667"/>
          </a:xfrm>
          <a:prstGeom prst="rect">
            <a:avLst/>
          </a:prstGeom>
        </p:spPr>
        <p:txBody>
          <a:bodyPr wrap="square" lIns="0" tIns="0" rIns="0" bIns="0" rtlCol="0" anchor="t">
            <a:spAutoFit/>
          </a:bodyPr>
          <a:lstStyle/>
          <a:p>
            <a:pPr marL="0" lvl="0" indent="0" algn="just">
              <a:spcBef>
                <a:spcPct val="0"/>
              </a:spcBef>
              <a:spcAft>
                <a:spcPts val="3000"/>
              </a:spcAft>
            </a:pPr>
            <a:r>
              <a:rPr lang="fr-FR" sz="3600" u="sng" dirty="0">
                <a:solidFill>
                  <a:srgbClr val="F9FAFD"/>
                </a:solidFill>
                <a:latin typeface="Glacial Indifference" panose="020B0604020202020204" charset="0"/>
              </a:rPr>
              <a:t>Le français langue internationale</a:t>
            </a: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500" dirty="0">
                <a:solidFill>
                  <a:srgbClr val="F9FAFD"/>
                </a:solidFill>
                <a:latin typeface="Glacial Indifference" panose="020B0604020202020204" charset="0"/>
              </a:rPr>
              <a:t>Crainte de la francomanie → les Français considèrent que « l’emploi de leur langue par les autres [pays de l’Europe] est la reconnaissance de son prestige », mais ce sentiment entraîne une « </a:t>
            </a:r>
            <a:r>
              <a:rPr lang="fr-FR" sz="3500" u="sng" dirty="0">
                <a:solidFill>
                  <a:srgbClr val="F9FAFD"/>
                </a:solidFill>
                <a:latin typeface="Glacial Indifference" panose="020B0604020202020204" charset="0"/>
              </a:rPr>
              <a:t>forte prétention hégémonique</a:t>
            </a:r>
            <a:r>
              <a:rPr lang="fr-FR" sz="3500" dirty="0">
                <a:solidFill>
                  <a:srgbClr val="F9FAFD"/>
                </a:solidFill>
                <a:latin typeface="Glacial Indifference" panose="020B0604020202020204" charset="0"/>
              </a:rPr>
              <a:t> ». Celle-ci provoque en Europe des réactions fortement négatives et une « </a:t>
            </a:r>
            <a:r>
              <a:rPr lang="fr-FR" sz="3500" u="sng" dirty="0">
                <a:solidFill>
                  <a:srgbClr val="F9FAFD"/>
                </a:solidFill>
                <a:latin typeface="Glacial Indifference" panose="020B0604020202020204" charset="0"/>
              </a:rPr>
              <a:t>crainte de la francomanie et des gallicismes</a:t>
            </a:r>
            <a:r>
              <a:rPr lang="fr-FR" sz="3500" dirty="0">
                <a:solidFill>
                  <a:srgbClr val="F9FAFD"/>
                </a:solidFill>
                <a:latin typeface="Glacial Indifference" panose="020B0604020202020204" charset="0"/>
              </a:rPr>
              <a:t> [qui] se développera parallèlement pendant tout le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a:t>
            </a:r>
          </a:p>
          <a:p>
            <a:pPr marL="0" lvl="0" indent="0" algn="just">
              <a:lnSpc>
                <a:spcPct val="110000"/>
              </a:lnSpc>
              <a:spcBef>
                <a:spcPct val="0"/>
              </a:spcBef>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1800"/>
              </a:spcAft>
            </a:pPr>
            <a:r>
              <a:rPr lang="fr-FR" sz="3500" dirty="0">
                <a:solidFill>
                  <a:srgbClr val="F9FAFD"/>
                </a:solidFill>
                <a:latin typeface="Glacial Indifference" panose="020B0604020202020204" charset="0"/>
              </a:rPr>
              <a:t>« entre 1730 et 1780 la </a:t>
            </a:r>
            <a:r>
              <a:rPr lang="fr-FR" sz="3500" u="sng" dirty="0">
                <a:solidFill>
                  <a:srgbClr val="F9FAFD"/>
                </a:solidFill>
                <a:latin typeface="Glacial Indifference" panose="020B0604020202020204" charset="0"/>
              </a:rPr>
              <a:t>certitude de posséder un idiome parfait</a:t>
            </a:r>
            <a:r>
              <a:rPr lang="fr-FR" sz="3500" dirty="0">
                <a:solidFill>
                  <a:srgbClr val="F9FAFD"/>
                </a:solidFill>
                <a:latin typeface="Glacial Indifference" panose="020B0604020202020204" charset="0"/>
              </a:rPr>
              <a:t> domine. L’histoire de l’emploi diplomatique du français est celle des symptômes d’une confiance ».</a:t>
            </a:r>
          </a:p>
          <a:p>
            <a:pPr marL="0" lvl="0" indent="0" algn="r">
              <a:spcBef>
                <a:spcPct val="0"/>
              </a:spcBef>
              <a:spcAft>
                <a:spcPts val="2400"/>
              </a:spcAft>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pp. 249-250.</a:t>
            </a:r>
          </a:p>
        </p:txBody>
      </p:sp>
    </p:spTree>
    <p:extLst>
      <p:ext uri="{BB962C8B-B14F-4D97-AF65-F5344CB8AC3E}">
        <p14:creationId xmlns:p14="http://schemas.microsoft.com/office/powerpoint/2010/main" val="1773543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DE16415-AD40-B6AF-1158-FD3F028BBAA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46A0FA8-875A-40EA-8142-405C43D27923}"/>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3F482D08-437C-7E24-DD03-5D8B4D205409}"/>
              </a:ext>
            </a:extLst>
          </p:cNvPr>
          <p:cNvSpPr txBox="1"/>
          <p:nvPr/>
        </p:nvSpPr>
        <p:spPr>
          <a:xfrm>
            <a:off x="1028700" y="2400300"/>
            <a:ext cx="16268700" cy="7048083"/>
          </a:xfrm>
          <a:prstGeom prst="rect">
            <a:avLst/>
          </a:prstGeom>
        </p:spPr>
        <p:txBody>
          <a:bodyPr wrap="square" lIns="0" tIns="0" rIns="0" bIns="0" rtlCol="0" anchor="t">
            <a:spAutoFit/>
          </a:bodyPr>
          <a:lstStyle/>
          <a:p>
            <a:pPr marL="0" lvl="0" indent="0" algn="just">
              <a:lnSpc>
                <a:spcPct val="110000"/>
              </a:lnSpc>
              <a:spcBef>
                <a:spcPct val="0"/>
              </a:spcBef>
            </a:pPr>
            <a:r>
              <a:rPr lang="fr-FR" sz="3500" dirty="0">
                <a:solidFill>
                  <a:srgbClr val="F9FAFD"/>
                </a:solidFill>
                <a:latin typeface="Glacial Indifference" panose="020B0604020202020204" charset="0"/>
              </a:rPr>
              <a:t>À l’intérieur de la France, deux figures symbolisent ce </a:t>
            </a:r>
            <a:r>
              <a:rPr lang="fr-FR" sz="3500" u="sng" dirty="0">
                <a:solidFill>
                  <a:srgbClr val="F9FAFD"/>
                </a:solidFill>
                <a:latin typeface="Glacial Indifference" panose="020B0604020202020204" charset="0"/>
              </a:rPr>
              <a:t>sentiment de prestige et d’universalité de la langue française</a:t>
            </a:r>
            <a:r>
              <a:rPr lang="fr-FR" sz="3500" dirty="0">
                <a:solidFill>
                  <a:srgbClr val="F9FAFD"/>
                </a:solidFill>
                <a:latin typeface="Glacial Indifference" panose="020B0604020202020204" charset="0"/>
              </a:rPr>
              <a:t> → Voltaire et Rivarol</a:t>
            </a:r>
          </a:p>
          <a:p>
            <a:pPr marL="0" lvl="0" indent="0" algn="just">
              <a:lnSpc>
                <a:spcPct val="110000"/>
              </a:lnSpc>
              <a:spcBef>
                <a:spcPct val="0"/>
              </a:spcBef>
            </a:pP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1200"/>
              </a:spcAft>
            </a:pPr>
            <a:r>
              <a:rPr lang="fr-FR" sz="3500" u="sng" dirty="0">
                <a:solidFill>
                  <a:srgbClr val="F9FAFD"/>
                </a:solidFill>
                <a:latin typeface="Glacial Indifference" panose="020B0604020202020204" charset="0"/>
              </a:rPr>
              <a:t>Voltaire</a:t>
            </a:r>
            <a:r>
              <a:rPr lang="fr-FR" sz="3500" dirty="0">
                <a:solidFill>
                  <a:srgbClr val="F9FAFD"/>
                </a:solidFill>
                <a:latin typeface="Glacial Indifference" panose="020B0604020202020204" charset="0"/>
              </a:rPr>
              <a:t> → « </a:t>
            </a:r>
            <a:r>
              <a:rPr lang="fr-FR" sz="3500" u="sng" dirty="0">
                <a:solidFill>
                  <a:srgbClr val="F9FAFD"/>
                </a:solidFill>
                <a:latin typeface="Glacial Indifference" panose="020B0604020202020204" charset="0"/>
              </a:rPr>
              <a:t>puriste</a:t>
            </a:r>
            <a:r>
              <a:rPr lang="fr-FR" sz="3500" dirty="0">
                <a:solidFill>
                  <a:srgbClr val="F9FAFD"/>
                </a:solidFill>
                <a:latin typeface="Glacial Indifference" panose="020B0604020202020204" charset="0"/>
              </a:rPr>
              <a:t> et </a:t>
            </a:r>
            <a:r>
              <a:rPr lang="fr-FR" sz="3500" u="sng" dirty="0">
                <a:solidFill>
                  <a:srgbClr val="F9FAFD"/>
                </a:solidFill>
                <a:latin typeface="Glacial Indifference" panose="020B0604020202020204" charset="0"/>
              </a:rPr>
              <a:t>conservateur</a:t>
            </a:r>
            <a:r>
              <a:rPr lang="fr-FR" sz="3500" dirty="0">
                <a:solidFill>
                  <a:srgbClr val="F9FAFD"/>
                </a:solidFill>
                <a:latin typeface="Glacial Indifference" panose="020B0604020202020204" charset="0"/>
              </a:rPr>
              <a:t>, Voltaire a défendu une idée du génie de la langue — </a:t>
            </a:r>
            <a:r>
              <a:rPr lang="fr-FR" sz="3500" u="sng" dirty="0">
                <a:solidFill>
                  <a:srgbClr val="F9FAFD"/>
                </a:solidFill>
                <a:latin typeface="Glacial Indifference" panose="020B0604020202020204" charset="0"/>
              </a:rPr>
              <a:t>clarté, perfection et bon goût</a:t>
            </a:r>
            <a:r>
              <a:rPr lang="fr-FR" sz="3500" dirty="0">
                <a:solidFill>
                  <a:srgbClr val="F9FAFD"/>
                </a:solidFill>
                <a:latin typeface="Glacial Indifference" panose="020B0604020202020204" charset="0"/>
              </a:rPr>
              <a:t> — fondée sur l’</a:t>
            </a:r>
            <a:r>
              <a:rPr lang="fr-FR" sz="3500" u="sng" dirty="0">
                <a:solidFill>
                  <a:srgbClr val="F9FAFD"/>
                </a:solidFill>
                <a:latin typeface="Glacial Indifference" panose="020B0604020202020204" charset="0"/>
              </a:rPr>
              <a:t>autorité des auteurs du Grand siècle</a:t>
            </a:r>
            <a:r>
              <a:rPr lang="fr-FR" sz="3500" dirty="0">
                <a:solidFill>
                  <a:srgbClr val="F9FAFD"/>
                </a:solidFill>
                <a:latin typeface="Glacial Indifference" panose="020B0604020202020204" charset="0"/>
              </a:rPr>
              <a:t> [période allant du XVII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aux premières décennies du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Bien qu’il prenne acte de l’évolution de la langue, il </a:t>
            </a:r>
            <a:r>
              <a:rPr lang="fr-FR" sz="3500" u="sng" dirty="0">
                <a:solidFill>
                  <a:srgbClr val="F9FAFD"/>
                </a:solidFill>
                <a:latin typeface="Glacial Indifference" panose="020B0604020202020204" charset="0"/>
              </a:rPr>
              <a:t>repousse toute perspective de changement</a:t>
            </a:r>
            <a:r>
              <a:rPr lang="fr-FR" sz="3500" dirty="0">
                <a:solidFill>
                  <a:srgbClr val="F9FAFD"/>
                </a:solidFill>
                <a:latin typeface="Glacial Indifference" panose="020B0604020202020204" charset="0"/>
              </a:rPr>
              <a:t>, au nom de la maturité et de la perpétuation de leurs œuvres, et son autorité intellectuelle, en France et en Europe, a contribué à la diffusion et au maintien des modèles qu’il défendait ».</a:t>
            </a:r>
          </a:p>
          <a:p>
            <a:pPr marL="0" lvl="0" indent="0" algn="r">
              <a:spcBef>
                <a:spcPct val="0"/>
              </a:spcBef>
            </a:pPr>
            <a:r>
              <a:rPr lang="fr-FR" sz="2800" dirty="0">
                <a:solidFill>
                  <a:srgbClr val="F9FAFD"/>
                </a:solidFill>
                <a:latin typeface="Glacial Indifference" panose="020B0604020202020204" charset="0"/>
              </a:rPr>
              <a:t>Olivier Bivort, </a:t>
            </a:r>
            <a:r>
              <a:rPr lang="fr-FR" sz="2800" i="1" dirty="0">
                <a:solidFill>
                  <a:srgbClr val="F9FAFD"/>
                </a:solidFill>
                <a:latin typeface="Glacial Indifference" panose="020B0604020202020204" charset="0"/>
              </a:rPr>
              <a:t>Le romantisme et la "langue de Voltaire"</a:t>
            </a:r>
            <a:r>
              <a:rPr lang="fr-FR" sz="2800" dirty="0">
                <a:solidFill>
                  <a:srgbClr val="F9FAFD"/>
                </a:solidFill>
                <a:latin typeface="Glacial Indifference" panose="020B0604020202020204" charset="0"/>
              </a:rPr>
              <a:t>.</a:t>
            </a:r>
          </a:p>
          <a:p>
            <a:pPr marL="0" lvl="0" indent="0" algn="just">
              <a:spcBef>
                <a:spcPct val="0"/>
              </a:spcBef>
            </a:pPr>
            <a:endParaRPr lang="fr-FR" sz="35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01430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1028700" y="1058638"/>
            <a:ext cx="8539022" cy="1128514"/>
          </a:xfrm>
          <a:prstGeom prst="rect">
            <a:avLst/>
          </a:prstGeom>
        </p:spPr>
        <p:txBody>
          <a:bodyPr lIns="0" tIns="0" rIns="0" bIns="0" rtlCol="0" anchor="t">
            <a:spAutoFit/>
          </a:bodyPr>
          <a:lstStyle/>
          <a:p>
            <a:pPr>
              <a:lnSpc>
                <a:spcPts val="8799"/>
              </a:lnSpc>
            </a:pPr>
            <a:r>
              <a:rPr lang="fr-FR" sz="8000" dirty="0">
                <a:solidFill>
                  <a:srgbClr val="F9FAFD"/>
                </a:solidFill>
                <a:latin typeface="Glacial Indifference" panose="020B0604020202020204" charset="0"/>
              </a:rPr>
              <a:t>Les origines</a:t>
            </a:r>
          </a:p>
        </p:txBody>
      </p:sp>
      <p:sp>
        <p:nvSpPr>
          <p:cNvPr id="3" name="TextBox 3"/>
          <p:cNvSpPr txBox="1"/>
          <p:nvPr/>
        </p:nvSpPr>
        <p:spPr>
          <a:xfrm>
            <a:off x="1066800" y="2857500"/>
            <a:ext cx="16949833" cy="3914533"/>
          </a:xfrm>
          <a:prstGeom prst="rect">
            <a:avLst/>
          </a:prstGeom>
        </p:spPr>
        <p:txBody>
          <a:bodyPr wrap="square" lIns="0" tIns="0" rIns="0" bIns="0" rtlCol="0" anchor="t">
            <a:spAutoFit/>
          </a:bodyPr>
          <a:lstStyle/>
          <a:p>
            <a:pPr marL="0" lvl="0" indent="0">
              <a:lnSpc>
                <a:spcPts val="4737"/>
              </a:lnSpc>
              <a:spcBef>
                <a:spcPct val="0"/>
              </a:spcBef>
            </a:pPr>
            <a:r>
              <a:rPr lang="fr-FR" sz="3800" u="none" dirty="0">
                <a:solidFill>
                  <a:srgbClr val="F9FAFD"/>
                </a:solidFill>
                <a:latin typeface="Glacial Indifference" panose="020B0604020202020204" charset="0"/>
              </a:rPr>
              <a:t>Famille indo-européenne</a:t>
            </a:r>
          </a:p>
          <a:p>
            <a:pPr marL="0" lvl="0" indent="0">
              <a:lnSpc>
                <a:spcPts val="4737"/>
              </a:lnSpc>
              <a:spcBef>
                <a:spcPct val="0"/>
              </a:spcBef>
            </a:pPr>
            <a:r>
              <a:rPr lang="fr-FR" sz="3800" dirty="0">
                <a:solidFill>
                  <a:srgbClr val="F9FAFD"/>
                </a:solidFill>
                <a:latin typeface="Glacial Indifference" panose="020B0604020202020204" charset="0"/>
              </a:rPr>
              <a:t>	↓</a:t>
            </a:r>
          </a:p>
          <a:p>
            <a:pPr marL="0" lvl="0" indent="0">
              <a:lnSpc>
                <a:spcPts val="4737"/>
              </a:lnSpc>
              <a:spcBef>
                <a:spcPct val="0"/>
              </a:spcBef>
            </a:pPr>
            <a:r>
              <a:rPr lang="fr-FR" sz="3800" u="none" dirty="0">
                <a:solidFill>
                  <a:srgbClr val="F9FAFD"/>
                </a:solidFill>
                <a:latin typeface="Glacial Indifference" panose="020B0604020202020204" charset="0"/>
              </a:rPr>
              <a:t>Langue romane → issue du latin</a:t>
            </a:r>
          </a:p>
          <a:p>
            <a:pPr marL="0" lvl="0" indent="0">
              <a:lnSpc>
                <a:spcPts val="4737"/>
              </a:lnSpc>
              <a:spcBef>
                <a:spcPct val="0"/>
              </a:spcBef>
            </a:pPr>
            <a:r>
              <a:rPr lang="fr-FR" sz="3800" u="none" dirty="0">
                <a:solidFill>
                  <a:srgbClr val="F9FAFD"/>
                </a:solidFill>
                <a:latin typeface="Glacial Indifference" panose="020B0604020202020204" charset="0"/>
              </a:rPr>
              <a:t>	</a:t>
            </a:r>
            <a:r>
              <a:rPr lang="fr-FR" sz="3800" dirty="0">
                <a:solidFill>
                  <a:srgbClr val="F9FAFD"/>
                </a:solidFill>
                <a:latin typeface="Glacial Indifference" panose="020B0604020202020204" charset="0"/>
              </a:rPr>
              <a:t> ↓</a:t>
            </a:r>
          </a:p>
          <a:p>
            <a:pPr marL="0" lvl="0" indent="0">
              <a:lnSpc>
                <a:spcPts val="3900"/>
              </a:lnSpc>
            </a:pPr>
            <a:r>
              <a:rPr lang="fr-FR" sz="3800" u="none" dirty="0">
                <a:solidFill>
                  <a:srgbClr val="F9FAFD"/>
                </a:solidFill>
                <a:latin typeface="Glacial Indifference" panose="020B0604020202020204" charset="0"/>
              </a:rPr>
              <a:t>influence d’autres langues indo-européennes non-romanes</a:t>
            </a:r>
          </a:p>
          <a:p>
            <a:pPr marL="0" lvl="0" indent="0">
              <a:lnSpc>
                <a:spcPts val="3900"/>
              </a:lnSpc>
            </a:pPr>
            <a:r>
              <a:rPr lang="fr-FR" sz="3800" dirty="0">
                <a:solidFill>
                  <a:srgbClr val="F9FAFD"/>
                </a:solidFill>
                <a:latin typeface="Glacial Indifference" panose="020B0604020202020204" charset="0"/>
              </a:rPr>
              <a:t>												↓</a:t>
            </a:r>
          </a:p>
          <a:p>
            <a:pPr marL="0" lvl="0" indent="0">
              <a:lnSpc>
                <a:spcPts val="3900"/>
              </a:lnSpc>
            </a:pPr>
            <a:r>
              <a:rPr lang="fr-FR" sz="3800" u="none" dirty="0">
                <a:solidFill>
                  <a:srgbClr val="F9FAFD"/>
                </a:solidFill>
                <a:latin typeface="Glacial Indifference" panose="020B0604020202020204" charset="0"/>
              </a:rPr>
              <a:t>							      gaulois (celtique)      francique (germanique)</a:t>
            </a:r>
          </a:p>
        </p:txBody>
      </p:sp>
      <p:grpSp>
        <p:nvGrpSpPr>
          <p:cNvPr id="7" name="Group 7"/>
          <p:cNvGrpSpPr/>
          <p:nvPr/>
        </p:nvGrpSpPr>
        <p:grpSpPr>
          <a:xfrm>
            <a:off x="228600" y="6210300"/>
            <a:ext cx="17907000" cy="1123936"/>
            <a:chOff x="0" y="-28575"/>
            <a:chExt cx="10139033" cy="1498581"/>
          </a:xfrm>
        </p:grpSpPr>
        <p:sp>
          <p:nvSpPr>
            <p:cNvPr id="8" name="TextBox 8"/>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083EE6E-471C-660C-ACC4-00975EA22C1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24ED2D3-0B73-F2A6-59EB-8CF630F0B3DC}"/>
              </a:ext>
            </a:extLst>
          </p:cNvPr>
          <p:cNvSpPr txBox="1"/>
          <p:nvPr/>
        </p:nvSpPr>
        <p:spPr>
          <a:xfrm>
            <a:off x="914400" y="8001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859B702-E5F3-7306-ED40-D711C41D65C3}"/>
              </a:ext>
            </a:extLst>
          </p:cNvPr>
          <p:cNvSpPr txBox="1"/>
          <p:nvPr/>
        </p:nvSpPr>
        <p:spPr>
          <a:xfrm>
            <a:off x="990600" y="2476500"/>
            <a:ext cx="16497300" cy="6909584"/>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Étapes de la réflexion de Voltaire sur la langue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r">
              <a:lnSpc>
                <a:spcPct val="110000"/>
              </a:lnSpc>
              <a:spcBef>
                <a:spcPct val="0"/>
              </a:spcBef>
              <a:spcAft>
                <a:spcPts val="1200"/>
              </a:spcAft>
            </a:pPr>
            <a:r>
              <a:rPr lang="fr-FR" sz="3500" dirty="0">
                <a:solidFill>
                  <a:srgbClr val="F9FAFD"/>
                </a:solidFill>
                <a:latin typeface="Glacial Indifference" panose="020B0604020202020204" charset="0"/>
              </a:rPr>
              <a:t>1751 → </a:t>
            </a:r>
            <a:r>
              <a:rPr lang="fr-FR" sz="3500" i="1" u="sng" dirty="0">
                <a:solidFill>
                  <a:srgbClr val="F9FAFD"/>
                </a:solidFill>
                <a:latin typeface="Glacial Indifference" panose="020B0604020202020204" charset="0"/>
              </a:rPr>
              <a:t>Siècle de Louis XIV</a:t>
            </a:r>
            <a:r>
              <a:rPr lang="fr-FR" sz="3500" dirty="0">
                <a:solidFill>
                  <a:srgbClr val="F9FAFD"/>
                </a:solidFill>
                <a:latin typeface="Glacial Indifference" panose="020B0604020202020204" charset="0"/>
              </a:rPr>
              <a:t> → l’auteur y « érige la statue du français langue universelle »</a:t>
            </a:r>
          </a:p>
          <a:p>
            <a:pPr marL="0" lvl="0" indent="0" algn="r">
              <a:lnSpc>
                <a:spcPct val="110000"/>
              </a:lnSpc>
              <a:spcBef>
                <a:spcPct val="0"/>
              </a:spcBef>
              <a:spcAft>
                <a:spcPts val="600"/>
              </a:spcAft>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pp. 254-255.</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La nation française est de toutes les nations celle qui a produit le plus de ces ouvrages. Sa langue est devenue la langue de l’Europe […]. La langue française est de toutes les langues celle qui exprime avec le plus de facilité, de netteté et de délicatesse, tous les objets de la conversation des honnêtes gens ; et par là elle contribue dans toute l’Europe à un des plus grands agréments de la vie ».</a:t>
            </a:r>
          </a:p>
          <a:p>
            <a:pPr marL="0" lvl="0" indent="0" algn="r">
              <a:spcBef>
                <a:spcPct val="0"/>
              </a:spcBef>
            </a:pPr>
            <a:r>
              <a:rPr lang="fr-FR" sz="2900" dirty="0">
                <a:solidFill>
                  <a:srgbClr val="F9FAFD"/>
                </a:solidFill>
                <a:latin typeface="Glacial Indifference" panose="020B0604020202020204" charset="0"/>
              </a:rPr>
              <a:t>Voltaire, </a:t>
            </a:r>
            <a:r>
              <a:rPr lang="fr-FR" sz="2900" i="1" dirty="0">
                <a:solidFill>
                  <a:srgbClr val="F9FAFD"/>
                </a:solidFill>
                <a:latin typeface="Glacial Indifference" panose="020B0604020202020204" charset="0"/>
              </a:rPr>
              <a:t>Siècle de Louis XIV</a:t>
            </a:r>
            <a:r>
              <a:rPr lang="fr-FR" sz="2900" dirty="0">
                <a:solidFill>
                  <a:srgbClr val="F9FAFD"/>
                </a:solidFill>
                <a:latin typeface="Glacial Indifference" panose="020B0604020202020204" charset="0"/>
              </a:rPr>
              <a:t>.</a:t>
            </a:r>
            <a:endParaRPr lang="fr-FR" sz="35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876237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F397480-D4CE-0CD9-7AD8-235B2E4C421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5F9CF98-3159-07CB-A2A4-3F648066DB8A}"/>
              </a:ext>
            </a:extLst>
          </p:cNvPr>
          <p:cNvSpPr txBox="1"/>
          <p:nvPr/>
        </p:nvSpPr>
        <p:spPr>
          <a:xfrm>
            <a:off x="9525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D3B20BDF-BF58-71A8-8783-C78E78CFB3F8}"/>
              </a:ext>
            </a:extLst>
          </p:cNvPr>
          <p:cNvSpPr txBox="1"/>
          <p:nvPr/>
        </p:nvSpPr>
        <p:spPr>
          <a:xfrm>
            <a:off x="990600" y="2476500"/>
            <a:ext cx="16497300" cy="6601807"/>
          </a:xfrm>
          <a:prstGeom prst="rect">
            <a:avLst/>
          </a:prstGeom>
        </p:spPr>
        <p:txBody>
          <a:bodyPr wrap="square" lIns="0" tIns="0" rIns="0" bIns="0" rtlCol="0" anchor="t">
            <a:spAutoFit/>
          </a:bodyPr>
          <a:lstStyle/>
          <a:p>
            <a:pPr marL="0" lvl="0" indent="0" algn="just">
              <a:spcBef>
                <a:spcPct val="0"/>
              </a:spcBef>
              <a:spcAft>
                <a:spcPts val="600"/>
              </a:spcAft>
            </a:pPr>
            <a:r>
              <a:rPr lang="fr-FR" sz="3500" dirty="0">
                <a:solidFill>
                  <a:srgbClr val="F9FAFD"/>
                </a:solidFill>
                <a:latin typeface="Glacial Indifference" panose="020B0604020202020204" charset="0"/>
              </a:rPr>
              <a:t>Étapes de la réflexion de Voltaire sur la langue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spcBef>
                <a:spcPct val="0"/>
              </a:spcBef>
              <a:spcAft>
                <a:spcPts val="600"/>
              </a:spcAft>
            </a:pPr>
            <a:r>
              <a:rPr lang="fr-FR" sz="3500" dirty="0">
                <a:solidFill>
                  <a:srgbClr val="F9FAFD"/>
                </a:solidFill>
                <a:latin typeface="Glacial Indifference" panose="020B0604020202020204" charset="0"/>
              </a:rPr>
              <a:t>1756 → </a:t>
            </a:r>
            <a:r>
              <a:rPr lang="fr-FR" sz="3500" u="sng" dirty="0">
                <a:solidFill>
                  <a:srgbClr val="F9FAFD"/>
                </a:solidFill>
                <a:latin typeface="Glacial Indifference" panose="020B0604020202020204" charset="0"/>
              </a:rPr>
              <a:t>notice « Des langues »</a:t>
            </a:r>
            <a:r>
              <a:rPr lang="fr-FR" sz="3500" dirty="0">
                <a:solidFill>
                  <a:srgbClr val="F9FAFD"/>
                </a:solidFill>
                <a:latin typeface="Glacial Indifference" panose="020B0604020202020204" charset="0"/>
              </a:rPr>
              <a:t> dans les </a:t>
            </a:r>
            <a:r>
              <a:rPr lang="fr-FR" sz="3500" i="1" dirty="0">
                <a:solidFill>
                  <a:srgbClr val="F9FAFD"/>
                </a:solidFill>
                <a:latin typeface="Glacial Indifference" panose="020B0604020202020204" charset="0"/>
              </a:rPr>
              <a:t>Mélanges</a:t>
            </a:r>
            <a:endParaRPr lang="fr-FR" sz="2900" dirty="0">
              <a:solidFill>
                <a:srgbClr val="F9FAFD"/>
              </a:solidFill>
              <a:latin typeface="Glacial Indifference" panose="020B0604020202020204" charset="0"/>
            </a:endParaRP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Toute langue étant imparfaite, il ne s’ensuit pas qu’on doive la changer. Il faut absolument s’en tenir à la manière dont les bons auteurs l’ont parlée ; et quand on a un nombre suffisant d’auteurs approuvés, la langue est fixée. Ainsi on ne peut plus rien changer à l’italien, à l’espagnol, à l’anglais, au français sans les corrompre. La raison est claire ; c’est qu’on rendrait bientôt inintelligibles les livres qui font l’instruction et le plaisir des nations ».</a:t>
            </a:r>
          </a:p>
          <a:p>
            <a:pPr marL="0" lvl="0" indent="0" algn="r">
              <a:spcBef>
                <a:spcPct val="0"/>
              </a:spcBef>
            </a:pPr>
            <a:r>
              <a:rPr lang="fr-FR" sz="2800" dirty="0">
                <a:solidFill>
                  <a:srgbClr val="F9FAFD"/>
                </a:solidFill>
                <a:latin typeface="Glacial Indifference" panose="020B0604020202020204" charset="0"/>
              </a:rPr>
              <a:t>Voltaire, « Des langues », </a:t>
            </a:r>
            <a:r>
              <a:rPr lang="fr-FR" sz="2800" i="1" dirty="0">
                <a:solidFill>
                  <a:srgbClr val="F9FAFD"/>
                </a:solidFill>
                <a:latin typeface="Glacial Indifference" panose="020B0604020202020204" charset="0"/>
              </a:rPr>
              <a:t>Mélanges.</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910276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0A8ED20-E297-ABFF-1A13-89113C8805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DF8FAB3-9F91-B2F3-DE55-516BA7F9DD28}"/>
              </a:ext>
            </a:extLst>
          </p:cNvPr>
          <p:cNvSpPr txBox="1"/>
          <p:nvPr/>
        </p:nvSpPr>
        <p:spPr>
          <a:xfrm>
            <a:off x="876300" y="890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2AAB683-66B5-ADE4-0E93-354117491277}"/>
              </a:ext>
            </a:extLst>
          </p:cNvPr>
          <p:cNvSpPr txBox="1"/>
          <p:nvPr/>
        </p:nvSpPr>
        <p:spPr>
          <a:xfrm>
            <a:off x="990600" y="2593687"/>
            <a:ext cx="16497300" cy="5524589"/>
          </a:xfrm>
          <a:prstGeom prst="rect">
            <a:avLst/>
          </a:prstGeom>
        </p:spPr>
        <p:txBody>
          <a:bodyPr wrap="square" lIns="0" tIns="0" rIns="0" bIns="0" rtlCol="0" anchor="t">
            <a:spAutoFit/>
          </a:bodyPr>
          <a:lstStyle/>
          <a:p>
            <a:pPr marL="0" lvl="0" indent="0" algn="just">
              <a:spcBef>
                <a:spcPct val="0"/>
              </a:spcBef>
              <a:spcAft>
                <a:spcPts val="600"/>
              </a:spcAft>
            </a:pPr>
            <a:r>
              <a:rPr lang="fr-FR" sz="3500" dirty="0">
                <a:solidFill>
                  <a:srgbClr val="F9FAFD"/>
                </a:solidFill>
                <a:latin typeface="Glacial Indifference" panose="020B0604020202020204" charset="0"/>
              </a:rPr>
              <a:t>Étapes de la réflexion de Voltaire sur la langue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1757 → </a:t>
            </a:r>
            <a:r>
              <a:rPr lang="fr-FR" sz="3500" u="sng" dirty="0">
                <a:solidFill>
                  <a:srgbClr val="F9FAFD"/>
                </a:solidFill>
                <a:latin typeface="Glacial Indifference" panose="020B0604020202020204" charset="0"/>
              </a:rPr>
              <a:t>article « Français »</a:t>
            </a:r>
            <a:r>
              <a:rPr lang="fr-FR" sz="3500" dirty="0">
                <a:solidFill>
                  <a:srgbClr val="F9FAFD"/>
                </a:solidFill>
                <a:latin typeface="Glacial Indifference" panose="020B0604020202020204" charset="0"/>
              </a:rPr>
              <a:t> dans l’</a:t>
            </a:r>
            <a:r>
              <a:rPr lang="fr-FR" sz="3500" i="1" dirty="0">
                <a:solidFill>
                  <a:srgbClr val="F9FAFD"/>
                </a:solidFill>
                <a:latin typeface="Glacial Indifference" panose="020B0604020202020204" charset="0"/>
              </a:rPr>
              <a:t>Encyclopédie ou dictionnaire raisonné des arts, des sciences et des métiers</a:t>
            </a:r>
            <a:endParaRPr lang="fr-FR" sz="2900" i="1"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Quelques changemens que le temps et le caprice lui préparent [à la langue], les bons auteurs du dix-septième et du dix-huitième siècles serviront toujours de modèle ».</a:t>
            </a:r>
          </a:p>
          <a:p>
            <a:pPr marL="0" lvl="0" indent="0" algn="r">
              <a:spcBef>
                <a:spcPct val="0"/>
              </a:spcBef>
            </a:pPr>
            <a:r>
              <a:rPr lang="fr-FR" sz="2800" dirty="0">
                <a:solidFill>
                  <a:srgbClr val="F9FAFD"/>
                </a:solidFill>
                <a:latin typeface="Glacial Indifference" panose="020B0604020202020204" charset="0"/>
              </a:rPr>
              <a:t>Voltaire, « Français », </a:t>
            </a:r>
            <a:r>
              <a:rPr lang="fr-FR" sz="2800" i="1" dirty="0">
                <a:solidFill>
                  <a:srgbClr val="F9FAFD"/>
                </a:solidFill>
                <a:latin typeface="Glacial Indifference" panose="020B0604020202020204" charset="0"/>
              </a:rPr>
              <a:t>Encyclopédie</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8282798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9EDE63-1BF6-66ED-A5EC-4E7A7593DD2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7ED032E-D8D5-7DA2-5D9C-4DBAFB5A453F}"/>
              </a:ext>
            </a:extLst>
          </p:cNvPr>
          <p:cNvSpPr txBox="1"/>
          <p:nvPr/>
        </p:nvSpPr>
        <p:spPr>
          <a:xfrm>
            <a:off x="952500" y="952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82781B6F-8C75-45F5-85E6-483BA443910D}"/>
              </a:ext>
            </a:extLst>
          </p:cNvPr>
          <p:cNvSpPr txBox="1"/>
          <p:nvPr/>
        </p:nvSpPr>
        <p:spPr>
          <a:xfrm>
            <a:off x="1028700" y="2705100"/>
            <a:ext cx="16497300" cy="4524315"/>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Étapes de la réflexion de Voltaire sur la langue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1771 → </a:t>
            </a:r>
            <a:r>
              <a:rPr lang="fr-FR" sz="3500" u="sng" dirty="0">
                <a:solidFill>
                  <a:srgbClr val="F9FAFD"/>
                </a:solidFill>
                <a:latin typeface="Glacial Indifference" panose="020B0604020202020204" charset="0"/>
              </a:rPr>
              <a:t>entrée « Langues »</a:t>
            </a:r>
            <a:r>
              <a:rPr lang="fr-FR" sz="3500" dirty="0">
                <a:solidFill>
                  <a:srgbClr val="F9FAFD"/>
                </a:solidFill>
                <a:latin typeface="Glacial Indifference" panose="020B0604020202020204" charset="0"/>
              </a:rPr>
              <a:t> dans les </a:t>
            </a:r>
            <a:r>
              <a:rPr lang="fr-FR" sz="3500" i="1" dirty="0">
                <a:solidFill>
                  <a:srgbClr val="F9FAFD"/>
                </a:solidFill>
                <a:latin typeface="Glacial Indifference" panose="020B0604020202020204" charset="0"/>
              </a:rPr>
              <a:t>Questions sur l’Encyclopédie </a:t>
            </a:r>
            <a:endParaRPr lang="fr-FR" sz="2900" i="1"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1800"/>
              </a:spcAft>
            </a:pPr>
            <a:r>
              <a:rPr lang="fr-FR" sz="3500" dirty="0">
                <a:solidFill>
                  <a:srgbClr val="F9FAFD"/>
                </a:solidFill>
                <a:latin typeface="Glacial Indifference" panose="020B0604020202020204" charset="0"/>
              </a:rPr>
              <a:t>« Trois choses sont absolument nécessaires, régularité, clarté, élégance. Avec les deux premières on parvient à ne pas écrire mal ; avec la troisième on écrit bien ».</a:t>
            </a:r>
          </a:p>
          <a:p>
            <a:pPr marL="0" lvl="0" indent="0" algn="r">
              <a:spcBef>
                <a:spcPct val="0"/>
              </a:spcBef>
            </a:pPr>
            <a:r>
              <a:rPr lang="fr-FR" sz="2800" dirty="0">
                <a:solidFill>
                  <a:srgbClr val="F9FAFD"/>
                </a:solidFill>
                <a:latin typeface="Glacial Indifference" panose="020B0604020202020204" charset="0"/>
              </a:rPr>
              <a:t>Voltaire, « Langues », </a:t>
            </a:r>
            <a:r>
              <a:rPr lang="fr-FR" sz="2800" i="1" dirty="0">
                <a:solidFill>
                  <a:srgbClr val="F9FAFD"/>
                </a:solidFill>
                <a:latin typeface="Glacial Indifference" panose="020B0604020202020204" charset="0"/>
              </a:rPr>
              <a:t>Questions sur l’Encyclopédie</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4136888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03918E-E4D7-FEFA-32F8-58E5565401E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165DD7C-B174-48D5-08CD-9453D8183C11}"/>
              </a:ext>
            </a:extLst>
          </p:cNvPr>
          <p:cNvSpPr txBox="1"/>
          <p:nvPr/>
        </p:nvSpPr>
        <p:spPr>
          <a:xfrm>
            <a:off x="457200" y="342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92BF953-AA86-1693-71DC-7F6CAFE4A0AA}"/>
              </a:ext>
            </a:extLst>
          </p:cNvPr>
          <p:cNvSpPr txBox="1"/>
          <p:nvPr/>
        </p:nvSpPr>
        <p:spPr>
          <a:xfrm>
            <a:off x="457200" y="2511504"/>
            <a:ext cx="9052880" cy="1107996"/>
          </a:xfrm>
          <a:prstGeom prst="rect">
            <a:avLst/>
          </a:prstGeom>
        </p:spPr>
        <p:txBody>
          <a:bodyPr wrap="square" lIns="0" tIns="0" rIns="0" bIns="0" rtlCol="0" anchor="t">
            <a:spAutoFit/>
          </a:bodyPr>
          <a:lstStyle/>
          <a:p>
            <a:pPr marL="0" lvl="0" indent="0" algn="just">
              <a:spcBef>
                <a:spcPct val="0"/>
              </a:spcBef>
            </a:pPr>
            <a:r>
              <a:rPr lang="fr-FR" sz="3600" u="sng" dirty="0">
                <a:solidFill>
                  <a:srgbClr val="F9FAFD"/>
                </a:solidFill>
                <a:latin typeface="Glacial Indifference" panose="020B0604020202020204" charset="0"/>
              </a:rPr>
              <a:t>Encyclopédie ou Dictionnaire raisonné des sciences, des arts et des métiers </a:t>
            </a:r>
          </a:p>
        </p:txBody>
      </p:sp>
      <p:pic>
        <p:nvPicPr>
          <p:cNvPr id="9" name="Immagine 8">
            <a:extLst>
              <a:ext uri="{FF2B5EF4-FFF2-40B4-BE49-F238E27FC236}">
                <a16:creationId xmlns:a16="http://schemas.microsoft.com/office/drawing/2014/main" id="{1C112FD0-F92E-7C46-1529-AFC016643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355499"/>
            <a:ext cx="5867400" cy="9588601"/>
          </a:xfrm>
          <a:prstGeom prst="rect">
            <a:avLst/>
          </a:prstGeom>
        </p:spPr>
      </p:pic>
    </p:spTree>
    <p:extLst>
      <p:ext uri="{BB962C8B-B14F-4D97-AF65-F5344CB8AC3E}">
        <p14:creationId xmlns:p14="http://schemas.microsoft.com/office/powerpoint/2010/main" val="3177133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C7F83DD-DDB3-2596-F6AB-D8DCCD7E423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63EAC27-AAFD-3DC4-A74B-4E579330F65A}"/>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14195D64-89F2-7C2C-5DE3-844966D26B71}"/>
              </a:ext>
            </a:extLst>
          </p:cNvPr>
          <p:cNvSpPr txBox="1"/>
          <p:nvPr/>
        </p:nvSpPr>
        <p:spPr>
          <a:xfrm>
            <a:off x="1028700" y="2400300"/>
            <a:ext cx="16497300" cy="6850593"/>
          </a:xfrm>
          <a:prstGeom prst="rect">
            <a:avLst/>
          </a:prstGeom>
        </p:spPr>
        <p:txBody>
          <a:bodyPr wrap="square" lIns="0" tIns="0" rIns="0" bIns="0" rtlCol="0" anchor="t">
            <a:spAutoFit/>
          </a:bodyPr>
          <a:lstStyle/>
          <a:p>
            <a:pPr marL="0" lvl="0" indent="0" algn="just">
              <a:spcBef>
                <a:spcPct val="0"/>
              </a:spcBef>
              <a:spcAft>
                <a:spcPts val="3000"/>
              </a:spcAft>
            </a:pPr>
            <a:r>
              <a:rPr lang="fr-FR" sz="3600" u="sng" dirty="0">
                <a:solidFill>
                  <a:srgbClr val="F9FAFD"/>
                </a:solidFill>
                <a:latin typeface="Glacial Indifference" panose="020B0604020202020204" charset="0"/>
              </a:rPr>
              <a:t>Encyclopédie ou Dictionnaire raisonné des sciences, des arts et des métiers</a:t>
            </a:r>
            <a:r>
              <a:rPr lang="fr-FR" sz="3600" dirty="0">
                <a:solidFill>
                  <a:srgbClr val="F9FAFD"/>
                </a:solidFill>
                <a:latin typeface="Glacial Indifference" panose="020B0604020202020204" charset="0"/>
              </a:rPr>
              <a:t> :</a:t>
            </a:r>
          </a:p>
          <a:p>
            <a:pPr marL="457200" lvl="0" indent="-457200" algn="just">
              <a:lnSpc>
                <a:spcPct val="110000"/>
              </a:lnSpc>
              <a:spcBef>
                <a:spcPct val="0"/>
              </a:spcBef>
              <a:spcAft>
                <a:spcPts val="1200"/>
              </a:spcAft>
              <a:buFont typeface="Arial" panose="020B0604020202020204" pitchFamily="34" charset="0"/>
              <a:buChar char="•"/>
            </a:pPr>
            <a:r>
              <a:rPr lang="fr-FR" sz="3500" dirty="0">
                <a:solidFill>
                  <a:srgbClr val="F9FAFD"/>
                </a:solidFill>
                <a:latin typeface="Glacial Indifference" panose="020B0604020202020204" charset="0"/>
              </a:rPr>
              <a:t>réalisée de </a:t>
            </a:r>
            <a:r>
              <a:rPr lang="fr-FR" sz="3500" u="sng" dirty="0">
                <a:solidFill>
                  <a:srgbClr val="F9FAFD"/>
                </a:solidFill>
                <a:latin typeface="Glacial Indifference" panose="020B0604020202020204" charset="0"/>
              </a:rPr>
              <a:t>1751 à 1772</a:t>
            </a:r>
            <a:r>
              <a:rPr lang="fr-FR" sz="3500" dirty="0">
                <a:solidFill>
                  <a:srgbClr val="F9FAFD"/>
                </a:solidFill>
                <a:latin typeface="Glacial Indifference" panose="020B0604020202020204" charset="0"/>
              </a:rPr>
              <a:t>, sous la direction de Denis Diderot et, partiellement, de Jean Le Rond d'Alembert</a:t>
            </a:r>
          </a:p>
          <a:p>
            <a:pPr marL="457200" lvl="0" indent="-457200" algn="just">
              <a:lnSpc>
                <a:spcPct val="110000"/>
              </a:lnSpc>
              <a:spcBef>
                <a:spcPct val="0"/>
              </a:spcBef>
              <a:spcAft>
                <a:spcPts val="1200"/>
              </a:spcAft>
              <a:buFont typeface="Arial" panose="020B0604020202020204" pitchFamily="34" charset="0"/>
              <a:buChar char="•"/>
            </a:pPr>
            <a:r>
              <a:rPr lang="fr-FR" sz="3500" u="sng" dirty="0">
                <a:solidFill>
                  <a:srgbClr val="F9FAFD"/>
                </a:solidFill>
                <a:latin typeface="Glacial Indifference" panose="020B0604020202020204" charset="0"/>
              </a:rPr>
              <a:t>première encyclopédie française </a:t>
            </a:r>
          </a:p>
          <a:p>
            <a:pPr marL="457200" indent="-457200" algn="just">
              <a:lnSpc>
                <a:spcPct val="110000"/>
              </a:lnSpc>
              <a:spcBef>
                <a:spcPct val="0"/>
              </a:spcBef>
              <a:spcAft>
                <a:spcPts val="1200"/>
              </a:spcAft>
              <a:buFont typeface="Arial" panose="020B0604020202020204" pitchFamily="34" charset="0"/>
              <a:buChar char="•"/>
            </a:pPr>
            <a:r>
              <a:rPr lang="fr-FR" sz="3500" u="sng" dirty="0">
                <a:solidFill>
                  <a:srgbClr val="F9FAFD"/>
                </a:solidFill>
                <a:latin typeface="Glacial Indifference" panose="020B0604020202020204" charset="0"/>
              </a:rPr>
              <a:t>17 volumes de texte et 11 volumes de planches</a:t>
            </a:r>
            <a:r>
              <a:rPr lang="fr-FR" sz="3500" dirty="0">
                <a:solidFill>
                  <a:srgbClr val="F9FAFD"/>
                </a:solidFill>
                <a:latin typeface="Glacial Indifference" panose="020B0604020202020204" charset="0"/>
              </a:rPr>
              <a:t> → ouvrage majeur du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synthèse des connaissances du temps, travail rédactionnel et éditorial remarquable pour l’époque </a:t>
            </a:r>
          </a:p>
          <a:p>
            <a:pPr marL="457200" lvl="0" indent="-457200" algn="just">
              <a:lnSpc>
                <a:spcPct val="110000"/>
              </a:lnSpc>
              <a:spcBef>
                <a:spcPct val="0"/>
              </a:spcBef>
              <a:spcAft>
                <a:spcPts val="1200"/>
              </a:spcAft>
              <a:buFont typeface="Arial" panose="020B0604020202020204" pitchFamily="34" charset="0"/>
              <a:buChar char="•"/>
            </a:pPr>
            <a:r>
              <a:rPr lang="fr-FR" sz="3500" u="sng" dirty="0">
                <a:solidFill>
                  <a:srgbClr val="F9FAFD"/>
                </a:solidFill>
                <a:latin typeface="Glacial Indifference" panose="020B0604020202020204" charset="0"/>
              </a:rPr>
              <a:t>symbole des Lumières</a:t>
            </a:r>
          </a:p>
          <a:p>
            <a:pPr marL="457200" lvl="0" indent="-457200" algn="just">
              <a:lnSpc>
                <a:spcPct val="110000"/>
              </a:lnSpc>
              <a:spcBef>
                <a:spcPct val="0"/>
              </a:spcBef>
              <a:spcAft>
                <a:spcPts val="1200"/>
              </a:spcAft>
              <a:buFont typeface="Arial" panose="020B0604020202020204" pitchFamily="34" charset="0"/>
              <a:buChar char="•"/>
            </a:pPr>
            <a:r>
              <a:rPr lang="fr-FR" sz="3500" u="sng" dirty="0">
                <a:solidFill>
                  <a:srgbClr val="F9FAFD"/>
                </a:solidFill>
                <a:latin typeface="Glacial Indifference" panose="020B0604020202020204" charset="0"/>
              </a:rPr>
              <a:t>arme politique</a:t>
            </a:r>
            <a:r>
              <a:rPr lang="fr-FR" sz="3500" dirty="0">
                <a:solidFill>
                  <a:srgbClr val="F9FAFD"/>
                </a:solidFill>
                <a:latin typeface="Glacial Indifference" panose="020B0604020202020204" charset="0"/>
              </a:rPr>
              <a:t>, objet de nombreux rapports de force entre les rédacteurs, les éditeurs, l’</a:t>
            </a:r>
            <a:r>
              <a:rPr lang="fr-FR" sz="3500" dirty="0">
                <a:solidFill>
                  <a:schemeClr val="bg1"/>
                </a:solidFill>
                <a:latin typeface="Glacial Indifference" panose="020B0604020202020204" charset="0"/>
              </a:rPr>
              <a:t>É</a:t>
            </a:r>
            <a:r>
              <a:rPr lang="fr-FR" sz="3500" dirty="0">
                <a:solidFill>
                  <a:srgbClr val="F9FAFD"/>
                </a:solidFill>
                <a:latin typeface="Glacial Indifference" panose="020B0604020202020204" charset="0"/>
              </a:rPr>
              <a:t>tat et l’Église</a:t>
            </a:r>
          </a:p>
        </p:txBody>
      </p:sp>
    </p:spTree>
    <p:extLst>
      <p:ext uri="{BB962C8B-B14F-4D97-AF65-F5344CB8AC3E}">
        <p14:creationId xmlns:p14="http://schemas.microsoft.com/office/powerpoint/2010/main" val="3099802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698A055-D4AD-C64D-33EF-2F4B969D66F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AE50114-4B69-4936-ADDF-42018FF764A5}"/>
              </a:ext>
            </a:extLst>
          </p:cNvPr>
          <p:cNvSpPr txBox="1"/>
          <p:nvPr/>
        </p:nvSpPr>
        <p:spPr>
          <a:xfrm>
            <a:off x="952500" y="8001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01D262ED-1B3B-E29D-0CB9-D8F865D84AA1}"/>
              </a:ext>
            </a:extLst>
          </p:cNvPr>
          <p:cNvSpPr txBox="1"/>
          <p:nvPr/>
        </p:nvSpPr>
        <p:spPr>
          <a:xfrm>
            <a:off x="1028700" y="2400300"/>
            <a:ext cx="16497300" cy="6542817"/>
          </a:xfrm>
          <a:prstGeom prst="rect">
            <a:avLst/>
          </a:prstGeom>
        </p:spPr>
        <p:txBody>
          <a:bodyPr wrap="square" lIns="0" tIns="0" rIns="0" bIns="0" rtlCol="0" anchor="t">
            <a:spAutoFit/>
          </a:bodyPr>
          <a:lstStyle/>
          <a:p>
            <a:pPr marL="0" lvl="0" indent="0" algn="just">
              <a:spcBef>
                <a:spcPct val="0"/>
              </a:spcBef>
              <a:spcAft>
                <a:spcPts val="3600"/>
              </a:spcAft>
            </a:pPr>
            <a:r>
              <a:rPr lang="fr-FR" sz="3600" u="sng" dirty="0">
                <a:solidFill>
                  <a:srgbClr val="F9FAFD"/>
                </a:solidFill>
                <a:latin typeface="Glacial Indifference" panose="020B0604020202020204" charset="0"/>
              </a:rPr>
              <a:t>Collaborateurs de l’Encyclopédie </a:t>
            </a: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La rédaction et l’édition de l’Encyclopédie ont été menées par le groupe dit des "Encyclopédistes", </a:t>
            </a:r>
            <a:r>
              <a:rPr lang="fr-FR" sz="3500" u="sng" dirty="0">
                <a:solidFill>
                  <a:srgbClr val="F9FAFD"/>
                </a:solidFill>
                <a:latin typeface="Glacial Indifference" panose="020B0604020202020204" charset="0"/>
              </a:rPr>
              <a:t>sous la direction de Diderot et D’Alembert</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plus de 150 auteurs</a:t>
            </a:r>
            <a:r>
              <a:rPr lang="fr-FR" sz="3500" dirty="0">
                <a:solidFill>
                  <a:srgbClr val="F9FAFD"/>
                </a:solidFill>
                <a:latin typeface="Glacial Indifference" panose="020B0604020202020204" charset="0"/>
              </a:rPr>
              <a:t>, dont la majorité faisait partie du groupe intellectuel appelé </a:t>
            </a:r>
            <a:r>
              <a:rPr lang="fr-FR" sz="3500" i="1" dirty="0">
                <a:solidFill>
                  <a:srgbClr val="F9FAFD"/>
                </a:solidFill>
                <a:latin typeface="Glacial Indifference" panose="020B0604020202020204" charset="0"/>
              </a:rPr>
              <a:t>Philosophes</a:t>
            </a:r>
            <a:r>
              <a:rPr lang="fr-FR" sz="3500" dirty="0">
                <a:solidFill>
                  <a:srgbClr val="F9FAFD"/>
                </a:solidFill>
                <a:latin typeface="Glacial Indifference" panose="020B0604020202020204" charset="0"/>
              </a:rPr>
              <a:t>, un groupe qui avait favorisé l’avancement de la science et de la pensée laïque, et supporté la tolérance, la rationalité et l’ouverture d’esprit caractéristiques des Lumières.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Au-delà des collaborateurs connus, de nombreux auteurs demeurent anonymes, certains d’entre eux ayant choisi expressément l’anonymat.</a:t>
            </a:r>
          </a:p>
        </p:txBody>
      </p:sp>
    </p:spTree>
    <p:extLst>
      <p:ext uri="{BB962C8B-B14F-4D97-AF65-F5344CB8AC3E}">
        <p14:creationId xmlns:p14="http://schemas.microsoft.com/office/powerpoint/2010/main" val="3597006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F4A442D-963C-A8BC-BD82-02D86E4117C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EE609A3-D588-589E-703F-4C4B5854FB07}"/>
              </a:ext>
            </a:extLst>
          </p:cNvPr>
          <p:cNvSpPr txBox="1"/>
          <p:nvPr/>
        </p:nvSpPr>
        <p:spPr>
          <a:xfrm>
            <a:off x="1028700" y="8001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88A5FBA-4B09-E1D0-E2E7-B80CB28187C5}"/>
              </a:ext>
            </a:extLst>
          </p:cNvPr>
          <p:cNvSpPr txBox="1"/>
          <p:nvPr/>
        </p:nvSpPr>
        <p:spPr>
          <a:xfrm>
            <a:off x="1028700" y="2476500"/>
            <a:ext cx="16116300" cy="6126677"/>
          </a:xfrm>
          <a:prstGeom prst="rect">
            <a:avLst/>
          </a:prstGeom>
        </p:spPr>
        <p:txBody>
          <a:bodyPr wrap="square" lIns="0" tIns="0" rIns="0" bIns="0" rtlCol="0" anchor="t">
            <a:spAutoFit/>
          </a:bodyPr>
          <a:lstStyle/>
          <a:p>
            <a:pPr marL="0" lvl="0" indent="0" algn="just">
              <a:spcBef>
                <a:spcPct val="0"/>
              </a:spcBef>
              <a:spcAft>
                <a:spcPts val="3000"/>
              </a:spcAft>
            </a:pPr>
            <a:r>
              <a:rPr lang="fr-FR" sz="3600" dirty="0">
                <a:solidFill>
                  <a:srgbClr val="F9FAFD"/>
                </a:solidFill>
                <a:latin typeface="Glacial Indifference" panose="020B0604020202020204" charset="0"/>
              </a:rPr>
              <a:t>Encyclopédie — étapes :</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1745 → </a:t>
            </a:r>
            <a:r>
              <a:rPr lang="fr-FR" sz="3500" u="sng" dirty="0">
                <a:solidFill>
                  <a:srgbClr val="F9FAFD"/>
                </a:solidFill>
                <a:latin typeface="Glacial Indifference" panose="020B0604020202020204" charset="0"/>
              </a:rPr>
              <a:t>projet</a:t>
            </a:r>
            <a:r>
              <a:rPr lang="fr-FR" sz="3500" dirty="0">
                <a:solidFill>
                  <a:srgbClr val="F9FAFD"/>
                </a:solidFill>
                <a:latin typeface="Glacial Indifference" panose="020B0604020202020204" charset="0"/>
              </a:rPr>
              <a:t> → on propose à l’éditeur André le Bréton de </a:t>
            </a:r>
            <a:r>
              <a:rPr lang="fr-FR" sz="3500" u="sng" dirty="0">
                <a:solidFill>
                  <a:srgbClr val="F9FAFD"/>
                </a:solidFill>
                <a:latin typeface="Glacial Indifference" panose="020B0604020202020204" charset="0"/>
              </a:rPr>
              <a:t>traduire en français</a:t>
            </a:r>
            <a:r>
              <a:rPr lang="fr-FR" sz="3500" dirty="0">
                <a:solidFill>
                  <a:srgbClr val="F9FAFD"/>
                </a:solidFill>
                <a:latin typeface="Glacial Indifference" panose="020B0604020202020204" charset="0"/>
              </a:rPr>
              <a:t> la </a:t>
            </a:r>
            <a:r>
              <a:rPr lang="en-GB" sz="3500" i="1" dirty="0">
                <a:solidFill>
                  <a:srgbClr val="F9FAFD"/>
                </a:solidFill>
                <a:latin typeface="Glacial Indifference" panose="020B0604020202020204" charset="0"/>
              </a:rPr>
              <a:t>Cyclopaedia or an universal dictionary of arts and sciences</a:t>
            </a:r>
            <a:r>
              <a:rPr lang="en-GB" sz="3500" dirty="0">
                <a:solidFill>
                  <a:srgbClr val="F9FAFD"/>
                </a:solidFill>
                <a:latin typeface="Glacial Indifference" panose="020B0604020202020204" charset="0"/>
              </a:rPr>
              <a:t> (1728) d’Ephraïm Chambers </a:t>
            </a:r>
          </a:p>
          <a:p>
            <a:pPr marL="457200" lvl="0" indent="-457200" algn="just">
              <a:lnSpc>
                <a:spcPct val="110000"/>
              </a:lnSpc>
              <a:spcBef>
                <a:spcPct val="0"/>
              </a:spcBef>
              <a:spcAft>
                <a:spcPts val="1800"/>
              </a:spcAft>
              <a:buFont typeface="Arial" panose="020B0604020202020204" pitchFamily="34" charset="0"/>
              <a:buChar char="•"/>
            </a:pPr>
            <a:r>
              <a:rPr lang="en-GB" sz="3500" dirty="0">
                <a:solidFill>
                  <a:srgbClr val="F9FAFD"/>
                </a:solidFill>
                <a:latin typeface="Glacial Indifference" panose="020B0604020202020204" charset="0"/>
              </a:rPr>
              <a:t>1747 </a:t>
            </a:r>
            <a:r>
              <a:rPr lang="fr-FR" sz="3500" dirty="0">
                <a:solidFill>
                  <a:srgbClr val="F9FAFD"/>
                </a:solidFill>
                <a:latin typeface="Glacial Indifference" panose="020B0604020202020204" charset="0"/>
              </a:rPr>
              <a:t>→ au fil de deux ans le projet a changé et Le Breton confère à Diderot et d’Alembert la direction d’un </a:t>
            </a:r>
            <a:r>
              <a:rPr lang="fr-FR" sz="3500" u="sng" dirty="0">
                <a:solidFill>
                  <a:srgbClr val="F9FAFD"/>
                </a:solidFill>
                <a:latin typeface="Glacial Indifference" panose="020B0604020202020204" charset="0"/>
              </a:rPr>
              <a:t>projet de rédaction d’une encyclopédie originale</a:t>
            </a:r>
            <a:r>
              <a:rPr lang="fr-FR" sz="3500" dirty="0">
                <a:solidFill>
                  <a:srgbClr val="F9FAFD"/>
                </a:solidFill>
                <a:latin typeface="Glacial Indifference" panose="020B0604020202020204" charset="0"/>
              </a:rPr>
              <a:t> → le projet devient nettement plus ample et l’ouvrage est conçu comme un travail de synthèse et de vulgarisation des connaissances de l’époque</a:t>
            </a:r>
            <a:endParaRPr lang="fr-FR" sz="3500" u="sng" dirty="0">
              <a:solidFill>
                <a:srgbClr val="F9FAFD"/>
              </a:solidFill>
              <a:latin typeface="Glacial Indifference" panose="020B0604020202020204" charset="0"/>
            </a:endParaRPr>
          </a:p>
          <a:p>
            <a:pPr marL="457200" lvl="0" indent="-457200" algn="just">
              <a:lnSpc>
                <a:spcPct val="110000"/>
              </a:lnSpc>
              <a:spcBef>
                <a:spcPct val="0"/>
              </a:spcBef>
              <a:spcAft>
                <a:spcPts val="1200"/>
              </a:spcAft>
              <a:buFont typeface="Arial" panose="020B0604020202020204" pitchFamily="34" charset="0"/>
              <a:buChar char="•"/>
            </a:pPr>
            <a:r>
              <a:rPr lang="fr-FR" sz="3500" dirty="0">
                <a:solidFill>
                  <a:srgbClr val="F9FAFD"/>
                </a:solidFill>
                <a:latin typeface="Glacial Indifference" panose="020B0604020202020204" charset="0"/>
              </a:rPr>
              <a:t>1751 → </a:t>
            </a:r>
            <a:r>
              <a:rPr lang="fr-FR" sz="3500" u="sng" dirty="0">
                <a:solidFill>
                  <a:srgbClr val="F9FAFD"/>
                </a:solidFill>
                <a:latin typeface="Glacial Indifference" panose="020B0604020202020204" charset="0"/>
              </a:rPr>
              <a:t>premier volume publié</a:t>
            </a:r>
            <a:r>
              <a:rPr lang="fr-FR" sz="3500" dirty="0">
                <a:solidFill>
                  <a:srgbClr val="F9FAFD"/>
                </a:solidFill>
                <a:latin typeface="Glacial Indifference" panose="020B0604020202020204" charset="0"/>
              </a:rPr>
              <a:t>, contenant le </a:t>
            </a:r>
            <a:r>
              <a:rPr lang="fr-FR" sz="3500" i="1"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Discours préliminaire</a:t>
            </a:r>
            <a:r>
              <a:rPr lang="fr-FR" sz="3500" dirty="0">
                <a:solidFill>
                  <a:srgbClr val="F9FAFD"/>
                </a:solidFill>
                <a:latin typeface="Glacial Indifference" panose="020B0604020202020204" charset="0"/>
              </a:rPr>
              <a:t> de d’Alembert  </a:t>
            </a:r>
            <a:endParaRPr lang="fr-FR" sz="3500" u="sng" dirty="0">
              <a:solidFill>
                <a:srgbClr val="F9FAFD"/>
              </a:solidFill>
              <a:latin typeface="Glacial Indifference" panose="020B0604020202020204" charset="0"/>
            </a:endParaRPr>
          </a:p>
        </p:txBody>
      </p:sp>
    </p:spTree>
    <p:extLst>
      <p:ext uri="{BB962C8B-B14F-4D97-AF65-F5344CB8AC3E}">
        <p14:creationId xmlns:p14="http://schemas.microsoft.com/office/powerpoint/2010/main" val="1387177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24458D2-3955-0022-9A1B-CE0CB980457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2175FB3-488D-042D-07A0-D0AC32228F16}"/>
              </a:ext>
            </a:extLst>
          </p:cNvPr>
          <p:cNvSpPr txBox="1"/>
          <p:nvPr/>
        </p:nvSpPr>
        <p:spPr>
          <a:xfrm>
            <a:off x="9525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2002BDD3-4464-096A-25A3-FFD51775754E}"/>
              </a:ext>
            </a:extLst>
          </p:cNvPr>
          <p:cNvSpPr txBox="1"/>
          <p:nvPr/>
        </p:nvSpPr>
        <p:spPr>
          <a:xfrm>
            <a:off x="990600" y="2095500"/>
            <a:ext cx="16116300" cy="7443063"/>
          </a:xfrm>
          <a:prstGeom prst="rect">
            <a:avLst/>
          </a:prstGeom>
        </p:spPr>
        <p:txBody>
          <a:bodyPr wrap="square" lIns="0" tIns="0" rIns="0" bIns="0" rtlCol="0" anchor="t">
            <a:spAutoFit/>
          </a:bodyPr>
          <a:lstStyle/>
          <a:p>
            <a:pPr marL="0" lvl="0" indent="0" algn="just">
              <a:spcBef>
                <a:spcPct val="0"/>
              </a:spcBef>
              <a:spcAft>
                <a:spcPts val="600"/>
              </a:spcAft>
            </a:pPr>
            <a:r>
              <a:rPr lang="fr-FR" sz="3600" i="1" u="sng" dirty="0">
                <a:solidFill>
                  <a:srgbClr val="F9FAFD"/>
                </a:solidFill>
                <a:latin typeface="Glacial Indifference" panose="020B0604020202020204" charset="0"/>
              </a:rPr>
              <a:t>Discours préliminaire</a:t>
            </a:r>
            <a:r>
              <a:rPr lang="fr-FR" sz="3600" u="sng" dirty="0">
                <a:solidFill>
                  <a:srgbClr val="F9FAFD"/>
                </a:solidFill>
                <a:latin typeface="Glacial Indifference" panose="020B0604020202020204" charset="0"/>
              </a:rPr>
              <a:t> de D’Alembert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considéré comme le </a:t>
            </a:r>
            <a:r>
              <a:rPr lang="fr-FR" sz="3500" u="sng" dirty="0">
                <a:solidFill>
                  <a:srgbClr val="F9FAFD"/>
                </a:solidFill>
                <a:latin typeface="Glacial Indifference" panose="020B0604020202020204" charset="0"/>
              </a:rPr>
              <a:t>Manifeste des Encyclopédistes</a:t>
            </a:r>
            <a:r>
              <a:rPr lang="fr-FR" sz="3500" dirty="0">
                <a:solidFill>
                  <a:srgbClr val="F9FAFD"/>
                </a:solidFill>
                <a:latin typeface="Glacial Indifference" panose="020B0604020202020204" charset="0"/>
              </a:rPr>
              <a:t> → il est conçu non seulement pour décrire la structure des articles de l'Encyclopédie et leur philosophie, mais aussi pour faire comprendre aux lecteurs le contexte historique sous-jacent au travail des auteurs.</a:t>
            </a:r>
          </a:p>
          <a:p>
            <a:pPr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Il n'y a que la </a:t>
            </a:r>
            <a:r>
              <a:rPr lang="fr-FR" sz="3500" u="sng" dirty="0">
                <a:solidFill>
                  <a:srgbClr val="F9FAFD"/>
                </a:solidFill>
                <a:latin typeface="Glacial Indifference" panose="020B0604020202020204" charset="0"/>
              </a:rPr>
              <a:t>liberté d'agir et de penser</a:t>
            </a:r>
            <a:r>
              <a:rPr lang="fr-FR" sz="3500" dirty="0">
                <a:solidFill>
                  <a:srgbClr val="F9FAFD"/>
                </a:solidFill>
                <a:latin typeface="Glacial Indifference" panose="020B0604020202020204" charset="0"/>
              </a:rPr>
              <a:t> qui soit capable de produire de grandes choses, et elle n'a </a:t>
            </a:r>
            <a:r>
              <a:rPr lang="fr-FR" sz="3500" u="sng" dirty="0">
                <a:solidFill>
                  <a:srgbClr val="F9FAFD"/>
                </a:solidFill>
                <a:latin typeface="Glacial Indifference" panose="020B0604020202020204" charset="0"/>
              </a:rPr>
              <a:t>besoin que de Lumières pour se préserver des excès</a:t>
            </a: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D’Alembert vise à </a:t>
            </a:r>
            <a:r>
              <a:rPr lang="fr-FR" sz="3500" u="sng" dirty="0">
                <a:solidFill>
                  <a:srgbClr val="F9FAFD"/>
                </a:solidFill>
                <a:latin typeface="Glacial Indifference" panose="020B0604020202020204" charset="0"/>
              </a:rPr>
              <a:t>systématiser et organiser tous les savoirs</a:t>
            </a:r>
            <a:r>
              <a:rPr lang="fr-FR" sz="3500" dirty="0">
                <a:solidFill>
                  <a:srgbClr val="F9FAFD"/>
                </a:solidFill>
                <a:latin typeface="Glacial Indifference" panose="020B0604020202020204" charset="0"/>
              </a:rPr>
              <a:t> afin de rendre les nouvelles découvertes plus aisées.</a:t>
            </a:r>
          </a:p>
        </p:txBody>
      </p:sp>
    </p:spTree>
    <p:extLst>
      <p:ext uri="{BB962C8B-B14F-4D97-AF65-F5344CB8AC3E}">
        <p14:creationId xmlns:p14="http://schemas.microsoft.com/office/powerpoint/2010/main" val="5705835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5224BDF-4168-00C1-A7FB-18940E4E383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25DC993-EDB0-9647-BF67-7E888AF5CE99}"/>
              </a:ext>
            </a:extLst>
          </p:cNvPr>
          <p:cNvSpPr txBox="1"/>
          <p:nvPr/>
        </p:nvSpPr>
        <p:spPr>
          <a:xfrm>
            <a:off x="914400" y="342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93EDC13-68D5-593B-BA52-252ADA397963}"/>
              </a:ext>
            </a:extLst>
          </p:cNvPr>
          <p:cNvSpPr txBox="1"/>
          <p:nvPr/>
        </p:nvSpPr>
        <p:spPr>
          <a:xfrm>
            <a:off x="990600" y="1790700"/>
            <a:ext cx="16649700" cy="7950253"/>
          </a:xfrm>
          <a:prstGeom prst="rect">
            <a:avLst/>
          </a:prstGeom>
        </p:spPr>
        <p:txBody>
          <a:bodyPr wrap="square" lIns="0" tIns="0" rIns="0" bIns="0" rtlCol="0" anchor="t">
            <a:spAutoFit/>
          </a:bodyPr>
          <a:lstStyle/>
          <a:p>
            <a:pPr marL="0" lvl="0" indent="0" algn="just">
              <a:spcBef>
                <a:spcPct val="0"/>
              </a:spcBef>
              <a:spcAft>
                <a:spcPts val="3000"/>
              </a:spcAft>
            </a:pPr>
            <a:r>
              <a:rPr lang="fr-FR" sz="3600" dirty="0">
                <a:solidFill>
                  <a:srgbClr val="F9FAFD"/>
                </a:solidFill>
                <a:latin typeface="Glacial Indifference" panose="020B0604020202020204" charset="0"/>
              </a:rPr>
              <a:t>Encyclopédie — étapes :</a:t>
            </a:r>
          </a:p>
          <a:p>
            <a:pPr marL="457200" lvl="0" indent="-457200" algn="just">
              <a:spcBef>
                <a:spcPct val="0"/>
              </a:spcBef>
              <a:spcAft>
                <a:spcPts val="2400"/>
              </a:spcAft>
              <a:buFont typeface="Arial" panose="020B0604020202020204" pitchFamily="34" charset="0"/>
              <a:buChar char="•"/>
            </a:pPr>
            <a:r>
              <a:rPr lang="fr-FR" sz="3500" dirty="0">
                <a:solidFill>
                  <a:srgbClr val="F9FAFD"/>
                </a:solidFill>
                <a:latin typeface="Glacial Indifference" panose="020B0604020202020204" charset="0"/>
              </a:rPr>
              <a:t>janvier 1752 → </a:t>
            </a:r>
            <a:r>
              <a:rPr lang="fr-FR" sz="3500" u="sng" dirty="0">
                <a:solidFill>
                  <a:srgbClr val="F9FAFD"/>
                </a:solidFill>
                <a:latin typeface="Glacial Indifference" panose="020B0604020202020204" charset="0"/>
              </a:rPr>
              <a:t>deuxième volume paru</a:t>
            </a:r>
          </a:p>
          <a:p>
            <a:pPr marL="457200" lvl="0" indent="-457200" algn="just">
              <a:lnSpc>
                <a:spcPct val="110000"/>
              </a:lnSpc>
              <a:spcBef>
                <a:spcPct val="0"/>
              </a:spcBef>
              <a:spcAft>
                <a:spcPts val="600"/>
              </a:spcAft>
              <a:buFont typeface="Arial" panose="020B0604020202020204" pitchFamily="34" charset="0"/>
              <a:buChar char="•"/>
            </a:pPr>
            <a:r>
              <a:rPr lang="fr-FR" sz="3500" dirty="0">
                <a:solidFill>
                  <a:srgbClr val="F9FAFD"/>
                </a:solidFill>
                <a:latin typeface="Glacial Indifference" panose="020B0604020202020204" charset="0"/>
              </a:rPr>
              <a:t>février 1752 → </a:t>
            </a:r>
            <a:r>
              <a:rPr lang="fr-FR" sz="35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censure</a:t>
            </a:r>
            <a:r>
              <a:rPr lang="fr-FR" sz="3500" dirty="0">
                <a:solidFill>
                  <a:srgbClr val="F9FAFD"/>
                </a:solidFill>
                <a:latin typeface="Glacial Indifference" panose="020B0604020202020204" charset="0"/>
              </a:rPr>
              <a:t> → un arrêté du conseil de Louis XV interdit l'impression et la diffusion de ces deux premiers volumes, pour des </a:t>
            </a:r>
            <a:r>
              <a:rPr lang="fr-FR" sz="3500" u="sng" dirty="0">
                <a:solidFill>
                  <a:srgbClr val="F9FAFD"/>
                </a:solidFill>
                <a:latin typeface="Glacial Indifference" panose="020B0604020202020204" charset="0"/>
              </a:rPr>
              <a:t>facteurs politiques et religieux</a:t>
            </a:r>
            <a:r>
              <a:rPr lang="fr-FR" sz="3500" dirty="0">
                <a:solidFill>
                  <a:srgbClr val="F9FAFD"/>
                </a:solidFill>
                <a:latin typeface="Glacial Indifference" panose="020B0604020202020204" charset="0"/>
              </a:rPr>
              <a:t> :</a:t>
            </a:r>
          </a:p>
          <a:p>
            <a:pPr lvl="1" algn="just">
              <a:lnSpc>
                <a:spcPct val="110000"/>
              </a:lnSpc>
              <a:spcBef>
                <a:spcPct val="0"/>
              </a:spcBef>
              <a:spcAft>
                <a:spcPts val="600"/>
              </a:spcAft>
            </a:pPr>
            <a:r>
              <a:rPr lang="fr-FR" sz="3500" dirty="0">
                <a:solidFill>
                  <a:srgbClr val="F9FAFD"/>
                </a:solidFill>
                <a:latin typeface="Glacial Indifference" panose="020B0604020202020204" charset="0"/>
              </a:rPr>
              <a:t> -	sujet des limites du pouvoir individuel, y compris celui du roi absolu ;</a:t>
            </a:r>
          </a:p>
          <a:p>
            <a:pPr lvl="1" algn="just">
              <a:lnSpc>
                <a:spcPct val="110000"/>
              </a:lnSpc>
              <a:spcBef>
                <a:spcPct val="0"/>
              </a:spcBef>
              <a:spcAft>
                <a:spcPts val="600"/>
              </a:spcAft>
            </a:pPr>
            <a:r>
              <a:rPr lang="fr-FR" sz="3500" dirty="0">
                <a:solidFill>
                  <a:srgbClr val="F9FAFD"/>
                </a:solidFill>
                <a:latin typeface="Glacial Indifference" panose="020B0604020202020204" charset="0"/>
              </a:rPr>
              <a:t> -	critiques des abus du pouvoir ecclésiastique →  les Jésuites considèrent l’ouvrage subversif, athée et matérialiste.</a:t>
            </a:r>
          </a:p>
          <a:p>
            <a:pPr lvl="1" algn="just">
              <a:spcBef>
                <a:spcPct val="0"/>
              </a:spcBef>
              <a:spcAft>
                <a:spcPts val="600"/>
              </a:spcAft>
            </a:pPr>
            <a:r>
              <a:rPr lang="fr-FR" sz="3500" dirty="0">
                <a:solidFill>
                  <a:srgbClr val="F9FAFD"/>
                </a:solidFill>
                <a:latin typeface="Glacial Indifference" panose="020B0604020202020204" charset="0"/>
              </a:rPr>
              <a:t>		↓</a:t>
            </a:r>
          </a:p>
          <a:p>
            <a:pPr marL="0" lvl="1" algn="just">
              <a:lnSpc>
                <a:spcPct val="110000"/>
              </a:lnSpc>
              <a:spcBef>
                <a:spcPct val="0"/>
              </a:spcBef>
            </a:pPr>
            <a:r>
              <a:rPr lang="fr-FR" sz="3500" dirty="0">
                <a:solidFill>
                  <a:srgbClr val="F9FAFD"/>
                </a:solidFill>
                <a:latin typeface="Glacial Indifference" panose="020B0604020202020204" charset="0"/>
              </a:rPr>
              <a:t>Selon le </a:t>
            </a:r>
            <a:r>
              <a:rPr lang="fr-FR" sz="3500" dirty="0">
                <a:solidFill>
                  <a:schemeClr val="bg1"/>
                </a:solidFill>
                <a:latin typeface="Glacial Indifference" panose="020B0604020202020204" charset="0"/>
                <a:hlinkClick r:id="rId4">
                  <a:extLst>
                    <a:ext uri="{A12FA001-AC4F-418D-AE19-62706E023703}">
                      <ahyp:hlinkClr xmlns:ahyp="http://schemas.microsoft.com/office/drawing/2018/hyperlinkcolor" val="tx"/>
                    </a:ext>
                  </a:extLst>
                </a:hlinkClick>
              </a:rPr>
              <a:t>Conseil d’État</a:t>
            </a:r>
            <a:r>
              <a:rPr lang="fr-FR" sz="3500" dirty="0">
                <a:solidFill>
                  <a:srgbClr val="F9FAFD"/>
                </a:solidFill>
                <a:latin typeface="Glacial Indifference" panose="020B0604020202020204" charset="0"/>
              </a:rPr>
              <a:t>, ces volumes contiennent « plusieurs maximes tendant à détruire l'autorité royale, à établir l'esprit d'indépendance et de révolte, et, sous des termes obscurs et équivoques, à élever les fondements de l'erreur, de la corruption des mœurs, de l'irréligion et de l'incrédulité » → </a:t>
            </a:r>
            <a:r>
              <a:rPr lang="fr-FR" sz="3500" u="sng" dirty="0">
                <a:solidFill>
                  <a:srgbClr val="F9FAFD"/>
                </a:solidFill>
                <a:latin typeface="Glacial Indifference" panose="020B0604020202020204" charset="0"/>
              </a:rPr>
              <a:t>peur de l’esprit des Lumières</a:t>
            </a:r>
          </a:p>
        </p:txBody>
      </p:sp>
    </p:spTree>
    <p:extLst>
      <p:ext uri="{BB962C8B-B14F-4D97-AF65-F5344CB8AC3E}">
        <p14:creationId xmlns:p14="http://schemas.microsoft.com/office/powerpoint/2010/main" val="338333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6B5DD93-A6F2-36F1-F459-068D694E3FE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74A6B66-147E-F525-2876-E5975E861B33}"/>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078665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99559B0-C933-26E6-3F65-426C6F91AEC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D2E57CA-E09F-92FB-1CE2-70EC5DA42782}"/>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D541F806-FC85-D5CB-0A09-CB84DBBE4CA5}"/>
              </a:ext>
            </a:extLst>
          </p:cNvPr>
          <p:cNvSpPr txBox="1"/>
          <p:nvPr/>
        </p:nvSpPr>
        <p:spPr>
          <a:xfrm>
            <a:off x="1028700" y="2330018"/>
            <a:ext cx="16116300" cy="7004482"/>
          </a:xfrm>
          <a:prstGeom prst="rect">
            <a:avLst/>
          </a:prstGeom>
        </p:spPr>
        <p:txBody>
          <a:bodyPr wrap="square" lIns="0" tIns="0" rIns="0" bIns="0" rtlCol="0" anchor="t">
            <a:spAutoFit/>
          </a:bodyPr>
          <a:lstStyle/>
          <a:p>
            <a:pPr marL="0" lvl="0" indent="0" algn="just">
              <a:spcBef>
                <a:spcPct val="0"/>
              </a:spcBef>
              <a:spcAft>
                <a:spcPts val="3000"/>
              </a:spcAft>
            </a:pPr>
            <a:r>
              <a:rPr lang="fr-FR" sz="3600" dirty="0">
                <a:solidFill>
                  <a:srgbClr val="F9FAFD"/>
                </a:solidFill>
                <a:latin typeface="Glacial Indifference" panose="020B0604020202020204" charset="0"/>
              </a:rPr>
              <a:t>Encyclopédie — étapes :</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1753 → grâce au magistrat et politicien Malesherbes, chargé de la censure mais défenseur de l’Encyclopédie, </a:t>
            </a:r>
            <a:r>
              <a:rPr lang="fr-FR" sz="3500" u="sng" dirty="0">
                <a:solidFill>
                  <a:srgbClr val="F9FAFD"/>
                </a:solidFill>
                <a:latin typeface="Glacial Indifference" panose="020B0604020202020204" charset="0"/>
              </a:rPr>
              <a:t>la publication reprend</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1753 – 1757 → </a:t>
            </a:r>
            <a:r>
              <a:rPr lang="fr-FR" sz="3500" u="sng" dirty="0">
                <a:solidFill>
                  <a:srgbClr val="F9FAFD"/>
                </a:solidFill>
                <a:latin typeface="Glacial Indifference" panose="020B0604020202020204" charset="0"/>
              </a:rPr>
              <a:t>la parution des volumes poursuit</a:t>
            </a:r>
            <a:r>
              <a:rPr lang="fr-FR" sz="3500" dirty="0">
                <a:solidFill>
                  <a:srgbClr val="F9FAFD"/>
                </a:solidFill>
                <a:latin typeface="Glacial Indifference" panose="020B0604020202020204" charset="0"/>
              </a:rPr>
              <a:t>, du troisième au septième, mais l’Encyclopédie est </a:t>
            </a:r>
            <a:r>
              <a:rPr lang="fr-FR" sz="3500" u="sng" dirty="0">
                <a:solidFill>
                  <a:srgbClr val="F9FAFD"/>
                </a:solidFill>
                <a:latin typeface="Glacial Indifference" panose="020B0604020202020204" charset="0"/>
              </a:rPr>
              <a:t>constamment attaquée</a:t>
            </a:r>
            <a:r>
              <a:rPr lang="fr-FR" sz="3500" dirty="0">
                <a:solidFill>
                  <a:srgbClr val="F9FAFD"/>
                </a:solidFill>
                <a:latin typeface="Glacial Indifference" panose="020B0604020202020204" charset="0"/>
              </a:rPr>
              <a:t> → au fil des années, certaines parties sont d’abord publiées clandestinement et d’Alembert renonce</a:t>
            </a:r>
          </a:p>
          <a:p>
            <a:pPr marL="457200" lvl="0" indent="-457200" algn="just">
              <a:lnSpc>
                <a:spcPct val="110000"/>
              </a:lnSpc>
              <a:spcBef>
                <a:spcPct val="0"/>
              </a:spcBef>
              <a:spcAft>
                <a:spcPts val="1200"/>
              </a:spcAft>
              <a:buFont typeface="Arial" panose="020B0604020202020204" pitchFamily="34" charset="0"/>
              <a:buChar char="•"/>
            </a:pPr>
            <a:r>
              <a:rPr lang="fr-FR" sz="3500" dirty="0">
                <a:solidFill>
                  <a:srgbClr val="F9FAFD"/>
                </a:solidFill>
                <a:latin typeface="Glacial Indifference" panose="020B0604020202020204" charset="0"/>
              </a:rPr>
              <a:t>1772 → </a:t>
            </a:r>
            <a:r>
              <a:rPr lang="fr-FR" sz="3500" u="sng" dirty="0">
                <a:solidFill>
                  <a:srgbClr val="F9FAFD"/>
                </a:solidFill>
                <a:latin typeface="Glacial Indifference" panose="020B0604020202020204" charset="0"/>
              </a:rPr>
              <a:t>parution des deux derniers volumes de planches</a:t>
            </a:r>
            <a:r>
              <a:rPr lang="fr-FR" sz="3500" dirty="0">
                <a:solidFill>
                  <a:srgbClr val="F9FAFD"/>
                </a:solidFill>
                <a:latin typeface="Glacial Indifference" panose="020B0604020202020204" charset="0"/>
              </a:rPr>
              <a:t>*</a:t>
            </a:r>
          </a:p>
          <a:p>
            <a:pPr lvl="0" algn="just">
              <a:lnSpc>
                <a:spcPct val="110000"/>
              </a:lnSpc>
              <a:spcBef>
                <a:spcPct val="0"/>
              </a:spcBef>
              <a:spcAft>
                <a:spcPts val="1200"/>
              </a:spcAft>
            </a:pPr>
            <a:endParaRPr lang="fr-FR" sz="3500" dirty="0">
              <a:solidFill>
                <a:srgbClr val="F9FAFD"/>
              </a:solidFill>
              <a:latin typeface="Glacial Indifference" panose="020B0604020202020204" charset="0"/>
            </a:endParaRPr>
          </a:p>
          <a:p>
            <a:pPr lvl="0" algn="just">
              <a:lnSpc>
                <a:spcPct val="110000"/>
              </a:lnSpc>
              <a:spcBef>
                <a:spcPct val="0"/>
              </a:spcBef>
              <a:spcAft>
                <a:spcPts val="1200"/>
              </a:spcAft>
            </a:pPr>
            <a:r>
              <a:rPr lang="fr-FR" sz="3500" dirty="0">
                <a:solidFill>
                  <a:srgbClr val="F9FAFD"/>
                </a:solidFill>
                <a:latin typeface="Glacial Indifference" panose="020B0604020202020204" charset="0"/>
              </a:rPr>
              <a:t>* Les planches de l’Encyclopédie ont joué un rôle essentiel pour la vulgarisation des sciences et des techniques</a:t>
            </a:r>
          </a:p>
        </p:txBody>
      </p:sp>
    </p:spTree>
    <p:extLst>
      <p:ext uri="{BB962C8B-B14F-4D97-AF65-F5344CB8AC3E}">
        <p14:creationId xmlns:p14="http://schemas.microsoft.com/office/powerpoint/2010/main" val="725702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3BD2632-4DFC-6A53-DBC4-D8965973F0C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1B5A1AD-F0AF-A9B5-62CA-0EB9D6EF937D}"/>
              </a:ext>
            </a:extLst>
          </p:cNvPr>
          <p:cNvSpPr txBox="1"/>
          <p:nvPr/>
        </p:nvSpPr>
        <p:spPr>
          <a:xfrm>
            <a:off x="1085850" y="2171700"/>
            <a:ext cx="6991350" cy="615553"/>
          </a:xfrm>
          <a:prstGeom prst="rect">
            <a:avLst/>
          </a:prstGeom>
        </p:spPr>
        <p:txBody>
          <a:bodyPr wrap="square" lIns="0" tIns="0" rIns="0" bIns="0" rtlCol="0" anchor="t">
            <a:spAutoFit/>
          </a:bodyPr>
          <a:lstStyle/>
          <a:p>
            <a:pPr marL="0" lvl="0" indent="0" algn="just">
              <a:spcBef>
                <a:spcPct val="0"/>
              </a:spcBef>
              <a:spcAft>
                <a:spcPts val="3000"/>
              </a:spcAft>
            </a:pPr>
            <a:r>
              <a:rPr lang="fr-FR" sz="4000" dirty="0">
                <a:solidFill>
                  <a:srgbClr val="F9FAFD"/>
                </a:solidFill>
                <a:latin typeface="Glacial Indifference" panose="020B0604020202020204" charset="0"/>
              </a:rPr>
              <a:t>Les planches de l’Encyclopédie</a:t>
            </a:r>
          </a:p>
        </p:txBody>
      </p:sp>
      <p:pic>
        <p:nvPicPr>
          <p:cNvPr id="5" name="Immagine 4">
            <a:extLst>
              <a:ext uri="{FF2B5EF4-FFF2-40B4-BE49-F238E27FC236}">
                <a16:creationId xmlns:a16="http://schemas.microsoft.com/office/drawing/2014/main" id="{3BE7CEC6-31B0-0DA8-7F79-23133A84D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300584"/>
            <a:ext cx="6089039" cy="9643516"/>
          </a:xfrm>
          <a:prstGeom prst="rect">
            <a:avLst/>
          </a:prstGeom>
        </p:spPr>
      </p:pic>
    </p:spTree>
    <p:extLst>
      <p:ext uri="{BB962C8B-B14F-4D97-AF65-F5344CB8AC3E}">
        <p14:creationId xmlns:p14="http://schemas.microsoft.com/office/powerpoint/2010/main" val="3630465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EF9CCEA-B683-AF93-36AC-F15D41C030B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DA5E27A-5661-4F42-3F13-52905276E6BE}"/>
              </a:ext>
            </a:extLst>
          </p:cNvPr>
          <p:cNvSpPr txBox="1"/>
          <p:nvPr/>
        </p:nvSpPr>
        <p:spPr>
          <a:xfrm>
            <a:off x="1085850" y="2171700"/>
            <a:ext cx="6838950" cy="615553"/>
          </a:xfrm>
          <a:prstGeom prst="rect">
            <a:avLst/>
          </a:prstGeom>
        </p:spPr>
        <p:txBody>
          <a:bodyPr wrap="square" lIns="0" tIns="0" rIns="0" bIns="0" rtlCol="0" anchor="t">
            <a:spAutoFit/>
          </a:bodyPr>
          <a:lstStyle/>
          <a:p>
            <a:pPr marL="0" lvl="0" indent="0" algn="just">
              <a:spcBef>
                <a:spcPct val="0"/>
              </a:spcBef>
              <a:spcAft>
                <a:spcPts val="3000"/>
              </a:spcAft>
            </a:pPr>
            <a:r>
              <a:rPr lang="fr-FR" sz="4000" dirty="0">
                <a:solidFill>
                  <a:srgbClr val="F9FAFD"/>
                </a:solidFill>
                <a:latin typeface="Glacial Indifference" panose="020B0604020202020204" charset="0"/>
              </a:rPr>
              <a:t>Les planches de l’Encyclopédie</a:t>
            </a:r>
          </a:p>
        </p:txBody>
      </p:sp>
      <p:pic>
        <p:nvPicPr>
          <p:cNvPr id="4" name="Immagine 3">
            <a:extLst>
              <a:ext uri="{FF2B5EF4-FFF2-40B4-BE49-F238E27FC236}">
                <a16:creationId xmlns:a16="http://schemas.microsoft.com/office/drawing/2014/main" id="{5354583A-B68B-85C6-6DAE-4EBC818AD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225704"/>
            <a:ext cx="6183873" cy="9809170"/>
          </a:xfrm>
          <a:prstGeom prst="rect">
            <a:avLst/>
          </a:prstGeom>
        </p:spPr>
      </p:pic>
    </p:spTree>
    <p:extLst>
      <p:ext uri="{BB962C8B-B14F-4D97-AF65-F5344CB8AC3E}">
        <p14:creationId xmlns:p14="http://schemas.microsoft.com/office/powerpoint/2010/main" val="41287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1EB78D1-1EF7-8E62-BCC6-5EFA6BD010D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4F1BCC6-235D-C718-D9F2-71866E6710F9}"/>
              </a:ext>
            </a:extLst>
          </p:cNvPr>
          <p:cNvSpPr txBox="1"/>
          <p:nvPr/>
        </p:nvSpPr>
        <p:spPr>
          <a:xfrm>
            <a:off x="304800" y="281186"/>
            <a:ext cx="9410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00670EB-8F3D-C67D-AC95-C3802F0551A7}"/>
              </a:ext>
            </a:extLst>
          </p:cNvPr>
          <p:cNvSpPr txBox="1"/>
          <p:nvPr/>
        </p:nvSpPr>
        <p:spPr>
          <a:xfrm>
            <a:off x="762000" y="2388394"/>
            <a:ext cx="6096000" cy="1231106"/>
          </a:xfrm>
          <a:prstGeom prst="rect">
            <a:avLst/>
          </a:prstGeom>
        </p:spPr>
        <p:txBody>
          <a:bodyPr wrap="square" lIns="0" tIns="0" rIns="0" bIns="0" rtlCol="0" anchor="t">
            <a:spAutoFit/>
          </a:bodyPr>
          <a:lstStyle/>
          <a:p>
            <a:pPr marL="0" lvl="0" indent="0" algn="just">
              <a:spcBef>
                <a:spcPct val="0"/>
              </a:spcBef>
              <a:spcAft>
                <a:spcPts val="3000"/>
              </a:spcAft>
            </a:pPr>
            <a:r>
              <a:rPr lang="fr-FR" sz="4000" u="sng" dirty="0">
                <a:solidFill>
                  <a:srgbClr val="F9FAFD"/>
                </a:solidFill>
                <a:latin typeface="Glacial Indifference" panose="020B0604020202020204" charset="0"/>
              </a:rPr>
              <a:t>La Déclaration des droits de l’homme et du citoyen</a:t>
            </a:r>
          </a:p>
        </p:txBody>
      </p:sp>
      <p:pic>
        <p:nvPicPr>
          <p:cNvPr id="10" name="Immagine 9">
            <a:extLst>
              <a:ext uri="{FF2B5EF4-FFF2-40B4-BE49-F238E27FC236}">
                <a16:creationId xmlns:a16="http://schemas.microsoft.com/office/drawing/2014/main" id="{9CAC15E3-30CF-D6A4-5562-21E2DA660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20" y="209550"/>
            <a:ext cx="7699799" cy="9867900"/>
          </a:xfrm>
          <a:prstGeom prst="rect">
            <a:avLst/>
          </a:prstGeom>
        </p:spPr>
      </p:pic>
    </p:spTree>
    <p:extLst>
      <p:ext uri="{BB962C8B-B14F-4D97-AF65-F5344CB8AC3E}">
        <p14:creationId xmlns:p14="http://schemas.microsoft.com/office/powerpoint/2010/main" val="1051702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8AF1CB5-EAF4-3508-7684-1F26463B69E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316C8F7-1B8C-D987-7BE5-1FE0B1E8A76F}"/>
              </a:ext>
            </a:extLst>
          </p:cNvPr>
          <p:cNvSpPr txBox="1"/>
          <p:nvPr/>
        </p:nvSpPr>
        <p:spPr>
          <a:xfrm>
            <a:off x="914400" y="4191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6A7531E3-360B-73E8-E0D8-F5B2BA97A9C9}"/>
              </a:ext>
            </a:extLst>
          </p:cNvPr>
          <p:cNvSpPr txBox="1"/>
          <p:nvPr/>
        </p:nvSpPr>
        <p:spPr>
          <a:xfrm>
            <a:off x="990600" y="2019300"/>
            <a:ext cx="16383000" cy="7884210"/>
          </a:xfrm>
          <a:prstGeom prst="rect">
            <a:avLst/>
          </a:prstGeom>
        </p:spPr>
        <p:txBody>
          <a:bodyPr wrap="square" lIns="0" tIns="0" rIns="0" bIns="0" rtlCol="0" anchor="t">
            <a:spAutoFit/>
          </a:bodyPr>
          <a:lstStyle/>
          <a:p>
            <a:pPr marL="0" lvl="0" indent="0" algn="just">
              <a:spcBef>
                <a:spcPct val="0"/>
              </a:spcBef>
              <a:spcAft>
                <a:spcPts val="600"/>
              </a:spcAft>
            </a:pPr>
            <a:r>
              <a:rPr lang="fr-FR" sz="3600" dirty="0">
                <a:solidFill>
                  <a:srgbClr val="F9FAFD"/>
                </a:solidFill>
                <a:latin typeface="Glacial Indifference" panose="020B0604020202020204" charset="0"/>
              </a:rPr>
              <a:t>26 août 1789 → </a:t>
            </a: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Déclaration des droits de l’homme et du citoyen</a:t>
            </a:r>
            <a:r>
              <a:rPr lang="fr-FR" sz="3600" u="sng" dirty="0">
                <a:solidFill>
                  <a:schemeClr val="bg1"/>
                </a:solidFill>
                <a:latin typeface="Glacial Indifference" panose="020B0604020202020204" charset="0"/>
              </a:rPr>
              <a:t> (DDHC)</a:t>
            </a:r>
            <a:endParaRPr lang="fr-FR" sz="3600" dirty="0">
              <a:solidFill>
                <a:schemeClr val="bg1"/>
              </a:solidFill>
              <a:latin typeface="Glacial Indifference" panose="020B0604020202020204" charset="0"/>
            </a:endParaRPr>
          </a:p>
          <a:p>
            <a:pPr marL="0" lvl="0" indent="0" algn="just">
              <a:spcBef>
                <a:spcPct val="0"/>
              </a:spcBef>
              <a:spcAft>
                <a:spcPts val="600"/>
              </a:spcAft>
            </a:pPr>
            <a:r>
              <a:rPr lang="fr-FR" sz="3600" dirty="0">
                <a:solidFill>
                  <a:srgbClr val="F9FAFD"/>
                </a:solidFill>
                <a:latin typeface="Glacial Indifference" panose="020B0604020202020204" charset="0"/>
              </a:rPr>
              <a:t>	</a:t>
            </a:r>
            <a:r>
              <a:rPr lang="fr-FR" sz="3400" dirty="0">
                <a:solidFill>
                  <a:srgbClr val="F9FAFD"/>
                </a:solidFill>
                <a:latin typeface="Glacial Indifference" panose="020B0604020202020204" charset="0"/>
              </a:rPr>
              <a:t>↓</a:t>
            </a:r>
          </a:p>
          <a:p>
            <a:pPr marL="0" lvl="0" indent="0" algn="just">
              <a:lnSpc>
                <a:spcPct val="110000"/>
              </a:lnSpc>
              <a:spcBef>
                <a:spcPct val="0"/>
              </a:spcBef>
              <a:spcAft>
                <a:spcPts val="1200"/>
              </a:spcAft>
            </a:pPr>
            <a:r>
              <a:rPr lang="fr-FR" sz="3400" dirty="0">
                <a:solidFill>
                  <a:srgbClr val="F9FAFD"/>
                </a:solidFill>
                <a:latin typeface="Glacial Indifference" panose="020B0604020202020204" charset="0"/>
              </a:rPr>
              <a:t>« Inspirée de la Déclaration de l’Indépendance américaine de 1776 et de l'esprit des Lumières, la Déclaration des droits de l'homme et du citoyen de 1789 marquait le début d'une ère politique nouvelle. Elle n’a cessé dés lors d’être une référence. La V</a:t>
            </a:r>
            <a:r>
              <a:rPr lang="fr-FR" sz="3400" baseline="30000" dirty="0">
                <a:solidFill>
                  <a:srgbClr val="F9FAFD"/>
                </a:solidFill>
                <a:latin typeface="Glacial Indifference" panose="020B0604020202020204" charset="0"/>
              </a:rPr>
              <a:t>e</a:t>
            </a:r>
            <a:r>
              <a:rPr lang="fr-FR" sz="3400" dirty="0">
                <a:solidFill>
                  <a:srgbClr val="F9FAFD"/>
                </a:solidFill>
                <a:latin typeface="Glacial Indifference" panose="020B0604020202020204" charset="0"/>
              </a:rPr>
              <a:t> République a explicité son attachement à elle en la citant dans le préambule de sa Constitution, et le Conseil constitutionnel a reconnu en 1971 sa valeur constitutionnelle ». </a:t>
            </a:r>
          </a:p>
          <a:p>
            <a:pPr marL="0" lvl="0" indent="0" algn="r">
              <a:spcBef>
                <a:spcPct val="0"/>
              </a:spcBef>
            </a:pPr>
            <a:r>
              <a:rPr lang="fr-FR" sz="2700" dirty="0">
                <a:solidFill>
                  <a:srgbClr val="F9FAFD"/>
                </a:solidFill>
                <a:latin typeface="Glacial Indifference" panose="020B0604020202020204" charset="0"/>
              </a:rPr>
              <a:t>Page dédiée sur le site de l’Elysée.</a:t>
            </a:r>
          </a:p>
          <a:p>
            <a:pPr marL="0" lvl="0" indent="0" algn="just">
              <a:spcBef>
                <a:spcPct val="0"/>
              </a:spcBef>
              <a:spcAft>
                <a:spcPts val="600"/>
              </a:spcAft>
            </a:pPr>
            <a:r>
              <a:rPr lang="fr-FR" sz="34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400" dirty="0">
                <a:solidFill>
                  <a:srgbClr val="F9FAFD"/>
                </a:solidFill>
                <a:latin typeface="Glacial Indifference" panose="020B0604020202020204" charset="0"/>
              </a:rPr>
              <a:t>Référence internationale au fil des siècles :</a:t>
            </a:r>
          </a:p>
          <a:p>
            <a:pPr marL="571500" lvl="0" indent="-571500" algn="just">
              <a:lnSpc>
                <a:spcPct val="110000"/>
              </a:lnSpc>
              <a:spcBef>
                <a:spcPct val="0"/>
              </a:spcBef>
              <a:spcAft>
                <a:spcPts val="1200"/>
              </a:spcAft>
              <a:buFont typeface="Arial" panose="020B0604020202020204" pitchFamily="34" charset="0"/>
              <a:buChar char="•"/>
            </a:pPr>
            <a:r>
              <a:rPr lang="fr-FR" sz="3400" i="1" u="sng" dirty="0">
                <a:solidFill>
                  <a:srgbClr val="F9FAFD"/>
                </a:solidFill>
                <a:latin typeface="Glacial Indifference" panose="020B0604020202020204" charset="0"/>
              </a:rPr>
              <a:t>Déclaration universelle des droits de l'homme</a:t>
            </a:r>
            <a:r>
              <a:rPr lang="fr-FR" sz="3400" dirty="0">
                <a:solidFill>
                  <a:srgbClr val="F9FAFD"/>
                </a:solidFill>
                <a:latin typeface="Glacial Indifference" panose="020B0604020202020204" charset="0"/>
              </a:rPr>
              <a:t>, de 1948, adoptée et proclamée par l’Assemblée générale des Nations Unies</a:t>
            </a:r>
          </a:p>
          <a:p>
            <a:pPr marL="571500" lvl="0" indent="-571500" algn="just">
              <a:lnSpc>
                <a:spcPct val="110000"/>
              </a:lnSpc>
              <a:spcBef>
                <a:spcPct val="0"/>
              </a:spcBef>
              <a:spcAft>
                <a:spcPts val="600"/>
              </a:spcAft>
              <a:buFont typeface="Arial" panose="020B0604020202020204" pitchFamily="34" charset="0"/>
              <a:buChar char="•"/>
            </a:pPr>
            <a:r>
              <a:rPr lang="fr-FR" sz="3400" i="1" u="sng" dirty="0">
                <a:solidFill>
                  <a:srgbClr val="F9FAFD"/>
                </a:solidFill>
                <a:latin typeface="Glacial Indifference" panose="020B0604020202020204" charset="0"/>
              </a:rPr>
              <a:t>Convention européenne des droits de l'homme</a:t>
            </a:r>
            <a:r>
              <a:rPr lang="fr-FR" sz="3400" dirty="0">
                <a:solidFill>
                  <a:srgbClr val="F9FAFD"/>
                </a:solidFill>
                <a:latin typeface="Glacial Indifference" panose="020B0604020202020204" charset="0"/>
              </a:rPr>
              <a:t>, de 1950</a:t>
            </a:r>
          </a:p>
        </p:txBody>
      </p:sp>
    </p:spTree>
    <p:extLst>
      <p:ext uri="{BB962C8B-B14F-4D97-AF65-F5344CB8AC3E}">
        <p14:creationId xmlns:p14="http://schemas.microsoft.com/office/powerpoint/2010/main" val="41298347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44BDA46-6111-8ED8-03C2-5C80E6066F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9B9DDEF-E138-BC30-A7B5-4A385298557D}"/>
              </a:ext>
            </a:extLst>
          </p:cNvPr>
          <p:cNvSpPr txBox="1"/>
          <p:nvPr/>
        </p:nvSpPr>
        <p:spPr>
          <a:xfrm>
            <a:off x="914400" y="890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947CD866-C512-6BFB-0843-9FBF8A8A5261}"/>
              </a:ext>
            </a:extLst>
          </p:cNvPr>
          <p:cNvSpPr txBox="1"/>
          <p:nvPr/>
        </p:nvSpPr>
        <p:spPr>
          <a:xfrm>
            <a:off x="990600" y="2552700"/>
            <a:ext cx="16421100" cy="6378669"/>
          </a:xfrm>
          <a:prstGeom prst="rect">
            <a:avLst/>
          </a:prstGeom>
        </p:spPr>
        <p:txBody>
          <a:bodyPr wrap="square" lIns="0" tIns="0" rIns="0" bIns="0" rtlCol="0" anchor="t">
            <a:spAutoFit/>
          </a:bodyPr>
          <a:lstStyle/>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Ce texte, conçu pendant la </a:t>
            </a:r>
            <a:r>
              <a:rPr lang="fr-FR" sz="3500" u="sng" dirty="0">
                <a:solidFill>
                  <a:srgbClr val="F9FAFD"/>
                </a:solidFill>
                <a:latin typeface="Glacial Indifference" panose="020B0604020202020204" charset="0"/>
              </a:rPr>
              <a:t>Révolution française</a:t>
            </a:r>
            <a:r>
              <a:rPr lang="fr-FR" sz="3500" dirty="0">
                <a:solidFill>
                  <a:srgbClr val="F9FAFD"/>
                </a:solidFill>
                <a:latin typeface="Glacial Indifference" panose="020B0604020202020204" charset="0"/>
              </a:rPr>
              <a:t>, a profondément forgé l’</a:t>
            </a:r>
            <a:r>
              <a:rPr lang="fr-FR" sz="3500" u="sng" dirty="0">
                <a:solidFill>
                  <a:srgbClr val="F9FAFD"/>
                </a:solidFill>
                <a:latin typeface="Glacial Indifference" panose="020B0604020202020204" charset="0"/>
              </a:rPr>
              <a:t>esprit juridique de la France</a:t>
            </a:r>
            <a:r>
              <a:rPr lang="fr-FR" sz="3500" dirty="0">
                <a:solidFill>
                  <a:srgbClr val="F9FAFD"/>
                </a:solidFill>
                <a:latin typeface="Glacial Indifference" panose="020B0604020202020204" charset="0"/>
              </a:rPr>
              <a:t> et le </a:t>
            </a:r>
            <a:r>
              <a:rPr lang="fr-FR" sz="3500" u="sng" dirty="0">
                <a:solidFill>
                  <a:srgbClr val="F9FAFD"/>
                </a:solidFill>
                <a:latin typeface="Glacial Indifference" panose="020B0604020202020204" charset="0"/>
              </a:rPr>
              <a:t>concept de démocratie, contre toute forme d’absolutisme</a:t>
            </a:r>
          </a:p>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a:t>
            </a:r>
          </a:p>
          <a:p>
            <a:pPr marL="0" lvl="0" indent="0" algn="just">
              <a:lnSpc>
                <a:spcPct val="110000"/>
              </a:lnSpc>
              <a:spcBef>
                <a:spcPct val="0"/>
              </a:spcBef>
            </a:pPr>
            <a:r>
              <a:rPr lang="fr-FR" sz="3500" dirty="0">
                <a:solidFill>
                  <a:srgbClr val="F9FAFD"/>
                </a:solidFill>
                <a:latin typeface="Glacial Indifference" panose="020B0604020202020204" charset="0"/>
              </a:rPr>
              <a:t>Art. 1 — « </a:t>
            </a:r>
            <a:r>
              <a:rPr lang="fr-FR" sz="3500" u="sng" dirty="0">
                <a:solidFill>
                  <a:srgbClr val="F9FAFD"/>
                </a:solidFill>
                <a:latin typeface="Glacial Indifference" panose="020B0604020202020204" charset="0"/>
              </a:rPr>
              <a:t>Les hommes naissent et demeurent libres et égaux en droits</a:t>
            </a:r>
            <a:r>
              <a:rPr lang="fr-FR" sz="3500" dirty="0">
                <a:solidFill>
                  <a:srgbClr val="F9FAFD"/>
                </a:solidFill>
                <a:latin typeface="Glacial Indifference" panose="020B0604020202020204" charset="0"/>
              </a:rPr>
              <a:t>. Les distinctions sociales ne peuvent être fondées que sur l’utilité commune ».</a:t>
            </a:r>
          </a:p>
          <a:p>
            <a:pPr marL="0" lvl="0" indent="0" algn="just">
              <a:lnSpc>
                <a:spcPct val="110000"/>
              </a:lnSpc>
              <a:spcBef>
                <a:spcPct val="0"/>
              </a:spcBef>
              <a:spcAft>
                <a:spcPts val="1200"/>
              </a:spcAft>
            </a:pP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Art. 2 — « Le but de toute association politique est la </a:t>
            </a:r>
            <a:r>
              <a:rPr lang="fr-FR" sz="3500" u="sng" dirty="0">
                <a:solidFill>
                  <a:srgbClr val="F9FAFD"/>
                </a:solidFill>
                <a:latin typeface="Glacial Indifference" panose="020B0604020202020204" charset="0"/>
              </a:rPr>
              <a:t>conservation des droits naturels et imprescriptibles de l’Homme</a:t>
            </a:r>
            <a:r>
              <a:rPr lang="fr-FR" sz="3500" dirty="0">
                <a:solidFill>
                  <a:srgbClr val="F9FAFD"/>
                </a:solidFill>
                <a:latin typeface="Glacial Indifference" panose="020B0604020202020204" charset="0"/>
              </a:rPr>
              <a:t>. Ces droits sont la </a:t>
            </a:r>
            <a:r>
              <a:rPr lang="fr-FR" sz="3500" u="sng" dirty="0">
                <a:solidFill>
                  <a:srgbClr val="F9FAFD"/>
                </a:solidFill>
                <a:latin typeface="Glacial Indifference" panose="020B0604020202020204" charset="0"/>
              </a:rPr>
              <a:t>liberté, la propriété, la sûreté et la résistance à l’oppression</a:t>
            </a:r>
            <a:r>
              <a:rPr lang="fr-FR" sz="3500" dirty="0">
                <a:solidFill>
                  <a:srgbClr val="F9FAFD"/>
                </a:solidFill>
                <a:latin typeface="Glacial Indifference" panose="020B0604020202020204" charset="0"/>
              </a:rPr>
              <a:t> ».</a:t>
            </a:r>
          </a:p>
          <a:p>
            <a:pPr marL="0" lvl="0" indent="0" algn="r">
              <a:spcBef>
                <a:spcPct val="0"/>
              </a:spcBef>
              <a:spcAft>
                <a:spcPts val="1200"/>
              </a:spcAft>
            </a:pPr>
            <a:r>
              <a:rPr lang="fr-FR" sz="2800" dirty="0">
                <a:solidFill>
                  <a:srgbClr val="F9FAFD"/>
                </a:solidFill>
                <a:latin typeface="Glacial Indifference" panose="020B0604020202020204" charset="0"/>
              </a:rPr>
              <a:t>Déclaration des Droits de l'Homme et du Citoyen.</a:t>
            </a:r>
          </a:p>
        </p:txBody>
      </p:sp>
    </p:spTree>
    <p:extLst>
      <p:ext uri="{BB962C8B-B14F-4D97-AF65-F5344CB8AC3E}">
        <p14:creationId xmlns:p14="http://schemas.microsoft.com/office/powerpoint/2010/main" val="12946875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AE6BF06-E99B-F436-FD3F-0285E0EA2E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B8C2EA1-20BD-EA5E-2AD2-B26D5D8A43A5}"/>
              </a:ext>
            </a:extLst>
          </p:cNvPr>
          <p:cNvSpPr txBox="1"/>
          <p:nvPr/>
        </p:nvSpPr>
        <p:spPr>
          <a:xfrm>
            <a:off x="9525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3D240E4-594E-1522-2428-C958C7D19312}"/>
              </a:ext>
            </a:extLst>
          </p:cNvPr>
          <p:cNvSpPr txBox="1"/>
          <p:nvPr/>
        </p:nvSpPr>
        <p:spPr>
          <a:xfrm>
            <a:off x="990600" y="2530882"/>
            <a:ext cx="16116300" cy="4139595"/>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Le texte contient au total </a:t>
            </a:r>
            <a:r>
              <a:rPr lang="fr-FR" sz="3500" u="sng" dirty="0">
                <a:solidFill>
                  <a:srgbClr val="F9FAFD"/>
                </a:solidFill>
                <a:latin typeface="Glacial Indifference" panose="020B0604020202020204" charset="0"/>
              </a:rPr>
              <a:t>un préambule</a:t>
            </a:r>
            <a:r>
              <a:rPr lang="fr-FR" sz="3500" dirty="0">
                <a:solidFill>
                  <a:srgbClr val="F9FAFD"/>
                </a:solidFill>
                <a:latin typeface="Glacial Indifference" panose="020B0604020202020204" charset="0"/>
              </a:rPr>
              <a:t> et </a:t>
            </a: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dix-sept articles</a:t>
            </a: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pPr>
            <a:r>
              <a:rPr lang="fr-FR" sz="3500" dirty="0">
                <a:solidFill>
                  <a:srgbClr val="F9FAFD"/>
                </a:solidFill>
                <a:latin typeface="Glacial Indifference" panose="020B0604020202020204" charset="0"/>
              </a:rPr>
              <a:t>À travers ce texte, la DDHC « définit des droits "naturels et imprescriptibles" que sont la liberté, la propriété, la sûreté, la résistance à l'oppression, elle reconnaît l'</a:t>
            </a:r>
            <a:r>
              <a:rPr lang="fr-FR" sz="3500" u="sng" dirty="0">
                <a:solidFill>
                  <a:srgbClr val="F9FAFD"/>
                </a:solidFill>
                <a:latin typeface="Glacial Indifference" panose="020B0604020202020204" charset="0"/>
              </a:rPr>
              <a:t>égalité devant la loi et la justice</a:t>
            </a:r>
            <a:r>
              <a:rPr lang="fr-FR" sz="3500" dirty="0">
                <a:solidFill>
                  <a:srgbClr val="F9FAFD"/>
                </a:solidFill>
                <a:latin typeface="Glacial Indifference" panose="020B0604020202020204" charset="0"/>
              </a:rPr>
              <a:t>, et elle </a:t>
            </a:r>
            <a:r>
              <a:rPr lang="fr-FR" sz="3500" u="sng" dirty="0">
                <a:solidFill>
                  <a:srgbClr val="F9FAFD"/>
                </a:solidFill>
                <a:latin typeface="Glacial Indifference" panose="020B0604020202020204" charset="0"/>
              </a:rPr>
              <a:t>affirme le principe de la séparation des pouvoirs</a:t>
            </a:r>
            <a:r>
              <a:rPr lang="fr-FR" sz="3500" dirty="0">
                <a:solidFill>
                  <a:srgbClr val="F9FAFD"/>
                </a:solidFill>
                <a:latin typeface="Glacial Indifference" panose="020B0604020202020204" charset="0"/>
              </a:rPr>
              <a:t> ».</a:t>
            </a:r>
          </a:p>
          <a:p>
            <a:pPr marL="0" lvl="0" indent="0" algn="r">
              <a:spcBef>
                <a:spcPct val="0"/>
              </a:spcBef>
              <a:spcAft>
                <a:spcPts val="600"/>
              </a:spcAft>
            </a:pPr>
            <a:r>
              <a:rPr lang="fr-FR" sz="2800" dirty="0">
                <a:solidFill>
                  <a:srgbClr val="F9FAFD"/>
                </a:solidFill>
                <a:latin typeface="Glacial Indifference" panose="020B0604020202020204" charset="0"/>
              </a:rPr>
              <a:t>Page dédiée sur le site de l’Elysée.</a:t>
            </a:r>
          </a:p>
        </p:txBody>
      </p:sp>
    </p:spTree>
    <p:extLst>
      <p:ext uri="{BB962C8B-B14F-4D97-AF65-F5344CB8AC3E}">
        <p14:creationId xmlns:p14="http://schemas.microsoft.com/office/powerpoint/2010/main" val="40432888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DB1354C-A27E-625D-4C83-8809AF49A9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EB2E7EA-A309-705D-E172-5AC732114E8D}"/>
              </a:ext>
            </a:extLst>
          </p:cNvPr>
          <p:cNvSpPr txBox="1"/>
          <p:nvPr/>
        </p:nvSpPr>
        <p:spPr>
          <a:xfrm>
            <a:off x="9906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1EDE19A3-8DFC-54F9-DA92-5CC65EF54456}"/>
              </a:ext>
            </a:extLst>
          </p:cNvPr>
          <p:cNvSpPr txBox="1"/>
          <p:nvPr/>
        </p:nvSpPr>
        <p:spPr>
          <a:xfrm>
            <a:off x="1028700" y="2171700"/>
            <a:ext cx="16116300" cy="7173759"/>
          </a:xfrm>
          <a:prstGeom prst="rect">
            <a:avLst/>
          </a:prstGeom>
        </p:spPr>
        <p:txBody>
          <a:bodyPr wrap="square" lIns="0" tIns="0" rIns="0" bIns="0" rtlCol="0" anchor="t">
            <a:spAutoFit/>
          </a:bodyPr>
          <a:lstStyle/>
          <a:p>
            <a:pPr marL="0" lvl="0" indent="0" algn="just">
              <a:lnSpc>
                <a:spcPct val="110000"/>
              </a:lnSpc>
              <a:spcBef>
                <a:spcPct val="0"/>
              </a:spcBef>
              <a:spcAft>
                <a:spcPts val="1800"/>
              </a:spcAft>
            </a:pPr>
            <a:r>
              <a:rPr lang="fr-FR" sz="3500" dirty="0">
                <a:solidFill>
                  <a:srgbClr val="F9FAFD"/>
                </a:solidFill>
                <a:latin typeface="Glacial Indifference" panose="020B0604020202020204" charset="0"/>
              </a:rPr>
              <a:t>Les dispositions de la DDHC concernent les droits de plusieurs catégories juridiques de personnes :</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droits des hommes</a:t>
            </a:r>
            <a:r>
              <a:rPr lang="fr-FR" sz="3500" dirty="0">
                <a:solidFill>
                  <a:srgbClr val="F9FAFD"/>
                </a:solidFill>
                <a:latin typeface="Glacial Indifference" panose="020B0604020202020204" charset="0"/>
              </a:rPr>
              <a:t> » (tous les hommes, français, étrangers, prisonniers, ennemis) → reprennent des dispositions du droit des gens ;</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droits des citoyens</a:t>
            </a:r>
            <a:r>
              <a:rPr lang="fr-FR" sz="3500" dirty="0">
                <a:solidFill>
                  <a:srgbClr val="F9FAFD"/>
                </a:solidFill>
                <a:latin typeface="Glacial Indifference" panose="020B0604020202020204" charset="0"/>
              </a:rPr>
              <a:t> » (français) → définissent les droits civiques, rappellent ou renforcent les libertés publiques ;</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et les « </a:t>
            </a:r>
            <a:r>
              <a:rPr lang="fr-FR" sz="3500" u="sng" dirty="0">
                <a:solidFill>
                  <a:srgbClr val="F9FAFD"/>
                </a:solidFill>
                <a:latin typeface="Glacial Indifference" panose="020B0604020202020204" charset="0"/>
              </a:rPr>
              <a:t>droits de la Nation</a:t>
            </a:r>
            <a:r>
              <a:rPr lang="fr-FR" sz="3500" dirty="0">
                <a:solidFill>
                  <a:srgbClr val="F9FAFD"/>
                </a:solidFill>
                <a:latin typeface="Glacial Indifference" panose="020B0604020202020204" charset="0"/>
              </a:rPr>
              <a:t> » (la Société)</a:t>
            </a:r>
            <a:r>
              <a:rPr lang="fr-FR" sz="18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 concernent la souveraineté, le droit de faire des lois, d'organiser la force publique, de voter les contributions, d'avoir une représentation, de demander des comptes à ses agents, de diviser les pouvoirs publics, et sont à proprement parler constituants, au sens où ils organisent les différents pouvoirs entre eux.</a:t>
            </a:r>
          </a:p>
        </p:txBody>
      </p:sp>
    </p:spTree>
    <p:extLst>
      <p:ext uri="{BB962C8B-B14F-4D97-AF65-F5344CB8AC3E}">
        <p14:creationId xmlns:p14="http://schemas.microsoft.com/office/powerpoint/2010/main" val="24114534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37055CB-293D-878C-0421-A082964224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85C49B4-E00F-2FB1-A152-17DE65F8255C}"/>
              </a:ext>
            </a:extLst>
          </p:cNvPr>
          <p:cNvSpPr txBox="1"/>
          <p:nvPr/>
        </p:nvSpPr>
        <p:spPr>
          <a:xfrm>
            <a:off x="10287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D37ED8C-CA93-3463-D19F-C1C260F2BD0A}"/>
              </a:ext>
            </a:extLst>
          </p:cNvPr>
          <p:cNvSpPr txBox="1"/>
          <p:nvPr/>
        </p:nvSpPr>
        <p:spPr>
          <a:xfrm>
            <a:off x="1028700" y="2400300"/>
            <a:ext cx="16116300" cy="6196568"/>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La </a:t>
            </a:r>
            <a:r>
              <a:rPr lang="fr-FR" sz="3500" i="1" dirty="0">
                <a:solidFill>
                  <a:srgbClr val="F9FAFD"/>
                </a:solidFill>
                <a:latin typeface="Glacial Indifference" panose="020B0604020202020204" charset="0"/>
              </a:rPr>
              <a:t>Déclaration des droits de l’homme et du citoyen</a:t>
            </a:r>
            <a:r>
              <a:rPr lang="fr-FR" sz="3500" dirty="0">
                <a:solidFill>
                  <a:srgbClr val="F9FAFD"/>
                </a:solidFill>
                <a:latin typeface="Glacial Indifference" panose="020B0604020202020204" charset="0"/>
              </a:rPr>
              <a:t> a été </a:t>
            </a:r>
            <a:r>
              <a:rPr lang="fr-FR" sz="3500" u="sng" dirty="0">
                <a:solidFill>
                  <a:srgbClr val="F9FAFD"/>
                </a:solidFill>
                <a:latin typeface="Glacial Indifference" panose="020B0604020202020204" charset="0"/>
              </a:rPr>
              <a:t>critiquée</a:t>
            </a:r>
            <a:r>
              <a:rPr lang="fr-FR" sz="3500" dirty="0">
                <a:solidFill>
                  <a:srgbClr val="F9FAFD"/>
                </a:solidFill>
                <a:latin typeface="Glacial Indifference" panose="020B0604020202020204" charset="0"/>
              </a:rPr>
              <a:t> dès le début pour plusieurs raisons, et par exemple sous le point de vue du </a:t>
            </a:r>
            <a:r>
              <a:rPr lang="fr-FR" sz="3500" u="sng" dirty="0">
                <a:solidFill>
                  <a:srgbClr val="F9FAFD"/>
                </a:solidFill>
                <a:latin typeface="Glacial Indifference" panose="020B0604020202020204" charset="0"/>
              </a:rPr>
              <a:t>classisme</a:t>
            </a:r>
            <a:r>
              <a:rPr lang="fr-FR" sz="3500" dirty="0">
                <a:solidFill>
                  <a:srgbClr val="F9FAFD"/>
                </a:solidFill>
                <a:latin typeface="Glacial Indifference" panose="020B0604020202020204" charset="0"/>
              </a:rPr>
              <a:t> ou du </a:t>
            </a:r>
            <a:r>
              <a:rPr lang="fr-FR" sz="3500" u="sng" dirty="0">
                <a:solidFill>
                  <a:srgbClr val="F9FAFD"/>
                </a:solidFill>
                <a:latin typeface="Glacial Indifference" panose="020B0604020202020204" charset="0"/>
              </a:rPr>
              <a:t>sexisme</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Olympe de Gouges</a:t>
            </a:r>
            <a:r>
              <a:rPr lang="fr-FR" sz="3500" dirty="0">
                <a:solidFill>
                  <a:srgbClr val="F9FAFD"/>
                </a:solidFill>
                <a:latin typeface="Glacial Indifference" panose="020B0604020202020204" charset="0"/>
              </a:rPr>
              <a:t> → 1791 → deux ans après la rédaction de la DDHC, Olympe de Gouges présente à l’Assemblée Nationale sa </a:t>
            </a:r>
            <a:r>
              <a:rPr lang="fr-FR" sz="3500" i="1"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Déclaration des droits de la femme et de la citoyenne</a:t>
            </a:r>
            <a:r>
              <a:rPr lang="fr-FR" sz="3500" dirty="0">
                <a:solidFill>
                  <a:srgbClr val="F9FAFD"/>
                </a:solidFill>
                <a:latin typeface="Glacial Indifference" panose="020B0604020202020204" charset="0"/>
              </a:rPr>
              <a:t> → le projet est </a:t>
            </a:r>
            <a:r>
              <a:rPr lang="fr-FR" sz="3500" u="sng" dirty="0">
                <a:solidFill>
                  <a:srgbClr val="F9FAFD"/>
                </a:solidFill>
                <a:latin typeface="Glacial Indifference" panose="020B0604020202020204" charset="0"/>
              </a:rPr>
              <a:t>rejeté</a:t>
            </a: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évolution du concept de droits humains</a:t>
            </a:r>
            <a:r>
              <a:rPr lang="fr-FR" sz="3500" dirty="0">
                <a:solidFill>
                  <a:srgbClr val="F9FAFD"/>
                </a:solidFill>
                <a:latin typeface="Glacial Indifference" panose="020B0604020202020204" charset="0"/>
              </a:rPr>
              <a:t> pendant la période des Lumières, grâce notamment aux idées des encyclopédistes.</a:t>
            </a:r>
          </a:p>
        </p:txBody>
      </p:sp>
    </p:spTree>
    <p:extLst>
      <p:ext uri="{BB962C8B-B14F-4D97-AF65-F5344CB8AC3E}">
        <p14:creationId xmlns:p14="http://schemas.microsoft.com/office/powerpoint/2010/main" val="18526986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F7DF2F5-F683-7EFA-63F3-73ED19AED69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81335FB-760D-DC52-C9CA-B236CC6B89CA}"/>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DA9FC945-F1B7-33FA-2073-C31FDDA363B2}"/>
              </a:ext>
            </a:extLst>
          </p:cNvPr>
          <p:cNvSpPr txBox="1"/>
          <p:nvPr/>
        </p:nvSpPr>
        <p:spPr>
          <a:xfrm>
            <a:off x="990600" y="2476500"/>
            <a:ext cx="16116300" cy="5496376"/>
          </a:xfrm>
          <a:prstGeom prst="rect">
            <a:avLst/>
          </a:prstGeom>
        </p:spPr>
        <p:txBody>
          <a:bodyPr wrap="square" lIns="0" tIns="0" rIns="0" bIns="0" rtlCol="0" anchor="t">
            <a:spAutoFit/>
          </a:bodyPr>
          <a:lstStyle/>
          <a:p>
            <a:pPr marL="0" lvl="0" indent="0" algn="just">
              <a:spcBef>
                <a:spcPct val="0"/>
              </a:spcBef>
              <a:spcAft>
                <a:spcPts val="600"/>
              </a:spcAft>
            </a:pPr>
            <a:r>
              <a:rPr lang="fr-FR" sz="3600" u="sng" dirty="0">
                <a:solidFill>
                  <a:schemeClr val="bg1"/>
                </a:solidFill>
                <a:latin typeface="Glacial Indifference" panose="020B0604020202020204" charset="0"/>
              </a:rPr>
              <a:t>La Déclaration des droits de la femme et de la citoyenne</a:t>
            </a:r>
            <a:r>
              <a:rPr lang="fr-FR" sz="3600" u="sng" dirty="0">
                <a:solidFill>
                  <a:srgbClr val="F9FAFD"/>
                </a:solidFill>
                <a:latin typeface="Glacial Indifference" panose="020B0604020202020204" charset="0"/>
              </a:rPr>
              <a:t>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Projet de texte législatif</a:t>
            </a:r>
            <a:r>
              <a:rPr lang="fr-FR" sz="3500" dirty="0">
                <a:solidFill>
                  <a:srgbClr val="F9FAFD"/>
                </a:solidFill>
                <a:latin typeface="Glacial Indifference" panose="020B0604020202020204" charset="0"/>
              </a:rPr>
              <a:t> français → rédigé le 14 septembre 1791 → à travers ce texte, écrit sur le modèle de la </a:t>
            </a:r>
            <a:r>
              <a:rPr lang="fr-FR" sz="3500" i="1" dirty="0">
                <a:solidFill>
                  <a:srgbClr val="F9FAFD"/>
                </a:solidFill>
                <a:latin typeface="Glacial Indifference" panose="020B0604020202020204" charset="0"/>
              </a:rPr>
              <a:t>Déclaration des droits de l'homme et du citoyen </a:t>
            </a:r>
            <a:r>
              <a:rPr lang="fr-FR" sz="3500" dirty="0">
                <a:solidFill>
                  <a:srgbClr val="F9FAFD"/>
                </a:solidFill>
                <a:latin typeface="Glacial Indifference" panose="020B0604020202020204" charset="0"/>
              </a:rPr>
              <a:t>de 1789, Olympes de Gouges demandait la </a:t>
            </a:r>
            <a:r>
              <a:rPr lang="fr-FR" sz="3500" u="sng" dirty="0">
                <a:solidFill>
                  <a:srgbClr val="F9FAFD"/>
                </a:solidFill>
                <a:latin typeface="Glacial Indifference" panose="020B0604020202020204" charset="0"/>
              </a:rPr>
              <a:t>pleine assimilation légale, politique et sociale des femmes</a:t>
            </a: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Le texte </a:t>
            </a:r>
            <a:r>
              <a:rPr lang="fr-FR" sz="3500">
                <a:solidFill>
                  <a:srgbClr val="F9FAFD"/>
                </a:solidFill>
                <a:latin typeface="Glacial Indifference" panose="020B0604020202020204" charset="0"/>
              </a:rPr>
              <a:t>a été </a:t>
            </a:r>
            <a:r>
              <a:rPr lang="fr-FR" sz="3500" dirty="0">
                <a:solidFill>
                  <a:srgbClr val="F9FAFD"/>
                </a:solidFill>
                <a:latin typeface="Glacial Indifference" panose="020B0604020202020204" charset="0"/>
              </a:rPr>
              <a:t>publié dans la brochure </a:t>
            </a:r>
            <a:r>
              <a:rPr lang="fr-FR" sz="3500" i="1" dirty="0">
                <a:solidFill>
                  <a:srgbClr val="F9FAFD"/>
                </a:solidFill>
                <a:latin typeface="Glacial Indifference" panose="020B0604020202020204" charset="0"/>
              </a:rPr>
              <a:t>Les Droits de la femme</a:t>
            </a:r>
            <a:r>
              <a:rPr lang="fr-FR" sz="3500" dirty="0">
                <a:solidFill>
                  <a:srgbClr val="F9FAFD"/>
                </a:solidFill>
                <a:latin typeface="Glacial Indifference" panose="020B0604020202020204" charset="0"/>
              </a:rPr>
              <a:t> et contient au début une adresse à la reine Marie-Antoinette.</a:t>
            </a:r>
          </a:p>
        </p:txBody>
      </p:sp>
    </p:spTree>
    <p:extLst>
      <p:ext uri="{BB962C8B-B14F-4D97-AF65-F5344CB8AC3E}">
        <p14:creationId xmlns:p14="http://schemas.microsoft.com/office/powerpoint/2010/main" val="290790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F182689-1B19-1610-0169-907CBDD40CA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597CBA5-B0A5-BDFD-858D-BD8C66C72368}"/>
              </a:ext>
            </a:extLst>
          </p:cNvPr>
          <p:cNvSpPr txBox="1"/>
          <p:nvPr/>
        </p:nvSpPr>
        <p:spPr>
          <a:xfrm>
            <a:off x="1028700" y="1058638"/>
            <a:ext cx="12839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 </a:t>
            </a:r>
          </a:p>
        </p:txBody>
      </p:sp>
      <p:sp>
        <p:nvSpPr>
          <p:cNvPr id="3" name="TextBox 3">
            <a:extLst>
              <a:ext uri="{FF2B5EF4-FFF2-40B4-BE49-F238E27FC236}">
                <a16:creationId xmlns:a16="http://schemas.microsoft.com/office/drawing/2014/main" id="{C517F1F8-D141-F2B0-EB5B-F836C7F9107B}"/>
              </a:ext>
            </a:extLst>
          </p:cNvPr>
          <p:cNvSpPr txBox="1"/>
          <p:nvPr/>
        </p:nvSpPr>
        <p:spPr>
          <a:xfrm>
            <a:off x="1028700" y="2900958"/>
            <a:ext cx="16149733" cy="2800767"/>
          </a:xfrm>
          <a:prstGeom prst="rect">
            <a:avLst/>
          </a:prstGeom>
        </p:spPr>
        <p:txBody>
          <a:bodyPr wrap="square" lIns="0" tIns="0" rIns="0" bIns="0" rtlCol="0" anchor="t">
            <a:spAutoFit/>
          </a:bodyPr>
          <a:lstStyle/>
          <a:p>
            <a:pPr marL="0" lvl="0" indent="0" algn="just">
              <a:spcBef>
                <a:spcPct val="0"/>
              </a:spcBef>
              <a:spcAft>
                <a:spcPts val="1200"/>
              </a:spcAft>
            </a:pPr>
            <a:r>
              <a:rPr lang="fr-FR" sz="3800" u="sng" dirty="0">
                <a:solidFill>
                  <a:srgbClr val="F9FAFD"/>
                </a:solidFill>
                <a:latin typeface="Glacial Indifference" panose="020B0604020202020204" charset="0"/>
              </a:rPr>
              <a:t>Premières formes</a:t>
            </a:r>
            <a:r>
              <a:rPr lang="fr-FR" sz="3800" u="none" dirty="0">
                <a:solidFill>
                  <a:srgbClr val="F9FAFD"/>
                </a:solidFill>
                <a:latin typeface="Glacial Indifference" panose="020B0604020202020204" charset="0"/>
              </a:rPr>
              <a:t> du français </a:t>
            </a:r>
            <a:r>
              <a:rPr lang="fr-FR" sz="3800" dirty="0">
                <a:solidFill>
                  <a:srgbClr val="F9FAFD"/>
                </a:solidFill>
                <a:latin typeface="Glacial Indifference" panose="020B0604020202020204" charset="0"/>
              </a:rPr>
              <a:t>→</a:t>
            </a:r>
            <a:r>
              <a:rPr lang="fr-FR" sz="3800" u="none" dirty="0">
                <a:solidFill>
                  <a:srgbClr val="F9FAFD"/>
                </a:solidFill>
                <a:latin typeface="Glacial Indifference" panose="020B0604020202020204" charset="0"/>
              </a:rPr>
              <a:t> au </a:t>
            </a:r>
            <a:r>
              <a:rPr lang="fr-FR" sz="3800" u="sng" dirty="0">
                <a:solidFill>
                  <a:srgbClr val="F9FAFD"/>
                </a:solidFill>
                <a:latin typeface="Glacial Indifference" panose="020B0604020202020204" charset="0"/>
              </a:rPr>
              <a:t>tournant du VIII</a:t>
            </a:r>
            <a:r>
              <a:rPr lang="fr-FR" sz="3800" u="sng" baseline="30000" dirty="0">
                <a:solidFill>
                  <a:srgbClr val="F9FAFD"/>
                </a:solidFill>
                <a:latin typeface="Glacial Indifference" panose="020B0604020202020204" charset="0"/>
              </a:rPr>
              <a:t>ème</a:t>
            </a:r>
            <a:r>
              <a:rPr lang="fr-FR" sz="3800" u="sng" dirty="0">
                <a:solidFill>
                  <a:srgbClr val="F9FAFD"/>
                </a:solidFill>
                <a:latin typeface="Glacial Indifference" panose="020B0604020202020204" charset="0"/>
              </a:rPr>
              <a:t> et IX</a:t>
            </a:r>
            <a:r>
              <a:rPr lang="fr-FR" sz="3800" u="sng" baseline="30000" dirty="0">
                <a:solidFill>
                  <a:srgbClr val="F9FAFD"/>
                </a:solidFill>
                <a:latin typeface="Glacial Indifference" panose="020B0604020202020204" charset="0"/>
              </a:rPr>
              <a:t>ème</a:t>
            </a:r>
            <a:r>
              <a:rPr lang="fr-FR" sz="3800" u="sng" dirty="0">
                <a:solidFill>
                  <a:srgbClr val="F9FAFD"/>
                </a:solidFill>
                <a:latin typeface="Glacial Indifference" panose="020B0604020202020204" charset="0"/>
              </a:rPr>
              <a:t> siècle</a:t>
            </a:r>
            <a:r>
              <a:rPr lang="fr-FR" sz="3800" dirty="0">
                <a:solidFill>
                  <a:srgbClr val="F9FAFD"/>
                </a:solidFill>
                <a:latin typeface="Glacial Indifference" panose="020B0604020202020204" charset="0"/>
              </a:rPr>
              <a:t> :</a:t>
            </a:r>
            <a:endParaRPr lang="fr-FR" sz="3800" u="none" dirty="0">
              <a:solidFill>
                <a:srgbClr val="F9FAFD"/>
              </a:solidFill>
              <a:latin typeface="Glacial Indifference" panose="020B0604020202020204" charset="0"/>
            </a:endParaRPr>
          </a:p>
          <a:p>
            <a:pPr marL="0" lvl="0" indent="0" algn="just">
              <a:spcBef>
                <a:spcPct val="0"/>
              </a:spcBef>
              <a:spcAft>
                <a:spcPts val="1200"/>
              </a:spcAft>
            </a:pPr>
            <a:r>
              <a:rPr lang="fr-FR" sz="3800" u="none" dirty="0">
                <a:solidFill>
                  <a:srgbClr val="F9FAFD"/>
                </a:solidFill>
                <a:latin typeface="Glacial Indifference" panose="020B0604020202020204" charset="0"/>
              </a:rPr>
              <a:t>	↓</a:t>
            </a:r>
          </a:p>
          <a:p>
            <a:pPr marL="571500" lvl="0" indent="-571500" algn="just">
              <a:spcBef>
                <a:spcPct val="0"/>
              </a:spcBef>
              <a:spcAft>
                <a:spcPts val="1200"/>
              </a:spcAft>
              <a:buFont typeface="Arial" panose="020B0604020202020204" pitchFamily="34" charset="0"/>
              <a:buChar char="•"/>
            </a:pPr>
            <a:r>
              <a:rPr lang="fr-FR" sz="3800" u="none" dirty="0">
                <a:solidFill>
                  <a:srgbClr val="F9FAFD"/>
                </a:solidFill>
                <a:latin typeface="Glacial Indifference" panose="020B0604020202020204" charset="0"/>
              </a:rPr>
              <a:t>territoire extrêmement réduit </a:t>
            </a:r>
            <a:r>
              <a:rPr lang="fr-FR" sz="3800" dirty="0">
                <a:solidFill>
                  <a:srgbClr val="F9FAFD"/>
                </a:solidFill>
                <a:latin typeface="Glacial Indifference" panose="020B0604020202020204" charset="0"/>
              </a:rPr>
              <a:t>→ </a:t>
            </a:r>
            <a:r>
              <a:rPr lang="fr-FR" sz="3800" u="none" dirty="0">
                <a:solidFill>
                  <a:srgbClr val="F9FAFD"/>
                </a:solidFill>
                <a:latin typeface="Glacial Indifference" panose="020B0604020202020204" charset="0"/>
              </a:rPr>
              <a:t>régions d'Orléans, de Paris et de Senlis </a:t>
            </a:r>
          </a:p>
          <a:p>
            <a:pPr marL="571500" lvl="0" indent="-571500" algn="just">
              <a:spcBef>
                <a:spcPct val="0"/>
              </a:spcBef>
              <a:buFont typeface="Arial" panose="020B0604020202020204" pitchFamily="34" charset="0"/>
              <a:buChar char="•"/>
            </a:pPr>
            <a:r>
              <a:rPr lang="fr-FR" sz="3800" u="none" dirty="0">
                <a:solidFill>
                  <a:srgbClr val="F9FAFD"/>
                </a:solidFill>
                <a:latin typeface="Glacial Indifference" panose="020B0604020202020204" charset="0"/>
              </a:rPr>
              <a:t>parlées uniquement par les </a:t>
            </a:r>
            <a:r>
              <a:rPr lang="fr-FR" sz="3800" u="sng" dirty="0">
                <a:solidFill>
                  <a:srgbClr val="F9FAFD"/>
                </a:solidFill>
                <a:latin typeface="Glacial Indifference" panose="020B0604020202020204" charset="0"/>
              </a:rPr>
              <a:t>couches supérieures de la population</a:t>
            </a:r>
          </a:p>
        </p:txBody>
      </p:sp>
      <p:grpSp>
        <p:nvGrpSpPr>
          <p:cNvPr id="7" name="Group 7">
            <a:extLst>
              <a:ext uri="{FF2B5EF4-FFF2-40B4-BE49-F238E27FC236}">
                <a16:creationId xmlns:a16="http://schemas.microsoft.com/office/drawing/2014/main" id="{1B9DFD7E-C221-6496-03A1-E2635A45003D}"/>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195CCABF-C110-2490-A427-4B4EF764F206}"/>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7BF558A7-5798-EE9D-38FC-DCCD40FE9E26}"/>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extLst>
      <p:ext uri="{BB962C8B-B14F-4D97-AF65-F5344CB8AC3E}">
        <p14:creationId xmlns:p14="http://schemas.microsoft.com/office/powerpoint/2010/main" val="6963740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55A10E7-C0AB-5ED8-8A87-25F70BCB02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4E472AE-AA4C-A337-10A3-A9AA8DC7EDA6}"/>
              </a:ext>
            </a:extLst>
          </p:cNvPr>
          <p:cNvSpPr txBox="1"/>
          <p:nvPr/>
        </p:nvSpPr>
        <p:spPr>
          <a:xfrm>
            <a:off x="990600" y="8001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1492D99-CCB8-F9AE-6FC3-B97C624236DA}"/>
              </a:ext>
            </a:extLst>
          </p:cNvPr>
          <p:cNvSpPr txBox="1"/>
          <p:nvPr/>
        </p:nvSpPr>
        <p:spPr>
          <a:xfrm>
            <a:off x="990600" y="2476500"/>
            <a:ext cx="16116300" cy="5155257"/>
          </a:xfrm>
          <a:prstGeom prst="rect">
            <a:avLst/>
          </a:prstGeom>
        </p:spPr>
        <p:txBody>
          <a:bodyPr wrap="square" lIns="0" tIns="0" rIns="0" bIns="0" rtlCol="0" anchor="t">
            <a:spAutoFit/>
          </a:bodyPr>
          <a:lstStyle/>
          <a:p>
            <a:pPr marL="0" lvl="0" indent="0" algn="just">
              <a:spcBef>
                <a:spcPct val="0"/>
              </a:spcBef>
              <a:spcAft>
                <a:spcPts val="600"/>
              </a:spcAft>
            </a:pPr>
            <a:r>
              <a:rPr lang="fr-FR" sz="3600" u="sng" dirty="0">
                <a:solidFill>
                  <a:schemeClr val="bg1"/>
                </a:solidFill>
                <a:latin typeface="Glacial Indifference" panose="020B0604020202020204" charset="0"/>
              </a:rPr>
              <a:t>La Déclaration des droits de la femme et de la citoyenne</a:t>
            </a:r>
            <a:r>
              <a:rPr lang="fr-FR" sz="3600" u="sng" dirty="0">
                <a:solidFill>
                  <a:srgbClr val="F9FAFD"/>
                </a:solidFill>
                <a:latin typeface="Glacial Indifference" panose="020B0604020202020204" charset="0"/>
              </a:rPr>
              <a:t>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spcBef>
                <a:spcPct val="0"/>
              </a:spcBef>
              <a:spcAft>
                <a:spcPts val="600"/>
              </a:spcAft>
            </a:pPr>
            <a:r>
              <a:rPr lang="fr-FR" sz="3500" u="sng" dirty="0">
                <a:solidFill>
                  <a:srgbClr val="F9FAFD"/>
                </a:solidFill>
                <a:latin typeface="Glacial Indifference" panose="020B0604020202020204" charset="0"/>
              </a:rPr>
              <a:t>Premier document à évoquer l’égalité juridique et légale</a:t>
            </a:r>
            <a:r>
              <a:rPr lang="fr-FR" sz="3500" dirty="0">
                <a:solidFill>
                  <a:srgbClr val="F9FAFD"/>
                </a:solidFill>
                <a:latin typeface="Glacial Indifference" panose="020B0604020202020204" charset="0"/>
              </a:rPr>
              <a:t> des femmes par rapport aux hommes, la Déclaration des droits de la femme et de la citoyenne essaie d’obtenir une extension du droit de suffrage en faveur des femmes, ce qui était à l’époque inconcevable</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spcBef>
                <a:spcPct val="0"/>
              </a:spcBef>
              <a:spcAft>
                <a:spcPts val="600"/>
              </a:spcAft>
            </a:pPr>
            <a:r>
              <a:rPr lang="fr-FR" sz="3500" dirty="0">
                <a:solidFill>
                  <a:srgbClr val="F9FAFD"/>
                </a:solidFill>
                <a:latin typeface="Glacial Indifference" panose="020B0604020202020204" charset="0"/>
              </a:rPr>
              <a:t>l'Assemblée ne débat même de la question du vote féminin → selon l’opinion partagée, </a:t>
            </a:r>
            <a:r>
              <a:rPr lang="fr-FR" sz="3500" u="sng" dirty="0">
                <a:solidFill>
                  <a:srgbClr val="F9FAFD"/>
                </a:solidFill>
                <a:latin typeface="Glacial Indifference" panose="020B0604020202020204" charset="0"/>
              </a:rPr>
              <a:t>la sphère publique appartient aux hommes</a:t>
            </a:r>
          </a:p>
        </p:txBody>
      </p:sp>
    </p:spTree>
    <p:extLst>
      <p:ext uri="{BB962C8B-B14F-4D97-AF65-F5344CB8AC3E}">
        <p14:creationId xmlns:p14="http://schemas.microsoft.com/office/powerpoint/2010/main" val="696030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4CC2F52-CEB3-9D77-36E3-4D9C0DEBCC1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54B4BAE-4CF1-C719-1FDA-410C424EDD0B}"/>
              </a:ext>
            </a:extLst>
          </p:cNvPr>
          <p:cNvSpPr txBox="1"/>
          <p:nvPr/>
        </p:nvSpPr>
        <p:spPr>
          <a:xfrm>
            <a:off x="952500" y="2049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E1210068-94DA-42EA-9F50-8CEBE96740F2}"/>
              </a:ext>
            </a:extLst>
          </p:cNvPr>
          <p:cNvSpPr txBox="1"/>
          <p:nvPr/>
        </p:nvSpPr>
        <p:spPr>
          <a:xfrm>
            <a:off x="990600" y="1485900"/>
            <a:ext cx="16116300" cy="8725466"/>
          </a:xfrm>
          <a:prstGeom prst="rect">
            <a:avLst/>
          </a:prstGeom>
        </p:spPr>
        <p:txBody>
          <a:bodyPr wrap="square" lIns="0" tIns="0" rIns="0" bIns="0" rtlCol="0" anchor="t">
            <a:spAutoFit/>
          </a:bodyPr>
          <a:lstStyle/>
          <a:p>
            <a:pPr marL="0" lvl="0" indent="0" algn="just">
              <a:spcBef>
                <a:spcPct val="0"/>
              </a:spcBef>
              <a:spcAft>
                <a:spcPts val="600"/>
              </a:spcAft>
            </a:pPr>
            <a:r>
              <a:rPr lang="fr-FR" sz="3600" u="sng" dirty="0">
                <a:solidFill>
                  <a:srgbClr val="F9FAFD"/>
                </a:solidFill>
                <a:latin typeface="Glacial Indifference" panose="020B0604020202020204" charset="0"/>
              </a:rPr>
              <a:t>La Déclaration des droits de la femme et de la citoyenne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spcBef>
                <a:spcPct val="0"/>
              </a:spcBef>
              <a:spcAft>
                <a:spcPts val="600"/>
              </a:spcAft>
            </a:pPr>
            <a:r>
              <a:rPr lang="fr-FR" sz="3500" u="sng" dirty="0">
                <a:solidFill>
                  <a:srgbClr val="F9FAFD"/>
                </a:solidFill>
                <a:latin typeface="Glacial Indifference" panose="020B0604020202020204" charset="0"/>
              </a:rPr>
              <a:t>Préambule</a:t>
            </a:r>
            <a:r>
              <a:rPr lang="fr-FR" sz="3500" dirty="0">
                <a:solidFill>
                  <a:srgbClr val="F9FAFD"/>
                </a:solidFill>
                <a:latin typeface="Glacial Indifference" panose="020B0604020202020204" charset="0"/>
              </a:rPr>
              <a:t> </a:t>
            </a:r>
          </a:p>
          <a:p>
            <a:pPr marL="0" lvl="0" indent="0" algn="just">
              <a:spcBef>
                <a:spcPct val="0"/>
              </a:spcBef>
              <a:spcAft>
                <a:spcPts val="600"/>
              </a:spcAft>
            </a:pPr>
            <a:r>
              <a:rPr lang="fr-FR" sz="3500" dirty="0">
                <a:solidFill>
                  <a:srgbClr val="F9FAFD"/>
                </a:solidFill>
                <a:latin typeface="Glacial Indifference" panose="020B0604020202020204" charset="0"/>
              </a:rPr>
              <a:t>	</a:t>
            </a:r>
            <a:r>
              <a:rPr lang="fr-FR" sz="3300" dirty="0">
                <a:solidFill>
                  <a:srgbClr val="F9FAFD"/>
                </a:solidFill>
                <a:latin typeface="Glacial Indifference" panose="020B0604020202020204" charset="0"/>
              </a:rPr>
              <a:t>↓</a:t>
            </a:r>
          </a:p>
          <a:p>
            <a:pPr marL="0" lvl="0" indent="0" algn="just">
              <a:spcBef>
                <a:spcPct val="0"/>
              </a:spcBef>
              <a:spcAft>
                <a:spcPts val="600"/>
              </a:spcAft>
            </a:pPr>
            <a:r>
              <a:rPr lang="fr-FR" sz="33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Homme, es-tu capable d’être juste ? C’est une femme qui t’en fait la question</a:t>
            </a:r>
            <a:r>
              <a:rPr lang="fr-FR" sz="3300" dirty="0">
                <a:solidFill>
                  <a:srgbClr val="F9FAFD"/>
                </a:solidFill>
                <a:latin typeface="Glacial Indifference" panose="020B0604020202020204" charset="0"/>
              </a:rPr>
              <a:t> ; tu ne lui ôteras pas du moins ce droit. Dis-moi ? Qui t’a donné le souverain empire d’opprimer mon sexe ?</a:t>
            </a:r>
          </a:p>
          <a:p>
            <a:pPr marL="0" lvl="0" indent="0" algn="just">
              <a:spcBef>
                <a:spcPct val="0"/>
              </a:spcBef>
              <a:spcAft>
                <a:spcPts val="600"/>
              </a:spcAft>
            </a:pPr>
            <a:r>
              <a:rPr lang="fr-FR" sz="3300" dirty="0">
                <a:solidFill>
                  <a:srgbClr val="F9FAFD"/>
                </a:solidFill>
                <a:latin typeface="Glacial Indifference" panose="020B0604020202020204" charset="0"/>
              </a:rPr>
              <a:t>[…]</a:t>
            </a:r>
          </a:p>
          <a:p>
            <a:pPr marL="0" lvl="0" indent="0" algn="just">
              <a:spcBef>
                <a:spcPct val="0"/>
              </a:spcBef>
              <a:spcAft>
                <a:spcPts val="600"/>
              </a:spcAft>
            </a:pPr>
            <a:r>
              <a:rPr lang="fr-FR" sz="3300" u="sng" dirty="0">
                <a:solidFill>
                  <a:srgbClr val="F9FAFD"/>
                </a:solidFill>
                <a:latin typeface="Glacial Indifference" panose="020B0604020202020204" charset="0"/>
              </a:rPr>
              <a:t>Les mères, les filles, les sœurs, représentantes de la nation, demandent d’être constituées en assemblée nationale</a:t>
            </a:r>
            <a:r>
              <a:rPr lang="fr-FR" sz="3300" dirty="0">
                <a:solidFill>
                  <a:srgbClr val="F9FAFD"/>
                </a:solidFill>
                <a:latin typeface="Glacial Indifference" panose="020B0604020202020204" charset="0"/>
              </a:rPr>
              <a:t>. Considérant que l’ignorance, l’oubli ou le mépris des droits de la femme, sont les seules causes des malheurs publics et de la corruption des gouvernements, ont résolu d’exposer dans une déclaration solennelle, les droits naturels, inaliénables et sacrés de la femme […] En conséquence, le </a:t>
            </a:r>
            <a:r>
              <a:rPr lang="fr-FR" sz="3300" u="sng" dirty="0">
                <a:solidFill>
                  <a:srgbClr val="F9FAFD"/>
                </a:solidFill>
                <a:latin typeface="Glacial Indifference" panose="020B0604020202020204" charset="0"/>
              </a:rPr>
              <a:t>sexe supérieur</a:t>
            </a:r>
            <a:r>
              <a:rPr lang="fr-FR" sz="3300" dirty="0">
                <a:solidFill>
                  <a:srgbClr val="F9FAFD"/>
                </a:solidFill>
                <a:latin typeface="Glacial Indifference" panose="020B0604020202020204" charset="0"/>
              </a:rPr>
              <a:t> en beauté, comme en courage dans les souffrances maternelles, reconnaît et déclare, en présence et sous les auspices de l’Être suprême, </a:t>
            </a:r>
            <a:r>
              <a:rPr lang="fr-FR" sz="3300" u="sng" dirty="0">
                <a:solidFill>
                  <a:srgbClr val="F9FAFD"/>
                </a:solidFill>
                <a:latin typeface="Glacial Indifference" panose="020B0604020202020204" charset="0"/>
              </a:rPr>
              <a:t>les Droits suivants de la femme et de la citoyenne</a:t>
            </a:r>
            <a:r>
              <a:rPr lang="fr-FR" sz="33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37912447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72FAA74-6D97-949B-1064-A3A790CCD9A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EE6E441-202A-348D-26A6-2B2904EDCDA8}"/>
              </a:ext>
            </a:extLst>
          </p:cNvPr>
          <p:cNvSpPr txBox="1"/>
          <p:nvPr/>
        </p:nvSpPr>
        <p:spPr>
          <a:xfrm>
            <a:off x="9525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F3AF2CB8-BEEB-FE1D-78F1-8BD0EC16F1DF}"/>
              </a:ext>
            </a:extLst>
          </p:cNvPr>
          <p:cNvSpPr txBox="1"/>
          <p:nvPr/>
        </p:nvSpPr>
        <p:spPr>
          <a:xfrm>
            <a:off x="990600" y="2171700"/>
            <a:ext cx="16116300" cy="7448001"/>
          </a:xfrm>
          <a:prstGeom prst="rect">
            <a:avLst/>
          </a:prstGeom>
        </p:spPr>
        <p:txBody>
          <a:bodyPr wrap="square" lIns="0" tIns="0" rIns="0" bIns="0" rtlCol="0" anchor="t">
            <a:spAutoFit/>
          </a:bodyPr>
          <a:lstStyle/>
          <a:p>
            <a:pPr marL="0" lvl="0" indent="0" algn="just">
              <a:spcBef>
                <a:spcPct val="0"/>
              </a:spcBef>
              <a:spcAft>
                <a:spcPts val="600"/>
              </a:spcAft>
            </a:pPr>
            <a:r>
              <a:rPr lang="fr-FR" sz="3600" u="sng" dirty="0">
                <a:solidFill>
                  <a:srgbClr val="F9FAFD"/>
                </a:solidFill>
                <a:latin typeface="Glacial Indifference" panose="020B0604020202020204" charset="0"/>
              </a:rPr>
              <a:t>La Déclaration des droits de la femme et de la citoyenne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Art. 1</a:t>
            </a:r>
            <a:r>
              <a:rPr lang="fr-FR" sz="3500" dirty="0">
                <a:solidFill>
                  <a:srgbClr val="F9FAFD"/>
                </a:solidFill>
                <a:latin typeface="Glacial Indifference" panose="020B0604020202020204" charset="0"/>
              </a:rPr>
              <a:t> — « La Femme nait libre et demeure égale à l’homme en droits. Les distinctions sociales ne peuvent être fondées que sur l’utilité commune ».</a:t>
            </a:r>
          </a:p>
          <a:p>
            <a:pPr marL="0" lvl="0" indent="0" algn="just">
              <a:lnSpc>
                <a:spcPct val="110000"/>
              </a:lnSpc>
              <a:spcBef>
                <a:spcPct val="0"/>
              </a:spcBef>
              <a:spcAft>
                <a:spcPts val="600"/>
              </a:spcAft>
            </a:pP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Art. 2</a:t>
            </a:r>
            <a:r>
              <a:rPr lang="fr-FR" sz="3500" dirty="0">
                <a:solidFill>
                  <a:srgbClr val="F9FAFD"/>
                </a:solidFill>
                <a:latin typeface="Glacial Indifference" panose="020B0604020202020204" charset="0"/>
              </a:rPr>
              <a:t> — « Le but de toute association politique est la conservation des droits naturels et imprescriptibles de la femme et de l’homme. Ces droits sont : la liberté, la prospérité, la sûreté et surtout la résistance à l’oppression ».</a:t>
            </a:r>
          </a:p>
          <a:p>
            <a:pPr marL="0" lvl="0" indent="0" algn="just">
              <a:lnSpc>
                <a:spcPct val="110000"/>
              </a:lnSpc>
              <a:spcBef>
                <a:spcPct val="0"/>
              </a:spcBef>
              <a:spcAft>
                <a:spcPts val="600"/>
              </a:spcAft>
            </a:pP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Art. 3</a:t>
            </a:r>
            <a:r>
              <a:rPr lang="fr-FR" sz="3500" dirty="0">
                <a:solidFill>
                  <a:srgbClr val="F9FAFD"/>
                </a:solidFill>
                <a:latin typeface="Glacial Indifference" panose="020B0604020202020204" charset="0"/>
              </a:rPr>
              <a:t> — « Le principe de toute souveraineté réside essentiellement dans la nation, qui n’est que la réunion de la femme et de l’homme : nul corps, nul individu, ne peut exercer d’autorité qui n’en émane expressément ».</a:t>
            </a:r>
          </a:p>
        </p:txBody>
      </p:sp>
    </p:spTree>
    <p:extLst>
      <p:ext uri="{BB962C8B-B14F-4D97-AF65-F5344CB8AC3E}">
        <p14:creationId xmlns:p14="http://schemas.microsoft.com/office/powerpoint/2010/main" val="645621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73D4295-1530-9459-4189-DD1D118F579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C2548F0-5011-08D4-CE87-274113F3C410}"/>
              </a:ext>
            </a:extLst>
          </p:cNvPr>
          <p:cNvSpPr txBox="1"/>
          <p:nvPr/>
        </p:nvSpPr>
        <p:spPr>
          <a:xfrm>
            <a:off x="990600" y="890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A3F8ACF-B7F8-F32E-E27A-F1F522D6EF71}"/>
              </a:ext>
            </a:extLst>
          </p:cNvPr>
          <p:cNvSpPr txBox="1"/>
          <p:nvPr/>
        </p:nvSpPr>
        <p:spPr>
          <a:xfrm>
            <a:off x="1028700" y="2552700"/>
            <a:ext cx="16116300" cy="4857740"/>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Olympe de Gouges → </a:t>
            </a:r>
            <a:r>
              <a:rPr lang="fr-FR" sz="3500" u="sng" dirty="0">
                <a:solidFill>
                  <a:srgbClr val="F9FAFD"/>
                </a:solidFill>
                <a:latin typeface="Glacial Indifference" panose="020B0604020202020204" charset="0"/>
              </a:rPr>
              <a:t>guillotinée le 3 novembre 1793</a:t>
            </a:r>
            <a:r>
              <a:rPr lang="fr-FR" sz="3500" dirty="0">
                <a:solidFill>
                  <a:srgbClr val="F9FAFD"/>
                </a:solidFill>
                <a:latin typeface="Glacial Indifference" panose="020B0604020202020204" charset="0"/>
              </a:rPr>
              <a:t> pour avoir proposé dans une de ses brochures que le peuple, par référendum, choisisse la forme du régime politique qui convient à la France : gouvernement républicain centralisé, fédératif ou monarchique</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les révolutionnaires ne tolèrent pas qu'elle puisse remettre en cause la République. Ils la font interpeller et arrêter, en trouvant ainsi un prétexte pour la réduire au silence.</a:t>
            </a:r>
          </a:p>
        </p:txBody>
      </p:sp>
    </p:spTree>
    <p:extLst>
      <p:ext uri="{BB962C8B-B14F-4D97-AF65-F5344CB8AC3E}">
        <p14:creationId xmlns:p14="http://schemas.microsoft.com/office/powerpoint/2010/main" val="5291454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EF549E-08E4-8FDF-0C90-A513329ADE9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2E10433-70EB-7C84-9541-96F0D8109B32}"/>
              </a:ext>
            </a:extLst>
          </p:cNvPr>
          <p:cNvSpPr txBox="1"/>
          <p:nvPr/>
        </p:nvSpPr>
        <p:spPr>
          <a:xfrm>
            <a:off x="1028700" y="9669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4C12083-22DA-2A02-E41E-4E603EC6BA71}"/>
              </a:ext>
            </a:extLst>
          </p:cNvPr>
          <p:cNvSpPr txBox="1"/>
          <p:nvPr/>
        </p:nvSpPr>
        <p:spPr>
          <a:xfrm>
            <a:off x="1028700" y="2705100"/>
            <a:ext cx="16116300" cy="6196568"/>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19 novembre 1793 → le journal parisien </a:t>
            </a:r>
            <a:r>
              <a:rPr lang="fr-FR" sz="3500" i="1" dirty="0">
                <a:solidFill>
                  <a:srgbClr val="F9FAFD"/>
                </a:solidFill>
                <a:latin typeface="Glacial Indifference" panose="020B0604020202020204" charset="0"/>
              </a:rPr>
              <a:t>Le Moniteur</a:t>
            </a:r>
            <a:r>
              <a:rPr lang="fr-FR" sz="3500" dirty="0">
                <a:solidFill>
                  <a:srgbClr val="F9FAFD"/>
                </a:solidFill>
                <a:latin typeface="Glacial Indifference" panose="020B0604020202020204" charset="0"/>
              </a:rPr>
              <a:t> publie une épitaphe où l’on lit : « Olympe de Gouges, née avec une </a:t>
            </a:r>
            <a:r>
              <a:rPr lang="fr-FR" sz="3500" u="sng" dirty="0">
                <a:solidFill>
                  <a:srgbClr val="F9FAFD"/>
                </a:solidFill>
                <a:latin typeface="Glacial Indifference" panose="020B0604020202020204" charset="0"/>
              </a:rPr>
              <a:t>imagination exaltée</a:t>
            </a:r>
            <a:r>
              <a:rPr lang="fr-FR" sz="3500" dirty="0">
                <a:solidFill>
                  <a:srgbClr val="F9FAFD"/>
                </a:solidFill>
                <a:latin typeface="Glacial Indifference" panose="020B0604020202020204" charset="0"/>
              </a:rPr>
              <a:t>, prit son </a:t>
            </a:r>
            <a:r>
              <a:rPr lang="fr-FR" sz="3500" u="sng" dirty="0">
                <a:solidFill>
                  <a:srgbClr val="F9FAFD"/>
                </a:solidFill>
                <a:latin typeface="Glacial Indifference" panose="020B0604020202020204" charset="0"/>
              </a:rPr>
              <a:t>délire</a:t>
            </a:r>
            <a:r>
              <a:rPr lang="fr-FR" sz="3500" dirty="0">
                <a:solidFill>
                  <a:srgbClr val="F9FAFD"/>
                </a:solidFill>
                <a:latin typeface="Glacial Indifference" panose="020B0604020202020204" charset="0"/>
              </a:rPr>
              <a:t> pour une inspiration de la nature. Elle </a:t>
            </a:r>
            <a:r>
              <a:rPr lang="fr-FR" sz="3500" u="sng" dirty="0">
                <a:solidFill>
                  <a:srgbClr val="F9FAFD"/>
                </a:solidFill>
                <a:latin typeface="Glacial Indifference" panose="020B0604020202020204" charset="0"/>
              </a:rPr>
              <a:t>voulut être homme d'État</a:t>
            </a:r>
            <a:r>
              <a:rPr lang="fr-FR" sz="3500" dirty="0">
                <a:solidFill>
                  <a:srgbClr val="F9FAFD"/>
                </a:solidFill>
                <a:latin typeface="Glacial Indifference" panose="020B0604020202020204" charset="0"/>
              </a:rPr>
              <a:t>, et il semble que la loi ait puni cette </a:t>
            </a:r>
            <a:r>
              <a:rPr lang="fr-FR" sz="3500" u="sng" dirty="0">
                <a:solidFill>
                  <a:srgbClr val="F9FAFD"/>
                </a:solidFill>
                <a:latin typeface="Glacial Indifference" panose="020B0604020202020204" charset="0"/>
              </a:rPr>
              <a:t>conspiratrice</a:t>
            </a:r>
            <a:r>
              <a:rPr lang="fr-FR" sz="3500" dirty="0">
                <a:solidFill>
                  <a:srgbClr val="F9FAFD"/>
                </a:solidFill>
                <a:latin typeface="Glacial Indifference" panose="020B0604020202020204" charset="0"/>
              </a:rPr>
              <a:t> d'avoir </a:t>
            </a:r>
            <a:r>
              <a:rPr lang="fr-FR" sz="3500" u="sng" dirty="0">
                <a:solidFill>
                  <a:srgbClr val="F9FAFD"/>
                </a:solidFill>
                <a:latin typeface="Glacial Indifference" panose="020B0604020202020204" charset="0"/>
              </a:rPr>
              <a:t>oublié les vertus qui conviennent à son sexe</a:t>
            </a: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Rappel pour toutes les femmes qui s’intéressaient à la sphère politique et voulaient exprimer leur parole, qu’elles n’en avaient absolument pas le droit.</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Cette tentative d'affirmation des droits des femmes et de revendication de la parité des droits civils et politiques entre les deux sexes se traduit donc par un </a:t>
            </a:r>
            <a:r>
              <a:rPr lang="fr-FR" sz="3500" u="sng" dirty="0">
                <a:solidFill>
                  <a:srgbClr val="F9FAFD"/>
                </a:solidFill>
                <a:latin typeface="Glacial Indifference" panose="020B0604020202020204" charset="0"/>
              </a:rPr>
              <a:t>échec</a:t>
            </a:r>
            <a:r>
              <a:rPr lang="fr-FR" sz="35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6547227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BFE70FD-EE16-3E6E-2BB0-39C38227D4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BDD4A60-FE3A-3467-69E9-F6B268C17786}"/>
              </a:ext>
            </a:extLst>
          </p:cNvPr>
          <p:cNvSpPr txBox="1"/>
          <p:nvPr/>
        </p:nvSpPr>
        <p:spPr>
          <a:xfrm>
            <a:off x="9144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0F0C5CC5-9804-A72C-2D97-7B2DE4B72AB0}"/>
              </a:ext>
            </a:extLst>
          </p:cNvPr>
          <p:cNvSpPr txBox="1"/>
          <p:nvPr/>
        </p:nvSpPr>
        <p:spPr>
          <a:xfrm>
            <a:off x="952500" y="2628900"/>
            <a:ext cx="16268700" cy="503214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30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processus vers la laïcité de la France</a:t>
            </a:r>
            <a:r>
              <a:rPr lang="fr-FR" sz="3600" dirty="0">
                <a:solidFill>
                  <a:srgbClr val="F9FAFD"/>
                </a:solidFill>
                <a:latin typeface="Glacial Indifference" panose="020B0604020202020204" charset="0"/>
              </a:rPr>
              <a:t> :</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1751 – 1772 → Encyclopédie</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1789 → Déclaration des droits de l’homme et du citoyen</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1789 → nationalisation des biens de l’Eglise</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1790 → Constitution civile du clergé</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1793 → Temples de la raison</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1793 → calendrier républicain</a:t>
            </a:r>
          </a:p>
        </p:txBody>
      </p:sp>
    </p:spTree>
    <p:extLst>
      <p:ext uri="{BB962C8B-B14F-4D97-AF65-F5344CB8AC3E}">
        <p14:creationId xmlns:p14="http://schemas.microsoft.com/office/powerpoint/2010/main" val="1958379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A1610DF-6B66-494D-660F-E2D81398FB0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0E6A6DD-9FA7-9790-5C2C-7260412F20AC}"/>
              </a:ext>
            </a:extLst>
          </p:cNvPr>
          <p:cNvSpPr txBox="1"/>
          <p:nvPr/>
        </p:nvSpPr>
        <p:spPr>
          <a:xfrm>
            <a:off x="1028700" y="1058638"/>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BD300DB6-E92C-B3EB-4E4F-61DBA60714A2}"/>
              </a:ext>
            </a:extLst>
          </p:cNvPr>
          <p:cNvSpPr txBox="1"/>
          <p:nvPr/>
        </p:nvSpPr>
        <p:spPr>
          <a:xfrm>
            <a:off x="1028700" y="2905423"/>
            <a:ext cx="16268700" cy="305820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1789 → </a:t>
            </a: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Déclaration </a:t>
            </a:r>
            <a:r>
              <a:rPr kumimoji="0" lang="fr-FR" sz="3600" b="0" i="0"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des droits de l’homme et du citoyen</a:t>
            </a:r>
            <a:endParaRPr kumimoji="0" lang="fr-FR" sz="3600" b="0" i="0" strike="noStrike" kern="1200" cap="none" spc="0" normalizeH="0" baseline="0" noProof="0" dirty="0">
              <a:ln>
                <a:noFill/>
              </a:ln>
              <a:solidFill>
                <a:schemeClr val="bg1"/>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6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6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L’article 10 de la Déclaration décrète que « nul ne doit être inquiété pour ses opinions, même religieuses, pourvu que leur manifestation ne trouble pas l'ordre public établi par la Loi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9122787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0034EBB-1D4B-EDAA-EDE9-2EA6D3CEB3F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F23F04D-A5D8-162F-A8F7-1E8B61C19A3F}"/>
              </a:ext>
            </a:extLst>
          </p:cNvPr>
          <p:cNvSpPr txBox="1"/>
          <p:nvPr/>
        </p:nvSpPr>
        <p:spPr>
          <a:xfrm>
            <a:off x="9906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ABCFEBB5-E6BC-DEBB-FEF1-2C3EDDFA7A5B}"/>
              </a:ext>
            </a:extLst>
          </p:cNvPr>
          <p:cNvSpPr txBox="1"/>
          <p:nvPr/>
        </p:nvSpPr>
        <p:spPr>
          <a:xfrm>
            <a:off x="1028700" y="2628900"/>
            <a:ext cx="16268700" cy="671722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1789 → Nationalisation des biens de l'Église</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Décret du 2 novembre 1789 des biens du clergé mis à la disposition de la Nation</a:t>
            </a:r>
            <a:endPar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L'Assemblée nationale décrète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1</a:t>
            </a:r>
            <a:r>
              <a:rPr lang="fr-FR" sz="3500" dirty="0">
                <a:solidFill>
                  <a:srgbClr val="F9FAFD"/>
                </a:solidFill>
                <a:latin typeface="Glacial Indifference" panose="020B0604020202020204" charset="0"/>
              </a:rPr>
              <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tous les biens ecclésiastiques sont à la disposition de la nation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la charge de pourvoir, d'une manière convenable, aux frais du culte, à l'entretien de ses ministres, et au soulagement des pauvres, sous la surveillance et d'après les instructions des provinces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Premier article du Décret du 2 novembre 1789.</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5107061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4032EDA-848A-6AA6-96B3-4A6393DA42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881D04C-4D0F-7CC8-4C53-ED198D2C64BE}"/>
              </a:ext>
            </a:extLst>
          </p:cNvPr>
          <p:cNvSpPr txBox="1"/>
          <p:nvPr/>
        </p:nvSpPr>
        <p:spPr>
          <a:xfrm>
            <a:off x="990600" y="1028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1AB01C91-17EE-F8DD-BBDF-85AFF7F15CC9}"/>
              </a:ext>
            </a:extLst>
          </p:cNvPr>
          <p:cNvSpPr txBox="1"/>
          <p:nvPr/>
        </p:nvSpPr>
        <p:spPr>
          <a:xfrm>
            <a:off x="1028700" y="2705100"/>
            <a:ext cx="16268700" cy="457304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Décret du 2 novembre 1789 des biens du clergé mis à la disposition de la Nation</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Bef>
                <a:spcPct val="0"/>
              </a:spcBef>
              <a:spcAft>
                <a:spcPts val="1800"/>
              </a:spcAf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Proposé par l’ évêque Talleyrand </a:t>
            </a:r>
            <a:r>
              <a:rPr lang="fr-FR" sz="3500" dirty="0">
                <a:solidFill>
                  <a:srgbClr val="F9FAFD"/>
                </a:solidFill>
                <a:latin typeface="Glacial Indifference" panose="020B0604020202020204" charset="0"/>
              </a:rPr>
              <a:t>et adopté par une grande majorité de votes au sein de l’Assemblé, le décret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disposait que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biens des membres du clergé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devaient être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mis à la disposition de la Nation pour rembourser les dettes de l'État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lang="fr-FR" sz="35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contre, l’État prenait à sa charge les frais de culte, payait un salaire à ses ministres, et pourvoyait à l'entretien des hôpitaux et au soulagement des pauvres.</a:t>
            </a:r>
          </a:p>
        </p:txBody>
      </p:sp>
    </p:spTree>
    <p:extLst>
      <p:ext uri="{BB962C8B-B14F-4D97-AF65-F5344CB8AC3E}">
        <p14:creationId xmlns:p14="http://schemas.microsoft.com/office/powerpoint/2010/main" val="31416767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F1A89E3-8C58-C2DE-13A5-E23A040587E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88ECECD-F887-142A-0FB7-DBDC56866410}"/>
              </a:ext>
            </a:extLst>
          </p:cNvPr>
          <p:cNvSpPr txBox="1"/>
          <p:nvPr/>
        </p:nvSpPr>
        <p:spPr>
          <a:xfrm>
            <a:off x="9144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4CF16A90-E08E-D39E-05FD-49A767D43B4A}"/>
              </a:ext>
            </a:extLst>
          </p:cNvPr>
          <p:cNvSpPr txBox="1"/>
          <p:nvPr/>
        </p:nvSpPr>
        <p:spPr>
          <a:xfrm>
            <a:off x="990600" y="2171700"/>
            <a:ext cx="16421100" cy="72577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1790 → Constitution civile du clergé</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Décret adopté par l'Assemblée nationale constituante le 12 juillet 1790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chemeClr val="bg1"/>
                </a:solidFill>
                <a:latin typeface="Glacial Indifference" panose="020B0604020202020204" charset="0"/>
              </a:rPr>
              <a:t>					</a:t>
            </a:r>
            <a:r>
              <a:rPr lang="fr-FR" sz="3500" dirty="0">
                <a:solidFill>
                  <a:srgbClr val="F9FAFD"/>
                </a:solidFill>
                <a:latin typeface="Glacial Indifference" panose="020B0604020202020204" charset="0"/>
              </a:rPr>
              <a:t>↓ </a:t>
            </a:r>
            <a:endParaRPr lang="fr-FR" sz="3500" dirty="0">
              <a:solidFill>
                <a:schemeClr val="bg1"/>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En vertu notamment de la nationalisation des biens de l'Église de l’année précédente, la Constitution civile du clergé </a:t>
            </a: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réorganisait l'Église catholique en France</a:t>
            </a: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 :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clergé régulier (moines et nonnes) supprimé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évêques et curés élus, ils sont comme de simples fonctionnaires et doivent prêter serment « à la nation, à la loi et au roi ».</a:t>
            </a:r>
          </a:p>
          <a:p>
            <a:pPr marR="0" lvl="0" algn="just" defTabSz="914400" rtl="0" eaLnBrk="1" fontAlgn="auto" latinLnBrk="0" hangingPunct="1">
              <a:lnSpc>
                <a:spcPct val="110000"/>
              </a:lnSpc>
              <a:spcBef>
                <a:spcPct val="0"/>
              </a:spcBef>
              <a:spcAft>
                <a:spcPts val="600"/>
              </a:spcAft>
              <a:buClrTx/>
              <a:buSzTx/>
              <a:tabLst/>
              <a:defRPr/>
            </a:pPr>
            <a:r>
              <a:rPr lang="fr-FR" sz="3500" dirty="0">
                <a:solidFill>
                  <a:srgbClr val="F9FAFD"/>
                </a:solidFill>
                <a:latin typeface="Glacial Indifference" panose="020B0604020202020204" charset="0"/>
              </a:rPr>
              <a:t>			 		↓ 	</a:t>
            </a:r>
          </a:p>
          <a:p>
            <a:pPr marR="0" lvl="0" algn="just" defTabSz="914400" rtl="0" eaLnBrk="1" fontAlgn="auto" latinLnBrk="0" hangingPunct="1">
              <a:lnSpc>
                <a:spcPct val="110000"/>
              </a:lnSpc>
              <a:spcBef>
                <a:spcPct val="0"/>
              </a:spcBef>
              <a:spcAft>
                <a:spcPts val="600"/>
              </a:spcAft>
              <a:buClrTx/>
              <a:buSzTx/>
              <a:tabLst/>
              <a:defRPr/>
            </a:pPr>
            <a:r>
              <a:rPr lang="fr-FR" sz="3500" dirty="0">
                <a:solidFill>
                  <a:srgbClr val="F9FAFD"/>
                </a:solidFill>
                <a:latin typeface="Glacial Indifference" panose="020B0604020202020204" charset="0"/>
              </a:rPr>
              <a:t>	Institution d’une nouvelle Église → l'</a:t>
            </a:r>
            <a:r>
              <a:rPr lang="fr-FR" sz="3500" u="sng" dirty="0">
                <a:solidFill>
                  <a:srgbClr val="F9FAFD"/>
                </a:solidFill>
                <a:latin typeface="Glacial Indifference" panose="020B0604020202020204" charset="0"/>
              </a:rPr>
              <a:t>Église constitutionnelle</a:t>
            </a:r>
            <a:r>
              <a:rPr lang="fr-FR" sz="3500" dirty="0">
                <a:solidFill>
                  <a:srgbClr val="F9FAFD"/>
                </a:solidFill>
                <a:latin typeface="Glacial Indifference" panose="020B0604020202020204" charset="0"/>
              </a:rPr>
              <a:t>.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411613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FCF484C-23D1-545A-AADB-05F3E8CE351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653741D-ED8A-5038-3DF2-C5E56A2CC002}"/>
              </a:ext>
            </a:extLst>
          </p:cNvPr>
          <p:cNvSpPr txBox="1"/>
          <p:nvPr/>
        </p:nvSpPr>
        <p:spPr>
          <a:xfrm>
            <a:off x="1028700" y="1058638"/>
            <a:ext cx="12839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 </a:t>
            </a:r>
          </a:p>
        </p:txBody>
      </p:sp>
      <p:sp>
        <p:nvSpPr>
          <p:cNvPr id="3" name="TextBox 3">
            <a:extLst>
              <a:ext uri="{FF2B5EF4-FFF2-40B4-BE49-F238E27FC236}">
                <a16:creationId xmlns:a16="http://schemas.microsoft.com/office/drawing/2014/main" id="{94F4235E-8EE6-9D7B-479E-CE0ED72DCDFD}"/>
              </a:ext>
            </a:extLst>
          </p:cNvPr>
          <p:cNvSpPr txBox="1"/>
          <p:nvPr/>
        </p:nvSpPr>
        <p:spPr>
          <a:xfrm>
            <a:off x="1028700" y="2705100"/>
            <a:ext cx="16268700" cy="6330964"/>
          </a:xfrm>
          <a:prstGeom prst="rect">
            <a:avLst/>
          </a:prstGeom>
        </p:spPr>
        <p:txBody>
          <a:bodyPr wrap="square" lIns="0" tIns="0" rIns="0" bIns="0" rtlCol="0" anchor="t">
            <a:spAutoFit/>
          </a:bodyPr>
          <a:lstStyle/>
          <a:p>
            <a:pPr lvl="0" algn="just">
              <a:spcBef>
                <a:spcPct val="0"/>
              </a:spcBef>
              <a:spcAft>
                <a:spcPts val="1800"/>
              </a:spcAft>
            </a:pPr>
            <a:r>
              <a:rPr lang="fr-FR" sz="3700" u="none" dirty="0">
                <a:solidFill>
                  <a:srgbClr val="F9FAFD"/>
                </a:solidFill>
                <a:latin typeface="Glacial Indifference" panose="020B0604020202020204" charset="0"/>
              </a:rPr>
              <a:t>Le </a:t>
            </a:r>
            <a:r>
              <a:rPr lang="fr-FR" sz="3700" u="sng" dirty="0">
                <a:solidFill>
                  <a:srgbClr val="F9FAFD"/>
                </a:solidFill>
                <a:latin typeface="Glacial Indifference" panose="020B0604020202020204" charset="0"/>
              </a:rPr>
              <a:t>peuple</a:t>
            </a:r>
            <a:r>
              <a:rPr lang="fr-FR" sz="3700" u="none" dirty="0">
                <a:solidFill>
                  <a:srgbClr val="F9FAFD"/>
                </a:solidFill>
                <a:latin typeface="Glacial Indifference" panose="020B0604020202020204" charset="0"/>
              </a:rPr>
              <a:t> parlait : </a:t>
            </a:r>
          </a:p>
          <a:p>
            <a:pPr marL="571500" lvl="0" indent="-571500" algn="just">
              <a:lnSpc>
                <a:spcPct val="110000"/>
              </a:lnSpc>
              <a:spcBef>
                <a:spcPct val="0"/>
              </a:spcBef>
              <a:spcAft>
                <a:spcPts val="1800"/>
              </a:spcAft>
              <a:buFont typeface="Arial" panose="020B0604020202020204" pitchFamily="34" charset="0"/>
              <a:buChar char="•"/>
            </a:pPr>
            <a:r>
              <a:rPr lang="fr-FR" sz="3600" u="none" dirty="0">
                <a:solidFill>
                  <a:srgbClr val="F9FAFD"/>
                </a:solidFill>
                <a:latin typeface="Glacial Indifference" panose="020B0604020202020204" charset="0"/>
              </a:rPr>
              <a:t>dans le Nord, différentes </a:t>
            </a:r>
            <a:r>
              <a:rPr lang="fr-FR" sz="3600" u="sng" dirty="0">
                <a:solidFill>
                  <a:srgbClr val="F9FAFD"/>
                </a:solidFill>
                <a:latin typeface="Glacial Indifference" panose="020B0604020202020204" charset="0"/>
              </a:rPr>
              <a:t>variétés d'oïl</a:t>
            </a:r>
            <a:r>
              <a:rPr lang="fr-FR" sz="3600" u="none"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a:t>
            </a:r>
            <a:r>
              <a:rPr lang="fr-FR" sz="3600" u="none" dirty="0">
                <a:solidFill>
                  <a:srgbClr val="F9FAFD"/>
                </a:solidFill>
                <a:latin typeface="Glacial Indifference" panose="020B0604020202020204" charset="0"/>
              </a:rPr>
              <a:t> le françois dans la région de l'Île-de-France, ailleurs le picard, l'artois, le wallon, le normand ou l'anglo-normand, l'orléanais, le champenois, etc. ;</a:t>
            </a:r>
          </a:p>
          <a:p>
            <a:pPr marL="571500" lvl="0" indent="-571500" algn="just">
              <a:lnSpc>
                <a:spcPct val="110000"/>
              </a:lnSpc>
              <a:spcBef>
                <a:spcPct val="0"/>
              </a:spcBef>
              <a:spcAft>
                <a:spcPts val="1800"/>
              </a:spcAft>
              <a:buFont typeface="Arial" panose="020B0604020202020204" pitchFamily="34" charset="0"/>
              <a:buChar char="•"/>
            </a:pPr>
            <a:r>
              <a:rPr lang="fr-FR" sz="3600" u="none"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breton</a:t>
            </a:r>
            <a:r>
              <a:rPr lang="fr-FR" sz="3600" u="none" dirty="0">
                <a:solidFill>
                  <a:srgbClr val="F9FAFD"/>
                </a:solidFill>
                <a:latin typeface="Glacial Indifference" panose="020B0604020202020204" charset="0"/>
              </a:rPr>
              <a:t> dans le Nord-Ouest ;</a:t>
            </a:r>
          </a:p>
          <a:p>
            <a:pPr marL="571500" lvl="0" indent="-571500" algn="just">
              <a:lnSpc>
                <a:spcPct val="110000"/>
              </a:lnSpc>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d</a:t>
            </a:r>
            <a:r>
              <a:rPr lang="fr-FR" sz="3600" u="none" dirty="0">
                <a:solidFill>
                  <a:srgbClr val="F9FAFD"/>
                </a:solidFill>
                <a:latin typeface="Glacial Indifference" panose="020B0604020202020204" charset="0"/>
              </a:rPr>
              <a:t>ans le Sud, les </a:t>
            </a:r>
            <a:r>
              <a:rPr lang="fr-FR" sz="3600" u="sng" dirty="0">
                <a:solidFill>
                  <a:srgbClr val="F9FAFD"/>
                </a:solidFill>
                <a:latin typeface="Glacial Indifference" panose="020B0604020202020204" charset="0"/>
              </a:rPr>
              <a:t>variétés d'oc</a:t>
            </a:r>
            <a:r>
              <a:rPr lang="fr-FR" sz="3600" u="none"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a:t>
            </a:r>
            <a:r>
              <a:rPr lang="fr-FR" sz="3600" u="none" dirty="0">
                <a:solidFill>
                  <a:srgbClr val="F9FAFD"/>
                </a:solidFill>
                <a:latin typeface="Glacial Indifference" panose="020B0604020202020204" charset="0"/>
              </a:rPr>
              <a:t> occitan, provençal, languedocien, gascon (plus proches du latin) ;</a:t>
            </a:r>
          </a:p>
          <a:p>
            <a:pPr marL="571500" lvl="0" indent="-571500" algn="just">
              <a:lnSpc>
                <a:spcPct val="110000"/>
              </a:lnSpc>
              <a:spcBef>
                <a:spcPct val="0"/>
              </a:spcBef>
              <a:buFont typeface="Arial" panose="020B0604020202020204" pitchFamily="34" charset="0"/>
              <a:buChar char="•"/>
            </a:pPr>
            <a:r>
              <a:rPr lang="fr-FR" sz="3600" u="none" dirty="0">
                <a:solidFill>
                  <a:srgbClr val="F9FAFD"/>
                </a:solidFill>
                <a:latin typeface="Glacial Indifference" panose="020B0604020202020204" charset="0"/>
              </a:rPr>
              <a:t>en Franche-Comté, en Savoie, au Val-d'Aoste Italie et dans l'actuelle Suisse romande, le </a:t>
            </a:r>
            <a:r>
              <a:rPr lang="fr-FR" sz="3600" u="sng" dirty="0">
                <a:solidFill>
                  <a:srgbClr val="F9FAFD"/>
                </a:solidFill>
                <a:latin typeface="Glacial Indifference" panose="020B0604020202020204" charset="0"/>
              </a:rPr>
              <a:t>franco-provençal</a:t>
            </a:r>
            <a:r>
              <a:rPr lang="fr-FR" sz="3600" u="none" dirty="0">
                <a:solidFill>
                  <a:srgbClr val="F9FAFD"/>
                </a:solidFill>
                <a:latin typeface="Glacial Indifference" panose="020B0604020202020204" charset="0"/>
              </a:rPr>
              <a:t>. </a:t>
            </a:r>
          </a:p>
        </p:txBody>
      </p:sp>
      <p:grpSp>
        <p:nvGrpSpPr>
          <p:cNvPr id="7" name="Group 7">
            <a:extLst>
              <a:ext uri="{FF2B5EF4-FFF2-40B4-BE49-F238E27FC236}">
                <a16:creationId xmlns:a16="http://schemas.microsoft.com/office/drawing/2014/main" id="{1BE02005-367C-9866-DBE8-130527C37EDC}"/>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47FEB39E-D313-219E-9915-0012AEF29DC8}"/>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D8F0AD63-012F-131D-D87E-229CC35B21CA}"/>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extLst>
      <p:ext uri="{BB962C8B-B14F-4D97-AF65-F5344CB8AC3E}">
        <p14:creationId xmlns:p14="http://schemas.microsoft.com/office/powerpoint/2010/main" val="715169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A50120F-41CE-F009-1E2B-10339AFD09E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729FA97-015E-00D1-3CF7-BC437AA21329}"/>
              </a:ext>
            </a:extLst>
          </p:cNvPr>
          <p:cNvSpPr txBox="1"/>
          <p:nvPr/>
        </p:nvSpPr>
        <p:spPr>
          <a:xfrm>
            <a:off x="8001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03A07357-B607-8777-FA65-AAB5FB92E564}"/>
              </a:ext>
            </a:extLst>
          </p:cNvPr>
          <p:cNvSpPr txBox="1"/>
          <p:nvPr/>
        </p:nvSpPr>
        <p:spPr>
          <a:xfrm>
            <a:off x="838200" y="2247900"/>
            <a:ext cx="16840200" cy="720197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Constitution civile du clergé</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r>
              <a:rPr lang="fr-FR" sz="3500" dirty="0">
                <a:solidFill>
                  <a:schemeClr val="bg1"/>
                </a:solidFill>
                <a:latin typeface="Glacial Indifference" panose="020B0604020202020204" charset="0"/>
              </a:rPr>
              <a:t>  </a:t>
            </a: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véritable </a:t>
            </a: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schisme</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Réorganisation condamnée par le pape Pie VI (le 10 mars 1791) → conséquente division du clergé français en </a:t>
            </a: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clergé constitutionnel</a:t>
            </a: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 — les jureurs — et </a:t>
            </a: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clergé réfractaire</a:t>
            </a: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 — clandestin —, division qui est à l'origine de la volonté de déchristianisation de la France.</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none" dirty="0">
                <a:solidFill>
                  <a:schemeClr val="bg1"/>
                </a:solidFill>
                <a:latin typeface="Glacial Indifference" panose="020B0604020202020204" charset="0"/>
              </a:rPr>
              <a:t>			</a:t>
            </a:r>
            <a:r>
              <a:rPr lang="fr-FR" sz="3300" dirty="0">
                <a:solidFill>
                  <a:srgbClr val="F9FAFD"/>
                </a:solidFill>
                <a:latin typeface="Glacial Indifference" panose="020B0604020202020204" charset="0"/>
              </a:rPr>
              <a:t> ↓</a:t>
            </a:r>
            <a:endParaRPr lang="fr-FR" sz="3300" u="none" dirty="0">
              <a:solidFill>
                <a:schemeClr val="bg1"/>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Nota bene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La Constitution civile du clergé est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abrogée en 1801</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quand le Premier Consul Napoléon Bonaparte conclut un Concordat de paix avec le pape, Concordat qui est à son tour remplacé par la Loi de séparation des Églises et de l'État en 1905 (sauf en Alsace et en Moselle</a:t>
            </a:r>
            <a:r>
              <a:rPr kumimoji="0" lang="fr-FR" sz="33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rPr>
              <a: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p:txBody>
      </p:sp>
    </p:spTree>
    <p:extLst>
      <p:ext uri="{BB962C8B-B14F-4D97-AF65-F5344CB8AC3E}">
        <p14:creationId xmlns:p14="http://schemas.microsoft.com/office/powerpoint/2010/main" val="26409465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2C2C2D1-C662-7960-6F00-B1AF5498E54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8CC36E1-FE24-202A-F16E-735E15C1C5CB}"/>
              </a:ext>
            </a:extLst>
          </p:cNvPr>
          <p:cNvSpPr txBox="1"/>
          <p:nvPr/>
        </p:nvSpPr>
        <p:spPr>
          <a:xfrm>
            <a:off x="9525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A33D960C-6F0A-7373-EE00-19470D8A18F6}"/>
              </a:ext>
            </a:extLst>
          </p:cNvPr>
          <p:cNvSpPr txBox="1"/>
          <p:nvPr/>
        </p:nvSpPr>
        <p:spPr>
          <a:xfrm>
            <a:off x="1028700" y="2019300"/>
            <a:ext cx="16040100" cy="769338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1793 → Temples de la Raison</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temples athées, consistant en des monuments chrétiens reconvertis (jusqu’au concordat de 1801) pour y organiser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culte de la Raison </a:t>
            </a:r>
          </a:p>
          <a:p>
            <a:pPr marL="0" marR="0" lvl="0" indent="0" algn="just" defTabSz="914400" rtl="0" eaLnBrk="1" fontAlgn="auto" latinLnBrk="0" hangingPunct="1">
              <a:lnSpc>
                <a:spcPct val="110000"/>
              </a:lnSpc>
              <a:spcBef>
                <a:spcPct val="0"/>
              </a:spcBef>
              <a:spcAft>
                <a:spcPts val="600"/>
              </a:spcAft>
              <a:buClrTx/>
              <a:buSzTx/>
              <a:buFontTx/>
              <a:buNone/>
              <a:tabLst/>
              <a:defRPr/>
            </a:pPr>
            <a:endParaRPr lang="fr-FR" sz="3400" u="sng"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Quelques exemples d’églises transformées en Temples de la Raison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400" dirty="0">
                <a:solidFill>
                  <a:srgbClr val="F9FAFD"/>
                </a:solidFill>
                <a:latin typeface="Glacial Indifference" panose="020B0604020202020204" charset="0"/>
              </a:rPr>
              <a:t>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cathédrale de Notre-Dame de Paris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Panthéon de Paris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basilique de Saint-Denis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l'église Notre-Dame de Versailles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t>
            </a:r>
            <a:r>
              <a:rPr lang="fr-FR" sz="3400" dirty="0">
                <a:solidFill>
                  <a:srgbClr val="F9FAFD"/>
                </a:solidFill>
                <a:latin typeface="Glacial Indifference" panose="020B0604020202020204" charset="0"/>
              </a:rPr>
              <a:t>église Notre-Dame de Bordeaux</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cathédrale Notre-Dame de Strasbourg.</a:t>
            </a:r>
          </a:p>
        </p:txBody>
      </p:sp>
    </p:spTree>
    <p:extLst>
      <p:ext uri="{BB962C8B-B14F-4D97-AF65-F5344CB8AC3E}">
        <p14:creationId xmlns:p14="http://schemas.microsoft.com/office/powerpoint/2010/main" val="3544019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1774358-EADE-D261-9DB7-6AA43E8206A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73E38C6-E6EC-F909-749A-FE2AA6039A5A}"/>
              </a:ext>
            </a:extLst>
          </p:cNvPr>
          <p:cNvSpPr txBox="1"/>
          <p:nvPr/>
        </p:nvSpPr>
        <p:spPr>
          <a:xfrm>
            <a:off x="9144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482F32BF-AE43-E590-7330-9A38DBFF1B63}"/>
              </a:ext>
            </a:extLst>
          </p:cNvPr>
          <p:cNvSpPr txBox="1"/>
          <p:nvPr/>
        </p:nvSpPr>
        <p:spPr>
          <a:xfrm>
            <a:off x="990600" y="2526923"/>
            <a:ext cx="16268700" cy="63176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Déchristianisation, république et révolution</a:t>
            </a:r>
            <a:r>
              <a:rPr kumimoji="0" lang="fr-FR" sz="36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 → langue et culture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4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sng" dirty="0">
                <a:solidFill>
                  <a:srgbClr val="F9FAFD"/>
                </a:solidFill>
                <a:latin typeface="Glacial Indifference" panose="020B0604020202020204" charset="0"/>
              </a:rPr>
              <a:t>Le calendrier change</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endParaRPr lang="fr-FR" sz="3500" u="none"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none" dirty="0">
                <a:solidFill>
                  <a:schemeClr val="bg1"/>
                </a:solidFill>
                <a:latin typeface="Glacial Indifference" panose="020B0604020202020204" charset="0"/>
              </a:rPr>
              <a:t>Le 21 septembre </a:t>
            </a:r>
            <a:r>
              <a:rPr lang="fr-FR" sz="3500" u="sng" dirty="0">
                <a:solidFill>
                  <a:schemeClr val="bg1"/>
                </a:solidFill>
                <a:latin typeface="Glacial Indifference" panose="020B0604020202020204" charset="0"/>
              </a:rPr>
              <a:t>1792</a:t>
            </a:r>
            <a:r>
              <a:rPr lang="fr-FR" sz="3500" u="none" dirty="0">
                <a:solidFill>
                  <a:schemeClr val="bg1"/>
                </a:solidFill>
                <a:latin typeface="Glacial Indifference" panose="020B0604020202020204" charset="0"/>
              </a:rPr>
              <a:t>, l'abolition de la royauté en France est déclarée officiellement et le lendemain, </a:t>
            </a:r>
            <a:r>
              <a:rPr lang="fr-FR" sz="3500" u="sng" dirty="0">
                <a:solidFill>
                  <a:schemeClr val="bg1"/>
                </a:solidFill>
                <a:latin typeface="Glacial Indifference" panose="020B0604020202020204" charset="0"/>
              </a:rPr>
              <a:t>le 22 septembre</a:t>
            </a:r>
            <a:r>
              <a:rPr lang="fr-FR" sz="3500" u="none" dirty="0">
                <a:solidFill>
                  <a:schemeClr val="bg1"/>
                </a:solidFill>
                <a:latin typeface="Glacial Indifference" panose="020B0604020202020204" charset="0"/>
              </a:rPr>
              <a:t>, la Convention nationale* décrète que « Tous les actes publics sont désormais datés </a:t>
            </a:r>
            <a:r>
              <a:rPr lang="fr-FR" sz="3500" u="sng" dirty="0">
                <a:solidFill>
                  <a:schemeClr val="bg1"/>
                </a:solidFill>
                <a:latin typeface="Glacial Indifference" panose="020B0604020202020204" charset="0"/>
              </a:rPr>
              <a:t>à partir de l'an I de la République</a:t>
            </a:r>
            <a:r>
              <a:rPr lang="fr-FR" sz="3500" u="none" dirty="0">
                <a:solidFill>
                  <a:schemeClr val="bg1"/>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endParaRPr lang="fr-FR" sz="3400" u="none" dirty="0">
              <a:solidFill>
                <a:schemeClr val="bg1"/>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400" u="none" dirty="0">
                <a:solidFill>
                  <a:schemeClr val="bg1"/>
                </a:solidFill>
                <a:latin typeface="Glacial Indifference" panose="020B0604020202020204" charset="0"/>
              </a:rPr>
              <a:t>* </a:t>
            </a:r>
            <a:r>
              <a:rPr lang="fr-FR" sz="3400" u="sng" dirty="0">
                <a:solidFill>
                  <a:schemeClr val="bg1"/>
                </a:solidFill>
                <a:latin typeface="Glacial Indifference" panose="020B0604020202020204" charset="0"/>
              </a:rPr>
              <a:t>Convention nationale</a:t>
            </a:r>
            <a:r>
              <a:rPr lang="fr-FR" sz="3400" u="none" dirty="0">
                <a:solidFill>
                  <a:schemeClr val="bg1"/>
                </a:solidFill>
                <a:latin typeface="Glacial Indifference" panose="020B0604020202020204" charset="0"/>
              </a:rPr>
              <a:t> </a:t>
            </a:r>
            <a:r>
              <a:rPr kumimoji="0" lang="fr-FR" sz="34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  Assemblée constituante, élue en septembre 1792, suite à la chute de la monarchie française. </a:t>
            </a:r>
            <a:endParaRPr lang="fr-FR" sz="3400" u="none" dirty="0">
              <a:solidFill>
                <a:schemeClr val="bg1"/>
              </a:solidFill>
              <a:latin typeface="Glacial Indifference" panose="020B0604020202020204" charset="0"/>
            </a:endParaRPr>
          </a:p>
        </p:txBody>
      </p:sp>
    </p:spTree>
    <p:extLst>
      <p:ext uri="{BB962C8B-B14F-4D97-AF65-F5344CB8AC3E}">
        <p14:creationId xmlns:p14="http://schemas.microsoft.com/office/powerpoint/2010/main" val="29384956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266BF03-DC68-80DC-16E4-B47B3732E81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EFA121A-EAF1-F2AA-3E63-D4FCC67A5B12}"/>
              </a:ext>
            </a:extLst>
          </p:cNvPr>
          <p:cNvSpPr txBox="1"/>
          <p:nvPr/>
        </p:nvSpPr>
        <p:spPr>
          <a:xfrm>
            <a:off x="9144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FCA6C4AC-BB5A-47B1-2D4D-764E0BDD8491}"/>
              </a:ext>
            </a:extLst>
          </p:cNvPr>
          <p:cNvSpPr txBox="1"/>
          <p:nvPr/>
        </p:nvSpPr>
        <p:spPr>
          <a:xfrm>
            <a:off x="990600" y="2247900"/>
            <a:ext cx="16230600" cy="715837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buClrTx/>
              <a:buSzTx/>
              <a:buFontTx/>
              <a:buNone/>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Le calendrier révolutionnaire / républicain</a:t>
            </a:r>
            <a:endPar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ct val="0"/>
              </a:spcBef>
              <a:buClrTx/>
              <a:buSzTx/>
              <a:buFontTx/>
              <a:buNone/>
              <a:tabLst/>
              <a:defRPr/>
            </a:pPr>
            <a:endParaRPr lang="fr-FR" sz="3500" u="sng" dirty="0">
              <a:solidFill>
                <a:schemeClr val="bg1"/>
              </a:solidFill>
              <a:latin typeface="Glacial Indifference" panose="020B0604020202020204" charset="0"/>
            </a:endParaRPr>
          </a:p>
          <a:p>
            <a:pPr marL="457200" marR="0" lvl="0" indent="-457200" algn="just" defTabSz="914400" rtl="0" eaLnBrk="1" fontAlgn="auto" latinLnBrk="0" hangingPunct="1">
              <a:lnSpc>
                <a:spcPct val="110000"/>
              </a:lnSpc>
              <a:spcBef>
                <a:spcPct val="0"/>
              </a:spcBef>
              <a:spcAft>
                <a:spcPts val="2400"/>
              </a:spcAft>
              <a:buClrTx/>
              <a:buSzTx/>
              <a:buFont typeface="Arial" panose="020B0604020202020204" pitchFamily="34" charset="0"/>
              <a:buChar char="•"/>
              <a:tabLst/>
              <a:defRPr/>
            </a:pPr>
            <a:r>
              <a:rPr lang="fr-FR" sz="3500" u="none" dirty="0">
                <a:solidFill>
                  <a:schemeClr val="bg1"/>
                </a:solidFill>
                <a:latin typeface="Glacial Indifference" panose="020B0604020202020204" charset="0"/>
              </a:rPr>
              <a:t>Le jour de la proclamation de la République, le 22 septembre 1792, marque ainsi le début d’une nouvelle ère et devient le 1</a:t>
            </a:r>
            <a:r>
              <a:rPr lang="fr-FR" sz="3500" u="none" baseline="30000" dirty="0">
                <a:solidFill>
                  <a:schemeClr val="bg1"/>
                </a:solidFill>
                <a:latin typeface="Glacial Indifference" panose="020B0604020202020204" charset="0"/>
              </a:rPr>
              <a:t>er</a:t>
            </a:r>
            <a:r>
              <a:rPr lang="fr-FR" sz="3500" u="none" dirty="0">
                <a:solidFill>
                  <a:schemeClr val="bg1"/>
                </a:solidFill>
                <a:latin typeface="Glacial Indifference" panose="020B0604020202020204" charset="0"/>
              </a:rPr>
              <a:t> vendémiaire an I.</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chemeClr val="bg1"/>
                </a:solidFill>
                <a:latin typeface="Glacial Indifference" panose="020B0604020202020204" charset="0"/>
              </a:rPr>
              <a:t>Presque un an après, </a:t>
            </a:r>
            <a:r>
              <a:rPr lang="fr-FR" sz="3500" u="none" dirty="0">
                <a:solidFill>
                  <a:schemeClr val="bg1"/>
                </a:solidFill>
                <a:latin typeface="Glacial Indifference" panose="020B0604020202020204" charset="0"/>
              </a:rPr>
              <a:t>le 24 octobre 1793, la Convention nationale institue </a:t>
            </a:r>
            <a:r>
              <a:rPr lang="fr-FR" sz="3500" dirty="0">
                <a:solidFill>
                  <a:schemeClr val="bg1"/>
                </a:solidFill>
                <a:latin typeface="Glacial Indifference" panose="020B0604020202020204" charset="0"/>
              </a:rPr>
              <a:t>le</a:t>
            </a:r>
            <a:r>
              <a:rPr lang="fr-FR" sz="3500" u="none" dirty="0">
                <a:solidFill>
                  <a:schemeClr val="bg1"/>
                </a:solidFill>
                <a:latin typeface="Glacial Indifference" panose="020B0604020202020204" charset="0"/>
              </a:rPr>
              <a:t> </a:t>
            </a:r>
            <a:r>
              <a:rPr lang="fr-FR" sz="3500" u="sng" dirty="0">
                <a:solidFill>
                  <a:schemeClr val="bg1"/>
                </a:solidFill>
                <a:latin typeface="Glacial Indifference" panose="020B0604020202020204" charset="0"/>
              </a:rPr>
              <a:t>calendrier révolutionnaire ou républicain</a:t>
            </a:r>
            <a:r>
              <a:rPr lang="fr-FR" sz="3500" u="none" dirty="0">
                <a:solidFill>
                  <a:schemeClr val="bg1"/>
                </a:solidFill>
                <a:latin typeface="Glacial Indifference" panose="020B0604020202020204" charset="0"/>
              </a:rPr>
              <a:t> (qui restera en vigueur jusqu’à 1806)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chemeClr val="bg1"/>
                </a:solidFill>
                <a:latin typeface="Glacial Indifference" panose="020B0604020202020204" charset="0"/>
              </a:rPr>
              <a:t>	</a:t>
            </a:r>
            <a:r>
              <a:rPr lang="fr-FR" sz="3500" dirty="0">
                <a:solidFill>
                  <a:srgbClr val="F9FAFD"/>
                </a:solidFill>
                <a:latin typeface="Glacial Indifference" panose="020B0604020202020204" charset="0"/>
              </a:rPr>
              <a:t> ↓</a:t>
            </a:r>
            <a:endParaRPr lang="fr-FR" sz="3500" dirty="0">
              <a:solidFill>
                <a:schemeClr val="bg1"/>
              </a:solidFill>
              <a:latin typeface="Glacial Indifference" panose="020B0604020202020204" charset="0"/>
            </a:endParaRPr>
          </a:p>
          <a:p>
            <a:pPr marL="457200" marR="0" lvl="0" indent="0" algn="just" defTabSz="914400" rtl="0" eaLnBrk="1" fontAlgn="auto" latinLnBrk="0" hangingPunct="1">
              <a:lnSpc>
                <a:spcPct val="110000"/>
              </a:lnSpc>
              <a:spcBef>
                <a:spcPct val="0"/>
              </a:spcBef>
              <a:spcAft>
                <a:spcPts val="2400"/>
              </a:spcAft>
              <a:buClrTx/>
              <a:buSzTx/>
              <a:buFontTx/>
              <a:buNone/>
              <a:tabLst/>
              <a:defRPr/>
            </a:pPr>
            <a:r>
              <a:rPr lang="fr-FR" sz="3500" u="none" dirty="0">
                <a:solidFill>
                  <a:schemeClr val="bg1"/>
                </a:solidFill>
                <a:latin typeface="Glacial Indifference" panose="020B0604020202020204" charset="0"/>
              </a:rPr>
              <a:t>complètement déchristianisé, il remplace le calendrier grégorien → la religion était perçue comme la complice du roi.</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u="none" dirty="0">
                <a:solidFill>
                  <a:schemeClr val="bg1"/>
                </a:solidFill>
                <a:latin typeface="Glacial Indifference" panose="020B0604020202020204" charset="0"/>
              </a:rPr>
              <a:t>Le 24 novembre 1793 (4 frimaire an II) paraît le </a:t>
            </a:r>
            <a:r>
              <a:rPr lang="fr-FR" sz="3500" u="sng" dirty="0">
                <a:solidFill>
                  <a:schemeClr val="bg1"/>
                </a:solidFill>
                <a:latin typeface="Glacial Indifference" panose="020B0604020202020204" charset="0"/>
              </a:rPr>
              <a:t>Décret de la Convention fixant dans sa version définitive le calendrier républicain</a:t>
            </a:r>
            <a:r>
              <a:rPr lang="fr-FR" sz="3500" u="none" dirty="0">
                <a:solidFill>
                  <a:schemeClr val="bg1"/>
                </a:solidFill>
                <a:latin typeface="Glacial Indifference" panose="020B0604020202020204" charset="0"/>
              </a:rPr>
              <a:t>.</a:t>
            </a:r>
          </a:p>
        </p:txBody>
      </p:sp>
    </p:spTree>
    <p:extLst>
      <p:ext uri="{BB962C8B-B14F-4D97-AF65-F5344CB8AC3E}">
        <p14:creationId xmlns:p14="http://schemas.microsoft.com/office/powerpoint/2010/main" val="29476445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E87C7FD-5641-F91D-F0CC-DCC12C02034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2A29DE0-67AF-B7AC-FA90-452E95BC5A39}"/>
              </a:ext>
            </a:extLst>
          </p:cNvPr>
          <p:cNvSpPr txBox="1"/>
          <p:nvPr/>
        </p:nvSpPr>
        <p:spPr>
          <a:xfrm>
            <a:off x="9144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9430FE84-7710-5D6E-41F1-C85F21157BA9}"/>
              </a:ext>
            </a:extLst>
          </p:cNvPr>
          <p:cNvSpPr txBox="1"/>
          <p:nvPr/>
        </p:nvSpPr>
        <p:spPr>
          <a:xfrm>
            <a:off x="990600" y="1790700"/>
            <a:ext cx="16268700" cy="817897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buClrTx/>
              <a:buSzTx/>
              <a:buFontTx/>
              <a:buNone/>
              <a:tabLst/>
              <a:defRPr/>
            </a:pPr>
            <a:r>
              <a:rPr lang="fr-FR" sz="3500" u="sng" dirty="0">
                <a:solidFill>
                  <a:srgbClr val="F9FAFD"/>
                </a:solidFill>
                <a:latin typeface="Glacial Indifference" panose="020B0604020202020204" charset="0"/>
              </a:rPr>
              <a:t>Le calendrier révolutionnaire / républicain</a:t>
            </a:r>
          </a:p>
          <a:p>
            <a:pPr marL="0" marR="0" lvl="0" indent="0" algn="just" defTabSz="914400" rtl="0" eaLnBrk="1" fontAlgn="auto" latinLnBrk="0" hangingPunct="1">
              <a:lnSpc>
                <a:spcPct val="100000"/>
              </a:lnSpc>
              <a:spcBef>
                <a:spcPct val="0"/>
              </a:spcBef>
              <a:buClrTx/>
              <a:buSzTx/>
              <a:buFontTx/>
              <a:buNone/>
              <a:tabLst/>
              <a:defRPr/>
            </a:pPr>
            <a:endParaRPr lang="fr-FR" sz="3500" u="none"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3000"/>
              </a:spcAft>
              <a:buClrTx/>
              <a:buSzTx/>
              <a:buFontTx/>
              <a:buNone/>
              <a:tabLst/>
              <a:defRPr/>
            </a:pPr>
            <a:r>
              <a:rPr lang="fr-FR" sz="3500" u="none" dirty="0">
                <a:solidFill>
                  <a:schemeClr val="bg1"/>
                </a:solidFill>
                <a:latin typeface="Glacial Indifference" panose="020B0604020202020204" charset="0"/>
              </a:rPr>
              <a:t>Non seulement la semaine de 7 jours (de matrice religieuse) est remplacée par un compte décimal de 10 jours, mais les noms des mois aussi changent.</a:t>
            </a:r>
          </a:p>
          <a:p>
            <a:pPr algn="just">
              <a:lnSpc>
                <a:spcPct val="110000"/>
              </a:lnSpc>
              <a:spcBef>
                <a:spcPct val="0"/>
              </a:spcBef>
              <a:spcAft>
                <a:spcPts val="600"/>
              </a:spcAft>
              <a:defRPr/>
            </a:pPr>
            <a:r>
              <a:rPr lang="fr-FR" sz="3500" u="none" dirty="0">
                <a:solidFill>
                  <a:schemeClr val="bg1"/>
                </a:solidFill>
                <a:latin typeface="Glacial Indifference" panose="020B0604020202020204" charset="0"/>
              </a:rPr>
              <a:t>Les mois sont renommés par le poète Fabre d'Églantine selon le </a:t>
            </a:r>
            <a:r>
              <a:rPr lang="fr-FR" sz="3500" u="sng" dirty="0">
                <a:solidFill>
                  <a:schemeClr val="bg1"/>
                </a:solidFill>
                <a:latin typeface="Glacial Indifference" panose="020B0604020202020204" charset="0"/>
              </a:rPr>
              <a:t>climat français</a:t>
            </a:r>
            <a:r>
              <a:rPr lang="fr-FR" sz="3500" u="none" dirty="0">
                <a:solidFill>
                  <a:schemeClr val="bg1"/>
                </a:solidFill>
                <a:latin typeface="Glacial Indifference" panose="020B0604020202020204" charset="0"/>
              </a:rPr>
              <a:t> et les </a:t>
            </a:r>
            <a:r>
              <a:rPr lang="fr-FR" sz="3500" u="sng" dirty="0">
                <a:solidFill>
                  <a:schemeClr val="bg1"/>
                </a:solidFill>
                <a:latin typeface="Glacial Indifference" panose="020B0604020202020204" charset="0"/>
              </a:rPr>
              <a:t>activités agricoles</a:t>
            </a:r>
            <a:r>
              <a:rPr lang="fr-FR" sz="3500" u="none" dirty="0">
                <a:solidFill>
                  <a:schemeClr val="bg1"/>
                </a:solidFill>
                <a:latin typeface="Glacial Indifference" panose="020B0604020202020204" charset="0"/>
              </a:rPr>
              <a:t> </a:t>
            </a:r>
            <a:r>
              <a:rPr lang="fr-FR" sz="3500" dirty="0">
                <a:solidFill>
                  <a:schemeClr val="bg1"/>
                </a:solidFill>
                <a:latin typeface="Glacial Indifference" panose="020B0604020202020204" charset="0"/>
              </a:rPr>
              <a:t>« pour glisser parmi le peuple les notions rurales élémentaires, pour lui montrer la richesse de la </a:t>
            </a:r>
            <a:r>
              <a:rPr lang="fr-FR" sz="3500" u="sng" dirty="0">
                <a:solidFill>
                  <a:schemeClr val="bg1"/>
                </a:solidFill>
                <a:latin typeface="Glacial Indifference" panose="020B0604020202020204" charset="0"/>
              </a:rPr>
              <a:t>nature</a:t>
            </a:r>
            <a:r>
              <a:rPr lang="fr-FR" sz="3500" dirty="0">
                <a:solidFill>
                  <a:schemeClr val="bg1"/>
                </a:solidFill>
                <a:latin typeface="Glacial Indifference" panose="020B0604020202020204" charset="0"/>
              </a:rPr>
              <a:t>, pour lui faire aimer les champs, et lui désigner avec méthode, l'ordre des influences du ciel et des productions de la terre ». </a:t>
            </a:r>
          </a:p>
          <a:p>
            <a:pPr algn="just">
              <a:lnSpc>
                <a:spcPct val="110000"/>
              </a:lnSpc>
              <a:spcBef>
                <a:spcPct val="0"/>
              </a:spcBef>
              <a:spcAft>
                <a:spcPts val="600"/>
              </a:spcAft>
              <a:defRPr/>
            </a:pPr>
            <a:r>
              <a:rPr lang="fr-FR" sz="3500" dirty="0">
                <a:solidFill>
                  <a:schemeClr val="bg1"/>
                </a:solidFill>
                <a:latin typeface="Glacial Indifference" panose="020B0604020202020204" charset="0"/>
              </a:rPr>
              <a:t>Et d’ailleurs, selon d’Églantine, « </a:t>
            </a:r>
            <a:r>
              <a:rPr lang="fr-FR" sz="3500" u="sng" dirty="0">
                <a:solidFill>
                  <a:schemeClr val="bg1"/>
                </a:solidFill>
                <a:latin typeface="Glacial Indifference" panose="020B0604020202020204" charset="0"/>
              </a:rPr>
              <a:t>les prêtres n'avaient pas ignoré le parti qu'on pouvait tirer du calendrier</a:t>
            </a:r>
            <a:r>
              <a:rPr lang="fr-FR" sz="3500" dirty="0">
                <a:solidFill>
                  <a:schemeClr val="bg1"/>
                </a:solidFill>
                <a:latin typeface="Glacial Indifference" panose="020B0604020202020204" charset="0"/>
              </a:rPr>
              <a:t>. Pour propager et affermir leur empire, ils avaient placé chaque jour sous la protection d'un prétendu saint. Mais ce catalogue n'était que le répertoire du mensonge, de la duperie et du charlatanisme ».</a:t>
            </a:r>
            <a:endParaRPr lang="fr-FR" sz="3500" u="none" dirty="0">
              <a:solidFill>
                <a:schemeClr val="bg1"/>
              </a:solidFill>
              <a:latin typeface="Glacial Indifference" panose="020B0604020202020204" charset="0"/>
            </a:endParaRPr>
          </a:p>
        </p:txBody>
      </p:sp>
    </p:spTree>
    <p:extLst>
      <p:ext uri="{BB962C8B-B14F-4D97-AF65-F5344CB8AC3E}">
        <p14:creationId xmlns:p14="http://schemas.microsoft.com/office/powerpoint/2010/main" val="30503029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50B6002-283D-95C1-92DF-66B90274029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4E238F4-7A4F-4E0B-EB07-7F879FC66A84}"/>
              </a:ext>
            </a:extLst>
          </p:cNvPr>
          <p:cNvSpPr txBox="1"/>
          <p:nvPr/>
        </p:nvSpPr>
        <p:spPr>
          <a:xfrm>
            <a:off x="914400" y="509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A06C510E-4F80-85AD-2D87-EDAF447A4D6B}"/>
              </a:ext>
            </a:extLst>
          </p:cNvPr>
          <p:cNvSpPr txBox="1"/>
          <p:nvPr/>
        </p:nvSpPr>
        <p:spPr>
          <a:xfrm>
            <a:off x="990600" y="1943100"/>
            <a:ext cx="16497300" cy="783291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3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langue de la Révolution française</a:t>
            </a:r>
            <a:endParaRPr lang="fr-FR" sz="35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 La même langue, inchangée, mais dans un autre monde, est-ce toujours la même langue ? […] Pourquoi une si forte Révolution a-t-elle si peu révolutionné la langue ?</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C’est d’abord que l’</a:t>
            </a:r>
            <a:r>
              <a:rPr lang="fr-FR" sz="3500" u="sng" dirty="0">
                <a:solidFill>
                  <a:srgbClr val="F9FAFD"/>
                </a:solidFill>
                <a:latin typeface="Glacial Indifference" panose="020B0604020202020204" charset="0"/>
              </a:rPr>
              <a:t>autoritarisme révolutionnaire</a:t>
            </a:r>
            <a:r>
              <a:rPr lang="fr-FR" sz="3500" dirty="0">
                <a:solidFill>
                  <a:srgbClr val="F9FAFD"/>
                </a:solidFill>
                <a:latin typeface="Glacial Indifference" panose="020B0604020202020204" charset="0"/>
              </a:rPr>
              <a:t> a été, pour le système linguistique, du </a:t>
            </a:r>
            <a:r>
              <a:rPr lang="fr-FR" sz="3500" u="sng" dirty="0">
                <a:solidFill>
                  <a:srgbClr val="F9FAFD"/>
                </a:solidFill>
                <a:latin typeface="Glacial Indifference" panose="020B0604020202020204" charset="0"/>
              </a:rPr>
              <a:t>conservatisme</a:t>
            </a:r>
            <a:r>
              <a:rPr lang="fr-FR" sz="3500" dirty="0">
                <a:solidFill>
                  <a:srgbClr val="F9FAFD"/>
                </a:solidFill>
                <a:latin typeface="Glacial Indifference" panose="020B0604020202020204" charset="0"/>
              </a:rPr>
              <a:t>. Rien n’a mieux préservé le modèle de Rivarol et de Voltaire qu’une politique linguistique visant à promouvoir une langue unique et déjà parfaite, sous réserve d’adaptations lexicales idéologiques.</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Quant au </a:t>
            </a:r>
            <a:r>
              <a:rPr lang="fr-FR" sz="3500" u="sng" dirty="0">
                <a:solidFill>
                  <a:srgbClr val="F9FAFD"/>
                </a:solidFill>
                <a:latin typeface="Glacial Indifference" panose="020B0604020202020204" charset="0"/>
              </a:rPr>
              <a:t>peuple</a:t>
            </a:r>
            <a:r>
              <a:rPr lang="fr-FR" sz="3500" dirty="0">
                <a:solidFill>
                  <a:srgbClr val="F9FAFD"/>
                </a:solidFill>
                <a:latin typeface="Glacial Indifference" panose="020B0604020202020204" charset="0"/>
              </a:rPr>
              <a:t>, […] il n’avait pas de langue instituée. À la faveur des événements, il a eu accès à l’usage de la langue nationale, quoique ses élites seules aient effectivement pu prendre la parole, mais ni lui ni personne n’a pu tenter ou envisager de révolutionner la langue de l’Ancien Régime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263.</a:t>
            </a:r>
          </a:p>
        </p:txBody>
      </p:sp>
    </p:spTree>
    <p:extLst>
      <p:ext uri="{BB962C8B-B14F-4D97-AF65-F5344CB8AC3E}">
        <p14:creationId xmlns:p14="http://schemas.microsoft.com/office/powerpoint/2010/main" val="356332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D6C620A-FD65-A88A-AAE9-3A1DD5367C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8F929C9-218C-48E2-5BA3-317D8E35FCF6}"/>
              </a:ext>
            </a:extLst>
          </p:cNvPr>
          <p:cNvSpPr txBox="1"/>
          <p:nvPr/>
        </p:nvSpPr>
        <p:spPr>
          <a:xfrm>
            <a:off x="9144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92458D71-8758-65A6-4C21-9160277B9F29}"/>
              </a:ext>
            </a:extLst>
          </p:cNvPr>
          <p:cNvSpPr txBox="1"/>
          <p:nvPr/>
        </p:nvSpPr>
        <p:spPr>
          <a:xfrm>
            <a:off x="990600" y="2476500"/>
            <a:ext cx="16497300" cy="701422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langue </a:t>
            </a:r>
            <a:r>
              <a:rPr lang="fr-FR" sz="3500" dirty="0">
                <a:solidFill>
                  <a:srgbClr val="F9FAFD"/>
                </a:solidFill>
                <a:latin typeface="Glacial Indifference" panose="020B0604020202020204" charset="0"/>
              </a:rPr>
              <a:t>française était donc à cette époque « </a:t>
            </a:r>
            <a:r>
              <a:rPr lang="fr-FR" sz="3500" u="sng" dirty="0">
                <a:solidFill>
                  <a:srgbClr val="F9FAFD"/>
                </a:solidFill>
                <a:latin typeface="Glacial Indifference" panose="020B0604020202020204" charset="0"/>
              </a:rPr>
              <a:t>la langue bien ordonnée de la liberté</a:t>
            </a:r>
            <a:r>
              <a:rPr lang="fr-FR" sz="3500" dirty="0">
                <a:solidFill>
                  <a:srgbClr val="F9FAFD"/>
                </a:solidFill>
                <a:latin typeface="Glacial Indifference" panose="020B0604020202020204" charset="0"/>
              </a:rPr>
              <a:t> […]. Le système de la langue est resté </a:t>
            </a:r>
            <a:r>
              <a:rPr lang="fr-FR" sz="3500" u="sng" dirty="0">
                <a:solidFill>
                  <a:srgbClr val="F9FAFD"/>
                </a:solidFill>
                <a:latin typeface="Glacial Indifference" panose="020B0604020202020204" charset="0"/>
              </a:rPr>
              <a:t>immobile et inchangé</a:t>
            </a: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Mais de quelle langue finalement s’agissait-il ? </a:t>
            </a:r>
          </a:p>
          <a:p>
            <a:pPr marL="0" marR="0" lvl="0" indent="0" algn="just" defTabSz="914400" rtl="0" eaLnBrk="1" fontAlgn="auto" latinLnBrk="0" hangingPunct="1">
              <a:lnSpc>
                <a:spcPct val="110000"/>
              </a:lnSpc>
              <a:spcBef>
                <a:spcPct val="0"/>
              </a:spcBef>
              <a:buClrTx/>
              <a:buSzTx/>
              <a:buFontTx/>
              <a:buNone/>
              <a:tabLst/>
              <a:defRPr/>
            </a:pPr>
            <a:r>
              <a:rPr lang="fr-FR" sz="3500" dirty="0">
                <a:solidFill>
                  <a:srgbClr val="F9FAFD"/>
                </a:solidFill>
                <a:latin typeface="Glacial Indifference" panose="020B0604020202020204" charset="0"/>
              </a:rPr>
              <a:t>« Le </a:t>
            </a:r>
            <a:r>
              <a:rPr lang="fr-FR" sz="3500" u="sng" dirty="0">
                <a:solidFill>
                  <a:srgbClr val="F9FAFD"/>
                </a:solidFill>
                <a:latin typeface="Glacial Indifference" panose="020B0604020202020204" charset="0"/>
              </a:rPr>
              <a:t>groupe de prestige</a:t>
            </a:r>
            <a:r>
              <a:rPr lang="fr-FR" sz="3500" dirty="0">
                <a:solidFill>
                  <a:srgbClr val="F9FAFD"/>
                </a:solidFill>
                <a:latin typeface="Glacial Indifference" panose="020B0604020202020204" charset="0"/>
              </a:rPr>
              <a:t> qui a imposé ses "variantes", en l’occurrence une absence de variation, était déjà avant 1789 la </a:t>
            </a:r>
            <a:r>
              <a:rPr lang="fr-FR" sz="3500" u="sng" dirty="0">
                <a:solidFill>
                  <a:srgbClr val="F9FAFD"/>
                </a:solidFill>
                <a:latin typeface="Glacial Indifference" panose="020B0604020202020204" charset="0"/>
              </a:rPr>
              <a:t>haute bourgeoisie</a:t>
            </a:r>
            <a:r>
              <a:rPr lang="fr-FR" sz="3500" dirty="0">
                <a:solidFill>
                  <a:srgbClr val="F9FAFD"/>
                </a:solidFill>
                <a:latin typeface="Glacial Indifference" panose="020B0604020202020204" charset="0"/>
              </a:rPr>
              <a:t>, les </a:t>
            </a:r>
            <a:r>
              <a:rPr lang="fr-FR" sz="3500" u="sng" dirty="0">
                <a:solidFill>
                  <a:srgbClr val="F9FAFD"/>
                </a:solidFill>
                <a:latin typeface="Glacial Indifference" panose="020B0604020202020204" charset="0"/>
              </a:rPr>
              <a:t>Philosophes</a:t>
            </a:r>
            <a:r>
              <a:rPr lang="fr-FR" sz="3500" dirty="0">
                <a:solidFill>
                  <a:srgbClr val="F9FAFD"/>
                </a:solidFill>
                <a:latin typeface="Glacial Indifference" panose="020B0604020202020204" charset="0"/>
              </a:rPr>
              <a:t>, les </a:t>
            </a:r>
            <a:r>
              <a:rPr lang="fr-FR" sz="3500" u="sng" dirty="0">
                <a:solidFill>
                  <a:srgbClr val="F9FAFD"/>
                </a:solidFill>
                <a:latin typeface="Glacial Indifference" panose="020B0604020202020204" charset="0"/>
              </a:rPr>
              <a:t>Encyclopédistes</a:t>
            </a:r>
            <a:r>
              <a:rPr lang="fr-FR" sz="3500" dirty="0">
                <a:solidFill>
                  <a:srgbClr val="F9FAFD"/>
                </a:solidFill>
                <a:latin typeface="Glacial Indifference" panose="020B0604020202020204" charset="0"/>
              </a:rPr>
              <a:t> ». Et pendant la Révolution, la situation demeure identique. </a:t>
            </a:r>
          </a:p>
          <a:p>
            <a:pPr marL="0" marR="0" lvl="0" indent="0" algn="just" defTabSz="914400" rtl="0" eaLnBrk="1" fontAlgn="auto" latinLnBrk="0" hangingPunct="1">
              <a:lnSpc>
                <a:spcPct val="110000"/>
              </a:lnSpc>
              <a:spcBef>
                <a:spcPct val="0"/>
              </a:spcBef>
              <a:spcAft>
                <a:spcPts val="3000"/>
              </a:spcAft>
              <a:buClrTx/>
              <a:buSzTx/>
              <a:buFontTx/>
              <a:buNone/>
              <a:tabLst/>
              <a:defRPr/>
            </a:pPr>
            <a:r>
              <a:rPr lang="fr-FR" sz="3500" dirty="0">
                <a:solidFill>
                  <a:srgbClr val="F9FAFD"/>
                </a:solidFill>
                <a:latin typeface="Glacial Indifference" panose="020B0604020202020204" charset="0"/>
              </a:rPr>
              <a:t>Ainsi, « aucune variante "populaire" ne s’imposera, car </a:t>
            </a:r>
            <a:r>
              <a:rPr lang="fr-FR" sz="3500" u="sng" dirty="0">
                <a:solidFill>
                  <a:srgbClr val="F9FAFD"/>
                </a:solidFill>
                <a:latin typeface="Glacial Indifference" panose="020B0604020202020204" charset="0"/>
              </a:rPr>
              <a:t>le peuple doit s’élever jusqu’à la langue idéale</a:t>
            </a:r>
            <a:r>
              <a:rPr lang="fr-FR" sz="3500" dirty="0">
                <a:solidFill>
                  <a:srgbClr val="F9FAFD"/>
                </a:solidFill>
                <a:latin typeface="Glacial Indifference" panose="020B0604020202020204" charset="0"/>
              </a:rPr>
              <a:t>, dont les fondements rationnels garantissent l’excellence au-delà […] des variantes individuelles. </a:t>
            </a:r>
            <a:r>
              <a:rPr lang="fr-FR" sz="3500" u="sng" dirty="0">
                <a:solidFill>
                  <a:srgbClr val="F9FAFD"/>
                </a:solidFill>
                <a:latin typeface="Glacial Indifference" panose="020B0604020202020204" charset="0"/>
              </a:rPr>
              <a:t>Refus définitif et renforcé de la variété des usages</a:t>
            </a:r>
            <a:r>
              <a:rPr lang="fr-FR" sz="3500" dirty="0">
                <a:solidFill>
                  <a:srgbClr val="F9FAFD"/>
                </a:solidFill>
                <a:latin typeface="Glacial Indifference" panose="020B0604020202020204" charset="0"/>
              </a:rPr>
              <a:t>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264.</a:t>
            </a:r>
          </a:p>
        </p:txBody>
      </p:sp>
    </p:spTree>
    <p:extLst>
      <p:ext uri="{BB962C8B-B14F-4D97-AF65-F5344CB8AC3E}">
        <p14:creationId xmlns:p14="http://schemas.microsoft.com/office/powerpoint/2010/main" val="20208479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E53E725-7D3A-1B17-BD4E-166596EE13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38AE68A-7C77-B1DA-48E5-0557B38057C2}"/>
              </a:ext>
            </a:extLst>
          </p:cNvPr>
          <p:cNvSpPr txBox="1"/>
          <p:nvPr/>
        </p:nvSpPr>
        <p:spPr>
          <a:xfrm>
            <a:off x="914400" y="1058638"/>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A52B76FC-CBFE-4452-423D-594D29030F65}"/>
              </a:ext>
            </a:extLst>
          </p:cNvPr>
          <p:cNvSpPr txBox="1"/>
          <p:nvPr/>
        </p:nvSpPr>
        <p:spPr>
          <a:xfrm>
            <a:off x="990600" y="2705100"/>
            <a:ext cx="16497300" cy="47493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30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Exemple de tentatives de transformation de la langue pendant la Révolution :</a:t>
            </a:r>
            <a:endParaRPr lang="fr-FR" sz="3500" dirty="0">
              <a:solidFill>
                <a:srgbClr val="F9FAFD"/>
              </a:solidFill>
              <a:latin typeface="Glacial Indifference" panose="020B0604020202020204" charset="0"/>
            </a:endParaRP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appellations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Monsieur</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Madame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remplacées par </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Citoyen</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Citoyenne</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institution par décret (en novembre 1793) de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règle du tutoiement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marquer l'égalité de tous les citoyens entre eux.</a:t>
            </a:r>
          </a:p>
          <a:p>
            <a:pPr marR="0" lvl="0" algn="just" defTabSz="914400" rtl="0" eaLnBrk="1" fontAlgn="auto" latinLnBrk="0" hangingPunct="1">
              <a:lnSpc>
                <a:spcPct val="110000"/>
              </a:lnSpc>
              <a:spcBef>
                <a:spcPct val="0"/>
              </a:spcBef>
              <a:spcAft>
                <a:spcPts val="600"/>
              </a:spcAft>
              <a:buClrTx/>
              <a:buSzTx/>
              <a:tabLst/>
              <a:defRPr/>
            </a:pP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Pourtant, tant le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tutoiement révolutionnaire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que les titres égalitaristes de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citoyen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citoyenne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ne persistent pas longtemps → le décret est aboli en juin 1795.</a:t>
            </a:r>
          </a:p>
        </p:txBody>
      </p:sp>
    </p:spTree>
    <p:extLst>
      <p:ext uri="{BB962C8B-B14F-4D97-AF65-F5344CB8AC3E}">
        <p14:creationId xmlns:p14="http://schemas.microsoft.com/office/powerpoint/2010/main" val="1478562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1964C49-0EB1-D3D3-7BA1-7027FE3E47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66BFC83-35A9-8BA5-32B7-3697583B2F7C}"/>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39785C62-6ADA-BEC6-0AEA-9A648C1DF889}"/>
              </a:ext>
            </a:extLst>
          </p:cNvPr>
          <p:cNvSpPr txBox="1"/>
          <p:nvPr/>
        </p:nvSpPr>
        <p:spPr>
          <a:xfrm>
            <a:off x="914400" y="2171700"/>
            <a:ext cx="16497300" cy="73327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politique révolutionnaire de la langue a un seul objectif, indiscuté : mener à bien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francisation du peuple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qu’il coïncide linguistiquement avec la nation : éducation, uniformisation par l’élimination des parlers locaux, accès de tous aux textes légaux du pouvoir central, développement et diffusion des imprimés en français</a:t>
            </a: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 idée de la propagation conjointe de la langue française et d’un idéal de liberté » s’étend au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domaine scolaire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aussi : « francisation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l’enseignement et francisation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l’enseignement, voilà</a:t>
            </a:r>
            <a:r>
              <a:rPr lang="fr-FR" sz="3500" dirty="0">
                <a:solidFill>
                  <a:srgbClr val="F9FAFD"/>
                </a:solidFill>
                <a:latin typeface="Glacial Indifference" panose="020B0604020202020204" charset="0"/>
              </a:rPr>
              <a:t> l’obsession » → des Écoles primaires d’État sont créées et des instituteurs de langue française sont nommés dans les départements où d’autres langues étaient parlées par les habitants.</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264-265.</a:t>
            </a:r>
          </a:p>
        </p:txBody>
      </p:sp>
    </p:spTree>
    <p:extLst>
      <p:ext uri="{BB962C8B-B14F-4D97-AF65-F5344CB8AC3E}">
        <p14:creationId xmlns:p14="http://schemas.microsoft.com/office/powerpoint/2010/main" val="1019032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21E9946-AFEA-0390-7792-92F0B9F1917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A1E4946-57B8-17EE-562C-BCB89AFA6773}"/>
              </a:ext>
            </a:extLst>
          </p:cNvPr>
          <p:cNvSpPr txBox="1"/>
          <p:nvPr/>
        </p:nvSpPr>
        <p:spPr>
          <a:xfrm>
            <a:off x="10287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1D369513-2B39-125B-B908-34D5081D3B78}"/>
              </a:ext>
            </a:extLst>
          </p:cNvPr>
          <p:cNvSpPr txBox="1"/>
          <p:nvPr/>
        </p:nvSpPr>
        <p:spPr>
          <a:xfrm>
            <a:off x="1028700" y="2781300"/>
            <a:ext cx="16116300" cy="308526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Selon la mentalité de l’époque, il fallait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"éradiquer" la diversité linguistique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 profit d’un français unique, qui puisse en même temps assurer la diffusion des idées révolutionnaires et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sortir les populations rurales de leur "bassesse" culturelle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France devait être unifiée suivant le concept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 pays, une nation, une langue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p:txBody>
      </p:sp>
    </p:spTree>
    <p:extLst>
      <p:ext uri="{BB962C8B-B14F-4D97-AF65-F5344CB8AC3E}">
        <p14:creationId xmlns:p14="http://schemas.microsoft.com/office/powerpoint/2010/main" val="2221386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22224</TotalTime>
  <Words>37703</Words>
  <Application>Microsoft Office PowerPoint</Application>
  <PresentationFormat>Personalizzato</PresentationFormat>
  <Paragraphs>2188</Paragraphs>
  <Slides>322</Slides>
  <Notes>202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322</vt:i4>
      </vt:variant>
    </vt:vector>
  </HeadingPairs>
  <TitlesOfParts>
    <vt:vector size="327" baseType="lpstr">
      <vt:lpstr>Arial</vt:lpstr>
      <vt:lpstr>Glacial Indifference Italics</vt:lpstr>
      <vt:lpstr>Glacial Indifference</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Langue I année CIAPG</dc:title>
  <dc:creator>asus</dc:creator>
  <cp:lastModifiedBy>GALLO ELENA</cp:lastModifiedBy>
  <cp:revision>616</cp:revision>
  <dcterms:created xsi:type="dcterms:W3CDTF">2006-08-16T00:00:00Z</dcterms:created>
  <dcterms:modified xsi:type="dcterms:W3CDTF">2026-04-27T11:35:28Z</dcterms:modified>
  <dc:identifier>DAF61MJ3Tn8</dc:identifier>
</cp:coreProperties>
</file>