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325798-8462-1CB4-EE25-0C54E6422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692E45-76E8-4BF2-6212-E1C1AB576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4FCF9-AF0C-4A47-080E-EE060E824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0AD921-C780-EAF8-6863-E58594A7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1FD181-351F-877D-2AD6-1BAD98FA2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458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BE022A-F601-FB7F-2632-F1C37ADF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2C4805-74EC-B3C9-3272-625CCD9E9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987BC1-19CB-1F0E-1F96-AA43EADE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B4B241-49C9-322C-789E-E9773C7E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2DD86B-58B2-B67E-306F-1EE96DC58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3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B89536-4FA9-02CD-191F-3CDF04A07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74D2731-165A-825C-84C4-CE8873F2A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B0D8D4-5F50-4B6F-5F69-E135304C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94F49D-D15F-BCB7-01BD-C07AD78A4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67FBE1-D5F6-4F2F-F79F-DCED90E18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84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295B4F-B6EC-2CE8-9CE4-A276D49A2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2FE723-59A3-FCE6-D563-8EE7B10D6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057E3B-2FCC-B5F6-B195-C88A35F56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5952EF-5B0B-9ACB-9BE8-B98F22B6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762977-4233-30D0-D998-6DE8EE53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472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DDCEC-E9C2-D726-435E-470CB7B1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C23EE3-8342-623C-8BC8-3F3118DDD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C6571F-7331-FCDA-EC49-70349B9A7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A4CD56-9170-F5F6-D22D-B8AFACD89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76B3D1-C10E-39E0-04CB-1C18864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86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9301BB-8571-CBC3-985E-C7BA92921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0E6E9C-9376-3EAF-BCF2-138D38A1E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F33A576-5F0B-5169-864E-75C6CF651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3EAFC0-4CD4-0178-C5D9-6C212264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0213686-0374-429C-FE8D-FA83DF6E7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20D9B49-980D-F584-F423-275EDDC51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02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5DB336-0E54-8DCF-B6C1-A06BBB251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29034C-46A4-2FEA-6558-A93B1C16A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ECE7F7-AC60-2F68-ADC3-29B7F10BC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1B0C3B-1717-9421-8B3F-EB52CC0B8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F23F4C-D175-47E7-5FEF-3D759A067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34AE162-7A2D-924A-1631-9C0065DF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52CA86E-D904-9439-7495-EF0F0EEA9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ECC1AAD-66AC-26F9-1A4B-8AE2F22D3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177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39BD3-1CC0-6AEF-8F61-0877E0FE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3BBC792-82A8-B294-C5F0-C07688FA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9B47C0-229A-9721-AD34-5E2D7C38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026AE2E-4564-9C31-50C7-7CFCE3CF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57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8294F8E-75B7-B836-B43D-1CA17EDB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F0C3EF1-1B87-5166-371B-7A2C3CF4B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193517F-77C6-B094-E6B3-4352F4CB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85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C9045D-5166-2310-DEF7-737763650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CCBA5C-2A3D-5C16-8ECD-0340B7CA6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D9E895-D6ED-FD59-195E-D236E0A1F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737B0B-FBB3-F5F7-1A15-ECB3B894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551682-46B3-81EE-4E05-26E5037DD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9BF096-4006-4008-DE86-C7DB2755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378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7B5F2-F9A3-4ADE-97D3-648F63613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7142F87-2AC8-42BF-D73E-0962F5F521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69E1ED-574A-54A1-DF91-F5091D112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11DDE2-AF49-3B9E-6DE9-15DF243E9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5FC5C6-250A-A020-E88F-72DDE45A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298343-AE12-BD8A-1F16-938E521FA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1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0CBACBD-1F76-F372-8FA9-1997422F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0973D7-73F6-58DA-506F-C3290D01A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8CEBA9-0BF1-371F-45E1-62293B13A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2DF7CC-B793-4406-9802-0A87CE149ED3}" type="datetimeFigureOut">
              <a:rPr lang="it-IT" smtClean="0"/>
              <a:t>15/04/2026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56E477-5A94-8C1C-02CB-C3DD9F5BB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36BA01-5D62-A6FB-D722-F448582C7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7436C-32A0-47A6-AD59-27FD2B21098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915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952BCE-2021-3210-A3F2-4E1900802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Innalzamento ebullioscopico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97C76A5-44DD-523D-A14B-7E2EDA6FF4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it-IT" dirty="0"/>
                  <a:t>Si può formulare come </a:t>
                </a: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T=</a:t>
                </a:r>
                <a:r>
                  <a:rPr lang="it-IT" dirty="0" err="1"/>
                  <a:t>K</a:t>
                </a:r>
                <a:r>
                  <a:rPr lang="it-IT" baseline="-25000" dirty="0" err="1"/>
                  <a:t>B</a:t>
                </a:r>
                <a:r>
                  <a:rPr lang="it-IT" dirty="0" err="1"/>
                  <a:t>m</a:t>
                </a:r>
                <a:r>
                  <a:rPr lang="it-IT" baseline="-25000" dirty="0" err="1"/>
                  <a:t>B</a:t>
                </a:r>
                <a:endParaRPr lang="it-IT" baseline="-25000" dirty="0"/>
              </a:p>
              <a:p>
                <a:pPr marL="0" indent="0">
                  <a:buNone/>
                </a:pPr>
                <a:r>
                  <a:rPr lang="it-IT" dirty="0"/>
                  <a:t>K</a:t>
                </a:r>
                <a:r>
                  <a:rPr lang="it-IT" baseline="-25000" dirty="0"/>
                  <a:t>B</a:t>
                </a:r>
                <a:r>
                  <a:rPr lang="it-IT" dirty="0"/>
                  <a:t> costante ebullioscopica </a:t>
                </a:r>
                <a:r>
                  <a:rPr lang="it-IT" dirty="0" err="1">
                    <a:solidFill>
                      <a:srgbClr val="0070C0"/>
                    </a:solidFill>
                  </a:rPr>
                  <a:t>m</a:t>
                </a:r>
                <a:r>
                  <a:rPr lang="it-IT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it-IT" dirty="0"/>
                  <a:t> </a:t>
                </a:r>
                <a:r>
                  <a:rPr lang="it-IT" dirty="0">
                    <a:solidFill>
                      <a:srgbClr val="0070C0"/>
                    </a:solidFill>
                  </a:rPr>
                  <a:t>molalità</a:t>
                </a:r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	       </a:t>
                </a:r>
                <a:r>
                  <a:rPr lang="it-IT" b="1" dirty="0"/>
                  <a:t>soluzione diluita</a:t>
                </a:r>
              </a:p>
              <a:p>
                <a:pPr marL="0" indent="0">
                  <a:buNone/>
                </a:pPr>
                <a:endParaRPr lang="it-IT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𝑀𝑀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		MM</a:t>
                </a:r>
                <a:r>
                  <a:rPr lang="it-IT" baseline="-25000" dirty="0"/>
                  <a:t>A</a:t>
                </a:r>
                <a:r>
                  <a:rPr lang="it-IT" dirty="0"/>
                  <a:t>: massa molare di A </a:t>
                </a:r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𝑀𝑀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it-IT" dirty="0"/>
                  <a:t>=</a:t>
                </a:r>
                <a:r>
                  <a:rPr lang="it-IT" dirty="0" err="1">
                    <a:solidFill>
                      <a:srgbClr val="0070C0"/>
                    </a:solidFill>
                  </a:rPr>
                  <a:t>m</a:t>
                </a:r>
                <a:r>
                  <a:rPr lang="it-IT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it-IT" dirty="0" err="1">
                    <a:latin typeface="Aptos" panose="020B0004020202020204" pitchFamily="34" charset="0"/>
                  </a:rPr>
                  <a:t>·MM</a:t>
                </a:r>
                <a:r>
                  <a:rPr lang="it-IT" baseline="-25000" dirty="0" err="1">
                    <a:latin typeface="Aptos" panose="020B0004020202020204" pitchFamily="34" charset="0"/>
                  </a:rPr>
                  <a:t>A</a:t>
                </a:r>
                <a:r>
                  <a:rPr lang="it-IT" baseline="-25000" dirty="0">
                    <a:latin typeface="Aptos" panose="020B0004020202020204" pitchFamily="34" charset="0"/>
                  </a:rPr>
                  <a:t>        </a:t>
                </a:r>
                <a:endParaRPr lang="it-IT" baseline="-25000" dirty="0"/>
              </a:p>
              <a:p>
                <a:pPr marL="0" indent="0">
                  <a:buNone/>
                </a:pPr>
                <a:endParaRPr lang="it-IT" dirty="0"/>
              </a:p>
              <a:p>
                <a:endParaRPr lang="it-IT" dirty="0"/>
              </a:p>
            </p:txBody>
          </p:sp>
        </mc:Choice>
        <mc:Fallback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97C76A5-44DD-523D-A14B-7E2EDA6FF4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2"/>
                <a:stretch>
                  <a:fillRect l="-1043" t="-3221"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77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69B39C3-7650-7DBA-C477-F4698668E9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608" y="746633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it-IT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Calcolare la costante ebullioscopica del benzene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  <m:sSup>
                              <m:sSup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∗</m:t>
                                </m:r>
                              </m:e>
                              <m:sup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𝑀𝑀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𝑣𝑎𝑝</m:t>
                                </m:r>
                              </m:sub>
                            </m:s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e>
                    </m:d>
                  </m:oMath>
                </a14:m>
                <a:r>
                  <a:rPr lang="it-IT" dirty="0"/>
                  <a:t>m</a:t>
                </a:r>
                <a:r>
                  <a:rPr lang="it-IT" baseline="-25000" dirty="0"/>
                  <a:t>B</a:t>
                </a:r>
              </a:p>
              <a:p>
                <a:pPr marL="0" indent="0">
                  <a:buNone/>
                </a:pPr>
                <a:r>
                  <a:rPr lang="it-IT" dirty="0"/>
                  <a:t>costante ebullioscopica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  <m:sSup>
                                <m:sSupPr>
                                  <m:ctrlP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it-IT" b="0" i="1" baseline="3000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∗</m:t>
                                  </m:r>
                                </m:e>
                                <m:sup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𝑀𝑀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𝑣𝑎𝑝</m:t>
                                  </m:r>
                                </m:sub>
                              </m:sSub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baseline="-25000" dirty="0"/>
              </a:p>
              <a:p>
                <a:pPr marL="0" indent="0">
                  <a:buNone/>
                </a:pPr>
                <a:r>
                  <a:rPr lang="it-IT" dirty="0"/>
                  <a:t>per il benzene T*= 353.2 K  MM=78.11 gmol</a:t>
                </a:r>
                <a:r>
                  <a:rPr lang="it-IT" baseline="30000" dirty="0"/>
                  <a:t>-1</a:t>
                </a:r>
              </a:p>
              <a:p>
                <a:pPr marL="0" indent="0">
                  <a:buNone/>
                </a:pP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baseline="-25000" dirty="0" err="1"/>
                  <a:t>vap</a:t>
                </a:r>
                <a:r>
                  <a:rPr lang="it-IT" dirty="0" err="1"/>
                  <a:t>H</a:t>
                </a:r>
                <a:r>
                  <a:rPr lang="it-IT" dirty="0"/>
                  <a:t>= 30.8 kJmol</a:t>
                </a:r>
                <a:r>
                  <a:rPr lang="it-IT" baseline="30000" dirty="0"/>
                  <a:t>-1</a:t>
                </a:r>
                <a:r>
                  <a:rPr lang="it-IT" dirty="0"/>
                  <a:t> </a:t>
                </a:r>
              </a:p>
              <a:p>
                <a:pPr marL="0" indent="0">
                  <a:buNone/>
                </a:pPr>
                <a:r>
                  <a:rPr lang="it-IT" dirty="0"/>
                  <a:t>K</a:t>
                </a:r>
                <a:r>
                  <a:rPr lang="it-IT" baseline="-25000" dirty="0"/>
                  <a:t>b</a:t>
                </a:r>
                <a:r>
                  <a:rPr lang="it-IT" dirty="0"/>
                  <a:t>= 2.63 Kmol</a:t>
                </a:r>
                <a:r>
                  <a:rPr lang="it-IT" baseline="30000" dirty="0"/>
                  <a:t>-1</a:t>
                </a:r>
                <a:r>
                  <a:rPr lang="it-IT" dirty="0"/>
                  <a:t>Kg</a:t>
                </a: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69B39C3-7650-7DBA-C477-F4698668E9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608" y="746633"/>
                <a:ext cx="10515600" cy="4351338"/>
              </a:xfrm>
              <a:blipFill>
                <a:blip r:embed="rId2"/>
                <a:stretch>
                  <a:fillRect l="-1217" t="-2381" b="-112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3307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2C6E61-1E7D-35A1-C393-7AD7829A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Abbassamento del punto di congelamento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F5E091-863A-F4E0-613D-28434EB7AB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  <m:sSup>
                              <m:sSup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∗</m:t>
                                </m:r>
                              </m:e>
                              <m:sup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𝑀𝑀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𝑓𝑢𝑠</m:t>
                                </m:r>
                              </m:sub>
                            </m:s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e>
                    </m:d>
                  </m:oMath>
                </a14:m>
                <a:r>
                  <a:rPr lang="it-IT" dirty="0"/>
                  <a:t>m</a:t>
                </a:r>
                <a:r>
                  <a:rPr lang="it-IT" baseline="-25000" dirty="0"/>
                  <a:t>B</a:t>
                </a:r>
              </a:p>
              <a:p>
                <a:pPr marL="0" indent="0">
                  <a:buNone/>
                </a:pPr>
                <a:r>
                  <a:rPr lang="it-IT" dirty="0"/>
                  <a:t>La soluzione è diluita, si può considerare che la frazione molare è proporzionale alla molalità</a:t>
                </a:r>
              </a:p>
              <a:p>
                <a:pPr marL="0" indent="0">
                  <a:buNone/>
                </a:pP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T=</a:t>
                </a:r>
                <a:r>
                  <a:rPr lang="it-IT" dirty="0" err="1"/>
                  <a:t>K</a:t>
                </a:r>
                <a:r>
                  <a:rPr lang="it-IT" baseline="-25000" dirty="0" err="1"/>
                  <a:t>f</a:t>
                </a:r>
                <a:r>
                  <a:rPr lang="it-IT" dirty="0" err="1"/>
                  <a:t>m</a:t>
                </a:r>
                <a:r>
                  <a:rPr lang="it-IT" baseline="-25000" dirty="0" err="1"/>
                  <a:t>B</a:t>
                </a:r>
                <a:endParaRPr lang="it-IT" baseline="-25000" dirty="0"/>
              </a:p>
              <a:p>
                <a:pPr marL="0" indent="0">
                  <a:buNone/>
                </a:pPr>
                <a:endParaRPr lang="it-IT" baseline="-25000" dirty="0"/>
              </a:p>
              <a:p>
                <a:pPr marL="0" indent="0">
                  <a:buNone/>
                </a:pPr>
                <a:r>
                  <a:rPr lang="it-IT" dirty="0"/>
                  <a:t>30 </a:t>
                </a:r>
                <a:r>
                  <a:rPr lang="it-IT"/>
                  <a:t>g saccarosio in1 kg H2O </a:t>
                </a:r>
                <a:r>
                  <a:rPr lang="it-IT" dirty="0" err="1"/>
                  <a:t>MMsaccarosio</a:t>
                </a:r>
                <a:r>
                  <a:rPr lang="it-IT" dirty="0"/>
                  <a:t>= 342.2992 gmol-1</a:t>
                </a:r>
              </a:p>
              <a:p>
                <a:pPr marL="0" indent="0">
                  <a:buNone/>
                </a:pPr>
                <a:r>
                  <a:rPr lang="it-IT" dirty="0" err="1"/>
                  <a:t>K</a:t>
                </a:r>
                <a:r>
                  <a:rPr lang="it-IT" baseline="-25000" dirty="0" err="1"/>
                  <a:t>f</a:t>
                </a:r>
                <a:r>
                  <a:rPr lang="it-IT" dirty="0"/>
                  <a:t>=1.86 Kmol-1    </a:t>
                </a:r>
                <a:r>
                  <a:rPr lang="it-IT" dirty="0" err="1"/>
                  <a:t>nsaccarosio</a:t>
                </a:r>
                <a:r>
                  <a:rPr lang="it-IT" dirty="0"/>
                  <a:t>=0.0876 </a:t>
                </a:r>
                <a:r>
                  <a:rPr lang="it-IT" dirty="0" err="1"/>
                  <a:t>mol</a:t>
                </a:r>
                <a:endParaRPr lang="it-IT" dirty="0"/>
              </a:p>
              <a:p>
                <a:pPr marL="0" indent="0">
                  <a:buNone/>
                </a:pP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T=1.86Kmol-1*0.0876 </a:t>
                </a:r>
                <a:r>
                  <a:rPr lang="it-IT" dirty="0" err="1"/>
                  <a:t>mol</a:t>
                </a:r>
                <a:r>
                  <a:rPr lang="it-IT" dirty="0"/>
                  <a:t>= 0.163 K</a:t>
                </a:r>
              </a:p>
            </p:txBody>
          </p:sp>
        </mc:Choice>
        <mc:Fallback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F5E091-863A-F4E0-613D-28434EB7AB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2652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133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Symbol</vt:lpstr>
      <vt:lpstr>Tema di Office</vt:lpstr>
      <vt:lpstr>Innalzamento ebullioscopico</vt:lpstr>
      <vt:lpstr>PowerPoint Presentation</vt:lpstr>
      <vt:lpstr>Abbassamento del punto di congelamento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Innalzamento ebullioscopico</dc:title>
  <dc:creator>ASARO FIORETTA</dc:creator>
  <cp:lastModifiedBy>ASARO FIORETTA</cp:lastModifiedBy>
  <cp:revision>17</cp:revision>
  <dcterms:created xsi:type="dcterms:W3CDTF">2026-04-15T07:50:44Z</dcterms:created>
  <dcterms:modified xsi:type="dcterms:W3CDTF">2026-04-15T10:18:49Z</dcterms:modified>
</cp:coreProperties>
</file>