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60" r:id="rId2"/>
    <p:sldId id="263" r:id="rId3"/>
    <p:sldId id="264" r:id="rId4"/>
    <p:sldId id="265" r:id="rId5"/>
    <p:sldId id="266" r:id="rId6"/>
    <p:sldId id="267" r:id="rId7"/>
    <p:sldId id="268" r:id="rId8"/>
    <p:sldId id="258" r:id="rId9"/>
    <p:sldId id="259" r:id="rId10"/>
    <p:sldId id="270" r:id="rId11"/>
    <p:sldId id="269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2" autoAdjust="0"/>
    <p:restoredTop sz="94688" autoAdjust="0"/>
  </p:normalViewPr>
  <p:slideViewPr>
    <p:cSldViewPr snapToGrid="0">
      <p:cViewPr varScale="1">
        <p:scale>
          <a:sx n="136" d="100"/>
          <a:sy n="136" d="100"/>
        </p:scale>
        <p:origin x="144" y="3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8" d="100"/>
          <a:sy n="118" d="100"/>
        </p:scale>
        <p:origin x="415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C07230D7-D67F-D6C3-D3DB-FA9BC687F8F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EAE4ED0-4D56-F2DB-49A2-9C0DBD10AF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FED2A8-A468-42B9-B1DB-3C6BC4980AC4}" type="datetimeFigureOut">
              <a:rPr lang="it-IT" smtClean="0"/>
              <a:t>14/04/2026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2BC9716-E0C0-6FD0-37E1-833EEAD0A3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F9FAD30-9223-2F18-47E8-24714ADEF1E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6CE5BD-2E08-41D1-9BE2-09C9577EF92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76908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EF080C-5BA8-45D8-A7BC-2FBBB570BD74}" type="datetimeFigureOut">
              <a:rPr lang="it-IT" smtClean="0"/>
              <a:t>14/04/2026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2A870B-F085-4FC4-B914-E42BFC2C5D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7219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2A870B-F085-4FC4-B914-E42BFC2C5D3A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9816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5C65ABB-AC51-E949-1093-2CFC3B1B6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BFA7F-B78E-4D95-B073-82FCEF1A5C5F}" type="datetimeFigureOut">
              <a:rPr lang="it-IT" smtClean="0"/>
              <a:t>14/04/2026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08ABCCC-A03A-BAAB-BFCE-34840650F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57D3567-01F1-C65A-081D-63835F302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FC869-AF87-482E-B909-602816D3DE89}" type="slidenum">
              <a:rPr lang="it-IT" smtClean="0"/>
              <a:t>‹N›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09FF6AE-A605-1304-B30D-08EE184A60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4462" y="265678"/>
            <a:ext cx="10230988" cy="93102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3ACB1D3-93B7-4126-0769-D351044E9947}"/>
              </a:ext>
            </a:extLst>
          </p:cNvPr>
          <p:cNvSpPr txBox="1"/>
          <p:nvPr userDrawn="1"/>
        </p:nvSpPr>
        <p:spPr>
          <a:xfrm>
            <a:off x="340397" y="265678"/>
            <a:ext cx="9945069" cy="93102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endParaRPr lang="it-IT" sz="3200" dirty="0">
              <a:solidFill>
                <a:schemeClr val="bg1"/>
              </a:solidFill>
              <a:latin typeface="Aptos Slab" panose="020B0004020202020204" pitchFamily="34" charset="0"/>
            </a:endParaRP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45945911-49AA-50D3-45D2-3E02CDF562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9725" y="265677"/>
            <a:ext cx="9999002" cy="931297"/>
          </a:xfrm>
        </p:spPr>
        <p:txBody>
          <a:bodyPr anchor="ctr" anchorCtr="0">
            <a:noAutofit/>
          </a:bodyPr>
          <a:lstStyle>
            <a:lvl1pPr>
              <a:buNone/>
              <a:defRPr sz="3200" cap="all" spc="80" baseline="0">
                <a:solidFill>
                  <a:schemeClr val="bg1"/>
                </a:solidFill>
                <a:latin typeface="Aptos Slab Black" panose="020B0004020202020204" pitchFamily="34" charset="0"/>
              </a:defRPr>
            </a:lvl1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12" name="Segnaposto testo 2">
            <a:extLst>
              <a:ext uri="{FF2B5EF4-FFF2-40B4-BE49-F238E27FC236}">
                <a16:creationId xmlns:a16="http://schemas.microsoft.com/office/drawing/2014/main" id="{D0A301CF-65D7-1E80-3480-6927378ACA3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34462" y="1371762"/>
            <a:ext cx="11298992" cy="4795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Aptos Slab" panose="020B0004020202020204" pitchFamily="34" charset="0"/>
              </a:defRPr>
            </a:lvl1pPr>
            <a:lvl2pPr>
              <a:defRPr>
                <a:latin typeface="Aptos Slab" panose="020B0004020202020204" pitchFamily="34" charset="0"/>
              </a:defRPr>
            </a:lvl2pPr>
            <a:lvl3pPr>
              <a:defRPr>
                <a:latin typeface="Aptos Slab" panose="020B0004020202020204" pitchFamily="34" charset="0"/>
              </a:defRPr>
            </a:lvl3pPr>
            <a:lvl4pPr>
              <a:defRPr>
                <a:latin typeface="Aptos Slab" panose="020B0004020202020204" pitchFamily="34" charset="0"/>
              </a:defRPr>
            </a:lvl4pPr>
            <a:lvl5pPr>
              <a:defRPr>
                <a:latin typeface="Aptos Slab" panose="020B0004020202020204" pitchFamily="34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568130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4F6492-867A-D7F8-B6FF-D4D481C29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39D28C2-84BC-30D7-50DE-8FF3126DD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E04FA2E-E39C-67FE-B028-E743B7656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39CE748-F640-F598-43CE-A06815EDB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BFA7F-B78E-4D95-B073-82FCEF1A5C5F}" type="datetimeFigureOut">
              <a:rPr lang="it-IT" smtClean="0"/>
              <a:t>14/04/2026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3A72E51-3149-04EF-2768-0014D7DFC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FCB9516-E3DE-1AF2-5481-D07B7B6A6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FC869-AF87-482E-B909-602816D3DE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138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2DCF5B-2512-CBEE-33B1-B7F3D267E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26010A5-0482-F458-3704-8F48F6F975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C686FD0-F75C-16B0-7E50-45550FE0F0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40C6532-CE54-C676-C70A-B35225C3F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BFA7F-B78E-4D95-B073-82FCEF1A5C5F}" type="datetimeFigureOut">
              <a:rPr lang="it-IT" smtClean="0"/>
              <a:t>14/04/2026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BB6B27D-746E-759B-1B7A-63A048D66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5ABA7E7-B1A1-614C-27E3-A9317F49E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FC869-AF87-482E-B909-602816D3DE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50936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A57AD7-58F8-9AB6-D5DF-E6F3C42A7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1808108-B7A2-8FF0-80DC-1AD159B82A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19E6256-73DC-2A4E-1698-45CFFE038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BFA7F-B78E-4D95-B073-82FCEF1A5C5F}" type="datetimeFigureOut">
              <a:rPr lang="it-IT" smtClean="0"/>
              <a:t>14/04/2026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2BE6B25-B6C4-17A6-B85A-9CA53F873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BB71013-A667-EA56-A1A7-1D83927C2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FC869-AF87-482E-B909-602816D3DE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3126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6484600-BBDE-7D7E-7E0D-F58F6684F2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3AEC401-60B3-7CB5-2B0D-BAB2100515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A5987C3-53AB-AB56-B9A9-91E316DEC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BFA7F-B78E-4D95-B073-82FCEF1A5C5F}" type="datetimeFigureOut">
              <a:rPr lang="it-IT" smtClean="0"/>
              <a:t>14/04/2026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F63435E-55AF-F50C-AED2-FF50ACA46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EF61EF-937A-C89C-E278-8086ABEE6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FC869-AF87-482E-B909-602816D3DE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0590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5C65ABB-AC51-E949-1093-2CFC3B1B6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BFA7F-B78E-4D95-B073-82FCEF1A5C5F}" type="datetimeFigureOut">
              <a:rPr lang="it-IT" smtClean="0"/>
              <a:t>14/04/2026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08ABCCC-A03A-BAAB-BFCE-34840650F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57D3567-01F1-C65A-081D-63835F302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FC869-AF87-482E-B909-602816D3DE89}" type="slidenum">
              <a:rPr lang="it-IT" smtClean="0"/>
              <a:t>‹N›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09FF6AE-A605-1304-B30D-08EE184A60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4462" y="265678"/>
            <a:ext cx="10230988" cy="93102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3ACB1D3-93B7-4126-0769-D351044E9947}"/>
              </a:ext>
            </a:extLst>
          </p:cNvPr>
          <p:cNvSpPr txBox="1"/>
          <p:nvPr userDrawn="1"/>
        </p:nvSpPr>
        <p:spPr>
          <a:xfrm>
            <a:off x="340397" y="265678"/>
            <a:ext cx="9945069" cy="93102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endParaRPr lang="it-IT" sz="3200" dirty="0">
              <a:solidFill>
                <a:schemeClr val="bg1"/>
              </a:solidFill>
              <a:latin typeface="Aptos Slab" panose="020B0004020202020204" pitchFamily="34" charset="0"/>
            </a:endParaRP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45945911-49AA-50D3-45D2-3E02CDF562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9725" y="265677"/>
            <a:ext cx="9999002" cy="931297"/>
          </a:xfrm>
        </p:spPr>
        <p:txBody>
          <a:bodyPr anchor="ctr" anchorCtr="0">
            <a:noAutofit/>
          </a:bodyPr>
          <a:lstStyle>
            <a:lvl1pPr>
              <a:buNone/>
              <a:defRPr sz="3200" cap="all" spc="80" baseline="0">
                <a:solidFill>
                  <a:schemeClr val="bg1"/>
                </a:solidFill>
                <a:latin typeface="Aptos Slab Black" panose="020B0004020202020204" pitchFamily="34" charset="0"/>
              </a:defRPr>
            </a:lvl1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12" name="Segnaposto testo 2">
            <a:extLst>
              <a:ext uri="{FF2B5EF4-FFF2-40B4-BE49-F238E27FC236}">
                <a16:creationId xmlns:a16="http://schemas.microsoft.com/office/drawing/2014/main" id="{D0A301CF-65D7-1E80-3480-6927378ACA3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34462" y="1371762"/>
            <a:ext cx="8095255" cy="4795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Aptos Slab" panose="020B0004020202020204" pitchFamily="34" charset="0"/>
              </a:defRPr>
            </a:lvl1pPr>
            <a:lvl2pPr>
              <a:defRPr>
                <a:latin typeface="Aptos Slab" panose="020B0004020202020204" pitchFamily="34" charset="0"/>
              </a:defRPr>
            </a:lvl2pPr>
            <a:lvl3pPr>
              <a:defRPr>
                <a:latin typeface="Aptos Slab" panose="020B0004020202020204" pitchFamily="34" charset="0"/>
              </a:defRPr>
            </a:lvl3pPr>
            <a:lvl4pPr>
              <a:defRPr>
                <a:latin typeface="Aptos Slab" panose="020B0004020202020204" pitchFamily="34" charset="0"/>
              </a:defRPr>
            </a:lvl4pPr>
            <a:lvl5pPr>
              <a:defRPr>
                <a:latin typeface="Aptos Slab" panose="020B0004020202020204" pitchFamily="34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8" name="Segnaposto risorsa multimediale 7">
            <a:extLst>
              <a:ext uri="{FF2B5EF4-FFF2-40B4-BE49-F238E27FC236}">
                <a16:creationId xmlns:a16="http://schemas.microsoft.com/office/drawing/2014/main" id="{CADD8B29-0998-8A82-DDC9-D95E174EEE9C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8423275" y="1371762"/>
            <a:ext cx="3684588" cy="4841713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8852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F5C65ABB-AC51-E949-1093-2CFC3B1B6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BFA7F-B78E-4D95-B073-82FCEF1A5C5F}" type="datetimeFigureOut">
              <a:rPr lang="it-IT" smtClean="0"/>
              <a:t>14/04/2026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08ABCCC-A03A-BAAB-BFCE-34840650F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57D3567-01F1-C65A-081D-63835F302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FC869-AF87-482E-B909-602816D3DE89}" type="slidenum">
              <a:rPr lang="it-IT" smtClean="0"/>
              <a:t>‹N›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09FF6AE-A605-1304-B30D-08EE184A60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4462" y="265678"/>
            <a:ext cx="10230988" cy="93102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3ACB1D3-93B7-4126-0769-D351044E9947}"/>
              </a:ext>
            </a:extLst>
          </p:cNvPr>
          <p:cNvSpPr txBox="1"/>
          <p:nvPr userDrawn="1"/>
        </p:nvSpPr>
        <p:spPr>
          <a:xfrm>
            <a:off x="340397" y="265678"/>
            <a:ext cx="9945069" cy="931020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endParaRPr lang="it-IT" sz="3200" dirty="0">
              <a:solidFill>
                <a:schemeClr val="bg1"/>
              </a:solidFill>
              <a:latin typeface="Aptos Slab" panose="020B0004020202020204" pitchFamily="34" charset="0"/>
            </a:endParaRPr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45945911-49AA-50D3-45D2-3E02CDF562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9725" y="265677"/>
            <a:ext cx="9999002" cy="931297"/>
          </a:xfrm>
        </p:spPr>
        <p:txBody>
          <a:bodyPr anchor="ctr" anchorCtr="0">
            <a:noAutofit/>
          </a:bodyPr>
          <a:lstStyle>
            <a:lvl1pPr>
              <a:buNone/>
              <a:defRPr sz="3200" cap="all" spc="80" baseline="0">
                <a:solidFill>
                  <a:schemeClr val="bg1"/>
                </a:solidFill>
                <a:latin typeface="Aptos Slab Black" panose="020B0004020202020204" pitchFamily="34" charset="0"/>
              </a:defRPr>
            </a:lvl1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12" name="Segnaposto testo 2">
            <a:extLst>
              <a:ext uri="{FF2B5EF4-FFF2-40B4-BE49-F238E27FC236}">
                <a16:creationId xmlns:a16="http://schemas.microsoft.com/office/drawing/2014/main" id="{D0A301CF-65D7-1E80-3480-6927378ACA3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34462" y="1371762"/>
            <a:ext cx="8095255" cy="4795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Aptos Slab" panose="020B0004020202020204" pitchFamily="34" charset="0"/>
              </a:defRPr>
            </a:lvl1pPr>
            <a:lvl2pPr>
              <a:defRPr>
                <a:latin typeface="Aptos Slab" panose="020B0004020202020204" pitchFamily="34" charset="0"/>
              </a:defRPr>
            </a:lvl2pPr>
            <a:lvl3pPr>
              <a:defRPr>
                <a:latin typeface="Aptos Slab" panose="020B0004020202020204" pitchFamily="34" charset="0"/>
              </a:defRPr>
            </a:lvl3pPr>
            <a:lvl4pPr>
              <a:defRPr>
                <a:latin typeface="Aptos Slab" panose="020B0004020202020204" pitchFamily="34" charset="0"/>
              </a:defRPr>
            </a:lvl4pPr>
            <a:lvl5pPr>
              <a:defRPr>
                <a:latin typeface="Aptos Slab" panose="020B0004020202020204" pitchFamily="34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9" name="Segnaposto immagine 8">
            <a:extLst>
              <a:ext uri="{FF2B5EF4-FFF2-40B4-BE49-F238E27FC236}">
                <a16:creationId xmlns:a16="http://schemas.microsoft.com/office/drawing/2014/main" id="{15B47F91-F52B-1F32-B784-C273C2FDB3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29625" y="1371600"/>
            <a:ext cx="3663950" cy="4795838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7089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E634C7-76AE-1EED-C7EC-846012944B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7564E03-0E83-3FC0-8720-3D0E82833D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34B199E-7B04-4724-F783-A9E0B0417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BFA7F-B78E-4D95-B073-82FCEF1A5C5F}" type="datetimeFigureOut">
              <a:rPr lang="it-IT" smtClean="0"/>
              <a:t>14/04/2026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A998132-D956-B03E-FA5A-37DAB8423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51A9F56-443A-55D5-5B64-BA6BCA39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FC869-AF87-482E-B909-602816D3DE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6438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BCABB3-2BD3-58AD-32EC-FD02A4275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8382805-06AE-19D2-1FC9-2AB25ED86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6714988-0542-7494-18FF-AE7EE7316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BFA7F-B78E-4D95-B073-82FCEF1A5C5F}" type="datetimeFigureOut">
              <a:rPr lang="it-IT" smtClean="0"/>
              <a:t>14/04/2026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4F124F5-BA52-401E-A18A-025BDB114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95055EA-9E35-3606-666D-C4C48109B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FC869-AF87-482E-B909-602816D3DE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3844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2B517C-2781-581B-587F-17704719B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E10C9F0-0292-2E1D-C8DD-F8E3F3A3E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783BE18-2839-3760-83B2-C0665CA35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BFA7F-B78E-4D95-B073-82FCEF1A5C5F}" type="datetimeFigureOut">
              <a:rPr lang="it-IT" smtClean="0"/>
              <a:t>14/04/2026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3FE45BA-864A-9780-2DE4-9D28DCC6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8131F84-B292-8013-B65B-3EBF7EF7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FC869-AF87-482E-B909-602816D3DE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4080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53B9DA-8E79-B288-98BE-BDE49581E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994729C-EFF9-C202-4574-48B45A946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84B7A7F-77EB-65C6-800A-5747D32F35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0F34E25-01D4-ACB5-6B5B-5460CB2A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BFA7F-B78E-4D95-B073-82FCEF1A5C5F}" type="datetimeFigureOut">
              <a:rPr lang="it-IT" smtClean="0"/>
              <a:t>14/04/2026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82A749C-35B9-0A55-0C47-87235FA1B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157B5E9-C0FA-A90F-1561-0E8DBCED0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FC869-AF87-482E-B909-602816D3DE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1302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09EDEE-2416-8F66-FDB4-DABCCAAB1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116DC71-EF30-0384-743A-76F6504D41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8CE09E5-5885-59CF-C5CC-3AE014CFED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503080B-AA82-C15C-0931-10AC635BFB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E75C593-0503-65E9-EACF-1DDDB79220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08626DC-B27F-810D-D0C1-71D734A8A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BFA7F-B78E-4D95-B073-82FCEF1A5C5F}" type="datetimeFigureOut">
              <a:rPr lang="it-IT" smtClean="0"/>
              <a:t>14/04/2026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473AAE1-7125-8531-89CB-4D4CE7F45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F585FA1-A38D-7A05-5822-01809DA7C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FC869-AF87-482E-B909-602816D3DE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172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6757BB-B1E0-A886-9BC8-A331C60DA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DBF2E9E-3790-4E00-F060-89700868C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BFA7F-B78E-4D95-B073-82FCEF1A5C5F}" type="datetimeFigureOut">
              <a:rPr lang="it-IT" smtClean="0"/>
              <a:t>14/04/2026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0496C62-2056-3767-DE42-3E2236DC4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0F1FCC6-0300-5392-87F7-AC06ADF55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1FC869-AF87-482E-B909-602816D3DE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0433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25616E05-1523-D8A7-0E79-040AE3CBC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5A3C581-391A-AFBC-C7DB-1C5D41D27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627A54E-0040-FC37-7F8E-4D1DA3FCAA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CBFA7F-B78E-4D95-B073-82FCEF1A5C5F}" type="datetimeFigureOut">
              <a:rPr lang="it-IT" smtClean="0"/>
              <a:t>14/04/2026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3D82D9C-632F-4FC0-CA5E-F467F00EF1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7E6410C-9928-857A-A527-29D2A415B8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1FC869-AF87-482E-B909-602816D3DE8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4500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60" r:id="rId2"/>
    <p:sldLayoutId id="2147483661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ode.visualstudio.com/download" TargetMode="External"/><Relationship Id="rId3" Type="http://schemas.openxmlformats.org/officeDocument/2006/relationships/hyperlink" Target="https://git-scm.com/install/" TargetMode="External"/><Relationship Id="rId7" Type="http://schemas.openxmlformats.org/officeDocument/2006/relationships/hyperlink" Target="https://developer.android.com/studio?hl=it" TargetMode="External"/><Relationship Id="rId2" Type="http://schemas.openxmlformats.org/officeDocument/2006/relationships/hyperlink" Target="https://www.google.com/chrome/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slide" Target="slide4.xml"/><Relationship Id="rId4" Type="http://schemas.openxmlformats.org/officeDocument/2006/relationships/slide" Target="slide2.xml"/><Relationship Id="rId9" Type="http://schemas.openxmlformats.org/officeDocument/2006/relationships/slide" Target="slide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docs.flutter.dev/install/manual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docs.flutter.dev/install/manual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docs.flutter.dev/install/manual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15A4C23B-21EF-710C-DADA-72B0C69D51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 dirty="0"/>
              <a:t>Componenti necessarie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60920B0-BDDC-DA65-39AD-E24E94916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462" y="1371762"/>
            <a:ext cx="11010712" cy="4795432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it-IT" dirty="0">
                <a:hlinkClick r:id="rId2"/>
              </a:rPr>
              <a:t>Google Chrome</a:t>
            </a:r>
            <a:endParaRPr lang="it-IT" dirty="0"/>
          </a:p>
          <a:p>
            <a:pPr marL="514350" indent="-514350">
              <a:buFont typeface="+mj-lt"/>
              <a:buAutoNum type="arabicPeriod"/>
            </a:pPr>
            <a:r>
              <a:rPr lang="it-IT" dirty="0">
                <a:hlinkClick r:id="rId3"/>
              </a:rPr>
              <a:t>Git</a:t>
            </a:r>
            <a:endParaRPr lang="it-IT" dirty="0"/>
          </a:p>
          <a:p>
            <a:pPr lvl="1"/>
            <a:r>
              <a:rPr lang="it-IT" dirty="0"/>
              <a:t>Per MacOS e Linux viene installato contestualmente all'installazione della Flutter SDK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/>
              <a:t>Flutter SDK (tutorial per </a:t>
            </a:r>
            <a:r>
              <a:rPr lang="it-IT" dirty="0">
                <a:hlinkClick r:id="rId4" action="ppaction://hlinksldjump"/>
              </a:rPr>
              <a:t>Windows</a:t>
            </a:r>
            <a:r>
              <a:rPr lang="it-IT" dirty="0"/>
              <a:t>, </a:t>
            </a:r>
            <a:r>
              <a:rPr lang="it-IT" dirty="0">
                <a:hlinkClick r:id="rId5" action="ppaction://hlinksldjump"/>
              </a:rPr>
              <a:t>MacOS</a:t>
            </a:r>
            <a:r>
              <a:rPr lang="it-IT" dirty="0"/>
              <a:t>, </a:t>
            </a:r>
            <a:r>
              <a:rPr lang="it-IT" dirty="0">
                <a:hlinkClick r:id="rId6" action="ppaction://hlinksldjump"/>
              </a:rPr>
              <a:t>Linux</a:t>
            </a:r>
            <a:r>
              <a:rPr lang="it-IT" dirty="0"/>
              <a:t>)*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/>
              <a:t>Android SDK (per testare App su emulatore oppure su </a:t>
            </a:r>
            <a:r>
              <a:rPr lang="it-IT"/>
              <a:t>telefono Android)</a:t>
            </a:r>
            <a:endParaRPr lang="it-IT" dirty="0"/>
          </a:p>
          <a:p>
            <a:pPr marL="514350" indent="-514350">
              <a:buFont typeface="+mj-lt"/>
              <a:buAutoNum type="arabicPeriod"/>
            </a:pPr>
            <a:r>
              <a:rPr lang="it-IT" dirty="0"/>
              <a:t>Un IDE tra </a:t>
            </a:r>
            <a:r>
              <a:rPr lang="it-IT" dirty="0">
                <a:hlinkClick r:id="rId7"/>
              </a:rPr>
              <a:t>Android Studio </a:t>
            </a:r>
            <a:r>
              <a:rPr lang="it-IT" dirty="0"/>
              <a:t>o </a:t>
            </a:r>
            <a:r>
              <a:rPr lang="it-IT" dirty="0">
                <a:hlinkClick r:id="rId8"/>
              </a:rPr>
              <a:t>Visual Studio Code</a:t>
            </a:r>
            <a:endParaRPr lang="it-IT" dirty="0"/>
          </a:p>
          <a:p>
            <a:pPr marL="514350" indent="-514350">
              <a:buFont typeface="+mj-lt"/>
              <a:buAutoNum type="arabicPeriod"/>
            </a:pPr>
            <a:endParaRPr lang="it-IT" dirty="0"/>
          </a:p>
          <a:p>
            <a:pPr>
              <a:buFont typeface="Aptos Slab" panose="020B0004020202020204" pitchFamily="34" charset="0"/>
              <a:buChar char="*"/>
            </a:pPr>
            <a:r>
              <a:rPr lang="it-IT" dirty="0"/>
              <a:t>Oppure, per chi vuole utilizzare </a:t>
            </a:r>
            <a:r>
              <a:rPr lang="it-IT" dirty="0">
                <a:hlinkClick r:id="rId9" action="ppaction://hlinksldjump"/>
              </a:rPr>
              <a:t>Visual Studio Code</a:t>
            </a:r>
            <a:r>
              <a:rPr lang="it-IT" dirty="0"/>
              <a:t>, può essere installata contestualmente all'installazione dell'estensione di Flutter</a:t>
            </a:r>
          </a:p>
        </p:txBody>
      </p:sp>
    </p:spTree>
    <p:extLst>
      <p:ext uri="{BB962C8B-B14F-4D97-AF65-F5344CB8AC3E}">
        <p14:creationId xmlns:p14="http://schemas.microsoft.com/office/powerpoint/2010/main" val="145426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D0A21-3864-1430-DDF5-39BFC1995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E6800391-18CE-6C03-5081-6B6D8594CD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/>
            <a:r>
              <a:rPr lang="it-IT" dirty="0"/>
              <a:t>New flutter project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36D28EB-505B-BD79-F410-1D1725D19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462" y="1371762"/>
            <a:ext cx="7625487" cy="479543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it-IT" dirty="0"/>
              <a:t>Per creare la prima applicazione Flutter clicca su </a:t>
            </a:r>
            <a:r>
              <a:rPr lang="it-IT" sz="2400" dirty="0">
                <a:solidFill>
                  <a:schemeClr val="accent6"/>
                </a:solidFill>
              </a:rPr>
              <a:t>New Flutter Project</a:t>
            </a:r>
            <a:endParaRPr lang="it-IT" dirty="0">
              <a:solidFill>
                <a:schemeClr val="accent6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it-IT" dirty="0"/>
              <a:t>Indicare dove si trova la Flutter SDK 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/>
              <a:t>Definire nome del progetto, info di base e premere </a:t>
            </a:r>
            <a:r>
              <a:rPr lang="it-IT" sz="2400" dirty="0">
                <a:solidFill>
                  <a:schemeClr val="accent6"/>
                </a:solidFill>
              </a:rPr>
              <a:t>Create</a:t>
            </a:r>
            <a:endParaRPr lang="it-IT" dirty="0">
              <a:solidFill>
                <a:schemeClr val="accent6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21CF614-B91D-0398-1977-26E292FA48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1854"/>
          <a:stretch>
            <a:fillRect/>
          </a:stretch>
        </p:blipFill>
        <p:spPr>
          <a:xfrm>
            <a:off x="8050115" y="1371762"/>
            <a:ext cx="4111419" cy="1330390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2EB2A786-A8F7-45B3-4636-9B19689E2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0115" y="2913949"/>
            <a:ext cx="3845530" cy="35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26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F345C-1C23-34CD-395D-1AF6A4832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CB1DB39A-E8C8-328E-57EC-2B13257003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/>
            <a:r>
              <a:rPr lang="it-IT" dirty="0"/>
              <a:t>Check </a:t>
            </a:r>
            <a:r>
              <a:rPr lang="it-IT" dirty="0" err="1"/>
              <a:t>android</a:t>
            </a:r>
            <a:r>
              <a:rPr lang="it-IT" dirty="0"/>
              <a:t> </a:t>
            </a:r>
            <a:r>
              <a:rPr lang="it-IT" dirty="0" err="1"/>
              <a:t>sdk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ACFFE78-C033-05ED-527D-D73FED557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462" y="1371761"/>
            <a:ext cx="7010399" cy="531438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it-IT" dirty="0">
                <a:latin typeface="+mn-lt"/>
              </a:rPr>
              <a:t>Aprire </a:t>
            </a:r>
            <a:r>
              <a:rPr lang="it-IT" sz="2400" dirty="0">
                <a:latin typeface="+mn-lt"/>
              </a:rPr>
              <a:t>Tools &gt; SDK Manager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>
                <a:latin typeface="+mn-lt"/>
              </a:rPr>
              <a:t>Controllare su </a:t>
            </a:r>
            <a:r>
              <a:rPr lang="it-IT" sz="2400" dirty="0">
                <a:solidFill>
                  <a:schemeClr val="accent6"/>
                </a:solidFill>
                <a:latin typeface="+mn-lt"/>
              </a:rPr>
              <a:t>SDK </a:t>
            </a:r>
            <a:r>
              <a:rPr lang="it-IT" sz="2400" dirty="0" err="1">
                <a:solidFill>
                  <a:schemeClr val="accent6"/>
                </a:solidFill>
                <a:latin typeface="+mn-lt"/>
              </a:rPr>
              <a:t>Platforms</a:t>
            </a:r>
            <a:r>
              <a:rPr lang="it-IT" sz="2400" dirty="0">
                <a:latin typeface="+mn-lt"/>
              </a:rPr>
              <a:t> </a:t>
            </a:r>
            <a:r>
              <a:rPr lang="it-IT" dirty="0">
                <a:latin typeface="+mn-lt"/>
              </a:rPr>
              <a:t>che sia installata una piattaforma Android recente (e.g. Android 16.0)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>
                <a:latin typeface="+mn-lt"/>
              </a:rPr>
              <a:t>Controllare su </a:t>
            </a:r>
            <a:r>
              <a:rPr lang="it-IT" sz="2400" dirty="0">
                <a:solidFill>
                  <a:schemeClr val="accent6"/>
                </a:solidFill>
                <a:latin typeface="+mn-lt"/>
              </a:rPr>
              <a:t>SDK</a:t>
            </a:r>
            <a:r>
              <a:rPr lang="it-IT" dirty="0">
                <a:latin typeface="+mn-lt"/>
              </a:rPr>
              <a:t> </a:t>
            </a:r>
            <a:r>
              <a:rPr lang="it-IT" sz="2400" dirty="0">
                <a:solidFill>
                  <a:schemeClr val="accent6"/>
                </a:solidFill>
                <a:latin typeface="+mn-lt"/>
              </a:rPr>
              <a:t>Tools</a:t>
            </a:r>
            <a:r>
              <a:rPr lang="it-IT" dirty="0">
                <a:latin typeface="+mn-lt"/>
              </a:rPr>
              <a:t> che siano installati i seguenti strumenti</a:t>
            </a:r>
          </a:p>
          <a:p>
            <a:pPr marL="971550" lvl="1" indent="-514350">
              <a:buFont typeface="+mj-lt"/>
              <a:buAutoNum type="arabicPeriod"/>
            </a:pPr>
            <a:r>
              <a:rPr lang="it-IT" dirty="0">
                <a:latin typeface="+mn-lt"/>
              </a:rPr>
              <a:t>Android SDK Build-Tools</a:t>
            </a:r>
          </a:p>
          <a:p>
            <a:pPr marL="971550" lvl="1" indent="-514350">
              <a:buFont typeface="+mj-lt"/>
              <a:buAutoNum type="arabicPeriod"/>
            </a:pPr>
            <a:r>
              <a:rPr lang="it-IT" dirty="0">
                <a:latin typeface="+mn-lt"/>
              </a:rPr>
              <a:t>NDK</a:t>
            </a:r>
          </a:p>
          <a:p>
            <a:pPr marL="971550" lvl="1" indent="-514350">
              <a:buFont typeface="+mj-lt"/>
              <a:buAutoNum type="arabicPeriod"/>
            </a:pPr>
            <a:r>
              <a:rPr lang="it-IT" dirty="0">
                <a:latin typeface="+mn-lt"/>
              </a:rPr>
              <a:t>Android SDK </a:t>
            </a:r>
            <a:r>
              <a:rPr lang="it-IT" dirty="0" err="1">
                <a:latin typeface="+mn-lt"/>
              </a:rPr>
              <a:t>Command</a:t>
            </a:r>
            <a:r>
              <a:rPr lang="it-IT" dirty="0">
                <a:latin typeface="+mn-lt"/>
              </a:rPr>
              <a:t>-line Tools</a:t>
            </a:r>
          </a:p>
          <a:p>
            <a:pPr marL="971550" lvl="1" indent="-514350">
              <a:buFont typeface="+mj-lt"/>
              <a:buAutoNum type="arabicPeriod"/>
            </a:pPr>
            <a:r>
              <a:rPr lang="it-IT" dirty="0" err="1">
                <a:latin typeface="+mn-lt"/>
              </a:rPr>
              <a:t>CMake</a:t>
            </a:r>
            <a:endParaRPr lang="it-IT" dirty="0">
              <a:latin typeface="+mn-lt"/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it-IT" dirty="0">
                <a:latin typeface="+mn-lt"/>
              </a:rPr>
              <a:t>Android Emulator</a:t>
            </a:r>
          </a:p>
          <a:p>
            <a:pPr marL="971550" lvl="1" indent="-514350">
              <a:buFont typeface="+mj-lt"/>
              <a:buAutoNum type="arabicPeriod"/>
            </a:pPr>
            <a:r>
              <a:rPr lang="it-IT" dirty="0">
                <a:latin typeface="+mn-lt"/>
              </a:rPr>
              <a:t>Android Emulator </a:t>
            </a:r>
            <a:r>
              <a:rPr lang="it-IT" dirty="0" err="1">
                <a:latin typeface="+mn-lt"/>
              </a:rPr>
              <a:t>hypervisor</a:t>
            </a:r>
            <a:r>
              <a:rPr lang="it-IT" dirty="0">
                <a:latin typeface="+mn-lt"/>
              </a:rPr>
              <a:t> driver (installer)</a:t>
            </a:r>
          </a:p>
          <a:p>
            <a:pPr marL="971550" lvl="1" indent="-514350">
              <a:buFont typeface="+mj-lt"/>
              <a:buAutoNum type="arabicPeriod"/>
            </a:pPr>
            <a:r>
              <a:rPr lang="it-IT" dirty="0">
                <a:latin typeface="+mn-lt"/>
              </a:rPr>
              <a:t>Android SDK Platform-Tools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9EC4481-3500-24EB-4C3E-6D3DA5C9E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454" y="1274532"/>
            <a:ext cx="1677218" cy="107821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D31F6F4-56E4-6BD1-5FAA-C9CC1DA0B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245" y="2365470"/>
            <a:ext cx="3323918" cy="187807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D759C2B-6D21-0121-A9F2-F4B735535A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009" y="4256272"/>
            <a:ext cx="4288390" cy="2581706"/>
          </a:xfrm>
          <a:prstGeom prst="rect">
            <a:avLst/>
          </a:prstGeom>
        </p:spPr>
      </p:pic>
      <p:sp>
        <p:nvSpPr>
          <p:cNvPr id="11" name="Ovale 10">
            <a:extLst>
              <a:ext uri="{FF2B5EF4-FFF2-40B4-BE49-F238E27FC236}">
                <a16:creationId xmlns:a16="http://schemas.microsoft.com/office/drawing/2014/main" id="{55DED02D-590C-B55F-F47D-C7ED0ECE0ABB}"/>
              </a:ext>
            </a:extLst>
          </p:cNvPr>
          <p:cNvSpPr/>
          <p:nvPr/>
        </p:nvSpPr>
        <p:spPr>
          <a:xfrm>
            <a:off x="8787280" y="1700151"/>
            <a:ext cx="259404" cy="22697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1</a:t>
            </a:r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87953590-6424-795D-F280-DF606861B141}"/>
              </a:ext>
            </a:extLst>
          </p:cNvPr>
          <p:cNvSpPr/>
          <p:nvPr/>
        </p:nvSpPr>
        <p:spPr>
          <a:xfrm>
            <a:off x="7984029" y="3315514"/>
            <a:ext cx="259404" cy="22697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2</a:t>
            </a:r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B78709B9-E850-1BBF-C249-5896E175542A}"/>
              </a:ext>
            </a:extLst>
          </p:cNvPr>
          <p:cNvSpPr/>
          <p:nvPr/>
        </p:nvSpPr>
        <p:spPr>
          <a:xfrm>
            <a:off x="7484743" y="5433639"/>
            <a:ext cx="259404" cy="22697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15899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D4237BA0-F232-8FBA-5C7E-ECC4797636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 dirty="0"/>
              <a:t>Installare flutter </a:t>
            </a:r>
            <a:r>
              <a:rPr lang="it-IT" dirty="0" err="1"/>
              <a:t>sdk</a:t>
            </a:r>
            <a:r>
              <a:rPr lang="it-IT" dirty="0"/>
              <a:t> su windows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01A4693-82F9-C102-C44D-31B25B525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462" y="1371761"/>
            <a:ext cx="11711104" cy="531438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it-IT" dirty="0"/>
              <a:t>Aprire la pagina per il download della </a:t>
            </a:r>
            <a:r>
              <a:rPr lang="it-IT" dirty="0">
                <a:hlinkClick r:id="rId2"/>
              </a:rPr>
              <a:t>Flutter SDK </a:t>
            </a:r>
            <a:endParaRPr lang="it-IT" dirty="0"/>
          </a:p>
          <a:p>
            <a:pPr marL="514350" indent="-514350">
              <a:buFont typeface="+mj-lt"/>
              <a:buAutoNum type="arabicPeriod"/>
            </a:pPr>
            <a:r>
              <a:rPr lang="it-IT" dirty="0"/>
              <a:t>Scegliere Windows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/>
              <a:t>Scaricare il bundle della SDK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/>
              <a:t>Creare una cartella ed estrarre la SDK al suo interno </a:t>
            </a:r>
          </a:p>
          <a:p>
            <a:pPr lvl="1"/>
            <a:r>
              <a:rPr lang="it-IT" dirty="0"/>
              <a:t>Percorso consigliato </a:t>
            </a:r>
            <a:r>
              <a:rPr lang="it-IT" sz="2000" dirty="0">
                <a:solidFill>
                  <a:schemeClr val="accent2"/>
                </a:solidFill>
                <a:latin typeface="+mn-lt"/>
              </a:rPr>
              <a:t>C:\Users\&lt;nome_utente&gt;\develop\</a:t>
            </a:r>
          </a:p>
          <a:p>
            <a:pPr marL="457200" lvl="1" indent="0">
              <a:buNone/>
            </a:pPr>
            <a:endParaRPr lang="it-IT" dirty="0">
              <a:latin typeface="Consolas" panose="020B0609020204030204" pitchFamily="49" charset="0"/>
            </a:endParaRPr>
          </a:p>
          <a:p>
            <a:pPr lvl="1"/>
            <a:endParaRPr lang="it-IT" dirty="0"/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78197F7-30FD-0CB2-BE1E-0E5C07D14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897" y="235048"/>
            <a:ext cx="992553" cy="99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957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77257-1F36-93D9-E5FD-E98D7E2EE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EF642132-71FE-1C1D-EADF-5422F2FEF0F7}"/>
              </a:ext>
            </a:extLst>
          </p:cNvPr>
          <p:cNvSpPr/>
          <p:nvPr/>
        </p:nvSpPr>
        <p:spPr>
          <a:xfrm>
            <a:off x="7101192" y="1287766"/>
            <a:ext cx="4806032" cy="4986220"/>
          </a:xfrm>
          <a:prstGeom prst="roundRect">
            <a:avLst>
              <a:gd name="adj" fmla="val 721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ACA94188-A09A-57D0-1F16-9D6969133A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/>
            <a:r>
              <a:rPr lang="it-IT" dirty="0"/>
              <a:t>Aggiungere percorso </a:t>
            </a:r>
            <a:r>
              <a:rPr lang="it-IT" dirty="0" err="1"/>
              <a:t>sdk</a:t>
            </a:r>
            <a:r>
              <a:rPr lang="it-IT" dirty="0"/>
              <a:t> a variabili d'ambiente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5968D60-F3D4-97FD-C4A9-D70BF8AF6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462" y="1371761"/>
            <a:ext cx="6568415" cy="5314383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it-IT" dirty="0">
                <a:latin typeface="+mn-lt"/>
              </a:rPr>
              <a:t>Cliccare sulla casella di ricerca della barra delle applicazioni e scrivere "</a:t>
            </a:r>
            <a:r>
              <a:rPr lang="it-IT" sz="2600" i="1" dirty="0">
                <a:solidFill>
                  <a:schemeClr val="accent2"/>
                </a:solidFill>
                <a:latin typeface="+mn-lt"/>
              </a:rPr>
              <a:t>modifica variabili di ambiente</a:t>
            </a:r>
            <a:r>
              <a:rPr lang="it-IT" dirty="0">
                <a:latin typeface="+mn-lt"/>
              </a:rPr>
              <a:t>" e aprire il primo risultato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>
                <a:latin typeface="+mn-lt"/>
              </a:rPr>
              <a:t>Cliccare su </a:t>
            </a:r>
            <a:r>
              <a:rPr lang="it-IT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Variabili d'ambiente</a:t>
            </a:r>
            <a:endParaRPr lang="it-IT" dirty="0">
              <a:solidFill>
                <a:schemeClr val="accent1">
                  <a:lumMod val="40000"/>
                  <a:lumOff val="60000"/>
                </a:schemeClr>
              </a:solidFill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r>
              <a:rPr lang="it-IT" dirty="0">
                <a:latin typeface="+mn-lt"/>
              </a:rPr>
              <a:t>Se su </a:t>
            </a:r>
            <a:r>
              <a:rPr lang="it-IT" sz="2400" dirty="0">
                <a:solidFill>
                  <a:schemeClr val="accent6"/>
                </a:solidFill>
                <a:latin typeface="+mn-lt"/>
              </a:rPr>
              <a:t>Variabili dell'utente per &lt;</a:t>
            </a:r>
            <a:r>
              <a:rPr lang="it-IT" sz="2400" dirty="0" err="1">
                <a:solidFill>
                  <a:schemeClr val="accent6"/>
                </a:solidFill>
                <a:latin typeface="+mn-lt"/>
              </a:rPr>
              <a:t>nome_utente</a:t>
            </a:r>
            <a:r>
              <a:rPr lang="it-IT" sz="2400" dirty="0">
                <a:solidFill>
                  <a:schemeClr val="accent6"/>
                </a:solidFill>
                <a:latin typeface="+mn-lt"/>
              </a:rPr>
              <a:t>&gt;</a:t>
            </a:r>
            <a:r>
              <a:rPr lang="it-IT" i="1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it-IT" dirty="0">
                <a:latin typeface="+mn-lt"/>
              </a:rPr>
              <a:t>esiste già la variabile </a:t>
            </a:r>
            <a:r>
              <a:rPr lang="it-IT" sz="2600" dirty="0" err="1">
                <a:solidFill>
                  <a:schemeClr val="accent6"/>
                </a:solidFill>
                <a:latin typeface="+mn-lt"/>
              </a:rPr>
              <a:t>Path</a:t>
            </a:r>
            <a:r>
              <a:rPr lang="it-IT" dirty="0">
                <a:latin typeface="+mn-lt"/>
              </a:rPr>
              <a:t>:</a:t>
            </a:r>
          </a:p>
          <a:p>
            <a:pPr marL="914400" lvl="1" indent="-457200">
              <a:buFont typeface="+mj-lt"/>
              <a:buAutoNum type="arabicPeriod"/>
            </a:pPr>
            <a:r>
              <a:rPr lang="it-IT" dirty="0">
                <a:latin typeface="+mn-lt"/>
              </a:rPr>
              <a:t>Fare doppio click su questo premere su </a:t>
            </a:r>
            <a:r>
              <a:rPr lang="it-IT" sz="22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Nuovo</a:t>
            </a:r>
            <a:r>
              <a:rPr lang="it-IT" dirty="0">
                <a:latin typeface="+mn-lt"/>
              </a:rPr>
              <a:t> per aggiungere una nuova riga</a:t>
            </a:r>
          </a:p>
          <a:p>
            <a:pPr marL="914400" lvl="1" indent="-457200">
              <a:buFont typeface="+mj-lt"/>
              <a:buAutoNum type="arabicPeriod"/>
            </a:pPr>
            <a:r>
              <a:rPr lang="it-IT" dirty="0">
                <a:latin typeface="+mn-lt"/>
              </a:rPr>
              <a:t>Scrivere il percorso della cartella bin dell'SDK </a:t>
            </a:r>
            <a:br>
              <a:rPr lang="it-IT" dirty="0">
                <a:latin typeface="+mn-lt"/>
              </a:rPr>
            </a:br>
            <a:r>
              <a:rPr lang="it-IT" dirty="0">
                <a:latin typeface="+mn-lt"/>
              </a:rPr>
              <a:t>(ad esempio </a:t>
            </a:r>
            <a:r>
              <a:rPr lang="it-IT" dirty="0">
                <a:solidFill>
                  <a:schemeClr val="accent2"/>
                </a:solidFill>
                <a:latin typeface="+mn-lt"/>
              </a:rPr>
              <a:t>C:\Users\&lt;nome_utente&gt;\develop\flutter\bin</a:t>
            </a:r>
            <a:r>
              <a:rPr lang="it-IT" dirty="0">
                <a:latin typeface="+mn-lt"/>
              </a:rPr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>
                <a:latin typeface="+mn-lt"/>
              </a:rPr>
              <a:t>Se non esiste:</a:t>
            </a:r>
          </a:p>
          <a:p>
            <a:pPr marL="914400" lvl="1" indent="-457200">
              <a:buFont typeface="+mj-lt"/>
              <a:buAutoNum type="arabicPeriod"/>
            </a:pPr>
            <a:r>
              <a:rPr lang="it-IT" dirty="0">
                <a:latin typeface="+mn-lt"/>
              </a:rPr>
              <a:t>Cliccare su </a:t>
            </a:r>
            <a:r>
              <a:rPr lang="it-IT" sz="22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Nuova…</a:t>
            </a:r>
          </a:p>
          <a:p>
            <a:pPr marL="914400" lvl="1" indent="-457200">
              <a:buFont typeface="+mj-lt"/>
              <a:buAutoNum type="arabicPeriod"/>
            </a:pPr>
            <a:r>
              <a:rPr lang="it-IT" dirty="0">
                <a:latin typeface="+mn-lt"/>
              </a:rPr>
              <a:t>Inserire "</a:t>
            </a:r>
            <a:r>
              <a:rPr lang="it-IT" sz="2200" dirty="0" err="1">
                <a:solidFill>
                  <a:schemeClr val="accent2"/>
                </a:solidFill>
                <a:latin typeface="+mn-lt"/>
              </a:rPr>
              <a:t>Path</a:t>
            </a:r>
            <a:r>
              <a:rPr lang="it-IT" dirty="0">
                <a:latin typeface="+mn-lt"/>
              </a:rPr>
              <a:t>" su </a:t>
            </a:r>
            <a:r>
              <a:rPr lang="it-IT" sz="2200" dirty="0">
                <a:solidFill>
                  <a:schemeClr val="accent6"/>
                </a:solidFill>
                <a:latin typeface="+mn-lt"/>
              </a:rPr>
              <a:t>Nome</a:t>
            </a:r>
            <a:r>
              <a:rPr lang="it-IT" dirty="0">
                <a:latin typeface="+mn-lt"/>
              </a:rPr>
              <a:t> e il percorso alla cartella bin dell'SDK su </a:t>
            </a:r>
            <a:r>
              <a:rPr lang="it-IT" sz="2200" dirty="0">
                <a:solidFill>
                  <a:schemeClr val="accent6"/>
                </a:solidFill>
                <a:latin typeface="+mn-lt"/>
              </a:rPr>
              <a:t>Valore</a:t>
            </a:r>
            <a:endParaRPr lang="it-IT" dirty="0"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endParaRPr lang="it-IT" dirty="0">
              <a:latin typeface="+mn-lt"/>
            </a:endParaRPr>
          </a:p>
          <a:p>
            <a:pPr marL="0" indent="0">
              <a:buNone/>
            </a:pPr>
            <a:endParaRPr lang="it-IT" dirty="0">
              <a:latin typeface="+mn-lt"/>
            </a:endParaRP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C9358C8D-56B6-A1F7-94C8-A21C83F6A359}"/>
              </a:ext>
            </a:extLst>
          </p:cNvPr>
          <p:cNvGrpSpPr/>
          <p:nvPr/>
        </p:nvGrpSpPr>
        <p:grpSpPr>
          <a:xfrm>
            <a:off x="7284324" y="1458528"/>
            <a:ext cx="2245040" cy="2194736"/>
            <a:chOff x="7284324" y="1598733"/>
            <a:chExt cx="2245040" cy="2194736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D8DE7455-2F2D-475F-1BCE-10E8A4939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3"/>
            <a:stretch>
              <a:fillRect/>
            </a:stretch>
          </p:blipFill>
          <p:spPr>
            <a:xfrm>
              <a:off x="7284324" y="1598733"/>
              <a:ext cx="2245040" cy="2194736"/>
            </a:xfrm>
            <a:prstGeom prst="rect">
              <a:avLst/>
            </a:prstGeom>
          </p:spPr>
        </p:pic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5BBB3EEB-89B1-BD74-7AB9-B8723F4B5456}"/>
                </a:ext>
              </a:extLst>
            </p:cNvPr>
            <p:cNvSpPr/>
            <p:nvPr/>
          </p:nvSpPr>
          <p:spPr>
            <a:xfrm>
              <a:off x="7284324" y="1598733"/>
              <a:ext cx="259404" cy="22697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1</a:t>
              </a:r>
            </a:p>
          </p:txBody>
        </p:sp>
      </p:grp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9CB0F702-AD6B-8D4C-C748-9FAE17DE953D}"/>
              </a:ext>
            </a:extLst>
          </p:cNvPr>
          <p:cNvGrpSpPr/>
          <p:nvPr/>
        </p:nvGrpSpPr>
        <p:grpSpPr>
          <a:xfrm>
            <a:off x="9712497" y="1458527"/>
            <a:ext cx="2017350" cy="2194737"/>
            <a:chOff x="9776719" y="1598733"/>
            <a:chExt cx="2017350" cy="2194737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4337F811-AE5C-C382-B47C-8D8E14218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6719" y="1598733"/>
              <a:ext cx="2017350" cy="2194737"/>
            </a:xfrm>
            <a:prstGeom prst="rect">
              <a:avLst/>
            </a:prstGeom>
          </p:spPr>
        </p:pic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8717424D-87AA-ADC6-2968-0F4D5B7857E4}"/>
                </a:ext>
              </a:extLst>
            </p:cNvPr>
            <p:cNvSpPr/>
            <p:nvPr/>
          </p:nvSpPr>
          <p:spPr>
            <a:xfrm>
              <a:off x="9776719" y="1598733"/>
              <a:ext cx="259404" cy="22697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2</a:t>
              </a:r>
            </a:p>
          </p:txBody>
        </p:sp>
      </p:grp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6BC429C9-6347-E786-0EED-050B8AC30519}"/>
              </a:ext>
            </a:extLst>
          </p:cNvPr>
          <p:cNvGrpSpPr/>
          <p:nvPr/>
        </p:nvGrpSpPr>
        <p:grpSpPr>
          <a:xfrm>
            <a:off x="7284324" y="3824026"/>
            <a:ext cx="2245040" cy="2257136"/>
            <a:chOff x="7349243" y="4104437"/>
            <a:chExt cx="2180121" cy="2257136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367B60D2-1106-386D-28DB-E373802B2E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9243" y="4104437"/>
              <a:ext cx="2180121" cy="2257136"/>
            </a:xfrm>
            <a:prstGeom prst="rect">
              <a:avLst/>
            </a:prstGeom>
          </p:spPr>
        </p:pic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022AC0D0-9EDF-0C78-A76F-5DFB25CAE515}"/>
                </a:ext>
              </a:extLst>
            </p:cNvPr>
            <p:cNvSpPr/>
            <p:nvPr/>
          </p:nvSpPr>
          <p:spPr>
            <a:xfrm>
              <a:off x="7349243" y="4104437"/>
              <a:ext cx="296952" cy="22697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r>
                <a:rPr lang="it-IT" sz="1200" dirty="0"/>
                <a:t>3.1</a:t>
              </a:r>
            </a:p>
          </p:txBody>
        </p:sp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B2F80CBB-F945-DAF1-0E4A-8E0473953D09}"/>
              </a:ext>
            </a:extLst>
          </p:cNvPr>
          <p:cNvGrpSpPr/>
          <p:nvPr/>
        </p:nvGrpSpPr>
        <p:grpSpPr>
          <a:xfrm>
            <a:off x="9712497" y="3823590"/>
            <a:ext cx="2017350" cy="2257573"/>
            <a:chOff x="9721092" y="4104001"/>
            <a:chExt cx="2017350" cy="2257573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4DB0616F-990C-E7AE-5BF1-DFD22DA10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26"/>
            <a:stretch>
              <a:fillRect/>
            </a:stretch>
          </p:blipFill>
          <p:spPr>
            <a:xfrm>
              <a:off x="9721092" y="4104438"/>
              <a:ext cx="2017350" cy="2257136"/>
            </a:xfrm>
            <a:prstGeom prst="rect">
              <a:avLst/>
            </a:prstGeom>
          </p:spPr>
        </p:pic>
        <p:sp>
          <p:nvSpPr>
            <p:cNvPr id="18" name="Ovale 17">
              <a:extLst>
                <a:ext uri="{FF2B5EF4-FFF2-40B4-BE49-F238E27FC236}">
                  <a16:creationId xmlns:a16="http://schemas.microsoft.com/office/drawing/2014/main" id="{3E1D6453-77CD-C305-4D47-3BC75F35E9D5}"/>
                </a:ext>
              </a:extLst>
            </p:cNvPr>
            <p:cNvSpPr/>
            <p:nvPr/>
          </p:nvSpPr>
          <p:spPr>
            <a:xfrm>
              <a:off x="9728034" y="4104001"/>
              <a:ext cx="296952" cy="226972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r>
                <a:rPr lang="it-IT" sz="1200" dirty="0"/>
                <a:t>3.2</a:t>
              </a:r>
            </a:p>
          </p:txBody>
        </p:sp>
      </p:grpSp>
      <p:pic>
        <p:nvPicPr>
          <p:cNvPr id="24" name="Immagine 23">
            <a:extLst>
              <a:ext uri="{FF2B5EF4-FFF2-40B4-BE49-F238E27FC236}">
                <a16:creationId xmlns:a16="http://schemas.microsoft.com/office/drawing/2014/main" id="{CBF9E5CC-66E5-BEB2-AEE5-D4FE9AACB1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897" y="235048"/>
            <a:ext cx="992553" cy="99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359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833FC-986A-F0BC-5DC3-6325B70F8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144868EB-A14E-9351-0E2E-E49A26B50C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 dirty="0"/>
              <a:t>Installare flutter </a:t>
            </a:r>
            <a:r>
              <a:rPr lang="it-IT" dirty="0" err="1"/>
              <a:t>sdk</a:t>
            </a:r>
            <a:r>
              <a:rPr lang="it-IT" dirty="0"/>
              <a:t> su </a:t>
            </a:r>
            <a:r>
              <a:rPr lang="it-IT" dirty="0" err="1"/>
              <a:t>macos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DC38E29-CA54-0E14-A10F-D54BD88F0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462" y="1371761"/>
            <a:ext cx="11711104" cy="5314383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it-IT" dirty="0"/>
              <a:t>Aprire un terminale e scrivere </a:t>
            </a:r>
            <a:br>
              <a:rPr lang="it-IT" dirty="0"/>
            </a:br>
            <a:br>
              <a:rPr lang="it-IT" sz="800" dirty="0"/>
            </a:br>
            <a:r>
              <a:rPr lang="it-IT" sz="1800" dirty="0">
                <a:latin typeface="Consolas" panose="020B0609020204030204" pitchFamily="49" charset="0"/>
              </a:rPr>
              <a:t>$ </a:t>
            </a:r>
            <a:r>
              <a:rPr lang="it-IT" sz="1800" dirty="0" err="1">
                <a:latin typeface="Consolas" panose="020B0609020204030204" pitchFamily="49" charset="0"/>
              </a:rPr>
              <a:t>xcode-select</a:t>
            </a:r>
            <a:r>
              <a:rPr lang="it-IT" sz="1800" dirty="0">
                <a:latin typeface="Consolas" panose="020B0609020204030204" pitchFamily="49" charset="0"/>
              </a:rPr>
              <a:t> –</a:t>
            </a:r>
            <a:r>
              <a:rPr lang="it-IT" sz="1800" dirty="0" err="1">
                <a:latin typeface="Consolas" panose="020B0609020204030204" pitchFamily="49" charset="0"/>
              </a:rPr>
              <a:t>install</a:t>
            </a:r>
            <a:br>
              <a:rPr lang="it-IT" sz="2000" dirty="0">
                <a:latin typeface="Consolas" panose="020B0609020204030204" pitchFamily="49" charset="0"/>
              </a:rPr>
            </a:br>
            <a:br>
              <a:rPr lang="it-IT" sz="800" dirty="0">
                <a:latin typeface="Consolas" panose="020B0609020204030204" pitchFamily="49" charset="0"/>
              </a:rPr>
            </a:br>
            <a:r>
              <a:rPr lang="it-IT" dirty="0">
                <a:latin typeface="+mn-lt"/>
              </a:rPr>
              <a:t>per installare i </a:t>
            </a:r>
            <a:r>
              <a:rPr lang="it-IT" dirty="0" err="1">
                <a:latin typeface="+mn-lt"/>
              </a:rPr>
              <a:t>command</a:t>
            </a:r>
            <a:r>
              <a:rPr lang="it-IT" dirty="0">
                <a:latin typeface="+mn-lt"/>
              </a:rPr>
              <a:t>-line tools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/>
              <a:t>Aprire la pagina per il download della </a:t>
            </a:r>
            <a:r>
              <a:rPr lang="it-IT" dirty="0">
                <a:hlinkClick r:id="rId2"/>
              </a:rPr>
              <a:t>Flutter SDK </a:t>
            </a:r>
            <a:endParaRPr lang="it-IT" dirty="0"/>
          </a:p>
          <a:p>
            <a:pPr marL="514350" indent="-514350">
              <a:buFont typeface="+mj-lt"/>
              <a:buAutoNum type="arabicPeriod"/>
            </a:pPr>
            <a:r>
              <a:rPr lang="it-IT" dirty="0"/>
              <a:t>Scegliere MacOS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/>
              <a:t>Scaricare il bundle della SDK adatto per la propria architettura (ARM64 o Intel) 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>
                <a:latin typeface="+mn-lt"/>
              </a:rPr>
              <a:t>Creare una cartella</a:t>
            </a:r>
          </a:p>
          <a:p>
            <a:pPr lvl="1"/>
            <a:r>
              <a:rPr lang="it-IT" dirty="0">
                <a:latin typeface="+mn-lt"/>
              </a:rPr>
              <a:t>Percorso consigliato </a:t>
            </a:r>
            <a:r>
              <a:rPr lang="it-IT" sz="2000" dirty="0">
                <a:solidFill>
                  <a:schemeClr val="accent2"/>
                </a:solidFill>
                <a:latin typeface="+mn-lt"/>
              </a:rPr>
              <a:t>~/</a:t>
            </a:r>
            <a:r>
              <a:rPr lang="it-IT" sz="2000" dirty="0" err="1">
                <a:solidFill>
                  <a:schemeClr val="accent2"/>
                </a:solidFill>
                <a:latin typeface="+mn-lt"/>
              </a:rPr>
              <a:t>develop</a:t>
            </a:r>
            <a:r>
              <a:rPr lang="it-IT" sz="2000" dirty="0">
                <a:solidFill>
                  <a:schemeClr val="accent2"/>
                </a:solidFill>
                <a:latin typeface="+mn-lt"/>
              </a:rPr>
              <a:t>/ </a:t>
            </a:r>
            <a:r>
              <a:rPr lang="it-IT" sz="2000" dirty="0">
                <a:latin typeface="+mn-lt"/>
              </a:rPr>
              <a:t>(&lt;</a:t>
            </a:r>
            <a:r>
              <a:rPr lang="it-IT" sz="2000" dirty="0" err="1">
                <a:latin typeface="+mn-lt"/>
              </a:rPr>
              <a:t>cartella_destinazione</a:t>
            </a:r>
            <a:r>
              <a:rPr lang="it-IT" sz="2000" dirty="0">
                <a:latin typeface="+mn-lt"/>
              </a:rPr>
              <a:t>&gt;)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>
                <a:latin typeface="+mn-lt"/>
              </a:rPr>
              <a:t>Da terminale scrivere </a:t>
            </a:r>
            <a:br>
              <a:rPr lang="it-IT" dirty="0">
                <a:latin typeface="+mn-lt"/>
              </a:rPr>
            </a:br>
            <a:br>
              <a:rPr lang="it-IT" sz="1000" dirty="0"/>
            </a:br>
            <a:r>
              <a:rPr lang="it-IT" sz="1800" dirty="0">
                <a:latin typeface="Consolas" panose="020B0609020204030204" pitchFamily="49" charset="0"/>
              </a:rPr>
              <a:t>$ </a:t>
            </a:r>
            <a:r>
              <a:rPr lang="it-IT" sz="1800" dirty="0" err="1">
                <a:latin typeface="Consolas" panose="020B0609020204030204" pitchFamily="49" charset="0"/>
              </a:rPr>
              <a:t>unzip</a:t>
            </a:r>
            <a:r>
              <a:rPr lang="it-IT" sz="1800" dirty="0">
                <a:latin typeface="Consolas" panose="020B0609020204030204" pitchFamily="49" charset="0"/>
              </a:rPr>
              <a:t> &lt;</a:t>
            </a:r>
            <a:r>
              <a:rPr lang="it-IT" sz="1800" dirty="0" err="1">
                <a:latin typeface="Consolas" panose="020B0609020204030204" pitchFamily="49" charset="0"/>
              </a:rPr>
              <a:t>percorso_zip</a:t>
            </a:r>
            <a:r>
              <a:rPr lang="it-IT" sz="1800" dirty="0">
                <a:latin typeface="Consolas" panose="020B0609020204030204" pitchFamily="49" charset="0"/>
              </a:rPr>
              <a:t>&gt; -d &lt;</a:t>
            </a:r>
            <a:r>
              <a:rPr lang="it-IT" sz="1800" dirty="0" err="1">
                <a:latin typeface="Consolas" panose="020B0609020204030204" pitchFamily="49" charset="0"/>
              </a:rPr>
              <a:t>cartella_destinazione</a:t>
            </a:r>
            <a:r>
              <a:rPr lang="it-IT" sz="1800" dirty="0">
                <a:latin typeface="Consolas" panose="020B0609020204030204" pitchFamily="49" charset="0"/>
              </a:rPr>
              <a:t>&gt;</a:t>
            </a:r>
          </a:p>
          <a:p>
            <a:pPr marL="514350" indent="-514350">
              <a:buFont typeface="+mj-lt"/>
              <a:buAutoNum type="arabicPeriod"/>
            </a:pPr>
            <a:endParaRPr lang="it-IT" sz="900" dirty="0">
              <a:latin typeface="Consolas" panose="020B0609020204030204" pitchFamily="49" charset="0"/>
            </a:endParaRPr>
          </a:p>
          <a:p>
            <a:r>
              <a:rPr lang="it-IT" dirty="0">
                <a:latin typeface="+mn-lt"/>
              </a:rPr>
              <a:t>Per esempio, se lo zip è stato scaricato in </a:t>
            </a:r>
            <a:r>
              <a:rPr lang="en-US" sz="2600" dirty="0">
                <a:solidFill>
                  <a:schemeClr val="accent2"/>
                </a:solidFill>
                <a:latin typeface="+mn-lt"/>
              </a:rPr>
              <a:t>~</a:t>
            </a:r>
            <a:r>
              <a:rPr lang="it-IT" sz="2600" dirty="0">
                <a:solidFill>
                  <a:schemeClr val="accent2"/>
                </a:solidFill>
                <a:latin typeface="+mn-lt"/>
              </a:rPr>
              <a:t>/Downloads</a:t>
            </a:r>
            <a:r>
              <a:rPr lang="it-IT" dirty="0">
                <a:latin typeface="+mn-lt"/>
              </a:rPr>
              <a:t> e si vuole salvare in </a:t>
            </a:r>
            <a:r>
              <a:rPr lang="en-US" dirty="0">
                <a:solidFill>
                  <a:schemeClr val="accent2"/>
                </a:solidFill>
                <a:latin typeface="+mn-lt"/>
              </a:rPr>
              <a:t>~</a:t>
            </a:r>
            <a:r>
              <a:rPr lang="it-IT" dirty="0">
                <a:solidFill>
                  <a:schemeClr val="accent2"/>
                </a:solidFill>
                <a:latin typeface="+mn-lt"/>
              </a:rPr>
              <a:t>/</a:t>
            </a:r>
            <a:r>
              <a:rPr lang="it-IT" dirty="0" err="1">
                <a:solidFill>
                  <a:schemeClr val="accent2"/>
                </a:solidFill>
                <a:latin typeface="+mn-lt"/>
              </a:rPr>
              <a:t>develop</a:t>
            </a:r>
            <a:r>
              <a:rPr lang="it-IT" dirty="0">
                <a:solidFill>
                  <a:schemeClr val="accent2"/>
                </a:solidFill>
                <a:latin typeface="+mn-lt"/>
              </a:rPr>
              <a:t>/ </a:t>
            </a:r>
            <a:r>
              <a:rPr lang="it-IT" dirty="0">
                <a:latin typeface="+mn-lt"/>
              </a:rPr>
              <a:t>si dovrà scrivere</a:t>
            </a:r>
            <a:br>
              <a:rPr lang="it-IT" dirty="0">
                <a:latin typeface="Consolas" panose="020B0609020204030204" pitchFamily="49" charset="0"/>
              </a:rPr>
            </a:br>
            <a:br>
              <a:rPr lang="it-IT" sz="1000" dirty="0">
                <a:latin typeface="Consolas" panose="020B0609020204030204" pitchFamily="49" charset="0"/>
              </a:rPr>
            </a:br>
            <a:br>
              <a:rPr lang="it-IT" sz="1200" dirty="0"/>
            </a:br>
            <a:r>
              <a:rPr lang="it-IT" sz="1900" dirty="0">
                <a:latin typeface="Consolas" panose="020B0609020204030204" pitchFamily="49" charset="0"/>
              </a:rPr>
              <a:t>$ </a:t>
            </a:r>
            <a:r>
              <a:rPr lang="it-IT" sz="1900" dirty="0" err="1">
                <a:latin typeface="Consolas" panose="020B0609020204030204" pitchFamily="49" charset="0"/>
              </a:rPr>
              <a:t>unzip</a:t>
            </a:r>
            <a:r>
              <a:rPr lang="it-IT" sz="1900" dirty="0">
                <a:latin typeface="Consolas" panose="020B0609020204030204" pitchFamily="49" charset="0"/>
              </a:rPr>
              <a:t> ~/Downloads/flutter_macos_3.41.6-stable.zip -d </a:t>
            </a:r>
            <a:r>
              <a:rPr lang="en-US" sz="1900" dirty="0">
                <a:latin typeface="Consolas" panose="020B0609020204030204" pitchFamily="49" charset="0"/>
              </a:rPr>
              <a:t>~</a:t>
            </a:r>
            <a:r>
              <a:rPr lang="it-IT" sz="1900" dirty="0">
                <a:latin typeface="Consolas" panose="020B0609020204030204" pitchFamily="49" charset="0"/>
              </a:rPr>
              <a:t>/</a:t>
            </a:r>
            <a:r>
              <a:rPr lang="it-IT" sz="1900" dirty="0" err="1">
                <a:latin typeface="Consolas" panose="020B0609020204030204" pitchFamily="49" charset="0"/>
              </a:rPr>
              <a:t>develop</a:t>
            </a:r>
            <a:r>
              <a:rPr lang="it-IT" sz="1900" dirty="0">
                <a:latin typeface="Consolas" panose="020B0609020204030204" pitchFamily="49" charset="0"/>
              </a:rPr>
              <a:t>/</a:t>
            </a:r>
            <a:endParaRPr lang="it-IT" dirty="0"/>
          </a:p>
        </p:txBody>
      </p:sp>
      <p:pic>
        <p:nvPicPr>
          <p:cNvPr id="6" name="Elemento grafico 5">
            <a:extLst>
              <a:ext uri="{FF2B5EF4-FFF2-40B4-BE49-F238E27FC236}">
                <a16:creationId xmlns:a16="http://schemas.microsoft.com/office/drawing/2014/main" id="{8573FF3C-F105-07CB-3378-B939D3C01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69978" y="159206"/>
            <a:ext cx="844743" cy="103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859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5A406-65BC-8B1B-28F0-B7B353C5C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813759EC-8E2C-D93B-BF9F-86FBD69DBD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/>
            <a:r>
              <a:rPr lang="it-IT" dirty="0"/>
              <a:t>Aggiungere percorso </a:t>
            </a:r>
            <a:r>
              <a:rPr lang="it-IT" dirty="0" err="1"/>
              <a:t>sdk</a:t>
            </a:r>
            <a:r>
              <a:rPr lang="it-IT" dirty="0"/>
              <a:t> a variabili d'ambiente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0A9673C-3419-A3E9-1D67-D3684BE33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462" y="1371761"/>
            <a:ext cx="11525923" cy="531438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it-IT" dirty="0"/>
              <a:t>Da terminale scrivere </a:t>
            </a:r>
            <a:br>
              <a:rPr lang="it-IT" dirty="0"/>
            </a:br>
            <a:br>
              <a:rPr lang="it-IT" sz="800" dirty="0"/>
            </a:br>
            <a:r>
              <a:rPr lang="it-IT" sz="1800" dirty="0">
                <a:latin typeface="Consolas" panose="020B0609020204030204" pitchFamily="49" charset="0"/>
              </a:rPr>
              <a:t>$ nano </a:t>
            </a:r>
            <a:r>
              <a:rPr lang="en-US" sz="1800" dirty="0">
                <a:latin typeface="Consolas" panose="020B0609020204030204" pitchFamily="49" charset="0"/>
              </a:rPr>
              <a:t>~</a:t>
            </a:r>
            <a:r>
              <a:rPr lang="it-IT" sz="1800" dirty="0">
                <a:latin typeface="Consolas" panose="020B0609020204030204" pitchFamily="49" charset="0"/>
              </a:rPr>
              <a:t>/.</a:t>
            </a:r>
            <a:r>
              <a:rPr lang="it-IT" sz="1800" dirty="0" err="1">
                <a:latin typeface="Consolas" panose="020B0609020204030204" pitchFamily="49" charset="0"/>
              </a:rPr>
              <a:t>zprofile</a:t>
            </a:r>
            <a:br>
              <a:rPr lang="it-IT" dirty="0"/>
            </a:br>
            <a:endParaRPr lang="it-IT" sz="800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Alla fine del file </a:t>
            </a:r>
            <a:r>
              <a:rPr lang="en-US" dirty="0" err="1"/>
              <a:t>aggiungere</a:t>
            </a:r>
            <a:r>
              <a:rPr lang="en-US" dirty="0"/>
              <a:t> </a:t>
            </a:r>
            <a:br>
              <a:rPr lang="en-US" dirty="0"/>
            </a:br>
            <a:br>
              <a:rPr lang="en-US" sz="800" dirty="0"/>
            </a:br>
            <a:r>
              <a:rPr lang="en-US" sz="1800" dirty="0">
                <a:latin typeface="Consolas" panose="020B0609020204030204" pitchFamily="49" charset="0"/>
              </a:rPr>
              <a:t>export PATH="&lt;</a:t>
            </a:r>
            <a:r>
              <a:rPr lang="en-US" sz="1800" dirty="0" err="1">
                <a:latin typeface="Consolas" panose="020B0609020204030204" pitchFamily="49" charset="0"/>
              </a:rPr>
              <a:t>percorso-sdk</a:t>
            </a:r>
            <a:r>
              <a:rPr lang="en-US" sz="1800" dirty="0">
                <a:latin typeface="Consolas" panose="020B0609020204030204" pitchFamily="49" charset="0"/>
              </a:rPr>
              <a:t>&gt;/bin:$PATH"</a:t>
            </a:r>
            <a:br>
              <a:rPr lang="it-IT" dirty="0"/>
            </a:br>
            <a:br>
              <a:rPr lang="it-IT" sz="800" dirty="0"/>
            </a:br>
            <a:r>
              <a:rPr lang="it-IT" dirty="0">
                <a:latin typeface="+mn-lt"/>
              </a:rPr>
              <a:t>dove </a:t>
            </a:r>
            <a:r>
              <a:rPr lang="it-IT" sz="2400" dirty="0">
                <a:solidFill>
                  <a:schemeClr val="accent2"/>
                </a:solidFill>
                <a:latin typeface="+mn-lt"/>
              </a:rPr>
              <a:t>&lt;percorso-</a:t>
            </a:r>
            <a:r>
              <a:rPr lang="it-IT" sz="2400" dirty="0" err="1">
                <a:solidFill>
                  <a:schemeClr val="accent2"/>
                </a:solidFill>
                <a:latin typeface="+mn-lt"/>
              </a:rPr>
              <a:t>sdk</a:t>
            </a:r>
            <a:r>
              <a:rPr lang="it-IT" sz="2400" dirty="0">
                <a:solidFill>
                  <a:schemeClr val="accent2"/>
                </a:solidFill>
                <a:latin typeface="+mn-lt"/>
              </a:rPr>
              <a:t>&gt; </a:t>
            </a:r>
            <a:r>
              <a:rPr lang="it-IT" dirty="0">
                <a:latin typeface="+mn-lt"/>
              </a:rPr>
              <a:t>è il percorso dove è stato salvato Flutter (ad esempio </a:t>
            </a:r>
            <a:r>
              <a:rPr lang="en-US" sz="2400" dirty="0">
                <a:solidFill>
                  <a:schemeClr val="accent2"/>
                </a:solidFill>
                <a:latin typeface="+mn-lt"/>
              </a:rPr>
              <a:t>~</a:t>
            </a:r>
            <a:r>
              <a:rPr lang="it-IT" sz="2400" dirty="0">
                <a:solidFill>
                  <a:schemeClr val="accent2"/>
                </a:solidFill>
                <a:latin typeface="+mn-lt"/>
              </a:rPr>
              <a:t>/</a:t>
            </a:r>
            <a:r>
              <a:rPr lang="it-IT" sz="2400" dirty="0" err="1">
                <a:solidFill>
                  <a:schemeClr val="accent2"/>
                </a:solidFill>
                <a:latin typeface="+mn-lt"/>
              </a:rPr>
              <a:t>develop</a:t>
            </a:r>
            <a:r>
              <a:rPr lang="it-IT" sz="2400" dirty="0">
                <a:solidFill>
                  <a:schemeClr val="accent2"/>
                </a:solidFill>
                <a:latin typeface="+mn-lt"/>
              </a:rPr>
              <a:t>/flutter</a:t>
            </a:r>
            <a:r>
              <a:rPr lang="it-IT" dirty="0">
                <a:latin typeface="+mn-lt"/>
              </a:rPr>
              <a:t>) 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/>
              <a:t>Salvare e chiudere il file</a:t>
            </a: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09FE5924-C5DC-5017-1B07-637F43170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69978" y="159206"/>
            <a:ext cx="844743" cy="103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016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4E6CD-86D4-E30C-03C3-4EA341838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430A6C7B-2FD4-B482-C672-C127377C1E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 dirty="0"/>
              <a:t>Installare flutter </a:t>
            </a:r>
            <a:r>
              <a:rPr lang="it-IT" dirty="0" err="1"/>
              <a:t>sdk</a:t>
            </a:r>
            <a:r>
              <a:rPr lang="it-IT" dirty="0"/>
              <a:t> su </a:t>
            </a:r>
            <a:r>
              <a:rPr lang="it-IT" dirty="0" err="1"/>
              <a:t>linux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75DCFA3-1A91-95BE-C911-E0DC7AE76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462" y="1371761"/>
            <a:ext cx="11711104" cy="5314383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it-IT" dirty="0"/>
              <a:t>Aprire un terminale e scrivere</a:t>
            </a:r>
            <a:br>
              <a:rPr lang="it-IT" dirty="0"/>
            </a:br>
            <a:br>
              <a:rPr lang="it-IT" sz="800" dirty="0"/>
            </a:br>
            <a:r>
              <a:rPr lang="it-IT" sz="1800" dirty="0">
                <a:latin typeface="Consolas" panose="020B0609020204030204" pitchFamily="49" charset="0"/>
              </a:rPr>
              <a:t>$ </a:t>
            </a:r>
            <a:r>
              <a:rPr lang="en-US" sz="1800" dirty="0" err="1">
                <a:latin typeface="Consolas" panose="020B0609020204030204" pitchFamily="49" charset="0"/>
              </a:rPr>
              <a:t>sudo</a:t>
            </a:r>
            <a:r>
              <a:rPr lang="en-US" sz="1800" dirty="0">
                <a:latin typeface="Consolas" panose="020B0609020204030204" pitchFamily="49" charset="0"/>
              </a:rPr>
              <a:t> apt-get update -y &amp;&amp; </a:t>
            </a:r>
            <a:r>
              <a:rPr lang="en-US" sz="1800" dirty="0" err="1">
                <a:latin typeface="Consolas" panose="020B0609020204030204" pitchFamily="49" charset="0"/>
              </a:rPr>
              <a:t>sudo</a:t>
            </a:r>
            <a:r>
              <a:rPr lang="en-US" sz="1800" dirty="0">
                <a:latin typeface="Consolas" panose="020B0609020204030204" pitchFamily="49" charset="0"/>
              </a:rPr>
              <a:t> apt-get upgrade –y</a:t>
            </a:r>
            <a:br>
              <a:rPr lang="en-US" sz="1800" dirty="0">
                <a:latin typeface="Consolas" panose="020B0609020204030204" pitchFamily="49" charset="0"/>
              </a:rPr>
            </a:br>
            <a:r>
              <a:rPr lang="en-US" sz="1800" dirty="0">
                <a:latin typeface="Consolas" panose="020B0609020204030204" pitchFamily="49" charset="0"/>
              </a:rPr>
              <a:t>$ </a:t>
            </a:r>
            <a:r>
              <a:rPr lang="en-US" sz="1800" dirty="0" err="1">
                <a:latin typeface="Consolas" panose="020B0609020204030204" pitchFamily="49" charset="0"/>
              </a:rPr>
              <a:t>sudo</a:t>
            </a:r>
            <a:r>
              <a:rPr lang="en-US" sz="1800" dirty="0">
                <a:latin typeface="Consolas" panose="020B0609020204030204" pitchFamily="49" charset="0"/>
              </a:rPr>
              <a:t> apt-get install -y curl git unzip </a:t>
            </a:r>
            <a:r>
              <a:rPr lang="en-US" sz="1800" dirty="0" err="1">
                <a:latin typeface="Consolas" panose="020B0609020204030204" pitchFamily="49" charset="0"/>
              </a:rPr>
              <a:t>xz</a:t>
            </a:r>
            <a:r>
              <a:rPr lang="en-US" sz="1800" dirty="0">
                <a:latin typeface="Consolas" panose="020B0609020204030204" pitchFamily="49" charset="0"/>
              </a:rPr>
              <a:t>-utils zip libglu1-mesa</a:t>
            </a:r>
            <a:br>
              <a:rPr lang="en-US" sz="1800" dirty="0">
                <a:latin typeface="Consolas" panose="020B0609020204030204" pitchFamily="49" charset="0"/>
              </a:rPr>
            </a:br>
            <a:br>
              <a:rPr lang="it-IT" sz="800" dirty="0">
                <a:latin typeface="Consolas" panose="020B0609020204030204" pitchFamily="49" charset="0"/>
              </a:rPr>
            </a:br>
            <a:r>
              <a:rPr lang="it-IT" dirty="0">
                <a:latin typeface="+mn-lt"/>
              </a:rPr>
              <a:t>per installare i pacchetti necessari</a:t>
            </a:r>
            <a:endParaRPr lang="it-IT" i="1" dirty="0"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r>
              <a:rPr lang="it-IT" dirty="0"/>
              <a:t>Aprire la pagina per il download della </a:t>
            </a:r>
            <a:r>
              <a:rPr lang="it-IT" dirty="0">
                <a:hlinkClick r:id="rId2"/>
              </a:rPr>
              <a:t>Flutter SDK </a:t>
            </a:r>
            <a:endParaRPr lang="it-IT" dirty="0"/>
          </a:p>
          <a:p>
            <a:pPr marL="514350" indent="-514350">
              <a:buFont typeface="+mj-lt"/>
              <a:buAutoNum type="arabicPeriod"/>
            </a:pPr>
            <a:r>
              <a:rPr lang="it-IT" dirty="0"/>
              <a:t>Scegliere Linux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/>
              <a:t>Scaricare il bundle della SDK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/>
              <a:t>Creare una cartella</a:t>
            </a:r>
          </a:p>
          <a:p>
            <a:pPr lvl="1"/>
            <a:r>
              <a:rPr lang="it-IT" dirty="0"/>
              <a:t>Percorso consigliato </a:t>
            </a:r>
            <a:r>
              <a:rPr lang="it-IT" sz="2000" dirty="0">
                <a:solidFill>
                  <a:schemeClr val="accent2"/>
                </a:solidFill>
                <a:latin typeface="Consolas" panose="020B0609020204030204" pitchFamily="49" charset="0"/>
              </a:rPr>
              <a:t>~/</a:t>
            </a:r>
            <a:r>
              <a:rPr lang="it-IT" sz="2000" dirty="0" err="1">
                <a:solidFill>
                  <a:schemeClr val="accent2"/>
                </a:solidFill>
                <a:latin typeface="Consolas" panose="020B0609020204030204" pitchFamily="49" charset="0"/>
              </a:rPr>
              <a:t>develop</a:t>
            </a:r>
            <a:r>
              <a:rPr lang="it-IT" sz="2000" dirty="0">
                <a:solidFill>
                  <a:schemeClr val="accent2"/>
                </a:solidFill>
                <a:latin typeface="Consolas" panose="020B0609020204030204" pitchFamily="49" charset="0"/>
              </a:rPr>
              <a:t>/ </a:t>
            </a:r>
            <a:r>
              <a:rPr lang="it-IT" sz="2000" dirty="0">
                <a:latin typeface="Consolas" panose="020B0609020204030204" pitchFamily="49" charset="0"/>
              </a:rPr>
              <a:t>(&lt;</a:t>
            </a:r>
            <a:r>
              <a:rPr lang="it-IT" sz="2000" dirty="0" err="1">
                <a:latin typeface="Consolas" panose="020B0609020204030204" pitchFamily="49" charset="0"/>
              </a:rPr>
              <a:t>cartella_destinazione</a:t>
            </a:r>
            <a:r>
              <a:rPr lang="it-IT" sz="2000" dirty="0">
                <a:latin typeface="Consolas" panose="020B0609020204030204" pitchFamily="49" charset="0"/>
              </a:rPr>
              <a:t>&gt;)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>
                <a:latin typeface="+mn-lt"/>
              </a:rPr>
              <a:t>Da terminale scrivere </a:t>
            </a:r>
            <a:br>
              <a:rPr lang="it-IT" dirty="0">
                <a:latin typeface="+mn-lt"/>
              </a:rPr>
            </a:br>
            <a:br>
              <a:rPr lang="it-IT" sz="1000" dirty="0"/>
            </a:br>
            <a:r>
              <a:rPr lang="it-IT" sz="1800" dirty="0">
                <a:latin typeface="Consolas" panose="020B0609020204030204" pitchFamily="49" charset="0"/>
              </a:rPr>
              <a:t>$ tar -</a:t>
            </a:r>
            <a:r>
              <a:rPr lang="it-IT" sz="1800" dirty="0" err="1">
                <a:latin typeface="Consolas" panose="020B0609020204030204" pitchFamily="49" charset="0"/>
              </a:rPr>
              <a:t>xf</a:t>
            </a:r>
            <a:r>
              <a:rPr lang="it-IT" sz="1800" dirty="0">
                <a:latin typeface="Consolas" panose="020B0609020204030204" pitchFamily="49" charset="0"/>
              </a:rPr>
              <a:t> &lt;</a:t>
            </a:r>
            <a:r>
              <a:rPr lang="it-IT" sz="1800" dirty="0" err="1">
                <a:latin typeface="Consolas" panose="020B0609020204030204" pitchFamily="49" charset="0"/>
              </a:rPr>
              <a:t>percorso_tar.xz</a:t>
            </a:r>
            <a:r>
              <a:rPr lang="it-IT" sz="1800" dirty="0">
                <a:latin typeface="Consolas" panose="020B0609020204030204" pitchFamily="49" charset="0"/>
              </a:rPr>
              <a:t>&gt; -C &lt;</a:t>
            </a:r>
            <a:r>
              <a:rPr lang="it-IT" sz="1800" dirty="0" err="1">
                <a:latin typeface="Consolas" panose="020B0609020204030204" pitchFamily="49" charset="0"/>
              </a:rPr>
              <a:t>cartella_destinazione</a:t>
            </a:r>
            <a:r>
              <a:rPr lang="it-IT" sz="1800" dirty="0">
                <a:latin typeface="Consolas" panose="020B0609020204030204" pitchFamily="49" charset="0"/>
              </a:rPr>
              <a:t>&gt;</a:t>
            </a:r>
          </a:p>
          <a:p>
            <a:pPr marL="514350" indent="-514350">
              <a:buFont typeface="+mj-lt"/>
              <a:buAutoNum type="arabicPeriod"/>
            </a:pPr>
            <a:endParaRPr lang="it-IT" sz="900" dirty="0">
              <a:latin typeface="Consolas" panose="020B0609020204030204" pitchFamily="49" charset="0"/>
            </a:endParaRPr>
          </a:p>
          <a:p>
            <a:r>
              <a:rPr lang="it-IT" dirty="0">
                <a:latin typeface="+mn-lt"/>
              </a:rPr>
              <a:t>Per esempio, se lo zip è stato scaricato in </a:t>
            </a:r>
            <a:r>
              <a:rPr lang="en-US" sz="2600" dirty="0">
                <a:solidFill>
                  <a:schemeClr val="accent2"/>
                </a:solidFill>
                <a:latin typeface="Consolas" panose="020B0609020204030204" pitchFamily="49" charset="0"/>
              </a:rPr>
              <a:t>~</a:t>
            </a:r>
            <a:r>
              <a:rPr lang="it-IT" sz="2600" dirty="0">
                <a:solidFill>
                  <a:schemeClr val="accent2"/>
                </a:solidFill>
                <a:latin typeface="Consolas" panose="020B0609020204030204" pitchFamily="49" charset="0"/>
              </a:rPr>
              <a:t>/Downloads</a:t>
            </a:r>
            <a:r>
              <a:rPr lang="it-IT" dirty="0">
                <a:latin typeface="+mn-lt"/>
              </a:rPr>
              <a:t> e si vuole salvare in </a:t>
            </a:r>
            <a:r>
              <a:rPr lang="en-US" dirty="0">
                <a:solidFill>
                  <a:schemeClr val="accent2"/>
                </a:solidFill>
                <a:latin typeface="+mn-lt"/>
              </a:rPr>
              <a:t>~</a:t>
            </a:r>
            <a:r>
              <a:rPr lang="it-IT" dirty="0">
                <a:solidFill>
                  <a:schemeClr val="accent2"/>
                </a:solidFill>
                <a:latin typeface="+mn-lt"/>
              </a:rPr>
              <a:t>/</a:t>
            </a:r>
            <a:r>
              <a:rPr lang="it-IT" dirty="0" err="1">
                <a:solidFill>
                  <a:schemeClr val="accent2"/>
                </a:solidFill>
                <a:latin typeface="+mn-lt"/>
              </a:rPr>
              <a:t>develop</a:t>
            </a:r>
            <a:r>
              <a:rPr lang="it-IT" dirty="0">
                <a:solidFill>
                  <a:schemeClr val="accent2"/>
                </a:solidFill>
                <a:latin typeface="+mn-lt"/>
              </a:rPr>
              <a:t>/ </a:t>
            </a:r>
            <a:r>
              <a:rPr lang="it-IT" dirty="0">
                <a:latin typeface="+mn-lt"/>
              </a:rPr>
              <a:t>si dovrà scrivere</a:t>
            </a:r>
            <a:br>
              <a:rPr lang="it-IT" dirty="0">
                <a:latin typeface="Consolas" panose="020B0609020204030204" pitchFamily="49" charset="0"/>
              </a:rPr>
            </a:br>
            <a:br>
              <a:rPr lang="it-IT" sz="1000" dirty="0">
                <a:latin typeface="Consolas" panose="020B0609020204030204" pitchFamily="49" charset="0"/>
              </a:rPr>
            </a:br>
            <a:br>
              <a:rPr lang="it-IT" sz="1200" dirty="0"/>
            </a:br>
            <a:r>
              <a:rPr lang="it-IT" sz="1900" dirty="0">
                <a:latin typeface="Consolas" panose="020B0609020204030204" pitchFamily="49" charset="0"/>
              </a:rPr>
              <a:t>$ tar -</a:t>
            </a:r>
            <a:r>
              <a:rPr lang="it-IT" sz="1900" dirty="0" err="1">
                <a:latin typeface="Consolas" panose="020B0609020204030204" pitchFamily="49" charset="0"/>
              </a:rPr>
              <a:t>xf</a:t>
            </a:r>
            <a:r>
              <a:rPr lang="it-IT" sz="1900" dirty="0">
                <a:latin typeface="Consolas" panose="020B0609020204030204" pitchFamily="49" charset="0"/>
              </a:rPr>
              <a:t> ~/Downloads/flutter_linux_3.41.6-stable.tar.xz -C </a:t>
            </a:r>
            <a:r>
              <a:rPr lang="en-US" sz="1900" dirty="0">
                <a:latin typeface="Consolas" panose="020B0609020204030204" pitchFamily="49" charset="0"/>
              </a:rPr>
              <a:t>~</a:t>
            </a:r>
            <a:r>
              <a:rPr lang="it-IT" sz="1900" dirty="0">
                <a:latin typeface="Consolas" panose="020B0609020204030204" pitchFamily="49" charset="0"/>
              </a:rPr>
              <a:t>/</a:t>
            </a:r>
            <a:r>
              <a:rPr lang="it-IT" sz="1900" dirty="0" err="1">
                <a:latin typeface="Consolas" panose="020B0609020204030204" pitchFamily="49" charset="0"/>
              </a:rPr>
              <a:t>develop</a:t>
            </a:r>
            <a:r>
              <a:rPr lang="it-IT" sz="1900" dirty="0">
                <a:latin typeface="Consolas" panose="020B0609020204030204" pitchFamily="49" charset="0"/>
              </a:rPr>
              <a:t>/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FA269AD-6060-B0F7-DE81-0C086746B4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2" t="15585" r="17471" b="15292"/>
          <a:stretch>
            <a:fillRect/>
          </a:stretch>
        </p:blipFill>
        <p:spPr>
          <a:xfrm>
            <a:off x="10586137" y="127580"/>
            <a:ext cx="1132450" cy="120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178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FC661-9C85-3377-6B33-FC475A8DAD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F064A756-01AE-4A5C-741C-9016926CBE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/>
            <a:r>
              <a:rPr lang="it-IT" dirty="0"/>
              <a:t>Aggiungere percorso </a:t>
            </a:r>
            <a:r>
              <a:rPr lang="it-IT" dirty="0" err="1"/>
              <a:t>sdk</a:t>
            </a:r>
            <a:r>
              <a:rPr lang="it-IT" dirty="0"/>
              <a:t> a variabili d'ambiente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8859A0C-8B73-EC04-AACF-F89DC8324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462" y="1371761"/>
            <a:ext cx="11525923" cy="531438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it-IT" dirty="0"/>
              <a:t>Da terminale </a:t>
            </a:r>
            <a:r>
              <a:rPr lang="it-IT" dirty="0" err="1"/>
              <a:t>bash</a:t>
            </a:r>
            <a:r>
              <a:rPr lang="it-IT" dirty="0"/>
              <a:t> scrivere </a:t>
            </a:r>
            <a:br>
              <a:rPr lang="it-IT" dirty="0"/>
            </a:br>
            <a:br>
              <a:rPr lang="it-IT" sz="800" dirty="0"/>
            </a:br>
            <a:r>
              <a:rPr lang="it-IT" sz="1800" dirty="0">
                <a:latin typeface="Consolas" panose="020B0609020204030204" pitchFamily="49" charset="0"/>
              </a:rPr>
              <a:t>$ </a:t>
            </a:r>
            <a:r>
              <a:rPr lang="en-US" sz="1800" dirty="0">
                <a:latin typeface="Consolas" panose="020B0609020204030204" pitchFamily="49" charset="0"/>
              </a:rPr>
              <a:t>echo 'export PATH="&lt;</a:t>
            </a:r>
            <a:r>
              <a:rPr lang="en-US" sz="1800" dirty="0" err="1">
                <a:latin typeface="Consolas" panose="020B0609020204030204" pitchFamily="49" charset="0"/>
              </a:rPr>
              <a:t>percorso-sdk</a:t>
            </a:r>
            <a:r>
              <a:rPr lang="en-US" sz="1800" dirty="0">
                <a:latin typeface="Consolas" panose="020B0609020204030204" pitchFamily="49" charset="0"/>
              </a:rPr>
              <a:t>&gt;/bin:$PATH"' &gt;&gt; ~/.</a:t>
            </a:r>
            <a:r>
              <a:rPr lang="en-US" sz="1800" dirty="0" err="1">
                <a:latin typeface="Consolas" panose="020B0609020204030204" pitchFamily="49" charset="0"/>
              </a:rPr>
              <a:t>bashrc</a:t>
            </a:r>
            <a:br>
              <a:rPr lang="it-IT" dirty="0"/>
            </a:br>
            <a:br>
              <a:rPr lang="it-IT" sz="800" dirty="0"/>
            </a:br>
            <a:r>
              <a:rPr lang="it-IT" dirty="0">
                <a:latin typeface="+mn-lt"/>
              </a:rPr>
              <a:t>dove </a:t>
            </a:r>
            <a:r>
              <a:rPr lang="it-IT" sz="2000" dirty="0">
                <a:solidFill>
                  <a:schemeClr val="accent2"/>
                </a:solidFill>
                <a:latin typeface="+mn-lt"/>
              </a:rPr>
              <a:t>&lt;percorso-</a:t>
            </a:r>
            <a:r>
              <a:rPr lang="it-IT" sz="2000" dirty="0" err="1">
                <a:solidFill>
                  <a:schemeClr val="accent2"/>
                </a:solidFill>
                <a:latin typeface="+mn-lt"/>
              </a:rPr>
              <a:t>sdk</a:t>
            </a:r>
            <a:r>
              <a:rPr lang="it-IT" sz="2000" dirty="0">
                <a:solidFill>
                  <a:schemeClr val="accent2"/>
                </a:solidFill>
                <a:latin typeface="+mn-lt"/>
              </a:rPr>
              <a:t>&gt; </a:t>
            </a:r>
            <a:r>
              <a:rPr lang="it-IT" dirty="0">
                <a:latin typeface="+mn-lt"/>
              </a:rPr>
              <a:t>è il percorso dove è stato salvato Flutter (ad esempio 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~</a:t>
            </a:r>
            <a:r>
              <a:rPr lang="it-IT" sz="2000" dirty="0">
                <a:solidFill>
                  <a:schemeClr val="accent2"/>
                </a:solidFill>
                <a:latin typeface="+mn-lt"/>
              </a:rPr>
              <a:t>/</a:t>
            </a:r>
            <a:r>
              <a:rPr lang="it-IT" sz="2000" dirty="0" err="1">
                <a:solidFill>
                  <a:schemeClr val="accent2"/>
                </a:solidFill>
                <a:latin typeface="+mn-lt"/>
              </a:rPr>
              <a:t>develop</a:t>
            </a:r>
            <a:r>
              <a:rPr lang="it-IT" sz="2000" dirty="0">
                <a:solidFill>
                  <a:schemeClr val="accent2"/>
                </a:solidFill>
                <a:latin typeface="+mn-lt"/>
              </a:rPr>
              <a:t>/flutter/</a:t>
            </a:r>
            <a:r>
              <a:rPr lang="it-IT" sz="2400" dirty="0">
                <a:latin typeface="+mn-lt"/>
              </a:rPr>
              <a:t>) </a:t>
            </a:r>
            <a:endParaRPr lang="it-IT" dirty="0">
              <a:latin typeface="+mn-lt"/>
            </a:endParaRPr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B7D0570-BFEC-1DAC-330F-E67BA6E5A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2" t="15585" r="17471" b="15292"/>
          <a:stretch>
            <a:fillRect/>
          </a:stretch>
        </p:blipFill>
        <p:spPr>
          <a:xfrm>
            <a:off x="10586137" y="127580"/>
            <a:ext cx="1132450" cy="120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12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F6C1AC55-D7F7-75A4-236E-D1F23DD2A9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t-IT" dirty="0"/>
              <a:t>Installare flutter su VSC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DEF5592-2062-D2E8-3853-6A887F3E4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617" y="4748104"/>
            <a:ext cx="5326427" cy="1698091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it-IT" sz="1800" dirty="0"/>
              <a:t>Aprire il menù estensioni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1800" dirty="0"/>
              <a:t>Cercare e installare l'estensione Flutter</a:t>
            </a:r>
          </a:p>
          <a:p>
            <a:pPr marL="457200" indent="-457200">
              <a:buFont typeface="+mj-lt"/>
              <a:buAutoNum type="arabicPeriod"/>
            </a:pPr>
            <a:endParaRPr lang="it-IT" sz="1800" dirty="0"/>
          </a:p>
          <a:p>
            <a:pPr marL="0" indent="0">
              <a:buNone/>
            </a:pPr>
            <a:r>
              <a:rPr lang="it-IT" sz="1800" dirty="0"/>
              <a:t>Verrà installata anche l'estensione di Dart</a:t>
            </a:r>
          </a:p>
        </p:txBody>
      </p:sp>
      <p:pic>
        <p:nvPicPr>
          <p:cNvPr id="6" name="Video Project 1">
            <a:hlinkClick r:id="" action="ppaction://media"/>
            <a:extLst>
              <a:ext uri="{FF2B5EF4-FFF2-40B4-BE49-F238E27FC236}">
                <a16:creationId xmlns:a16="http://schemas.microsoft.com/office/drawing/2014/main" id="{13C72CE7-A4F8-CD0D-4DA2-787CF4C4F64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307"/>
                </p14:media>
              </p:ext>
            </p:extLst>
          </p:nvPr>
        </p:nvPicPr>
        <p:blipFill>
          <a:blip r:embed="rId6"/>
          <a:srcRect l="-1" r="16274" b="28532"/>
          <a:stretch>
            <a:fillRect/>
          </a:stretch>
        </p:blipFill>
        <p:spPr>
          <a:xfrm>
            <a:off x="522618" y="1672281"/>
            <a:ext cx="5326427" cy="2557454"/>
          </a:xfrm>
          <a:prstGeom prst="rect">
            <a:avLst/>
          </a:prstGeom>
        </p:spPr>
      </p:pic>
      <p:pic>
        <p:nvPicPr>
          <p:cNvPr id="4" name="Video Project 2">
            <a:hlinkClick r:id="" action="ppaction://media"/>
            <a:extLst>
              <a:ext uri="{FF2B5EF4-FFF2-40B4-BE49-F238E27FC236}">
                <a16:creationId xmlns:a16="http://schemas.microsoft.com/office/drawing/2014/main" id="{D87F9087-B2CC-8121-A11C-E7C1882DDA1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52063" y="1672281"/>
            <a:ext cx="4569554" cy="257037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B75F318-B9E7-1DAF-0ACD-72BA837CF497}"/>
              </a:ext>
            </a:extLst>
          </p:cNvPr>
          <p:cNvSpPr txBox="1"/>
          <p:nvPr/>
        </p:nvSpPr>
        <p:spPr>
          <a:xfrm>
            <a:off x="6652063" y="4425604"/>
            <a:ext cx="490234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it-IT" dirty="0"/>
              <a:t>Aprire la </a:t>
            </a:r>
            <a:r>
              <a:rPr lang="it-IT" b="1" dirty="0" err="1"/>
              <a:t>Command</a:t>
            </a:r>
            <a:r>
              <a:rPr lang="it-IT" b="1" dirty="0"/>
              <a:t> Palette </a:t>
            </a:r>
            <a:r>
              <a:rPr lang="it-IT" dirty="0"/>
              <a:t>(</a:t>
            </a:r>
            <a:r>
              <a:rPr lang="it-IT" dirty="0" err="1"/>
              <a:t>View</a:t>
            </a:r>
            <a:r>
              <a:rPr lang="it-IT" dirty="0"/>
              <a:t>&gt;</a:t>
            </a:r>
            <a:r>
              <a:rPr lang="it-IT" dirty="0" err="1"/>
              <a:t>Command</a:t>
            </a:r>
            <a:r>
              <a:rPr lang="it-IT" dirty="0"/>
              <a:t> Palette)</a:t>
            </a:r>
          </a:p>
          <a:p>
            <a:pPr marL="457200" indent="-457200">
              <a:buFont typeface="+mj-lt"/>
              <a:buAutoNum type="arabicPeriod"/>
            </a:pPr>
            <a:r>
              <a:rPr lang="it-IT" dirty="0"/>
              <a:t>Cercare "Flutter: New Project" e quando VSC chiede dove si trova la SDK di Flutter cliccare su Download SDK</a:t>
            </a:r>
          </a:p>
          <a:p>
            <a:pPr marL="457200" indent="-457200">
              <a:buFont typeface="+mj-lt"/>
              <a:buAutoNum type="arabicPeriod"/>
            </a:pPr>
            <a:r>
              <a:rPr lang="it-IT" dirty="0"/>
              <a:t>Scegliere una cartella dove installare l'SDK e premere su </a:t>
            </a:r>
            <a:r>
              <a:rPr lang="it-IT" i="1" dirty="0"/>
              <a:t>Clone Flutter</a:t>
            </a:r>
          </a:p>
          <a:p>
            <a:pPr marL="457200" indent="-457200">
              <a:buFont typeface="+mj-lt"/>
              <a:buAutoNum type="arabicPeriod"/>
            </a:pPr>
            <a:r>
              <a:rPr lang="it-IT" dirty="0"/>
              <a:t>Premere su </a:t>
            </a:r>
            <a:r>
              <a:rPr lang="it-IT" i="1" dirty="0" err="1"/>
              <a:t>Add</a:t>
            </a:r>
            <a:r>
              <a:rPr lang="it-IT" i="1" dirty="0"/>
              <a:t> SDK to PATH</a:t>
            </a:r>
          </a:p>
        </p:txBody>
      </p:sp>
    </p:spTree>
    <p:extLst>
      <p:ext uri="{BB962C8B-B14F-4D97-AF65-F5344CB8AC3E}">
        <p14:creationId xmlns:p14="http://schemas.microsoft.com/office/powerpoint/2010/main" val="333283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65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1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DA1BC2EC-AB80-02A6-E30F-5144C8BAD6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/>
            <a:r>
              <a:rPr lang="it-IT" dirty="0"/>
              <a:t>Installare  estensione di flutter su </a:t>
            </a:r>
            <a:r>
              <a:rPr lang="it-IT" dirty="0" err="1"/>
              <a:t>android</a:t>
            </a:r>
            <a:r>
              <a:rPr lang="it-IT" dirty="0"/>
              <a:t> studio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6227878-C4FC-9F14-866D-3BB2A5343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093" y="4936797"/>
            <a:ext cx="4571619" cy="8202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dirty="0"/>
              <a:t>Aprire</a:t>
            </a:r>
            <a:r>
              <a:rPr lang="it-IT" sz="2000" dirty="0">
                <a:latin typeface="Consolas" panose="020B0609020204030204" pitchFamily="49" charset="0"/>
              </a:rPr>
              <a:t> </a:t>
            </a:r>
            <a:r>
              <a:rPr lang="it-IT" dirty="0">
                <a:solidFill>
                  <a:schemeClr val="accent6"/>
                </a:solidFill>
                <a:latin typeface="+mn-lt"/>
              </a:rPr>
              <a:t>Plugins</a:t>
            </a:r>
            <a:r>
              <a:rPr lang="it-IT" sz="2400" dirty="0">
                <a:latin typeface="+mn-lt"/>
              </a:rPr>
              <a:t>, </a:t>
            </a:r>
            <a:r>
              <a:rPr lang="it-IT" dirty="0"/>
              <a:t>Cercare "</a:t>
            </a:r>
            <a:r>
              <a:rPr lang="it-IT" dirty="0">
                <a:solidFill>
                  <a:schemeClr val="accent2"/>
                </a:solidFill>
              </a:rPr>
              <a:t>Flutter</a:t>
            </a:r>
            <a:r>
              <a:rPr lang="it-IT" dirty="0"/>
              <a:t>" e installarlo</a:t>
            </a:r>
            <a:endParaRPr lang="it-IT" dirty="0">
              <a:solidFill>
                <a:schemeClr val="accent6"/>
              </a:solidFill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4E78DB43-DA2E-71B5-1219-BFF98DC25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93" y="2510626"/>
            <a:ext cx="4571619" cy="204511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801727EA-0834-136C-3EBA-0DBBFC7AFE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8323" y="2510626"/>
            <a:ext cx="4571620" cy="2039579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E9B64A4-EE52-140D-B7D6-61C328F917E1}"/>
              </a:ext>
            </a:extLst>
          </p:cNvPr>
          <p:cNvSpPr txBox="1"/>
          <p:nvPr/>
        </p:nvSpPr>
        <p:spPr>
          <a:xfrm>
            <a:off x="6608323" y="4936797"/>
            <a:ext cx="457161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dirty="0">
                <a:latin typeface="Aptos Slab" panose="020B0004020202020204" pitchFamily="34" charset="0"/>
              </a:rPr>
              <a:t>Alla fine dell'installazione premere su </a:t>
            </a:r>
            <a:r>
              <a:rPr lang="it-IT" sz="2800" dirty="0" err="1">
                <a:solidFill>
                  <a:schemeClr val="accent6"/>
                </a:solidFill>
              </a:rPr>
              <a:t>RestartIDE</a:t>
            </a:r>
            <a:r>
              <a:rPr lang="it-IT" sz="2400" dirty="0"/>
              <a:t> </a:t>
            </a:r>
            <a:r>
              <a:rPr lang="it-IT" sz="2800" dirty="0">
                <a:latin typeface="Aptos Slab" panose="020B0004020202020204" pitchFamily="34" charset="0"/>
              </a:rPr>
              <a:t>Riavviare Android Studio</a:t>
            </a:r>
          </a:p>
        </p:txBody>
      </p:sp>
    </p:spTree>
    <p:extLst>
      <p:ext uri="{BB962C8B-B14F-4D97-AF65-F5344CB8AC3E}">
        <p14:creationId xmlns:p14="http://schemas.microsoft.com/office/powerpoint/2010/main" val="426665066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ptos slab">
      <a:majorFont>
        <a:latin typeface="Aptos Slab ExtraBold"/>
        <a:ea typeface=""/>
        <a:cs typeface=""/>
      </a:majorFont>
      <a:minorFont>
        <a:latin typeface="Aptos Slab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793</Words>
  <Application>Microsoft Office PowerPoint</Application>
  <PresentationFormat>Widescreen</PresentationFormat>
  <Paragraphs>87</Paragraphs>
  <Slides>11</Slides>
  <Notes>1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8" baseType="lpstr">
      <vt:lpstr>Aptos</vt:lpstr>
      <vt:lpstr>Aptos Slab</vt:lpstr>
      <vt:lpstr>Aptos Slab Black</vt:lpstr>
      <vt:lpstr>Aptos Slab ExtraBold</vt:lpstr>
      <vt:lpstr>Arial</vt:lpstr>
      <vt:lpstr>Consolas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BISCONTIN ALESSANDRO [DR1200009]</dc:creator>
  <cp:lastModifiedBy>BISCONTIN ALESSANDRO [DR1200009]</cp:lastModifiedBy>
  <cp:revision>7</cp:revision>
  <dcterms:created xsi:type="dcterms:W3CDTF">2026-04-08T09:42:34Z</dcterms:created>
  <dcterms:modified xsi:type="dcterms:W3CDTF">2026-04-14T13:22:12Z</dcterms:modified>
</cp:coreProperties>
</file>