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6" r:id="rId3"/>
    <p:sldId id="257" r:id="rId4"/>
    <p:sldId id="279" r:id="rId5"/>
    <p:sldId id="258" r:id="rId6"/>
    <p:sldId id="260" r:id="rId7"/>
    <p:sldId id="259" r:id="rId8"/>
    <p:sldId id="261" r:id="rId9"/>
    <p:sldId id="268" r:id="rId10"/>
    <p:sldId id="262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4" r:id="rId21"/>
    <p:sldId id="263" r:id="rId22"/>
    <p:sldId id="283" r:id="rId23"/>
    <p:sldId id="285" r:id="rId24"/>
    <p:sldId id="280" r:id="rId25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89"/>
    <p:restoredTop sz="94694"/>
  </p:normalViewPr>
  <p:slideViewPr>
    <p:cSldViewPr snapToGrid="0">
      <p:cViewPr varScale="1">
        <p:scale>
          <a:sx n="117" d="100"/>
          <a:sy n="117" d="100"/>
        </p:scale>
        <p:origin x="2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D9EF-8CCF-0D34-7E4F-FE1E64639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2A82B-09DA-DF82-8C0B-93616FF28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07BDF-63C2-B64F-AB0C-2A4312065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F22E8-F2F8-649D-B8D5-E5DD18CA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77E42-68BD-3BF0-CA32-AF45B6769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2175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4F3AD-774E-D7C9-D73F-7F30667F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54068-4B56-45E1-5C25-1D6D44F2A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48CE1-A9E9-D4F9-5155-BAAD8A0D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501C2-154F-7300-697C-C38FEA67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BF3C-9951-4533-747E-80CD9BC45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56796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3A506-EB35-7EB8-2A69-59D13C6B1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1EE61-A3D4-01D6-633F-235946DE1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94932-2166-DBA2-49E8-D2E2F3495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47201-5DEB-2B51-58A6-18E366708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52371-C305-682C-94F1-710E9CF1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7874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5A035-E404-0DE7-F44A-20E046036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223BD-0AF9-7B5C-AE56-7A6AD75ED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F0A4F-BFD2-1B83-922C-E4AE977AB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5094B-CC19-4C9E-DD5C-508CCAFE4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A3E09-A790-3D20-0BEC-4568ABC38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34914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9352B-35FB-A514-61E0-6E73C6DBC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F0CA0-8F64-7257-566E-B171FA671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ACBF1-2098-E470-58FF-D560075F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0AF73-39EB-9B4A-1C52-9EB17D20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7185B-D0F4-7CCA-997A-0C6531136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8041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FFF76-9915-FF3D-BBF3-DDBE96F3F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AD0C-5530-E057-FCC6-AA4D12B93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1FA86-2AAF-D823-D27F-A95D1C6E8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EEDCA-C27B-5263-89B7-47314AC6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2F6B5-5CB1-5438-316E-402A80554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13C04-22CB-B404-4CAE-8881F6BEF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21625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ED71D-3DBB-E734-CB7E-5EBE2AB70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BF748-CFD3-229C-79F7-6B4C2BFDF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C69A7-7813-DA1F-4E96-E7B3BE584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6BD36B-D3D7-480B-7E8B-E91BB2C386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2C461B-A6FC-53C2-E1EB-5BCFBA75C1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7160FA-B264-A8D4-1A0E-34378C841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BFBF2F-EF5C-EB1F-7EB4-8508865A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1CD007-CE9C-97CC-7397-A25AFE98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0559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5F33F-9C73-640F-11E4-B7F6D8B30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14A4C9-182F-B227-A059-B284F2FA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CF611-316F-08CD-29F6-5C8BAF9AB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777A0-1596-D59E-5D68-5D818986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2750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71C16C-A374-F6DC-A5B0-DECA3CCA0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7864CC-9E0F-B3B8-CAEA-31B83502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6A9E5-74EE-CAEF-E2EB-A27818173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56029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24E29-ABAD-9A73-DF0A-58D26638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C20CD-7F58-4608-EE12-AE0C3CB54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F33274-8728-867F-3412-09659B380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E4C55-BAF8-124B-FF55-4C5C94532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AA96A-C989-655E-19FF-4990D40B4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E4DD9-101B-F887-F7ED-673750E8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58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89EEB-5D5A-DCD2-2082-EE8A0C19E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F46835-DDFD-64B4-567D-19715DDDB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A92DF-07BC-E83F-9C14-482B02E3A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B34D7-DE35-5198-EC04-0485AC858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CF535-5226-921B-40C6-64E7C7F3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9B03E-E410-C593-7D3F-085AC8AF1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5757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BD182B-E2B0-78B4-FB74-0DC5D58BA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42DF3-27F7-6DB0-2E04-B4735F6D3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63EB8-CC26-8840-1C91-18C1DFAB4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13129-4F9A-8043-B0A0-19F52A1B793A}" type="datetimeFigureOut">
              <a:rPr lang="en-SE" smtClean="0"/>
              <a:t>2026-03-17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A35A3-DFA3-A401-5974-C2F4579D6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41F8C-D3DE-71E2-A83B-0ED56172B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4973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23EFE-AEE7-6085-F6D3-EFADD803F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F73D53C-C07B-D342-CA81-F29862BD262E}"/>
              </a:ext>
            </a:extLst>
          </p:cNvPr>
          <p:cNvSpPr txBox="1"/>
          <p:nvPr/>
        </p:nvSpPr>
        <p:spPr>
          <a:xfrm>
            <a:off x="1848683" y="2321004"/>
            <a:ext cx="849463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6600" b="1" dirty="0"/>
              <a:t>Quantum Ideal Gases</a:t>
            </a:r>
          </a:p>
        </p:txBody>
      </p:sp>
    </p:spTree>
    <p:extLst>
      <p:ext uri="{BB962C8B-B14F-4D97-AF65-F5344CB8AC3E}">
        <p14:creationId xmlns:p14="http://schemas.microsoft.com/office/powerpoint/2010/main" val="1747847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9D098-5DE2-331B-82C9-C00A14051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B0F13B-C38D-AF7D-940D-7469A2503351}"/>
              </a:ext>
            </a:extLst>
          </p:cNvPr>
          <p:cNvSpPr txBox="1"/>
          <p:nvPr/>
        </p:nvSpPr>
        <p:spPr>
          <a:xfrm>
            <a:off x="160529" y="270163"/>
            <a:ext cx="3203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Math disclaimer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3FBEAFC-64D2-AC50-6929-E7E209FB5A50}"/>
                  </a:ext>
                </a:extLst>
              </p:cNvPr>
              <p:cNvSpPr txBox="1"/>
              <p:nvPr/>
            </p:nvSpPr>
            <p:spPr>
              <a:xfrm>
                <a:off x="1391137" y="1741999"/>
                <a:ext cx="2241176" cy="11399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SE" sz="4800" dirty="0"/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3FBEAFC-64D2-AC50-6929-E7E209FB5A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137" y="1741999"/>
                <a:ext cx="2241176" cy="1139927"/>
              </a:xfrm>
              <a:prstGeom prst="rect">
                <a:avLst/>
              </a:prstGeom>
              <a:blipFill>
                <a:blip r:embed="rId2"/>
                <a:stretch>
                  <a:fillRect l="-2247" b="-6593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09E2EFC-62C8-3A56-9115-3068BA933D2B}"/>
                  </a:ext>
                </a:extLst>
              </p:cNvPr>
              <p:cNvSpPr txBox="1"/>
              <p:nvPr/>
            </p:nvSpPr>
            <p:spPr>
              <a:xfrm>
                <a:off x="4778189" y="1759835"/>
                <a:ext cx="1819835" cy="11353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SE" sz="48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09E2EFC-62C8-3A56-9115-3068BA933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189" y="1759835"/>
                <a:ext cx="1819835" cy="1135311"/>
              </a:xfrm>
              <a:prstGeom prst="rect">
                <a:avLst/>
              </a:prstGeom>
              <a:blipFill>
                <a:blip r:embed="rId3"/>
                <a:stretch>
                  <a:fillRect l="-1389" r="-1389" b="-3297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D9BBD6-3904-576A-85FE-A3EA7D892283}"/>
                  </a:ext>
                </a:extLst>
              </p:cNvPr>
              <p:cNvSpPr txBox="1"/>
              <p:nvPr/>
            </p:nvSpPr>
            <p:spPr>
              <a:xfrm>
                <a:off x="1175983" y="3535905"/>
                <a:ext cx="8595545" cy="2151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SE" sz="6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→0    </m:t>
                            </m:r>
                            <m:r>
                              <a:rPr lang="en-US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sz="6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  <m:r>
                              <a:rPr lang="en-US" sz="6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→0</m:t>
                            </m:r>
                          </m:e>
                        </m:eqArr>
                      </m:e>
                    </m:d>
                  </m:oMath>
                </a14:m>
                <a:endParaRPr lang="en-SE" sz="6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D9BBD6-3904-576A-85FE-A3EA7D892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983" y="3535905"/>
                <a:ext cx="8595545" cy="2151936"/>
              </a:xfrm>
              <a:prstGeom prst="rect">
                <a:avLst/>
              </a:prstGeom>
              <a:blipFill>
                <a:blip r:embed="rId4"/>
                <a:stretch>
                  <a:fillRect l="-21386" t="-216471" b="-310588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270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C09F7-5C36-AF6A-A66D-485525530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64D5D69-E48F-7312-4E68-8FABD410034D}"/>
                  </a:ext>
                </a:extLst>
              </p:cNvPr>
              <p:cNvSpPr txBox="1"/>
              <p:nvPr/>
            </p:nvSpPr>
            <p:spPr>
              <a:xfrm>
                <a:off x="648291" y="2877417"/>
                <a:ext cx="2356111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6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6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SE" sz="6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64D5D69-E48F-7312-4E68-8FABD41003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91" y="2877417"/>
                <a:ext cx="2356111" cy="1015663"/>
              </a:xfrm>
              <a:prstGeom prst="rect">
                <a:avLst/>
              </a:prstGeom>
              <a:blipFill>
                <a:blip r:embed="rId2"/>
                <a:stretch>
                  <a:fillRect l="-6952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7989504-B97C-FDFA-36BD-06790591867C}"/>
              </a:ext>
            </a:extLst>
          </p:cNvPr>
          <p:cNvSpPr txBox="1"/>
          <p:nvPr/>
        </p:nvSpPr>
        <p:spPr>
          <a:xfrm>
            <a:off x="188036" y="186464"/>
            <a:ext cx="5991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2B9F146-993F-EAA7-0749-F0F44ACF67CC}"/>
                  </a:ext>
                </a:extLst>
              </p:cNvPr>
              <p:cNvSpPr txBox="1"/>
              <p:nvPr/>
            </p:nvSpPr>
            <p:spPr>
              <a:xfrm>
                <a:off x="7209763" y="186464"/>
                <a:ext cx="5169962" cy="19273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4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4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atin typeface="Cambria Math" panose="020405030504060302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sz="4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en-SE" sz="4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2B9F146-993F-EAA7-0749-F0F44ACF67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9763" y="186464"/>
                <a:ext cx="5169962" cy="1927387"/>
              </a:xfrm>
              <a:prstGeom prst="rect">
                <a:avLst/>
              </a:prstGeom>
              <a:blipFill>
                <a:blip r:embed="rId3"/>
                <a:stretch>
                  <a:fillRect b="-3922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73EB1DB-B4BD-061C-2A49-43E4A50841D2}"/>
                  </a:ext>
                </a:extLst>
              </p:cNvPr>
              <p:cNvSpPr txBox="1"/>
              <p:nvPr/>
            </p:nvSpPr>
            <p:spPr>
              <a:xfrm>
                <a:off x="4133113" y="2364857"/>
                <a:ext cx="6337663" cy="1826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60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6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6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6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6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</m:sSup>
                        </m:den>
                      </m:f>
                      <m:r>
                        <a:rPr lang="en-US" sz="6000" b="0" i="0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SE" sz="6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73EB1DB-B4BD-061C-2A49-43E4A50841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113" y="2364857"/>
                <a:ext cx="6337663" cy="1826975"/>
              </a:xfrm>
              <a:prstGeom prst="rect">
                <a:avLst/>
              </a:prstGeom>
              <a:blipFill>
                <a:blip r:embed="rId4"/>
                <a:stretch>
                  <a:fillRect l="-4200" b="-6207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890F4EF-37C4-3AD5-1DE3-04B399DF2F8A}"/>
              </a:ext>
            </a:extLst>
          </p:cNvPr>
          <p:cNvSpPr txBox="1"/>
          <p:nvPr/>
        </p:nvSpPr>
        <p:spPr>
          <a:xfrm>
            <a:off x="1015956" y="4810345"/>
            <a:ext cx="9068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  <a:sym typeface="Wingdings" pitchFamily="2" charset="2"/>
              </a:rPr>
              <a:t> All molecules occupy the lowest energy state</a:t>
            </a:r>
            <a:endParaRPr lang="en-SE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0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9BB16-71F9-36A7-5B95-A2EAB05A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C68C67C-053F-AB88-C3DE-FD71010708A9}"/>
              </a:ext>
            </a:extLst>
          </p:cNvPr>
          <p:cNvCxnSpPr>
            <a:cxnSpLocks/>
          </p:cNvCxnSpPr>
          <p:nvPr/>
        </p:nvCxnSpPr>
        <p:spPr>
          <a:xfrm flipV="1">
            <a:off x="3984440" y="1516727"/>
            <a:ext cx="0" cy="46931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F544AB0-8DE4-0CD0-8679-5508283A7EF9}"/>
              </a:ext>
            </a:extLst>
          </p:cNvPr>
          <p:cNvCxnSpPr>
            <a:cxnSpLocks/>
          </p:cNvCxnSpPr>
          <p:nvPr/>
        </p:nvCxnSpPr>
        <p:spPr>
          <a:xfrm>
            <a:off x="3984440" y="6197514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4F247C5-857D-0F4C-F6D1-0C7A39982331}"/>
                  </a:ext>
                </a:extLst>
              </p:cNvPr>
              <p:cNvSpPr txBox="1"/>
              <p:nvPr/>
            </p:nvSpPr>
            <p:spPr>
              <a:xfrm>
                <a:off x="8309747" y="620987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4F247C5-857D-0F4C-F6D1-0C7A39982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9747" y="6209871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7AFF2D-F67F-5166-F253-99723CE30F9D}"/>
                  </a:ext>
                </a:extLst>
              </p:cNvPr>
              <p:cNvSpPr txBox="1"/>
              <p:nvPr/>
            </p:nvSpPr>
            <p:spPr>
              <a:xfrm>
                <a:off x="3183696" y="2162042"/>
                <a:ext cx="43782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7AFF2D-F67F-5166-F253-99723CE30F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696" y="2162042"/>
                <a:ext cx="437825" cy="461665"/>
              </a:xfrm>
              <a:prstGeom prst="rect">
                <a:avLst/>
              </a:prstGeom>
              <a:blipFill>
                <a:blip r:embed="rId3"/>
                <a:stretch>
                  <a:fillRect l="-11111" r="-94444" b="-162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6E3574D-AA48-6963-5CEE-6325EDBDBAE7}"/>
              </a:ext>
            </a:extLst>
          </p:cNvPr>
          <p:cNvSpPr txBox="1"/>
          <p:nvPr/>
        </p:nvSpPr>
        <p:spPr>
          <a:xfrm>
            <a:off x="188036" y="186464"/>
            <a:ext cx="5991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8DE83F-8940-5CAD-F8C0-4DE5D946E308}"/>
              </a:ext>
            </a:extLst>
          </p:cNvPr>
          <p:cNvSpPr/>
          <p:nvPr/>
        </p:nvSpPr>
        <p:spPr>
          <a:xfrm>
            <a:off x="4189538" y="1910913"/>
            <a:ext cx="4087884" cy="3585878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97FA875-A821-C6B8-351D-4294BAC242A2}"/>
              </a:ext>
            </a:extLst>
          </p:cNvPr>
          <p:cNvSpPr/>
          <p:nvPr/>
        </p:nvSpPr>
        <p:spPr>
          <a:xfrm>
            <a:off x="4221857" y="1910913"/>
            <a:ext cx="4087884" cy="2599891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5233D92-15ED-A6ED-2FE3-A6DD54AA8CEC}"/>
              </a:ext>
            </a:extLst>
          </p:cNvPr>
          <p:cNvSpPr/>
          <p:nvPr/>
        </p:nvSpPr>
        <p:spPr>
          <a:xfrm>
            <a:off x="4205698" y="1987110"/>
            <a:ext cx="4087884" cy="4191389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A4E298-CAC1-01F5-6B1C-C9175F52C25A}"/>
              </a:ext>
            </a:extLst>
          </p:cNvPr>
          <p:cNvSpPr/>
          <p:nvPr/>
        </p:nvSpPr>
        <p:spPr>
          <a:xfrm>
            <a:off x="3984440" y="5299558"/>
            <a:ext cx="2446250" cy="897956"/>
          </a:xfrm>
          <a:prstGeom prst="rect">
            <a:avLst/>
          </a:prstGeom>
          <a:solidFill>
            <a:schemeClr val="accent1">
              <a:lumMod val="60000"/>
              <a:lumOff val="40000"/>
              <a:alpha val="4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97FAD0-E12C-0D97-39F4-3A682D646586}"/>
              </a:ext>
            </a:extLst>
          </p:cNvPr>
          <p:cNvSpPr/>
          <p:nvPr/>
        </p:nvSpPr>
        <p:spPr>
          <a:xfrm>
            <a:off x="3992520" y="4797535"/>
            <a:ext cx="2446250" cy="1404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D2E8FC6-92F7-8548-CBFB-55286E0B684A}"/>
              </a:ext>
            </a:extLst>
          </p:cNvPr>
          <p:cNvSpPr/>
          <p:nvPr/>
        </p:nvSpPr>
        <p:spPr>
          <a:xfrm>
            <a:off x="3984439" y="3955113"/>
            <a:ext cx="2446250" cy="224348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72BF209-C96C-86F5-4CE3-A6456222B658}"/>
              </a:ext>
            </a:extLst>
          </p:cNvPr>
          <p:cNvSpPr>
            <a:spLocks noChangeAspect="1"/>
          </p:cNvSpPr>
          <p:nvPr/>
        </p:nvSpPr>
        <p:spPr>
          <a:xfrm>
            <a:off x="6287268" y="5184273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AE4FD19-7CB0-8B45-3F32-5493C3E5C04E}"/>
              </a:ext>
            </a:extLst>
          </p:cNvPr>
          <p:cNvSpPr>
            <a:spLocks noChangeAspect="1"/>
          </p:cNvSpPr>
          <p:nvPr/>
        </p:nvSpPr>
        <p:spPr>
          <a:xfrm>
            <a:off x="6287268" y="4638685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0E28FA6-99A5-8BA1-25A1-A28E00525A7C}"/>
              </a:ext>
            </a:extLst>
          </p:cNvPr>
          <p:cNvSpPr>
            <a:spLocks noChangeAspect="1"/>
          </p:cNvSpPr>
          <p:nvPr/>
        </p:nvSpPr>
        <p:spPr>
          <a:xfrm>
            <a:off x="6287268" y="3862659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9FD506-2759-C1A3-E489-9595CB3FA85A}"/>
              </a:ext>
            </a:extLst>
          </p:cNvPr>
          <p:cNvSpPr txBox="1"/>
          <p:nvPr/>
        </p:nvSpPr>
        <p:spPr>
          <a:xfrm>
            <a:off x="188036" y="695224"/>
            <a:ext cx="4651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</a:rPr>
              <a:t>Increase in temperature</a:t>
            </a:r>
          </a:p>
        </p:txBody>
      </p:sp>
    </p:spTree>
    <p:extLst>
      <p:ext uri="{BB962C8B-B14F-4D97-AF65-F5344CB8AC3E}">
        <p14:creationId xmlns:p14="http://schemas.microsoft.com/office/powerpoint/2010/main" val="15722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C5BF7-37F2-8793-37CD-01AA1BFAE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E28157-B3C4-70D4-830D-85F161F321CA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ABA06A-F05E-CE4F-8DC6-01B018ACD8D0}"/>
              </a:ext>
            </a:extLst>
          </p:cNvPr>
          <p:cNvSpPr txBox="1"/>
          <p:nvPr/>
        </p:nvSpPr>
        <p:spPr>
          <a:xfrm>
            <a:off x="188036" y="1296805"/>
            <a:ext cx="5458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Catalysis </a:t>
            </a:r>
            <a:r>
              <a:rPr lang="en-SE" sz="3200" b="1" dirty="0">
                <a:sym typeface="Wingdings" pitchFamily="2" charset="2"/>
              </a:rPr>
              <a:t> Collision theory</a:t>
            </a:r>
            <a:endParaRPr lang="en-SE" sz="32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B5B93D-9D15-F404-F945-D32B4D48827D}"/>
              </a:ext>
            </a:extLst>
          </p:cNvPr>
          <p:cNvSpPr txBox="1"/>
          <p:nvPr/>
        </p:nvSpPr>
        <p:spPr>
          <a:xfrm>
            <a:off x="188036" y="2407147"/>
            <a:ext cx="119414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</a:rPr>
              <a:t>Collision </a:t>
            </a:r>
            <a:r>
              <a:rPr lang="en-SE" sz="3200" b="1" dirty="0">
                <a:solidFill>
                  <a:srgbClr val="FF0000"/>
                </a:solidFill>
                <a:sym typeface="Wingdings" pitchFamily="2" charset="2"/>
              </a:rPr>
              <a:t>theory </a:t>
            </a:r>
            <a:r>
              <a:rPr lang="en-SE" sz="3200" b="1" dirty="0">
                <a:sym typeface="Wingdings" pitchFamily="2" charset="2"/>
              </a:rPr>
              <a:t>states that particles must collide with correct orientation and enough kinetic energy to overcome the activation energy barrier</a:t>
            </a:r>
            <a:endParaRPr lang="en-SE" sz="3200" b="1" dirty="0"/>
          </a:p>
        </p:txBody>
      </p:sp>
    </p:spTree>
    <p:extLst>
      <p:ext uri="{BB962C8B-B14F-4D97-AF65-F5344CB8AC3E}">
        <p14:creationId xmlns:p14="http://schemas.microsoft.com/office/powerpoint/2010/main" val="318496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F600B-46A2-D7B9-DEE4-E652CE3E7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2A234C-0046-38E8-9AB0-AE611D29B639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C5F3B50-B01C-21ED-D18B-840EC398193A}"/>
              </a:ext>
            </a:extLst>
          </p:cNvPr>
          <p:cNvCxnSpPr>
            <a:cxnSpLocks/>
          </p:cNvCxnSpPr>
          <p:nvPr/>
        </p:nvCxnSpPr>
        <p:spPr>
          <a:xfrm flipV="1">
            <a:off x="3613695" y="1229579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87470B0-4B18-2EEE-4C87-D7E724FF862C}"/>
              </a:ext>
            </a:extLst>
          </p:cNvPr>
          <p:cNvCxnSpPr>
            <a:cxnSpLocks/>
          </p:cNvCxnSpPr>
          <p:nvPr/>
        </p:nvCxnSpPr>
        <p:spPr>
          <a:xfrm>
            <a:off x="3613695" y="5408618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C5232F-F417-B129-B426-562498448FF1}"/>
                  </a:ext>
                </a:extLst>
              </p:cNvPr>
              <p:cNvSpPr txBox="1"/>
              <p:nvPr/>
            </p:nvSpPr>
            <p:spPr>
              <a:xfrm>
                <a:off x="4504854" y="5500292"/>
                <a:ext cx="303182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𝑅𝑒𝑎𝑐𝑡𝑖𝑜𝑛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𝑐𝑜𝑜𝑟𝑑𝑖𝑛𝑎𝑡𝑒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C5232F-F417-B129-B426-562498448F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854" y="5500292"/>
                <a:ext cx="3031824" cy="461665"/>
              </a:xfrm>
              <a:prstGeom prst="rect">
                <a:avLst/>
              </a:prstGeom>
              <a:blipFill>
                <a:blip r:embed="rId2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5C0FC76-8066-80AF-CC2F-DFC20AF5E218}"/>
                  </a:ext>
                </a:extLst>
              </p:cNvPr>
              <p:cNvSpPr txBox="1"/>
              <p:nvPr/>
            </p:nvSpPr>
            <p:spPr>
              <a:xfrm>
                <a:off x="1925222" y="1748037"/>
                <a:ext cx="1706399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𝑝𝑜𝑡𝑒𝑛𝑡𝑖𝑎𝑙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𝑒𝑛𝑒𝑟𝑔𝑦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5C0FC76-8066-80AF-CC2F-DFC20AF5E2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5222" y="1748037"/>
                <a:ext cx="1706399" cy="830997"/>
              </a:xfrm>
              <a:prstGeom prst="rect">
                <a:avLst/>
              </a:prstGeom>
              <a:blipFill>
                <a:blip r:embed="rId3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29A8BD6-FC78-49C1-94AA-2DE6E3CF91CB}"/>
              </a:ext>
            </a:extLst>
          </p:cNvPr>
          <p:cNvCxnSpPr/>
          <p:nvPr/>
        </p:nvCxnSpPr>
        <p:spPr>
          <a:xfrm>
            <a:off x="4054286" y="3680341"/>
            <a:ext cx="11009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4DB7C34-D753-C277-47AA-A9F82AB59E7E}"/>
              </a:ext>
            </a:extLst>
          </p:cNvPr>
          <p:cNvCxnSpPr/>
          <p:nvPr/>
        </p:nvCxnSpPr>
        <p:spPr>
          <a:xfrm>
            <a:off x="7254686" y="4478201"/>
            <a:ext cx="11009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932CCC7-ACC8-2533-A7A8-AA9B263B2E6F}"/>
                  </a:ext>
                </a:extLst>
              </p:cNvPr>
              <p:cNvSpPr txBox="1"/>
              <p:nvPr/>
            </p:nvSpPr>
            <p:spPr>
              <a:xfrm>
                <a:off x="3977158" y="4732170"/>
                <a:ext cx="154313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SE" sz="32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932CCC7-ACC8-2533-A7A8-AA9B263B2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158" y="4732170"/>
                <a:ext cx="1543132" cy="584775"/>
              </a:xfrm>
              <a:prstGeom prst="rect">
                <a:avLst/>
              </a:prstGeom>
              <a:blipFill>
                <a:blip r:embed="rId4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FAAEBB7-9026-17AB-DC07-910CDDBAA3A8}"/>
                  </a:ext>
                </a:extLst>
              </p:cNvPr>
              <p:cNvSpPr txBox="1"/>
              <p:nvPr/>
            </p:nvSpPr>
            <p:spPr>
              <a:xfrm>
                <a:off x="7187123" y="4720535"/>
                <a:ext cx="154313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SE" sz="3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FAAEBB7-9026-17AB-DC07-910CDDBAA3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7123" y="4720535"/>
                <a:ext cx="1543132" cy="584775"/>
              </a:xfrm>
              <a:prstGeom prst="rect">
                <a:avLst/>
              </a:prstGeom>
              <a:blipFill>
                <a:blip r:embed="rId5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Oval 19">
            <a:extLst>
              <a:ext uri="{FF2B5EF4-FFF2-40B4-BE49-F238E27FC236}">
                <a16:creationId xmlns:a16="http://schemas.microsoft.com/office/drawing/2014/main" id="{5EF147CF-7D27-DC56-E260-2AF742FF7BE7}"/>
              </a:ext>
            </a:extLst>
          </p:cNvPr>
          <p:cNvSpPr>
            <a:spLocks noChangeAspect="1"/>
          </p:cNvSpPr>
          <p:nvPr/>
        </p:nvSpPr>
        <p:spPr>
          <a:xfrm>
            <a:off x="4098642" y="3437799"/>
            <a:ext cx="230567" cy="23056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5DB1AA8-BA9D-5D68-C10B-80E6886F4BD1}"/>
              </a:ext>
            </a:extLst>
          </p:cNvPr>
          <p:cNvSpPr>
            <a:spLocks noChangeAspect="1"/>
          </p:cNvSpPr>
          <p:nvPr/>
        </p:nvSpPr>
        <p:spPr>
          <a:xfrm>
            <a:off x="4588568" y="3437800"/>
            <a:ext cx="230567" cy="23056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4761635-EF64-78BA-9D6A-7117DD40321B}"/>
              </a:ext>
            </a:extLst>
          </p:cNvPr>
          <p:cNvSpPr>
            <a:spLocks noChangeAspect="1"/>
          </p:cNvSpPr>
          <p:nvPr/>
        </p:nvSpPr>
        <p:spPr>
          <a:xfrm>
            <a:off x="4837064" y="3437800"/>
            <a:ext cx="230567" cy="2305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55E36B-1ADA-E0AC-AC25-EC2AD12A3AD8}"/>
              </a:ext>
            </a:extLst>
          </p:cNvPr>
          <p:cNvSpPr>
            <a:spLocks noChangeAspect="1"/>
          </p:cNvSpPr>
          <p:nvPr/>
        </p:nvSpPr>
        <p:spPr>
          <a:xfrm>
            <a:off x="7325930" y="4244627"/>
            <a:ext cx="230567" cy="23056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DB21EF2-0FD9-2155-ED8F-63C15C6763AF}"/>
              </a:ext>
            </a:extLst>
          </p:cNvPr>
          <p:cNvSpPr>
            <a:spLocks noChangeAspect="1"/>
          </p:cNvSpPr>
          <p:nvPr/>
        </p:nvSpPr>
        <p:spPr>
          <a:xfrm>
            <a:off x="7564850" y="4244628"/>
            <a:ext cx="230567" cy="23056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E97A583-AAF9-8ADC-05B1-A86F171F4352}"/>
              </a:ext>
            </a:extLst>
          </p:cNvPr>
          <p:cNvSpPr>
            <a:spLocks noChangeAspect="1"/>
          </p:cNvSpPr>
          <p:nvPr/>
        </p:nvSpPr>
        <p:spPr>
          <a:xfrm>
            <a:off x="8064352" y="4244628"/>
            <a:ext cx="230567" cy="2305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7F1DE899-13CF-36DA-314D-5EF338F07D5D}"/>
              </a:ext>
            </a:extLst>
          </p:cNvPr>
          <p:cNvSpPr/>
          <p:nvPr/>
        </p:nvSpPr>
        <p:spPr>
          <a:xfrm>
            <a:off x="5125842" y="1976885"/>
            <a:ext cx="2133600" cy="2505466"/>
          </a:xfrm>
          <a:custGeom>
            <a:avLst/>
            <a:gdLst>
              <a:gd name="csX0" fmla="*/ 0 w 2133600"/>
              <a:gd name="csY0" fmla="*/ 1698643 h 2505466"/>
              <a:gd name="csX1" fmla="*/ 1183341 w 2133600"/>
              <a:gd name="csY1" fmla="*/ 13278 h 2505466"/>
              <a:gd name="csX2" fmla="*/ 2133600 w 2133600"/>
              <a:gd name="csY2" fmla="*/ 2505466 h 25054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2133600" h="2505466">
                <a:moveTo>
                  <a:pt x="0" y="1698643"/>
                </a:moveTo>
                <a:cubicBezTo>
                  <a:pt x="413870" y="788725"/>
                  <a:pt x="827741" y="-121192"/>
                  <a:pt x="1183341" y="13278"/>
                </a:cubicBezTo>
                <a:cubicBezTo>
                  <a:pt x="1538941" y="147748"/>
                  <a:pt x="1836270" y="1326607"/>
                  <a:pt x="2133600" y="250546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55EC983-5064-80EA-7254-F1DB0D247642}"/>
              </a:ext>
            </a:extLst>
          </p:cNvPr>
          <p:cNvCxnSpPr>
            <a:cxnSpLocks/>
          </p:cNvCxnSpPr>
          <p:nvPr/>
        </p:nvCxnSpPr>
        <p:spPr>
          <a:xfrm flipV="1">
            <a:off x="5748142" y="1831872"/>
            <a:ext cx="888605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7A22330-8837-999E-EB37-72CAF6114F52}"/>
              </a:ext>
            </a:extLst>
          </p:cNvPr>
          <p:cNvSpPr>
            <a:spLocks noChangeAspect="1"/>
          </p:cNvSpPr>
          <p:nvPr/>
        </p:nvSpPr>
        <p:spPr>
          <a:xfrm>
            <a:off x="5748142" y="1716589"/>
            <a:ext cx="230567" cy="23056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4927F22-7C02-1F8B-3A60-860DCFBBE933}"/>
              </a:ext>
            </a:extLst>
          </p:cNvPr>
          <p:cNvSpPr>
            <a:spLocks noChangeAspect="1"/>
          </p:cNvSpPr>
          <p:nvPr/>
        </p:nvSpPr>
        <p:spPr>
          <a:xfrm>
            <a:off x="6148423" y="1698661"/>
            <a:ext cx="230567" cy="23056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7E78B8B-1365-91C1-3917-D998BF43E638}"/>
              </a:ext>
            </a:extLst>
          </p:cNvPr>
          <p:cNvSpPr>
            <a:spLocks noChangeAspect="1"/>
          </p:cNvSpPr>
          <p:nvPr/>
        </p:nvSpPr>
        <p:spPr>
          <a:xfrm>
            <a:off x="6486564" y="1698661"/>
            <a:ext cx="230567" cy="2305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5700B2-4F24-BDEE-93F7-98CC8EE1D192}"/>
              </a:ext>
            </a:extLst>
          </p:cNvPr>
          <p:cNvCxnSpPr>
            <a:cxnSpLocks/>
          </p:cNvCxnSpPr>
          <p:nvPr/>
        </p:nvCxnSpPr>
        <p:spPr>
          <a:xfrm>
            <a:off x="6238671" y="1988520"/>
            <a:ext cx="0" cy="169182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C5BB222-05B9-5A04-8121-358CF58501F6}"/>
              </a:ext>
            </a:extLst>
          </p:cNvPr>
          <p:cNvCxnSpPr>
            <a:cxnSpLocks/>
          </p:cNvCxnSpPr>
          <p:nvPr/>
        </p:nvCxnSpPr>
        <p:spPr>
          <a:xfrm>
            <a:off x="5162779" y="3694117"/>
            <a:ext cx="1881512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74811C4-8E86-B2B8-9C31-48DA653C7B57}"/>
                  </a:ext>
                </a:extLst>
              </p:cNvPr>
              <p:cNvSpPr txBox="1"/>
              <p:nvPr/>
            </p:nvSpPr>
            <p:spPr>
              <a:xfrm>
                <a:off x="5659057" y="266550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74811C4-8E86-B2B8-9C31-48DA653C7B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9057" y="2665501"/>
                <a:ext cx="639303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147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3C332-1618-BEF7-FFBC-071BBE5EF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F3F2A00-8CF0-B88F-0487-2901B14C78AC}"/>
              </a:ext>
            </a:extLst>
          </p:cNvPr>
          <p:cNvCxnSpPr>
            <a:cxnSpLocks/>
          </p:cNvCxnSpPr>
          <p:nvPr/>
        </p:nvCxnSpPr>
        <p:spPr>
          <a:xfrm flipV="1">
            <a:off x="3344951" y="1491404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0D150E9-6EEF-BEE8-A3F6-DD33B3B7F0CD}"/>
              </a:ext>
            </a:extLst>
          </p:cNvPr>
          <p:cNvCxnSpPr>
            <a:cxnSpLocks/>
          </p:cNvCxnSpPr>
          <p:nvPr/>
        </p:nvCxnSpPr>
        <p:spPr>
          <a:xfrm>
            <a:off x="3344951" y="5670443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088AF2-43EA-28FA-BF0F-DA91D15BD9A5}"/>
                  </a:ext>
                </a:extLst>
              </p:cNvPr>
              <p:cNvSpPr txBox="1"/>
              <p:nvPr/>
            </p:nvSpPr>
            <p:spPr>
              <a:xfrm>
                <a:off x="1541929" y="1756484"/>
                <a:ext cx="1633352" cy="1582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𝑓𝑟𝑎𝑐𝑡𝑖𝑜𝑛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𝑝𝑎𝑟𝑡𝑖𝑐𝑙𝑒𝑠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088AF2-43EA-28FA-BF0F-DA91D15BD9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929" y="1756484"/>
                <a:ext cx="1633352" cy="1582869"/>
              </a:xfrm>
              <a:prstGeom prst="rect">
                <a:avLst/>
              </a:prstGeom>
              <a:blipFill>
                <a:blip r:embed="rId2"/>
                <a:stretch>
                  <a:fillRect l="-3077" r="-16154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>
            <a:extLst>
              <a:ext uri="{FF2B5EF4-FFF2-40B4-BE49-F238E27FC236}">
                <a16:creationId xmlns:a16="http://schemas.microsoft.com/office/drawing/2014/main" id="{D757E3E6-0995-6919-794E-5AC42570B884}"/>
              </a:ext>
            </a:extLst>
          </p:cNvPr>
          <p:cNvSpPr/>
          <p:nvPr/>
        </p:nvSpPr>
        <p:spPr>
          <a:xfrm>
            <a:off x="3344950" y="3092442"/>
            <a:ext cx="3701305" cy="256564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6">
              <a:lumMod val="40000"/>
              <a:lumOff val="6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F2841A-640B-B835-72DC-986D3708EEAE}"/>
                  </a:ext>
                </a:extLst>
              </p:cNvPr>
              <p:cNvSpPr txBox="1"/>
              <p:nvPr/>
            </p:nvSpPr>
            <p:spPr>
              <a:xfrm>
                <a:off x="5195602" y="5682800"/>
                <a:ext cx="405204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𝑝𝑎𝑟𝑡𝑖𝑐𝑙𝑒𝑠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speed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endParaRPr lang="en-SE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F2841A-640B-B835-72DC-986D3708E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602" y="5682800"/>
                <a:ext cx="4052045" cy="461665"/>
              </a:xfrm>
              <a:prstGeom prst="rect">
                <a:avLst/>
              </a:prstGeom>
              <a:blipFill>
                <a:blip r:embed="rId3"/>
                <a:stretch>
                  <a:fillRect l="-935" t="-10811" b="-27027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90898032-2DD7-C510-0825-72CE92019409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D9595A-3EF0-7861-5480-17A085A40C59}"/>
              </a:ext>
            </a:extLst>
          </p:cNvPr>
          <p:cNvCxnSpPr>
            <a:cxnSpLocks/>
          </p:cNvCxnSpPr>
          <p:nvPr/>
        </p:nvCxnSpPr>
        <p:spPr>
          <a:xfrm flipV="1">
            <a:off x="6060333" y="3013926"/>
            <a:ext cx="0" cy="2628000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C5AA6D5-8119-F87B-FF73-4292DE6A4A33}"/>
                  </a:ext>
                </a:extLst>
              </p:cNvPr>
              <p:cNvSpPr txBox="1"/>
              <p:nvPr/>
            </p:nvSpPr>
            <p:spPr>
              <a:xfrm>
                <a:off x="5773504" y="2578773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C5AA6D5-8119-F87B-FF73-4292DE6A4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3504" y="2578773"/>
                <a:ext cx="639303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190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3A641-2517-FD9F-0A39-65534FDF5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3B73EC1-96C1-796B-CE93-DC89A0ACA5BC}"/>
              </a:ext>
            </a:extLst>
          </p:cNvPr>
          <p:cNvCxnSpPr>
            <a:cxnSpLocks/>
          </p:cNvCxnSpPr>
          <p:nvPr/>
        </p:nvCxnSpPr>
        <p:spPr>
          <a:xfrm flipV="1">
            <a:off x="1803022" y="2029280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5520083-6A89-C6D7-27BC-6E1E298CEBA9}"/>
              </a:ext>
            </a:extLst>
          </p:cNvPr>
          <p:cNvCxnSpPr>
            <a:cxnSpLocks/>
          </p:cNvCxnSpPr>
          <p:nvPr/>
        </p:nvCxnSpPr>
        <p:spPr>
          <a:xfrm>
            <a:off x="1803022" y="6208319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6B07A0-2836-50CF-EB1F-3158210EE257}"/>
                  </a:ext>
                </a:extLst>
              </p:cNvPr>
              <p:cNvSpPr txBox="1"/>
              <p:nvPr/>
            </p:nvSpPr>
            <p:spPr>
              <a:xfrm>
                <a:off x="0" y="2294360"/>
                <a:ext cx="1633352" cy="1582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𝑓𝑟𝑎𝑐𝑡𝑖𝑜𝑛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𝑝𝑎𝑟𝑡𝑖𝑐𝑙𝑒𝑠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6B07A0-2836-50CF-EB1F-3158210EE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94360"/>
                <a:ext cx="1633352" cy="1582869"/>
              </a:xfrm>
              <a:prstGeom prst="rect">
                <a:avLst/>
              </a:prstGeom>
              <a:blipFill>
                <a:blip r:embed="rId2"/>
                <a:stretch>
                  <a:fillRect l="-3101" r="-1627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>
            <a:extLst>
              <a:ext uri="{FF2B5EF4-FFF2-40B4-BE49-F238E27FC236}">
                <a16:creationId xmlns:a16="http://schemas.microsoft.com/office/drawing/2014/main" id="{45C14FD6-5A6D-7463-7B8B-760D31F2076D}"/>
              </a:ext>
            </a:extLst>
          </p:cNvPr>
          <p:cNvSpPr/>
          <p:nvPr/>
        </p:nvSpPr>
        <p:spPr>
          <a:xfrm>
            <a:off x="1803021" y="3630318"/>
            <a:ext cx="3701305" cy="256564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6">
              <a:lumMod val="40000"/>
              <a:lumOff val="6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2FF94E-4A3F-D7BB-9E4E-7A1D6365B84C}"/>
                  </a:ext>
                </a:extLst>
              </p:cNvPr>
              <p:cNvSpPr txBox="1"/>
              <p:nvPr/>
            </p:nvSpPr>
            <p:spPr>
              <a:xfrm>
                <a:off x="3653674" y="6220676"/>
                <a:ext cx="31139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𝑝𝑎𝑟𝑡𝑖𝑐𝑙𝑒𝑠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speed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endParaRPr lang="en-SE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2FF94E-4A3F-D7BB-9E4E-7A1D6365B8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674" y="6220676"/>
                <a:ext cx="3113958" cy="461665"/>
              </a:xfrm>
              <a:prstGeom prst="rect">
                <a:avLst/>
              </a:prstGeom>
              <a:blipFill>
                <a:blip r:embed="rId3"/>
                <a:stretch>
                  <a:fillRect l="-1626" t="-10526" b="-263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8D3535E-02D0-FA1B-9C60-7AE1BFB16FF2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4B479F9-F01D-FA67-5E67-18F13CA6E7C7}"/>
              </a:ext>
            </a:extLst>
          </p:cNvPr>
          <p:cNvSpPr/>
          <p:nvPr/>
        </p:nvSpPr>
        <p:spPr>
          <a:xfrm>
            <a:off x="1803021" y="4518207"/>
            <a:ext cx="4615705" cy="1689213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2">
              <a:lumMod val="60000"/>
              <a:lumOff val="4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4E31966-0D5B-5DA2-40C0-3A69F57FEE9E}"/>
              </a:ext>
            </a:extLst>
          </p:cNvPr>
          <p:cNvCxnSpPr>
            <a:cxnSpLocks/>
          </p:cNvCxnSpPr>
          <p:nvPr/>
        </p:nvCxnSpPr>
        <p:spPr>
          <a:xfrm flipV="1">
            <a:off x="4518404" y="3587660"/>
            <a:ext cx="0" cy="2592000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94BA64B-D6AF-4818-E5EC-A6230F05C199}"/>
                  </a:ext>
                </a:extLst>
              </p:cNvPr>
              <p:cNvSpPr txBox="1"/>
              <p:nvPr/>
            </p:nvSpPr>
            <p:spPr>
              <a:xfrm>
                <a:off x="4243894" y="313342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94BA64B-D6AF-4818-E5EC-A6230F05C1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894" y="3133421"/>
                <a:ext cx="639303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F9F927AE-6474-BBBA-D923-5A44ED249A31}"/>
              </a:ext>
            </a:extLst>
          </p:cNvPr>
          <p:cNvSpPr txBox="1"/>
          <p:nvPr/>
        </p:nvSpPr>
        <p:spPr>
          <a:xfrm>
            <a:off x="188036" y="799945"/>
            <a:ext cx="4651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</a:rPr>
              <a:t>Increase in temperature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FBF7EE6-5483-ABC6-CE54-2901744C3BBF}"/>
              </a:ext>
            </a:extLst>
          </p:cNvPr>
          <p:cNvCxnSpPr>
            <a:cxnSpLocks/>
          </p:cNvCxnSpPr>
          <p:nvPr/>
        </p:nvCxnSpPr>
        <p:spPr>
          <a:xfrm flipH="1" flipV="1">
            <a:off x="7156460" y="1953083"/>
            <a:ext cx="32322" cy="42989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3B5BF02-E591-3BCE-6A25-F091503C57B9}"/>
              </a:ext>
            </a:extLst>
          </p:cNvPr>
          <p:cNvCxnSpPr>
            <a:cxnSpLocks/>
          </p:cNvCxnSpPr>
          <p:nvPr/>
        </p:nvCxnSpPr>
        <p:spPr>
          <a:xfrm>
            <a:off x="7170853" y="6239684"/>
            <a:ext cx="4644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A173212-0524-5B74-AC05-05649B0D4EFC}"/>
                  </a:ext>
                </a:extLst>
              </p:cNvPr>
              <p:cNvSpPr txBox="1"/>
              <p:nvPr/>
            </p:nvSpPr>
            <p:spPr>
              <a:xfrm>
                <a:off x="11298941" y="625204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A173212-0524-5B74-AC05-05649B0D4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8941" y="6252041"/>
                <a:ext cx="639303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6ED4446-763E-FFED-8EED-E760F543AD13}"/>
                  </a:ext>
                </a:extLst>
              </p:cNvPr>
              <p:cNvSpPr txBox="1"/>
              <p:nvPr/>
            </p:nvSpPr>
            <p:spPr>
              <a:xfrm>
                <a:off x="6370109" y="2204212"/>
                <a:ext cx="7684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6ED4446-763E-FFED-8EED-E760F543AD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109" y="2204212"/>
                <a:ext cx="768422" cy="461665"/>
              </a:xfrm>
              <a:prstGeom prst="rect">
                <a:avLst/>
              </a:prstGeom>
              <a:blipFill>
                <a:blip r:embed="rId6"/>
                <a:stretch>
                  <a:fillRect l="-6452" r="-11290" b="-162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 17">
            <a:extLst>
              <a:ext uri="{FF2B5EF4-FFF2-40B4-BE49-F238E27FC236}">
                <a16:creationId xmlns:a16="http://schemas.microsoft.com/office/drawing/2014/main" id="{37256C70-13D4-E0A9-84D9-1FD8BCB2B93E}"/>
              </a:ext>
            </a:extLst>
          </p:cNvPr>
          <p:cNvSpPr/>
          <p:nvPr/>
        </p:nvSpPr>
        <p:spPr>
          <a:xfrm>
            <a:off x="7375951" y="1953083"/>
            <a:ext cx="4087884" cy="3585878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79A3B60E-50DC-0CB5-3ED5-048B5F03278D}"/>
              </a:ext>
            </a:extLst>
          </p:cNvPr>
          <p:cNvSpPr/>
          <p:nvPr/>
        </p:nvSpPr>
        <p:spPr>
          <a:xfrm>
            <a:off x="7408270" y="1953083"/>
            <a:ext cx="4087884" cy="2599891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5506D67-C84B-E32B-755D-E65DCCDF81DC}"/>
              </a:ext>
            </a:extLst>
          </p:cNvPr>
          <p:cNvSpPr/>
          <p:nvPr/>
        </p:nvSpPr>
        <p:spPr>
          <a:xfrm>
            <a:off x="7178933" y="4839705"/>
            <a:ext cx="2446250" cy="1404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0EAB55-6762-3330-6D6F-48B0C4E863FD}"/>
              </a:ext>
            </a:extLst>
          </p:cNvPr>
          <p:cNvSpPr/>
          <p:nvPr/>
        </p:nvSpPr>
        <p:spPr>
          <a:xfrm>
            <a:off x="7170852" y="3997283"/>
            <a:ext cx="2446250" cy="224348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A6073AB-5D0F-DF00-FEFB-158FE2FCBCFE}"/>
              </a:ext>
            </a:extLst>
          </p:cNvPr>
          <p:cNvSpPr>
            <a:spLocks noChangeAspect="1"/>
          </p:cNvSpPr>
          <p:nvPr/>
        </p:nvSpPr>
        <p:spPr>
          <a:xfrm>
            <a:off x="9473681" y="4680855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B6D762B-A77F-B269-CE27-751D89FD666E}"/>
              </a:ext>
            </a:extLst>
          </p:cNvPr>
          <p:cNvSpPr>
            <a:spLocks noChangeAspect="1"/>
          </p:cNvSpPr>
          <p:nvPr/>
        </p:nvSpPr>
        <p:spPr>
          <a:xfrm>
            <a:off x="9473681" y="3904829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0FB9F14-B416-996C-FEB3-1E2644C0C940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9620335" y="3637750"/>
            <a:ext cx="0" cy="2606501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11244D9-8884-80B3-2632-733A006D9B1D}"/>
                  </a:ext>
                </a:extLst>
              </p:cNvPr>
              <p:cNvSpPr txBox="1"/>
              <p:nvPr/>
            </p:nvSpPr>
            <p:spPr>
              <a:xfrm>
                <a:off x="9333506" y="3176085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11244D9-8884-80B3-2632-733A006D9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506" y="3176085"/>
                <a:ext cx="63930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67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17" grpId="0"/>
      <p:bldP spid="18" grpId="0" animBg="1"/>
      <p:bldP spid="19" grpId="0" animBg="1"/>
      <p:bldP spid="22" grpId="0" animBg="1"/>
      <p:bldP spid="23" grpId="0" animBg="1"/>
      <p:bldP spid="25" grpId="0" animBg="1"/>
      <p:bldP spid="26" grpId="0" animBg="1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93155-1A0E-FA10-10B9-E8F639E18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8775998-7BD0-0D65-0075-F586A77DD1D9}"/>
              </a:ext>
            </a:extLst>
          </p:cNvPr>
          <p:cNvCxnSpPr>
            <a:cxnSpLocks/>
          </p:cNvCxnSpPr>
          <p:nvPr/>
        </p:nvCxnSpPr>
        <p:spPr>
          <a:xfrm flipV="1">
            <a:off x="1803022" y="2029280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CD11696-4F56-5027-5DC5-03A3E2DD2AAF}"/>
              </a:ext>
            </a:extLst>
          </p:cNvPr>
          <p:cNvCxnSpPr>
            <a:cxnSpLocks/>
          </p:cNvCxnSpPr>
          <p:nvPr/>
        </p:nvCxnSpPr>
        <p:spPr>
          <a:xfrm>
            <a:off x="1803022" y="6208319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5C4FE7-07AE-8102-DC31-E0F86D7332FE}"/>
                  </a:ext>
                </a:extLst>
              </p:cNvPr>
              <p:cNvSpPr txBox="1"/>
              <p:nvPr/>
            </p:nvSpPr>
            <p:spPr>
              <a:xfrm>
                <a:off x="0" y="2294360"/>
                <a:ext cx="1633352" cy="1582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𝑓𝑟𝑎𝑐𝑡𝑖𝑜𝑛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𝑝𝑎𝑟𝑡𝑖𝑐𝑙𝑒𝑠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5C4FE7-07AE-8102-DC31-E0F86D7332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94360"/>
                <a:ext cx="1633352" cy="1582869"/>
              </a:xfrm>
              <a:prstGeom prst="rect">
                <a:avLst/>
              </a:prstGeom>
              <a:blipFill>
                <a:blip r:embed="rId2"/>
                <a:stretch>
                  <a:fillRect l="-3101" r="-1627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>
            <a:extLst>
              <a:ext uri="{FF2B5EF4-FFF2-40B4-BE49-F238E27FC236}">
                <a16:creationId xmlns:a16="http://schemas.microsoft.com/office/drawing/2014/main" id="{806BC4A5-B74E-F6A4-DCF1-6316ED64D1A3}"/>
              </a:ext>
            </a:extLst>
          </p:cNvPr>
          <p:cNvSpPr/>
          <p:nvPr/>
        </p:nvSpPr>
        <p:spPr>
          <a:xfrm>
            <a:off x="1803021" y="3630318"/>
            <a:ext cx="3701305" cy="256564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6">
              <a:lumMod val="40000"/>
              <a:lumOff val="6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7D9815B-EE20-0EFC-CEA2-BDA88D6FD99D}"/>
                  </a:ext>
                </a:extLst>
              </p:cNvPr>
              <p:cNvSpPr txBox="1"/>
              <p:nvPr/>
            </p:nvSpPr>
            <p:spPr>
              <a:xfrm>
                <a:off x="3653674" y="6220676"/>
                <a:ext cx="31139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𝑝𝑎𝑟𝑡𝑖𝑐𝑙𝑒𝑠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speed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endParaRPr lang="en-SE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7D9815B-EE20-0EFC-CEA2-BDA88D6FD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674" y="6220676"/>
                <a:ext cx="3113958" cy="461665"/>
              </a:xfrm>
              <a:prstGeom prst="rect">
                <a:avLst/>
              </a:prstGeom>
              <a:blipFill>
                <a:blip r:embed="rId3"/>
                <a:stretch>
                  <a:fillRect l="-1626" t="-10526" b="-263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851AC1F-DC7C-9C7B-1DDD-4C74F5EFAF30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76747DC-46F3-D154-78DB-D4887A0D4799}"/>
              </a:ext>
            </a:extLst>
          </p:cNvPr>
          <p:cNvSpPr/>
          <p:nvPr/>
        </p:nvSpPr>
        <p:spPr>
          <a:xfrm>
            <a:off x="1803022" y="2029281"/>
            <a:ext cx="3813340" cy="4178140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5">
              <a:lumMod val="75000"/>
              <a:alpha val="33479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932C46-A71E-4B16-FEF4-3586D42BD143}"/>
              </a:ext>
            </a:extLst>
          </p:cNvPr>
          <p:cNvCxnSpPr>
            <a:cxnSpLocks/>
          </p:cNvCxnSpPr>
          <p:nvPr/>
        </p:nvCxnSpPr>
        <p:spPr>
          <a:xfrm flipV="1">
            <a:off x="4518404" y="3587660"/>
            <a:ext cx="0" cy="2592000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D9A3EE2-4D67-7EF3-8722-A604FB3930D5}"/>
                  </a:ext>
                </a:extLst>
              </p:cNvPr>
              <p:cNvSpPr txBox="1"/>
              <p:nvPr/>
            </p:nvSpPr>
            <p:spPr>
              <a:xfrm>
                <a:off x="4243894" y="313342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D9A3EE2-4D67-7EF3-8722-A604FB3930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894" y="3133421"/>
                <a:ext cx="639303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E6EEB5EC-BB7D-7740-6E2C-B3DE0C299BB4}"/>
              </a:ext>
            </a:extLst>
          </p:cNvPr>
          <p:cNvSpPr txBox="1"/>
          <p:nvPr/>
        </p:nvSpPr>
        <p:spPr>
          <a:xfrm>
            <a:off x="188036" y="871661"/>
            <a:ext cx="4951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</a:rPr>
              <a:t>Increase in concentration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76EDFEF-6023-3476-3FFD-096286EA03BB}"/>
              </a:ext>
            </a:extLst>
          </p:cNvPr>
          <p:cNvCxnSpPr>
            <a:cxnSpLocks/>
          </p:cNvCxnSpPr>
          <p:nvPr/>
        </p:nvCxnSpPr>
        <p:spPr>
          <a:xfrm flipH="1" flipV="1">
            <a:off x="7156460" y="1953083"/>
            <a:ext cx="32322" cy="42989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8322F74-2F32-661E-AC71-1A1DB938DF78}"/>
              </a:ext>
            </a:extLst>
          </p:cNvPr>
          <p:cNvCxnSpPr>
            <a:cxnSpLocks/>
          </p:cNvCxnSpPr>
          <p:nvPr/>
        </p:nvCxnSpPr>
        <p:spPr>
          <a:xfrm>
            <a:off x="7170853" y="6239684"/>
            <a:ext cx="4644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AC7CC3-7343-4DF7-BF73-89BA4C8E630F}"/>
                  </a:ext>
                </a:extLst>
              </p:cNvPr>
              <p:cNvSpPr txBox="1"/>
              <p:nvPr/>
            </p:nvSpPr>
            <p:spPr>
              <a:xfrm>
                <a:off x="11298941" y="625204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AC7CC3-7343-4DF7-BF73-89BA4C8E6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8941" y="6252041"/>
                <a:ext cx="639303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A3FE56E-4FD6-D61F-F45D-8545719CEDF5}"/>
                  </a:ext>
                </a:extLst>
              </p:cNvPr>
              <p:cNvSpPr txBox="1"/>
              <p:nvPr/>
            </p:nvSpPr>
            <p:spPr>
              <a:xfrm>
                <a:off x="6370109" y="2204212"/>
                <a:ext cx="7684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A3FE56E-4FD6-D61F-F45D-8545719CED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109" y="2204212"/>
                <a:ext cx="768422" cy="461665"/>
              </a:xfrm>
              <a:prstGeom prst="rect">
                <a:avLst/>
              </a:prstGeom>
              <a:blipFill>
                <a:blip r:embed="rId6"/>
                <a:stretch>
                  <a:fillRect l="-6452" r="-11290" b="-162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 17">
            <a:extLst>
              <a:ext uri="{FF2B5EF4-FFF2-40B4-BE49-F238E27FC236}">
                <a16:creationId xmlns:a16="http://schemas.microsoft.com/office/drawing/2014/main" id="{013AEA40-31AE-4722-D3C1-2C67C0E07D5D}"/>
              </a:ext>
            </a:extLst>
          </p:cNvPr>
          <p:cNvSpPr/>
          <p:nvPr/>
        </p:nvSpPr>
        <p:spPr>
          <a:xfrm>
            <a:off x="7375951" y="1953083"/>
            <a:ext cx="4087884" cy="3585878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B28EEC7-463E-D699-D387-8E42646AFDFE}"/>
              </a:ext>
            </a:extLst>
          </p:cNvPr>
          <p:cNvSpPr/>
          <p:nvPr/>
        </p:nvSpPr>
        <p:spPr>
          <a:xfrm>
            <a:off x="7178933" y="4839705"/>
            <a:ext cx="2446250" cy="1404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913DD9A-A4DC-0961-3A5B-A90B36D2BA0E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9620335" y="3637750"/>
            <a:ext cx="0" cy="2606501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40D0235-4648-9B9F-E8D5-6FD599117FB2}"/>
                  </a:ext>
                </a:extLst>
              </p:cNvPr>
              <p:cNvSpPr txBox="1"/>
              <p:nvPr/>
            </p:nvSpPr>
            <p:spPr>
              <a:xfrm>
                <a:off x="9333506" y="3176085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40D0235-4648-9B9F-E8D5-6FD599117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506" y="3176085"/>
                <a:ext cx="63930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>
            <a:extLst>
              <a:ext uri="{FF2B5EF4-FFF2-40B4-BE49-F238E27FC236}">
                <a16:creationId xmlns:a16="http://schemas.microsoft.com/office/drawing/2014/main" id="{DA021F66-637B-59E2-8F35-4124D7D2FEBA}"/>
              </a:ext>
            </a:extLst>
          </p:cNvPr>
          <p:cNvSpPr/>
          <p:nvPr/>
        </p:nvSpPr>
        <p:spPr>
          <a:xfrm>
            <a:off x="7375951" y="1911652"/>
            <a:ext cx="4087884" cy="3585878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46D1D43-F0C0-8B6B-F57A-BE3460C8651A}"/>
              </a:ext>
            </a:extLst>
          </p:cNvPr>
          <p:cNvSpPr>
            <a:spLocks noChangeAspect="1"/>
          </p:cNvSpPr>
          <p:nvPr/>
        </p:nvSpPr>
        <p:spPr>
          <a:xfrm>
            <a:off x="9473681" y="4680855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551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17" grpId="0"/>
      <p:bldP spid="18" grpId="0" animBg="1"/>
      <p:bldP spid="22" grpId="0" animBg="1"/>
      <p:bldP spid="29" grpId="0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7F299-1DF9-8ED2-C602-0B21188E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DB430D-D2FC-6B93-9A32-B1CB03DF50B3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2BB0F26-1F19-FC0B-DB98-F595CE481850}"/>
              </a:ext>
            </a:extLst>
          </p:cNvPr>
          <p:cNvCxnSpPr>
            <a:cxnSpLocks/>
          </p:cNvCxnSpPr>
          <p:nvPr/>
        </p:nvCxnSpPr>
        <p:spPr>
          <a:xfrm flipV="1">
            <a:off x="3864707" y="1715626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C9340F1-8122-43CA-E0B3-F68DF193F710}"/>
              </a:ext>
            </a:extLst>
          </p:cNvPr>
          <p:cNvCxnSpPr>
            <a:cxnSpLocks/>
          </p:cNvCxnSpPr>
          <p:nvPr/>
        </p:nvCxnSpPr>
        <p:spPr>
          <a:xfrm>
            <a:off x="3864707" y="5894665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6243AE5-F772-3D21-3B5F-E2C93D2DEDD2}"/>
                  </a:ext>
                </a:extLst>
              </p:cNvPr>
              <p:cNvSpPr txBox="1"/>
              <p:nvPr/>
            </p:nvSpPr>
            <p:spPr>
              <a:xfrm>
                <a:off x="4755866" y="5986339"/>
                <a:ext cx="303182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𝑅𝑒𝑎𝑐𝑡𝑖𝑜𝑛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𝑐𝑜𝑜𝑟𝑑𝑖𝑛𝑎𝑡𝑒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6243AE5-F772-3D21-3B5F-E2C93D2DE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866" y="5986339"/>
                <a:ext cx="3031824" cy="461665"/>
              </a:xfrm>
              <a:prstGeom prst="rect">
                <a:avLst/>
              </a:prstGeom>
              <a:blipFill>
                <a:blip r:embed="rId2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0D84C7-994A-FA91-2892-EAE5657F436F}"/>
                  </a:ext>
                </a:extLst>
              </p:cNvPr>
              <p:cNvSpPr txBox="1"/>
              <p:nvPr/>
            </p:nvSpPr>
            <p:spPr>
              <a:xfrm>
                <a:off x="2176234" y="2234084"/>
                <a:ext cx="1706399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𝑝𝑜𝑡𝑒𝑛𝑡𝑖𝑎𝑙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𝑒𝑛𝑒𝑟𝑔𝑦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0D84C7-994A-FA91-2892-EAE5657F43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234" y="2234084"/>
                <a:ext cx="1706399" cy="830997"/>
              </a:xfrm>
              <a:prstGeom prst="rect">
                <a:avLst/>
              </a:prstGeom>
              <a:blipFill>
                <a:blip r:embed="rId3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70D3100-A407-E6DA-71B2-D251E5BE0B1F}"/>
              </a:ext>
            </a:extLst>
          </p:cNvPr>
          <p:cNvCxnSpPr/>
          <p:nvPr/>
        </p:nvCxnSpPr>
        <p:spPr>
          <a:xfrm>
            <a:off x="4305298" y="4166388"/>
            <a:ext cx="11009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2DFBA2-7637-9A78-DAA8-0A959BD34446}"/>
              </a:ext>
            </a:extLst>
          </p:cNvPr>
          <p:cNvCxnSpPr/>
          <p:nvPr/>
        </p:nvCxnSpPr>
        <p:spPr>
          <a:xfrm>
            <a:off x="7505698" y="4964248"/>
            <a:ext cx="11009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E6EB63-E48A-1E97-D37F-5BB305078ECC}"/>
                  </a:ext>
                </a:extLst>
              </p:cNvPr>
              <p:cNvSpPr txBox="1"/>
              <p:nvPr/>
            </p:nvSpPr>
            <p:spPr>
              <a:xfrm>
                <a:off x="4228170" y="5218217"/>
                <a:ext cx="154313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SE" sz="32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E6EB63-E48A-1E97-D37F-5BB305078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8170" y="5218217"/>
                <a:ext cx="1543132" cy="584775"/>
              </a:xfrm>
              <a:prstGeom prst="rect">
                <a:avLst/>
              </a:prstGeom>
              <a:blipFill>
                <a:blip r:embed="rId4"/>
                <a:stretch>
                  <a:fillRect l="-4098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B9006F6-2D71-1AF6-4099-51D17412D5F2}"/>
                  </a:ext>
                </a:extLst>
              </p:cNvPr>
              <p:cNvSpPr txBox="1"/>
              <p:nvPr/>
            </p:nvSpPr>
            <p:spPr>
              <a:xfrm>
                <a:off x="7438135" y="5206582"/>
                <a:ext cx="154313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SE" sz="3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B9006F6-2D71-1AF6-4099-51D17412D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8135" y="5206582"/>
                <a:ext cx="1543132" cy="584775"/>
              </a:xfrm>
              <a:prstGeom prst="rect">
                <a:avLst/>
              </a:prstGeom>
              <a:blipFill>
                <a:blip r:embed="rId5"/>
                <a:stretch>
                  <a:fillRect l="-3252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Oval 19">
            <a:extLst>
              <a:ext uri="{FF2B5EF4-FFF2-40B4-BE49-F238E27FC236}">
                <a16:creationId xmlns:a16="http://schemas.microsoft.com/office/drawing/2014/main" id="{F239F332-60E8-3AF4-A515-B14ED556AD8B}"/>
              </a:ext>
            </a:extLst>
          </p:cNvPr>
          <p:cNvSpPr>
            <a:spLocks noChangeAspect="1"/>
          </p:cNvSpPr>
          <p:nvPr/>
        </p:nvSpPr>
        <p:spPr>
          <a:xfrm>
            <a:off x="4349654" y="3923846"/>
            <a:ext cx="230567" cy="23056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5F837FC-B88E-74A1-68B3-C5B81A961A8D}"/>
              </a:ext>
            </a:extLst>
          </p:cNvPr>
          <p:cNvSpPr>
            <a:spLocks noChangeAspect="1"/>
          </p:cNvSpPr>
          <p:nvPr/>
        </p:nvSpPr>
        <p:spPr>
          <a:xfrm>
            <a:off x="4839580" y="3923847"/>
            <a:ext cx="230567" cy="23056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18B6BDE-1F14-9CA8-DB9E-6FD7CDED293A}"/>
              </a:ext>
            </a:extLst>
          </p:cNvPr>
          <p:cNvSpPr>
            <a:spLocks noChangeAspect="1"/>
          </p:cNvSpPr>
          <p:nvPr/>
        </p:nvSpPr>
        <p:spPr>
          <a:xfrm>
            <a:off x="5088076" y="3923847"/>
            <a:ext cx="230567" cy="2305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FDF3711-CBB7-FC4C-4610-00338AC1C6BB}"/>
              </a:ext>
            </a:extLst>
          </p:cNvPr>
          <p:cNvSpPr>
            <a:spLocks noChangeAspect="1"/>
          </p:cNvSpPr>
          <p:nvPr/>
        </p:nvSpPr>
        <p:spPr>
          <a:xfrm>
            <a:off x="7576942" y="4730674"/>
            <a:ext cx="230567" cy="23056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463D5E3-C621-E775-D04C-A24127D59188}"/>
              </a:ext>
            </a:extLst>
          </p:cNvPr>
          <p:cNvSpPr>
            <a:spLocks noChangeAspect="1"/>
          </p:cNvSpPr>
          <p:nvPr/>
        </p:nvSpPr>
        <p:spPr>
          <a:xfrm>
            <a:off x="7815862" y="4730675"/>
            <a:ext cx="230567" cy="23056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BA606E7-EF19-263E-146D-7721336AB0FC}"/>
              </a:ext>
            </a:extLst>
          </p:cNvPr>
          <p:cNvSpPr>
            <a:spLocks noChangeAspect="1"/>
          </p:cNvSpPr>
          <p:nvPr/>
        </p:nvSpPr>
        <p:spPr>
          <a:xfrm>
            <a:off x="8315364" y="4730675"/>
            <a:ext cx="230567" cy="2305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7533863D-9519-CC7B-4D86-523F276E76C7}"/>
              </a:ext>
            </a:extLst>
          </p:cNvPr>
          <p:cNvSpPr/>
          <p:nvPr/>
        </p:nvSpPr>
        <p:spPr>
          <a:xfrm>
            <a:off x="5376854" y="2462932"/>
            <a:ext cx="2133600" cy="2505466"/>
          </a:xfrm>
          <a:custGeom>
            <a:avLst/>
            <a:gdLst>
              <a:gd name="csX0" fmla="*/ 0 w 2133600"/>
              <a:gd name="csY0" fmla="*/ 1698643 h 2505466"/>
              <a:gd name="csX1" fmla="*/ 1183341 w 2133600"/>
              <a:gd name="csY1" fmla="*/ 13278 h 2505466"/>
              <a:gd name="csX2" fmla="*/ 2133600 w 2133600"/>
              <a:gd name="csY2" fmla="*/ 2505466 h 25054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2133600" h="2505466">
                <a:moveTo>
                  <a:pt x="0" y="1698643"/>
                </a:moveTo>
                <a:cubicBezTo>
                  <a:pt x="413870" y="788725"/>
                  <a:pt x="827741" y="-121192"/>
                  <a:pt x="1183341" y="13278"/>
                </a:cubicBezTo>
                <a:cubicBezTo>
                  <a:pt x="1538941" y="147748"/>
                  <a:pt x="1836270" y="1326607"/>
                  <a:pt x="2133600" y="250546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C802ECE-2BE0-2338-1C0C-589BCBA51D62}"/>
              </a:ext>
            </a:extLst>
          </p:cNvPr>
          <p:cNvCxnSpPr>
            <a:cxnSpLocks/>
          </p:cNvCxnSpPr>
          <p:nvPr/>
        </p:nvCxnSpPr>
        <p:spPr>
          <a:xfrm flipV="1">
            <a:off x="5999154" y="2317919"/>
            <a:ext cx="888605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4142B57D-BB98-C589-7E09-843DA4DD43FB}"/>
              </a:ext>
            </a:extLst>
          </p:cNvPr>
          <p:cNvSpPr>
            <a:spLocks noChangeAspect="1"/>
          </p:cNvSpPr>
          <p:nvPr/>
        </p:nvSpPr>
        <p:spPr>
          <a:xfrm>
            <a:off x="5999154" y="2202636"/>
            <a:ext cx="230567" cy="23056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CBAFD22-833C-E6D8-D23B-A0DE2DA54FE0}"/>
              </a:ext>
            </a:extLst>
          </p:cNvPr>
          <p:cNvSpPr>
            <a:spLocks noChangeAspect="1"/>
          </p:cNvSpPr>
          <p:nvPr/>
        </p:nvSpPr>
        <p:spPr>
          <a:xfrm>
            <a:off x="6399435" y="2184708"/>
            <a:ext cx="230567" cy="23056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56BAAEF-E489-A762-0DC3-6C4975873409}"/>
              </a:ext>
            </a:extLst>
          </p:cNvPr>
          <p:cNvSpPr>
            <a:spLocks noChangeAspect="1"/>
          </p:cNvSpPr>
          <p:nvPr/>
        </p:nvSpPr>
        <p:spPr>
          <a:xfrm>
            <a:off x="6737576" y="2184708"/>
            <a:ext cx="230567" cy="2305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74E17FA-39BD-3942-DA4C-28A7AA5F806E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6489683" y="2963981"/>
            <a:ext cx="0" cy="12024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C23FAD0-9A3A-9F2B-30FB-2129143BDC84}"/>
              </a:ext>
            </a:extLst>
          </p:cNvPr>
          <p:cNvCxnSpPr>
            <a:cxnSpLocks/>
          </p:cNvCxnSpPr>
          <p:nvPr/>
        </p:nvCxnSpPr>
        <p:spPr>
          <a:xfrm>
            <a:off x="5413791" y="4180164"/>
            <a:ext cx="1881512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F8A51F5-5297-4399-FCB5-D05B856BF448}"/>
                  </a:ext>
                </a:extLst>
              </p:cNvPr>
              <p:cNvSpPr txBox="1"/>
              <p:nvPr/>
            </p:nvSpPr>
            <p:spPr>
              <a:xfrm>
                <a:off x="5884690" y="3312587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F8A51F5-5297-4399-FCB5-D05B856BF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690" y="3312587"/>
                <a:ext cx="639303" cy="461665"/>
              </a:xfrm>
              <a:prstGeom prst="rect">
                <a:avLst/>
              </a:prstGeom>
              <a:blipFill>
                <a:blip r:embed="rId6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 1">
            <a:extLst>
              <a:ext uri="{FF2B5EF4-FFF2-40B4-BE49-F238E27FC236}">
                <a16:creationId xmlns:a16="http://schemas.microsoft.com/office/drawing/2014/main" id="{958A058A-221B-E52C-E523-1D2E25EF88CE}"/>
              </a:ext>
            </a:extLst>
          </p:cNvPr>
          <p:cNvSpPr/>
          <p:nvPr/>
        </p:nvSpPr>
        <p:spPr>
          <a:xfrm>
            <a:off x="5386430" y="2954664"/>
            <a:ext cx="2051702" cy="1758076"/>
          </a:xfrm>
          <a:custGeom>
            <a:avLst/>
            <a:gdLst>
              <a:gd name="csX0" fmla="*/ 0 w 2133600"/>
              <a:gd name="csY0" fmla="*/ 1698643 h 2505466"/>
              <a:gd name="csX1" fmla="*/ 1183341 w 2133600"/>
              <a:gd name="csY1" fmla="*/ 13278 h 2505466"/>
              <a:gd name="csX2" fmla="*/ 2133600 w 2133600"/>
              <a:gd name="csY2" fmla="*/ 2505466 h 25054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2133600" h="2505466">
                <a:moveTo>
                  <a:pt x="0" y="1698643"/>
                </a:moveTo>
                <a:cubicBezTo>
                  <a:pt x="413870" y="788725"/>
                  <a:pt x="827741" y="-121192"/>
                  <a:pt x="1183341" y="13278"/>
                </a:cubicBezTo>
                <a:cubicBezTo>
                  <a:pt x="1538941" y="147748"/>
                  <a:pt x="1836270" y="1326607"/>
                  <a:pt x="2133600" y="250546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2122B8-F418-801E-98C7-E9FB247AA610}"/>
              </a:ext>
            </a:extLst>
          </p:cNvPr>
          <p:cNvSpPr txBox="1"/>
          <p:nvPr/>
        </p:nvSpPr>
        <p:spPr>
          <a:xfrm>
            <a:off x="188036" y="871661"/>
            <a:ext cx="49818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</a:rPr>
              <a:t>Effect of adding a catalyst</a:t>
            </a:r>
          </a:p>
        </p:txBody>
      </p:sp>
    </p:spTree>
    <p:extLst>
      <p:ext uri="{BB962C8B-B14F-4D97-AF65-F5344CB8AC3E}">
        <p14:creationId xmlns:p14="http://schemas.microsoft.com/office/powerpoint/2010/main" val="272810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804FB-5577-804F-00B2-A36144BCE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10F074E-C2D5-B4BD-8787-9C13653AFB70}"/>
              </a:ext>
            </a:extLst>
          </p:cNvPr>
          <p:cNvCxnSpPr>
            <a:cxnSpLocks/>
          </p:cNvCxnSpPr>
          <p:nvPr/>
        </p:nvCxnSpPr>
        <p:spPr>
          <a:xfrm flipV="1">
            <a:off x="1803022" y="2029280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5DFD1F-E21C-740E-871B-6D32BD82331A}"/>
              </a:ext>
            </a:extLst>
          </p:cNvPr>
          <p:cNvCxnSpPr>
            <a:cxnSpLocks/>
          </p:cNvCxnSpPr>
          <p:nvPr/>
        </p:nvCxnSpPr>
        <p:spPr>
          <a:xfrm>
            <a:off x="1803022" y="6208319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C74AB3A-77A1-777E-16E0-F5A46B288DDC}"/>
                  </a:ext>
                </a:extLst>
              </p:cNvPr>
              <p:cNvSpPr txBox="1"/>
              <p:nvPr/>
            </p:nvSpPr>
            <p:spPr>
              <a:xfrm>
                <a:off x="0" y="2294360"/>
                <a:ext cx="1633352" cy="1582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𝑓𝑟𝑎𝑐𝑡𝑖𝑜𝑛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𝑝𝑎𝑟𝑡𝑖𝑐𝑙𝑒𝑠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C74AB3A-77A1-777E-16E0-F5A46B288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94360"/>
                <a:ext cx="1633352" cy="1582869"/>
              </a:xfrm>
              <a:prstGeom prst="rect">
                <a:avLst/>
              </a:prstGeom>
              <a:blipFill>
                <a:blip r:embed="rId2"/>
                <a:stretch>
                  <a:fillRect l="-3101" r="-1627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>
            <a:extLst>
              <a:ext uri="{FF2B5EF4-FFF2-40B4-BE49-F238E27FC236}">
                <a16:creationId xmlns:a16="http://schemas.microsoft.com/office/drawing/2014/main" id="{39361A25-370B-D1E0-C975-8C77772AA312}"/>
              </a:ext>
            </a:extLst>
          </p:cNvPr>
          <p:cNvSpPr/>
          <p:nvPr/>
        </p:nvSpPr>
        <p:spPr>
          <a:xfrm>
            <a:off x="1803021" y="3630318"/>
            <a:ext cx="3701305" cy="256564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6">
              <a:lumMod val="40000"/>
              <a:lumOff val="6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21A4783-242C-A9A5-CDA0-0E40F46ECBC1}"/>
                  </a:ext>
                </a:extLst>
              </p:cNvPr>
              <p:cNvSpPr txBox="1"/>
              <p:nvPr/>
            </p:nvSpPr>
            <p:spPr>
              <a:xfrm>
                <a:off x="3653674" y="6220676"/>
                <a:ext cx="31139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𝑝𝑎𝑟𝑡𝑖𝑐𝑙𝑒𝑠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speed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endParaRPr lang="en-SE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21A4783-242C-A9A5-CDA0-0E40F46ECB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674" y="6220676"/>
                <a:ext cx="3113958" cy="461665"/>
              </a:xfrm>
              <a:prstGeom prst="rect">
                <a:avLst/>
              </a:prstGeom>
              <a:blipFill>
                <a:blip r:embed="rId3"/>
                <a:stretch>
                  <a:fillRect l="-1626" t="-10526" b="-263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761FE0A-C397-2898-0721-1DF4DB2D8AA5}"/>
              </a:ext>
            </a:extLst>
          </p:cNvPr>
          <p:cNvSpPr txBox="1"/>
          <p:nvPr/>
        </p:nvSpPr>
        <p:spPr>
          <a:xfrm>
            <a:off x="188036" y="186464"/>
            <a:ext cx="11114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implications to catalysis</a:t>
            </a:r>
            <a:r>
              <a:rPr lang="en-SE" sz="3200" b="1" dirty="0"/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1CEDAF-C809-3B9C-11C5-866F4F456C17}"/>
              </a:ext>
            </a:extLst>
          </p:cNvPr>
          <p:cNvCxnSpPr>
            <a:cxnSpLocks/>
          </p:cNvCxnSpPr>
          <p:nvPr/>
        </p:nvCxnSpPr>
        <p:spPr>
          <a:xfrm flipV="1">
            <a:off x="4608049" y="3587660"/>
            <a:ext cx="0" cy="2592000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1A67AAA-3045-48BB-06D7-59089ADEB8B9}"/>
                  </a:ext>
                </a:extLst>
              </p:cNvPr>
              <p:cNvSpPr txBox="1"/>
              <p:nvPr/>
            </p:nvSpPr>
            <p:spPr>
              <a:xfrm>
                <a:off x="4333539" y="313342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1A67AAA-3045-48BB-06D7-59089ADEB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39" y="3133421"/>
                <a:ext cx="639303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794A62A2-9FC8-ABF4-5779-FDEC26E0E2E9}"/>
              </a:ext>
            </a:extLst>
          </p:cNvPr>
          <p:cNvSpPr txBox="1"/>
          <p:nvPr/>
        </p:nvSpPr>
        <p:spPr>
          <a:xfrm>
            <a:off x="188036" y="799945"/>
            <a:ext cx="49818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</a:rPr>
              <a:t>Effect of adding a catalyst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EBACA49-F024-F789-A63D-05C77D0F52BC}"/>
              </a:ext>
            </a:extLst>
          </p:cNvPr>
          <p:cNvCxnSpPr>
            <a:cxnSpLocks/>
          </p:cNvCxnSpPr>
          <p:nvPr/>
        </p:nvCxnSpPr>
        <p:spPr>
          <a:xfrm flipH="1" flipV="1">
            <a:off x="7156460" y="1953083"/>
            <a:ext cx="32322" cy="42989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F531FAC-A8BA-31EA-763D-1688C99FCF0D}"/>
              </a:ext>
            </a:extLst>
          </p:cNvPr>
          <p:cNvCxnSpPr>
            <a:cxnSpLocks/>
          </p:cNvCxnSpPr>
          <p:nvPr/>
        </p:nvCxnSpPr>
        <p:spPr>
          <a:xfrm>
            <a:off x="7170853" y="6239684"/>
            <a:ext cx="4644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4582DC3-B6A6-B554-175D-D50A6B7B375A}"/>
                  </a:ext>
                </a:extLst>
              </p:cNvPr>
              <p:cNvSpPr txBox="1"/>
              <p:nvPr/>
            </p:nvSpPr>
            <p:spPr>
              <a:xfrm>
                <a:off x="11298941" y="625204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4582DC3-B6A6-B554-175D-D50A6B7B3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8941" y="6252041"/>
                <a:ext cx="639303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CA177D0-EA83-7C05-6EA6-FAE033AA490A}"/>
                  </a:ext>
                </a:extLst>
              </p:cNvPr>
              <p:cNvSpPr txBox="1"/>
              <p:nvPr/>
            </p:nvSpPr>
            <p:spPr>
              <a:xfrm>
                <a:off x="6370109" y="2204212"/>
                <a:ext cx="7684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CA177D0-EA83-7C05-6EA6-FAE033AA4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109" y="2204212"/>
                <a:ext cx="768422" cy="461665"/>
              </a:xfrm>
              <a:prstGeom prst="rect">
                <a:avLst/>
              </a:prstGeom>
              <a:blipFill>
                <a:blip r:embed="rId6"/>
                <a:stretch>
                  <a:fillRect l="-6452" r="-11290" b="-16216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 17">
            <a:extLst>
              <a:ext uri="{FF2B5EF4-FFF2-40B4-BE49-F238E27FC236}">
                <a16:creationId xmlns:a16="http://schemas.microsoft.com/office/drawing/2014/main" id="{EE70FA29-D1DE-814F-F1BA-768B75968FC8}"/>
              </a:ext>
            </a:extLst>
          </p:cNvPr>
          <p:cNvSpPr/>
          <p:nvPr/>
        </p:nvSpPr>
        <p:spPr>
          <a:xfrm>
            <a:off x="7375951" y="1953083"/>
            <a:ext cx="4087884" cy="3585878"/>
          </a:xfrm>
          <a:custGeom>
            <a:avLst/>
            <a:gdLst>
              <a:gd name="csX0" fmla="*/ 0 w 4034117"/>
              <a:gd name="csY0" fmla="*/ 0 h 3406588"/>
              <a:gd name="csX1" fmla="*/ 1362635 w 4034117"/>
              <a:gd name="csY1" fmla="*/ 2205318 h 3406588"/>
              <a:gd name="csX2" fmla="*/ 4034117 w 4034117"/>
              <a:gd name="csY2" fmla="*/ 3406588 h 34065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4034117" h="3406588">
                <a:moveTo>
                  <a:pt x="0" y="0"/>
                </a:moveTo>
                <a:cubicBezTo>
                  <a:pt x="345141" y="818776"/>
                  <a:pt x="690282" y="1637553"/>
                  <a:pt x="1362635" y="2205318"/>
                </a:cubicBezTo>
                <a:cubicBezTo>
                  <a:pt x="2034988" y="2773083"/>
                  <a:pt x="3034552" y="3089835"/>
                  <a:pt x="4034117" y="3406588"/>
                </a:cubicBezTo>
              </a:path>
            </a:pathLst>
          </a:custGeom>
          <a:noFill/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60DE6A-6815-1AAD-3C54-5C6D8B858A09}"/>
              </a:ext>
            </a:extLst>
          </p:cNvPr>
          <p:cNvSpPr/>
          <p:nvPr/>
        </p:nvSpPr>
        <p:spPr>
          <a:xfrm>
            <a:off x="7178933" y="4839705"/>
            <a:ext cx="2446250" cy="1404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46D313-C221-AB7E-0DBC-B86B4303E630}"/>
              </a:ext>
            </a:extLst>
          </p:cNvPr>
          <p:cNvSpPr/>
          <p:nvPr/>
        </p:nvSpPr>
        <p:spPr>
          <a:xfrm>
            <a:off x="7170852" y="4294246"/>
            <a:ext cx="1628512" cy="19465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6EF33F8-C989-840F-5795-E1F65F873C76}"/>
              </a:ext>
            </a:extLst>
          </p:cNvPr>
          <p:cNvSpPr>
            <a:spLocks noChangeAspect="1"/>
          </p:cNvSpPr>
          <p:nvPr/>
        </p:nvSpPr>
        <p:spPr>
          <a:xfrm>
            <a:off x="9473681" y="4680855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9F89CDC-4F0D-CF9F-542B-B9926C0F430E}"/>
              </a:ext>
            </a:extLst>
          </p:cNvPr>
          <p:cNvSpPr>
            <a:spLocks noChangeAspect="1"/>
          </p:cNvSpPr>
          <p:nvPr/>
        </p:nvSpPr>
        <p:spPr>
          <a:xfrm>
            <a:off x="8675999" y="4175662"/>
            <a:ext cx="230567" cy="2305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9E28289-D005-A518-CEFA-56418248C393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9620335" y="3637750"/>
            <a:ext cx="0" cy="2606501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6264A9A-AF39-9444-8A3B-795E975CCC36}"/>
                  </a:ext>
                </a:extLst>
              </p:cNvPr>
              <p:cNvSpPr txBox="1"/>
              <p:nvPr/>
            </p:nvSpPr>
            <p:spPr>
              <a:xfrm>
                <a:off x="9333506" y="3176085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6264A9A-AF39-9444-8A3B-795E975CCC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506" y="3176085"/>
                <a:ext cx="63930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7AF8AA-76F7-CC47-E574-ADF8FABCF0AB}"/>
              </a:ext>
            </a:extLst>
          </p:cNvPr>
          <p:cNvCxnSpPr>
            <a:cxnSpLocks/>
          </p:cNvCxnSpPr>
          <p:nvPr/>
        </p:nvCxnSpPr>
        <p:spPr>
          <a:xfrm flipV="1">
            <a:off x="3769861" y="3595086"/>
            <a:ext cx="0" cy="2592000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34BC455-9F91-1440-5F8E-9C9539E5F840}"/>
                  </a:ext>
                </a:extLst>
              </p:cNvPr>
              <p:cNvSpPr txBox="1"/>
              <p:nvPr/>
            </p:nvSpPr>
            <p:spPr>
              <a:xfrm>
                <a:off x="3495351" y="3140847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34BC455-9F91-1440-5F8E-9C9539E5F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5351" y="3140847"/>
                <a:ext cx="639303" cy="461665"/>
              </a:xfrm>
              <a:prstGeom prst="rect">
                <a:avLst/>
              </a:prstGeom>
              <a:blipFill>
                <a:blip r:embed="rId8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7FA997C-DAF4-B2EE-FEAE-893B33452866}"/>
              </a:ext>
            </a:extLst>
          </p:cNvPr>
          <p:cNvCxnSpPr>
            <a:cxnSpLocks/>
            <a:endCxn id="21" idx="2"/>
          </p:cNvCxnSpPr>
          <p:nvPr/>
        </p:nvCxnSpPr>
        <p:spPr>
          <a:xfrm flipV="1">
            <a:off x="8791283" y="3657861"/>
            <a:ext cx="0" cy="2606501"/>
          </a:xfrm>
          <a:prstGeom prst="line">
            <a:avLst/>
          </a:prstGeom>
          <a:ln w="34925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987B9A6-E070-2A58-A00E-88117F172224}"/>
                  </a:ext>
                </a:extLst>
              </p:cNvPr>
              <p:cNvSpPr txBox="1"/>
              <p:nvPr/>
            </p:nvSpPr>
            <p:spPr>
              <a:xfrm>
                <a:off x="8504454" y="3196196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987B9A6-E070-2A58-A00E-88117F172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4454" y="3196196"/>
                <a:ext cx="639303" cy="461665"/>
              </a:xfrm>
              <a:prstGeom prst="rect">
                <a:avLst/>
              </a:prstGeom>
              <a:blipFill>
                <a:blip r:embed="rId9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339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22" grpId="0" animBg="1"/>
      <p:bldP spid="23" grpId="0" animBg="1"/>
      <p:bldP spid="25" grpId="0" animBg="1"/>
      <p:bldP spid="26" grpId="0" animBg="1"/>
      <p:bldP spid="29" grpId="0"/>
      <p:bldP spid="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B5C8A23-FFE3-93A6-5C24-552BDFA62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94" y="30996"/>
            <a:ext cx="12073180" cy="679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644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AD1A1-A5D0-1AC5-A039-AEC6F72F8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AB5FE7-E78F-3DA4-5A1E-C8BC24E0593A}"/>
              </a:ext>
            </a:extLst>
          </p:cNvPr>
          <p:cNvSpPr txBox="1"/>
          <p:nvPr/>
        </p:nvSpPr>
        <p:spPr>
          <a:xfrm>
            <a:off x="421339" y="1280651"/>
            <a:ext cx="116272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4800" dirty="0"/>
              <a:t>Maxwell–Boltzmann statistics </a:t>
            </a:r>
            <a:r>
              <a:rPr lang="en-GB" sz="4800" u="sng" dirty="0">
                <a:solidFill>
                  <a:srgbClr val="FF0000"/>
                </a:solidFill>
              </a:rPr>
              <a:t>works</a:t>
            </a:r>
            <a:r>
              <a:rPr lang="en-GB" sz="4800" dirty="0"/>
              <a:t> when the gas is </a:t>
            </a:r>
            <a:r>
              <a:rPr lang="en-GB" sz="4800" b="1" dirty="0">
                <a:solidFill>
                  <a:srgbClr val="FF0000"/>
                </a:solidFill>
              </a:rPr>
              <a:t>hot, dilute, and non-degenerate</a:t>
            </a:r>
            <a:r>
              <a:rPr lang="en-GB" sz="4800" dirty="0"/>
              <a:t>, and </a:t>
            </a:r>
            <a:r>
              <a:rPr lang="en-GB" sz="4800" u="sng" dirty="0">
                <a:solidFill>
                  <a:srgbClr val="0070C0"/>
                </a:solidFill>
              </a:rPr>
              <a:t>fails</a:t>
            </a:r>
            <a:r>
              <a:rPr lang="en-GB" sz="4800" dirty="0"/>
              <a:t> when the system becomes </a:t>
            </a:r>
            <a:r>
              <a:rPr lang="en-GB" sz="4800" b="1" dirty="0">
                <a:solidFill>
                  <a:srgbClr val="0070C0"/>
                </a:solidFill>
              </a:rPr>
              <a:t>dense or cold enough for quantum statistics to matter</a:t>
            </a:r>
            <a:r>
              <a:rPr lang="en-GB" sz="4800" dirty="0"/>
              <a:t>.</a:t>
            </a:r>
            <a:endParaRPr lang="en-GB" sz="48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16129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ABE27-8A6E-ACD5-4E9D-17074B085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DE413-19D3-E043-25F1-278B517FF730}"/>
              </a:ext>
            </a:extLst>
          </p:cNvPr>
          <p:cNvSpPr txBox="1"/>
          <p:nvPr/>
        </p:nvSpPr>
        <p:spPr>
          <a:xfrm>
            <a:off x="196387" y="216374"/>
            <a:ext cx="91774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When the </a:t>
            </a:r>
            <a:r>
              <a:rPr lang="en-GB" sz="3200" b="1" dirty="0"/>
              <a:t>Maxwell–Boltzmann distribution works</a:t>
            </a:r>
            <a:endParaRPr lang="en-SE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FB2F9-B2B8-ACCD-2FC0-B7280936EF6D}"/>
              </a:ext>
            </a:extLst>
          </p:cNvPr>
          <p:cNvSpPr txBox="1"/>
          <p:nvPr/>
        </p:nvSpPr>
        <p:spPr>
          <a:xfrm>
            <a:off x="367553" y="886204"/>
            <a:ext cx="11456894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buNone/>
            </a:pPr>
            <a:r>
              <a:rPr lang="en-GB" sz="3200" b="1" i="0" u="sng" dirty="0">
                <a:solidFill>
                  <a:srgbClr val="FF0000"/>
                </a:solidFill>
                <a:effectLst/>
              </a:rPr>
              <a:t>For classical particles:</a:t>
            </a:r>
            <a:endParaRPr lang="en-GB" sz="3200" b="0" i="0" u="sng" dirty="0">
              <a:solidFill>
                <a:srgbClr val="FF0000"/>
              </a:solidFill>
              <a:effectLst/>
            </a:endParaRP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 </a:t>
            </a:r>
            <a:r>
              <a:rPr lang="en-GB" sz="2800" b="1" i="0" dirty="0">
                <a:solidFill>
                  <a:srgbClr val="000000"/>
                </a:solidFill>
                <a:effectLst/>
              </a:rPr>
              <a:t>High temperatures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→ Thermal energy is large compared to quantum energy spacing.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1" i="0" dirty="0">
                <a:solidFill>
                  <a:srgbClr val="000000"/>
                </a:solidFill>
                <a:effectLst/>
              </a:rPr>
              <a:t>Low particle density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→ Particles are far apart and behave independently.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1" i="0" dirty="0">
                <a:solidFill>
                  <a:srgbClr val="000000"/>
                </a:solidFill>
                <a:effectLst/>
              </a:rPr>
              <a:t>Distinguishable particles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→ Individual particles can be labelled and treated independently.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1" i="0" dirty="0">
                <a:solidFill>
                  <a:srgbClr val="000000"/>
                </a:solidFill>
                <a:effectLst/>
              </a:rPr>
              <a:t>Weak quantum effects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→ The thermal de Broglie wavelength is </a:t>
            </a:r>
            <a:r>
              <a:rPr lang="en-GB" sz="2800" i="0" dirty="0">
                <a:solidFill>
                  <a:srgbClr val="000000"/>
                </a:solidFill>
                <a:effectLst/>
              </a:rPr>
              <a:t>much smaller than the average distance between particles.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1" i="0" dirty="0">
                <a:solidFill>
                  <a:srgbClr val="000000"/>
                </a:solidFill>
                <a:effectLst/>
              </a:rPr>
              <a:t>Non-degenerate gas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→ The occupancy of each quantum state is much less than 1.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 </a:t>
            </a:r>
            <a:r>
              <a:rPr lang="en-GB" sz="2800" b="1" i="0" dirty="0">
                <a:solidFill>
                  <a:srgbClr val="000000"/>
                </a:solidFill>
                <a:effectLst/>
              </a:rPr>
              <a:t>Ideal gas approximation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→ Particle interactions are negligible except during collisions.</a:t>
            </a:r>
          </a:p>
        </p:txBody>
      </p:sp>
    </p:spTree>
    <p:extLst>
      <p:ext uri="{BB962C8B-B14F-4D97-AF65-F5344CB8AC3E}">
        <p14:creationId xmlns:p14="http://schemas.microsoft.com/office/powerpoint/2010/main" val="1229823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DB118-B4BF-06A2-6B8A-0389BA3D2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99BD29-BBAA-F5D1-D984-3ACC8899ED03}"/>
              </a:ext>
            </a:extLst>
          </p:cNvPr>
          <p:cNvSpPr txBox="1"/>
          <p:nvPr/>
        </p:nvSpPr>
        <p:spPr>
          <a:xfrm>
            <a:off x="196387" y="216374"/>
            <a:ext cx="91774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When the </a:t>
            </a:r>
            <a:r>
              <a:rPr lang="en-GB" sz="3200" b="1" dirty="0"/>
              <a:t>Maxwell–Boltzmann distribution works</a:t>
            </a:r>
            <a:endParaRPr lang="en-SE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B1260-E233-554A-28A8-C24B87C41D0D}"/>
              </a:ext>
            </a:extLst>
          </p:cNvPr>
          <p:cNvSpPr txBox="1"/>
          <p:nvPr/>
        </p:nvSpPr>
        <p:spPr>
          <a:xfrm>
            <a:off x="367553" y="886204"/>
            <a:ext cx="11456894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buNone/>
            </a:pPr>
            <a:r>
              <a:rPr lang="en-GB" sz="3200" b="1" i="0" u="sng" dirty="0">
                <a:solidFill>
                  <a:srgbClr val="FF0000"/>
                </a:solidFill>
                <a:effectLst/>
              </a:rPr>
              <a:t>For quantum particles </a:t>
            </a:r>
            <a:r>
              <a:rPr lang="en-GB" sz="3200" i="0" u="sng" dirty="0">
                <a:solidFill>
                  <a:srgbClr val="FF0000"/>
                </a:solidFill>
                <a:effectLst/>
              </a:rPr>
              <a:t>(as an approximation)</a:t>
            </a:r>
            <a:r>
              <a:rPr lang="en-GB" sz="3200" b="1" i="0" u="sng" dirty="0">
                <a:solidFill>
                  <a:srgbClr val="FF0000"/>
                </a:solidFill>
                <a:effectLst/>
              </a:rPr>
              <a:t>:</a:t>
            </a:r>
            <a:endParaRPr lang="en-GB" sz="3200" b="0" i="0" u="sng" dirty="0">
              <a:solidFill>
                <a:srgbClr val="FF0000"/>
              </a:solidFill>
              <a:effectLst/>
            </a:endParaRPr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 </a:t>
            </a:r>
            <a:r>
              <a:rPr lang="en-GB" sz="2800" b="1" dirty="0"/>
              <a:t>High temperature limit of quantum statistics</a:t>
            </a:r>
            <a:r>
              <a:rPr lang="en-GB" sz="2800" dirty="0"/>
              <a:t> (Bose–Einstein or Fermi–Dirac).</a:t>
            </a:r>
          </a:p>
          <a:p>
            <a:pPr algn="l"/>
            <a:endParaRPr lang="en-GB" sz="2800" dirty="0"/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dirty="0"/>
              <a:t> </a:t>
            </a:r>
            <a:r>
              <a:rPr lang="en-GB" sz="2800" b="1" dirty="0"/>
              <a:t>Low density quantum gases</a:t>
            </a:r>
            <a:r>
              <a:rPr lang="en-GB" sz="2800" dirty="0"/>
              <a:t> where:</a:t>
            </a:r>
          </a:p>
          <a:p>
            <a:pPr marL="457200" indent="-457200" algn="l">
              <a:buFont typeface="Wingdings" pitchFamily="2" charset="2"/>
              <a:buChar char="ü"/>
            </a:pPr>
            <a:endParaRPr lang="en-GB" sz="2800" dirty="0"/>
          </a:p>
          <a:p>
            <a:r>
              <a:rPr lang="en-GB" sz="2800" dirty="0"/>
              <a:t>		                 i.e. the degeneracy parameter is small</a:t>
            </a:r>
          </a:p>
          <a:p>
            <a:pPr algn="l"/>
            <a:endParaRPr lang="en-GB" sz="2800" dirty="0"/>
          </a:p>
          <a:p>
            <a:pPr marL="457200" indent="-457200" algn="l">
              <a:buFont typeface="Wingdings" pitchFamily="2" charset="2"/>
              <a:buChar char="ü"/>
            </a:pPr>
            <a:r>
              <a:rPr lang="en-GB" sz="2800" b="1" dirty="0"/>
              <a:t>Systems where quantum indistinguishability does not affect occupation probabilities significantly.</a:t>
            </a:r>
            <a:endParaRPr lang="en-GB" sz="2800" dirty="0"/>
          </a:p>
          <a:p>
            <a:pPr marL="457200" indent="-457200" algn="l">
              <a:buFont typeface="Wingdings" pitchFamily="2" charset="2"/>
              <a:buChar char="ü"/>
            </a:pPr>
            <a:endParaRPr lang="en-GB" sz="2800" b="0" i="0" dirty="0">
              <a:solidFill>
                <a:srgbClr val="000000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CEC766-89B1-95B0-59F2-C72F5CB3619F}"/>
                  </a:ext>
                </a:extLst>
              </p:cNvPr>
              <p:cNvSpPr txBox="1"/>
              <p:nvPr/>
            </p:nvSpPr>
            <p:spPr>
              <a:xfrm>
                <a:off x="883975" y="3536576"/>
                <a:ext cx="287446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𝑁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≪1</m:t>
                      </m:r>
                    </m:oMath>
                  </m:oMathPara>
                </a14:m>
                <a:endParaRPr lang="en-SE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CEC766-89B1-95B0-59F2-C72F5CB361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975" y="3536576"/>
                <a:ext cx="287446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433AC31-DA62-EA05-5A44-A359E20D1D45}"/>
                  </a:ext>
                </a:extLst>
              </p:cNvPr>
              <p:cNvSpPr txBox="1"/>
              <p:nvPr/>
            </p:nvSpPr>
            <p:spPr>
              <a:xfrm>
                <a:off x="169222" y="6118479"/>
                <a:ext cx="3120554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𝑛𝑢𝑚𝑏𝑒𝑟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𝑝𝑎𝑟𝑡𝑖𝑐𝑙𝑒𝑠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433AC31-DA62-EA05-5A44-A359E20D1D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22" y="6118479"/>
                <a:ext cx="3120554" cy="400110"/>
              </a:xfrm>
              <a:prstGeom prst="rect">
                <a:avLst/>
              </a:prstGeom>
              <a:blipFill>
                <a:blip r:embed="rId3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B54254C-F482-259E-1D41-463C2664B84F}"/>
                  </a:ext>
                </a:extLst>
              </p:cNvPr>
              <p:cNvSpPr txBox="1"/>
              <p:nvPr/>
            </p:nvSpPr>
            <p:spPr>
              <a:xfrm>
                <a:off x="4225184" y="5905408"/>
                <a:ext cx="2313732" cy="8262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B54254C-F482-259E-1D41-463C2664B8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84" y="5905408"/>
                <a:ext cx="2313732" cy="8262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9052144-FBE9-A6C1-C08D-2665E4B7D716}"/>
              </a:ext>
            </a:extLst>
          </p:cNvPr>
          <p:cNvSpPr txBox="1"/>
          <p:nvPr/>
        </p:nvSpPr>
        <p:spPr>
          <a:xfrm>
            <a:off x="6096000" y="599536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i="0" dirty="0">
                <a:solidFill>
                  <a:srgbClr val="000000"/>
                </a:solidFill>
                <a:effectLst/>
              </a:rPr>
              <a:t>Thermal de Broglie wavelength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of a particle i.e. </a:t>
            </a:r>
            <a:r>
              <a:rPr lang="en-GB" b="1" dirty="0"/>
              <a:t>quantum “wave size” of a particle due to thermal motion</a:t>
            </a:r>
            <a:r>
              <a:rPr lang="en-GB" dirty="0"/>
              <a:t>.</a:t>
            </a:r>
            <a:endParaRPr lang="en-SE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4B9D26-8D46-F2D3-2361-760A5CD6C27E}"/>
              </a:ext>
            </a:extLst>
          </p:cNvPr>
          <p:cNvSpPr/>
          <p:nvPr/>
        </p:nvSpPr>
        <p:spPr>
          <a:xfrm>
            <a:off x="71716" y="5820937"/>
            <a:ext cx="12030635" cy="928652"/>
          </a:xfrm>
          <a:prstGeom prst="rect">
            <a:avLst/>
          </a:prstGeom>
          <a:solidFill>
            <a:schemeClr val="accent1">
              <a:alpha val="13165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22177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2E616-FDE8-CDE4-05F6-239B14346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2F293-16D1-7A0D-FBE6-F6FF3C9E15F5}"/>
              </a:ext>
            </a:extLst>
          </p:cNvPr>
          <p:cNvSpPr txBox="1"/>
          <p:nvPr/>
        </p:nvSpPr>
        <p:spPr>
          <a:xfrm>
            <a:off x="196387" y="216374"/>
            <a:ext cx="110208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When the </a:t>
            </a:r>
            <a:r>
              <a:rPr lang="en-GB" sz="4000" b="1" dirty="0"/>
              <a:t>Maxwell–Boltzmann distribution </a:t>
            </a:r>
            <a:r>
              <a:rPr lang="en-GB" sz="4000" b="1" u="sng" dirty="0">
                <a:solidFill>
                  <a:srgbClr val="FF0000"/>
                </a:solidFill>
              </a:rPr>
              <a:t>fails</a:t>
            </a:r>
            <a:endParaRPr lang="en-SE" sz="40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E41193-7E3D-F66E-BB61-83C8495594C4}"/>
              </a:ext>
            </a:extLst>
          </p:cNvPr>
          <p:cNvSpPr txBox="1"/>
          <p:nvPr/>
        </p:nvSpPr>
        <p:spPr>
          <a:xfrm>
            <a:off x="268103" y="1101359"/>
            <a:ext cx="11456894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✖</a:t>
            </a:r>
            <a:r>
              <a:rPr lang="en-GB" sz="3200" dirty="0"/>
              <a:t> When </a:t>
            </a:r>
            <a:r>
              <a:rPr lang="en-GB" sz="3200" b="1" dirty="0"/>
              <a:t>particle indistinguishability is important</a:t>
            </a:r>
            <a:r>
              <a:rPr lang="en-GB" sz="32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3200" dirty="0"/>
              <a:t>✖ When </a:t>
            </a:r>
            <a:r>
              <a:rPr lang="en-GB" sz="3200" b="1" dirty="0"/>
              <a:t>quantum state occupancy is not small</a:t>
            </a:r>
            <a:r>
              <a:rPr lang="en-GB" sz="32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3200" dirty="0"/>
              <a:t>✖ When </a:t>
            </a:r>
            <a:r>
              <a:rPr lang="en-GB" sz="3200" b="1" dirty="0"/>
              <a:t>wavefunctions overlap significantly</a:t>
            </a:r>
            <a:r>
              <a:rPr lang="en-GB" sz="3200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E04FDB-6976-3702-F22D-1785F1323046}"/>
              </a:ext>
            </a:extLst>
          </p:cNvPr>
          <p:cNvSpPr txBox="1"/>
          <p:nvPr/>
        </p:nvSpPr>
        <p:spPr>
          <a:xfrm>
            <a:off x="411539" y="3650913"/>
            <a:ext cx="102511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600" b="1" i="0" dirty="0">
                <a:solidFill>
                  <a:srgbClr val="000000"/>
                </a:solidFill>
                <a:effectLst/>
              </a:rPr>
              <a:t>Examples where </a:t>
            </a:r>
            <a:r>
              <a:rPr lang="en-GB" sz="3600" b="1" dirty="0"/>
              <a:t>Maxwell–Boltzmann</a:t>
            </a:r>
            <a:r>
              <a:rPr lang="en-GB" sz="3600" b="1" i="0" dirty="0">
                <a:solidFill>
                  <a:srgbClr val="000000"/>
                </a:solidFill>
                <a:effectLst/>
              </a:rPr>
              <a:t> fails</a:t>
            </a:r>
            <a:endParaRPr lang="en-GB" sz="3600" b="0" i="0" dirty="0">
              <a:solidFill>
                <a:srgbClr val="000000"/>
              </a:solidFill>
              <a:effectLst/>
            </a:endParaRPr>
          </a:p>
          <a:p>
            <a:pPr algn="l">
              <a:spcAft>
                <a:spcPts val="600"/>
              </a:spcAft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✖ </a:t>
            </a:r>
            <a:r>
              <a:rPr lang="en-GB" sz="2800" b="1" i="0" dirty="0">
                <a:solidFill>
                  <a:srgbClr val="000000"/>
                </a:solidFill>
                <a:effectLst/>
              </a:rPr>
              <a:t>Electrons in metals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(Fermi gas).</a:t>
            </a:r>
          </a:p>
          <a:p>
            <a:pPr algn="l">
              <a:spcAft>
                <a:spcPts val="600"/>
              </a:spcAft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✖ </a:t>
            </a:r>
            <a:r>
              <a:rPr lang="en-GB" sz="2800" b="1" i="0" dirty="0">
                <a:solidFill>
                  <a:srgbClr val="000000"/>
                </a:solidFill>
                <a:effectLst/>
              </a:rPr>
              <a:t>White dwarf stars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(degenerate electron gas).</a:t>
            </a:r>
          </a:p>
          <a:p>
            <a:pPr algn="l">
              <a:spcAft>
                <a:spcPts val="600"/>
              </a:spcAft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✖ </a:t>
            </a:r>
            <a:r>
              <a:rPr lang="en-GB" sz="2800" b="1" i="0" dirty="0">
                <a:solidFill>
                  <a:srgbClr val="000000"/>
                </a:solidFill>
                <a:effectLst/>
              </a:rPr>
              <a:t>Bose–Einstein condensates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at very low temperatures.</a:t>
            </a:r>
          </a:p>
          <a:p>
            <a:pPr algn="l">
              <a:spcAft>
                <a:spcPts val="600"/>
              </a:spcAft>
            </a:pPr>
            <a:r>
              <a:rPr lang="en-GB" sz="2800" b="0" i="0" dirty="0">
                <a:solidFill>
                  <a:srgbClr val="000000"/>
                </a:solidFill>
                <a:effectLst/>
              </a:rPr>
              <a:t>✖ </a:t>
            </a:r>
            <a:r>
              <a:rPr lang="en-GB" sz="2800" b="1" i="0" dirty="0">
                <a:solidFill>
                  <a:srgbClr val="000000"/>
                </a:solidFill>
                <a:effectLst/>
              </a:rPr>
              <a:t>Photons and phonons</a:t>
            </a:r>
            <a:r>
              <a:rPr lang="en-GB" sz="2800" b="0" i="0" dirty="0">
                <a:solidFill>
                  <a:srgbClr val="000000"/>
                </a:solidFill>
                <a:effectLst/>
              </a:rPr>
              <a:t> (bosons with zero chemical potential).</a:t>
            </a:r>
          </a:p>
        </p:txBody>
      </p:sp>
    </p:spTree>
    <p:extLst>
      <p:ext uri="{BB962C8B-B14F-4D97-AF65-F5344CB8AC3E}">
        <p14:creationId xmlns:p14="http://schemas.microsoft.com/office/powerpoint/2010/main" val="387099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4FE97-A393-898B-4BED-296EEB42D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EC44F2-F63B-564E-1EC5-2EF20EC17752}"/>
              </a:ext>
            </a:extLst>
          </p:cNvPr>
          <p:cNvSpPr txBox="1"/>
          <p:nvPr/>
        </p:nvSpPr>
        <p:spPr>
          <a:xfrm>
            <a:off x="2314848" y="2572016"/>
            <a:ext cx="73909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6600" b="1" dirty="0"/>
              <a:t>Quantum Particles</a:t>
            </a:r>
          </a:p>
        </p:txBody>
      </p:sp>
    </p:spTree>
    <p:extLst>
      <p:ext uri="{BB962C8B-B14F-4D97-AF65-F5344CB8AC3E}">
        <p14:creationId xmlns:p14="http://schemas.microsoft.com/office/powerpoint/2010/main" val="166949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E73BE-D765-F6A9-29B6-AC0716354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1C4848-531D-B718-B21E-9ECD1997BE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165" t="21333" r="11290" b="16606"/>
          <a:stretch>
            <a:fillRect/>
          </a:stretch>
        </p:blipFill>
        <p:spPr>
          <a:xfrm>
            <a:off x="1025038" y="1502399"/>
            <a:ext cx="9708485" cy="46717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BB5E3B-639C-8D9D-6A03-069472B64683}"/>
              </a:ext>
            </a:extLst>
          </p:cNvPr>
          <p:cNvSpPr txBox="1"/>
          <p:nvPr/>
        </p:nvSpPr>
        <p:spPr>
          <a:xfrm>
            <a:off x="363414" y="74253"/>
            <a:ext cx="11687909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>
                <a:solidFill>
                  <a:srgbClr val="0070C0"/>
                </a:solidFill>
              </a:rPr>
              <a:t>Classical Particles: </a:t>
            </a:r>
            <a:r>
              <a:rPr lang="en-US" altLang="en-SE" sz="4800" b="1" dirty="0">
                <a:solidFill>
                  <a:srgbClr val="FF0000"/>
                </a:solidFill>
              </a:rPr>
              <a:t>Distinguishable</a:t>
            </a:r>
            <a:r>
              <a:rPr lang="en-US" altLang="en-SE" sz="4800" b="1" dirty="0"/>
              <a:t> and do not obey Pauli Exclusion Principle.</a:t>
            </a:r>
            <a:endParaRPr lang="en-SE" sz="4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F940FD-B736-0CC9-2654-60CB92E466D1}"/>
              </a:ext>
            </a:extLst>
          </p:cNvPr>
          <p:cNvSpPr txBox="1"/>
          <p:nvPr/>
        </p:nvSpPr>
        <p:spPr>
          <a:xfrm>
            <a:off x="141095" y="6174152"/>
            <a:ext cx="11909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Particles are identical but distinguishable because their positions and velocities are assumed to be traceable, i.e., their trajectories over time are deterministic.</a:t>
            </a:r>
            <a:endParaRPr lang="en-SE" sz="2000" dirty="0"/>
          </a:p>
        </p:txBody>
      </p:sp>
    </p:spTree>
    <p:extLst>
      <p:ext uri="{BB962C8B-B14F-4D97-AF65-F5344CB8AC3E}">
        <p14:creationId xmlns:p14="http://schemas.microsoft.com/office/powerpoint/2010/main" val="87747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D3D3E-DCA6-7C16-714D-28BEFEAD5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57EA8F-A5F1-0219-7204-A32EF4CD18CA}"/>
              </a:ext>
            </a:extLst>
          </p:cNvPr>
          <p:cNvSpPr txBox="1"/>
          <p:nvPr/>
        </p:nvSpPr>
        <p:spPr>
          <a:xfrm>
            <a:off x="2152506" y="2177569"/>
            <a:ext cx="78869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E" sz="6600" b="1" dirty="0"/>
              <a:t>Maxwell Boltzmann distribution</a:t>
            </a:r>
          </a:p>
        </p:txBody>
      </p:sp>
    </p:spTree>
    <p:extLst>
      <p:ext uri="{BB962C8B-B14F-4D97-AF65-F5344CB8AC3E}">
        <p14:creationId xmlns:p14="http://schemas.microsoft.com/office/powerpoint/2010/main" val="2462509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4C63F-17CD-E203-7F5F-B1A6D573D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FD780B-7E3C-E803-6371-D0EB63D488D3}"/>
              </a:ext>
            </a:extLst>
          </p:cNvPr>
          <p:cNvSpPr txBox="1"/>
          <p:nvPr/>
        </p:nvSpPr>
        <p:spPr>
          <a:xfrm>
            <a:off x="160529" y="503245"/>
            <a:ext cx="11870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Molecules  distinguishable</a:t>
            </a:r>
            <a:endParaRPr lang="en-SE" sz="32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21C90C-8296-58B9-1189-84B4B69A97BD}"/>
              </a:ext>
            </a:extLst>
          </p:cNvPr>
          <p:cNvSpPr/>
          <p:nvPr/>
        </p:nvSpPr>
        <p:spPr>
          <a:xfrm>
            <a:off x="3330470" y="2559047"/>
            <a:ext cx="2457993" cy="234950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3DC56E8-621F-5887-26F6-B88ECCD3465F}"/>
              </a:ext>
            </a:extLst>
          </p:cNvPr>
          <p:cNvSpPr>
            <a:spLocks noChangeAspect="1"/>
          </p:cNvSpPr>
          <p:nvPr/>
        </p:nvSpPr>
        <p:spPr>
          <a:xfrm>
            <a:off x="3547189" y="285115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F51B84-CF2C-E3B7-9EAE-292D207A7235}"/>
              </a:ext>
            </a:extLst>
          </p:cNvPr>
          <p:cNvSpPr>
            <a:spLocks noChangeAspect="1"/>
          </p:cNvSpPr>
          <p:nvPr/>
        </p:nvSpPr>
        <p:spPr>
          <a:xfrm>
            <a:off x="4327958" y="288657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6FC33D4-C468-3030-DC3E-A536E7391A38}"/>
              </a:ext>
            </a:extLst>
          </p:cNvPr>
          <p:cNvSpPr>
            <a:spLocks noChangeAspect="1"/>
          </p:cNvSpPr>
          <p:nvPr/>
        </p:nvSpPr>
        <p:spPr>
          <a:xfrm>
            <a:off x="3547189" y="3662427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1327165-5D82-3975-E074-06584DEC1FF8}"/>
              </a:ext>
            </a:extLst>
          </p:cNvPr>
          <p:cNvSpPr>
            <a:spLocks noChangeAspect="1"/>
          </p:cNvSpPr>
          <p:nvPr/>
        </p:nvSpPr>
        <p:spPr>
          <a:xfrm>
            <a:off x="4298181" y="345597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4B18A92-A290-4D37-BD54-D1190399A5FD}"/>
              </a:ext>
            </a:extLst>
          </p:cNvPr>
          <p:cNvSpPr>
            <a:spLocks noChangeAspect="1"/>
          </p:cNvSpPr>
          <p:nvPr/>
        </p:nvSpPr>
        <p:spPr>
          <a:xfrm>
            <a:off x="5100813" y="3482427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F68C8EF-948E-7ACA-4B32-85820A8A8695}"/>
              </a:ext>
            </a:extLst>
          </p:cNvPr>
          <p:cNvSpPr>
            <a:spLocks noChangeAspect="1"/>
          </p:cNvSpPr>
          <p:nvPr/>
        </p:nvSpPr>
        <p:spPr>
          <a:xfrm>
            <a:off x="5302096" y="438537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79531A4-25A5-0C85-0EFD-27FDBDF791A3}"/>
              </a:ext>
            </a:extLst>
          </p:cNvPr>
          <p:cNvSpPr>
            <a:spLocks noChangeAspect="1"/>
          </p:cNvSpPr>
          <p:nvPr/>
        </p:nvSpPr>
        <p:spPr>
          <a:xfrm>
            <a:off x="4658181" y="402537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391A812-5EC9-A250-4E56-C41D3D23719F}"/>
              </a:ext>
            </a:extLst>
          </p:cNvPr>
          <p:cNvSpPr>
            <a:spLocks noChangeAspect="1"/>
          </p:cNvSpPr>
          <p:nvPr/>
        </p:nvSpPr>
        <p:spPr>
          <a:xfrm>
            <a:off x="3547189" y="438537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0FEF7F-8DDF-C458-D8FB-5775BF21BBC3}"/>
              </a:ext>
            </a:extLst>
          </p:cNvPr>
          <p:cNvSpPr>
            <a:spLocks noChangeAspect="1"/>
          </p:cNvSpPr>
          <p:nvPr/>
        </p:nvSpPr>
        <p:spPr>
          <a:xfrm>
            <a:off x="5280813" y="2709451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AA5DF6F-B474-B965-C446-D425DA92576A}"/>
              </a:ext>
            </a:extLst>
          </p:cNvPr>
          <p:cNvSpPr>
            <a:spLocks noChangeAspect="1"/>
          </p:cNvSpPr>
          <p:nvPr/>
        </p:nvSpPr>
        <p:spPr>
          <a:xfrm>
            <a:off x="4191104" y="44340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B9283A5-7C48-9B74-8317-0FC5E1E4CA8F}"/>
              </a:ext>
            </a:extLst>
          </p:cNvPr>
          <p:cNvCxnSpPr>
            <a:stCxn id="12" idx="3"/>
          </p:cNvCxnSpPr>
          <p:nvPr/>
        </p:nvCxnSpPr>
        <p:spPr>
          <a:xfrm flipH="1">
            <a:off x="5018181" y="3016730"/>
            <a:ext cx="315353" cy="19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FBA32BB-EFD5-89B0-5F13-F1F1993F4DF2}"/>
              </a:ext>
            </a:extLst>
          </p:cNvPr>
          <p:cNvCxnSpPr>
            <a:stCxn id="5" idx="7"/>
          </p:cNvCxnSpPr>
          <p:nvPr/>
        </p:nvCxnSpPr>
        <p:spPr>
          <a:xfrm flipV="1">
            <a:off x="4635237" y="2709451"/>
            <a:ext cx="465576" cy="2298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85DF12A-6BA5-9828-F8AA-78F3F19C12A0}"/>
              </a:ext>
            </a:extLst>
          </p:cNvPr>
          <p:cNvCxnSpPr>
            <a:cxnSpLocks/>
            <a:stCxn id="7" idx="3"/>
          </p:cNvCxnSpPr>
          <p:nvPr/>
        </p:nvCxnSpPr>
        <p:spPr>
          <a:xfrm flipH="1">
            <a:off x="4191104" y="3763252"/>
            <a:ext cx="159798" cy="791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29203B-8C18-C135-BC62-806408BD6DB8}"/>
              </a:ext>
            </a:extLst>
          </p:cNvPr>
          <p:cNvCxnSpPr>
            <a:stCxn id="8" idx="4"/>
          </p:cNvCxnSpPr>
          <p:nvPr/>
        </p:nvCxnSpPr>
        <p:spPr>
          <a:xfrm>
            <a:off x="5280813" y="3842427"/>
            <a:ext cx="0" cy="5429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588920B-E317-50EE-F67F-C100A147BB90}"/>
              </a:ext>
            </a:extLst>
          </p:cNvPr>
          <p:cNvCxnSpPr>
            <a:stCxn id="4" idx="0"/>
          </p:cNvCxnSpPr>
          <p:nvPr/>
        </p:nvCxnSpPr>
        <p:spPr>
          <a:xfrm flipV="1">
            <a:off x="3727189" y="2559047"/>
            <a:ext cx="0" cy="29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099799B-9B85-3A80-2871-C68F4C1286F7}"/>
              </a:ext>
            </a:extLst>
          </p:cNvPr>
          <p:cNvCxnSpPr>
            <a:cxnSpLocks/>
          </p:cNvCxnSpPr>
          <p:nvPr/>
        </p:nvCxnSpPr>
        <p:spPr>
          <a:xfrm flipH="1" flipV="1">
            <a:off x="4559466" y="3812191"/>
            <a:ext cx="198152" cy="2291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D8134D2-5864-7D78-7458-3ABEF3B84782}"/>
              </a:ext>
            </a:extLst>
          </p:cNvPr>
          <p:cNvCxnSpPr>
            <a:cxnSpLocks/>
          </p:cNvCxnSpPr>
          <p:nvPr/>
        </p:nvCxnSpPr>
        <p:spPr>
          <a:xfrm flipV="1">
            <a:off x="3746581" y="3246573"/>
            <a:ext cx="251154" cy="4952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2BEE19A-7D00-B191-BCE7-CA224F2C7380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3341463" y="3898679"/>
            <a:ext cx="258447" cy="5394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13FD2B0-9CAB-339A-19E2-693EF0F56C8C}"/>
              </a:ext>
            </a:extLst>
          </p:cNvPr>
          <p:cNvCxnSpPr>
            <a:cxnSpLocks/>
          </p:cNvCxnSpPr>
          <p:nvPr/>
        </p:nvCxnSpPr>
        <p:spPr>
          <a:xfrm flipH="1">
            <a:off x="3940762" y="4655818"/>
            <a:ext cx="254122" cy="2527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63EBAC8-5D48-DC86-89D8-B98D8A9EE494}"/>
              </a:ext>
            </a:extLst>
          </p:cNvPr>
          <p:cNvCxnSpPr>
            <a:cxnSpLocks/>
          </p:cNvCxnSpPr>
          <p:nvPr/>
        </p:nvCxnSpPr>
        <p:spPr>
          <a:xfrm flipH="1" flipV="1">
            <a:off x="5333534" y="4204869"/>
            <a:ext cx="198152" cy="2291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48BB50D-9479-2178-DEF6-1FA0EFD05F2B}"/>
              </a:ext>
            </a:extLst>
          </p:cNvPr>
          <p:cNvCxnSpPr>
            <a:cxnSpLocks/>
          </p:cNvCxnSpPr>
          <p:nvPr/>
        </p:nvCxnSpPr>
        <p:spPr>
          <a:xfrm>
            <a:off x="5531686" y="3417968"/>
            <a:ext cx="1310663" cy="0"/>
          </a:xfrm>
          <a:prstGeom prst="straightConnector1">
            <a:avLst/>
          </a:prstGeom>
          <a:ln w="47625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34A2B60-961E-400E-2FCE-342BA698E6FF}"/>
              </a:ext>
            </a:extLst>
          </p:cNvPr>
          <p:cNvSpPr txBox="1"/>
          <p:nvPr/>
        </p:nvSpPr>
        <p:spPr>
          <a:xfrm>
            <a:off x="3234902" y="2026542"/>
            <a:ext cx="511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2400" dirty="0"/>
              <a:t>N</a:t>
            </a:r>
            <a:r>
              <a:rPr lang="en-SE" sz="2400" baseline="-250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49AF8ED1-98C3-F829-F055-D1639727FC9B}"/>
                  </a:ext>
                </a:extLst>
              </p:cNvPr>
              <p:cNvSpPr txBox="1"/>
              <p:nvPr/>
            </p:nvSpPr>
            <p:spPr>
              <a:xfrm>
                <a:off x="6748019" y="3016730"/>
                <a:ext cx="2457992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SE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49AF8ED1-98C3-F829-F055-D1639727F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019" y="3016730"/>
                <a:ext cx="2457992" cy="806631"/>
              </a:xfrm>
              <a:prstGeom prst="rect">
                <a:avLst/>
              </a:prstGeom>
              <a:blipFill>
                <a:blip r:embed="rId2"/>
                <a:stretch>
                  <a:fillRect t="-1563" b="-15625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6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F3AA4-3C5B-FBBA-C733-70E8F1D66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D88D98-D2B5-4704-7978-EEE6E6847847}"/>
              </a:ext>
            </a:extLst>
          </p:cNvPr>
          <p:cNvSpPr txBox="1"/>
          <p:nvPr/>
        </p:nvSpPr>
        <p:spPr>
          <a:xfrm>
            <a:off x="160529" y="503245"/>
            <a:ext cx="11870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  <a:r>
              <a:rPr lang="en-SE" sz="3200" b="1" dirty="0">
                <a:sym typeface="Wingdings" pitchFamily="2" charset="2"/>
              </a:rPr>
              <a:t> Molecules  distinguishable</a:t>
            </a:r>
            <a:endParaRPr lang="en-SE" sz="32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EE7EB0-DA0D-06CD-F1A8-1685B467C5B9}"/>
              </a:ext>
            </a:extLst>
          </p:cNvPr>
          <p:cNvSpPr/>
          <p:nvPr/>
        </p:nvSpPr>
        <p:spPr>
          <a:xfrm>
            <a:off x="676068" y="1969927"/>
            <a:ext cx="2457993" cy="234950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55F2468-CAEE-826F-3C1A-1FADFC193A4D}"/>
              </a:ext>
            </a:extLst>
          </p:cNvPr>
          <p:cNvSpPr>
            <a:spLocks noChangeAspect="1"/>
          </p:cNvSpPr>
          <p:nvPr/>
        </p:nvSpPr>
        <p:spPr>
          <a:xfrm>
            <a:off x="892787" y="226203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755C162-C7D1-C955-6739-ED94AD9D711E}"/>
              </a:ext>
            </a:extLst>
          </p:cNvPr>
          <p:cNvSpPr>
            <a:spLocks noChangeAspect="1"/>
          </p:cNvSpPr>
          <p:nvPr/>
        </p:nvSpPr>
        <p:spPr>
          <a:xfrm>
            <a:off x="1673556" y="229745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104EC5-9C57-0913-C2CD-74EBF7CE0384}"/>
              </a:ext>
            </a:extLst>
          </p:cNvPr>
          <p:cNvSpPr>
            <a:spLocks noChangeAspect="1"/>
          </p:cNvSpPr>
          <p:nvPr/>
        </p:nvSpPr>
        <p:spPr>
          <a:xfrm>
            <a:off x="892787" y="3073307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7D2FF29-31C3-FEC9-84CC-C543DC2EDC73}"/>
              </a:ext>
            </a:extLst>
          </p:cNvPr>
          <p:cNvSpPr>
            <a:spLocks noChangeAspect="1"/>
          </p:cNvSpPr>
          <p:nvPr/>
        </p:nvSpPr>
        <p:spPr>
          <a:xfrm>
            <a:off x="1643779" y="286685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B83AF33-290F-4BD2-F43E-E0100DEF7C01}"/>
              </a:ext>
            </a:extLst>
          </p:cNvPr>
          <p:cNvSpPr>
            <a:spLocks noChangeAspect="1"/>
          </p:cNvSpPr>
          <p:nvPr/>
        </p:nvSpPr>
        <p:spPr>
          <a:xfrm>
            <a:off x="2446411" y="2893307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4688207-22A5-F135-5C78-EBC62263A005}"/>
              </a:ext>
            </a:extLst>
          </p:cNvPr>
          <p:cNvSpPr>
            <a:spLocks noChangeAspect="1"/>
          </p:cNvSpPr>
          <p:nvPr/>
        </p:nvSpPr>
        <p:spPr>
          <a:xfrm>
            <a:off x="2647694" y="3749759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63BFA59-B371-70B3-8645-E85295EA3063}"/>
              </a:ext>
            </a:extLst>
          </p:cNvPr>
          <p:cNvSpPr>
            <a:spLocks noChangeAspect="1"/>
          </p:cNvSpPr>
          <p:nvPr/>
        </p:nvSpPr>
        <p:spPr>
          <a:xfrm>
            <a:off x="2003779" y="343625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39D045D-A73B-705D-354F-781BB2732A00}"/>
              </a:ext>
            </a:extLst>
          </p:cNvPr>
          <p:cNvSpPr>
            <a:spLocks noChangeAspect="1"/>
          </p:cNvSpPr>
          <p:nvPr/>
        </p:nvSpPr>
        <p:spPr>
          <a:xfrm>
            <a:off x="892787" y="3796253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7FB0A88-449B-9E70-85D6-7542E80C2026}"/>
              </a:ext>
            </a:extLst>
          </p:cNvPr>
          <p:cNvSpPr>
            <a:spLocks noChangeAspect="1"/>
          </p:cNvSpPr>
          <p:nvPr/>
        </p:nvSpPr>
        <p:spPr>
          <a:xfrm>
            <a:off x="2626411" y="2120331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9094A1F-E230-2AD6-9B57-501C1DE09203}"/>
              </a:ext>
            </a:extLst>
          </p:cNvPr>
          <p:cNvSpPr>
            <a:spLocks noChangeAspect="1"/>
          </p:cNvSpPr>
          <p:nvPr/>
        </p:nvSpPr>
        <p:spPr>
          <a:xfrm>
            <a:off x="1536702" y="384491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83EE6AD-91FB-EF28-9830-A570CE0DE3B8}"/>
              </a:ext>
            </a:extLst>
          </p:cNvPr>
          <p:cNvCxnSpPr>
            <a:stCxn id="12" idx="3"/>
          </p:cNvCxnSpPr>
          <p:nvPr/>
        </p:nvCxnSpPr>
        <p:spPr>
          <a:xfrm flipH="1">
            <a:off x="2363779" y="2427610"/>
            <a:ext cx="315353" cy="19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988FA48-0DD3-8185-2D9E-B744A90ED175}"/>
              </a:ext>
            </a:extLst>
          </p:cNvPr>
          <p:cNvCxnSpPr>
            <a:stCxn id="5" idx="7"/>
          </p:cNvCxnSpPr>
          <p:nvPr/>
        </p:nvCxnSpPr>
        <p:spPr>
          <a:xfrm flipV="1">
            <a:off x="1980835" y="2120331"/>
            <a:ext cx="465576" cy="2298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B3A82DF-8A8D-BAEF-4E16-7D4E29B715CB}"/>
              </a:ext>
            </a:extLst>
          </p:cNvPr>
          <p:cNvCxnSpPr>
            <a:cxnSpLocks/>
            <a:stCxn id="7" idx="3"/>
          </p:cNvCxnSpPr>
          <p:nvPr/>
        </p:nvCxnSpPr>
        <p:spPr>
          <a:xfrm flipH="1">
            <a:off x="1536702" y="3174132"/>
            <a:ext cx="159798" cy="791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8480072-14DD-91A8-FB72-7FC8961C58C0}"/>
              </a:ext>
            </a:extLst>
          </p:cNvPr>
          <p:cNvCxnSpPr>
            <a:stCxn id="8" idx="4"/>
          </p:cNvCxnSpPr>
          <p:nvPr/>
        </p:nvCxnSpPr>
        <p:spPr>
          <a:xfrm>
            <a:off x="2626411" y="3253307"/>
            <a:ext cx="0" cy="5429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AE275B5-55D1-60A8-DA4C-C1040530D3D8}"/>
              </a:ext>
            </a:extLst>
          </p:cNvPr>
          <p:cNvCxnSpPr>
            <a:stCxn id="4" idx="0"/>
          </p:cNvCxnSpPr>
          <p:nvPr/>
        </p:nvCxnSpPr>
        <p:spPr>
          <a:xfrm flipV="1">
            <a:off x="1072787" y="1969927"/>
            <a:ext cx="0" cy="29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E2EE8C6-2471-03DE-454C-0E12F3177EEC}"/>
              </a:ext>
            </a:extLst>
          </p:cNvPr>
          <p:cNvCxnSpPr>
            <a:cxnSpLocks/>
          </p:cNvCxnSpPr>
          <p:nvPr/>
        </p:nvCxnSpPr>
        <p:spPr>
          <a:xfrm flipH="1" flipV="1">
            <a:off x="1905064" y="3223071"/>
            <a:ext cx="198152" cy="2291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E772DF3-17A8-F496-5A84-2BA65591CFD3}"/>
              </a:ext>
            </a:extLst>
          </p:cNvPr>
          <p:cNvCxnSpPr>
            <a:cxnSpLocks/>
          </p:cNvCxnSpPr>
          <p:nvPr/>
        </p:nvCxnSpPr>
        <p:spPr>
          <a:xfrm flipV="1">
            <a:off x="1092179" y="2657453"/>
            <a:ext cx="251154" cy="4952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A822D7F-7B1F-4350-2ADC-CF7597D70937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687061" y="3309559"/>
            <a:ext cx="258447" cy="5394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77236A7-B53B-1ED3-8113-1103C5E7795B}"/>
              </a:ext>
            </a:extLst>
          </p:cNvPr>
          <p:cNvCxnSpPr>
            <a:cxnSpLocks/>
          </p:cNvCxnSpPr>
          <p:nvPr/>
        </p:nvCxnSpPr>
        <p:spPr>
          <a:xfrm flipH="1">
            <a:off x="1286360" y="4066698"/>
            <a:ext cx="254122" cy="2527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3AD308E-6F14-588F-A3E4-BB8436344BC2}"/>
                  </a:ext>
                </a:extLst>
              </p:cNvPr>
              <p:cNvSpPr txBox="1"/>
              <p:nvPr/>
            </p:nvSpPr>
            <p:spPr>
              <a:xfrm>
                <a:off x="4316355" y="3174759"/>
                <a:ext cx="2457992" cy="935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𝑑𝑝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SE" sz="32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3AD308E-6F14-588F-A3E4-BB8436344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355" y="3174759"/>
                <a:ext cx="2457992" cy="935000"/>
              </a:xfrm>
              <a:prstGeom prst="rect">
                <a:avLst/>
              </a:prstGeom>
              <a:blipFill>
                <a:blip r:embed="rId2"/>
                <a:stretch>
                  <a:fillRect t="-4054" b="-14865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F840F10-D19A-1AF2-7173-AB8C91FD827F}"/>
              </a:ext>
            </a:extLst>
          </p:cNvPr>
          <p:cNvCxnSpPr>
            <a:cxnSpLocks/>
            <a:stCxn id="9" idx="4"/>
          </p:cNvCxnSpPr>
          <p:nvPr/>
        </p:nvCxnSpPr>
        <p:spPr>
          <a:xfrm rot="5400000" flipH="1">
            <a:off x="2550960" y="3833026"/>
            <a:ext cx="89553" cy="463915"/>
          </a:xfrm>
          <a:prstGeom prst="curvedConnector4">
            <a:avLst>
              <a:gd name="adj1" fmla="val -255268"/>
              <a:gd name="adj2" fmla="val 694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A718F80-D6D1-6061-B514-E39507363232}"/>
              </a:ext>
            </a:extLst>
          </p:cNvPr>
          <p:cNvSpPr txBox="1"/>
          <p:nvPr/>
        </p:nvSpPr>
        <p:spPr>
          <a:xfrm>
            <a:off x="3729639" y="2179696"/>
            <a:ext cx="60985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sz="2400" b="1" dirty="0">
                <a:sym typeface="Wingdings" pitchFamily="2" charset="2"/>
              </a:rPr>
              <a:t>Collision  change in momentum</a:t>
            </a:r>
            <a:endParaRPr lang="en-S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23F7448-1813-B68E-9090-EA8B47C9183B}"/>
                  </a:ext>
                </a:extLst>
              </p:cNvPr>
              <p:cNvSpPr txBox="1"/>
              <p:nvPr/>
            </p:nvSpPr>
            <p:spPr>
              <a:xfrm>
                <a:off x="4316355" y="4774261"/>
                <a:ext cx="2457992" cy="9187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SE" sz="3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23F7448-1813-B68E-9090-EA8B47C918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355" y="4774261"/>
                <a:ext cx="2457992" cy="918778"/>
              </a:xfrm>
              <a:prstGeom prst="rect">
                <a:avLst/>
              </a:prstGeom>
              <a:blipFill>
                <a:blip r:embed="rId3"/>
                <a:stretch>
                  <a:fillRect b="-13514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45CF56A7-A68C-CFF6-ECFD-8F7FB67B5F9A}"/>
              </a:ext>
            </a:extLst>
          </p:cNvPr>
          <p:cNvSpPr txBox="1"/>
          <p:nvPr/>
        </p:nvSpPr>
        <p:spPr>
          <a:xfrm>
            <a:off x="6669682" y="3476341"/>
            <a:ext cx="48352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sz="2000" b="1" dirty="0">
                <a:sym typeface="Wingdings" pitchFamily="2" charset="2"/>
              </a:rPr>
              <a:t>Force  = rate of change in momentum</a:t>
            </a:r>
            <a:endParaRPr lang="en-SE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B55996-DCCB-C873-ABA4-EB12FCB3FE45}"/>
              </a:ext>
            </a:extLst>
          </p:cNvPr>
          <p:cNvSpPr txBox="1"/>
          <p:nvPr/>
        </p:nvSpPr>
        <p:spPr>
          <a:xfrm>
            <a:off x="6669681" y="5033595"/>
            <a:ext cx="48352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sz="2000" b="1" dirty="0">
                <a:sym typeface="Wingdings" pitchFamily="2" charset="2"/>
              </a:rPr>
              <a:t>Pressure  = Force per area</a:t>
            </a:r>
            <a:endParaRPr lang="en-SE" sz="2000" dirty="0"/>
          </a:p>
        </p:txBody>
      </p:sp>
    </p:spTree>
    <p:extLst>
      <p:ext uri="{BB962C8B-B14F-4D97-AF65-F5344CB8AC3E}">
        <p14:creationId xmlns:p14="http://schemas.microsoft.com/office/powerpoint/2010/main" val="9293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27" grpId="0"/>
      <p:bldP spid="28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62038-9E3B-5481-65AA-8EE5DB975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ED8A9A-D62D-9A90-76ED-DF78329D1ED9}"/>
              </a:ext>
            </a:extLst>
          </p:cNvPr>
          <p:cNvSpPr txBox="1"/>
          <p:nvPr/>
        </p:nvSpPr>
        <p:spPr>
          <a:xfrm>
            <a:off x="160529" y="503245"/>
            <a:ext cx="6220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Pressure </a:t>
            </a:r>
            <a:r>
              <a:rPr lang="en-SE" sz="3200" b="1" dirty="0">
                <a:sym typeface="Wingdings" pitchFamily="2" charset="2"/>
              </a:rPr>
              <a:t>law (</a:t>
            </a:r>
            <a:r>
              <a:rPr lang="en-GB" sz="3200" b="1" dirty="0"/>
              <a:t>Gay-Lussac's Law)</a:t>
            </a:r>
            <a:endParaRPr lang="en-SE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3DC5B5-B810-F55E-2EC0-C98E22B189AB}"/>
                  </a:ext>
                </a:extLst>
              </p:cNvPr>
              <p:cNvSpPr txBox="1"/>
              <p:nvPr/>
            </p:nvSpPr>
            <p:spPr>
              <a:xfrm>
                <a:off x="2408195" y="1444384"/>
                <a:ext cx="4988888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SE" sz="3200" dirty="0"/>
                  <a:t>        if     V= constant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3DC5B5-B810-F55E-2EC0-C98E22B189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195" y="1444384"/>
                <a:ext cx="4988888" cy="492443"/>
              </a:xfrm>
              <a:prstGeom prst="rect">
                <a:avLst/>
              </a:prstGeom>
              <a:blipFill>
                <a:blip r:embed="rId2"/>
                <a:stretch>
                  <a:fillRect l="-2538" t="-22500" b="-47500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9406907-33C2-7D36-4608-8110A1BA4924}"/>
              </a:ext>
            </a:extLst>
          </p:cNvPr>
          <p:cNvCxnSpPr/>
          <p:nvPr/>
        </p:nvCxnSpPr>
        <p:spPr>
          <a:xfrm flipV="1">
            <a:off x="4510015" y="2763527"/>
            <a:ext cx="0" cy="26347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95BE49-1718-5FF3-8462-6476F2BEB98D}"/>
              </a:ext>
            </a:extLst>
          </p:cNvPr>
          <p:cNvCxnSpPr>
            <a:cxnSpLocks/>
          </p:cNvCxnSpPr>
          <p:nvPr/>
        </p:nvCxnSpPr>
        <p:spPr>
          <a:xfrm>
            <a:off x="2054028" y="5398239"/>
            <a:ext cx="545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5C8D2E6-D882-38B0-0136-783254C3972C}"/>
                  </a:ext>
                </a:extLst>
              </p:cNvPr>
              <p:cNvSpPr txBox="1"/>
              <p:nvPr/>
            </p:nvSpPr>
            <p:spPr>
              <a:xfrm>
                <a:off x="4072193" y="2772595"/>
                <a:ext cx="43782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5C8D2E6-D882-38B0-0136-783254C39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193" y="2772595"/>
                <a:ext cx="437825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E62A555-A9C4-EEEF-4DD4-F51E4B620AA8}"/>
                  </a:ext>
                </a:extLst>
              </p:cNvPr>
              <p:cNvSpPr txBox="1"/>
              <p:nvPr/>
            </p:nvSpPr>
            <p:spPr>
              <a:xfrm>
                <a:off x="6866268" y="5526836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E62A555-A9C4-EEEF-4DD4-F51E4B620A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6268" y="5526836"/>
                <a:ext cx="639303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>
            <a:extLst>
              <a:ext uri="{FF2B5EF4-FFF2-40B4-BE49-F238E27FC236}">
                <a16:creationId xmlns:a16="http://schemas.microsoft.com/office/drawing/2014/main" id="{5F4E28CC-E1DD-E4B9-516C-6D1F49132792}"/>
              </a:ext>
            </a:extLst>
          </p:cNvPr>
          <p:cNvSpPr>
            <a:spLocks noChangeAspect="1"/>
          </p:cNvSpPr>
          <p:nvPr/>
        </p:nvSpPr>
        <p:spPr>
          <a:xfrm>
            <a:off x="5948789" y="3354498"/>
            <a:ext cx="72000" cy="72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1EFBA2-489D-AD5A-6612-43E4841F07F9}"/>
              </a:ext>
            </a:extLst>
          </p:cNvPr>
          <p:cNvCxnSpPr>
            <a:cxnSpLocks/>
          </p:cNvCxnSpPr>
          <p:nvPr/>
        </p:nvCxnSpPr>
        <p:spPr>
          <a:xfrm flipH="1">
            <a:off x="2805202" y="3411000"/>
            <a:ext cx="3148591" cy="1987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684669F-EC23-2CB5-F3B6-1DC1BE9EB086}"/>
                  </a:ext>
                </a:extLst>
              </p:cNvPr>
              <p:cNvSpPr txBox="1"/>
              <p:nvPr/>
            </p:nvSpPr>
            <p:spPr>
              <a:xfrm>
                <a:off x="2485550" y="5454741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684669F-EC23-2CB5-F3B6-1DC1BE9EB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550" y="5454741"/>
                <a:ext cx="639303" cy="461665"/>
              </a:xfrm>
              <a:prstGeom prst="rect">
                <a:avLst/>
              </a:prstGeom>
              <a:blipFill>
                <a:blip r:embed="rId5"/>
                <a:stretch>
                  <a:fillRect l="-1923" b="-1578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entagon 16">
            <a:extLst>
              <a:ext uri="{FF2B5EF4-FFF2-40B4-BE49-F238E27FC236}">
                <a16:creationId xmlns:a16="http://schemas.microsoft.com/office/drawing/2014/main" id="{177AA88C-7EE9-4446-3EC3-6B07D45B38B2}"/>
              </a:ext>
            </a:extLst>
          </p:cNvPr>
          <p:cNvSpPr/>
          <p:nvPr/>
        </p:nvSpPr>
        <p:spPr>
          <a:xfrm>
            <a:off x="8033416" y="1188862"/>
            <a:ext cx="639298" cy="4799639"/>
          </a:xfrm>
          <a:prstGeom prst="homePlate">
            <a:avLst>
              <a:gd name="adj" fmla="val 8394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2071A20-A95A-9B15-501B-A5425ED5BB50}"/>
                  </a:ext>
                </a:extLst>
              </p:cNvPr>
              <p:cNvSpPr txBox="1"/>
              <p:nvPr/>
            </p:nvSpPr>
            <p:spPr>
              <a:xfrm>
                <a:off x="8952591" y="1284368"/>
                <a:ext cx="2538434" cy="4401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SE" sz="4000" dirty="0"/>
              </a:p>
              <a:p>
                <a:endParaRPr lang="en-SE" sz="4000" dirty="0"/>
              </a:p>
              <a:p>
                <a:r>
                  <a:rPr lang="en-SE" sz="4000" dirty="0"/>
                  <a:t>P= 0</a:t>
                </a:r>
              </a:p>
              <a:p>
                <a:endParaRPr lang="en-SE" sz="4000" dirty="0"/>
              </a:p>
              <a:p>
                <a:r>
                  <a:rPr lang="en-SE" sz="4000" dirty="0"/>
                  <a:t>F = 0</a:t>
                </a:r>
              </a:p>
              <a:p>
                <a:endParaRPr lang="en-SE" sz="4000" dirty="0"/>
              </a:p>
              <a:p>
                <a:r>
                  <a:rPr lang="en-SE" sz="4000" dirty="0"/>
                  <a:t>E = 0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2071A20-A95A-9B15-501B-A5425ED5B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2591" y="1284368"/>
                <a:ext cx="2538434" cy="4401205"/>
              </a:xfrm>
              <a:prstGeom prst="rect">
                <a:avLst/>
              </a:prstGeom>
              <a:blipFill>
                <a:blip r:embed="rId6"/>
                <a:stretch>
                  <a:fillRect l="-9000" t="-288" b="-5187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25764154-9E8C-6B89-DC0A-537E93EAB41E}"/>
              </a:ext>
            </a:extLst>
          </p:cNvPr>
          <p:cNvSpPr txBox="1"/>
          <p:nvPr/>
        </p:nvSpPr>
        <p:spPr>
          <a:xfrm>
            <a:off x="8672714" y="5757668"/>
            <a:ext cx="30076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sz="2800" dirty="0">
                <a:solidFill>
                  <a:srgbClr val="FF0000"/>
                </a:solidFill>
              </a:rPr>
              <a:t>Nothing is moving</a:t>
            </a:r>
          </a:p>
        </p:txBody>
      </p:sp>
    </p:spTree>
    <p:extLst>
      <p:ext uri="{BB962C8B-B14F-4D97-AF65-F5344CB8AC3E}">
        <p14:creationId xmlns:p14="http://schemas.microsoft.com/office/powerpoint/2010/main" val="363170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  <p:bldP spid="13" grpId="0" animBg="1"/>
      <p:bldP spid="16" grpId="0"/>
      <p:bldP spid="17" grpId="0" animBg="1"/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4C01B-09FF-5618-A533-3553D16B0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96E3B71-E5A5-43D7-E3E4-8B729FFEAAFD}"/>
              </a:ext>
            </a:extLst>
          </p:cNvPr>
          <p:cNvCxnSpPr>
            <a:cxnSpLocks/>
          </p:cNvCxnSpPr>
          <p:nvPr/>
        </p:nvCxnSpPr>
        <p:spPr>
          <a:xfrm flipV="1">
            <a:off x="1372719" y="2026017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42C674B-C305-065E-8C0D-77C52ED9E14F}"/>
              </a:ext>
            </a:extLst>
          </p:cNvPr>
          <p:cNvCxnSpPr>
            <a:cxnSpLocks/>
          </p:cNvCxnSpPr>
          <p:nvPr/>
        </p:nvCxnSpPr>
        <p:spPr>
          <a:xfrm>
            <a:off x="1372719" y="6205056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E0149D4-39EE-128F-2FCC-7C26F26BD838}"/>
                  </a:ext>
                </a:extLst>
              </p:cNvPr>
              <p:cNvSpPr txBox="1"/>
              <p:nvPr/>
            </p:nvSpPr>
            <p:spPr>
              <a:xfrm>
                <a:off x="5698026" y="6217413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E0149D4-39EE-128F-2FCC-7C26F26BD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026" y="6217413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64A04AB-F464-1709-C7B5-AB260FF1F633}"/>
                  </a:ext>
                </a:extLst>
              </p:cNvPr>
              <p:cNvSpPr txBox="1"/>
              <p:nvPr/>
            </p:nvSpPr>
            <p:spPr>
              <a:xfrm>
                <a:off x="912628" y="2062010"/>
                <a:ext cx="43782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64A04AB-F464-1709-C7B5-AB260FF1F6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628" y="2062010"/>
                <a:ext cx="437825" cy="461665"/>
              </a:xfrm>
              <a:prstGeom prst="rect">
                <a:avLst/>
              </a:prstGeom>
              <a:blipFill>
                <a:blip r:embed="rId3"/>
                <a:stretch>
                  <a:fillRect l="-2857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>
            <a:extLst>
              <a:ext uri="{FF2B5EF4-FFF2-40B4-BE49-F238E27FC236}">
                <a16:creationId xmlns:a16="http://schemas.microsoft.com/office/drawing/2014/main" id="{D97764FF-96CF-E9A8-7295-9DF42F36774C}"/>
              </a:ext>
            </a:extLst>
          </p:cNvPr>
          <p:cNvSpPr/>
          <p:nvPr/>
        </p:nvSpPr>
        <p:spPr>
          <a:xfrm>
            <a:off x="1372719" y="3627055"/>
            <a:ext cx="2241176" cy="256564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6">
              <a:lumMod val="40000"/>
              <a:lumOff val="6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E921C31-3511-83C1-41DD-C7D99483903C}"/>
              </a:ext>
            </a:extLst>
          </p:cNvPr>
          <p:cNvSpPr/>
          <p:nvPr/>
        </p:nvSpPr>
        <p:spPr>
          <a:xfrm>
            <a:off x="1372718" y="4733361"/>
            <a:ext cx="4041963" cy="1472301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2">
              <a:lumMod val="60000"/>
              <a:lumOff val="40000"/>
              <a:alpha val="6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A99E4B5-56CD-6FEA-8D02-3829821A1615}"/>
              </a:ext>
            </a:extLst>
          </p:cNvPr>
          <p:cNvSpPr/>
          <p:nvPr/>
        </p:nvSpPr>
        <p:spPr>
          <a:xfrm>
            <a:off x="1372717" y="2480128"/>
            <a:ext cx="393293" cy="3740374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1">
              <a:lumMod val="60000"/>
              <a:lumOff val="40000"/>
              <a:alpha val="49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F79C9B-3EEB-8636-E120-58522C8057F7}"/>
                  </a:ext>
                </a:extLst>
              </p:cNvPr>
              <p:cNvSpPr txBox="1"/>
              <p:nvPr/>
            </p:nvSpPr>
            <p:spPr>
              <a:xfrm>
                <a:off x="7607505" y="1910336"/>
                <a:ext cx="287446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SE" sz="4400" dirty="0"/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F79C9B-3EEB-8636-E120-58522C8057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7505" y="1910336"/>
                <a:ext cx="2874462" cy="769441"/>
              </a:xfrm>
              <a:prstGeom prst="rect">
                <a:avLst/>
              </a:prstGeom>
              <a:blipFill>
                <a:blip r:embed="rId4"/>
                <a:stretch>
                  <a:fillRect l="-3524" b="-4839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9E3BBC5-AC6E-CF54-2CF1-AE957448BCBA}"/>
                  </a:ext>
                </a:extLst>
              </p:cNvPr>
              <p:cNvSpPr txBox="1"/>
              <p:nvPr/>
            </p:nvSpPr>
            <p:spPr>
              <a:xfrm>
                <a:off x="7284776" y="3228819"/>
                <a:ext cx="4297624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∼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−23</m:t>
                          </m:r>
                        </m:sup>
                      </m:sSup>
                      <m:f>
                        <m:fPr>
                          <m:type m:val="lin"/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SE" sz="4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9E3BBC5-AC6E-CF54-2CF1-AE957448BC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4776" y="3228819"/>
                <a:ext cx="4297624" cy="769441"/>
              </a:xfrm>
              <a:prstGeom prst="rect">
                <a:avLst/>
              </a:prstGeom>
              <a:blipFill>
                <a:blip r:embed="rId5"/>
                <a:stretch>
                  <a:fillRect t="-145902" r="-1176" b="-216393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29CA478-3112-4AAC-426D-C62228475161}"/>
                  </a:ext>
                </a:extLst>
              </p:cNvPr>
              <p:cNvSpPr txBox="1"/>
              <p:nvPr/>
            </p:nvSpPr>
            <p:spPr>
              <a:xfrm>
                <a:off x="7284776" y="4146327"/>
                <a:ext cx="4297624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∼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−4</m:t>
                          </m:r>
                        </m:sup>
                      </m:sSup>
                      <m:f>
                        <m:fPr>
                          <m:type m:val="lin"/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𝑒𝑉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SE" sz="4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29CA478-3112-4AAC-426D-C62228475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4776" y="4146327"/>
                <a:ext cx="4297624" cy="769441"/>
              </a:xfrm>
              <a:prstGeom prst="rect">
                <a:avLst/>
              </a:prstGeom>
              <a:blipFill>
                <a:blip r:embed="rId6"/>
                <a:stretch>
                  <a:fillRect l="-882" t="-144262" r="-3529" b="-216393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019C14CF-4FB9-9510-820F-3008A6A1BE43}"/>
              </a:ext>
            </a:extLst>
          </p:cNvPr>
          <p:cNvSpPr txBox="1"/>
          <p:nvPr/>
        </p:nvSpPr>
        <p:spPr>
          <a:xfrm>
            <a:off x="188036" y="114748"/>
            <a:ext cx="5907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4D8751-CB81-559E-A12F-43A066424B7E}"/>
                  </a:ext>
                </a:extLst>
              </p:cNvPr>
              <p:cNvSpPr txBox="1"/>
              <p:nvPr/>
            </p:nvSpPr>
            <p:spPr>
              <a:xfrm>
                <a:off x="1350453" y="865678"/>
                <a:ext cx="5460633" cy="14465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𝑐𝑜𝑛𝑠𝑡𝑎𝑛𝑡</m:t>
                      </m:r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4400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𝑐𝑜𝑛𝑠𝑡𝑎𝑛𝑡</m:t>
                      </m:r>
                    </m:oMath>
                  </m:oMathPara>
                </a14:m>
                <a:endParaRPr lang="en-US" sz="4400" b="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4D8751-CB81-559E-A12F-43A066424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453" y="865678"/>
                <a:ext cx="5460633" cy="1446550"/>
              </a:xfrm>
              <a:prstGeom prst="rect">
                <a:avLst/>
              </a:prstGeom>
              <a:blipFill>
                <a:blip r:embed="rId7"/>
                <a:stretch>
                  <a:fillRect t="-877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 23">
            <a:extLst>
              <a:ext uri="{FF2B5EF4-FFF2-40B4-BE49-F238E27FC236}">
                <a16:creationId xmlns:a16="http://schemas.microsoft.com/office/drawing/2014/main" id="{FF8F7849-E20B-01AA-9B9C-9E89CC1A180F}"/>
              </a:ext>
            </a:extLst>
          </p:cNvPr>
          <p:cNvSpPr/>
          <p:nvPr/>
        </p:nvSpPr>
        <p:spPr>
          <a:xfrm>
            <a:off x="1390645" y="2312228"/>
            <a:ext cx="45719" cy="390518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rgbClr val="002060">
              <a:alpha val="49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5011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/>
      <p:bldP spid="17" grpId="0"/>
      <p:bldP spid="18" grpId="0"/>
      <p:bldP spid="20" grpId="0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98574-8838-A672-0E48-026906712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03A5E57-A4CB-22B4-BA2D-27F313DE6A3D}"/>
              </a:ext>
            </a:extLst>
          </p:cNvPr>
          <p:cNvCxnSpPr>
            <a:cxnSpLocks/>
          </p:cNvCxnSpPr>
          <p:nvPr/>
        </p:nvCxnSpPr>
        <p:spPr>
          <a:xfrm flipV="1">
            <a:off x="1159336" y="1739144"/>
            <a:ext cx="0" cy="41913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998C6A7-38B0-8ECF-78CE-43A461C1BC27}"/>
              </a:ext>
            </a:extLst>
          </p:cNvPr>
          <p:cNvCxnSpPr>
            <a:cxnSpLocks/>
          </p:cNvCxnSpPr>
          <p:nvPr/>
        </p:nvCxnSpPr>
        <p:spPr>
          <a:xfrm>
            <a:off x="1159336" y="5918183"/>
            <a:ext cx="49646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CADE3E-F03D-852D-6A3F-5A7622FB0B21}"/>
                  </a:ext>
                </a:extLst>
              </p:cNvPr>
              <p:cNvSpPr txBox="1"/>
              <p:nvPr/>
            </p:nvSpPr>
            <p:spPr>
              <a:xfrm>
                <a:off x="5484643" y="5930540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CADE3E-F03D-852D-6A3F-5A7622FB0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4643" y="5930540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88EB80-54B4-9F69-5349-312BDD22BC59}"/>
                  </a:ext>
                </a:extLst>
              </p:cNvPr>
              <p:cNvSpPr txBox="1"/>
              <p:nvPr/>
            </p:nvSpPr>
            <p:spPr>
              <a:xfrm>
                <a:off x="555813" y="1793066"/>
                <a:ext cx="437825" cy="844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b="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88EB80-54B4-9F69-5349-312BDD22BC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813" y="1793066"/>
                <a:ext cx="437825" cy="844205"/>
              </a:xfrm>
              <a:prstGeom prst="rect">
                <a:avLst/>
              </a:prstGeom>
              <a:blipFill>
                <a:blip r:embed="rId3"/>
                <a:stretch>
                  <a:fillRect l="-2778" r="-13889" b="-2985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>
            <a:extLst>
              <a:ext uri="{FF2B5EF4-FFF2-40B4-BE49-F238E27FC236}">
                <a16:creationId xmlns:a16="http://schemas.microsoft.com/office/drawing/2014/main" id="{F5F3CED8-C5AA-7E07-4877-21C88C55604D}"/>
              </a:ext>
            </a:extLst>
          </p:cNvPr>
          <p:cNvSpPr/>
          <p:nvPr/>
        </p:nvSpPr>
        <p:spPr>
          <a:xfrm>
            <a:off x="1159336" y="3340182"/>
            <a:ext cx="2241176" cy="256564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6">
              <a:lumMod val="40000"/>
              <a:lumOff val="60000"/>
              <a:alpha val="54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77B4AD8E-50EC-EB7B-B1DB-DC7EA6A37677}"/>
              </a:ext>
            </a:extLst>
          </p:cNvPr>
          <p:cNvSpPr/>
          <p:nvPr/>
        </p:nvSpPr>
        <p:spPr>
          <a:xfrm>
            <a:off x="1159335" y="4446488"/>
            <a:ext cx="4041963" cy="1472301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2">
              <a:lumMod val="60000"/>
              <a:lumOff val="40000"/>
              <a:alpha val="6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258A9FC9-A855-82C6-8E56-6D92379A9334}"/>
              </a:ext>
            </a:extLst>
          </p:cNvPr>
          <p:cNvSpPr/>
          <p:nvPr/>
        </p:nvSpPr>
        <p:spPr>
          <a:xfrm>
            <a:off x="1159334" y="2193255"/>
            <a:ext cx="393293" cy="3740374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chemeClr val="accent1">
              <a:lumMod val="60000"/>
              <a:lumOff val="40000"/>
              <a:alpha val="49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94D16D2-E84B-2FE5-AA57-2777045ED3C8}"/>
                  </a:ext>
                </a:extLst>
              </p:cNvPr>
              <p:cNvSpPr txBox="1"/>
              <p:nvPr/>
            </p:nvSpPr>
            <p:spPr>
              <a:xfrm>
                <a:off x="6206509" y="2637271"/>
                <a:ext cx="5169962" cy="18371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4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0" i="1" smtClean="0">
                                          <a:latin typeface="Cambria Math" panose="020405030504060302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sz="44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en-SE" sz="4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94D16D2-E84B-2FE5-AA57-2777045ED3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509" y="2637271"/>
                <a:ext cx="5169962" cy="18371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7D2650C6-2EB3-56B4-C107-F3F8E67B9E0E}"/>
              </a:ext>
            </a:extLst>
          </p:cNvPr>
          <p:cNvSpPr txBox="1"/>
          <p:nvPr/>
        </p:nvSpPr>
        <p:spPr>
          <a:xfrm>
            <a:off x="188036" y="114748"/>
            <a:ext cx="5991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/>
              <a:t>Maxwell-Boltzman distribution 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D8783AC0-4F44-0DBB-2709-E34772908241}"/>
              </a:ext>
            </a:extLst>
          </p:cNvPr>
          <p:cNvSpPr/>
          <p:nvPr/>
        </p:nvSpPr>
        <p:spPr>
          <a:xfrm>
            <a:off x="1177262" y="2025355"/>
            <a:ext cx="45719" cy="3905185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solidFill>
            <a:srgbClr val="002060">
              <a:alpha val="49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5BA71C-2F9C-2315-7DED-C8609E82B44C}"/>
              </a:ext>
            </a:extLst>
          </p:cNvPr>
          <p:cNvSpPr txBox="1"/>
          <p:nvPr/>
        </p:nvSpPr>
        <p:spPr>
          <a:xfrm>
            <a:off x="561700" y="752097"/>
            <a:ext cx="116303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200" b="1" dirty="0">
                <a:solidFill>
                  <a:srgbClr val="FF0000"/>
                </a:solidFill>
                <a:sym typeface="Wingdings" pitchFamily="2" charset="2"/>
              </a:rPr>
              <a:t> Probability of an Energy State being occupied by a particles</a:t>
            </a:r>
            <a:endParaRPr lang="en-SE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3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661</Words>
  <Application>Microsoft Macintosh PowerPoint</Application>
  <PresentationFormat>Widescreen</PresentationFormat>
  <Paragraphs>140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-webkit-standard</vt:lpstr>
      <vt:lpstr>Aptos</vt:lpstr>
      <vt:lpstr>Aptos Display</vt:lpstr>
      <vt:lpstr>Arial</vt:lpstr>
      <vt:lpstr>Cambria Math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Jacinto Sá</dc:creator>
  <cp:lastModifiedBy>Microsoft Office User</cp:lastModifiedBy>
  <cp:revision>26</cp:revision>
  <dcterms:created xsi:type="dcterms:W3CDTF">2026-03-14T14:36:15Z</dcterms:created>
  <dcterms:modified xsi:type="dcterms:W3CDTF">2026-03-17T06:59:57Z</dcterms:modified>
</cp:coreProperties>
</file>