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57" r:id="rId3"/>
    <p:sldId id="290" r:id="rId4"/>
    <p:sldId id="288" r:id="rId5"/>
    <p:sldId id="289" r:id="rId6"/>
    <p:sldId id="256" r:id="rId7"/>
    <p:sldId id="287" r:id="rId8"/>
    <p:sldId id="292" r:id="rId9"/>
    <p:sldId id="293" r:id="rId10"/>
    <p:sldId id="294" r:id="rId11"/>
    <p:sldId id="264" r:id="rId12"/>
    <p:sldId id="265" r:id="rId13"/>
    <p:sldId id="295" r:id="rId14"/>
    <p:sldId id="297" r:id="rId15"/>
    <p:sldId id="298" r:id="rId16"/>
    <p:sldId id="296" r:id="rId17"/>
    <p:sldId id="280" r:id="rId18"/>
    <p:sldId id="282" r:id="rId19"/>
    <p:sldId id="281" r:id="rId20"/>
    <p:sldId id="299" r:id="rId21"/>
    <p:sldId id="300" r:id="rId22"/>
    <p:sldId id="301" r:id="rId23"/>
    <p:sldId id="303" r:id="rId24"/>
    <p:sldId id="285" r:id="rId25"/>
    <p:sldId id="302" r:id="rId26"/>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9"/>
    <p:restoredTop sz="94694"/>
  </p:normalViewPr>
  <p:slideViewPr>
    <p:cSldViewPr snapToGrid="0">
      <p:cViewPr varScale="1">
        <p:scale>
          <a:sx n="117" d="100"/>
          <a:sy n="117" d="100"/>
        </p:scale>
        <p:origin x="2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D9EF-8CCF-0D34-7E4F-FE1E646394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3D62A82B-09DA-DF82-8C0B-93616FF28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F7F07BDF-63C2-B64F-AB0C-2A4312065761}"/>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5" name="Footer Placeholder 4">
            <a:extLst>
              <a:ext uri="{FF2B5EF4-FFF2-40B4-BE49-F238E27FC236}">
                <a16:creationId xmlns:a16="http://schemas.microsoft.com/office/drawing/2014/main" id="{A54F22E8-F2F8-649D-B8D5-E5DD18CAF78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4877E42-68BD-3BF0-CA32-AF45B67692FD}"/>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52175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F3AD-774E-D7C9-D73F-7F30667FF140}"/>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74154068-4B56-45E1-5C25-1D6D44F2A9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A4948CE1-A9E9-D4F9-5155-BAAD8A0D9C1F}"/>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5" name="Footer Placeholder 4">
            <a:extLst>
              <a:ext uri="{FF2B5EF4-FFF2-40B4-BE49-F238E27FC236}">
                <a16:creationId xmlns:a16="http://schemas.microsoft.com/office/drawing/2014/main" id="{A22501C2-154F-7300-697C-C38FEA67185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311EBF3C-9951-4533-747E-80CD9BC450F1}"/>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156796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3A506-EB35-7EB8-2A69-59D13C6B1B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0DD1EE61-A3D4-01D6-633F-235946DE14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41594932-2166-DBA2-49E8-D2E2F3495C2C}"/>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5" name="Footer Placeholder 4">
            <a:extLst>
              <a:ext uri="{FF2B5EF4-FFF2-40B4-BE49-F238E27FC236}">
                <a16:creationId xmlns:a16="http://schemas.microsoft.com/office/drawing/2014/main" id="{72C47201-5DEB-2B51-58A6-18E36670830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9B52371-C305-682C-94F1-710E9CF1590E}"/>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67874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A035-E404-0DE7-F44A-20E046036490}"/>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15C223BD-0AF9-7B5C-AE56-7A6AD75EDB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231F0A4F-BFD2-1B83-922C-E4AE977AB9F3}"/>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5" name="Footer Placeholder 4">
            <a:extLst>
              <a:ext uri="{FF2B5EF4-FFF2-40B4-BE49-F238E27FC236}">
                <a16:creationId xmlns:a16="http://schemas.microsoft.com/office/drawing/2014/main" id="{07A5094B-CC19-4C9E-DD5C-508CCAFE451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38A3E09-A790-3D20-0BEC-4568ABC38D5A}"/>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34914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352B-35FB-A514-61E0-6E73C6DBCE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F05F0CA0-8F64-7257-566E-B171FA6710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65ACBF1-2098-E470-58FF-D560075F290A}"/>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5" name="Footer Placeholder 4">
            <a:extLst>
              <a:ext uri="{FF2B5EF4-FFF2-40B4-BE49-F238E27FC236}">
                <a16:creationId xmlns:a16="http://schemas.microsoft.com/office/drawing/2014/main" id="{2810AF73-39EB-9B4A-1C52-9EB17D20F78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BF7185B-D0F4-7CCA-997A-0C653113677E}"/>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98041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FF76-9915-FF3D-BBF3-DDBE96F3F13E}"/>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7728AD0C-5530-E057-FCC6-AA4D12B932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88D1FA86-2AAF-D823-D27F-A95D1C6E80A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52EEDCA-C27B-5263-89B7-47314AC6F055}"/>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6" name="Footer Placeholder 5">
            <a:extLst>
              <a:ext uri="{FF2B5EF4-FFF2-40B4-BE49-F238E27FC236}">
                <a16:creationId xmlns:a16="http://schemas.microsoft.com/office/drawing/2014/main" id="{72A2F6B5-5CB1-5438-316E-402A80554AE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6213C04-22CB-B404-4CAE-8881F6BEFA7E}"/>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42162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D71D-3DBB-E734-CB7E-5EBE2AB700E5}"/>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98FBF748-CFD3-229C-79F7-6B4C2BFDF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BC69A7-7813-DA1F-4E96-E7B3BE5840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266BD36B-D3D7-480B-7E8B-E91BB2C38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2C461B-A6FC-53C2-E1EB-5BCFBA75C1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6F7160FA-B264-A8D4-1A0E-34378C84148C}"/>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8" name="Footer Placeholder 7">
            <a:extLst>
              <a:ext uri="{FF2B5EF4-FFF2-40B4-BE49-F238E27FC236}">
                <a16:creationId xmlns:a16="http://schemas.microsoft.com/office/drawing/2014/main" id="{A5BFBF2F-EF5C-EB1F-7EB4-8508865AF46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F91CD007-CE9C-97CC-7397-A25AFE983C2B}"/>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70559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F33F-9C73-640F-11E4-B7F6D8B30A56}"/>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6B14A4C9-182F-B227-A059-B284F2FA9741}"/>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4" name="Footer Placeholder 3">
            <a:extLst>
              <a:ext uri="{FF2B5EF4-FFF2-40B4-BE49-F238E27FC236}">
                <a16:creationId xmlns:a16="http://schemas.microsoft.com/office/drawing/2014/main" id="{6D9CF611-316F-08CD-29F6-5C8BAF9AB6B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420777A0-1596-D59E-5D68-5D818986F48F}"/>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12750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1C16C-A374-F6DC-A5B0-DECA3CCA0E19}"/>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3" name="Footer Placeholder 2">
            <a:extLst>
              <a:ext uri="{FF2B5EF4-FFF2-40B4-BE49-F238E27FC236}">
                <a16:creationId xmlns:a16="http://schemas.microsoft.com/office/drawing/2014/main" id="{AB7864CC-9E0F-B3B8-CAEA-31B835024DDC}"/>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F6A9E5-74EE-CAEF-E2EB-A27818173909}"/>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5602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E29-ABAD-9A73-DF0A-58D266388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19AC20CD-7F58-4608-EE12-AE0C3CB54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C7F33274-8728-867F-3412-09659B380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8E4C55-BAF8-124B-FF55-4C5C94532F2C}"/>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6" name="Footer Placeholder 5">
            <a:extLst>
              <a:ext uri="{FF2B5EF4-FFF2-40B4-BE49-F238E27FC236}">
                <a16:creationId xmlns:a16="http://schemas.microsoft.com/office/drawing/2014/main" id="{E02AA96A-C989-655E-19FF-4990D40B412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6F3E4DD9-101B-F887-F7ED-673750E80E83}"/>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65860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9EEB-5D5A-DCD2-2082-EE8A0C19EA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25F46835-DDFD-64B4-567D-19715DDDB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99BA92DF-07BC-E83F-9C14-482B02E3A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8B34D7-DE35-5198-EC04-0485AC858105}"/>
              </a:ext>
            </a:extLst>
          </p:cNvPr>
          <p:cNvSpPr>
            <a:spLocks noGrp="1"/>
          </p:cNvSpPr>
          <p:nvPr>
            <p:ph type="dt" sz="half" idx="10"/>
          </p:nvPr>
        </p:nvSpPr>
        <p:spPr/>
        <p:txBody>
          <a:bodyPr/>
          <a:lstStyle/>
          <a:p>
            <a:fld id="{2DC13129-4F9A-8043-B0A0-19F52A1B793A}" type="datetimeFigureOut">
              <a:rPr lang="en-SE" smtClean="0"/>
              <a:t>2026-03-19</a:t>
            </a:fld>
            <a:endParaRPr lang="en-SE"/>
          </a:p>
        </p:txBody>
      </p:sp>
      <p:sp>
        <p:nvSpPr>
          <p:cNvPr id="6" name="Footer Placeholder 5">
            <a:extLst>
              <a:ext uri="{FF2B5EF4-FFF2-40B4-BE49-F238E27FC236}">
                <a16:creationId xmlns:a16="http://schemas.microsoft.com/office/drawing/2014/main" id="{204CF535-5226-921B-40C6-64E7C7F3723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CA9B03E-E410-C593-7D3F-085AC8AF1491}"/>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55757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D182B-E2B0-78B4-FB74-0DC5D58BA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68F42DF3-27F7-6DB0-2E04-B4735F6D3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4CE63EB8-CC26-8840-1C91-18C1DFAB4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C13129-4F9A-8043-B0A0-19F52A1B793A}" type="datetimeFigureOut">
              <a:rPr lang="en-SE" smtClean="0"/>
              <a:t>2026-03-19</a:t>
            </a:fld>
            <a:endParaRPr lang="en-SE"/>
          </a:p>
        </p:txBody>
      </p:sp>
      <p:sp>
        <p:nvSpPr>
          <p:cNvPr id="5" name="Footer Placeholder 4">
            <a:extLst>
              <a:ext uri="{FF2B5EF4-FFF2-40B4-BE49-F238E27FC236}">
                <a16:creationId xmlns:a16="http://schemas.microsoft.com/office/drawing/2014/main" id="{941A35A3-DFA3-A401-5974-C2F4579D6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F5441F8C-D3DE-71E2-A83B-0ED56172B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5288FC-2AEC-3B4E-9FEB-8683C6297515}" type="slidenum">
              <a:rPr lang="en-SE" smtClean="0"/>
              <a:t>‹#›</a:t>
            </a:fld>
            <a:endParaRPr lang="en-SE"/>
          </a:p>
        </p:txBody>
      </p:sp>
    </p:spTree>
    <p:extLst>
      <p:ext uri="{BB962C8B-B14F-4D97-AF65-F5344CB8AC3E}">
        <p14:creationId xmlns:p14="http://schemas.microsoft.com/office/powerpoint/2010/main" val="194973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3EFE-AEE7-6085-F6D3-EFADD803F0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73D53C-C07B-D342-CA81-F29862BD262E}"/>
              </a:ext>
            </a:extLst>
          </p:cNvPr>
          <p:cNvSpPr txBox="1"/>
          <p:nvPr/>
        </p:nvSpPr>
        <p:spPr>
          <a:xfrm>
            <a:off x="1848683" y="2321004"/>
            <a:ext cx="8494633" cy="1107996"/>
          </a:xfrm>
          <a:prstGeom prst="rect">
            <a:avLst/>
          </a:prstGeom>
          <a:noFill/>
        </p:spPr>
        <p:txBody>
          <a:bodyPr wrap="none" rtlCol="0">
            <a:spAutoFit/>
          </a:bodyPr>
          <a:lstStyle/>
          <a:p>
            <a:r>
              <a:rPr lang="en-SE" sz="6600" b="1"/>
              <a:t>Quantum Ideal Gases</a:t>
            </a:r>
          </a:p>
        </p:txBody>
      </p:sp>
    </p:spTree>
    <p:extLst>
      <p:ext uri="{BB962C8B-B14F-4D97-AF65-F5344CB8AC3E}">
        <p14:creationId xmlns:p14="http://schemas.microsoft.com/office/powerpoint/2010/main" val="174784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5C42D-4AD3-000D-7673-23F96EF458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93E35B-B2D6-4943-7C98-679388FB7E4D}"/>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p:grpSp>
        <p:nvGrpSpPr>
          <p:cNvPr id="18" name="Group 17">
            <a:extLst>
              <a:ext uri="{FF2B5EF4-FFF2-40B4-BE49-F238E27FC236}">
                <a16:creationId xmlns:a16="http://schemas.microsoft.com/office/drawing/2014/main" id="{E1F47009-0348-EE83-343E-5A161C79B2CA}"/>
              </a:ext>
            </a:extLst>
          </p:cNvPr>
          <p:cNvGrpSpPr/>
          <p:nvPr/>
        </p:nvGrpSpPr>
        <p:grpSpPr>
          <a:xfrm>
            <a:off x="520036" y="2423514"/>
            <a:ext cx="2956981" cy="3153043"/>
            <a:chOff x="438212" y="1376818"/>
            <a:chExt cx="2956981" cy="3153043"/>
          </a:xfrm>
        </p:grpSpPr>
        <p:cxnSp>
          <p:nvCxnSpPr>
            <p:cNvPr id="79" name="Straight Connector 78">
              <a:extLst>
                <a:ext uri="{FF2B5EF4-FFF2-40B4-BE49-F238E27FC236}">
                  <a16:creationId xmlns:a16="http://schemas.microsoft.com/office/drawing/2014/main" id="{EBD843C7-0237-5083-357A-3906D9A42E7B}"/>
                </a:ext>
              </a:extLst>
            </p:cNvPr>
            <p:cNvCxnSpPr/>
            <p:nvPr/>
          </p:nvCxnSpPr>
          <p:spPr>
            <a:xfrm>
              <a:off x="1230784" y="264738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6D444C3-3375-76B2-E2DA-A6223C8E17B4}"/>
                </a:ext>
              </a:extLst>
            </p:cNvPr>
            <p:cNvCxnSpPr/>
            <p:nvPr/>
          </p:nvCxnSpPr>
          <p:spPr>
            <a:xfrm>
              <a:off x="1230783" y="267396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56E9DA0-E89B-ED84-0396-7E5CAF1627D3}"/>
                </a:ext>
              </a:extLst>
            </p:cNvPr>
            <p:cNvCxnSpPr/>
            <p:nvPr/>
          </p:nvCxnSpPr>
          <p:spPr>
            <a:xfrm>
              <a:off x="1230783" y="271130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9CA8452-07C3-4B23-ADA6-6F1C3FA2FCDE}"/>
                </a:ext>
              </a:extLst>
            </p:cNvPr>
            <p:cNvCxnSpPr/>
            <p:nvPr/>
          </p:nvCxnSpPr>
          <p:spPr>
            <a:xfrm>
              <a:off x="1230782" y="275261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CFD8115-E71F-4160-3364-AAD3135C494D}"/>
                </a:ext>
              </a:extLst>
            </p:cNvPr>
            <p:cNvCxnSpPr/>
            <p:nvPr/>
          </p:nvCxnSpPr>
          <p:spPr>
            <a:xfrm>
              <a:off x="1230783" y="279979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FABE2C1-C4C6-29AD-EA18-CE1D9BA99F27}"/>
                </a:ext>
              </a:extLst>
            </p:cNvPr>
            <p:cNvCxnSpPr/>
            <p:nvPr/>
          </p:nvCxnSpPr>
          <p:spPr>
            <a:xfrm>
              <a:off x="1230782" y="283350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1787624-264F-EEE0-CA62-3B8517B25D23}"/>
                </a:ext>
              </a:extLst>
            </p:cNvPr>
            <p:cNvCxnSpPr/>
            <p:nvPr/>
          </p:nvCxnSpPr>
          <p:spPr>
            <a:xfrm>
              <a:off x="1230782" y="287084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000DE07-F479-DF89-C896-C02B2AB7B07B}"/>
                </a:ext>
              </a:extLst>
            </p:cNvPr>
            <p:cNvCxnSpPr/>
            <p:nvPr/>
          </p:nvCxnSpPr>
          <p:spPr>
            <a:xfrm>
              <a:off x="1230781" y="2912164"/>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D125459-03B6-98B6-A4C9-3202DBF73520}"/>
                </a:ext>
              </a:extLst>
            </p:cNvPr>
            <p:cNvCxnSpPr/>
            <p:nvPr/>
          </p:nvCxnSpPr>
          <p:spPr>
            <a:xfrm>
              <a:off x="1230783" y="296409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FBA29E65-60CE-8B38-702F-2550504E9EB5}"/>
                </a:ext>
              </a:extLst>
            </p:cNvPr>
            <p:cNvCxnSpPr/>
            <p:nvPr/>
          </p:nvCxnSpPr>
          <p:spPr>
            <a:xfrm>
              <a:off x="1230782" y="299066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5B68264-A63A-FB9D-5D4D-1045FA73117F}"/>
                </a:ext>
              </a:extLst>
            </p:cNvPr>
            <p:cNvCxnSpPr/>
            <p:nvPr/>
          </p:nvCxnSpPr>
          <p:spPr>
            <a:xfrm>
              <a:off x="1230782" y="302800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D741BAC4-3E4F-C382-CBD6-6497417075B6}"/>
                </a:ext>
              </a:extLst>
            </p:cNvPr>
            <p:cNvCxnSpPr/>
            <p:nvPr/>
          </p:nvCxnSpPr>
          <p:spPr>
            <a:xfrm>
              <a:off x="1230781" y="306932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F7E2854-08CD-5B97-EEA0-05D14DC1616C}"/>
                </a:ext>
              </a:extLst>
            </p:cNvPr>
            <p:cNvCxnSpPr/>
            <p:nvPr/>
          </p:nvCxnSpPr>
          <p:spPr>
            <a:xfrm>
              <a:off x="1230782" y="311649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D689047-D89A-B609-3554-D28FB9F3A0B5}"/>
                </a:ext>
              </a:extLst>
            </p:cNvPr>
            <p:cNvCxnSpPr/>
            <p:nvPr/>
          </p:nvCxnSpPr>
          <p:spPr>
            <a:xfrm>
              <a:off x="1230781" y="315021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418E0AE-2171-33A9-2AF6-87F3D134DCCF}"/>
                </a:ext>
              </a:extLst>
            </p:cNvPr>
            <p:cNvCxnSpPr/>
            <p:nvPr/>
          </p:nvCxnSpPr>
          <p:spPr>
            <a:xfrm>
              <a:off x="1230781" y="318755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906C65C-3F22-0DD7-D6D7-D4BF0D80151F}"/>
                </a:ext>
              </a:extLst>
            </p:cNvPr>
            <p:cNvCxnSpPr/>
            <p:nvPr/>
          </p:nvCxnSpPr>
          <p:spPr>
            <a:xfrm>
              <a:off x="1230780" y="322887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C338DB9-F06D-3201-2762-8DACD8D87480}"/>
                </a:ext>
              </a:extLst>
            </p:cNvPr>
            <p:cNvCxnSpPr/>
            <p:nvPr/>
          </p:nvCxnSpPr>
          <p:spPr>
            <a:xfrm>
              <a:off x="1230783" y="326968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3F911203-9C01-3713-B29C-E986628C3ABB}"/>
                </a:ext>
              </a:extLst>
            </p:cNvPr>
            <p:cNvCxnSpPr/>
            <p:nvPr/>
          </p:nvCxnSpPr>
          <p:spPr>
            <a:xfrm>
              <a:off x="1230782" y="329626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2B2C6EB-081D-6299-D0B9-82465F02D853}"/>
                </a:ext>
              </a:extLst>
            </p:cNvPr>
            <p:cNvCxnSpPr/>
            <p:nvPr/>
          </p:nvCxnSpPr>
          <p:spPr>
            <a:xfrm>
              <a:off x="1230782" y="333360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0DDF6A8-A2C8-6F86-E0F3-6A49BC949328}"/>
                </a:ext>
              </a:extLst>
            </p:cNvPr>
            <p:cNvCxnSpPr/>
            <p:nvPr/>
          </p:nvCxnSpPr>
          <p:spPr>
            <a:xfrm>
              <a:off x="1230781" y="337491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7E9209B-8077-1847-102E-66F619B08710}"/>
                </a:ext>
              </a:extLst>
            </p:cNvPr>
            <p:cNvCxnSpPr/>
            <p:nvPr/>
          </p:nvCxnSpPr>
          <p:spPr>
            <a:xfrm>
              <a:off x="1230782" y="342209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7D4BD349-F14A-711E-892E-41C3551DD18B}"/>
                </a:ext>
              </a:extLst>
            </p:cNvPr>
            <p:cNvCxnSpPr/>
            <p:nvPr/>
          </p:nvCxnSpPr>
          <p:spPr>
            <a:xfrm>
              <a:off x="1230781" y="345580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46D8808-0DCE-8CB1-7E46-60ACB16946B9}"/>
                </a:ext>
              </a:extLst>
            </p:cNvPr>
            <p:cNvCxnSpPr/>
            <p:nvPr/>
          </p:nvCxnSpPr>
          <p:spPr>
            <a:xfrm>
              <a:off x="1230781" y="349314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3EC5C84F-F127-22EF-775F-F4A41E9F876E}"/>
                </a:ext>
              </a:extLst>
            </p:cNvPr>
            <p:cNvCxnSpPr/>
            <p:nvPr/>
          </p:nvCxnSpPr>
          <p:spPr>
            <a:xfrm>
              <a:off x="1230780" y="3534464"/>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9BFF79E-BAF5-4E67-9D66-86520C5FF560}"/>
                </a:ext>
              </a:extLst>
            </p:cNvPr>
            <p:cNvCxnSpPr/>
            <p:nvPr/>
          </p:nvCxnSpPr>
          <p:spPr>
            <a:xfrm>
              <a:off x="1230782" y="358639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94DF5C2A-E164-0009-4226-03AC7B745784}"/>
                </a:ext>
              </a:extLst>
            </p:cNvPr>
            <p:cNvCxnSpPr/>
            <p:nvPr/>
          </p:nvCxnSpPr>
          <p:spPr>
            <a:xfrm>
              <a:off x="1230781" y="361296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764E5045-619C-0715-1913-20A6B25C481F}"/>
                </a:ext>
              </a:extLst>
            </p:cNvPr>
            <p:cNvCxnSpPr/>
            <p:nvPr/>
          </p:nvCxnSpPr>
          <p:spPr>
            <a:xfrm>
              <a:off x="1230781" y="365030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FA74C3F1-2DF9-576C-1F7A-F4A950C1B665}"/>
                </a:ext>
              </a:extLst>
            </p:cNvPr>
            <p:cNvCxnSpPr/>
            <p:nvPr/>
          </p:nvCxnSpPr>
          <p:spPr>
            <a:xfrm>
              <a:off x="1230780" y="369162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D5211F6-F7E8-74A6-84D2-0781C72FFAA9}"/>
                </a:ext>
              </a:extLst>
            </p:cNvPr>
            <p:cNvCxnSpPr/>
            <p:nvPr/>
          </p:nvCxnSpPr>
          <p:spPr>
            <a:xfrm>
              <a:off x="1230781" y="373879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C482BFF-695D-02CE-A448-AF56F3B8D05F}"/>
                </a:ext>
              </a:extLst>
            </p:cNvPr>
            <p:cNvCxnSpPr/>
            <p:nvPr/>
          </p:nvCxnSpPr>
          <p:spPr>
            <a:xfrm>
              <a:off x="1230780" y="377251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EB4AA85-278F-10DE-CF5D-31811039EFB6}"/>
                </a:ext>
              </a:extLst>
            </p:cNvPr>
            <p:cNvCxnSpPr/>
            <p:nvPr/>
          </p:nvCxnSpPr>
          <p:spPr>
            <a:xfrm>
              <a:off x="1230780" y="380985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2E03A9F-7125-B7DA-8CED-9A43956AF4EE}"/>
                </a:ext>
              </a:extLst>
            </p:cNvPr>
            <p:cNvCxnSpPr/>
            <p:nvPr/>
          </p:nvCxnSpPr>
          <p:spPr>
            <a:xfrm>
              <a:off x="1230779" y="385117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5CA9D02-7230-0D88-7B50-4B6E3D5FBABF}"/>
                </a:ext>
              </a:extLst>
            </p:cNvPr>
            <p:cNvCxnSpPr>
              <a:cxnSpLocks/>
            </p:cNvCxnSpPr>
            <p:nvPr/>
          </p:nvCxnSpPr>
          <p:spPr>
            <a:xfrm>
              <a:off x="925839" y="2610602"/>
              <a:ext cx="16902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2DBFD6FD-7567-7803-5C1D-C8658F135B0A}"/>
                </a:ext>
              </a:extLst>
            </p:cNvPr>
            <p:cNvCxnSpPr/>
            <p:nvPr/>
          </p:nvCxnSpPr>
          <p:spPr>
            <a:xfrm>
              <a:off x="1229782" y="137681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484597B-F9FB-706C-91BE-E460CD40298C}"/>
                </a:ext>
              </a:extLst>
            </p:cNvPr>
            <p:cNvCxnSpPr/>
            <p:nvPr/>
          </p:nvCxnSpPr>
          <p:spPr>
            <a:xfrm>
              <a:off x="1229781" y="140338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F175494A-44C5-F281-AD9C-85155E093BF1}"/>
                </a:ext>
              </a:extLst>
            </p:cNvPr>
            <p:cNvCxnSpPr/>
            <p:nvPr/>
          </p:nvCxnSpPr>
          <p:spPr>
            <a:xfrm>
              <a:off x="1229781" y="144072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4144E9BF-EF7E-72BA-267E-7C3AD03A8702}"/>
                </a:ext>
              </a:extLst>
            </p:cNvPr>
            <p:cNvCxnSpPr/>
            <p:nvPr/>
          </p:nvCxnSpPr>
          <p:spPr>
            <a:xfrm>
              <a:off x="1229780" y="148204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C0DCDA13-A1AE-E311-6120-29F06AA0D9AE}"/>
                </a:ext>
              </a:extLst>
            </p:cNvPr>
            <p:cNvCxnSpPr/>
            <p:nvPr/>
          </p:nvCxnSpPr>
          <p:spPr>
            <a:xfrm>
              <a:off x="1229781" y="152921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53C2BDE7-671F-6221-1ECD-90F75E03C54D}"/>
                </a:ext>
              </a:extLst>
            </p:cNvPr>
            <p:cNvCxnSpPr/>
            <p:nvPr/>
          </p:nvCxnSpPr>
          <p:spPr>
            <a:xfrm>
              <a:off x="1229780" y="156293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BD690A3-5345-92D0-3902-D936E2949D15}"/>
                </a:ext>
              </a:extLst>
            </p:cNvPr>
            <p:cNvCxnSpPr/>
            <p:nvPr/>
          </p:nvCxnSpPr>
          <p:spPr>
            <a:xfrm>
              <a:off x="1229780" y="160027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E0A79A04-F379-D918-F036-02D88DE98ECF}"/>
                </a:ext>
              </a:extLst>
            </p:cNvPr>
            <p:cNvCxnSpPr/>
            <p:nvPr/>
          </p:nvCxnSpPr>
          <p:spPr>
            <a:xfrm>
              <a:off x="1229779" y="1641593"/>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85A4FDD-E064-857A-1694-10B2FAE01C17}"/>
                </a:ext>
              </a:extLst>
            </p:cNvPr>
            <p:cNvCxnSpPr/>
            <p:nvPr/>
          </p:nvCxnSpPr>
          <p:spPr>
            <a:xfrm>
              <a:off x="1229781" y="169352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0F9C0C0C-D4F4-3216-4013-2E1C6BC346D7}"/>
                </a:ext>
              </a:extLst>
            </p:cNvPr>
            <p:cNvCxnSpPr/>
            <p:nvPr/>
          </p:nvCxnSpPr>
          <p:spPr>
            <a:xfrm>
              <a:off x="1229780" y="172009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4A6C8E29-776E-20C9-F489-EDA219031579}"/>
                </a:ext>
              </a:extLst>
            </p:cNvPr>
            <p:cNvCxnSpPr/>
            <p:nvPr/>
          </p:nvCxnSpPr>
          <p:spPr>
            <a:xfrm>
              <a:off x="1229780" y="175743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73A9764-82AE-C288-493E-7CA42814DE4B}"/>
                </a:ext>
              </a:extLst>
            </p:cNvPr>
            <p:cNvCxnSpPr/>
            <p:nvPr/>
          </p:nvCxnSpPr>
          <p:spPr>
            <a:xfrm>
              <a:off x="1229779" y="179875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DE295DD9-C8EF-F51F-16E4-D5FDC1A0C4A6}"/>
                </a:ext>
              </a:extLst>
            </p:cNvPr>
            <p:cNvCxnSpPr/>
            <p:nvPr/>
          </p:nvCxnSpPr>
          <p:spPr>
            <a:xfrm>
              <a:off x="1229780" y="184592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0694DDF-3CFB-D42F-CE81-5E4836407753}"/>
                </a:ext>
              </a:extLst>
            </p:cNvPr>
            <p:cNvCxnSpPr/>
            <p:nvPr/>
          </p:nvCxnSpPr>
          <p:spPr>
            <a:xfrm>
              <a:off x="1229779" y="187964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7B759CF-4420-FFE8-796C-1B2813DA7F64}"/>
                </a:ext>
              </a:extLst>
            </p:cNvPr>
            <p:cNvCxnSpPr/>
            <p:nvPr/>
          </p:nvCxnSpPr>
          <p:spPr>
            <a:xfrm>
              <a:off x="1229779" y="191698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C45B2C1F-AD2C-8BAC-408C-FBE4FBED0C84}"/>
                </a:ext>
              </a:extLst>
            </p:cNvPr>
            <p:cNvCxnSpPr/>
            <p:nvPr/>
          </p:nvCxnSpPr>
          <p:spPr>
            <a:xfrm>
              <a:off x="1229778" y="195829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9E009FE1-40BD-98D9-FBD4-65EA1506B810}"/>
                </a:ext>
              </a:extLst>
            </p:cNvPr>
            <p:cNvCxnSpPr/>
            <p:nvPr/>
          </p:nvCxnSpPr>
          <p:spPr>
            <a:xfrm>
              <a:off x="1229781" y="199911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1C5B5677-32E8-6325-D19E-00946B080339}"/>
                </a:ext>
              </a:extLst>
            </p:cNvPr>
            <p:cNvCxnSpPr/>
            <p:nvPr/>
          </p:nvCxnSpPr>
          <p:spPr>
            <a:xfrm>
              <a:off x="1229780" y="202568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76E10ECE-62C2-2512-FDA9-4D240D026A08}"/>
                </a:ext>
              </a:extLst>
            </p:cNvPr>
            <p:cNvCxnSpPr/>
            <p:nvPr/>
          </p:nvCxnSpPr>
          <p:spPr>
            <a:xfrm>
              <a:off x="1229780" y="206302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9F7F4F80-956F-FC1A-0FC4-9F96CFDD6355}"/>
                </a:ext>
              </a:extLst>
            </p:cNvPr>
            <p:cNvCxnSpPr/>
            <p:nvPr/>
          </p:nvCxnSpPr>
          <p:spPr>
            <a:xfrm>
              <a:off x="1229779" y="210434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888FC037-BCCA-C0B5-FF6E-64C573162C24}"/>
                </a:ext>
              </a:extLst>
            </p:cNvPr>
            <p:cNvCxnSpPr/>
            <p:nvPr/>
          </p:nvCxnSpPr>
          <p:spPr>
            <a:xfrm>
              <a:off x="1229780" y="215151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EAD827E4-6A20-023C-F813-75F3F2D76480}"/>
                </a:ext>
              </a:extLst>
            </p:cNvPr>
            <p:cNvCxnSpPr/>
            <p:nvPr/>
          </p:nvCxnSpPr>
          <p:spPr>
            <a:xfrm>
              <a:off x="1229779" y="218523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7375812D-E971-CA35-C38F-792D511E6B51}"/>
                </a:ext>
              </a:extLst>
            </p:cNvPr>
            <p:cNvCxnSpPr/>
            <p:nvPr/>
          </p:nvCxnSpPr>
          <p:spPr>
            <a:xfrm>
              <a:off x="1229779" y="222257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234727D8-A942-766C-4357-51268510343D}"/>
                </a:ext>
              </a:extLst>
            </p:cNvPr>
            <p:cNvCxnSpPr/>
            <p:nvPr/>
          </p:nvCxnSpPr>
          <p:spPr>
            <a:xfrm>
              <a:off x="1229778" y="2263893"/>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3643C8B-7EE6-EDF1-61F4-F84C24C3CA81}"/>
                </a:ext>
              </a:extLst>
            </p:cNvPr>
            <p:cNvCxnSpPr/>
            <p:nvPr/>
          </p:nvCxnSpPr>
          <p:spPr>
            <a:xfrm>
              <a:off x="1229780" y="231582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A6A80DB-4819-D7ED-AB44-536A141D4D5C}"/>
                </a:ext>
              </a:extLst>
            </p:cNvPr>
            <p:cNvCxnSpPr/>
            <p:nvPr/>
          </p:nvCxnSpPr>
          <p:spPr>
            <a:xfrm>
              <a:off x="1229779" y="234239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B0380105-3940-88A0-0740-028D4E050E17}"/>
                </a:ext>
              </a:extLst>
            </p:cNvPr>
            <p:cNvCxnSpPr/>
            <p:nvPr/>
          </p:nvCxnSpPr>
          <p:spPr>
            <a:xfrm>
              <a:off x="1229779" y="237973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5D4616ED-7F05-85CE-37C1-5D1B53002476}"/>
                </a:ext>
              </a:extLst>
            </p:cNvPr>
            <p:cNvCxnSpPr/>
            <p:nvPr/>
          </p:nvCxnSpPr>
          <p:spPr>
            <a:xfrm>
              <a:off x="1229778" y="242105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25822472-A360-13BE-5E2B-8721F02765A2}"/>
                </a:ext>
              </a:extLst>
            </p:cNvPr>
            <p:cNvCxnSpPr/>
            <p:nvPr/>
          </p:nvCxnSpPr>
          <p:spPr>
            <a:xfrm>
              <a:off x="1229779" y="246822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64C7EA8-6033-9611-3072-B618E2815106}"/>
                </a:ext>
              </a:extLst>
            </p:cNvPr>
            <p:cNvCxnSpPr/>
            <p:nvPr/>
          </p:nvCxnSpPr>
          <p:spPr>
            <a:xfrm>
              <a:off x="1229778" y="250194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6A24323B-7D12-0FEB-E0C0-06A46CFC599D}"/>
                </a:ext>
              </a:extLst>
            </p:cNvPr>
            <p:cNvCxnSpPr/>
            <p:nvPr/>
          </p:nvCxnSpPr>
          <p:spPr>
            <a:xfrm>
              <a:off x="1229778" y="253928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0428C4CB-8617-9776-0671-B3AEC694A190}"/>
                </a:ext>
              </a:extLst>
            </p:cNvPr>
            <p:cNvCxnSpPr/>
            <p:nvPr/>
          </p:nvCxnSpPr>
          <p:spPr>
            <a:xfrm>
              <a:off x="1229777" y="258059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DC10B653-CE7D-D497-481A-7167A6B626E3}"/>
                </a:ext>
              </a:extLst>
            </p:cNvPr>
            <p:cNvSpPr txBox="1"/>
            <p:nvPr/>
          </p:nvSpPr>
          <p:spPr>
            <a:xfrm>
              <a:off x="2397971" y="2958017"/>
              <a:ext cx="840529" cy="523220"/>
            </a:xfrm>
            <a:prstGeom prst="rect">
              <a:avLst/>
            </a:prstGeom>
            <a:noFill/>
          </p:spPr>
          <p:txBody>
            <a:bodyPr wrap="square" rtlCol="0">
              <a:spAutoFit/>
            </a:bodyPr>
            <a:lstStyle/>
            <a:p>
              <a:r>
                <a:rPr lang="en-US" sz="2800"/>
                <a:t>VB</a:t>
              </a:r>
            </a:p>
          </p:txBody>
        </p:sp>
        <p:sp>
          <p:nvSpPr>
            <p:cNvPr id="148" name="TextBox 147">
              <a:extLst>
                <a:ext uri="{FF2B5EF4-FFF2-40B4-BE49-F238E27FC236}">
                  <a16:creationId xmlns:a16="http://schemas.microsoft.com/office/drawing/2014/main" id="{3C650909-1EAB-2752-116B-E01E6832A9C6}"/>
                </a:ext>
              </a:extLst>
            </p:cNvPr>
            <p:cNvSpPr txBox="1"/>
            <p:nvPr/>
          </p:nvSpPr>
          <p:spPr>
            <a:xfrm>
              <a:off x="2404150" y="1877912"/>
              <a:ext cx="991043" cy="523220"/>
            </a:xfrm>
            <a:prstGeom prst="rect">
              <a:avLst/>
            </a:prstGeom>
            <a:noFill/>
          </p:spPr>
          <p:txBody>
            <a:bodyPr wrap="square" rtlCol="0">
              <a:spAutoFit/>
            </a:bodyPr>
            <a:lstStyle/>
            <a:p>
              <a:r>
                <a:rPr lang="en-US" sz="2800"/>
                <a:t>CB</a:t>
              </a:r>
            </a:p>
          </p:txBody>
        </p:sp>
        <p:sp>
          <p:nvSpPr>
            <p:cNvPr id="149" name="TextBox 148">
              <a:extLst>
                <a:ext uri="{FF2B5EF4-FFF2-40B4-BE49-F238E27FC236}">
                  <a16:creationId xmlns:a16="http://schemas.microsoft.com/office/drawing/2014/main" id="{99BA52ED-4D93-CE3A-84C4-432E1C509E98}"/>
                </a:ext>
              </a:extLst>
            </p:cNvPr>
            <p:cNvSpPr txBox="1"/>
            <p:nvPr/>
          </p:nvSpPr>
          <p:spPr>
            <a:xfrm>
              <a:off x="438212" y="2296984"/>
              <a:ext cx="551128" cy="523220"/>
            </a:xfrm>
            <a:prstGeom prst="rect">
              <a:avLst/>
            </a:prstGeom>
            <a:noFill/>
          </p:spPr>
          <p:txBody>
            <a:bodyPr wrap="square" rtlCol="0">
              <a:spAutoFit/>
            </a:bodyPr>
            <a:lstStyle/>
            <a:p>
              <a:r>
                <a:rPr lang="en-US" sz="2800"/>
                <a:t>E</a:t>
              </a:r>
              <a:r>
                <a:rPr lang="en-US" sz="2800" baseline="-25000"/>
                <a:t>F</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9D2ACB-5EB4-DCD5-77B5-03EA15289A5C}"/>
                    </a:ext>
                  </a:extLst>
                </p:cNvPr>
                <p:cNvSpPr txBox="1"/>
                <p:nvPr/>
              </p:nvSpPr>
              <p:spPr>
                <a:xfrm>
                  <a:off x="1066801" y="4006641"/>
                  <a:ext cx="16256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sv-SE" sz="2800" b="0" i="1" smtClean="0">
                            <a:latin typeface="Cambria Math" panose="02040503050406030204" pitchFamily="18" charset="0"/>
                          </a:rPr>
                          <m:t>𝑇</m:t>
                        </m:r>
                        <m:r>
                          <a:rPr lang="sv-SE" sz="2800" b="0" i="1" smtClean="0">
                            <a:latin typeface="Cambria Math" panose="02040503050406030204" pitchFamily="18" charset="0"/>
                          </a:rPr>
                          <m:t>=0 </m:t>
                        </m:r>
                        <m:r>
                          <a:rPr lang="en-US" sz="2800" b="0" i="1" smtClean="0">
                            <a:latin typeface="Cambria Math" panose="02040503050406030204" pitchFamily="18" charset="0"/>
                          </a:rPr>
                          <m:t>𝐾</m:t>
                        </m:r>
                      </m:oMath>
                    </m:oMathPara>
                  </a14:m>
                  <a:endParaRPr lang="en-SE" sz="2800"/>
                </a:p>
              </p:txBody>
            </p:sp>
          </mc:Choice>
          <mc:Fallback xmlns="">
            <p:sp>
              <p:nvSpPr>
                <p:cNvPr id="17" name="TextBox 16">
                  <a:extLst>
                    <a:ext uri="{FF2B5EF4-FFF2-40B4-BE49-F238E27FC236}">
                      <a16:creationId xmlns:a16="http://schemas.microsoft.com/office/drawing/2014/main" id="{149D2ACB-5EB4-DCD5-77B5-03EA15289A5C}"/>
                    </a:ext>
                  </a:extLst>
                </p:cNvPr>
                <p:cNvSpPr txBox="1">
                  <a:spLocks noRot="1" noChangeAspect="1" noMove="1" noResize="1" noEditPoints="1" noAdjustHandles="1" noChangeArrowheads="1" noChangeShapeType="1" noTextEdit="1"/>
                </p:cNvSpPr>
                <p:nvPr/>
              </p:nvSpPr>
              <p:spPr>
                <a:xfrm>
                  <a:off x="1066801" y="4006641"/>
                  <a:ext cx="1625600" cy="523220"/>
                </a:xfrm>
                <a:prstGeom prst="rect">
                  <a:avLst/>
                </a:prstGeom>
                <a:blipFill>
                  <a:blip r:embed="rId2"/>
                  <a:stretch>
                    <a:fillRect l="-2326" b="-18605"/>
                  </a:stretch>
                </a:blipFill>
              </p:spPr>
              <p:txBody>
                <a:bodyPr/>
                <a:lstStyle/>
                <a:p>
                  <a:r>
                    <a:rPr lang="en-US">
                      <a:noFill/>
                    </a:rPr>
                    <a:t> </a:t>
                  </a:r>
                </a:p>
              </p:txBody>
            </p:sp>
          </mc:Fallback>
        </mc:AlternateContent>
      </p:grpSp>
      <p:grpSp>
        <p:nvGrpSpPr>
          <p:cNvPr id="190" name="Group 189">
            <a:extLst>
              <a:ext uri="{FF2B5EF4-FFF2-40B4-BE49-F238E27FC236}">
                <a16:creationId xmlns:a16="http://schemas.microsoft.com/office/drawing/2014/main" id="{D53F8BAA-50AF-8756-94A9-026EFA88D103}"/>
              </a:ext>
            </a:extLst>
          </p:cNvPr>
          <p:cNvGrpSpPr/>
          <p:nvPr/>
        </p:nvGrpSpPr>
        <p:grpSpPr>
          <a:xfrm>
            <a:off x="4938334" y="2428191"/>
            <a:ext cx="1982462" cy="3799374"/>
            <a:chOff x="709939" y="1376818"/>
            <a:chExt cx="1982462" cy="3799374"/>
          </a:xfrm>
        </p:grpSpPr>
        <p:cxnSp>
          <p:nvCxnSpPr>
            <p:cNvPr id="191" name="Straight Connector 190">
              <a:extLst>
                <a:ext uri="{FF2B5EF4-FFF2-40B4-BE49-F238E27FC236}">
                  <a16:creationId xmlns:a16="http://schemas.microsoft.com/office/drawing/2014/main" id="{6A0AFAFA-FF29-5EEB-81C6-C376208BCF63}"/>
                </a:ext>
              </a:extLst>
            </p:cNvPr>
            <p:cNvCxnSpPr/>
            <p:nvPr/>
          </p:nvCxnSpPr>
          <p:spPr>
            <a:xfrm>
              <a:off x="1230784" y="264738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11969105-880C-EE09-9276-472B177D80EA}"/>
                </a:ext>
              </a:extLst>
            </p:cNvPr>
            <p:cNvCxnSpPr/>
            <p:nvPr/>
          </p:nvCxnSpPr>
          <p:spPr>
            <a:xfrm>
              <a:off x="1230783" y="267396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2329E99B-E460-334A-EBBD-B22A28688BFD}"/>
                </a:ext>
              </a:extLst>
            </p:cNvPr>
            <p:cNvCxnSpPr/>
            <p:nvPr/>
          </p:nvCxnSpPr>
          <p:spPr>
            <a:xfrm>
              <a:off x="1230783" y="271130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3E5CF90-BFD3-6E77-A195-C95BB6C7B5DA}"/>
                </a:ext>
              </a:extLst>
            </p:cNvPr>
            <p:cNvCxnSpPr/>
            <p:nvPr/>
          </p:nvCxnSpPr>
          <p:spPr>
            <a:xfrm>
              <a:off x="1230782" y="275261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4ACC0F5F-8BD6-DD60-6351-2D01953026FA}"/>
                </a:ext>
              </a:extLst>
            </p:cNvPr>
            <p:cNvCxnSpPr/>
            <p:nvPr/>
          </p:nvCxnSpPr>
          <p:spPr>
            <a:xfrm>
              <a:off x="1230783" y="279979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6435514-526F-FA00-0AD0-8BC548439273}"/>
                </a:ext>
              </a:extLst>
            </p:cNvPr>
            <p:cNvCxnSpPr/>
            <p:nvPr/>
          </p:nvCxnSpPr>
          <p:spPr>
            <a:xfrm>
              <a:off x="1230782" y="283350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4E97486F-5BBD-3CA2-D9B4-02317672010C}"/>
                </a:ext>
              </a:extLst>
            </p:cNvPr>
            <p:cNvCxnSpPr/>
            <p:nvPr/>
          </p:nvCxnSpPr>
          <p:spPr>
            <a:xfrm>
              <a:off x="1230782" y="287084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858EADD2-F1E4-54E4-CC3E-0EC0572F6F36}"/>
                </a:ext>
              </a:extLst>
            </p:cNvPr>
            <p:cNvCxnSpPr/>
            <p:nvPr/>
          </p:nvCxnSpPr>
          <p:spPr>
            <a:xfrm>
              <a:off x="1230781" y="2912164"/>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8731AFC-CDE2-8F34-5927-ABCDDD7FD587}"/>
                </a:ext>
              </a:extLst>
            </p:cNvPr>
            <p:cNvCxnSpPr/>
            <p:nvPr/>
          </p:nvCxnSpPr>
          <p:spPr>
            <a:xfrm>
              <a:off x="1230783" y="296409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D3749D29-3FF4-C547-BE12-495D923D7EE8}"/>
                </a:ext>
              </a:extLst>
            </p:cNvPr>
            <p:cNvCxnSpPr/>
            <p:nvPr/>
          </p:nvCxnSpPr>
          <p:spPr>
            <a:xfrm>
              <a:off x="1230782" y="299066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C12519A4-98F7-DD25-F718-75C4A503F5B2}"/>
                </a:ext>
              </a:extLst>
            </p:cNvPr>
            <p:cNvCxnSpPr/>
            <p:nvPr/>
          </p:nvCxnSpPr>
          <p:spPr>
            <a:xfrm>
              <a:off x="1230782" y="302800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CB2952B5-5FEC-A25C-516C-F65745D206C8}"/>
                </a:ext>
              </a:extLst>
            </p:cNvPr>
            <p:cNvCxnSpPr/>
            <p:nvPr/>
          </p:nvCxnSpPr>
          <p:spPr>
            <a:xfrm>
              <a:off x="1230781" y="306932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4F0D8447-DFFE-0244-D9E3-3FAC521F979F}"/>
                </a:ext>
              </a:extLst>
            </p:cNvPr>
            <p:cNvCxnSpPr/>
            <p:nvPr/>
          </p:nvCxnSpPr>
          <p:spPr>
            <a:xfrm>
              <a:off x="1230782" y="311649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AEB883C-4AB3-7C55-0CFA-59EACC8A22D5}"/>
                </a:ext>
              </a:extLst>
            </p:cNvPr>
            <p:cNvCxnSpPr/>
            <p:nvPr/>
          </p:nvCxnSpPr>
          <p:spPr>
            <a:xfrm>
              <a:off x="1230781" y="315021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9F98BF4C-CA9E-2120-9011-AC22F71633E6}"/>
                </a:ext>
              </a:extLst>
            </p:cNvPr>
            <p:cNvCxnSpPr/>
            <p:nvPr/>
          </p:nvCxnSpPr>
          <p:spPr>
            <a:xfrm>
              <a:off x="1230781" y="318755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40587ED2-B412-1A72-13AE-54A8CDB18964}"/>
                </a:ext>
              </a:extLst>
            </p:cNvPr>
            <p:cNvCxnSpPr/>
            <p:nvPr/>
          </p:nvCxnSpPr>
          <p:spPr>
            <a:xfrm>
              <a:off x="1230780" y="322887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E0F604C3-E905-B9BF-5BA8-01BCFA7BE84B}"/>
                </a:ext>
              </a:extLst>
            </p:cNvPr>
            <p:cNvCxnSpPr/>
            <p:nvPr/>
          </p:nvCxnSpPr>
          <p:spPr>
            <a:xfrm>
              <a:off x="1230783" y="326968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11CF5CF4-906B-2F4C-C4C8-2250199C151C}"/>
                </a:ext>
              </a:extLst>
            </p:cNvPr>
            <p:cNvCxnSpPr/>
            <p:nvPr/>
          </p:nvCxnSpPr>
          <p:spPr>
            <a:xfrm>
              <a:off x="1230782" y="329626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BF9E2B01-5B77-CADA-201A-5B7092182D93}"/>
                </a:ext>
              </a:extLst>
            </p:cNvPr>
            <p:cNvCxnSpPr/>
            <p:nvPr/>
          </p:nvCxnSpPr>
          <p:spPr>
            <a:xfrm>
              <a:off x="1230782" y="333360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C0542A72-F232-85EC-5E16-D06459AA4596}"/>
                </a:ext>
              </a:extLst>
            </p:cNvPr>
            <p:cNvCxnSpPr/>
            <p:nvPr/>
          </p:nvCxnSpPr>
          <p:spPr>
            <a:xfrm>
              <a:off x="1230781" y="337491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003C70F6-5A53-B741-5DD9-998C93CC9F3E}"/>
                </a:ext>
              </a:extLst>
            </p:cNvPr>
            <p:cNvCxnSpPr/>
            <p:nvPr/>
          </p:nvCxnSpPr>
          <p:spPr>
            <a:xfrm>
              <a:off x="1230782" y="342209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DA9D0C93-D62C-38EA-F303-DEFC9D485D65}"/>
                </a:ext>
              </a:extLst>
            </p:cNvPr>
            <p:cNvCxnSpPr/>
            <p:nvPr/>
          </p:nvCxnSpPr>
          <p:spPr>
            <a:xfrm>
              <a:off x="1230781" y="345580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954E6232-B41F-DFB1-3C4E-1EE029672147}"/>
                </a:ext>
              </a:extLst>
            </p:cNvPr>
            <p:cNvCxnSpPr/>
            <p:nvPr/>
          </p:nvCxnSpPr>
          <p:spPr>
            <a:xfrm>
              <a:off x="1230781" y="349314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DF8F19C3-9A66-D985-B03F-4C00A46CD7F0}"/>
                </a:ext>
              </a:extLst>
            </p:cNvPr>
            <p:cNvCxnSpPr/>
            <p:nvPr/>
          </p:nvCxnSpPr>
          <p:spPr>
            <a:xfrm>
              <a:off x="1230780" y="3534464"/>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6780C139-7637-90B3-25D3-0A96F0832ADD}"/>
                </a:ext>
              </a:extLst>
            </p:cNvPr>
            <p:cNvCxnSpPr/>
            <p:nvPr/>
          </p:nvCxnSpPr>
          <p:spPr>
            <a:xfrm>
              <a:off x="1230782" y="358639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BCD8B0CB-C6A3-F94F-1FBC-8AB972CC15DF}"/>
                </a:ext>
              </a:extLst>
            </p:cNvPr>
            <p:cNvCxnSpPr/>
            <p:nvPr/>
          </p:nvCxnSpPr>
          <p:spPr>
            <a:xfrm>
              <a:off x="1230781" y="361296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3994780B-FED7-E9C5-84A9-0127A250DEB5}"/>
                </a:ext>
              </a:extLst>
            </p:cNvPr>
            <p:cNvCxnSpPr/>
            <p:nvPr/>
          </p:nvCxnSpPr>
          <p:spPr>
            <a:xfrm>
              <a:off x="1230781" y="365030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CF9CE0D2-2CFA-B80B-9FD0-0079F6703257}"/>
                </a:ext>
              </a:extLst>
            </p:cNvPr>
            <p:cNvCxnSpPr/>
            <p:nvPr/>
          </p:nvCxnSpPr>
          <p:spPr>
            <a:xfrm>
              <a:off x="1230780" y="369162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2A4FE6A4-D2F3-E55D-876C-E233FFC313D0}"/>
                </a:ext>
              </a:extLst>
            </p:cNvPr>
            <p:cNvCxnSpPr/>
            <p:nvPr/>
          </p:nvCxnSpPr>
          <p:spPr>
            <a:xfrm>
              <a:off x="1230781" y="373879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E7F3E65E-44E5-F64F-A2C7-72E6740F9092}"/>
                </a:ext>
              </a:extLst>
            </p:cNvPr>
            <p:cNvCxnSpPr/>
            <p:nvPr/>
          </p:nvCxnSpPr>
          <p:spPr>
            <a:xfrm>
              <a:off x="1230780" y="377251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3A943AE-626B-8867-5329-DDD652BA714C}"/>
                </a:ext>
              </a:extLst>
            </p:cNvPr>
            <p:cNvCxnSpPr/>
            <p:nvPr/>
          </p:nvCxnSpPr>
          <p:spPr>
            <a:xfrm>
              <a:off x="1230780" y="380985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033F5411-C0F9-D89C-AEAB-0691A76FB1B3}"/>
                </a:ext>
              </a:extLst>
            </p:cNvPr>
            <p:cNvCxnSpPr/>
            <p:nvPr/>
          </p:nvCxnSpPr>
          <p:spPr>
            <a:xfrm>
              <a:off x="1230779" y="385117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0E02356B-B7CF-E62B-FF12-AFC6E25DDE22}"/>
                </a:ext>
              </a:extLst>
            </p:cNvPr>
            <p:cNvCxnSpPr>
              <a:cxnSpLocks/>
            </p:cNvCxnSpPr>
            <p:nvPr/>
          </p:nvCxnSpPr>
          <p:spPr>
            <a:xfrm>
              <a:off x="709939" y="2610602"/>
              <a:ext cx="16902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43B9A0B2-CAA5-A755-0ABA-E339967A5C42}"/>
                </a:ext>
              </a:extLst>
            </p:cNvPr>
            <p:cNvCxnSpPr/>
            <p:nvPr/>
          </p:nvCxnSpPr>
          <p:spPr>
            <a:xfrm>
              <a:off x="1229782" y="137681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ABFB8F69-CCAD-CAF4-EADF-2C43279531BA}"/>
                </a:ext>
              </a:extLst>
            </p:cNvPr>
            <p:cNvCxnSpPr/>
            <p:nvPr/>
          </p:nvCxnSpPr>
          <p:spPr>
            <a:xfrm>
              <a:off x="1229781" y="140338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C6A6FAF2-A6E8-5926-4109-733B94B94A7B}"/>
                </a:ext>
              </a:extLst>
            </p:cNvPr>
            <p:cNvCxnSpPr/>
            <p:nvPr/>
          </p:nvCxnSpPr>
          <p:spPr>
            <a:xfrm>
              <a:off x="1229781" y="144072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94B96283-811A-B298-80D8-7CFF2E36E818}"/>
                </a:ext>
              </a:extLst>
            </p:cNvPr>
            <p:cNvCxnSpPr/>
            <p:nvPr/>
          </p:nvCxnSpPr>
          <p:spPr>
            <a:xfrm>
              <a:off x="1229780" y="148204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95F6B7D6-071F-8F6E-ABEB-7E5177B5075A}"/>
                </a:ext>
              </a:extLst>
            </p:cNvPr>
            <p:cNvCxnSpPr/>
            <p:nvPr/>
          </p:nvCxnSpPr>
          <p:spPr>
            <a:xfrm>
              <a:off x="1229781" y="152921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A7F77E2D-28EB-3CEF-32D9-6358F382C9AA}"/>
                </a:ext>
              </a:extLst>
            </p:cNvPr>
            <p:cNvCxnSpPr/>
            <p:nvPr/>
          </p:nvCxnSpPr>
          <p:spPr>
            <a:xfrm>
              <a:off x="1229780" y="156293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442EC750-583E-ECAC-C2D9-1D6EC4D03BB1}"/>
                </a:ext>
              </a:extLst>
            </p:cNvPr>
            <p:cNvCxnSpPr/>
            <p:nvPr/>
          </p:nvCxnSpPr>
          <p:spPr>
            <a:xfrm>
              <a:off x="1229780" y="160027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42B85C6A-78AD-D5B6-32D5-43E5D317B832}"/>
                </a:ext>
              </a:extLst>
            </p:cNvPr>
            <p:cNvCxnSpPr/>
            <p:nvPr/>
          </p:nvCxnSpPr>
          <p:spPr>
            <a:xfrm>
              <a:off x="1229779" y="1641593"/>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0E493483-E7E3-EE6D-E9DA-AE0112F771E1}"/>
                </a:ext>
              </a:extLst>
            </p:cNvPr>
            <p:cNvCxnSpPr/>
            <p:nvPr/>
          </p:nvCxnSpPr>
          <p:spPr>
            <a:xfrm>
              <a:off x="1229781" y="169352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8CB46A9-AB3A-D730-30D6-63DED76B060D}"/>
                </a:ext>
              </a:extLst>
            </p:cNvPr>
            <p:cNvCxnSpPr/>
            <p:nvPr/>
          </p:nvCxnSpPr>
          <p:spPr>
            <a:xfrm>
              <a:off x="1229780" y="172009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F60D7FC5-7FE3-5952-4ABF-0ED35A7DBAB9}"/>
                </a:ext>
              </a:extLst>
            </p:cNvPr>
            <p:cNvCxnSpPr/>
            <p:nvPr/>
          </p:nvCxnSpPr>
          <p:spPr>
            <a:xfrm>
              <a:off x="1229780" y="175743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64049D08-70E8-B564-6613-E43870C2B495}"/>
                </a:ext>
              </a:extLst>
            </p:cNvPr>
            <p:cNvCxnSpPr/>
            <p:nvPr/>
          </p:nvCxnSpPr>
          <p:spPr>
            <a:xfrm>
              <a:off x="1229779" y="179875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5F1ABDA3-E948-62E8-6A54-23109179D54D}"/>
                </a:ext>
              </a:extLst>
            </p:cNvPr>
            <p:cNvCxnSpPr/>
            <p:nvPr/>
          </p:nvCxnSpPr>
          <p:spPr>
            <a:xfrm>
              <a:off x="1229780" y="184592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5C04030D-820A-B54B-9389-01000594A504}"/>
                </a:ext>
              </a:extLst>
            </p:cNvPr>
            <p:cNvCxnSpPr/>
            <p:nvPr/>
          </p:nvCxnSpPr>
          <p:spPr>
            <a:xfrm>
              <a:off x="1229779" y="187964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08A14C1D-5466-7193-2814-0145569A1D5B}"/>
                </a:ext>
              </a:extLst>
            </p:cNvPr>
            <p:cNvCxnSpPr/>
            <p:nvPr/>
          </p:nvCxnSpPr>
          <p:spPr>
            <a:xfrm>
              <a:off x="1229779" y="191698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D23158EB-6483-3EF0-8111-BEC8F4C0D535}"/>
                </a:ext>
              </a:extLst>
            </p:cNvPr>
            <p:cNvCxnSpPr/>
            <p:nvPr/>
          </p:nvCxnSpPr>
          <p:spPr>
            <a:xfrm>
              <a:off x="1229778" y="195829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7E5B12C6-597D-C64A-D6BF-973254E89B9B}"/>
                </a:ext>
              </a:extLst>
            </p:cNvPr>
            <p:cNvCxnSpPr/>
            <p:nvPr/>
          </p:nvCxnSpPr>
          <p:spPr>
            <a:xfrm>
              <a:off x="1229781" y="199911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EC335716-8CB8-25D8-2F7A-1AB0A86415CD}"/>
                </a:ext>
              </a:extLst>
            </p:cNvPr>
            <p:cNvCxnSpPr/>
            <p:nvPr/>
          </p:nvCxnSpPr>
          <p:spPr>
            <a:xfrm>
              <a:off x="1229780" y="202568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D616EDAC-F884-E9D9-261E-B1A27780812E}"/>
                </a:ext>
              </a:extLst>
            </p:cNvPr>
            <p:cNvCxnSpPr/>
            <p:nvPr/>
          </p:nvCxnSpPr>
          <p:spPr>
            <a:xfrm>
              <a:off x="1229780" y="206302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DAC9B7BC-C23E-BB7C-FA23-DFFC6C4F4480}"/>
                </a:ext>
              </a:extLst>
            </p:cNvPr>
            <p:cNvCxnSpPr/>
            <p:nvPr/>
          </p:nvCxnSpPr>
          <p:spPr>
            <a:xfrm>
              <a:off x="1229779" y="210434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6D36FCE5-DBD3-E272-E9AA-EB656F3F6A3F}"/>
                </a:ext>
              </a:extLst>
            </p:cNvPr>
            <p:cNvCxnSpPr/>
            <p:nvPr/>
          </p:nvCxnSpPr>
          <p:spPr>
            <a:xfrm>
              <a:off x="1229780" y="215151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02E9CB04-AED0-5163-FCAA-E5B55172453C}"/>
                </a:ext>
              </a:extLst>
            </p:cNvPr>
            <p:cNvCxnSpPr/>
            <p:nvPr/>
          </p:nvCxnSpPr>
          <p:spPr>
            <a:xfrm>
              <a:off x="1229779" y="218523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08D2D1E0-AC19-AB99-1A7A-DD4CEAAE4906}"/>
                </a:ext>
              </a:extLst>
            </p:cNvPr>
            <p:cNvCxnSpPr/>
            <p:nvPr/>
          </p:nvCxnSpPr>
          <p:spPr>
            <a:xfrm>
              <a:off x="1229779" y="222257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74E72066-B9B4-514C-C6A9-3F47C993CDE8}"/>
                </a:ext>
              </a:extLst>
            </p:cNvPr>
            <p:cNvCxnSpPr/>
            <p:nvPr/>
          </p:nvCxnSpPr>
          <p:spPr>
            <a:xfrm>
              <a:off x="1229778" y="2263893"/>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0E5D77AB-AC63-61C8-EB83-0AD1C6B69098}"/>
                </a:ext>
              </a:extLst>
            </p:cNvPr>
            <p:cNvCxnSpPr/>
            <p:nvPr/>
          </p:nvCxnSpPr>
          <p:spPr>
            <a:xfrm>
              <a:off x="1229780" y="231582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4189200A-5B13-A0AF-E77E-D41390FE589D}"/>
                </a:ext>
              </a:extLst>
            </p:cNvPr>
            <p:cNvCxnSpPr/>
            <p:nvPr/>
          </p:nvCxnSpPr>
          <p:spPr>
            <a:xfrm>
              <a:off x="1229779" y="234239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52A7050D-2C47-7D1B-CDCF-BC5B21CBC332}"/>
                </a:ext>
              </a:extLst>
            </p:cNvPr>
            <p:cNvCxnSpPr/>
            <p:nvPr/>
          </p:nvCxnSpPr>
          <p:spPr>
            <a:xfrm>
              <a:off x="1229779" y="237973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4CE2A11B-38CB-A2EB-0756-513EE6D380F3}"/>
                </a:ext>
              </a:extLst>
            </p:cNvPr>
            <p:cNvCxnSpPr/>
            <p:nvPr/>
          </p:nvCxnSpPr>
          <p:spPr>
            <a:xfrm>
              <a:off x="1229778" y="242105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97624F87-6ABB-8E72-C84C-5CCAC151AC7C}"/>
                </a:ext>
              </a:extLst>
            </p:cNvPr>
            <p:cNvCxnSpPr/>
            <p:nvPr/>
          </p:nvCxnSpPr>
          <p:spPr>
            <a:xfrm>
              <a:off x="1229779" y="246822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0FCFE687-202D-D9D2-AAFC-D84EC8A1FAD7}"/>
                </a:ext>
              </a:extLst>
            </p:cNvPr>
            <p:cNvCxnSpPr/>
            <p:nvPr/>
          </p:nvCxnSpPr>
          <p:spPr>
            <a:xfrm>
              <a:off x="1229778" y="250194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E9299E90-91CC-D2AB-FAFD-B73BBCE5ED9F}"/>
                </a:ext>
              </a:extLst>
            </p:cNvPr>
            <p:cNvCxnSpPr/>
            <p:nvPr/>
          </p:nvCxnSpPr>
          <p:spPr>
            <a:xfrm>
              <a:off x="1229778" y="253928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3C119EA2-E36E-9B82-0067-76A074D95849}"/>
                </a:ext>
              </a:extLst>
            </p:cNvPr>
            <p:cNvCxnSpPr/>
            <p:nvPr/>
          </p:nvCxnSpPr>
          <p:spPr>
            <a:xfrm>
              <a:off x="1229777" y="258059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135346F9-18DF-45C1-9071-6298AFDBBE19}"/>
                    </a:ext>
                  </a:extLst>
                </p:cNvPr>
                <p:cNvSpPr txBox="1"/>
                <p:nvPr/>
              </p:nvSpPr>
              <p:spPr>
                <a:xfrm>
                  <a:off x="1066801" y="4006641"/>
                  <a:ext cx="1625600" cy="116955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sv-SE" sz="2800" b="0" i="1" smtClean="0">
                            <a:latin typeface="Cambria Math" panose="02040503050406030204" pitchFamily="18" charset="0"/>
                          </a:rPr>
                          <m:t>𝑇</m:t>
                        </m:r>
                        <m:r>
                          <a:rPr lang="sv-SE" sz="2800" b="0" i="1" smtClean="0">
                            <a:latin typeface="Cambria Math" panose="02040503050406030204" pitchFamily="18" charset="0"/>
                          </a:rPr>
                          <m:t>&gt;0 </m:t>
                        </m:r>
                        <m:r>
                          <a:rPr lang="en-US" sz="2800" b="0" i="1" smtClean="0">
                            <a:latin typeface="Cambria Math" panose="02040503050406030204" pitchFamily="18" charset="0"/>
                          </a:rPr>
                          <m:t>𝐾</m:t>
                        </m:r>
                      </m:oMath>
                    </m:oMathPara>
                  </a14:m>
                  <a:endParaRPr lang="sv-SE" sz="2800" b="0"/>
                </a:p>
                <a:p>
                  <a:endParaRPr lang="en-SE" sz="1400"/>
                </a:p>
                <a:p>
                  <a:pPr/>
                  <a14:m>
                    <m:oMathPara xmlns:m="http://schemas.openxmlformats.org/officeDocument/2006/math">
                      <m:oMathParaPr>
                        <m:jc m:val="left"/>
                      </m:oMathParaPr>
                      <m:oMath xmlns:m="http://schemas.openxmlformats.org/officeDocument/2006/math">
                        <m:r>
                          <a:rPr lang="sv-SE" sz="2800" b="0" i="1" smtClean="0">
                            <a:latin typeface="Cambria Math" panose="02040503050406030204" pitchFamily="18" charset="0"/>
                          </a:rPr>
                          <m:t>𝐸</m:t>
                        </m:r>
                        <m:r>
                          <a:rPr lang="sv-SE" sz="2800" b="0" i="1" smtClean="0">
                            <a:latin typeface="Cambria Math" panose="02040503050406030204" pitchFamily="18" charset="0"/>
                          </a:rPr>
                          <m:t>=</m:t>
                        </m:r>
                        <m:r>
                          <a:rPr lang="en-US" sz="2800" i="1">
                            <a:latin typeface="Cambria Math" panose="02040503050406030204" pitchFamily="18" charset="0"/>
                          </a:rPr>
                          <m:t>𝐾</m:t>
                        </m:r>
                        <m:r>
                          <a:rPr lang="sv-SE" sz="2800" b="0" i="1" smtClean="0">
                            <a:latin typeface="Cambria Math" panose="02040503050406030204" pitchFamily="18" charset="0"/>
                          </a:rPr>
                          <m:t>𝑇</m:t>
                        </m:r>
                      </m:oMath>
                    </m:oMathPara>
                  </a14:m>
                  <a:endParaRPr lang="en-SE" sz="2800"/>
                </a:p>
              </p:txBody>
            </p:sp>
          </mc:Choice>
          <mc:Fallback xmlns="">
            <p:sp>
              <p:nvSpPr>
                <p:cNvPr id="259" name="TextBox 258">
                  <a:extLst>
                    <a:ext uri="{FF2B5EF4-FFF2-40B4-BE49-F238E27FC236}">
                      <a16:creationId xmlns:a16="http://schemas.microsoft.com/office/drawing/2014/main" id="{135346F9-18DF-45C1-9071-6298AFDBBE19}"/>
                    </a:ext>
                  </a:extLst>
                </p:cNvPr>
                <p:cNvSpPr txBox="1">
                  <a:spLocks noRot="1" noChangeAspect="1" noMove="1" noResize="1" noEditPoints="1" noAdjustHandles="1" noChangeArrowheads="1" noChangeShapeType="1" noTextEdit="1"/>
                </p:cNvSpPr>
                <p:nvPr/>
              </p:nvSpPr>
              <p:spPr>
                <a:xfrm>
                  <a:off x="1066801" y="4006641"/>
                  <a:ext cx="1625600" cy="1169551"/>
                </a:xfrm>
                <a:prstGeom prst="rect">
                  <a:avLst/>
                </a:prstGeom>
                <a:blipFill>
                  <a:blip r:embed="rId3"/>
                  <a:stretch>
                    <a:fillRect l="-2344"/>
                  </a:stretch>
                </a:blipFill>
              </p:spPr>
              <p:txBody>
                <a:bodyPr/>
                <a:lstStyle/>
                <a:p>
                  <a:r>
                    <a:rPr lang="en-US">
                      <a:noFill/>
                    </a:rPr>
                    <a:t> </a:t>
                  </a:r>
                </a:p>
              </p:txBody>
            </p:sp>
          </mc:Fallback>
        </mc:AlternateContent>
      </p:grpSp>
      <p:sp>
        <p:nvSpPr>
          <p:cNvPr id="336" name="Oval 335">
            <a:extLst>
              <a:ext uri="{FF2B5EF4-FFF2-40B4-BE49-F238E27FC236}">
                <a16:creationId xmlns:a16="http://schemas.microsoft.com/office/drawing/2014/main" id="{69839934-9DE3-782D-D83E-2C606403E262}"/>
              </a:ext>
            </a:extLst>
          </p:cNvPr>
          <p:cNvSpPr>
            <a:spLocks noChangeAspect="1"/>
          </p:cNvSpPr>
          <p:nvPr/>
        </p:nvSpPr>
        <p:spPr>
          <a:xfrm>
            <a:off x="7150918" y="2139826"/>
            <a:ext cx="432000" cy="43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7617D37E-3A6B-36F0-1EDC-BAE4894277CF}"/>
              </a:ext>
            </a:extLst>
          </p:cNvPr>
          <p:cNvSpPr>
            <a:spLocks noChangeAspect="1"/>
          </p:cNvSpPr>
          <p:nvPr/>
        </p:nvSpPr>
        <p:spPr>
          <a:xfrm>
            <a:off x="4458596" y="2114780"/>
            <a:ext cx="432000" cy="43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xtBox 337">
            <a:extLst>
              <a:ext uri="{FF2B5EF4-FFF2-40B4-BE49-F238E27FC236}">
                <a16:creationId xmlns:a16="http://schemas.microsoft.com/office/drawing/2014/main" id="{4B0060FE-F417-8834-7ED9-61F60AD4B25F}"/>
              </a:ext>
            </a:extLst>
          </p:cNvPr>
          <p:cNvSpPr txBox="1"/>
          <p:nvPr/>
        </p:nvSpPr>
        <p:spPr>
          <a:xfrm>
            <a:off x="7189018" y="2107675"/>
            <a:ext cx="495521" cy="523220"/>
          </a:xfrm>
          <a:prstGeom prst="rect">
            <a:avLst/>
          </a:prstGeom>
          <a:noFill/>
        </p:spPr>
        <p:txBody>
          <a:bodyPr wrap="square" rtlCol="0">
            <a:spAutoFit/>
          </a:bodyPr>
          <a:lstStyle/>
          <a:p>
            <a:r>
              <a:rPr lang="en-US" sz="2800" i="1"/>
              <a:t>+</a:t>
            </a:r>
            <a:endParaRPr lang="en-US" sz="2800" i="1" baseline="30000"/>
          </a:p>
        </p:txBody>
      </p:sp>
      <p:sp>
        <p:nvSpPr>
          <p:cNvPr id="339" name="TextBox 338">
            <a:extLst>
              <a:ext uri="{FF2B5EF4-FFF2-40B4-BE49-F238E27FC236}">
                <a16:creationId xmlns:a16="http://schemas.microsoft.com/office/drawing/2014/main" id="{42AA248A-4736-4784-DBBB-BB9D7016D042}"/>
              </a:ext>
            </a:extLst>
          </p:cNvPr>
          <p:cNvSpPr txBox="1"/>
          <p:nvPr/>
        </p:nvSpPr>
        <p:spPr>
          <a:xfrm>
            <a:off x="4522096" y="2056116"/>
            <a:ext cx="495521" cy="523220"/>
          </a:xfrm>
          <a:prstGeom prst="rect">
            <a:avLst/>
          </a:prstGeom>
          <a:noFill/>
        </p:spPr>
        <p:txBody>
          <a:bodyPr wrap="square" rtlCol="0">
            <a:spAutoFit/>
          </a:bodyPr>
          <a:lstStyle/>
          <a:p>
            <a:r>
              <a:rPr lang="en-US" sz="2800" i="1"/>
              <a:t>-</a:t>
            </a:r>
          </a:p>
        </p:txBody>
      </p:sp>
      <p:sp>
        <p:nvSpPr>
          <p:cNvPr id="340" name="Curved Up Arrow 339">
            <a:extLst>
              <a:ext uri="{FF2B5EF4-FFF2-40B4-BE49-F238E27FC236}">
                <a16:creationId xmlns:a16="http://schemas.microsoft.com/office/drawing/2014/main" id="{603AF8B6-95C5-EE02-A3BE-DBAE67F44261}"/>
              </a:ext>
            </a:extLst>
          </p:cNvPr>
          <p:cNvSpPr/>
          <p:nvPr/>
        </p:nvSpPr>
        <p:spPr>
          <a:xfrm rot="16200000">
            <a:off x="6452705" y="3549104"/>
            <a:ext cx="355600" cy="176784"/>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341" name="TextBox 340">
            <a:extLst>
              <a:ext uri="{FF2B5EF4-FFF2-40B4-BE49-F238E27FC236}">
                <a16:creationId xmlns:a16="http://schemas.microsoft.com/office/drawing/2014/main" id="{094F6365-2AE3-42B0-9281-ABA7FEA9EAA5}"/>
              </a:ext>
            </a:extLst>
          </p:cNvPr>
          <p:cNvSpPr txBox="1"/>
          <p:nvPr/>
        </p:nvSpPr>
        <p:spPr>
          <a:xfrm>
            <a:off x="6718897" y="3375885"/>
            <a:ext cx="495521" cy="523220"/>
          </a:xfrm>
          <a:prstGeom prst="rect">
            <a:avLst/>
          </a:prstGeom>
          <a:noFill/>
        </p:spPr>
        <p:txBody>
          <a:bodyPr wrap="square" rtlCol="0">
            <a:spAutoFit/>
          </a:bodyPr>
          <a:lstStyle/>
          <a:p>
            <a:r>
              <a:rPr lang="en-US" sz="2800" i="1"/>
              <a:t>e</a:t>
            </a:r>
            <a:r>
              <a:rPr lang="en-US" sz="2800" i="1" baseline="30000"/>
              <a:t>-</a:t>
            </a:r>
          </a:p>
        </p:txBody>
      </p:sp>
      <p:cxnSp>
        <p:nvCxnSpPr>
          <p:cNvPr id="343" name="Elbow Connector 342">
            <a:extLst>
              <a:ext uri="{FF2B5EF4-FFF2-40B4-BE49-F238E27FC236}">
                <a16:creationId xmlns:a16="http://schemas.microsoft.com/office/drawing/2014/main" id="{2D57BC56-ABEA-26EC-9CBF-022F39A685E5}"/>
              </a:ext>
            </a:extLst>
          </p:cNvPr>
          <p:cNvCxnSpPr>
            <a:cxnSpLocks/>
          </p:cNvCxnSpPr>
          <p:nvPr/>
        </p:nvCxnSpPr>
        <p:spPr>
          <a:xfrm rot="16200000" flipV="1">
            <a:off x="6001339" y="723035"/>
            <a:ext cx="51559" cy="2717722"/>
          </a:xfrm>
          <a:prstGeom prst="bentConnector3">
            <a:avLst>
              <a:gd name="adj1" fmla="val 543376"/>
            </a:avLst>
          </a:prstGeom>
          <a:ln>
            <a:tailEnd type="triangle"/>
          </a:ln>
        </p:spPr>
        <p:style>
          <a:lnRef idx="2">
            <a:schemeClr val="accent1"/>
          </a:lnRef>
          <a:fillRef idx="0">
            <a:schemeClr val="accent1"/>
          </a:fillRef>
          <a:effectRef idx="1">
            <a:schemeClr val="accent1"/>
          </a:effectRef>
          <a:fontRef idx="minor">
            <a:schemeClr val="tx1"/>
          </a:fontRef>
        </p:style>
      </p:cxnSp>
      <p:pic>
        <p:nvPicPr>
          <p:cNvPr id="345" name="Graphic 344" descr="Lightbulb with solid fill">
            <a:extLst>
              <a:ext uri="{FF2B5EF4-FFF2-40B4-BE49-F238E27FC236}">
                <a16:creationId xmlns:a16="http://schemas.microsoft.com/office/drawing/2014/main" id="{BE0F7B6F-9606-8EA0-5FCE-8054670C57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7134" y="971906"/>
            <a:ext cx="914400" cy="914400"/>
          </a:xfrm>
          <a:prstGeom prst="rect">
            <a:avLst/>
          </a:prstGeom>
        </p:spPr>
      </p:pic>
      <mc:AlternateContent xmlns:mc="http://schemas.openxmlformats.org/markup-compatibility/2006" xmlns:a14="http://schemas.microsoft.com/office/drawing/2010/main">
        <mc:Choice Requires="a14">
          <p:sp>
            <p:nvSpPr>
              <p:cNvPr id="346" name="TextBox 345">
                <a:extLst>
                  <a:ext uri="{FF2B5EF4-FFF2-40B4-BE49-F238E27FC236}">
                    <a16:creationId xmlns:a16="http://schemas.microsoft.com/office/drawing/2014/main" id="{A2FDDF88-625A-AB8C-706B-659009AD0D0E}"/>
                  </a:ext>
                </a:extLst>
              </p:cNvPr>
              <p:cNvSpPr txBox="1"/>
              <p:nvPr/>
            </p:nvSpPr>
            <p:spPr>
              <a:xfrm>
                <a:off x="8364276" y="3550591"/>
                <a:ext cx="358642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𝐵</m:t>
                          </m:r>
                        </m:sub>
                      </m:sSub>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10</m:t>
                          </m:r>
                        </m:e>
                        <m:sup>
                          <m:r>
                            <a:rPr lang="en-US" sz="3200" b="0" i="1" smtClean="0">
                              <a:latin typeface="Cambria Math" panose="02040503050406030204" pitchFamily="18" charset="0"/>
                              <a:ea typeface="Cambria Math" panose="02040503050406030204" pitchFamily="18" charset="0"/>
                            </a:rPr>
                            <m:t>−4</m:t>
                          </m:r>
                        </m:sup>
                      </m:sSup>
                      <m:f>
                        <m:fPr>
                          <m:type m:val="lin"/>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𝑒𝑉</m:t>
                          </m:r>
                        </m:num>
                        <m:den>
                          <m:r>
                            <a:rPr lang="en-US" sz="3200" b="0" i="1" smtClean="0">
                              <a:latin typeface="Cambria Math" panose="02040503050406030204" pitchFamily="18" charset="0"/>
                              <a:ea typeface="Cambria Math" panose="02040503050406030204" pitchFamily="18" charset="0"/>
                            </a:rPr>
                            <m:t>𝐾</m:t>
                          </m:r>
                        </m:den>
                      </m:f>
                    </m:oMath>
                  </m:oMathPara>
                </a14:m>
                <a:endParaRPr lang="en-SE" sz="3200"/>
              </a:p>
            </p:txBody>
          </p:sp>
        </mc:Choice>
        <mc:Fallback xmlns="">
          <p:sp>
            <p:nvSpPr>
              <p:cNvPr id="346" name="TextBox 345">
                <a:extLst>
                  <a:ext uri="{FF2B5EF4-FFF2-40B4-BE49-F238E27FC236}">
                    <a16:creationId xmlns:a16="http://schemas.microsoft.com/office/drawing/2014/main" id="{A2FDDF88-625A-AB8C-706B-659009AD0D0E}"/>
                  </a:ext>
                </a:extLst>
              </p:cNvPr>
              <p:cNvSpPr txBox="1">
                <a:spLocks noRot="1" noChangeAspect="1" noMove="1" noResize="1" noEditPoints="1" noAdjustHandles="1" noChangeArrowheads="1" noChangeShapeType="1" noTextEdit="1"/>
              </p:cNvSpPr>
              <p:nvPr/>
            </p:nvSpPr>
            <p:spPr>
              <a:xfrm>
                <a:off x="8364276" y="3550591"/>
                <a:ext cx="3586424" cy="584775"/>
              </a:xfrm>
              <a:prstGeom prst="rect">
                <a:avLst/>
              </a:prstGeom>
              <a:blipFill>
                <a:blip r:embed="rId6"/>
                <a:stretch>
                  <a:fillRect t="-131915" b="-20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7" name="TextBox 346">
                <a:extLst>
                  <a:ext uri="{FF2B5EF4-FFF2-40B4-BE49-F238E27FC236}">
                    <a16:creationId xmlns:a16="http://schemas.microsoft.com/office/drawing/2014/main" id="{3A1825E1-2E62-6137-B6F4-65BB62788B2F}"/>
                  </a:ext>
                </a:extLst>
              </p:cNvPr>
              <p:cNvSpPr txBox="1"/>
              <p:nvPr/>
            </p:nvSpPr>
            <p:spPr>
              <a:xfrm>
                <a:off x="8364276" y="2902891"/>
                <a:ext cx="358642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sv-SE" sz="3200" b="0" i="1" smtClean="0">
                          <a:latin typeface="Cambria Math" panose="02040503050406030204" pitchFamily="18" charset="0"/>
                        </a:rPr>
                        <m:t>𝑅𝑇</m:t>
                      </m:r>
                      <m:r>
                        <a:rPr lang="en-US" sz="3200" b="0" i="1" smtClean="0">
                          <a:latin typeface="Cambria Math" panose="02040503050406030204" pitchFamily="18" charset="0"/>
                          <a:ea typeface="Cambria Math" panose="02040503050406030204" pitchFamily="18" charset="0"/>
                        </a:rPr>
                        <m:t>∼</m:t>
                      </m:r>
                      <m:r>
                        <a:rPr lang="sv-SE" sz="3200" b="0" i="1" smtClean="0">
                          <a:latin typeface="Cambria Math" panose="02040503050406030204" pitchFamily="18" charset="0"/>
                          <a:ea typeface="Cambria Math" panose="02040503050406030204" pitchFamily="18" charset="0"/>
                        </a:rPr>
                        <m:t>300 </m:t>
                      </m:r>
                      <m:r>
                        <a:rPr lang="sv-SE" sz="3200" b="0" i="1" smtClean="0">
                          <a:latin typeface="Cambria Math" panose="02040503050406030204" pitchFamily="18" charset="0"/>
                          <a:ea typeface="Cambria Math" panose="02040503050406030204" pitchFamily="18" charset="0"/>
                        </a:rPr>
                        <m:t>𝐾</m:t>
                      </m:r>
                    </m:oMath>
                  </m:oMathPara>
                </a14:m>
                <a:endParaRPr lang="en-SE" sz="3200" dirty="0"/>
              </a:p>
            </p:txBody>
          </p:sp>
        </mc:Choice>
        <mc:Fallback xmlns="">
          <p:sp>
            <p:nvSpPr>
              <p:cNvPr id="347" name="TextBox 346">
                <a:extLst>
                  <a:ext uri="{FF2B5EF4-FFF2-40B4-BE49-F238E27FC236}">
                    <a16:creationId xmlns:a16="http://schemas.microsoft.com/office/drawing/2014/main" id="{3A1825E1-2E62-6137-B6F4-65BB62788B2F}"/>
                  </a:ext>
                </a:extLst>
              </p:cNvPr>
              <p:cNvSpPr txBox="1">
                <a:spLocks noRot="1" noChangeAspect="1" noMove="1" noResize="1" noEditPoints="1" noAdjustHandles="1" noChangeArrowheads="1" noChangeShapeType="1" noTextEdit="1"/>
              </p:cNvSpPr>
              <p:nvPr/>
            </p:nvSpPr>
            <p:spPr>
              <a:xfrm>
                <a:off x="8364276" y="2902891"/>
                <a:ext cx="3586424" cy="584775"/>
              </a:xfrm>
              <a:prstGeom prst="rect">
                <a:avLst/>
              </a:prstGeom>
              <a:blipFill>
                <a:blip r:embed="rId7"/>
                <a:stretch>
                  <a:fillRect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 name="TextBox 347">
                <a:extLst>
                  <a:ext uri="{FF2B5EF4-FFF2-40B4-BE49-F238E27FC236}">
                    <a16:creationId xmlns:a16="http://schemas.microsoft.com/office/drawing/2014/main" id="{BC72DBC0-9DA3-DD5C-DE00-1D75EDC02828}"/>
                  </a:ext>
                </a:extLst>
              </p:cNvPr>
              <p:cNvSpPr txBox="1"/>
              <p:nvPr/>
            </p:nvSpPr>
            <p:spPr>
              <a:xfrm>
                <a:off x="8364276" y="4198291"/>
                <a:ext cx="358642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sv-SE" sz="3200" b="0" i="1" smtClean="0">
                          <a:latin typeface="Cambria Math" panose="02040503050406030204" pitchFamily="18" charset="0"/>
                        </a:rPr>
                        <m:t>𝐸</m:t>
                      </m:r>
                      <m:r>
                        <a:rPr lang="en-US" sz="3200" b="0" i="1" smtClean="0">
                          <a:latin typeface="Cambria Math" panose="02040503050406030204" pitchFamily="18" charset="0"/>
                          <a:ea typeface="Cambria Math" panose="02040503050406030204" pitchFamily="18" charset="0"/>
                        </a:rPr>
                        <m:t>∼</m:t>
                      </m:r>
                      <m:r>
                        <a:rPr lang="sv-SE" sz="3200" b="0" i="1" smtClean="0">
                          <a:latin typeface="Cambria Math" panose="02040503050406030204" pitchFamily="18" charset="0"/>
                          <a:ea typeface="Cambria Math" panose="02040503050406030204" pitchFamily="18" charset="0"/>
                        </a:rPr>
                        <m:t>0.03 </m:t>
                      </m:r>
                      <m:r>
                        <a:rPr lang="sv-SE" sz="3200" b="0" i="1" smtClean="0">
                          <a:latin typeface="Cambria Math" panose="02040503050406030204" pitchFamily="18" charset="0"/>
                          <a:ea typeface="Cambria Math" panose="02040503050406030204" pitchFamily="18" charset="0"/>
                        </a:rPr>
                        <m:t>𝑒𝑉</m:t>
                      </m:r>
                    </m:oMath>
                  </m:oMathPara>
                </a14:m>
                <a:endParaRPr lang="en-SE" sz="3200"/>
              </a:p>
            </p:txBody>
          </p:sp>
        </mc:Choice>
        <mc:Fallback xmlns="">
          <p:sp>
            <p:nvSpPr>
              <p:cNvPr id="348" name="TextBox 347">
                <a:extLst>
                  <a:ext uri="{FF2B5EF4-FFF2-40B4-BE49-F238E27FC236}">
                    <a16:creationId xmlns:a16="http://schemas.microsoft.com/office/drawing/2014/main" id="{BC72DBC0-9DA3-DD5C-DE00-1D75EDC02828}"/>
                  </a:ext>
                </a:extLst>
              </p:cNvPr>
              <p:cNvSpPr txBox="1">
                <a:spLocks noRot="1" noChangeAspect="1" noMove="1" noResize="1" noEditPoints="1" noAdjustHandles="1" noChangeArrowheads="1" noChangeShapeType="1" noTextEdit="1"/>
              </p:cNvSpPr>
              <p:nvPr/>
            </p:nvSpPr>
            <p:spPr>
              <a:xfrm>
                <a:off x="8364276" y="4198291"/>
                <a:ext cx="3586424" cy="584775"/>
              </a:xfrm>
              <a:prstGeom prst="rect">
                <a:avLst/>
              </a:prstGeom>
              <a:blipFill>
                <a:blip r:embed="rId8"/>
                <a:stretch>
                  <a:fillRect b="-23404"/>
                </a:stretch>
              </a:blipFill>
            </p:spPr>
            <p:txBody>
              <a:bodyPr/>
              <a:lstStyle/>
              <a:p>
                <a:r>
                  <a:rPr lang="en-US">
                    <a:noFill/>
                  </a:rPr>
                  <a:t> </a:t>
                </a:r>
              </a:p>
            </p:txBody>
          </p:sp>
        </mc:Fallback>
      </mc:AlternateContent>
    </p:spTree>
    <p:extLst>
      <p:ext uri="{BB962C8B-B14F-4D97-AF65-F5344CB8AC3E}">
        <p14:creationId xmlns:p14="http://schemas.microsoft.com/office/powerpoint/2010/main" val="13382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337" grpId="0" animBg="1"/>
      <p:bldP spid="338" grpId="0"/>
      <p:bldP spid="339" grpId="0"/>
      <p:bldP spid="340" grpId="0" animBg="1"/>
      <p:bldP spid="341" grpId="0"/>
      <p:bldP spid="346" grpId="0"/>
      <p:bldP spid="347" grpId="0"/>
      <p:bldP spid="3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D47A-0CC2-4FAC-75F6-7F944199D1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6CC3E5-FAC0-071F-87F6-88F9E81AA037}"/>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9733D4-CDEB-148D-EDAB-BF3E196C1528}"/>
                  </a:ext>
                </a:extLst>
              </p:cNvPr>
              <p:cNvSpPr txBox="1"/>
              <p:nvPr/>
            </p:nvSpPr>
            <p:spPr>
              <a:xfrm>
                <a:off x="3467100" y="1034949"/>
                <a:ext cx="8013897" cy="18772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𝑓</m:t>
                      </m:r>
                      <m:r>
                        <a:rPr lang="en-US" sz="6000" b="0" i="1" smtClean="0">
                          <a:latin typeface="Cambria Math" panose="02040503050406030204" pitchFamily="18" charset="0"/>
                        </a:rPr>
                        <m:t>(</m:t>
                      </m:r>
                      <m:r>
                        <a:rPr lang="en-US" sz="6000" b="0" i="1" smtClean="0">
                          <a:latin typeface="Cambria Math" panose="02040503050406030204" pitchFamily="18" charset="0"/>
                        </a:rPr>
                        <m:t>𝐸</m:t>
                      </m:r>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sv-SE" sz="6000" b="0" i="1" smtClean="0">
                              <a:latin typeface="Cambria Math" panose="02040503050406030204" pitchFamily="18" charset="0"/>
                            </a:rPr>
                            <m:t>1</m:t>
                          </m:r>
                        </m:num>
                        <m:den>
                          <m:sSup>
                            <m:sSupPr>
                              <m:ctrlPr>
                                <a:rPr lang="en-US" sz="6000" i="1">
                                  <a:latin typeface="Cambria Math" panose="02040503050406030204" pitchFamily="18" charset="0"/>
                                </a:rPr>
                              </m:ctrlPr>
                            </m:sSupPr>
                            <m:e>
                              <m:r>
                                <a:rPr lang="en-US" sz="6000" i="1">
                                  <a:latin typeface="Cambria Math" panose="02040503050406030204" pitchFamily="18" charset="0"/>
                                </a:rPr>
                                <m:t>𝑒</m:t>
                              </m:r>
                            </m:e>
                            <m:sup>
                              <m:f>
                                <m:fPr>
                                  <m:type m:val="lin"/>
                                  <m:ctrlPr>
                                    <a:rPr lang="en-US" sz="6000" i="1">
                                      <a:latin typeface="Cambria Math" panose="02040503050406030204" pitchFamily="18" charset="0"/>
                                    </a:rPr>
                                  </m:ctrlPr>
                                </m:fPr>
                                <m:num>
                                  <m:r>
                                    <a:rPr lang="sv-SE" sz="6000" i="1">
                                      <a:latin typeface="Cambria Math" panose="02040503050406030204" pitchFamily="18" charset="0"/>
                                    </a:rPr>
                                    <m:t>(</m:t>
                                  </m:r>
                                  <m:r>
                                    <a:rPr lang="sv-SE" sz="6000" i="1">
                                      <a:latin typeface="Cambria Math" panose="02040503050406030204" pitchFamily="18" charset="0"/>
                                    </a:rPr>
                                    <m:t>𝐸</m:t>
                                  </m:r>
                                  <m:r>
                                    <a:rPr lang="sv-SE" sz="6000" i="1">
                                      <a:latin typeface="Cambria Math" panose="02040503050406030204" pitchFamily="18" charset="0"/>
                                    </a:rPr>
                                    <m:t>−</m:t>
                                  </m:r>
                                  <m:sSub>
                                    <m:sSubPr>
                                      <m:ctrlPr>
                                        <a:rPr lang="sv-SE" sz="6000" i="1">
                                          <a:latin typeface="Cambria Math" panose="02040503050406030204" pitchFamily="18" charset="0"/>
                                        </a:rPr>
                                      </m:ctrlPr>
                                    </m:sSubPr>
                                    <m:e>
                                      <m:r>
                                        <a:rPr lang="sv-SE" sz="6000" i="1">
                                          <a:latin typeface="Cambria Math" panose="02040503050406030204" pitchFamily="18" charset="0"/>
                                        </a:rPr>
                                        <m:t>𝐸</m:t>
                                      </m:r>
                                    </m:e>
                                    <m:sub>
                                      <m:r>
                                        <a:rPr lang="sv-SE" sz="6000" i="1">
                                          <a:latin typeface="Cambria Math" panose="02040503050406030204" pitchFamily="18" charset="0"/>
                                        </a:rPr>
                                        <m:t>𝐹</m:t>
                                      </m:r>
                                    </m:sub>
                                  </m:sSub>
                                  <m:r>
                                    <a:rPr lang="sv-SE" sz="6000" i="1">
                                      <a:latin typeface="Cambria Math" panose="02040503050406030204" pitchFamily="18" charset="0"/>
                                    </a:rPr>
                                    <m:t>)</m:t>
                                  </m:r>
                                </m:num>
                                <m:den>
                                  <m:r>
                                    <a:rPr lang="sv-SE" sz="6000" i="1">
                                      <a:latin typeface="Cambria Math" panose="02040503050406030204" pitchFamily="18" charset="0"/>
                                    </a:rPr>
                                    <m:t>𝐾𝑇</m:t>
                                  </m:r>
                                </m:den>
                              </m:f>
                            </m:sup>
                          </m:sSup>
                          <m:r>
                            <a:rPr lang="sv-SE" sz="6000" i="1">
                              <a:latin typeface="Cambria Math" panose="02040503050406030204" pitchFamily="18" charset="0"/>
                            </a:rPr>
                            <m:t>+1</m:t>
                          </m:r>
                        </m:den>
                      </m:f>
                    </m:oMath>
                  </m:oMathPara>
                </a14:m>
                <a:endParaRPr lang="en-SE" sz="6000"/>
              </a:p>
            </p:txBody>
          </p:sp>
        </mc:Choice>
        <mc:Fallback xmlns="">
          <p:sp>
            <p:nvSpPr>
              <p:cNvPr id="4" name="TextBox 3">
                <a:extLst>
                  <a:ext uri="{FF2B5EF4-FFF2-40B4-BE49-F238E27FC236}">
                    <a16:creationId xmlns:a16="http://schemas.microsoft.com/office/drawing/2014/main" id="{929733D4-CDEB-148D-EDAB-BF3E196C1528}"/>
                  </a:ext>
                </a:extLst>
              </p:cNvPr>
              <p:cNvSpPr txBox="1">
                <a:spLocks noRot="1" noChangeAspect="1" noMove="1" noResize="1" noEditPoints="1" noAdjustHandles="1" noChangeArrowheads="1" noChangeShapeType="1" noTextEdit="1"/>
              </p:cNvSpPr>
              <p:nvPr/>
            </p:nvSpPr>
            <p:spPr>
              <a:xfrm>
                <a:off x="3467100" y="1034949"/>
                <a:ext cx="8013897" cy="1877245"/>
              </a:xfrm>
              <a:prstGeom prst="rect">
                <a:avLst/>
              </a:prstGeom>
              <a:blipFill>
                <a:blip r:embed="rId2"/>
                <a:stretch>
                  <a:fillRect l="-317" t="-6040" b="-825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D4839CA-102E-F9F9-BD63-458CF995ACEE}"/>
                  </a:ext>
                </a:extLst>
              </p:cNvPr>
              <p:cNvSpPr txBox="1"/>
              <p:nvPr/>
            </p:nvSpPr>
            <p:spPr>
              <a:xfrm>
                <a:off x="399952" y="1347518"/>
                <a:ext cx="3067148" cy="1384995"/>
              </a:xfrm>
              <a:prstGeom prst="rect">
                <a:avLst/>
              </a:prstGeom>
              <a:noFill/>
            </p:spPr>
            <p:txBody>
              <a:bodyPr wrap="square">
                <a:spAutoFit/>
              </a:bodyPr>
              <a:lstStyle/>
              <a:p>
                <a:r>
                  <a:rPr lang="en-SE" sz="2800" b="1">
                    <a:sym typeface="Wingdings" pitchFamily="2" charset="2"/>
                  </a:rPr>
                  <a:t>Probability of an Energy State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oMath>
                </a14:m>
                <a:r>
                  <a:rPr lang="en-SE" sz="2800" b="1">
                    <a:sym typeface="Wingdings" pitchFamily="2" charset="2"/>
                  </a:rPr>
                  <a:t> being occuppied </a:t>
                </a:r>
                <a:endParaRPr lang="en-US" sz="2800"/>
              </a:p>
            </p:txBody>
          </p:sp>
        </mc:Choice>
        <mc:Fallback xmlns="">
          <p:sp>
            <p:nvSpPr>
              <p:cNvPr id="6" name="TextBox 5">
                <a:extLst>
                  <a:ext uri="{FF2B5EF4-FFF2-40B4-BE49-F238E27FC236}">
                    <a16:creationId xmlns:a16="http://schemas.microsoft.com/office/drawing/2014/main" id="{BD4839CA-102E-F9F9-BD63-458CF995ACEE}"/>
                  </a:ext>
                </a:extLst>
              </p:cNvPr>
              <p:cNvSpPr txBox="1">
                <a:spLocks noRot="1" noChangeAspect="1" noMove="1" noResize="1" noEditPoints="1" noAdjustHandles="1" noChangeArrowheads="1" noChangeShapeType="1" noTextEdit="1"/>
              </p:cNvSpPr>
              <p:nvPr/>
            </p:nvSpPr>
            <p:spPr>
              <a:xfrm>
                <a:off x="399952" y="1347518"/>
                <a:ext cx="3067148" cy="1384995"/>
              </a:xfrm>
              <a:prstGeom prst="rect">
                <a:avLst/>
              </a:prstGeom>
              <a:blipFill>
                <a:blip r:embed="rId3"/>
                <a:stretch>
                  <a:fillRect l="-4115" t="-5455" b="-1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C7D283-0402-AF2A-910B-9277F2D9E30B}"/>
                  </a:ext>
                </a:extLst>
              </p:cNvPr>
              <p:cNvSpPr txBox="1"/>
              <p:nvPr/>
            </p:nvSpPr>
            <p:spPr>
              <a:xfrm>
                <a:off x="561885" y="4113988"/>
                <a:ext cx="5810430" cy="769441"/>
              </a:xfrm>
              <a:prstGeom prst="rect">
                <a:avLst/>
              </a:prstGeom>
              <a:noFill/>
            </p:spPr>
            <p:txBody>
              <a:bodyPr wrap="square">
                <a:spAutoFit/>
              </a:bodyPr>
              <a:lstStyle/>
              <a:p>
                <a14:m>
                  <m:oMath xmlns:m="http://schemas.openxmlformats.org/officeDocument/2006/math">
                    <m:r>
                      <a:rPr lang="en-US" sz="4400" b="0" i="1" smtClean="0">
                        <a:latin typeface="Cambria Math" panose="02040503050406030204" pitchFamily="18" charset="0"/>
                      </a:rPr>
                      <m:t>𝑇</m:t>
                    </m:r>
                    <m:r>
                      <a:rPr lang="en-US" sz="4400" b="0" i="1" smtClean="0">
                        <a:latin typeface="Cambria Math" panose="02040503050406030204" pitchFamily="18" charset="0"/>
                      </a:rPr>
                      <m:t>=0  </m:t>
                    </m:r>
                    <m:r>
                      <a:rPr lang="sv-SE" sz="4400" b="0" i="1" smtClean="0">
                        <a:latin typeface="Cambria Math" panose="02040503050406030204" pitchFamily="18" charset="0"/>
                      </a:rPr>
                      <m:t>𝑖𝑓</m:t>
                    </m:r>
                    <m:r>
                      <a:rPr lang="sv-SE" sz="4400" b="0" i="1" smtClean="0">
                        <a:latin typeface="Cambria Math" panose="02040503050406030204" pitchFamily="18" charset="0"/>
                      </a:rPr>
                      <m:t> </m:t>
                    </m:r>
                    <m:r>
                      <a:rPr lang="sv-SE" sz="4400" b="0" i="1" smtClean="0">
                        <a:latin typeface="Cambria Math" panose="02040503050406030204" pitchFamily="18" charset="0"/>
                      </a:rPr>
                      <m:t>𝐸</m:t>
                    </m:r>
                    <m:r>
                      <a:rPr lang="sv-SE" sz="4400" b="0" i="1" smtClean="0">
                        <a:latin typeface="Cambria Math" panose="02040503050406030204" pitchFamily="18" charset="0"/>
                      </a:rPr>
                      <m:t>&gt;</m:t>
                    </m:r>
                    <m:sSub>
                      <m:sSubPr>
                        <m:ctrlPr>
                          <a:rPr lang="sv-SE" sz="4400" b="0" i="1" smtClean="0">
                            <a:latin typeface="Cambria Math" panose="02040503050406030204" pitchFamily="18" charset="0"/>
                          </a:rPr>
                        </m:ctrlPr>
                      </m:sSubPr>
                      <m:e>
                        <m:r>
                          <a:rPr lang="sv-SE" sz="4400" b="0" i="1" smtClean="0">
                            <a:latin typeface="Cambria Math" panose="02040503050406030204" pitchFamily="18" charset="0"/>
                          </a:rPr>
                          <m:t>𝐸</m:t>
                        </m:r>
                      </m:e>
                      <m:sub>
                        <m:r>
                          <a:rPr lang="sv-SE" sz="4400" b="0" i="1" smtClean="0">
                            <a:latin typeface="Cambria Math" panose="02040503050406030204" pitchFamily="18" charset="0"/>
                          </a:rPr>
                          <m:t>𝐹</m:t>
                        </m:r>
                      </m:sub>
                    </m:sSub>
                    <m:r>
                      <a:rPr lang="sv-SE" sz="4400" b="0" i="1" smtClean="0">
                        <a:latin typeface="Cambria Math" panose="02040503050406030204" pitchFamily="18" charset="0"/>
                      </a:rPr>
                      <m:t> </m:t>
                    </m:r>
                  </m:oMath>
                </a14:m>
                <a:r>
                  <a:rPr lang="en-SE" sz="4400"/>
                  <a:t> </a:t>
                </a:r>
              </a:p>
            </p:txBody>
          </p:sp>
        </mc:Choice>
        <mc:Fallback xmlns="">
          <p:sp>
            <p:nvSpPr>
              <p:cNvPr id="7" name="TextBox 6">
                <a:extLst>
                  <a:ext uri="{FF2B5EF4-FFF2-40B4-BE49-F238E27FC236}">
                    <a16:creationId xmlns:a16="http://schemas.microsoft.com/office/drawing/2014/main" id="{90C7D283-0402-AF2A-910B-9277F2D9E30B}"/>
                  </a:ext>
                </a:extLst>
              </p:cNvPr>
              <p:cNvSpPr txBox="1">
                <a:spLocks noRot="1" noChangeAspect="1" noMove="1" noResize="1" noEditPoints="1" noAdjustHandles="1" noChangeArrowheads="1" noChangeShapeType="1" noTextEdit="1"/>
              </p:cNvSpPr>
              <p:nvPr/>
            </p:nvSpPr>
            <p:spPr>
              <a:xfrm>
                <a:off x="561885" y="4113988"/>
                <a:ext cx="5810430" cy="769441"/>
              </a:xfrm>
              <a:prstGeom prst="rect">
                <a:avLst/>
              </a:prstGeom>
              <a:blipFill>
                <a:blip r:embed="rId4"/>
                <a:stretch>
                  <a:fillRect l="-1747" t="-1639"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1A7E22-E06A-C89B-D3F9-B6231222E813}"/>
                  </a:ext>
                </a:extLst>
              </p:cNvPr>
              <p:cNvSpPr txBox="1"/>
              <p:nvPr/>
            </p:nvSpPr>
            <p:spPr>
              <a:xfrm>
                <a:off x="6372315" y="3816502"/>
                <a:ext cx="4557701" cy="136441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400" i="1" smtClean="0">
                          <a:latin typeface="Cambria Math" panose="02040503050406030204" pitchFamily="18" charset="0"/>
                        </a:rPr>
                        <m:t>𝑓</m:t>
                      </m:r>
                      <m:d>
                        <m:dPr>
                          <m:ctrlPr>
                            <a:rPr lang="en-US" sz="4400" i="1">
                              <a:latin typeface="Cambria Math" panose="02040503050406030204" pitchFamily="18" charset="0"/>
                            </a:rPr>
                          </m:ctrlPr>
                        </m:dPr>
                        <m:e>
                          <m:r>
                            <a:rPr lang="en-US" sz="4400" i="1">
                              <a:latin typeface="Cambria Math" panose="02040503050406030204" pitchFamily="18" charset="0"/>
                            </a:rPr>
                            <m:t>𝐸</m:t>
                          </m:r>
                        </m:e>
                      </m:d>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sSup>
                            <m:sSupPr>
                              <m:ctrlPr>
                                <a:rPr lang="en-US" sz="4400" i="1">
                                  <a:latin typeface="Cambria Math" panose="02040503050406030204" pitchFamily="18" charset="0"/>
                                </a:rPr>
                              </m:ctrlPr>
                            </m:sSupPr>
                            <m:e>
                              <m:r>
                                <a:rPr lang="en-US" sz="4400" i="1">
                                  <a:latin typeface="Cambria Math" panose="02040503050406030204" pitchFamily="18" charset="0"/>
                                </a:rPr>
                                <m:t>𝑒</m:t>
                              </m:r>
                            </m:e>
                            <m:sup>
                              <m:r>
                                <a:rPr lang="en-US" sz="4400" i="1" smtClean="0">
                                  <a:latin typeface="Cambria Math" panose="02040503050406030204" pitchFamily="18" charset="0"/>
                                  <a:ea typeface="Cambria Math" panose="02040503050406030204" pitchFamily="18" charset="0"/>
                                </a:rPr>
                                <m:t>∞</m:t>
                              </m:r>
                            </m:sup>
                          </m:sSup>
                        </m:den>
                      </m:f>
                      <m:r>
                        <a:rPr lang="en-US" sz="4400" b="0" i="0" smtClean="0">
                          <a:latin typeface="Cambria Math" panose="02040503050406030204" pitchFamily="18" charset="0"/>
                        </a:rPr>
                        <m:t>=0</m:t>
                      </m:r>
                    </m:oMath>
                  </m:oMathPara>
                </a14:m>
                <a:endParaRPr lang="en-SE" sz="4400"/>
              </a:p>
            </p:txBody>
          </p:sp>
        </mc:Choice>
        <mc:Fallback xmlns="">
          <p:sp>
            <p:nvSpPr>
              <p:cNvPr id="8" name="TextBox 7">
                <a:extLst>
                  <a:ext uri="{FF2B5EF4-FFF2-40B4-BE49-F238E27FC236}">
                    <a16:creationId xmlns:a16="http://schemas.microsoft.com/office/drawing/2014/main" id="{9F1A7E22-E06A-C89B-D3F9-B6231222E813}"/>
                  </a:ext>
                </a:extLst>
              </p:cNvPr>
              <p:cNvSpPr txBox="1">
                <a:spLocks noRot="1" noChangeAspect="1" noMove="1" noResize="1" noEditPoints="1" noAdjustHandles="1" noChangeArrowheads="1" noChangeShapeType="1" noTextEdit="1"/>
              </p:cNvSpPr>
              <p:nvPr/>
            </p:nvSpPr>
            <p:spPr>
              <a:xfrm>
                <a:off x="6372315" y="3816502"/>
                <a:ext cx="4557701" cy="1364412"/>
              </a:xfrm>
              <a:prstGeom prst="rect">
                <a:avLst/>
              </a:prstGeom>
              <a:blipFill>
                <a:blip r:embed="rId5"/>
                <a:stretch>
                  <a:fillRect l="-3611" b="-458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2FC5CDB-0C52-8AA1-3DB2-FA3D2F5123CF}"/>
              </a:ext>
            </a:extLst>
          </p:cNvPr>
          <p:cNvSpPr txBox="1"/>
          <p:nvPr/>
        </p:nvSpPr>
        <p:spPr>
          <a:xfrm>
            <a:off x="1320756" y="5478400"/>
            <a:ext cx="7102714" cy="584775"/>
          </a:xfrm>
          <a:prstGeom prst="rect">
            <a:avLst/>
          </a:prstGeom>
          <a:noFill/>
        </p:spPr>
        <p:txBody>
          <a:bodyPr wrap="none" rtlCol="0">
            <a:spAutoFit/>
          </a:bodyPr>
          <a:lstStyle/>
          <a:p>
            <a:r>
              <a:rPr lang="en-SE" sz="3200" b="1">
                <a:solidFill>
                  <a:srgbClr val="FF0000"/>
                </a:solidFill>
                <a:sym typeface="Wingdings" pitchFamily="2" charset="2"/>
              </a:rPr>
              <a:t> No electrons above the Fermi level</a:t>
            </a:r>
            <a:endParaRPr lang="en-SE" sz="3200" b="1">
              <a:solidFill>
                <a:srgbClr val="FF0000"/>
              </a:solidFill>
            </a:endParaRPr>
          </a:p>
        </p:txBody>
      </p:sp>
    </p:spTree>
    <p:extLst>
      <p:ext uri="{BB962C8B-B14F-4D97-AF65-F5344CB8AC3E}">
        <p14:creationId xmlns:p14="http://schemas.microsoft.com/office/powerpoint/2010/main" val="36900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5C988-5FCE-3050-5971-5B457E4D02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42756F-575D-B37E-ED9C-F8E6917E1233}"/>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BDC0A1F-219B-9010-E561-035F9CF650F1}"/>
                  </a:ext>
                </a:extLst>
              </p:cNvPr>
              <p:cNvSpPr txBox="1"/>
              <p:nvPr/>
            </p:nvSpPr>
            <p:spPr>
              <a:xfrm>
                <a:off x="650784" y="2178313"/>
                <a:ext cx="5810430" cy="769441"/>
              </a:xfrm>
              <a:prstGeom prst="rect">
                <a:avLst/>
              </a:prstGeom>
              <a:noFill/>
            </p:spPr>
            <p:txBody>
              <a:bodyPr wrap="square">
                <a:spAutoFit/>
              </a:bodyPr>
              <a:lstStyle/>
              <a:p>
                <a14:m>
                  <m:oMath xmlns:m="http://schemas.openxmlformats.org/officeDocument/2006/math">
                    <m:r>
                      <a:rPr lang="en-US" sz="4400" b="0" i="1" smtClean="0">
                        <a:latin typeface="Cambria Math" panose="02040503050406030204" pitchFamily="18" charset="0"/>
                      </a:rPr>
                      <m:t>𝑇</m:t>
                    </m:r>
                    <m:r>
                      <a:rPr lang="en-US" sz="4400" b="0" i="1" smtClean="0">
                        <a:latin typeface="Cambria Math" panose="02040503050406030204" pitchFamily="18" charset="0"/>
                      </a:rPr>
                      <m:t>=0  </m:t>
                    </m:r>
                    <m:r>
                      <a:rPr lang="sv-SE" sz="4400" b="0" i="1" smtClean="0">
                        <a:latin typeface="Cambria Math" panose="02040503050406030204" pitchFamily="18" charset="0"/>
                      </a:rPr>
                      <m:t>𝑖𝑓</m:t>
                    </m:r>
                    <m:r>
                      <a:rPr lang="sv-SE" sz="4400" b="0" i="1" smtClean="0">
                        <a:latin typeface="Cambria Math" panose="02040503050406030204" pitchFamily="18" charset="0"/>
                      </a:rPr>
                      <m:t> </m:t>
                    </m:r>
                    <m:r>
                      <a:rPr lang="sv-SE" sz="4400" b="0" i="1" smtClean="0">
                        <a:latin typeface="Cambria Math" panose="02040503050406030204" pitchFamily="18" charset="0"/>
                      </a:rPr>
                      <m:t>𝐸</m:t>
                    </m:r>
                    <m:r>
                      <a:rPr lang="sv-SE" sz="4400" b="0" i="1" smtClean="0">
                        <a:latin typeface="Cambria Math" panose="02040503050406030204" pitchFamily="18" charset="0"/>
                      </a:rPr>
                      <m:t>&lt;</m:t>
                    </m:r>
                    <m:sSub>
                      <m:sSubPr>
                        <m:ctrlPr>
                          <a:rPr lang="sv-SE" sz="4400" b="0" i="1" smtClean="0">
                            <a:latin typeface="Cambria Math" panose="02040503050406030204" pitchFamily="18" charset="0"/>
                          </a:rPr>
                        </m:ctrlPr>
                      </m:sSubPr>
                      <m:e>
                        <m:r>
                          <a:rPr lang="sv-SE" sz="4400" b="0" i="1" smtClean="0">
                            <a:latin typeface="Cambria Math" panose="02040503050406030204" pitchFamily="18" charset="0"/>
                          </a:rPr>
                          <m:t>𝐸</m:t>
                        </m:r>
                      </m:e>
                      <m:sub>
                        <m:r>
                          <a:rPr lang="sv-SE" sz="4400" b="0" i="1" smtClean="0">
                            <a:latin typeface="Cambria Math" panose="02040503050406030204" pitchFamily="18" charset="0"/>
                          </a:rPr>
                          <m:t>𝐹</m:t>
                        </m:r>
                      </m:sub>
                    </m:sSub>
                    <m:r>
                      <a:rPr lang="sv-SE" sz="4400" b="0" i="1" smtClean="0">
                        <a:latin typeface="Cambria Math" panose="02040503050406030204" pitchFamily="18" charset="0"/>
                      </a:rPr>
                      <m:t> </m:t>
                    </m:r>
                  </m:oMath>
                </a14:m>
                <a:r>
                  <a:rPr lang="en-SE" sz="4400"/>
                  <a:t> </a:t>
                </a:r>
              </a:p>
            </p:txBody>
          </p:sp>
        </mc:Choice>
        <mc:Fallback xmlns="">
          <p:sp>
            <p:nvSpPr>
              <p:cNvPr id="4" name="TextBox 3">
                <a:extLst>
                  <a:ext uri="{FF2B5EF4-FFF2-40B4-BE49-F238E27FC236}">
                    <a16:creationId xmlns:a16="http://schemas.microsoft.com/office/drawing/2014/main" id="{1BDC0A1F-219B-9010-E561-035F9CF650F1}"/>
                  </a:ext>
                </a:extLst>
              </p:cNvPr>
              <p:cNvSpPr txBox="1">
                <a:spLocks noRot="1" noChangeAspect="1" noMove="1" noResize="1" noEditPoints="1" noAdjustHandles="1" noChangeArrowheads="1" noChangeShapeType="1" noTextEdit="1"/>
              </p:cNvSpPr>
              <p:nvPr/>
            </p:nvSpPr>
            <p:spPr>
              <a:xfrm>
                <a:off x="650784" y="2178313"/>
                <a:ext cx="5810430" cy="769441"/>
              </a:xfrm>
              <a:prstGeom prst="rect">
                <a:avLst/>
              </a:prstGeom>
              <a:blipFill>
                <a:blip r:embed="rId2"/>
                <a:stretch>
                  <a:fillRect l="-1747" t="-1613"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B79F86-0D67-107E-2AD8-A0FDD7B17D5F}"/>
                  </a:ext>
                </a:extLst>
              </p:cNvPr>
              <p:cNvSpPr txBox="1"/>
              <p:nvPr/>
            </p:nvSpPr>
            <p:spPr>
              <a:xfrm>
                <a:off x="5753100" y="1880827"/>
                <a:ext cx="5265816" cy="191058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400" i="1" smtClean="0">
                          <a:latin typeface="Cambria Math" panose="02040503050406030204" pitchFamily="18" charset="0"/>
                        </a:rPr>
                        <m:t>𝑓</m:t>
                      </m:r>
                      <m:d>
                        <m:dPr>
                          <m:ctrlPr>
                            <a:rPr lang="en-US" sz="4400" i="1">
                              <a:latin typeface="Cambria Math" panose="02040503050406030204" pitchFamily="18" charset="0"/>
                            </a:rPr>
                          </m:ctrlPr>
                        </m:dPr>
                        <m:e>
                          <m:r>
                            <a:rPr lang="en-US" sz="4400" i="1">
                              <a:latin typeface="Cambria Math" panose="02040503050406030204" pitchFamily="18" charset="0"/>
                            </a:rPr>
                            <m:t>𝐸</m:t>
                          </m:r>
                        </m:e>
                      </m:d>
                      <m:r>
                        <a:rPr lang="en-US" sz="4400" i="1">
                          <a:latin typeface="Cambria Math" panose="02040503050406030204" pitchFamily="18" charset="0"/>
                        </a:rPr>
                        <m:t>=</m:t>
                      </m:r>
                      <m:f>
                        <m:fPr>
                          <m:ctrlPr>
                            <a:rPr lang="en-US" sz="4400" i="1" smtClean="0">
                              <a:latin typeface="Cambria Math" panose="02040503050406030204" pitchFamily="18" charset="0"/>
                            </a:rPr>
                          </m:ctrlPr>
                        </m:fPr>
                        <m:num>
                          <m:r>
                            <a:rPr lang="sv-SE" sz="4400" b="0" i="1" smtClean="0">
                              <a:latin typeface="Cambria Math" panose="02040503050406030204" pitchFamily="18" charset="0"/>
                            </a:rPr>
                            <m:t>1</m:t>
                          </m:r>
                        </m:num>
                        <m:den>
                          <m:r>
                            <a:rPr lang="sv-SE" sz="4400" i="1">
                              <a:latin typeface="Cambria Math" panose="02040503050406030204" pitchFamily="18" charset="0"/>
                            </a:rPr>
                            <m:t>1+</m:t>
                          </m:r>
                          <m:f>
                            <m:fPr>
                              <m:ctrlPr>
                                <a:rPr lang="sv-SE" sz="4400" i="1">
                                  <a:latin typeface="Cambria Math" panose="02040503050406030204" pitchFamily="18" charset="0"/>
                                </a:rPr>
                              </m:ctrlPr>
                            </m:fPr>
                            <m:num>
                              <m:r>
                                <a:rPr lang="sv-SE" sz="4400" i="1">
                                  <a:latin typeface="Cambria Math" panose="02040503050406030204" pitchFamily="18" charset="0"/>
                                </a:rPr>
                                <m:t>1</m:t>
                              </m:r>
                            </m:num>
                            <m:den>
                              <m:sSup>
                                <m:sSupPr>
                                  <m:ctrlPr>
                                    <a:rPr lang="sv-SE" sz="4400" i="1">
                                      <a:latin typeface="Cambria Math" panose="02040503050406030204" pitchFamily="18" charset="0"/>
                                    </a:rPr>
                                  </m:ctrlPr>
                                </m:sSupPr>
                                <m:e>
                                  <m:r>
                                    <a:rPr lang="sv-SE" sz="4400" i="1">
                                      <a:latin typeface="Cambria Math" panose="02040503050406030204" pitchFamily="18" charset="0"/>
                                    </a:rPr>
                                    <m:t>𝑒</m:t>
                                  </m:r>
                                </m:e>
                                <m:sup>
                                  <m:r>
                                    <a:rPr lang="sv-SE" sz="4400" i="1">
                                      <a:latin typeface="Cambria Math" panose="02040503050406030204" pitchFamily="18" charset="0"/>
                                      <a:ea typeface="Cambria Math" panose="02040503050406030204" pitchFamily="18" charset="0"/>
                                    </a:rPr>
                                    <m:t>∞</m:t>
                                  </m:r>
                                </m:sup>
                              </m:sSup>
                            </m:den>
                          </m:f>
                        </m:den>
                      </m:f>
                      <m:r>
                        <a:rPr lang="en-US" sz="4400" b="0" i="0" smtClean="0">
                          <a:latin typeface="Cambria Math" panose="02040503050406030204" pitchFamily="18" charset="0"/>
                        </a:rPr>
                        <m:t>=</m:t>
                      </m:r>
                      <m:r>
                        <a:rPr lang="sv-SE" sz="4400" b="0" i="0" smtClean="0">
                          <a:latin typeface="Cambria Math" panose="02040503050406030204" pitchFamily="18" charset="0"/>
                        </a:rPr>
                        <m:t>1</m:t>
                      </m:r>
                    </m:oMath>
                  </m:oMathPara>
                </a14:m>
                <a:endParaRPr lang="en-SE" sz="4400"/>
              </a:p>
            </p:txBody>
          </p:sp>
        </mc:Choice>
        <mc:Fallback xmlns="">
          <p:sp>
            <p:nvSpPr>
              <p:cNvPr id="5" name="TextBox 4">
                <a:extLst>
                  <a:ext uri="{FF2B5EF4-FFF2-40B4-BE49-F238E27FC236}">
                    <a16:creationId xmlns:a16="http://schemas.microsoft.com/office/drawing/2014/main" id="{4FB79F86-0D67-107E-2AD8-A0FDD7B17D5F}"/>
                  </a:ext>
                </a:extLst>
              </p:cNvPr>
              <p:cNvSpPr txBox="1">
                <a:spLocks noRot="1" noChangeAspect="1" noMove="1" noResize="1" noEditPoints="1" noAdjustHandles="1" noChangeArrowheads="1" noChangeShapeType="1" noTextEdit="1"/>
              </p:cNvSpPr>
              <p:nvPr/>
            </p:nvSpPr>
            <p:spPr>
              <a:xfrm>
                <a:off x="5753100" y="1880827"/>
                <a:ext cx="5265816" cy="1910588"/>
              </a:xfrm>
              <a:prstGeom prst="rect">
                <a:avLst/>
              </a:prstGeom>
              <a:blipFill>
                <a:blip r:embed="rId3"/>
                <a:stretch>
                  <a:fillRect l="-3373" b="-331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962E408-85AD-7F08-7052-D6FFF8F67774}"/>
              </a:ext>
            </a:extLst>
          </p:cNvPr>
          <p:cNvSpPr txBox="1"/>
          <p:nvPr/>
        </p:nvSpPr>
        <p:spPr>
          <a:xfrm>
            <a:off x="1396955" y="4374111"/>
            <a:ext cx="7764177" cy="584775"/>
          </a:xfrm>
          <a:prstGeom prst="rect">
            <a:avLst/>
          </a:prstGeom>
          <a:noFill/>
        </p:spPr>
        <p:txBody>
          <a:bodyPr wrap="none" rtlCol="0">
            <a:spAutoFit/>
          </a:bodyPr>
          <a:lstStyle/>
          <a:p>
            <a:r>
              <a:rPr lang="en-SE" sz="3200" b="1">
                <a:solidFill>
                  <a:srgbClr val="FF0000"/>
                </a:solidFill>
                <a:sym typeface="Wingdings" pitchFamily="2" charset="2"/>
              </a:rPr>
              <a:t> All electrons are below the Fermi level</a:t>
            </a:r>
            <a:endParaRPr lang="en-SE" sz="3200" b="1">
              <a:solidFill>
                <a:srgbClr val="FF0000"/>
              </a:solidFill>
            </a:endParaRPr>
          </a:p>
        </p:txBody>
      </p:sp>
    </p:spTree>
    <p:extLst>
      <p:ext uri="{BB962C8B-B14F-4D97-AF65-F5344CB8AC3E}">
        <p14:creationId xmlns:p14="http://schemas.microsoft.com/office/powerpoint/2010/main" val="7178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08420-EAD8-F4A7-A15D-594A6B1FD5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2DAB26-B13E-C19B-2B56-7BA62C78BE33}"/>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p:cxnSp>
        <p:nvCxnSpPr>
          <p:cNvPr id="2" name="Straight Arrow Connector 1">
            <a:extLst>
              <a:ext uri="{FF2B5EF4-FFF2-40B4-BE49-F238E27FC236}">
                <a16:creationId xmlns:a16="http://schemas.microsoft.com/office/drawing/2014/main" id="{C589ADD7-3264-FE34-A6EA-C8EA56880C1C}"/>
              </a:ext>
            </a:extLst>
          </p:cNvPr>
          <p:cNvCxnSpPr>
            <a:cxnSpLocks/>
          </p:cNvCxnSpPr>
          <p:nvPr/>
        </p:nvCxnSpPr>
        <p:spPr>
          <a:xfrm flipV="1">
            <a:off x="1812173" y="1288127"/>
            <a:ext cx="0" cy="46931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Arrow Connector 3">
            <a:extLst>
              <a:ext uri="{FF2B5EF4-FFF2-40B4-BE49-F238E27FC236}">
                <a16:creationId xmlns:a16="http://schemas.microsoft.com/office/drawing/2014/main" id="{F5431C5C-D2C9-F450-351E-E2BAD59AF5E7}"/>
              </a:ext>
            </a:extLst>
          </p:cNvPr>
          <p:cNvCxnSpPr>
            <a:cxnSpLocks/>
          </p:cNvCxnSpPr>
          <p:nvPr/>
        </p:nvCxnSpPr>
        <p:spPr>
          <a:xfrm>
            <a:off x="1812173" y="5968914"/>
            <a:ext cx="900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415654-4864-55D2-4DEB-8991D255DAF2}"/>
                  </a:ext>
                </a:extLst>
              </p:cNvPr>
              <p:cNvSpPr txBox="1"/>
              <p:nvPr/>
            </p:nvSpPr>
            <p:spPr>
              <a:xfrm>
                <a:off x="10172870" y="6099628"/>
                <a:ext cx="639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oMath>
                  </m:oMathPara>
                </a14:m>
                <a:endParaRPr lang="en-SE" sz="2400"/>
              </a:p>
            </p:txBody>
          </p:sp>
        </mc:Choice>
        <mc:Fallback xmlns="">
          <p:sp>
            <p:nvSpPr>
              <p:cNvPr id="5" name="TextBox 4">
                <a:extLst>
                  <a:ext uri="{FF2B5EF4-FFF2-40B4-BE49-F238E27FC236}">
                    <a16:creationId xmlns:a16="http://schemas.microsoft.com/office/drawing/2014/main" id="{6D415654-4864-55D2-4DEB-8991D255DAF2}"/>
                  </a:ext>
                </a:extLst>
              </p:cNvPr>
              <p:cNvSpPr txBox="1">
                <a:spLocks noRot="1" noChangeAspect="1" noMove="1" noResize="1" noEditPoints="1" noAdjustHandles="1" noChangeArrowheads="1" noChangeShapeType="1" noTextEdit="1"/>
              </p:cNvSpPr>
              <p:nvPr/>
            </p:nvSpPr>
            <p:spPr>
              <a:xfrm>
                <a:off x="10172870" y="6099628"/>
                <a:ext cx="639303"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7EB46D-408E-C663-848C-F718C5E14766}"/>
                  </a:ext>
                </a:extLst>
              </p:cNvPr>
              <p:cNvSpPr txBox="1"/>
              <p:nvPr/>
            </p:nvSpPr>
            <p:spPr>
              <a:xfrm>
                <a:off x="440821" y="2282982"/>
                <a:ext cx="8769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oMath>
                  </m:oMathPara>
                </a14:m>
                <a:endParaRPr lang="en-SE" sz="2400"/>
              </a:p>
            </p:txBody>
          </p:sp>
        </mc:Choice>
        <mc:Fallback xmlns="">
          <p:sp>
            <p:nvSpPr>
              <p:cNvPr id="6" name="TextBox 5">
                <a:extLst>
                  <a:ext uri="{FF2B5EF4-FFF2-40B4-BE49-F238E27FC236}">
                    <a16:creationId xmlns:a16="http://schemas.microsoft.com/office/drawing/2014/main" id="{F67EB46D-408E-C663-848C-F718C5E14766}"/>
                  </a:ext>
                </a:extLst>
              </p:cNvPr>
              <p:cNvSpPr txBox="1">
                <a:spLocks noRot="1" noChangeAspect="1" noMove="1" noResize="1" noEditPoints="1" noAdjustHandles="1" noChangeArrowheads="1" noChangeShapeType="1" noTextEdit="1"/>
              </p:cNvSpPr>
              <p:nvPr/>
            </p:nvSpPr>
            <p:spPr>
              <a:xfrm>
                <a:off x="440821" y="2282982"/>
                <a:ext cx="876943" cy="461665"/>
              </a:xfrm>
              <a:prstGeom prst="rect">
                <a:avLst/>
              </a:prstGeom>
              <a:blipFill>
                <a:blip r:embed="rId3"/>
                <a:stretch>
                  <a:fillRect l="-1429" r="-2857" b="-13514"/>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3C75F93D-B2FC-1A4F-BFEB-3829E8A7A390}"/>
              </a:ext>
            </a:extLst>
          </p:cNvPr>
          <p:cNvCxnSpPr>
            <a:cxnSpLocks/>
          </p:cNvCxnSpPr>
          <p:nvPr/>
        </p:nvCxnSpPr>
        <p:spPr>
          <a:xfrm>
            <a:off x="1801171" y="1654198"/>
            <a:ext cx="4320000" cy="0"/>
          </a:xfrm>
          <a:prstGeom prst="line">
            <a:avLst/>
          </a:prstGeom>
          <a:ln w="381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495CD42-F30C-9E7E-71AB-B093B817450E}"/>
              </a:ext>
            </a:extLst>
          </p:cNvPr>
          <p:cNvCxnSpPr/>
          <p:nvPr/>
        </p:nvCxnSpPr>
        <p:spPr>
          <a:xfrm>
            <a:off x="6096000" y="1648411"/>
            <a:ext cx="0" cy="4320000"/>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6A89303-19A1-1924-2B3C-334A75E8C428}"/>
              </a:ext>
            </a:extLst>
          </p:cNvPr>
          <p:cNvCxnSpPr>
            <a:cxnSpLocks/>
          </p:cNvCxnSpPr>
          <p:nvPr/>
        </p:nvCxnSpPr>
        <p:spPr>
          <a:xfrm>
            <a:off x="1674898" y="3829131"/>
            <a:ext cx="27455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5646A8E-3AD2-23FD-2AB8-D35606D9E593}"/>
              </a:ext>
            </a:extLst>
          </p:cNvPr>
          <p:cNvCxnSpPr>
            <a:cxnSpLocks/>
          </p:cNvCxnSpPr>
          <p:nvPr/>
        </p:nvCxnSpPr>
        <p:spPr>
          <a:xfrm>
            <a:off x="1654349" y="1648411"/>
            <a:ext cx="27455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3162FE1-46D5-4D6D-B964-67BBB5DD1364}"/>
              </a:ext>
            </a:extLst>
          </p:cNvPr>
          <p:cNvSpPr txBox="1"/>
          <p:nvPr/>
        </p:nvSpPr>
        <p:spPr>
          <a:xfrm>
            <a:off x="1350522" y="1434315"/>
            <a:ext cx="349776" cy="461665"/>
          </a:xfrm>
          <a:prstGeom prst="rect">
            <a:avLst/>
          </a:prstGeom>
          <a:noFill/>
        </p:spPr>
        <p:txBody>
          <a:bodyPr wrap="none" rtlCol="0">
            <a:spAutoFit/>
          </a:bodyPr>
          <a:lstStyle/>
          <a:p>
            <a:r>
              <a:rPr lang="en-US" sz="2400"/>
              <a:t>1</a:t>
            </a:r>
          </a:p>
        </p:txBody>
      </p:sp>
      <p:sp>
        <p:nvSpPr>
          <p:cNvPr id="23" name="TextBox 22">
            <a:extLst>
              <a:ext uri="{FF2B5EF4-FFF2-40B4-BE49-F238E27FC236}">
                <a16:creationId xmlns:a16="http://schemas.microsoft.com/office/drawing/2014/main" id="{0DA2FED6-BB85-03E7-B14E-021FC4CB4678}"/>
              </a:ext>
            </a:extLst>
          </p:cNvPr>
          <p:cNvSpPr txBox="1"/>
          <p:nvPr/>
        </p:nvSpPr>
        <p:spPr>
          <a:xfrm>
            <a:off x="1160022" y="3593315"/>
            <a:ext cx="603050" cy="461665"/>
          </a:xfrm>
          <a:prstGeom prst="rect">
            <a:avLst/>
          </a:prstGeom>
          <a:noFill/>
        </p:spPr>
        <p:txBody>
          <a:bodyPr wrap="none" rtlCol="0">
            <a:spAutoFit/>
          </a:bodyPr>
          <a:lstStyle/>
          <a:p>
            <a:r>
              <a:rPr lang="en-US" sz="2400"/>
              <a:t>0.5</a:t>
            </a:r>
          </a:p>
        </p:txBody>
      </p:sp>
      <p:cxnSp>
        <p:nvCxnSpPr>
          <p:cNvPr id="25" name="Straight Connector 24">
            <a:extLst>
              <a:ext uri="{FF2B5EF4-FFF2-40B4-BE49-F238E27FC236}">
                <a16:creationId xmlns:a16="http://schemas.microsoft.com/office/drawing/2014/main" id="{BC8FF7AA-FC3D-B99C-2EAC-9C253DC1F28B}"/>
              </a:ext>
            </a:extLst>
          </p:cNvPr>
          <p:cNvCxnSpPr>
            <a:cxnSpLocks/>
          </p:cNvCxnSpPr>
          <p:nvPr/>
        </p:nvCxnSpPr>
        <p:spPr>
          <a:xfrm>
            <a:off x="6096000" y="5958394"/>
            <a:ext cx="4320000" cy="0"/>
          </a:xfrm>
          <a:prstGeom prst="line">
            <a:avLst/>
          </a:prstGeom>
          <a:ln w="381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D05458A-BAB8-42AC-D6C7-7532C17B69B5}"/>
                  </a:ext>
                </a:extLst>
              </p:cNvPr>
              <p:cNvSpPr txBox="1"/>
              <p:nvPr/>
            </p:nvSpPr>
            <p:spPr>
              <a:xfrm>
                <a:off x="5776348" y="6110804"/>
                <a:ext cx="639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sv-SE" sz="2400" b="0" i="1" smtClean="0">
                              <a:latin typeface="Cambria Math" panose="02040503050406030204" pitchFamily="18" charset="0"/>
                            </a:rPr>
                            <m:t>𝐸</m:t>
                          </m:r>
                        </m:e>
                        <m:sub>
                          <m:r>
                            <a:rPr lang="sv-SE" sz="2400" b="0" i="1" smtClean="0">
                              <a:latin typeface="Cambria Math" panose="02040503050406030204" pitchFamily="18" charset="0"/>
                            </a:rPr>
                            <m:t>𝐹</m:t>
                          </m:r>
                        </m:sub>
                      </m:sSub>
                    </m:oMath>
                  </m:oMathPara>
                </a14:m>
                <a:endParaRPr lang="en-SE" sz="2400"/>
              </a:p>
            </p:txBody>
          </p:sp>
        </mc:Choice>
        <mc:Fallback xmlns="">
          <p:sp>
            <p:nvSpPr>
              <p:cNvPr id="26" name="TextBox 25">
                <a:extLst>
                  <a:ext uri="{FF2B5EF4-FFF2-40B4-BE49-F238E27FC236}">
                    <a16:creationId xmlns:a16="http://schemas.microsoft.com/office/drawing/2014/main" id="{6D05458A-BAB8-42AC-D6C7-7532C17B69B5}"/>
                  </a:ext>
                </a:extLst>
              </p:cNvPr>
              <p:cNvSpPr txBox="1">
                <a:spLocks noRot="1" noChangeAspect="1" noMove="1" noResize="1" noEditPoints="1" noAdjustHandles="1" noChangeArrowheads="1" noChangeShapeType="1" noTextEdit="1"/>
              </p:cNvSpPr>
              <p:nvPr/>
            </p:nvSpPr>
            <p:spPr>
              <a:xfrm>
                <a:off x="5776348" y="6110804"/>
                <a:ext cx="63930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8372540-7C74-FE57-368B-C73427CE75EA}"/>
                  </a:ext>
                </a:extLst>
              </p:cNvPr>
              <p:cNvSpPr txBox="1"/>
              <p:nvPr/>
            </p:nvSpPr>
            <p:spPr>
              <a:xfrm>
                <a:off x="10172870" y="1761721"/>
                <a:ext cx="187959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B0F0"/>
                          </a:solidFill>
                          <a:latin typeface="Cambria Math" panose="02040503050406030204" pitchFamily="18" charset="0"/>
                        </a:rPr>
                        <m:t>𝑇</m:t>
                      </m:r>
                      <m:r>
                        <a:rPr lang="en-US" sz="3200" b="0" i="1" smtClean="0">
                          <a:solidFill>
                            <a:srgbClr val="00B0F0"/>
                          </a:solidFill>
                          <a:latin typeface="Cambria Math" panose="02040503050406030204" pitchFamily="18" charset="0"/>
                        </a:rPr>
                        <m:t>=0 </m:t>
                      </m:r>
                    </m:oMath>
                  </m:oMathPara>
                </a14:m>
                <a:endParaRPr lang="en-US" sz="3200">
                  <a:solidFill>
                    <a:srgbClr val="00B0F0"/>
                  </a:solidFill>
                </a:endParaRPr>
              </a:p>
            </p:txBody>
          </p:sp>
        </mc:Choice>
        <mc:Fallback xmlns="">
          <p:sp>
            <p:nvSpPr>
              <p:cNvPr id="28" name="TextBox 27">
                <a:extLst>
                  <a:ext uri="{FF2B5EF4-FFF2-40B4-BE49-F238E27FC236}">
                    <a16:creationId xmlns:a16="http://schemas.microsoft.com/office/drawing/2014/main" id="{28372540-7C74-FE57-368B-C73427CE75EA}"/>
                  </a:ext>
                </a:extLst>
              </p:cNvPr>
              <p:cNvSpPr txBox="1">
                <a:spLocks noRot="1" noChangeAspect="1" noMove="1" noResize="1" noEditPoints="1" noAdjustHandles="1" noChangeArrowheads="1" noChangeShapeType="1" noTextEdit="1"/>
              </p:cNvSpPr>
              <p:nvPr/>
            </p:nvSpPr>
            <p:spPr>
              <a:xfrm>
                <a:off x="10172870" y="1761721"/>
                <a:ext cx="1879599" cy="584775"/>
              </a:xfrm>
              <a:prstGeom prst="rect">
                <a:avLst/>
              </a:prstGeom>
              <a:blipFill>
                <a:blip r:embed="rId5"/>
                <a:stretch>
                  <a:fillRect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E672647-C060-63D2-3B09-8C73D282CF2F}"/>
                  </a:ext>
                </a:extLst>
              </p:cNvPr>
              <p:cNvSpPr txBox="1"/>
              <p:nvPr/>
            </p:nvSpPr>
            <p:spPr>
              <a:xfrm>
                <a:off x="10172870" y="2717700"/>
                <a:ext cx="124893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lumMod val="50000"/>
                                </a:schemeClr>
                              </a:solidFill>
                              <a:latin typeface="Cambria Math" panose="02040503050406030204" pitchFamily="18" charset="0"/>
                            </a:rPr>
                          </m:ctrlPr>
                        </m:sSubPr>
                        <m:e>
                          <m:r>
                            <a:rPr lang="sv-SE" sz="3200" b="0" i="1" smtClean="0">
                              <a:solidFill>
                                <a:schemeClr val="bg1">
                                  <a:lumMod val="50000"/>
                                </a:schemeClr>
                              </a:solidFill>
                              <a:latin typeface="Cambria Math" panose="02040503050406030204" pitchFamily="18" charset="0"/>
                            </a:rPr>
                            <m:t>𝑇</m:t>
                          </m:r>
                        </m:e>
                        <m:sub>
                          <m:r>
                            <a:rPr lang="sv-SE" sz="3200" b="0" i="1" smtClean="0">
                              <a:solidFill>
                                <a:schemeClr val="bg1">
                                  <a:lumMod val="50000"/>
                                </a:schemeClr>
                              </a:solidFill>
                              <a:latin typeface="Cambria Math" panose="02040503050406030204" pitchFamily="18" charset="0"/>
                            </a:rPr>
                            <m:t>1</m:t>
                          </m:r>
                        </m:sub>
                      </m:sSub>
                    </m:oMath>
                  </m:oMathPara>
                </a14:m>
                <a:endParaRPr lang="en-US" sz="3200">
                  <a:solidFill>
                    <a:schemeClr val="bg1">
                      <a:lumMod val="50000"/>
                    </a:schemeClr>
                  </a:solidFill>
                </a:endParaRPr>
              </a:p>
            </p:txBody>
          </p:sp>
        </mc:Choice>
        <mc:Fallback xmlns="">
          <p:sp>
            <p:nvSpPr>
              <p:cNvPr id="29" name="TextBox 28">
                <a:extLst>
                  <a:ext uri="{FF2B5EF4-FFF2-40B4-BE49-F238E27FC236}">
                    <a16:creationId xmlns:a16="http://schemas.microsoft.com/office/drawing/2014/main" id="{2E672647-C060-63D2-3B09-8C73D282CF2F}"/>
                  </a:ext>
                </a:extLst>
              </p:cNvPr>
              <p:cNvSpPr txBox="1">
                <a:spLocks noRot="1" noChangeAspect="1" noMove="1" noResize="1" noEditPoints="1" noAdjustHandles="1" noChangeArrowheads="1" noChangeShapeType="1" noTextEdit="1"/>
              </p:cNvSpPr>
              <p:nvPr/>
            </p:nvSpPr>
            <p:spPr>
              <a:xfrm>
                <a:off x="10172870" y="2717700"/>
                <a:ext cx="1248936" cy="584775"/>
              </a:xfrm>
              <a:prstGeom prst="rect">
                <a:avLst/>
              </a:prstGeom>
              <a:blipFill>
                <a:blip r:embed="rId6"/>
                <a:stretch>
                  <a:fillRect b="-2128"/>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E60FB25F-2684-81A0-9D22-E48BCCAC7F8D}"/>
              </a:ext>
            </a:extLst>
          </p:cNvPr>
          <p:cNvPicPr>
            <a:picLocks noChangeAspect="1"/>
          </p:cNvPicPr>
          <p:nvPr/>
        </p:nvPicPr>
        <p:blipFill>
          <a:blip r:embed="rId7"/>
          <a:srcRect r="70767"/>
          <a:stretch>
            <a:fillRect/>
          </a:stretch>
        </p:blipFill>
        <p:spPr>
          <a:xfrm>
            <a:off x="11174041" y="3580282"/>
            <a:ext cx="746301" cy="1044000"/>
          </a:xfrm>
          <a:prstGeom prst="rect">
            <a:avLst/>
          </a:prstGeom>
        </p:spPr>
      </p:pic>
      <p:pic>
        <p:nvPicPr>
          <p:cNvPr id="37" name="Picture 36">
            <a:extLst>
              <a:ext uri="{FF2B5EF4-FFF2-40B4-BE49-F238E27FC236}">
                <a16:creationId xmlns:a16="http://schemas.microsoft.com/office/drawing/2014/main" id="{C0704271-B061-7CF6-1237-9D9FC3E2C487}"/>
              </a:ext>
            </a:extLst>
          </p:cNvPr>
          <p:cNvPicPr>
            <a:picLocks noChangeAspect="1"/>
          </p:cNvPicPr>
          <p:nvPr/>
        </p:nvPicPr>
        <p:blipFill>
          <a:blip r:embed="rId7"/>
          <a:srcRect l="38504" r="34665"/>
          <a:stretch>
            <a:fillRect/>
          </a:stretch>
        </p:blipFill>
        <p:spPr>
          <a:xfrm>
            <a:off x="11235367" y="2462305"/>
            <a:ext cx="684975" cy="1044000"/>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B07732-1BFF-1B3E-8943-A1FBF0B568F8}"/>
                  </a:ext>
                </a:extLst>
              </p:cNvPr>
              <p:cNvSpPr txBox="1"/>
              <p:nvPr/>
            </p:nvSpPr>
            <p:spPr>
              <a:xfrm>
                <a:off x="10158342" y="3762592"/>
                <a:ext cx="124893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panose="02040503050406030204" pitchFamily="18" charset="0"/>
                            </a:rPr>
                          </m:ctrlPr>
                        </m:sSubPr>
                        <m:e>
                          <m:r>
                            <a:rPr lang="sv-SE" sz="3200" b="0" i="1" smtClean="0">
                              <a:solidFill>
                                <a:srgbClr val="FF0000"/>
                              </a:solidFill>
                              <a:latin typeface="Cambria Math" panose="02040503050406030204" pitchFamily="18" charset="0"/>
                            </a:rPr>
                            <m:t>𝑇</m:t>
                          </m:r>
                        </m:e>
                        <m:sub>
                          <m:r>
                            <a:rPr lang="sv-SE" sz="3200" b="0" i="1" smtClean="0">
                              <a:solidFill>
                                <a:srgbClr val="FF0000"/>
                              </a:solidFill>
                              <a:latin typeface="Cambria Math" panose="02040503050406030204" pitchFamily="18" charset="0"/>
                            </a:rPr>
                            <m:t>2</m:t>
                          </m:r>
                        </m:sub>
                      </m:sSub>
                    </m:oMath>
                  </m:oMathPara>
                </a14:m>
                <a:endParaRPr lang="en-US" sz="3200">
                  <a:solidFill>
                    <a:srgbClr val="FF0000"/>
                  </a:solidFill>
                </a:endParaRPr>
              </a:p>
            </p:txBody>
          </p:sp>
        </mc:Choice>
        <mc:Fallback xmlns="">
          <p:sp>
            <p:nvSpPr>
              <p:cNvPr id="39" name="TextBox 38">
                <a:extLst>
                  <a:ext uri="{FF2B5EF4-FFF2-40B4-BE49-F238E27FC236}">
                    <a16:creationId xmlns:a16="http://schemas.microsoft.com/office/drawing/2014/main" id="{21B07732-1BFF-1B3E-8943-A1FBF0B568F8}"/>
                  </a:ext>
                </a:extLst>
              </p:cNvPr>
              <p:cNvSpPr txBox="1">
                <a:spLocks noRot="1" noChangeAspect="1" noMove="1" noResize="1" noEditPoints="1" noAdjustHandles="1" noChangeArrowheads="1" noChangeShapeType="1" noTextEdit="1"/>
              </p:cNvSpPr>
              <p:nvPr/>
            </p:nvSpPr>
            <p:spPr>
              <a:xfrm>
                <a:off x="10158342" y="3762592"/>
                <a:ext cx="1248936" cy="584775"/>
              </a:xfrm>
              <a:prstGeom prst="rect">
                <a:avLst/>
              </a:prstGeom>
              <a:blipFill>
                <a:blip r:embed="rId8"/>
                <a:stretch>
                  <a:fillRect b="-2128"/>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ED9822D8-6980-B094-5972-A221A53BAD91}"/>
              </a:ext>
            </a:extLst>
          </p:cNvPr>
          <p:cNvGrpSpPr/>
          <p:nvPr/>
        </p:nvGrpSpPr>
        <p:grpSpPr>
          <a:xfrm>
            <a:off x="1812173" y="1651000"/>
            <a:ext cx="8603827" cy="4332147"/>
            <a:chOff x="1812173" y="1651000"/>
            <a:chExt cx="8603827" cy="4332147"/>
          </a:xfrm>
        </p:grpSpPr>
        <p:sp>
          <p:nvSpPr>
            <p:cNvPr id="47" name="Freeform 46">
              <a:extLst>
                <a:ext uri="{FF2B5EF4-FFF2-40B4-BE49-F238E27FC236}">
                  <a16:creationId xmlns:a16="http://schemas.microsoft.com/office/drawing/2014/main" id="{60D2883E-67C5-EAB0-426C-33EBFD2D85B5}"/>
                </a:ext>
              </a:extLst>
            </p:cNvPr>
            <p:cNvSpPr/>
            <p:nvPr/>
          </p:nvSpPr>
          <p:spPr>
            <a:xfrm>
              <a:off x="4305300" y="1651000"/>
              <a:ext cx="1803400" cy="2197100"/>
            </a:xfrm>
            <a:custGeom>
              <a:avLst/>
              <a:gdLst>
                <a:gd name="connsiteX0" fmla="*/ 0 w 1803400"/>
                <a:gd name="connsiteY0" fmla="*/ 0 h 2197100"/>
                <a:gd name="connsiteX1" fmla="*/ 1270000 w 1803400"/>
                <a:gd name="connsiteY1" fmla="*/ 419100 h 2197100"/>
                <a:gd name="connsiteX2" fmla="*/ 1803400 w 1803400"/>
                <a:gd name="connsiteY2" fmla="*/ 2197100 h 2197100"/>
              </a:gdLst>
              <a:ahLst/>
              <a:cxnLst>
                <a:cxn ang="0">
                  <a:pos x="connsiteX0" y="connsiteY0"/>
                </a:cxn>
                <a:cxn ang="0">
                  <a:pos x="connsiteX1" y="connsiteY1"/>
                </a:cxn>
                <a:cxn ang="0">
                  <a:pos x="connsiteX2" y="connsiteY2"/>
                </a:cxn>
              </a:cxnLst>
              <a:rect l="l" t="t" r="r" b="b"/>
              <a:pathLst>
                <a:path w="1803400" h="2197100">
                  <a:moveTo>
                    <a:pt x="0" y="0"/>
                  </a:moveTo>
                  <a:cubicBezTo>
                    <a:pt x="484716" y="26458"/>
                    <a:pt x="969433" y="52917"/>
                    <a:pt x="1270000" y="419100"/>
                  </a:cubicBezTo>
                  <a:cubicBezTo>
                    <a:pt x="1570567" y="785283"/>
                    <a:pt x="1686983" y="1491191"/>
                    <a:pt x="1803400" y="2197100"/>
                  </a:cubicBezTo>
                </a:path>
              </a:pathLst>
            </a:cu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B2B2CA4A-B3A9-BF69-CA77-C7F5385A8A38}"/>
                </a:ext>
              </a:extLst>
            </p:cNvPr>
            <p:cNvSpPr/>
            <p:nvPr/>
          </p:nvSpPr>
          <p:spPr>
            <a:xfrm rot="10613145">
              <a:off x="6165763" y="3786047"/>
              <a:ext cx="1803400" cy="2197100"/>
            </a:xfrm>
            <a:custGeom>
              <a:avLst/>
              <a:gdLst>
                <a:gd name="connsiteX0" fmla="*/ 0 w 1803400"/>
                <a:gd name="connsiteY0" fmla="*/ 0 h 2197100"/>
                <a:gd name="connsiteX1" fmla="*/ 1270000 w 1803400"/>
                <a:gd name="connsiteY1" fmla="*/ 419100 h 2197100"/>
                <a:gd name="connsiteX2" fmla="*/ 1803400 w 1803400"/>
                <a:gd name="connsiteY2" fmla="*/ 2197100 h 2197100"/>
              </a:gdLst>
              <a:ahLst/>
              <a:cxnLst>
                <a:cxn ang="0">
                  <a:pos x="connsiteX0" y="connsiteY0"/>
                </a:cxn>
                <a:cxn ang="0">
                  <a:pos x="connsiteX1" y="connsiteY1"/>
                </a:cxn>
                <a:cxn ang="0">
                  <a:pos x="connsiteX2" y="connsiteY2"/>
                </a:cxn>
              </a:cxnLst>
              <a:rect l="l" t="t" r="r" b="b"/>
              <a:pathLst>
                <a:path w="1803400" h="2197100">
                  <a:moveTo>
                    <a:pt x="0" y="0"/>
                  </a:moveTo>
                  <a:cubicBezTo>
                    <a:pt x="484716" y="26458"/>
                    <a:pt x="969433" y="52917"/>
                    <a:pt x="1270000" y="419100"/>
                  </a:cubicBezTo>
                  <a:cubicBezTo>
                    <a:pt x="1570567" y="785283"/>
                    <a:pt x="1686983" y="1491191"/>
                    <a:pt x="1803400" y="2197100"/>
                  </a:cubicBezTo>
                </a:path>
              </a:pathLst>
            </a:cu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47FC97B9-1FB7-BE57-E161-614ECBE713D0}"/>
                </a:ext>
              </a:extLst>
            </p:cNvPr>
            <p:cNvCxnSpPr>
              <a:cxnSpLocks/>
              <a:endCxn id="47" idx="0"/>
            </p:cNvCxnSpPr>
            <p:nvPr/>
          </p:nvCxnSpPr>
          <p:spPr>
            <a:xfrm flipV="1">
              <a:off x="1812173" y="1651000"/>
              <a:ext cx="2493127" cy="17345"/>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35C01CE-CC23-4AE2-C669-51A7AB4200EB}"/>
                </a:ext>
              </a:extLst>
            </p:cNvPr>
            <p:cNvCxnSpPr>
              <a:cxnSpLocks/>
            </p:cNvCxnSpPr>
            <p:nvPr/>
          </p:nvCxnSpPr>
          <p:spPr>
            <a:xfrm>
              <a:off x="8019961" y="5936755"/>
              <a:ext cx="239603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F393CC18-5932-59EE-0761-448EEFD9D10C}"/>
              </a:ext>
            </a:extLst>
          </p:cNvPr>
          <p:cNvGrpSpPr/>
          <p:nvPr/>
        </p:nvGrpSpPr>
        <p:grpSpPr>
          <a:xfrm>
            <a:off x="1837573" y="1663700"/>
            <a:ext cx="8578427" cy="4306747"/>
            <a:chOff x="1837573" y="1663700"/>
            <a:chExt cx="8578427" cy="4306747"/>
          </a:xfrm>
        </p:grpSpPr>
        <p:sp>
          <p:nvSpPr>
            <p:cNvPr id="54" name="Freeform 53">
              <a:extLst>
                <a:ext uri="{FF2B5EF4-FFF2-40B4-BE49-F238E27FC236}">
                  <a16:creationId xmlns:a16="http://schemas.microsoft.com/office/drawing/2014/main" id="{F12592B5-D71D-0764-1225-73F9D9835712}"/>
                </a:ext>
              </a:extLst>
            </p:cNvPr>
            <p:cNvSpPr/>
            <p:nvPr/>
          </p:nvSpPr>
          <p:spPr>
            <a:xfrm>
              <a:off x="3352800" y="1663700"/>
              <a:ext cx="2768600" cy="2197100"/>
            </a:xfrm>
            <a:custGeom>
              <a:avLst/>
              <a:gdLst>
                <a:gd name="connsiteX0" fmla="*/ 0 w 2768600"/>
                <a:gd name="connsiteY0" fmla="*/ 0 h 2197100"/>
                <a:gd name="connsiteX1" fmla="*/ 2057400 w 2768600"/>
                <a:gd name="connsiteY1" fmla="*/ 508000 h 2197100"/>
                <a:gd name="connsiteX2" fmla="*/ 2768600 w 2768600"/>
                <a:gd name="connsiteY2" fmla="*/ 2197100 h 2197100"/>
              </a:gdLst>
              <a:ahLst/>
              <a:cxnLst>
                <a:cxn ang="0">
                  <a:pos x="connsiteX0" y="connsiteY0"/>
                </a:cxn>
                <a:cxn ang="0">
                  <a:pos x="connsiteX1" y="connsiteY1"/>
                </a:cxn>
                <a:cxn ang="0">
                  <a:pos x="connsiteX2" y="connsiteY2"/>
                </a:cxn>
              </a:cxnLst>
              <a:rect l="l" t="t" r="r" b="b"/>
              <a:pathLst>
                <a:path w="2768600" h="2197100">
                  <a:moveTo>
                    <a:pt x="0" y="0"/>
                  </a:moveTo>
                  <a:cubicBezTo>
                    <a:pt x="797983" y="70908"/>
                    <a:pt x="1595967" y="141817"/>
                    <a:pt x="2057400" y="508000"/>
                  </a:cubicBezTo>
                  <a:cubicBezTo>
                    <a:pt x="2518833" y="874183"/>
                    <a:pt x="2643716" y="1535641"/>
                    <a:pt x="2768600" y="219710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4B1BA9A8-7103-06CA-3712-FAA0E3331DAE}"/>
                </a:ext>
              </a:extLst>
            </p:cNvPr>
            <p:cNvSpPr/>
            <p:nvPr/>
          </p:nvSpPr>
          <p:spPr>
            <a:xfrm rot="10800000">
              <a:off x="6107413" y="3773347"/>
              <a:ext cx="2768600" cy="2197100"/>
            </a:xfrm>
            <a:custGeom>
              <a:avLst/>
              <a:gdLst>
                <a:gd name="connsiteX0" fmla="*/ 0 w 2768600"/>
                <a:gd name="connsiteY0" fmla="*/ 0 h 2197100"/>
                <a:gd name="connsiteX1" fmla="*/ 2057400 w 2768600"/>
                <a:gd name="connsiteY1" fmla="*/ 508000 h 2197100"/>
                <a:gd name="connsiteX2" fmla="*/ 2768600 w 2768600"/>
                <a:gd name="connsiteY2" fmla="*/ 2197100 h 2197100"/>
              </a:gdLst>
              <a:ahLst/>
              <a:cxnLst>
                <a:cxn ang="0">
                  <a:pos x="connsiteX0" y="connsiteY0"/>
                </a:cxn>
                <a:cxn ang="0">
                  <a:pos x="connsiteX1" y="connsiteY1"/>
                </a:cxn>
                <a:cxn ang="0">
                  <a:pos x="connsiteX2" y="connsiteY2"/>
                </a:cxn>
              </a:cxnLst>
              <a:rect l="l" t="t" r="r" b="b"/>
              <a:pathLst>
                <a:path w="2768600" h="2197100">
                  <a:moveTo>
                    <a:pt x="0" y="0"/>
                  </a:moveTo>
                  <a:cubicBezTo>
                    <a:pt x="797983" y="70908"/>
                    <a:pt x="1595967" y="141817"/>
                    <a:pt x="2057400" y="508000"/>
                  </a:cubicBezTo>
                  <a:cubicBezTo>
                    <a:pt x="2518833" y="874183"/>
                    <a:pt x="2643716" y="1535641"/>
                    <a:pt x="2768600" y="219710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7C8766EC-3637-E008-DF19-79B7BBA0B597}"/>
                </a:ext>
              </a:extLst>
            </p:cNvPr>
            <p:cNvCxnSpPr>
              <a:stCxn id="54" idx="0"/>
            </p:cNvCxnSpPr>
            <p:nvPr/>
          </p:nvCxnSpPr>
          <p:spPr>
            <a:xfrm flipH="1">
              <a:off x="1837573" y="1663700"/>
              <a:ext cx="15152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9441A7-F4C0-0E70-CDCB-33C613FC61FE}"/>
                </a:ext>
              </a:extLst>
            </p:cNvPr>
            <p:cNvCxnSpPr>
              <a:cxnSpLocks/>
            </p:cNvCxnSpPr>
            <p:nvPr/>
          </p:nvCxnSpPr>
          <p:spPr>
            <a:xfrm flipH="1">
              <a:off x="8657643" y="5958394"/>
              <a:ext cx="17583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506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333F-1A74-266A-1425-E3A70E7A15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F3D564-71A5-0F52-8982-48B283555118}"/>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EA8CE2-475C-842E-1A60-7D07E139B733}"/>
                  </a:ext>
                </a:extLst>
              </p:cNvPr>
              <p:cNvSpPr txBox="1"/>
              <p:nvPr/>
            </p:nvSpPr>
            <p:spPr>
              <a:xfrm>
                <a:off x="650784" y="2178313"/>
                <a:ext cx="5810430" cy="769441"/>
              </a:xfrm>
              <a:prstGeom prst="rect">
                <a:avLst/>
              </a:prstGeom>
              <a:noFill/>
            </p:spPr>
            <p:txBody>
              <a:bodyPr wrap="square">
                <a:spAutoFit/>
              </a:bodyPr>
              <a:lstStyle/>
              <a:p>
                <a14:m>
                  <m:oMath xmlns:m="http://schemas.openxmlformats.org/officeDocument/2006/math">
                    <m:r>
                      <a:rPr lang="en-US" sz="4400" b="0" i="1" smtClean="0">
                        <a:latin typeface="Cambria Math" panose="02040503050406030204" pitchFamily="18" charset="0"/>
                      </a:rPr>
                      <m:t>𝑇</m:t>
                    </m:r>
                    <m:r>
                      <a:rPr lang="sv-SE" sz="4400" b="0" i="1" smtClean="0">
                        <a:latin typeface="Cambria Math" panose="02040503050406030204" pitchFamily="18" charset="0"/>
                      </a:rPr>
                      <m:t>&gt;</m:t>
                    </m:r>
                    <m:r>
                      <a:rPr lang="en-US" sz="4400" b="0" i="1" smtClean="0">
                        <a:latin typeface="Cambria Math" panose="02040503050406030204" pitchFamily="18" charset="0"/>
                      </a:rPr>
                      <m:t>0</m:t>
                    </m:r>
                    <m:r>
                      <a:rPr lang="sv-SE" sz="4400" b="0" i="1" smtClean="0">
                        <a:latin typeface="Cambria Math" panose="02040503050406030204" pitchFamily="18" charset="0"/>
                      </a:rPr>
                      <m:t>  </m:t>
                    </m:r>
                    <m:r>
                      <a:rPr lang="sv-SE" sz="4400" b="0" i="1" smtClean="0">
                        <a:latin typeface="Cambria Math" panose="02040503050406030204" pitchFamily="18" charset="0"/>
                      </a:rPr>
                      <m:t>𝑖𝑓</m:t>
                    </m:r>
                    <m:r>
                      <a:rPr lang="sv-SE" sz="4400" b="0" i="1" smtClean="0">
                        <a:latin typeface="Cambria Math" panose="02040503050406030204" pitchFamily="18" charset="0"/>
                      </a:rPr>
                      <m:t> </m:t>
                    </m:r>
                    <m:r>
                      <a:rPr lang="sv-SE" sz="4400" b="0" i="1" smtClean="0">
                        <a:latin typeface="Cambria Math" panose="02040503050406030204" pitchFamily="18" charset="0"/>
                      </a:rPr>
                      <m:t>𝐸</m:t>
                    </m:r>
                    <m:r>
                      <a:rPr lang="sv-SE" sz="4400" b="0" i="1" smtClean="0">
                        <a:latin typeface="Cambria Math" panose="02040503050406030204" pitchFamily="18" charset="0"/>
                      </a:rPr>
                      <m:t>=</m:t>
                    </m:r>
                    <m:sSub>
                      <m:sSubPr>
                        <m:ctrlPr>
                          <a:rPr lang="sv-SE" sz="4400" b="0" i="1" smtClean="0">
                            <a:latin typeface="Cambria Math" panose="02040503050406030204" pitchFamily="18" charset="0"/>
                          </a:rPr>
                        </m:ctrlPr>
                      </m:sSubPr>
                      <m:e>
                        <m:r>
                          <a:rPr lang="sv-SE" sz="4400" b="0" i="1" smtClean="0">
                            <a:latin typeface="Cambria Math" panose="02040503050406030204" pitchFamily="18" charset="0"/>
                          </a:rPr>
                          <m:t>𝐸</m:t>
                        </m:r>
                      </m:e>
                      <m:sub>
                        <m:r>
                          <a:rPr lang="sv-SE" sz="4400" b="0" i="1" smtClean="0">
                            <a:latin typeface="Cambria Math" panose="02040503050406030204" pitchFamily="18" charset="0"/>
                          </a:rPr>
                          <m:t>𝐹</m:t>
                        </m:r>
                      </m:sub>
                    </m:sSub>
                    <m:r>
                      <a:rPr lang="sv-SE" sz="4400" b="0" i="1" smtClean="0">
                        <a:latin typeface="Cambria Math" panose="02040503050406030204" pitchFamily="18" charset="0"/>
                      </a:rPr>
                      <m:t> </m:t>
                    </m:r>
                  </m:oMath>
                </a14:m>
                <a:r>
                  <a:rPr lang="en-SE" sz="4400" dirty="0"/>
                  <a:t> </a:t>
                </a:r>
              </a:p>
            </p:txBody>
          </p:sp>
        </mc:Choice>
        <mc:Fallback xmlns="">
          <p:sp>
            <p:nvSpPr>
              <p:cNvPr id="4" name="TextBox 3">
                <a:extLst>
                  <a:ext uri="{FF2B5EF4-FFF2-40B4-BE49-F238E27FC236}">
                    <a16:creationId xmlns:a16="http://schemas.microsoft.com/office/drawing/2014/main" id="{74EA8CE2-475C-842E-1A60-7D07E139B733}"/>
                  </a:ext>
                </a:extLst>
              </p:cNvPr>
              <p:cNvSpPr txBox="1">
                <a:spLocks noRot="1" noChangeAspect="1" noMove="1" noResize="1" noEditPoints="1" noAdjustHandles="1" noChangeArrowheads="1" noChangeShapeType="1" noTextEdit="1"/>
              </p:cNvSpPr>
              <p:nvPr/>
            </p:nvSpPr>
            <p:spPr>
              <a:xfrm>
                <a:off x="650784" y="2178313"/>
                <a:ext cx="5810430" cy="769441"/>
              </a:xfrm>
              <a:prstGeom prst="rect">
                <a:avLst/>
              </a:prstGeom>
              <a:blipFill>
                <a:blip r:embed="rId2"/>
                <a:stretch>
                  <a:fillRect l="-1747" t="-1613"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855320-6501-42E0-D645-442F586F3234}"/>
                  </a:ext>
                </a:extLst>
              </p:cNvPr>
              <p:cNvSpPr txBox="1"/>
              <p:nvPr/>
            </p:nvSpPr>
            <p:spPr>
              <a:xfrm>
                <a:off x="5753100" y="1880827"/>
                <a:ext cx="5265816" cy="137563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400" i="1" smtClean="0">
                          <a:latin typeface="Cambria Math" panose="02040503050406030204" pitchFamily="18" charset="0"/>
                        </a:rPr>
                        <m:t>𝑓</m:t>
                      </m:r>
                      <m:d>
                        <m:dPr>
                          <m:ctrlPr>
                            <a:rPr lang="en-US" sz="4400" i="1">
                              <a:latin typeface="Cambria Math" panose="02040503050406030204" pitchFamily="18" charset="0"/>
                            </a:rPr>
                          </m:ctrlPr>
                        </m:dPr>
                        <m:e>
                          <m:r>
                            <a:rPr lang="en-US" sz="4400" i="1">
                              <a:latin typeface="Cambria Math" panose="02040503050406030204" pitchFamily="18" charset="0"/>
                            </a:rPr>
                            <m:t>𝐸</m:t>
                          </m:r>
                        </m:e>
                      </m:d>
                      <m:r>
                        <a:rPr lang="en-US" sz="4400" i="1">
                          <a:latin typeface="Cambria Math" panose="02040503050406030204" pitchFamily="18" charset="0"/>
                        </a:rPr>
                        <m:t>=</m:t>
                      </m:r>
                      <m:f>
                        <m:fPr>
                          <m:ctrlPr>
                            <a:rPr lang="en-US" sz="4400" i="1" smtClean="0">
                              <a:latin typeface="Cambria Math" panose="02040503050406030204" pitchFamily="18" charset="0"/>
                            </a:rPr>
                          </m:ctrlPr>
                        </m:fPr>
                        <m:num>
                          <m:r>
                            <a:rPr lang="sv-SE" sz="4400" b="0" i="1" smtClean="0">
                              <a:latin typeface="Cambria Math" panose="02040503050406030204" pitchFamily="18" charset="0"/>
                            </a:rPr>
                            <m:t>1</m:t>
                          </m:r>
                        </m:num>
                        <m:den>
                          <m:sSup>
                            <m:sSupPr>
                              <m:ctrlPr>
                                <a:rPr lang="en-US" sz="4400" i="1" smtClean="0">
                                  <a:latin typeface="Cambria Math" panose="02040503050406030204" pitchFamily="18" charset="0"/>
                                </a:rPr>
                              </m:ctrlPr>
                            </m:sSupPr>
                            <m:e>
                              <m:r>
                                <a:rPr lang="sv-SE" sz="4400" b="0" i="1" smtClean="0">
                                  <a:latin typeface="Cambria Math" panose="02040503050406030204" pitchFamily="18" charset="0"/>
                                </a:rPr>
                                <m:t>𝑒</m:t>
                              </m:r>
                            </m:e>
                            <m:sup>
                              <m:r>
                                <a:rPr lang="sv-SE" sz="4400" b="0" i="1" smtClean="0">
                                  <a:latin typeface="Cambria Math" panose="02040503050406030204" pitchFamily="18" charset="0"/>
                                </a:rPr>
                                <m:t>0</m:t>
                              </m:r>
                            </m:sup>
                          </m:sSup>
                          <m:r>
                            <a:rPr lang="sv-SE" sz="4400" b="0" i="1" smtClean="0">
                              <a:latin typeface="Cambria Math" panose="02040503050406030204" pitchFamily="18" charset="0"/>
                            </a:rPr>
                            <m:t>+</m:t>
                          </m:r>
                          <m:r>
                            <a:rPr lang="sv-SE" sz="4400" i="1">
                              <a:latin typeface="Cambria Math" panose="02040503050406030204" pitchFamily="18" charset="0"/>
                            </a:rPr>
                            <m:t>1</m:t>
                          </m:r>
                        </m:den>
                      </m:f>
                      <m:r>
                        <a:rPr lang="en-US" sz="4400" b="0" i="0" smtClean="0">
                          <a:latin typeface="Cambria Math" panose="02040503050406030204" pitchFamily="18" charset="0"/>
                        </a:rPr>
                        <m:t>=</m:t>
                      </m:r>
                      <m:f>
                        <m:fPr>
                          <m:ctrlPr>
                            <a:rPr lang="en-US" sz="4400" b="0" i="1" smtClean="0">
                              <a:latin typeface="Cambria Math" panose="02040503050406030204" pitchFamily="18" charset="0"/>
                            </a:rPr>
                          </m:ctrlPr>
                        </m:fPr>
                        <m:num>
                          <m:r>
                            <a:rPr lang="sv-SE" sz="4400" b="0" i="1" smtClean="0">
                              <a:latin typeface="Cambria Math" panose="02040503050406030204" pitchFamily="18" charset="0"/>
                            </a:rPr>
                            <m:t>1</m:t>
                          </m:r>
                        </m:num>
                        <m:den>
                          <m:r>
                            <a:rPr lang="sv-SE" sz="4400" b="0" i="1" smtClean="0">
                              <a:latin typeface="Cambria Math" panose="02040503050406030204" pitchFamily="18" charset="0"/>
                            </a:rPr>
                            <m:t>2</m:t>
                          </m:r>
                        </m:den>
                      </m:f>
                    </m:oMath>
                  </m:oMathPara>
                </a14:m>
                <a:endParaRPr lang="en-SE" sz="4400"/>
              </a:p>
            </p:txBody>
          </p:sp>
        </mc:Choice>
        <mc:Fallback xmlns="">
          <p:sp>
            <p:nvSpPr>
              <p:cNvPr id="5" name="TextBox 4">
                <a:extLst>
                  <a:ext uri="{FF2B5EF4-FFF2-40B4-BE49-F238E27FC236}">
                    <a16:creationId xmlns:a16="http://schemas.microsoft.com/office/drawing/2014/main" id="{7A855320-6501-42E0-D645-442F586F3234}"/>
                  </a:ext>
                </a:extLst>
              </p:cNvPr>
              <p:cNvSpPr txBox="1">
                <a:spLocks noRot="1" noChangeAspect="1" noMove="1" noResize="1" noEditPoints="1" noAdjustHandles="1" noChangeArrowheads="1" noChangeShapeType="1" noTextEdit="1"/>
              </p:cNvSpPr>
              <p:nvPr/>
            </p:nvSpPr>
            <p:spPr>
              <a:xfrm>
                <a:off x="5753100" y="1880827"/>
                <a:ext cx="5265816" cy="1375633"/>
              </a:xfrm>
              <a:prstGeom prst="rect">
                <a:avLst/>
              </a:prstGeom>
              <a:blipFill>
                <a:blip r:embed="rId3"/>
                <a:stretch>
                  <a:fillRect l="-3373" b="-825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C07B228-E66E-0B0F-0562-F3CDDE456D40}"/>
              </a:ext>
            </a:extLst>
          </p:cNvPr>
          <p:cNvSpPr txBox="1"/>
          <p:nvPr/>
        </p:nvSpPr>
        <p:spPr>
          <a:xfrm>
            <a:off x="454936" y="4041247"/>
            <a:ext cx="11282127" cy="523220"/>
          </a:xfrm>
          <a:prstGeom prst="rect">
            <a:avLst/>
          </a:prstGeom>
          <a:noFill/>
        </p:spPr>
        <p:txBody>
          <a:bodyPr wrap="none" rtlCol="0">
            <a:spAutoFit/>
          </a:bodyPr>
          <a:lstStyle/>
          <a:p>
            <a:r>
              <a:rPr lang="en-SE" sz="2800" b="1">
                <a:solidFill>
                  <a:srgbClr val="FF0000"/>
                </a:solidFill>
                <a:sym typeface="Wingdings" pitchFamily="2" charset="2"/>
              </a:rPr>
              <a:t> Above T&gt; 0 t</a:t>
            </a:r>
            <a:r>
              <a:rPr lang="en-GB" sz="2800" b="1">
                <a:solidFill>
                  <a:srgbClr val="FF0000"/>
                </a:solidFill>
                <a:sym typeface="Wingdings" pitchFamily="2" charset="2"/>
              </a:rPr>
              <a:t>he</a:t>
            </a:r>
            <a:r>
              <a:rPr lang="en-SE" sz="2800" b="1">
                <a:solidFill>
                  <a:srgbClr val="FF0000"/>
                </a:solidFill>
                <a:sym typeface="Wingdings" pitchFamily="2" charset="2"/>
              </a:rPr>
              <a:t> probability that the Fermi level is occuppied is 50%</a:t>
            </a:r>
            <a:endParaRPr lang="en-SE" sz="2800" b="1">
              <a:solidFill>
                <a:srgbClr val="FF0000"/>
              </a:solidFill>
            </a:endParaRPr>
          </a:p>
        </p:txBody>
      </p:sp>
    </p:spTree>
    <p:extLst>
      <p:ext uri="{BB962C8B-B14F-4D97-AF65-F5344CB8AC3E}">
        <p14:creationId xmlns:p14="http://schemas.microsoft.com/office/powerpoint/2010/main" val="10875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F788-0331-2149-AEE7-38FDAEB40A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5A02D4-6B00-3BB8-1A93-59592F1D9F71}"/>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p:cxnSp>
        <p:nvCxnSpPr>
          <p:cNvPr id="2" name="Straight Arrow Connector 1">
            <a:extLst>
              <a:ext uri="{FF2B5EF4-FFF2-40B4-BE49-F238E27FC236}">
                <a16:creationId xmlns:a16="http://schemas.microsoft.com/office/drawing/2014/main" id="{93B9A2DB-36D5-3C08-E49A-079066D46F27}"/>
              </a:ext>
            </a:extLst>
          </p:cNvPr>
          <p:cNvCxnSpPr>
            <a:cxnSpLocks/>
          </p:cNvCxnSpPr>
          <p:nvPr/>
        </p:nvCxnSpPr>
        <p:spPr>
          <a:xfrm flipV="1">
            <a:off x="1812173" y="1288127"/>
            <a:ext cx="0" cy="46931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Arrow Connector 3">
            <a:extLst>
              <a:ext uri="{FF2B5EF4-FFF2-40B4-BE49-F238E27FC236}">
                <a16:creationId xmlns:a16="http://schemas.microsoft.com/office/drawing/2014/main" id="{287D8DA6-4036-6C2B-0227-844B9B9F2F34}"/>
              </a:ext>
            </a:extLst>
          </p:cNvPr>
          <p:cNvCxnSpPr>
            <a:cxnSpLocks/>
          </p:cNvCxnSpPr>
          <p:nvPr/>
        </p:nvCxnSpPr>
        <p:spPr>
          <a:xfrm>
            <a:off x="1812173" y="5968914"/>
            <a:ext cx="900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3FC72CA-2CAA-C4F4-BF0E-682BDA05E849}"/>
                  </a:ext>
                </a:extLst>
              </p:cNvPr>
              <p:cNvSpPr txBox="1"/>
              <p:nvPr/>
            </p:nvSpPr>
            <p:spPr>
              <a:xfrm>
                <a:off x="10172870" y="6099628"/>
                <a:ext cx="639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oMath>
                  </m:oMathPara>
                </a14:m>
                <a:endParaRPr lang="en-SE" sz="2400"/>
              </a:p>
            </p:txBody>
          </p:sp>
        </mc:Choice>
        <mc:Fallback xmlns="">
          <p:sp>
            <p:nvSpPr>
              <p:cNvPr id="5" name="TextBox 4">
                <a:extLst>
                  <a:ext uri="{FF2B5EF4-FFF2-40B4-BE49-F238E27FC236}">
                    <a16:creationId xmlns:a16="http://schemas.microsoft.com/office/drawing/2014/main" id="{23FC72CA-2CAA-C4F4-BF0E-682BDA05E849}"/>
                  </a:ext>
                </a:extLst>
              </p:cNvPr>
              <p:cNvSpPr txBox="1">
                <a:spLocks noRot="1" noChangeAspect="1" noMove="1" noResize="1" noEditPoints="1" noAdjustHandles="1" noChangeArrowheads="1" noChangeShapeType="1" noTextEdit="1"/>
              </p:cNvSpPr>
              <p:nvPr/>
            </p:nvSpPr>
            <p:spPr>
              <a:xfrm>
                <a:off x="10172870" y="6099628"/>
                <a:ext cx="639303"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0F8904-6823-3888-FA4B-E3E704F2637C}"/>
                  </a:ext>
                </a:extLst>
              </p:cNvPr>
              <p:cNvSpPr txBox="1"/>
              <p:nvPr/>
            </p:nvSpPr>
            <p:spPr>
              <a:xfrm>
                <a:off x="440821" y="2282982"/>
                <a:ext cx="8769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oMath>
                  </m:oMathPara>
                </a14:m>
                <a:endParaRPr lang="en-SE" sz="2400"/>
              </a:p>
            </p:txBody>
          </p:sp>
        </mc:Choice>
        <mc:Fallback xmlns="">
          <p:sp>
            <p:nvSpPr>
              <p:cNvPr id="6" name="TextBox 5">
                <a:extLst>
                  <a:ext uri="{FF2B5EF4-FFF2-40B4-BE49-F238E27FC236}">
                    <a16:creationId xmlns:a16="http://schemas.microsoft.com/office/drawing/2014/main" id="{150F8904-6823-3888-FA4B-E3E704F2637C}"/>
                  </a:ext>
                </a:extLst>
              </p:cNvPr>
              <p:cNvSpPr txBox="1">
                <a:spLocks noRot="1" noChangeAspect="1" noMove="1" noResize="1" noEditPoints="1" noAdjustHandles="1" noChangeArrowheads="1" noChangeShapeType="1" noTextEdit="1"/>
              </p:cNvSpPr>
              <p:nvPr/>
            </p:nvSpPr>
            <p:spPr>
              <a:xfrm>
                <a:off x="440821" y="2282982"/>
                <a:ext cx="876943" cy="461665"/>
              </a:xfrm>
              <a:prstGeom prst="rect">
                <a:avLst/>
              </a:prstGeom>
              <a:blipFill>
                <a:blip r:embed="rId3"/>
                <a:stretch>
                  <a:fillRect l="-1429" r="-2857" b="-13514"/>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B3626BF-EBB1-3680-2E15-339E547F3757}"/>
              </a:ext>
            </a:extLst>
          </p:cNvPr>
          <p:cNvCxnSpPr>
            <a:cxnSpLocks/>
          </p:cNvCxnSpPr>
          <p:nvPr/>
        </p:nvCxnSpPr>
        <p:spPr>
          <a:xfrm>
            <a:off x="1801171" y="1654198"/>
            <a:ext cx="4320000" cy="0"/>
          </a:xfrm>
          <a:prstGeom prst="line">
            <a:avLst/>
          </a:prstGeom>
          <a:ln w="381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C65BA4E-AEA8-F04F-8093-BFBE46A2150D}"/>
              </a:ext>
            </a:extLst>
          </p:cNvPr>
          <p:cNvCxnSpPr/>
          <p:nvPr/>
        </p:nvCxnSpPr>
        <p:spPr>
          <a:xfrm>
            <a:off x="6096000" y="1648411"/>
            <a:ext cx="0" cy="4320000"/>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B7B2130-1D36-2773-4066-6070CD17BFEC}"/>
              </a:ext>
            </a:extLst>
          </p:cNvPr>
          <p:cNvCxnSpPr>
            <a:cxnSpLocks/>
          </p:cNvCxnSpPr>
          <p:nvPr/>
        </p:nvCxnSpPr>
        <p:spPr>
          <a:xfrm>
            <a:off x="1674898" y="3829131"/>
            <a:ext cx="27455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A36B15F-3975-D6AC-27D4-3C2BACCE69CD}"/>
              </a:ext>
            </a:extLst>
          </p:cNvPr>
          <p:cNvCxnSpPr>
            <a:cxnSpLocks/>
          </p:cNvCxnSpPr>
          <p:nvPr/>
        </p:nvCxnSpPr>
        <p:spPr>
          <a:xfrm>
            <a:off x="1654349" y="1648411"/>
            <a:ext cx="27455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5520503-F03C-5DE8-1E53-53B8E895E843}"/>
              </a:ext>
            </a:extLst>
          </p:cNvPr>
          <p:cNvSpPr txBox="1"/>
          <p:nvPr/>
        </p:nvSpPr>
        <p:spPr>
          <a:xfrm>
            <a:off x="1350522" y="1434315"/>
            <a:ext cx="349776" cy="461665"/>
          </a:xfrm>
          <a:prstGeom prst="rect">
            <a:avLst/>
          </a:prstGeom>
          <a:noFill/>
        </p:spPr>
        <p:txBody>
          <a:bodyPr wrap="none" rtlCol="0">
            <a:spAutoFit/>
          </a:bodyPr>
          <a:lstStyle/>
          <a:p>
            <a:r>
              <a:rPr lang="en-US" sz="2400"/>
              <a:t>1</a:t>
            </a:r>
          </a:p>
        </p:txBody>
      </p:sp>
      <p:sp>
        <p:nvSpPr>
          <p:cNvPr id="23" name="TextBox 22">
            <a:extLst>
              <a:ext uri="{FF2B5EF4-FFF2-40B4-BE49-F238E27FC236}">
                <a16:creationId xmlns:a16="http://schemas.microsoft.com/office/drawing/2014/main" id="{E9912516-9137-E4B9-F7C2-8330146D676B}"/>
              </a:ext>
            </a:extLst>
          </p:cNvPr>
          <p:cNvSpPr txBox="1"/>
          <p:nvPr/>
        </p:nvSpPr>
        <p:spPr>
          <a:xfrm>
            <a:off x="1160022" y="3593315"/>
            <a:ext cx="603050" cy="461665"/>
          </a:xfrm>
          <a:prstGeom prst="rect">
            <a:avLst/>
          </a:prstGeom>
          <a:noFill/>
        </p:spPr>
        <p:txBody>
          <a:bodyPr wrap="none" rtlCol="0">
            <a:spAutoFit/>
          </a:bodyPr>
          <a:lstStyle/>
          <a:p>
            <a:r>
              <a:rPr lang="en-US" sz="2400"/>
              <a:t>0.5</a:t>
            </a:r>
          </a:p>
        </p:txBody>
      </p:sp>
      <p:cxnSp>
        <p:nvCxnSpPr>
          <p:cNvPr id="25" name="Straight Connector 24">
            <a:extLst>
              <a:ext uri="{FF2B5EF4-FFF2-40B4-BE49-F238E27FC236}">
                <a16:creationId xmlns:a16="http://schemas.microsoft.com/office/drawing/2014/main" id="{F5A54C72-AE7C-A268-1D77-8F56A9354C42}"/>
              </a:ext>
            </a:extLst>
          </p:cNvPr>
          <p:cNvCxnSpPr>
            <a:cxnSpLocks/>
          </p:cNvCxnSpPr>
          <p:nvPr/>
        </p:nvCxnSpPr>
        <p:spPr>
          <a:xfrm>
            <a:off x="6096000" y="5958394"/>
            <a:ext cx="4320000" cy="0"/>
          </a:xfrm>
          <a:prstGeom prst="line">
            <a:avLst/>
          </a:prstGeom>
          <a:ln w="381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36759AE-41CC-54E1-81F5-19EEED3BD433}"/>
                  </a:ext>
                </a:extLst>
              </p:cNvPr>
              <p:cNvSpPr txBox="1"/>
              <p:nvPr/>
            </p:nvSpPr>
            <p:spPr>
              <a:xfrm>
                <a:off x="5776348" y="6110804"/>
                <a:ext cx="639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sv-SE" sz="2400" b="0" i="1" smtClean="0">
                              <a:latin typeface="Cambria Math" panose="02040503050406030204" pitchFamily="18" charset="0"/>
                            </a:rPr>
                            <m:t>𝐸</m:t>
                          </m:r>
                        </m:e>
                        <m:sub>
                          <m:r>
                            <a:rPr lang="sv-SE" sz="2400" b="0" i="1" smtClean="0">
                              <a:latin typeface="Cambria Math" panose="02040503050406030204" pitchFamily="18" charset="0"/>
                            </a:rPr>
                            <m:t>𝐹</m:t>
                          </m:r>
                        </m:sub>
                      </m:sSub>
                    </m:oMath>
                  </m:oMathPara>
                </a14:m>
                <a:endParaRPr lang="en-SE" sz="2400"/>
              </a:p>
            </p:txBody>
          </p:sp>
        </mc:Choice>
        <mc:Fallback xmlns="">
          <p:sp>
            <p:nvSpPr>
              <p:cNvPr id="26" name="TextBox 25">
                <a:extLst>
                  <a:ext uri="{FF2B5EF4-FFF2-40B4-BE49-F238E27FC236}">
                    <a16:creationId xmlns:a16="http://schemas.microsoft.com/office/drawing/2014/main" id="{D36759AE-41CC-54E1-81F5-19EEED3BD433}"/>
                  </a:ext>
                </a:extLst>
              </p:cNvPr>
              <p:cNvSpPr txBox="1">
                <a:spLocks noRot="1" noChangeAspect="1" noMove="1" noResize="1" noEditPoints="1" noAdjustHandles="1" noChangeArrowheads="1" noChangeShapeType="1" noTextEdit="1"/>
              </p:cNvSpPr>
              <p:nvPr/>
            </p:nvSpPr>
            <p:spPr>
              <a:xfrm>
                <a:off x="5776348" y="6110804"/>
                <a:ext cx="63930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4BC8BF7-C837-8E39-0124-7EE7359F6C2F}"/>
                  </a:ext>
                </a:extLst>
              </p:cNvPr>
              <p:cNvSpPr txBox="1"/>
              <p:nvPr/>
            </p:nvSpPr>
            <p:spPr>
              <a:xfrm>
                <a:off x="10172870" y="1761721"/>
                <a:ext cx="187959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B0F0"/>
                          </a:solidFill>
                          <a:latin typeface="Cambria Math" panose="02040503050406030204" pitchFamily="18" charset="0"/>
                        </a:rPr>
                        <m:t>𝑇</m:t>
                      </m:r>
                      <m:r>
                        <a:rPr lang="en-US" sz="3200" b="0" i="1" smtClean="0">
                          <a:solidFill>
                            <a:srgbClr val="00B0F0"/>
                          </a:solidFill>
                          <a:latin typeface="Cambria Math" panose="02040503050406030204" pitchFamily="18" charset="0"/>
                        </a:rPr>
                        <m:t>=0 </m:t>
                      </m:r>
                    </m:oMath>
                  </m:oMathPara>
                </a14:m>
                <a:endParaRPr lang="en-US" sz="3200">
                  <a:solidFill>
                    <a:srgbClr val="00B0F0"/>
                  </a:solidFill>
                </a:endParaRPr>
              </a:p>
            </p:txBody>
          </p:sp>
        </mc:Choice>
        <mc:Fallback xmlns="">
          <p:sp>
            <p:nvSpPr>
              <p:cNvPr id="28" name="TextBox 27">
                <a:extLst>
                  <a:ext uri="{FF2B5EF4-FFF2-40B4-BE49-F238E27FC236}">
                    <a16:creationId xmlns:a16="http://schemas.microsoft.com/office/drawing/2014/main" id="{84BC8BF7-C837-8E39-0124-7EE7359F6C2F}"/>
                  </a:ext>
                </a:extLst>
              </p:cNvPr>
              <p:cNvSpPr txBox="1">
                <a:spLocks noRot="1" noChangeAspect="1" noMove="1" noResize="1" noEditPoints="1" noAdjustHandles="1" noChangeArrowheads="1" noChangeShapeType="1" noTextEdit="1"/>
              </p:cNvSpPr>
              <p:nvPr/>
            </p:nvSpPr>
            <p:spPr>
              <a:xfrm>
                <a:off x="10172870" y="1761721"/>
                <a:ext cx="1879599" cy="584775"/>
              </a:xfrm>
              <a:prstGeom prst="rect">
                <a:avLst/>
              </a:prstGeom>
              <a:blipFill>
                <a:blip r:embed="rId5"/>
                <a:stretch>
                  <a:fillRect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E5F43DE-A30C-39E7-33AC-11372422B671}"/>
                  </a:ext>
                </a:extLst>
              </p:cNvPr>
              <p:cNvSpPr txBox="1"/>
              <p:nvPr/>
            </p:nvSpPr>
            <p:spPr>
              <a:xfrm>
                <a:off x="10172870" y="2717700"/>
                <a:ext cx="124893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lumMod val="50000"/>
                                </a:schemeClr>
                              </a:solidFill>
                              <a:latin typeface="Cambria Math" panose="02040503050406030204" pitchFamily="18" charset="0"/>
                            </a:rPr>
                          </m:ctrlPr>
                        </m:sSubPr>
                        <m:e>
                          <m:r>
                            <a:rPr lang="sv-SE" sz="3200" b="0" i="1" smtClean="0">
                              <a:solidFill>
                                <a:schemeClr val="bg1">
                                  <a:lumMod val="50000"/>
                                </a:schemeClr>
                              </a:solidFill>
                              <a:latin typeface="Cambria Math" panose="02040503050406030204" pitchFamily="18" charset="0"/>
                            </a:rPr>
                            <m:t>𝑇</m:t>
                          </m:r>
                        </m:e>
                        <m:sub>
                          <m:r>
                            <a:rPr lang="sv-SE" sz="3200" b="0" i="1" smtClean="0">
                              <a:solidFill>
                                <a:schemeClr val="bg1">
                                  <a:lumMod val="50000"/>
                                </a:schemeClr>
                              </a:solidFill>
                              <a:latin typeface="Cambria Math" panose="02040503050406030204" pitchFamily="18" charset="0"/>
                            </a:rPr>
                            <m:t>1</m:t>
                          </m:r>
                        </m:sub>
                      </m:sSub>
                    </m:oMath>
                  </m:oMathPara>
                </a14:m>
                <a:endParaRPr lang="en-US" sz="3200" dirty="0">
                  <a:solidFill>
                    <a:schemeClr val="bg1">
                      <a:lumMod val="50000"/>
                    </a:schemeClr>
                  </a:solidFill>
                </a:endParaRPr>
              </a:p>
            </p:txBody>
          </p:sp>
        </mc:Choice>
        <mc:Fallback xmlns="">
          <p:sp>
            <p:nvSpPr>
              <p:cNvPr id="29" name="TextBox 28">
                <a:extLst>
                  <a:ext uri="{FF2B5EF4-FFF2-40B4-BE49-F238E27FC236}">
                    <a16:creationId xmlns:a16="http://schemas.microsoft.com/office/drawing/2014/main" id="{DE5F43DE-A30C-39E7-33AC-11372422B671}"/>
                  </a:ext>
                </a:extLst>
              </p:cNvPr>
              <p:cNvSpPr txBox="1">
                <a:spLocks noRot="1" noChangeAspect="1" noMove="1" noResize="1" noEditPoints="1" noAdjustHandles="1" noChangeArrowheads="1" noChangeShapeType="1" noTextEdit="1"/>
              </p:cNvSpPr>
              <p:nvPr/>
            </p:nvSpPr>
            <p:spPr>
              <a:xfrm>
                <a:off x="10172870" y="2717700"/>
                <a:ext cx="1248936" cy="584775"/>
              </a:xfrm>
              <a:prstGeom prst="rect">
                <a:avLst/>
              </a:prstGeom>
              <a:blipFill>
                <a:blip r:embed="rId6"/>
                <a:stretch>
                  <a:fillRect b="-2128"/>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C4325687-D4C9-09E1-56D0-9A2F3333C8ED}"/>
              </a:ext>
            </a:extLst>
          </p:cNvPr>
          <p:cNvPicPr>
            <a:picLocks noChangeAspect="1"/>
          </p:cNvPicPr>
          <p:nvPr/>
        </p:nvPicPr>
        <p:blipFill>
          <a:blip r:embed="rId7"/>
          <a:srcRect r="70767"/>
          <a:stretch>
            <a:fillRect/>
          </a:stretch>
        </p:blipFill>
        <p:spPr>
          <a:xfrm>
            <a:off x="11174041" y="3580282"/>
            <a:ext cx="746301" cy="1044000"/>
          </a:xfrm>
          <a:prstGeom prst="rect">
            <a:avLst/>
          </a:prstGeom>
        </p:spPr>
      </p:pic>
      <p:pic>
        <p:nvPicPr>
          <p:cNvPr id="37" name="Picture 36">
            <a:extLst>
              <a:ext uri="{FF2B5EF4-FFF2-40B4-BE49-F238E27FC236}">
                <a16:creationId xmlns:a16="http://schemas.microsoft.com/office/drawing/2014/main" id="{9A65DCA0-601C-6BAF-3533-9784E8359952}"/>
              </a:ext>
            </a:extLst>
          </p:cNvPr>
          <p:cNvPicPr>
            <a:picLocks noChangeAspect="1"/>
          </p:cNvPicPr>
          <p:nvPr/>
        </p:nvPicPr>
        <p:blipFill>
          <a:blip r:embed="rId7"/>
          <a:srcRect l="38504" r="34665"/>
          <a:stretch>
            <a:fillRect/>
          </a:stretch>
        </p:blipFill>
        <p:spPr>
          <a:xfrm>
            <a:off x="11235367" y="2462305"/>
            <a:ext cx="684975" cy="1044000"/>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AE80329-0174-A678-8A1D-48A0F0C08F5F}"/>
                  </a:ext>
                </a:extLst>
              </p:cNvPr>
              <p:cNvSpPr txBox="1"/>
              <p:nvPr/>
            </p:nvSpPr>
            <p:spPr>
              <a:xfrm>
                <a:off x="10158342" y="3762592"/>
                <a:ext cx="124893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panose="02040503050406030204" pitchFamily="18" charset="0"/>
                            </a:rPr>
                          </m:ctrlPr>
                        </m:sSubPr>
                        <m:e>
                          <m:r>
                            <a:rPr lang="sv-SE" sz="3200" b="0" i="1" smtClean="0">
                              <a:solidFill>
                                <a:srgbClr val="FF0000"/>
                              </a:solidFill>
                              <a:latin typeface="Cambria Math" panose="02040503050406030204" pitchFamily="18" charset="0"/>
                            </a:rPr>
                            <m:t>𝑇</m:t>
                          </m:r>
                        </m:e>
                        <m:sub>
                          <m:r>
                            <a:rPr lang="sv-SE" sz="3200" b="0" i="1" smtClean="0">
                              <a:solidFill>
                                <a:srgbClr val="FF0000"/>
                              </a:solidFill>
                              <a:latin typeface="Cambria Math" panose="02040503050406030204" pitchFamily="18" charset="0"/>
                            </a:rPr>
                            <m:t>2</m:t>
                          </m:r>
                        </m:sub>
                      </m:sSub>
                    </m:oMath>
                  </m:oMathPara>
                </a14:m>
                <a:endParaRPr lang="en-US" sz="3200">
                  <a:solidFill>
                    <a:srgbClr val="FF0000"/>
                  </a:solidFill>
                </a:endParaRPr>
              </a:p>
            </p:txBody>
          </p:sp>
        </mc:Choice>
        <mc:Fallback xmlns="">
          <p:sp>
            <p:nvSpPr>
              <p:cNvPr id="39" name="TextBox 38">
                <a:extLst>
                  <a:ext uri="{FF2B5EF4-FFF2-40B4-BE49-F238E27FC236}">
                    <a16:creationId xmlns:a16="http://schemas.microsoft.com/office/drawing/2014/main" id="{4AE80329-0174-A678-8A1D-48A0F0C08F5F}"/>
                  </a:ext>
                </a:extLst>
              </p:cNvPr>
              <p:cNvSpPr txBox="1">
                <a:spLocks noRot="1" noChangeAspect="1" noMove="1" noResize="1" noEditPoints="1" noAdjustHandles="1" noChangeArrowheads="1" noChangeShapeType="1" noTextEdit="1"/>
              </p:cNvSpPr>
              <p:nvPr/>
            </p:nvSpPr>
            <p:spPr>
              <a:xfrm>
                <a:off x="10158342" y="3762592"/>
                <a:ext cx="1248936" cy="584775"/>
              </a:xfrm>
              <a:prstGeom prst="rect">
                <a:avLst/>
              </a:prstGeom>
              <a:blipFill>
                <a:blip r:embed="rId8"/>
                <a:stretch>
                  <a:fillRect b="-2128"/>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4D8B6C27-8282-1F47-AC5A-33AF67882981}"/>
              </a:ext>
            </a:extLst>
          </p:cNvPr>
          <p:cNvGrpSpPr/>
          <p:nvPr/>
        </p:nvGrpSpPr>
        <p:grpSpPr>
          <a:xfrm>
            <a:off x="1812173" y="1651000"/>
            <a:ext cx="8603827" cy="4332147"/>
            <a:chOff x="1812173" y="1651000"/>
            <a:chExt cx="8603827" cy="4332147"/>
          </a:xfrm>
        </p:grpSpPr>
        <p:sp>
          <p:nvSpPr>
            <p:cNvPr id="47" name="Freeform 46">
              <a:extLst>
                <a:ext uri="{FF2B5EF4-FFF2-40B4-BE49-F238E27FC236}">
                  <a16:creationId xmlns:a16="http://schemas.microsoft.com/office/drawing/2014/main" id="{984EF78F-C3AC-8B5D-BAE5-652DCE88D2C1}"/>
                </a:ext>
              </a:extLst>
            </p:cNvPr>
            <p:cNvSpPr/>
            <p:nvPr/>
          </p:nvSpPr>
          <p:spPr>
            <a:xfrm>
              <a:off x="4305300" y="1651000"/>
              <a:ext cx="1803400" cy="2197100"/>
            </a:xfrm>
            <a:custGeom>
              <a:avLst/>
              <a:gdLst>
                <a:gd name="connsiteX0" fmla="*/ 0 w 1803400"/>
                <a:gd name="connsiteY0" fmla="*/ 0 h 2197100"/>
                <a:gd name="connsiteX1" fmla="*/ 1270000 w 1803400"/>
                <a:gd name="connsiteY1" fmla="*/ 419100 h 2197100"/>
                <a:gd name="connsiteX2" fmla="*/ 1803400 w 1803400"/>
                <a:gd name="connsiteY2" fmla="*/ 2197100 h 2197100"/>
              </a:gdLst>
              <a:ahLst/>
              <a:cxnLst>
                <a:cxn ang="0">
                  <a:pos x="connsiteX0" y="connsiteY0"/>
                </a:cxn>
                <a:cxn ang="0">
                  <a:pos x="connsiteX1" y="connsiteY1"/>
                </a:cxn>
                <a:cxn ang="0">
                  <a:pos x="connsiteX2" y="connsiteY2"/>
                </a:cxn>
              </a:cxnLst>
              <a:rect l="l" t="t" r="r" b="b"/>
              <a:pathLst>
                <a:path w="1803400" h="2197100">
                  <a:moveTo>
                    <a:pt x="0" y="0"/>
                  </a:moveTo>
                  <a:cubicBezTo>
                    <a:pt x="484716" y="26458"/>
                    <a:pt x="969433" y="52917"/>
                    <a:pt x="1270000" y="419100"/>
                  </a:cubicBezTo>
                  <a:cubicBezTo>
                    <a:pt x="1570567" y="785283"/>
                    <a:pt x="1686983" y="1491191"/>
                    <a:pt x="1803400" y="2197100"/>
                  </a:cubicBezTo>
                </a:path>
              </a:pathLst>
            </a:cu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9CA5E5FE-D2B2-5B0A-C16D-A150839337E9}"/>
                </a:ext>
              </a:extLst>
            </p:cNvPr>
            <p:cNvSpPr/>
            <p:nvPr/>
          </p:nvSpPr>
          <p:spPr>
            <a:xfrm rot="10613145">
              <a:off x="6165763" y="3786047"/>
              <a:ext cx="1803400" cy="2197100"/>
            </a:xfrm>
            <a:custGeom>
              <a:avLst/>
              <a:gdLst>
                <a:gd name="connsiteX0" fmla="*/ 0 w 1803400"/>
                <a:gd name="connsiteY0" fmla="*/ 0 h 2197100"/>
                <a:gd name="connsiteX1" fmla="*/ 1270000 w 1803400"/>
                <a:gd name="connsiteY1" fmla="*/ 419100 h 2197100"/>
                <a:gd name="connsiteX2" fmla="*/ 1803400 w 1803400"/>
                <a:gd name="connsiteY2" fmla="*/ 2197100 h 2197100"/>
              </a:gdLst>
              <a:ahLst/>
              <a:cxnLst>
                <a:cxn ang="0">
                  <a:pos x="connsiteX0" y="connsiteY0"/>
                </a:cxn>
                <a:cxn ang="0">
                  <a:pos x="connsiteX1" y="connsiteY1"/>
                </a:cxn>
                <a:cxn ang="0">
                  <a:pos x="connsiteX2" y="connsiteY2"/>
                </a:cxn>
              </a:cxnLst>
              <a:rect l="l" t="t" r="r" b="b"/>
              <a:pathLst>
                <a:path w="1803400" h="2197100">
                  <a:moveTo>
                    <a:pt x="0" y="0"/>
                  </a:moveTo>
                  <a:cubicBezTo>
                    <a:pt x="484716" y="26458"/>
                    <a:pt x="969433" y="52917"/>
                    <a:pt x="1270000" y="419100"/>
                  </a:cubicBezTo>
                  <a:cubicBezTo>
                    <a:pt x="1570567" y="785283"/>
                    <a:pt x="1686983" y="1491191"/>
                    <a:pt x="1803400" y="2197100"/>
                  </a:cubicBezTo>
                </a:path>
              </a:pathLst>
            </a:cu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247820B-E657-5784-A41B-6187A8A0C078}"/>
                </a:ext>
              </a:extLst>
            </p:cNvPr>
            <p:cNvCxnSpPr>
              <a:cxnSpLocks/>
              <a:endCxn id="47" idx="0"/>
            </p:cNvCxnSpPr>
            <p:nvPr/>
          </p:nvCxnSpPr>
          <p:spPr>
            <a:xfrm flipV="1">
              <a:off x="1812173" y="1651000"/>
              <a:ext cx="2493127" cy="17345"/>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D4E48B4-C5DB-F9FD-741D-04462CA04FA6}"/>
                </a:ext>
              </a:extLst>
            </p:cNvPr>
            <p:cNvCxnSpPr>
              <a:cxnSpLocks/>
            </p:cNvCxnSpPr>
            <p:nvPr/>
          </p:nvCxnSpPr>
          <p:spPr>
            <a:xfrm>
              <a:off x="8019961" y="5936755"/>
              <a:ext cx="239603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30453BF0-732F-1EEB-D666-B01EE7BC3228}"/>
              </a:ext>
            </a:extLst>
          </p:cNvPr>
          <p:cNvGrpSpPr/>
          <p:nvPr/>
        </p:nvGrpSpPr>
        <p:grpSpPr>
          <a:xfrm>
            <a:off x="1837573" y="1663700"/>
            <a:ext cx="8578427" cy="4306747"/>
            <a:chOff x="1837573" y="1663700"/>
            <a:chExt cx="8578427" cy="4306747"/>
          </a:xfrm>
        </p:grpSpPr>
        <p:sp>
          <p:nvSpPr>
            <p:cNvPr id="54" name="Freeform 53">
              <a:extLst>
                <a:ext uri="{FF2B5EF4-FFF2-40B4-BE49-F238E27FC236}">
                  <a16:creationId xmlns:a16="http://schemas.microsoft.com/office/drawing/2014/main" id="{E4DE72C2-1FDB-1E6B-5618-C20D71F371CD}"/>
                </a:ext>
              </a:extLst>
            </p:cNvPr>
            <p:cNvSpPr/>
            <p:nvPr/>
          </p:nvSpPr>
          <p:spPr>
            <a:xfrm>
              <a:off x="3352800" y="1663700"/>
              <a:ext cx="2768600" cy="2197100"/>
            </a:xfrm>
            <a:custGeom>
              <a:avLst/>
              <a:gdLst>
                <a:gd name="connsiteX0" fmla="*/ 0 w 2768600"/>
                <a:gd name="connsiteY0" fmla="*/ 0 h 2197100"/>
                <a:gd name="connsiteX1" fmla="*/ 2057400 w 2768600"/>
                <a:gd name="connsiteY1" fmla="*/ 508000 h 2197100"/>
                <a:gd name="connsiteX2" fmla="*/ 2768600 w 2768600"/>
                <a:gd name="connsiteY2" fmla="*/ 2197100 h 2197100"/>
              </a:gdLst>
              <a:ahLst/>
              <a:cxnLst>
                <a:cxn ang="0">
                  <a:pos x="connsiteX0" y="connsiteY0"/>
                </a:cxn>
                <a:cxn ang="0">
                  <a:pos x="connsiteX1" y="connsiteY1"/>
                </a:cxn>
                <a:cxn ang="0">
                  <a:pos x="connsiteX2" y="connsiteY2"/>
                </a:cxn>
              </a:cxnLst>
              <a:rect l="l" t="t" r="r" b="b"/>
              <a:pathLst>
                <a:path w="2768600" h="2197100">
                  <a:moveTo>
                    <a:pt x="0" y="0"/>
                  </a:moveTo>
                  <a:cubicBezTo>
                    <a:pt x="797983" y="70908"/>
                    <a:pt x="1595967" y="141817"/>
                    <a:pt x="2057400" y="508000"/>
                  </a:cubicBezTo>
                  <a:cubicBezTo>
                    <a:pt x="2518833" y="874183"/>
                    <a:pt x="2643716" y="1535641"/>
                    <a:pt x="2768600" y="219710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48A26A08-DF03-9ADC-0C40-FF358E614E2E}"/>
                </a:ext>
              </a:extLst>
            </p:cNvPr>
            <p:cNvSpPr/>
            <p:nvPr/>
          </p:nvSpPr>
          <p:spPr>
            <a:xfrm rot="10800000">
              <a:off x="6107413" y="3773347"/>
              <a:ext cx="2768600" cy="2197100"/>
            </a:xfrm>
            <a:custGeom>
              <a:avLst/>
              <a:gdLst>
                <a:gd name="connsiteX0" fmla="*/ 0 w 2768600"/>
                <a:gd name="connsiteY0" fmla="*/ 0 h 2197100"/>
                <a:gd name="connsiteX1" fmla="*/ 2057400 w 2768600"/>
                <a:gd name="connsiteY1" fmla="*/ 508000 h 2197100"/>
                <a:gd name="connsiteX2" fmla="*/ 2768600 w 2768600"/>
                <a:gd name="connsiteY2" fmla="*/ 2197100 h 2197100"/>
              </a:gdLst>
              <a:ahLst/>
              <a:cxnLst>
                <a:cxn ang="0">
                  <a:pos x="connsiteX0" y="connsiteY0"/>
                </a:cxn>
                <a:cxn ang="0">
                  <a:pos x="connsiteX1" y="connsiteY1"/>
                </a:cxn>
                <a:cxn ang="0">
                  <a:pos x="connsiteX2" y="connsiteY2"/>
                </a:cxn>
              </a:cxnLst>
              <a:rect l="l" t="t" r="r" b="b"/>
              <a:pathLst>
                <a:path w="2768600" h="2197100">
                  <a:moveTo>
                    <a:pt x="0" y="0"/>
                  </a:moveTo>
                  <a:cubicBezTo>
                    <a:pt x="797983" y="70908"/>
                    <a:pt x="1595967" y="141817"/>
                    <a:pt x="2057400" y="508000"/>
                  </a:cubicBezTo>
                  <a:cubicBezTo>
                    <a:pt x="2518833" y="874183"/>
                    <a:pt x="2643716" y="1535641"/>
                    <a:pt x="2768600" y="219710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D3A6F8C5-006F-8F5D-8995-297E597B41E2}"/>
                </a:ext>
              </a:extLst>
            </p:cNvPr>
            <p:cNvCxnSpPr>
              <a:stCxn id="54" idx="0"/>
            </p:cNvCxnSpPr>
            <p:nvPr/>
          </p:nvCxnSpPr>
          <p:spPr>
            <a:xfrm flipH="1">
              <a:off x="1837573" y="1663700"/>
              <a:ext cx="15152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7DB7C62-1AD6-513E-CAB8-2D9209D47130}"/>
                </a:ext>
              </a:extLst>
            </p:cNvPr>
            <p:cNvCxnSpPr>
              <a:cxnSpLocks/>
            </p:cNvCxnSpPr>
            <p:nvPr/>
          </p:nvCxnSpPr>
          <p:spPr>
            <a:xfrm flipH="1">
              <a:off x="8657643" y="5958394"/>
              <a:ext cx="17583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Oval 6">
            <a:extLst>
              <a:ext uri="{FF2B5EF4-FFF2-40B4-BE49-F238E27FC236}">
                <a16:creationId xmlns:a16="http://schemas.microsoft.com/office/drawing/2014/main" id="{53DA2CE4-ED68-25D5-FB6C-BBDA68BB100A}"/>
              </a:ext>
            </a:extLst>
          </p:cNvPr>
          <p:cNvSpPr>
            <a:spLocks noChangeAspect="1"/>
          </p:cNvSpPr>
          <p:nvPr/>
        </p:nvSpPr>
        <p:spPr>
          <a:xfrm>
            <a:off x="5955199" y="3573258"/>
            <a:ext cx="288000" cy="288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7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099A5-5815-ADDC-681B-BC8422B67C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D58EA4-4158-27DC-154C-0E9B701232F1}"/>
              </a:ext>
            </a:extLst>
          </p:cNvPr>
          <p:cNvSpPr txBox="1"/>
          <p:nvPr/>
        </p:nvSpPr>
        <p:spPr>
          <a:xfrm>
            <a:off x="173229" y="85018"/>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p:sp>
        <p:nvSpPr>
          <p:cNvPr id="2" name="Rectangle 1">
            <a:extLst>
              <a:ext uri="{FF2B5EF4-FFF2-40B4-BE49-F238E27FC236}">
                <a16:creationId xmlns:a16="http://schemas.microsoft.com/office/drawing/2014/main" id="{C2D03736-736B-58BF-265D-324691343694}"/>
              </a:ext>
            </a:extLst>
          </p:cNvPr>
          <p:cNvSpPr/>
          <p:nvPr/>
        </p:nvSpPr>
        <p:spPr>
          <a:xfrm>
            <a:off x="3034905" y="6372872"/>
            <a:ext cx="5829545" cy="400110"/>
          </a:xfrm>
          <a:prstGeom prst="rect">
            <a:avLst/>
          </a:prstGeom>
        </p:spPr>
        <p:txBody>
          <a:bodyPr wrap="none">
            <a:spAutoFit/>
          </a:bodyPr>
          <a:lstStyle/>
          <a:p>
            <a:r>
              <a:rPr lang="en-GB" sz="2000" i="1" err="1">
                <a:ea typeface="Helvetica Neue" panose="02000503000000020004" pitchFamily="2" charset="0"/>
                <a:cs typeface="Helvetica Neue" panose="02000503000000020004" pitchFamily="2" charset="0"/>
              </a:rPr>
              <a:t>Brongersma</a:t>
            </a:r>
            <a:r>
              <a:rPr lang="en-GB" sz="2000" i="1">
                <a:ea typeface="Helvetica Neue" panose="02000503000000020004" pitchFamily="2" charset="0"/>
                <a:cs typeface="Helvetica Neue" panose="02000503000000020004" pitchFamily="2" charset="0"/>
              </a:rPr>
              <a:t> et al. Nat. </a:t>
            </a:r>
            <a:r>
              <a:rPr lang="en-GB" sz="2000" i="1" err="1">
                <a:ea typeface="Helvetica Neue" panose="02000503000000020004" pitchFamily="2" charset="0"/>
                <a:cs typeface="Helvetica Neue" panose="02000503000000020004" pitchFamily="2" charset="0"/>
              </a:rPr>
              <a:t>Nanotechnol</a:t>
            </a:r>
            <a:r>
              <a:rPr lang="en-GB" sz="2000" i="1">
                <a:ea typeface="Helvetica Neue" panose="02000503000000020004" pitchFamily="2" charset="0"/>
                <a:cs typeface="Helvetica Neue" panose="02000503000000020004" pitchFamily="2" charset="0"/>
              </a:rPr>
              <a:t>. 10 (2015) 25</a:t>
            </a:r>
          </a:p>
        </p:txBody>
      </p:sp>
      <p:grpSp>
        <p:nvGrpSpPr>
          <p:cNvPr id="4" name="Group 3">
            <a:extLst>
              <a:ext uri="{FF2B5EF4-FFF2-40B4-BE49-F238E27FC236}">
                <a16:creationId xmlns:a16="http://schemas.microsoft.com/office/drawing/2014/main" id="{DF2BE908-E0F1-A4D0-872F-D6AC26AFA1FB}"/>
              </a:ext>
            </a:extLst>
          </p:cNvPr>
          <p:cNvGrpSpPr/>
          <p:nvPr/>
        </p:nvGrpSpPr>
        <p:grpSpPr>
          <a:xfrm>
            <a:off x="604289" y="746159"/>
            <a:ext cx="9907366" cy="5365682"/>
            <a:chOff x="1403475" y="3023617"/>
            <a:chExt cx="12625166" cy="7128792"/>
          </a:xfrm>
        </p:grpSpPr>
        <p:pic>
          <p:nvPicPr>
            <p:cNvPr id="5" name="Picture 4">
              <a:extLst>
                <a:ext uri="{FF2B5EF4-FFF2-40B4-BE49-F238E27FC236}">
                  <a16:creationId xmlns:a16="http://schemas.microsoft.com/office/drawing/2014/main" id="{9FB20A51-6B29-7092-EF16-F599DDC5CAD7}"/>
                </a:ext>
              </a:extLst>
            </p:cNvPr>
            <p:cNvPicPr>
              <a:picLocks noChangeAspect="1"/>
            </p:cNvPicPr>
            <p:nvPr/>
          </p:nvPicPr>
          <p:blipFill rotWithShape="1">
            <a:blip r:embed="rId2">
              <a:extLst>
                <a:ext uri="{28A0092B-C50C-407E-A947-70E740481C1C}">
                  <a14:useLocalDpi xmlns:a14="http://schemas.microsoft.com/office/drawing/2010/main" val="0"/>
                </a:ext>
              </a:extLst>
            </a:blip>
            <a:srcRect t="2503" r="23861"/>
            <a:stretch/>
          </p:blipFill>
          <p:spPr>
            <a:xfrm>
              <a:off x="2267572" y="3095625"/>
              <a:ext cx="11761069" cy="7056784"/>
            </a:xfrm>
            <a:prstGeom prst="rect">
              <a:avLst/>
            </a:prstGeom>
          </p:spPr>
        </p:pic>
        <p:sp>
          <p:nvSpPr>
            <p:cNvPr id="6" name="Rectangle 5">
              <a:extLst>
                <a:ext uri="{FF2B5EF4-FFF2-40B4-BE49-F238E27FC236}">
                  <a16:creationId xmlns:a16="http://schemas.microsoft.com/office/drawing/2014/main" id="{31390E14-320D-339A-0449-C88A694ED702}"/>
                </a:ext>
              </a:extLst>
            </p:cNvPr>
            <p:cNvSpPr/>
            <p:nvPr/>
          </p:nvSpPr>
          <p:spPr>
            <a:xfrm>
              <a:off x="4787852" y="3023617"/>
              <a:ext cx="74888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990907-B779-AA71-BA8D-193E0837CFC2}"/>
                </a:ext>
              </a:extLst>
            </p:cNvPr>
            <p:cNvSpPr/>
            <p:nvPr/>
          </p:nvSpPr>
          <p:spPr>
            <a:xfrm>
              <a:off x="1403475" y="3033707"/>
              <a:ext cx="1645857" cy="34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934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4FE97-A393-898B-4BED-296EEB42D28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5D83EBB-A2C5-CE5F-FA13-57749C66A01A}"/>
              </a:ext>
            </a:extLst>
          </p:cNvPr>
          <p:cNvPicPr>
            <a:picLocks noChangeAspect="1"/>
          </p:cNvPicPr>
          <p:nvPr/>
        </p:nvPicPr>
        <p:blipFill>
          <a:blip r:embed="rId2"/>
          <a:stretch>
            <a:fillRect/>
          </a:stretch>
        </p:blipFill>
        <p:spPr>
          <a:xfrm>
            <a:off x="1367501" y="876300"/>
            <a:ext cx="9533197" cy="5753100"/>
          </a:xfrm>
          <a:prstGeom prst="rect">
            <a:avLst/>
          </a:prstGeom>
        </p:spPr>
      </p:pic>
      <p:sp>
        <p:nvSpPr>
          <p:cNvPr id="5" name="TextBox 4">
            <a:extLst>
              <a:ext uri="{FF2B5EF4-FFF2-40B4-BE49-F238E27FC236}">
                <a16:creationId xmlns:a16="http://schemas.microsoft.com/office/drawing/2014/main" id="{4AAD4F3B-AD9F-EC21-0B79-1157EC08C45C}"/>
              </a:ext>
            </a:extLst>
          </p:cNvPr>
          <p:cNvSpPr txBox="1"/>
          <p:nvPr/>
        </p:nvSpPr>
        <p:spPr>
          <a:xfrm>
            <a:off x="173229" y="85018"/>
            <a:ext cx="5045612" cy="584775"/>
          </a:xfrm>
          <a:prstGeom prst="rect">
            <a:avLst/>
          </a:prstGeom>
          <a:noFill/>
        </p:spPr>
        <p:txBody>
          <a:bodyPr wrap="none" rtlCol="0">
            <a:spAutoFit/>
          </a:bodyPr>
          <a:lstStyle/>
          <a:p>
            <a:r>
              <a:rPr lang="sv-SE" sz="3200" b="1"/>
              <a:t>Pump-</a:t>
            </a:r>
            <a:r>
              <a:rPr lang="sv-SE" sz="3200" b="1" err="1"/>
              <a:t>probe</a:t>
            </a:r>
            <a:r>
              <a:rPr lang="sv-SE" sz="3200" b="1"/>
              <a:t> </a:t>
            </a:r>
            <a:r>
              <a:rPr lang="sv-SE" sz="3200" b="1" err="1"/>
              <a:t>methodology</a:t>
            </a:r>
            <a:endParaRPr lang="en-SE" sz="3200" b="1"/>
          </a:p>
        </p:txBody>
      </p:sp>
    </p:spTree>
    <p:extLst>
      <p:ext uri="{BB962C8B-B14F-4D97-AF65-F5344CB8AC3E}">
        <p14:creationId xmlns:p14="http://schemas.microsoft.com/office/powerpoint/2010/main" val="166949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13468-6C42-B14F-6EA4-F5086B3CD4B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D7C7D0-A3BF-BCA3-86BA-E8A270168816}"/>
              </a:ext>
            </a:extLst>
          </p:cNvPr>
          <p:cNvPicPr>
            <a:picLocks noChangeAspect="1"/>
          </p:cNvPicPr>
          <p:nvPr/>
        </p:nvPicPr>
        <p:blipFill>
          <a:blip r:embed="rId2"/>
          <a:srcRect r="50000"/>
          <a:stretch>
            <a:fillRect/>
          </a:stretch>
        </p:blipFill>
        <p:spPr>
          <a:xfrm>
            <a:off x="64277" y="994081"/>
            <a:ext cx="6031723" cy="5200038"/>
          </a:xfrm>
          <a:prstGeom prst="rect">
            <a:avLst/>
          </a:prstGeom>
        </p:spPr>
      </p:pic>
      <p:pic>
        <p:nvPicPr>
          <p:cNvPr id="4" name="Picture 3">
            <a:extLst>
              <a:ext uri="{FF2B5EF4-FFF2-40B4-BE49-F238E27FC236}">
                <a16:creationId xmlns:a16="http://schemas.microsoft.com/office/drawing/2014/main" id="{88AE104F-6C31-13CA-8043-E70153E7DF3D}"/>
              </a:ext>
            </a:extLst>
          </p:cNvPr>
          <p:cNvPicPr>
            <a:picLocks noChangeAspect="1"/>
          </p:cNvPicPr>
          <p:nvPr/>
        </p:nvPicPr>
        <p:blipFill>
          <a:blip r:embed="rId2"/>
          <a:srcRect l="52632"/>
          <a:stretch>
            <a:fillRect/>
          </a:stretch>
        </p:blipFill>
        <p:spPr>
          <a:xfrm>
            <a:off x="6413500" y="994081"/>
            <a:ext cx="5714222" cy="5200038"/>
          </a:xfrm>
          <a:prstGeom prst="rect">
            <a:avLst/>
          </a:prstGeom>
        </p:spPr>
      </p:pic>
      <p:sp>
        <p:nvSpPr>
          <p:cNvPr id="5" name="Rectangle 4">
            <a:extLst>
              <a:ext uri="{FF2B5EF4-FFF2-40B4-BE49-F238E27FC236}">
                <a16:creationId xmlns:a16="http://schemas.microsoft.com/office/drawing/2014/main" id="{4CBDFA35-DBB9-3234-BBB4-96DCEA19DF38}"/>
              </a:ext>
            </a:extLst>
          </p:cNvPr>
          <p:cNvSpPr/>
          <p:nvPr/>
        </p:nvSpPr>
        <p:spPr>
          <a:xfrm>
            <a:off x="3034905" y="6372872"/>
            <a:ext cx="4785092" cy="400110"/>
          </a:xfrm>
          <a:prstGeom prst="rect">
            <a:avLst/>
          </a:prstGeom>
        </p:spPr>
        <p:txBody>
          <a:bodyPr wrap="none">
            <a:spAutoFit/>
          </a:bodyPr>
          <a:lstStyle/>
          <a:p>
            <a:r>
              <a:rPr lang="en-GB" sz="2000" i="1">
                <a:ea typeface="Helvetica Neue" panose="02000503000000020004" pitchFamily="2" charset="0"/>
                <a:cs typeface="Helvetica Neue" panose="02000503000000020004" pitchFamily="2" charset="0"/>
              </a:rPr>
              <a:t>Wach et al. Nat. Commun. 16 (2025) 2274</a:t>
            </a:r>
          </a:p>
        </p:txBody>
      </p:sp>
      <p:sp>
        <p:nvSpPr>
          <p:cNvPr id="6" name="TextBox 5">
            <a:extLst>
              <a:ext uri="{FF2B5EF4-FFF2-40B4-BE49-F238E27FC236}">
                <a16:creationId xmlns:a16="http://schemas.microsoft.com/office/drawing/2014/main" id="{3DAE8B1A-0E95-7234-D7EA-99498D540495}"/>
              </a:ext>
            </a:extLst>
          </p:cNvPr>
          <p:cNvSpPr txBox="1"/>
          <p:nvPr/>
        </p:nvSpPr>
        <p:spPr>
          <a:xfrm>
            <a:off x="173229" y="85018"/>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A2F621-3B37-F074-4D8E-E4EACF906CAE}"/>
                  </a:ext>
                </a:extLst>
              </p:cNvPr>
              <p:cNvSpPr txBox="1"/>
              <p:nvPr/>
            </p:nvSpPr>
            <p:spPr>
              <a:xfrm>
                <a:off x="8407400" y="2667000"/>
                <a:ext cx="3162300" cy="11910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ea typeface="Cambria Math" panose="02040503050406030204" pitchFamily="18" charset="0"/>
                            </a:rPr>
                            <m:t>𝜏</m:t>
                          </m:r>
                        </m:e>
                        <m:sub>
                          <m:r>
                            <a:rPr lang="sv-SE" sz="4400" b="0" i="1" smtClean="0">
                              <a:latin typeface="Cambria Math" panose="02040503050406030204" pitchFamily="18" charset="0"/>
                            </a:rPr>
                            <m:t>𝑒</m:t>
                          </m:r>
                          <m:r>
                            <a:rPr lang="sv-SE" sz="4400" b="0" i="1" smtClean="0">
                              <a:latin typeface="Cambria Math" panose="02040503050406030204" pitchFamily="18" charset="0"/>
                            </a:rPr>
                            <m:t>−</m:t>
                          </m:r>
                          <m:r>
                            <a:rPr lang="sv-SE" sz="4400" b="0" i="1" smtClean="0">
                              <a:latin typeface="Cambria Math" panose="02040503050406030204" pitchFamily="18" charset="0"/>
                            </a:rPr>
                            <m:t>𝑝h</m:t>
                          </m:r>
                        </m:sub>
                      </m:sSub>
                      <m:r>
                        <a:rPr lang="sv-SE" sz="4400" b="0" i="1" smtClean="0">
                          <a:latin typeface="Cambria Math" panose="02040503050406030204" pitchFamily="18" charset="0"/>
                        </a:rPr>
                        <m:t>  </m:t>
                      </m:r>
                    </m:oMath>
                  </m:oMathPara>
                </a14:m>
                <a:endParaRPr lang="sv-SE" sz="4400" b="0" i="1" dirty="0">
                  <a:latin typeface="Cambria Math" panose="02040503050406030204" pitchFamily="18" charset="0"/>
                </a:endParaRPr>
              </a:p>
              <a:p>
                <a:pPr algn="ctr"/>
                <a14:m>
                  <m:oMath xmlns:m="http://schemas.openxmlformats.org/officeDocument/2006/math">
                    <m:r>
                      <a:rPr lang="sv-SE" sz="2400" b="0" i="1" smtClean="0">
                        <a:latin typeface="Cambria Math" panose="02040503050406030204" pitchFamily="18" charset="0"/>
                      </a:rPr>
                      <m:t> </m:t>
                    </m:r>
                    <m:sSup>
                      <m:sSupPr>
                        <m:ctrlPr>
                          <a:rPr lang="sv-SE" sz="2400" b="0" i="1" smtClean="0">
                            <a:latin typeface="Cambria Math" panose="02040503050406030204" pitchFamily="18" charset="0"/>
                          </a:rPr>
                        </m:ctrlPr>
                      </m:sSupPr>
                      <m:e>
                        <m:r>
                          <a:rPr lang="sv-SE" sz="2400" b="0" i="1" smtClean="0">
                            <a:latin typeface="Cambria Math" panose="02040503050406030204" pitchFamily="18" charset="0"/>
                          </a:rPr>
                          <m:t>1</m:t>
                        </m:r>
                      </m:e>
                      <m:sup>
                        <m:r>
                          <a:rPr lang="sv-SE" sz="2400" b="0" i="1" smtClean="0">
                            <a:latin typeface="Cambria Math" panose="02040503050406030204" pitchFamily="18" charset="0"/>
                          </a:rPr>
                          <m:t>𝑠𝑡</m:t>
                        </m:r>
                      </m:sup>
                    </m:sSup>
                    <m:r>
                      <a:rPr lang="sv-SE" sz="2400" b="0" i="1" smtClean="0">
                        <a:latin typeface="Cambria Math" panose="02040503050406030204" pitchFamily="18" charset="0"/>
                      </a:rPr>
                      <m:t>𝑒𝑥𝑝𝑜𝑛𝑒𝑛𝑡𝑖𝑎𝑙</m:t>
                    </m:r>
                    <m:r>
                      <a:rPr lang="sv-SE" sz="2400" b="0" i="1" smtClean="0">
                        <a:latin typeface="Cambria Math" panose="02040503050406030204" pitchFamily="18" charset="0"/>
                      </a:rPr>
                      <m:t> </m:t>
                    </m:r>
                    <m:r>
                      <a:rPr lang="sv-SE" sz="2400" b="0" i="1" smtClean="0">
                        <a:latin typeface="Cambria Math" panose="02040503050406030204" pitchFamily="18" charset="0"/>
                      </a:rPr>
                      <m:t>𝑑𝑒𝑐𝑎𝑦</m:t>
                    </m:r>
                    <m:r>
                      <a:rPr lang="sv-SE" sz="2400" b="0" i="1" smtClean="0">
                        <a:latin typeface="Cambria Math" panose="02040503050406030204" pitchFamily="18" charset="0"/>
                      </a:rPr>
                      <m:t> </m:t>
                    </m:r>
                  </m:oMath>
                </a14:m>
                <a:r>
                  <a:rPr lang="en-SE" sz="2400" dirty="0"/>
                  <a:t> </a:t>
                </a:r>
              </a:p>
            </p:txBody>
          </p:sp>
        </mc:Choice>
        <mc:Fallback xmlns="">
          <p:sp>
            <p:nvSpPr>
              <p:cNvPr id="7" name="TextBox 6">
                <a:extLst>
                  <a:ext uri="{FF2B5EF4-FFF2-40B4-BE49-F238E27FC236}">
                    <a16:creationId xmlns:a16="http://schemas.microsoft.com/office/drawing/2014/main" id="{D1A2F621-3B37-F074-4D8E-E4EACF906CAE}"/>
                  </a:ext>
                </a:extLst>
              </p:cNvPr>
              <p:cNvSpPr txBox="1">
                <a:spLocks noRot="1" noChangeAspect="1" noMove="1" noResize="1" noEditPoints="1" noAdjustHandles="1" noChangeArrowheads="1" noChangeShapeType="1" noTextEdit="1"/>
              </p:cNvSpPr>
              <p:nvPr/>
            </p:nvSpPr>
            <p:spPr>
              <a:xfrm>
                <a:off x="8407400" y="2667000"/>
                <a:ext cx="3162300" cy="1191032"/>
              </a:xfrm>
              <a:prstGeom prst="rect">
                <a:avLst/>
              </a:prstGeom>
              <a:blipFill>
                <a:blip r:embed="rId3"/>
                <a:stretch>
                  <a:fillRect l="-1594" r="-3984" b="-7447"/>
                </a:stretch>
              </a:blipFill>
            </p:spPr>
            <p:txBody>
              <a:bodyPr/>
              <a:lstStyle/>
              <a:p>
                <a:r>
                  <a:rPr lang="en-US">
                    <a:noFill/>
                  </a:rPr>
                  <a:t> </a:t>
                </a:r>
              </a:p>
            </p:txBody>
          </p:sp>
        </mc:Fallback>
      </mc:AlternateContent>
    </p:spTree>
    <p:extLst>
      <p:ext uri="{BB962C8B-B14F-4D97-AF65-F5344CB8AC3E}">
        <p14:creationId xmlns:p14="http://schemas.microsoft.com/office/powerpoint/2010/main" val="117265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E798-AC59-6D92-6A22-00A0AEDA83E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9A9D4A-4F1C-B663-F46B-18544571401A}"/>
                  </a:ext>
                </a:extLst>
              </p:cNvPr>
              <p:cNvSpPr txBox="1"/>
              <p:nvPr/>
            </p:nvSpPr>
            <p:spPr>
              <a:xfrm>
                <a:off x="131064" y="275518"/>
                <a:ext cx="11929871" cy="1569660"/>
              </a:xfrm>
              <a:prstGeom prst="rect">
                <a:avLst/>
              </a:prstGeom>
              <a:noFill/>
            </p:spPr>
            <p:txBody>
              <a:bodyPr wrap="square" rtlCol="0">
                <a:spAutoFit/>
              </a:bodyPr>
              <a:lstStyle/>
              <a:p>
                <a:r>
                  <a:rPr lang="en-GB" sz="3200" b="1" noProof="0" dirty="0"/>
                  <a:t>The decay can be understood by the two-temperature model:</a:t>
                </a:r>
              </a:p>
              <a:p>
                <a:pPr marL="457200" indent="-457200">
                  <a:buFont typeface="Wingdings" pitchFamily="2" charset="2"/>
                  <a:buChar char="à"/>
                </a:pPr>
                <a:r>
                  <a:rPr lang="en-GB" sz="3200" noProof="0" dirty="0">
                    <a:sym typeface="Wingdings" pitchFamily="2" charset="2"/>
                  </a:rPr>
                  <a:t>describes the concurrent changes in electron (</a:t>
                </a:r>
                <a14:m>
                  <m:oMath xmlns:m="http://schemas.openxmlformats.org/officeDocument/2006/math">
                    <m:sSub>
                      <m:sSubPr>
                        <m:ctrlPr>
                          <a:rPr lang="en-US" sz="3200" i="1">
                            <a:latin typeface="Cambria Math" panose="02040503050406030204" pitchFamily="18" charset="0"/>
                          </a:rPr>
                        </m:ctrlPr>
                      </m:sSubPr>
                      <m:e>
                        <m:r>
                          <a:rPr lang="sv-SE" sz="3200" b="0" i="1" smtClean="0">
                            <a:latin typeface="Cambria Math" panose="02040503050406030204" pitchFamily="18" charset="0"/>
                          </a:rPr>
                          <m:t>𝑇</m:t>
                        </m:r>
                      </m:e>
                      <m:sub>
                        <m:r>
                          <a:rPr lang="sv-SE" sz="3200" i="1">
                            <a:latin typeface="Cambria Math" panose="02040503050406030204" pitchFamily="18" charset="0"/>
                          </a:rPr>
                          <m:t>𝑒</m:t>
                        </m:r>
                      </m:sub>
                    </m:sSub>
                  </m:oMath>
                </a14:m>
                <a:r>
                  <a:rPr lang="en-GB" sz="3200" noProof="0" dirty="0">
                    <a:sym typeface="Wingdings" pitchFamily="2" charset="2"/>
                  </a:rPr>
                  <a:t>) and lattice (</a:t>
                </a:r>
                <a14:m>
                  <m:oMath xmlns:m="http://schemas.openxmlformats.org/officeDocument/2006/math">
                    <m:sSub>
                      <m:sSubPr>
                        <m:ctrlPr>
                          <a:rPr lang="en-US" sz="3200" i="1">
                            <a:latin typeface="Cambria Math" panose="02040503050406030204" pitchFamily="18" charset="0"/>
                          </a:rPr>
                        </m:ctrlPr>
                      </m:sSubPr>
                      <m:e>
                        <m:r>
                          <a:rPr lang="sv-SE" sz="3200" i="1">
                            <a:latin typeface="Cambria Math" panose="02040503050406030204" pitchFamily="18" charset="0"/>
                          </a:rPr>
                          <m:t>𝑇</m:t>
                        </m:r>
                      </m:e>
                      <m:sub>
                        <m:r>
                          <a:rPr lang="sv-SE" sz="3200" b="0" i="1" smtClean="0">
                            <a:latin typeface="Cambria Math" panose="02040503050406030204" pitchFamily="18" charset="0"/>
                          </a:rPr>
                          <m:t>𝑙</m:t>
                        </m:r>
                      </m:sub>
                    </m:sSub>
                  </m:oMath>
                </a14:m>
                <a:r>
                  <a:rPr lang="en-GB" sz="3200" noProof="0" dirty="0">
                    <a:sym typeface="Wingdings" pitchFamily="2" charset="2"/>
                  </a:rPr>
                  <a:t>) temperatures over time (</a:t>
                </a:r>
                <a14:m>
                  <m:oMath xmlns:m="http://schemas.openxmlformats.org/officeDocument/2006/math">
                    <m:r>
                      <a:rPr lang="sv-SE" sz="3200" b="0" i="1" noProof="0" smtClean="0">
                        <a:latin typeface="Cambria Math" panose="02040503050406030204" pitchFamily="18" charset="0"/>
                        <a:sym typeface="Wingdings" pitchFamily="2" charset="2"/>
                      </a:rPr>
                      <m:t>𝑡</m:t>
                    </m:r>
                  </m:oMath>
                </a14:m>
                <a:r>
                  <a:rPr lang="en-GB" sz="3200" noProof="0" dirty="0">
                    <a:sym typeface="Wingdings" pitchFamily="2" charset="2"/>
                  </a:rPr>
                  <a:t>)</a:t>
                </a:r>
              </a:p>
            </p:txBody>
          </p:sp>
        </mc:Choice>
        <mc:Fallback xmlns="">
          <p:sp>
            <p:nvSpPr>
              <p:cNvPr id="3" name="TextBox 2">
                <a:extLst>
                  <a:ext uri="{FF2B5EF4-FFF2-40B4-BE49-F238E27FC236}">
                    <a16:creationId xmlns:a16="http://schemas.microsoft.com/office/drawing/2014/main" id="{089A9D4A-4F1C-B663-F46B-18544571401A}"/>
                  </a:ext>
                </a:extLst>
              </p:cNvPr>
              <p:cNvSpPr txBox="1">
                <a:spLocks noRot="1" noChangeAspect="1" noMove="1" noResize="1" noEditPoints="1" noAdjustHandles="1" noChangeArrowheads="1" noChangeShapeType="1" noTextEdit="1"/>
              </p:cNvSpPr>
              <p:nvPr/>
            </p:nvSpPr>
            <p:spPr>
              <a:xfrm>
                <a:off x="131064" y="275518"/>
                <a:ext cx="11929871" cy="1569660"/>
              </a:xfrm>
              <a:prstGeom prst="rect">
                <a:avLst/>
              </a:prstGeom>
              <a:blipFill>
                <a:blip r:embed="rId2"/>
                <a:stretch>
                  <a:fillRect l="-1277" t="-4800" r="-117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4E83E4-5248-3CC4-E5AC-0B8610320F7D}"/>
                  </a:ext>
                </a:extLst>
              </p:cNvPr>
              <p:cNvSpPr txBox="1"/>
              <p:nvPr/>
            </p:nvSpPr>
            <p:spPr>
              <a:xfrm>
                <a:off x="131064" y="2129718"/>
                <a:ext cx="11929871" cy="1077218"/>
              </a:xfrm>
              <a:prstGeom prst="rect">
                <a:avLst/>
              </a:prstGeom>
              <a:noFill/>
            </p:spPr>
            <p:txBody>
              <a:bodyPr wrap="square" rtlCol="0">
                <a:spAutoFit/>
              </a:bodyPr>
              <a:lstStyle/>
              <a:p>
                <a:pPr marL="457200" indent="-457200">
                  <a:buFont typeface="Wingdings" pitchFamily="2" charset="2"/>
                  <a:buChar char="à"/>
                </a:pPr>
                <a:r>
                  <a:rPr lang="en-GB" sz="3200" dirty="0">
                    <a:sym typeface="Wingdings" pitchFamily="2" charset="2"/>
                  </a:rPr>
                  <a:t>the interaction is governed by the electron-phonon coupling constant</a:t>
                </a:r>
                <a14:m>
                  <m:oMath xmlns:m="http://schemas.openxmlformats.org/officeDocument/2006/math">
                    <m:r>
                      <a:rPr lang="en-US" sz="3200" i="1" smtClean="0">
                        <a:latin typeface="Cambria Math" panose="02040503050406030204" pitchFamily="18" charset="0"/>
                      </a:rPr>
                      <m:t> </m:t>
                    </m:r>
                  </m:oMath>
                </a14:m>
                <a:r>
                  <a:rPr lang="en-GB" sz="3200" noProof="0" dirty="0">
                    <a:sym typeface="Wingdings" pitchFamily="2" charset="2"/>
                  </a:rPr>
                  <a:t>(</a:t>
                </a:r>
                <a14:m>
                  <m:oMath xmlns:m="http://schemas.openxmlformats.org/officeDocument/2006/math">
                    <m:r>
                      <a:rPr lang="sv-SE" sz="3200" b="0" i="1" noProof="0" dirty="0" smtClean="0">
                        <a:latin typeface="Cambria Math" panose="02040503050406030204" pitchFamily="18" charset="0"/>
                        <a:sym typeface="Wingdings" pitchFamily="2" charset="2"/>
                      </a:rPr>
                      <m:t>𝑔</m:t>
                    </m:r>
                  </m:oMath>
                </a14:m>
                <a:r>
                  <a:rPr lang="en-GB" sz="3200" noProof="0" dirty="0">
                    <a:sym typeface="Wingdings" pitchFamily="2" charset="2"/>
                  </a:rPr>
                  <a:t>)</a:t>
                </a:r>
              </a:p>
            </p:txBody>
          </p:sp>
        </mc:Choice>
        <mc:Fallback xmlns="">
          <p:sp>
            <p:nvSpPr>
              <p:cNvPr id="4" name="TextBox 3">
                <a:extLst>
                  <a:ext uri="{FF2B5EF4-FFF2-40B4-BE49-F238E27FC236}">
                    <a16:creationId xmlns:a16="http://schemas.microsoft.com/office/drawing/2014/main" id="{6B4E83E4-5248-3CC4-E5AC-0B8610320F7D}"/>
                  </a:ext>
                </a:extLst>
              </p:cNvPr>
              <p:cNvSpPr txBox="1">
                <a:spLocks noRot="1" noChangeAspect="1" noMove="1" noResize="1" noEditPoints="1" noAdjustHandles="1" noChangeArrowheads="1" noChangeShapeType="1" noTextEdit="1"/>
              </p:cNvSpPr>
              <p:nvPr/>
            </p:nvSpPr>
            <p:spPr>
              <a:xfrm>
                <a:off x="131064" y="2129718"/>
                <a:ext cx="11929871" cy="1077218"/>
              </a:xfrm>
              <a:prstGeom prst="rect">
                <a:avLst/>
              </a:prstGeom>
              <a:blipFill>
                <a:blip r:embed="rId3"/>
                <a:stretch>
                  <a:fillRect l="-1170" t="-6977" b="-17442"/>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EA7622B-7CE3-6660-0FF4-73FCA8D53DF8}"/>
              </a:ext>
            </a:extLst>
          </p:cNvPr>
          <p:cNvGrpSpPr/>
          <p:nvPr/>
        </p:nvGrpSpPr>
        <p:grpSpPr>
          <a:xfrm>
            <a:off x="196369" y="3931590"/>
            <a:ext cx="11799259" cy="1850442"/>
            <a:chOff x="261676" y="3829990"/>
            <a:chExt cx="11799259" cy="185044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B2B388-3380-BC6B-6197-A386A195AC9B}"/>
                    </a:ext>
                  </a:extLst>
                </p:cNvPr>
                <p:cNvSpPr txBox="1"/>
                <p:nvPr/>
              </p:nvSpPr>
              <p:spPr>
                <a:xfrm>
                  <a:off x="261676" y="3829990"/>
                  <a:ext cx="6050224" cy="1027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𝐶</m:t>
                            </m:r>
                          </m:e>
                          <m:sub>
                            <m:r>
                              <a:rPr lang="sv-SE" sz="3200" b="0" i="1" smtClean="0">
                                <a:latin typeface="Cambria Math" panose="02040503050406030204" pitchFamily="18" charset="0"/>
                              </a:rPr>
                              <m:t>𝑒</m:t>
                            </m:r>
                          </m:sub>
                        </m:sSub>
                        <m:d>
                          <m:dPr>
                            <m:ctrlPr>
                              <a:rPr lang="sv-SE" sz="3200" b="0" i="1" smtClean="0">
                                <a:latin typeface="Cambria Math" panose="02040503050406030204" pitchFamily="18" charset="0"/>
                              </a:rPr>
                            </m:ctrlPr>
                          </m:dPr>
                          <m:e>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𝑒</m:t>
                                </m:r>
                              </m:sub>
                            </m:sSub>
                          </m:e>
                        </m:d>
                        <m:f>
                          <m:fPr>
                            <m:ctrlPr>
                              <a:rPr lang="sv-SE" sz="3200" b="0" i="1" smtClean="0">
                                <a:latin typeface="Cambria Math" panose="02040503050406030204" pitchFamily="18" charset="0"/>
                              </a:rPr>
                            </m:ctrlPr>
                          </m:fPr>
                          <m:num>
                            <m:r>
                              <a:rPr lang="sv-SE" sz="3200" b="0" i="1" smtClean="0">
                                <a:latin typeface="Cambria Math" panose="02040503050406030204" pitchFamily="18" charset="0"/>
                              </a:rPr>
                              <m:t>𝑑</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𝑒</m:t>
                                </m:r>
                              </m:sub>
                            </m:sSub>
                          </m:num>
                          <m:den>
                            <m:r>
                              <a:rPr lang="sv-SE" sz="3200" b="0" i="1" smtClean="0">
                                <a:latin typeface="Cambria Math" panose="02040503050406030204" pitchFamily="18" charset="0"/>
                              </a:rPr>
                              <m:t>𝑑𝑡</m:t>
                            </m:r>
                          </m:den>
                        </m:f>
                        <m:r>
                          <a:rPr lang="sv-SE" sz="3200" b="0" i="1" smtClean="0">
                            <a:latin typeface="Cambria Math" panose="02040503050406030204" pitchFamily="18" charset="0"/>
                          </a:rPr>
                          <m:t>=−</m:t>
                        </m:r>
                        <m:r>
                          <a:rPr lang="sv-SE" sz="3200" b="0" i="1" smtClean="0">
                            <a:latin typeface="Cambria Math" panose="02040503050406030204" pitchFamily="18" charset="0"/>
                          </a:rPr>
                          <m:t>𝑔</m:t>
                        </m:r>
                        <m:r>
                          <a:rPr lang="sv-SE" sz="3200" b="0" i="1" smtClean="0">
                            <a:latin typeface="Cambria Math" panose="02040503050406030204" pitchFamily="18" charset="0"/>
                          </a:rPr>
                          <m:t> (</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𝑒</m:t>
                            </m:r>
                          </m:sub>
                        </m:sSub>
                        <m:r>
                          <a:rPr lang="sv-SE" sz="3200" b="0" i="1" smtClean="0">
                            <a:latin typeface="Cambria Math" panose="02040503050406030204" pitchFamily="18" charset="0"/>
                          </a:rPr>
                          <m:t>−</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𝑙</m:t>
                            </m:r>
                          </m:sub>
                        </m:sSub>
                        <m:r>
                          <a:rPr lang="sv-SE" sz="3200" b="0" i="1" smtClean="0">
                            <a:latin typeface="Cambria Math" panose="02040503050406030204" pitchFamily="18" charset="0"/>
                          </a:rPr>
                          <m:t>)</m:t>
                        </m:r>
                      </m:oMath>
                    </m:oMathPara>
                  </a14:m>
                  <a:endParaRPr lang="en-SE" sz="3200" dirty="0"/>
                </a:p>
              </p:txBody>
            </p:sp>
          </mc:Choice>
          <mc:Fallback xmlns="">
            <p:sp>
              <p:nvSpPr>
                <p:cNvPr id="5" name="TextBox 4">
                  <a:extLst>
                    <a:ext uri="{FF2B5EF4-FFF2-40B4-BE49-F238E27FC236}">
                      <a16:creationId xmlns:a16="http://schemas.microsoft.com/office/drawing/2014/main" id="{C1B2B388-3380-BC6B-6197-A386A195AC9B}"/>
                    </a:ext>
                  </a:extLst>
                </p:cNvPr>
                <p:cNvSpPr txBox="1">
                  <a:spLocks noRot="1" noChangeAspect="1" noMove="1" noResize="1" noEditPoints="1" noAdjustHandles="1" noChangeArrowheads="1" noChangeShapeType="1" noTextEdit="1"/>
                </p:cNvSpPr>
                <p:nvPr/>
              </p:nvSpPr>
              <p:spPr>
                <a:xfrm>
                  <a:off x="261676" y="3829990"/>
                  <a:ext cx="6050224" cy="1027333"/>
                </a:xfrm>
                <a:prstGeom prst="rect">
                  <a:avLst/>
                </a:prstGeom>
                <a:blipFill>
                  <a:blip r:embed="rId4"/>
                  <a:stretch>
                    <a:fillRect b="-8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1F83C8-41AF-CD1E-E1BE-0BCFEEDB543D}"/>
                    </a:ext>
                  </a:extLst>
                </p:cNvPr>
                <p:cNvSpPr txBox="1"/>
                <p:nvPr/>
              </p:nvSpPr>
              <p:spPr>
                <a:xfrm>
                  <a:off x="6010711" y="3829990"/>
                  <a:ext cx="6050224" cy="1027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𝐶</m:t>
                            </m:r>
                          </m:e>
                          <m:sub>
                            <m:r>
                              <a:rPr lang="sv-SE" sz="3200" b="0" i="1" smtClean="0">
                                <a:latin typeface="Cambria Math" panose="02040503050406030204" pitchFamily="18" charset="0"/>
                              </a:rPr>
                              <m:t>𝑙</m:t>
                            </m:r>
                          </m:sub>
                        </m:sSub>
                        <m:d>
                          <m:dPr>
                            <m:ctrlPr>
                              <a:rPr lang="sv-SE" sz="3200" b="0" i="1" smtClean="0">
                                <a:latin typeface="Cambria Math" panose="02040503050406030204" pitchFamily="18" charset="0"/>
                              </a:rPr>
                            </m:ctrlPr>
                          </m:dPr>
                          <m:e>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𝑙</m:t>
                                </m:r>
                              </m:sub>
                            </m:sSub>
                          </m:e>
                        </m:d>
                        <m:f>
                          <m:fPr>
                            <m:ctrlPr>
                              <a:rPr lang="sv-SE" sz="3200" b="0" i="1" smtClean="0">
                                <a:latin typeface="Cambria Math" panose="02040503050406030204" pitchFamily="18" charset="0"/>
                              </a:rPr>
                            </m:ctrlPr>
                          </m:fPr>
                          <m:num>
                            <m:r>
                              <a:rPr lang="sv-SE" sz="3200" b="0" i="1" smtClean="0">
                                <a:latin typeface="Cambria Math" panose="02040503050406030204" pitchFamily="18" charset="0"/>
                              </a:rPr>
                              <m:t>𝑑</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𝑙</m:t>
                                </m:r>
                              </m:sub>
                            </m:sSub>
                          </m:num>
                          <m:den>
                            <m:r>
                              <a:rPr lang="sv-SE" sz="3200" b="0" i="1" smtClean="0">
                                <a:latin typeface="Cambria Math" panose="02040503050406030204" pitchFamily="18" charset="0"/>
                              </a:rPr>
                              <m:t>𝑑𝑡</m:t>
                            </m:r>
                          </m:den>
                        </m:f>
                        <m:r>
                          <a:rPr lang="sv-SE" sz="3200" b="0" i="1" smtClean="0">
                            <a:latin typeface="Cambria Math" panose="02040503050406030204" pitchFamily="18" charset="0"/>
                          </a:rPr>
                          <m:t>=+</m:t>
                        </m:r>
                        <m:r>
                          <a:rPr lang="sv-SE" sz="3200" b="0" i="1" smtClean="0">
                            <a:latin typeface="Cambria Math" panose="02040503050406030204" pitchFamily="18" charset="0"/>
                          </a:rPr>
                          <m:t>𝑔</m:t>
                        </m:r>
                        <m:r>
                          <a:rPr lang="sv-SE" sz="3200" b="0" i="1" smtClean="0">
                            <a:latin typeface="Cambria Math" panose="02040503050406030204" pitchFamily="18" charset="0"/>
                          </a:rPr>
                          <m:t> (</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𝑒</m:t>
                            </m:r>
                          </m:sub>
                        </m:sSub>
                        <m:r>
                          <a:rPr lang="sv-SE" sz="3200" b="0" i="1" smtClean="0">
                            <a:latin typeface="Cambria Math" panose="02040503050406030204" pitchFamily="18" charset="0"/>
                          </a:rPr>
                          <m:t>−</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𝑙</m:t>
                            </m:r>
                          </m:sub>
                        </m:sSub>
                        <m:r>
                          <a:rPr lang="sv-SE" sz="3200" b="0" i="1" smtClean="0">
                            <a:latin typeface="Cambria Math" panose="02040503050406030204" pitchFamily="18" charset="0"/>
                          </a:rPr>
                          <m:t>)</m:t>
                        </m:r>
                      </m:oMath>
                    </m:oMathPara>
                  </a14:m>
                  <a:endParaRPr lang="en-SE" sz="3200" dirty="0"/>
                </a:p>
              </p:txBody>
            </p:sp>
          </mc:Choice>
          <mc:Fallback xmlns="">
            <p:sp>
              <p:nvSpPr>
                <p:cNvPr id="6" name="TextBox 5">
                  <a:extLst>
                    <a:ext uri="{FF2B5EF4-FFF2-40B4-BE49-F238E27FC236}">
                      <a16:creationId xmlns:a16="http://schemas.microsoft.com/office/drawing/2014/main" id="{B21F83C8-41AF-CD1E-E1BE-0BCFEEDB543D}"/>
                    </a:ext>
                  </a:extLst>
                </p:cNvPr>
                <p:cNvSpPr txBox="1">
                  <a:spLocks noRot="1" noChangeAspect="1" noMove="1" noResize="1" noEditPoints="1" noAdjustHandles="1" noChangeArrowheads="1" noChangeShapeType="1" noTextEdit="1"/>
                </p:cNvSpPr>
                <p:nvPr/>
              </p:nvSpPr>
              <p:spPr>
                <a:xfrm>
                  <a:off x="6010711" y="3829990"/>
                  <a:ext cx="6050224" cy="1027333"/>
                </a:xfrm>
                <a:prstGeom prst="rect">
                  <a:avLst/>
                </a:prstGeom>
                <a:blipFill>
                  <a:blip r:embed="rId5"/>
                  <a:stretch>
                    <a:fillRect b="-853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A8F5D81-EA37-67FE-F17B-B558D1FB8FA1}"/>
                </a:ext>
              </a:extLst>
            </p:cNvPr>
            <p:cNvSpPr txBox="1"/>
            <p:nvPr/>
          </p:nvSpPr>
          <p:spPr>
            <a:xfrm>
              <a:off x="261676" y="5280322"/>
              <a:ext cx="3384777" cy="400110"/>
            </a:xfrm>
            <a:prstGeom prst="rect">
              <a:avLst/>
            </a:prstGeom>
            <a:noFill/>
          </p:spPr>
          <p:txBody>
            <a:bodyPr wrap="square">
              <a:spAutoFit/>
            </a:bodyPr>
            <a:lstStyle/>
            <a:p>
              <a:r>
                <a:rPr lang="en-GB" sz="2000" dirty="0">
                  <a:sym typeface="Wingdings" pitchFamily="2" charset="2"/>
                </a:rPr>
                <a:t>Electron heat capacity</a:t>
              </a:r>
              <a:endParaRPr lang="en-US" sz="2000" dirty="0"/>
            </a:p>
          </p:txBody>
        </p:sp>
        <p:sp>
          <p:nvSpPr>
            <p:cNvPr id="9" name="TextBox 8">
              <a:extLst>
                <a:ext uri="{FF2B5EF4-FFF2-40B4-BE49-F238E27FC236}">
                  <a16:creationId xmlns:a16="http://schemas.microsoft.com/office/drawing/2014/main" id="{4531A82B-D38C-62EF-1DB1-346CE5C16FE1}"/>
                </a:ext>
              </a:extLst>
            </p:cNvPr>
            <p:cNvSpPr txBox="1"/>
            <p:nvPr/>
          </p:nvSpPr>
          <p:spPr>
            <a:xfrm>
              <a:off x="6010711" y="5280322"/>
              <a:ext cx="3384777" cy="400110"/>
            </a:xfrm>
            <a:prstGeom prst="rect">
              <a:avLst/>
            </a:prstGeom>
            <a:noFill/>
          </p:spPr>
          <p:txBody>
            <a:bodyPr wrap="square">
              <a:spAutoFit/>
            </a:bodyPr>
            <a:lstStyle/>
            <a:p>
              <a:r>
                <a:rPr lang="en-GB" sz="2000" dirty="0">
                  <a:sym typeface="Wingdings" pitchFamily="2" charset="2"/>
                </a:rPr>
                <a:t>Lattice heat capacity</a:t>
              </a:r>
              <a:endParaRPr lang="en-US" sz="2000" dirty="0"/>
            </a:p>
          </p:txBody>
        </p:sp>
        <p:cxnSp>
          <p:nvCxnSpPr>
            <p:cNvPr id="11" name="Straight Arrow Connector 10">
              <a:extLst>
                <a:ext uri="{FF2B5EF4-FFF2-40B4-BE49-F238E27FC236}">
                  <a16:creationId xmlns:a16="http://schemas.microsoft.com/office/drawing/2014/main" id="{AB7A1FBB-F5C7-904A-0132-88042701718E}"/>
                </a:ext>
              </a:extLst>
            </p:cNvPr>
            <p:cNvCxnSpPr/>
            <p:nvPr/>
          </p:nvCxnSpPr>
          <p:spPr>
            <a:xfrm flipV="1">
              <a:off x="812800" y="4584700"/>
              <a:ext cx="368300"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D9D9B1D-EF31-2272-2F4A-10617178EF0F}"/>
                </a:ext>
              </a:extLst>
            </p:cNvPr>
            <p:cNvCxnSpPr/>
            <p:nvPr/>
          </p:nvCxnSpPr>
          <p:spPr>
            <a:xfrm flipV="1">
              <a:off x="6599935" y="4594522"/>
              <a:ext cx="368300"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2749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73BE-D765-F6A9-29B6-AC0716354E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BB5E3B-639C-8D9D-6A03-069472B64683}"/>
              </a:ext>
            </a:extLst>
          </p:cNvPr>
          <p:cNvSpPr txBox="1"/>
          <p:nvPr/>
        </p:nvSpPr>
        <p:spPr>
          <a:xfrm>
            <a:off x="363414" y="74253"/>
            <a:ext cx="11687909" cy="830997"/>
          </a:xfrm>
          <a:prstGeom prst="rect">
            <a:avLst/>
          </a:prstGeom>
          <a:solidFill>
            <a:schemeClr val="bg1"/>
          </a:solidFill>
        </p:spPr>
        <p:txBody>
          <a:bodyPr wrap="square">
            <a:spAutoFit/>
          </a:bodyPr>
          <a:lstStyle/>
          <a:p>
            <a:r>
              <a:rPr lang="en-US" altLang="en-SE" sz="4800" b="1" dirty="0"/>
              <a:t>Quantum</a:t>
            </a:r>
            <a:r>
              <a:rPr lang="en-US" altLang="en-SE" sz="4800" b="1" dirty="0">
                <a:solidFill>
                  <a:srgbClr val="0070C0"/>
                </a:solidFill>
              </a:rPr>
              <a:t> </a:t>
            </a:r>
            <a:r>
              <a:rPr lang="en-US" altLang="en-SE" sz="4800" b="1" u="sng" dirty="0">
                <a:solidFill>
                  <a:srgbClr val="FF0000"/>
                </a:solidFill>
              </a:rPr>
              <a:t>in</a:t>
            </a:r>
            <a:r>
              <a:rPr lang="en-US" altLang="en-SE" sz="4800" b="1" dirty="0">
                <a:solidFill>
                  <a:srgbClr val="FF0000"/>
                </a:solidFill>
              </a:rPr>
              <a:t>distinguishable</a:t>
            </a:r>
            <a:r>
              <a:rPr lang="en-US" altLang="en-SE" sz="4800" b="1" dirty="0"/>
              <a:t> particles</a:t>
            </a:r>
            <a:endParaRPr lang="en-SE" sz="4800" b="1"/>
          </a:p>
        </p:txBody>
      </p:sp>
      <p:pic>
        <p:nvPicPr>
          <p:cNvPr id="4" name="Picture 3">
            <a:extLst>
              <a:ext uri="{FF2B5EF4-FFF2-40B4-BE49-F238E27FC236}">
                <a16:creationId xmlns:a16="http://schemas.microsoft.com/office/drawing/2014/main" id="{F9972162-17DD-A535-52B7-27A9344456C5}"/>
              </a:ext>
            </a:extLst>
          </p:cNvPr>
          <p:cNvPicPr>
            <a:picLocks noChangeAspect="1"/>
          </p:cNvPicPr>
          <p:nvPr/>
        </p:nvPicPr>
        <p:blipFill>
          <a:blip r:embed="rId2"/>
          <a:srcRect t="27389" b="5633"/>
          <a:stretch>
            <a:fillRect/>
          </a:stretch>
        </p:blipFill>
        <p:spPr>
          <a:xfrm>
            <a:off x="363414" y="1177292"/>
            <a:ext cx="10646230" cy="4010974"/>
          </a:xfrm>
          <a:prstGeom prst="rect">
            <a:avLst/>
          </a:prstGeom>
        </p:spPr>
      </p:pic>
      <p:sp>
        <p:nvSpPr>
          <p:cNvPr id="6" name="TextBox 5">
            <a:extLst>
              <a:ext uri="{FF2B5EF4-FFF2-40B4-BE49-F238E27FC236}">
                <a16:creationId xmlns:a16="http://schemas.microsoft.com/office/drawing/2014/main" id="{025E0A70-9AFC-C0B1-7912-AE17FE34B4E0}"/>
              </a:ext>
            </a:extLst>
          </p:cNvPr>
          <p:cNvSpPr txBox="1"/>
          <p:nvPr/>
        </p:nvSpPr>
        <p:spPr>
          <a:xfrm>
            <a:off x="141095" y="5362337"/>
            <a:ext cx="11909809" cy="1323439"/>
          </a:xfrm>
          <a:prstGeom prst="rect">
            <a:avLst/>
          </a:prstGeom>
          <a:noFill/>
        </p:spPr>
        <p:txBody>
          <a:bodyPr wrap="square" rtlCol="0">
            <a:spAutoFit/>
          </a:bodyPr>
          <a:lstStyle/>
          <a:p>
            <a:r>
              <a:rPr lang="en-SE" altLang="en-SE" sz="2000">
                <a:solidFill>
                  <a:srgbClr val="000000"/>
                </a:solidFill>
              </a:rPr>
              <a:t>Quantum indistinguishabe particles are particles that cannot be distinguished from one another even in principle, such that exchanging any two particles leaves the physical state unchanged. This is reflected in their joint wavefunction, which is either symmetric (for bosons) or antisymmetric (for fermions) under particle exchange, giving rise to Bose–Einstein and Fermi–Dirac statistics, respectively.</a:t>
            </a:r>
            <a:endParaRPr lang="en-SE" altLang="en-SE" sz="2000"/>
          </a:p>
        </p:txBody>
      </p:sp>
    </p:spTree>
    <p:extLst>
      <p:ext uri="{BB962C8B-B14F-4D97-AF65-F5344CB8AC3E}">
        <p14:creationId xmlns:p14="http://schemas.microsoft.com/office/powerpoint/2010/main" val="87747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0CE9-A703-1620-C417-CE11AD9490C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2A7FDF9-61EB-7716-8E11-6987746E0A68}"/>
                  </a:ext>
                </a:extLst>
              </p:cNvPr>
              <p:cNvSpPr txBox="1"/>
              <p:nvPr/>
            </p:nvSpPr>
            <p:spPr>
              <a:xfrm>
                <a:off x="131064" y="275518"/>
                <a:ext cx="11929871" cy="584775"/>
              </a:xfrm>
              <a:prstGeom prst="rect">
                <a:avLst/>
              </a:prstGeom>
              <a:noFill/>
            </p:spPr>
            <p:txBody>
              <a:bodyPr wrap="square" rtlCol="0">
                <a:spAutoFit/>
              </a:bodyPr>
              <a:lstStyle/>
              <a:p>
                <a:pPr marL="457200" indent="-457200">
                  <a:buFont typeface="Wingdings" pitchFamily="2" charset="2"/>
                  <a:buChar char="à"/>
                </a:pPr>
                <a14:m>
                  <m:oMath xmlns:m="http://schemas.openxmlformats.org/officeDocument/2006/math">
                    <m:sSub>
                      <m:sSubPr>
                        <m:ctrlPr>
                          <a:rPr lang="sv-SE" sz="3200" i="1">
                            <a:latin typeface="Cambria Math" panose="02040503050406030204" pitchFamily="18" charset="0"/>
                          </a:rPr>
                        </m:ctrlPr>
                      </m:sSubPr>
                      <m:e>
                        <m:r>
                          <a:rPr lang="sv-SE" sz="3200" i="1">
                            <a:latin typeface="Cambria Math" panose="02040503050406030204" pitchFamily="18" charset="0"/>
                          </a:rPr>
                          <m:t>𝐶</m:t>
                        </m:r>
                      </m:e>
                      <m:sub>
                        <m:r>
                          <a:rPr lang="sv-SE" sz="3200" i="1">
                            <a:latin typeface="Cambria Math" panose="02040503050406030204" pitchFamily="18" charset="0"/>
                          </a:rPr>
                          <m:t>𝑒</m:t>
                        </m:r>
                      </m:sub>
                    </m:sSub>
                    <m:r>
                      <a:rPr lang="sv-SE" sz="3200" i="1">
                        <a:latin typeface="Cambria Math" panose="02040503050406030204" pitchFamily="18" charset="0"/>
                      </a:rPr>
                      <m:t> </m:t>
                    </m:r>
                  </m:oMath>
                </a14:m>
                <a:r>
                  <a:rPr lang="en-GB" sz="3200" noProof="0" dirty="0">
                    <a:sym typeface="Wingdings" pitchFamily="2" charset="2"/>
                  </a:rPr>
                  <a:t> is temperature-dependent according to:</a:t>
                </a:r>
              </a:p>
            </p:txBody>
          </p:sp>
        </mc:Choice>
        <mc:Fallback xmlns="">
          <p:sp>
            <p:nvSpPr>
              <p:cNvPr id="3" name="TextBox 2">
                <a:extLst>
                  <a:ext uri="{FF2B5EF4-FFF2-40B4-BE49-F238E27FC236}">
                    <a16:creationId xmlns:a16="http://schemas.microsoft.com/office/drawing/2014/main" id="{62A7FDF9-61EB-7716-8E11-6987746E0A68}"/>
                  </a:ext>
                </a:extLst>
              </p:cNvPr>
              <p:cNvSpPr txBox="1">
                <a:spLocks noRot="1" noChangeAspect="1" noMove="1" noResize="1" noEditPoints="1" noAdjustHandles="1" noChangeArrowheads="1" noChangeShapeType="1" noTextEdit="1"/>
              </p:cNvSpPr>
              <p:nvPr/>
            </p:nvSpPr>
            <p:spPr>
              <a:xfrm>
                <a:off x="131064" y="275518"/>
                <a:ext cx="11929871" cy="584775"/>
              </a:xfrm>
              <a:prstGeom prst="rect">
                <a:avLst/>
              </a:prstGeom>
              <a:blipFill>
                <a:blip r:embed="rId2"/>
                <a:stretch>
                  <a:fillRect l="-1170" t="-12766"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F9EB2F-E92B-9BAD-5FEE-38C5DE562AF3}"/>
                  </a:ext>
                </a:extLst>
              </p:cNvPr>
              <p:cNvSpPr txBox="1"/>
              <p:nvPr/>
            </p:nvSpPr>
            <p:spPr>
              <a:xfrm>
                <a:off x="2434857" y="1170845"/>
                <a:ext cx="605022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𝐶</m:t>
                          </m:r>
                        </m:e>
                        <m:sub>
                          <m:r>
                            <a:rPr lang="sv-SE" sz="3200" b="0" i="1" smtClean="0">
                              <a:latin typeface="Cambria Math" panose="02040503050406030204" pitchFamily="18" charset="0"/>
                            </a:rPr>
                            <m:t>𝑒</m:t>
                          </m:r>
                        </m:sub>
                      </m:sSub>
                      <m:d>
                        <m:dPr>
                          <m:ctrlPr>
                            <a:rPr lang="sv-SE" sz="3200" b="0" i="1" smtClean="0">
                              <a:latin typeface="Cambria Math" panose="02040503050406030204" pitchFamily="18" charset="0"/>
                            </a:rPr>
                          </m:ctrlPr>
                        </m:dPr>
                        <m:e>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𝑒</m:t>
                              </m:r>
                            </m:sub>
                          </m:sSub>
                        </m:e>
                      </m:d>
                      <m:r>
                        <a:rPr lang="sv-SE" sz="3200" b="0" i="1" smtClean="0">
                          <a:latin typeface="Cambria Math" panose="02040503050406030204" pitchFamily="18" charset="0"/>
                        </a:rPr>
                        <m:t>=</m:t>
                      </m:r>
                      <m:r>
                        <a:rPr lang="sv-SE" sz="3200" b="0" i="1" smtClean="0">
                          <a:latin typeface="Cambria Math" panose="02040503050406030204" pitchFamily="18" charset="0"/>
                          <a:ea typeface="Cambria Math" panose="02040503050406030204" pitchFamily="18" charset="0"/>
                        </a:rPr>
                        <m:t>𝛾</m:t>
                      </m:r>
                      <m:r>
                        <a:rPr lang="sv-SE" sz="3200" b="0" i="1" smtClean="0">
                          <a:latin typeface="Cambria Math" panose="02040503050406030204" pitchFamily="18" charset="0"/>
                        </a:rPr>
                        <m:t> </m:t>
                      </m:r>
                      <m:sSub>
                        <m:sSubPr>
                          <m:ctrlPr>
                            <a:rPr lang="sv-SE" sz="3200" b="0" i="1" smtClean="0">
                              <a:latin typeface="Cambria Math" panose="02040503050406030204" pitchFamily="18" charset="0"/>
                            </a:rPr>
                          </m:ctrlPr>
                        </m:sSubPr>
                        <m:e>
                          <m:r>
                            <a:rPr lang="sv-SE" sz="3200" b="0" i="1" smtClean="0">
                              <a:latin typeface="Cambria Math" panose="02040503050406030204" pitchFamily="18" charset="0"/>
                            </a:rPr>
                            <m:t>𝑇</m:t>
                          </m:r>
                        </m:e>
                        <m:sub>
                          <m:r>
                            <a:rPr lang="sv-SE" sz="3200" b="0" i="1" smtClean="0">
                              <a:latin typeface="Cambria Math" panose="02040503050406030204" pitchFamily="18" charset="0"/>
                            </a:rPr>
                            <m:t>𝑒</m:t>
                          </m:r>
                        </m:sub>
                      </m:sSub>
                    </m:oMath>
                  </m:oMathPara>
                </a14:m>
                <a:endParaRPr lang="en-SE" sz="3200" dirty="0"/>
              </a:p>
            </p:txBody>
          </p:sp>
        </mc:Choice>
        <mc:Fallback xmlns="">
          <p:sp>
            <p:nvSpPr>
              <p:cNvPr id="5" name="TextBox 4">
                <a:extLst>
                  <a:ext uri="{FF2B5EF4-FFF2-40B4-BE49-F238E27FC236}">
                    <a16:creationId xmlns:a16="http://schemas.microsoft.com/office/drawing/2014/main" id="{8CF9EB2F-E92B-9BAD-5FEE-38C5DE562AF3}"/>
                  </a:ext>
                </a:extLst>
              </p:cNvPr>
              <p:cNvSpPr txBox="1">
                <a:spLocks noRot="1" noChangeAspect="1" noMove="1" noResize="1" noEditPoints="1" noAdjustHandles="1" noChangeArrowheads="1" noChangeShapeType="1" noTextEdit="1"/>
              </p:cNvSpPr>
              <p:nvPr/>
            </p:nvSpPr>
            <p:spPr>
              <a:xfrm>
                <a:off x="2434857" y="1170845"/>
                <a:ext cx="6050224" cy="584775"/>
              </a:xfrm>
              <a:prstGeom prst="rect">
                <a:avLst/>
              </a:prstGeom>
              <a:blipFill>
                <a:blip r:embed="rId3"/>
                <a:stretch>
                  <a:fillRect b="-2340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7D84A61-FEBD-16DF-7A1E-17E8894FA86F}"/>
              </a:ext>
            </a:extLst>
          </p:cNvPr>
          <p:cNvSpPr txBox="1"/>
          <p:nvPr/>
        </p:nvSpPr>
        <p:spPr>
          <a:xfrm>
            <a:off x="4617704" y="2133563"/>
            <a:ext cx="3738896" cy="400110"/>
          </a:xfrm>
          <a:prstGeom prst="rect">
            <a:avLst/>
          </a:prstGeom>
          <a:noFill/>
        </p:spPr>
        <p:txBody>
          <a:bodyPr wrap="square">
            <a:spAutoFit/>
          </a:bodyPr>
          <a:lstStyle/>
          <a:p>
            <a:r>
              <a:rPr lang="en-GB" sz="2000" dirty="0">
                <a:sym typeface="Wingdings" pitchFamily="2" charset="2"/>
              </a:rPr>
              <a:t>Electron heat capacity constant</a:t>
            </a:r>
            <a:endParaRPr lang="en-US" sz="2000" dirty="0"/>
          </a:p>
        </p:txBody>
      </p:sp>
      <p:cxnSp>
        <p:nvCxnSpPr>
          <p:cNvPr id="11" name="Straight Arrow Connector 10">
            <a:extLst>
              <a:ext uri="{FF2B5EF4-FFF2-40B4-BE49-F238E27FC236}">
                <a16:creationId xmlns:a16="http://schemas.microsoft.com/office/drawing/2014/main" id="{944DC845-933F-7884-7433-091FF7225842}"/>
              </a:ext>
            </a:extLst>
          </p:cNvPr>
          <p:cNvCxnSpPr>
            <a:cxnSpLocks/>
          </p:cNvCxnSpPr>
          <p:nvPr/>
        </p:nvCxnSpPr>
        <p:spPr>
          <a:xfrm flipV="1">
            <a:off x="5829300" y="1748843"/>
            <a:ext cx="125193" cy="4001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8244233-D047-7D4B-94A4-34867DF69E7D}"/>
              </a:ext>
            </a:extLst>
          </p:cNvPr>
          <p:cNvSpPr txBox="1"/>
          <p:nvPr/>
        </p:nvSpPr>
        <p:spPr>
          <a:xfrm>
            <a:off x="262129" y="3314125"/>
            <a:ext cx="7925759" cy="584775"/>
          </a:xfrm>
          <a:prstGeom prst="rect">
            <a:avLst/>
          </a:prstGeom>
          <a:noFill/>
        </p:spPr>
        <p:txBody>
          <a:bodyPr wrap="square" rtlCol="0">
            <a:spAutoFit/>
          </a:bodyPr>
          <a:lstStyle/>
          <a:p>
            <a:pPr marL="457200" indent="-457200">
              <a:buFont typeface="Wingdings" pitchFamily="2" charset="2"/>
              <a:buChar char="à"/>
            </a:pPr>
            <a:r>
              <a:rPr lang="en-GB" sz="3200" noProof="0" dirty="0">
                <a:sym typeface="Wingdings" pitchFamily="2" charset="2"/>
              </a:rPr>
              <a:t> for gold: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522F570-62BF-8A5A-3717-F50EBD8DA0DF}"/>
                  </a:ext>
                </a:extLst>
              </p:cNvPr>
              <p:cNvSpPr txBox="1"/>
              <p:nvPr/>
            </p:nvSpPr>
            <p:spPr>
              <a:xfrm>
                <a:off x="2933700" y="4001018"/>
                <a:ext cx="5254188" cy="58477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sv-SE" sz="3200" b="0" i="1" smtClean="0">
                          <a:latin typeface="Cambria Math" panose="02040503050406030204" pitchFamily="18" charset="0"/>
                          <a:ea typeface="Cambria Math" panose="02040503050406030204" pitchFamily="18" charset="0"/>
                        </a:rPr>
                        <m:t>𝛾</m:t>
                      </m:r>
                      <m:r>
                        <a:rPr lang="sv-SE" sz="3200" b="0" i="1" smtClean="0">
                          <a:latin typeface="Cambria Math" panose="02040503050406030204" pitchFamily="18" charset="0"/>
                          <a:ea typeface="Cambria Math" panose="02040503050406030204" pitchFamily="18" charset="0"/>
                        </a:rPr>
                        <m:t>=66 </m:t>
                      </m:r>
                      <m:f>
                        <m:fPr>
                          <m:type m:val="lin"/>
                          <m:ctrlPr>
                            <a:rPr lang="sv-SE" sz="3200" b="0" i="1" smtClean="0">
                              <a:latin typeface="Cambria Math" panose="02040503050406030204" pitchFamily="18" charset="0"/>
                              <a:ea typeface="Cambria Math" panose="02040503050406030204" pitchFamily="18" charset="0"/>
                            </a:rPr>
                          </m:ctrlPr>
                        </m:fPr>
                        <m:num>
                          <m:r>
                            <a:rPr lang="sv-SE" sz="3200" b="0" i="1" smtClean="0">
                              <a:latin typeface="Cambria Math" panose="02040503050406030204" pitchFamily="18" charset="0"/>
                              <a:ea typeface="Cambria Math" panose="02040503050406030204" pitchFamily="18" charset="0"/>
                            </a:rPr>
                            <m:t>𝐽</m:t>
                          </m:r>
                        </m:num>
                        <m:den>
                          <m:r>
                            <a:rPr lang="sv-SE" sz="3200" b="0" i="1" smtClean="0">
                              <a:latin typeface="Cambria Math" panose="02040503050406030204" pitchFamily="18" charset="0"/>
                              <a:ea typeface="Cambria Math" panose="02040503050406030204" pitchFamily="18" charset="0"/>
                            </a:rPr>
                            <m:t>(</m:t>
                          </m:r>
                          <m:sSup>
                            <m:sSupPr>
                              <m:ctrlPr>
                                <a:rPr lang="sv-SE" sz="3200" b="0" i="1" smtClean="0">
                                  <a:latin typeface="Cambria Math" panose="02040503050406030204" pitchFamily="18" charset="0"/>
                                  <a:ea typeface="Cambria Math" panose="02040503050406030204" pitchFamily="18" charset="0"/>
                                </a:rPr>
                              </m:ctrlPr>
                            </m:sSupPr>
                            <m:e>
                              <m:r>
                                <a:rPr lang="sv-SE" sz="3200" b="0" i="1" smtClean="0">
                                  <a:latin typeface="Cambria Math" panose="02040503050406030204" pitchFamily="18" charset="0"/>
                                  <a:ea typeface="Cambria Math" panose="02040503050406030204" pitchFamily="18" charset="0"/>
                                </a:rPr>
                                <m:t>𝑚</m:t>
                              </m:r>
                            </m:e>
                            <m:sup>
                              <m:r>
                                <a:rPr lang="sv-SE" sz="3200" b="0" i="1" smtClean="0">
                                  <a:latin typeface="Cambria Math" panose="02040503050406030204" pitchFamily="18" charset="0"/>
                                  <a:ea typeface="Cambria Math" panose="02040503050406030204" pitchFamily="18" charset="0"/>
                                </a:rPr>
                                <m:t>3</m:t>
                              </m:r>
                            </m:sup>
                          </m:sSup>
                          <m:sSup>
                            <m:sSupPr>
                              <m:ctrlPr>
                                <a:rPr lang="sv-SE" sz="3200" b="0" i="1" smtClean="0">
                                  <a:latin typeface="Cambria Math" panose="02040503050406030204" pitchFamily="18" charset="0"/>
                                  <a:ea typeface="Cambria Math" panose="02040503050406030204" pitchFamily="18" charset="0"/>
                                </a:rPr>
                              </m:ctrlPr>
                            </m:sSupPr>
                            <m:e>
                              <m:r>
                                <a:rPr lang="sv-SE" sz="3200" b="0" i="1" smtClean="0">
                                  <a:latin typeface="Cambria Math" panose="02040503050406030204" pitchFamily="18" charset="0"/>
                                  <a:ea typeface="Cambria Math" panose="02040503050406030204" pitchFamily="18" charset="0"/>
                                </a:rPr>
                                <m:t>𝐾</m:t>
                              </m:r>
                            </m:e>
                            <m:sup>
                              <m:r>
                                <a:rPr lang="sv-SE" sz="3200" b="0" i="1" smtClean="0">
                                  <a:latin typeface="Cambria Math" panose="02040503050406030204" pitchFamily="18" charset="0"/>
                                  <a:ea typeface="Cambria Math" panose="02040503050406030204" pitchFamily="18" charset="0"/>
                                </a:rPr>
                                <m:t>2</m:t>
                              </m:r>
                            </m:sup>
                          </m:sSup>
                          <m:r>
                            <a:rPr lang="sv-SE" sz="3200" b="0" i="1" smtClean="0">
                              <a:latin typeface="Cambria Math" panose="02040503050406030204" pitchFamily="18" charset="0"/>
                              <a:ea typeface="Cambria Math" panose="02040503050406030204" pitchFamily="18" charset="0"/>
                            </a:rPr>
                            <m:t>)</m:t>
                          </m:r>
                        </m:den>
                      </m:f>
                    </m:oMath>
                  </m:oMathPara>
                </a14:m>
                <a:endParaRPr lang="en-SE" sz="3200" dirty="0"/>
              </a:p>
            </p:txBody>
          </p:sp>
        </mc:Choice>
        <mc:Fallback xmlns="">
          <p:sp>
            <p:nvSpPr>
              <p:cNvPr id="10" name="TextBox 9">
                <a:extLst>
                  <a:ext uri="{FF2B5EF4-FFF2-40B4-BE49-F238E27FC236}">
                    <a16:creationId xmlns:a16="http://schemas.microsoft.com/office/drawing/2014/main" id="{B522F570-62BF-8A5A-3717-F50EBD8DA0DF}"/>
                  </a:ext>
                </a:extLst>
              </p:cNvPr>
              <p:cNvSpPr txBox="1">
                <a:spLocks noRot="1" noChangeAspect="1" noMove="1" noResize="1" noEditPoints="1" noAdjustHandles="1" noChangeArrowheads="1" noChangeShapeType="1" noTextEdit="1"/>
              </p:cNvSpPr>
              <p:nvPr/>
            </p:nvSpPr>
            <p:spPr>
              <a:xfrm>
                <a:off x="2933700" y="4001018"/>
                <a:ext cx="5254188" cy="584775"/>
              </a:xfrm>
              <a:prstGeom prst="rect">
                <a:avLst/>
              </a:prstGeom>
              <a:blipFill>
                <a:blip r:embed="rId4"/>
                <a:stretch>
                  <a:fillRect l="-723" t="-131915" b="-20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FAFBE40-3A3F-7FCF-7DBD-FCCDBCFF8368}"/>
                  </a:ext>
                </a:extLst>
              </p:cNvPr>
              <p:cNvSpPr txBox="1"/>
              <p:nvPr/>
            </p:nvSpPr>
            <p:spPr>
              <a:xfrm>
                <a:off x="2933700" y="4687911"/>
                <a:ext cx="6235700" cy="58477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sv-SE" sz="3200" b="0" i="1" smtClean="0">
                          <a:latin typeface="Cambria Math" panose="02040503050406030204" pitchFamily="18" charset="0"/>
                          <a:ea typeface="Cambria Math" panose="02040503050406030204" pitchFamily="18" charset="0"/>
                        </a:rPr>
                        <m:t>𝑔</m:t>
                      </m:r>
                      <m:r>
                        <a:rPr lang="sv-SE" sz="3200" b="0" i="1" smtClean="0">
                          <a:latin typeface="Cambria Math" panose="02040503050406030204" pitchFamily="18" charset="0"/>
                          <a:ea typeface="Cambria Math" panose="02040503050406030204" pitchFamily="18" charset="0"/>
                        </a:rPr>
                        <m:t>=2.5±0.5 ×</m:t>
                      </m:r>
                      <m:sSup>
                        <m:sSupPr>
                          <m:ctrlPr>
                            <a:rPr lang="sv-SE" sz="3200" b="0" i="1" smtClean="0">
                              <a:latin typeface="Cambria Math" panose="02040503050406030204" pitchFamily="18" charset="0"/>
                              <a:ea typeface="Cambria Math" panose="02040503050406030204" pitchFamily="18" charset="0"/>
                            </a:rPr>
                          </m:ctrlPr>
                        </m:sSupPr>
                        <m:e>
                          <m:r>
                            <a:rPr lang="sv-SE" sz="3200" b="0" i="1" smtClean="0">
                              <a:latin typeface="Cambria Math" panose="02040503050406030204" pitchFamily="18" charset="0"/>
                              <a:ea typeface="Cambria Math" panose="02040503050406030204" pitchFamily="18" charset="0"/>
                            </a:rPr>
                            <m:t>10</m:t>
                          </m:r>
                        </m:e>
                        <m:sup>
                          <m:r>
                            <a:rPr lang="sv-SE" sz="3200" b="0" i="1" smtClean="0">
                              <a:latin typeface="Cambria Math" panose="02040503050406030204" pitchFamily="18" charset="0"/>
                              <a:ea typeface="Cambria Math" panose="02040503050406030204" pitchFamily="18" charset="0"/>
                            </a:rPr>
                            <m:t>16</m:t>
                          </m:r>
                        </m:sup>
                      </m:sSup>
                      <m:r>
                        <a:rPr lang="sv-SE" sz="3200" b="0" i="1" smtClean="0">
                          <a:latin typeface="Cambria Math" panose="02040503050406030204" pitchFamily="18" charset="0"/>
                          <a:ea typeface="Cambria Math" panose="02040503050406030204" pitchFamily="18" charset="0"/>
                        </a:rPr>
                        <m:t> </m:t>
                      </m:r>
                      <m:f>
                        <m:fPr>
                          <m:type m:val="lin"/>
                          <m:ctrlPr>
                            <a:rPr lang="sv-SE" sz="3200" b="0" i="1" smtClean="0">
                              <a:latin typeface="Cambria Math" panose="02040503050406030204" pitchFamily="18" charset="0"/>
                              <a:ea typeface="Cambria Math" panose="02040503050406030204" pitchFamily="18" charset="0"/>
                            </a:rPr>
                          </m:ctrlPr>
                        </m:fPr>
                        <m:num>
                          <m:r>
                            <a:rPr lang="sv-SE" sz="3200" b="0" i="1" smtClean="0">
                              <a:latin typeface="Cambria Math" panose="02040503050406030204" pitchFamily="18" charset="0"/>
                              <a:ea typeface="Cambria Math" panose="02040503050406030204" pitchFamily="18" charset="0"/>
                            </a:rPr>
                            <m:t>𝑊</m:t>
                          </m:r>
                        </m:num>
                        <m:den>
                          <m:r>
                            <a:rPr lang="sv-SE" sz="3200" b="0" i="1" smtClean="0">
                              <a:latin typeface="Cambria Math" panose="02040503050406030204" pitchFamily="18" charset="0"/>
                              <a:ea typeface="Cambria Math" panose="02040503050406030204" pitchFamily="18" charset="0"/>
                            </a:rPr>
                            <m:t>(</m:t>
                          </m:r>
                          <m:sSup>
                            <m:sSupPr>
                              <m:ctrlPr>
                                <a:rPr lang="sv-SE" sz="3200" b="0" i="1" smtClean="0">
                                  <a:latin typeface="Cambria Math" panose="02040503050406030204" pitchFamily="18" charset="0"/>
                                  <a:ea typeface="Cambria Math" panose="02040503050406030204" pitchFamily="18" charset="0"/>
                                </a:rPr>
                              </m:ctrlPr>
                            </m:sSupPr>
                            <m:e>
                              <m:r>
                                <a:rPr lang="sv-SE" sz="3200" b="0" i="1" smtClean="0">
                                  <a:latin typeface="Cambria Math" panose="02040503050406030204" pitchFamily="18" charset="0"/>
                                  <a:ea typeface="Cambria Math" panose="02040503050406030204" pitchFamily="18" charset="0"/>
                                </a:rPr>
                                <m:t>𝑚</m:t>
                              </m:r>
                            </m:e>
                            <m:sup>
                              <m:r>
                                <a:rPr lang="sv-SE" sz="3200" b="0" i="1" smtClean="0">
                                  <a:latin typeface="Cambria Math" panose="02040503050406030204" pitchFamily="18" charset="0"/>
                                  <a:ea typeface="Cambria Math" panose="02040503050406030204" pitchFamily="18" charset="0"/>
                                </a:rPr>
                                <m:t>3</m:t>
                              </m:r>
                            </m:sup>
                          </m:sSup>
                          <m:r>
                            <a:rPr lang="sv-SE" sz="3200" b="0" i="1" smtClean="0">
                              <a:latin typeface="Cambria Math" panose="02040503050406030204" pitchFamily="18" charset="0"/>
                              <a:ea typeface="Cambria Math" panose="02040503050406030204" pitchFamily="18" charset="0"/>
                            </a:rPr>
                            <m:t>𝐾</m:t>
                          </m:r>
                          <m:r>
                            <a:rPr lang="sv-SE" sz="3200" b="0" i="1" smtClean="0">
                              <a:latin typeface="Cambria Math" panose="02040503050406030204" pitchFamily="18" charset="0"/>
                              <a:ea typeface="Cambria Math" panose="02040503050406030204" pitchFamily="18" charset="0"/>
                            </a:rPr>
                            <m:t>)</m:t>
                          </m:r>
                        </m:den>
                      </m:f>
                    </m:oMath>
                  </m:oMathPara>
                </a14:m>
                <a:endParaRPr lang="en-SE" sz="3200" dirty="0"/>
              </a:p>
            </p:txBody>
          </p:sp>
        </mc:Choice>
        <mc:Fallback xmlns="">
          <p:sp>
            <p:nvSpPr>
              <p:cNvPr id="14" name="TextBox 13">
                <a:extLst>
                  <a:ext uri="{FF2B5EF4-FFF2-40B4-BE49-F238E27FC236}">
                    <a16:creationId xmlns:a16="http://schemas.microsoft.com/office/drawing/2014/main" id="{8FAFBE40-3A3F-7FCF-7DBD-FCCDBCFF8368}"/>
                  </a:ext>
                </a:extLst>
              </p:cNvPr>
              <p:cNvSpPr txBox="1">
                <a:spLocks noRot="1" noChangeAspect="1" noMove="1" noResize="1" noEditPoints="1" noAdjustHandles="1" noChangeArrowheads="1" noChangeShapeType="1" noTextEdit="1"/>
              </p:cNvSpPr>
              <p:nvPr/>
            </p:nvSpPr>
            <p:spPr>
              <a:xfrm>
                <a:off x="2933700" y="4687911"/>
                <a:ext cx="6235700" cy="584775"/>
              </a:xfrm>
              <a:prstGeom prst="rect">
                <a:avLst/>
              </a:prstGeom>
              <a:blipFill>
                <a:blip r:embed="rId5"/>
                <a:stretch>
                  <a:fillRect l="-610" t="-131915" b="-202128"/>
                </a:stretch>
              </a:blipFill>
            </p:spPr>
            <p:txBody>
              <a:bodyPr/>
              <a:lstStyle/>
              <a:p>
                <a:r>
                  <a:rPr lang="en-US">
                    <a:noFill/>
                  </a:rPr>
                  <a:t> </a:t>
                </a:r>
              </a:p>
            </p:txBody>
          </p:sp>
        </mc:Fallback>
      </mc:AlternateContent>
    </p:spTree>
    <p:extLst>
      <p:ext uri="{BB962C8B-B14F-4D97-AF65-F5344CB8AC3E}">
        <p14:creationId xmlns:p14="http://schemas.microsoft.com/office/powerpoint/2010/main" val="338031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FBC2-662E-B589-80F3-56BD02DF8C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F4AD598-5330-0A7C-BECD-2CCC582A07A1}"/>
              </a:ext>
            </a:extLst>
          </p:cNvPr>
          <p:cNvSpPr/>
          <p:nvPr/>
        </p:nvSpPr>
        <p:spPr>
          <a:xfrm>
            <a:off x="3546108" y="6280044"/>
            <a:ext cx="4785092" cy="400110"/>
          </a:xfrm>
          <a:prstGeom prst="rect">
            <a:avLst/>
          </a:prstGeom>
        </p:spPr>
        <p:txBody>
          <a:bodyPr wrap="none">
            <a:spAutoFit/>
          </a:bodyPr>
          <a:lstStyle/>
          <a:p>
            <a:r>
              <a:rPr lang="en-GB" sz="2000" i="1" dirty="0">
                <a:ea typeface="Helvetica Neue" panose="02000503000000020004" pitchFamily="2" charset="0"/>
                <a:cs typeface="Helvetica Neue" panose="02000503000000020004" pitchFamily="2" charset="0"/>
              </a:rPr>
              <a:t>Wach et al. Nat. Commun. 16 (2025) 2274</a:t>
            </a:r>
          </a:p>
        </p:txBody>
      </p:sp>
      <p:sp>
        <p:nvSpPr>
          <p:cNvPr id="6" name="TextBox 5">
            <a:extLst>
              <a:ext uri="{FF2B5EF4-FFF2-40B4-BE49-F238E27FC236}">
                <a16:creationId xmlns:a16="http://schemas.microsoft.com/office/drawing/2014/main" id="{DE6E75B1-312F-FB4E-F96B-A333C8843676}"/>
              </a:ext>
            </a:extLst>
          </p:cNvPr>
          <p:cNvSpPr txBox="1"/>
          <p:nvPr/>
        </p:nvSpPr>
        <p:spPr>
          <a:xfrm>
            <a:off x="173229" y="85018"/>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10A934-AEDF-CE10-CFEB-E3AE883D8D40}"/>
                  </a:ext>
                </a:extLst>
              </p:cNvPr>
              <p:cNvSpPr txBox="1"/>
              <p:nvPr/>
            </p:nvSpPr>
            <p:spPr>
              <a:xfrm>
                <a:off x="2032000" y="2678602"/>
                <a:ext cx="6299200" cy="150079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ea typeface="Cambria Math" panose="02040503050406030204" pitchFamily="18" charset="0"/>
                            </a:rPr>
                            <m:t>𝜏</m:t>
                          </m:r>
                        </m:e>
                        <m:sub>
                          <m:r>
                            <a:rPr lang="sv-SE" sz="4400" b="0" i="1" smtClean="0">
                              <a:latin typeface="Cambria Math" panose="02040503050406030204" pitchFamily="18" charset="0"/>
                            </a:rPr>
                            <m:t>𝑒</m:t>
                          </m:r>
                          <m:r>
                            <a:rPr lang="sv-SE" sz="4400" b="0" i="1" smtClean="0">
                              <a:latin typeface="Cambria Math" panose="02040503050406030204" pitchFamily="18" charset="0"/>
                            </a:rPr>
                            <m:t>−</m:t>
                          </m:r>
                          <m:r>
                            <a:rPr lang="sv-SE" sz="4400" b="0" i="1" smtClean="0">
                              <a:latin typeface="Cambria Math" panose="02040503050406030204" pitchFamily="18" charset="0"/>
                            </a:rPr>
                            <m:t>𝑝h</m:t>
                          </m:r>
                        </m:sub>
                      </m:sSub>
                      <m:r>
                        <a:rPr lang="sv-SE" sz="4400" b="0" i="1" smtClean="0">
                          <a:latin typeface="Cambria Math" panose="02040503050406030204" pitchFamily="18" charset="0"/>
                        </a:rPr>
                        <m:t>=</m:t>
                      </m:r>
                      <m:f>
                        <m:fPr>
                          <m:ctrlPr>
                            <a:rPr lang="sv-SE" sz="4400" b="0" i="1" smtClean="0">
                              <a:latin typeface="Cambria Math" panose="02040503050406030204" pitchFamily="18" charset="0"/>
                            </a:rPr>
                          </m:ctrlPr>
                        </m:fPr>
                        <m:num>
                          <m:r>
                            <a:rPr lang="sv-SE" sz="4400" b="0" i="1" smtClean="0">
                              <a:latin typeface="Cambria Math" panose="02040503050406030204" pitchFamily="18" charset="0"/>
                              <a:ea typeface="Cambria Math" panose="02040503050406030204" pitchFamily="18" charset="0"/>
                            </a:rPr>
                            <m:t>𝛾</m:t>
                          </m:r>
                          <m:r>
                            <a:rPr lang="sv-SE" sz="4400" b="0" i="1" smtClean="0">
                              <a:latin typeface="Cambria Math" panose="02040503050406030204" pitchFamily="18" charset="0"/>
                              <a:ea typeface="Cambria Math" panose="02040503050406030204" pitchFamily="18" charset="0"/>
                            </a:rPr>
                            <m:t>(</m:t>
                          </m:r>
                          <m:sSub>
                            <m:sSubPr>
                              <m:ctrlPr>
                                <a:rPr lang="sv-SE" sz="4400" b="0" i="1" smtClean="0">
                                  <a:latin typeface="Cambria Math" panose="02040503050406030204" pitchFamily="18" charset="0"/>
                                  <a:ea typeface="Cambria Math" panose="02040503050406030204" pitchFamily="18" charset="0"/>
                                </a:rPr>
                              </m:ctrlPr>
                            </m:sSubPr>
                            <m:e>
                              <m:r>
                                <a:rPr lang="sv-SE" sz="4400" b="0" i="1" smtClean="0">
                                  <a:latin typeface="Cambria Math" panose="02040503050406030204" pitchFamily="18" charset="0"/>
                                  <a:ea typeface="Cambria Math" panose="02040503050406030204" pitchFamily="18" charset="0"/>
                                </a:rPr>
                                <m:t>𝑇</m:t>
                              </m:r>
                            </m:e>
                            <m:sub>
                              <m:r>
                                <a:rPr lang="sv-SE" sz="4400" b="0" i="1" smtClean="0">
                                  <a:latin typeface="Cambria Math" panose="02040503050406030204" pitchFamily="18" charset="0"/>
                                  <a:ea typeface="Cambria Math" panose="02040503050406030204" pitchFamily="18" charset="0"/>
                                </a:rPr>
                                <m:t>0</m:t>
                              </m:r>
                            </m:sub>
                          </m:sSub>
                          <m:r>
                            <a:rPr lang="sv-SE" sz="4400" b="0" i="1" smtClean="0">
                              <a:latin typeface="Cambria Math" panose="02040503050406030204" pitchFamily="18" charset="0"/>
                              <a:ea typeface="Cambria Math" panose="02040503050406030204" pitchFamily="18" charset="0"/>
                            </a:rPr>
                            <m:t>+</m:t>
                          </m:r>
                          <m:sSub>
                            <m:sSubPr>
                              <m:ctrlPr>
                                <a:rPr lang="sv-SE" sz="4400" b="0" i="1" smtClean="0">
                                  <a:latin typeface="Cambria Math" panose="02040503050406030204" pitchFamily="18" charset="0"/>
                                  <a:ea typeface="Cambria Math" panose="02040503050406030204" pitchFamily="18" charset="0"/>
                                </a:rPr>
                              </m:ctrlPr>
                            </m:sSubPr>
                            <m:e>
                              <m:r>
                                <m:rPr>
                                  <m:sty m:val="p"/>
                                </m:rPr>
                                <a:rPr lang="el-GR" sz="4400" b="0" i="1" smtClean="0">
                                  <a:latin typeface="Cambria Math" panose="02040503050406030204" pitchFamily="18" charset="0"/>
                                  <a:ea typeface="Cambria Math" panose="02040503050406030204" pitchFamily="18" charset="0"/>
                                </a:rPr>
                                <m:t>Δ</m:t>
                              </m:r>
                              <m:r>
                                <a:rPr lang="sv-SE" sz="4400" b="0" i="1" smtClean="0">
                                  <a:latin typeface="Cambria Math" panose="02040503050406030204" pitchFamily="18" charset="0"/>
                                  <a:ea typeface="Cambria Math" panose="02040503050406030204" pitchFamily="18" charset="0"/>
                                </a:rPr>
                                <m:t>𝑇</m:t>
                              </m:r>
                            </m:e>
                            <m:sub>
                              <m:r>
                                <a:rPr lang="sv-SE" sz="4400" b="0" i="1" smtClean="0">
                                  <a:latin typeface="Cambria Math" panose="02040503050406030204" pitchFamily="18" charset="0"/>
                                  <a:ea typeface="Cambria Math" panose="02040503050406030204" pitchFamily="18" charset="0"/>
                                </a:rPr>
                                <m:t>𝑒</m:t>
                              </m:r>
                            </m:sub>
                          </m:sSub>
                          <m:r>
                            <a:rPr lang="sv-SE" sz="4400" b="0" i="1" smtClean="0">
                              <a:latin typeface="Cambria Math" panose="02040503050406030204" pitchFamily="18" charset="0"/>
                              <a:ea typeface="Cambria Math" panose="02040503050406030204" pitchFamily="18" charset="0"/>
                            </a:rPr>
                            <m:t>)</m:t>
                          </m:r>
                        </m:num>
                        <m:den>
                          <m:r>
                            <a:rPr lang="sv-SE" sz="4400" b="0" i="1" smtClean="0">
                              <a:latin typeface="Cambria Math" panose="02040503050406030204" pitchFamily="18" charset="0"/>
                            </a:rPr>
                            <m:t>𝑔</m:t>
                          </m:r>
                        </m:den>
                      </m:f>
                      <m:r>
                        <a:rPr lang="sv-SE" sz="4400" b="0" i="1" smtClean="0">
                          <a:latin typeface="Cambria Math" panose="02040503050406030204" pitchFamily="18" charset="0"/>
                        </a:rPr>
                        <m:t>  </m:t>
                      </m:r>
                    </m:oMath>
                  </m:oMathPara>
                </a14:m>
                <a:endParaRPr lang="sv-SE" sz="4400" b="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2710A934-AEDF-CE10-CFEB-E3AE883D8D40}"/>
                  </a:ext>
                </a:extLst>
              </p:cNvPr>
              <p:cNvSpPr txBox="1">
                <a:spLocks noRot="1" noChangeAspect="1" noMove="1" noResize="1" noEditPoints="1" noAdjustHandles="1" noChangeArrowheads="1" noChangeShapeType="1" noTextEdit="1"/>
              </p:cNvSpPr>
              <p:nvPr/>
            </p:nvSpPr>
            <p:spPr>
              <a:xfrm>
                <a:off x="2032000" y="2678602"/>
                <a:ext cx="6299200" cy="1500795"/>
              </a:xfrm>
              <a:prstGeom prst="rect">
                <a:avLst/>
              </a:prstGeom>
              <a:blipFill>
                <a:blip r:embed="rId2"/>
                <a:stretch>
                  <a:fillRect b="-833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F7454AC-5C22-0A9F-6C5C-409A97FE59FA}"/>
              </a:ext>
            </a:extLst>
          </p:cNvPr>
          <p:cNvSpPr txBox="1"/>
          <p:nvPr/>
        </p:nvSpPr>
        <p:spPr>
          <a:xfrm>
            <a:off x="7235475" y="1365927"/>
            <a:ext cx="4361196" cy="707886"/>
          </a:xfrm>
          <a:prstGeom prst="rect">
            <a:avLst/>
          </a:prstGeom>
          <a:noFill/>
        </p:spPr>
        <p:txBody>
          <a:bodyPr wrap="square">
            <a:spAutoFit/>
          </a:bodyPr>
          <a:lstStyle/>
          <a:p>
            <a:pPr algn="ctr"/>
            <a:r>
              <a:rPr lang="en-GB" sz="2000" dirty="0">
                <a:sym typeface="Wingdings" pitchFamily="2" charset="2"/>
              </a:rPr>
              <a:t>Excitation-induced temperature change of the electrons (K)</a:t>
            </a:r>
            <a:endParaRPr lang="en-US" sz="2000" dirty="0"/>
          </a:p>
        </p:txBody>
      </p:sp>
      <p:cxnSp>
        <p:nvCxnSpPr>
          <p:cNvPr id="8" name="Straight Arrow Connector 7">
            <a:extLst>
              <a:ext uri="{FF2B5EF4-FFF2-40B4-BE49-F238E27FC236}">
                <a16:creationId xmlns:a16="http://schemas.microsoft.com/office/drawing/2014/main" id="{86D2DF7B-5282-7707-759F-FA68C84D8822}"/>
              </a:ext>
            </a:extLst>
          </p:cNvPr>
          <p:cNvCxnSpPr>
            <a:cxnSpLocks/>
          </p:cNvCxnSpPr>
          <p:nvPr/>
        </p:nvCxnSpPr>
        <p:spPr>
          <a:xfrm flipV="1">
            <a:off x="3543300" y="3239431"/>
            <a:ext cx="1834173" cy="16365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FA2CF57-6FD1-621F-25CE-982C87E9B76D}"/>
              </a:ext>
            </a:extLst>
          </p:cNvPr>
          <p:cNvSpPr txBox="1"/>
          <p:nvPr/>
        </p:nvSpPr>
        <p:spPr>
          <a:xfrm>
            <a:off x="1442243" y="4876024"/>
            <a:ext cx="2967470" cy="400110"/>
          </a:xfrm>
          <a:prstGeom prst="rect">
            <a:avLst/>
          </a:prstGeom>
          <a:noFill/>
        </p:spPr>
        <p:txBody>
          <a:bodyPr wrap="square">
            <a:spAutoFit/>
          </a:bodyPr>
          <a:lstStyle/>
          <a:p>
            <a:r>
              <a:rPr lang="en-GB" sz="2000" dirty="0">
                <a:sym typeface="Wingdings" pitchFamily="2" charset="2"/>
              </a:rPr>
              <a:t>Ambient temperature in K</a:t>
            </a:r>
            <a:endParaRPr lang="en-US" sz="2000" dirty="0"/>
          </a:p>
        </p:txBody>
      </p:sp>
      <p:cxnSp>
        <p:nvCxnSpPr>
          <p:cNvPr id="16" name="Straight Arrow Connector 15">
            <a:extLst>
              <a:ext uri="{FF2B5EF4-FFF2-40B4-BE49-F238E27FC236}">
                <a16:creationId xmlns:a16="http://schemas.microsoft.com/office/drawing/2014/main" id="{2F2F9FFD-E043-FD93-7668-E41529159816}"/>
              </a:ext>
            </a:extLst>
          </p:cNvPr>
          <p:cNvCxnSpPr>
            <a:cxnSpLocks/>
          </p:cNvCxnSpPr>
          <p:nvPr/>
        </p:nvCxnSpPr>
        <p:spPr>
          <a:xfrm flipH="1">
            <a:off x="6964973" y="2006600"/>
            <a:ext cx="855024" cy="6720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2052-B292-B478-7B78-B0D4AE1882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E7622D0-AB30-4D41-35DE-A30183CC0F45}"/>
              </a:ext>
            </a:extLst>
          </p:cNvPr>
          <p:cNvPicPr>
            <a:picLocks noChangeAspect="1"/>
          </p:cNvPicPr>
          <p:nvPr/>
        </p:nvPicPr>
        <p:blipFill>
          <a:blip r:embed="rId2"/>
          <a:srcRect l="52632"/>
          <a:stretch>
            <a:fillRect/>
          </a:stretch>
        </p:blipFill>
        <p:spPr>
          <a:xfrm>
            <a:off x="0" y="921313"/>
            <a:ext cx="5714222" cy="5200038"/>
          </a:xfrm>
          <a:prstGeom prst="rect">
            <a:avLst/>
          </a:prstGeom>
        </p:spPr>
      </p:pic>
      <p:sp>
        <p:nvSpPr>
          <p:cNvPr id="5" name="Rectangle 4">
            <a:extLst>
              <a:ext uri="{FF2B5EF4-FFF2-40B4-BE49-F238E27FC236}">
                <a16:creationId xmlns:a16="http://schemas.microsoft.com/office/drawing/2014/main" id="{975533D8-774B-413C-642D-381B189DAC38}"/>
              </a:ext>
            </a:extLst>
          </p:cNvPr>
          <p:cNvSpPr/>
          <p:nvPr/>
        </p:nvSpPr>
        <p:spPr>
          <a:xfrm>
            <a:off x="3034905" y="6372872"/>
            <a:ext cx="4785092" cy="400110"/>
          </a:xfrm>
          <a:prstGeom prst="rect">
            <a:avLst/>
          </a:prstGeom>
        </p:spPr>
        <p:txBody>
          <a:bodyPr wrap="none">
            <a:spAutoFit/>
          </a:bodyPr>
          <a:lstStyle/>
          <a:p>
            <a:r>
              <a:rPr lang="en-GB" sz="2000" i="1">
                <a:ea typeface="Helvetica Neue" panose="02000503000000020004" pitchFamily="2" charset="0"/>
                <a:cs typeface="Helvetica Neue" panose="02000503000000020004" pitchFamily="2" charset="0"/>
              </a:rPr>
              <a:t>Wach et al. Nat. Commun. 16 (2025) 2274</a:t>
            </a:r>
          </a:p>
        </p:txBody>
      </p:sp>
      <p:sp>
        <p:nvSpPr>
          <p:cNvPr id="6" name="TextBox 5">
            <a:extLst>
              <a:ext uri="{FF2B5EF4-FFF2-40B4-BE49-F238E27FC236}">
                <a16:creationId xmlns:a16="http://schemas.microsoft.com/office/drawing/2014/main" id="{AC8EB1A0-BE14-0621-4DFE-7042A2C2E038}"/>
              </a:ext>
            </a:extLst>
          </p:cNvPr>
          <p:cNvSpPr txBox="1"/>
          <p:nvPr/>
        </p:nvSpPr>
        <p:spPr>
          <a:xfrm>
            <a:off x="173229" y="85018"/>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p:grpSp>
        <p:nvGrpSpPr>
          <p:cNvPr id="10" name="Group 9">
            <a:extLst>
              <a:ext uri="{FF2B5EF4-FFF2-40B4-BE49-F238E27FC236}">
                <a16:creationId xmlns:a16="http://schemas.microsoft.com/office/drawing/2014/main" id="{A05F63BC-7A0E-800A-624D-BFA712507696}"/>
              </a:ext>
            </a:extLst>
          </p:cNvPr>
          <p:cNvGrpSpPr/>
          <p:nvPr/>
        </p:nvGrpSpPr>
        <p:grpSpPr>
          <a:xfrm>
            <a:off x="5549121" y="1358900"/>
            <a:ext cx="6528579" cy="4140200"/>
            <a:chOff x="5422121" y="1447800"/>
            <a:chExt cx="5169679" cy="3441700"/>
          </a:xfrm>
        </p:grpSpPr>
        <p:pic>
          <p:nvPicPr>
            <p:cNvPr id="2" name="Picture 1">
              <a:extLst>
                <a:ext uri="{FF2B5EF4-FFF2-40B4-BE49-F238E27FC236}">
                  <a16:creationId xmlns:a16="http://schemas.microsoft.com/office/drawing/2014/main" id="{89AC7199-C889-3F54-51A7-93B365D3C207}"/>
                </a:ext>
              </a:extLst>
            </p:cNvPr>
            <p:cNvPicPr>
              <a:picLocks noChangeAspect="1"/>
            </p:cNvPicPr>
            <p:nvPr/>
          </p:nvPicPr>
          <p:blipFill>
            <a:blip r:embed="rId3"/>
            <a:srcRect r="60609"/>
            <a:stretch>
              <a:fillRect/>
            </a:stretch>
          </p:blipFill>
          <p:spPr>
            <a:xfrm>
              <a:off x="5422121" y="1447800"/>
              <a:ext cx="2642379" cy="3441700"/>
            </a:xfrm>
            <a:prstGeom prst="rect">
              <a:avLst/>
            </a:prstGeom>
          </p:spPr>
        </p:pic>
        <p:pic>
          <p:nvPicPr>
            <p:cNvPr id="9" name="Picture 8">
              <a:extLst>
                <a:ext uri="{FF2B5EF4-FFF2-40B4-BE49-F238E27FC236}">
                  <a16:creationId xmlns:a16="http://schemas.microsoft.com/office/drawing/2014/main" id="{F30F42F0-DF6D-0620-DFE2-093BA15730D0}"/>
                </a:ext>
              </a:extLst>
            </p:cNvPr>
            <p:cNvPicPr>
              <a:picLocks noChangeAspect="1"/>
            </p:cNvPicPr>
            <p:nvPr/>
          </p:nvPicPr>
          <p:blipFill>
            <a:blip r:embed="rId3"/>
            <a:srcRect l="60974" r="1350"/>
            <a:stretch>
              <a:fillRect/>
            </a:stretch>
          </p:blipFill>
          <p:spPr>
            <a:xfrm>
              <a:off x="8064500" y="1447800"/>
              <a:ext cx="2527300" cy="3441700"/>
            </a:xfrm>
            <a:prstGeom prst="rect">
              <a:avLst/>
            </a:prstGeom>
          </p:spPr>
        </p:pic>
      </p:grpSp>
    </p:spTree>
    <p:extLst>
      <p:ext uri="{BB962C8B-B14F-4D97-AF65-F5344CB8AC3E}">
        <p14:creationId xmlns:p14="http://schemas.microsoft.com/office/powerpoint/2010/main" val="156280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256F3-6A05-1815-1A8D-D831CADEB5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053B71-1A16-3F9C-D8FA-3102E96C9A10}"/>
              </a:ext>
            </a:extLst>
          </p:cNvPr>
          <p:cNvSpPr txBox="1"/>
          <p:nvPr/>
        </p:nvSpPr>
        <p:spPr>
          <a:xfrm>
            <a:off x="160529" y="285531"/>
            <a:ext cx="10769487" cy="584775"/>
          </a:xfrm>
          <a:prstGeom prst="rect">
            <a:avLst/>
          </a:prstGeom>
          <a:noFill/>
        </p:spPr>
        <p:txBody>
          <a:bodyPr wrap="none" rtlCol="0">
            <a:spAutoFit/>
          </a:bodyPr>
          <a:lstStyle/>
          <a:p>
            <a:r>
              <a:rPr lang="en-GB" sz="3200" b="1"/>
              <a:t>F</a:t>
            </a:r>
            <a:r>
              <a:rPr lang="en-SE" sz="3200" b="1"/>
              <a:t>ermi-Dirac distribution </a:t>
            </a:r>
            <a:r>
              <a:rPr lang="en-SE" sz="3200" b="1">
                <a:sym typeface="Wingdings" pitchFamily="2" charset="2"/>
              </a:rPr>
              <a:t> Fermions  indistinguishable</a:t>
            </a:r>
            <a:endParaRPr lang="en-SE" sz="3200" b="1"/>
          </a:p>
        </p:txBody>
      </p:sp>
      <p:cxnSp>
        <p:nvCxnSpPr>
          <p:cNvPr id="2" name="Straight Arrow Connector 1">
            <a:extLst>
              <a:ext uri="{FF2B5EF4-FFF2-40B4-BE49-F238E27FC236}">
                <a16:creationId xmlns:a16="http://schemas.microsoft.com/office/drawing/2014/main" id="{05D4E5C8-EFCD-2501-5ADD-F734A39C0E8B}"/>
              </a:ext>
            </a:extLst>
          </p:cNvPr>
          <p:cNvCxnSpPr>
            <a:cxnSpLocks/>
          </p:cNvCxnSpPr>
          <p:nvPr/>
        </p:nvCxnSpPr>
        <p:spPr>
          <a:xfrm flipV="1">
            <a:off x="1812173" y="1288127"/>
            <a:ext cx="0" cy="46931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Arrow Connector 3">
            <a:extLst>
              <a:ext uri="{FF2B5EF4-FFF2-40B4-BE49-F238E27FC236}">
                <a16:creationId xmlns:a16="http://schemas.microsoft.com/office/drawing/2014/main" id="{AC9986EA-38DF-9D14-5401-A5D78D7B81D1}"/>
              </a:ext>
            </a:extLst>
          </p:cNvPr>
          <p:cNvCxnSpPr>
            <a:cxnSpLocks/>
          </p:cNvCxnSpPr>
          <p:nvPr/>
        </p:nvCxnSpPr>
        <p:spPr>
          <a:xfrm>
            <a:off x="1812173" y="5968914"/>
            <a:ext cx="900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47F408-9E0C-CB01-7DEB-C18BC2658E58}"/>
                  </a:ext>
                </a:extLst>
              </p:cNvPr>
              <p:cNvSpPr txBox="1"/>
              <p:nvPr/>
            </p:nvSpPr>
            <p:spPr>
              <a:xfrm>
                <a:off x="10172870" y="6099628"/>
                <a:ext cx="639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oMath>
                  </m:oMathPara>
                </a14:m>
                <a:endParaRPr lang="en-SE" sz="2400"/>
              </a:p>
            </p:txBody>
          </p:sp>
        </mc:Choice>
        <mc:Fallback xmlns="">
          <p:sp>
            <p:nvSpPr>
              <p:cNvPr id="5" name="TextBox 4">
                <a:extLst>
                  <a:ext uri="{FF2B5EF4-FFF2-40B4-BE49-F238E27FC236}">
                    <a16:creationId xmlns:a16="http://schemas.microsoft.com/office/drawing/2014/main" id="{23FC72CA-2CAA-C4F4-BF0E-682BDA05E849}"/>
                  </a:ext>
                </a:extLst>
              </p:cNvPr>
              <p:cNvSpPr txBox="1">
                <a:spLocks noRot="1" noChangeAspect="1" noMove="1" noResize="1" noEditPoints="1" noAdjustHandles="1" noChangeArrowheads="1" noChangeShapeType="1" noTextEdit="1"/>
              </p:cNvSpPr>
              <p:nvPr/>
            </p:nvSpPr>
            <p:spPr>
              <a:xfrm>
                <a:off x="10172870" y="6099628"/>
                <a:ext cx="639303"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378CB9-4B0D-E16A-F828-B7E3CCBC6797}"/>
                  </a:ext>
                </a:extLst>
              </p:cNvPr>
              <p:cNvSpPr txBox="1"/>
              <p:nvPr/>
            </p:nvSpPr>
            <p:spPr>
              <a:xfrm>
                <a:off x="440821" y="2282982"/>
                <a:ext cx="8769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oMath>
                  </m:oMathPara>
                </a14:m>
                <a:endParaRPr lang="en-SE" sz="2400"/>
              </a:p>
            </p:txBody>
          </p:sp>
        </mc:Choice>
        <mc:Fallback xmlns="">
          <p:sp>
            <p:nvSpPr>
              <p:cNvPr id="6" name="TextBox 5">
                <a:extLst>
                  <a:ext uri="{FF2B5EF4-FFF2-40B4-BE49-F238E27FC236}">
                    <a16:creationId xmlns:a16="http://schemas.microsoft.com/office/drawing/2014/main" id="{150F8904-6823-3888-FA4B-E3E704F2637C}"/>
                  </a:ext>
                </a:extLst>
              </p:cNvPr>
              <p:cNvSpPr txBox="1">
                <a:spLocks noRot="1" noChangeAspect="1" noMove="1" noResize="1" noEditPoints="1" noAdjustHandles="1" noChangeArrowheads="1" noChangeShapeType="1" noTextEdit="1"/>
              </p:cNvSpPr>
              <p:nvPr/>
            </p:nvSpPr>
            <p:spPr>
              <a:xfrm>
                <a:off x="440821" y="2282982"/>
                <a:ext cx="876943" cy="461665"/>
              </a:xfrm>
              <a:prstGeom prst="rect">
                <a:avLst/>
              </a:prstGeom>
              <a:blipFill>
                <a:blip r:embed="rId3"/>
                <a:stretch>
                  <a:fillRect l="-1429" r="-2857" b="-13514"/>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FFCDF277-0D87-F92A-C241-F4BEC6D37AEA}"/>
              </a:ext>
            </a:extLst>
          </p:cNvPr>
          <p:cNvCxnSpPr/>
          <p:nvPr/>
        </p:nvCxnSpPr>
        <p:spPr>
          <a:xfrm>
            <a:off x="6096000" y="1648411"/>
            <a:ext cx="0" cy="4320000"/>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7CB4BE-5B07-2754-16BA-BD211B41EE1A}"/>
              </a:ext>
            </a:extLst>
          </p:cNvPr>
          <p:cNvCxnSpPr>
            <a:cxnSpLocks/>
          </p:cNvCxnSpPr>
          <p:nvPr/>
        </p:nvCxnSpPr>
        <p:spPr>
          <a:xfrm>
            <a:off x="1674898" y="3829131"/>
            <a:ext cx="27455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35CE1ED-CE8E-8559-02B4-EAA681C3E34A}"/>
              </a:ext>
            </a:extLst>
          </p:cNvPr>
          <p:cNvCxnSpPr>
            <a:cxnSpLocks/>
          </p:cNvCxnSpPr>
          <p:nvPr/>
        </p:nvCxnSpPr>
        <p:spPr>
          <a:xfrm>
            <a:off x="1654349" y="1648411"/>
            <a:ext cx="274550"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FA5B2F3-70F5-2B94-758E-8116F37146AE}"/>
              </a:ext>
            </a:extLst>
          </p:cNvPr>
          <p:cNvSpPr txBox="1"/>
          <p:nvPr/>
        </p:nvSpPr>
        <p:spPr>
          <a:xfrm>
            <a:off x="1350522" y="1434315"/>
            <a:ext cx="349776" cy="461665"/>
          </a:xfrm>
          <a:prstGeom prst="rect">
            <a:avLst/>
          </a:prstGeom>
          <a:noFill/>
        </p:spPr>
        <p:txBody>
          <a:bodyPr wrap="none" rtlCol="0">
            <a:spAutoFit/>
          </a:bodyPr>
          <a:lstStyle/>
          <a:p>
            <a:r>
              <a:rPr lang="en-US" sz="2400"/>
              <a:t>1</a:t>
            </a:r>
          </a:p>
        </p:txBody>
      </p:sp>
      <p:sp>
        <p:nvSpPr>
          <p:cNvPr id="23" name="TextBox 22">
            <a:extLst>
              <a:ext uri="{FF2B5EF4-FFF2-40B4-BE49-F238E27FC236}">
                <a16:creationId xmlns:a16="http://schemas.microsoft.com/office/drawing/2014/main" id="{C671E578-708D-BB9B-6CF9-EF486AC8EBA1}"/>
              </a:ext>
            </a:extLst>
          </p:cNvPr>
          <p:cNvSpPr txBox="1"/>
          <p:nvPr/>
        </p:nvSpPr>
        <p:spPr>
          <a:xfrm>
            <a:off x="1160022" y="3593315"/>
            <a:ext cx="603050" cy="461665"/>
          </a:xfrm>
          <a:prstGeom prst="rect">
            <a:avLst/>
          </a:prstGeom>
          <a:noFill/>
        </p:spPr>
        <p:txBody>
          <a:bodyPr wrap="none" rtlCol="0">
            <a:spAutoFit/>
          </a:bodyPr>
          <a:lstStyle/>
          <a:p>
            <a:r>
              <a:rPr lang="en-US" sz="2400"/>
              <a:t>0.5</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3CD73D0-6F44-650B-6640-4533610A05CD}"/>
                  </a:ext>
                </a:extLst>
              </p:cNvPr>
              <p:cNvSpPr txBox="1"/>
              <p:nvPr/>
            </p:nvSpPr>
            <p:spPr>
              <a:xfrm>
                <a:off x="5776348" y="6110804"/>
                <a:ext cx="6393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sv-SE" sz="2400" b="0" i="1" smtClean="0">
                              <a:latin typeface="Cambria Math" panose="02040503050406030204" pitchFamily="18" charset="0"/>
                            </a:rPr>
                            <m:t>𝐸</m:t>
                          </m:r>
                        </m:e>
                        <m:sub>
                          <m:r>
                            <a:rPr lang="sv-SE" sz="2400" b="0" i="1" smtClean="0">
                              <a:latin typeface="Cambria Math" panose="02040503050406030204" pitchFamily="18" charset="0"/>
                            </a:rPr>
                            <m:t>𝐹</m:t>
                          </m:r>
                        </m:sub>
                      </m:sSub>
                    </m:oMath>
                  </m:oMathPara>
                </a14:m>
                <a:endParaRPr lang="en-SE" sz="2400"/>
              </a:p>
            </p:txBody>
          </p:sp>
        </mc:Choice>
        <mc:Fallback xmlns="">
          <p:sp>
            <p:nvSpPr>
              <p:cNvPr id="26" name="TextBox 25">
                <a:extLst>
                  <a:ext uri="{FF2B5EF4-FFF2-40B4-BE49-F238E27FC236}">
                    <a16:creationId xmlns:a16="http://schemas.microsoft.com/office/drawing/2014/main" id="{D36759AE-41CC-54E1-81F5-19EEED3BD433}"/>
                  </a:ext>
                </a:extLst>
              </p:cNvPr>
              <p:cNvSpPr txBox="1">
                <a:spLocks noRot="1" noChangeAspect="1" noMove="1" noResize="1" noEditPoints="1" noAdjustHandles="1" noChangeArrowheads="1" noChangeShapeType="1" noTextEdit="1"/>
              </p:cNvSpPr>
              <p:nvPr/>
            </p:nvSpPr>
            <p:spPr>
              <a:xfrm>
                <a:off x="5776348" y="6110804"/>
                <a:ext cx="639303" cy="461665"/>
              </a:xfrm>
              <a:prstGeom prst="rect">
                <a:avLst/>
              </a:prstGeom>
              <a:blipFill>
                <a:blip r:embed="rId4"/>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F20AFEBC-0F23-F23E-F9A0-5E9C817BC09F}"/>
              </a:ext>
            </a:extLst>
          </p:cNvPr>
          <p:cNvGrpSpPr/>
          <p:nvPr/>
        </p:nvGrpSpPr>
        <p:grpSpPr>
          <a:xfrm>
            <a:off x="1812173" y="1651000"/>
            <a:ext cx="8603827" cy="4332147"/>
            <a:chOff x="1812173" y="1651000"/>
            <a:chExt cx="8603827" cy="4332147"/>
          </a:xfrm>
        </p:grpSpPr>
        <p:sp>
          <p:nvSpPr>
            <p:cNvPr id="47" name="Freeform 46">
              <a:extLst>
                <a:ext uri="{FF2B5EF4-FFF2-40B4-BE49-F238E27FC236}">
                  <a16:creationId xmlns:a16="http://schemas.microsoft.com/office/drawing/2014/main" id="{14B5AEED-AED9-B224-47AC-5A51FE3C4ADA}"/>
                </a:ext>
              </a:extLst>
            </p:cNvPr>
            <p:cNvSpPr/>
            <p:nvPr/>
          </p:nvSpPr>
          <p:spPr>
            <a:xfrm>
              <a:off x="4305300" y="1651000"/>
              <a:ext cx="1803400" cy="2197100"/>
            </a:xfrm>
            <a:custGeom>
              <a:avLst/>
              <a:gdLst>
                <a:gd name="connsiteX0" fmla="*/ 0 w 1803400"/>
                <a:gd name="connsiteY0" fmla="*/ 0 h 2197100"/>
                <a:gd name="connsiteX1" fmla="*/ 1270000 w 1803400"/>
                <a:gd name="connsiteY1" fmla="*/ 419100 h 2197100"/>
                <a:gd name="connsiteX2" fmla="*/ 1803400 w 1803400"/>
                <a:gd name="connsiteY2" fmla="*/ 2197100 h 2197100"/>
              </a:gdLst>
              <a:ahLst/>
              <a:cxnLst>
                <a:cxn ang="0">
                  <a:pos x="connsiteX0" y="connsiteY0"/>
                </a:cxn>
                <a:cxn ang="0">
                  <a:pos x="connsiteX1" y="connsiteY1"/>
                </a:cxn>
                <a:cxn ang="0">
                  <a:pos x="connsiteX2" y="connsiteY2"/>
                </a:cxn>
              </a:cxnLst>
              <a:rect l="l" t="t" r="r" b="b"/>
              <a:pathLst>
                <a:path w="1803400" h="2197100">
                  <a:moveTo>
                    <a:pt x="0" y="0"/>
                  </a:moveTo>
                  <a:cubicBezTo>
                    <a:pt x="484716" y="26458"/>
                    <a:pt x="969433" y="52917"/>
                    <a:pt x="1270000" y="419100"/>
                  </a:cubicBezTo>
                  <a:cubicBezTo>
                    <a:pt x="1570567" y="785283"/>
                    <a:pt x="1686983" y="1491191"/>
                    <a:pt x="1803400" y="2197100"/>
                  </a:cubicBezTo>
                </a:path>
              </a:pathLst>
            </a:cu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8" name="Freeform 47">
              <a:extLst>
                <a:ext uri="{FF2B5EF4-FFF2-40B4-BE49-F238E27FC236}">
                  <a16:creationId xmlns:a16="http://schemas.microsoft.com/office/drawing/2014/main" id="{17753109-42E3-ADD3-DF06-9995A73D4D58}"/>
                </a:ext>
              </a:extLst>
            </p:cNvPr>
            <p:cNvSpPr/>
            <p:nvPr/>
          </p:nvSpPr>
          <p:spPr>
            <a:xfrm rot="10613145">
              <a:off x="6165763" y="3786047"/>
              <a:ext cx="1803400" cy="2197100"/>
            </a:xfrm>
            <a:custGeom>
              <a:avLst/>
              <a:gdLst>
                <a:gd name="connsiteX0" fmla="*/ 0 w 1803400"/>
                <a:gd name="connsiteY0" fmla="*/ 0 h 2197100"/>
                <a:gd name="connsiteX1" fmla="*/ 1270000 w 1803400"/>
                <a:gd name="connsiteY1" fmla="*/ 419100 h 2197100"/>
                <a:gd name="connsiteX2" fmla="*/ 1803400 w 1803400"/>
                <a:gd name="connsiteY2" fmla="*/ 2197100 h 2197100"/>
              </a:gdLst>
              <a:ahLst/>
              <a:cxnLst>
                <a:cxn ang="0">
                  <a:pos x="connsiteX0" y="connsiteY0"/>
                </a:cxn>
                <a:cxn ang="0">
                  <a:pos x="connsiteX1" y="connsiteY1"/>
                </a:cxn>
                <a:cxn ang="0">
                  <a:pos x="connsiteX2" y="connsiteY2"/>
                </a:cxn>
              </a:cxnLst>
              <a:rect l="l" t="t" r="r" b="b"/>
              <a:pathLst>
                <a:path w="1803400" h="2197100">
                  <a:moveTo>
                    <a:pt x="0" y="0"/>
                  </a:moveTo>
                  <a:cubicBezTo>
                    <a:pt x="484716" y="26458"/>
                    <a:pt x="969433" y="52917"/>
                    <a:pt x="1270000" y="419100"/>
                  </a:cubicBezTo>
                  <a:cubicBezTo>
                    <a:pt x="1570567" y="785283"/>
                    <a:pt x="1686983" y="1491191"/>
                    <a:pt x="1803400" y="2197100"/>
                  </a:cubicBezTo>
                </a:path>
              </a:pathLst>
            </a:cu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4A077A1-6752-D066-087C-289C15C3D3FB}"/>
                </a:ext>
              </a:extLst>
            </p:cNvPr>
            <p:cNvCxnSpPr>
              <a:cxnSpLocks/>
              <a:endCxn id="47" idx="0"/>
            </p:cNvCxnSpPr>
            <p:nvPr/>
          </p:nvCxnSpPr>
          <p:spPr>
            <a:xfrm flipV="1">
              <a:off x="1812173" y="1651000"/>
              <a:ext cx="2493127" cy="17345"/>
            </a:xfrm>
            <a:prstGeom prst="line">
              <a:avLst/>
            </a:prstGeom>
            <a:ln w="381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AFB371F-6290-3ED1-F322-BE66E50063B4}"/>
                </a:ext>
              </a:extLst>
            </p:cNvPr>
            <p:cNvCxnSpPr>
              <a:cxnSpLocks/>
            </p:cNvCxnSpPr>
            <p:nvPr/>
          </p:nvCxnSpPr>
          <p:spPr>
            <a:xfrm>
              <a:off x="8019961" y="5936755"/>
              <a:ext cx="2396039" cy="0"/>
            </a:xfrm>
            <a:prstGeom prst="line">
              <a:avLst/>
            </a:prstGeom>
            <a:ln w="381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1717AA26-57D5-4E9D-EF46-437A094CDD73}"/>
              </a:ext>
            </a:extLst>
          </p:cNvPr>
          <p:cNvGrpSpPr/>
          <p:nvPr/>
        </p:nvGrpSpPr>
        <p:grpSpPr>
          <a:xfrm>
            <a:off x="1837573" y="1663700"/>
            <a:ext cx="8578427" cy="4306747"/>
            <a:chOff x="1837573" y="1663700"/>
            <a:chExt cx="8578427" cy="4306747"/>
          </a:xfrm>
        </p:grpSpPr>
        <p:sp>
          <p:nvSpPr>
            <p:cNvPr id="54" name="Freeform 53">
              <a:extLst>
                <a:ext uri="{FF2B5EF4-FFF2-40B4-BE49-F238E27FC236}">
                  <a16:creationId xmlns:a16="http://schemas.microsoft.com/office/drawing/2014/main" id="{BEC31935-9220-D0DA-5BC8-DAEA817DF616}"/>
                </a:ext>
              </a:extLst>
            </p:cNvPr>
            <p:cNvSpPr/>
            <p:nvPr/>
          </p:nvSpPr>
          <p:spPr>
            <a:xfrm>
              <a:off x="3352800" y="1663700"/>
              <a:ext cx="2768600" cy="2197100"/>
            </a:xfrm>
            <a:custGeom>
              <a:avLst/>
              <a:gdLst>
                <a:gd name="connsiteX0" fmla="*/ 0 w 2768600"/>
                <a:gd name="connsiteY0" fmla="*/ 0 h 2197100"/>
                <a:gd name="connsiteX1" fmla="*/ 2057400 w 2768600"/>
                <a:gd name="connsiteY1" fmla="*/ 508000 h 2197100"/>
                <a:gd name="connsiteX2" fmla="*/ 2768600 w 2768600"/>
                <a:gd name="connsiteY2" fmla="*/ 2197100 h 2197100"/>
              </a:gdLst>
              <a:ahLst/>
              <a:cxnLst>
                <a:cxn ang="0">
                  <a:pos x="connsiteX0" y="connsiteY0"/>
                </a:cxn>
                <a:cxn ang="0">
                  <a:pos x="connsiteX1" y="connsiteY1"/>
                </a:cxn>
                <a:cxn ang="0">
                  <a:pos x="connsiteX2" y="connsiteY2"/>
                </a:cxn>
              </a:cxnLst>
              <a:rect l="l" t="t" r="r" b="b"/>
              <a:pathLst>
                <a:path w="2768600" h="2197100">
                  <a:moveTo>
                    <a:pt x="0" y="0"/>
                  </a:moveTo>
                  <a:cubicBezTo>
                    <a:pt x="797983" y="70908"/>
                    <a:pt x="1595967" y="141817"/>
                    <a:pt x="2057400" y="508000"/>
                  </a:cubicBezTo>
                  <a:cubicBezTo>
                    <a:pt x="2518833" y="874183"/>
                    <a:pt x="2643716" y="1535641"/>
                    <a:pt x="2768600" y="219710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6EB849F4-BCA9-C5EC-131B-F127C42E2A10}"/>
                </a:ext>
              </a:extLst>
            </p:cNvPr>
            <p:cNvSpPr/>
            <p:nvPr/>
          </p:nvSpPr>
          <p:spPr>
            <a:xfrm rot="10800000">
              <a:off x="6107413" y="3773347"/>
              <a:ext cx="2768600" cy="2197100"/>
            </a:xfrm>
            <a:custGeom>
              <a:avLst/>
              <a:gdLst>
                <a:gd name="connsiteX0" fmla="*/ 0 w 2768600"/>
                <a:gd name="connsiteY0" fmla="*/ 0 h 2197100"/>
                <a:gd name="connsiteX1" fmla="*/ 2057400 w 2768600"/>
                <a:gd name="connsiteY1" fmla="*/ 508000 h 2197100"/>
                <a:gd name="connsiteX2" fmla="*/ 2768600 w 2768600"/>
                <a:gd name="connsiteY2" fmla="*/ 2197100 h 2197100"/>
              </a:gdLst>
              <a:ahLst/>
              <a:cxnLst>
                <a:cxn ang="0">
                  <a:pos x="connsiteX0" y="connsiteY0"/>
                </a:cxn>
                <a:cxn ang="0">
                  <a:pos x="connsiteX1" y="connsiteY1"/>
                </a:cxn>
                <a:cxn ang="0">
                  <a:pos x="connsiteX2" y="connsiteY2"/>
                </a:cxn>
              </a:cxnLst>
              <a:rect l="l" t="t" r="r" b="b"/>
              <a:pathLst>
                <a:path w="2768600" h="2197100">
                  <a:moveTo>
                    <a:pt x="0" y="0"/>
                  </a:moveTo>
                  <a:cubicBezTo>
                    <a:pt x="797983" y="70908"/>
                    <a:pt x="1595967" y="141817"/>
                    <a:pt x="2057400" y="508000"/>
                  </a:cubicBezTo>
                  <a:cubicBezTo>
                    <a:pt x="2518833" y="874183"/>
                    <a:pt x="2643716" y="1535641"/>
                    <a:pt x="2768600" y="2197100"/>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32811F6-3561-1101-FAFF-28C5FE7BC0DD}"/>
                </a:ext>
              </a:extLst>
            </p:cNvPr>
            <p:cNvCxnSpPr>
              <a:stCxn id="54" idx="0"/>
            </p:cNvCxnSpPr>
            <p:nvPr/>
          </p:nvCxnSpPr>
          <p:spPr>
            <a:xfrm flipH="1">
              <a:off x="1837573" y="1663700"/>
              <a:ext cx="15152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C333F3A-FD5D-F447-13A9-23F44DDC1E70}"/>
                </a:ext>
              </a:extLst>
            </p:cNvPr>
            <p:cNvCxnSpPr>
              <a:cxnSpLocks/>
            </p:cNvCxnSpPr>
            <p:nvPr/>
          </p:nvCxnSpPr>
          <p:spPr>
            <a:xfrm flipH="1">
              <a:off x="8657643" y="5958394"/>
              <a:ext cx="17583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C64A1F-7407-7CCB-1AAC-63AB182F05DD}"/>
                  </a:ext>
                </a:extLst>
              </p:cNvPr>
              <p:cNvSpPr txBox="1"/>
              <p:nvPr/>
            </p:nvSpPr>
            <p:spPr>
              <a:xfrm>
                <a:off x="8754773" y="2526368"/>
                <a:ext cx="293670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sv-SE" sz="3200" b="0" i="1" smtClean="0">
                          <a:solidFill>
                            <a:schemeClr val="accent6">
                              <a:lumMod val="60000"/>
                              <a:lumOff val="40000"/>
                            </a:schemeClr>
                          </a:solidFill>
                          <a:latin typeface="Cambria Math" panose="02040503050406030204" pitchFamily="18" charset="0"/>
                        </a:rPr>
                        <m:t>0.67 </m:t>
                      </m:r>
                      <m:r>
                        <a:rPr lang="sv-SE" sz="3200" b="0" i="1" smtClean="0">
                          <a:solidFill>
                            <a:schemeClr val="accent6">
                              <a:lumMod val="60000"/>
                              <a:lumOff val="40000"/>
                            </a:schemeClr>
                          </a:solidFill>
                          <a:latin typeface="Cambria Math" panose="02040503050406030204" pitchFamily="18" charset="0"/>
                        </a:rPr>
                        <m:t>𝑚𝐽</m:t>
                      </m:r>
                      <m:r>
                        <a:rPr lang="sv-SE" sz="3200" b="0" i="1" smtClean="0">
                          <a:solidFill>
                            <a:schemeClr val="accent6">
                              <a:lumMod val="60000"/>
                              <a:lumOff val="40000"/>
                            </a:schemeClr>
                          </a:solidFill>
                          <a:latin typeface="Cambria Math" panose="02040503050406030204" pitchFamily="18" charset="0"/>
                        </a:rPr>
                        <m:t>/</m:t>
                      </m:r>
                      <m:sSup>
                        <m:sSupPr>
                          <m:ctrlPr>
                            <a:rPr lang="sv-SE" sz="3200" b="0" i="1" smtClean="0">
                              <a:solidFill>
                                <a:schemeClr val="accent6">
                                  <a:lumMod val="60000"/>
                                  <a:lumOff val="40000"/>
                                </a:schemeClr>
                              </a:solidFill>
                              <a:latin typeface="Cambria Math" panose="02040503050406030204" pitchFamily="18" charset="0"/>
                            </a:rPr>
                          </m:ctrlPr>
                        </m:sSupPr>
                        <m:e>
                          <m:r>
                            <a:rPr lang="sv-SE" sz="3200" b="0" i="1" smtClean="0">
                              <a:solidFill>
                                <a:schemeClr val="accent6">
                                  <a:lumMod val="60000"/>
                                  <a:lumOff val="40000"/>
                                </a:schemeClr>
                              </a:solidFill>
                              <a:latin typeface="Cambria Math" panose="02040503050406030204" pitchFamily="18" charset="0"/>
                            </a:rPr>
                            <m:t>𝑐𝑚</m:t>
                          </m:r>
                        </m:e>
                        <m:sup>
                          <m:r>
                            <a:rPr lang="sv-SE" sz="3200" b="0" i="1" smtClean="0">
                              <a:solidFill>
                                <a:schemeClr val="accent6">
                                  <a:lumMod val="60000"/>
                                  <a:lumOff val="40000"/>
                                </a:schemeClr>
                              </a:solidFill>
                              <a:latin typeface="Cambria Math" panose="02040503050406030204" pitchFamily="18" charset="0"/>
                            </a:rPr>
                            <m:t>2</m:t>
                          </m:r>
                        </m:sup>
                      </m:sSup>
                    </m:oMath>
                  </m:oMathPara>
                </a14:m>
                <a:endParaRPr lang="en-US" sz="3200" dirty="0">
                  <a:solidFill>
                    <a:schemeClr val="accent6">
                      <a:lumMod val="60000"/>
                      <a:lumOff val="40000"/>
                    </a:schemeClr>
                  </a:solidFill>
                </a:endParaRPr>
              </a:p>
            </p:txBody>
          </p:sp>
        </mc:Choice>
        <mc:Fallback xmlns="">
          <p:sp>
            <p:nvSpPr>
              <p:cNvPr id="8" name="TextBox 7">
                <a:extLst>
                  <a:ext uri="{FF2B5EF4-FFF2-40B4-BE49-F238E27FC236}">
                    <a16:creationId xmlns:a16="http://schemas.microsoft.com/office/drawing/2014/main" id="{2AC64A1F-7407-7CCB-1AAC-63AB182F05DD}"/>
                  </a:ext>
                </a:extLst>
              </p:cNvPr>
              <p:cNvSpPr txBox="1">
                <a:spLocks noRot="1" noChangeAspect="1" noMove="1" noResize="1" noEditPoints="1" noAdjustHandles="1" noChangeArrowheads="1" noChangeShapeType="1" noTextEdit="1"/>
              </p:cNvSpPr>
              <p:nvPr/>
            </p:nvSpPr>
            <p:spPr>
              <a:xfrm>
                <a:off x="8754773" y="2526368"/>
                <a:ext cx="2936705" cy="584775"/>
              </a:xfrm>
              <a:prstGeom prst="rect">
                <a:avLst/>
              </a:prstGeom>
              <a:blipFill>
                <a:blip r:embed="rId5"/>
                <a:stretch>
                  <a:fillRect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25EC5DB-EB53-ACB5-536C-D0D1D9878E07}"/>
                  </a:ext>
                </a:extLst>
              </p:cNvPr>
              <p:cNvSpPr txBox="1"/>
              <p:nvPr/>
            </p:nvSpPr>
            <p:spPr>
              <a:xfrm>
                <a:off x="8754773" y="3300927"/>
                <a:ext cx="290947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sv-SE" sz="3200" b="0" i="1" smtClean="0">
                          <a:solidFill>
                            <a:srgbClr val="FF0000"/>
                          </a:solidFill>
                          <a:latin typeface="Cambria Math" panose="02040503050406030204" pitchFamily="18" charset="0"/>
                        </a:rPr>
                        <m:t>1.33</m:t>
                      </m:r>
                      <m:r>
                        <a:rPr lang="sv-SE" sz="3200" i="1">
                          <a:solidFill>
                            <a:srgbClr val="FF0000"/>
                          </a:solidFill>
                          <a:latin typeface="Cambria Math" panose="02040503050406030204" pitchFamily="18" charset="0"/>
                        </a:rPr>
                        <m:t> </m:t>
                      </m:r>
                      <m:r>
                        <a:rPr lang="sv-SE" sz="3200" i="1">
                          <a:solidFill>
                            <a:srgbClr val="FF0000"/>
                          </a:solidFill>
                          <a:latin typeface="Cambria Math" panose="02040503050406030204" pitchFamily="18" charset="0"/>
                        </a:rPr>
                        <m:t>𝑚𝐽</m:t>
                      </m:r>
                      <m:r>
                        <a:rPr lang="sv-SE" sz="3200" i="1">
                          <a:solidFill>
                            <a:srgbClr val="FF0000"/>
                          </a:solidFill>
                          <a:latin typeface="Cambria Math" panose="02040503050406030204" pitchFamily="18" charset="0"/>
                        </a:rPr>
                        <m:t>/</m:t>
                      </m:r>
                      <m:sSup>
                        <m:sSupPr>
                          <m:ctrlPr>
                            <a:rPr lang="sv-SE" sz="3200" i="1">
                              <a:solidFill>
                                <a:srgbClr val="FF0000"/>
                              </a:solidFill>
                              <a:latin typeface="Cambria Math" panose="02040503050406030204" pitchFamily="18" charset="0"/>
                            </a:rPr>
                          </m:ctrlPr>
                        </m:sSupPr>
                        <m:e>
                          <m:r>
                            <a:rPr lang="sv-SE" sz="3200" i="1">
                              <a:solidFill>
                                <a:srgbClr val="FF0000"/>
                              </a:solidFill>
                              <a:latin typeface="Cambria Math" panose="02040503050406030204" pitchFamily="18" charset="0"/>
                            </a:rPr>
                            <m:t>𝑐𝑚</m:t>
                          </m:r>
                        </m:e>
                        <m:sup>
                          <m:r>
                            <a:rPr lang="sv-SE" sz="3200" i="1">
                              <a:solidFill>
                                <a:srgbClr val="FF0000"/>
                              </a:solidFill>
                              <a:latin typeface="Cambria Math" panose="02040503050406030204" pitchFamily="18" charset="0"/>
                            </a:rPr>
                            <m:t>2</m:t>
                          </m:r>
                        </m:sup>
                      </m:sSup>
                    </m:oMath>
                  </m:oMathPara>
                </a14:m>
                <a:endParaRPr lang="en-US" sz="3200" dirty="0">
                  <a:solidFill>
                    <a:srgbClr val="FF0000"/>
                  </a:solidFill>
                </a:endParaRPr>
              </a:p>
            </p:txBody>
          </p:sp>
        </mc:Choice>
        <mc:Fallback xmlns="">
          <p:sp>
            <p:nvSpPr>
              <p:cNvPr id="9" name="TextBox 8">
                <a:extLst>
                  <a:ext uri="{FF2B5EF4-FFF2-40B4-BE49-F238E27FC236}">
                    <a16:creationId xmlns:a16="http://schemas.microsoft.com/office/drawing/2014/main" id="{725EC5DB-EB53-ACB5-536C-D0D1D9878E07}"/>
                  </a:ext>
                </a:extLst>
              </p:cNvPr>
              <p:cNvSpPr txBox="1">
                <a:spLocks noRot="1" noChangeAspect="1" noMove="1" noResize="1" noEditPoints="1" noAdjustHandles="1" noChangeArrowheads="1" noChangeShapeType="1" noTextEdit="1"/>
              </p:cNvSpPr>
              <p:nvPr/>
            </p:nvSpPr>
            <p:spPr>
              <a:xfrm>
                <a:off x="8754773" y="3300927"/>
                <a:ext cx="2909477" cy="584775"/>
              </a:xfrm>
              <a:prstGeom prst="rect">
                <a:avLst/>
              </a:prstGeom>
              <a:blipFill>
                <a:blip r:embed="rId6"/>
                <a:stretch>
                  <a:fillRect b="-23404"/>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4CC76C25-C630-8B9A-D315-7DCACE533B7D}"/>
              </a:ext>
            </a:extLst>
          </p:cNvPr>
          <p:cNvCxnSpPr>
            <a:cxnSpLocks/>
          </p:cNvCxnSpPr>
          <p:nvPr/>
        </p:nvCxnSpPr>
        <p:spPr>
          <a:xfrm>
            <a:off x="1674898" y="5435133"/>
            <a:ext cx="5140170" cy="0"/>
          </a:xfrm>
          <a:prstGeom prst="line">
            <a:avLst/>
          </a:prstGeom>
          <a:ln w="1905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F46232E-9C87-6EEE-7D27-CA58EFFE2B4C}"/>
              </a:ext>
            </a:extLst>
          </p:cNvPr>
          <p:cNvCxnSpPr>
            <a:cxnSpLocks/>
          </p:cNvCxnSpPr>
          <p:nvPr/>
        </p:nvCxnSpPr>
        <p:spPr>
          <a:xfrm>
            <a:off x="1674898" y="5693229"/>
            <a:ext cx="5140170" cy="0"/>
          </a:xfrm>
          <a:prstGeom prst="line">
            <a:avLst/>
          </a:prstGeom>
          <a:ln w="19050">
            <a:solidFill>
              <a:schemeClr val="accent6">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DB12DAEF-D4A6-F86D-BFE7-34A15196B4C1}"/>
              </a:ext>
            </a:extLst>
          </p:cNvPr>
          <p:cNvSpPr>
            <a:spLocks noChangeAspect="1"/>
          </p:cNvSpPr>
          <p:nvPr/>
        </p:nvSpPr>
        <p:spPr>
          <a:xfrm>
            <a:off x="6696376" y="5320346"/>
            <a:ext cx="230567" cy="2305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Oval 15">
            <a:extLst>
              <a:ext uri="{FF2B5EF4-FFF2-40B4-BE49-F238E27FC236}">
                <a16:creationId xmlns:a16="http://schemas.microsoft.com/office/drawing/2014/main" id="{EC9C34D3-361D-3BD4-BE13-D3BD333049D1}"/>
              </a:ext>
            </a:extLst>
          </p:cNvPr>
          <p:cNvSpPr>
            <a:spLocks noChangeAspect="1"/>
          </p:cNvSpPr>
          <p:nvPr/>
        </p:nvSpPr>
        <p:spPr>
          <a:xfrm>
            <a:off x="6696376" y="5595649"/>
            <a:ext cx="230567" cy="2305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9952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E616-FDE8-CDE4-05F6-239B143467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E2F293-16D1-7A0D-FBE6-F6FF3C9E15F5}"/>
              </a:ext>
            </a:extLst>
          </p:cNvPr>
          <p:cNvSpPr txBox="1"/>
          <p:nvPr/>
        </p:nvSpPr>
        <p:spPr>
          <a:xfrm>
            <a:off x="196387" y="216374"/>
            <a:ext cx="9611349" cy="707886"/>
          </a:xfrm>
          <a:prstGeom prst="rect">
            <a:avLst/>
          </a:prstGeom>
          <a:noFill/>
        </p:spPr>
        <p:txBody>
          <a:bodyPr wrap="none" rtlCol="0">
            <a:spAutoFit/>
          </a:bodyPr>
          <a:lstStyle/>
          <a:p>
            <a:r>
              <a:rPr lang="en-GB" sz="4000" b="1" dirty="0">
                <a:solidFill>
                  <a:srgbClr val="0070C0"/>
                </a:solidFill>
              </a:rPr>
              <a:t>Fermi-Dirac distribution applications (1):</a:t>
            </a:r>
            <a:endParaRPr lang="en-SE" sz="4000" b="1" u="sng" dirty="0">
              <a:solidFill>
                <a:srgbClr val="0070C0"/>
              </a:solidFill>
            </a:endParaRPr>
          </a:p>
        </p:txBody>
      </p:sp>
      <p:sp>
        <p:nvSpPr>
          <p:cNvPr id="7" name="Rectangle 3">
            <a:extLst>
              <a:ext uri="{FF2B5EF4-FFF2-40B4-BE49-F238E27FC236}">
                <a16:creationId xmlns:a16="http://schemas.microsoft.com/office/drawing/2014/main" id="{8F467E91-E1C7-3EB2-AE66-AFE84076BDBA}"/>
              </a:ext>
            </a:extLst>
          </p:cNvPr>
          <p:cNvSpPr>
            <a:spLocks noChangeArrowheads="1"/>
          </p:cNvSpPr>
          <p:nvPr/>
        </p:nvSpPr>
        <p:spPr bwMode="auto">
          <a:xfrm>
            <a:off x="196387" y="897744"/>
            <a:ext cx="11995613"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Electron behavior in solids</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Describes how electrons occupy energy levels in metals, semiconductors, and insulators.</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Semiconductor physics</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Used to calculate carrier concentrations (electrons and holes) in devices like diodes and transistors.</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Band theory of solids</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Helps determine how electrons fill energy bands and explains conductivity and band gaps.</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Low-temperature physics</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Explains why electrons in metals behave differently at very low temperatures (degenerate Fermi gas).</a:t>
            </a:r>
          </a:p>
        </p:txBody>
      </p:sp>
    </p:spTree>
    <p:extLst>
      <p:ext uri="{BB962C8B-B14F-4D97-AF65-F5344CB8AC3E}">
        <p14:creationId xmlns:p14="http://schemas.microsoft.com/office/powerpoint/2010/main" val="387099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C8FE0-25E4-007C-0D86-EADC798A076D}"/>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C18E4344-5900-0467-7C82-936E2A2EDEE5}"/>
              </a:ext>
            </a:extLst>
          </p:cNvPr>
          <p:cNvSpPr>
            <a:spLocks noChangeArrowheads="1"/>
          </p:cNvSpPr>
          <p:nvPr/>
        </p:nvSpPr>
        <p:spPr bwMode="auto">
          <a:xfrm>
            <a:off x="196387" y="985153"/>
            <a:ext cx="1183829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Astrophysics (degenerate matter)</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Models dense systems like white dwarfs and neutron stars where fermions are tightly packed.</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Statistical mechanics of fermions</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Fundamental for systems of particles that obey the Pauli exclusion principle (e.g., electrons, protons, neutrons).</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SE" altLang="en-SE" sz="2800" b="1" i="0" u="none" strike="noStrike" cap="none" normalizeH="0" baseline="0" dirty="0">
                <a:ln>
                  <a:noFill/>
                </a:ln>
                <a:solidFill>
                  <a:srgbClr val="000000"/>
                </a:solidFill>
                <a:effectLst/>
                <a:latin typeface="Arial" panose="020B0604020202020204" pitchFamily="34" charset="0"/>
              </a:rPr>
              <a:t>Thermal and electrical properties of materials</a:t>
            </a:r>
            <a:br>
              <a:rPr kumimoji="0" lang="en-SE" altLang="en-SE" sz="2800" b="0" i="0" u="none" strike="noStrike" cap="none" normalizeH="0" baseline="0" dirty="0">
                <a:ln>
                  <a:noFill/>
                </a:ln>
                <a:solidFill>
                  <a:srgbClr val="000000"/>
                </a:solidFill>
                <a:effectLst/>
                <a:latin typeface="Arial" panose="020B0604020202020204" pitchFamily="34" charset="0"/>
              </a:rPr>
            </a:br>
            <a:r>
              <a:rPr kumimoji="0" lang="en-SE" altLang="en-SE" sz="2800" b="0" i="0" u="none" strike="noStrike" cap="none" normalizeH="0" baseline="0" dirty="0">
                <a:ln>
                  <a:noFill/>
                </a:ln>
                <a:solidFill>
                  <a:srgbClr val="000000"/>
                </a:solidFill>
                <a:effectLst/>
                <a:latin typeface="Arial" panose="020B0604020202020204" pitchFamily="34" charset="0"/>
              </a:rPr>
              <a:t>Used to derive properties like heat capacity and electrical conductivity in metals.</a:t>
            </a:r>
            <a:endParaRPr kumimoji="0" lang="en-SE" altLang="en-SE" sz="2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4D92025-62C3-EF0B-42F3-277EB9986F0B}"/>
              </a:ext>
            </a:extLst>
          </p:cNvPr>
          <p:cNvSpPr txBox="1"/>
          <p:nvPr/>
        </p:nvSpPr>
        <p:spPr>
          <a:xfrm>
            <a:off x="196387" y="216374"/>
            <a:ext cx="9611349" cy="707886"/>
          </a:xfrm>
          <a:prstGeom prst="rect">
            <a:avLst/>
          </a:prstGeom>
          <a:noFill/>
        </p:spPr>
        <p:txBody>
          <a:bodyPr wrap="none" rtlCol="0">
            <a:spAutoFit/>
          </a:bodyPr>
          <a:lstStyle/>
          <a:p>
            <a:r>
              <a:rPr lang="en-GB" sz="4000" b="1" dirty="0">
                <a:solidFill>
                  <a:srgbClr val="0070C0"/>
                </a:solidFill>
              </a:rPr>
              <a:t>Fermi-Dirac distribution applications (2):</a:t>
            </a:r>
            <a:endParaRPr lang="en-SE" sz="4000" b="1" u="sng" dirty="0">
              <a:solidFill>
                <a:srgbClr val="0070C0"/>
              </a:solidFill>
            </a:endParaRPr>
          </a:p>
        </p:txBody>
      </p:sp>
    </p:spTree>
    <p:extLst>
      <p:ext uri="{BB962C8B-B14F-4D97-AF65-F5344CB8AC3E}">
        <p14:creationId xmlns:p14="http://schemas.microsoft.com/office/powerpoint/2010/main" val="291779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00632-E874-CE54-0851-68C84BA230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8567A5-E7B8-EC03-21E6-333E1B5E706B}"/>
              </a:ext>
            </a:extLst>
          </p:cNvPr>
          <p:cNvSpPr txBox="1"/>
          <p:nvPr/>
        </p:nvSpPr>
        <p:spPr>
          <a:xfrm>
            <a:off x="180448" y="1481761"/>
            <a:ext cx="12011552" cy="523220"/>
          </a:xfrm>
          <a:prstGeom prst="rect">
            <a:avLst/>
          </a:prstGeom>
          <a:noFill/>
        </p:spPr>
        <p:txBody>
          <a:bodyPr wrap="square">
            <a:spAutoFit/>
          </a:bodyPr>
          <a:lstStyle/>
          <a:p>
            <a:r>
              <a:rPr lang="en-US" altLang="en-SE" sz="2800" b="1" dirty="0">
                <a:solidFill>
                  <a:schemeClr val="tx1">
                    <a:lumMod val="50000"/>
                    <a:lumOff val="50000"/>
                  </a:schemeClr>
                </a:solidFill>
              </a:rPr>
              <a:t>Classical      Molecules            Distinguishable                  Maxwell-Boltzmann</a:t>
            </a:r>
          </a:p>
        </p:txBody>
      </p:sp>
      <p:sp>
        <p:nvSpPr>
          <p:cNvPr id="7" name="TextBox 6">
            <a:extLst>
              <a:ext uri="{FF2B5EF4-FFF2-40B4-BE49-F238E27FC236}">
                <a16:creationId xmlns:a16="http://schemas.microsoft.com/office/drawing/2014/main" id="{39C1B67C-B6FF-6CA7-E108-BFFE45FA5789}"/>
              </a:ext>
            </a:extLst>
          </p:cNvPr>
          <p:cNvSpPr txBox="1"/>
          <p:nvPr/>
        </p:nvSpPr>
        <p:spPr>
          <a:xfrm>
            <a:off x="180448" y="741533"/>
            <a:ext cx="11815606" cy="584775"/>
          </a:xfrm>
          <a:prstGeom prst="rect">
            <a:avLst/>
          </a:prstGeom>
          <a:noFill/>
        </p:spPr>
        <p:txBody>
          <a:bodyPr wrap="square">
            <a:spAutoFit/>
          </a:bodyPr>
          <a:lstStyle/>
          <a:p>
            <a:r>
              <a:rPr lang="en-US" altLang="en-SE" sz="3200" b="1" dirty="0"/>
              <a:t>TYPE             EXAMPLE         CHARACTERISTIC       STATISTICS</a:t>
            </a:r>
          </a:p>
        </p:txBody>
      </p:sp>
      <p:sp>
        <p:nvSpPr>
          <p:cNvPr id="8" name="TextBox 7">
            <a:extLst>
              <a:ext uri="{FF2B5EF4-FFF2-40B4-BE49-F238E27FC236}">
                <a16:creationId xmlns:a16="http://schemas.microsoft.com/office/drawing/2014/main" id="{21C2B62E-473B-75EB-AA90-B7EC522E72D5}"/>
              </a:ext>
            </a:extLst>
          </p:cNvPr>
          <p:cNvSpPr txBox="1"/>
          <p:nvPr/>
        </p:nvSpPr>
        <p:spPr>
          <a:xfrm>
            <a:off x="180448" y="2160434"/>
            <a:ext cx="12011552" cy="523220"/>
          </a:xfrm>
          <a:prstGeom prst="rect">
            <a:avLst/>
          </a:prstGeom>
          <a:noFill/>
        </p:spPr>
        <p:txBody>
          <a:bodyPr wrap="square">
            <a:spAutoFit/>
          </a:bodyPr>
          <a:lstStyle/>
          <a:p>
            <a:r>
              <a:rPr lang="en-US" altLang="en-SE" sz="2800" b="1" dirty="0">
                <a:solidFill>
                  <a:srgbClr val="FF0000"/>
                </a:solidFill>
              </a:rPr>
              <a:t>Fermions      Electrons              Indistinguishable              Fermi-Dirac</a:t>
            </a:r>
          </a:p>
        </p:txBody>
      </p:sp>
      <p:sp>
        <p:nvSpPr>
          <p:cNvPr id="9" name="TextBox 8">
            <a:extLst>
              <a:ext uri="{FF2B5EF4-FFF2-40B4-BE49-F238E27FC236}">
                <a16:creationId xmlns:a16="http://schemas.microsoft.com/office/drawing/2014/main" id="{1F07267F-D3EA-7FB5-090E-5121C3A6E3FC}"/>
              </a:ext>
            </a:extLst>
          </p:cNvPr>
          <p:cNvSpPr txBox="1"/>
          <p:nvPr/>
        </p:nvSpPr>
        <p:spPr>
          <a:xfrm>
            <a:off x="180448" y="2839107"/>
            <a:ext cx="12098638" cy="523220"/>
          </a:xfrm>
          <a:prstGeom prst="rect">
            <a:avLst/>
          </a:prstGeom>
          <a:noFill/>
        </p:spPr>
        <p:txBody>
          <a:bodyPr wrap="square">
            <a:spAutoFit/>
          </a:bodyPr>
          <a:lstStyle/>
          <a:p>
            <a:r>
              <a:rPr lang="en-US" altLang="en-SE" sz="2800" b="1" dirty="0">
                <a:solidFill>
                  <a:schemeClr val="accent6"/>
                </a:solidFill>
              </a:rPr>
              <a:t>Bosons          Photons                  Indistinguishable             Bose-Einstein</a:t>
            </a:r>
          </a:p>
        </p:txBody>
      </p:sp>
      <p:sp>
        <p:nvSpPr>
          <p:cNvPr id="10" name="TextBox 9">
            <a:extLst>
              <a:ext uri="{FF2B5EF4-FFF2-40B4-BE49-F238E27FC236}">
                <a16:creationId xmlns:a16="http://schemas.microsoft.com/office/drawing/2014/main" id="{5490D22C-4665-27B5-85D6-42D877B83FC0}"/>
              </a:ext>
            </a:extLst>
          </p:cNvPr>
          <p:cNvSpPr txBox="1"/>
          <p:nvPr/>
        </p:nvSpPr>
        <p:spPr>
          <a:xfrm>
            <a:off x="267534" y="4196453"/>
            <a:ext cx="12011552" cy="523220"/>
          </a:xfrm>
          <a:prstGeom prst="rect">
            <a:avLst/>
          </a:prstGeom>
          <a:noFill/>
        </p:spPr>
        <p:txBody>
          <a:bodyPr wrap="square">
            <a:spAutoFit/>
          </a:bodyPr>
          <a:lstStyle/>
          <a:p>
            <a:r>
              <a:rPr lang="en-US" altLang="en-SE" sz="2800" b="1" dirty="0">
                <a:solidFill>
                  <a:srgbClr val="FF0000"/>
                </a:solidFill>
              </a:rPr>
              <a:t>Fermions            Obey Pauli exclusion principle                  Spin: n/2 (half)</a:t>
            </a:r>
          </a:p>
        </p:txBody>
      </p:sp>
      <p:sp>
        <p:nvSpPr>
          <p:cNvPr id="12" name="TextBox 11">
            <a:extLst>
              <a:ext uri="{FF2B5EF4-FFF2-40B4-BE49-F238E27FC236}">
                <a16:creationId xmlns:a16="http://schemas.microsoft.com/office/drawing/2014/main" id="{4900732D-58BB-ADED-B1CB-4DB4BF85CCC6}"/>
              </a:ext>
            </a:extLst>
          </p:cNvPr>
          <p:cNvSpPr txBox="1"/>
          <p:nvPr/>
        </p:nvSpPr>
        <p:spPr>
          <a:xfrm>
            <a:off x="267534" y="4971570"/>
            <a:ext cx="12011552" cy="523220"/>
          </a:xfrm>
          <a:prstGeom prst="rect">
            <a:avLst/>
          </a:prstGeom>
          <a:noFill/>
        </p:spPr>
        <p:txBody>
          <a:bodyPr wrap="square">
            <a:spAutoFit/>
          </a:bodyPr>
          <a:lstStyle/>
          <a:p>
            <a:r>
              <a:rPr lang="en-US" altLang="en-SE" sz="2800" b="1" dirty="0">
                <a:solidFill>
                  <a:schemeClr val="accent6"/>
                </a:solidFill>
              </a:rPr>
              <a:t>Bosons                Disobey Pauli exclusion principle            Spin: n (integer)</a:t>
            </a:r>
          </a:p>
        </p:txBody>
      </p:sp>
    </p:spTree>
    <p:extLst>
      <p:ext uri="{BB962C8B-B14F-4D97-AF65-F5344CB8AC3E}">
        <p14:creationId xmlns:p14="http://schemas.microsoft.com/office/powerpoint/2010/main" val="4725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0BA3A-955D-8902-F45D-256D533CFB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B1BC854-50B5-074F-5AEB-0D8C6A749FC0}"/>
              </a:ext>
            </a:extLst>
          </p:cNvPr>
          <p:cNvPicPr>
            <a:picLocks noChangeAspect="1"/>
          </p:cNvPicPr>
          <p:nvPr/>
        </p:nvPicPr>
        <p:blipFill>
          <a:blip r:embed="rId2"/>
          <a:srcRect t="29583"/>
          <a:stretch>
            <a:fillRect/>
          </a:stretch>
        </p:blipFill>
        <p:spPr>
          <a:xfrm>
            <a:off x="537026" y="2116771"/>
            <a:ext cx="11117947" cy="4403772"/>
          </a:xfrm>
          <a:prstGeom prst="rect">
            <a:avLst/>
          </a:prstGeom>
        </p:spPr>
      </p:pic>
      <p:sp>
        <p:nvSpPr>
          <p:cNvPr id="5" name="TextBox 4">
            <a:extLst>
              <a:ext uri="{FF2B5EF4-FFF2-40B4-BE49-F238E27FC236}">
                <a16:creationId xmlns:a16="http://schemas.microsoft.com/office/drawing/2014/main" id="{03A96C73-8998-1C2F-10FD-A43065078FE8}"/>
              </a:ext>
            </a:extLst>
          </p:cNvPr>
          <p:cNvSpPr txBox="1"/>
          <p:nvPr/>
        </p:nvSpPr>
        <p:spPr>
          <a:xfrm>
            <a:off x="1530279" y="215176"/>
            <a:ext cx="9828126" cy="1323439"/>
          </a:xfrm>
          <a:prstGeom prst="rect">
            <a:avLst/>
          </a:prstGeom>
          <a:solidFill>
            <a:schemeClr val="bg1"/>
          </a:solidFill>
        </p:spPr>
        <p:txBody>
          <a:bodyPr wrap="square">
            <a:spAutoFit/>
          </a:bodyPr>
          <a:lstStyle/>
          <a:p>
            <a:r>
              <a:rPr lang="en-US" altLang="en-SE" sz="4000" b="1" dirty="0"/>
              <a:t>3 energy levels, 2 particles - </a:t>
            </a:r>
            <a:r>
              <a:rPr lang="en-US" altLang="en-SE" sz="4000" b="1" dirty="0">
                <a:solidFill>
                  <a:schemeClr val="tx1">
                    <a:lumMod val="50000"/>
                    <a:lumOff val="50000"/>
                  </a:schemeClr>
                </a:solidFill>
              </a:rPr>
              <a:t>Classical</a:t>
            </a:r>
            <a:r>
              <a:rPr lang="en-US" altLang="en-SE" sz="4000" b="1" dirty="0"/>
              <a:t> </a:t>
            </a:r>
          </a:p>
          <a:p>
            <a:r>
              <a:rPr lang="en-US" altLang="en-SE" sz="4000" b="1" dirty="0">
                <a:solidFill>
                  <a:srgbClr val="0070C0"/>
                </a:solidFill>
              </a:rPr>
              <a:t>How many possible permutation?</a:t>
            </a:r>
            <a:endParaRPr lang="en-SE" sz="4000" b="1">
              <a:solidFill>
                <a:srgbClr val="0070C0"/>
              </a:solidFill>
            </a:endParaRPr>
          </a:p>
        </p:txBody>
      </p:sp>
    </p:spTree>
    <p:extLst>
      <p:ext uri="{BB962C8B-B14F-4D97-AF65-F5344CB8AC3E}">
        <p14:creationId xmlns:p14="http://schemas.microsoft.com/office/powerpoint/2010/main" val="17188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B7F1-82B7-ADFE-6E83-228818FBF4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5566AF-4E8E-4B90-C6DA-DF18C8CFF028}"/>
              </a:ext>
            </a:extLst>
          </p:cNvPr>
          <p:cNvSpPr txBox="1"/>
          <p:nvPr/>
        </p:nvSpPr>
        <p:spPr>
          <a:xfrm>
            <a:off x="1530279" y="215176"/>
            <a:ext cx="9828126" cy="1323439"/>
          </a:xfrm>
          <a:prstGeom prst="rect">
            <a:avLst/>
          </a:prstGeom>
          <a:solidFill>
            <a:schemeClr val="bg1"/>
          </a:solidFill>
        </p:spPr>
        <p:txBody>
          <a:bodyPr wrap="square">
            <a:spAutoFit/>
          </a:bodyPr>
          <a:lstStyle/>
          <a:p>
            <a:r>
              <a:rPr lang="en-US" altLang="en-SE" sz="4000" b="1" dirty="0"/>
              <a:t>3 energy levels, 2 particles - </a:t>
            </a:r>
            <a:r>
              <a:rPr lang="en-US" altLang="en-SE" sz="4000" b="1" dirty="0">
                <a:solidFill>
                  <a:srgbClr val="FF0000"/>
                </a:solidFill>
              </a:rPr>
              <a:t>Fermions</a:t>
            </a:r>
          </a:p>
          <a:p>
            <a:r>
              <a:rPr lang="en-US" altLang="en-SE" sz="4000" b="1" dirty="0">
                <a:solidFill>
                  <a:srgbClr val="0070C0"/>
                </a:solidFill>
              </a:rPr>
              <a:t>How many possible permutation?</a:t>
            </a:r>
            <a:endParaRPr lang="en-SE" sz="4000" b="1">
              <a:solidFill>
                <a:srgbClr val="0070C0"/>
              </a:solidFill>
            </a:endParaRPr>
          </a:p>
        </p:txBody>
      </p:sp>
      <p:pic>
        <p:nvPicPr>
          <p:cNvPr id="4" name="Picture 3">
            <a:extLst>
              <a:ext uri="{FF2B5EF4-FFF2-40B4-BE49-F238E27FC236}">
                <a16:creationId xmlns:a16="http://schemas.microsoft.com/office/drawing/2014/main" id="{194872A9-14A2-BDC8-6BFA-B00E6AC364F4}"/>
              </a:ext>
            </a:extLst>
          </p:cNvPr>
          <p:cNvPicPr>
            <a:picLocks noChangeAspect="1"/>
          </p:cNvPicPr>
          <p:nvPr/>
        </p:nvPicPr>
        <p:blipFill>
          <a:blip r:embed="rId2"/>
          <a:srcRect t="25895" r="63946"/>
          <a:stretch>
            <a:fillRect/>
          </a:stretch>
        </p:blipFill>
        <p:spPr>
          <a:xfrm>
            <a:off x="1530279" y="1825688"/>
            <a:ext cx="4166459" cy="4817136"/>
          </a:xfrm>
          <a:prstGeom prst="rect">
            <a:avLst/>
          </a:prstGeom>
        </p:spPr>
      </p:pic>
      <p:sp>
        <p:nvSpPr>
          <p:cNvPr id="5" name="TextBox 4">
            <a:extLst>
              <a:ext uri="{FF2B5EF4-FFF2-40B4-BE49-F238E27FC236}">
                <a16:creationId xmlns:a16="http://schemas.microsoft.com/office/drawing/2014/main" id="{F97FE94F-E9C1-C042-4D88-5736C046E671}"/>
              </a:ext>
            </a:extLst>
          </p:cNvPr>
          <p:cNvSpPr txBox="1"/>
          <p:nvPr/>
        </p:nvSpPr>
        <p:spPr>
          <a:xfrm>
            <a:off x="6495264" y="2910817"/>
            <a:ext cx="4963886" cy="1323439"/>
          </a:xfrm>
          <a:prstGeom prst="rect">
            <a:avLst/>
          </a:prstGeom>
          <a:noFill/>
        </p:spPr>
        <p:txBody>
          <a:bodyPr wrap="square" rtlCol="0">
            <a:spAutoFit/>
          </a:bodyPr>
          <a:lstStyle/>
          <a:p>
            <a:pPr algn="ctr"/>
            <a:r>
              <a:rPr lang="en-US" sz="4000" dirty="0"/>
              <a:t>Only 1 particle per quantum state</a:t>
            </a:r>
          </a:p>
        </p:txBody>
      </p:sp>
    </p:spTree>
    <p:extLst>
      <p:ext uri="{BB962C8B-B14F-4D97-AF65-F5344CB8AC3E}">
        <p14:creationId xmlns:p14="http://schemas.microsoft.com/office/powerpoint/2010/main" val="15877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5C8A23-FFE3-93A6-5C24-552BDFA62CA4}"/>
              </a:ext>
            </a:extLst>
          </p:cNvPr>
          <p:cNvPicPr>
            <a:picLocks noChangeAspect="1"/>
          </p:cNvPicPr>
          <p:nvPr/>
        </p:nvPicPr>
        <p:blipFill>
          <a:blip r:embed="rId2"/>
          <a:stretch>
            <a:fillRect/>
          </a:stretch>
        </p:blipFill>
        <p:spPr>
          <a:xfrm>
            <a:off x="46494" y="30996"/>
            <a:ext cx="12073180" cy="6791164"/>
          </a:xfrm>
          <a:prstGeom prst="rect">
            <a:avLst/>
          </a:prstGeom>
        </p:spPr>
      </p:pic>
    </p:spTree>
    <p:extLst>
      <p:ext uri="{BB962C8B-B14F-4D97-AF65-F5344CB8AC3E}">
        <p14:creationId xmlns:p14="http://schemas.microsoft.com/office/powerpoint/2010/main" val="219264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4C1B6-00BF-E230-D6B9-995D0D87B2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E20CB9-2619-E729-268A-9802259D8754}"/>
              </a:ext>
            </a:extLst>
          </p:cNvPr>
          <p:cNvSpPr txBox="1"/>
          <p:nvPr/>
        </p:nvSpPr>
        <p:spPr>
          <a:xfrm>
            <a:off x="1749735" y="2177569"/>
            <a:ext cx="7886987" cy="2123658"/>
          </a:xfrm>
          <a:prstGeom prst="rect">
            <a:avLst/>
          </a:prstGeom>
          <a:noFill/>
        </p:spPr>
        <p:txBody>
          <a:bodyPr wrap="square" rtlCol="0">
            <a:spAutoFit/>
          </a:bodyPr>
          <a:lstStyle/>
          <a:p>
            <a:pPr algn="ctr"/>
            <a:r>
              <a:rPr lang="en-SE" sz="6600" b="1"/>
              <a:t>Fermi-Dirac distribution</a:t>
            </a:r>
          </a:p>
        </p:txBody>
      </p:sp>
    </p:spTree>
    <p:extLst>
      <p:ext uri="{BB962C8B-B14F-4D97-AF65-F5344CB8AC3E}">
        <p14:creationId xmlns:p14="http://schemas.microsoft.com/office/powerpoint/2010/main" val="99925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5060-0388-2390-0761-B7A5E1AB4F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95DBFF-1909-B1CA-9180-419476A73A97}"/>
              </a:ext>
            </a:extLst>
          </p:cNvPr>
          <p:cNvSpPr txBox="1"/>
          <p:nvPr/>
        </p:nvSpPr>
        <p:spPr>
          <a:xfrm>
            <a:off x="160529" y="285531"/>
            <a:ext cx="10769487" cy="584775"/>
          </a:xfrm>
          <a:prstGeom prst="rect">
            <a:avLst/>
          </a:prstGeom>
          <a:noFill/>
        </p:spPr>
        <p:txBody>
          <a:bodyPr wrap="none" rtlCol="0">
            <a:spAutoFit/>
          </a:bodyPr>
          <a:lstStyle/>
          <a:p>
            <a:r>
              <a:rPr lang="en-GB" sz="3200" b="1" dirty="0"/>
              <a:t>F</a:t>
            </a:r>
            <a:r>
              <a:rPr lang="en-SE" sz="3200" b="1"/>
              <a:t>ermi-Dirac distribution </a:t>
            </a:r>
            <a:r>
              <a:rPr lang="en-SE" sz="3200" b="1">
                <a:sym typeface="Wingdings" pitchFamily="2" charset="2"/>
              </a:rPr>
              <a:t> Fermions  indistinguishable</a:t>
            </a:r>
            <a:endParaRPr lang="en-SE" sz="3200" b="1"/>
          </a:p>
        </p:txBody>
      </p:sp>
      <p:cxnSp>
        <p:nvCxnSpPr>
          <p:cNvPr id="5" name="Straight Connector 4">
            <a:extLst>
              <a:ext uri="{FF2B5EF4-FFF2-40B4-BE49-F238E27FC236}">
                <a16:creationId xmlns:a16="http://schemas.microsoft.com/office/drawing/2014/main" id="{5DFB1482-1F5C-19D5-AA2F-5FA516C34D29}"/>
              </a:ext>
            </a:extLst>
          </p:cNvPr>
          <p:cNvCxnSpPr/>
          <p:nvPr/>
        </p:nvCxnSpPr>
        <p:spPr>
          <a:xfrm>
            <a:off x="4363954" y="1609566"/>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91F49C2-B0E1-4BA6-AD2E-D76C1A277807}"/>
              </a:ext>
            </a:extLst>
          </p:cNvPr>
          <p:cNvCxnSpPr/>
          <p:nvPr/>
        </p:nvCxnSpPr>
        <p:spPr>
          <a:xfrm>
            <a:off x="7290858" y="1609630"/>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9F1A9C6-B736-38A7-82C9-20DAFD61D696}"/>
              </a:ext>
            </a:extLst>
          </p:cNvPr>
          <p:cNvSpPr txBox="1"/>
          <p:nvPr/>
        </p:nvSpPr>
        <p:spPr>
          <a:xfrm>
            <a:off x="3280550" y="1578533"/>
            <a:ext cx="512784" cy="707886"/>
          </a:xfrm>
          <a:prstGeom prst="rect">
            <a:avLst/>
          </a:prstGeom>
          <a:noFill/>
        </p:spPr>
        <p:txBody>
          <a:bodyPr wrap="square">
            <a:spAutoFit/>
          </a:bodyPr>
          <a:lstStyle/>
          <a:p>
            <a:r>
              <a:rPr lang="en-SE" sz="4000" b="1">
                <a:sym typeface="Wingdings" pitchFamily="2" charset="2"/>
              </a:rPr>
              <a:t>H</a:t>
            </a:r>
            <a:endParaRPr lang="en-SE" sz="4000"/>
          </a:p>
        </p:txBody>
      </p:sp>
      <p:grpSp>
        <p:nvGrpSpPr>
          <p:cNvPr id="15" name="Group 14">
            <a:extLst>
              <a:ext uri="{FF2B5EF4-FFF2-40B4-BE49-F238E27FC236}">
                <a16:creationId xmlns:a16="http://schemas.microsoft.com/office/drawing/2014/main" id="{7A6E92B8-A7CC-0443-728F-2AA262F02AB7}"/>
              </a:ext>
            </a:extLst>
          </p:cNvPr>
          <p:cNvGrpSpPr/>
          <p:nvPr/>
        </p:nvGrpSpPr>
        <p:grpSpPr>
          <a:xfrm>
            <a:off x="4683976" y="1386105"/>
            <a:ext cx="132614" cy="341445"/>
            <a:chOff x="5412658" y="3333135"/>
            <a:chExt cx="132614" cy="341445"/>
          </a:xfrm>
        </p:grpSpPr>
        <p:cxnSp>
          <p:nvCxnSpPr>
            <p:cNvPr id="9" name="Straight Connector 8">
              <a:extLst>
                <a:ext uri="{FF2B5EF4-FFF2-40B4-BE49-F238E27FC236}">
                  <a16:creationId xmlns:a16="http://schemas.microsoft.com/office/drawing/2014/main" id="{C17D4AC6-2E77-AAFC-2AAC-DF7382D6405D}"/>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88B2528-E0F1-1483-F599-2339C7888AAA}"/>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7749B2CC-1B14-A0A1-F23F-F1F9B0533EBE}"/>
              </a:ext>
            </a:extLst>
          </p:cNvPr>
          <p:cNvSpPr txBox="1"/>
          <p:nvPr/>
        </p:nvSpPr>
        <p:spPr>
          <a:xfrm>
            <a:off x="4535585" y="1976873"/>
            <a:ext cx="679994" cy="523220"/>
          </a:xfrm>
          <a:prstGeom prst="rect">
            <a:avLst/>
          </a:prstGeom>
          <a:noFill/>
        </p:spPr>
        <p:txBody>
          <a:bodyPr wrap="none" rtlCol="0">
            <a:spAutoFit/>
          </a:bodyPr>
          <a:lstStyle/>
          <a:p>
            <a:r>
              <a:rPr lang="en-US" sz="2800" dirty="0"/>
              <a:t>1s</a:t>
            </a:r>
            <a:r>
              <a:rPr lang="en-US" sz="2800" baseline="30000" dirty="0"/>
              <a:t>1</a:t>
            </a:r>
          </a:p>
        </p:txBody>
      </p:sp>
      <p:sp>
        <p:nvSpPr>
          <p:cNvPr id="17" name="TextBox 16">
            <a:extLst>
              <a:ext uri="{FF2B5EF4-FFF2-40B4-BE49-F238E27FC236}">
                <a16:creationId xmlns:a16="http://schemas.microsoft.com/office/drawing/2014/main" id="{557DCD4B-17CF-16FB-42B8-1B67335ED978}"/>
              </a:ext>
            </a:extLst>
          </p:cNvPr>
          <p:cNvSpPr txBox="1"/>
          <p:nvPr/>
        </p:nvSpPr>
        <p:spPr>
          <a:xfrm>
            <a:off x="8779409" y="1571575"/>
            <a:ext cx="512784" cy="707886"/>
          </a:xfrm>
          <a:prstGeom prst="rect">
            <a:avLst/>
          </a:prstGeom>
          <a:noFill/>
        </p:spPr>
        <p:txBody>
          <a:bodyPr wrap="square">
            <a:spAutoFit/>
          </a:bodyPr>
          <a:lstStyle/>
          <a:p>
            <a:r>
              <a:rPr lang="en-SE" sz="4000" b="1">
                <a:sym typeface="Wingdings" pitchFamily="2" charset="2"/>
              </a:rPr>
              <a:t>H</a:t>
            </a:r>
            <a:endParaRPr lang="en-SE" sz="4000"/>
          </a:p>
        </p:txBody>
      </p:sp>
      <p:grpSp>
        <p:nvGrpSpPr>
          <p:cNvPr id="18" name="Group 17">
            <a:extLst>
              <a:ext uri="{FF2B5EF4-FFF2-40B4-BE49-F238E27FC236}">
                <a16:creationId xmlns:a16="http://schemas.microsoft.com/office/drawing/2014/main" id="{46208B24-6CA2-DD40-34FA-864A5E027764}"/>
              </a:ext>
            </a:extLst>
          </p:cNvPr>
          <p:cNvGrpSpPr/>
          <p:nvPr/>
        </p:nvGrpSpPr>
        <p:grpSpPr>
          <a:xfrm>
            <a:off x="7623539" y="1400853"/>
            <a:ext cx="132614" cy="341445"/>
            <a:chOff x="5412658" y="3333135"/>
            <a:chExt cx="132614" cy="341445"/>
          </a:xfrm>
        </p:grpSpPr>
        <p:cxnSp>
          <p:nvCxnSpPr>
            <p:cNvPr id="19" name="Straight Connector 18">
              <a:extLst>
                <a:ext uri="{FF2B5EF4-FFF2-40B4-BE49-F238E27FC236}">
                  <a16:creationId xmlns:a16="http://schemas.microsoft.com/office/drawing/2014/main" id="{97E2F876-F558-036B-2AC7-72D993C84F31}"/>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428D92B-E542-05FB-7C78-5B30642F3B34}"/>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21432D4E-8A9D-2182-EF96-8D5AE86072E8}"/>
              </a:ext>
            </a:extLst>
          </p:cNvPr>
          <p:cNvSpPr txBox="1"/>
          <p:nvPr/>
        </p:nvSpPr>
        <p:spPr>
          <a:xfrm>
            <a:off x="7475148" y="1991621"/>
            <a:ext cx="679994" cy="523220"/>
          </a:xfrm>
          <a:prstGeom prst="rect">
            <a:avLst/>
          </a:prstGeom>
          <a:noFill/>
        </p:spPr>
        <p:txBody>
          <a:bodyPr wrap="none" rtlCol="0">
            <a:spAutoFit/>
          </a:bodyPr>
          <a:lstStyle/>
          <a:p>
            <a:r>
              <a:rPr lang="en-US" sz="2800" dirty="0"/>
              <a:t>1s</a:t>
            </a:r>
            <a:r>
              <a:rPr lang="en-US" sz="2800" baseline="30000" dirty="0"/>
              <a:t>1</a:t>
            </a:r>
          </a:p>
        </p:txBody>
      </p:sp>
      <p:sp>
        <p:nvSpPr>
          <p:cNvPr id="30" name="TextBox 29">
            <a:extLst>
              <a:ext uri="{FF2B5EF4-FFF2-40B4-BE49-F238E27FC236}">
                <a16:creationId xmlns:a16="http://schemas.microsoft.com/office/drawing/2014/main" id="{BEAFC6D7-EF5A-AD1F-B91E-C5588004276B}"/>
              </a:ext>
            </a:extLst>
          </p:cNvPr>
          <p:cNvSpPr txBox="1"/>
          <p:nvPr/>
        </p:nvSpPr>
        <p:spPr>
          <a:xfrm>
            <a:off x="228604" y="2730207"/>
            <a:ext cx="11911766" cy="523220"/>
          </a:xfrm>
          <a:prstGeom prst="rect">
            <a:avLst/>
          </a:prstGeom>
          <a:noFill/>
        </p:spPr>
        <p:txBody>
          <a:bodyPr wrap="square" rtlCol="0">
            <a:spAutoFit/>
          </a:bodyPr>
          <a:lstStyle/>
          <a:p>
            <a:pPr algn="ctr"/>
            <a:r>
              <a:rPr lang="en-US" sz="2800" dirty="0">
                <a:solidFill>
                  <a:schemeClr val="accent4">
                    <a:lumMod val="50000"/>
                  </a:schemeClr>
                </a:solidFill>
              </a:rPr>
              <a:t>Same quantum numbers </a:t>
            </a:r>
            <a:r>
              <a:rPr lang="en-US" sz="2800" dirty="0">
                <a:solidFill>
                  <a:schemeClr val="accent4">
                    <a:lumMod val="50000"/>
                  </a:schemeClr>
                </a:solidFill>
                <a:sym typeface="Wingdings" pitchFamily="2" charset="2"/>
              </a:rPr>
              <a:t> forbidden by Pauli’s exclusion principle</a:t>
            </a:r>
            <a:endParaRPr lang="en-US" sz="2800" dirty="0">
              <a:solidFill>
                <a:schemeClr val="accent4">
                  <a:lumMod val="50000"/>
                </a:schemeClr>
              </a:solidFill>
            </a:endParaRPr>
          </a:p>
        </p:txBody>
      </p:sp>
      <p:cxnSp>
        <p:nvCxnSpPr>
          <p:cNvPr id="31" name="Straight Connector 30">
            <a:extLst>
              <a:ext uri="{FF2B5EF4-FFF2-40B4-BE49-F238E27FC236}">
                <a16:creationId xmlns:a16="http://schemas.microsoft.com/office/drawing/2014/main" id="{CB0C70BD-F82C-185A-5BE9-8809D3EA10C5}"/>
              </a:ext>
            </a:extLst>
          </p:cNvPr>
          <p:cNvCxnSpPr/>
          <p:nvPr/>
        </p:nvCxnSpPr>
        <p:spPr>
          <a:xfrm>
            <a:off x="2788079" y="4336137"/>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85617A0-082C-0077-352C-1DDB0D67A158}"/>
              </a:ext>
            </a:extLst>
          </p:cNvPr>
          <p:cNvCxnSpPr/>
          <p:nvPr/>
        </p:nvCxnSpPr>
        <p:spPr>
          <a:xfrm>
            <a:off x="8441628" y="4343159"/>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567CCD2-3DC9-C12E-AC51-5A96C1E595A9}"/>
              </a:ext>
            </a:extLst>
          </p:cNvPr>
          <p:cNvSpPr txBox="1"/>
          <p:nvPr/>
        </p:nvSpPr>
        <p:spPr>
          <a:xfrm>
            <a:off x="1704675" y="4305104"/>
            <a:ext cx="512784" cy="707886"/>
          </a:xfrm>
          <a:prstGeom prst="rect">
            <a:avLst/>
          </a:prstGeom>
          <a:noFill/>
        </p:spPr>
        <p:txBody>
          <a:bodyPr wrap="square">
            <a:spAutoFit/>
          </a:bodyPr>
          <a:lstStyle/>
          <a:p>
            <a:r>
              <a:rPr lang="en-SE" sz="4000" b="1">
                <a:sym typeface="Wingdings" pitchFamily="2" charset="2"/>
              </a:rPr>
              <a:t>H</a:t>
            </a:r>
            <a:endParaRPr lang="en-SE" sz="4000"/>
          </a:p>
        </p:txBody>
      </p:sp>
      <p:grpSp>
        <p:nvGrpSpPr>
          <p:cNvPr id="34" name="Group 33">
            <a:extLst>
              <a:ext uri="{FF2B5EF4-FFF2-40B4-BE49-F238E27FC236}">
                <a16:creationId xmlns:a16="http://schemas.microsoft.com/office/drawing/2014/main" id="{AA185875-F07E-483F-FC93-57D64CEE48D9}"/>
              </a:ext>
            </a:extLst>
          </p:cNvPr>
          <p:cNvGrpSpPr/>
          <p:nvPr/>
        </p:nvGrpSpPr>
        <p:grpSpPr>
          <a:xfrm>
            <a:off x="3108101" y="4112676"/>
            <a:ext cx="132614" cy="341445"/>
            <a:chOff x="5412658" y="3333135"/>
            <a:chExt cx="132614" cy="341445"/>
          </a:xfrm>
        </p:grpSpPr>
        <p:cxnSp>
          <p:nvCxnSpPr>
            <p:cNvPr id="35" name="Straight Connector 34">
              <a:extLst>
                <a:ext uri="{FF2B5EF4-FFF2-40B4-BE49-F238E27FC236}">
                  <a16:creationId xmlns:a16="http://schemas.microsoft.com/office/drawing/2014/main" id="{110B5304-4BBC-4E98-813E-391C3034CBBD}"/>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93CA912-6F31-8264-79A3-EC566AE3BDBC}"/>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310FF008-DB7F-23F9-313D-B490C112990B}"/>
              </a:ext>
            </a:extLst>
          </p:cNvPr>
          <p:cNvSpPr txBox="1"/>
          <p:nvPr/>
        </p:nvSpPr>
        <p:spPr>
          <a:xfrm>
            <a:off x="2959710" y="4703444"/>
            <a:ext cx="679994" cy="523220"/>
          </a:xfrm>
          <a:prstGeom prst="rect">
            <a:avLst/>
          </a:prstGeom>
          <a:noFill/>
        </p:spPr>
        <p:txBody>
          <a:bodyPr wrap="none" rtlCol="0">
            <a:spAutoFit/>
          </a:bodyPr>
          <a:lstStyle/>
          <a:p>
            <a:r>
              <a:rPr lang="en-US" sz="2800" dirty="0"/>
              <a:t>1s</a:t>
            </a:r>
            <a:r>
              <a:rPr lang="en-US" sz="2800" baseline="30000" dirty="0"/>
              <a:t>1</a:t>
            </a:r>
          </a:p>
        </p:txBody>
      </p:sp>
      <p:sp>
        <p:nvSpPr>
          <p:cNvPr id="38" name="TextBox 37">
            <a:extLst>
              <a:ext uri="{FF2B5EF4-FFF2-40B4-BE49-F238E27FC236}">
                <a16:creationId xmlns:a16="http://schemas.microsoft.com/office/drawing/2014/main" id="{1254F06D-5440-F86B-3FD6-9AF4E209E38A}"/>
              </a:ext>
            </a:extLst>
          </p:cNvPr>
          <p:cNvSpPr txBox="1"/>
          <p:nvPr/>
        </p:nvSpPr>
        <p:spPr>
          <a:xfrm>
            <a:off x="9930179" y="4305104"/>
            <a:ext cx="512784" cy="707886"/>
          </a:xfrm>
          <a:prstGeom prst="rect">
            <a:avLst/>
          </a:prstGeom>
          <a:noFill/>
        </p:spPr>
        <p:txBody>
          <a:bodyPr wrap="square">
            <a:spAutoFit/>
          </a:bodyPr>
          <a:lstStyle/>
          <a:p>
            <a:r>
              <a:rPr lang="en-SE" sz="4000" b="1">
                <a:sym typeface="Wingdings" pitchFamily="2" charset="2"/>
              </a:rPr>
              <a:t>H</a:t>
            </a:r>
            <a:endParaRPr lang="en-SE" sz="4000"/>
          </a:p>
        </p:txBody>
      </p:sp>
      <p:grpSp>
        <p:nvGrpSpPr>
          <p:cNvPr id="39" name="Group 38">
            <a:extLst>
              <a:ext uri="{FF2B5EF4-FFF2-40B4-BE49-F238E27FC236}">
                <a16:creationId xmlns:a16="http://schemas.microsoft.com/office/drawing/2014/main" id="{A58BE390-7FC2-85A3-84CA-4D3F5A592837}"/>
              </a:ext>
            </a:extLst>
          </p:cNvPr>
          <p:cNvGrpSpPr/>
          <p:nvPr/>
        </p:nvGrpSpPr>
        <p:grpSpPr>
          <a:xfrm>
            <a:off x="8774309" y="4134382"/>
            <a:ext cx="132614" cy="341445"/>
            <a:chOff x="5412658" y="3333135"/>
            <a:chExt cx="132614" cy="341445"/>
          </a:xfrm>
        </p:grpSpPr>
        <p:cxnSp>
          <p:nvCxnSpPr>
            <p:cNvPr id="40" name="Straight Connector 39">
              <a:extLst>
                <a:ext uri="{FF2B5EF4-FFF2-40B4-BE49-F238E27FC236}">
                  <a16:creationId xmlns:a16="http://schemas.microsoft.com/office/drawing/2014/main" id="{F21FDC1B-D7CB-5D06-185A-9404AB5C6243}"/>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AD6FD73-B257-A7F6-CB88-9804E682FD20}"/>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C8B36B9C-029C-D2BB-0D35-811614D505FB}"/>
              </a:ext>
            </a:extLst>
          </p:cNvPr>
          <p:cNvSpPr txBox="1"/>
          <p:nvPr/>
        </p:nvSpPr>
        <p:spPr>
          <a:xfrm>
            <a:off x="8625918" y="4725150"/>
            <a:ext cx="679994" cy="523220"/>
          </a:xfrm>
          <a:prstGeom prst="rect">
            <a:avLst/>
          </a:prstGeom>
          <a:noFill/>
        </p:spPr>
        <p:txBody>
          <a:bodyPr wrap="none" rtlCol="0">
            <a:spAutoFit/>
          </a:bodyPr>
          <a:lstStyle/>
          <a:p>
            <a:r>
              <a:rPr lang="en-US" sz="2800" dirty="0"/>
              <a:t>1s</a:t>
            </a:r>
            <a:r>
              <a:rPr lang="en-US" sz="2800" baseline="30000" dirty="0"/>
              <a:t>1</a:t>
            </a:r>
          </a:p>
        </p:txBody>
      </p:sp>
      <p:cxnSp>
        <p:nvCxnSpPr>
          <p:cNvPr id="43" name="Straight Connector 42">
            <a:extLst>
              <a:ext uri="{FF2B5EF4-FFF2-40B4-BE49-F238E27FC236}">
                <a16:creationId xmlns:a16="http://schemas.microsoft.com/office/drawing/2014/main" id="{B0382450-43D1-EDE5-3341-2A4FF75AE20A}"/>
              </a:ext>
            </a:extLst>
          </p:cNvPr>
          <p:cNvCxnSpPr/>
          <p:nvPr/>
        </p:nvCxnSpPr>
        <p:spPr>
          <a:xfrm>
            <a:off x="5524133" y="4200495"/>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F846547-3953-F11E-5B22-3C27ED464B47}"/>
              </a:ext>
            </a:extLst>
          </p:cNvPr>
          <p:cNvCxnSpPr/>
          <p:nvPr/>
        </p:nvCxnSpPr>
        <p:spPr>
          <a:xfrm>
            <a:off x="5524134" y="4454121"/>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66A44340-0411-32C1-49B0-52979CDB4757}"/>
              </a:ext>
            </a:extLst>
          </p:cNvPr>
          <p:cNvGrpSpPr/>
          <p:nvPr/>
        </p:nvGrpSpPr>
        <p:grpSpPr>
          <a:xfrm>
            <a:off x="5809083" y="4246878"/>
            <a:ext cx="132614" cy="341445"/>
            <a:chOff x="5412658" y="3333135"/>
            <a:chExt cx="132614" cy="341445"/>
          </a:xfrm>
        </p:grpSpPr>
        <p:cxnSp>
          <p:nvCxnSpPr>
            <p:cNvPr id="46" name="Straight Connector 45">
              <a:extLst>
                <a:ext uri="{FF2B5EF4-FFF2-40B4-BE49-F238E27FC236}">
                  <a16:creationId xmlns:a16="http://schemas.microsoft.com/office/drawing/2014/main" id="{84AC88DA-BA9B-E009-9505-810793B65CF6}"/>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A2E06FE-9009-928B-9A6B-874DEE3F323F}"/>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E4EC5E0B-3DEF-AA8F-EA41-7F2CBC118B53}"/>
              </a:ext>
            </a:extLst>
          </p:cNvPr>
          <p:cNvGrpSpPr/>
          <p:nvPr/>
        </p:nvGrpSpPr>
        <p:grpSpPr>
          <a:xfrm rot="10800000">
            <a:off x="6096000" y="4317602"/>
            <a:ext cx="132614" cy="341445"/>
            <a:chOff x="5412658" y="3333135"/>
            <a:chExt cx="132614" cy="341445"/>
          </a:xfrm>
        </p:grpSpPr>
        <p:cxnSp>
          <p:nvCxnSpPr>
            <p:cNvPr id="49" name="Straight Connector 48">
              <a:extLst>
                <a:ext uri="{FF2B5EF4-FFF2-40B4-BE49-F238E27FC236}">
                  <a16:creationId xmlns:a16="http://schemas.microsoft.com/office/drawing/2014/main" id="{21667AC6-87E7-3DF0-6A1E-1E41A7B9B190}"/>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802812D-D7B7-D0FF-40C7-B8D844334CE9}"/>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51" name="TextBox 50">
            <a:extLst>
              <a:ext uri="{FF2B5EF4-FFF2-40B4-BE49-F238E27FC236}">
                <a16:creationId xmlns:a16="http://schemas.microsoft.com/office/drawing/2014/main" id="{F39204AE-5195-73D8-7B5B-C9F56B70DB96}"/>
              </a:ext>
            </a:extLst>
          </p:cNvPr>
          <p:cNvSpPr txBox="1"/>
          <p:nvPr/>
        </p:nvSpPr>
        <p:spPr>
          <a:xfrm>
            <a:off x="5536410" y="1278818"/>
            <a:ext cx="1938738" cy="707886"/>
          </a:xfrm>
          <a:prstGeom prst="rect">
            <a:avLst/>
          </a:prstGeom>
          <a:noFill/>
        </p:spPr>
        <p:txBody>
          <a:bodyPr wrap="square" rtlCol="0">
            <a:spAutoFit/>
          </a:bodyPr>
          <a:lstStyle/>
          <a:p>
            <a:pPr algn="ctr"/>
            <a:r>
              <a:rPr lang="en-US" sz="4000" dirty="0"/>
              <a:t>+</a:t>
            </a:r>
          </a:p>
        </p:txBody>
      </p:sp>
      <p:sp>
        <p:nvSpPr>
          <p:cNvPr id="52" name="Cross 51">
            <a:extLst>
              <a:ext uri="{FF2B5EF4-FFF2-40B4-BE49-F238E27FC236}">
                <a16:creationId xmlns:a16="http://schemas.microsoft.com/office/drawing/2014/main" id="{EDA93839-E9D9-3CA9-D95E-56453FFA0A3C}"/>
              </a:ext>
            </a:extLst>
          </p:cNvPr>
          <p:cNvSpPr>
            <a:spLocks noChangeAspect="1"/>
          </p:cNvSpPr>
          <p:nvPr/>
        </p:nvSpPr>
        <p:spPr>
          <a:xfrm rot="18808329">
            <a:off x="251401" y="2648356"/>
            <a:ext cx="684000" cy="684000"/>
          </a:xfrm>
          <a:prstGeom prst="plus">
            <a:avLst>
              <a:gd name="adj" fmla="val 3951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3" name="TextBox 52">
            <a:extLst>
              <a:ext uri="{FF2B5EF4-FFF2-40B4-BE49-F238E27FC236}">
                <a16:creationId xmlns:a16="http://schemas.microsoft.com/office/drawing/2014/main" id="{65BB7E07-8210-09BD-C0B0-D77E7EFBCC41}"/>
              </a:ext>
            </a:extLst>
          </p:cNvPr>
          <p:cNvSpPr txBox="1"/>
          <p:nvPr/>
        </p:nvSpPr>
        <p:spPr>
          <a:xfrm>
            <a:off x="6629245" y="3851066"/>
            <a:ext cx="922563" cy="523220"/>
          </a:xfrm>
          <a:prstGeom prst="rect">
            <a:avLst/>
          </a:prstGeom>
          <a:noFill/>
        </p:spPr>
        <p:txBody>
          <a:bodyPr wrap="square">
            <a:spAutoFit/>
          </a:bodyPr>
          <a:lstStyle/>
          <a:p>
            <a:r>
              <a:rPr lang="en-SE" sz="2800">
                <a:sym typeface="Wingdings" pitchFamily="2" charset="2"/>
              </a:rPr>
              <a:t>CB</a:t>
            </a:r>
            <a:endParaRPr lang="en-SE" sz="2800"/>
          </a:p>
        </p:txBody>
      </p:sp>
      <p:sp>
        <p:nvSpPr>
          <p:cNvPr id="54" name="TextBox 53">
            <a:extLst>
              <a:ext uri="{FF2B5EF4-FFF2-40B4-BE49-F238E27FC236}">
                <a16:creationId xmlns:a16="http://schemas.microsoft.com/office/drawing/2014/main" id="{F9512953-FA89-CD0D-AB66-66B5D84CEF12}"/>
              </a:ext>
            </a:extLst>
          </p:cNvPr>
          <p:cNvSpPr txBox="1"/>
          <p:nvPr/>
        </p:nvSpPr>
        <p:spPr>
          <a:xfrm>
            <a:off x="6622259" y="4310016"/>
            <a:ext cx="922563" cy="523220"/>
          </a:xfrm>
          <a:prstGeom prst="rect">
            <a:avLst/>
          </a:prstGeom>
          <a:noFill/>
        </p:spPr>
        <p:txBody>
          <a:bodyPr wrap="square">
            <a:spAutoFit/>
          </a:bodyPr>
          <a:lstStyle/>
          <a:p>
            <a:r>
              <a:rPr lang="en-SE" sz="2800">
                <a:sym typeface="Wingdings" pitchFamily="2" charset="2"/>
              </a:rPr>
              <a:t>VB</a:t>
            </a:r>
            <a:endParaRPr lang="en-SE" sz="2800"/>
          </a:p>
        </p:txBody>
      </p:sp>
      <p:sp>
        <p:nvSpPr>
          <p:cNvPr id="55" name="TextBox 54">
            <a:extLst>
              <a:ext uri="{FF2B5EF4-FFF2-40B4-BE49-F238E27FC236}">
                <a16:creationId xmlns:a16="http://schemas.microsoft.com/office/drawing/2014/main" id="{C0F310A4-CB13-049D-72CB-A8D3DA4F9B57}"/>
              </a:ext>
            </a:extLst>
          </p:cNvPr>
          <p:cNvSpPr txBox="1"/>
          <p:nvPr/>
        </p:nvSpPr>
        <p:spPr>
          <a:xfrm>
            <a:off x="9320981" y="691699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907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30" grpId="0"/>
      <p:bldP spid="33" grpId="0"/>
      <p:bldP spid="37" grpId="0"/>
      <p:bldP spid="38" grpId="0"/>
      <p:bldP spid="42" grpId="0"/>
      <p:bldP spid="51" grpId="0"/>
      <p:bldP spid="52" grpId="0" animBg="1"/>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4BD3-A8B3-EC20-2DEF-BFF8001372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5E2993-5D33-C970-C1D6-6C93DC9F54D5}"/>
              </a:ext>
            </a:extLst>
          </p:cNvPr>
          <p:cNvSpPr txBox="1"/>
          <p:nvPr/>
        </p:nvSpPr>
        <p:spPr>
          <a:xfrm>
            <a:off x="160529" y="285531"/>
            <a:ext cx="10769487" cy="584775"/>
          </a:xfrm>
          <a:prstGeom prst="rect">
            <a:avLst/>
          </a:prstGeom>
          <a:noFill/>
        </p:spPr>
        <p:txBody>
          <a:bodyPr wrap="none" rtlCol="0">
            <a:spAutoFit/>
          </a:bodyPr>
          <a:lstStyle/>
          <a:p>
            <a:r>
              <a:rPr lang="en-GB" sz="3200" b="1" dirty="0"/>
              <a:t>F</a:t>
            </a:r>
            <a:r>
              <a:rPr lang="en-SE" sz="3200" b="1"/>
              <a:t>ermi-Dirac distribution </a:t>
            </a:r>
            <a:r>
              <a:rPr lang="en-SE" sz="3200" b="1">
                <a:sym typeface="Wingdings" pitchFamily="2" charset="2"/>
              </a:rPr>
              <a:t> Fermions  indistinguishable</a:t>
            </a:r>
            <a:endParaRPr lang="en-SE" sz="3200" b="1"/>
          </a:p>
        </p:txBody>
      </p:sp>
      <p:cxnSp>
        <p:nvCxnSpPr>
          <p:cNvPr id="5" name="Straight Connector 4">
            <a:extLst>
              <a:ext uri="{FF2B5EF4-FFF2-40B4-BE49-F238E27FC236}">
                <a16:creationId xmlns:a16="http://schemas.microsoft.com/office/drawing/2014/main" id="{33017C77-AE7E-1556-11D3-3419D7325ED0}"/>
              </a:ext>
            </a:extLst>
          </p:cNvPr>
          <p:cNvCxnSpPr/>
          <p:nvPr/>
        </p:nvCxnSpPr>
        <p:spPr>
          <a:xfrm>
            <a:off x="2299179"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A1C4385-4314-9283-CAEE-BB90E742119A}"/>
              </a:ext>
            </a:extLst>
          </p:cNvPr>
          <p:cNvSpPr txBox="1"/>
          <p:nvPr/>
        </p:nvSpPr>
        <p:spPr>
          <a:xfrm>
            <a:off x="645637" y="1217631"/>
            <a:ext cx="1124004" cy="707886"/>
          </a:xfrm>
          <a:prstGeom prst="rect">
            <a:avLst/>
          </a:prstGeom>
          <a:noFill/>
        </p:spPr>
        <p:txBody>
          <a:bodyPr wrap="square">
            <a:spAutoFit/>
          </a:bodyPr>
          <a:lstStyle/>
          <a:p>
            <a:r>
              <a:rPr lang="en-SE" sz="4000" b="1">
                <a:sym typeface="Wingdings" pitchFamily="2" charset="2"/>
              </a:rPr>
              <a:t>Cu</a:t>
            </a:r>
            <a:endParaRPr lang="en-SE" sz="4000"/>
          </a:p>
        </p:txBody>
      </p:sp>
      <p:grpSp>
        <p:nvGrpSpPr>
          <p:cNvPr id="15" name="Group 14">
            <a:extLst>
              <a:ext uri="{FF2B5EF4-FFF2-40B4-BE49-F238E27FC236}">
                <a16:creationId xmlns:a16="http://schemas.microsoft.com/office/drawing/2014/main" id="{B7A72173-2B89-CAAB-A37E-5375189CA665}"/>
              </a:ext>
            </a:extLst>
          </p:cNvPr>
          <p:cNvGrpSpPr/>
          <p:nvPr/>
        </p:nvGrpSpPr>
        <p:grpSpPr>
          <a:xfrm>
            <a:off x="2619201" y="1400853"/>
            <a:ext cx="132614" cy="341445"/>
            <a:chOff x="5412658" y="3333135"/>
            <a:chExt cx="132614" cy="341445"/>
          </a:xfrm>
        </p:grpSpPr>
        <p:cxnSp>
          <p:nvCxnSpPr>
            <p:cNvPr id="9" name="Straight Connector 8">
              <a:extLst>
                <a:ext uri="{FF2B5EF4-FFF2-40B4-BE49-F238E27FC236}">
                  <a16:creationId xmlns:a16="http://schemas.microsoft.com/office/drawing/2014/main" id="{D7880400-2A8D-BA84-FFA8-B18510B0784F}"/>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4564FAD-7585-06B8-3695-84BA102310EB}"/>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E5FCD59E-51F0-4782-21AF-0CA7393394BA}"/>
              </a:ext>
            </a:extLst>
          </p:cNvPr>
          <p:cNvSpPr txBox="1"/>
          <p:nvPr/>
        </p:nvSpPr>
        <p:spPr>
          <a:xfrm>
            <a:off x="2470810"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2" name="Straight Connector 1">
            <a:extLst>
              <a:ext uri="{FF2B5EF4-FFF2-40B4-BE49-F238E27FC236}">
                <a16:creationId xmlns:a16="http://schemas.microsoft.com/office/drawing/2014/main" id="{7932B7A2-157C-CAC3-604F-566626282D31}"/>
              </a:ext>
            </a:extLst>
          </p:cNvPr>
          <p:cNvCxnSpPr/>
          <p:nvPr/>
        </p:nvCxnSpPr>
        <p:spPr>
          <a:xfrm>
            <a:off x="3473590"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07171A3C-CAC6-18E7-2373-52FC0E36072E}"/>
              </a:ext>
            </a:extLst>
          </p:cNvPr>
          <p:cNvGrpSpPr/>
          <p:nvPr/>
        </p:nvGrpSpPr>
        <p:grpSpPr>
          <a:xfrm>
            <a:off x="3793612" y="1400853"/>
            <a:ext cx="132614" cy="341445"/>
            <a:chOff x="5412658" y="3333135"/>
            <a:chExt cx="132614" cy="341445"/>
          </a:xfrm>
        </p:grpSpPr>
        <p:cxnSp>
          <p:nvCxnSpPr>
            <p:cNvPr id="8" name="Straight Connector 7">
              <a:extLst>
                <a:ext uri="{FF2B5EF4-FFF2-40B4-BE49-F238E27FC236}">
                  <a16:creationId xmlns:a16="http://schemas.microsoft.com/office/drawing/2014/main" id="{1BAFF007-B99C-E809-4799-066144872CB1}"/>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1EBBD43-505D-BA3F-2E40-717D11C4A3CF}"/>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5939FB52-E2CD-CC60-4F85-2B343D380B8A}"/>
              </a:ext>
            </a:extLst>
          </p:cNvPr>
          <p:cNvSpPr txBox="1"/>
          <p:nvPr/>
        </p:nvSpPr>
        <p:spPr>
          <a:xfrm>
            <a:off x="3645221"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13" name="Straight Connector 12">
            <a:extLst>
              <a:ext uri="{FF2B5EF4-FFF2-40B4-BE49-F238E27FC236}">
                <a16:creationId xmlns:a16="http://schemas.microsoft.com/office/drawing/2014/main" id="{B1499670-F079-D030-E8CF-E29698A60A74}"/>
              </a:ext>
            </a:extLst>
          </p:cNvPr>
          <p:cNvCxnSpPr/>
          <p:nvPr/>
        </p:nvCxnSpPr>
        <p:spPr>
          <a:xfrm>
            <a:off x="4565131"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752E1BFF-C61B-C912-49D2-143A012E53D4}"/>
              </a:ext>
            </a:extLst>
          </p:cNvPr>
          <p:cNvGrpSpPr/>
          <p:nvPr/>
        </p:nvGrpSpPr>
        <p:grpSpPr>
          <a:xfrm>
            <a:off x="4885153" y="1400853"/>
            <a:ext cx="132614" cy="341445"/>
            <a:chOff x="5412658" y="3333135"/>
            <a:chExt cx="132614" cy="341445"/>
          </a:xfrm>
        </p:grpSpPr>
        <p:cxnSp>
          <p:nvCxnSpPr>
            <p:cNvPr id="22" name="Straight Connector 21">
              <a:extLst>
                <a:ext uri="{FF2B5EF4-FFF2-40B4-BE49-F238E27FC236}">
                  <a16:creationId xmlns:a16="http://schemas.microsoft.com/office/drawing/2014/main" id="{A0948C27-9E53-8953-E761-1E110C6E4179}"/>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E075E02-797C-AF05-55FE-802C4399DDCD}"/>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CDCA7ED8-FAE4-7BCA-76C3-60D23DF2C430}"/>
              </a:ext>
            </a:extLst>
          </p:cNvPr>
          <p:cNvSpPr txBox="1"/>
          <p:nvPr/>
        </p:nvSpPr>
        <p:spPr>
          <a:xfrm>
            <a:off x="4736762"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25" name="Straight Connector 24">
            <a:extLst>
              <a:ext uri="{FF2B5EF4-FFF2-40B4-BE49-F238E27FC236}">
                <a16:creationId xmlns:a16="http://schemas.microsoft.com/office/drawing/2014/main" id="{BD427198-406E-A6DF-C7B3-8EEB1BB9BACA}"/>
              </a:ext>
            </a:extLst>
          </p:cNvPr>
          <p:cNvCxnSpPr/>
          <p:nvPr/>
        </p:nvCxnSpPr>
        <p:spPr>
          <a:xfrm>
            <a:off x="5739542"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A82A9F62-92AA-526A-248F-9199F3F42D33}"/>
              </a:ext>
            </a:extLst>
          </p:cNvPr>
          <p:cNvGrpSpPr/>
          <p:nvPr/>
        </p:nvGrpSpPr>
        <p:grpSpPr>
          <a:xfrm>
            <a:off x="6059564" y="1400853"/>
            <a:ext cx="132614" cy="341445"/>
            <a:chOff x="5412658" y="3333135"/>
            <a:chExt cx="132614" cy="341445"/>
          </a:xfrm>
        </p:grpSpPr>
        <p:cxnSp>
          <p:nvCxnSpPr>
            <p:cNvPr id="27" name="Straight Connector 26">
              <a:extLst>
                <a:ext uri="{FF2B5EF4-FFF2-40B4-BE49-F238E27FC236}">
                  <a16:creationId xmlns:a16="http://schemas.microsoft.com/office/drawing/2014/main" id="{DF3B8E90-BE86-5E81-4DC0-32F417908CEA}"/>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8198DFD-D02D-C7B0-4A68-8BC982B3D2E2}"/>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id="{34D277D9-5B4C-F71A-9378-D11C263E9F24}"/>
              </a:ext>
            </a:extLst>
          </p:cNvPr>
          <p:cNvSpPr txBox="1"/>
          <p:nvPr/>
        </p:nvSpPr>
        <p:spPr>
          <a:xfrm>
            <a:off x="5911173"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56" name="Straight Connector 55">
            <a:extLst>
              <a:ext uri="{FF2B5EF4-FFF2-40B4-BE49-F238E27FC236}">
                <a16:creationId xmlns:a16="http://schemas.microsoft.com/office/drawing/2014/main" id="{2DC7EBCD-8E06-0D7B-31A6-6803B9A6BB05}"/>
              </a:ext>
            </a:extLst>
          </p:cNvPr>
          <p:cNvCxnSpPr/>
          <p:nvPr/>
        </p:nvCxnSpPr>
        <p:spPr>
          <a:xfrm>
            <a:off x="6854960"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A5EA33E1-52E1-4168-F963-BC7A894C2488}"/>
              </a:ext>
            </a:extLst>
          </p:cNvPr>
          <p:cNvGrpSpPr/>
          <p:nvPr/>
        </p:nvGrpSpPr>
        <p:grpSpPr>
          <a:xfrm>
            <a:off x="7174982" y="1400853"/>
            <a:ext cx="132614" cy="341445"/>
            <a:chOff x="5412658" y="3333135"/>
            <a:chExt cx="132614" cy="341445"/>
          </a:xfrm>
        </p:grpSpPr>
        <p:cxnSp>
          <p:nvCxnSpPr>
            <p:cNvPr id="58" name="Straight Connector 57">
              <a:extLst>
                <a:ext uri="{FF2B5EF4-FFF2-40B4-BE49-F238E27FC236}">
                  <a16:creationId xmlns:a16="http://schemas.microsoft.com/office/drawing/2014/main" id="{465ACEA3-5412-571F-889C-7DE9617B6305}"/>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0C4FAD6-B0DD-8676-9515-777F784486B0}"/>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TextBox 59">
            <a:extLst>
              <a:ext uri="{FF2B5EF4-FFF2-40B4-BE49-F238E27FC236}">
                <a16:creationId xmlns:a16="http://schemas.microsoft.com/office/drawing/2014/main" id="{F0C5C075-1E9F-7DC3-D457-C23D7ACC2771}"/>
              </a:ext>
            </a:extLst>
          </p:cNvPr>
          <p:cNvSpPr txBox="1"/>
          <p:nvPr/>
        </p:nvSpPr>
        <p:spPr>
          <a:xfrm>
            <a:off x="7026591"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61" name="Straight Connector 60">
            <a:extLst>
              <a:ext uri="{FF2B5EF4-FFF2-40B4-BE49-F238E27FC236}">
                <a16:creationId xmlns:a16="http://schemas.microsoft.com/office/drawing/2014/main" id="{85E3D8B4-E5F1-9ACF-FE7E-47E82AA47D84}"/>
              </a:ext>
            </a:extLst>
          </p:cNvPr>
          <p:cNvCxnSpPr/>
          <p:nvPr/>
        </p:nvCxnSpPr>
        <p:spPr>
          <a:xfrm>
            <a:off x="8029371"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AA659E6F-3555-0B5F-B63F-1A38277A18BD}"/>
              </a:ext>
            </a:extLst>
          </p:cNvPr>
          <p:cNvGrpSpPr/>
          <p:nvPr/>
        </p:nvGrpSpPr>
        <p:grpSpPr>
          <a:xfrm>
            <a:off x="8349393" y="1400853"/>
            <a:ext cx="132614" cy="341445"/>
            <a:chOff x="5412658" y="3333135"/>
            <a:chExt cx="132614" cy="341445"/>
          </a:xfrm>
        </p:grpSpPr>
        <p:cxnSp>
          <p:nvCxnSpPr>
            <p:cNvPr id="63" name="Straight Connector 62">
              <a:extLst>
                <a:ext uri="{FF2B5EF4-FFF2-40B4-BE49-F238E27FC236}">
                  <a16:creationId xmlns:a16="http://schemas.microsoft.com/office/drawing/2014/main" id="{F0E4400C-7CAA-C189-29EF-C376FD6969F6}"/>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386E40E-CA95-47CC-1EE6-436993DF5845}"/>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945E4FFA-9D08-0A04-00EA-6B9FC5B5C9D3}"/>
              </a:ext>
            </a:extLst>
          </p:cNvPr>
          <p:cNvSpPr txBox="1"/>
          <p:nvPr/>
        </p:nvSpPr>
        <p:spPr>
          <a:xfrm>
            <a:off x="8201002"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66" name="Straight Connector 65">
            <a:extLst>
              <a:ext uri="{FF2B5EF4-FFF2-40B4-BE49-F238E27FC236}">
                <a16:creationId xmlns:a16="http://schemas.microsoft.com/office/drawing/2014/main" id="{5B4BE284-76BA-C106-F00C-1DAF4E963047}"/>
              </a:ext>
            </a:extLst>
          </p:cNvPr>
          <p:cNvCxnSpPr/>
          <p:nvPr/>
        </p:nvCxnSpPr>
        <p:spPr>
          <a:xfrm>
            <a:off x="9120912"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7" name="Group 66">
            <a:extLst>
              <a:ext uri="{FF2B5EF4-FFF2-40B4-BE49-F238E27FC236}">
                <a16:creationId xmlns:a16="http://schemas.microsoft.com/office/drawing/2014/main" id="{C2B591D5-245D-9E62-5668-6B6165227B06}"/>
              </a:ext>
            </a:extLst>
          </p:cNvPr>
          <p:cNvGrpSpPr/>
          <p:nvPr/>
        </p:nvGrpSpPr>
        <p:grpSpPr>
          <a:xfrm>
            <a:off x="9440934" y="1400853"/>
            <a:ext cx="132614" cy="341445"/>
            <a:chOff x="5412658" y="3333135"/>
            <a:chExt cx="132614" cy="341445"/>
          </a:xfrm>
        </p:grpSpPr>
        <p:cxnSp>
          <p:nvCxnSpPr>
            <p:cNvPr id="68" name="Straight Connector 67">
              <a:extLst>
                <a:ext uri="{FF2B5EF4-FFF2-40B4-BE49-F238E27FC236}">
                  <a16:creationId xmlns:a16="http://schemas.microsoft.com/office/drawing/2014/main" id="{E398FC83-1AD2-88F8-FAE9-52FF9A84413F}"/>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54503AD-049F-59FA-1F65-9566253FE1A7}"/>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70" name="TextBox 69">
            <a:extLst>
              <a:ext uri="{FF2B5EF4-FFF2-40B4-BE49-F238E27FC236}">
                <a16:creationId xmlns:a16="http://schemas.microsoft.com/office/drawing/2014/main" id="{FC8AEE5A-21EF-0962-F98B-84D96FA0D9D1}"/>
              </a:ext>
            </a:extLst>
          </p:cNvPr>
          <p:cNvSpPr txBox="1"/>
          <p:nvPr/>
        </p:nvSpPr>
        <p:spPr>
          <a:xfrm>
            <a:off x="9292543" y="1991621"/>
            <a:ext cx="679994" cy="523220"/>
          </a:xfrm>
          <a:prstGeom prst="rect">
            <a:avLst/>
          </a:prstGeom>
          <a:noFill/>
        </p:spPr>
        <p:txBody>
          <a:bodyPr wrap="none" rtlCol="0">
            <a:spAutoFit/>
          </a:bodyPr>
          <a:lstStyle/>
          <a:p>
            <a:r>
              <a:rPr lang="en-US" sz="2800" dirty="0"/>
              <a:t>4s</a:t>
            </a:r>
            <a:r>
              <a:rPr lang="en-US" sz="2800" baseline="30000" dirty="0"/>
              <a:t>1</a:t>
            </a:r>
          </a:p>
        </p:txBody>
      </p:sp>
      <p:cxnSp>
        <p:nvCxnSpPr>
          <p:cNvPr id="71" name="Straight Connector 70">
            <a:extLst>
              <a:ext uri="{FF2B5EF4-FFF2-40B4-BE49-F238E27FC236}">
                <a16:creationId xmlns:a16="http://schemas.microsoft.com/office/drawing/2014/main" id="{82E4AC4E-5214-9C49-AC6C-FDF91B935484}"/>
              </a:ext>
            </a:extLst>
          </p:cNvPr>
          <p:cNvCxnSpPr/>
          <p:nvPr/>
        </p:nvCxnSpPr>
        <p:spPr>
          <a:xfrm>
            <a:off x="10295323" y="1624314"/>
            <a:ext cx="10232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2" name="Group 71">
            <a:extLst>
              <a:ext uri="{FF2B5EF4-FFF2-40B4-BE49-F238E27FC236}">
                <a16:creationId xmlns:a16="http://schemas.microsoft.com/office/drawing/2014/main" id="{357B1988-3D9E-6227-6F2C-95EC2CCA3669}"/>
              </a:ext>
            </a:extLst>
          </p:cNvPr>
          <p:cNvGrpSpPr/>
          <p:nvPr/>
        </p:nvGrpSpPr>
        <p:grpSpPr>
          <a:xfrm>
            <a:off x="10615345" y="1400853"/>
            <a:ext cx="132614" cy="341445"/>
            <a:chOff x="5412658" y="3333135"/>
            <a:chExt cx="132614" cy="341445"/>
          </a:xfrm>
        </p:grpSpPr>
        <p:cxnSp>
          <p:nvCxnSpPr>
            <p:cNvPr id="73" name="Straight Connector 72">
              <a:extLst>
                <a:ext uri="{FF2B5EF4-FFF2-40B4-BE49-F238E27FC236}">
                  <a16:creationId xmlns:a16="http://schemas.microsoft.com/office/drawing/2014/main" id="{97F67EAE-6061-FC46-63B8-89AA6904E9DE}"/>
                </a:ext>
              </a:extLst>
            </p:cNvPr>
            <p:cNvCxnSpPr>
              <a:cxnSpLocks/>
            </p:cNvCxnSpPr>
            <p:nvPr/>
          </p:nvCxnSpPr>
          <p:spPr>
            <a:xfrm>
              <a:off x="5545272" y="3333135"/>
              <a:ext cx="0" cy="341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EB30235-BC41-601F-647A-1C434A910B8B}"/>
                </a:ext>
              </a:extLst>
            </p:cNvPr>
            <p:cNvCxnSpPr>
              <a:cxnSpLocks/>
            </p:cNvCxnSpPr>
            <p:nvPr/>
          </p:nvCxnSpPr>
          <p:spPr>
            <a:xfrm flipH="1">
              <a:off x="5412658" y="3338052"/>
              <a:ext cx="132614" cy="165805"/>
            </a:xfrm>
            <a:prstGeom prst="line">
              <a:avLst/>
            </a:prstGeom>
          </p:spPr>
          <p:style>
            <a:lnRef idx="2">
              <a:schemeClr val="accent1"/>
            </a:lnRef>
            <a:fillRef idx="0">
              <a:schemeClr val="accent1"/>
            </a:fillRef>
            <a:effectRef idx="1">
              <a:schemeClr val="accent1"/>
            </a:effectRef>
            <a:fontRef idx="minor">
              <a:schemeClr val="tx1"/>
            </a:fontRef>
          </p:style>
        </p:cxnSp>
      </p:grpSp>
      <p:sp>
        <p:nvSpPr>
          <p:cNvPr id="75" name="TextBox 74">
            <a:extLst>
              <a:ext uri="{FF2B5EF4-FFF2-40B4-BE49-F238E27FC236}">
                <a16:creationId xmlns:a16="http://schemas.microsoft.com/office/drawing/2014/main" id="{0D6C97FC-E62B-58D2-D3EC-BA04A5654493}"/>
              </a:ext>
            </a:extLst>
          </p:cNvPr>
          <p:cNvSpPr txBox="1"/>
          <p:nvPr/>
        </p:nvSpPr>
        <p:spPr>
          <a:xfrm>
            <a:off x="10466954" y="1991621"/>
            <a:ext cx="679994" cy="523220"/>
          </a:xfrm>
          <a:prstGeom prst="rect">
            <a:avLst/>
          </a:prstGeom>
          <a:noFill/>
        </p:spPr>
        <p:txBody>
          <a:bodyPr wrap="none" rtlCol="0">
            <a:spAutoFit/>
          </a:bodyPr>
          <a:lstStyle/>
          <a:p>
            <a:r>
              <a:rPr lang="en-US" sz="2800" dirty="0"/>
              <a:t>4s</a:t>
            </a:r>
            <a:r>
              <a:rPr lang="en-US" sz="2800" baseline="30000" dirty="0"/>
              <a:t>1</a:t>
            </a:r>
          </a:p>
        </p:txBody>
      </p:sp>
      <p:sp>
        <p:nvSpPr>
          <p:cNvPr id="76" name="TextBox 75">
            <a:extLst>
              <a:ext uri="{FF2B5EF4-FFF2-40B4-BE49-F238E27FC236}">
                <a16:creationId xmlns:a16="http://schemas.microsoft.com/office/drawing/2014/main" id="{4B978788-84EC-AFBD-9A37-514DC0661C3D}"/>
              </a:ext>
            </a:extLst>
          </p:cNvPr>
          <p:cNvSpPr txBox="1"/>
          <p:nvPr/>
        </p:nvSpPr>
        <p:spPr>
          <a:xfrm>
            <a:off x="11430437" y="1340742"/>
            <a:ext cx="813628" cy="461665"/>
          </a:xfrm>
          <a:prstGeom prst="rect">
            <a:avLst/>
          </a:prstGeom>
          <a:noFill/>
        </p:spPr>
        <p:txBody>
          <a:bodyPr wrap="square">
            <a:spAutoFit/>
          </a:bodyPr>
          <a:lstStyle/>
          <a:p>
            <a:r>
              <a:rPr lang="en-SE" sz="2400" b="1">
                <a:sym typeface="Wingdings" pitchFamily="2" charset="2"/>
              </a:rPr>
              <a:t>…</a:t>
            </a:r>
            <a:endParaRPr lang="en-SE" sz="2400"/>
          </a:p>
        </p:txBody>
      </p:sp>
      <p:sp>
        <p:nvSpPr>
          <p:cNvPr id="77" name="TextBox 76">
            <a:extLst>
              <a:ext uri="{FF2B5EF4-FFF2-40B4-BE49-F238E27FC236}">
                <a16:creationId xmlns:a16="http://schemas.microsoft.com/office/drawing/2014/main" id="{4E66230E-0809-0936-F672-BF24D93B99C1}"/>
              </a:ext>
            </a:extLst>
          </p:cNvPr>
          <p:cNvSpPr txBox="1"/>
          <p:nvPr/>
        </p:nvSpPr>
        <p:spPr>
          <a:xfrm>
            <a:off x="34198" y="1802407"/>
            <a:ext cx="2021707" cy="523220"/>
          </a:xfrm>
          <a:prstGeom prst="rect">
            <a:avLst/>
          </a:prstGeom>
          <a:noFill/>
        </p:spPr>
        <p:txBody>
          <a:bodyPr wrap="none" rtlCol="0">
            <a:spAutoFit/>
          </a:bodyPr>
          <a:lstStyle/>
          <a:p>
            <a:r>
              <a:rPr lang="en-US" sz="2800" dirty="0"/>
              <a:t>[</a:t>
            </a:r>
            <a:r>
              <a:rPr lang="en-US" sz="2800" dirty="0" err="1"/>
              <a:t>Ar</a:t>
            </a:r>
            <a:r>
              <a:rPr lang="en-US" sz="2800"/>
              <a:t>] 3d</a:t>
            </a:r>
            <a:r>
              <a:rPr lang="en-US" sz="2800" baseline="30000"/>
              <a:t>10</a:t>
            </a:r>
            <a:r>
              <a:rPr lang="en-US" sz="2800"/>
              <a:t> 4s</a:t>
            </a:r>
            <a:r>
              <a:rPr lang="en-US" sz="2800" baseline="30000"/>
              <a:t>1</a:t>
            </a:r>
          </a:p>
        </p:txBody>
      </p:sp>
      <p:sp>
        <p:nvSpPr>
          <p:cNvPr id="78" name="TextBox 77">
            <a:extLst>
              <a:ext uri="{FF2B5EF4-FFF2-40B4-BE49-F238E27FC236}">
                <a16:creationId xmlns:a16="http://schemas.microsoft.com/office/drawing/2014/main" id="{E4C15337-7DE0-B1CB-AAAA-332DF5E02149}"/>
              </a:ext>
            </a:extLst>
          </p:cNvPr>
          <p:cNvSpPr txBox="1"/>
          <p:nvPr/>
        </p:nvSpPr>
        <p:spPr>
          <a:xfrm>
            <a:off x="718803" y="3356669"/>
            <a:ext cx="2662080" cy="523220"/>
          </a:xfrm>
          <a:prstGeom prst="rect">
            <a:avLst/>
          </a:prstGeom>
          <a:noFill/>
        </p:spPr>
        <p:txBody>
          <a:bodyPr wrap="square" rtlCol="0">
            <a:spAutoFit/>
          </a:bodyPr>
          <a:lstStyle/>
          <a:p>
            <a:r>
              <a:rPr lang="en-US" sz="2800"/>
              <a:t>Same </a:t>
            </a:r>
            <a:r>
              <a:rPr lang="en-US" sz="2800">
                <a:sym typeface="Wingdings" pitchFamily="2" charset="2"/>
              </a:rPr>
              <a:t>principle:</a:t>
            </a:r>
            <a:endParaRPr lang="en-US" sz="2800"/>
          </a:p>
        </p:txBody>
      </p:sp>
      <p:cxnSp>
        <p:nvCxnSpPr>
          <p:cNvPr id="79" name="Straight Connector 78">
            <a:extLst>
              <a:ext uri="{FF2B5EF4-FFF2-40B4-BE49-F238E27FC236}">
                <a16:creationId xmlns:a16="http://schemas.microsoft.com/office/drawing/2014/main" id="{EAD45AD9-DDDB-5757-94DB-B51D5A7CA117}"/>
              </a:ext>
            </a:extLst>
          </p:cNvPr>
          <p:cNvCxnSpPr/>
          <p:nvPr/>
        </p:nvCxnSpPr>
        <p:spPr>
          <a:xfrm>
            <a:off x="5142384" y="512388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8D6D751-B0EA-0FF9-BA9B-F53E056D4F1D}"/>
              </a:ext>
            </a:extLst>
          </p:cNvPr>
          <p:cNvCxnSpPr/>
          <p:nvPr/>
        </p:nvCxnSpPr>
        <p:spPr>
          <a:xfrm>
            <a:off x="5142383" y="515046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7465342-E1D8-5F02-A016-A80DF38A6DF7}"/>
              </a:ext>
            </a:extLst>
          </p:cNvPr>
          <p:cNvCxnSpPr/>
          <p:nvPr/>
        </p:nvCxnSpPr>
        <p:spPr>
          <a:xfrm>
            <a:off x="5142383" y="518780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9956988-3D87-0D6B-9299-34A7B3385061}"/>
              </a:ext>
            </a:extLst>
          </p:cNvPr>
          <p:cNvCxnSpPr/>
          <p:nvPr/>
        </p:nvCxnSpPr>
        <p:spPr>
          <a:xfrm>
            <a:off x="5142382" y="522911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96AC685-773B-37B9-50DB-3907F7F4AF3C}"/>
              </a:ext>
            </a:extLst>
          </p:cNvPr>
          <p:cNvCxnSpPr/>
          <p:nvPr/>
        </p:nvCxnSpPr>
        <p:spPr>
          <a:xfrm>
            <a:off x="5142383" y="527629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0FAC29E-DD0A-66B9-5A7D-D6C376E9D20B}"/>
              </a:ext>
            </a:extLst>
          </p:cNvPr>
          <p:cNvCxnSpPr/>
          <p:nvPr/>
        </p:nvCxnSpPr>
        <p:spPr>
          <a:xfrm>
            <a:off x="5142382" y="531000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73A9B8D-621C-DE25-9B14-B029A15E9FEA}"/>
              </a:ext>
            </a:extLst>
          </p:cNvPr>
          <p:cNvCxnSpPr/>
          <p:nvPr/>
        </p:nvCxnSpPr>
        <p:spPr>
          <a:xfrm>
            <a:off x="5142382" y="534734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A792F5E-26F0-92DD-A8B4-123F8A7F683B}"/>
              </a:ext>
            </a:extLst>
          </p:cNvPr>
          <p:cNvCxnSpPr/>
          <p:nvPr/>
        </p:nvCxnSpPr>
        <p:spPr>
          <a:xfrm>
            <a:off x="5142381" y="5388664"/>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61BAEF8-8836-2800-B596-D9CA65508953}"/>
              </a:ext>
            </a:extLst>
          </p:cNvPr>
          <p:cNvCxnSpPr/>
          <p:nvPr/>
        </p:nvCxnSpPr>
        <p:spPr>
          <a:xfrm>
            <a:off x="5142383" y="544059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015CC60-8FD7-17AE-F8F6-AB78F42ED6A6}"/>
              </a:ext>
            </a:extLst>
          </p:cNvPr>
          <p:cNvCxnSpPr/>
          <p:nvPr/>
        </p:nvCxnSpPr>
        <p:spPr>
          <a:xfrm>
            <a:off x="5142382" y="546716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5D27FBA-61D4-F8B9-AFFA-4880AB2D9EB4}"/>
              </a:ext>
            </a:extLst>
          </p:cNvPr>
          <p:cNvCxnSpPr/>
          <p:nvPr/>
        </p:nvCxnSpPr>
        <p:spPr>
          <a:xfrm>
            <a:off x="5142382" y="550450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6363116-EF7E-0149-9CD9-66CB53BF60DA}"/>
              </a:ext>
            </a:extLst>
          </p:cNvPr>
          <p:cNvCxnSpPr/>
          <p:nvPr/>
        </p:nvCxnSpPr>
        <p:spPr>
          <a:xfrm>
            <a:off x="5142381" y="554582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FC491AF-0B9D-C8D6-74D1-3DB2B7DAFA33}"/>
              </a:ext>
            </a:extLst>
          </p:cNvPr>
          <p:cNvCxnSpPr/>
          <p:nvPr/>
        </p:nvCxnSpPr>
        <p:spPr>
          <a:xfrm>
            <a:off x="5142382" y="559299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D3D5D04A-0A3D-2FF3-2E3B-5FC738E3F1E3}"/>
              </a:ext>
            </a:extLst>
          </p:cNvPr>
          <p:cNvCxnSpPr/>
          <p:nvPr/>
        </p:nvCxnSpPr>
        <p:spPr>
          <a:xfrm>
            <a:off x="5142381" y="562671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51BA3A16-62F3-D3C2-CA16-9998021F2D3A}"/>
              </a:ext>
            </a:extLst>
          </p:cNvPr>
          <p:cNvCxnSpPr/>
          <p:nvPr/>
        </p:nvCxnSpPr>
        <p:spPr>
          <a:xfrm>
            <a:off x="5142381" y="566405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A25D495-9FBB-3C5B-2912-F57F865E7E61}"/>
              </a:ext>
            </a:extLst>
          </p:cNvPr>
          <p:cNvCxnSpPr/>
          <p:nvPr/>
        </p:nvCxnSpPr>
        <p:spPr>
          <a:xfrm>
            <a:off x="5142380" y="570537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621261E-9E4F-F484-0386-600F7E4A74BE}"/>
              </a:ext>
            </a:extLst>
          </p:cNvPr>
          <p:cNvCxnSpPr/>
          <p:nvPr/>
        </p:nvCxnSpPr>
        <p:spPr>
          <a:xfrm>
            <a:off x="5142383" y="574618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68CDEA7-0921-0B16-B079-3C272C42E7CE}"/>
              </a:ext>
            </a:extLst>
          </p:cNvPr>
          <p:cNvCxnSpPr/>
          <p:nvPr/>
        </p:nvCxnSpPr>
        <p:spPr>
          <a:xfrm>
            <a:off x="5142382" y="577276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789D5565-A18C-2F13-2353-8F8339AB6377}"/>
              </a:ext>
            </a:extLst>
          </p:cNvPr>
          <p:cNvCxnSpPr/>
          <p:nvPr/>
        </p:nvCxnSpPr>
        <p:spPr>
          <a:xfrm>
            <a:off x="5142382" y="581010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871A32D-BEEF-0779-1027-5B7160CCC08D}"/>
              </a:ext>
            </a:extLst>
          </p:cNvPr>
          <p:cNvCxnSpPr/>
          <p:nvPr/>
        </p:nvCxnSpPr>
        <p:spPr>
          <a:xfrm>
            <a:off x="5142381" y="5851419"/>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73A73259-6534-5E0C-3BBF-D270775708C3}"/>
              </a:ext>
            </a:extLst>
          </p:cNvPr>
          <p:cNvCxnSpPr/>
          <p:nvPr/>
        </p:nvCxnSpPr>
        <p:spPr>
          <a:xfrm>
            <a:off x="5142382" y="589859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FAD1E0E-5B41-2933-9F35-BC26B0F49AAD}"/>
              </a:ext>
            </a:extLst>
          </p:cNvPr>
          <p:cNvCxnSpPr/>
          <p:nvPr/>
        </p:nvCxnSpPr>
        <p:spPr>
          <a:xfrm>
            <a:off x="5142381" y="593230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DAE0B67-3AD3-6CD3-DAD7-F4BDCE39A50B}"/>
              </a:ext>
            </a:extLst>
          </p:cNvPr>
          <p:cNvCxnSpPr/>
          <p:nvPr/>
        </p:nvCxnSpPr>
        <p:spPr>
          <a:xfrm>
            <a:off x="5142381" y="596964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7A0961D8-C565-70C6-4E14-5479C0D0A5BD}"/>
              </a:ext>
            </a:extLst>
          </p:cNvPr>
          <p:cNvCxnSpPr/>
          <p:nvPr/>
        </p:nvCxnSpPr>
        <p:spPr>
          <a:xfrm>
            <a:off x="5142380" y="6010964"/>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0B05E2F-02EA-0580-71D9-7058C4499D22}"/>
              </a:ext>
            </a:extLst>
          </p:cNvPr>
          <p:cNvCxnSpPr/>
          <p:nvPr/>
        </p:nvCxnSpPr>
        <p:spPr>
          <a:xfrm>
            <a:off x="5142382" y="606289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FECD4D52-E5FC-1F87-4B83-7421D20ABCDC}"/>
              </a:ext>
            </a:extLst>
          </p:cNvPr>
          <p:cNvCxnSpPr/>
          <p:nvPr/>
        </p:nvCxnSpPr>
        <p:spPr>
          <a:xfrm>
            <a:off x="5142381" y="608946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F195BEC-E328-6ACA-D1AC-ED4F7630CA50}"/>
              </a:ext>
            </a:extLst>
          </p:cNvPr>
          <p:cNvCxnSpPr/>
          <p:nvPr/>
        </p:nvCxnSpPr>
        <p:spPr>
          <a:xfrm>
            <a:off x="5142381" y="612680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638B4B3-33A8-0A0A-EA39-1E9F3645E602}"/>
              </a:ext>
            </a:extLst>
          </p:cNvPr>
          <p:cNvCxnSpPr/>
          <p:nvPr/>
        </p:nvCxnSpPr>
        <p:spPr>
          <a:xfrm>
            <a:off x="5142380" y="6168125"/>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09BEE73B-700C-7844-0BED-864C55A8E653}"/>
              </a:ext>
            </a:extLst>
          </p:cNvPr>
          <p:cNvCxnSpPr/>
          <p:nvPr/>
        </p:nvCxnSpPr>
        <p:spPr>
          <a:xfrm>
            <a:off x="5142381" y="6215296"/>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04E2FA86-F36B-8B25-5CC1-69D34644D826}"/>
              </a:ext>
            </a:extLst>
          </p:cNvPr>
          <p:cNvCxnSpPr/>
          <p:nvPr/>
        </p:nvCxnSpPr>
        <p:spPr>
          <a:xfrm>
            <a:off x="5142380" y="624901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6F3B6FE-A043-4F19-31C7-8751486680B3}"/>
              </a:ext>
            </a:extLst>
          </p:cNvPr>
          <p:cNvCxnSpPr/>
          <p:nvPr/>
        </p:nvCxnSpPr>
        <p:spPr>
          <a:xfrm>
            <a:off x="5142380" y="6286351"/>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843385FF-EEB1-6846-82EE-8856910F0AA4}"/>
              </a:ext>
            </a:extLst>
          </p:cNvPr>
          <p:cNvCxnSpPr/>
          <p:nvPr/>
        </p:nvCxnSpPr>
        <p:spPr>
          <a:xfrm>
            <a:off x="5142379" y="6327670"/>
            <a:ext cx="1023257"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31737FD-B5F1-1EF8-0976-89F124182D1B}"/>
              </a:ext>
            </a:extLst>
          </p:cNvPr>
          <p:cNvCxnSpPr>
            <a:cxnSpLocks/>
          </p:cNvCxnSpPr>
          <p:nvPr/>
        </p:nvCxnSpPr>
        <p:spPr>
          <a:xfrm>
            <a:off x="4837439" y="5087102"/>
            <a:ext cx="16902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78F307E3-23EB-507F-969D-313417099553}"/>
              </a:ext>
            </a:extLst>
          </p:cNvPr>
          <p:cNvCxnSpPr/>
          <p:nvPr/>
        </p:nvCxnSpPr>
        <p:spPr>
          <a:xfrm>
            <a:off x="5141382" y="385331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F9F7B4C2-535B-DD5E-D1DF-E0C9BE3C7A8F}"/>
              </a:ext>
            </a:extLst>
          </p:cNvPr>
          <p:cNvCxnSpPr/>
          <p:nvPr/>
        </p:nvCxnSpPr>
        <p:spPr>
          <a:xfrm>
            <a:off x="5141381" y="387988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4550EF5-9F83-9133-B430-2736CF8D2CC3}"/>
              </a:ext>
            </a:extLst>
          </p:cNvPr>
          <p:cNvCxnSpPr/>
          <p:nvPr/>
        </p:nvCxnSpPr>
        <p:spPr>
          <a:xfrm>
            <a:off x="5141381" y="391722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736CD397-591C-C65E-C24B-F570C210491D}"/>
              </a:ext>
            </a:extLst>
          </p:cNvPr>
          <p:cNvCxnSpPr/>
          <p:nvPr/>
        </p:nvCxnSpPr>
        <p:spPr>
          <a:xfrm>
            <a:off x="5141380" y="395854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5A89C7AF-C94E-CFEB-3F16-92B107BDEADD}"/>
              </a:ext>
            </a:extLst>
          </p:cNvPr>
          <p:cNvCxnSpPr/>
          <p:nvPr/>
        </p:nvCxnSpPr>
        <p:spPr>
          <a:xfrm>
            <a:off x="5141381" y="400571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07A0F01-C1C8-C698-D1FE-80E9521B9558}"/>
              </a:ext>
            </a:extLst>
          </p:cNvPr>
          <p:cNvCxnSpPr/>
          <p:nvPr/>
        </p:nvCxnSpPr>
        <p:spPr>
          <a:xfrm>
            <a:off x="5141380" y="403943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AD5C8FD5-E9A7-938D-69BE-348E9F3B1B09}"/>
              </a:ext>
            </a:extLst>
          </p:cNvPr>
          <p:cNvCxnSpPr/>
          <p:nvPr/>
        </p:nvCxnSpPr>
        <p:spPr>
          <a:xfrm>
            <a:off x="5141380" y="407677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EEE7975C-43C3-7A52-9946-E0F6BAC2011A}"/>
              </a:ext>
            </a:extLst>
          </p:cNvPr>
          <p:cNvCxnSpPr/>
          <p:nvPr/>
        </p:nvCxnSpPr>
        <p:spPr>
          <a:xfrm>
            <a:off x="5141379" y="4118093"/>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349EE6CF-89A7-7E3C-1938-41BACCB9FE30}"/>
              </a:ext>
            </a:extLst>
          </p:cNvPr>
          <p:cNvCxnSpPr/>
          <p:nvPr/>
        </p:nvCxnSpPr>
        <p:spPr>
          <a:xfrm>
            <a:off x="5141381" y="417002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4AF97389-B5A5-E404-6C17-A7B819AC84F2}"/>
              </a:ext>
            </a:extLst>
          </p:cNvPr>
          <p:cNvCxnSpPr/>
          <p:nvPr/>
        </p:nvCxnSpPr>
        <p:spPr>
          <a:xfrm>
            <a:off x="5141380" y="419659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E642E780-EA48-8DA7-9F29-0193725DEA59}"/>
              </a:ext>
            </a:extLst>
          </p:cNvPr>
          <p:cNvCxnSpPr/>
          <p:nvPr/>
        </p:nvCxnSpPr>
        <p:spPr>
          <a:xfrm>
            <a:off x="5141380" y="423393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067956B3-BE48-6AE0-A92B-9808891412AA}"/>
              </a:ext>
            </a:extLst>
          </p:cNvPr>
          <p:cNvCxnSpPr/>
          <p:nvPr/>
        </p:nvCxnSpPr>
        <p:spPr>
          <a:xfrm>
            <a:off x="5141379" y="427525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D3CCBC79-1D5F-6787-2F23-48A6D87D8F94}"/>
              </a:ext>
            </a:extLst>
          </p:cNvPr>
          <p:cNvCxnSpPr/>
          <p:nvPr/>
        </p:nvCxnSpPr>
        <p:spPr>
          <a:xfrm>
            <a:off x="5141380" y="432242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660EE717-C112-158C-6FA4-7F260D68444E}"/>
              </a:ext>
            </a:extLst>
          </p:cNvPr>
          <p:cNvCxnSpPr/>
          <p:nvPr/>
        </p:nvCxnSpPr>
        <p:spPr>
          <a:xfrm>
            <a:off x="5141379" y="435614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A5D1BE3-1A03-708E-3F1C-F3067A6AC959}"/>
              </a:ext>
            </a:extLst>
          </p:cNvPr>
          <p:cNvCxnSpPr/>
          <p:nvPr/>
        </p:nvCxnSpPr>
        <p:spPr>
          <a:xfrm>
            <a:off x="5141379" y="439348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D9F95AA9-9B2C-838A-62BD-BCC48285D27B}"/>
              </a:ext>
            </a:extLst>
          </p:cNvPr>
          <p:cNvCxnSpPr/>
          <p:nvPr/>
        </p:nvCxnSpPr>
        <p:spPr>
          <a:xfrm>
            <a:off x="5141378" y="443479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2CD1F2F-A8F3-15CB-BC9B-E69F6732C07A}"/>
              </a:ext>
            </a:extLst>
          </p:cNvPr>
          <p:cNvCxnSpPr/>
          <p:nvPr/>
        </p:nvCxnSpPr>
        <p:spPr>
          <a:xfrm>
            <a:off x="5141381" y="447561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10AA73A8-4A32-5A6D-944E-ADB7F513C53B}"/>
              </a:ext>
            </a:extLst>
          </p:cNvPr>
          <p:cNvCxnSpPr/>
          <p:nvPr/>
        </p:nvCxnSpPr>
        <p:spPr>
          <a:xfrm>
            <a:off x="5141380" y="450218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BBF52061-5F5C-DD46-5ECF-01549321D990}"/>
              </a:ext>
            </a:extLst>
          </p:cNvPr>
          <p:cNvCxnSpPr/>
          <p:nvPr/>
        </p:nvCxnSpPr>
        <p:spPr>
          <a:xfrm>
            <a:off x="5141380" y="453952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C83F51E0-C5AA-93E7-4DBE-3ED68051777C}"/>
              </a:ext>
            </a:extLst>
          </p:cNvPr>
          <p:cNvCxnSpPr/>
          <p:nvPr/>
        </p:nvCxnSpPr>
        <p:spPr>
          <a:xfrm>
            <a:off x="5141379" y="4580848"/>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CE4A7901-6032-659D-109F-9EF77CBF5DB1}"/>
              </a:ext>
            </a:extLst>
          </p:cNvPr>
          <p:cNvCxnSpPr/>
          <p:nvPr/>
        </p:nvCxnSpPr>
        <p:spPr>
          <a:xfrm>
            <a:off x="5141380" y="462801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C6FAA5CD-53FC-788B-6F83-83A213E08FC2}"/>
              </a:ext>
            </a:extLst>
          </p:cNvPr>
          <p:cNvCxnSpPr/>
          <p:nvPr/>
        </p:nvCxnSpPr>
        <p:spPr>
          <a:xfrm>
            <a:off x="5141379" y="466173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B8356D55-4180-56F5-C56E-75EC393584EB}"/>
              </a:ext>
            </a:extLst>
          </p:cNvPr>
          <p:cNvCxnSpPr/>
          <p:nvPr/>
        </p:nvCxnSpPr>
        <p:spPr>
          <a:xfrm>
            <a:off x="5141379" y="469907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C162F7E9-A5CE-C064-0A25-E6FCB6C34215}"/>
              </a:ext>
            </a:extLst>
          </p:cNvPr>
          <p:cNvCxnSpPr/>
          <p:nvPr/>
        </p:nvCxnSpPr>
        <p:spPr>
          <a:xfrm>
            <a:off x="5141378" y="4740393"/>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ADD7789E-53AE-20D4-7AAE-0BBB563F38BB}"/>
              </a:ext>
            </a:extLst>
          </p:cNvPr>
          <p:cNvCxnSpPr/>
          <p:nvPr/>
        </p:nvCxnSpPr>
        <p:spPr>
          <a:xfrm>
            <a:off x="5141380" y="479232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3D355FDB-805C-8A7E-9261-17F9AB32B5C8}"/>
              </a:ext>
            </a:extLst>
          </p:cNvPr>
          <p:cNvCxnSpPr/>
          <p:nvPr/>
        </p:nvCxnSpPr>
        <p:spPr>
          <a:xfrm>
            <a:off x="5141379" y="481889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42E0353E-4039-98F3-A0A4-F8C0D297A497}"/>
              </a:ext>
            </a:extLst>
          </p:cNvPr>
          <p:cNvCxnSpPr/>
          <p:nvPr/>
        </p:nvCxnSpPr>
        <p:spPr>
          <a:xfrm>
            <a:off x="5141379" y="485623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035B09B-58C5-F25A-1410-50F8419D925C}"/>
              </a:ext>
            </a:extLst>
          </p:cNvPr>
          <p:cNvCxnSpPr/>
          <p:nvPr/>
        </p:nvCxnSpPr>
        <p:spPr>
          <a:xfrm>
            <a:off x="5141378" y="4897554"/>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DF67EB27-E55A-E4A7-0973-F5C1FE70F6C1}"/>
              </a:ext>
            </a:extLst>
          </p:cNvPr>
          <p:cNvCxnSpPr/>
          <p:nvPr/>
        </p:nvCxnSpPr>
        <p:spPr>
          <a:xfrm>
            <a:off x="5141379" y="4944725"/>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C955A5F-FB36-93D5-5054-D5C917CA9992}"/>
              </a:ext>
            </a:extLst>
          </p:cNvPr>
          <p:cNvCxnSpPr/>
          <p:nvPr/>
        </p:nvCxnSpPr>
        <p:spPr>
          <a:xfrm>
            <a:off x="5141378" y="497844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BFE6C-C8F3-6A70-85AA-DD7172CFA64B}"/>
              </a:ext>
            </a:extLst>
          </p:cNvPr>
          <p:cNvCxnSpPr/>
          <p:nvPr/>
        </p:nvCxnSpPr>
        <p:spPr>
          <a:xfrm>
            <a:off x="5141378" y="5015780"/>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0F9300AE-A61C-FD13-2A59-3C756782ED80}"/>
              </a:ext>
            </a:extLst>
          </p:cNvPr>
          <p:cNvCxnSpPr/>
          <p:nvPr/>
        </p:nvCxnSpPr>
        <p:spPr>
          <a:xfrm>
            <a:off x="5141377" y="5057099"/>
            <a:ext cx="102325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45" name="Right Brace 144">
            <a:extLst>
              <a:ext uri="{FF2B5EF4-FFF2-40B4-BE49-F238E27FC236}">
                <a16:creationId xmlns:a16="http://schemas.microsoft.com/office/drawing/2014/main" id="{7BDAA574-3F0E-252B-408A-E36D97698BFF}"/>
              </a:ext>
            </a:extLst>
          </p:cNvPr>
          <p:cNvSpPr/>
          <p:nvPr/>
        </p:nvSpPr>
        <p:spPr>
          <a:xfrm>
            <a:off x="7271468" y="3853318"/>
            <a:ext cx="562291" cy="247435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46" name="TextBox 145">
            <a:extLst>
              <a:ext uri="{FF2B5EF4-FFF2-40B4-BE49-F238E27FC236}">
                <a16:creationId xmlns:a16="http://schemas.microsoft.com/office/drawing/2014/main" id="{AC2D33AB-0BA7-A75B-7317-045DD89CA962}"/>
              </a:ext>
            </a:extLst>
          </p:cNvPr>
          <p:cNvSpPr txBox="1"/>
          <p:nvPr/>
        </p:nvSpPr>
        <p:spPr>
          <a:xfrm>
            <a:off x="7833061" y="4825492"/>
            <a:ext cx="1586482" cy="523220"/>
          </a:xfrm>
          <a:prstGeom prst="rect">
            <a:avLst/>
          </a:prstGeom>
          <a:noFill/>
        </p:spPr>
        <p:txBody>
          <a:bodyPr wrap="square" rtlCol="0">
            <a:spAutoFit/>
          </a:bodyPr>
          <a:lstStyle/>
          <a:p>
            <a:r>
              <a:rPr lang="en-US" sz="2800"/>
              <a:t>∼ 2-3 eV</a:t>
            </a:r>
          </a:p>
        </p:txBody>
      </p:sp>
      <p:sp>
        <p:nvSpPr>
          <p:cNvPr id="147" name="TextBox 146">
            <a:extLst>
              <a:ext uri="{FF2B5EF4-FFF2-40B4-BE49-F238E27FC236}">
                <a16:creationId xmlns:a16="http://schemas.microsoft.com/office/drawing/2014/main" id="{A457ECD1-E658-6260-A632-D03EC67CC70D}"/>
              </a:ext>
            </a:extLst>
          </p:cNvPr>
          <p:cNvSpPr txBox="1"/>
          <p:nvPr/>
        </p:nvSpPr>
        <p:spPr>
          <a:xfrm>
            <a:off x="6309571" y="5434517"/>
            <a:ext cx="1397014" cy="769441"/>
          </a:xfrm>
          <a:prstGeom prst="rect">
            <a:avLst/>
          </a:prstGeom>
          <a:noFill/>
        </p:spPr>
        <p:txBody>
          <a:bodyPr wrap="square" rtlCol="0">
            <a:spAutoFit/>
          </a:bodyPr>
          <a:lstStyle/>
          <a:p>
            <a:r>
              <a:rPr lang="en-US" sz="2800"/>
              <a:t>VB</a:t>
            </a:r>
          </a:p>
          <a:p>
            <a:r>
              <a:rPr lang="en-US" sz="1600"/>
              <a:t>“Fermi sea”</a:t>
            </a:r>
          </a:p>
        </p:txBody>
      </p:sp>
      <p:sp>
        <p:nvSpPr>
          <p:cNvPr id="148" name="TextBox 147">
            <a:extLst>
              <a:ext uri="{FF2B5EF4-FFF2-40B4-BE49-F238E27FC236}">
                <a16:creationId xmlns:a16="http://schemas.microsoft.com/office/drawing/2014/main" id="{819A0DB8-6904-F1B2-21DB-30F737CEE315}"/>
              </a:ext>
            </a:extLst>
          </p:cNvPr>
          <p:cNvSpPr txBox="1"/>
          <p:nvPr/>
        </p:nvSpPr>
        <p:spPr>
          <a:xfrm>
            <a:off x="6315750" y="4354412"/>
            <a:ext cx="991043" cy="523220"/>
          </a:xfrm>
          <a:prstGeom prst="rect">
            <a:avLst/>
          </a:prstGeom>
          <a:noFill/>
        </p:spPr>
        <p:txBody>
          <a:bodyPr wrap="square" rtlCol="0">
            <a:spAutoFit/>
          </a:bodyPr>
          <a:lstStyle/>
          <a:p>
            <a:r>
              <a:rPr lang="en-US" sz="2800"/>
              <a:t>CB</a:t>
            </a:r>
          </a:p>
        </p:txBody>
      </p:sp>
      <p:sp>
        <p:nvSpPr>
          <p:cNvPr id="149" name="TextBox 148">
            <a:extLst>
              <a:ext uri="{FF2B5EF4-FFF2-40B4-BE49-F238E27FC236}">
                <a16:creationId xmlns:a16="http://schemas.microsoft.com/office/drawing/2014/main" id="{EF592CBB-51B9-E7A9-E349-725B54AF71FB}"/>
              </a:ext>
            </a:extLst>
          </p:cNvPr>
          <p:cNvSpPr txBox="1"/>
          <p:nvPr/>
        </p:nvSpPr>
        <p:spPr>
          <a:xfrm>
            <a:off x="4349812" y="4773484"/>
            <a:ext cx="551128" cy="523220"/>
          </a:xfrm>
          <a:prstGeom prst="rect">
            <a:avLst/>
          </a:prstGeom>
          <a:noFill/>
        </p:spPr>
        <p:txBody>
          <a:bodyPr wrap="square" rtlCol="0">
            <a:spAutoFit/>
          </a:bodyPr>
          <a:lstStyle/>
          <a:p>
            <a:r>
              <a:rPr lang="en-US" sz="2800"/>
              <a:t>E</a:t>
            </a:r>
            <a:r>
              <a:rPr lang="en-US" sz="2800" baseline="-25000"/>
              <a:t>F</a:t>
            </a:r>
          </a:p>
        </p:txBody>
      </p:sp>
    </p:spTree>
    <p:extLst>
      <p:ext uri="{BB962C8B-B14F-4D97-AF65-F5344CB8AC3E}">
        <p14:creationId xmlns:p14="http://schemas.microsoft.com/office/powerpoint/2010/main" val="4359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2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2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2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28"/>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9"/>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3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3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3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3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6"/>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3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38"/>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3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40"/>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4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42"/>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4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4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4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4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148"/>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4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24" grpId="0"/>
      <p:bldP spid="29" grpId="0"/>
      <p:bldP spid="60" grpId="0"/>
      <p:bldP spid="65" grpId="0"/>
      <p:bldP spid="70" grpId="0"/>
      <p:bldP spid="75" grpId="0"/>
      <p:bldP spid="78" grpId="0"/>
      <p:bldP spid="145" grpId="0" animBg="1"/>
      <p:bldP spid="146" grpId="0"/>
      <p:bldP spid="147" grpId="0"/>
      <p:bldP spid="148" grpId="0"/>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449</TotalTime>
  <Words>775</Words>
  <Application>Microsoft Macintosh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Cambria Math</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Jacinto Sá</dc:creator>
  <cp:lastModifiedBy>Microsoft Office User</cp:lastModifiedBy>
  <cp:revision>47</cp:revision>
  <dcterms:created xsi:type="dcterms:W3CDTF">2026-03-14T14:36:15Z</dcterms:created>
  <dcterms:modified xsi:type="dcterms:W3CDTF">2026-03-19T10:40:02Z</dcterms:modified>
</cp:coreProperties>
</file>