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6" r:id="rId2"/>
    <p:sldId id="257" r:id="rId3"/>
    <p:sldId id="290" r:id="rId4"/>
    <p:sldId id="288" r:id="rId5"/>
    <p:sldId id="289" r:id="rId6"/>
    <p:sldId id="291" r:id="rId7"/>
    <p:sldId id="256" r:id="rId8"/>
    <p:sldId id="287" r:id="rId9"/>
    <p:sldId id="292" r:id="rId10"/>
    <p:sldId id="303" r:id="rId11"/>
    <p:sldId id="305" r:id="rId12"/>
    <p:sldId id="304" r:id="rId13"/>
    <p:sldId id="306" r:id="rId14"/>
    <p:sldId id="307" r:id="rId15"/>
    <p:sldId id="308" r:id="rId16"/>
    <p:sldId id="309" r:id="rId17"/>
    <p:sldId id="310" r:id="rId18"/>
    <p:sldId id="311" r:id="rId19"/>
    <p:sldId id="312" r:id="rId20"/>
    <p:sldId id="313" r:id="rId21"/>
    <p:sldId id="264" r:id="rId22"/>
    <p:sldId id="285" r:id="rId23"/>
    <p:sldId id="315" r:id="rId24"/>
    <p:sldId id="314" r:id="rId25"/>
    <p:sldId id="302" r:id="rId26"/>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90"/>
    <p:restoredTop sz="94718"/>
  </p:normalViewPr>
  <p:slideViewPr>
    <p:cSldViewPr snapToGrid="0">
      <p:cViewPr varScale="1">
        <p:scale>
          <a:sx n="86" d="100"/>
          <a:sy n="86" d="100"/>
        </p:scale>
        <p:origin x="224"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B3A00-36E9-EE49-857F-0861EF50CEA3}" type="datetimeFigureOut">
              <a:rPr lang="en-SE" smtClean="0"/>
              <a:t>2026-04-15</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8FEED-74FE-9E41-84B9-20276006F572}" type="slidenum">
              <a:rPr lang="en-SE" smtClean="0"/>
              <a:t>‹#›</a:t>
            </a:fld>
            <a:endParaRPr lang="en-SE"/>
          </a:p>
        </p:txBody>
      </p:sp>
    </p:spTree>
    <p:extLst>
      <p:ext uri="{BB962C8B-B14F-4D97-AF65-F5344CB8AC3E}">
        <p14:creationId xmlns:p14="http://schemas.microsoft.com/office/powerpoint/2010/main" val="384738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6C88FEED-74FE-9E41-84B9-20276006F572}" type="slidenum">
              <a:rPr lang="en-SE" smtClean="0"/>
              <a:t>14</a:t>
            </a:fld>
            <a:endParaRPr lang="en-SE"/>
          </a:p>
        </p:txBody>
      </p:sp>
    </p:spTree>
    <p:extLst>
      <p:ext uri="{BB962C8B-B14F-4D97-AF65-F5344CB8AC3E}">
        <p14:creationId xmlns:p14="http://schemas.microsoft.com/office/powerpoint/2010/main" val="147254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D9EF-8CCF-0D34-7E4F-FE1E646394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3D62A82B-09DA-DF82-8C0B-93616FF28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F7F07BDF-63C2-B64F-AB0C-2A4312065761}"/>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5" name="Footer Placeholder 4">
            <a:extLst>
              <a:ext uri="{FF2B5EF4-FFF2-40B4-BE49-F238E27FC236}">
                <a16:creationId xmlns:a16="http://schemas.microsoft.com/office/drawing/2014/main" id="{A54F22E8-F2F8-649D-B8D5-E5DD18CAF78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4877E42-68BD-3BF0-CA32-AF45B67692FD}"/>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52175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F3AD-774E-D7C9-D73F-7F30667FF140}"/>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74154068-4B56-45E1-5C25-1D6D44F2A9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A4948CE1-A9E9-D4F9-5155-BAAD8A0D9C1F}"/>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5" name="Footer Placeholder 4">
            <a:extLst>
              <a:ext uri="{FF2B5EF4-FFF2-40B4-BE49-F238E27FC236}">
                <a16:creationId xmlns:a16="http://schemas.microsoft.com/office/drawing/2014/main" id="{A22501C2-154F-7300-697C-C38FEA67185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311EBF3C-9951-4533-747E-80CD9BC450F1}"/>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156796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3A506-EB35-7EB8-2A69-59D13C6B1B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0DD1EE61-A3D4-01D6-633F-235946DE14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41594932-2166-DBA2-49E8-D2E2F3495C2C}"/>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5" name="Footer Placeholder 4">
            <a:extLst>
              <a:ext uri="{FF2B5EF4-FFF2-40B4-BE49-F238E27FC236}">
                <a16:creationId xmlns:a16="http://schemas.microsoft.com/office/drawing/2014/main" id="{72C47201-5DEB-2B51-58A6-18E36670830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9B52371-C305-682C-94F1-710E9CF1590E}"/>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67874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A035-E404-0DE7-F44A-20E046036490}"/>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15C223BD-0AF9-7B5C-AE56-7A6AD75EDB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231F0A4F-BFD2-1B83-922C-E4AE977AB9F3}"/>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5" name="Footer Placeholder 4">
            <a:extLst>
              <a:ext uri="{FF2B5EF4-FFF2-40B4-BE49-F238E27FC236}">
                <a16:creationId xmlns:a16="http://schemas.microsoft.com/office/drawing/2014/main" id="{07A5094B-CC19-4C9E-DD5C-508CCAFE451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38A3E09-A790-3D20-0BEC-4568ABC38D5A}"/>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34914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352B-35FB-A514-61E0-6E73C6DBCE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F05F0CA0-8F64-7257-566E-B171FA6710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65ACBF1-2098-E470-58FF-D560075F290A}"/>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5" name="Footer Placeholder 4">
            <a:extLst>
              <a:ext uri="{FF2B5EF4-FFF2-40B4-BE49-F238E27FC236}">
                <a16:creationId xmlns:a16="http://schemas.microsoft.com/office/drawing/2014/main" id="{2810AF73-39EB-9B4A-1C52-9EB17D20F78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BF7185B-D0F4-7CCA-997A-0C653113677E}"/>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98041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FF76-9915-FF3D-BBF3-DDBE96F3F13E}"/>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7728AD0C-5530-E057-FCC6-AA4D12B932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88D1FA86-2AAF-D823-D27F-A95D1C6E80A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52EEDCA-C27B-5263-89B7-47314AC6F055}"/>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6" name="Footer Placeholder 5">
            <a:extLst>
              <a:ext uri="{FF2B5EF4-FFF2-40B4-BE49-F238E27FC236}">
                <a16:creationId xmlns:a16="http://schemas.microsoft.com/office/drawing/2014/main" id="{72A2F6B5-5CB1-5438-316E-402A80554AE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6213C04-22CB-B404-4CAE-8881F6BEFA7E}"/>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42162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D71D-3DBB-E734-CB7E-5EBE2AB700E5}"/>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98FBF748-CFD3-229C-79F7-6B4C2BFDF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BC69A7-7813-DA1F-4E96-E7B3BE5840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266BD36B-D3D7-480B-7E8B-E91BB2C38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2C461B-A6FC-53C2-E1EB-5BCFBA75C1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6F7160FA-B264-A8D4-1A0E-34378C84148C}"/>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8" name="Footer Placeholder 7">
            <a:extLst>
              <a:ext uri="{FF2B5EF4-FFF2-40B4-BE49-F238E27FC236}">
                <a16:creationId xmlns:a16="http://schemas.microsoft.com/office/drawing/2014/main" id="{A5BFBF2F-EF5C-EB1F-7EB4-8508865AF46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F91CD007-CE9C-97CC-7397-A25AFE983C2B}"/>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70559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F33F-9C73-640F-11E4-B7F6D8B30A56}"/>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6B14A4C9-182F-B227-A059-B284F2FA9741}"/>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4" name="Footer Placeholder 3">
            <a:extLst>
              <a:ext uri="{FF2B5EF4-FFF2-40B4-BE49-F238E27FC236}">
                <a16:creationId xmlns:a16="http://schemas.microsoft.com/office/drawing/2014/main" id="{6D9CF611-316F-08CD-29F6-5C8BAF9AB6B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420777A0-1596-D59E-5D68-5D818986F48F}"/>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312750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1C16C-A374-F6DC-A5B0-DECA3CCA0E19}"/>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3" name="Footer Placeholder 2">
            <a:extLst>
              <a:ext uri="{FF2B5EF4-FFF2-40B4-BE49-F238E27FC236}">
                <a16:creationId xmlns:a16="http://schemas.microsoft.com/office/drawing/2014/main" id="{AB7864CC-9E0F-B3B8-CAEA-31B835024DDC}"/>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F6A9E5-74EE-CAEF-E2EB-A27818173909}"/>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5602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E29-ABAD-9A73-DF0A-58D2663886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19AC20CD-7F58-4608-EE12-AE0C3CB54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C7F33274-8728-867F-3412-09659B380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8E4C55-BAF8-124B-FF55-4C5C94532F2C}"/>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6" name="Footer Placeholder 5">
            <a:extLst>
              <a:ext uri="{FF2B5EF4-FFF2-40B4-BE49-F238E27FC236}">
                <a16:creationId xmlns:a16="http://schemas.microsoft.com/office/drawing/2014/main" id="{E02AA96A-C989-655E-19FF-4990D40B412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6F3E4DD9-101B-F887-F7ED-673750E80E83}"/>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65860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9EEB-5D5A-DCD2-2082-EE8A0C19EA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25F46835-DDFD-64B4-567D-19715DDDB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99BA92DF-07BC-E83F-9C14-482B02E3A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8B34D7-DE35-5198-EC04-0485AC858105}"/>
              </a:ext>
            </a:extLst>
          </p:cNvPr>
          <p:cNvSpPr>
            <a:spLocks noGrp="1"/>
          </p:cNvSpPr>
          <p:nvPr>
            <p:ph type="dt" sz="half" idx="10"/>
          </p:nvPr>
        </p:nvSpPr>
        <p:spPr/>
        <p:txBody>
          <a:bodyPr/>
          <a:lstStyle/>
          <a:p>
            <a:fld id="{2DC13129-4F9A-8043-B0A0-19F52A1B793A}" type="datetimeFigureOut">
              <a:rPr lang="en-SE" smtClean="0"/>
              <a:t>2026-04-15</a:t>
            </a:fld>
            <a:endParaRPr lang="en-SE"/>
          </a:p>
        </p:txBody>
      </p:sp>
      <p:sp>
        <p:nvSpPr>
          <p:cNvPr id="6" name="Footer Placeholder 5">
            <a:extLst>
              <a:ext uri="{FF2B5EF4-FFF2-40B4-BE49-F238E27FC236}">
                <a16:creationId xmlns:a16="http://schemas.microsoft.com/office/drawing/2014/main" id="{204CF535-5226-921B-40C6-64E7C7F3723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CA9B03E-E410-C593-7D3F-085AC8AF1491}"/>
              </a:ext>
            </a:extLst>
          </p:cNvPr>
          <p:cNvSpPr>
            <a:spLocks noGrp="1"/>
          </p:cNvSpPr>
          <p:nvPr>
            <p:ph type="sldNum" sz="quarter" idx="12"/>
          </p:nvPr>
        </p:nvSpPr>
        <p:spPr/>
        <p:txBody>
          <a:bodyPr/>
          <a:lstStyle/>
          <a:p>
            <a:fld id="{775288FC-2AEC-3B4E-9FEB-8683C6297515}" type="slidenum">
              <a:rPr lang="en-SE" smtClean="0"/>
              <a:t>‹#›</a:t>
            </a:fld>
            <a:endParaRPr lang="en-SE"/>
          </a:p>
        </p:txBody>
      </p:sp>
    </p:spTree>
    <p:extLst>
      <p:ext uri="{BB962C8B-B14F-4D97-AF65-F5344CB8AC3E}">
        <p14:creationId xmlns:p14="http://schemas.microsoft.com/office/powerpoint/2010/main" val="255757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D182B-E2B0-78B4-FB74-0DC5D58BA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68F42DF3-27F7-6DB0-2E04-B4735F6D3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4CE63EB8-CC26-8840-1C91-18C1DFAB4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C13129-4F9A-8043-B0A0-19F52A1B793A}" type="datetimeFigureOut">
              <a:rPr lang="en-SE" smtClean="0"/>
              <a:t>2026-04-15</a:t>
            </a:fld>
            <a:endParaRPr lang="en-SE"/>
          </a:p>
        </p:txBody>
      </p:sp>
      <p:sp>
        <p:nvSpPr>
          <p:cNvPr id="5" name="Footer Placeholder 4">
            <a:extLst>
              <a:ext uri="{FF2B5EF4-FFF2-40B4-BE49-F238E27FC236}">
                <a16:creationId xmlns:a16="http://schemas.microsoft.com/office/drawing/2014/main" id="{941A35A3-DFA3-A401-5974-C2F4579D6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F5441F8C-D3DE-71E2-A83B-0ED56172B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5288FC-2AEC-3B4E-9FEB-8683C6297515}" type="slidenum">
              <a:rPr lang="en-SE" smtClean="0"/>
              <a:t>‹#›</a:t>
            </a:fld>
            <a:endParaRPr lang="en-SE"/>
          </a:p>
        </p:txBody>
      </p:sp>
    </p:spTree>
    <p:extLst>
      <p:ext uri="{BB962C8B-B14F-4D97-AF65-F5344CB8AC3E}">
        <p14:creationId xmlns:p14="http://schemas.microsoft.com/office/powerpoint/2010/main" val="194973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3EFE-AEE7-6085-F6D3-EFADD803F0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73D53C-C07B-D342-CA81-F29862BD262E}"/>
              </a:ext>
            </a:extLst>
          </p:cNvPr>
          <p:cNvSpPr txBox="1"/>
          <p:nvPr/>
        </p:nvSpPr>
        <p:spPr>
          <a:xfrm>
            <a:off x="1848683" y="2321004"/>
            <a:ext cx="8494633" cy="1107996"/>
          </a:xfrm>
          <a:prstGeom prst="rect">
            <a:avLst/>
          </a:prstGeom>
          <a:noFill/>
        </p:spPr>
        <p:txBody>
          <a:bodyPr wrap="none" rtlCol="0">
            <a:spAutoFit/>
          </a:bodyPr>
          <a:lstStyle/>
          <a:p>
            <a:r>
              <a:rPr lang="en-SE" sz="6600" b="1"/>
              <a:t>Quantum Ideal Gases</a:t>
            </a:r>
          </a:p>
        </p:txBody>
      </p:sp>
    </p:spTree>
    <p:extLst>
      <p:ext uri="{BB962C8B-B14F-4D97-AF65-F5344CB8AC3E}">
        <p14:creationId xmlns:p14="http://schemas.microsoft.com/office/powerpoint/2010/main" val="174784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8570-D44C-BA81-AF05-5A72DEAF67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18CD27-95CF-BD18-7CB2-A63B08A0961E}"/>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55" name="TextBox 54">
            <a:extLst>
              <a:ext uri="{FF2B5EF4-FFF2-40B4-BE49-F238E27FC236}">
                <a16:creationId xmlns:a16="http://schemas.microsoft.com/office/drawing/2014/main" id="{493BBF93-9F9F-C0EE-9428-E7FBCA7DA5F9}"/>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B23BA184-D2A8-0509-5F53-21C9BB01BB60}"/>
              </a:ext>
            </a:extLst>
          </p:cNvPr>
          <p:cNvSpPr>
            <a:spLocks/>
          </p:cNvSpPr>
          <p:nvPr/>
        </p:nvSpPr>
        <p:spPr>
          <a:xfrm>
            <a:off x="1091379" y="2094262"/>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16B0250-F841-05EB-6CD3-14220A4F463F}"/>
              </a:ext>
            </a:extLst>
          </p:cNvPr>
          <p:cNvSpPr txBox="1"/>
          <p:nvPr/>
        </p:nvSpPr>
        <p:spPr>
          <a:xfrm>
            <a:off x="1761220" y="1571042"/>
            <a:ext cx="513282"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1</a:t>
            </a:r>
          </a:p>
        </p:txBody>
      </p:sp>
      <p:sp>
        <p:nvSpPr>
          <p:cNvPr id="24" name="TextBox 23">
            <a:extLst>
              <a:ext uri="{FF2B5EF4-FFF2-40B4-BE49-F238E27FC236}">
                <a16:creationId xmlns:a16="http://schemas.microsoft.com/office/drawing/2014/main" id="{373E4591-97DC-71A9-A4C4-F361A8AB2E8E}"/>
              </a:ext>
            </a:extLst>
          </p:cNvPr>
          <p:cNvSpPr txBox="1"/>
          <p:nvPr/>
        </p:nvSpPr>
        <p:spPr>
          <a:xfrm>
            <a:off x="4082551" y="1593511"/>
            <a:ext cx="513282"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2</a:t>
            </a:r>
          </a:p>
        </p:txBody>
      </p:sp>
      <p:sp>
        <p:nvSpPr>
          <p:cNvPr id="25" name="TextBox 24">
            <a:extLst>
              <a:ext uri="{FF2B5EF4-FFF2-40B4-BE49-F238E27FC236}">
                <a16:creationId xmlns:a16="http://schemas.microsoft.com/office/drawing/2014/main" id="{F33CF734-8527-04A0-64F5-892162E4D138}"/>
              </a:ext>
            </a:extLst>
          </p:cNvPr>
          <p:cNvSpPr txBox="1"/>
          <p:nvPr/>
        </p:nvSpPr>
        <p:spPr>
          <a:xfrm>
            <a:off x="6368380" y="1571042"/>
            <a:ext cx="513282"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3</a:t>
            </a:r>
          </a:p>
        </p:txBody>
      </p:sp>
      <p:sp>
        <p:nvSpPr>
          <p:cNvPr id="26" name="TextBox 25">
            <a:extLst>
              <a:ext uri="{FF2B5EF4-FFF2-40B4-BE49-F238E27FC236}">
                <a16:creationId xmlns:a16="http://schemas.microsoft.com/office/drawing/2014/main" id="{BE2C686B-59BE-FE98-AD8C-6AFA7E4236D7}"/>
              </a:ext>
            </a:extLst>
          </p:cNvPr>
          <p:cNvSpPr txBox="1"/>
          <p:nvPr/>
        </p:nvSpPr>
        <p:spPr>
          <a:xfrm>
            <a:off x="10282993" y="1593511"/>
            <a:ext cx="557845"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G</a:t>
            </a:r>
          </a:p>
        </p:txBody>
      </p:sp>
      <p:sp>
        <p:nvSpPr>
          <p:cNvPr id="28" name="Rectangle 27">
            <a:extLst>
              <a:ext uri="{FF2B5EF4-FFF2-40B4-BE49-F238E27FC236}">
                <a16:creationId xmlns:a16="http://schemas.microsoft.com/office/drawing/2014/main" id="{746FE52F-0A17-38C5-E895-DF4F65ECD40E}"/>
              </a:ext>
            </a:extLst>
          </p:cNvPr>
          <p:cNvSpPr>
            <a:spLocks/>
          </p:cNvSpPr>
          <p:nvPr/>
        </p:nvSpPr>
        <p:spPr>
          <a:xfrm>
            <a:off x="3259192" y="2094262"/>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CA9FCB2-4E09-C850-0C01-DCC54B5E39DF}"/>
              </a:ext>
            </a:extLst>
          </p:cNvPr>
          <p:cNvSpPr>
            <a:spLocks/>
          </p:cNvSpPr>
          <p:nvPr/>
        </p:nvSpPr>
        <p:spPr>
          <a:xfrm>
            <a:off x="5419192" y="2094262"/>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96B5DBB5-5A16-6BF1-5FB1-6C245CDBE985}"/>
              </a:ext>
            </a:extLst>
          </p:cNvPr>
          <p:cNvSpPr>
            <a:spLocks/>
          </p:cNvSpPr>
          <p:nvPr/>
        </p:nvSpPr>
        <p:spPr>
          <a:xfrm>
            <a:off x="7587005" y="2094262"/>
            <a:ext cx="1733976"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E844AB6-7E8A-B28E-B384-D9C27BD58FDC}"/>
              </a:ext>
            </a:extLst>
          </p:cNvPr>
          <p:cNvSpPr>
            <a:spLocks/>
          </p:cNvSpPr>
          <p:nvPr/>
        </p:nvSpPr>
        <p:spPr>
          <a:xfrm>
            <a:off x="9328794" y="2094262"/>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7BE7BE0-CEEE-7F95-8D36-E17300087A74}"/>
              </a:ext>
            </a:extLst>
          </p:cNvPr>
          <p:cNvSpPr txBox="1"/>
          <p:nvPr/>
        </p:nvSpPr>
        <p:spPr>
          <a:xfrm>
            <a:off x="8296259" y="2732652"/>
            <a:ext cx="492443" cy="523220"/>
          </a:xfrm>
          <a:prstGeom prst="rect">
            <a:avLst/>
          </a:prstGeom>
          <a:noFill/>
        </p:spPr>
        <p:txBody>
          <a:bodyPr wrap="none" rtlCol="0">
            <a:spAutoFit/>
          </a:bodyPr>
          <a:lstStyle/>
          <a:p>
            <a:r>
              <a:rPr lang="en-US" sz="2800" dirty="0"/>
              <a:t>…</a:t>
            </a:r>
            <a:endParaRPr lang="en-US" sz="2800" baseline="-25000" dirty="0"/>
          </a:p>
        </p:txBody>
      </p:sp>
      <p:sp>
        <p:nvSpPr>
          <p:cNvPr id="59" name="TextBox 58">
            <a:extLst>
              <a:ext uri="{FF2B5EF4-FFF2-40B4-BE49-F238E27FC236}">
                <a16:creationId xmlns:a16="http://schemas.microsoft.com/office/drawing/2014/main" id="{69DDFC98-06D7-870B-8A71-F8353F5348D8}"/>
              </a:ext>
            </a:extLst>
          </p:cNvPr>
          <p:cNvSpPr txBox="1"/>
          <p:nvPr/>
        </p:nvSpPr>
        <p:spPr>
          <a:xfrm>
            <a:off x="1067793" y="4260701"/>
            <a:ext cx="4014240" cy="523220"/>
          </a:xfrm>
          <a:prstGeom prst="rect">
            <a:avLst/>
          </a:prstGeom>
          <a:noFill/>
        </p:spPr>
        <p:txBody>
          <a:bodyPr wrap="none" rtlCol="0">
            <a:spAutoFit/>
          </a:bodyPr>
          <a:lstStyle/>
          <a:p>
            <a:r>
              <a:rPr lang="en-US" sz="2800" b="1" dirty="0">
                <a:solidFill>
                  <a:srgbClr val="0070C0"/>
                </a:solidFill>
              </a:rPr>
              <a:t>n = number of particles </a:t>
            </a:r>
            <a:endParaRPr lang="en-US" sz="2800" b="1" baseline="-25000" dirty="0">
              <a:solidFill>
                <a:srgbClr val="0070C0"/>
              </a:solidFill>
            </a:endParaRPr>
          </a:p>
        </p:txBody>
      </p:sp>
      <p:sp>
        <p:nvSpPr>
          <p:cNvPr id="4" name="TextBox 3">
            <a:extLst>
              <a:ext uri="{FF2B5EF4-FFF2-40B4-BE49-F238E27FC236}">
                <a16:creationId xmlns:a16="http://schemas.microsoft.com/office/drawing/2014/main" id="{37881E23-4E4D-E472-B8A8-AF76FE55AA64}"/>
              </a:ext>
            </a:extLst>
          </p:cNvPr>
          <p:cNvSpPr txBox="1"/>
          <p:nvPr/>
        </p:nvSpPr>
        <p:spPr>
          <a:xfrm>
            <a:off x="1788707" y="2395098"/>
            <a:ext cx="521297" cy="523220"/>
          </a:xfrm>
          <a:prstGeom prst="rect">
            <a:avLst/>
          </a:prstGeom>
          <a:noFill/>
        </p:spPr>
        <p:txBody>
          <a:bodyPr wrap="none" rtlCol="0">
            <a:spAutoFit/>
          </a:bodyPr>
          <a:lstStyle/>
          <a:p>
            <a:r>
              <a:rPr lang="en-US" sz="2800" b="1" dirty="0"/>
              <a:t>n</a:t>
            </a:r>
            <a:r>
              <a:rPr lang="en-US" sz="2800" b="1" baseline="-25000" dirty="0"/>
              <a:t>1</a:t>
            </a:r>
          </a:p>
        </p:txBody>
      </p:sp>
      <p:sp>
        <p:nvSpPr>
          <p:cNvPr id="5" name="TextBox 4">
            <a:extLst>
              <a:ext uri="{FF2B5EF4-FFF2-40B4-BE49-F238E27FC236}">
                <a16:creationId xmlns:a16="http://schemas.microsoft.com/office/drawing/2014/main" id="{C17818B9-4748-7C22-92D3-47B98B3EE5D8}"/>
              </a:ext>
            </a:extLst>
          </p:cNvPr>
          <p:cNvSpPr txBox="1"/>
          <p:nvPr/>
        </p:nvSpPr>
        <p:spPr>
          <a:xfrm>
            <a:off x="4078544" y="2395098"/>
            <a:ext cx="521297" cy="523220"/>
          </a:xfrm>
          <a:prstGeom prst="rect">
            <a:avLst/>
          </a:prstGeom>
          <a:noFill/>
        </p:spPr>
        <p:txBody>
          <a:bodyPr wrap="none" rtlCol="0">
            <a:spAutoFit/>
          </a:bodyPr>
          <a:lstStyle/>
          <a:p>
            <a:r>
              <a:rPr lang="en-US" sz="2800" b="1" dirty="0"/>
              <a:t>n</a:t>
            </a:r>
            <a:r>
              <a:rPr lang="en-US" sz="2800" b="1" baseline="-25000" dirty="0"/>
              <a:t>2</a:t>
            </a:r>
          </a:p>
        </p:txBody>
      </p:sp>
      <p:sp>
        <p:nvSpPr>
          <p:cNvPr id="6" name="TextBox 5">
            <a:extLst>
              <a:ext uri="{FF2B5EF4-FFF2-40B4-BE49-F238E27FC236}">
                <a16:creationId xmlns:a16="http://schemas.microsoft.com/office/drawing/2014/main" id="{F90A9AC0-20A5-9C1E-ED62-00D0D0A11ECC}"/>
              </a:ext>
            </a:extLst>
          </p:cNvPr>
          <p:cNvSpPr txBox="1"/>
          <p:nvPr/>
        </p:nvSpPr>
        <p:spPr>
          <a:xfrm>
            <a:off x="6339953" y="2395098"/>
            <a:ext cx="521297" cy="523220"/>
          </a:xfrm>
          <a:prstGeom prst="rect">
            <a:avLst/>
          </a:prstGeom>
          <a:noFill/>
        </p:spPr>
        <p:txBody>
          <a:bodyPr wrap="none" rtlCol="0">
            <a:spAutoFit/>
          </a:bodyPr>
          <a:lstStyle/>
          <a:p>
            <a:r>
              <a:rPr lang="en-US" sz="2800" b="1" dirty="0"/>
              <a:t>n</a:t>
            </a:r>
            <a:r>
              <a:rPr lang="en-US" sz="2800" b="1" baseline="-25000" dirty="0"/>
              <a:t>3</a:t>
            </a:r>
          </a:p>
        </p:txBody>
      </p:sp>
      <p:sp>
        <p:nvSpPr>
          <p:cNvPr id="7" name="TextBox 6">
            <a:extLst>
              <a:ext uri="{FF2B5EF4-FFF2-40B4-BE49-F238E27FC236}">
                <a16:creationId xmlns:a16="http://schemas.microsoft.com/office/drawing/2014/main" id="{02C6A57A-3F11-9427-E53B-F37E80880B46}"/>
              </a:ext>
            </a:extLst>
          </p:cNvPr>
          <p:cNvSpPr txBox="1"/>
          <p:nvPr/>
        </p:nvSpPr>
        <p:spPr>
          <a:xfrm>
            <a:off x="10306530" y="2395098"/>
            <a:ext cx="564578" cy="523220"/>
          </a:xfrm>
          <a:prstGeom prst="rect">
            <a:avLst/>
          </a:prstGeom>
          <a:noFill/>
        </p:spPr>
        <p:txBody>
          <a:bodyPr wrap="none" rtlCol="0">
            <a:spAutoFit/>
          </a:bodyPr>
          <a:lstStyle/>
          <a:p>
            <a:r>
              <a:rPr lang="en-US" sz="2800" b="1" dirty="0" err="1"/>
              <a:t>n</a:t>
            </a:r>
            <a:r>
              <a:rPr lang="en-US" sz="2800" b="1" baseline="-25000" dirty="0" err="1"/>
              <a:t>G</a:t>
            </a:r>
            <a:endParaRPr lang="en-US" sz="2800" b="1" baseline="-25000" dirty="0"/>
          </a:p>
        </p:txBody>
      </p:sp>
      <p:cxnSp>
        <p:nvCxnSpPr>
          <p:cNvPr id="9" name="Straight Connector 8">
            <a:extLst>
              <a:ext uri="{FF2B5EF4-FFF2-40B4-BE49-F238E27FC236}">
                <a16:creationId xmlns:a16="http://schemas.microsoft.com/office/drawing/2014/main" id="{BDEF2E56-7703-0583-9146-7FFB39216A1F}"/>
              </a:ext>
            </a:extLst>
          </p:cNvPr>
          <p:cNvCxnSpPr/>
          <p:nvPr/>
        </p:nvCxnSpPr>
        <p:spPr>
          <a:xfrm>
            <a:off x="1091379" y="3392121"/>
            <a:ext cx="21678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44FDDF-51AF-EE36-50C7-4ADCF513500B}"/>
              </a:ext>
            </a:extLst>
          </p:cNvPr>
          <p:cNvCxnSpPr/>
          <p:nvPr/>
        </p:nvCxnSpPr>
        <p:spPr>
          <a:xfrm>
            <a:off x="1070164" y="2935270"/>
            <a:ext cx="21678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E6BA44-134A-0601-E1BD-32FC83FE82A3}"/>
              </a:ext>
            </a:extLst>
          </p:cNvPr>
          <p:cNvCxnSpPr/>
          <p:nvPr/>
        </p:nvCxnSpPr>
        <p:spPr>
          <a:xfrm>
            <a:off x="1078331" y="2395098"/>
            <a:ext cx="2167813"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0FC0531-17A7-7D8E-C481-8639E34CA663}"/>
              </a:ext>
            </a:extLst>
          </p:cNvPr>
          <p:cNvSpPr txBox="1"/>
          <p:nvPr/>
        </p:nvSpPr>
        <p:spPr>
          <a:xfrm>
            <a:off x="1893421" y="3387994"/>
            <a:ext cx="497252" cy="523220"/>
          </a:xfrm>
          <a:prstGeom prst="rect">
            <a:avLst/>
          </a:prstGeom>
          <a:noFill/>
        </p:spPr>
        <p:txBody>
          <a:bodyPr wrap="none" rtlCol="0">
            <a:spAutoFit/>
          </a:bodyPr>
          <a:lstStyle/>
          <a:p>
            <a:r>
              <a:rPr lang="en-US" sz="2800" dirty="0">
                <a:solidFill>
                  <a:schemeClr val="accent4">
                    <a:lumMod val="50000"/>
                  </a:schemeClr>
                </a:solidFill>
              </a:rPr>
              <a:t>g</a:t>
            </a:r>
            <a:r>
              <a:rPr lang="en-US" sz="2800" baseline="-25000" dirty="0">
                <a:solidFill>
                  <a:schemeClr val="accent4">
                    <a:lumMod val="50000"/>
                  </a:schemeClr>
                </a:solidFill>
              </a:rPr>
              <a:t>1</a:t>
            </a:r>
          </a:p>
        </p:txBody>
      </p:sp>
      <p:sp>
        <p:nvSpPr>
          <p:cNvPr id="13" name="TextBox 12">
            <a:extLst>
              <a:ext uri="{FF2B5EF4-FFF2-40B4-BE49-F238E27FC236}">
                <a16:creationId xmlns:a16="http://schemas.microsoft.com/office/drawing/2014/main" id="{BF04306A-53DE-9CB3-903C-8A3A1A201523}"/>
              </a:ext>
            </a:extLst>
          </p:cNvPr>
          <p:cNvSpPr txBox="1"/>
          <p:nvPr/>
        </p:nvSpPr>
        <p:spPr>
          <a:xfrm>
            <a:off x="4098581" y="3351123"/>
            <a:ext cx="487634" cy="523220"/>
          </a:xfrm>
          <a:prstGeom prst="rect">
            <a:avLst/>
          </a:prstGeom>
          <a:noFill/>
        </p:spPr>
        <p:txBody>
          <a:bodyPr wrap="none" rtlCol="0">
            <a:spAutoFit/>
          </a:bodyPr>
          <a:lstStyle/>
          <a:p>
            <a:r>
              <a:rPr lang="en-US" sz="2800" dirty="0">
                <a:solidFill>
                  <a:schemeClr val="accent4">
                    <a:lumMod val="50000"/>
                  </a:schemeClr>
                </a:solidFill>
              </a:rPr>
              <a:t>g</a:t>
            </a:r>
            <a:r>
              <a:rPr lang="en-US" sz="2800" baseline="-25000" dirty="0">
                <a:solidFill>
                  <a:schemeClr val="accent4">
                    <a:lumMod val="50000"/>
                  </a:schemeClr>
                </a:solidFill>
              </a:rPr>
              <a:t>2</a:t>
            </a:r>
          </a:p>
        </p:txBody>
      </p:sp>
      <p:sp>
        <p:nvSpPr>
          <p:cNvPr id="14" name="TextBox 13">
            <a:extLst>
              <a:ext uri="{FF2B5EF4-FFF2-40B4-BE49-F238E27FC236}">
                <a16:creationId xmlns:a16="http://schemas.microsoft.com/office/drawing/2014/main" id="{F5049D3F-9D62-9E9F-0403-8121431B00F9}"/>
              </a:ext>
            </a:extLst>
          </p:cNvPr>
          <p:cNvSpPr txBox="1"/>
          <p:nvPr/>
        </p:nvSpPr>
        <p:spPr>
          <a:xfrm>
            <a:off x="6394028" y="3351123"/>
            <a:ext cx="487634" cy="523220"/>
          </a:xfrm>
          <a:prstGeom prst="rect">
            <a:avLst/>
          </a:prstGeom>
          <a:noFill/>
        </p:spPr>
        <p:txBody>
          <a:bodyPr wrap="none" rtlCol="0">
            <a:spAutoFit/>
          </a:bodyPr>
          <a:lstStyle/>
          <a:p>
            <a:r>
              <a:rPr lang="en-US" sz="2800" dirty="0">
                <a:solidFill>
                  <a:schemeClr val="accent4">
                    <a:lumMod val="50000"/>
                  </a:schemeClr>
                </a:solidFill>
              </a:rPr>
              <a:t>g</a:t>
            </a:r>
            <a:r>
              <a:rPr lang="en-US" sz="2800" baseline="-25000" dirty="0">
                <a:solidFill>
                  <a:schemeClr val="accent4">
                    <a:lumMod val="50000"/>
                  </a:schemeClr>
                </a:solidFill>
              </a:rPr>
              <a:t>3</a:t>
            </a:r>
          </a:p>
        </p:txBody>
      </p:sp>
      <p:sp>
        <p:nvSpPr>
          <p:cNvPr id="15" name="TextBox 14">
            <a:extLst>
              <a:ext uri="{FF2B5EF4-FFF2-40B4-BE49-F238E27FC236}">
                <a16:creationId xmlns:a16="http://schemas.microsoft.com/office/drawing/2014/main" id="{CA77B2AE-FD60-C327-BFD6-458DAF4F4687}"/>
              </a:ext>
            </a:extLst>
          </p:cNvPr>
          <p:cNvSpPr txBox="1"/>
          <p:nvPr/>
        </p:nvSpPr>
        <p:spPr>
          <a:xfrm>
            <a:off x="10306530" y="3358497"/>
            <a:ext cx="529312" cy="523220"/>
          </a:xfrm>
          <a:prstGeom prst="rect">
            <a:avLst/>
          </a:prstGeom>
          <a:noFill/>
        </p:spPr>
        <p:txBody>
          <a:bodyPr wrap="none" rtlCol="0">
            <a:spAutoFit/>
          </a:bodyPr>
          <a:lstStyle/>
          <a:p>
            <a:r>
              <a:rPr lang="en-US" sz="2800" dirty="0" err="1">
                <a:solidFill>
                  <a:schemeClr val="accent4">
                    <a:lumMod val="50000"/>
                  </a:schemeClr>
                </a:solidFill>
              </a:rPr>
              <a:t>g</a:t>
            </a:r>
            <a:r>
              <a:rPr lang="en-US" sz="2800" baseline="-25000" dirty="0" err="1">
                <a:solidFill>
                  <a:schemeClr val="accent4">
                    <a:lumMod val="50000"/>
                  </a:schemeClr>
                </a:solidFill>
              </a:rPr>
              <a:t>G</a:t>
            </a:r>
            <a:endParaRPr lang="en-US" sz="2800" baseline="-25000" dirty="0">
              <a:solidFill>
                <a:schemeClr val="accent4">
                  <a:lumMod val="50000"/>
                </a:schemeClr>
              </a:solidFill>
            </a:endParaRPr>
          </a:p>
        </p:txBody>
      </p:sp>
      <p:sp>
        <p:nvSpPr>
          <p:cNvPr id="16" name="TextBox 15">
            <a:extLst>
              <a:ext uri="{FF2B5EF4-FFF2-40B4-BE49-F238E27FC236}">
                <a16:creationId xmlns:a16="http://schemas.microsoft.com/office/drawing/2014/main" id="{95C58BF1-0CAA-81F4-F9DE-93C5BF22462F}"/>
              </a:ext>
            </a:extLst>
          </p:cNvPr>
          <p:cNvSpPr txBox="1"/>
          <p:nvPr/>
        </p:nvSpPr>
        <p:spPr>
          <a:xfrm>
            <a:off x="1054745" y="4783623"/>
            <a:ext cx="5633915" cy="523220"/>
          </a:xfrm>
          <a:prstGeom prst="rect">
            <a:avLst/>
          </a:prstGeom>
          <a:noFill/>
        </p:spPr>
        <p:txBody>
          <a:bodyPr wrap="none" rtlCol="0">
            <a:spAutoFit/>
          </a:bodyPr>
          <a:lstStyle/>
          <a:p>
            <a:r>
              <a:rPr lang="en-US" sz="2800" b="1" dirty="0">
                <a:solidFill>
                  <a:schemeClr val="accent4">
                    <a:lumMod val="50000"/>
                  </a:schemeClr>
                </a:solidFill>
              </a:rPr>
              <a:t>g = number of degenerated states</a:t>
            </a:r>
            <a:endParaRPr lang="en-US" sz="2800" b="1" baseline="-25000" dirty="0">
              <a:solidFill>
                <a:schemeClr val="accent4">
                  <a:lumMod val="50000"/>
                </a:schemeClr>
              </a:solidFill>
            </a:endParaRPr>
          </a:p>
        </p:txBody>
      </p:sp>
      <p:sp>
        <p:nvSpPr>
          <p:cNvPr id="17" name="TextBox 16">
            <a:extLst>
              <a:ext uri="{FF2B5EF4-FFF2-40B4-BE49-F238E27FC236}">
                <a16:creationId xmlns:a16="http://schemas.microsoft.com/office/drawing/2014/main" id="{504CC1F0-A1BC-0E31-872C-26E8B375175F}"/>
              </a:ext>
            </a:extLst>
          </p:cNvPr>
          <p:cNvSpPr txBox="1"/>
          <p:nvPr/>
        </p:nvSpPr>
        <p:spPr>
          <a:xfrm>
            <a:off x="5657460" y="5803028"/>
            <a:ext cx="6262484" cy="769441"/>
          </a:xfrm>
          <a:prstGeom prst="rect">
            <a:avLst/>
          </a:prstGeom>
          <a:noFill/>
        </p:spPr>
        <p:txBody>
          <a:bodyPr wrap="none" rtlCol="0">
            <a:spAutoFit/>
          </a:bodyPr>
          <a:lstStyle/>
          <a:p>
            <a:r>
              <a:rPr lang="en-US" sz="4400" b="1" dirty="0">
                <a:solidFill>
                  <a:srgbClr val="FF0000"/>
                </a:solidFill>
              </a:rPr>
              <a:t>Very complex problem!!</a:t>
            </a:r>
          </a:p>
        </p:txBody>
      </p:sp>
    </p:spTree>
    <p:extLst>
      <p:ext uri="{BB962C8B-B14F-4D97-AF65-F5344CB8AC3E}">
        <p14:creationId xmlns:p14="http://schemas.microsoft.com/office/powerpoint/2010/main" val="58368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4" grpId="0"/>
      <p:bldP spid="5" grpId="0"/>
      <p:bldP spid="6" grpId="0"/>
      <p:bldP spid="7" grpId="0"/>
      <p:bldP spid="12" grpId="0"/>
      <p:bldP spid="13" grpId="0"/>
      <p:bldP spid="14" grpId="0"/>
      <p:bldP spid="15" grpId="0"/>
      <p:bldP spid="16" grpId="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DACF-A8CD-DA24-8016-FD81F275CEC4}"/>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83D36512-036D-916D-3DB6-6B7B9C7D794A}"/>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0EF58362-B60B-E709-6BD5-E5B78DB022AD}"/>
              </a:ext>
            </a:extLst>
          </p:cNvPr>
          <p:cNvSpPr>
            <a:spLocks noChangeArrowheads="1"/>
          </p:cNvSpPr>
          <p:nvPr/>
        </p:nvSpPr>
        <p:spPr bwMode="auto">
          <a:xfrm>
            <a:off x="4247533" y="650026"/>
            <a:ext cx="778714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4800" b="1" i="0" u="none" strike="noStrike" cap="none" normalizeH="0" baseline="0" dirty="0">
                <a:ln>
                  <a:noFill/>
                </a:ln>
                <a:solidFill>
                  <a:schemeClr val="tx1"/>
                </a:solidFill>
                <a:effectLst/>
                <a:latin typeface="+mn-lt"/>
              </a:rPr>
              <a:t>The "Pólya" Mindset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E" altLang="en-SE" sz="3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3600" b="0" i="0" u="none" strike="noStrike" cap="none" normalizeH="0" baseline="0" dirty="0">
                <a:ln>
                  <a:noFill/>
                </a:ln>
                <a:solidFill>
                  <a:srgbClr val="0A0A0A"/>
                </a:solidFill>
                <a:effectLst/>
                <a:latin typeface="+mn-lt"/>
              </a:rPr>
              <a:t>Pólya famously stated, </a:t>
            </a:r>
            <a:r>
              <a:rPr kumimoji="0" lang="en-SE" altLang="en-SE" sz="3600" b="1" i="0" u="none" strike="noStrike" cap="none" normalizeH="0" baseline="0" dirty="0">
                <a:ln>
                  <a:noFill/>
                </a:ln>
                <a:solidFill>
                  <a:srgbClr val="0A0A0A"/>
                </a:solidFill>
                <a:effectLst/>
                <a:latin typeface="+mn-lt"/>
              </a:rPr>
              <a:t>"If you can't solve a problem, then there is an easier problem you can solve: find it."</a:t>
            </a:r>
            <a:r>
              <a:rPr kumimoji="0" lang="en-SE" altLang="en-SE" sz="3600" b="0" i="0" u="none" strike="noStrike" cap="none" normalizeH="0" baseline="0" dirty="0">
                <a:ln>
                  <a:noFill/>
                </a:ln>
                <a:solidFill>
                  <a:srgbClr val="0A0A0A"/>
                </a:solidFill>
                <a:effectLst/>
                <a:latin typeface="+mn-lt"/>
              </a:rPr>
              <a:t> By finding the simplest version, you build the mental intuition required to tackle the original, more complex challenge. </a:t>
            </a:r>
            <a:endParaRPr kumimoji="0" lang="en-SE" altLang="en-SE" sz="3600" b="0" i="0" u="none" strike="noStrike" cap="none" normalizeH="0" baseline="0" dirty="0">
              <a:ln>
                <a:noFill/>
              </a:ln>
              <a:solidFill>
                <a:schemeClr val="tx1"/>
              </a:solidFill>
              <a:effectLst/>
              <a:latin typeface="+mn-lt"/>
            </a:endParaRPr>
          </a:p>
        </p:txBody>
      </p:sp>
      <p:pic>
        <p:nvPicPr>
          <p:cNvPr id="6" name="Picture 5">
            <a:extLst>
              <a:ext uri="{FF2B5EF4-FFF2-40B4-BE49-F238E27FC236}">
                <a16:creationId xmlns:a16="http://schemas.microsoft.com/office/drawing/2014/main" id="{F0FFAE74-92F0-61D2-0F66-2D39C0F2EB82}"/>
              </a:ext>
            </a:extLst>
          </p:cNvPr>
          <p:cNvPicPr>
            <a:picLocks noChangeAspect="1"/>
          </p:cNvPicPr>
          <p:nvPr/>
        </p:nvPicPr>
        <p:blipFill>
          <a:blip r:embed="rId2"/>
          <a:stretch>
            <a:fillRect/>
          </a:stretch>
        </p:blipFill>
        <p:spPr>
          <a:xfrm>
            <a:off x="490588" y="900748"/>
            <a:ext cx="3182127" cy="3479522"/>
          </a:xfrm>
          <a:prstGeom prst="rect">
            <a:avLst/>
          </a:prstGeom>
        </p:spPr>
      </p:pic>
      <p:sp>
        <p:nvSpPr>
          <p:cNvPr id="8" name="TextBox 7">
            <a:extLst>
              <a:ext uri="{FF2B5EF4-FFF2-40B4-BE49-F238E27FC236}">
                <a16:creationId xmlns:a16="http://schemas.microsoft.com/office/drawing/2014/main" id="{F35488D5-5774-D4A9-2737-FE04F7D90994}"/>
              </a:ext>
            </a:extLst>
          </p:cNvPr>
          <p:cNvSpPr txBox="1"/>
          <p:nvPr/>
        </p:nvSpPr>
        <p:spPr>
          <a:xfrm>
            <a:off x="641839" y="4593810"/>
            <a:ext cx="287962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SE" sz="1800" b="1" i="0" u="none" strike="noStrike" cap="none" normalizeH="0" baseline="0" dirty="0">
                <a:ln>
                  <a:noFill/>
                </a:ln>
                <a:solidFill>
                  <a:schemeClr val="tx1"/>
                </a:solidFill>
                <a:effectLst/>
                <a:latin typeface="+mn-lt"/>
              </a:rPr>
              <a:t>G</a:t>
            </a:r>
            <a:r>
              <a:rPr kumimoji="0" lang="en-SE" altLang="en-SE" sz="1800" b="1" i="0" u="none" strike="noStrike" cap="none" normalizeH="0" baseline="0" dirty="0">
                <a:ln>
                  <a:noFill/>
                </a:ln>
                <a:solidFill>
                  <a:schemeClr val="tx1"/>
                </a:solidFill>
                <a:effectLst/>
                <a:latin typeface="+mn-lt"/>
              </a:rPr>
              <a:t>yörgy Pólya – ETH Zurich</a:t>
            </a:r>
          </a:p>
        </p:txBody>
      </p:sp>
    </p:spTree>
    <p:extLst>
      <p:ext uri="{BB962C8B-B14F-4D97-AF65-F5344CB8AC3E}">
        <p14:creationId xmlns:p14="http://schemas.microsoft.com/office/powerpoint/2010/main" val="35514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6143-0FE3-F2DF-B13A-FB823DC0F3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9EF3AB-4854-E82C-6132-F87C6F75C56B}"/>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55" name="TextBox 54">
            <a:extLst>
              <a:ext uri="{FF2B5EF4-FFF2-40B4-BE49-F238E27FC236}">
                <a16:creationId xmlns:a16="http://schemas.microsoft.com/office/drawing/2014/main" id="{0DBE87C8-16A5-1370-AD2C-C0C8A50FA934}"/>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6881575D-EB59-5C59-661F-EF1667EEEDB7}"/>
              </a:ext>
            </a:extLst>
          </p:cNvPr>
          <p:cNvSpPr>
            <a:spLocks/>
          </p:cNvSpPr>
          <p:nvPr/>
        </p:nvSpPr>
        <p:spPr>
          <a:xfrm>
            <a:off x="3947951" y="1717121"/>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5AEC36AD-C7B6-74EF-69F3-2E131A441F12}"/>
              </a:ext>
            </a:extLst>
          </p:cNvPr>
          <p:cNvSpPr txBox="1"/>
          <p:nvPr/>
        </p:nvSpPr>
        <p:spPr>
          <a:xfrm>
            <a:off x="1362761" y="1871846"/>
            <a:ext cx="1152880" cy="646331"/>
          </a:xfrm>
          <a:prstGeom prst="rect">
            <a:avLst/>
          </a:prstGeom>
          <a:noFill/>
        </p:spPr>
        <p:txBody>
          <a:bodyPr wrap="none" rtlCol="0">
            <a:spAutoFit/>
          </a:bodyPr>
          <a:lstStyle/>
          <a:p>
            <a:r>
              <a:rPr lang="en-US" sz="3600" b="1" dirty="0" err="1">
                <a:solidFill>
                  <a:srgbClr val="0070C0"/>
                </a:solidFill>
              </a:rPr>
              <a:t>g</a:t>
            </a:r>
            <a:r>
              <a:rPr lang="en-US" sz="3600" b="1" baseline="-25000" dirty="0" err="1">
                <a:solidFill>
                  <a:srgbClr val="0070C0"/>
                </a:solidFill>
              </a:rPr>
              <a:t>i</a:t>
            </a:r>
            <a:r>
              <a:rPr lang="en-US" sz="3600" b="1" baseline="-25000" dirty="0">
                <a:solidFill>
                  <a:srgbClr val="0070C0"/>
                </a:solidFill>
              </a:rPr>
              <a:t> </a:t>
            </a:r>
            <a:r>
              <a:rPr lang="en-US" sz="3600" b="1" dirty="0">
                <a:solidFill>
                  <a:srgbClr val="0070C0"/>
                </a:solidFill>
              </a:rPr>
              <a:t>= 2</a:t>
            </a:r>
            <a:endParaRPr lang="en-US" sz="3600" b="1" baseline="-25000" dirty="0">
              <a:solidFill>
                <a:srgbClr val="0070C0"/>
              </a:solidFill>
            </a:endParaRPr>
          </a:p>
        </p:txBody>
      </p:sp>
      <p:sp>
        <p:nvSpPr>
          <p:cNvPr id="17" name="Rectangle 16">
            <a:extLst>
              <a:ext uri="{FF2B5EF4-FFF2-40B4-BE49-F238E27FC236}">
                <a16:creationId xmlns:a16="http://schemas.microsoft.com/office/drawing/2014/main" id="{D2483078-23F8-2CF9-B7AF-3DF7C9A17795}"/>
              </a:ext>
            </a:extLst>
          </p:cNvPr>
          <p:cNvSpPr>
            <a:spLocks/>
          </p:cNvSpPr>
          <p:nvPr/>
        </p:nvSpPr>
        <p:spPr>
          <a:xfrm>
            <a:off x="6107951" y="1717121"/>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F640CD0-76D3-6F01-2862-CD8B57349D1A}"/>
              </a:ext>
            </a:extLst>
          </p:cNvPr>
          <p:cNvSpPr txBox="1"/>
          <p:nvPr/>
        </p:nvSpPr>
        <p:spPr>
          <a:xfrm>
            <a:off x="640102" y="2654213"/>
            <a:ext cx="3231600" cy="584775"/>
          </a:xfrm>
          <a:prstGeom prst="rect">
            <a:avLst/>
          </a:prstGeom>
          <a:noFill/>
        </p:spPr>
        <p:txBody>
          <a:bodyPr wrap="square" rtlCol="0">
            <a:spAutoFit/>
          </a:bodyPr>
          <a:lstStyle/>
          <a:p>
            <a:r>
              <a:rPr lang="en-US" sz="3200" b="1" dirty="0">
                <a:sym typeface="Wingdings" pitchFamily="2" charset="2"/>
              </a:rPr>
              <a:t>2 energy levels</a:t>
            </a:r>
            <a:endParaRPr lang="en-US" sz="3200" b="1" baseline="-25000" dirty="0"/>
          </a:p>
        </p:txBody>
      </p:sp>
      <p:sp>
        <p:nvSpPr>
          <p:cNvPr id="19" name="Oval 18">
            <a:extLst>
              <a:ext uri="{FF2B5EF4-FFF2-40B4-BE49-F238E27FC236}">
                <a16:creationId xmlns:a16="http://schemas.microsoft.com/office/drawing/2014/main" id="{18485878-463D-F741-4CA9-91C460EFF541}"/>
              </a:ext>
            </a:extLst>
          </p:cNvPr>
          <p:cNvSpPr>
            <a:spLocks noChangeAspect="1"/>
          </p:cNvSpPr>
          <p:nvPr/>
        </p:nvSpPr>
        <p:spPr>
          <a:xfrm>
            <a:off x="4528141" y="4716253"/>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77B42B-CF2C-FD03-624F-9ADB62ADE6E7}"/>
              </a:ext>
            </a:extLst>
          </p:cNvPr>
          <p:cNvSpPr>
            <a:spLocks noChangeAspect="1"/>
          </p:cNvSpPr>
          <p:nvPr/>
        </p:nvSpPr>
        <p:spPr>
          <a:xfrm>
            <a:off x="5289163" y="4716253"/>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E0C305A-5AB9-1E98-7053-70287AB9142C}"/>
              </a:ext>
            </a:extLst>
          </p:cNvPr>
          <p:cNvSpPr>
            <a:spLocks noChangeAspect="1"/>
          </p:cNvSpPr>
          <p:nvPr/>
        </p:nvSpPr>
        <p:spPr>
          <a:xfrm>
            <a:off x="6072193" y="4716253"/>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F3E0125-BF83-9833-33B6-B53B6B1CC3B9}"/>
              </a:ext>
            </a:extLst>
          </p:cNvPr>
          <p:cNvSpPr txBox="1"/>
          <p:nvPr/>
        </p:nvSpPr>
        <p:spPr>
          <a:xfrm>
            <a:off x="1532970" y="4716253"/>
            <a:ext cx="2481039" cy="584775"/>
          </a:xfrm>
          <a:prstGeom prst="rect">
            <a:avLst/>
          </a:prstGeom>
          <a:noFill/>
        </p:spPr>
        <p:txBody>
          <a:bodyPr wrap="square" rtlCol="0">
            <a:spAutoFit/>
          </a:bodyPr>
          <a:lstStyle/>
          <a:p>
            <a:r>
              <a:rPr lang="en-US" sz="3200" b="1" dirty="0">
                <a:sym typeface="Wingdings" pitchFamily="2" charset="2"/>
              </a:rPr>
              <a:t>3 particles</a:t>
            </a:r>
            <a:endParaRPr lang="en-US" sz="3200" b="1" baseline="-25000" dirty="0"/>
          </a:p>
        </p:txBody>
      </p:sp>
    </p:spTree>
    <p:extLst>
      <p:ext uri="{BB962C8B-B14F-4D97-AF65-F5344CB8AC3E}">
        <p14:creationId xmlns:p14="http://schemas.microsoft.com/office/powerpoint/2010/main" val="361821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1AB62-37CA-2BC7-E446-CF7A5EDAC9D9}"/>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8FD93BD2-DC71-BD00-7E22-35E94EBF3961}"/>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19" name="Oval 18">
            <a:extLst>
              <a:ext uri="{FF2B5EF4-FFF2-40B4-BE49-F238E27FC236}">
                <a16:creationId xmlns:a16="http://schemas.microsoft.com/office/drawing/2014/main" id="{B3BAAA4A-7D18-A879-36E0-3579462D044B}"/>
              </a:ext>
            </a:extLst>
          </p:cNvPr>
          <p:cNvSpPr>
            <a:spLocks noChangeAspect="1"/>
          </p:cNvSpPr>
          <p:nvPr/>
        </p:nvSpPr>
        <p:spPr>
          <a:xfrm>
            <a:off x="5163434" y="1614211"/>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F072642-EC5B-77B9-3062-896731FB4591}"/>
              </a:ext>
            </a:extLst>
          </p:cNvPr>
          <p:cNvSpPr>
            <a:spLocks noChangeAspect="1"/>
          </p:cNvSpPr>
          <p:nvPr/>
        </p:nvSpPr>
        <p:spPr>
          <a:xfrm>
            <a:off x="5924456" y="1614211"/>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39FC1E7-36AC-70AA-8861-2611CC2C20F9}"/>
              </a:ext>
            </a:extLst>
          </p:cNvPr>
          <p:cNvSpPr>
            <a:spLocks noChangeAspect="1"/>
          </p:cNvSpPr>
          <p:nvPr/>
        </p:nvSpPr>
        <p:spPr>
          <a:xfrm>
            <a:off x="6707486" y="1614211"/>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00CB19-4561-AE34-36E8-5AEE9AA46D49}"/>
                  </a:ext>
                </a:extLst>
              </p:cNvPr>
              <p:cNvSpPr txBox="1"/>
              <p:nvPr/>
            </p:nvSpPr>
            <p:spPr>
              <a:xfrm>
                <a:off x="561067" y="2326003"/>
                <a:ext cx="1707890" cy="13867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8000" i="1" smtClean="0">
                              <a:latin typeface="Cambria Math" panose="02040503050406030204" pitchFamily="18" charset="0"/>
                            </a:rPr>
                          </m:ctrlPr>
                        </m:sPrePr>
                        <m:sub/>
                        <m:sup>
                          <m:r>
                            <a:rPr lang="sv-SE" sz="8000" b="0" i="1" smtClean="0">
                              <a:latin typeface="Cambria Math" panose="02040503050406030204" pitchFamily="18" charset="0"/>
                            </a:rPr>
                            <m:t>𝑛</m:t>
                          </m:r>
                        </m:sup>
                        <m:e>
                          <m:sSub>
                            <m:sSubPr>
                              <m:ctrlPr>
                                <a:rPr lang="sv-SE" sz="8000" i="1" smtClean="0">
                                  <a:latin typeface="Cambria Math" panose="02040503050406030204" pitchFamily="18" charset="0"/>
                                </a:rPr>
                              </m:ctrlPr>
                            </m:sSubPr>
                            <m:e>
                              <m:r>
                                <a:rPr lang="sv-SE" sz="8000" b="0" i="1" smtClean="0">
                                  <a:latin typeface="Cambria Math" panose="02040503050406030204" pitchFamily="18" charset="0"/>
                                </a:rPr>
                                <m:t>𝐶</m:t>
                              </m:r>
                            </m:e>
                            <m:sub>
                              <m:sSub>
                                <m:sSubPr>
                                  <m:ctrlPr>
                                    <a:rPr lang="sv-SE" sz="8000" i="1" smtClean="0">
                                      <a:latin typeface="Cambria Math" panose="02040503050406030204" pitchFamily="18" charset="0"/>
                                    </a:rPr>
                                  </m:ctrlPr>
                                </m:sSubPr>
                                <m:e>
                                  <m:r>
                                    <a:rPr lang="sv-SE" sz="8000" b="0" i="1" smtClean="0">
                                      <a:latin typeface="Cambria Math" panose="02040503050406030204" pitchFamily="18" charset="0"/>
                                    </a:rPr>
                                    <m:t>𝑛</m:t>
                                  </m:r>
                                </m:e>
                                <m:sub>
                                  <m:r>
                                    <a:rPr lang="sv-SE" sz="8000" b="0" i="1" smtClean="0">
                                      <a:latin typeface="Cambria Math" panose="02040503050406030204" pitchFamily="18" charset="0"/>
                                    </a:rPr>
                                    <m:t>𝑎</m:t>
                                  </m:r>
                                </m:sub>
                              </m:sSub>
                            </m:sub>
                          </m:sSub>
                        </m:e>
                      </m:sPre>
                    </m:oMath>
                  </m:oMathPara>
                </a14:m>
                <a:endParaRPr lang="en-US" sz="8000" dirty="0"/>
              </a:p>
            </p:txBody>
          </p:sp>
        </mc:Choice>
        <mc:Fallback xmlns="">
          <p:sp>
            <p:nvSpPr>
              <p:cNvPr id="4" name="TextBox 3">
                <a:extLst>
                  <a:ext uri="{FF2B5EF4-FFF2-40B4-BE49-F238E27FC236}">
                    <a16:creationId xmlns:a16="http://schemas.microsoft.com/office/drawing/2014/main" id="{AC00CB19-4561-AE34-36E8-5AEE9AA46D49}"/>
                  </a:ext>
                </a:extLst>
              </p:cNvPr>
              <p:cNvSpPr txBox="1">
                <a:spLocks noRot="1" noChangeAspect="1" noMove="1" noResize="1" noEditPoints="1" noAdjustHandles="1" noChangeArrowheads="1" noChangeShapeType="1" noTextEdit="1"/>
              </p:cNvSpPr>
              <p:nvPr/>
            </p:nvSpPr>
            <p:spPr>
              <a:xfrm>
                <a:off x="561067" y="2326003"/>
                <a:ext cx="1707890" cy="1386790"/>
              </a:xfrm>
              <a:prstGeom prst="rect">
                <a:avLst/>
              </a:prstGeom>
              <a:blipFill>
                <a:blip r:embed="rId2"/>
                <a:stretch>
                  <a:fillRect r="-36296"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E3AF14A-3708-D647-BF14-ADAA37699136}"/>
                  </a:ext>
                </a:extLst>
              </p:cNvPr>
              <p:cNvSpPr txBox="1"/>
              <p:nvPr/>
            </p:nvSpPr>
            <p:spPr>
              <a:xfrm>
                <a:off x="7041845" y="1103823"/>
                <a:ext cx="5150155" cy="1361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4800" i="1" smtClean="0">
                              <a:latin typeface="Cambria Math" panose="02040503050406030204" pitchFamily="18" charset="0"/>
                            </a:rPr>
                          </m:ctrlPr>
                        </m:sPrePr>
                        <m:sub/>
                        <m:sup>
                          <m:r>
                            <a:rPr lang="sv-SE" sz="4800" b="0" i="1" smtClean="0">
                              <a:latin typeface="Cambria Math" panose="02040503050406030204" pitchFamily="18" charset="0"/>
                            </a:rPr>
                            <m:t>3</m:t>
                          </m:r>
                        </m:sup>
                        <m:e>
                          <m:sSub>
                            <m:sSubPr>
                              <m:ctrlPr>
                                <a:rPr lang="sv-SE" sz="4800" i="1">
                                  <a:latin typeface="Cambria Math" panose="02040503050406030204" pitchFamily="18" charset="0"/>
                                </a:rPr>
                              </m:ctrlPr>
                            </m:sSubPr>
                            <m:e>
                              <m:r>
                                <a:rPr lang="sv-SE" sz="4800" i="1">
                                  <a:latin typeface="Cambria Math" panose="02040503050406030204" pitchFamily="18" charset="0"/>
                                </a:rPr>
                                <m:t>𝐶</m:t>
                              </m:r>
                            </m:e>
                            <m:sub>
                              <m:r>
                                <a:rPr lang="sv-SE" sz="4800" b="0" i="1" smtClean="0">
                                  <a:latin typeface="Cambria Math" panose="02040503050406030204" pitchFamily="18" charset="0"/>
                                </a:rPr>
                                <m:t>3</m:t>
                              </m:r>
                            </m:sub>
                          </m:sSub>
                        </m:e>
                      </m:sPre>
                      <m:r>
                        <a:rPr lang="en-US" sz="4500" i="1" smtClean="0">
                          <a:latin typeface="Cambria Math" panose="02040503050406030204" pitchFamily="18" charset="0"/>
                        </a:rPr>
                        <m:t>=</m:t>
                      </m:r>
                      <m:f>
                        <m:fPr>
                          <m:ctrlPr>
                            <a:rPr lang="en-US" sz="4500" i="1" smtClean="0">
                              <a:latin typeface="Cambria Math" panose="02040503050406030204" pitchFamily="18" charset="0"/>
                            </a:rPr>
                          </m:ctrlPr>
                        </m:fPr>
                        <m:num>
                          <m:r>
                            <a:rPr lang="sv-SE" sz="4500" b="0" i="1" smtClean="0">
                              <a:latin typeface="Cambria Math" panose="02040503050406030204" pitchFamily="18" charset="0"/>
                            </a:rPr>
                            <m:t>3!</m:t>
                          </m:r>
                        </m:num>
                        <m:den>
                          <m:r>
                            <a:rPr lang="sv-SE" sz="4500" b="0" i="1" smtClean="0">
                              <a:latin typeface="Cambria Math" panose="02040503050406030204" pitchFamily="18" charset="0"/>
                            </a:rPr>
                            <m:t>3!</m:t>
                          </m:r>
                        </m:den>
                      </m:f>
                      <m:r>
                        <a:rPr lang="sv-SE" sz="4500" b="0" i="1" smtClean="0">
                          <a:latin typeface="Cambria Math" panose="02040503050406030204" pitchFamily="18" charset="0"/>
                        </a:rPr>
                        <m:t>=1</m:t>
                      </m:r>
                    </m:oMath>
                  </m:oMathPara>
                </a14:m>
                <a:endParaRPr lang="en-US" sz="4500" dirty="0"/>
              </a:p>
            </p:txBody>
          </p:sp>
        </mc:Choice>
        <mc:Fallback xmlns="">
          <p:sp>
            <p:nvSpPr>
              <p:cNvPr id="5" name="TextBox 4">
                <a:extLst>
                  <a:ext uri="{FF2B5EF4-FFF2-40B4-BE49-F238E27FC236}">
                    <a16:creationId xmlns:a16="http://schemas.microsoft.com/office/drawing/2014/main" id="{AE3AF14A-3708-D647-BF14-ADAA37699136}"/>
                  </a:ext>
                </a:extLst>
              </p:cNvPr>
              <p:cNvSpPr txBox="1">
                <a:spLocks noRot="1" noChangeAspect="1" noMove="1" noResize="1" noEditPoints="1" noAdjustHandles="1" noChangeArrowheads="1" noChangeShapeType="1" noTextEdit="1"/>
              </p:cNvSpPr>
              <p:nvPr/>
            </p:nvSpPr>
            <p:spPr>
              <a:xfrm>
                <a:off x="7041845" y="1103823"/>
                <a:ext cx="5150155" cy="1361463"/>
              </a:xfrm>
              <a:prstGeom prst="rect">
                <a:avLst/>
              </a:prstGeom>
              <a:blipFill>
                <a:blip r:embed="rId3"/>
                <a:stretch>
                  <a:fillRect b="-1388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C46473F7-4550-6E74-31AD-F160D303D793}"/>
              </a:ext>
            </a:extLst>
          </p:cNvPr>
          <p:cNvCxnSpPr>
            <a:cxnSpLocks/>
          </p:cNvCxnSpPr>
          <p:nvPr/>
        </p:nvCxnSpPr>
        <p:spPr>
          <a:xfrm>
            <a:off x="1091380" y="1747246"/>
            <a:ext cx="0" cy="718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A9BEF52-817B-8E1A-A4B8-AF93D349A38A}"/>
              </a:ext>
            </a:extLst>
          </p:cNvPr>
          <p:cNvCxnSpPr>
            <a:cxnSpLocks/>
          </p:cNvCxnSpPr>
          <p:nvPr/>
        </p:nvCxnSpPr>
        <p:spPr>
          <a:xfrm flipV="1">
            <a:off x="2101645" y="3682839"/>
            <a:ext cx="0" cy="8103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B5BD6C9-6884-6B77-51A6-761F389CCF5E}"/>
              </a:ext>
            </a:extLst>
          </p:cNvPr>
          <p:cNvSpPr txBox="1"/>
          <p:nvPr/>
        </p:nvSpPr>
        <p:spPr>
          <a:xfrm>
            <a:off x="294205" y="643440"/>
            <a:ext cx="2481039" cy="1077218"/>
          </a:xfrm>
          <a:prstGeom prst="rect">
            <a:avLst/>
          </a:prstGeom>
          <a:noFill/>
        </p:spPr>
        <p:txBody>
          <a:bodyPr wrap="square" rtlCol="0">
            <a:spAutoFit/>
          </a:bodyPr>
          <a:lstStyle/>
          <a:p>
            <a:r>
              <a:rPr lang="en-US" sz="3200" b="1" dirty="0">
                <a:sym typeface="Wingdings" pitchFamily="2" charset="2"/>
              </a:rPr>
              <a:t>number of particles</a:t>
            </a:r>
            <a:endParaRPr lang="en-US" sz="3200" b="1" baseline="-25000" dirty="0"/>
          </a:p>
        </p:txBody>
      </p:sp>
      <p:sp>
        <p:nvSpPr>
          <p:cNvPr id="14" name="TextBox 13">
            <a:extLst>
              <a:ext uri="{FF2B5EF4-FFF2-40B4-BE49-F238E27FC236}">
                <a16:creationId xmlns:a16="http://schemas.microsoft.com/office/drawing/2014/main" id="{266EEDF3-6059-9919-4A2E-0623B45BAC49}"/>
              </a:ext>
            </a:extLst>
          </p:cNvPr>
          <p:cNvSpPr txBox="1"/>
          <p:nvPr/>
        </p:nvSpPr>
        <p:spPr>
          <a:xfrm>
            <a:off x="979942" y="4493181"/>
            <a:ext cx="2481039" cy="1569660"/>
          </a:xfrm>
          <a:prstGeom prst="rect">
            <a:avLst/>
          </a:prstGeom>
          <a:noFill/>
        </p:spPr>
        <p:txBody>
          <a:bodyPr wrap="square" rtlCol="0">
            <a:spAutoFit/>
          </a:bodyPr>
          <a:lstStyle/>
          <a:p>
            <a:r>
              <a:rPr lang="en-US" sz="3200" b="1" dirty="0">
                <a:sym typeface="Wingdings" pitchFamily="2" charset="2"/>
              </a:rPr>
              <a:t>How many we want to chose?</a:t>
            </a:r>
            <a:endParaRPr lang="en-US" sz="3200" b="1" baseline="-25000" dirty="0"/>
          </a:p>
        </p:txBody>
      </p:sp>
      <p:sp>
        <p:nvSpPr>
          <p:cNvPr id="23" name="Oval 22">
            <a:extLst>
              <a:ext uri="{FF2B5EF4-FFF2-40B4-BE49-F238E27FC236}">
                <a16:creationId xmlns:a16="http://schemas.microsoft.com/office/drawing/2014/main" id="{7DC9AADD-8B5F-DA4E-F908-8B2E6AC0D005}"/>
              </a:ext>
            </a:extLst>
          </p:cNvPr>
          <p:cNvSpPr>
            <a:spLocks noChangeAspect="1"/>
          </p:cNvSpPr>
          <p:nvPr/>
        </p:nvSpPr>
        <p:spPr>
          <a:xfrm>
            <a:off x="5163434" y="4223181"/>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0A83F2-F550-6AC8-EF2D-8CACAFD6095B}"/>
              </a:ext>
            </a:extLst>
          </p:cNvPr>
          <p:cNvSpPr>
            <a:spLocks noChangeAspect="1"/>
          </p:cNvSpPr>
          <p:nvPr/>
        </p:nvSpPr>
        <p:spPr>
          <a:xfrm>
            <a:off x="5924456" y="4223181"/>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B0B0D31-6B61-1F23-E0B1-498A60322A57}"/>
              </a:ext>
            </a:extLst>
          </p:cNvPr>
          <p:cNvSpPr>
            <a:spLocks noChangeAspect="1"/>
          </p:cNvSpPr>
          <p:nvPr/>
        </p:nvSpPr>
        <p:spPr>
          <a:xfrm>
            <a:off x="6707486" y="4223181"/>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6E76629-CE65-D8DE-68AA-BA986216F9CC}"/>
                  </a:ext>
                </a:extLst>
              </p:cNvPr>
              <p:cNvSpPr txBox="1"/>
              <p:nvPr/>
            </p:nvSpPr>
            <p:spPr>
              <a:xfrm>
                <a:off x="7041845" y="3712793"/>
                <a:ext cx="5150155" cy="1361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4800" i="1" smtClean="0">
                              <a:latin typeface="Cambria Math" panose="02040503050406030204" pitchFamily="18" charset="0"/>
                            </a:rPr>
                          </m:ctrlPr>
                        </m:sPrePr>
                        <m:sub/>
                        <m:sup>
                          <m:r>
                            <a:rPr lang="sv-SE" sz="4800" b="0" i="1" smtClean="0">
                              <a:latin typeface="Cambria Math" panose="02040503050406030204" pitchFamily="18" charset="0"/>
                            </a:rPr>
                            <m:t>3</m:t>
                          </m:r>
                        </m:sup>
                        <m:e>
                          <m:sSub>
                            <m:sSubPr>
                              <m:ctrlPr>
                                <a:rPr lang="sv-SE" sz="4800" i="1">
                                  <a:latin typeface="Cambria Math" panose="02040503050406030204" pitchFamily="18" charset="0"/>
                                </a:rPr>
                              </m:ctrlPr>
                            </m:sSubPr>
                            <m:e>
                              <m:r>
                                <a:rPr lang="sv-SE" sz="4800" i="1">
                                  <a:latin typeface="Cambria Math" panose="02040503050406030204" pitchFamily="18" charset="0"/>
                                </a:rPr>
                                <m:t>𝐶</m:t>
                              </m:r>
                            </m:e>
                            <m:sub>
                              <m:r>
                                <a:rPr lang="sv-SE" sz="4800" b="0" i="1" smtClean="0">
                                  <a:latin typeface="Cambria Math" panose="02040503050406030204" pitchFamily="18" charset="0"/>
                                </a:rPr>
                                <m:t>2</m:t>
                              </m:r>
                            </m:sub>
                          </m:sSub>
                        </m:e>
                      </m:sPre>
                      <m:r>
                        <a:rPr lang="en-US" sz="4500" i="1" smtClean="0">
                          <a:latin typeface="Cambria Math" panose="02040503050406030204" pitchFamily="18" charset="0"/>
                        </a:rPr>
                        <m:t>=</m:t>
                      </m:r>
                      <m:f>
                        <m:fPr>
                          <m:ctrlPr>
                            <a:rPr lang="en-US" sz="4500" i="1" smtClean="0">
                              <a:latin typeface="Cambria Math" panose="02040503050406030204" pitchFamily="18" charset="0"/>
                            </a:rPr>
                          </m:ctrlPr>
                        </m:fPr>
                        <m:num>
                          <m:r>
                            <a:rPr lang="sv-SE" sz="4500" b="0" i="1" smtClean="0">
                              <a:latin typeface="Cambria Math" panose="02040503050406030204" pitchFamily="18" charset="0"/>
                            </a:rPr>
                            <m:t>3!</m:t>
                          </m:r>
                        </m:num>
                        <m:den>
                          <m:r>
                            <a:rPr lang="sv-SE" sz="4500" b="0" i="1" smtClean="0">
                              <a:latin typeface="Cambria Math" panose="02040503050406030204" pitchFamily="18" charset="0"/>
                            </a:rPr>
                            <m:t>2!</m:t>
                          </m:r>
                        </m:den>
                      </m:f>
                      <m:r>
                        <a:rPr lang="sv-SE" sz="4500" b="0" i="1" smtClean="0">
                          <a:latin typeface="Cambria Math" panose="02040503050406030204" pitchFamily="18" charset="0"/>
                        </a:rPr>
                        <m:t>=3</m:t>
                      </m:r>
                    </m:oMath>
                  </m:oMathPara>
                </a14:m>
                <a:endParaRPr lang="en-US" sz="4500" dirty="0"/>
              </a:p>
            </p:txBody>
          </p:sp>
        </mc:Choice>
        <mc:Fallback xmlns="">
          <p:sp>
            <p:nvSpPr>
              <p:cNvPr id="26" name="TextBox 25">
                <a:extLst>
                  <a:ext uri="{FF2B5EF4-FFF2-40B4-BE49-F238E27FC236}">
                    <a16:creationId xmlns:a16="http://schemas.microsoft.com/office/drawing/2014/main" id="{06E76629-CE65-D8DE-68AA-BA986216F9CC}"/>
                  </a:ext>
                </a:extLst>
              </p:cNvPr>
              <p:cNvSpPr txBox="1">
                <a:spLocks noRot="1" noChangeAspect="1" noMove="1" noResize="1" noEditPoints="1" noAdjustHandles="1" noChangeArrowheads="1" noChangeShapeType="1" noTextEdit="1"/>
              </p:cNvSpPr>
              <p:nvPr/>
            </p:nvSpPr>
            <p:spPr>
              <a:xfrm>
                <a:off x="7041845" y="3712793"/>
                <a:ext cx="5150155" cy="1361463"/>
              </a:xfrm>
              <a:prstGeom prst="rect">
                <a:avLst/>
              </a:prstGeom>
              <a:blipFill>
                <a:blip r:embed="rId4"/>
                <a:stretch>
                  <a:fillRect t="-926" b="-12963"/>
                </a:stretch>
              </a:blipFill>
            </p:spPr>
            <p:txBody>
              <a:bodyPr/>
              <a:lstStyle/>
              <a:p>
                <a:r>
                  <a:rPr lang="en-US">
                    <a:noFill/>
                  </a:rPr>
                  <a:t> </a:t>
                </a:r>
              </a:p>
            </p:txBody>
          </p:sp>
        </mc:Fallback>
      </mc:AlternateContent>
      <p:sp>
        <p:nvSpPr>
          <p:cNvPr id="2" name="Right Brace 1">
            <a:extLst>
              <a:ext uri="{FF2B5EF4-FFF2-40B4-BE49-F238E27FC236}">
                <a16:creationId xmlns:a16="http://schemas.microsoft.com/office/drawing/2014/main" id="{0E9CFF77-440F-F062-1B46-E5A8B3B321EA}"/>
              </a:ext>
            </a:extLst>
          </p:cNvPr>
          <p:cNvSpPr/>
          <p:nvPr/>
        </p:nvSpPr>
        <p:spPr>
          <a:xfrm rot="5400000">
            <a:off x="6092407" y="1383751"/>
            <a:ext cx="338596" cy="222310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 name="Right Brace 2">
            <a:extLst>
              <a:ext uri="{FF2B5EF4-FFF2-40B4-BE49-F238E27FC236}">
                <a16:creationId xmlns:a16="http://schemas.microsoft.com/office/drawing/2014/main" id="{0DD0E68F-7797-2421-1460-380A8EBA30E2}"/>
              </a:ext>
            </a:extLst>
          </p:cNvPr>
          <p:cNvSpPr/>
          <p:nvPr/>
        </p:nvSpPr>
        <p:spPr>
          <a:xfrm rot="5400000">
            <a:off x="5525495" y="4736587"/>
            <a:ext cx="540001" cy="7531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6" name="Right Brace 5">
            <a:extLst>
              <a:ext uri="{FF2B5EF4-FFF2-40B4-BE49-F238E27FC236}">
                <a16:creationId xmlns:a16="http://schemas.microsoft.com/office/drawing/2014/main" id="{C274A265-EFCB-88EF-1834-E57E10A7E275}"/>
              </a:ext>
            </a:extLst>
          </p:cNvPr>
          <p:cNvSpPr/>
          <p:nvPr/>
        </p:nvSpPr>
        <p:spPr>
          <a:xfrm rot="5400000">
            <a:off x="6410580" y="4708078"/>
            <a:ext cx="540001" cy="7531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9" name="Right Brace 8">
            <a:extLst>
              <a:ext uri="{FF2B5EF4-FFF2-40B4-BE49-F238E27FC236}">
                <a16:creationId xmlns:a16="http://schemas.microsoft.com/office/drawing/2014/main" id="{EEE44F8B-95DC-7580-48F8-787F37092790}"/>
              </a:ext>
            </a:extLst>
          </p:cNvPr>
          <p:cNvSpPr/>
          <p:nvPr/>
        </p:nvSpPr>
        <p:spPr>
          <a:xfrm rot="16200000">
            <a:off x="5931206" y="3023823"/>
            <a:ext cx="540001" cy="168126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Tree>
    <p:extLst>
      <p:ext uri="{BB962C8B-B14F-4D97-AF65-F5344CB8AC3E}">
        <p14:creationId xmlns:p14="http://schemas.microsoft.com/office/powerpoint/2010/main" val="611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10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5" grpId="0"/>
      <p:bldP spid="23" grpId="0" animBg="1"/>
      <p:bldP spid="24" grpId="0" animBg="1"/>
      <p:bldP spid="25" grpId="0" animBg="1"/>
      <p:bldP spid="26" grpId="0"/>
      <p:bldP spid="2" grpId="0" animBg="1"/>
      <p:bldP spid="3" grpId="0" animBg="1"/>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BE76B-B9B3-DED7-0BE8-12562EEC58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954767-A8CA-7289-A91C-F73D73B0B708}"/>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55" name="TextBox 54">
            <a:extLst>
              <a:ext uri="{FF2B5EF4-FFF2-40B4-BE49-F238E27FC236}">
                <a16:creationId xmlns:a16="http://schemas.microsoft.com/office/drawing/2014/main" id="{48895074-103F-6637-649F-DE388452EE18}"/>
              </a:ext>
            </a:extLst>
          </p:cNvPr>
          <p:cNvSpPr txBox="1"/>
          <p:nvPr/>
        </p:nvSpPr>
        <p:spPr>
          <a:xfrm>
            <a:off x="9925663" y="6916994"/>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AF1D11DC-EC42-2AEC-EC3F-AB4AEBF0B684}"/>
              </a:ext>
            </a:extLst>
          </p:cNvPr>
          <p:cNvSpPr>
            <a:spLocks/>
          </p:cNvSpPr>
          <p:nvPr/>
        </p:nvSpPr>
        <p:spPr>
          <a:xfrm>
            <a:off x="4924234" y="117787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EBBB7975-DAC8-E7D4-1596-86F1458A0950}"/>
              </a:ext>
            </a:extLst>
          </p:cNvPr>
          <p:cNvSpPr txBox="1"/>
          <p:nvPr/>
        </p:nvSpPr>
        <p:spPr>
          <a:xfrm>
            <a:off x="2279560" y="1666346"/>
            <a:ext cx="1152880" cy="646331"/>
          </a:xfrm>
          <a:prstGeom prst="rect">
            <a:avLst/>
          </a:prstGeom>
          <a:noFill/>
        </p:spPr>
        <p:txBody>
          <a:bodyPr wrap="none" rtlCol="0">
            <a:spAutoFit/>
          </a:bodyPr>
          <a:lstStyle/>
          <a:p>
            <a:r>
              <a:rPr lang="en-US" sz="3600" b="1" dirty="0" err="1">
                <a:solidFill>
                  <a:srgbClr val="0070C0"/>
                </a:solidFill>
              </a:rPr>
              <a:t>g</a:t>
            </a:r>
            <a:r>
              <a:rPr lang="en-US" sz="3600" b="1" baseline="-25000" dirty="0" err="1">
                <a:solidFill>
                  <a:srgbClr val="0070C0"/>
                </a:solidFill>
              </a:rPr>
              <a:t>i</a:t>
            </a:r>
            <a:r>
              <a:rPr lang="en-US" sz="3600" b="1" baseline="-25000" dirty="0">
                <a:solidFill>
                  <a:srgbClr val="0070C0"/>
                </a:solidFill>
              </a:rPr>
              <a:t> </a:t>
            </a:r>
            <a:r>
              <a:rPr lang="en-US" sz="3600" b="1" dirty="0">
                <a:solidFill>
                  <a:srgbClr val="0070C0"/>
                </a:solidFill>
              </a:rPr>
              <a:t>= 2</a:t>
            </a:r>
            <a:endParaRPr lang="en-US" sz="3600" b="1" baseline="-25000" dirty="0">
              <a:solidFill>
                <a:srgbClr val="0070C0"/>
              </a:solidFill>
            </a:endParaRPr>
          </a:p>
        </p:txBody>
      </p:sp>
      <p:sp>
        <p:nvSpPr>
          <p:cNvPr id="17" name="Rectangle 16">
            <a:extLst>
              <a:ext uri="{FF2B5EF4-FFF2-40B4-BE49-F238E27FC236}">
                <a16:creationId xmlns:a16="http://schemas.microsoft.com/office/drawing/2014/main" id="{DD3C67E0-7AD3-7DBF-C43E-D174B4309551}"/>
              </a:ext>
            </a:extLst>
          </p:cNvPr>
          <p:cNvSpPr>
            <a:spLocks/>
          </p:cNvSpPr>
          <p:nvPr/>
        </p:nvSpPr>
        <p:spPr>
          <a:xfrm>
            <a:off x="7084234" y="117787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35D2CB5-071C-A643-37CC-367E02C46E32}"/>
              </a:ext>
            </a:extLst>
          </p:cNvPr>
          <p:cNvSpPr txBox="1"/>
          <p:nvPr/>
        </p:nvSpPr>
        <p:spPr>
          <a:xfrm>
            <a:off x="160529" y="3189144"/>
            <a:ext cx="11846740" cy="584775"/>
          </a:xfrm>
          <a:prstGeom prst="rect">
            <a:avLst/>
          </a:prstGeom>
          <a:noFill/>
        </p:spPr>
        <p:txBody>
          <a:bodyPr wrap="square" rtlCol="0">
            <a:spAutoFit/>
          </a:bodyPr>
          <a:lstStyle/>
          <a:p>
            <a:r>
              <a:rPr lang="en-US" sz="3200" b="1" dirty="0">
                <a:sym typeface="Wingdings" pitchFamily="2" charset="2"/>
              </a:rPr>
              <a:t>How many lines are needed to create this degenerated levels?</a:t>
            </a:r>
            <a:endParaRPr lang="en-US" sz="3200" b="1" dirty="0"/>
          </a:p>
        </p:txBody>
      </p:sp>
      <p:grpSp>
        <p:nvGrpSpPr>
          <p:cNvPr id="14" name="Group 13">
            <a:extLst>
              <a:ext uri="{FF2B5EF4-FFF2-40B4-BE49-F238E27FC236}">
                <a16:creationId xmlns:a16="http://schemas.microsoft.com/office/drawing/2014/main" id="{D2EA2DCD-5FF9-AFED-2C83-05B4F3FABBC2}"/>
              </a:ext>
            </a:extLst>
          </p:cNvPr>
          <p:cNvGrpSpPr/>
          <p:nvPr/>
        </p:nvGrpSpPr>
        <p:grpSpPr>
          <a:xfrm>
            <a:off x="6908451" y="4171801"/>
            <a:ext cx="431528" cy="2521047"/>
            <a:chOff x="6452324" y="4171801"/>
            <a:chExt cx="431528" cy="2521047"/>
          </a:xfrm>
        </p:grpSpPr>
        <p:cxnSp>
          <p:nvCxnSpPr>
            <p:cNvPr id="7" name="Straight Connector 6">
              <a:extLst>
                <a:ext uri="{FF2B5EF4-FFF2-40B4-BE49-F238E27FC236}">
                  <a16:creationId xmlns:a16="http://schemas.microsoft.com/office/drawing/2014/main" id="{567E9742-3CA1-8AAE-309D-EEB7BC02C7F2}"/>
                </a:ext>
              </a:extLst>
            </p:cNvPr>
            <p:cNvCxnSpPr/>
            <p:nvPr/>
          </p:nvCxnSpPr>
          <p:spPr>
            <a:xfrm>
              <a:off x="6668088" y="4171801"/>
              <a:ext cx="0" cy="1800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05438ED-C3BA-4C0A-AB7B-C8FD5EB1A6B7}"/>
                </a:ext>
              </a:extLst>
            </p:cNvPr>
            <p:cNvSpPr txBox="1"/>
            <p:nvPr/>
          </p:nvSpPr>
          <p:spPr>
            <a:xfrm>
              <a:off x="6452324" y="6046517"/>
              <a:ext cx="431528" cy="646331"/>
            </a:xfrm>
            <a:prstGeom prst="rect">
              <a:avLst/>
            </a:prstGeom>
            <a:noFill/>
          </p:spPr>
          <p:txBody>
            <a:bodyPr wrap="none" rtlCol="0">
              <a:spAutoFit/>
            </a:bodyPr>
            <a:lstStyle/>
            <a:p>
              <a:r>
                <a:rPr lang="en-US" sz="3600" b="1" dirty="0">
                  <a:solidFill>
                    <a:srgbClr val="0070C0"/>
                  </a:solidFill>
                </a:rPr>
                <a:t>1</a:t>
              </a:r>
            </a:p>
          </p:txBody>
        </p:sp>
      </p:grpSp>
      <p:grpSp>
        <p:nvGrpSpPr>
          <p:cNvPr id="15" name="Group 14">
            <a:extLst>
              <a:ext uri="{FF2B5EF4-FFF2-40B4-BE49-F238E27FC236}">
                <a16:creationId xmlns:a16="http://schemas.microsoft.com/office/drawing/2014/main" id="{996EB91C-1BAC-89DE-ADFC-DECD47A5E4CC}"/>
              </a:ext>
            </a:extLst>
          </p:cNvPr>
          <p:cNvGrpSpPr/>
          <p:nvPr/>
        </p:nvGrpSpPr>
        <p:grpSpPr>
          <a:xfrm>
            <a:off x="9068451" y="4171801"/>
            <a:ext cx="431528" cy="2550917"/>
            <a:chOff x="8612324" y="4171801"/>
            <a:chExt cx="431528" cy="2550917"/>
          </a:xfrm>
        </p:grpSpPr>
        <p:cxnSp>
          <p:nvCxnSpPr>
            <p:cNvPr id="8" name="Straight Connector 7">
              <a:extLst>
                <a:ext uri="{FF2B5EF4-FFF2-40B4-BE49-F238E27FC236}">
                  <a16:creationId xmlns:a16="http://schemas.microsoft.com/office/drawing/2014/main" id="{2933CBB7-4BD1-8947-69E5-AC1CADF94C56}"/>
                </a:ext>
              </a:extLst>
            </p:cNvPr>
            <p:cNvCxnSpPr/>
            <p:nvPr/>
          </p:nvCxnSpPr>
          <p:spPr>
            <a:xfrm>
              <a:off x="8828088" y="4171801"/>
              <a:ext cx="0" cy="18000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11B81B7-0548-D30C-5BDB-A62921C02798}"/>
                </a:ext>
              </a:extLst>
            </p:cNvPr>
            <p:cNvSpPr txBox="1"/>
            <p:nvPr/>
          </p:nvSpPr>
          <p:spPr>
            <a:xfrm>
              <a:off x="8612324" y="6076387"/>
              <a:ext cx="431528" cy="646331"/>
            </a:xfrm>
            <a:prstGeom prst="rect">
              <a:avLst/>
            </a:prstGeom>
            <a:noFill/>
          </p:spPr>
          <p:txBody>
            <a:bodyPr wrap="none" rtlCol="0">
              <a:spAutoFit/>
            </a:bodyPr>
            <a:lstStyle/>
            <a:p>
              <a:r>
                <a:rPr lang="en-US" sz="3600" b="1" dirty="0">
                  <a:solidFill>
                    <a:srgbClr val="0070C0"/>
                  </a:solidFill>
                </a:rPr>
                <a:t>2</a:t>
              </a:r>
            </a:p>
          </p:txBody>
        </p:sp>
      </p:grpSp>
      <p:sp>
        <p:nvSpPr>
          <p:cNvPr id="11" name="TextBox 10">
            <a:extLst>
              <a:ext uri="{FF2B5EF4-FFF2-40B4-BE49-F238E27FC236}">
                <a16:creationId xmlns:a16="http://schemas.microsoft.com/office/drawing/2014/main" id="{EA7BE7C0-7733-0313-42A5-03E260CC3159}"/>
              </a:ext>
            </a:extLst>
          </p:cNvPr>
          <p:cNvSpPr txBox="1"/>
          <p:nvPr/>
        </p:nvSpPr>
        <p:spPr>
          <a:xfrm>
            <a:off x="160528" y="4171801"/>
            <a:ext cx="3706925" cy="2308324"/>
          </a:xfrm>
          <a:prstGeom prst="rect">
            <a:avLst/>
          </a:prstGeom>
          <a:noFill/>
        </p:spPr>
        <p:txBody>
          <a:bodyPr wrap="square" rtlCol="0">
            <a:spAutoFit/>
          </a:bodyPr>
          <a:lstStyle/>
          <a:p>
            <a:r>
              <a:rPr lang="en-US" sz="3600" b="1" dirty="0">
                <a:solidFill>
                  <a:srgbClr val="FF0000"/>
                </a:solidFill>
              </a:rPr>
              <a:t>for </a:t>
            </a:r>
            <a:r>
              <a:rPr lang="en-US" sz="3600" b="1" dirty="0" err="1">
                <a:solidFill>
                  <a:srgbClr val="FF0000"/>
                </a:solidFill>
              </a:rPr>
              <a:t>g</a:t>
            </a:r>
            <a:r>
              <a:rPr lang="en-US" sz="3600" b="1" baseline="-25000" dirty="0" err="1">
                <a:solidFill>
                  <a:srgbClr val="FF0000"/>
                </a:solidFill>
              </a:rPr>
              <a:t>i</a:t>
            </a:r>
            <a:r>
              <a:rPr lang="en-US" sz="3600" b="1" baseline="-25000" dirty="0">
                <a:solidFill>
                  <a:srgbClr val="FF0000"/>
                </a:solidFill>
              </a:rPr>
              <a:t> </a:t>
            </a:r>
            <a:r>
              <a:rPr lang="en-US" sz="3600" b="1" dirty="0">
                <a:solidFill>
                  <a:srgbClr val="FF0000"/>
                </a:solidFill>
              </a:rPr>
              <a:t>= 2</a:t>
            </a:r>
          </a:p>
          <a:p>
            <a:endParaRPr lang="en-US" sz="3600" b="1" dirty="0">
              <a:solidFill>
                <a:srgbClr val="FF0000"/>
              </a:solidFill>
            </a:endParaRPr>
          </a:p>
          <a:p>
            <a:r>
              <a:rPr lang="en-US" sz="3600" b="1" dirty="0">
                <a:solidFill>
                  <a:srgbClr val="C00000"/>
                </a:solidFill>
              </a:rPr>
              <a:t>We need:</a:t>
            </a:r>
          </a:p>
          <a:p>
            <a:r>
              <a:rPr lang="en-US" sz="3600" b="1" dirty="0">
                <a:solidFill>
                  <a:srgbClr val="C00000"/>
                </a:solidFill>
              </a:rPr>
              <a:t>Nº lines = </a:t>
            </a:r>
            <a:r>
              <a:rPr lang="en-US" sz="3600" b="1" dirty="0" err="1">
                <a:solidFill>
                  <a:srgbClr val="C00000"/>
                </a:solidFill>
              </a:rPr>
              <a:t>g</a:t>
            </a:r>
            <a:r>
              <a:rPr lang="en-US" sz="3600" b="1" baseline="-25000" dirty="0" err="1">
                <a:solidFill>
                  <a:srgbClr val="C00000"/>
                </a:solidFill>
              </a:rPr>
              <a:t>i</a:t>
            </a:r>
            <a:r>
              <a:rPr lang="en-US" sz="3600" b="1" baseline="-25000" dirty="0">
                <a:solidFill>
                  <a:srgbClr val="C00000"/>
                </a:solidFill>
              </a:rPr>
              <a:t> </a:t>
            </a:r>
            <a:r>
              <a:rPr lang="en-US" sz="3600" b="1" dirty="0">
                <a:solidFill>
                  <a:srgbClr val="C00000"/>
                </a:solidFill>
              </a:rPr>
              <a:t> + 1</a:t>
            </a:r>
            <a:endParaRPr lang="en-US" sz="3600" b="1" baseline="-25000" dirty="0">
              <a:solidFill>
                <a:srgbClr val="C00000"/>
              </a:solidFill>
            </a:endParaRPr>
          </a:p>
        </p:txBody>
      </p:sp>
      <p:grpSp>
        <p:nvGrpSpPr>
          <p:cNvPr id="13" name="Group 12">
            <a:extLst>
              <a:ext uri="{FF2B5EF4-FFF2-40B4-BE49-F238E27FC236}">
                <a16:creationId xmlns:a16="http://schemas.microsoft.com/office/drawing/2014/main" id="{BF46462C-2F5F-620D-5B48-8EAF1A908056}"/>
              </a:ext>
            </a:extLst>
          </p:cNvPr>
          <p:cNvGrpSpPr/>
          <p:nvPr/>
        </p:nvGrpSpPr>
        <p:grpSpPr>
          <a:xfrm>
            <a:off x="4746632" y="4171801"/>
            <a:ext cx="431528" cy="2580414"/>
            <a:chOff x="4290505" y="4171801"/>
            <a:chExt cx="431528" cy="2580414"/>
          </a:xfrm>
        </p:grpSpPr>
        <p:cxnSp>
          <p:nvCxnSpPr>
            <p:cNvPr id="6" name="Straight Connector 5">
              <a:extLst>
                <a:ext uri="{FF2B5EF4-FFF2-40B4-BE49-F238E27FC236}">
                  <a16:creationId xmlns:a16="http://schemas.microsoft.com/office/drawing/2014/main" id="{2E811B25-FF87-A5E8-F892-82782434A7F0}"/>
                </a:ext>
              </a:extLst>
            </p:cNvPr>
            <p:cNvCxnSpPr/>
            <p:nvPr/>
          </p:nvCxnSpPr>
          <p:spPr>
            <a:xfrm>
              <a:off x="4506269" y="4171801"/>
              <a:ext cx="0" cy="18000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F2565D5-0F39-51EE-22E1-3B4281E427B6}"/>
                </a:ext>
              </a:extLst>
            </p:cNvPr>
            <p:cNvSpPr txBox="1"/>
            <p:nvPr/>
          </p:nvSpPr>
          <p:spPr>
            <a:xfrm>
              <a:off x="4290505" y="6105884"/>
              <a:ext cx="431528" cy="646331"/>
            </a:xfrm>
            <a:prstGeom prst="rect">
              <a:avLst/>
            </a:prstGeom>
            <a:noFill/>
          </p:spPr>
          <p:txBody>
            <a:bodyPr wrap="none" rtlCol="0">
              <a:spAutoFit/>
            </a:bodyPr>
            <a:lstStyle/>
            <a:p>
              <a:r>
                <a:rPr lang="en-US" sz="3600" b="1" dirty="0">
                  <a:solidFill>
                    <a:srgbClr val="0070C0"/>
                  </a:solidFill>
                </a:rPr>
                <a:t>0</a:t>
              </a:r>
            </a:p>
          </p:txBody>
        </p:sp>
      </p:grpSp>
    </p:spTree>
    <p:extLst>
      <p:ext uri="{BB962C8B-B14F-4D97-AF65-F5344CB8AC3E}">
        <p14:creationId xmlns:p14="http://schemas.microsoft.com/office/powerpoint/2010/main" val="201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10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ED53-B95A-B2AF-13F2-B1FEE230E3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EBE4BD-447D-6A05-789C-98238FF27352}"/>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55" name="TextBox 54">
            <a:extLst>
              <a:ext uri="{FF2B5EF4-FFF2-40B4-BE49-F238E27FC236}">
                <a16:creationId xmlns:a16="http://schemas.microsoft.com/office/drawing/2014/main" id="{A3717C47-4D3C-2D52-79A9-24155D2FCE7C}"/>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E1DAFA29-866C-CA0A-80AF-45FA87EF4221}"/>
              </a:ext>
            </a:extLst>
          </p:cNvPr>
          <p:cNvSpPr>
            <a:spLocks/>
          </p:cNvSpPr>
          <p:nvPr/>
        </p:nvSpPr>
        <p:spPr>
          <a:xfrm>
            <a:off x="2938803" y="143746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F88AB04F-70CB-1547-EE8B-FDCB91AF5CE0}"/>
              </a:ext>
            </a:extLst>
          </p:cNvPr>
          <p:cNvSpPr txBox="1"/>
          <p:nvPr/>
        </p:nvSpPr>
        <p:spPr>
          <a:xfrm>
            <a:off x="655542" y="1301275"/>
            <a:ext cx="1152880" cy="646331"/>
          </a:xfrm>
          <a:prstGeom prst="rect">
            <a:avLst/>
          </a:prstGeom>
          <a:noFill/>
        </p:spPr>
        <p:txBody>
          <a:bodyPr wrap="none" rtlCol="0">
            <a:spAutoFit/>
          </a:bodyPr>
          <a:lstStyle/>
          <a:p>
            <a:r>
              <a:rPr lang="en-US" sz="3600" b="1" dirty="0" err="1">
                <a:solidFill>
                  <a:srgbClr val="0070C0"/>
                </a:solidFill>
              </a:rPr>
              <a:t>g</a:t>
            </a:r>
            <a:r>
              <a:rPr lang="en-US" sz="3600" b="1" baseline="-25000" dirty="0" err="1">
                <a:solidFill>
                  <a:srgbClr val="0070C0"/>
                </a:solidFill>
              </a:rPr>
              <a:t>i</a:t>
            </a:r>
            <a:r>
              <a:rPr lang="en-US" sz="3600" b="1" baseline="-25000" dirty="0">
                <a:solidFill>
                  <a:srgbClr val="0070C0"/>
                </a:solidFill>
              </a:rPr>
              <a:t> </a:t>
            </a:r>
            <a:r>
              <a:rPr lang="en-US" sz="3600" b="1" dirty="0">
                <a:solidFill>
                  <a:srgbClr val="0070C0"/>
                </a:solidFill>
              </a:rPr>
              <a:t>= 2</a:t>
            </a:r>
            <a:endParaRPr lang="en-US" sz="3600" b="1" baseline="-25000" dirty="0">
              <a:solidFill>
                <a:srgbClr val="0070C0"/>
              </a:solidFill>
            </a:endParaRPr>
          </a:p>
        </p:txBody>
      </p:sp>
      <p:sp>
        <p:nvSpPr>
          <p:cNvPr id="17" name="Rectangle 16">
            <a:extLst>
              <a:ext uri="{FF2B5EF4-FFF2-40B4-BE49-F238E27FC236}">
                <a16:creationId xmlns:a16="http://schemas.microsoft.com/office/drawing/2014/main" id="{3D76D9F4-E7CC-D2F1-FDE3-5A97E601656C}"/>
              </a:ext>
            </a:extLst>
          </p:cNvPr>
          <p:cNvSpPr>
            <a:spLocks/>
          </p:cNvSpPr>
          <p:nvPr/>
        </p:nvSpPr>
        <p:spPr>
          <a:xfrm>
            <a:off x="5098803" y="143746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C9E1F3E-950D-ED48-E719-7B48B834DC07}"/>
              </a:ext>
            </a:extLst>
          </p:cNvPr>
          <p:cNvSpPr>
            <a:spLocks noChangeAspect="1"/>
          </p:cNvSpPr>
          <p:nvPr/>
        </p:nvSpPr>
        <p:spPr>
          <a:xfrm>
            <a:off x="3087513" y="206746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6CEAD0D-12A8-345D-3FB3-1BDBEEBCF7C8}"/>
              </a:ext>
            </a:extLst>
          </p:cNvPr>
          <p:cNvSpPr>
            <a:spLocks noChangeAspect="1"/>
          </p:cNvSpPr>
          <p:nvPr/>
        </p:nvSpPr>
        <p:spPr>
          <a:xfrm>
            <a:off x="3730551" y="206746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C561A3-6182-7D5C-C437-39A02D5686DD}"/>
              </a:ext>
            </a:extLst>
          </p:cNvPr>
          <p:cNvSpPr>
            <a:spLocks noChangeAspect="1"/>
          </p:cNvSpPr>
          <p:nvPr/>
        </p:nvSpPr>
        <p:spPr>
          <a:xfrm>
            <a:off x="4366101" y="206746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2FC32ED-B2D0-48B1-8B3F-B32D81C9C675}"/>
              </a:ext>
            </a:extLst>
          </p:cNvPr>
          <p:cNvSpPr>
            <a:spLocks noChangeAspect="1"/>
          </p:cNvSpPr>
          <p:nvPr/>
        </p:nvSpPr>
        <p:spPr>
          <a:xfrm>
            <a:off x="358017" y="2293225"/>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4DABD65-4BE8-68D1-9891-236E56972EC5}"/>
              </a:ext>
            </a:extLst>
          </p:cNvPr>
          <p:cNvSpPr>
            <a:spLocks noChangeAspect="1"/>
          </p:cNvSpPr>
          <p:nvPr/>
        </p:nvSpPr>
        <p:spPr>
          <a:xfrm>
            <a:off x="1001055" y="2293225"/>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25B7DD-CB31-B17D-192C-22AED00083BD}"/>
              </a:ext>
            </a:extLst>
          </p:cNvPr>
          <p:cNvSpPr>
            <a:spLocks noChangeAspect="1"/>
          </p:cNvSpPr>
          <p:nvPr/>
        </p:nvSpPr>
        <p:spPr>
          <a:xfrm>
            <a:off x="1636605" y="2293225"/>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9268A5-E9BF-8EA2-1862-36F198E480B2}"/>
              </a:ext>
            </a:extLst>
          </p:cNvPr>
          <p:cNvSpPr>
            <a:spLocks/>
          </p:cNvSpPr>
          <p:nvPr/>
        </p:nvSpPr>
        <p:spPr>
          <a:xfrm>
            <a:off x="7510803" y="143746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AACBC2-7EE3-EE54-BABA-043521B48E0F}"/>
              </a:ext>
            </a:extLst>
          </p:cNvPr>
          <p:cNvSpPr>
            <a:spLocks/>
          </p:cNvSpPr>
          <p:nvPr/>
        </p:nvSpPr>
        <p:spPr>
          <a:xfrm>
            <a:off x="9670803" y="143746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312C30-7239-4482-385C-45F026C92CAB}"/>
              </a:ext>
            </a:extLst>
          </p:cNvPr>
          <p:cNvSpPr>
            <a:spLocks/>
          </p:cNvSpPr>
          <p:nvPr/>
        </p:nvSpPr>
        <p:spPr>
          <a:xfrm>
            <a:off x="2938803" y="370901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101C373-B6E4-A563-0002-BB758BDB0AAA}"/>
              </a:ext>
            </a:extLst>
          </p:cNvPr>
          <p:cNvSpPr>
            <a:spLocks/>
          </p:cNvSpPr>
          <p:nvPr/>
        </p:nvSpPr>
        <p:spPr>
          <a:xfrm>
            <a:off x="5098803" y="370901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1779DC7-F460-3425-BC10-746354BB529E}"/>
              </a:ext>
            </a:extLst>
          </p:cNvPr>
          <p:cNvSpPr>
            <a:spLocks/>
          </p:cNvSpPr>
          <p:nvPr/>
        </p:nvSpPr>
        <p:spPr>
          <a:xfrm>
            <a:off x="7510803" y="370901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A2BFF2-CACB-CA3B-D6D9-C4D218A636FF}"/>
              </a:ext>
            </a:extLst>
          </p:cNvPr>
          <p:cNvSpPr>
            <a:spLocks/>
          </p:cNvSpPr>
          <p:nvPr/>
        </p:nvSpPr>
        <p:spPr>
          <a:xfrm>
            <a:off x="9670803" y="3709019"/>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C85E5A8-BAD3-6123-0E2A-D8E4CED1DCCA}"/>
              </a:ext>
            </a:extLst>
          </p:cNvPr>
          <p:cNvSpPr>
            <a:spLocks noChangeAspect="1"/>
          </p:cNvSpPr>
          <p:nvPr/>
        </p:nvSpPr>
        <p:spPr>
          <a:xfrm>
            <a:off x="9879274" y="4403170"/>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95DE76-92E5-97EE-48BF-2F63D2D3909D}"/>
              </a:ext>
            </a:extLst>
          </p:cNvPr>
          <p:cNvSpPr>
            <a:spLocks noChangeAspect="1"/>
          </p:cNvSpPr>
          <p:nvPr/>
        </p:nvSpPr>
        <p:spPr>
          <a:xfrm>
            <a:off x="10522312" y="4403170"/>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741DF1-E3E4-8D8B-1868-F2351652DFA8}"/>
              </a:ext>
            </a:extLst>
          </p:cNvPr>
          <p:cNvSpPr>
            <a:spLocks noChangeAspect="1"/>
          </p:cNvSpPr>
          <p:nvPr/>
        </p:nvSpPr>
        <p:spPr>
          <a:xfrm>
            <a:off x="11157862" y="4403170"/>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FD22C3-9D95-4C0A-3C10-73A90266BBC2}"/>
              </a:ext>
            </a:extLst>
          </p:cNvPr>
          <p:cNvSpPr>
            <a:spLocks noChangeAspect="1"/>
          </p:cNvSpPr>
          <p:nvPr/>
        </p:nvSpPr>
        <p:spPr>
          <a:xfrm>
            <a:off x="8022921" y="2041784"/>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7534DD-5F88-35DA-1684-AFE2C9D92D08}"/>
              </a:ext>
            </a:extLst>
          </p:cNvPr>
          <p:cNvSpPr>
            <a:spLocks noChangeAspect="1"/>
          </p:cNvSpPr>
          <p:nvPr/>
        </p:nvSpPr>
        <p:spPr>
          <a:xfrm>
            <a:off x="8665959" y="2041784"/>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C900EE-C84D-FAB4-5DBF-52DED98FE02F}"/>
              </a:ext>
            </a:extLst>
          </p:cNvPr>
          <p:cNvSpPr>
            <a:spLocks noChangeAspect="1"/>
          </p:cNvSpPr>
          <p:nvPr/>
        </p:nvSpPr>
        <p:spPr>
          <a:xfrm>
            <a:off x="10450128" y="2041784"/>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E66496-E167-2338-B0B5-BA07A01CC934}"/>
              </a:ext>
            </a:extLst>
          </p:cNvPr>
          <p:cNvSpPr>
            <a:spLocks noChangeAspect="1"/>
          </p:cNvSpPr>
          <p:nvPr/>
        </p:nvSpPr>
        <p:spPr>
          <a:xfrm>
            <a:off x="3702226" y="4393334"/>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6E4C810-14EC-FF6D-F8F4-9A25866AECB9}"/>
              </a:ext>
            </a:extLst>
          </p:cNvPr>
          <p:cNvSpPr>
            <a:spLocks noChangeAspect="1"/>
          </p:cNvSpPr>
          <p:nvPr/>
        </p:nvSpPr>
        <p:spPr>
          <a:xfrm>
            <a:off x="5561949" y="4393334"/>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F60FFA6-AE9E-E6DF-813A-E3C6D67FD34E}"/>
              </a:ext>
            </a:extLst>
          </p:cNvPr>
          <p:cNvSpPr>
            <a:spLocks noChangeAspect="1"/>
          </p:cNvSpPr>
          <p:nvPr/>
        </p:nvSpPr>
        <p:spPr>
          <a:xfrm>
            <a:off x="6197499" y="4393334"/>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15D40C-3EBE-1D8A-814F-89EFD59247A7}"/>
              </a:ext>
            </a:extLst>
          </p:cNvPr>
          <p:cNvSpPr txBox="1"/>
          <p:nvPr/>
        </p:nvSpPr>
        <p:spPr>
          <a:xfrm>
            <a:off x="201319" y="5811355"/>
            <a:ext cx="3426194" cy="646331"/>
          </a:xfrm>
          <a:prstGeom prst="rect">
            <a:avLst/>
          </a:prstGeom>
          <a:noFill/>
        </p:spPr>
        <p:txBody>
          <a:bodyPr wrap="none" rtlCol="0">
            <a:spAutoFit/>
          </a:bodyPr>
          <a:lstStyle/>
          <a:p>
            <a:r>
              <a:rPr lang="en-US" sz="3600" b="1" dirty="0">
                <a:solidFill>
                  <a:srgbClr val="FF0000"/>
                </a:solidFill>
              </a:rPr>
              <a:t>4 combinations</a:t>
            </a:r>
            <a:endParaRPr lang="en-US" sz="3600" b="1" baseline="-25000" dirty="0">
              <a:solidFill>
                <a:srgbClr val="FF0000"/>
              </a:solidFill>
            </a:endParaRPr>
          </a:p>
        </p:txBody>
      </p:sp>
    </p:spTree>
    <p:extLst>
      <p:ext uri="{BB962C8B-B14F-4D97-AF65-F5344CB8AC3E}">
        <p14:creationId xmlns:p14="http://schemas.microsoft.com/office/powerpoint/2010/main" val="33432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9" grpId="0" animBg="1"/>
      <p:bldP spid="20" grpId="0" animBg="1"/>
      <p:bldP spid="21"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314B9-0DB4-6702-452D-893F55D69F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536ADA-6162-981A-E684-223A134BCC91}"/>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28" name="TextBox 27">
            <a:extLst>
              <a:ext uri="{FF2B5EF4-FFF2-40B4-BE49-F238E27FC236}">
                <a16:creationId xmlns:a16="http://schemas.microsoft.com/office/drawing/2014/main" id="{8A09D86C-6913-BF27-2D8E-0D1B2F93C3D3}"/>
              </a:ext>
            </a:extLst>
          </p:cNvPr>
          <p:cNvSpPr txBox="1"/>
          <p:nvPr/>
        </p:nvSpPr>
        <p:spPr>
          <a:xfrm>
            <a:off x="275061" y="1445833"/>
            <a:ext cx="3426194" cy="646331"/>
          </a:xfrm>
          <a:prstGeom prst="rect">
            <a:avLst/>
          </a:prstGeom>
          <a:noFill/>
        </p:spPr>
        <p:txBody>
          <a:bodyPr wrap="none" rtlCol="0">
            <a:spAutoFit/>
          </a:bodyPr>
          <a:lstStyle/>
          <a:p>
            <a:r>
              <a:rPr lang="en-US" sz="3600" b="1" dirty="0">
                <a:solidFill>
                  <a:srgbClr val="FF0000"/>
                </a:solidFill>
              </a:rPr>
              <a:t>4 combinations</a:t>
            </a:r>
            <a:endParaRPr lang="en-US" sz="3600" b="1" baseline="-25000"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B467E67-4C62-608F-766A-082E17F14063}"/>
                  </a:ext>
                </a:extLst>
              </p:cNvPr>
              <p:cNvSpPr txBox="1"/>
              <p:nvPr/>
            </p:nvSpPr>
            <p:spPr>
              <a:xfrm>
                <a:off x="3701255" y="1106281"/>
                <a:ext cx="5150155" cy="1361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4800" i="1" smtClean="0">
                              <a:latin typeface="Cambria Math" panose="02040503050406030204" pitchFamily="18" charset="0"/>
                            </a:rPr>
                          </m:ctrlPr>
                        </m:sPrePr>
                        <m:sub/>
                        <m:sup>
                          <m:r>
                            <a:rPr lang="sv-SE" sz="4800" b="0" i="1" smtClean="0">
                              <a:latin typeface="Cambria Math" panose="02040503050406030204" pitchFamily="18" charset="0"/>
                            </a:rPr>
                            <m:t>4</m:t>
                          </m:r>
                        </m:sup>
                        <m:e>
                          <m:sSub>
                            <m:sSubPr>
                              <m:ctrlPr>
                                <a:rPr lang="sv-SE" sz="4800" i="1">
                                  <a:latin typeface="Cambria Math" panose="02040503050406030204" pitchFamily="18" charset="0"/>
                                </a:rPr>
                              </m:ctrlPr>
                            </m:sSubPr>
                            <m:e>
                              <m:r>
                                <a:rPr lang="sv-SE" sz="4800" i="1">
                                  <a:latin typeface="Cambria Math" panose="02040503050406030204" pitchFamily="18" charset="0"/>
                                </a:rPr>
                                <m:t>𝐶</m:t>
                              </m:r>
                            </m:e>
                            <m:sub>
                              <m:r>
                                <a:rPr lang="sv-SE" sz="4800" b="0" i="1" smtClean="0">
                                  <a:latin typeface="Cambria Math" panose="02040503050406030204" pitchFamily="18" charset="0"/>
                                </a:rPr>
                                <m:t>3</m:t>
                              </m:r>
                            </m:sub>
                          </m:sSub>
                        </m:e>
                      </m:sPre>
                      <m:r>
                        <a:rPr lang="en-US" sz="4500" i="1" smtClean="0">
                          <a:latin typeface="Cambria Math" panose="02040503050406030204" pitchFamily="18" charset="0"/>
                        </a:rPr>
                        <m:t>=</m:t>
                      </m:r>
                      <m:f>
                        <m:fPr>
                          <m:ctrlPr>
                            <a:rPr lang="en-US" sz="4500" i="1" smtClean="0">
                              <a:latin typeface="Cambria Math" panose="02040503050406030204" pitchFamily="18" charset="0"/>
                            </a:rPr>
                          </m:ctrlPr>
                        </m:fPr>
                        <m:num>
                          <m:r>
                            <a:rPr lang="sv-SE" sz="4500" b="0" i="1" smtClean="0">
                              <a:latin typeface="Cambria Math" panose="02040503050406030204" pitchFamily="18" charset="0"/>
                            </a:rPr>
                            <m:t>4!</m:t>
                          </m:r>
                        </m:num>
                        <m:den>
                          <m:r>
                            <a:rPr lang="sv-SE" sz="4500" b="0" i="1" smtClean="0">
                              <a:latin typeface="Cambria Math" panose="02040503050406030204" pitchFamily="18" charset="0"/>
                            </a:rPr>
                            <m:t>3!</m:t>
                          </m:r>
                        </m:den>
                      </m:f>
                      <m:r>
                        <a:rPr lang="sv-SE" sz="4500" b="0" i="1" smtClean="0">
                          <a:latin typeface="Cambria Math" panose="02040503050406030204" pitchFamily="18" charset="0"/>
                        </a:rPr>
                        <m:t>=4</m:t>
                      </m:r>
                    </m:oMath>
                  </m:oMathPara>
                </a14:m>
                <a:endParaRPr lang="en-US" sz="4500" dirty="0"/>
              </a:p>
            </p:txBody>
          </p:sp>
        </mc:Choice>
        <mc:Fallback xmlns="">
          <p:sp>
            <p:nvSpPr>
              <p:cNvPr id="18" name="TextBox 17">
                <a:extLst>
                  <a:ext uri="{FF2B5EF4-FFF2-40B4-BE49-F238E27FC236}">
                    <a16:creationId xmlns:a16="http://schemas.microsoft.com/office/drawing/2014/main" id="{AB467E67-4C62-608F-766A-082E17F14063}"/>
                  </a:ext>
                </a:extLst>
              </p:cNvPr>
              <p:cNvSpPr txBox="1">
                <a:spLocks noRot="1" noChangeAspect="1" noMove="1" noResize="1" noEditPoints="1" noAdjustHandles="1" noChangeArrowheads="1" noChangeShapeType="1" noTextEdit="1"/>
              </p:cNvSpPr>
              <p:nvPr/>
            </p:nvSpPr>
            <p:spPr>
              <a:xfrm>
                <a:off x="3701255" y="1106281"/>
                <a:ext cx="5150155" cy="1361463"/>
              </a:xfrm>
              <a:prstGeom prst="rect">
                <a:avLst/>
              </a:prstGeom>
              <a:blipFill>
                <a:blip r:embed="rId2"/>
                <a:stretch>
                  <a:fillRect b="-12844"/>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FA41076E-DB2A-F2FD-2EA5-F92C882553D6}"/>
              </a:ext>
            </a:extLst>
          </p:cNvPr>
          <p:cNvSpPr>
            <a:spLocks/>
          </p:cNvSpPr>
          <p:nvPr/>
        </p:nvSpPr>
        <p:spPr>
          <a:xfrm>
            <a:off x="3819877" y="3168387"/>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68748DE-D0F6-2E9B-8FCB-0021B938DB60}"/>
              </a:ext>
            </a:extLst>
          </p:cNvPr>
          <p:cNvSpPr>
            <a:spLocks/>
          </p:cNvSpPr>
          <p:nvPr/>
        </p:nvSpPr>
        <p:spPr>
          <a:xfrm>
            <a:off x="5979877" y="3168387"/>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BF7D91B-37A1-736A-CF7E-00AA456E45D5}"/>
              </a:ext>
            </a:extLst>
          </p:cNvPr>
          <p:cNvSpPr>
            <a:spLocks noChangeAspect="1"/>
          </p:cNvSpPr>
          <p:nvPr/>
        </p:nvSpPr>
        <p:spPr>
          <a:xfrm>
            <a:off x="6188348" y="3906782"/>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E40AF6C-9448-A997-95A5-7C1539A14AA1}"/>
              </a:ext>
            </a:extLst>
          </p:cNvPr>
          <p:cNvSpPr>
            <a:spLocks noChangeAspect="1"/>
          </p:cNvSpPr>
          <p:nvPr/>
        </p:nvSpPr>
        <p:spPr>
          <a:xfrm>
            <a:off x="6831386" y="3906782"/>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3C4D5E5-6884-D2CE-CE9C-57CC16B90C70}"/>
              </a:ext>
            </a:extLst>
          </p:cNvPr>
          <p:cNvSpPr>
            <a:spLocks noChangeAspect="1"/>
          </p:cNvSpPr>
          <p:nvPr/>
        </p:nvSpPr>
        <p:spPr>
          <a:xfrm>
            <a:off x="7466936" y="3906782"/>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20EB51A-69BF-6F15-16FE-C5A994FB5D1E}"/>
              </a:ext>
            </a:extLst>
          </p:cNvPr>
          <p:cNvCxnSpPr/>
          <p:nvPr/>
        </p:nvCxnSpPr>
        <p:spPr>
          <a:xfrm>
            <a:off x="5979877" y="3171323"/>
            <a:ext cx="0" cy="18000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C00F871-0B43-238F-2B21-9E987E07F167}"/>
              </a:ext>
            </a:extLst>
          </p:cNvPr>
          <p:cNvSpPr txBox="1"/>
          <p:nvPr/>
        </p:nvSpPr>
        <p:spPr>
          <a:xfrm>
            <a:off x="3564337" y="5372140"/>
            <a:ext cx="1709121" cy="1200329"/>
          </a:xfrm>
          <a:prstGeom prst="rect">
            <a:avLst/>
          </a:prstGeom>
          <a:noFill/>
        </p:spPr>
        <p:txBody>
          <a:bodyPr wrap="none" rtlCol="0">
            <a:spAutoFit/>
          </a:bodyPr>
          <a:lstStyle/>
          <a:p>
            <a:pPr algn="ctr"/>
            <a:r>
              <a:rPr lang="en-US" sz="3600" dirty="0"/>
              <a:t>extra </a:t>
            </a:r>
          </a:p>
          <a:p>
            <a:pPr algn="ctr"/>
            <a:r>
              <a:rPr lang="en-US" sz="3600" dirty="0"/>
              <a:t>particle</a:t>
            </a:r>
          </a:p>
        </p:txBody>
      </p:sp>
      <p:cxnSp>
        <p:nvCxnSpPr>
          <p:cNvPr id="37" name="Straight Arrow Connector 36">
            <a:extLst>
              <a:ext uri="{FF2B5EF4-FFF2-40B4-BE49-F238E27FC236}">
                <a16:creationId xmlns:a16="http://schemas.microsoft.com/office/drawing/2014/main" id="{38CB8F62-53D2-7F8A-C78E-52CEDD146CE2}"/>
              </a:ext>
            </a:extLst>
          </p:cNvPr>
          <p:cNvCxnSpPr>
            <a:cxnSpLocks/>
          </p:cNvCxnSpPr>
          <p:nvPr/>
        </p:nvCxnSpPr>
        <p:spPr>
          <a:xfrm flipV="1">
            <a:off x="4931852" y="4550201"/>
            <a:ext cx="1048024" cy="1197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7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0" grpId="0" animBg="1"/>
      <p:bldP spid="31" grpId="0" animBg="1"/>
      <p:bldP spid="32"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D727-CD36-42A1-4433-7E7F2F44FF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BD51EA-EE71-E6F7-17B4-55443A0BF052}"/>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30" name="Oval 29">
            <a:extLst>
              <a:ext uri="{FF2B5EF4-FFF2-40B4-BE49-F238E27FC236}">
                <a16:creationId xmlns:a16="http://schemas.microsoft.com/office/drawing/2014/main" id="{173D39CB-7102-0794-6E7E-9D788D69F290}"/>
              </a:ext>
            </a:extLst>
          </p:cNvPr>
          <p:cNvSpPr>
            <a:spLocks noChangeAspect="1"/>
          </p:cNvSpPr>
          <p:nvPr/>
        </p:nvSpPr>
        <p:spPr>
          <a:xfrm>
            <a:off x="5091812" y="1485696"/>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0EF84BE-8B5E-88DF-A399-D3DCA9D4C4EE}"/>
              </a:ext>
            </a:extLst>
          </p:cNvPr>
          <p:cNvSpPr>
            <a:spLocks noChangeAspect="1"/>
          </p:cNvSpPr>
          <p:nvPr/>
        </p:nvSpPr>
        <p:spPr>
          <a:xfrm>
            <a:off x="5734850" y="1485696"/>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3FE36A8-BB6E-4753-C812-94CBCF328C7D}"/>
              </a:ext>
            </a:extLst>
          </p:cNvPr>
          <p:cNvSpPr>
            <a:spLocks noChangeAspect="1"/>
          </p:cNvSpPr>
          <p:nvPr/>
        </p:nvSpPr>
        <p:spPr>
          <a:xfrm>
            <a:off x="6370400" y="1485696"/>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FD96A6A-8419-AB8C-7F54-583F23176E5D}"/>
              </a:ext>
            </a:extLst>
          </p:cNvPr>
          <p:cNvCxnSpPr/>
          <p:nvPr/>
        </p:nvCxnSpPr>
        <p:spPr>
          <a:xfrm>
            <a:off x="7095599" y="986213"/>
            <a:ext cx="0" cy="18000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72480CEA-D13A-3407-C511-29C23D4E8041}"/>
              </a:ext>
            </a:extLst>
          </p:cNvPr>
          <p:cNvGrpSpPr/>
          <p:nvPr/>
        </p:nvGrpSpPr>
        <p:grpSpPr>
          <a:xfrm>
            <a:off x="3543296" y="3782216"/>
            <a:ext cx="1360749" cy="1800000"/>
            <a:chOff x="3296558" y="3782216"/>
            <a:chExt cx="1360749" cy="1800000"/>
          </a:xfrm>
        </p:grpSpPr>
        <p:sp>
          <p:nvSpPr>
            <p:cNvPr id="8" name="Oval 7">
              <a:extLst>
                <a:ext uri="{FF2B5EF4-FFF2-40B4-BE49-F238E27FC236}">
                  <a16:creationId xmlns:a16="http://schemas.microsoft.com/office/drawing/2014/main" id="{437F1FF9-AB5A-2ACF-AB53-9A9024333DB5}"/>
                </a:ext>
              </a:extLst>
            </p:cNvPr>
            <p:cNvSpPr>
              <a:spLocks noChangeAspect="1"/>
            </p:cNvSpPr>
            <p:nvPr/>
          </p:nvSpPr>
          <p:spPr>
            <a:xfrm>
              <a:off x="3296558"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92029C-AFF7-C644-DBAC-824E984629DA}"/>
                </a:ext>
              </a:extLst>
            </p:cNvPr>
            <p:cNvSpPr>
              <a:spLocks noChangeAspect="1"/>
            </p:cNvSpPr>
            <p:nvPr/>
          </p:nvSpPr>
          <p:spPr>
            <a:xfrm>
              <a:off x="3932108"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5384FC-46DD-C570-4053-363547988392}"/>
                </a:ext>
              </a:extLst>
            </p:cNvPr>
            <p:cNvCxnSpPr/>
            <p:nvPr/>
          </p:nvCxnSpPr>
          <p:spPr>
            <a:xfrm>
              <a:off x="4657307" y="3782216"/>
              <a:ext cx="0" cy="18000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C8AA1FAB-5136-7DFA-DF54-EA9A3878836F}"/>
              </a:ext>
            </a:extLst>
          </p:cNvPr>
          <p:cNvGrpSpPr/>
          <p:nvPr/>
        </p:nvGrpSpPr>
        <p:grpSpPr>
          <a:xfrm>
            <a:off x="6738539" y="3708116"/>
            <a:ext cx="1615392" cy="1800000"/>
            <a:chOff x="6738539" y="3708116"/>
            <a:chExt cx="1615392" cy="1800000"/>
          </a:xfrm>
        </p:grpSpPr>
        <p:sp>
          <p:nvSpPr>
            <p:cNvPr id="11" name="Oval 10">
              <a:extLst>
                <a:ext uri="{FF2B5EF4-FFF2-40B4-BE49-F238E27FC236}">
                  <a16:creationId xmlns:a16="http://schemas.microsoft.com/office/drawing/2014/main" id="{CDB6C4F8-1C5C-364A-4D2F-2FB8622D14B3}"/>
                </a:ext>
              </a:extLst>
            </p:cNvPr>
            <p:cNvSpPr>
              <a:spLocks noChangeAspect="1"/>
            </p:cNvSpPr>
            <p:nvPr/>
          </p:nvSpPr>
          <p:spPr>
            <a:xfrm>
              <a:off x="6738539" y="42075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5A0AEA-DCEC-802D-C5E5-6E78F2F24928}"/>
                </a:ext>
              </a:extLst>
            </p:cNvPr>
            <p:cNvSpPr>
              <a:spLocks noChangeAspect="1"/>
            </p:cNvSpPr>
            <p:nvPr/>
          </p:nvSpPr>
          <p:spPr>
            <a:xfrm>
              <a:off x="7813931" y="42075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87193B1-6FB9-B159-E2C9-1F1146EF4A48}"/>
                </a:ext>
              </a:extLst>
            </p:cNvPr>
            <p:cNvCxnSpPr/>
            <p:nvPr/>
          </p:nvCxnSpPr>
          <p:spPr>
            <a:xfrm>
              <a:off x="7534833" y="3708116"/>
              <a:ext cx="0" cy="18000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DF36F984-E427-A919-1CDC-1FA906CA716A}"/>
              </a:ext>
            </a:extLst>
          </p:cNvPr>
          <p:cNvGrpSpPr/>
          <p:nvPr/>
        </p:nvGrpSpPr>
        <p:grpSpPr>
          <a:xfrm>
            <a:off x="10457223" y="3782216"/>
            <a:ext cx="1368238" cy="1800000"/>
            <a:chOff x="10457223" y="3782216"/>
            <a:chExt cx="1368238" cy="1800000"/>
          </a:xfrm>
        </p:grpSpPr>
        <p:sp>
          <p:nvSpPr>
            <p:cNvPr id="15" name="Oval 14">
              <a:extLst>
                <a:ext uri="{FF2B5EF4-FFF2-40B4-BE49-F238E27FC236}">
                  <a16:creationId xmlns:a16="http://schemas.microsoft.com/office/drawing/2014/main" id="{7E8307EB-F448-554A-6E58-07AFF81146E1}"/>
                </a:ext>
              </a:extLst>
            </p:cNvPr>
            <p:cNvSpPr>
              <a:spLocks noChangeAspect="1"/>
            </p:cNvSpPr>
            <p:nvPr/>
          </p:nvSpPr>
          <p:spPr>
            <a:xfrm>
              <a:off x="10642423"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25DEE-530E-809E-E41A-60E41D694426}"/>
                </a:ext>
              </a:extLst>
            </p:cNvPr>
            <p:cNvSpPr>
              <a:spLocks noChangeAspect="1"/>
            </p:cNvSpPr>
            <p:nvPr/>
          </p:nvSpPr>
          <p:spPr>
            <a:xfrm>
              <a:off x="11285461"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79C398A-A963-7B64-FBF0-D8887AEBC24A}"/>
                </a:ext>
              </a:extLst>
            </p:cNvPr>
            <p:cNvCxnSpPr/>
            <p:nvPr/>
          </p:nvCxnSpPr>
          <p:spPr>
            <a:xfrm>
              <a:off x="10457223" y="3782216"/>
              <a:ext cx="0" cy="18000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Right Brace 5">
            <a:extLst>
              <a:ext uri="{FF2B5EF4-FFF2-40B4-BE49-F238E27FC236}">
                <a16:creationId xmlns:a16="http://schemas.microsoft.com/office/drawing/2014/main" id="{C16CA5D6-0756-AF5E-D11D-CDE8ECA0B002}"/>
              </a:ext>
            </a:extLst>
          </p:cNvPr>
          <p:cNvSpPr/>
          <p:nvPr/>
        </p:nvSpPr>
        <p:spPr>
          <a:xfrm rot="16200000">
            <a:off x="5797147" y="-2898361"/>
            <a:ext cx="623997" cy="11993145"/>
          </a:xfrm>
          <a:prstGeom prst="rightBrace">
            <a:avLst>
              <a:gd name="adj1" fmla="val 0"/>
              <a:gd name="adj2" fmla="val 5025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grpSp>
        <p:nvGrpSpPr>
          <p:cNvPr id="18" name="Group 17">
            <a:extLst>
              <a:ext uri="{FF2B5EF4-FFF2-40B4-BE49-F238E27FC236}">
                <a16:creationId xmlns:a16="http://schemas.microsoft.com/office/drawing/2014/main" id="{588CC14D-AC0A-26F2-70C1-B411CEF48DD5}"/>
              </a:ext>
            </a:extLst>
          </p:cNvPr>
          <p:cNvGrpSpPr/>
          <p:nvPr/>
        </p:nvGrpSpPr>
        <p:grpSpPr>
          <a:xfrm>
            <a:off x="413550" y="4281699"/>
            <a:ext cx="1818588" cy="540000"/>
            <a:chOff x="137780" y="4281699"/>
            <a:chExt cx="1818588" cy="540000"/>
          </a:xfrm>
        </p:grpSpPr>
        <p:sp>
          <p:nvSpPr>
            <p:cNvPr id="7" name="Oval 6">
              <a:extLst>
                <a:ext uri="{FF2B5EF4-FFF2-40B4-BE49-F238E27FC236}">
                  <a16:creationId xmlns:a16="http://schemas.microsoft.com/office/drawing/2014/main" id="{82C65818-A451-30B2-7F63-411D1A8EB855}"/>
                </a:ext>
              </a:extLst>
            </p:cNvPr>
            <p:cNvSpPr>
              <a:spLocks noChangeAspect="1"/>
            </p:cNvSpPr>
            <p:nvPr/>
          </p:nvSpPr>
          <p:spPr>
            <a:xfrm>
              <a:off x="137780"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CCC42DB-2136-17A9-6059-4BF4E5B1F0FE}"/>
                </a:ext>
              </a:extLst>
            </p:cNvPr>
            <p:cNvSpPr>
              <a:spLocks noChangeAspect="1"/>
            </p:cNvSpPr>
            <p:nvPr/>
          </p:nvSpPr>
          <p:spPr>
            <a:xfrm>
              <a:off x="780818"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021813-A2AF-0FBD-90E6-603E38457F56}"/>
                </a:ext>
              </a:extLst>
            </p:cNvPr>
            <p:cNvSpPr>
              <a:spLocks noChangeAspect="1"/>
            </p:cNvSpPr>
            <p:nvPr/>
          </p:nvSpPr>
          <p:spPr>
            <a:xfrm>
              <a:off x="1416368" y="4281699"/>
              <a:ext cx="540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18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3BE8C-6B48-4D8B-9CC0-0CAEE8101C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61B1A3-654E-B771-FBBB-AD7CC3F2DF67}"/>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55" name="TextBox 54">
            <a:extLst>
              <a:ext uri="{FF2B5EF4-FFF2-40B4-BE49-F238E27FC236}">
                <a16:creationId xmlns:a16="http://schemas.microsoft.com/office/drawing/2014/main" id="{60533BF8-F806-1543-C15A-03D679120745}"/>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34FD1982-1CAC-A574-ADBD-352DE766CE5D}"/>
              </a:ext>
            </a:extLst>
          </p:cNvPr>
          <p:cNvSpPr>
            <a:spLocks/>
          </p:cNvSpPr>
          <p:nvPr/>
        </p:nvSpPr>
        <p:spPr>
          <a:xfrm>
            <a:off x="4729616" y="1193650"/>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CF24210-634C-E957-B7B4-11658724EFC9}"/>
              </a:ext>
            </a:extLst>
          </p:cNvPr>
          <p:cNvSpPr>
            <a:spLocks/>
          </p:cNvSpPr>
          <p:nvPr/>
        </p:nvSpPr>
        <p:spPr>
          <a:xfrm>
            <a:off x="6889616" y="1193650"/>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E069892-B38D-0CB4-472D-69E3E1133BB5}"/>
              </a:ext>
            </a:extLst>
          </p:cNvPr>
          <p:cNvSpPr>
            <a:spLocks noChangeAspect="1"/>
          </p:cNvSpPr>
          <p:nvPr/>
        </p:nvSpPr>
        <p:spPr>
          <a:xfrm>
            <a:off x="4787455" y="156756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D3799BE-D3EA-3DEB-0A20-202DE1DC04A4}"/>
              </a:ext>
            </a:extLst>
          </p:cNvPr>
          <p:cNvCxnSpPr/>
          <p:nvPr/>
        </p:nvCxnSpPr>
        <p:spPr>
          <a:xfrm>
            <a:off x="5045766"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4E468C1-66B6-E15B-80E3-357D24E8E8C3}"/>
              </a:ext>
            </a:extLst>
          </p:cNvPr>
          <p:cNvCxnSpPr/>
          <p:nvPr/>
        </p:nvCxnSpPr>
        <p:spPr>
          <a:xfrm>
            <a:off x="5324941"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0FFAEC6-52B1-C14C-C8E8-B6C0F2C2F714}"/>
              </a:ext>
            </a:extLst>
          </p:cNvPr>
          <p:cNvCxnSpPr/>
          <p:nvPr/>
        </p:nvCxnSpPr>
        <p:spPr>
          <a:xfrm>
            <a:off x="5640618"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DED1FFE-D77E-2203-1CF5-828E9257F7F7}"/>
              </a:ext>
            </a:extLst>
          </p:cNvPr>
          <p:cNvCxnSpPr/>
          <p:nvPr/>
        </p:nvCxnSpPr>
        <p:spPr>
          <a:xfrm>
            <a:off x="6015976"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98DE765-36BD-4D14-A118-85227C7EED4B}"/>
              </a:ext>
            </a:extLst>
          </p:cNvPr>
          <p:cNvCxnSpPr/>
          <p:nvPr/>
        </p:nvCxnSpPr>
        <p:spPr>
          <a:xfrm>
            <a:off x="6295151"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9B375EE-4A11-7707-8F37-71D2F868656F}"/>
              </a:ext>
            </a:extLst>
          </p:cNvPr>
          <p:cNvCxnSpPr/>
          <p:nvPr/>
        </p:nvCxnSpPr>
        <p:spPr>
          <a:xfrm>
            <a:off x="6610828"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1BA794E-2A26-58FA-4169-1AC35D421EB3}"/>
              </a:ext>
            </a:extLst>
          </p:cNvPr>
          <p:cNvCxnSpPr/>
          <p:nvPr/>
        </p:nvCxnSpPr>
        <p:spPr>
          <a:xfrm>
            <a:off x="7203947"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7C81D6C-AFBD-5958-BC08-2017945C73A4}"/>
              </a:ext>
            </a:extLst>
          </p:cNvPr>
          <p:cNvCxnSpPr/>
          <p:nvPr/>
        </p:nvCxnSpPr>
        <p:spPr>
          <a:xfrm>
            <a:off x="7483122"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9D90DC5-F403-7867-0E25-F559664976F7}"/>
              </a:ext>
            </a:extLst>
          </p:cNvPr>
          <p:cNvCxnSpPr/>
          <p:nvPr/>
        </p:nvCxnSpPr>
        <p:spPr>
          <a:xfrm>
            <a:off x="7798799"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A9F87-9045-41A6-44F0-358E83237BDF}"/>
              </a:ext>
            </a:extLst>
          </p:cNvPr>
          <p:cNvCxnSpPr/>
          <p:nvPr/>
        </p:nvCxnSpPr>
        <p:spPr>
          <a:xfrm>
            <a:off x="8174157"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9315039-28C0-AA6B-3A06-4D264D27DC99}"/>
              </a:ext>
            </a:extLst>
          </p:cNvPr>
          <p:cNvCxnSpPr/>
          <p:nvPr/>
        </p:nvCxnSpPr>
        <p:spPr>
          <a:xfrm>
            <a:off x="8453332" y="1193650"/>
            <a:ext cx="0" cy="1800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25DB2F4-A8BC-634D-E87F-856E319F73AD}"/>
              </a:ext>
            </a:extLst>
          </p:cNvPr>
          <p:cNvCxnSpPr/>
          <p:nvPr/>
        </p:nvCxnSpPr>
        <p:spPr>
          <a:xfrm>
            <a:off x="8769009" y="1193650"/>
            <a:ext cx="0" cy="1800000"/>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BF244325-9D7B-84F7-0D70-B0A8225EBEA6}"/>
              </a:ext>
            </a:extLst>
          </p:cNvPr>
          <p:cNvSpPr>
            <a:spLocks noChangeAspect="1"/>
          </p:cNvSpPr>
          <p:nvPr/>
        </p:nvSpPr>
        <p:spPr>
          <a:xfrm>
            <a:off x="4787455" y="1941488"/>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4281BBC-CB8F-FF99-06D9-8306211E93B5}"/>
              </a:ext>
            </a:extLst>
          </p:cNvPr>
          <p:cNvSpPr>
            <a:spLocks noChangeAspect="1"/>
          </p:cNvSpPr>
          <p:nvPr/>
        </p:nvSpPr>
        <p:spPr>
          <a:xfrm>
            <a:off x="4787455" y="2225407"/>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B2A4016-2EA3-1E6D-14AF-DE30BC081496}"/>
              </a:ext>
            </a:extLst>
          </p:cNvPr>
          <p:cNvSpPr>
            <a:spLocks noChangeAspect="1"/>
          </p:cNvSpPr>
          <p:nvPr/>
        </p:nvSpPr>
        <p:spPr>
          <a:xfrm>
            <a:off x="5101786" y="2003650"/>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381520A-99D1-2EC9-CC5E-40C64E3071A0}"/>
              </a:ext>
            </a:extLst>
          </p:cNvPr>
          <p:cNvSpPr>
            <a:spLocks noChangeAspect="1"/>
          </p:cNvSpPr>
          <p:nvPr/>
        </p:nvSpPr>
        <p:spPr>
          <a:xfrm>
            <a:off x="5360012" y="1657569"/>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5009952-DDAA-5A78-8B6B-8F460DB6EB32}"/>
              </a:ext>
            </a:extLst>
          </p:cNvPr>
          <p:cNvSpPr>
            <a:spLocks noChangeAspect="1"/>
          </p:cNvSpPr>
          <p:nvPr/>
        </p:nvSpPr>
        <p:spPr>
          <a:xfrm>
            <a:off x="5079406" y="1650932"/>
            <a:ext cx="180000" cy="18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3614E3E-1D80-1A57-B970-03189608E247}"/>
              </a:ext>
            </a:extLst>
          </p:cNvPr>
          <p:cNvSpPr txBox="1"/>
          <p:nvPr/>
        </p:nvSpPr>
        <p:spPr>
          <a:xfrm>
            <a:off x="437292" y="1144403"/>
            <a:ext cx="1640193" cy="646331"/>
          </a:xfrm>
          <a:prstGeom prst="rect">
            <a:avLst/>
          </a:prstGeom>
          <a:noFill/>
        </p:spPr>
        <p:txBody>
          <a:bodyPr wrap="none" rtlCol="0">
            <a:spAutoFit/>
          </a:bodyPr>
          <a:lstStyle/>
          <a:p>
            <a:r>
              <a:rPr lang="en-US" sz="3600" b="1" dirty="0">
                <a:solidFill>
                  <a:srgbClr val="FF0000"/>
                </a:solidFill>
              </a:rPr>
              <a:t>Reality</a:t>
            </a:r>
            <a:endParaRPr lang="en-US" sz="3600" b="1" baseline="-25000" dirty="0">
              <a:solidFill>
                <a:srgbClr val="FF0000"/>
              </a:solidFill>
            </a:endParaRPr>
          </a:p>
        </p:txBody>
      </p:sp>
      <p:sp>
        <p:nvSpPr>
          <p:cNvPr id="30" name="TextBox 29">
            <a:extLst>
              <a:ext uri="{FF2B5EF4-FFF2-40B4-BE49-F238E27FC236}">
                <a16:creationId xmlns:a16="http://schemas.microsoft.com/office/drawing/2014/main" id="{6250430D-87D2-FE3B-D1C6-51B050026178}"/>
              </a:ext>
            </a:extLst>
          </p:cNvPr>
          <p:cNvSpPr txBox="1"/>
          <p:nvPr/>
        </p:nvSpPr>
        <p:spPr>
          <a:xfrm>
            <a:off x="511938" y="1805242"/>
            <a:ext cx="3311163" cy="830997"/>
          </a:xfrm>
          <a:prstGeom prst="rect">
            <a:avLst/>
          </a:prstGeom>
          <a:noFill/>
        </p:spPr>
        <p:txBody>
          <a:bodyPr wrap="none" rtlCol="0">
            <a:spAutoFit/>
          </a:bodyPr>
          <a:lstStyle/>
          <a:p>
            <a:r>
              <a:rPr lang="en-US" sz="2400" dirty="0"/>
              <a:t>- Many energy levels (</a:t>
            </a:r>
            <a:r>
              <a:rPr lang="en-US" sz="2400" dirty="0" err="1"/>
              <a:t>g</a:t>
            </a:r>
            <a:r>
              <a:rPr lang="en-US" sz="2400" baseline="-25000" dirty="0" err="1"/>
              <a:t>i</a:t>
            </a:r>
            <a:r>
              <a:rPr lang="en-US" sz="2400" dirty="0"/>
              <a:t>)</a:t>
            </a:r>
          </a:p>
          <a:p>
            <a:r>
              <a:rPr lang="en-US" sz="2400" dirty="0"/>
              <a:t>- Many particles (</a:t>
            </a:r>
            <a:r>
              <a:rPr lang="en-US" sz="2400" dirty="0" err="1"/>
              <a:t>n</a:t>
            </a:r>
            <a:r>
              <a:rPr lang="en-US" sz="2400" baseline="-25000" dirty="0" err="1"/>
              <a:t>i</a:t>
            </a:r>
            <a:r>
              <a:rPr lang="en-US" sz="2400" dirty="0"/>
              <a:t>)</a:t>
            </a:r>
          </a:p>
        </p:txBody>
      </p:sp>
      <p:sp>
        <p:nvSpPr>
          <p:cNvPr id="31" name="TextBox 30">
            <a:extLst>
              <a:ext uri="{FF2B5EF4-FFF2-40B4-BE49-F238E27FC236}">
                <a16:creationId xmlns:a16="http://schemas.microsoft.com/office/drawing/2014/main" id="{9AB4472D-887D-5628-C45B-4428E2AFFDAE}"/>
              </a:ext>
            </a:extLst>
          </p:cNvPr>
          <p:cNvSpPr txBox="1"/>
          <p:nvPr/>
        </p:nvSpPr>
        <p:spPr>
          <a:xfrm>
            <a:off x="1520621" y="3864351"/>
            <a:ext cx="8577989" cy="646331"/>
          </a:xfrm>
          <a:prstGeom prst="rect">
            <a:avLst/>
          </a:prstGeom>
          <a:noFill/>
        </p:spPr>
        <p:txBody>
          <a:bodyPr wrap="none" rtlCol="0">
            <a:spAutoFit/>
          </a:bodyPr>
          <a:lstStyle/>
          <a:p>
            <a:r>
              <a:rPr lang="en-US" sz="3600" b="1" dirty="0">
                <a:solidFill>
                  <a:srgbClr val="0070C0"/>
                </a:solidFill>
              </a:rPr>
              <a:t>№ of particles* </a:t>
            </a:r>
            <a:r>
              <a:rPr lang="en-US" sz="3600" b="1" dirty="0"/>
              <a:t>= </a:t>
            </a:r>
            <a:r>
              <a:rPr lang="en-US" sz="3600" b="1" dirty="0" err="1"/>
              <a:t>n</a:t>
            </a:r>
            <a:r>
              <a:rPr lang="en-US" sz="3600" b="1" baseline="-25000" dirty="0" err="1"/>
              <a:t>i</a:t>
            </a:r>
            <a:r>
              <a:rPr lang="en-US" sz="3600" b="1" dirty="0"/>
              <a:t> + </a:t>
            </a:r>
            <a:r>
              <a:rPr lang="en-US" sz="3600" b="1" dirty="0" err="1"/>
              <a:t>g</a:t>
            </a:r>
            <a:r>
              <a:rPr lang="en-US" sz="3600" b="1" baseline="-25000" dirty="0" err="1"/>
              <a:t>i</a:t>
            </a:r>
            <a:r>
              <a:rPr lang="en-US" sz="3600" b="1" baseline="-25000" dirty="0"/>
              <a:t> </a:t>
            </a:r>
            <a:r>
              <a:rPr lang="en-US" sz="3600" b="1" dirty="0"/>
              <a:t>+ 1 – 2 </a:t>
            </a:r>
            <a:r>
              <a:rPr lang="en-US" sz="3600" b="1" dirty="0">
                <a:solidFill>
                  <a:srgbClr val="0070C0"/>
                </a:solidFill>
              </a:rPr>
              <a:t>= </a:t>
            </a:r>
            <a:r>
              <a:rPr lang="en-US" sz="3600" b="1" dirty="0" err="1">
                <a:solidFill>
                  <a:srgbClr val="0070C0"/>
                </a:solidFill>
              </a:rPr>
              <a:t>n</a:t>
            </a:r>
            <a:r>
              <a:rPr lang="en-US" sz="3600" b="1" baseline="-25000" dirty="0" err="1">
                <a:solidFill>
                  <a:srgbClr val="0070C0"/>
                </a:solidFill>
              </a:rPr>
              <a:t>i</a:t>
            </a:r>
            <a:r>
              <a:rPr lang="en-US" sz="3600" b="1" dirty="0">
                <a:solidFill>
                  <a:srgbClr val="0070C0"/>
                </a:solidFill>
              </a:rPr>
              <a:t> + </a:t>
            </a:r>
            <a:r>
              <a:rPr lang="en-US" sz="3600" b="1" dirty="0" err="1">
                <a:solidFill>
                  <a:srgbClr val="0070C0"/>
                </a:solidFill>
              </a:rPr>
              <a:t>g</a:t>
            </a:r>
            <a:r>
              <a:rPr lang="en-US" sz="3600" b="1" baseline="-25000" dirty="0" err="1">
                <a:solidFill>
                  <a:srgbClr val="0070C0"/>
                </a:solidFill>
              </a:rPr>
              <a:t>i</a:t>
            </a:r>
            <a:r>
              <a:rPr lang="en-US" sz="3600" b="1" baseline="-25000" dirty="0">
                <a:solidFill>
                  <a:srgbClr val="0070C0"/>
                </a:solidFill>
              </a:rPr>
              <a:t> </a:t>
            </a:r>
            <a:r>
              <a:rPr lang="en-US" sz="3600" b="1" dirty="0">
                <a:solidFill>
                  <a:srgbClr val="0070C0"/>
                </a:solidFill>
              </a:rPr>
              <a:t> – 1 </a:t>
            </a:r>
            <a:endParaRPr lang="en-US" sz="3600" b="1" baseline="-25000" dirty="0">
              <a:solidFill>
                <a:srgbClr val="0070C0"/>
              </a:solidFill>
            </a:endParaRPr>
          </a:p>
        </p:txBody>
      </p:sp>
      <p:sp>
        <p:nvSpPr>
          <p:cNvPr id="32" name="TextBox 31">
            <a:extLst>
              <a:ext uri="{FF2B5EF4-FFF2-40B4-BE49-F238E27FC236}">
                <a16:creationId xmlns:a16="http://schemas.microsoft.com/office/drawing/2014/main" id="{7EB8BDC1-1494-6FC5-2DCB-B3BFA36FC75E}"/>
              </a:ext>
            </a:extLst>
          </p:cNvPr>
          <p:cNvSpPr txBox="1"/>
          <p:nvPr/>
        </p:nvSpPr>
        <p:spPr>
          <a:xfrm>
            <a:off x="3891614" y="5248851"/>
            <a:ext cx="1656287" cy="830997"/>
          </a:xfrm>
          <a:prstGeom prst="rect">
            <a:avLst/>
          </a:prstGeom>
          <a:noFill/>
        </p:spPr>
        <p:txBody>
          <a:bodyPr wrap="square" rtlCol="0">
            <a:spAutoFit/>
          </a:bodyPr>
          <a:lstStyle/>
          <a:p>
            <a:pPr algn="ctr"/>
            <a:r>
              <a:rPr lang="en-US" sz="2400" dirty="0"/>
              <a:t>number of particles </a:t>
            </a:r>
          </a:p>
        </p:txBody>
      </p:sp>
      <p:sp>
        <p:nvSpPr>
          <p:cNvPr id="33" name="TextBox 32">
            <a:extLst>
              <a:ext uri="{FF2B5EF4-FFF2-40B4-BE49-F238E27FC236}">
                <a16:creationId xmlns:a16="http://schemas.microsoft.com/office/drawing/2014/main" id="{07504F45-6ED9-25A4-D24C-33A76C90C3DD}"/>
              </a:ext>
            </a:extLst>
          </p:cNvPr>
          <p:cNvSpPr txBox="1"/>
          <p:nvPr/>
        </p:nvSpPr>
        <p:spPr>
          <a:xfrm>
            <a:off x="5640618" y="5248851"/>
            <a:ext cx="1656287" cy="830997"/>
          </a:xfrm>
          <a:prstGeom prst="rect">
            <a:avLst/>
          </a:prstGeom>
          <a:noFill/>
        </p:spPr>
        <p:txBody>
          <a:bodyPr wrap="square" rtlCol="0">
            <a:spAutoFit/>
          </a:bodyPr>
          <a:lstStyle/>
          <a:p>
            <a:pPr algn="ctr"/>
            <a:r>
              <a:rPr lang="en-US" sz="2400" dirty="0"/>
              <a:t>number of lines </a:t>
            </a:r>
          </a:p>
        </p:txBody>
      </p:sp>
      <p:sp>
        <p:nvSpPr>
          <p:cNvPr id="34" name="TextBox 33">
            <a:extLst>
              <a:ext uri="{FF2B5EF4-FFF2-40B4-BE49-F238E27FC236}">
                <a16:creationId xmlns:a16="http://schemas.microsoft.com/office/drawing/2014/main" id="{4EEB27E2-324F-C325-F08A-4E72C617F563}"/>
              </a:ext>
            </a:extLst>
          </p:cNvPr>
          <p:cNvSpPr txBox="1"/>
          <p:nvPr/>
        </p:nvSpPr>
        <p:spPr>
          <a:xfrm>
            <a:off x="7393329" y="5248851"/>
            <a:ext cx="1927652" cy="1200329"/>
          </a:xfrm>
          <a:prstGeom prst="rect">
            <a:avLst/>
          </a:prstGeom>
          <a:noFill/>
        </p:spPr>
        <p:txBody>
          <a:bodyPr wrap="square" rtlCol="0">
            <a:spAutoFit/>
          </a:bodyPr>
          <a:lstStyle/>
          <a:p>
            <a:pPr algn="ctr"/>
            <a:r>
              <a:rPr lang="en-US" sz="2400" dirty="0"/>
              <a:t>top and bottom lines don’t count</a:t>
            </a:r>
          </a:p>
        </p:txBody>
      </p:sp>
      <p:sp>
        <p:nvSpPr>
          <p:cNvPr id="35" name="Right Brace 34">
            <a:extLst>
              <a:ext uri="{FF2B5EF4-FFF2-40B4-BE49-F238E27FC236}">
                <a16:creationId xmlns:a16="http://schemas.microsoft.com/office/drawing/2014/main" id="{5ECB2C82-D48A-4735-EAA3-D153D85FBBAD}"/>
              </a:ext>
            </a:extLst>
          </p:cNvPr>
          <p:cNvSpPr/>
          <p:nvPr/>
        </p:nvSpPr>
        <p:spPr>
          <a:xfrm rot="5400000">
            <a:off x="5293644" y="4208340"/>
            <a:ext cx="132735" cy="73741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ight Brace 35">
            <a:extLst>
              <a:ext uri="{FF2B5EF4-FFF2-40B4-BE49-F238E27FC236}">
                <a16:creationId xmlns:a16="http://schemas.microsoft.com/office/drawing/2014/main" id="{1E7D0E51-64C7-5C4E-61B8-BE810AF41B6E}"/>
              </a:ext>
            </a:extLst>
          </p:cNvPr>
          <p:cNvSpPr/>
          <p:nvPr/>
        </p:nvSpPr>
        <p:spPr>
          <a:xfrm rot="5400000">
            <a:off x="6341660" y="4095462"/>
            <a:ext cx="132735" cy="9631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ight Brace 36">
            <a:extLst>
              <a:ext uri="{FF2B5EF4-FFF2-40B4-BE49-F238E27FC236}">
                <a16:creationId xmlns:a16="http://schemas.microsoft.com/office/drawing/2014/main" id="{4A5F67C9-4C69-A2FF-1164-513A65D1A1EE}"/>
              </a:ext>
            </a:extLst>
          </p:cNvPr>
          <p:cNvSpPr/>
          <p:nvPr/>
        </p:nvSpPr>
        <p:spPr>
          <a:xfrm rot="5400000">
            <a:off x="7326961" y="4283141"/>
            <a:ext cx="132735" cy="5878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C34ACF76-39E7-A3D2-A158-E726586FF887}"/>
              </a:ext>
            </a:extLst>
          </p:cNvPr>
          <p:cNvCxnSpPr/>
          <p:nvPr/>
        </p:nvCxnSpPr>
        <p:spPr>
          <a:xfrm flipV="1">
            <a:off x="4877455" y="4643417"/>
            <a:ext cx="447486" cy="6054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4FB7BB1F-17C8-5C71-01F6-A4552D712A0E}"/>
              </a:ext>
            </a:extLst>
          </p:cNvPr>
          <p:cNvCxnSpPr>
            <a:cxnSpLocks/>
            <a:stCxn id="33" idx="0"/>
          </p:cNvCxnSpPr>
          <p:nvPr/>
        </p:nvCxnSpPr>
        <p:spPr>
          <a:xfrm flipH="1" flipV="1">
            <a:off x="6397655" y="4684314"/>
            <a:ext cx="71107" cy="5645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1180189-D8D0-382D-DBBB-2952740BAA99}"/>
              </a:ext>
            </a:extLst>
          </p:cNvPr>
          <p:cNvCxnSpPr>
            <a:cxnSpLocks/>
          </p:cNvCxnSpPr>
          <p:nvPr/>
        </p:nvCxnSpPr>
        <p:spPr>
          <a:xfrm flipH="1" flipV="1">
            <a:off x="7470369" y="4706838"/>
            <a:ext cx="583573" cy="582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24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1000"/>
                                  </p:stCondLst>
                                  <p:childTnLst>
                                    <p:set>
                                      <p:cBhvr>
                                        <p:cTn id="45" dur="1" fill="hold">
                                          <p:stCondLst>
                                            <p:cond delay="0"/>
                                          </p:stCondLst>
                                        </p:cTn>
                                        <p:tgtEl>
                                          <p:spTgt spid="29"/>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grpId="0" nodeType="afterEffect">
                                  <p:stCondLst>
                                    <p:cond delay="100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837C-20A3-B041-0949-0572E1E71A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8A1F18-525D-D8CF-D967-DBF1C5E98CB1}"/>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48243AF-AEA5-7C51-6614-0CC3424A7D92}"/>
                  </a:ext>
                </a:extLst>
              </p:cNvPr>
              <p:cNvSpPr txBox="1"/>
              <p:nvPr/>
            </p:nvSpPr>
            <p:spPr>
              <a:xfrm>
                <a:off x="2146911" y="2407770"/>
                <a:ext cx="8221203" cy="1728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5400" i="1" smtClean="0">
                              <a:latin typeface="Cambria Math" panose="02040503050406030204" pitchFamily="18" charset="0"/>
                            </a:rPr>
                          </m:ctrlPr>
                        </m:sPrePr>
                        <m:sub/>
                        <m:sup>
                          <m:sSub>
                            <m:sSubPr>
                              <m:ctrlPr>
                                <a:rPr lang="en-US" sz="5400" i="1" smtClean="0">
                                  <a:latin typeface="Cambria Math" panose="02040503050406030204" pitchFamily="18" charset="0"/>
                                </a:rPr>
                              </m:ctrlPr>
                            </m:sSubPr>
                            <m:e>
                              <m:r>
                                <a:rPr lang="sv-SE" sz="5400" b="0" i="1" smtClean="0">
                                  <a:latin typeface="Cambria Math" panose="02040503050406030204" pitchFamily="18" charset="0"/>
                                </a:rPr>
                                <m:t>𝑛</m:t>
                              </m:r>
                            </m:e>
                            <m:sub>
                              <m:r>
                                <a:rPr lang="sv-SE" sz="5400" b="0" i="1" smtClean="0">
                                  <a:latin typeface="Cambria Math" panose="02040503050406030204" pitchFamily="18" charset="0"/>
                                </a:rPr>
                                <m:t>𝑖</m:t>
                              </m:r>
                            </m:sub>
                          </m:sSub>
                          <m:r>
                            <a:rPr lang="sv-SE" sz="5400" b="0" i="1" smtClean="0">
                              <a:latin typeface="Cambria Math" panose="02040503050406030204" pitchFamily="18" charset="0"/>
                            </a:rPr>
                            <m:t>+</m:t>
                          </m:r>
                          <m:sSub>
                            <m:sSubPr>
                              <m:ctrlPr>
                                <a:rPr lang="sv-SE" sz="5400" b="0" i="1" smtClean="0">
                                  <a:latin typeface="Cambria Math" panose="02040503050406030204" pitchFamily="18" charset="0"/>
                                </a:rPr>
                              </m:ctrlPr>
                            </m:sSubPr>
                            <m:e>
                              <m:r>
                                <a:rPr lang="sv-SE" sz="5400" b="0" i="1" smtClean="0">
                                  <a:latin typeface="Cambria Math" panose="02040503050406030204" pitchFamily="18" charset="0"/>
                                </a:rPr>
                                <m:t>𝑔</m:t>
                              </m:r>
                            </m:e>
                            <m:sub>
                              <m:r>
                                <a:rPr lang="sv-SE" sz="5400" b="0" i="1" smtClean="0">
                                  <a:latin typeface="Cambria Math" panose="02040503050406030204" pitchFamily="18" charset="0"/>
                                </a:rPr>
                                <m:t>𝑖</m:t>
                              </m:r>
                            </m:sub>
                          </m:sSub>
                          <m:r>
                            <a:rPr lang="sv-SE" sz="5400" b="0" i="1" smtClean="0">
                              <a:latin typeface="Cambria Math" panose="02040503050406030204" pitchFamily="18" charset="0"/>
                            </a:rPr>
                            <m:t>−1</m:t>
                          </m:r>
                        </m:sup>
                        <m:e>
                          <m:sSub>
                            <m:sSubPr>
                              <m:ctrlPr>
                                <a:rPr lang="sv-SE" sz="5400" i="1">
                                  <a:latin typeface="Cambria Math" panose="02040503050406030204" pitchFamily="18" charset="0"/>
                                </a:rPr>
                              </m:ctrlPr>
                            </m:sSubPr>
                            <m:e>
                              <m:r>
                                <a:rPr lang="sv-SE" sz="5400" i="1">
                                  <a:latin typeface="Cambria Math" panose="02040503050406030204" pitchFamily="18" charset="0"/>
                                </a:rPr>
                                <m:t>𝐶</m:t>
                              </m:r>
                            </m:e>
                            <m:sub>
                              <m:sSub>
                                <m:sSubPr>
                                  <m:ctrlPr>
                                    <a:rPr lang="sv-SE" sz="5400" i="1" smtClean="0">
                                      <a:latin typeface="Cambria Math" panose="02040503050406030204" pitchFamily="18" charset="0"/>
                                    </a:rPr>
                                  </m:ctrlPr>
                                </m:sSubPr>
                                <m:e>
                                  <m:r>
                                    <a:rPr lang="sv-SE" sz="5400" b="0" i="1" smtClean="0">
                                      <a:latin typeface="Cambria Math" panose="02040503050406030204" pitchFamily="18" charset="0"/>
                                    </a:rPr>
                                    <m:t>𝑛</m:t>
                                  </m:r>
                                </m:e>
                                <m:sub>
                                  <m:r>
                                    <a:rPr lang="sv-SE" sz="5400" b="0" i="1" smtClean="0">
                                      <a:latin typeface="Cambria Math" panose="02040503050406030204" pitchFamily="18" charset="0"/>
                                    </a:rPr>
                                    <m:t>𝑖</m:t>
                                  </m:r>
                                </m:sub>
                              </m:sSub>
                            </m:sub>
                          </m:sSub>
                        </m:e>
                      </m:sPre>
                      <m:r>
                        <a:rPr lang="en-US" sz="5400" i="1" smtClean="0">
                          <a:latin typeface="Cambria Math" panose="02040503050406030204" pitchFamily="18" charset="0"/>
                        </a:rPr>
                        <m:t>=</m:t>
                      </m:r>
                      <m:f>
                        <m:fPr>
                          <m:ctrlPr>
                            <a:rPr lang="en-US" sz="5400" i="1" smtClean="0">
                              <a:latin typeface="Cambria Math" panose="02040503050406030204" pitchFamily="18" charset="0"/>
                            </a:rPr>
                          </m:ctrlPr>
                        </m:fPr>
                        <m:num>
                          <m:r>
                            <a:rPr lang="sv-SE" sz="5400" b="0" i="1" smtClean="0">
                              <a:latin typeface="Cambria Math" panose="02040503050406030204" pitchFamily="18" charset="0"/>
                            </a:rPr>
                            <m:t>(</m:t>
                          </m:r>
                          <m:sSub>
                            <m:sSubPr>
                              <m:ctrlPr>
                                <a:rPr lang="sv-SE" sz="5400" b="0" i="1" smtClean="0">
                                  <a:latin typeface="Cambria Math" panose="02040503050406030204" pitchFamily="18" charset="0"/>
                                </a:rPr>
                              </m:ctrlPr>
                            </m:sSubPr>
                            <m:e>
                              <m:r>
                                <a:rPr lang="sv-SE" sz="5400" b="0" i="1" smtClean="0">
                                  <a:latin typeface="Cambria Math" panose="02040503050406030204" pitchFamily="18" charset="0"/>
                                </a:rPr>
                                <m:t>𝑛</m:t>
                              </m:r>
                            </m:e>
                            <m:sub>
                              <m:r>
                                <a:rPr lang="sv-SE" sz="5400" b="0" i="1" smtClean="0">
                                  <a:latin typeface="Cambria Math" panose="02040503050406030204" pitchFamily="18" charset="0"/>
                                </a:rPr>
                                <m:t>𝑖</m:t>
                              </m:r>
                            </m:sub>
                          </m:sSub>
                          <m:r>
                            <a:rPr lang="sv-SE" sz="5400" b="0" i="1" smtClean="0">
                              <a:latin typeface="Cambria Math" panose="02040503050406030204" pitchFamily="18" charset="0"/>
                            </a:rPr>
                            <m:t>+</m:t>
                          </m:r>
                          <m:sSub>
                            <m:sSubPr>
                              <m:ctrlPr>
                                <a:rPr lang="sv-SE" sz="5400" i="1">
                                  <a:latin typeface="Cambria Math" panose="02040503050406030204" pitchFamily="18" charset="0"/>
                                </a:rPr>
                              </m:ctrlPr>
                            </m:sSubPr>
                            <m:e>
                              <m:r>
                                <a:rPr lang="sv-SE" sz="5400" b="0" i="1" smtClean="0">
                                  <a:latin typeface="Cambria Math" panose="02040503050406030204" pitchFamily="18" charset="0"/>
                                </a:rPr>
                                <m:t>𝑔</m:t>
                              </m:r>
                            </m:e>
                            <m:sub>
                              <m:r>
                                <a:rPr lang="sv-SE" sz="5400" i="1">
                                  <a:latin typeface="Cambria Math" panose="02040503050406030204" pitchFamily="18" charset="0"/>
                                </a:rPr>
                                <m:t>𝑖</m:t>
                              </m:r>
                            </m:sub>
                          </m:sSub>
                          <m:r>
                            <a:rPr lang="sv-SE" sz="5400" b="0" i="1" smtClean="0">
                              <a:latin typeface="Cambria Math" panose="02040503050406030204" pitchFamily="18" charset="0"/>
                            </a:rPr>
                            <m:t>−1)!</m:t>
                          </m:r>
                        </m:num>
                        <m:den>
                          <m:sSub>
                            <m:sSubPr>
                              <m:ctrlPr>
                                <a:rPr lang="sv-SE" sz="5400" i="1">
                                  <a:latin typeface="Cambria Math" panose="02040503050406030204" pitchFamily="18" charset="0"/>
                                </a:rPr>
                              </m:ctrlPr>
                            </m:sSubPr>
                            <m:e>
                              <m:r>
                                <a:rPr lang="sv-SE" sz="5400" i="1">
                                  <a:latin typeface="Cambria Math" panose="02040503050406030204" pitchFamily="18" charset="0"/>
                                </a:rPr>
                                <m:t>𝑛</m:t>
                              </m:r>
                            </m:e>
                            <m:sub>
                              <m:r>
                                <a:rPr lang="sv-SE" sz="5400" i="1">
                                  <a:latin typeface="Cambria Math" panose="02040503050406030204" pitchFamily="18" charset="0"/>
                                </a:rPr>
                                <m:t>𝑖</m:t>
                              </m:r>
                            </m:sub>
                          </m:sSub>
                          <m:r>
                            <a:rPr lang="sv-SE" sz="5400" b="0" i="1" smtClean="0">
                              <a:latin typeface="Cambria Math" panose="02040503050406030204" pitchFamily="18" charset="0"/>
                            </a:rPr>
                            <m:t>!</m:t>
                          </m:r>
                          <m:d>
                            <m:dPr>
                              <m:ctrlPr>
                                <a:rPr lang="sv-SE" sz="5400" b="0" i="1" smtClean="0">
                                  <a:latin typeface="Cambria Math" panose="02040503050406030204" pitchFamily="18" charset="0"/>
                                </a:rPr>
                              </m:ctrlPr>
                            </m:dPr>
                            <m:e>
                              <m:sSub>
                                <m:sSubPr>
                                  <m:ctrlPr>
                                    <a:rPr lang="sv-SE" sz="5400" i="1">
                                      <a:latin typeface="Cambria Math" panose="02040503050406030204" pitchFamily="18" charset="0"/>
                                    </a:rPr>
                                  </m:ctrlPr>
                                </m:sSubPr>
                                <m:e>
                                  <m:r>
                                    <a:rPr lang="sv-SE" sz="5400" b="0" i="1" smtClean="0">
                                      <a:latin typeface="Cambria Math" panose="02040503050406030204" pitchFamily="18" charset="0"/>
                                    </a:rPr>
                                    <m:t>𝑔</m:t>
                                  </m:r>
                                </m:e>
                                <m:sub>
                                  <m:r>
                                    <a:rPr lang="sv-SE" sz="5400" i="1">
                                      <a:latin typeface="Cambria Math" panose="02040503050406030204" pitchFamily="18" charset="0"/>
                                    </a:rPr>
                                    <m:t>𝑖</m:t>
                                  </m:r>
                                </m:sub>
                              </m:sSub>
                              <m:r>
                                <a:rPr lang="sv-SE" sz="5400" b="0" i="1" smtClean="0">
                                  <a:latin typeface="Cambria Math" panose="02040503050406030204" pitchFamily="18" charset="0"/>
                                </a:rPr>
                                <m:t>−1</m:t>
                              </m:r>
                            </m:e>
                          </m:d>
                          <m:r>
                            <a:rPr lang="sv-SE" sz="5400" b="0" i="1" smtClean="0">
                              <a:latin typeface="Cambria Math" panose="02040503050406030204" pitchFamily="18" charset="0"/>
                            </a:rPr>
                            <m:t>!</m:t>
                          </m:r>
                        </m:den>
                      </m:f>
                    </m:oMath>
                  </m:oMathPara>
                </a14:m>
                <a:endParaRPr lang="en-US" sz="5400" dirty="0"/>
              </a:p>
            </p:txBody>
          </p:sp>
        </mc:Choice>
        <mc:Fallback xmlns="">
          <p:sp>
            <p:nvSpPr>
              <p:cNvPr id="18" name="TextBox 17">
                <a:extLst>
                  <a:ext uri="{FF2B5EF4-FFF2-40B4-BE49-F238E27FC236}">
                    <a16:creationId xmlns:a16="http://schemas.microsoft.com/office/drawing/2014/main" id="{348243AF-AEA5-7C51-6614-0CC3424A7D92}"/>
                  </a:ext>
                </a:extLst>
              </p:cNvPr>
              <p:cNvSpPr txBox="1">
                <a:spLocks noRot="1" noChangeAspect="1" noMove="1" noResize="1" noEditPoints="1" noAdjustHandles="1" noChangeArrowheads="1" noChangeShapeType="1" noTextEdit="1"/>
              </p:cNvSpPr>
              <p:nvPr/>
            </p:nvSpPr>
            <p:spPr>
              <a:xfrm>
                <a:off x="2146911" y="2407770"/>
                <a:ext cx="8221203" cy="1728550"/>
              </a:xfrm>
              <a:prstGeom prst="rect">
                <a:avLst/>
              </a:prstGeom>
              <a:blipFill>
                <a:blip r:embed="rId2"/>
                <a:stretch>
                  <a:fillRect t="-3650" r="-462" b="-1386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3EDBD61-16CB-C183-DB01-8164C925283B}"/>
              </a:ext>
            </a:extLst>
          </p:cNvPr>
          <p:cNvSpPr txBox="1"/>
          <p:nvPr/>
        </p:nvSpPr>
        <p:spPr>
          <a:xfrm>
            <a:off x="411252" y="1479921"/>
            <a:ext cx="3040191" cy="646331"/>
          </a:xfrm>
          <a:prstGeom prst="rect">
            <a:avLst/>
          </a:prstGeom>
          <a:noFill/>
        </p:spPr>
        <p:txBody>
          <a:bodyPr wrap="none" rtlCol="0">
            <a:spAutoFit/>
          </a:bodyPr>
          <a:lstStyle/>
          <a:p>
            <a:r>
              <a:rPr lang="en-US" sz="3600" b="1" dirty="0">
                <a:solidFill>
                  <a:srgbClr val="FF0000"/>
                </a:solidFill>
              </a:rPr>
              <a:t>1 energy level</a:t>
            </a:r>
            <a:endParaRPr lang="en-US" sz="3600" b="1" baseline="-25000" dirty="0">
              <a:solidFill>
                <a:srgbClr val="FF0000"/>
              </a:solidFill>
            </a:endParaRPr>
          </a:p>
        </p:txBody>
      </p:sp>
    </p:spTree>
    <p:extLst>
      <p:ext uri="{BB962C8B-B14F-4D97-AF65-F5344CB8AC3E}">
        <p14:creationId xmlns:p14="http://schemas.microsoft.com/office/powerpoint/2010/main" val="104298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73BE-D765-F6A9-29B6-AC0716354E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BB5E3B-639C-8D9D-6A03-069472B64683}"/>
              </a:ext>
            </a:extLst>
          </p:cNvPr>
          <p:cNvSpPr txBox="1"/>
          <p:nvPr/>
        </p:nvSpPr>
        <p:spPr>
          <a:xfrm>
            <a:off x="363414" y="74253"/>
            <a:ext cx="11687909" cy="830997"/>
          </a:xfrm>
          <a:prstGeom prst="rect">
            <a:avLst/>
          </a:prstGeom>
          <a:solidFill>
            <a:schemeClr val="bg1"/>
          </a:solidFill>
        </p:spPr>
        <p:txBody>
          <a:bodyPr wrap="square">
            <a:spAutoFit/>
          </a:bodyPr>
          <a:lstStyle/>
          <a:p>
            <a:r>
              <a:rPr lang="en-US" altLang="en-SE" sz="4800" b="1" dirty="0"/>
              <a:t>Quantum</a:t>
            </a:r>
            <a:r>
              <a:rPr lang="en-US" altLang="en-SE" sz="4800" b="1" dirty="0">
                <a:solidFill>
                  <a:srgbClr val="0070C0"/>
                </a:solidFill>
              </a:rPr>
              <a:t> </a:t>
            </a:r>
            <a:r>
              <a:rPr lang="en-US" altLang="en-SE" sz="4800" b="1" u="sng" dirty="0">
                <a:solidFill>
                  <a:srgbClr val="FF0000"/>
                </a:solidFill>
              </a:rPr>
              <a:t>in</a:t>
            </a:r>
            <a:r>
              <a:rPr lang="en-US" altLang="en-SE" sz="4800" b="1" dirty="0">
                <a:solidFill>
                  <a:srgbClr val="FF0000"/>
                </a:solidFill>
              </a:rPr>
              <a:t>distinguishable</a:t>
            </a:r>
            <a:r>
              <a:rPr lang="en-US" altLang="en-SE" sz="4800" b="1" dirty="0"/>
              <a:t> particles</a:t>
            </a:r>
            <a:endParaRPr lang="en-SE" sz="4800" b="1"/>
          </a:p>
        </p:txBody>
      </p:sp>
      <p:pic>
        <p:nvPicPr>
          <p:cNvPr id="4" name="Picture 3">
            <a:extLst>
              <a:ext uri="{FF2B5EF4-FFF2-40B4-BE49-F238E27FC236}">
                <a16:creationId xmlns:a16="http://schemas.microsoft.com/office/drawing/2014/main" id="{F9972162-17DD-A535-52B7-27A9344456C5}"/>
              </a:ext>
            </a:extLst>
          </p:cNvPr>
          <p:cNvPicPr>
            <a:picLocks noChangeAspect="1"/>
          </p:cNvPicPr>
          <p:nvPr/>
        </p:nvPicPr>
        <p:blipFill>
          <a:blip r:embed="rId2"/>
          <a:srcRect t="27389" b="5633"/>
          <a:stretch>
            <a:fillRect/>
          </a:stretch>
        </p:blipFill>
        <p:spPr>
          <a:xfrm>
            <a:off x="363414" y="1177292"/>
            <a:ext cx="10646230" cy="4010974"/>
          </a:xfrm>
          <a:prstGeom prst="rect">
            <a:avLst/>
          </a:prstGeom>
        </p:spPr>
      </p:pic>
      <p:sp>
        <p:nvSpPr>
          <p:cNvPr id="6" name="TextBox 5">
            <a:extLst>
              <a:ext uri="{FF2B5EF4-FFF2-40B4-BE49-F238E27FC236}">
                <a16:creationId xmlns:a16="http://schemas.microsoft.com/office/drawing/2014/main" id="{025E0A70-9AFC-C0B1-7912-AE17FE34B4E0}"/>
              </a:ext>
            </a:extLst>
          </p:cNvPr>
          <p:cNvSpPr txBox="1"/>
          <p:nvPr/>
        </p:nvSpPr>
        <p:spPr>
          <a:xfrm>
            <a:off x="141095" y="5362337"/>
            <a:ext cx="11909809" cy="1323439"/>
          </a:xfrm>
          <a:prstGeom prst="rect">
            <a:avLst/>
          </a:prstGeom>
          <a:noFill/>
        </p:spPr>
        <p:txBody>
          <a:bodyPr wrap="square" rtlCol="0">
            <a:spAutoFit/>
          </a:bodyPr>
          <a:lstStyle/>
          <a:p>
            <a:r>
              <a:rPr lang="en-SE" altLang="en-SE" sz="2000">
                <a:solidFill>
                  <a:srgbClr val="000000"/>
                </a:solidFill>
              </a:rPr>
              <a:t>Quantum indistinguishabe particles are particles that cannot be distinguished from one another even in principle, such that exchanging any two particles leaves the physical state unchanged. This is reflected in their joint wavefunction, which is either symmetric (for bosons) or antisymmetric (for fermions) under particle exchange, giving rise to Bose–Einstein and Fermi–Dirac statistics, respectively.</a:t>
            </a:r>
            <a:endParaRPr lang="en-SE" altLang="en-SE" sz="2000"/>
          </a:p>
        </p:txBody>
      </p:sp>
    </p:spTree>
    <p:extLst>
      <p:ext uri="{BB962C8B-B14F-4D97-AF65-F5344CB8AC3E}">
        <p14:creationId xmlns:p14="http://schemas.microsoft.com/office/powerpoint/2010/main" val="87747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8F76D-092B-61CE-0156-B8F94C70D9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059677-714B-44DB-48B4-53B8D1BCF363}"/>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2B4B9EC-704B-8137-BAD5-5F6D6AD5BD34}"/>
                  </a:ext>
                </a:extLst>
              </p:cNvPr>
              <p:cNvSpPr txBox="1"/>
              <p:nvPr/>
            </p:nvSpPr>
            <p:spPr>
              <a:xfrm>
                <a:off x="1021703" y="1533835"/>
                <a:ext cx="10974503" cy="1172500"/>
              </a:xfrm>
              <a:prstGeom prst="rect">
                <a:avLst/>
              </a:prstGeom>
              <a:noFill/>
            </p:spPr>
            <p:txBody>
              <a:bodyPr wrap="square" lIns="0" tIns="0" rIns="0" bIns="0" rtlCol="0">
                <a:spAutoFit/>
              </a:bodyPr>
              <a:lstStyle/>
              <a:p>
                <a14:m>
                  <m:oMath xmlns:m="http://schemas.openxmlformats.org/officeDocument/2006/math">
                    <m:sSub>
                      <m:sSubPr>
                        <m:ctrlPr>
                          <a:rPr lang="en-US" sz="4800" i="1" smtClean="0">
                            <a:latin typeface="Cambria Math" panose="02040503050406030204" pitchFamily="18" charset="0"/>
                          </a:rPr>
                        </m:ctrlPr>
                      </m:sSubPr>
                      <m:e>
                        <m:r>
                          <m:rPr>
                            <m:sty m:val="p"/>
                          </m:rPr>
                          <a:rPr lang="el-GR" sz="4800" i="1" smtClean="0">
                            <a:latin typeface="Cambria Math" panose="02040503050406030204" pitchFamily="18" charset="0"/>
                            <a:ea typeface="Cambria Math" panose="02040503050406030204" pitchFamily="18" charset="0"/>
                          </a:rPr>
                          <m:t>Ω</m:t>
                        </m:r>
                      </m:e>
                      <m:sub>
                        <m:r>
                          <a:rPr lang="sv-SE" sz="4800" b="0" i="1" smtClean="0">
                            <a:latin typeface="Cambria Math" panose="02040503050406030204" pitchFamily="18" charset="0"/>
                          </a:rPr>
                          <m:t>𝐵𝐸</m:t>
                        </m:r>
                      </m:sub>
                    </m:sSub>
                    <m:r>
                      <a:rPr lang="sv-SE" sz="4800" b="0" i="1" smtClean="0">
                        <a:latin typeface="Cambria Math" panose="02040503050406030204" pitchFamily="18" charset="0"/>
                      </a:rPr>
                      <m:t>=</m:t>
                    </m:r>
                    <m:f>
                      <m:fPr>
                        <m:ctrlPr>
                          <a:rPr lang="en-US" sz="4800" i="1" smtClean="0">
                            <a:latin typeface="Cambria Math" panose="02040503050406030204" pitchFamily="18" charset="0"/>
                          </a:rPr>
                        </m:ctrlPr>
                      </m:fPr>
                      <m:num>
                        <m:r>
                          <a:rPr lang="sv-SE" sz="4800" b="0" i="1" smtClean="0">
                            <a:latin typeface="Cambria Math" panose="02040503050406030204" pitchFamily="18" charset="0"/>
                          </a:rPr>
                          <m:t>(</m:t>
                        </m:r>
                        <m:sSub>
                          <m:sSubPr>
                            <m:ctrlPr>
                              <a:rPr lang="sv-SE" sz="4800" b="0" i="1" smtClean="0">
                                <a:latin typeface="Cambria Math" panose="02040503050406030204" pitchFamily="18" charset="0"/>
                              </a:rPr>
                            </m:ctrlPr>
                          </m:sSubPr>
                          <m:e>
                            <m:r>
                              <a:rPr lang="sv-SE" sz="4800" b="0" i="1" smtClean="0">
                                <a:latin typeface="Cambria Math" panose="02040503050406030204" pitchFamily="18" charset="0"/>
                              </a:rPr>
                              <m:t>𝑛</m:t>
                            </m:r>
                          </m:e>
                          <m:sub>
                            <m:r>
                              <a:rPr lang="sv-SE" sz="4800" b="0" i="1" smtClean="0">
                                <a:latin typeface="Cambria Math" panose="02040503050406030204" pitchFamily="18" charset="0"/>
                              </a:rPr>
                              <m:t>1</m:t>
                            </m:r>
                          </m:sub>
                        </m:sSub>
                        <m:r>
                          <a:rPr lang="sv-SE" sz="4800" b="0" i="1" smtClean="0">
                            <a:latin typeface="Cambria Math" panose="02040503050406030204" pitchFamily="18" charset="0"/>
                          </a:rPr>
                          <m:t>+</m:t>
                        </m:r>
                        <m:sSub>
                          <m:sSubPr>
                            <m:ctrlPr>
                              <a:rPr lang="sv-SE" sz="4800" i="1">
                                <a:latin typeface="Cambria Math" panose="02040503050406030204" pitchFamily="18" charset="0"/>
                              </a:rPr>
                            </m:ctrlPr>
                          </m:sSubPr>
                          <m:e>
                            <m:r>
                              <a:rPr lang="sv-SE" sz="4800" b="0" i="1" smtClean="0">
                                <a:latin typeface="Cambria Math" panose="02040503050406030204" pitchFamily="18" charset="0"/>
                              </a:rPr>
                              <m:t>𝑔</m:t>
                            </m:r>
                          </m:e>
                          <m:sub>
                            <m:r>
                              <a:rPr lang="sv-SE" sz="4800" b="0" i="1" smtClean="0">
                                <a:latin typeface="Cambria Math" panose="02040503050406030204" pitchFamily="18" charset="0"/>
                              </a:rPr>
                              <m:t>1</m:t>
                            </m:r>
                          </m:sub>
                        </m:sSub>
                        <m:r>
                          <a:rPr lang="sv-SE" sz="4800" b="0" i="1" smtClean="0">
                            <a:latin typeface="Cambria Math" panose="02040503050406030204" pitchFamily="18" charset="0"/>
                          </a:rPr>
                          <m:t>−1)!</m:t>
                        </m:r>
                      </m:num>
                      <m:den>
                        <m:sSub>
                          <m:sSubPr>
                            <m:ctrlPr>
                              <a:rPr lang="sv-SE" sz="4800" i="1">
                                <a:latin typeface="Cambria Math" panose="02040503050406030204" pitchFamily="18" charset="0"/>
                              </a:rPr>
                            </m:ctrlPr>
                          </m:sSubPr>
                          <m:e>
                            <m:r>
                              <a:rPr lang="sv-SE" sz="4800" i="1">
                                <a:latin typeface="Cambria Math" panose="02040503050406030204" pitchFamily="18" charset="0"/>
                              </a:rPr>
                              <m:t>𝑛</m:t>
                            </m:r>
                          </m:e>
                          <m:sub>
                            <m:r>
                              <a:rPr lang="sv-SE" sz="4800" b="0" i="1" smtClean="0">
                                <a:latin typeface="Cambria Math" panose="02040503050406030204" pitchFamily="18" charset="0"/>
                              </a:rPr>
                              <m:t>1</m:t>
                            </m:r>
                          </m:sub>
                        </m:sSub>
                        <m:r>
                          <a:rPr lang="sv-SE" sz="4800" b="0" i="1" smtClean="0">
                            <a:latin typeface="Cambria Math" panose="02040503050406030204" pitchFamily="18" charset="0"/>
                          </a:rPr>
                          <m:t>!</m:t>
                        </m:r>
                        <m:d>
                          <m:dPr>
                            <m:ctrlPr>
                              <a:rPr lang="sv-SE" sz="4800" b="0" i="1" smtClean="0">
                                <a:latin typeface="Cambria Math" panose="02040503050406030204" pitchFamily="18" charset="0"/>
                              </a:rPr>
                            </m:ctrlPr>
                          </m:dPr>
                          <m:e>
                            <m:sSub>
                              <m:sSubPr>
                                <m:ctrlPr>
                                  <a:rPr lang="sv-SE" sz="4800" i="1">
                                    <a:latin typeface="Cambria Math" panose="02040503050406030204" pitchFamily="18" charset="0"/>
                                  </a:rPr>
                                </m:ctrlPr>
                              </m:sSubPr>
                              <m:e>
                                <m:r>
                                  <a:rPr lang="sv-SE" sz="4800" b="0" i="1" smtClean="0">
                                    <a:latin typeface="Cambria Math" panose="02040503050406030204" pitchFamily="18" charset="0"/>
                                  </a:rPr>
                                  <m:t>𝑔</m:t>
                                </m:r>
                              </m:e>
                              <m:sub>
                                <m:r>
                                  <a:rPr lang="sv-SE" sz="4800" b="0" i="1" smtClean="0">
                                    <a:latin typeface="Cambria Math" panose="02040503050406030204" pitchFamily="18" charset="0"/>
                                  </a:rPr>
                                  <m:t>1</m:t>
                                </m:r>
                              </m:sub>
                            </m:sSub>
                            <m:r>
                              <a:rPr lang="sv-SE" sz="4800" b="0" i="1" smtClean="0">
                                <a:latin typeface="Cambria Math" panose="02040503050406030204" pitchFamily="18" charset="0"/>
                              </a:rPr>
                              <m:t>−1</m:t>
                            </m:r>
                          </m:e>
                        </m:d>
                        <m:r>
                          <a:rPr lang="sv-SE" sz="4800" b="0" i="1" smtClean="0">
                            <a:latin typeface="Cambria Math" panose="02040503050406030204" pitchFamily="18" charset="0"/>
                          </a:rPr>
                          <m:t>!</m:t>
                        </m:r>
                      </m:den>
                    </m:f>
                  </m:oMath>
                </a14:m>
                <a:r>
                  <a:rPr lang="en-US" sz="4800" dirty="0"/>
                  <a:t> </a:t>
                </a:r>
                <a14:m>
                  <m:oMath xmlns:m="http://schemas.openxmlformats.org/officeDocument/2006/math">
                    <m:f>
                      <m:fPr>
                        <m:ctrlPr>
                          <a:rPr lang="en-US" sz="4800" i="1">
                            <a:latin typeface="Cambria Math" panose="02040503050406030204" pitchFamily="18" charset="0"/>
                          </a:rPr>
                        </m:ctrlPr>
                      </m:fPr>
                      <m:num>
                        <m:r>
                          <a:rPr lang="sv-SE" sz="4800" i="1">
                            <a:latin typeface="Cambria Math" panose="02040503050406030204" pitchFamily="18" charset="0"/>
                          </a:rPr>
                          <m:t>(</m:t>
                        </m:r>
                        <m:sSub>
                          <m:sSubPr>
                            <m:ctrlPr>
                              <a:rPr lang="sv-SE" sz="4800" i="1">
                                <a:latin typeface="Cambria Math" panose="02040503050406030204" pitchFamily="18" charset="0"/>
                              </a:rPr>
                            </m:ctrlPr>
                          </m:sSubPr>
                          <m:e>
                            <m:r>
                              <a:rPr lang="sv-SE" sz="4800" i="1">
                                <a:latin typeface="Cambria Math" panose="02040503050406030204" pitchFamily="18" charset="0"/>
                              </a:rPr>
                              <m:t>𝑛</m:t>
                            </m:r>
                          </m:e>
                          <m:sub>
                            <m:r>
                              <a:rPr lang="sv-SE" sz="4800" b="0" i="1" smtClean="0">
                                <a:latin typeface="Cambria Math" panose="02040503050406030204" pitchFamily="18" charset="0"/>
                              </a:rPr>
                              <m:t>2</m:t>
                            </m:r>
                          </m:sub>
                        </m:sSub>
                        <m:r>
                          <a:rPr lang="sv-SE" sz="4800" i="1">
                            <a:latin typeface="Cambria Math" panose="02040503050406030204" pitchFamily="18" charset="0"/>
                          </a:rPr>
                          <m:t>+</m:t>
                        </m:r>
                        <m:sSub>
                          <m:sSubPr>
                            <m:ctrlPr>
                              <a:rPr lang="sv-SE" sz="4800" i="1">
                                <a:latin typeface="Cambria Math" panose="02040503050406030204" pitchFamily="18" charset="0"/>
                              </a:rPr>
                            </m:ctrlPr>
                          </m:sSubPr>
                          <m:e>
                            <m:r>
                              <a:rPr lang="sv-SE" sz="4800" i="1">
                                <a:latin typeface="Cambria Math" panose="02040503050406030204" pitchFamily="18" charset="0"/>
                              </a:rPr>
                              <m:t>𝑔</m:t>
                            </m:r>
                          </m:e>
                          <m:sub>
                            <m:r>
                              <a:rPr lang="sv-SE" sz="4800" b="0" i="1" smtClean="0">
                                <a:latin typeface="Cambria Math" panose="02040503050406030204" pitchFamily="18" charset="0"/>
                              </a:rPr>
                              <m:t>2</m:t>
                            </m:r>
                          </m:sub>
                        </m:sSub>
                        <m:r>
                          <a:rPr lang="sv-SE" sz="4800" i="1">
                            <a:latin typeface="Cambria Math" panose="02040503050406030204" pitchFamily="18" charset="0"/>
                          </a:rPr>
                          <m:t>−1)!</m:t>
                        </m:r>
                      </m:num>
                      <m:den>
                        <m:sSub>
                          <m:sSubPr>
                            <m:ctrlPr>
                              <a:rPr lang="sv-SE" sz="4800" i="1">
                                <a:latin typeface="Cambria Math" panose="02040503050406030204" pitchFamily="18" charset="0"/>
                              </a:rPr>
                            </m:ctrlPr>
                          </m:sSubPr>
                          <m:e>
                            <m:r>
                              <a:rPr lang="sv-SE" sz="4800" i="1">
                                <a:latin typeface="Cambria Math" panose="02040503050406030204" pitchFamily="18" charset="0"/>
                              </a:rPr>
                              <m:t>𝑛</m:t>
                            </m:r>
                          </m:e>
                          <m:sub>
                            <m:r>
                              <a:rPr lang="sv-SE" sz="4800" b="0" i="1" smtClean="0">
                                <a:latin typeface="Cambria Math" panose="02040503050406030204" pitchFamily="18" charset="0"/>
                              </a:rPr>
                              <m:t>2</m:t>
                            </m:r>
                          </m:sub>
                        </m:sSub>
                        <m:r>
                          <a:rPr lang="sv-SE" sz="4800" i="1">
                            <a:latin typeface="Cambria Math" panose="02040503050406030204" pitchFamily="18" charset="0"/>
                          </a:rPr>
                          <m:t>!</m:t>
                        </m:r>
                        <m:d>
                          <m:dPr>
                            <m:ctrlPr>
                              <a:rPr lang="sv-SE" sz="4800" i="1">
                                <a:latin typeface="Cambria Math" panose="02040503050406030204" pitchFamily="18" charset="0"/>
                              </a:rPr>
                            </m:ctrlPr>
                          </m:dPr>
                          <m:e>
                            <m:sSub>
                              <m:sSubPr>
                                <m:ctrlPr>
                                  <a:rPr lang="sv-SE" sz="4800" i="1">
                                    <a:latin typeface="Cambria Math" panose="02040503050406030204" pitchFamily="18" charset="0"/>
                                  </a:rPr>
                                </m:ctrlPr>
                              </m:sSubPr>
                              <m:e>
                                <m:r>
                                  <a:rPr lang="sv-SE" sz="4800" i="1">
                                    <a:latin typeface="Cambria Math" panose="02040503050406030204" pitchFamily="18" charset="0"/>
                                  </a:rPr>
                                  <m:t>𝑔</m:t>
                                </m:r>
                              </m:e>
                              <m:sub>
                                <m:r>
                                  <a:rPr lang="sv-SE" sz="4800" b="0" i="1" smtClean="0">
                                    <a:latin typeface="Cambria Math" panose="02040503050406030204" pitchFamily="18" charset="0"/>
                                  </a:rPr>
                                  <m:t>2</m:t>
                                </m:r>
                              </m:sub>
                            </m:sSub>
                            <m:r>
                              <a:rPr lang="sv-SE" sz="4800" i="1">
                                <a:latin typeface="Cambria Math" panose="02040503050406030204" pitchFamily="18" charset="0"/>
                              </a:rPr>
                              <m:t>−1</m:t>
                            </m:r>
                          </m:e>
                        </m:d>
                        <m:r>
                          <a:rPr lang="sv-SE" sz="4800" i="1">
                            <a:latin typeface="Cambria Math" panose="02040503050406030204" pitchFamily="18" charset="0"/>
                          </a:rPr>
                          <m:t>!</m:t>
                        </m:r>
                      </m:den>
                    </m:f>
                    <m:f>
                      <m:fPr>
                        <m:ctrlPr>
                          <a:rPr lang="en-US" sz="4800" i="1">
                            <a:latin typeface="Cambria Math" panose="02040503050406030204" pitchFamily="18" charset="0"/>
                          </a:rPr>
                        </m:ctrlPr>
                      </m:fPr>
                      <m:num>
                        <m:r>
                          <a:rPr lang="sv-SE" sz="4800" i="1">
                            <a:latin typeface="Cambria Math" panose="02040503050406030204" pitchFamily="18" charset="0"/>
                          </a:rPr>
                          <m:t>(</m:t>
                        </m:r>
                        <m:sSub>
                          <m:sSubPr>
                            <m:ctrlPr>
                              <a:rPr lang="sv-SE" sz="4800" i="1">
                                <a:latin typeface="Cambria Math" panose="02040503050406030204" pitchFamily="18" charset="0"/>
                              </a:rPr>
                            </m:ctrlPr>
                          </m:sSubPr>
                          <m:e>
                            <m:r>
                              <a:rPr lang="sv-SE" sz="4800" i="1">
                                <a:latin typeface="Cambria Math" panose="02040503050406030204" pitchFamily="18" charset="0"/>
                              </a:rPr>
                              <m:t>𝑛</m:t>
                            </m:r>
                          </m:e>
                          <m:sub>
                            <m:r>
                              <a:rPr lang="sv-SE" sz="4800" b="0" i="1" smtClean="0">
                                <a:latin typeface="Cambria Math" panose="02040503050406030204" pitchFamily="18" charset="0"/>
                              </a:rPr>
                              <m:t>3</m:t>
                            </m:r>
                          </m:sub>
                        </m:sSub>
                        <m:r>
                          <a:rPr lang="sv-SE" sz="4800" i="1">
                            <a:latin typeface="Cambria Math" panose="02040503050406030204" pitchFamily="18" charset="0"/>
                          </a:rPr>
                          <m:t>+</m:t>
                        </m:r>
                        <m:sSub>
                          <m:sSubPr>
                            <m:ctrlPr>
                              <a:rPr lang="sv-SE" sz="4800" i="1">
                                <a:latin typeface="Cambria Math" panose="02040503050406030204" pitchFamily="18" charset="0"/>
                              </a:rPr>
                            </m:ctrlPr>
                          </m:sSubPr>
                          <m:e>
                            <m:r>
                              <a:rPr lang="sv-SE" sz="4800" i="1">
                                <a:latin typeface="Cambria Math" panose="02040503050406030204" pitchFamily="18" charset="0"/>
                              </a:rPr>
                              <m:t>𝑔</m:t>
                            </m:r>
                          </m:e>
                          <m:sub>
                            <m:r>
                              <a:rPr lang="sv-SE" sz="4800" b="0" i="1" smtClean="0">
                                <a:latin typeface="Cambria Math" panose="02040503050406030204" pitchFamily="18" charset="0"/>
                              </a:rPr>
                              <m:t>3</m:t>
                            </m:r>
                          </m:sub>
                        </m:sSub>
                        <m:r>
                          <a:rPr lang="sv-SE" sz="4800" i="1">
                            <a:latin typeface="Cambria Math" panose="02040503050406030204" pitchFamily="18" charset="0"/>
                          </a:rPr>
                          <m:t>−1)!</m:t>
                        </m:r>
                      </m:num>
                      <m:den>
                        <m:sSub>
                          <m:sSubPr>
                            <m:ctrlPr>
                              <a:rPr lang="sv-SE" sz="4800" i="1" smtClean="0">
                                <a:latin typeface="Cambria Math" panose="02040503050406030204" pitchFamily="18" charset="0"/>
                              </a:rPr>
                            </m:ctrlPr>
                          </m:sSubPr>
                          <m:e>
                            <m:r>
                              <a:rPr lang="sv-SE" sz="4800" i="1">
                                <a:latin typeface="Cambria Math" panose="02040503050406030204" pitchFamily="18" charset="0"/>
                              </a:rPr>
                              <m:t>𝑛</m:t>
                            </m:r>
                          </m:e>
                          <m:sub>
                            <m:r>
                              <a:rPr lang="sv-SE" sz="4800" b="0" i="1" smtClean="0">
                                <a:latin typeface="Cambria Math" panose="02040503050406030204" pitchFamily="18" charset="0"/>
                              </a:rPr>
                              <m:t>3</m:t>
                            </m:r>
                          </m:sub>
                        </m:sSub>
                        <m:r>
                          <a:rPr lang="sv-SE" sz="4800" i="1">
                            <a:latin typeface="Cambria Math" panose="02040503050406030204" pitchFamily="18" charset="0"/>
                          </a:rPr>
                          <m:t>!</m:t>
                        </m:r>
                        <m:d>
                          <m:dPr>
                            <m:ctrlPr>
                              <a:rPr lang="sv-SE" sz="4800" i="1">
                                <a:latin typeface="Cambria Math" panose="02040503050406030204" pitchFamily="18" charset="0"/>
                              </a:rPr>
                            </m:ctrlPr>
                          </m:dPr>
                          <m:e>
                            <m:sSub>
                              <m:sSubPr>
                                <m:ctrlPr>
                                  <a:rPr lang="sv-SE" sz="4800" i="1">
                                    <a:latin typeface="Cambria Math" panose="02040503050406030204" pitchFamily="18" charset="0"/>
                                  </a:rPr>
                                </m:ctrlPr>
                              </m:sSubPr>
                              <m:e>
                                <m:r>
                                  <a:rPr lang="sv-SE" sz="4800" i="1">
                                    <a:latin typeface="Cambria Math" panose="02040503050406030204" pitchFamily="18" charset="0"/>
                                  </a:rPr>
                                  <m:t>𝑔</m:t>
                                </m:r>
                              </m:e>
                              <m:sub>
                                <m:r>
                                  <a:rPr lang="sv-SE" sz="4800" b="0" i="1" smtClean="0">
                                    <a:latin typeface="Cambria Math" panose="02040503050406030204" pitchFamily="18" charset="0"/>
                                  </a:rPr>
                                  <m:t>3</m:t>
                                </m:r>
                              </m:sub>
                            </m:sSub>
                            <m:r>
                              <a:rPr lang="sv-SE" sz="4800" i="1">
                                <a:latin typeface="Cambria Math" panose="02040503050406030204" pitchFamily="18" charset="0"/>
                              </a:rPr>
                              <m:t>−1</m:t>
                            </m:r>
                          </m:e>
                        </m:d>
                        <m:r>
                          <a:rPr lang="sv-SE" sz="4800" i="1">
                            <a:latin typeface="Cambria Math" panose="02040503050406030204" pitchFamily="18" charset="0"/>
                          </a:rPr>
                          <m:t>!</m:t>
                        </m:r>
                      </m:den>
                    </m:f>
                    <m:r>
                      <a:rPr lang="sv-SE" sz="4800" b="0" i="1" smtClean="0">
                        <a:latin typeface="Cambria Math" panose="02040503050406030204" pitchFamily="18" charset="0"/>
                      </a:rPr>
                      <m:t> ….</m:t>
                    </m:r>
                  </m:oMath>
                </a14:m>
                <a:endParaRPr lang="en-US" sz="4800" dirty="0"/>
              </a:p>
            </p:txBody>
          </p:sp>
        </mc:Choice>
        <mc:Fallback xmlns="">
          <p:sp>
            <p:nvSpPr>
              <p:cNvPr id="18" name="TextBox 17">
                <a:extLst>
                  <a:ext uri="{FF2B5EF4-FFF2-40B4-BE49-F238E27FC236}">
                    <a16:creationId xmlns:a16="http://schemas.microsoft.com/office/drawing/2014/main" id="{02B4B9EC-704B-8137-BAD5-5F6D6AD5BD34}"/>
                  </a:ext>
                </a:extLst>
              </p:cNvPr>
              <p:cNvSpPr txBox="1">
                <a:spLocks noRot="1" noChangeAspect="1" noMove="1" noResize="1" noEditPoints="1" noAdjustHandles="1" noChangeArrowheads="1" noChangeShapeType="1" noTextEdit="1"/>
              </p:cNvSpPr>
              <p:nvPr/>
            </p:nvSpPr>
            <p:spPr>
              <a:xfrm>
                <a:off x="1021703" y="1533835"/>
                <a:ext cx="10974503" cy="1172500"/>
              </a:xfrm>
              <a:prstGeom prst="rect">
                <a:avLst/>
              </a:prstGeom>
              <a:blipFill>
                <a:blip r:embed="rId2"/>
                <a:stretch>
                  <a:fillRect l="-1850" t="-1064" b="-1170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5A2F92F-33B7-F17A-4E60-AF507284B01F}"/>
              </a:ext>
            </a:extLst>
          </p:cNvPr>
          <p:cNvSpPr txBox="1"/>
          <p:nvPr/>
        </p:nvSpPr>
        <p:spPr>
          <a:xfrm>
            <a:off x="160529" y="873930"/>
            <a:ext cx="3299878" cy="646331"/>
          </a:xfrm>
          <a:prstGeom prst="rect">
            <a:avLst/>
          </a:prstGeom>
          <a:noFill/>
        </p:spPr>
        <p:txBody>
          <a:bodyPr wrap="none" rtlCol="0">
            <a:spAutoFit/>
          </a:bodyPr>
          <a:lstStyle/>
          <a:p>
            <a:r>
              <a:rPr lang="en-US" sz="3600" b="1" dirty="0">
                <a:solidFill>
                  <a:srgbClr val="FF0000"/>
                </a:solidFill>
              </a:rPr>
              <a:t>n energy levels</a:t>
            </a:r>
            <a:endParaRPr lang="en-US" sz="3600" b="1" baseline="-25000" dirty="0">
              <a:solidFill>
                <a:srgbClr val="FF0000"/>
              </a:solidFill>
            </a:endParaRPr>
          </a:p>
        </p:txBody>
      </p:sp>
      <p:sp>
        <p:nvSpPr>
          <p:cNvPr id="4" name="Right Brace 3">
            <a:extLst>
              <a:ext uri="{FF2B5EF4-FFF2-40B4-BE49-F238E27FC236}">
                <a16:creationId xmlns:a16="http://schemas.microsoft.com/office/drawing/2014/main" id="{CEAC2E9A-E180-4F0A-AE1B-2AC95A88B4B1}"/>
              </a:ext>
            </a:extLst>
          </p:cNvPr>
          <p:cNvSpPr/>
          <p:nvPr/>
        </p:nvSpPr>
        <p:spPr>
          <a:xfrm rot="5400000">
            <a:off x="1279079" y="2008960"/>
            <a:ext cx="326789" cy="13947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8395641-38A4-1634-C2BF-D9D355104D2A}"/>
              </a:ext>
            </a:extLst>
          </p:cNvPr>
          <p:cNvSpPr txBox="1"/>
          <p:nvPr/>
        </p:nvSpPr>
        <p:spPr>
          <a:xfrm>
            <a:off x="0" y="2869730"/>
            <a:ext cx="2743200" cy="1200329"/>
          </a:xfrm>
          <a:prstGeom prst="rect">
            <a:avLst/>
          </a:prstGeom>
          <a:noFill/>
        </p:spPr>
        <p:txBody>
          <a:bodyPr wrap="square" rtlCol="0">
            <a:spAutoFit/>
          </a:bodyPr>
          <a:lstStyle/>
          <a:p>
            <a:pPr algn="ctr"/>
            <a:r>
              <a:rPr lang="en-US" sz="2400" dirty="0"/>
              <a:t>Bose-Einstein thermodynamic probability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349F29-77AC-C96A-5A60-C5D58003A97F}"/>
                  </a:ext>
                </a:extLst>
              </p:cNvPr>
              <p:cNvSpPr txBox="1"/>
              <p:nvPr/>
            </p:nvSpPr>
            <p:spPr>
              <a:xfrm>
                <a:off x="2875935" y="4151666"/>
                <a:ext cx="8751561" cy="224048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6000" i="1" smtClean="0">
                              <a:solidFill>
                                <a:srgbClr val="00B050"/>
                              </a:solidFill>
                              <a:latin typeface="Cambria Math" panose="02040503050406030204" pitchFamily="18" charset="0"/>
                            </a:rPr>
                          </m:ctrlPr>
                        </m:sSubPr>
                        <m:e>
                          <m:r>
                            <m:rPr>
                              <m:sty m:val="p"/>
                            </m:rPr>
                            <a:rPr lang="el-GR" sz="6000" i="1" smtClean="0">
                              <a:solidFill>
                                <a:srgbClr val="00B050"/>
                              </a:solidFill>
                              <a:latin typeface="Cambria Math" panose="02040503050406030204" pitchFamily="18" charset="0"/>
                              <a:ea typeface="Cambria Math" panose="02040503050406030204" pitchFamily="18" charset="0"/>
                            </a:rPr>
                            <m:t>Ω</m:t>
                          </m:r>
                        </m:e>
                        <m:sub>
                          <m:r>
                            <a:rPr lang="sv-SE" sz="6000" b="0" i="1" smtClean="0">
                              <a:solidFill>
                                <a:srgbClr val="00B050"/>
                              </a:solidFill>
                              <a:latin typeface="Cambria Math" panose="02040503050406030204" pitchFamily="18" charset="0"/>
                            </a:rPr>
                            <m:t>𝐵𝐸</m:t>
                          </m:r>
                        </m:sub>
                      </m:sSub>
                      <m:r>
                        <a:rPr lang="sv-SE" sz="6000" b="0" i="1" smtClean="0">
                          <a:solidFill>
                            <a:srgbClr val="00B050"/>
                          </a:solidFill>
                          <a:latin typeface="Cambria Math" panose="02040503050406030204" pitchFamily="18" charset="0"/>
                        </a:rPr>
                        <m:t>=</m:t>
                      </m:r>
                      <m:nary>
                        <m:naryPr>
                          <m:chr m:val="∏"/>
                          <m:supHide m:val="on"/>
                          <m:ctrlPr>
                            <a:rPr lang="sv-SE" sz="6000" b="0" i="1" smtClean="0">
                              <a:solidFill>
                                <a:srgbClr val="00B050"/>
                              </a:solidFill>
                              <a:latin typeface="Cambria Math" panose="02040503050406030204" pitchFamily="18" charset="0"/>
                            </a:rPr>
                          </m:ctrlPr>
                        </m:naryPr>
                        <m:sub>
                          <m:r>
                            <m:rPr>
                              <m:brk m:alnAt="7"/>
                            </m:rPr>
                            <a:rPr lang="sv-SE" sz="6000" b="0" i="1" smtClean="0">
                              <a:solidFill>
                                <a:srgbClr val="00B050"/>
                              </a:solidFill>
                              <a:latin typeface="Cambria Math" panose="02040503050406030204" pitchFamily="18" charset="0"/>
                            </a:rPr>
                            <m:t>𝑖</m:t>
                          </m:r>
                        </m:sub>
                        <m:sup/>
                        <m:e>
                          <m:f>
                            <m:fPr>
                              <m:ctrlPr>
                                <a:rPr lang="en-US" sz="6000" i="1">
                                  <a:solidFill>
                                    <a:srgbClr val="00B050"/>
                                  </a:solidFill>
                                  <a:latin typeface="Cambria Math" panose="02040503050406030204" pitchFamily="18" charset="0"/>
                                </a:rPr>
                              </m:ctrlPr>
                            </m:fPr>
                            <m:num>
                              <m:r>
                                <a:rPr lang="sv-SE" sz="6000" i="1">
                                  <a:solidFill>
                                    <a:srgbClr val="00B050"/>
                                  </a:solidFill>
                                  <a:latin typeface="Cambria Math" panose="02040503050406030204" pitchFamily="18" charset="0"/>
                                </a:rPr>
                                <m:t>(</m:t>
                              </m:r>
                              <m:sSub>
                                <m:sSubPr>
                                  <m:ctrlPr>
                                    <a:rPr lang="sv-SE" sz="6000" i="1">
                                      <a:solidFill>
                                        <a:srgbClr val="00B050"/>
                                      </a:solidFill>
                                      <a:latin typeface="Cambria Math" panose="02040503050406030204" pitchFamily="18" charset="0"/>
                                    </a:rPr>
                                  </m:ctrlPr>
                                </m:sSubPr>
                                <m:e>
                                  <m:r>
                                    <a:rPr lang="sv-SE" sz="6000" i="1">
                                      <a:solidFill>
                                        <a:srgbClr val="00B050"/>
                                      </a:solidFill>
                                      <a:latin typeface="Cambria Math" panose="02040503050406030204" pitchFamily="18" charset="0"/>
                                    </a:rPr>
                                    <m:t>𝑛</m:t>
                                  </m:r>
                                </m:e>
                                <m:sub>
                                  <m:r>
                                    <a:rPr lang="sv-SE" sz="6000" i="1">
                                      <a:solidFill>
                                        <a:srgbClr val="00B050"/>
                                      </a:solidFill>
                                      <a:latin typeface="Cambria Math" panose="02040503050406030204" pitchFamily="18" charset="0"/>
                                    </a:rPr>
                                    <m:t>𝑖</m:t>
                                  </m:r>
                                </m:sub>
                              </m:sSub>
                              <m:r>
                                <a:rPr lang="sv-SE" sz="6000" i="1">
                                  <a:solidFill>
                                    <a:srgbClr val="00B050"/>
                                  </a:solidFill>
                                  <a:latin typeface="Cambria Math" panose="02040503050406030204" pitchFamily="18" charset="0"/>
                                </a:rPr>
                                <m:t>+</m:t>
                              </m:r>
                              <m:sSub>
                                <m:sSubPr>
                                  <m:ctrlPr>
                                    <a:rPr lang="sv-SE" sz="6000" i="1">
                                      <a:solidFill>
                                        <a:srgbClr val="00B050"/>
                                      </a:solidFill>
                                      <a:latin typeface="Cambria Math" panose="02040503050406030204" pitchFamily="18" charset="0"/>
                                    </a:rPr>
                                  </m:ctrlPr>
                                </m:sSubPr>
                                <m:e>
                                  <m:r>
                                    <a:rPr lang="sv-SE" sz="6000" i="1">
                                      <a:solidFill>
                                        <a:srgbClr val="00B050"/>
                                      </a:solidFill>
                                      <a:latin typeface="Cambria Math" panose="02040503050406030204" pitchFamily="18" charset="0"/>
                                    </a:rPr>
                                    <m:t>𝑔</m:t>
                                  </m:r>
                                </m:e>
                                <m:sub>
                                  <m:r>
                                    <a:rPr lang="sv-SE" sz="6000" i="1">
                                      <a:solidFill>
                                        <a:srgbClr val="00B050"/>
                                      </a:solidFill>
                                      <a:latin typeface="Cambria Math" panose="02040503050406030204" pitchFamily="18" charset="0"/>
                                    </a:rPr>
                                    <m:t>𝑖</m:t>
                                  </m:r>
                                </m:sub>
                              </m:sSub>
                              <m:r>
                                <a:rPr lang="sv-SE" sz="6000" i="1">
                                  <a:solidFill>
                                    <a:srgbClr val="00B050"/>
                                  </a:solidFill>
                                  <a:latin typeface="Cambria Math" panose="02040503050406030204" pitchFamily="18" charset="0"/>
                                </a:rPr>
                                <m:t>−1)!</m:t>
                              </m:r>
                            </m:num>
                            <m:den>
                              <m:sSub>
                                <m:sSubPr>
                                  <m:ctrlPr>
                                    <a:rPr lang="sv-SE" sz="6000" i="1">
                                      <a:solidFill>
                                        <a:srgbClr val="00B050"/>
                                      </a:solidFill>
                                      <a:latin typeface="Cambria Math" panose="02040503050406030204" pitchFamily="18" charset="0"/>
                                    </a:rPr>
                                  </m:ctrlPr>
                                </m:sSubPr>
                                <m:e>
                                  <m:r>
                                    <a:rPr lang="sv-SE" sz="6000" i="1">
                                      <a:solidFill>
                                        <a:srgbClr val="00B050"/>
                                      </a:solidFill>
                                      <a:latin typeface="Cambria Math" panose="02040503050406030204" pitchFamily="18" charset="0"/>
                                    </a:rPr>
                                    <m:t>𝑛</m:t>
                                  </m:r>
                                </m:e>
                                <m:sub>
                                  <m:r>
                                    <a:rPr lang="sv-SE" sz="6000" i="1">
                                      <a:solidFill>
                                        <a:srgbClr val="00B050"/>
                                      </a:solidFill>
                                      <a:latin typeface="Cambria Math" panose="02040503050406030204" pitchFamily="18" charset="0"/>
                                    </a:rPr>
                                    <m:t>𝑖</m:t>
                                  </m:r>
                                </m:sub>
                              </m:sSub>
                              <m:r>
                                <a:rPr lang="sv-SE" sz="6000" i="1">
                                  <a:solidFill>
                                    <a:srgbClr val="00B050"/>
                                  </a:solidFill>
                                  <a:latin typeface="Cambria Math" panose="02040503050406030204" pitchFamily="18" charset="0"/>
                                </a:rPr>
                                <m:t>!</m:t>
                              </m:r>
                              <m:d>
                                <m:dPr>
                                  <m:ctrlPr>
                                    <a:rPr lang="sv-SE" sz="6000" i="1">
                                      <a:solidFill>
                                        <a:srgbClr val="00B050"/>
                                      </a:solidFill>
                                      <a:latin typeface="Cambria Math" panose="02040503050406030204" pitchFamily="18" charset="0"/>
                                    </a:rPr>
                                  </m:ctrlPr>
                                </m:dPr>
                                <m:e>
                                  <m:sSub>
                                    <m:sSubPr>
                                      <m:ctrlPr>
                                        <a:rPr lang="sv-SE" sz="6000" i="1">
                                          <a:solidFill>
                                            <a:srgbClr val="00B050"/>
                                          </a:solidFill>
                                          <a:latin typeface="Cambria Math" panose="02040503050406030204" pitchFamily="18" charset="0"/>
                                        </a:rPr>
                                      </m:ctrlPr>
                                    </m:sSubPr>
                                    <m:e>
                                      <m:r>
                                        <a:rPr lang="sv-SE" sz="6000" i="1">
                                          <a:solidFill>
                                            <a:srgbClr val="00B050"/>
                                          </a:solidFill>
                                          <a:latin typeface="Cambria Math" panose="02040503050406030204" pitchFamily="18" charset="0"/>
                                        </a:rPr>
                                        <m:t>𝑔</m:t>
                                      </m:r>
                                    </m:e>
                                    <m:sub>
                                      <m:r>
                                        <a:rPr lang="sv-SE" sz="6000" i="1">
                                          <a:solidFill>
                                            <a:srgbClr val="00B050"/>
                                          </a:solidFill>
                                          <a:latin typeface="Cambria Math" panose="02040503050406030204" pitchFamily="18" charset="0"/>
                                        </a:rPr>
                                        <m:t>𝑖</m:t>
                                      </m:r>
                                    </m:sub>
                                  </m:sSub>
                                  <m:r>
                                    <a:rPr lang="sv-SE" sz="6000" i="1">
                                      <a:solidFill>
                                        <a:srgbClr val="00B050"/>
                                      </a:solidFill>
                                      <a:latin typeface="Cambria Math" panose="02040503050406030204" pitchFamily="18" charset="0"/>
                                    </a:rPr>
                                    <m:t>−1</m:t>
                                  </m:r>
                                </m:e>
                              </m:d>
                              <m:r>
                                <a:rPr lang="sv-SE" sz="6000" i="1">
                                  <a:solidFill>
                                    <a:srgbClr val="00B050"/>
                                  </a:solidFill>
                                  <a:latin typeface="Cambria Math" panose="02040503050406030204" pitchFamily="18" charset="0"/>
                                </a:rPr>
                                <m:t>!</m:t>
                              </m:r>
                            </m:den>
                          </m:f>
                        </m:e>
                      </m:nary>
                    </m:oMath>
                  </m:oMathPara>
                </a14:m>
                <a:endParaRPr lang="en-US" sz="6000" dirty="0">
                  <a:solidFill>
                    <a:srgbClr val="00B050"/>
                  </a:solidFill>
                </a:endParaRPr>
              </a:p>
            </p:txBody>
          </p:sp>
        </mc:Choice>
        <mc:Fallback xmlns="">
          <p:sp>
            <p:nvSpPr>
              <p:cNvPr id="7" name="TextBox 6">
                <a:extLst>
                  <a:ext uri="{FF2B5EF4-FFF2-40B4-BE49-F238E27FC236}">
                    <a16:creationId xmlns:a16="http://schemas.microsoft.com/office/drawing/2014/main" id="{6D349F29-77AC-C96A-5A60-C5D58003A97F}"/>
                  </a:ext>
                </a:extLst>
              </p:cNvPr>
              <p:cNvSpPr txBox="1">
                <a:spLocks noRot="1" noChangeAspect="1" noMove="1" noResize="1" noEditPoints="1" noAdjustHandles="1" noChangeArrowheads="1" noChangeShapeType="1" noTextEdit="1"/>
              </p:cNvSpPr>
              <p:nvPr/>
            </p:nvSpPr>
            <p:spPr>
              <a:xfrm>
                <a:off x="2875935" y="4151666"/>
                <a:ext cx="8751561" cy="2240485"/>
              </a:xfrm>
              <a:prstGeom prst="rect">
                <a:avLst/>
              </a:prstGeom>
              <a:blipFill>
                <a:blip r:embed="rId3"/>
                <a:stretch>
                  <a:fillRect l="-7101" t="-147753" b="-205618"/>
                </a:stretch>
              </a:blipFill>
            </p:spPr>
            <p:txBody>
              <a:bodyPr/>
              <a:lstStyle/>
              <a:p>
                <a:r>
                  <a:rPr lang="en-US">
                    <a:noFill/>
                  </a:rPr>
                  <a:t> </a:t>
                </a:r>
              </a:p>
            </p:txBody>
          </p:sp>
        </mc:Fallback>
      </mc:AlternateContent>
    </p:spTree>
    <p:extLst>
      <p:ext uri="{BB962C8B-B14F-4D97-AF65-F5344CB8AC3E}">
        <p14:creationId xmlns:p14="http://schemas.microsoft.com/office/powerpoint/2010/main" val="7010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D47A-0CC2-4FAC-75F6-7F944199D1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6CC3E5-FAC0-071F-87F6-88F9E81AA037}"/>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a:t>
            </a:r>
            <a:r>
              <a:rPr lang="en-SE" sz="3200" b="1" dirty="0">
                <a:solidFill>
                  <a:srgbClr val="00B050"/>
                </a:solidFill>
                <a:sym typeface="Wingdings" pitchFamily="2" charset="2"/>
              </a:rPr>
              <a:t>Bosons</a:t>
            </a:r>
            <a:r>
              <a:rPr lang="en-SE" sz="3200" b="1" dirty="0">
                <a:sym typeface="Wingdings" pitchFamily="2" charset="2"/>
              </a:rPr>
              <a:t>  indistinguishable</a:t>
            </a:r>
            <a:endParaRPr lang="en-SE" sz="32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9733D4-CDEB-148D-EDAB-BF3E196C1528}"/>
                  </a:ext>
                </a:extLst>
              </p:cNvPr>
              <p:cNvSpPr txBox="1"/>
              <p:nvPr/>
            </p:nvSpPr>
            <p:spPr>
              <a:xfrm>
                <a:off x="3467100" y="1034949"/>
                <a:ext cx="8013897" cy="18772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𝑓</m:t>
                      </m:r>
                      <m:r>
                        <a:rPr lang="en-US" sz="6000" b="0" i="1" smtClean="0">
                          <a:latin typeface="Cambria Math" panose="02040503050406030204" pitchFamily="18" charset="0"/>
                        </a:rPr>
                        <m:t>(</m:t>
                      </m:r>
                      <m:r>
                        <a:rPr lang="en-US" sz="6000" b="0" i="1" smtClean="0">
                          <a:latin typeface="Cambria Math" panose="02040503050406030204" pitchFamily="18" charset="0"/>
                        </a:rPr>
                        <m:t>𝐸</m:t>
                      </m:r>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sv-SE" sz="6000" b="0" i="1" smtClean="0">
                              <a:latin typeface="Cambria Math" panose="02040503050406030204" pitchFamily="18" charset="0"/>
                            </a:rPr>
                            <m:t>1</m:t>
                          </m:r>
                        </m:num>
                        <m:den>
                          <m:sSup>
                            <m:sSupPr>
                              <m:ctrlPr>
                                <a:rPr lang="en-US" sz="6000" i="1">
                                  <a:latin typeface="Cambria Math" panose="02040503050406030204" pitchFamily="18" charset="0"/>
                                </a:rPr>
                              </m:ctrlPr>
                            </m:sSupPr>
                            <m:e>
                              <m:r>
                                <a:rPr lang="en-US" sz="6000" i="1">
                                  <a:latin typeface="Cambria Math" panose="02040503050406030204" pitchFamily="18" charset="0"/>
                                </a:rPr>
                                <m:t>𝑒</m:t>
                              </m:r>
                            </m:e>
                            <m:sup>
                              <m:f>
                                <m:fPr>
                                  <m:type m:val="lin"/>
                                  <m:ctrlPr>
                                    <a:rPr lang="en-US" sz="6000" i="1">
                                      <a:latin typeface="Cambria Math" panose="02040503050406030204" pitchFamily="18" charset="0"/>
                                    </a:rPr>
                                  </m:ctrlPr>
                                </m:fPr>
                                <m:num>
                                  <m:r>
                                    <a:rPr lang="sv-SE" sz="6000" i="1">
                                      <a:latin typeface="Cambria Math" panose="02040503050406030204" pitchFamily="18" charset="0"/>
                                    </a:rPr>
                                    <m:t>(</m:t>
                                  </m:r>
                                  <m:r>
                                    <a:rPr lang="sv-SE" sz="6000" i="1">
                                      <a:latin typeface="Cambria Math" panose="02040503050406030204" pitchFamily="18" charset="0"/>
                                    </a:rPr>
                                    <m:t>𝐸</m:t>
                                  </m:r>
                                  <m:r>
                                    <a:rPr lang="sv-SE" sz="6000" i="1">
                                      <a:latin typeface="Cambria Math" panose="02040503050406030204" pitchFamily="18" charset="0"/>
                                    </a:rPr>
                                    <m:t>−</m:t>
                                  </m:r>
                                  <m:sSub>
                                    <m:sSubPr>
                                      <m:ctrlPr>
                                        <a:rPr lang="sv-SE" sz="6000" i="1">
                                          <a:latin typeface="Cambria Math" panose="02040503050406030204" pitchFamily="18" charset="0"/>
                                        </a:rPr>
                                      </m:ctrlPr>
                                    </m:sSubPr>
                                    <m:e>
                                      <m:r>
                                        <a:rPr lang="sv-SE" sz="6000" i="1">
                                          <a:latin typeface="Cambria Math" panose="02040503050406030204" pitchFamily="18" charset="0"/>
                                        </a:rPr>
                                        <m:t>𝐸</m:t>
                                      </m:r>
                                    </m:e>
                                    <m:sub>
                                      <m:r>
                                        <a:rPr lang="sv-SE" sz="6000" i="1">
                                          <a:latin typeface="Cambria Math" panose="02040503050406030204" pitchFamily="18" charset="0"/>
                                        </a:rPr>
                                        <m:t>𝐹</m:t>
                                      </m:r>
                                    </m:sub>
                                  </m:sSub>
                                  <m:r>
                                    <a:rPr lang="sv-SE" sz="6000" i="1">
                                      <a:latin typeface="Cambria Math" panose="02040503050406030204" pitchFamily="18" charset="0"/>
                                    </a:rPr>
                                    <m:t>)</m:t>
                                  </m:r>
                                </m:num>
                                <m:den>
                                  <m:r>
                                    <a:rPr lang="sv-SE" sz="6000" i="1">
                                      <a:latin typeface="Cambria Math" panose="02040503050406030204" pitchFamily="18" charset="0"/>
                                    </a:rPr>
                                    <m:t>𝐾𝑇</m:t>
                                  </m:r>
                                </m:den>
                              </m:f>
                            </m:sup>
                          </m:sSup>
                          <m:r>
                            <a:rPr lang="sv-SE" sz="6000" b="0" i="1" smtClean="0">
                              <a:latin typeface="Cambria Math" panose="02040503050406030204" pitchFamily="18" charset="0"/>
                            </a:rPr>
                            <m:t>−</m:t>
                          </m:r>
                          <m:r>
                            <a:rPr lang="sv-SE" sz="6000" i="1">
                              <a:latin typeface="Cambria Math" panose="02040503050406030204" pitchFamily="18" charset="0"/>
                            </a:rPr>
                            <m:t>1</m:t>
                          </m:r>
                        </m:den>
                      </m:f>
                    </m:oMath>
                  </m:oMathPara>
                </a14:m>
                <a:endParaRPr lang="en-SE" sz="6000" dirty="0"/>
              </a:p>
            </p:txBody>
          </p:sp>
        </mc:Choice>
        <mc:Fallback xmlns="">
          <p:sp>
            <p:nvSpPr>
              <p:cNvPr id="4" name="TextBox 3">
                <a:extLst>
                  <a:ext uri="{FF2B5EF4-FFF2-40B4-BE49-F238E27FC236}">
                    <a16:creationId xmlns:a16="http://schemas.microsoft.com/office/drawing/2014/main" id="{929733D4-CDEB-148D-EDAB-BF3E196C1528}"/>
                  </a:ext>
                </a:extLst>
              </p:cNvPr>
              <p:cNvSpPr txBox="1">
                <a:spLocks noRot="1" noChangeAspect="1" noMove="1" noResize="1" noEditPoints="1" noAdjustHandles="1" noChangeArrowheads="1" noChangeShapeType="1" noTextEdit="1"/>
              </p:cNvSpPr>
              <p:nvPr/>
            </p:nvSpPr>
            <p:spPr>
              <a:xfrm>
                <a:off x="3467100" y="1034949"/>
                <a:ext cx="8013897" cy="1877245"/>
              </a:xfrm>
              <a:prstGeom prst="rect">
                <a:avLst/>
              </a:prstGeom>
              <a:blipFill>
                <a:blip r:embed="rId2"/>
                <a:stretch>
                  <a:fillRect l="-317" t="-6040" b="-825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D4839CA-102E-F9F9-BD63-458CF995ACEE}"/>
                  </a:ext>
                </a:extLst>
              </p:cNvPr>
              <p:cNvSpPr txBox="1"/>
              <p:nvPr/>
            </p:nvSpPr>
            <p:spPr>
              <a:xfrm>
                <a:off x="399952" y="1347518"/>
                <a:ext cx="3067148" cy="1384995"/>
              </a:xfrm>
              <a:prstGeom prst="rect">
                <a:avLst/>
              </a:prstGeom>
              <a:noFill/>
            </p:spPr>
            <p:txBody>
              <a:bodyPr wrap="square">
                <a:spAutoFit/>
              </a:bodyPr>
              <a:lstStyle/>
              <a:p>
                <a:r>
                  <a:rPr lang="en-SE" sz="2800" b="1">
                    <a:sym typeface="Wingdings" pitchFamily="2" charset="2"/>
                  </a:rPr>
                  <a:t>Probability of an Energy State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oMath>
                </a14:m>
                <a:r>
                  <a:rPr lang="en-SE" sz="2800" b="1">
                    <a:sym typeface="Wingdings" pitchFamily="2" charset="2"/>
                  </a:rPr>
                  <a:t> being occuppied </a:t>
                </a:r>
                <a:endParaRPr lang="en-US" sz="2800"/>
              </a:p>
            </p:txBody>
          </p:sp>
        </mc:Choice>
        <mc:Fallback xmlns="">
          <p:sp>
            <p:nvSpPr>
              <p:cNvPr id="6" name="TextBox 5">
                <a:extLst>
                  <a:ext uri="{FF2B5EF4-FFF2-40B4-BE49-F238E27FC236}">
                    <a16:creationId xmlns:a16="http://schemas.microsoft.com/office/drawing/2014/main" id="{BD4839CA-102E-F9F9-BD63-458CF995ACEE}"/>
                  </a:ext>
                </a:extLst>
              </p:cNvPr>
              <p:cNvSpPr txBox="1">
                <a:spLocks noRot="1" noChangeAspect="1" noMove="1" noResize="1" noEditPoints="1" noAdjustHandles="1" noChangeArrowheads="1" noChangeShapeType="1" noTextEdit="1"/>
              </p:cNvSpPr>
              <p:nvPr/>
            </p:nvSpPr>
            <p:spPr>
              <a:xfrm>
                <a:off x="399952" y="1347518"/>
                <a:ext cx="3067148" cy="1384995"/>
              </a:xfrm>
              <a:prstGeom prst="rect">
                <a:avLst/>
              </a:prstGeom>
              <a:blipFill>
                <a:blip r:embed="rId3"/>
                <a:stretch>
                  <a:fillRect l="-4115" t="-5455" b="-118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095C4F1-8EF9-B05F-7292-D2926FC2DA30}"/>
              </a:ext>
            </a:extLst>
          </p:cNvPr>
          <p:cNvSpPr txBox="1"/>
          <p:nvPr/>
        </p:nvSpPr>
        <p:spPr>
          <a:xfrm>
            <a:off x="160529" y="3822441"/>
            <a:ext cx="10769487" cy="584775"/>
          </a:xfrm>
          <a:prstGeom prst="rect">
            <a:avLst/>
          </a:prstGeom>
          <a:noFill/>
        </p:spPr>
        <p:txBody>
          <a:bodyPr wrap="none" rtlCol="0">
            <a:spAutoFit/>
          </a:bodyPr>
          <a:lstStyle/>
          <a:p>
            <a:r>
              <a:rPr lang="en-GB" sz="3200" b="1" dirty="0"/>
              <a:t>F</a:t>
            </a:r>
            <a:r>
              <a:rPr lang="en-SE" sz="3200" b="1" dirty="0"/>
              <a:t>ermi-Dirac distribution </a:t>
            </a:r>
            <a:r>
              <a:rPr lang="en-SE" sz="3200" b="1" dirty="0">
                <a:sym typeface="Wingdings" pitchFamily="2" charset="2"/>
              </a:rPr>
              <a:t> </a:t>
            </a:r>
            <a:r>
              <a:rPr lang="en-SE" sz="3200" b="1" dirty="0">
                <a:solidFill>
                  <a:srgbClr val="FF0000"/>
                </a:solidFill>
                <a:sym typeface="Wingdings" pitchFamily="2" charset="2"/>
              </a:rPr>
              <a:t>Fermions </a:t>
            </a:r>
            <a:r>
              <a:rPr lang="en-SE" sz="3200" b="1" dirty="0">
                <a:sym typeface="Wingdings" pitchFamily="2" charset="2"/>
              </a:rPr>
              <a:t> indistinguishable</a:t>
            </a:r>
            <a:endParaRPr lang="en-SE" sz="32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9C80D42-2823-916B-D820-1EEC5DA64FB9}"/>
                  </a:ext>
                </a:extLst>
              </p:cNvPr>
              <p:cNvSpPr txBox="1"/>
              <p:nvPr/>
            </p:nvSpPr>
            <p:spPr>
              <a:xfrm>
                <a:off x="3467100" y="4571859"/>
                <a:ext cx="8013897" cy="18772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000" b="0" i="1" smtClean="0">
                          <a:latin typeface="Cambria Math" panose="02040503050406030204" pitchFamily="18" charset="0"/>
                        </a:rPr>
                        <m:t>𝑓</m:t>
                      </m:r>
                      <m:r>
                        <a:rPr lang="en-US" sz="6000" b="0" i="1" smtClean="0">
                          <a:latin typeface="Cambria Math" panose="02040503050406030204" pitchFamily="18" charset="0"/>
                        </a:rPr>
                        <m:t>(</m:t>
                      </m:r>
                      <m:r>
                        <a:rPr lang="en-US" sz="6000" b="0" i="1" smtClean="0">
                          <a:latin typeface="Cambria Math" panose="02040503050406030204" pitchFamily="18" charset="0"/>
                        </a:rPr>
                        <m:t>𝐸</m:t>
                      </m:r>
                      <m:r>
                        <a:rPr lang="en-US" sz="6000" b="0" i="1" smtClean="0">
                          <a:latin typeface="Cambria Math" panose="02040503050406030204" pitchFamily="18" charset="0"/>
                        </a:rPr>
                        <m:t>)=</m:t>
                      </m:r>
                      <m:f>
                        <m:fPr>
                          <m:ctrlPr>
                            <a:rPr lang="en-US" sz="6000" b="0" i="1" smtClean="0">
                              <a:latin typeface="Cambria Math" panose="02040503050406030204" pitchFamily="18" charset="0"/>
                            </a:rPr>
                          </m:ctrlPr>
                        </m:fPr>
                        <m:num>
                          <m:r>
                            <a:rPr lang="sv-SE" sz="6000" b="0" i="1" smtClean="0">
                              <a:latin typeface="Cambria Math" panose="02040503050406030204" pitchFamily="18" charset="0"/>
                            </a:rPr>
                            <m:t>1</m:t>
                          </m:r>
                        </m:num>
                        <m:den>
                          <m:sSup>
                            <m:sSupPr>
                              <m:ctrlPr>
                                <a:rPr lang="en-US" sz="6000" i="1">
                                  <a:latin typeface="Cambria Math" panose="02040503050406030204" pitchFamily="18" charset="0"/>
                                </a:rPr>
                              </m:ctrlPr>
                            </m:sSupPr>
                            <m:e>
                              <m:r>
                                <a:rPr lang="en-US" sz="6000" i="1">
                                  <a:latin typeface="Cambria Math" panose="02040503050406030204" pitchFamily="18" charset="0"/>
                                </a:rPr>
                                <m:t>𝑒</m:t>
                              </m:r>
                            </m:e>
                            <m:sup>
                              <m:f>
                                <m:fPr>
                                  <m:type m:val="lin"/>
                                  <m:ctrlPr>
                                    <a:rPr lang="en-US" sz="6000" i="1">
                                      <a:latin typeface="Cambria Math" panose="02040503050406030204" pitchFamily="18" charset="0"/>
                                    </a:rPr>
                                  </m:ctrlPr>
                                </m:fPr>
                                <m:num>
                                  <m:r>
                                    <a:rPr lang="sv-SE" sz="6000" i="1">
                                      <a:latin typeface="Cambria Math" panose="02040503050406030204" pitchFamily="18" charset="0"/>
                                    </a:rPr>
                                    <m:t>(</m:t>
                                  </m:r>
                                  <m:r>
                                    <a:rPr lang="sv-SE" sz="6000" i="1">
                                      <a:latin typeface="Cambria Math" panose="02040503050406030204" pitchFamily="18" charset="0"/>
                                    </a:rPr>
                                    <m:t>𝐸</m:t>
                                  </m:r>
                                  <m:r>
                                    <a:rPr lang="sv-SE" sz="6000" i="1">
                                      <a:latin typeface="Cambria Math" panose="02040503050406030204" pitchFamily="18" charset="0"/>
                                    </a:rPr>
                                    <m:t>−</m:t>
                                  </m:r>
                                  <m:sSub>
                                    <m:sSubPr>
                                      <m:ctrlPr>
                                        <a:rPr lang="sv-SE" sz="6000" i="1">
                                          <a:latin typeface="Cambria Math" panose="02040503050406030204" pitchFamily="18" charset="0"/>
                                        </a:rPr>
                                      </m:ctrlPr>
                                    </m:sSubPr>
                                    <m:e>
                                      <m:r>
                                        <a:rPr lang="sv-SE" sz="6000" i="1">
                                          <a:latin typeface="Cambria Math" panose="02040503050406030204" pitchFamily="18" charset="0"/>
                                        </a:rPr>
                                        <m:t>𝐸</m:t>
                                      </m:r>
                                    </m:e>
                                    <m:sub>
                                      <m:r>
                                        <a:rPr lang="sv-SE" sz="6000" i="1">
                                          <a:latin typeface="Cambria Math" panose="02040503050406030204" pitchFamily="18" charset="0"/>
                                        </a:rPr>
                                        <m:t>𝐹</m:t>
                                      </m:r>
                                    </m:sub>
                                  </m:sSub>
                                  <m:r>
                                    <a:rPr lang="sv-SE" sz="6000" i="1">
                                      <a:latin typeface="Cambria Math" panose="02040503050406030204" pitchFamily="18" charset="0"/>
                                    </a:rPr>
                                    <m:t>)</m:t>
                                  </m:r>
                                </m:num>
                                <m:den>
                                  <m:r>
                                    <a:rPr lang="sv-SE" sz="6000" i="1">
                                      <a:latin typeface="Cambria Math" panose="02040503050406030204" pitchFamily="18" charset="0"/>
                                    </a:rPr>
                                    <m:t>𝐾𝑇</m:t>
                                  </m:r>
                                </m:den>
                              </m:f>
                            </m:sup>
                          </m:sSup>
                          <m:r>
                            <a:rPr lang="sv-SE" sz="6000" i="1">
                              <a:latin typeface="Cambria Math" panose="02040503050406030204" pitchFamily="18" charset="0"/>
                            </a:rPr>
                            <m:t>+1</m:t>
                          </m:r>
                        </m:den>
                      </m:f>
                    </m:oMath>
                  </m:oMathPara>
                </a14:m>
                <a:endParaRPr lang="en-SE" sz="6000" dirty="0"/>
              </a:p>
            </p:txBody>
          </p:sp>
        </mc:Choice>
        <mc:Fallback xmlns="">
          <p:sp>
            <p:nvSpPr>
              <p:cNvPr id="5" name="TextBox 4">
                <a:extLst>
                  <a:ext uri="{FF2B5EF4-FFF2-40B4-BE49-F238E27FC236}">
                    <a16:creationId xmlns:a16="http://schemas.microsoft.com/office/drawing/2014/main" id="{F9C80D42-2823-916B-D820-1EEC5DA64FB9}"/>
                  </a:ext>
                </a:extLst>
              </p:cNvPr>
              <p:cNvSpPr txBox="1">
                <a:spLocks noRot="1" noChangeAspect="1" noMove="1" noResize="1" noEditPoints="1" noAdjustHandles="1" noChangeArrowheads="1" noChangeShapeType="1" noTextEdit="1"/>
              </p:cNvSpPr>
              <p:nvPr/>
            </p:nvSpPr>
            <p:spPr>
              <a:xfrm>
                <a:off x="3467100" y="4571859"/>
                <a:ext cx="8013897" cy="1877245"/>
              </a:xfrm>
              <a:prstGeom prst="rect">
                <a:avLst/>
              </a:prstGeom>
              <a:blipFill>
                <a:blip r:embed="rId4"/>
                <a:stretch>
                  <a:fillRect l="-317" t="-6757" b="-83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47A071-9D98-4CA9-8837-2830FE9B8343}"/>
                  </a:ext>
                </a:extLst>
              </p:cNvPr>
              <p:cNvSpPr txBox="1"/>
              <p:nvPr/>
            </p:nvSpPr>
            <p:spPr>
              <a:xfrm>
                <a:off x="399952" y="4884428"/>
                <a:ext cx="3067148" cy="1384995"/>
              </a:xfrm>
              <a:prstGeom prst="rect">
                <a:avLst/>
              </a:prstGeom>
              <a:noFill/>
            </p:spPr>
            <p:txBody>
              <a:bodyPr wrap="square">
                <a:spAutoFit/>
              </a:bodyPr>
              <a:lstStyle/>
              <a:p>
                <a:r>
                  <a:rPr lang="en-SE" sz="2800" b="1">
                    <a:sym typeface="Wingdings" pitchFamily="2" charset="2"/>
                  </a:rPr>
                  <a:t>Probability of an Energy State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oMath>
                </a14:m>
                <a:r>
                  <a:rPr lang="en-SE" sz="2800" b="1">
                    <a:sym typeface="Wingdings" pitchFamily="2" charset="2"/>
                  </a:rPr>
                  <a:t> being occuppied </a:t>
                </a:r>
                <a:endParaRPr lang="en-US" sz="2800"/>
              </a:p>
            </p:txBody>
          </p:sp>
        </mc:Choice>
        <mc:Fallback xmlns="">
          <p:sp>
            <p:nvSpPr>
              <p:cNvPr id="10" name="TextBox 9">
                <a:extLst>
                  <a:ext uri="{FF2B5EF4-FFF2-40B4-BE49-F238E27FC236}">
                    <a16:creationId xmlns:a16="http://schemas.microsoft.com/office/drawing/2014/main" id="{C147A071-9D98-4CA9-8837-2830FE9B8343}"/>
                  </a:ext>
                </a:extLst>
              </p:cNvPr>
              <p:cNvSpPr txBox="1">
                <a:spLocks noRot="1" noChangeAspect="1" noMove="1" noResize="1" noEditPoints="1" noAdjustHandles="1" noChangeArrowheads="1" noChangeShapeType="1" noTextEdit="1"/>
              </p:cNvSpPr>
              <p:nvPr/>
            </p:nvSpPr>
            <p:spPr>
              <a:xfrm>
                <a:off x="399952" y="4884428"/>
                <a:ext cx="3067148" cy="1384995"/>
              </a:xfrm>
              <a:prstGeom prst="rect">
                <a:avLst/>
              </a:prstGeom>
              <a:blipFill>
                <a:blip r:embed="rId5"/>
                <a:stretch>
                  <a:fillRect l="-4115" t="-4545" b="-11818"/>
                </a:stretch>
              </a:blipFill>
            </p:spPr>
            <p:txBody>
              <a:bodyPr/>
              <a:lstStyle/>
              <a:p>
                <a:r>
                  <a:rPr lang="en-US">
                    <a:noFill/>
                  </a:rPr>
                  <a:t> </a:t>
                </a:r>
              </a:p>
            </p:txBody>
          </p:sp>
        </mc:Fallback>
      </mc:AlternateContent>
    </p:spTree>
    <p:extLst>
      <p:ext uri="{BB962C8B-B14F-4D97-AF65-F5344CB8AC3E}">
        <p14:creationId xmlns:p14="http://schemas.microsoft.com/office/powerpoint/2010/main" val="36900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E616-FDE8-CDE4-05F6-239B143467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E2F293-16D1-7A0D-FBE6-F6FF3C9E15F5}"/>
              </a:ext>
            </a:extLst>
          </p:cNvPr>
          <p:cNvSpPr txBox="1"/>
          <p:nvPr/>
        </p:nvSpPr>
        <p:spPr>
          <a:xfrm>
            <a:off x="196387" y="196737"/>
            <a:ext cx="10079169" cy="707886"/>
          </a:xfrm>
          <a:prstGeom prst="rect">
            <a:avLst/>
          </a:prstGeom>
          <a:noFill/>
        </p:spPr>
        <p:txBody>
          <a:bodyPr wrap="none" rtlCol="0">
            <a:spAutoFit/>
          </a:bodyPr>
          <a:lstStyle/>
          <a:p>
            <a:r>
              <a:rPr lang="en-GB" sz="4000" b="1" dirty="0">
                <a:solidFill>
                  <a:srgbClr val="0070C0"/>
                </a:solidFill>
              </a:rPr>
              <a:t>Bose-Einstein distribution applications (1):</a:t>
            </a:r>
            <a:endParaRPr lang="en-SE" sz="4000" b="1" u="sng" dirty="0">
              <a:solidFill>
                <a:srgbClr val="0070C0"/>
              </a:solidFill>
            </a:endParaRPr>
          </a:p>
        </p:txBody>
      </p:sp>
      <p:sp>
        <p:nvSpPr>
          <p:cNvPr id="7" name="Rectangle 3">
            <a:extLst>
              <a:ext uri="{FF2B5EF4-FFF2-40B4-BE49-F238E27FC236}">
                <a16:creationId xmlns:a16="http://schemas.microsoft.com/office/drawing/2014/main" id="{8F467E91-E1C7-3EB2-AE66-AFE84076BDBA}"/>
              </a:ext>
            </a:extLst>
          </p:cNvPr>
          <p:cNvSpPr>
            <a:spLocks noChangeArrowheads="1"/>
          </p:cNvSpPr>
          <p:nvPr/>
        </p:nvSpPr>
        <p:spPr bwMode="auto">
          <a:xfrm>
            <a:off x="196387" y="865268"/>
            <a:ext cx="1199561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Blackbody radiation (photons)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Explains how light is distributed in thermal equilibrium → foundation of Planck’s law.</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Bose–</a:t>
            </a:r>
            <a:r>
              <a:rPr lang="en-SE" altLang="en-SE" sz="2600" b="1">
                <a:solidFill>
                  <a:srgbClr val="000000"/>
                </a:solidFill>
                <a:latin typeface="Arial" panose="020B0604020202020204" pitchFamily="34" charset="0"/>
              </a:rPr>
              <a:t>Einstein condensates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Describes ultra-cold atoms collapsing into a single quantum state (quantum fluids).</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Superfluidity (e.g., helium-4)</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Helps explain frictionless flow and macroscopic quantum behavior.</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Laser physics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Relevant for understanding photon statistics and stimulated emission.</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Phonons in solids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Describes quantized lattice vibrations → important for heat capacity and thermal conductivity.</a:t>
            </a:r>
          </a:p>
        </p:txBody>
      </p:sp>
    </p:spTree>
    <p:extLst>
      <p:ext uri="{BB962C8B-B14F-4D97-AF65-F5344CB8AC3E}">
        <p14:creationId xmlns:p14="http://schemas.microsoft.com/office/powerpoint/2010/main" val="387099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B83D0-26DB-63FF-B266-E9752866E7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DC25E8-DC01-C43D-59D0-78024E259724}"/>
              </a:ext>
            </a:extLst>
          </p:cNvPr>
          <p:cNvSpPr txBox="1"/>
          <p:nvPr/>
        </p:nvSpPr>
        <p:spPr>
          <a:xfrm>
            <a:off x="304800" y="228364"/>
            <a:ext cx="6431889" cy="707886"/>
          </a:xfrm>
          <a:prstGeom prst="rect">
            <a:avLst/>
          </a:prstGeom>
          <a:noFill/>
        </p:spPr>
        <p:txBody>
          <a:bodyPr wrap="none" rtlCol="0">
            <a:spAutoFit/>
          </a:bodyPr>
          <a:lstStyle/>
          <a:p>
            <a:r>
              <a:rPr lang="en-GB" sz="4000" b="1" dirty="0">
                <a:solidFill>
                  <a:srgbClr val="0070C0"/>
                </a:solidFill>
              </a:rPr>
              <a:t>Bose-Einstein condensate:</a:t>
            </a:r>
            <a:endParaRPr lang="en-SE" sz="4000" b="1" u="sng" dirty="0">
              <a:solidFill>
                <a:srgbClr val="0070C0"/>
              </a:solidFill>
            </a:endParaRPr>
          </a:p>
        </p:txBody>
      </p:sp>
      <p:sp>
        <p:nvSpPr>
          <p:cNvPr id="4" name="TextBox 3">
            <a:extLst>
              <a:ext uri="{FF2B5EF4-FFF2-40B4-BE49-F238E27FC236}">
                <a16:creationId xmlns:a16="http://schemas.microsoft.com/office/drawing/2014/main" id="{3B71338D-0099-19D9-A1D9-E06BC9622B6F}"/>
              </a:ext>
            </a:extLst>
          </p:cNvPr>
          <p:cNvSpPr txBox="1"/>
          <p:nvPr/>
        </p:nvSpPr>
        <p:spPr>
          <a:xfrm>
            <a:off x="2107223" y="6022300"/>
            <a:ext cx="7977553" cy="369332"/>
          </a:xfrm>
          <a:prstGeom prst="rect">
            <a:avLst/>
          </a:prstGeom>
          <a:noFill/>
        </p:spPr>
        <p:txBody>
          <a:bodyPr wrap="square">
            <a:spAutoFit/>
          </a:bodyPr>
          <a:lstStyle/>
          <a:p>
            <a:r>
              <a:rPr lang="en-US" dirty="0"/>
              <a:t>https://</a:t>
            </a:r>
            <a:r>
              <a:rPr lang="en-US" dirty="0" err="1"/>
              <a:t>www.nobelprize.org</a:t>
            </a:r>
            <a:r>
              <a:rPr lang="en-US" dirty="0"/>
              <a:t>/prizes/physics/2001/popular-information/</a:t>
            </a:r>
          </a:p>
        </p:txBody>
      </p:sp>
      <p:sp>
        <p:nvSpPr>
          <p:cNvPr id="6" name="TextBox 5">
            <a:extLst>
              <a:ext uri="{FF2B5EF4-FFF2-40B4-BE49-F238E27FC236}">
                <a16:creationId xmlns:a16="http://schemas.microsoft.com/office/drawing/2014/main" id="{9568BE84-4560-B691-F676-AF4296A03ECF}"/>
              </a:ext>
            </a:extLst>
          </p:cNvPr>
          <p:cNvSpPr txBox="1"/>
          <p:nvPr/>
        </p:nvSpPr>
        <p:spPr>
          <a:xfrm>
            <a:off x="304800" y="1129990"/>
            <a:ext cx="11887200" cy="1200329"/>
          </a:xfrm>
          <a:prstGeom prst="rect">
            <a:avLst/>
          </a:prstGeom>
          <a:noFill/>
        </p:spPr>
        <p:txBody>
          <a:bodyPr wrap="square">
            <a:spAutoFit/>
          </a:bodyPr>
          <a:lstStyle/>
          <a:p>
            <a:pPr fontAlgn="base"/>
            <a:r>
              <a:rPr lang="en-GB" sz="3600" b="1" i="0" u="none" strike="noStrike" dirty="0">
                <a:solidFill>
                  <a:srgbClr val="2E2A25"/>
                </a:solidFill>
                <a:effectLst/>
              </a:rPr>
              <a:t>The 2001 Nobel Prize in </a:t>
            </a:r>
            <a:r>
              <a:rPr lang="en-GB" sz="3600" b="1" dirty="0">
                <a:solidFill>
                  <a:srgbClr val="2E2A25"/>
                </a:solidFill>
              </a:rPr>
              <a:t>Physic: </a:t>
            </a:r>
            <a:r>
              <a:rPr lang="en-GB" sz="3600" b="1" dirty="0">
                <a:solidFill>
                  <a:srgbClr val="FF0000"/>
                </a:solidFill>
              </a:rPr>
              <a:t>New state of matter revealed: Bose-Einstein Condensate</a:t>
            </a:r>
          </a:p>
        </p:txBody>
      </p:sp>
      <p:pic>
        <p:nvPicPr>
          <p:cNvPr id="15" name="Picture 14">
            <a:extLst>
              <a:ext uri="{FF2B5EF4-FFF2-40B4-BE49-F238E27FC236}">
                <a16:creationId xmlns:a16="http://schemas.microsoft.com/office/drawing/2014/main" id="{FD148AD8-067A-0206-6D41-9CC62024E1A6}"/>
              </a:ext>
            </a:extLst>
          </p:cNvPr>
          <p:cNvPicPr>
            <a:picLocks noChangeAspect="1"/>
          </p:cNvPicPr>
          <p:nvPr/>
        </p:nvPicPr>
        <p:blipFill>
          <a:blip r:embed="rId2"/>
          <a:stretch>
            <a:fillRect/>
          </a:stretch>
        </p:blipFill>
        <p:spPr>
          <a:xfrm>
            <a:off x="2282790" y="2781046"/>
            <a:ext cx="2353589" cy="2353589"/>
          </a:xfrm>
          <a:prstGeom prst="rect">
            <a:avLst/>
          </a:prstGeom>
        </p:spPr>
      </p:pic>
      <p:sp>
        <p:nvSpPr>
          <p:cNvPr id="17" name="TextBox 16">
            <a:extLst>
              <a:ext uri="{FF2B5EF4-FFF2-40B4-BE49-F238E27FC236}">
                <a16:creationId xmlns:a16="http://schemas.microsoft.com/office/drawing/2014/main" id="{838EB2D9-431E-3C36-77CA-50306F0B1249}"/>
              </a:ext>
            </a:extLst>
          </p:cNvPr>
          <p:cNvSpPr txBox="1"/>
          <p:nvPr/>
        </p:nvSpPr>
        <p:spPr>
          <a:xfrm>
            <a:off x="2282790" y="5170393"/>
            <a:ext cx="2353589" cy="369332"/>
          </a:xfrm>
          <a:prstGeom prst="rect">
            <a:avLst/>
          </a:prstGeom>
          <a:noFill/>
        </p:spPr>
        <p:txBody>
          <a:bodyPr wrap="square">
            <a:spAutoFit/>
          </a:bodyPr>
          <a:lstStyle/>
          <a:p>
            <a:pPr algn="ctr"/>
            <a:r>
              <a:rPr lang="en-US" dirty="0"/>
              <a:t>Carl Wieman</a:t>
            </a:r>
          </a:p>
        </p:txBody>
      </p:sp>
      <p:pic>
        <p:nvPicPr>
          <p:cNvPr id="19" name="Picture 18">
            <a:extLst>
              <a:ext uri="{FF2B5EF4-FFF2-40B4-BE49-F238E27FC236}">
                <a16:creationId xmlns:a16="http://schemas.microsoft.com/office/drawing/2014/main" id="{07ED5537-22F1-0F04-84A1-750CE3E85C20}"/>
              </a:ext>
            </a:extLst>
          </p:cNvPr>
          <p:cNvPicPr>
            <a:picLocks noChangeAspect="1"/>
          </p:cNvPicPr>
          <p:nvPr/>
        </p:nvPicPr>
        <p:blipFill>
          <a:blip r:embed="rId3"/>
          <a:stretch>
            <a:fillRect/>
          </a:stretch>
        </p:blipFill>
        <p:spPr>
          <a:xfrm>
            <a:off x="4810580" y="2781046"/>
            <a:ext cx="2353590" cy="2353590"/>
          </a:xfrm>
          <a:prstGeom prst="rect">
            <a:avLst/>
          </a:prstGeom>
        </p:spPr>
      </p:pic>
      <p:sp>
        <p:nvSpPr>
          <p:cNvPr id="20" name="TextBox 19">
            <a:extLst>
              <a:ext uri="{FF2B5EF4-FFF2-40B4-BE49-F238E27FC236}">
                <a16:creationId xmlns:a16="http://schemas.microsoft.com/office/drawing/2014/main" id="{F63743DC-020F-1C2B-B63F-53DFAB82796C}"/>
              </a:ext>
            </a:extLst>
          </p:cNvPr>
          <p:cNvSpPr txBox="1"/>
          <p:nvPr/>
        </p:nvSpPr>
        <p:spPr>
          <a:xfrm>
            <a:off x="4799763" y="5170393"/>
            <a:ext cx="2353589" cy="369332"/>
          </a:xfrm>
          <a:prstGeom prst="rect">
            <a:avLst/>
          </a:prstGeom>
          <a:noFill/>
        </p:spPr>
        <p:txBody>
          <a:bodyPr wrap="square">
            <a:spAutoFit/>
          </a:bodyPr>
          <a:lstStyle/>
          <a:p>
            <a:pPr algn="ctr"/>
            <a:r>
              <a:rPr lang="en-US" dirty="0"/>
              <a:t>Wolfgang </a:t>
            </a:r>
            <a:r>
              <a:rPr lang="en-US" dirty="0" err="1"/>
              <a:t>Ketterle</a:t>
            </a:r>
            <a:endParaRPr lang="en-US" dirty="0"/>
          </a:p>
        </p:txBody>
      </p:sp>
      <p:pic>
        <p:nvPicPr>
          <p:cNvPr id="22" name="Picture 21">
            <a:extLst>
              <a:ext uri="{FF2B5EF4-FFF2-40B4-BE49-F238E27FC236}">
                <a16:creationId xmlns:a16="http://schemas.microsoft.com/office/drawing/2014/main" id="{02EE771A-D325-BF4E-9CB7-03370F57A3EB}"/>
              </a:ext>
            </a:extLst>
          </p:cNvPr>
          <p:cNvPicPr>
            <a:picLocks noChangeAspect="1"/>
          </p:cNvPicPr>
          <p:nvPr/>
        </p:nvPicPr>
        <p:blipFill>
          <a:blip r:embed="rId4"/>
          <a:srcRect l="15504" r="16126"/>
          <a:stretch>
            <a:fillRect/>
          </a:stretch>
        </p:blipFill>
        <p:spPr>
          <a:xfrm>
            <a:off x="7338371" y="2780235"/>
            <a:ext cx="2353590" cy="2354400"/>
          </a:xfrm>
          <a:prstGeom prst="rect">
            <a:avLst/>
          </a:prstGeom>
        </p:spPr>
      </p:pic>
      <p:sp>
        <p:nvSpPr>
          <p:cNvPr id="23" name="TextBox 22">
            <a:extLst>
              <a:ext uri="{FF2B5EF4-FFF2-40B4-BE49-F238E27FC236}">
                <a16:creationId xmlns:a16="http://schemas.microsoft.com/office/drawing/2014/main" id="{37EB8590-6E8A-787A-6BE2-D08310FAD992}"/>
              </a:ext>
            </a:extLst>
          </p:cNvPr>
          <p:cNvSpPr txBox="1"/>
          <p:nvPr/>
        </p:nvSpPr>
        <p:spPr>
          <a:xfrm>
            <a:off x="7338371" y="5170393"/>
            <a:ext cx="2353589" cy="369332"/>
          </a:xfrm>
          <a:prstGeom prst="rect">
            <a:avLst/>
          </a:prstGeom>
          <a:noFill/>
        </p:spPr>
        <p:txBody>
          <a:bodyPr wrap="square">
            <a:spAutoFit/>
          </a:bodyPr>
          <a:lstStyle/>
          <a:p>
            <a:pPr algn="ctr"/>
            <a:r>
              <a:rPr lang="en-US" dirty="0"/>
              <a:t>Eric Cornell</a:t>
            </a:r>
          </a:p>
        </p:txBody>
      </p:sp>
    </p:spTree>
    <p:extLst>
      <p:ext uri="{BB962C8B-B14F-4D97-AF65-F5344CB8AC3E}">
        <p14:creationId xmlns:p14="http://schemas.microsoft.com/office/powerpoint/2010/main" val="2716785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25F2E-DB80-9ABE-600D-3DB8EBAF0E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2F170B-9A25-15FA-DCA1-40FEFE9737A2}"/>
              </a:ext>
            </a:extLst>
          </p:cNvPr>
          <p:cNvSpPr txBox="1"/>
          <p:nvPr/>
        </p:nvSpPr>
        <p:spPr>
          <a:xfrm>
            <a:off x="196387" y="196737"/>
            <a:ext cx="10079169" cy="707886"/>
          </a:xfrm>
          <a:prstGeom prst="rect">
            <a:avLst/>
          </a:prstGeom>
          <a:noFill/>
        </p:spPr>
        <p:txBody>
          <a:bodyPr wrap="none" rtlCol="0">
            <a:spAutoFit/>
          </a:bodyPr>
          <a:lstStyle/>
          <a:p>
            <a:r>
              <a:rPr lang="en-GB" sz="4000" b="1" dirty="0">
                <a:solidFill>
                  <a:srgbClr val="0070C0"/>
                </a:solidFill>
              </a:rPr>
              <a:t>Bose-Einstein distribution applications (1):</a:t>
            </a:r>
            <a:endParaRPr lang="en-SE" sz="4000" b="1" u="sng" dirty="0">
              <a:solidFill>
                <a:srgbClr val="0070C0"/>
              </a:solidFill>
            </a:endParaRPr>
          </a:p>
        </p:txBody>
      </p:sp>
      <p:sp>
        <p:nvSpPr>
          <p:cNvPr id="7" name="Rectangle 3">
            <a:extLst>
              <a:ext uri="{FF2B5EF4-FFF2-40B4-BE49-F238E27FC236}">
                <a16:creationId xmlns:a16="http://schemas.microsoft.com/office/drawing/2014/main" id="{F56517E4-F440-8515-8967-3F58DE53198B}"/>
              </a:ext>
            </a:extLst>
          </p:cNvPr>
          <p:cNvSpPr>
            <a:spLocks noChangeArrowheads="1"/>
          </p:cNvSpPr>
          <p:nvPr/>
        </p:nvSpPr>
        <p:spPr bwMode="auto">
          <a:xfrm>
            <a:off x="196387" y="865268"/>
            <a:ext cx="1199561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Blackbody radiation (photons)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Explains how light is distributed in thermal equilibrium → foundation of Planck’s law.</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Bose–</a:t>
            </a:r>
            <a:r>
              <a:rPr lang="en-SE" altLang="en-SE" sz="2600" b="1">
                <a:solidFill>
                  <a:srgbClr val="000000"/>
                </a:solidFill>
                <a:latin typeface="Arial" panose="020B0604020202020204" pitchFamily="34" charset="0"/>
              </a:rPr>
              <a:t>Einstein condensates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Describes ultra-cold atoms collapsing into a single quantum state (quantum fluids).</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Superfluidity (e.g., helium-4)</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Helps explain frictionless flow and macroscopic quantum behavior.</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Laser physics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Relevant for understanding photon statistics and stimulated emission.</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SE" altLang="en-SE" sz="2600" b="1" dirty="0">
                <a:solidFill>
                  <a:srgbClr val="000000"/>
                </a:solidFill>
                <a:latin typeface="Arial" panose="020B0604020202020204" pitchFamily="34" charset="0"/>
              </a:rPr>
              <a:t>Phonons in solids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Describes quantized lattice vibrations → important for heat capacity and thermal conductivity.</a:t>
            </a:r>
          </a:p>
        </p:txBody>
      </p:sp>
    </p:spTree>
    <p:extLst>
      <p:ext uri="{BB962C8B-B14F-4D97-AF65-F5344CB8AC3E}">
        <p14:creationId xmlns:p14="http://schemas.microsoft.com/office/powerpoint/2010/main" val="269791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C8FE0-25E4-007C-0D86-EADC798A076D}"/>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C18E4344-5900-0467-7C82-936E2A2EDEE5}"/>
              </a:ext>
            </a:extLst>
          </p:cNvPr>
          <p:cNvSpPr>
            <a:spLocks noChangeArrowheads="1"/>
          </p:cNvSpPr>
          <p:nvPr/>
        </p:nvSpPr>
        <p:spPr bwMode="auto">
          <a:xfrm>
            <a:off x="196387" y="1023872"/>
            <a:ext cx="11838297"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ts val="1200"/>
              </a:spcAft>
              <a:buFont typeface="Arial" panose="020B0604020202020204" pitchFamily="34" charset="0"/>
              <a:buChar char="•"/>
            </a:pPr>
            <a:r>
              <a:rPr lang="en-SE" altLang="en-SE" sz="2600" b="1" dirty="0">
                <a:solidFill>
                  <a:srgbClr val="000000"/>
                </a:solidFill>
                <a:latin typeface="Arial" panose="020B0604020202020204" pitchFamily="34" charset="0"/>
              </a:rPr>
              <a:t>Magnons (spin waves)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Used in solid-state physics to describe collective spin excitations.</a:t>
            </a:r>
          </a:p>
          <a:p>
            <a:pPr marL="285750" lvl="0" indent="-285750" eaLnBrk="0" fontAlgn="base" hangingPunct="0">
              <a:spcBef>
                <a:spcPct val="0"/>
              </a:spcBef>
              <a:spcAft>
                <a:spcPts val="1200"/>
              </a:spcAft>
              <a:buFont typeface="Arial" panose="020B0604020202020204" pitchFamily="34" charset="0"/>
              <a:buChar char="•"/>
            </a:pPr>
            <a:r>
              <a:rPr lang="en-SE" altLang="en-SE" sz="2600" b="1" dirty="0">
                <a:solidFill>
                  <a:srgbClr val="000000"/>
                </a:solidFill>
                <a:latin typeface="Arial" panose="020B0604020202020204" pitchFamily="34" charset="0"/>
              </a:rPr>
              <a:t>Cosmology / early universe physics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Applied to photon gases and other bosonic particles in thermal equilibrium.</a:t>
            </a:r>
          </a:p>
          <a:p>
            <a:pPr marL="285750" lvl="0" indent="-285750" eaLnBrk="0" fontAlgn="base" hangingPunct="0">
              <a:spcBef>
                <a:spcPct val="0"/>
              </a:spcBef>
              <a:spcAft>
                <a:spcPts val="1200"/>
              </a:spcAft>
              <a:buFont typeface="Arial" panose="020B0604020202020204" pitchFamily="34" charset="0"/>
              <a:buChar char="•"/>
            </a:pPr>
            <a:r>
              <a:rPr lang="en-SE" altLang="en-SE" sz="2600" b="1" dirty="0">
                <a:solidFill>
                  <a:srgbClr val="000000"/>
                </a:solidFill>
                <a:latin typeface="Arial" panose="020B0604020202020204" pitchFamily="34" charset="0"/>
              </a:rPr>
              <a:t>Cold atom experiments / quantum simulations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Used to model trapped bosonic gases in optical lattices.</a:t>
            </a:r>
          </a:p>
          <a:p>
            <a:pPr marL="285750" lvl="0" indent="-285750" eaLnBrk="0" fontAlgn="base" hangingPunct="0">
              <a:spcBef>
                <a:spcPct val="0"/>
              </a:spcBef>
              <a:spcAft>
                <a:spcPts val="1200"/>
              </a:spcAft>
              <a:buFont typeface="Arial" panose="020B0604020202020204" pitchFamily="34" charset="0"/>
              <a:buChar char="•"/>
            </a:pPr>
            <a:r>
              <a:rPr lang="en-SE" altLang="en-SE" sz="2600" b="1" dirty="0">
                <a:solidFill>
                  <a:srgbClr val="000000"/>
                </a:solidFill>
                <a:latin typeface="Arial" panose="020B0604020202020204" pitchFamily="34" charset="0"/>
              </a:rPr>
              <a:t>Superconductivity (indirectly)</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Cooper pairs behave like bosons → distribution helps describe their collective behavior.</a:t>
            </a:r>
          </a:p>
          <a:p>
            <a:pPr marL="285750" lvl="0" indent="-285750" eaLnBrk="0" fontAlgn="base" hangingPunct="0">
              <a:spcBef>
                <a:spcPct val="0"/>
              </a:spcBef>
              <a:spcAft>
                <a:spcPts val="1200"/>
              </a:spcAft>
              <a:buFont typeface="Arial" panose="020B0604020202020204" pitchFamily="34" charset="0"/>
              <a:buChar char="•"/>
            </a:pPr>
            <a:r>
              <a:rPr lang="en-SE" altLang="en-SE" sz="2600" b="1" dirty="0">
                <a:solidFill>
                  <a:srgbClr val="000000"/>
                </a:solidFill>
                <a:latin typeface="Arial" panose="020B0604020202020204" pitchFamily="34" charset="0"/>
              </a:rPr>
              <a:t>Quantum statistical mechanics</a:t>
            </a:r>
            <a:br>
              <a:rPr lang="en-SE" altLang="en-SE" sz="2600" dirty="0">
                <a:solidFill>
                  <a:srgbClr val="000000"/>
                </a:solidFill>
                <a:latin typeface="Arial" panose="020B0604020202020204" pitchFamily="34" charset="0"/>
              </a:rPr>
            </a:br>
            <a:r>
              <a:rPr lang="en-SE" altLang="en-SE" sz="2600" dirty="0">
                <a:solidFill>
                  <a:srgbClr val="000000"/>
                </a:solidFill>
                <a:latin typeface="Arial" panose="020B0604020202020204" pitchFamily="34" charset="0"/>
              </a:rPr>
              <a:t>Fundamental framework for systems of indistinguishable bosons.</a:t>
            </a:r>
            <a:endParaRPr lang="en-SE" altLang="en-SE" sz="2600" dirty="0">
              <a:latin typeface="Arial" panose="020B0604020202020204" pitchFamily="34" charset="0"/>
            </a:endParaRPr>
          </a:p>
        </p:txBody>
      </p:sp>
      <p:sp>
        <p:nvSpPr>
          <p:cNvPr id="5" name="TextBox 4">
            <a:extLst>
              <a:ext uri="{FF2B5EF4-FFF2-40B4-BE49-F238E27FC236}">
                <a16:creationId xmlns:a16="http://schemas.microsoft.com/office/drawing/2014/main" id="{A3AD1512-7128-5741-E277-F1080ED72E6D}"/>
              </a:ext>
            </a:extLst>
          </p:cNvPr>
          <p:cNvSpPr txBox="1"/>
          <p:nvPr/>
        </p:nvSpPr>
        <p:spPr>
          <a:xfrm>
            <a:off x="196387" y="196737"/>
            <a:ext cx="10079169" cy="707886"/>
          </a:xfrm>
          <a:prstGeom prst="rect">
            <a:avLst/>
          </a:prstGeom>
          <a:noFill/>
        </p:spPr>
        <p:txBody>
          <a:bodyPr wrap="none" rtlCol="0">
            <a:spAutoFit/>
          </a:bodyPr>
          <a:lstStyle/>
          <a:p>
            <a:r>
              <a:rPr lang="en-GB" sz="4000" b="1" dirty="0">
                <a:solidFill>
                  <a:srgbClr val="0070C0"/>
                </a:solidFill>
              </a:rPr>
              <a:t>Bose-Einstein distribution applications (2):</a:t>
            </a:r>
            <a:endParaRPr lang="en-SE" sz="4000" b="1" u="sng" dirty="0">
              <a:solidFill>
                <a:srgbClr val="0070C0"/>
              </a:solidFill>
            </a:endParaRPr>
          </a:p>
        </p:txBody>
      </p:sp>
    </p:spTree>
    <p:extLst>
      <p:ext uri="{BB962C8B-B14F-4D97-AF65-F5344CB8AC3E}">
        <p14:creationId xmlns:p14="http://schemas.microsoft.com/office/powerpoint/2010/main" val="291779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00632-E874-CE54-0851-68C84BA230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8567A5-E7B8-EC03-21E6-333E1B5E706B}"/>
              </a:ext>
            </a:extLst>
          </p:cNvPr>
          <p:cNvSpPr txBox="1"/>
          <p:nvPr/>
        </p:nvSpPr>
        <p:spPr>
          <a:xfrm>
            <a:off x="180448" y="1481761"/>
            <a:ext cx="12011552" cy="523220"/>
          </a:xfrm>
          <a:prstGeom prst="rect">
            <a:avLst/>
          </a:prstGeom>
          <a:noFill/>
        </p:spPr>
        <p:txBody>
          <a:bodyPr wrap="square">
            <a:spAutoFit/>
          </a:bodyPr>
          <a:lstStyle/>
          <a:p>
            <a:r>
              <a:rPr lang="en-US" altLang="en-SE" sz="2800" b="1" dirty="0">
                <a:solidFill>
                  <a:schemeClr val="tx1">
                    <a:lumMod val="50000"/>
                    <a:lumOff val="50000"/>
                  </a:schemeClr>
                </a:solidFill>
              </a:rPr>
              <a:t>Classical      Molecules            Distinguishable                  Maxwell-Boltzmann</a:t>
            </a:r>
          </a:p>
        </p:txBody>
      </p:sp>
      <p:sp>
        <p:nvSpPr>
          <p:cNvPr id="7" name="TextBox 6">
            <a:extLst>
              <a:ext uri="{FF2B5EF4-FFF2-40B4-BE49-F238E27FC236}">
                <a16:creationId xmlns:a16="http://schemas.microsoft.com/office/drawing/2014/main" id="{39C1B67C-B6FF-6CA7-E108-BFFE45FA5789}"/>
              </a:ext>
            </a:extLst>
          </p:cNvPr>
          <p:cNvSpPr txBox="1"/>
          <p:nvPr/>
        </p:nvSpPr>
        <p:spPr>
          <a:xfrm>
            <a:off x="180448" y="741533"/>
            <a:ext cx="11815606" cy="584775"/>
          </a:xfrm>
          <a:prstGeom prst="rect">
            <a:avLst/>
          </a:prstGeom>
          <a:noFill/>
        </p:spPr>
        <p:txBody>
          <a:bodyPr wrap="square">
            <a:spAutoFit/>
          </a:bodyPr>
          <a:lstStyle/>
          <a:p>
            <a:r>
              <a:rPr lang="en-US" altLang="en-SE" sz="3200" b="1" dirty="0"/>
              <a:t>TYPE             EXAMPLE         CHARACTERISTIC       STATISTICS</a:t>
            </a:r>
          </a:p>
        </p:txBody>
      </p:sp>
      <p:sp>
        <p:nvSpPr>
          <p:cNvPr id="8" name="TextBox 7">
            <a:extLst>
              <a:ext uri="{FF2B5EF4-FFF2-40B4-BE49-F238E27FC236}">
                <a16:creationId xmlns:a16="http://schemas.microsoft.com/office/drawing/2014/main" id="{21C2B62E-473B-75EB-AA90-B7EC522E72D5}"/>
              </a:ext>
            </a:extLst>
          </p:cNvPr>
          <p:cNvSpPr txBox="1"/>
          <p:nvPr/>
        </p:nvSpPr>
        <p:spPr>
          <a:xfrm>
            <a:off x="180448" y="2160434"/>
            <a:ext cx="12011552" cy="523220"/>
          </a:xfrm>
          <a:prstGeom prst="rect">
            <a:avLst/>
          </a:prstGeom>
          <a:noFill/>
        </p:spPr>
        <p:txBody>
          <a:bodyPr wrap="square">
            <a:spAutoFit/>
          </a:bodyPr>
          <a:lstStyle/>
          <a:p>
            <a:r>
              <a:rPr lang="en-US" altLang="en-SE" sz="2800" b="1" dirty="0">
                <a:solidFill>
                  <a:srgbClr val="FF0000"/>
                </a:solidFill>
              </a:rPr>
              <a:t>Fermions      Electrons              Indistinguishable              Fermi-Dirac</a:t>
            </a:r>
          </a:p>
        </p:txBody>
      </p:sp>
      <p:sp>
        <p:nvSpPr>
          <p:cNvPr id="9" name="TextBox 8">
            <a:extLst>
              <a:ext uri="{FF2B5EF4-FFF2-40B4-BE49-F238E27FC236}">
                <a16:creationId xmlns:a16="http://schemas.microsoft.com/office/drawing/2014/main" id="{1F07267F-D3EA-7FB5-090E-5121C3A6E3FC}"/>
              </a:ext>
            </a:extLst>
          </p:cNvPr>
          <p:cNvSpPr txBox="1"/>
          <p:nvPr/>
        </p:nvSpPr>
        <p:spPr>
          <a:xfrm>
            <a:off x="180448" y="2839107"/>
            <a:ext cx="12098638" cy="523220"/>
          </a:xfrm>
          <a:prstGeom prst="rect">
            <a:avLst/>
          </a:prstGeom>
          <a:noFill/>
        </p:spPr>
        <p:txBody>
          <a:bodyPr wrap="square">
            <a:spAutoFit/>
          </a:bodyPr>
          <a:lstStyle/>
          <a:p>
            <a:r>
              <a:rPr lang="en-US" altLang="en-SE" sz="2800" b="1" dirty="0">
                <a:solidFill>
                  <a:schemeClr val="accent6"/>
                </a:solidFill>
              </a:rPr>
              <a:t>Bosons          Photons                  Indistinguishable             Bose-Einstein</a:t>
            </a:r>
          </a:p>
        </p:txBody>
      </p:sp>
      <p:sp>
        <p:nvSpPr>
          <p:cNvPr id="10" name="TextBox 9">
            <a:extLst>
              <a:ext uri="{FF2B5EF4-FFF2-40B4-BE49-F238E27FC236}">
                <a16:creationId xmlns:a16="http://schemas.microsoft.com/office/drawing/2014/main" id="{5490D22C-4665-27B5-85D6-42D877B83FC0}"/>
              </a:ext>
            </a:extLst>
          </p:cNvPr>
          <p:cNvSpPr txBox="1"/>
          <p:nvPr/>
        </p:nvSpPr>
        <p:spPr>
          <a:xfrm>
            <a:off x="267534" y="4196453"/>
            <a:ext cx="12011552" cy="523220"/>
          </a:xfrm>
          <a:prstGeom prst="rect">
            <a:avLst/>
          </a:prstGeom>
          <a:noFill/>
        </p:spPr>
        <p:txBody>
          <a:bodyPr wrap="square">
            <a:spAutoFit/>
          </a:bodyPr>
          <a:lstStyle/>
          <a:p>
            <a:r>
              <a:rPr lang="en-US" altLang="en-SE" sz="2800" b="1" dirty="0">
                <a:solidFill>
                  <a:srgbClr val="FF0000"/>
                </a:solidFill>
              </a:rPr>
              <a:t>Fermions            Obey Pauli exclusion principle                  Spin: n/2 (half)</a:t>
            </a:r>
          </a:p>
        </p:txBody>
      </p:sp>
      <p:sp>
        <p:nvSpPr>
          <p:cNvPr id="12" name="TextBox 11">
            <a:extLst>
              <a:ext uri="{FF2B5EF4-FFF2-40B4-BE49-F238E27FC236}">
                <a16:creationId xmlns:a16="http://schemas.microsoft.com/office/drawing/2014/main" id="{4900732D-58BB-ADED-B1CB-4DB4BF85CCC6}"/>
              </a:ext>
            </a:extLst>
          </p:cNvPr>
          <p:cNvSpPr txBox="1"/>
          <p:nvPr/>
        </p:nvSpPr>
        <p:spPr>
          <a:xfrm>
            <a:off x="267534" y="4971570"/>
            <a:ext cx="12011552" cy="523220"/>
          </a:xfrm>
          <a:prstGeom prst="rect">
            <a:avLst/>
          </a:prstGeom>
          <a:noFill/>
        </p:spPr>
        <p:txBody>
          <a:bodyPr wrap="square">
            <a:spAutoFit/>
          </a:bodyPr>
          <a:lstStyle/>
          <a:p>
            <a:r>
              <a:rPr lang="en-US" altLang="en-SE" sz="2800" b="1" dirty="0">
                <a:solidFill>
                  <a:schemeClr val="accent6"/>
                </a:solidFill>
              </a:rPr>
              <a:t>Bosons                Disobey Pauli exclusion principle            Spin: n (integer)</a:t>
            </a:r>
          </a:p>
        </p:txBody>
      </p:sp>
    </p:spTree>
    <p:extLst>
      <p:ext uri="{BB962C8B-B14F-4D97-AF65-F5344CB8AC3E}">
        <p14:creationId xmlns:p14="http://schemas.microsoft.com/office/powerpoint/2010/main" val="4725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0BA3A-955D-8902-F45D-256D533CFB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B1BC854-50B5-074F-5AEB-0D8C6A749FC0}"/>
              </a:ext>
            </a:extLst>
          </p:cNvPr>
          <p:cNvPicPr>
            <a:picLocks noChangeAspect="1"/>
          </p:cNvPicPr>
          <p:nvPr/>
        </p:nvPicPr>
        <p:blipFill>
          <a:blip r:embed="rId2"/>
          <a:srcRect t="29583"/>
          <a:stretch>
            <a:fillRect/>
          </a:stretch>
        </p:blipFill>
        <p:spPr>
          <a:xfrm>
            <a:off x="537026" y="2116771"/>
            <a:ext cx="11117947" cy="4403772"/>
          </a:xfrm>
          <a:prstGeom prst="rect">
            <a:avLst/>
          </a:prstGeom>
        </p:spPr>
      </p:pic>
      <p:sp>
        <p:nvSpPr>
          <p:cNvPr id="5" name="TextBox 4">
            <a:extLst>
              <a:ext uri="{FF2B5EF4-FFF2-40B4-BE49-F238E27FC236}">
                <a16:creationId xmlns:a16="http://schemas.microsoft.com/office/drawing/2014/main" id="{03A96C73-8998-1C2F-10FD-A43065078FE8}"/>
              </a:ext>
            </a:extLst>
          </p:cNvPr>
          <p:cNvSpPr txBox="1"/>
          <p:nvPr/>
        </p:nvSpPr>
        <p:spPr>
          <a:xfrm>
            <a:off x="1530279" y="215176"/>
            <a:ext cx="9828126" cy="1323439"/>
          </a:xfrm>
          <a:prstGeom prst="rect">
            <a:avLst/>
          </a:prstGeom>
          <a:solidFill>
            <a:schemeClr val="bg1"/>
          </a:solidFill>
        </p:spPr>
        <p:txBody>
          <a:bodyPr wrap="square">
            <a:spAutoFit/>
          </a:bodyPr>
          <a:lstStyle/>
          <a:p>
            <a:r>
              <a:rPr lang="en-US" altLang="en-SE" sz="4000" b="1" dirty="0"/>
              <a:t>3 energy levels, 2 particles - </a:t>
            </a:r>
            <a:r>
              <a:rPr lang="en-US" altLang="en-SE" sz="4000" b="1" dirty="0">
                <a:solidFill>
                  <a:schemeClr val="tx1">
                    <a:lumMod val="50000"/>
                    <a:lumOff val="50000"/>
                  </a:schemeClr>
                </a:solidFill>
              </a:rPr>
              <a:t>Classical</a:t>
            </a:r>
            <a:r>
              <a:rPr lang="en-US" altLang="en-SE" sz="4000" b="1" dirty="0"/>
              <a:t> </a:t>
            </a:r>
          </a:p>
          <a:p>
            <a:r>
              <a:rPr lang="en-US" altLang="en-SE" sz="4000" b="1" dirty="0">
                <a:solidFill>
                  <a:srgbClr val="0070C0"/>
                </a:solidFill>
              </a:rPr>
              <a:t>How many possible permutation?</a:t>
            </a:r>
            <a:endParaRPr lang="en-SE" sz="4000" b="1" dirty="0">
              <a:solidFill>
                <a:srgbClr val="0070C0"/>
              </a:solidFill>
            </a:endParaRPr>
          </a:p>
        </p:txBody>
      </p:sp>
    </p:spTree>
    <p:extLst>
      <p:ext uri="{BB962C8B-B14F-4D97-AF65-F5344CB8AC3E}">
        <p14:creationId xmlns:p14="http://schemas.microsoft.com/office/powerpoint/2010/main" val="171885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B7F1-82B7-ADFE-6E83-228818FBF4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5566AF-4E8E-4B90-C6DA-DF18C8CFF028}"/>
              </a:ext>
            </a:extLst>
          </p:cNvPr>
          <p:cNvSpPr txBox="1"/>
          <p:nvPr/>
        </p:nvSpPr>
        <p:spPr>
          <a:xfrm>
            <a:off x="1530279" y="215176"/>
            <a:ext cx="9828126" cy="1323439"/>
          </a:xfrm>
          <a:prstGeom prst="rect">
            <a:avLst/>
          </a:prstGeom>
          <a:solidFill>
            <a:schemeClr val="bg1"/>
          </a:solidFill>
        </p:spPr>
        <p:txBody>
          <a:bodyPr wrap="square">
            <a:spAutoFit/>
          </a:bodyPr>
          <a:lstStyle/>
          <a:p>
            <a:r>
              <a:rPr lang="en-US" altLang="en-SE" sz="4000" b="1" dirty="0"/>
              <a:t>3 </a:t>
            </a:r>
            <a:r>
              <a:rPr lang="en-US" altLang="en-SE" sz="4000" b="1"/>
              <a:t>energy levels, </a:t>
            </a:r>
            <a:r>
              <a:rPr lang="en-US" altLang="en-SE" sz="4000" b="1" dirty="0"/>
              <a:t>2 particles - </a:t>
            </a:r>
            <a:r>
              <a:rPr lang="en-US" altLang="en-SE" sz="4000" b="1" dirty="0">
                <a:solidFill>
                  <a:srgbClr val="FF0000"/>
                </a:solidFill>
              </a:rPr>
              <a:t>Fermions</a:t>
            </a:r>
          </a:p>
          <a:p>
            <a:r>
              <a:rPr lang="en-US" altLang="en-SE" sz="4000" b="1" dirty="0">
                <a:solidFill>
                  <a:srgbClr val="0070C0"/>
                </a:solidFill>
              </a:rPr>
              <a:t>How many possible permutation?</a:t>
            </a:r>
            <a:endParaRPr lang="en-SE" sz="4000" b="1" dirty="0">
              <a:solidFill>
                <a:srgbClr val="0070C0"/>
              </a:solidFill>
            </a:endParaRPr>
          </a:p>
        </p:txBody>
      </p:sp>
      <p:pic>
        <p:nvPicPr>
          <p:cNvPr id="4" name="Picture 3">
            <a:extLst>
              <a:ext uri="{FF2B5EF4-FFF2-40B4-BE49-F238E27FC236}">
                <a16:creationId xmlns:a16="http://schemas.microsoft.com/office/drawing/2014/main" id="{194872A9-14A2-BDC8-6BFA-B00E6AC364F4}"/>
              </a:ext>
            </a:extLst>
          </p:cNvPr>
          <p:cNvPicPr>
            <a:picLocks noChangeAspect="1"/>
          </p:cNvPicPr>
          <p:nvPr/>
        </p:nvPicPr>
        <p:blipFill>
          <a:blip r:embed="rId2"/>
          <a:srcRect t="25895" r="63946"/>
          <a:stretch>
            <a:fillRect/>
          </a:stretch>
        </p:blipFill>
        <p:spPr>
          <a:xfrm>
            <a:off x="1530279" y="1825688"/>
            <a:ext cx="4166459" cy="4817136"/>
          </a:xfrm>
          <a:prstGeom prst="rect">
            <a:avLst/>
          </a:prstGeom>
        </p:spPr>
      </p:pic>
      <p:sp>
        <p:nvSpPr>
          <p:cNvPr id="5" name="TextBox 4">
            <a:extLst>
              <a:ext uri="{FF2B5EF4-FFF2-40B4-BE49-F238E27FC236}">
                <a16:creationId xmlns:a16="http://schemas.microsoft.com/office/drawing/2014/main" id="{F97FE94F-E9C1-C042-4D88-5736C046E671}"/>
              </a:ext>
            </a:extLst>
          </p:cNvPr>
          <p:cNvSpPr txBox="1"/>
          <p:nvPr/>
        </p:nvSpPr>
        <p:spPr>
          <a:xfrm>
            <a:off x="6495264" y="2910817"/>
            <a:ext cx="4963886" cy="1323439"/>
          </a:xfrm>
          <a:prstGeom prst="rect">
            <a:avLst/>
          </a:prstGeom>
          <a:noFill/>
        </p:spPr>
        <p:txBody>
          <a:bodyPr wrap="square" rtlCol="0">
            <a:spAutoFit/>
          </a:bodyPr>
          <a:lstStyle/>
          <a:p>
            <a:pPr algn="ctr"/>
            <a:r>
              <a:rPr lang="en-US" sz="4000" dirty="0"/>
              <a:t>Only 1 particle per quantum state</a:t>
            </a:r>
          </a:p>
        </p:txBody>
      </p:sp>
    </p:spTree>
    <p:extLst>
      <p:ext uri="{BB962C8B-B14F-4D97-AF65-F5344CB8AC3E}">
        <p14:creationId xmlns:p14="http://schemas.microsoft.com/office/powerpoint/2010/main" val="158777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0630C-8FE8-132F-169F-C42EE046E5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3BC8A5-6EEF-9FD2-5B2B-C8053C21980C}"/>
              </a:ext>
            </a:extLst>
          </p:cNvPr>
          <p:cNvSpPr txBox="1"/>
          <p:nvPr/>
        </p:nvSpPr>
        <p:spPr>
          <a:xfrm>
            <a:off x="1530279" y="215176"/>
            <a:ext cx="9828126" cy="1323439"/>
          </a:xfrm>
          <a:prstGeom prst="rect">
            <a:avLst/>
          </a:prstGeom>
          <a:solidFill>
            <a:schemeClr val="bg1"/>
          </a:solidFill>
        </p:spPr>
        <p:txBody>
          <a:bodyPr wrap="square">
            <a:spAutoFit/>
          </a:bodyPr>
          <a:lstStyle/>
          <a:p>
            <a:r>
              <a:rPr lang="en-US" altLang="en-SE" sz="4000" b="1" dirty="0"/>
              <a:t>3 energy levels, 2 particles - </a:t>
            </a:r>
            <a:r>
              <a:rPr lang="en-US" altLang="en-SE" sz="4000" b="1" dirty="0">
                <a:solidFill>
                  <a:schemeClr val="accent6"/>
                </a:solidFill>
              </a:rPr>
              <a:t>Bosons</a:t>
            </a:r>
          </a:p>
          <a:p>
            <a:r>
              <a:rPr lang="en-US" altLang="en-SE" sz="4000" b="1" dirty="0">
                <a:solidFill>
                  <a:srgbClr val="0070C0"/>
                </a:solidFill>
              </a:rPr>
              <a:t>How many possible permutation?</a:t>
            </a:r>
            <a:endParaRPr lang="en-SE" sz="4000" b="1">
              <a:solidFill>
                <a:srgbClr val="0070C0"/>
              </a:solidFill>
            </a:endParaRPr>
          </a:p>
        </p:txBody>
      </p:sp>
      <p:pic>
        <p:nvPicPr>
          <p:cNvPr id="4" name="Picture 3">
            <a:extLst>
              <a:ext uri="{FF2B5EF4-FFF2-40B4-BE49-F238E27FC236}">
                <a16:creationId xmlns:a16="http://schemas.microsoft.com/office/drawing/2014/main" id="{339457EB-7F58-8A0F-9BA3-74498E61A341}"/>
              </a:ext>
            </a:extLst>
          </p:cNvPr>
          <p:cNvPicPr>
            <a:picLocks noChangeAspect="1"/>
          </p:cNvPicPr>
          <p:nvPr/>
        </p:nvPicPr>
        <p:blipFill>
          <a:blip r:embed="rId2"/>
          <a:srcRect t="25646" r="32073"/>
          <a:stretch>
            <a:fillRect/>
          </a:stretch>
        </p:blipFill>
        <p:spPr>
          <a:xfrm>
            <a:off x="380615" y="1948544"/>
            <a:ext cx="7266318" cy="4474028"/>
          </a:xfrm>
          <a:prstGeom prst="rect">
            <a:avLst/>
          </a:prstGeom>
        </p:spPr>
      </p:pic>
      <p:sp>
        <p:nvSpPr>
          <p:cNvPr id="5" name="TextBox 4">
            <a:extLst>
              <a:ext uri="{FF2B5EF4-FFF2-40B4-BE49-F238E27FC236}">
                <a16:creationId xmlns:a16="http://schemas.microsoft.com/office/drawing/2014/main" id="{A3A259F0-8ECE-83B4-D60F-C979EBCC1F90}"/>
              </a:ext>
            </a:extLst>
          </p:cNvPr>
          <p:cNvSpPr txBox="1"/>
          <p:nvPr/>
        </p:nvSpPr>
        <p:spPr>
          <a:xfrm>
            <a:off x="7864648" y="2780188"/>
            <a:ext cx="4251152" cy="1938992"/>
          </a:xfrm>
          <a:prstGeom prst="rect">
            <a:avLst/>
          </a:prstGeom>
          <a:noFill/>
        </p:spPr>
        <p:txBody>
          <a:bodyPr wrap="square" rtlCol="0">
            <a:spAutoFit/>
          </a:bodyPr>
          <a:lstStyle/>
          <a:p>
            <a:pPr algn="ctr"/>
            <a:r>
              <a:rPr lang="en-US" sz="4000" dirty="0"/>
              <a:t>Only 6 because of indistinguishable characteristics</a:t>
            </a:r>
          </a:p>
        </p:txBody>
      </p:sp>
    </p:spTree>
    <p:extLst>
      <p:ext uri="{BB962C8B-B14F-4D97-AF65-F5344CB8AC3E}">
        <p14:creationId xmlns:p14="http://schemas.microsoft.com/office/powerpoint/2010/main" val="12775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5C8A23-FFE3-93A6-5C24-552BDFA62CA4}"/>
              </a:ext>
            </a:extLst>
          </p:cNvPr>
          <p:cNvPicPr>
            <a:picLocks noChangeAspect="1"/>
          </p:cNvPicPr>
          <p:nvPr/>
        </p:nvPicPr>
        <p:blipFill>
          <a:blip r:embed="rId2"/>
          <a:stretch>
            <a:fillRect/>
          </a:stretch>
        </p:blipFill>
        <p:spPr>
          <a:xfrm>
            <a:off x="46494" y="30996"/>
            <a:ext cx="12073180" cy="6791164"/>
          </a:xfrm>
          <a:prstGeom prst="rect">
            <a:avLst/>
          </a:prstGeom>
        </p:spPr>
      </p:pic>
    </p:spTree>
    <p:extLst>
      <p:ext uri="{BB962C8B-B14F-4D97-AF65-F5344CB8AC3E}">
        <p14:creationId xmlns:p14="http://schemas.microsoft.com/office/powerpoint/2010/main" val="219264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4C1B6-00BF-E230-D6B9-995D0D87B2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E20CB9-2619-E729-268A-9802259D8754}"/>
              </a:ext>
            </a:extLst>
          </p:cNvPr>
          <p:cNvSpPr txBox="1"/>
          <p:nvPr/>
        </p:nvSpPr>
        <p:spPr>
          <a:xfrm>
            <a:off x="1749735" y="2177569"/>
            <a:ext cx="7886987" cy="2123658"/>
          </a:xfrm>
          <a:prstGeom prst="rect">
            <a:avLst/>
          </a:prstGeom>
          <a:noFill/>
        </p:spPr>
        <p:txBody>
          <a:bodyPr wrap="square" rtlCol="0">
            <a:spAutoFit/>
          </a:bodyPr>
          <a:lstStyle/>
          <a:p>
            <a:pPr algn="ctr"/>
            <a:r>
              <a:rPr lang="en-SE" sz="6600" b="1" dirty="0"/>
              <a:t>Bose Einstein distribution</a:t>
            </a:r>
          </a:p>
        </p:txBody>
      </p:sp>
    </p:spTree>
    <p:extLst>
      <p:ext uri="{BB962C8B-B14F-4D97-AF65-F5344CB8AC3E}">
        <p14:creationId xmlns:p14="http://schemas.microsoft.com/office/powerpoint/2010/main" val="99925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5060-0388-2390-0761-B7A5E1AB4F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95DBFF-1909-B1CA-9180-419476A73A97}"/>
              </a:ext>
            </a:extLst>
          </p:cNvPr>
          <p:cNvSpPr txBox="1"/>
          <p:nvPr/>
        </p:nvSpPr>
        <p:spPr>
          <a:xfrm>
            <a:off x="160529" y="285531"/>
            <a:ext cx="10774744" cy="584775"/>
          </a:xfrm>
          <a:prstGeom prst="rect">
            <a:avLst/>
          </a:prstGeom>
          <a:noFill/>
        </p:spPr>
        <p:txBody>
          <a:bodyPr wrap="none" rtlCol="0">
            <a:spAutoFit/>
          </a:bodyPr>
          <a:lstStyle/>
          <a:p>
            <a:r>
              <a:rPr lang="sv-SE" sz="3200" b="1" dirty="0" err="1"/>
              <a:t>Bose</a:t>
            </a:r>
            <a:r>
              <a:rPr lang="sv-SE" sz="3200" b="1" dirty="0"/>
              <a:t>-Einstein </a:t>
            </a:r>
            <a:r>
              <a:rPr lang="en-SE" sz="3200" b="1" dirty="0"/>
              <a:t>distribution </a:t>
            </a:r>
            <a:r>
              <a:rPr lang="en-SE" sz="3200" b="1" dirty="0">
                <a:sym typeface="Wingdings" pitchFamily="2" charset="2"/>
              </a:rPr>
              <a:t> Bosons  indistinguishable</a:t>
            </a:r>
            <a:endParaRPr lang="en-SE" sz="3200" b="1" dirty="0"/>
          </a:p>
        </p:txBody>
      </p:sp>
      <p:sp>
        <p:nvSpPr>
          <p:cNvPr id="55" name="TextBox 54">
            <a:extLst>
              <a:ext uri="{FF2B5EF4-FFF2-40B4-BE49-F238E27FC236}">
                <a16:creationId xmlns:a16="http://schemas.microsoft.com/office/drawing/2014/main" id="{C0F310A4-CB13-049D-72CB-A8D3DA4F9B57}"/>
              </a:ext>
            </a:extLst>
          </p:cNvPr>
          <p:cNvSpPr txBox="1"/>
          <p:nvPr/>
        </p:nvSpPr>
        <p:spPr>
          <a:xfrm>
            <a:off x="9320981" y="6916994"/>
            <a:ext cx="184731"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FDE21C7A-4147-F119-FC27-4BF4DBA12CF4}"/>
              </a:ext>
            </a:extLst>
          </p:cNvPr>
          <p:cNvSpPr>
            <a:spLocks/>
          </p:cNvSpPr>
          <p:nvPr/>
        </p:nvSpPr>
        <p:spPr>
          <a:xfrm>
            <a:off x="1091379" y="1784554"/>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B65CD80-8048-78FC-D4F5-833310E21872}"/>
              </a:ext>
            </a:extLst>
          </p:cNvPr>
          <p:cNvSpPr txBox="1"/>
          <p:nvPr/>
        </p:nvSpPr>
        <p:spPr>
          <a:xfrm>
            <a:off x="1761220" y="1261334"/>
            <a:ext cx="513282"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1</a:t>
            </a:r>
          </a:p>
        </p:txBody>
      </p:sp>
      <p:sp>
        <p:nvSpPr>
          <p:cNvPr id="24" name="TextBox 23">
            <a:extLst>
              <a:ext uri="{FF2B5EF4-FFF2-40B4-BE49-F238E27FC236}">
                <a16:creationId xmlns:a16="http://schemas.microsoft.com/office/drawing/2014/main" id="{93CDE956-8630-CF5B-F80D-C709141DE1BB}"/>
              </a:ext>
            </a:extLst>
          </p:cNvPr>
          <p:cNvSpPr txBox="1"/>
          <p:nvPr/>
        </p:nvSpPr>
        <p:spPr>
          <a:xfrm>
            <a:off x="4082551" y="1283803"/>
            <a:ext cx="513282"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2</a:t>
            </a:r>
          </a:p>
        </p:txBody>
      </p:sp>
      <p:sp>
        <p:nvSpPr>
          <p:cNvPr id="25" name="TextBox 24">
            <a:extLst>
              <a:ext uri="{FF2B5EF4-FFF2-40B4-BE49-F238E27FC236}">
                <a16:creationId xmlns:a16="http://schemas.microsoft.com/office/drawing/2014/main" id="{FA79D931-1A0A-8941-7295-211DCC40586A}"/>
              </a:ext>
            </a:extLst>
          </p:cNvPr>
          <p:cNvSpPr txBox="1"/>
          <p:nvPr/>
        </p:nvSpPr>
        <p:spPr>
          <a:xfrm>
            <a:off x="6368380" y="1261334"/>
            <a:ext cx="513282"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3</a:t>
            </a:r>
          </a:p>
        </p:txBody>
      </p:sp>
      <p:sp>
        <p:nvSpPr>
          <p:cNvPr id="26" name="TextBox 25">
            <a:extLst>
              <a:ext uri="{FF2B5EF4-FFF2-40B4-BE49-F238E27FC236}">
                <a16:creationId xmlns:a16="http://schemas.microsoft.com/office/drawing/2014/main" id="{593E6872-27BE-5A5B-EF48-7072AF0102A0}"/>
              </a:ext>
            </a:extLst>
          </p:cNvPr>
          <p:cNvSpPr txBox="1"/>
          <p:nvPr/>
        </p:nvSpPr>
        <p:spPr>
          <a:xfrm>
            <a:off x="10282993" y="1283803"/>
            <a:ext cx="557845" cy="523220"/>
          </a:xfrm>
          <a:prstGeom prst="rect">
            <a:avLst/>
          </a:prstGeom>
          <a:noFill/>
        </p:spPr>
        <p:txBody>
          <a:bodyPr wrap="none" rtlCol="0">
            <a:spAutoFit/>
          </a:bodyPr>
          <a:lstStyle/>
          <a:p>
            <a:r>
              <a:rPr lang="en-US" sz="2800" b="1" dirty="0">
                <a:solidFill>
                  <a:srgbClr val="0070C0"/>
                </a:solidFill>
              </a:rPr>
              <a:t>E</a:t>
            </a:r>
            <a:r>
              <a:rPr lang="en-US" sz="2800" b="1" baseline="-25000" dirty="0">
                <a:solidFill>
                  <a:srgbClr val="0070C0"/>
                </a:solidFill>
              </a:rPr>
              <a:t>G</a:t>
            </a:r>
          </a:p>
        </p:txBody>
      </p:sp>
      <p:sp>
        <p:nvSpPr>
          <p:cNvPr id="28" name="Rectangle 27">
            <a:extLst>
              <a:ext uri="{FF2B5EF4-FFF2-40B4-BE49-F238E27FC236}">
                <a16:creationId xmlns:a16="http://schemas.microsoft.com/office/drawing/2014/main" id="{F27ABED4-3ED5-300A-8631-C60D0BBB5FDA}"/>
              </a:ext>
            </a:extLst>
          </p:cNvPr>
          <p:cNvSpPr>
            <a:spLocks/>
          </p:cNvSpPr>
          <p:nvPr/>
        </p:nvSpPr>
        <p:spPr>
          <a:xfrm>
            <a:off x="3259192" y="1784554"/>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86ECEA7-5820-440A-5725-7CD5060E20ED}"/>
              </a:ext>
            </a:extLst>
          </p:cNvPr>
          <p:cNvSpPr>
            <a:spLocks/>
          </p:cNvSpPr>
          <p:nvPr/>
        </p:nvSpPr>
        <p:spPr>
          <a:xfrm>
            <a:off x="5419192" y="1784554"/>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78BE6CD-8D78-148A-6F35-B7203E32998C}"/>
              </a:ext>
            </a:extLst>
          </p:cNvPr>
          <p:cNvSpPr>
            <a:spLocks/>
          </p:cNvSpPr>
          <p:nvPr/>
        </p:nvSpPr>
        <p:spPr>
          <a:xfrm>
            <a:off x="7587005" y="1784554"/>
            <a:ext cx="1733976"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E71C3FF-25A7-3E9D-7198-C17FEC8F6C9C}"/>
              </a:ext>
            </a:extLst>
          </p:cNvPr>
          <p:cNvSpPr>
            <a:spLocks/>
          </p:cNvSpPr>
          <p:nvPr/>
        </p:nvSpPr>
        <p:spPr>
          <a:xfrm>
            <a:off x="9328794" y="1784554"/>
            <a:ext cx="2160000" cy="18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A236BC18-6090-AC3F-FA7E-C666F018CC36}"/>
              </a:ext>
            </a:extLst>
          </p:cNvPr>
          <p:cNvSpPr txBox="1"/>
          <p:nvPr/>
        </p:nvSpPr>
        <p:spPr>
          <a:xfrm>
            <a:off x="8296259" y="2422944"/>
            <a:ext cx="492443" cy="523220"/>
          </a:xfrm>
          <a:prstGeom prst="rect">
            <a:avLst/>
          </a:prstGeom>
          <a:noFill/>
        </p:spPr>
        <p:txBody>
          <a:bodyPr wrap="none" rtlCol="0">
            <a:spAutoFit/>
          </a:bodyPr>
          <a:lstStyle/>
          <a:p>
            <a:r>
              <a:rPr lang="en-US" sz="2800" dirty="0"/>
              <a:t>…</a:t>
            </a:r>
            <a:endParaRPr lang="en-US" sz="2800" baseline="-25000" dirty="0"/>
          </a:p>
        </p:txBody>
      </p:sp>
      <p:sp>
        <p:nvSpPr>
          <p:cNvPr id="59" name="TextBox 58">
            <a:extLst>
              <a:ext uri="{FF2B5EF4-FFF2-40B4-BE49-F238E27FC236}">
                <a16:creationId xmlns:a16="http://schemas.microsoft.com/office/drawing/2014/main" id="{C30BD565-5902-6EBF-EA67-B6B2A4E0D29F}"/>
              </a:ext>
            </a:extLst>
          </p:cNvPr>
          <p:cNvSpPr txBox="1"/>
          <p:nvPr/>
        </p:nvSpPr>
        <p:spPr>
          <a:xfrm>
            <a:off x="1146491" y="4324446"/>
            <a:ext cx="4014240" cy="523220"/>
          </a:xfrm>
          <a:prstGeom prst="rect">
            <a:avLst/>
          </a:prstGeom>
          <a:noFill/>
        </p:spPr>
        <p:txBody>
          <a:bodyPr wrap="none" rtlCol="0">
            <a:spAutoFit/>
          </a:bodyPr>
          <a:lstStyle/>
          <a:p>
            <a:r>
              <a:rPr lang="en-US" sz="2800" b="1" dirty="0">
                <a:solidFill>
                  <a:srgbClr val="0070C0"/>
                </a:solidFill>
              </a:rPr>
              <a:t>n = number of particles </a:t>
            </a:r>
            <a:endParaRPr lang="en-US" sz="2800" b="1" baseline="-25000" dirty="0">
              <a:solidFill>
                <a:srgbClr val="0070C0"/>
              </a:solidFill>
            </a:endParaRPr>
          </a:p>
        </p:txBody>
      </p:sp>
      <p:sp>
        <p:nvSpPr>
          <p:cNvPr id="60" name="TextBox 59">
            <a:extLst>
              <a:ext uri="{FF2B5EF4-FFF2-40B4-BE49-F238E27FC236}">
                <a16:creationId xmlns:a16="http://schemas.microsoft.com/office/drawing/2014/main" id="{C2B20384-7AA3-91E0-89A0-C25420500E3F}"/>
              </a:ext>
            </a:extLst>
          </p:cNvPr>
          <p:cNvSpPr txBox="1"/>
          <p:nvPr/>
        </p:nvSpPr>
        <p:spPr>
          <a:xfrm>
            <a:off x="1146491" y="3823695"/>
            <a:ext cx="4683333" cy="523220"/>
          </a:xfrm>
          <a:prstGeom prst="rect">
            <a:avLst/>
          </a:prstGeom>
          <a:noFill/>
        </p:spPr>
        <p:txBody>
          <a:bodyPr wrap="none" rtlCol="0">
            <a:spAutoFit/>
          </a:bodyPr>
          <a:lstStyle/>
          <a:p>
            <a:r>
              <a:rPr lang="en-US" sz="2800" b="1" dirty="0">
                <a:solidFill>
                  <a:srgbClr val="0070C0"/>
                </a:solidFill>
              </a:rPr>
              <a:t>G = number of energy levels</a:t>
            </a:r>
            <a:endParaRPr lang="en-US" sz="2800" b="1" baseline="-25000" dirty="0">
              <a:solidFill>
                <a:srgbClr val="0070C0"/>
              </a:solidFill>
            </a:endParaRPr>
          </a:p>
        </p:txBody>
      </p:sp>
      <p:sp>
        <p:nvSpPr>
          <p:cNvPr id="61" name="TextBox 60">
            <a:extLst>
              <a:ext uri="{FF2B5EF4-FFF2-40B4-BE49-F238E27FC236}">
                <a16:creationId xmlns:a16="http://schemas.microsoft.com/office/drawing/2014/main" id="{1B91A852-7A85-70A7-776F-B0163B1CDABA}"/>
              </a:ext>
            </a:extLst>
          </p:cNvPr>
          <p:cNvSpPr txBox="1"/>
          <p:nvPr/>
        </p:nvSpPr>
        <p:spPr>
          <a:xfrm>
            <a:off x="160529" y="5348417"/>
            <a:ext cx="12031471" cy="1077218"/>
          </a:xfrm>
          <a:prstGeom prst="rect">
            <a:avLst/>
          </a:prstGeom>
          <a:noFill/>
        </p:spPr>
        <p:txBody>
          <a:bodyPr wrap="square" rtlCol="0">
            <a:spAutoFit/>
          </a:bodyPr>
          <a:lstStyle/>
          <a:p>
            <a:r>
              <a:rPr lang="en-US" sz="3200" b="1" dirty="0">
                <a:solidFill>
                  <a:srgbClr val="FF0000"/>
                </a:solidFill>
              </a:rPr>
              <a:t>Number of microstates </a:t>
            </a:r>
            <a:r>
              <a:rPr lang="en-US" sz="3200" b="1" dirty="0">
                <a:sym typeface="Wingdings" pitchFamily="2" charset="2"/>
              </a:rPr>
              <a:t> how many ways can the </a:t>
            </a:r>
            <a:r>
              <a:rPr lang="en-US" sz="3200" b="1" u="sng" dirty="0">
                <a:sym typeface="Wingdings" pitchFamily="2" charset="2"/>
              </a:rPr>
              <a:t>n</a:t>
            </a:r>
            <a:r>
              <a:rPr lang="en-US" sz="3200" b="1" dirty="0">
                <a:sym typeface="Wingdings" pitchFamily="2" charset="2"/>
              </a:rPr>
              <a:t> particles be arranged in the </a:t>
            </a:r>
            <a:r>
              <a:rPr lang="en-US" sz="3200" b="1">
                <a:sym typeface="Wingdings" pitchFamily="2" charset="2"/>
              </a:rPr>
              <a:t>energy levels?</a:t>
            </a:r>
            <a:endParaRPr lang="en-US" sz="3200" b="1" baseline="-25000" dirty="0"/>
          </a:p>
        </p:txBody>
      </p:sp>
    </p:spTree>
    <p:extLst>
      <p:ext uri="{BB962C8B-B14F-4D97-AF65-F5344CB8AC3E}">
        <p14:creationId xmlns:p14="http://schemas.microsoft.com/office/powerpoint/2010/main" val="208907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766</TotalTime>
  <Words>838</Words>
  <Application>Microsoft Macintosh PowerPoint</Application>
  <PresentationFormat>Widescreen</PresentationFormat>
  <Paragraphs>123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Jacinto Sá</dc:creator>
  <cp:lastModifiedBy>Jacinto Sá</cp:lastModifiedBy>
  <cp:revision>61</cp:revision>
  <dcterms:created xsi:type="dcterms:W3CDTF">2026-03-14T14:36:15Z</dcterms:created>
  <dcterms:modified xsi:type="dcterms:W3CDTF">2026-04-15T15:07:33Z</dcterms:modified>
</cp:coreProperties>
</file>