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316" r:id="rId2"/>
    <p:sldId id="291" r:id="rId3"/>
    <p:sldId id="317" r:id="rId4"/>
    <p:sldId id="319" r:id="rId5"/>
    <p:sldId id="320" r:id="rId6"/>
    <p:sldId id="321" r:id="rId7"/>
    <p:sldId id="322" r:id="rId8"/>
    <p:sldId id="323" r:id="rId9"/>
    <p:sldId id="324" r:id="rId10"/>
    <p:sldId id="325" r:id="rId11"/>
    <p:sldId id="326" r:id="rId12"/>
    <p:sldId id="330" r:id="rId13"/>
    <p:sldId id="327" r:id="rId14"/>
    <p:sldId id="331" r:id="rId15"/>
    <p:sldId id="328" r:id="rId16"/>
    <p:sldId id="329" r:id="rId17"/>
    <p:sldId id="332" r:id="rId18"/>
    <p:sldId id="333" r:id="rId19"/>
    <p:sldId id="334" r:id="rId20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718"/>
  </p:normalViewPr>
  <p:slideViewPr>
    <p:cSldViewPr snapToGrid="0">
      <p:cViewPr varScale="1">
        <p:scale>
          <a:sx n="86" d="100"/>
          <a:sy n="86" d="100"/>
        </p:scale>
        <p:origin x="224" y="8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B89577-D124-3043-8F34-9DBC48C2655F}" type="datetimeFigureOut">
              <a:rPr lang="en-US" smtClean="0"/>
              <a:t>4/16/26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33C5FE-42BC-274A-A92F-C82C4CBF5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42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33C5FE-42BC-274A-A92F-C82C4CBF5EE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194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7C2BA7-C806-5F71-8F8B-A0B434F19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B32A45-B087-B53D-0F17-8A9C5B85CA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3DA1D4-6A06-C30A-4DCF-742EDEA96C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AD4DB5-3123-F221-AECA-D62D53BB36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33C5FE-42BC-274A-A92F-C82C4CBF5EE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041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386AD-61AA-BA6F-A538-2124717F8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CE81DC-BAC7-D653-E129-1B5BEE39FD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C95692-79BD-E7B6-7701-242903BC54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F3ACBA-1D66-5280-594D-69CE4DF229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33C5FE-42BC-274A-A92F-C82C4CBF5EE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6048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4FEC6-2510-8AA9-C395-ABA166E9A3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B6E271-23F3-14FC-B0CD-C7E8DDB2F3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995D21-8E12-288A-3C78-2BB1E4A40D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6FC07D-BC16-F8A8-BF48-511DFB240D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33C5FE-42BC-274A-A92F-C82C4CBF5EE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561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90F318-07BB-8B28-3B55-D37FCA33A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BF57D2-F13B-6CD8-188A-A21E7010B2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F932E7-9375-435B-5BB2-1B326F2F0A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888C6B-C244-CD43-C702-210933FA7F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33C5FE-42BC-274A-A92F-C82C4CBF5EE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922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D9179-9262-9393-0B47-120C9DCE1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D1AA9E-7E8E-AC94-8339-F488F1AC3A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EBA1B6-5858-E352-0250-0AC8EA4E12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FDD5BC-D7CE-58CD-D21F-AE39753C1B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33C5FE-42BC-274A-A92F-C82C4CBF5EE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568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BB14B7-02E3-9318-B410-AE6FC88C6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ADAE1B-2B55-433E-3649-B6A04B1240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057F07-012D-0F4C-5F25-0223172AB3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B7DD77-D4E0-DAE2-3FD7-71FE911074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33C5FE-42BC-274A-A92F-C82C4CBF5EE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63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BCDCF3-44F7-00B3-2C7B-830E4EB44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F0FB5A-B79A-5BD8-DC90-C11CB295B1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BE43BA-8EEE-C63C-DD3B-912D3EF1C7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AC3328-80CF-BCBF-0597-2C61F9F9E2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33C5FE-42BC-274A-A92F-C82C4CBF5EE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515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FBB214-D9F4-D000-BE8A-2A327BB73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9CCD76-D491-8DE0-3E6D-B4E6AF13E3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88B47E-9147-D737-4E85-C73DE3F3A4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6C596C-D325-E8C5-1E45-ABC6C4E788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33C5FE-42BC-274A-A92F-C82C4CBF5EE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0589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98329-C9D3-7751-6B2E-16F69870E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4FE740-1547-0A6C-DE96-22DDB32265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9762F8-F907-0229-EC4D-BD4985136F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38C945-4863-A584-A34F-4860FAC235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33C5FE-42BC-274A-A92F-C82C4CBF5EE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0322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6013C-9470-8196-D850-1709DF61F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0206A8-A01B-E183-825A-79C9404C5E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7F21DE-F3D4-5CD0-F8AE-93D7346D08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089CA3-F648-708B-70F6-09C5D1176C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33C5FE-42BC-274A-A92F-C82C4CBF5EE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6676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E71ED-82E0-4B16-2DAB-79099E5CD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8E61FB-15FA-00F5-D19E-2A6287644D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3BD243-2B56-F4BE-AE1D-39522014EF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26B07F-898C-51A1-9883-CF6E7EC8DB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33C5FE-42BC-274A-A92F-C82C4CBF5EE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5016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CD618B-16F5-7FFA-A0AA-D1B063CDD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594A2A-84F7-5A38-FB7D-1A42F69C75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2D8968-9389-5D59-7609-094AF31D4C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0E3A4B-D946-F614-CB52-E4E4393377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33C5FE-42BC-274A-A92F-C82C4CBF5EE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28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3D9EF-8CCF-0D34-7E4F-FE1E646394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62A82B-09DA-DF82-8C0B-93616FF28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07BDF-63C2-B64F-AB0C-2A4312065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3129-4F9A-8043-B0A0-19F52A1B793A}" type="datetimeFigureOut">
              <a:rPr lang="en-SE" smtClean="0"/>
              <a:t>2026-04-16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4F22E8-F2F8-649D-B8D5-E5DD18CAF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77E42-68BD-3BF0-CA32-AF45B6769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521750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4F3AD-774E-D7C9-D73F-7F30667FF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154068-4B56-45E1-5C25-1D6D44F2A9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48CE1-A9E9-D4F9-5155-BAAD8A0D9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3129-4F9A-8043-B0A0-19F52A1B793A}" type="datetimeFigureOut">
              <a:rPr lang="en-SE" smtClean="0"/>
              <a:t>2026-04-16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501C2-154F-7300-697C-C38FEA671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EBF3C-9951-4533-747E-80CD9BC45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567967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F3A506-EB35-7EB8-2A69-59D13C6B1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1EE61-A3D4-01D6-633F-235946DE14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594932-2166-DBA2-49E8-D2E2F3495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3129-4F9A-8043-B0A0-19F52A1B793A}" type="datetimeFigureOut">
              <a:rPr lang="en-SE" smtClean="0"/>
              <a:t>2026-04-16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47201-5DEB-2B51-58A6-18E366708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B52371-C305-682C-94F1-710E9CF15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67874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5A035-E404-0DE7-F44A-20E046036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223BD-0AF9-7B5C-AE56-7A6AD75ED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F0A4F-BFD2-1B83-922C-E4AE977AB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3129-4F9A-8043-B0A0-19F52A1B793A}" type="datetimeFigureOut">
              <a:rPr lang="en-SE" smtClean="0"/>
              <a:t>2026-04-16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5094B-CC19-4C9E-DD5C-508CCAFE4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A3E09-A790-3D20-0BEC-4568ABC38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349145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9352B-35FB-A514-61E0-6E73C6DBC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5F0CA0-8F64-7257-566E-B171FA671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5ACBF1-2098-E470-58FF-D560075F2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3129-4F9A-8043-B0A0-19F52A1B793A}" type="datetimeFigureOut">
              <a:rPr lang="en-SE" smtClean="0"/>
              <a:t>2026-04-16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10AF73-39EB-9B4A-1C52-9EB17D20F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7185B-D0F4-7CCA-997A-0C6531136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980411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FFF76-9915-FF3D-BBF3-DDBE96F3F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8AD0C-5530-E057-FCC6-AA4D12B932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D1FA86-2AAF-D823-D27F-A95D1C6E8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2EEDCA-C27B-5263-89B7-47314AC6F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3129-4F9A-8043-B0A0-19F52A1B793A}" type="datetimeFigureOut">
              <a:rPr lang="en-SE" smtClean="0"/>
              <a:t>2026-04-16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A2F6B5-5CB1-5438-316E-402A80554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213C04-22CB-B404-4CAE-8881F6BEF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216258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ED71D-3DBB-E734-CB7E-5EBE2AB70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FBF748-CFD3-229C-79F7-6B4C2BFDF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BC69A7-7813-DA1F-4E96-E7B3BE5840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6BD36B-D3D7-480B-7E8B-E91BB2C386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2C461B-A6FC-53C2-E1EB-5BCFBA75C1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7160FA-B264-A8D4-1A0E-34378C841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3129-4F9A-8043-B0A0-19F52A1B793A}" type="datetimeFigureOut">
              <a:rPr lang="en-SE" smtClean="0"/>
              <a:t>2026-04-16</a:t>
            </a:fld>
            <a:endParaRPr lang="en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BFBF2F-EF5C-EB1F-7EB4-8508865AF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1CD007-CE9C-97CC-7397-A25AFE983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70559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5F33F-9C73-640F-11E4-B7F6D8B30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14A4C9-182F-B227-A059-B284F2FA9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3129-4F9A-8043-B0A0-19F52A1B793A}" type="datetimeFigureOut">
              <a:rPr lang="en-SE" smtClean="0"/>
              <a:t>2026-04-16</a:t>
            </a:fld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9CF611-316F-08CD-29F6-5C8BAF9AB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0777A0-1596-D59E-5D68-5D818986F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127506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71C16C-A374-F6DC-A5B0-DECA3CCA0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3129-4F9A-8043-B0A0-19F52A1B793A}" type="datetimeFigureOut">
              <a:rPr lang="en-SE" smtClean="0"/>
              <a:t>2026-04-16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7864CC-9E0F-B3B8-CAEA-31B835024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F6A9E5-74EE-CAEF-E2EB-A27818173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560292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24E29-ABAD-9A73-DF0A-58D26638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C20CD-7F58-4608-EE12-AE0C3CB54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F33274-8728-867F-3412-09659B380A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8E4C55-BAF8-124B-FF55-4C5C94532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3129-4F9A-8043-B0A0-19F52A1B793A}" type="datetimeFigureOut">
              <a:rPr lang="en-SE" smtClean="0"/>
              <a:t>2026-04-16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2AA96A-C989-655E-19FF-4990D40B4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3E4DD9-101B-F887-F7ED-673750E80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658602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89EEB-5D5A-DCD2-2082-EE8A0C19E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F46835-DDFD-64B4-567D-19715DDDB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BA92DF-07BC-E83F-9C14-482B02E3A5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8B34D7-DE35-5198-EC04-0485AC858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3129-4F9A-8043-B0A0-19F52A1B793A}" type="datetimeFigureOut">
              <a:rPr lang="en-SE" smtClean="0"/>
              <a:t>2026-04-16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4CF535-5226-921B-40C6-64E7C7F37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A9B03E-E410-C593-7D3F-085AC8AF1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557572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BD182B-E2B0-78B4-FB74-0DC5D58BA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F42DF3-27F7-6DB0-2E04-B4735F6D37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63EB8-CC26-8840-1C91-18C1DFAB4C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C13129-4F9A-8043-B0A0-19F52A1B793A}" type="datetimeFigureOut">
              <a:rPr lang="en-SE" smtClean="0"/>
              <a:t>2026-04-16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A35A3-DFA3-A401-5974-C2F4579D62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41F8C-D3DE-71E2-A83B-0ED56172B2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5288FC-2AEC-3B4E-9FEB-8683C6297515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94973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17C6F7-7A5D-94B6-DE9B-5E3ED4F2E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FF1B61-46B6-67B9-561F-82CFCC05FF3E}"/>
              </a:ext>
            </a:extLst>
          </p:cNvPr>
          <p:cNvSpPr txBox="1"/>
          <p:nvPr/>
        </p:nvSpPr>
        <p:spPr>
          <a:xfrm>
            <a:off x="1749735" y="2177569"/>
            <a:ext cx="788698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E" sz="6600" b="1"/>
              <a:t>Bose-Einstein condensates</a:t>
            </a:r>
          </a:p>
        </p:txBody>
      </p:sp>
    </p:spTree>
    <p:extLst>
      <p:ext uri="{BB962C8B-B14F-4D97-AF65-F5344CB8AC3E}">
        <p14:creationId xmlns:p14="http://schemas.microsoft.com/office/powerpoint/2010/main" val="689684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67B387-65CA-BE76-229E-4ABE7901B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7773347-D77F-78D0-3F0A-AF1234E00CA3}"/>
              </a:ext>
            </a:extLst>
          </p:cNvPr>
          <p:cNvSpPr txBox="1"/>
          <p:nvPr/>
        </p:nvSpPr>
        <p:spPr>
          <a:xfrm>
            <a:off x="363414" y="74253"/>
            <a:ext cx="11687909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SE" sz="4800" b="1" dirty="0"/>
              <a:t>Quantum</a:t>
            </a:r>
            <a:r>
              <a:rPr lang="en-US" altLang="en-SE" sz="4800" b="1" dirty="0">
                <a:solidFill>
                  <a:srgbClr val="0070C0"/>
                </a:solidFill>
              </a:rPr>
              <a:t> </a:t>
            </a:r>
            <a:r>
              <a:rPr lang="en-US" altLang="en-SE" sz="4800" b="1" dirty="0"/>
              <a:t>indistinguishable particles</a:t>
            </a:r>
            <a:endParaRPr lang="en-SE" sz="4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E7E1885-F827-7768-C755-4CF677EB70B1}"/>
                  </a:ext>
                </a:extLst>
              </p:cNvPr>
              <p:cNvSpPr txBox="1"/>
              <p:nvPr/>
            </p:nvSpPr>
            <p:spPr>
              <a:xfrm>
                <a:off x="2483319" y="1233000"/>
                <a:ext cx="3079326" cy="14701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sv-SE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sv-SE" sz="4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  <m:sSup>
                            <m:sSupPr>
                              <m:ctrlPr>
                                <a:rPr lang="en-US" sz="4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4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𝝍</m:t>
                                  </m:r>
                                </m:e>
                                <m:sub>
                                  <m:r>
                                    <a:rPr lang="sv-SE" sz="4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v-SE" sz="4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𝑨</m:t>
                                  </m:r>
                                  <m:r>
                                    <a:rPr lang="sv-SE" sz="4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sv-SE" sz="4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𝑩</m:t>
                                  </m:r>
                                  <m:r>
                                    <a:rPr lang="sv-SE" sz="4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sub>
                              </m:sSub>
                              <m:r>
                                <a:rPr lang="sv-SE" sz="4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∣</m:t>
                              </m:r>
                            </m:e>
                            <m:sup>
                              <m:r>
                                <a:rPr lang="sv-SE" sz="4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SE" sz="4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E7E1885-F827-7768-C755-4CF677EB70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319" y="1233000"/>
                <a:ext cx="3079326" cy="147014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C182EAD-DBB5-C118-C4AB-1739448B6D63}"/>
                  </a:ext>
                </a:extLst>
              </p:cNvPr>
              <p:cNvSpPr txBox="1"/>
              <p:nvPr/>
            </p:nvSpPr>
            <p:spPr>
              <a:xfrm>
                <a:off x="5665999" y="1177716"/>
                <a:ext cx="3079326" cy="14701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v-SE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sv-SE" sz="4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  <m:sSup>
                            <m:sSupPr>
                              <m:ctrlPr>
                                <a:rPr lang="en-US" sz="4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4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𝝍</m:t>
                                  </m:r>
                                </m:e>
                                <m:sub>
                                  <m:r>
                                    <a:rPr lang="sv-SE" sz="4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v-SE" sz="4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𝑩</m:t>
                                  </m:r>
                                  <m:r>
                                    <a:rPr lang="sv-SE" sz="4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sv-SE" sz="4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𝑨</m:t>
                                  </m:r>
                                  <m:r>
                                    <a:rPr lang="sv-SE" sz="4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sub>
                              </m:sSub>
                              <m:r>
                                <a:rPr lang="sv-SE" sz="4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∣</m:t>
                              </m:r>
                            </m:e>
                            <m:sup>
                              <m:r>
                                <a:rPr lang="sv-SE" sz="4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SE" sz="4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C182EAD-DBB5-C118-C4AB-1739448B6D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5999" y="1177716"/>
                <a:ext cx="3079326" cy="1470146"/>
              </a:xfrm>
              <a:prstGeom prst="rect">
                <a:avLst/>
              </a:prstGeom>
              <a:blipFill>
                <a:blip r:embed="rId4"/>
                <a:stretch>
                  <a:fillRect l="-410" r="-151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1477B4E-9B85-E7F1-FAA1-BAF4AF512611}"/>
                  </a:ext>
                </a:extLst>
              </p:cNvPr>
              <p:cNvSpPr txBox="1"/>
              <p:nvPr/>
            </p:nvSpPr>
            <p:spPr>
              <a:xfrm>
                <a:off x="1051710" y="3078092"/>
                <a:ext cx="7693615" cy="11044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60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sz="60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</m:t>
                          </m:r>
                          <m:r>
                            <a:rPr lang="en-US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𝝍</m:t>
                          </m:r>
                        </m:e>
                        <m:sub>
                          <m:r>
                            <a:rPr lang="sv-SE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sv-SE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  <m:r>
                            <a:rPr lang="sv-SE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sv-SE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</m:t>
                          </m:r>
                          <m:r>
                            <a:rPr lang="sv-SE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sv-SE" sz="60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+</m:t>
                      </m:r>
                      <m:sSub>
                        <m:sSubPr>
                          <m:ctrlPr>
                            <a:rPr lang="en-US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𝝍</m:t>
                          </m:r>
                        </m:e>
                        <m:sub>
                          <m:r>
                            <a:rPr lang="sv-SE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sv-SE" sz="60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</m:t>
                          </m:r>
                          <m:r>
                            <a:rPr lang="sv-SE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sv-SE" sz="60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  <m:r>
                            <a:rPr lang="sv-SE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en-SE" sz="60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1477B4E-9B85-E7F1-FAA1-BAF4AF5126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1710" y="3078092"/>
                <a:ext cx="7693615" cy="1104405"/>
              </a:xfrm>
              <a:prstGeom prst="rect">
                <a:avLst/>
              </a:prstGeom>
              <a:blipFill>
                <a:blip r:embed="rId5"/>
                <a:stretch>
                  <a:fillRect t="-2273" b="-193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A972C7E-908C-69B6-CDAD-434D9042088D}"/>
                  </a:ext>
                </a:extLst>
              </p:cNvPr>
              <p:cNvSpPr txBox="1"/>
              <p:nvPr/>
            </p:nvSpPr>
            <p:spPr>
              <a:xfrm>
                <a:off x="1061976" y="4765124"/>
                <a:ext cx="7693615" cy="11044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6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sz="6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</m:t>
                          </m:r>
                          <m:r>
                            <a:rPr lang="en-US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𝝍</m:t>
                          </m:r>
                        </m:e>
                        <m:sub>
                          <m:r>
                            <a:rPr lang="sv-SE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sv-SE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  <m:r>
                            <a:rPr lang="sv-SE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sv-SE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</m:t>
                          </m:r>
                          <m:r>
                            <a:rPr lang="sv-SE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sv-SE" sz="6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𝝍</m:t>
                          </m:r>
                        </m:e>
                        <m:sub>
                          <m:r>
                            <a:rPr lang="sv-SE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sv-SE" sz="6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</m:t>
                          </m:r>
                          <m:r>
                            <a:rPr lang="sv-SE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sv-SE" sz="6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  <m:r>
                            <a:rPr lang="sv-SE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en-SE" sz="6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A972C7E-908C-69B6-CDAD-434D904208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1976" y="4765124"/>
                <a:ext cx="7693615" cy="1104405"/>
              </a:xfrm>
              <a:prstGeom prst="rect">
                <a:avLst/>
              </a:prstGeom>
              <a:blipFill>
                <a:blip r:embed="rId6"/>
                <a:stretch>
                  <a:fillRect t="-2273" b="-193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1">
            <a:extLst>
              <a:ext uri="{FF2B5EF4-FFF2-40B4-BE49-F238E27FC236}">
                <a16:creationId xmlns:a16="http://schemas.microsoft.com/office/drawing/2014/main" id="{A141E8EB-4DDB-E18D-889A-2DDD74C874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8933" y="3429000"/>
            <a:ext cx="365239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Bosons</a:t>
            </a:r>
            <a:endParaRPr kumimoji="0" lang="en-SE" altLang="en-SE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58FD0E7F-4BD9-77C2-40BE-7BCE7DF23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8933" y="5161643"/>
            <a:ext cx="365239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Fermions</a:t>
            </a:r>
            <a:endParaRPr kumimoji="0" lang="en-SE" altLang="en-SE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9817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B840E-7205-F801-8BCB-943D5AC64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2B06F72-EACD-9D91-00FA-45AEAB2C1526}"/>
              </a:ext>
            </a:extLst>
          </p:cNvPr>
          <p:cNvSpPr txBox="1"/>
          <p:nvPr/>
        </p:nvSpPr>
        <p:spPr>
          <a:xfrm>
            <a:off x="363414" y="74253"/>
            <a:ext cx="11687909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SE" sz="4800" b="1" dirty="0"/>
              <a:t>Quantum</a:t>
            </a:r>
            <a:r>
              <a:rPr lang="en-US" altLang="en-SE" sz="4800" b="1" dirty="0">
                <a:solidFill>
                  <a:srgbClr val="0070C0"/>
                </a:solidFill>
              </a:rPr>
              <a:t> </a:t>
            </a:r>
            <a:r>
              <a:rPr lang="en-US" altLang="en-SE" sz="4800" b="1" dirty="0"/>
              <a:t>indistinguishable particles</a:t>
            </a:r>
            <a:endParaRPr lang="en-SE" sz="4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C3E6A4B-116B-7B9F-7958-F3691F67B12B}"/>
                  </a:ext>
                </a:extLst>
              </p:cNvPr>
              <p:cNvSpPr txBox="1"/>
              <p:nvPr/>
            </p:nvSpPr>
            <p:spPr>
              <a:xfrm>
                <a:off x="1695177" y="848929"/>
                <a:ext cx="7693615" cy="11044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𝝍</m:t>
                          </m:r>
                        </m:e>
                        <m:sub>
                          <m:r>
                            <a:rPr lang="sv-SE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sv-SE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  <m:r>
                            <a:rPr lang="sv-SE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sv-SE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</m:t>
                          </m:r>
                          <m:r>
                            <a:rPr lang="sv-SE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sv-SE" sz="60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+</m:t>
                      </m:r>
                      <m:sSub>
                        <m:sSubPr>
                          <m:ctrlPr>
                            <a:rPr lang="en-US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𝝍</m:t>
                          </m:r>
                        </m:e>
                        <m:sub>
                          <m:r>
                            <a:rPr lang="sv-SE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sv-SE" sz="60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</m:t>
                          </m:r>
                          <m:r>
                            <a:rPr lang="sv-SE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sv-SE" sz="60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  <m:r>
                            <a:rPr lang="sv-SE" sz="60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en-SE" sz="60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C3E6A4B-116B-7B9F-7958-F3691F67B1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5177" y="848929"/>
                <a:ext cx="7693615" cy="1104405"/>
              </a:xfrm>
              <a:prstGeom prst="rect">
                <a:avLst/>
              </a:prstGeom>
              <a:blipFill>
                <a:blip r:embed="rId3"/>
                <a:stretch>
                  <a:fillRect t="-1136" b="-193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E794B55-1DDB-5945-37E6-91DF8D344A6D}"/>
                  </a:ext>
                </a:extLst>
              </p:cNvPr>
              <p:cNvSpPr txBox="1"/>
              <p:nvPr/>
            </p:nvSpPr>
            <p:spPr>
              <a:xfrm>
                <a:off x="1963934" y="4064385"/>
                <a:ext cx="7693615" cy="11044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𝝍</m:t>
                          </m:r>
                        </m:e>
                        <m:sub>
                          <m:r>
                            <a:rPr lang="sv-SE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sv-SE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  <m:r>
                            <a:rPr lang="sv-SE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sv-SE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</m:t>
                          </m:r>
                          <m:r>
                            <a:rPr lang="sv-SE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sv-SE" sz="6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𝝍</m:t>
                          </m:r>
                        </m:e>
                        <m:sub>
                          <m:r>
                            <a:rPr lang="sv-SE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sv-SE" sz="6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</m:t>
                          </m:r>
                          <m:r>
                            <a:rPr lang="sv-SE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sv-SE" sz="6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  <m:r>
                            <a:rPr lang="sv-SE" sz="6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en-SE" sz="6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E794B55-1DDB-5945-37E6-91DF8D344A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3934" y="4064385"/>
                <a:ext cx="7693615" cy="1104405"/>
              </a:xfrm>
              <a:prstGeom prst="rect">
                <a:avLst/>
              </a:prstGeom>
              <a:blipFill>
                <a:blip r:embed="rId4"/>
                <a:stretch>
                  <a:fillRect b="-15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1">
            <a:extLst>
              <a:ext uri="{FF2B5EF4-FFF2-40B4-BE49-F238E27FC236}">
                <a16:creationId xmlns:a16="http://schemas.microsoft.com/office/drawing/2014/main" id="{ED061FD7-08D9-2D3C-2D8B-CE8AF255E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7518" y="2397775"/>
            <a:ext cx="489373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Symmetric</a:t>
            </a:r>
            <a:r>
              <a:rPr kumimoji="0" lang="sv-SE" altLang="en-SE" sz="400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under </a:t>
            </a:r>
            <a:r>
              <a:rPr kumimoji="0" lang="sv-SE" altLang="en-SE" sz="40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particle</a:t>
            </a:r>
            <a:r>
              <a:rPr kumimoji="0" lang="sv-SE" altLang="en-SE" sz="4000" i="0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sv-SE" altLang="en-SE" sz="4000" i="0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exchange</a:t>
            </a:r>
            <a:endParaRPr kumimoji="0" lang="en-SE" altLang="en-SE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B77D4808-A630-EDC4-B6D2-7FF535D98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414" y="4262644"/>
            <a:ext cx="231834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Fermions</a:t>
            </a:r>
            <a:endParaRPr kumimoji="0" lang="en-SE" altLang="en-SE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08FA332A-F6B3-AF23-3A89-F58D9BA3A691}"/>
              </a:ext>
            </a:extLst>
          </p:cNvPr>
          <p:cNvSpPr/>
          <p:nvPr/>
        </p:nvSpPr>
        <p:spPr>
          <a:xfrm rot="5400000">
            <a:off x="5451827" y="-769467"/>
            <a:ext cx="474335" cy="5894015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627D7870-E970-1714-799E-228C2613F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414" y="1476135"/>
            <a:ext cx="184795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Bosons</a:t>
            </a:r>
            <a:endParaRPr kumimoji="0" lang="en-SE" altLang="en-SE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EA20BE5-FAD8-7E9F-A3DD-5035D61307B1}"/>
              </a:ext>
            </a:extLst>
          </p:cNvPr>
          <p:cNvSpPr>
            <a:spLocks noChangeAspect="1"/>
          </p:cNvSpPr>
          <p:nvPr/>
        </p:nvSpPr>
        <p:spPr>
          <a:xfrm>
            <a:off x="9685128" y="1331979"/>
            <a:ext cx="540000" cy="54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FDCDFC2-EA5C-C6E3-828D-F9319BD98EA6}"/>
              </a:ext>
            </a:extLst>
          </p:cNvPr>
          <p:cNvSpPr>
            <a:spLocks noChangeAspect="1"/>
          </p:cNvSpPr>
          <p:nvPr/>
        </p:nvSpPr>
        <p:spPr>
          <a:xfrm>
            <a:off x="10720555" y="1331979"/>
            <a:ext cx="540000" cy="54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BE1AC29C-6B54-3B5F-8C69-3FEEDE3F3E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4303" y="1348759"/>
            <a:ext cx="10825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28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</a:t>
            </a:r>
            <a:endParaRPr kumimoji="0" lang="en-SE" altLang="en-SE" sz="2800" i="0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C79FAD2E-D8D4-826D-A51F-71201B0F8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9295" y="1348759"/>
            <a:ext cx="10825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2800" dirty="0">
                <a:solidFill>
                  <a:schemeClr val="bg1"/>
                </a:solidFill>
                <a:latin typeface="+mn-lt"/>
              </a:rPr>
              <a:t>B</a:t>
            </a:r>
            <a:endParaRPr kumimoji="0" lang="en-SE" altLang="en-SE" sz="2800" i="0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8AD5D2C-F780-210E-FCB1-93D5BC57C839}"/>
              </a:ext>
            </a:extLst>
          </p:cNvPr>
          <p:cNvCxnSpPr>
            <a:stCxn id="10" idx="6"/>
            <a:endCxn id="11" idx="2"/>
          </p:cNvCxnSpPr>
          <p:nvPr/>
        </p:nvCxnSpPr>
        <p:spPr>
          <a:xfrm>
            <a:off x="10225128" y="1601979"/>
            <a:ext cx="495427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">
            <a:extLst>
              <a:ext uri="{FF2B5EF4-FFF2-40B4-BE49-F238E27FC236}">
                <a16:creationId xmlns:a16="http://schemas.microsoft.com/office/drawing/2014/main" id="{A19444F7-C227-D5FC-3C7A-B0D27020F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851" y="5483047"/>
            <a:ext cx="489373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4000" dirty="0" err="1">
                <a:latin typeface="+mn-lt"/>
              </a:rPr>
              <a:t>Antis</a:t>
            </a:r>
            <a:r>
              <a:rPr kumimoji="0" lang="sv-SE" altLang="en-SE" sz="40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ymmetric</a:t>
            </a:r>
            <a:r>
              <a:rPr kumimoji="0" lang="sv-SE" altLang="en-SE" sz="400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under </a:t>
            </a:r>
            <a:r>
              <a:rPr kumimoji="0" lang="sv-SE" altLang="en-SE" sz="40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particle</a:t>
            </a:r>
            <a:r>
              <a:rPr kumimoji="0" lang="sv-SE" altLang="en-SE" sz="4000" i="0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sv-SE" altLang="en-SE" sz="4000" i="0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exchange</a:t>
            </a:r>
            <a:endParaRPr kumimoji="0" lang="en-SE" altLang="en-SE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7" name="Right Brace 16">
            <a:extLst>
              <a:ext uri="{FF2B5EF4-FFF2-40B4-BE49-F238E27FC236}">
                <a16:creationId xmlns:a16="http://schemas.microsoft.com/office/drawing/2014/main" id="{D62156BF-6264-7C35-5747-56D120D12ECF}"/>
              </a:ext>
            </a:extLst>
          </p:cNvPr>
          <p:cNvSpPr/>
          <p:nvPr/>
        </p:nvSpPr>
        <p:spPr>
          <a:xfrm rot="5400000">
            <a:off x="5621160" y="2434336"/>
            <a:ext cx="474335" cy="5894015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FDD7395-BE2E-C571-249A-F3F86A15C26B}"/>
              </a:ext>
            </a:extLst>
          </p:cNvPr>
          <p:cNvSpPr>
            <a:spLocks noChangeAspect="1"/>
          </p:cNvSpPr>
          <p:nvPr/>
        </p:nvSpPr>
        <p:spPr>
          <a:xfrm>
            <a:off x="9732656" y="4890423"/>
            <a:ext cx="540000" cy="54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83CFC02-B67D-8B6C-8449-53C230BBC302}"/>
              </a:ext>
            </a:extLst>
          </p:cNvPr>
          <p:cNvSpPr>
            <a:spLocks noChangeAspect="1"/>
          </p:cNvSpPr>
          <p:nvPr/>
        </p:nvSpPr>
        <p:spPr>
          <a:xfrm>
            <a:off x="10768083" y="4890423"/>
            <a:ext cx="540000" cy="54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">
            <a:extLst>
              <a:ext uri="{FF2B5EF4-FFF2-40B4-BE49-F238E27FC236}">
                <a16:creationId xmlns:a16="http://schemas.microsoft.com/office/drawing/2014/main" id="{57194586-6CDC-80BE-FEDA-CCCACCC36F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1831" y="4907203"/>
            <a:ext cx="10825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28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</a:t>
            </a:r>
            <a:endParaRPr kumimoji="0" lang="en-SE" altLang="en-SE" sz="2800" i="0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Rectangle 1">
            <a:extLst>
              <a:ext uri="{FF2B5EF4-FFF2-40B4-BE49-F238E27FC236}">
                <a16:creationId xmlns:a16="http://schemas.microsoft.com/office/drawing/2014/main" id="{2E10FDCE-1EB3-DAAF-3611-E1AD421377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6823" y="4907203"/>
            <a:ext cx="10825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2800" dirty="0">
                <a:solidFill>
                  <a:schemeClr val="bg1"/>
                </a:solidFill>
                <a:latin typeface="+mn-lt"/>
              </a:rPr>
              <a:t>B</a:t>
            </a:r>
            <a:endParaRPr kumimoji="0" lang="en-SE" altLang="en-SE" sz="2800" i="0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7057FD-BFB0-BB7F-0225-F6AE846355A0}"/>
              </a:ext>
            </a:extLst>
          </p:cNvPr>
          <p:cNvCxnSpPr>
            <a:stCxn id="18" idx="6"/>
            <a:endCxn id="19" idx="2"/>
          </p:cNvCxnSpPr>
          <p:nvPr/>
        </p:nvCxnSpPr>
        <p:spPr>
          <a:xfrm>
            <a:off x="10272656" y="5160423"/>
            <a:ext cx="495427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0038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6" grpId="0"/>
      <p:bldP spid="17" grpId="0" animBg="1"/>
      <p:bldP spid="18" grpId="0" animBg="1"/>
      <p:bldP spid="19" grpId="0" animBg="1"/>
      <p:bldP spid="20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092DDB-48DC-CB33-6BD9-07663F653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007864C-6A87-D1D6-9450-B3DB32D48FF1}"/>
              </a:ext>
            </a:extLst>
          </p:cNvPr>
          <p:cNvSpPr txBox="1"/>
          <p:nvPr/>
        </p:nvSpPr>
        <p:spPr>
          <a:xfrm>
            <a:off x="0" y="73321"/>
            <a:ext cx="12192000" cy="76944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SE" sz="4400" b="1" dirty="0"/>
              <a:t>Quantum</a:t>
            </a:r>
            <a:r>
              <a:rPr lang="en-US" altLang="en-SE" sz="4400" b="1" dirty="0">
                <a:solidFill>
                  <a:srgbClr val="0070C0"/>
                </a:solidFill>
              </a:rPr>
              <a:t> </a:t>
            </a:r>
            <a:r>
              <a:rPr lang="en-US" altLang="en-SE" sz="4400" b="1" dirty="0"/>
              <a:t>indistinguishable particles - </a:t>
            </a:r>
            <a:r>
              <a:rPr lang="en-US" altLang="en-SE" sz="4400" b="1" dirty="0">
                <a:solidFill>
                  <a:srgbClr val="00B050"/>
                </a:solidFill>
              </a:rPr>
              <a:t>Bosons</a:t>
            </a:r>
            <a:endParaRPr lang="en-SE" sz="4400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652F78C-01E3-D503-D5EE-CD11EDD4B609}"/>
                  </a:ext>
                </a:extLst>
              </p:cNvPr>
              <p:cNvSpPr txBox="1"/>
              <p:nvPr/>
            </p:nvSpPr>
            <p:spPr>
              <a:xfrm>
                <a:off x="1809532" y="4733189"/>
                <a:ext cx="7693615" cy="10156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𝝍</m:t>
                      </m:r>
                      <m:r>
                        <a:rPr lang="sv-SE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SE" sz="6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652F78C-01E3-D503-D5EE-CD11EDD4B6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9532" y="4733189"/>
                <a:ext cx="7693615" cy="1015663"/>
              </a:xfrm>
              <a:prstGeom prst="rect">
                <a:avLst/>
              </a:prstGeom>
              <a:blipFill>
                <a:blip r:embed="rId3"/>
                <a:stretch>
                  <a:fillRect t="-2469" b="-28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1310A40-370E-E4A5-0B5A-08DF76A7B463}"/>
              </a:ext>
            </a:extLst>
          </p:cNvPr>
          <p:cNvCxnSpPr>
            <a:cxnSpLocks/>
          </p:cNvCxnSpPr>
          <p:nvPr/>
        </p:nvCxnSpPr>
        <p:spPr>
          <a:xfrm>
            <a:off x="3559165" y="3636641"/>
            <a:ext cx="37052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3D740B8-3E0B-1BE8-EC0F-DF3FBFF195D0}"/>
              </a:ext>
            </a:extLst>
          </p:cNvPr>
          <p:cNvCxnSpPr>
            <a:cxnSpLocks/>
          </p:cNvCxnSpPr>
          <p:nvPr/>
        </p:nvCxnSpPr>
        <p:spPr>
          <a:xfrm>
            <a:off x="3559165" y="2468244"/>
            <a:ext cx="37052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1">
            <a:extLst>
              <a:ext uri="{FF2B5EF4-FFF2-40B4-BE49-F238E27FC236}">
                <a16:creationId xmlns:a16="http://schemas.microsoft.com/office/drawing/2014/main" id="{73A3D169-969D-F535-679F-CD8469C09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3056" y="3246774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0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25" name="Rectangle 1">
            <a:extLst>
              <a:ext uri="{FF2B5EF4-FFF2-40B4-BE49-F238E27FC236}">
                <a16:creationId xmlns:a16="http://schemas.microsoft.com/office/drawing/2014/main" id="{15DCD916-85D2-3447-F9F4-096AACC154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3830" y="2107491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4000" dirty="0">
                <a:latin typeface="+mn-lt"/>
              </a:rPr>
              <a:t>1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F05DCDD6-7D7C-CD7D-4737-5EA762E7CAA9}"/>
              </a:ext>
            </a:extLst>
          </p:cNvPr>
          <p:cNvGrpSpPr/>
          <p:nvPr/>
        </p:nvGrpSpPr>
        <p:grpSpPr>
          <a:xfrm>
            <a:off x="4156295" y="1188139"/>
            <a:ext cx="1082520" cy="540000"/>
            <a:chOff x="9414303" y="1331979"/>
            <a:chExt cx="1082520" cy="54000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71AC24B0-712B-F8BD-0C72-0973E9112C7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85128" y="1331979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1">
              <a:extLst>
                <a:ext uri="{FF2B5EF4-FFF2-40B4-BE49-F238E27FC236}">
                  <a16:creationId xmlns:a16="http://schemas.microsoft.com/office/drawing/2014/main" id="{22DDAA19-2ACF-7BA3-5F19-8B9831335B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4303" y="1348759"/>
              <a:ext cx="108252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altLang="en-SE" sz="2800" i="0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rPr>
                <a:t>A</a:t>
              </a:r>
              <a:endParaRPr kumimoji="0" lang="en-SE" altLang="en-SE" sz="28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205A1CD-46F4-A4E1-7E2D-D5DAC2284D71}"/>
              </a:ext>
            </a:extLst>
          </p:cNvPr>
          <p:cNvGrpSpPr/>
          <p:nvPr/>
        </p:nvGrpSpPr>
        <p:grpSpPr>
          <a:xfrm>
            <a:off x="5554740" y="1203515"/>
            <a:ext cx="1082520" cy="540000"/>
            <a:chOff x="10449295" y="1331979"/>
            <a:chExt cx="1082520" cy="540000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1F9C5FC-EDB1-0A0D-DF53-008B4F43E1C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720555" y="1331979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1">
              <a:extLst>
                <a:ext uri="{FF2B5EF4-FFF2-40B4-BE49-F238E27FC236}">
                  <a16:creationId xmlns:a16="http://schemas.microsoft.com/office/drawing/2014/main" id="{9FCC0621-558C-2FFB-410E-8F578F0F22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9295" y="1348759"/>
              <a:ext cx="108252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altLang="en-SE" sz="2800" dirty="0">
                  <a:solidFill>
                    <a:schemeClr val="bg1"/>
                  </a:solidFill>
                  <a:latin typeface="+mn-lt"/>
                </a:rPr>
                <a:t>B</a:t>
              </a:r>
              <a:endParaRPr kumimoji="0" lang="en-SE" altLang="en-SE" sz="28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4BF8F97-AD89-AA0F-81D4-BCBD052FF20B}"/>
              </a:ext>
            </a:extLst>
          </p:cNvPr>
          <p:cNvGrpSpPr/>
          <p:nvPr/>
        </p:nvGrpSpPr>
        <p:grpSpPr>
          <a:xfrm>
            <a:off x="3950537" y="3371618"/>
            <a:ext cx="1082520" cy="540000"/>
            <a:chOff x="9414303" y="1331979"/>
            <a:chExt cx="1082520" cy="540000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3CAA16A-4D6C-0F4F-6018-BDD843432C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85128" y="1331979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1">
              <a:extLst>
                <a:ext uri="{FF2B5EF4-FFF2-40B4-BE49-F238E27FC236}">
                  <a16:creationId xmlns:a16="http://schemas.microsoft.com/office/drawing/2014/main" id="{296FB20B-BF4A-186D-B935-6BEF0AC15A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4303" y="1348759"/>
              <a:ext cx="108252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altLang="en-SE" sz="2800" i="0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rPr>
                <a:t>A</a:t>
              </a:r>
              <a:endParaRPr kumimoji="0" lang="en-SE" altLang="en-SE" sz="28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06CCA62-8FCB-4C3E-8D25-CC805395708C}"/>
              </a:ext>
            </a:extLst>
          </p:cNvPr>
          <p:cNvGrpSpPr/>
          <p:nvPr/>
        </p:nvGrpSpPr>
        <p:grpSpPr>
          <a:xfrm>
            <a:off x="5656340" y="2198468"/>
            <a:ext cx="1082520" cy="540000"/>
            <a:chOff x="10449295" y="1331979"/>
            <a:chExt cx="1082520" cy="54000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0035701F-E909-6891-C15D-20B3C211A6A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720555" y="1331979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1">
              <a:extLst>
                <a:ext uri="{FF2B5EF4-FFF2-40B4-BE49-F238E27FC236}">
                  <a16:creationId xmlns:a16="http://schemas.microsoft.com/office/drawing/2014/main" id="{EDEB584E-0734-F3FD-E0B1-3EDEC3BF9A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9295" y="1348759"/>
              <a:ext cx="108252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altLang="en-SE" sz="2800" dirty="0">
                  <a:solidFill>
                    <a:schemeClr val="bg1"/>
                  </a:solidFill>
                  <a:latin typeface="+mn-lt"/>
                </a:rPr>
                <a:t>B</a:t>
              </a:r>
              <a:endParaRPr kumimoji="0" lang="en-SE" altLang="en-SE" sz="28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1221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1F196-B14D-1B6A-BAA0-95E83485A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9F84D26-D292-DFE9-7780-BE709DD718EC}"/>
              </a:ext>
            </a:extLst>
          </p:cNvPr>
          <p:cNvSpPr txBox="1"/>
          <p:nvPr/>
        </p:nvSpPr>
        <p:spPr>
          <a:xfrm>
            <a:off x="0" y="73321"/>
            <a:ext cx="12192000" cy="76944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SE" sz="4400" b="1" dirty="0"/>
              <a:t>Quantum</a:t>
            </a:r>
            <a:r>
              <a:rPr lang="en-US" altLang="en-SE" sz="4400" b="1" dirty="0">
                <a:solidFill>
                  <a:srgbClr val="0070C0"/>
                </a:solidFill>
              </a:rPr>
              <a:t> </a:t>
            </a:r>
            <a:r>
              <a:rPr lang="en-US" altLang="en-SE" sz="4400" b="1" dirty="0"/>
              <a:t>indistinguishable particles - </a:t>
            </a:r>
            <a:r>
              <a:rPr lang="en-US" altLang="en-SE" sz="4400" b="1" dirty="0">
                <a:solidFill>
                  <a:srgbClr val="00B050"/>
                </a:solidFill>
              </a:rPr>
              <a:t>Bosons</a:t>
            </a:r>
            <a:endParaRPr lang="en-SE" sz="4400" b="1" dirty="0">
              <a:solidFill>
                <a:srgbClr val="00B050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C5DEBC9-341D-2CB3-AFB1-78C3D1EC193D}"/>
              </a:ext>
            </a:extLst>
          </p:cNvPr>
          <p:cNvCxnSpPr>
            <a:cxnSpLocks/>
          </p:cNvCxnSpPr>
          <p:nvPr/>
        </p:nvCxnSpPr>
        <p:spPr>
          <a:xfrm>
            <a:off x="1005335" y="2789974"/>
            <a:ext cx="37052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49EE8B0-58A7-7300-EF12-ACA039C19078}"/>
              </a:ext>
            </a:extLst>
          </p:cNvPr>
          <p:cNvCxnSpPr>
            <a:cxnSpLocks/>
          </p:cNvCxnSpPr>
          <p:nvPr/>
        </p:nvCxnSpPr>
        <p:spPr>
          <a:xfrm>
            <a:off x="1005335" y="1621577"/>
            <a:ext cx="37052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1">
            <a:extLst>
              <a:ext uri="{FF2B5EF4-FFF2-40B4-BE49-F238E27FC236}">
                <a16:creationId xmlns:a16="http://schemas.microsoft.com/office/drawing/2014/main" id="{D200C4AA-2639-8936-C13D-7EFE69A47F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6" y="2400107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0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25" name="Rectangle 1">
            <a:extLst>
              <a:ext uri="{FF2B5EF4-FFF2-40B4-BE49-F238E27FC236}">
                <a16:creationId xmlns:a16="http://schemas.microsoft.com/office/drawing/2014/main" id="{42414627-DA25-58FC-0F45-D95B9744B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60824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4000" dirty="0">
                <a:latin typeface="+mn-lt"/>
              </a:rPr>
              <a:t>1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AEB2F8B-EEC4-5AA5-3274-15FEB08DDE59}"/>
              </a:ext>
            </a:extLst>
          </p:cNvPr>
          <p:cNvGrpSpPr/>
          <p:nvPr/>
        </p:nvGrpSpPr>
        <p:grpSpPr>
          <a:xfrm>
            <a:off x="1319522" y="2525257"/>
            <a:ext cx="1082520" cy="540000"/>
            <a:chOff x="9414303" y="1331979"/>
            <a:chExt cx="1082520" cy="54000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EC911586-E2DA-4100-987A-46BA074B926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85128" y="1331979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1">
              <a:extLst>
                <a:ext uri="{FF2B5EF4-FFF2-40B4-BE49-F238E27FC236}">
                  <a16:creationId xmlns:a16="http://schemas.microsoft.com/office/drawing/2014/main" id="{C2809AEE-7733-B7B4-03FD-A7006BFA23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4303" y="1348759"/>
              <a:ext cx="108252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altLang="en-SE" sz="2800" i="0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rPr>
                <a:t>A</a:t>
              </a:r>
              <a:endParaRPr kumimoji="0" lang="en-SE" altLang="en-SE" sz="28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7F71D62-873E-374D-1199-14943970BE19}"/>
              </a:ext>
            </a:extLst>
          </p:cNvPr>
          <p:cNvGrpSpPr/>
          <p:nvPr/>
        </p:nvGrpSpPr>
        <p:grpSpPr>
          <a:xfrm>
            <a:off x="3015046" y="2542037"/>
            <a:ext cx="1082520" cy="540000"/>
            <a:chOff x="10449295" y="1331979"/>
            <a:chExt cx="1082520" cy="540000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5F40A8D-460B-3E89-DBE4-0A556A32DF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720555" y="1331979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1">
              <a:extLst>
                <a:ext uri="{FF2B5EF4-FFF2-40B4-BE49-F238E27FC236}">
                  <a16:creationId xmlns:a16="http://schemas.microsoft.com/office/drawing/2014/main" id="{F8039003-CD96-7711-A350-D3D6C71127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9295" y="1348759"/>
              <a:ext cx="108252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altLang="en-SE" sz="2800" dirty="0">
                  <a:solidFill>
                    <a:schemeClr val="bg1"/>
                  </a:solidFill>
                  <a:latin typeface="+mn-lt"/>
                </a:rPr>
                <a:t>B</a:t>
              </a:r>
              <a:endParaRPr kumimoji="0" lang="en-SE" altLang="en-SE" sz="28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</p:grp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1FE2265-B0A7-8269-7474-D92FC7FD701B}"/>
              </a:ext>
            </a:extLst>
          </p:cNvPr>
          <p:cNvCxnSpPr>
            <a:cxnSpLocks/>
          </p:cNvCxnSpPr>
          <p:nvPr/>
        </p:nvCxnSpPr>
        <p:spPr>
          <a:xfrm>
            <a:off x="7456131" y="2708746"/>
            <a:ext cx="37052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236D153E-8284-127C-45A0-A37068C66C6B}"/>
              </a:ext>
            </a:extLst>
          </p:cNvPr>
          <p:cNvCxnSpPr>
            <a:cxnSpLocks/>
          </p:cNvCxnSpPr>
          <p:nvPr/>
        </p:nvCxnSpPr>
        <p:spPr>
          <a:xfrm>
            <a:off x="7456131" y="1540349"/>
            <a:ext cx="37052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ctangle 1">
            <a:extLst>
              <a:ext uri="{FF2B5EF4-FFF2-40B4-BE49-F238E27FC236}">
                <a16:creationId xmlns:a16="http://schemas.microsoft.com/office/drawing/2014/main" id="{554A7AD0-ED7D-BF5B-DCAC-9917ED088C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022" y="2318879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0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45" name="Rectangle 1">
            <a:extLst>
              <a:ext uri="{FF2B5EF4-FFF2-40B4-BE49-F238E27FC236}">
                <a16:creationId xmlns:a16="http://schemas.microsoft.com/office/drawing/2014/main" id="{E74DF5AD-53D0-E4DB-A72D-C67C962FD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0796" y="1179596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4000" dirty="0">
                <a:latin typeface="+mn-lt"/>
              </a:rPr>
              <a:t>1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C8AB8AE-F874-9A85-8D8E-D97D7FA77061}"/>
              </a:ext>
            </a:extLst>
          </p:cNvPr>
          <p:cNvGrpSpPr/>
          <p:nvPr/>
        </p:nvGrpSpPr>
        <p:grpSpPr>
          <a:xfrm>
            <a:off x="9673216" y="2447136"/>
            <a:ext cx="1082520" cy="540000"/>
            <a:chOff x="9414303" y="1331979"/>
            <a:chExt cx="1082520" cy="540000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9D58204A-C902-DBC9-2CA1-CBC5585EB2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85128" y="1331979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1">
              <a:extLst>
                <a:ext uri="{FF2B5EF4-FFF2-40B4-BE49-F238E27FC236}">
                  <a16:creationId xmlns:a16="http://schemas.microsoft.com/office/drawing/2014/main" id="{3090FA36-EDE5-E99A-02A0-BA38F9832C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4303" y="1348759"/>
              <a:ext cx="108252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altLang="en-SE" sz="2800" i="0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rPr>
                <a:t>A</a:t>
              </a:r>
              <a:endParaRPr kumimoji="0" lang="en-SE" altLang="en-SE" sz="28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064F921C-F1EF-D2BA-8039-B40FC9A7D3F5}"/>
              </a:ext>
            </a:extLst>
          </p:cNvPr>
          <p:cNvGrpSpPr/>
          <p:nvPr/>
        </p:nvGrpSpPr>
        <p:grpSpPr>
          <a:xfrm>
            <a:off x="7884286" y="2438746"/>
            <a:ext cx="1082520" cy="540000"/>
            <a:chOff x="10449295" y="1331979"/>
            <a:chExt cx="1082520" cy="540000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3311B1B5-D498-F0CE-6BA2-760C5C6507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720555" y="1331979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Rectangle 1">
              <a:extLst>
                <a:ext uri="{FF2B5EF4-FFF2-40B4-BE49-F238E27FC236}">
                  <a16:creationId xmlns:a16="http://schemas.microsoft.com/office/drawing/2014/main" id="{2D633551-309D-DF31-C96F-730BEFF579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9295" y="1348759"/>
              <a:ext cx="108252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altLang="en-SE" sz="2800" dirty="0">
                  <a:solidFill>
                    <a:schemeClr val="bg1"/>
                  </a:solidFill>
                  <a:latin typeface="+mn-lt"/>
                </a:rPr>
                <a:t>B</a:t>
              </a:r>
              <a:endParaRPr kumimoji="0" lang="en-SE" altLang="en-SE" sz="28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8D95FC2B-B12F-B1D5-BE8E-CD5CE935DA52}"/>
                  </a:ext>
                </a:extLst>
              </p:cNvPr>
              <p:cNvSpPr txBox="1"/>
              <p:nvPr/>
            </p:nvSpPr>
            <p:spPr>
              <a:xfrm>
                <a:off x="549938" y="4405426"/>
                <a:ext cx="4454156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4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𝜓</m:t>
                      </m:r>
                      <m:r>
                        <a:rPr lang="sv-SE" sz="4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=∣</m:t>
                      </m:r>
                      <m:d>
                        <m:dPr>
                          <m:begChr m:val=""/>
                          <m:endChr m:val="⟩"/>
                          <m:ctrlP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sv-SE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∣0⟩</m:t>
                      </m:r>
                    </m:oMath>
                  </m:oMathPara>
                </a14:m>
                <a:endParaRPr lang="en-SE" sz="4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8D95FC2B-B12F-B1D5-BE8E-CD5CE935DA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938" y="4405426"/>
                <a:ext cx="4454156" cy="830997"/>
              </a:xfrm>
              <a:prstGeom prst="rect">
                <a:avLst/>
              </a:prstGeom>
              <a:blipFill>
                <a:blip r:embed="rId3"/>
                <a:stretch>
                  <a:fillRect t="-148485" b="-2196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Rectangle 1">
            <a:extLst>
              <a:ext uri="{FF2B5EF4-FFF2-40B4-BE49-F238E27FC236}">
                <a16:creationId xmlns:a16="http://schemas.microsoft.com/office/drawing/2014/main" id="{1CA35D85-67A2-0232-D6FC-0F569EA4EA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8343" y="3716358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A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54" name="Rectangle 1">
            <a:extLst>
              <a:ext uri="{FF2B5EF4-FFF2-40B4-BE49-F238E27FC236}">
                <a16:creationId xmlns:a16="http://schemas.microsoft.com/office/drawing/2014/main" id="{9D4AA883-3B24-ACA6-9D80-93833032FE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9781" y="3705335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4000" dirty="0">
                <a:solidFill>
                  <a:srgbClr val="0070C0"/>
                </a:solidFill>
                <a:latin typeface="+mn-lt"/>
              </a:rPr>
              <a:t>B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E725A8A2-7294-7CA6-5FDF-E3FB2E2B28BF}"/>
                  </a:ext>
                </a:extLst>
              </p:cNvPr>
              <p:cNvSpPr txBox="1"/>
              <p:nvPr/>
            </p:nvSpPr>
            <p:spPr>
              <a:xfrm>
                <a:off x="6727358" y="4405426"/>
                <a:ext cx="4454156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4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𝜓</m:t>
                      </m:r>
                      <m:r>
                        <a:rPr lang="sv-SE" sz="4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=∣</m:t>
                      </m:r>
                      <m:d>
                        <m:dPr>
                          <m:begChr m:val=""/>
                          <m:endChr m:val="⟩"/>
                          <m:ctrlP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sv-SE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∣0⟩</m:t>
                      </m:r>
                    </m:oMath>
                  </m:oMathPara>
                </a14:m>
                <a:endParaRPr lang="en-SE" sz="4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E725A8A2-7294-7CA6-5FDF-E3FB2E2B28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7358" y="4405426"/>
                <a:ext cx="4454156" cy="830997"/>
              </a:xfrm>
              <a:prstGeom prst="rect">
                <a:avLst/>
              </a:prstGeom>
              <a:blipFill>
                <a:blip r:embed="rId4"/>
                <a:stretch>
                  <a:fillRect t="-148485" b="-2196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Rectangle 1">
            <a:extLst>
              <a:ext uri="{FF2B5EF4-FFF2-40B4-BE49-F238E27FC236}">
                <a16:creationId xmlns:a16="http://schemas.microsoft.com/office/drawing/2014/main" id="{D2FCA679-BA48-A24C-5608-2D19DADF4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763" y="3716358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4000" dirty="0">
                <a:solidFill>
                  <a:srgbClr val="0070C0"/>
                </a:solidFill>
                <a:latin typeface="+mn-lt"/>
              </a:rPr>
              <a:t>B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59" name="Rectangle 1">
            <a:extLst>
              <a:ext uri="{FF2B5EF4-FFF2-40B4-BE49-F238E27FC236}">
                <a16:creationId xmlns:a16="http://schemas.microsoft.com/office/drawing/2014/main" id="{18B315D1-F19B-329B-1F46-47E7B7679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7201" y="3705335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A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60" name="Rectangle 1">
            <a:extLst>
              <a:ext uri="{FF2B5EF4-FFF2-40B4-BE49-F238E27FC236}">
                <a16:creationId xmlns:a16="http://schemas.microsoft.com/office/drawing/2014/main" id="{20D21C21-AC86-8AA1-C5C5-7192A57DE1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2683" y="5753390"/>
            <a:ext cx="830135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4000" b="1" dirty="0">
                <a:solidFill>
                  <a:srgbClr val="FF0000"/>
                </a:solidFill>
                <a:latin typeface="+mn-lt"/>
              </a:rPr>
              <a:t>Bosons </a:t>
            </a:r>
            <a:r>
              <a:rPr lang="sv-SE" altLang="en-SE" sz="4000" b="1" dirty="0" err="1">
                <a:solidFill>
                  <a:srgbClr val="FF0000"/>
                </a:solidFill>
                <a:latin typeface="+mn-lt"/>
              </a:rPr>
              <a:t>can</a:t>
            </a:r>
            <a:r>
              <a:rPr lang="sv-SE" altLang="en-SE" sz="40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sv-SE" altLang="en-SE" sz="4000" b="1" dirty="0" err="1">
                <a:solidFill>
                  <a:srgbClr val="FF0000"/>
                </a:solidFill>
                <a:latin typeface="+mn-lt"/>
              </a:rPr>
              <a:t>occupy</a:t>
            </a:r>
            <a:r>
              <a:rPr lang="sv-SE" altLang="en-SE" sz="4000" b="1" dirty="0">
                <a:solidFill>
                  <a:srgbClr val="FF0000"/>
                </a:solidFill>
                <a:latin typeface="+mn-lt"/>
              </a:rPr>
              <a:t> the same </a:t>
            </a:r>
            <a:r>
              <a:rPr lang="sv-SE" altLang="en-SE" sz="4000" b="1" dirty="0" err="1">
                <a:solidFill>
                  <a:srgbClr val="FF0000"/>
                </a:solidFill>
                <a:latin typeface="+mn-lt"/>
              </a:rPr>
              <a:t>state</a:t>
            </a:r>
            <a:endParaRPr kumimoji="0" lang="en-SE" altLang="en-SE" b="1" i="0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606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57" grpId="0"/>
      <p:bldP spid="58" grpId="0"/>
      <p:bldP spid="59" grpId="0"/>
      <p:bldP spid="6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4E2503-A721-56A7-55C5-611814CFC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14B1CAE-396C-8825-785A-D70BBD151850}"/>
              </a:ext>
            </a:extLst>
          </p:cNvPr>
          <p:cNvSpPr txBox="1"/>
          <p:nvPr/>
        </p:nvSpPr>
        <p:spPr>
          <a:xfrm>
            <a:off x="0" y="73321"/>
            <a:ext cx="12192000" cy="76944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SE" sz="4400" b="1" dirty="0"/>
              <a:t>Quantum</a:t>
            </a:r>
            <a:r>
              <a:rPr lang="en-US" altLang="en-SE" sz="4400" b="1" dirty="0">
                <a:solidFill>
                  <a:srgbClr val="0070C0"/>
                </a:solidFill>
              </a:rPr>
              <a:t> </a:t>
            </a:r>
            <a:r>
              <a:rPr lang="en-US" altLang="en-SE" sz="4400" b="1" dirty="0"/>
              <a:t>indistinguishable particles - </a:t>
            </a:r>
            <a:r>
              <a:rPr lang="en-US" altLang="en-SE" sz="4400" b="1" dirty="0">
                <a:solidFill>
                  <a:srgbClr val="00B050"/>
                </a:solidFill>
              </a:rPr>
              <a:t>Bosons</a:t>
            </a:r>
            <a:endParaRPr lang="en-SE" sz="4400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88D0B880-5C41-8547-1EB4-C5767D28B92D}"/>
                  </a:ext>
                </a:extLst>
              </p:cNvPr>
              <p:cNvSpPr txBox="1"/>
              <p:nvPr/>
            </p:nvSpPr>
            <p:spPr>
              <a:xfrm>
                <a:off x="1364086" y="1460499"/>
                <a:ext cx="4454156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4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𝜓</m:t>
                      </m:r>
                      <m:r>
                        <a:rPr lang="sv-SE" sz="4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=∣</m:t>
                      </m:r>
                      <m:d>
                        <m:dPr>
                          <m:begChr m:val=""/>
                          <m:endChr m:val="⟩"/>
                          <m:ctrlP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v-SE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sv-SE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∣</m:t>
                      </m:r>
                      <m:r>
                        <a:rPr lang="sv-SE" sz="4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sv-SE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⟩</m:t>
                      </m:r>
                    </m:oMath>
                  </m:oMathPara>
                </a14:m>
                <a:endParaRPr lang="en-SE" sz="4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88D0B880-5C41-8547-1EB4-C5767D28B9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086" y="1460499"/>
                <a:ext cx="4454156" cy="830997"/>
              </a:xfrm>
              <a:prstGeom prst="rect">
                <a:avLst/>
              </a:prstGeom>
              <a:blipFill>
                <a:blip r:embed="rId3"/>
                <a:stretch>
                  <a:fillRect t="-148485" b="-2196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6447D02-57C7-4D07-5580-86389A8FE147}"/>
                  </a:ext>
                </a:extLst>
              </p:cNvPr>
              <p:cNvSpPr txBox="1"/>
              <p:nvPr/>
            </p:nvSpPr>
            <p:spPr>
              <a:xfrm>
                <a:off x="452971" y="3229531"/>
                <a:ext cx="10324141" cy="161813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4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𝜓</m:t>
                      </m:r>
                      <m:r>
                        <a:rPr lang="sv-SE" sz="4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v-SE" sz="4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v-SE" sz="4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sv-SE" sz="4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sv-SE" sz="4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d>
                        <m:dPr>
                          <m:begChr m:val="{"/>
                          <m:endChr m:val="}"/>
                          <m:ctrlP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  <m:d>
                            <m:dPr>
                              <m:begChr m:val=""/>
                              <m:endChr m:val="⟩"/>
                              <m:ctrlPr>
                                <a:rPr lang="sv-SE" sz="4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v-SE" sz="4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d>
                          <m: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∣1⟩</m:t>
                          </m:r>
                          <m:r>
                            <a:rPr lang="sv-SE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 </m:t>
                          </m:r>
                          <m: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  <m:d>
                            <m:dPr>
                              <m:begChr m:val=""/>
                              <m:endChr m:val="⟩"/>
                              <m:ctrlPr>
                                <a:rPr lang="sv-SE" sz="4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v-SE" sz="4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  <m:r>
                            <a:rPr lang="sv-SE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⟩</m:t>
                          </m:r>
                        </m:e>
                      </m:d>
                    </m:oMath>
                  </m:oMathPara>
                </a14:m>
                <a:endParaRPr lang="en-SE" sz="4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6447D02-57C7-4D07-5580-86389A8FE1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971" y="3229531"/>
                <a:ext cx="10324141" cy="1618135"/>
              </a:xfrm>
              <a:prstGeom prst="rect">
                <a:avLst/>
              </a:prstGeom>
              <a:blipFill>
                <a:blip r:embed="rId4"/>
                <a:stretch>
                  <a:fillRect t="-52344" b="-898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76710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F3490-646C-5F87-1193-70D272005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95F796B-11B2-28B8-16B7-5DC696E2AB46}"/>
              </a:ext>
            </a:extLst>
          </p:cNvPr>
          <p:cNvSpPr txBox="1"/>
          <p:nvPr/>
        </p:nvSpPr>
        <p:spPr>
          <a:xfrm>
            <a:off x="0" y="73321"/>
            <a:ext cx="12192000" cy="73866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SE" sz="4200" b="1" dirty="0"/>
              <a:t>Quantum</a:t>
            </a:r>
            <a:r>
              <a:rPr lang="en-US" altLang="en-SE" sz="4200" b="1" dirty="0">
                <a:solidFill>
                  <a:srgbClr val="0070C0"/>
                </a:solidFill>
              </a:rPr>
              <a:t> </a:t>
            </a:r>
            <a:r>
              <a:rPr lang="en-US" altLang="en-SE" sz="4200" b="1" dirty="0"/>
              <a:t>indistinguishable particles - </a:t>
            </a:r>
            <a:r>
              <a:rPr lang="en-US" altLang="en-SE" sz="4200" b="1" dirty="0">
                <a:solidFill>
                  <a:srgbClr val="FF0000"/>
                </a:solidFill>
              </a:rPr>
              <a:t>Fermions</a:t>
            </a:r>
            <a:endParaRPr lang="en-SE" sz="42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99ABAF5-5FF4-1A0A-336A-F2CFAB533659}"/>
                  </a:ext>
                </a:extLst>
              </p:cNvPr>
              <p:cNvSpPr txBox="1"/>
              <p:nvPr/>
            </p:nvSpPr>
            <p:spPr>
              <a:xfrm>
                <a:off x="1033060" y="4332256"/>
                <a:ext cx="10324141" cy="18088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5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𝜓</m:t>
                      </m:r>
                      <m:r>
                        <a:rPr lang="sv-SE" sz="5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v-SE" sz="5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v-SE" sz="5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sv-SE" sz="5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sv-SE" sz="5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d>
                        <m:dPr>
                          <m:begChr m:val="{"/>
                          <m:endChr m:val="}"/>
                          <m:ctrlPr>
                            <a:rPr lang="sv-SE" sz="5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v-SE" sz="5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  <m:d>
                            <m:dPr>
                              <m:begChr m:val=""/>
                              <m:endChr m:val="⟩"/>
                              <m:ctrlPr>
                                <a:rPr lang="sv-SE" sz="5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v-SE" sz="5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d>
                          <m:r>
                            <a:rPr lang="sv-SE" sz="5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∣1⟩−∣</m:t>
                          </m:r>
                          <m:d>
                            <m:dPr>
                              <m:begChr m:val=""/>
                              <m:endChr m:val="⟩"/>
                              <m:ctrlPr>
                                <a:rPr lang="sv-SE" sz="5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v-SE" sz="5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 lang="sv-SE" sz="5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  <m:r>
                            <a:rPr lang="sv-SE" sz="5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sv-SE" sz="5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⟩</m:t>
                          </m:r>
                        </m:e>
                      </m:d>
                    </m:oMath>
                  </m:oMathPara>
                </a14:m>
                <a:endParaRPr lang="en-SE" sz="5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99ABAF5-5FF4-1A0A-336A-F2CFAB5336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3060" y="4332256"/>
                <a:ext cx="10324141" cy="1808893"/>
              </a:xfrm>
              <a:prstGeom prst="rect">
                <a:avLst/>
              </a:prstGeom>
              <a:blipFill>
                <a:blip r:embed="rId3"/>
                <a:stretch>
                  <a:fillRect t="-51748" b="-888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B95BDE2-F5B0-0575-9C71-4F7B7C87F221}"/>
              </a:ext>
            </a:extLst>
          </p:cNvPr>
          <p:cNvCxnSpPr>
            <a:cxnSpLocks/>
          </p:cNvCxnSpPr>
          <p:nvPr/>
        </p:nvCxnSpPr>
        <p:spPr>
          <a:xfrm>
            <a:off x="1527165" y="3400299"/>
            <a:ext cx="37052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7B520EA-5745-622A-FF25-7E64EAFF6A72}"/>
              </a:ext>
            </a:extLst>
          </p:cNvPr>
          <p:cNvCxnSpPr>
            <a:cxnSpLocks/>
          </p:cNvCxnSpPr>
          <p:nvPr/>
        </p:nvCxnSpPr>
        <p:spPr>
          <a:xfrm>
            <a:off x="1527165" y="2231902"/>
            <a:ext cx="37052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1">
            <a:extLst>
              <a:ext uri="{FF2B5EF4-FFF2-40B4-BE49-F238E27FC236}">
                <a16:creationId xmlns:a16="http://schemas.microsoft.com/office/drawing/2014/main" id="{157BA42C-D8EF-A59F-16DE-177D8939F7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056" y="3010432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0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25" name="Rectangle 1">
            <a:extLst>
              <a:ext uri="{FF2B5EF4-FFF2-40B4-BE49-F238E27FC236}">
                <a16:creationId xmlns:a16="http://schemas.microsoft.com/office/drawing/2014/main" id="{83DCCE66-E399-2984-F0A8-98035ADF1A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830" y="1871149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4000" dirty="0">
                <a:latin typeface="+mn-lt"/>
              </a:rPr>
              <a:t>1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14A05DE-C87A-F3AD-9301-416EBD9DCEEA}"/>
              </a:ext>
            </a:extLst>
          </p:cNvPr>
          <p:cNvGrpSpPr/>
          <p:nvPr/>
        </p:nvGrpSpPr>
        <p:grpSpPr>
          <a:xfrm>
            <a:off x="1918537" y="3135276"/>
            <a:ext cx="1082520" cy="540000"/>
            <a:chOff x="9414303" y="1331979"/>
            <a:chExt cx="1082520" cy="540000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CE610203-D7AE-CA07-5D89-FB840157D99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85128" y="1331979"/>
              <a:ext cx="540000" cy="540000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1">
              <a:extLst>
                <a:ext uri="{FF2B5EF4-FFF2-40B4-BE49-F238E27FC236}">
                  <a16:creationId xmlns:a16="http://schemas.microsoft.com/office/drawing/2014/main" id="{AF0935EE-0BD9-BEBC-EEC7-066CB0DCB6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4303" y="1348759"/>
              <a:ext cx="108252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altLang="en-SE" sz="2800" i="0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rPr>
                <a:t>A</a:t>
              </a:r>
              <a:endParaRPr kumimoji="0" lang="en-SE" altLang="en-SE" sz="28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70C5725-3D90-1496-E511-5EF55DBB8F66}"/>
              </a:ext>
            </a:extLst>
          </p:cNvPr>
          <p:cNvGrpSpPr/>
          <p:nvPr/>
        </p:nvGrpSpPr>
        <p:grpSpPr>
          <a:xfrm>
            <a:off x="3582578" y="1928343"/>
            <a:ext cx="1082520" cy="540000"/>
            <a:chOff x="10449295" y="1331979"/>
            <a:chExt cx="1082520" cy="54000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BEDD3425-2CF4-9A95-06EB-0B8AAD34B16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720555" y="1331979"/>
              <a:ext cx="540000" cy="540000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1">
              <a:extLst>
                <a:ext uri="{FF2B5EF4-FFF2-40B4-BE49-F238E27FC236}">
                  <a16:creationId xmlns:a16="http://schemas.microsoft.com/office/drawing/2014/main" id="{86A7929E-2A69-956C-9B26-D957B9A532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9295" y="1348759"/>
              <a:ext cx="108252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altLang="en-SE" sz="2800" dirty="0">
                  <a:solidFill>
                    <a:schemeClr val="bg1"/>
                  </a:solidFill>
                  <a:latin typeface="+mn-lt"/>
                </a:rPr>
                <a:t>B</a:t>
              </a:r>
              <a:endParaRPr kumimoji="0" lang="en-SE" altLang="en-SE" sz="28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</p:grp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6B224B5-7D32-9711-19A7-C8ED6EF2F44C}"/>
              </a:ext>
            </a:extLst>
          </p:cNvPr>
          <p:cNvCxnSpPr>
            <a:cxnSpLocks/>
          </p:cNvCxnSpPr>
          <p:nvPr/>
        </p:nvCxnSpPr>
        <p:spPr>
          <a:xfrm>
            <a:off x="7200466" y="3400299"/>
            <a:ext cx="37052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D0326505-7F3A-DACC-876E-4D377DFA4C9A}"/>
              </a:ext>
            </a:extLst>
          </p:cNvPr>
          <p:cNvCxnSpPr>
            <a:cxnSpLocks/>
          </p:cNvCxnSpPr>
          <p:nvPr/>
        </p:nvCxnSpPr>
        <p:spPr>
          <a:xfrm>
            <a:off x="7200466" y="2231902"/>
            <a:ext cx="37052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1">
            <a:extLst>
              <a:ext uri="{FF2B5EF4-FFF2-40B4-BE49-F238E27FC236}">
                <a16:creationId xmlns:a16="http://schemas.microsoft.com/office/drawing/2014/main" id="{AB9BD19F-4FDB-C716-FB4D-DA6B6EF6F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4357" y="3010432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0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46" name="Rectangle 1">
            <a:extLst>
              <a:ext uri="{FF2B5EF4-FFF2-40B4-BE49-F238E27FC236}">
                <a16:creationId xmlns:a16="http://schemas.microsoft.com/office/drawing/2014/main" id="{2593E53D-1007-D7D4-91B0-89D3386FF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5131" y="1871149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4000" dirty="0">
                <a:latin typeface="+mn-lt"/>
              </a:rPr>
              <a:t>1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00BB4247-AD8D-728E-1E6B-5BDAD0A14E0F}"/>
              </a:ext>
            </a:extLst>
          </p:cNvPr>
          <p:cNvGrpSpPr/>
          <p:nvPr/>
        </p:nvGrpSpPr>
        <p:grpSpPr>
          <a:xfrm>
            <a:off x="7536559" y="1928044"/>
            <a:ext cx="1082520" cy="540000"/>
            <a:chOff x="9414303" y="1331979"/>
            <a:chExt cx="1082520" cy="540000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36210080-052E-4847-BF56-2E1470339A9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85128" y="1331979"/>
              <a:ext cx="540000" cy="540000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Rectangle 1">
              <a:extLst>
                <a:ext uri="{FF2B5EF4-FFF2-40B4-BE49-F238E27FC236}">
                  <a16:creationId xmlns:a16="http://schemas.microsoft.com/office/drawing/2014/main" id="{89EBCADA-C544-5779-7728-2553CF2CA0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4303" y="1348759"/>
              <a:ext cx="108252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altLang="en-SE" sz="2800" i="0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rPr>
                <a:t>A</a:t>
              </a:r>
              <a:endParaRPr kumimoji="0" lang="en-SE" altLang="en-SE" sz="28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0A5B6F9-4D83-A1D3-F0C5-36FB605552A0}"/>
              </a:ext>
            </a:extLst>
          </p:cNvPr>
          <p:cNvGrpSpPr/>
          <p:nvPr/>
        </p:nvGrpSpPr>
        <p:grpSpPr>
          <a:xfrm>
            <a:off x="9444954" y="3130299"/>
            <a:ext cx="1082520" cy="540000"/>
            <a:chOff x="10449295" y="1331979"/>
            <a:chExt cx="1082520" cy="540000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7ECD8582-B275-D01C-05F7-01B86DC8662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720555" y="1331979"/>
              <a:ext cx="540000" cy="540000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Rectangle 1">
              <a:extLst>
                <a:ext uri="{FF2B5EF4-FFF2-40B4-BE49-F238E27FC236}">
                  <a16:creationId xmlns:a16="http://schemas.microsoft.com/office/drawing/2014/main" id="{E7173117-D6B1-BEA1-35F7-565611C66A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9295" y="1348759"/>
              <a:ext cx="108252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altLang="en-SE" sz="2800" dirty="0">
                  <a:solidFill>
                    <a:schemeClr val="bg1"/>
                  </a:solidFill>
                  <a:latin typeface="+mn-lt"/>
                </a:rPr>
                <a:t>B</a:t>
              </a:r>
              <a:endParaRPr kumimoji="0" lang="en-SE" altLang="en-SE" sz="28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</p:grpSp>
      <p:sp>
        <p:nvSpPr>
          <p:cNvPr id="54" name="Rectangle 1">
            <a:extLst>
              <a:ext uri="{FF2B5EF4-FFF2-40B4-BE49-F238E27FC236}">
                <a16:creationId xmlns:a16="http://schemas.microsoft.com/office/drawing/2014/main" id="{BAE78DD3-C961-57F5-D4BC-88A85BBAAF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1054" y="918920"/>
            <a:ext cx="959273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Antisymmetric</a:t>
            </a:r>
            <a:r>
              <a:rPr kumimoji="0" lang="sv-SE" altLang="en-SE" sz="400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under </a:t>
            </a:r>
            <a:r>
              <a:rPr kumimoji="0" lang="sv-SE" altLang="en-SE" sz="40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particle</a:t>
            </a:r>
            <a:r>
              <a:rPr kumimoji="0" lang="sv-SE" altLang="en-SE" sz="4000" i="0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sv-SE" altLang="en-SE" sz="4000" i="0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exchange</a:t>
            </a:r>
            <a:endParaRPr kumimoji="0" lang="en-SE" altLang="en-SE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55" name="Rectangle 1">
            <a:extLst>
              <a:ext uri="{FF2B5EF4-FFF2-40B4-BE49-F238E27FC236}">
                <a16:creationId xmlns:a16="http://schemas.microsoft.com/office/drawing/2014/main" id="{3DAF480F-B8E1-E2CA-D35A-72A35A767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8410" y="6032787"/>
            <a:ext cx="959273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Superposition</a:t>
            </a:r>
            <a:endParaRPr kumimoji="0" lang="en-SE" altLang="en-SE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56" name="Rectangle 1">
            <a:extLst>
              <a:ext uri="{FF2B5EF4-FFF2-40B4-BE49-F238E27FC236}">
                <a16:creationId xmlns:a16="http://schemas.microsoft.com/office/drawing/2014/main" id="{8482329F-3ED1-F29E-A1B9-04CA020B1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5098" y="4120693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A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57" name="Rectangle 1">
            <a:extLst>
              <a:ext uri="{FF2B5EF4-FFF2-40B4-BE49-F238E27FC236}">
                <a16:creationId xmlns:a16="http://schemas.microsoft.com/office/drawing/2014/main" id="{6DD4A34B-3935-03DE-052A-971494AE6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4777" y="4151882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4000" dirty="0">
                <a:solidFill>
                  <a:srgbClr val="0070C0"/>
                </a:solidFill>
                <a:latin typeface="+mn-lt"/>
              </a:rPr>
              <a:t>B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58" name="Rectangle 1">
            <a:extLst>
              <a:ext uri="{FF2B5EF4-FFF2-40B4-BE49-F238E27FC236}">
                <a16:creationId xmlns:a16="http://schemas.microsoft.com/office/drawing/2014/main" id="{721B6BB5-51D3-98A5-8727-0999472CC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1838" y="4168575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4000" dirty="0">
                <a:solidFill>
                  <a:srgbClr val="0070C0"/>
                </a:solidFill>
                <a:latin typeface="+mn-lt"/>
              </a:rPr>
              <a:t>B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59" name="Rectangle 1">
            <a:extLst>
              <a:ext uri="{FF2B5EF4-FFF2-40B4-BE49-F238E27FC236}">
                <a16:creationId xmlns:a16="http://schemas.microsoft.com/office/drawing/2014/main" id="{D1CB5839-0E28-8587-ACAA-DFBD3BF91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9507" y="4202683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A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28368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5" grpId="0"/>
      <p:bldP spid="46" grpId="0"/>
      <p:bldP spid="55" grpId="0"/>
      <p:bldP spid="56" grpId="0"/>
      <p:bldP spid="57" grpId="0"/>
      <p:bldP spid="58" grpId="0"/>
      <p:bldP spid="5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A173F-1437-4B5B-830A-E6492EBBA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B02B3BB-C525-2D46-9812-89A403FBAC8F}"/>
              </a:ext>
            </a:extLst>
          </p:cNvPr>
          <p:cNvSpPr txBox="1"/>
          <p:nvPr/>
        </p:nvSpPr>
        <p:spPr>
          <a:xfrm>
            <a:off x="0" y="73321"/>
            <a:ext cx="12192000" cy="73866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SE" sz="4200" b="1" dirty="0"/>
              <a:t>Quantum</a:t>
            </a:r>
            <a:r>
              <a:rPr lang="en-US" altLang="en-SE" sz="4200" b="1" dirty="0">
                <a:solidFill>
                  <a:srgbClr val="0070C0"/>
                </a:solidFill>
              </a:rPr>
              <a:t> </a:t>
            </a:r>
            <a:r>
              <a:rPr lang="en-US" altLang="en-SE" sz="4200" b="1" dirty="0"/>
              <a:t>indistinguishable particles - </a:t>
            </a:r>
            <a:r>
              <a:rPr lang="en-US" altLang="en-SE" sz="4200" b="1" dirty="0">
                <a:solidFill>
                  <a:srgbClr val="FF0000"/>
                </a:solidFill>
              </a:rPr>
              <a:t>Fermions</a:t>
            </a:r>
            <a:endParaRPr lang="en-SE" sz="42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57EC75C-4645-02D3-3F0D-3B0F95FC732E}"/>
                  </a:ext>
                </a:extLst>
              </p:cNvPr>
              <p:cNvSpPr txBox="1"/>
              <p:nvPr/>
            </p:nvSpPr>
            <p:spPr>
              <a:xfrm>
                <a:off x="1010414" y="1023548"/>
                <a:ext cx="10324141" cy="161813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4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𝜓</m:t>
                      </m:r>
                      <m:r>
                        <a:rPr lang="sv-SE" sz="4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v-SE" sz="4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v-SE" sz="4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sv-SE" sz="4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sv-SE" sz="4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d>
                        <m:dPr>
                          <m:begChr m:val="{"/>
                          <m:endChr m:val="}"/>
                          <m:ctrlP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  <m:d>
                            <m:dPr>
                              <m:begChr m:val=""/>
                              <m:endChr m:val="⟩"/>
                              <m:ctrlPr>
                                <a:rPr lang="sv-SE" sz="4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v-SE" sz="4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d>
                          <m: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∣1⟩−∣</m:t>
                          </m:r>
                          <m:d>
                            <m:dPr>
                              <m:begChr m:val=""/>
                              <m:endChr m:val="⟩"/>
                              <m:ctrlPr>
                                <a:rPr lang="sv-SE" sz="4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v-SE" sz="4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  <m:r>
                            <a:rPr lang="sv-SE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⟩</m:t>
                          </m:r>
                        </m:e>
                      </m:d>
                    </m:oMath>
                  </m:oMathPara>
                </a14:m>
                <a:endParaRPr lang="en-SE" sz="4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57EC75C-4645-02D3-3F0D-3B0F95FC73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0414" y="1023548"/>
                <a:ext cx="10324141" cy="1618135"/>
              </a:xfrm>
              <a:prstGeom prst="rect">
                <a:avLst/>
              </a:prstGeom>
              <a:blipFill>
                <a:blip r:embed="rId3"/>
                <a:stretch>
                  <a:fillRect t="-52344" b="-898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Rectangle 1">
            <a:extLst>
              <a:ext uri="{FF2B5EF4-FFF2-40B4-BE49-F238E27FC236}">
                <a16:creationId xmlns:a16="http://schemas.microsoft.com/office/drawing/2014/main" id="{7BDE4252-9C79-D20B-6CEB-09B090A56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0877" y="811985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A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57" name="Rectangle 1">
            <a:extLst>
              <a:ext uri="{FF2B5EF4-FFF2-40B4-BE49-F238E27FC236}">
                <a16:creationId xmlns:a16="http://schemas.microsoft.com/office/drawing/2014/main" id="{66067640-45D3-2941-92DC-08C884CFF1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5646" y="843174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4000" dirty="0">
                <a:solidFill>
                  <a:srgbClr val="0070C0"/>
                </a:solidFill>
                <a:latin typeface="+mn-lt"/>
              </a:rPr>
              <a:t>B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58" name="Rectangle 1">
            <a:extLst>
              <a:ext uri="{FF2B5EF4-FFF2-40B4-BE49-F238E27FC236}">
                <a16:creationId xmlns:a16="http://schemas.microsoft.com/office/drawing/2014/main" id="{3B5D8B3B-991F-9423-24B4-6DA77308B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2807" y="859867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4000" dirty="0">
                <a:solidFill>
                  <a:srgbClr val="0070C0"/>
                </a:solidFill>
                <a:latin typeface="+mn-lt"/>
              </a:rPr>
              <a:t>B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59" name="Rectangle 1">
            <a:extLst>
              <a:ext uri="{FF2B5EF4-FFF2-40B4-BE49-F238E27FC236}">
                <a16:creationId xmlns:a16="http://schemas.microsoft.com/office/drawing/2014/main" id="{8102FE53-F3DA-C419-CE03-9D63CA99A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0616" y="893975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A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9F8BED6-BB23-FD5C-F760-601BDE042E7A}"/>
                  </a:ext>
                </a:extLst>
              </p:cNvPr>
              <p:cNvSpPr txBox="1"/>
              <p:nvPr/>
            </p:nvSpPr>
            <p:spPr>
              <a:xfrm>
                <a:off x="1134990" y="3064921"/>
                <a:ext cx="10324141" cy="161813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4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𝜓</m:t>
                      </m:r>
                      <m:r>
                        <a:rPr lang="sv-SE" sz="4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v-SE" sz="4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v-SE" sz="4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sv-SE" sz="4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sv-SE" sz="4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d>
                        <m:dPr>
                          <m:begChr m:val="{"/>
                          <m:endChr m:val="}"/>
                          <m:ctrlP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  <m:d>
                            <m:dPr>
                              <m:begChr m:val=""/>
                              <m:endChr m:val="⟩"/>
                              <m:ctrlPr>
                                <a:rPr lang="sv-SE" sz="4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v-SE" sz="4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  <m:r>
                            <a:rPr lang="sv-SE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⟩−∣</m:t>
                          </m:r>
                          <m:d>
                            <m:dPr>
                              <m:begChr m:val=""/>
                              <m:endChr m:val="⟩"/>
                              <m:ctrlPr>
                                <a:rPr lang="sv-SE" sz="4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v-SE" sz="4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d>
                          <m: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  <m:r>
                            <a:rPr lang="sv-SE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⟩</m:t>
                          </m:r>
                        </m:e>
                      </m:d>
                    </m:oMath>
                  </m:oMathPara>
                </a14:m>
                <a:endParaRPr lang="en-SE" sz="4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9F8BED6-BB23-FD5C-F760-601BDE042E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4990" y="3064921"/>
                <a:ext cx="10324141" cy="1618135"/>
              </a:xfrm>
              <a:prstGeom prst="rect">
                <a:avLst/>
              </a:prstGeom>
              <a:blipFill>
                <a:blip r:embed="rId4"/>
                <a:stretch>
                  <a:fillRect t="-52344" b="-898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1">
            <a:extLst>
              <a:ext uri="{FF2B5EF4-FFF2-40B4-BE49-F238E27FC236}">
                <a16:creationId xmlns:a16="http://schemas.microsoft.com/office/drawing/2014/main" id="{0C7719A9-802E-FEB6-7E1D-20084C7FD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1368" y="2822057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A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F493B180-246E-6039-51A5-8E9A7E0CF7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3560" y="2822057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4000" dirty="0">
                <a:solidFill>
                  <a:srgbClr val="0070C0"/>
                </a:solidFill>
                <a:latin typeface="+mn-lt"/>
              </a:rPr>
              <a:t>B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D2763808-D3C1-CE9B-C45E-E47E4FEF6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0480" y="2838750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A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DE27AC25-4C04-2BA4-5905-CD72D7133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8328" y="2869939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4000" dirty="0">
                <a:solidFill>
                  <a:srgbClr val="0070C0"/>
                </a:solidFill>
                <a:latin typeface="+mn-lt"/>
              </a:rPr>
              <a:t>B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9A10C41-180B-A9A4-DC84-988AD18E4260}"/>
                  </a:ext>
                </a:extLst>
              </p:cNvPr>
              <p:cNvSpPr txBox="1"/>
              <p:nvPr/>
            </p:nvSpPr>
            <p:spPr>
              <a:xfrm>
                <a:off x="1010414" y="4909227"/>
                <a:ext cx="10324141" cy="161813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4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sv-SE" sz="4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v-SE" sz="4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sv-SE" sz="4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sv-SE" sz="4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d>
                        <m:dPr>
                          <m:begChr m:val="{"/>
                          <m:endChr m:val="}"/>
                          <m:ctrlP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  <m:d>
                            <m:dPr>
                              <m:begChr m:val=""/>
                              <m:endChr m:val="⟩"/>
                              <m:ctrlPr>
                                <a:rPr lang="sv-SE" sz="4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v-SE" sz="4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d>
                          <m: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  <m:r>
                            <a:rPr lang="sv-SE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⟩−∣</m:t>
                          </m:r>
                          <m:d>
                            <m:dPr>
                              <m:begChr m:val=""/>
                              <m:endChr m:val="⟩"/>
                              <m:ctrlPr>
                                <a:rPr lang="sv-SE" sz="4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v-SE" sz="4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  <m:r>
                            <a:rPr lang="sv-SE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sv-SE" sz="4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⟩</m:t>
                          </m:r>
                        </m:e>
                      </m:d>
                    </m:oMath>
                  </m:oMathPara>
                </a14:m>
                <a:endParaRPr lang="en-SE" sz="4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9A10C41-180B-A9A4-DC84-988AD18E4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0414" y="4909227"/>
                <a:ext cx="10324141" cy="1618135"/>
              </a:xfrm>
              <a:prstGeom prst="rect">
                <a:avLst/>
              </a:prstGeom>
              <a:blipFill>
                <a:blip r:embed="rId5"/>
                <a:stretch>
                  <a:fillRect t="-51163" b="-883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val 10">
            <a:extLst>
              <a:ext uri="{FF2B5EF4-FFF2-40B4-BE49-F238E27FC236}">
                <a16:creationId xmlns:a16="http://schemas.microsoft.com/office/drawing/2014/main" id="{EC4AD33D-CB55-2F2D-D8E6-E5009E82DA59}"/>
              </a:ext>
            </a:extLst>
          </p:cNvPr>
          <p:cNvSpPr>
            <a:spLocks noChangeAspect="1"/>
          </p:cNvSpPr>
          <p:nvPr/>
        </p:nvSpPr>
        <p:spPr>
          <a:xfrm>
            <a:off x="3115735" y="5340294"/>
            <a:ext cx="756000" cy="756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80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B07BBB-9A34-3EEB-6C1E-20105842D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1254B82-094A-D394-EEA4-ABE28F33E304}"/>
              </a:ext>
            </a:extLst>
          </p:cNvPr>
          <p:cNvSpPr txBox="1"/>
          <p:nvPr/>
        </p:nvSpPr>
        <p:spPr>
          <a:xfrm>
            <a:off x="0" y="73321"/>
            <a:ext cx="12192000" cy="76944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SE" sz="4400" b="1" dirty="0"/>
              <a:t>Boson-Einstein Condensate</a:t>
            </a:r>
            <a:endParaRPr lang="en-SE" sz="4400" b="1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D8EA502-1E25-A3D7-EF48-C37335DC063C}"/>
              </a:ext>
            </a:extLst>
          </p:cNvPr>
          <p:cNvCxnSpPr>
            <a:cxnSpLocks/>
          </p:cNvCxnSpPr>
          <p:nvPr/>
        </p:nvCxnSpPr>
        <p:spPr>
          <a:xfrm>
            <a:off x="4033305" y="6466660"/>
            <a:ext cx="37052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9D2A924-E5D1-61C4-1600-5640C46B58D2}"/>
              </a:ext>
            </a:extLst>
          </p:cNvPr>
          <p:cNvCxnSpPr>
            <a:cxnSpLocks/>
          </p:cNvCxnSpPr>
          <p:nvPr/>
        </p:nvCxnSpPr>
        <p:spPr>
          <a:xfrm>
            <a:off x="4033305" y="5298263"/>
            <a:ext cx="37052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1">
            <a:extLst>
              <a:ext uri="{FF2B5EF4-FFF2-40B4-BE49-F238E27FC236}">
                <a16:creationId xmlns:a16="http://schemas.microsoft.com/office/drawing/2014/main" id="{F8B01884-7DAA-203F-F5D9-F0F4AD411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7196" y="6076793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0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25" name="Rectangle 1">
            <a:extLst>
              <a:ext uri="{FF2B5EF4-FFF2-40B4-BE49-F238E27FC236}">
                <a16:creationId xmlns:a16="http://schemas.microsoft.com/office/drawing/2014/main" id="{F7718E79-5185-57D7-C008-CA09889AE1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970" y="4937510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4000" dirty="0">
                <a:latin typeface="+mn-lt"/>
              </a:rPr>
              <a:t>1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3841160-65F5-C576-DA7D-A0661CF193D0}"/>
              </a:ext>
            </a:extLst>
          </p:cNvPr>
          <p:cNvCxnSpPr>
            <a:cxnSpLocks/>
          </p:cNvCxnSpPr>
          <p:nvPr/>
        </p:nvCxnSpPr>
        <p:spPr>
          <a:xfrm>
            <a:off x="4033305" y="4194303"/>
            <a:ext cx="37052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1">
            <a:extLst>
              <a:ext uri="{FF2B5EF4-FFF2-40B4-BE49-F238E27FC236}">
                <a16:creationId xmlns:a16="http://schemas.microsoft.com/office/drawing/2014/main" id="{17180EF1-3883-C0ED-CEF8-6A3EC16B0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970" y="3833550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2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3BE55A4-1DE4-6573-E1C3-CCB73C55931D}"/>
              </a:ext>
            </a:extLst>
          </p:cNvPr>
          <p:cNvGrpSpPr/>
          <p:nvPr/>
        </p:nvGrpSpPr>
        <p:grpSpPr>
          <a:xfrm>
            <a:off x="4395127" y="1291895"/>
            <a:ext cx="3078133" cy="1493549"/>
            <a:chOff x="4395127" y="1291895"/>
            <a:chExt cx="3078133" cy="1493549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F8EC11C4-95E7-FE8B-8C9F-1FF73CE0B17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33260" y="1291895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71C4DBD-3570-1B49-0CB3-5237E93B707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935127" y="1433345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D45D3926-821B-A9F0-7ACA-B8D8352BC0A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93260" y="2103994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603F064-6CE5-AB27-1664-36C2B521289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95127" y="2245444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40401F5-D13E-B87F-9F5F-4085B32D621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015127" y="1291895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C75E300-B239-D2A7-AF63-80D31AD0F25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475127" y="2103994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ectangle 1">
            <a:extLst>
              <a:ext uri="{FF2B5EF4-FFF2-40B4-BE49-F238E27FC236}">
                <a16:creationId xmlns:a16="http://schemas.microsoft.com/office/drawing/2014/main" id="{AF4E059F-4015-61E9-1C48-AF0BDC8D97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0138" y="1291895"/>
            <a:ext cx="3061251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28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Low</a:t>
            </a:r>
            <a:r>
              <a:rPr kumimoji="0" lang="sv-SE" altLang="en-SE" sz="280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sv-SE" altLang="en-SE" sz="28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density</a:t>
            </a:r>
            <a:r>
              <a:rPr kumimoji="0" lang="sv-SE" altLang="en-SE" sz="280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sv-SE" altLang="en-SE" sz="28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collection</a:t>
            </a:r>
            <a:r>
              <a:rPr kumimoji="0" lang="sv-SE" altLang="en-SE" sz="280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sv-SE" altLang="en-SE" sz="28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of</a:t>
            </a:r>
            <a:r>
              <a:rPr kumimoji="0" lang="sv-SE" altLang="en-SE" sz="280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Bosons</a:t>
            </a:r>
            <a:endParaRPr kumimoji="0" lang="en-SE" altLang="en-SE" sz="280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70E1EF0C-2CF9-6702-7D95-D08AA2839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1200" y="4937510"/>
            <a:ext cx="194733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280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Energy </a:t>
            </a:r>
            <a:r>
              <a:rPr kumimoji="0" lang="sv-SE" altLang="en-SE" sz="28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levels</a:t>
            </a:r>
            <a:endParaRPr kumimoji="0" lang="en-SE" altLang="en-SE" sz="280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38008F9-6F65-7565-469F-218C14B1B589}"/>
                  </a:ext>
                </a:extLst>
              </p:cNvPr>
              <p:cNvSpPr txBox="1"/>
              <p:nvPr/>
            </p:nvSpPr>
            <p:spPr>
              <a:xfrm>
                <a:off x="713594" y="2555927"/>
                <a:ext cx="1553043" cy="10156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60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6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↓</m:t>
                      </m:r>
                    </m:oMath>
                  </m:oMathPara>
                </a14:m>
                <a:endParaRPr lang="en-SE" sz="60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38008F9-6F65-7565-469F-218C14B1B5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594" y="2555927"/>
                <a:ext cx="1553043" cy="1015663"/>
              </a:xfrm>
              <a:prstGeom prst="rect">
                <a:avLst/>
              </a:prstGeom>
              <a:blipFill>
                <a:blip r:embed="rId3"/>
                <a:stretch>
                  <a:fillRect l="-10569" b="-1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Group 42">
            <a:extLst>
              <a:ext uri="{FF2B5EF4-FFF2-40B4-BE49-F238E27FC236}">
                <a16:creationId xmlns:a16="http://schemas.microsoft.com/office/drawing/2014/main" id="{562014C4-4752-10C1-6141-2C184535719C}"/>
              </a:ext>
            </a:extLst>
          </p:cNvPr>
          <p:cNvGrpSpPr/>
          <p:nvPr/>
        </p:nvGrpSpPr>
        <p:grpSpPr>
          <a:xfrm>
            <a:off x="4033305" y="6130972"/>
            <a:ext cx="3717555" cy="552831"/>
            <a:chOff x="4033305" y="6130972"/>
            <a:chExt cx="3717555" cy="552831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A91F8B0-4DD7-EBFF-CEE5-90AF32314EF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10860" y="6143803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A5F4707-4E81-E864-17A4-0EA1CF182BD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27" y="6130972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B6FF02B5-F1E6-AA11-3FCE-0762B103C41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55127" y="6130972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727DBF4D-E848-9B8B-7575-B0432A363A7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33305" y="6136985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BB105BFD-BA2B-C13A-50E9-84E76A091F6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31236" y="6130972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E15013BB-9ECB-56DC-D630-02E97A9E4EC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99414" y="6130972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39336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CF115-8112-BC47-D07E-15310D71D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28B643A-661E-FBFD-7BEC-12E2182517AD}"/>
              </a:ext>
            </a:extLst>
          </p:cNvPr>
          <p:cNvSpPr txBox="1"/>
          <p:nvPr/>
        </p:nvSpPr>
        <p:spPr>
          <a:xfrm>
            <a:off x="0" y="73321"/>
            <a:ext cx="12192000" cy="76944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SE" sz="4400" b="1" dirty="0"/>
              <a:t>Boson-Einstein Condensate</a:t>
            </a:r>
            <a:endParaRPr lang="en-SE"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87FDDC5-07C6-18C4-32FC-190DB638A645}"/>
                  </a:ext>
                </a:extLst>
              </p:cNvPr>
              <p:cNvSpPr txBox="1"/>
              <p:nvPr/>
            </p:nvSpPr>
            <p:spPr>
              <a:xfrm>
                <a:off x="2448063" y="2283533"/>
                <a:ext cx="8372337" cy="25280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6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sz="6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v-SE" sz="60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sv-SE" sz="60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v-SE" sz="6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v-SE" sz="6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v-SE" sz="6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v-SE" sz="60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sv-SE" sz="6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𝜉</m:t>
                                  </m:r>
                                  <m:d>
                                    <m:dPr>
                                      <m:ctrlPr>
                                        <a:rPr lang="sv-SE" sz="6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type m:val="skw"/>
                                          <m:ctrlPr>
                                            <a:rPr lang="sv-SE" sz="60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sv-SE" sz="60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num>
                                        <m:den>
                                          <m:r>
                                            <a:rPr lang="sv-SE" sz="60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e>
                                  </m:d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type m:val="skw"/>
                              <m:ctrlPr>
                                <a:rPr lang="sv-SE" sz="6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v-SE" sz="6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sv-SE" sz="6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  <m:f>
                        <m:fPr>
                          <m:ctrlPr>
                            <a:rPr lang="sv-SE" sz="6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v-SE" sz="6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sv-SE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sv-SE" sz="6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v-SE" sz="6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sv-SE" sz="6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sv-SE" sz="6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sSub>
                            <m:sSubPr>
                              <m:ctrlPr>
                                <a:rPr lang="sv-SE" sz="6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v-SE" sz="6000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sv-SE" sz="60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SE" sz="60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87FDDC5-07C6-18C4-32FC-190DB638A6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8063" y="2283533"/>
                <a:ext cx="8372337" cy="2528000"/>
              </a:xfrm>
              <a:prstGeom prst="rect">
                <a:avLst/>
              </a:prstGeom>
              <a:blipFill>
                <a:blip r:embed="rId3"/>
                <a:stretch>
                  <a:fillRect l="-1967" t="-54774" b="-1120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CA987F9-35D8-BB9D-1533-BD4364E82141}"/>
              </a:ext>
            </a:extLst>
          </p:cNvPr>
          <p:cNvCxnSpPr/>
          <p:nvPr/>
        </p:nvCxnSpPr>
        <p:spPr>
          <a:xfrm>
            <a:off x="9228666" y="2709333"/>
            <a:ext cx="33866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">
            <a:extLst>
              <a:ext uri="{FF2B5EF4-FFF2-40B4-BE49-F238E27FC236}">
                <a16:creationId xmlns:a16="http://schemas.microsoft.com/office/drawing/2014/main" id="{44B7DDA7-C582-8E1B-D463-A624B1C7A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066" y="5179664"/>
            <a:ext cx="240453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2800" dirty="0" err="1">
                <a:latin typeface="+mn-lt"/>
              </a:rPr>
              <a:t>c</a:t>
            </a:r>
            <a:r>
              <a:rPr kumimoji="0" lang="sv-SE" altLang="en-SE" sz="28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ritical</a:t>
            </a:r>
            <a:r>
              <a:rPr kumimoji="0" lang="sv-SE" altLang="en-SE" sz="280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sv-SE" altLang="en-SE" sz="28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temperature</a:t>
            </a:r>
            <a:endParaRPr kumimoji="0" lang="en-SE" altLang="en-SE" sz="280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6" name="Rectangle 1">
            <a:extLst>
              <a:ext uri="{FF2B5EF4-FFF2-40B4-BE49-F238E27FC236}">
                <a16:creationId xmlns:a16="http://schemas.microsoft.com/office/drawing/2014/main" id="{F563076F-D917-E7BB-EC21-4A158978C2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9599" y="995504"/>
            <a:ext cx="240453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2800" dirty="0" err="1">
                <a:latin typeface="+mn-lt"/>
              </a:rPr>
              <a:t>p</a:t>
            </a:r>
            <a:r>
              <a:rPr kumimoji="0" lang="sv-SE" altLang="en-SE" sz="28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article</a:t>
            </a:r>
            <a:r>
              <a:rPr kumimoji="0" lang="sv-SE" altLang="en-SE" sz="280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sv-SE" altLang="en-SE" sz="28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density</a:t>
            </a:r>
            <a:endParaRPr kumimoji="0" lang="en-SE" altLang="en-SE" sz="280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62E015B2-3D18-B58B-4D4C-D134511AED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9226" y="5656717"/>
            <a:ext cx="240453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2800" dirty="0" err="1">
                <a:latin typeface="+mn-lt"/>
              </a:rPr>
              <a:t>mass</a:t>
            </a:r>
            <a:r>
              <a:rPr lang="sv-SE" altLang="en-SE" sz="2800" dirty="0">
                <a:latin typeface="+mn-lt"/>
              </a:rPr>
              <a:t> </a:t>
            </a:r>
            <a:r>
              <a:rPr lang="sv-SE" altLang="en-SE" sz="2800" dirty="0" err="1">
                <a:latin typeface="+mn-lt"/>
              </a:rPr>
              <a:t>of</a:t>
            </a:r>
            <a:r>
              <a:rPr lang="sv-SE" altLang="en-SE" sz="2800" dirty="0">
                <a:latin typeface="+mn-lt"/>
              </a:rPr>
              <a:t> </a:t>
            </a:r>
            <a:r>
              <a:rPr lang="sv-SE" altLang="en-SE" sz="2800" dirty="0" err="1">
                <a:latin typeface="+mn-lt"/>
              </a:rPr>
              <a:t>boson</a:t>
            </a:r>
            <a:endParaRPr kumimoji="0" lang="en-SE" altLang="en-SE" sz="280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E06441B-7A73-8797-1248-F2C969EEA571}"/>
              </a:ext>
            </a:extLst>
          </p:cNvPr>
          <p:cNvCxnSpPr/>
          <p:nvPr/>
        </p:nvCxnSpPr>
        <p:spPr>
          <a:xfrm>
            <a:off x="4842933" y="1949611"/>
            <a:ext cx="711199" cy="7597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8E5DC89-EC9A-B833-B84E-3062CE5F23F6}"/>
              </a:ext>
            </a:extLst>
          </p:cNvPr>
          <p:cNvCxnSpPr>
            <a:cxnSpLocks/>
          </p:cNvCxnSpPr>
          <p:nvPr/>
        </p:nvCxnSpPr>
        <p:spPr>
          <a:xfrm flipV="1">
            <a:off x="1947332" y="4030475"/>
            <a:ext cx="711200" cy="11491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D7AEEFB-D221-37AA-1DCF-B943D4586855}"/>
              </a:ext>
            </a:extLst>
          </p:cNvPr>
          <p:cNvCxnSpPr>
            <a:cxnSpLocks/>
          </p:cNvCxnSpPr>
          <p:nvPr/>
        </p:nvCxnSpPr>
        <p:spPr>
          <a:xfrm flipV="1">
            <a:off x="7798995" y="4421004"/>
            <a:ext cx="711200" cy="11491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7859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A1464-1742-0DB0-14D3-27B2EFF3E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FD71A55-94B1-BF6E-0CD5-6FAA1FC8B913}"/>
              </a:ext>
            </a:extLst>
          </p:cNvPr>
          <p:cNvSpPr txBox="1"/>
          <p:nvPr/>
        </p:nvSpPr>
        <p:spPr>
          <a:xfrm>
            <a:off x="0" y="73321"/>
            <a:ext cx="12192000" cy="76944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SE" sz="4400" b="1" dirty="0"/>
              <a:t>Boson-Einstein Condensate</a:t>
            </a:r>
            <a:endParaRPr lang="en-SE" sz="4400" b="1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5DBF746-4D0C-B8CF-F754-FF4055E321CF}"/>
              </a:ext>
            </a:extLst>
          </p:cNvPr>
          <p:cNvCxnSpPr>
            <a:cxnSpLocks/>
          </p:cNvCxnSpPr>
          <p:nvPr/>
        </p:nvCxnSpPr>
        <p:spPr>
          <a:xfrm>
            <a:off x="1394802" y="2837038"/>
            <a:ext cx="37052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C4E47C6-DF5F-0DAE-E140-041E41BE5BF6}"/>
              </a:ext>
            </a:extLst>
          </p:cNvPr>
          <p:cNvCxnSpPr>
            <a:cxnSpLocks/>
          </p:cNvCxnSpPr>
          <p:nvPr/>
        </p:nvCxnSpPr>
        <p:spPr>
          <a:xfrm>
            <a:off x="1394802" y="1668641"/>
            <a:ext cx="37052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1">
            <a:extLst>
              <a:ext uri="{FF2B5EF4-FFF2-40B4-BE49-F238E27FC236}">
                <a16:creationId xmlns:a16="http://schemas.microsoft.com/office/drawing/2014/main" id="{29EC63AE-E47E-8BA9-67CC-5E5F3B3EB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693" y="2447171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0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25" name="Rectangle 1">
            <a:extLst>
              <a:ext uri="{FF2B5EF4-FFF2-40B4-BE49-F238E27FC236}">
                <a16:creationId xmlns:a16="http://schemas.microsoft.com/office/drawing/2014/main" id="{86077DF3-278F-9B69-DBC2-4660D9AFE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467" y="1307888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4000" dirty="0">
                <a:latin typeface="+mn-lt"/>
              </a:rPr>
              <a:t>1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9840A023-8296-9285-B7F9-5DFAA90CD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8349" y="1314069"/>
            <a:ext cx="5185484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b="1" i="0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We</a:t>
            </a:r>
            <a:r>
              <a:rPr kumimoji="0" lang="sv-SE" altLang="en-SE" sz="4000" b="1" i="0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 </a:t>
            </a:r>
            <a:r>
              <a:rPr kumimoji="0" lang="sv-SE" altLang="en-SE" sz="4000" b="1" i="0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can</a:t>
            </a:r>
            <a:r>
              <a:rPr kumimoji="0" lang="sv-SE" altLang="en-SE" sz="4000" b="1" i="0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 </a:t>
            </a:r>
            <a:r>
              <a:rPr kumimoji="0" lang="sv-SE" altLang="en-SE" sz="4000" b="1" i="0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see</a:t>
            </a:r>
            <a:r>
              <a:rPr kumimoji="0" lang="sv-SE" altLang="en-SE" sz="4000" b="1" i="0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 Quantum </a:t>
            </a:r>
            <a:r>
              <a:rPr kumimoji="0" lang="sv-SE" altLang="en-SE" sz="4000" b="1" i="0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effects</a:t>
            </a:r>
            <a:r>
              <a:rPr kumimoji="0" lang="sv-SE" altLang="en-SE" sz="4000" b="1" i="0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 on a </a:t>
            </a:r>
            <a:r>
              <a:rPr kumimoji="0" lang="sv-SE" altLang="en-SE" sz="4000" b="1" i="0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large</a:t>
            </a:r>
            <a:r>
              <a:rPr kumimoji="0" lang="sv-SE" altLang="en-SE" sz="4000" b="1" i="0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 </a:t>
            </a:r>
            <a:r>
              <a:rPr kumimoji="0" lang="sv-SE" altLang="en-SE" sz="4000" b="1" i="0" strike="noStrike" cap="none" normalizeH="0" dirty="0" err="1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scale</a:t>
            </a:r>
            <a:endParaRPr kumimoji="0" lang="en-SE" altLang="en-SE" sz="4000" b="1" i="0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6EACF5B-8A03-AE28-F415-B05833A81C31}"/>
              </a:ext>
            </a:extLst>
          </p:cNvPr>
          <p:cNvGrpSpPr/>
          <p:nvPr/>
        </p:nvGrpSpPr>
        <p:grpSpPr>
          <a:xfrm>
            <a:off x="1394802" y="2501350"/>
            <a:ext cx="3717555" cy="552831"/>
            <a:chOff x="4033305" y="6130972"/>
            <a:chExt cx="3717555" cy="552831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86AC609-6267-754B-30D5-E59173E6A84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10860" y="6143803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D63F7099-D44C-C88E-4541-57EAF77F23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27" y="6130972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A4EC8C2F-73E7-4392-6FF2-1E779A8DD5C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55127" y="6130972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BEA7A536-E230-A33B-70C2-F9A48E130F3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33305" y="6136985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727D3F83-1A1A-8F10-CB5C-B2C89D254EF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31236" y="6130972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3614BCE-8E8B-CBB5-F7A1-5E865642C49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99414" y="6130972"/>
              <a:ext cx="540000" cy="540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4E79E53F-168E-0ADB-0F01-1EBF9D42E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891" y="4020868"/>
            <a:ext cx="1162397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b="1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Superfluidity</a:t>
            </a:r>
            <a:r>
              <a:rPr kumimoji="0" lang="sv-SE" altLang="en-SE" sz="400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sv-SE" altLang="en-SE" sz="400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sym typeface="Wingdings" pitchFamily="2" charset="2"/>
              </a:rPr>
              <a:t> fluid </a:t>
            </a:r>
            <a:r>
              <a:rPr kumimoji="0" lang="sv-SE" altLang="en-SE" sz="40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sym typeface="Wingdings" pitchFamily="2" charset="2"/>
              </a:rPr>
              <a:t>flows</a:t>
            </a:r>
            <a:r>
              <a:rPr kumimoji="0" lang="sv-SE" altLang="en-SE" sz="400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sym typeface="Wingdings" pitchFamily="2" charset="2"/>
              </a:rPr>
              <a:t> </a:t>
            </a:r>
            <a:r>
              <a:rPr kumimoji="0" lang="sv-SE" altLang="en-SE" sz="40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sym typeface="Wingdings" pitchFamily="2" charset="2"/>
              </a:rPr>
              <a:t>with</a:t>
            </a:r>
            <a:r>
              <a:rPr kumimoji="0" lang="sv-SE" altLang="en-SE" sz="400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sym typeface="Wingdings" pitchFamily="2" charset="2"/>
              </a:rPr>
              <a:t> </a:t>
            </a:r>
            <a:r>
              <a:rPr kumimoji="0" lang="sv-SE" altLang="en-SE" sz="40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sym typeface="Wingdings" pitchFamily="2" charset="2"/>
              </a:rPr>
              <a:t>nearly</a:t>
            </a:r>
            <a:r>
              <a:rPr kumimoji="0" lang="sv-SE" altLang="en-SE" sz="400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sym typeface="Wingdings" pitchFamily="2" charset="2"/>
              </a:rPr>
              <a:t> NO </a:t>
            </a:r>
            <a:r>
              <a:rPr kumimoji="0" lang="sv-SE" altLang="en-SE" sz="40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sym typeface="Wingdings" pitchFamily="2" charset="2"/>
              </a:rPr>
              <a:t>viscosity</a:t>
            </a:r>
            <a:endParaRPr kumimoji="0" lang="en-SE" altLang="en-SE" sz="400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5D3962D-8E8B-6E1B-8191-60DED3AAA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2397" y="5486872"/>
            <a:ext cx="632845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4000" dirty="0">
                <a:latin typeface="+mn-lt"/>
              </a:rPr>
              <a:t>Fluids </a:t>
            </a:r>
            <a:r>
              <a:rPr lang="sv-SE" altLang="en-SE" sz="4000" dirty="0" err="1">
                <a:latin typeface="+mn-lt"/>
              </a:rPr>
              <a:t>flowing</a:t>
            </a:r>
            <a:r>
              <a:rPr lang="sv-SE" altLang="en-SE" sz="4000" dirty="0">
                <a:latin typeface="+mn-lt"/>
              </a:rPr>
              <a:t> </a:t>
            </a:r>
            <a:r>
              <a:rPr lang="sv-SE" altLang="en-SE" sz="4000" dirty="0" err="1">
                <a:latin typeface="+mn-lt"/>
              </a:rPr>
              <a:t>forever</a:t>
            </a:r>
            <a:endParaRPr kumimoji="0" lang="en-SE" altLang="en-SE" sz="400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E0B1EF7-7253-AE92-86CE-8748662CA5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2603" y="4872211"/>
            <a:ext cx="1938488" cy="187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274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00630C-8FE8-132F-169F-C42EE046E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74C114C6-1168-860C-26E8-E0FF202FC9D7}"/>
              </a:ext>
            </a:extLst>
          </p:cNvPr>
          <p:cNvSpPr>
            <a:spLocks noChangeAspect="1"/>
          </p:cNvSpPr>
          <p:nvPr/>
        </p:nvSpPr>
        <p:spPr>
          <a:xfrm>
            <a:off x="3876540" y="2105935"/>
            <a:ext cx="1080000" cy="108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A5CCEED-ADF5-F9E0-1E13-8D00CA17FBF7}"/>
              </a:ext>
            </a:extLst>
          </p:cNvPr>
          <p:cNvSpPr>
            <a:spLocks noChangeAspect="1"/>
          </p:cNvSpPr>
          <p:nvPr/>
        </p:nvSpPr>
        <p:spPr>
          <a:xfrm>
            <a:off x="6265781" y="2105935"/>
            <a:ext cx="1080000" cy="108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53D425-B827-4A9F-8340-1F9B9C0F7EB5}"/>
              </a:ext>
            </a:extLst>
          </p:cNvPr>
          <p:cNvSpPr txBox="1"/>
          <p:nvPr/>
        </p:nvSpPr>
        <p:spPr>
          <a:xfrm>
            <a:off x="363414" y="74253"/>
            <a:ext cx="11687909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SE" sz="4800" b="1" dirty="0"/>
              <a:t>Quantum</a:t>
            </a:r>
            <a:r>
              <a:rPr lang="en-US" altLang="en-SE" sz="4800" b="1" dirty="0">
                <a:solidFill>
                  <a:srgbClr val="0070C0"/>
                </a:solidFill>
              </a:rPr>
              <a:t> </a:t>
            </a:r>
            <a:r>
              <a:rPr lang="en-US" altLang="en-SE" sz="4800" b="1" u="sng" dirty="0">
                <a:solidFill>
                  <a:srgbClr val="FF0000"/>
                </a:solidFill>
              </a:rPr>
              <a:t>in</a:t>
            </a:r>
            <a:r>
              <a:rPr lang="en-US" altLang="en-SE" sz="4800" b="1" dirty="0">
                <a:solidFill>
                  <a:srgbClr val="FF0000"/>
                </a:solidFill>
              </a:rPr>
              <a:t>distinguishable</a:t>
            </a:r>
            <a:r>
              <a:rPr lang="en-US" altLang="en-SE" sz="4800" b="1" dirty="0"/>
              <a:t> particles</a:t>
            </a:r>
            <a:endParaRPr lang="en-SE" sz="4800" b="1"/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555E562C-C710-CF9E-B232-770AF659B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1107" y="3673928"/>
            <a:ext cx="4929124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SE" altLang="en-SE" sz="40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We cannot tell by observing t</a:t>
            </a:r>
            <a:r>
              <a:rPr kumimoji="0" lang="en-GB" altLang="en-SE" sz="4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he</a:t>
            </a:r>
            <a:r>
              <a:rPr kumimoji="0" lang="en-SE" altLang="en-SE" sz="40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system </a:t>
            </a:r>
            <a:r>
              <a:rPr kumimoji="0" lang="sv-SE" altLang="en-SE" sz="4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which</a:t>
            </a:r>
            <a:r>
              <a:rPr kumimoji="0" lang="sv-SE" altLang="en-SE" sz="40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en-SE" altLang="en-SE" sz="40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is which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CD9C8FE4-E84B-0B89-EBF2-89CB97709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8186" y="1350224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</a:t>
            </a:r>
            <a:endParaRPr kumimoji="0" lang="en-SE" altLang="en-SE" sz="400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73256F7B-418C-E956-6DFE-DA2E0E26A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7427" y="1350224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B</a:t>
            </a:r>
            <a:endParaRPr kumimoji="0" lang="en-SE" altLang="en-SE" sz="400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41883B50-B8B5-13F5-68A7-3AF153BF6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7427" y="1350224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</a:t>
            </a:r>
            <a:endParaRPr kumimoji="0" lang="en-SE" altLang="en-SE" sz="400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6CD51FB7-C87F-C4CE-182D-C4EC1079A8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8185" y="1350224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4000">
                <a:latin typeface="+mn-lt"/>
              </a:rPr>
              <a:t>B</a:t>
            </a:r>
            <a:endParaRPr kumimoji="0" lang="en-SE" altLang="en-SE" sz="400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77543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D8BFF-E8ED-D51F-7935-274461300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ECDE4FD-8CD4-FBEE-E235-16FFB95C5F5A}"/>
              </a:ext>
            </a:extLst>
          </p:cNvPr>
          <p:cNvSpPr txBox="1"/>
          <p:nvPr/>
        </p:nvSpPr>
        <p:spPr>
          <a:xfrm>
            <a:off x="363414" y="74253"/>
            <a:ext cx="11687909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SE" sz="4800" b="1" dirty="0"/>
              <a:t>Quantum indistinguishable particles</a:t>
            </a:r>
            <a:endParaRPr lang="en-SE" sz="4800" b="1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3383049-C537-6767-FCDE-CC260A5DDABB}"/>
              </a:ext>
            </a:extLst>
          </p:cNvPr>
          <p:cNvGrpSpPr/>
          <p:nvPr/>
        </p:nvGrpSpPr>
        <p:grpSpPr>
          <a:xfrm>
            <a:off x="330302" y="1984727"/>
            <a:ext cx="4589328" cy="1622071"/>
            <a:chOff x="3200113" y="1877762"/>
            <a:chExt cx="5552001" cy="1923086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3DC11E9-C193-D702-32A5-BFC4FDD7616D}"/>
                </a:ext>
              </a:extLst>
            </p:cNvPr>
            <p:cNvSpPr/>
            <p:nvPr/>
          </p:nvSpPr>
          <p:spPr>
            <a:xfrm>
              <a:off x="3771900" y="1877762"/>
              <a:ext cx="4408714" cy="1845152"/>
            </a:xfrm>
            <a:custGeom>
              <a:avLst/>
              <a:gdLst>
                <a:gd name="connsiteX0" fmla="*/ 0 w 4408714"/>
                <a:gd name="connsiteY0" fmla="*/ 1812495 h 1845152"/>
                <a:gd name="connsiteX1" fmla="*/ 1028700 w 4408714"/>
                <a:gd name="connsiteY1" fmla="*/ 24 h 1845152"/>
                <a:gd name="connsiteX2" fmla="*/ 2090057 w 4408714"/>
                <a:gd name="connsiteY2" fmla="*/ 1845152 h 1845152"/>
                <a:gd name="connsiteX3" fmla="*/ 3216729 w 4408714"/>
                <a:gd name="connsiteY3" fmla="*/ 24 h 1845152"/>
                <a:gd name="connsiteX4" fmla="*/ 4408714 w 4408714"/>
                <a:gd name="connsiteY4" fmla="*/ 1828824 h 1845152"/>
                <a:gd name="connsiteX5" fmla="*/ 4408714 w 4408714"/>
                <a:gd name="connsiteY5" fmla="*/ 1828824 h 18451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08714" h="1845152">
                  <a:moveTo>
                    <a:pt x="0" y="1812495"/>
                  </a:moveTo>
                  <a:cubicBezTo>
                    <a:pt x="340178" y="903538"/>
                    <a:pt x="680357" y="-5419"/>
                    <a:pt x="1028700" y="24"/>
                  </a:cubicBezTo>
                  <a:cubicBezTo>
                    <a:pt x="1377043" y="5467"/>
                    <a:pt x="1725386" y="1845152"/>
                    <a:pt x="2090057" y="1845152"/>
                  </a:cubicBezTo>
                  <a:cubicBezTo>
                    <a:pt x="2454728" y="1845152"/>
                    <a:pt x="2830286" y="2745"/>
                    <a:pt x="3216729" y="24"/>
                  </a:cubicBezTo>
                  <a:cubicBezTo>
                    <a:pt x="3603172" y="-2697"/>
                    <a:pt x="4408714" y="1828824"/>
                    <a:pt x="4408714" y="1828824"/>
                  </a:cubicBezTo>
                  <a:lnTo>
                    <a:pt x="4408714" y="1828824"/>
                  </a:lnTo>
                </a:path>
              </a:pathLst>
            </a:custGeom>
            <a:noFill/>
            <a:ln w="508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Arc 24">
              <a:extLst>
                <a:ext uri="{FF2B5EF4-FFF2-40B4-BE49-F238E27FC236}">
                  <a16:creationId xmlns:a16="http://schemas.microsoft.com/office/drawing/2014/main" id="{0CF4F6A3-4557-820E-6D0F-74B55A0C2BB1}"/>
                </a:ext>
              </a:extLst>
            </p:cNvPr>
            <p:cNvSpPr/>
            <p:nvPr/>
          </p:nvSpPr>
          <p:spPr>
            <a:xfrm flipV="1">
              <a:off x="3200113" y="3576677"/>
              <a:ext cx="571499" cy="198666"/>
            </a:xfrm>
            <a:prstGeom prst="arc">
              <a:avLst/>
            </a:prstGeom>
            <a:ln w="508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Arc 25">
              <a:extLst>
                <a:ext uri="{FF2B5EF4-FFF2-40B4-BE49-F238E27FC236}">
                  <a16:creationId xmlns:a16="http://schemas.microsoft.com/office/drawing/2014/main" id="{1251CA03-97CE-8EB3-CFDA-C5C4DC78DDF6}"/>
                </a:ext>
              </a:extLst>
            </p:cNvPr>
            <p:cNvSpPr/>
            <p:nvPr/>
          </p:nvSpPr>
          <p:spPr>
            <a:xfrm flipH="1" flipV="1">
              <a:off x="8180614" y="3602183"/>
              <a:ext cx="571500" cy="198665"/>
            </a:xfrm>
            <a:prstGeom prst="arc">
              <a:avLst/>
            </a:prstGeom>
            <a:ln w="508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Rectangle 1">
            <a:extLst>
              <a:ext uri="{FF2B5EF4-FFF2-40B4-BE49-F238E27FC236}">
                <a16:creationId xmlns:a16="http://schemas.microsoft.com/office/drawing/2014/main" id="{3CA7335E-A0A1-CEB0-8B7F-0AF6F7C74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02" y="3835398"/>
            <a:ext cx="4260958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Wave</a:t>
            </a:r>
            <a:r>
              <a:rPr kumimoji="0" lang="sv-SE" altLang="en-SE" sz="40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sv-SE" altLang="en-SE" sz="400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function</a:t>
            </a:r>
            <a:endParaRPr kumimoji="0" lang="sv-SE" altLang="en-SE" sz="400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SE" altLang="en-SE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(contains all the info about the system)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35988F39-4CB0-DA4E-DD88-72183842FA60}"/>
              </a:ext>
            </a:extLst>
          </p:cNvPr>
          <p:cNvCxnSpPr>
            <a:cxnSpLocks/>
          </p:cNvCxnSpPr>
          <p:nvPr/>
        </p:nvCxnSpPr>
        <p:spPr>
          <a:xfrm flipV="1">
            <a:off x="7543302" y="1637191"/>
            <a:ext cx="0" cy="36982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22D1637-669C-5316-6BAF-75E22E8C5FA9}"/>
              </a:ext>
            </a:extLst>
          </p:cNvPr>
          <p:cNvCxnSpPr>
            <a:cxnSpLocks/>
          </p:cNvCxnSpPr>
          <p:nvPr/>
        </p:nvCxnSpPr>
        <p:spPr>
          <a:xfrm>
            <a:off x="7543302" y="5323123"/>
            <a:ext cx="388386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5F50F4B1-612E-183C-1ABB-3210077429D4}"/>
              </a:ext>
            </a:extLst>
          </p:cNvPr>
          <p:cNvSpPr>
            <a:spLocks noChangeAspect="1"/>
          </p:cNvSpPr>
          <p:nvPr/>
        </p:nvSpPr>
        <p:spPr>
          <a:xfrm>
            <a:off x="5840781" y="2001147"/>
            <a:ext cx="1080000" cy="108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2653B824-98D7-9FC7-49DD-8A0E95DFFF4B}"/>
                  </a:ext>
                </a:extLst>
              </p:cNvPr>
              <p:cNvSpPr txBox="1"/>
              <p:nvPr/>
            </p:nvSpPr>
            <p:spPr>
              <a:xfrm>
                <a:off x="11445560" y="5104647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SE" sz="240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2653B824-98D7-9FC7-49DD-8A0E95DFFF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45560" y="5104647"/>
                <a:ext cx="639303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Freeform 35">
            <a:extLst>
              <a:ext uri="{FF2B5EF4-FFF2-40B4-BE49-F238E27FC236}">
                <a16:creationId xmlns:a16="http://schemas.microsoft.com/office/drawing/2014/main" id="{CED6C4F4-0416-797A-F3BA-FB62B6E39CA5}"/>
              </a:ext>
            </a:extLst>
          </p:cNvPr>
          <p:cNvSpPr/>
          <p:nvPr/>
        </p:nvSpPr>
        <p:spPr>
          <a:xfrm>
            <a:off x="7757649" y="3196763"/>
            <a:ext cx="3455168" cy="2138717"/>
          </a:xfrm>
          <a:custGeom>
            <a:avLst/>
            <a:gdLst>
              <a:gd name="csX0" fmla="*/ 0 w 2241176"/>
              <a:gd name="csY0" fmla="*/ 2565645 h 2565645"/>
              <a:gd name="csX1" fmla="*/ 932329 w 2241176"/>
              <a:gd name="csY1" fmla="*/ 1739 h 2565645"/>
              <a:gd name="csX2" fmla="*/ 1810870 w 2241176"/>
              <a:gd name="csY2" fmla="*/ 2171198 h 2565645"/>
              <a:gd name="csX3" fmla="*/ 2241176 w 2241176"/>
              <a:gd name="csY3" fmla="*/ 2511857 h 25656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2241176" h="2565645">
                <a:moveTo>
                  <a:pt x="0" y="2565645"/>
                </a:moveTo>
                <a:cubicBezTo>
                  <a:pt x="315258" y="1316562"/>
                  <a:pt x="630517" y="67480"/>
                  <a:pt x="932329" y="1739"/>
                </a:cubicBezTo>
                <a:cubicBezTo>
                  <a:pt x="1234141" y="-64002"/>
                  <a:pt x="1592729" y="1752845"/>
                  <a:pt x="1810870" y="2171198"/>
                </a:cubicBezTo>
                <a:cubicBezTo>
                  <a:pt x="2029011" y="2589551"/>
                  <a:pt x="2135093" y="2550704"/>
                  <a:pt x="2241176" y="2511857"/>
                </a:cubicBezTo>
              </a:path>
            </a:pathLst>
          </a:cu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047E94A1-01DA-2F8A-FC59-54EAD8BF9F2C}"/>
                  </a:ext>
                </a:extLst>
              </p:cNvPr>
              <p:cNvSpPr txBox="1"/>
              <p:nvPr/>
            </p:nvSpPr>
            <p:spPr>
              <a:xfrm>
                <a:off x="7104830" y="1116587"/>
                <a:ext cx="87694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𝜓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047E94A1-01DA-2F8A-FC59-54EAD8BF9F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4830" y="1116587"/>
                <a:ext cx="876943" cy="461665"/>
              </a:xfrm>
              <a:prstGeom prst="rect">
                <a:avLst/>
              </a:prstGeom>
              <a:blipFill>
                <a:blip r:embed="rId3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BB862DFA-D447-0C0D-85F7-2951170D9D67}"/>
                  </a:ext>
                </a:extLst>
              </p:cNvPr>
              <p:cNvSpPr txBox="1"/>
              <p:nvPr/>
            </p:nvSpPr>
            <p:spPr>
              <a:xfrm>
                <a:off x="6060771" y="2122023"/>
                <a:ext cx="876943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v-SE" sz="4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sv-SE" sz="4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</m:oMath>
                  </m:oMathPara>
                </a14:m>
                <a:endParaRPr lang="en-SE" sz="4000" b="1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BB862DFA-D447-0C0D-85F7-2951170D9D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0771" y="2122023"/>
                <a:ext cx="876943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1A2C1FA-C96B-CE10-F7D9-C1BE35AF7ACD}"/>
              </a:ext>
            </a:extLst>
          </p:cNvPr>
          <p:cNvCxnSpPr>
            <a:cxnSpLocks/>
          </p:cNvCxnSpPr>
          <p:nvPr/>
        </p:nvCxnSpPr>
        <p:spPr>
          <a:xfrm>
            <a:off x="9245824" y="3178149"/>
            <a:ext cx="0" cy="2157331"/>
          </a:xfrm>
          <a:prstGeom prst="line">
            <a:avLst/>
          </a:prstGeom>
          <a:ln w="50800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1">
            <a:extLst>
              <a:ext uri="{FF2B5EF4-FFF2-40B4-BE49-F238E27FC236}">
                <a16:creationId xmlns:a16="http://schemas.microsoft.com/office/drawing/2014/main" id="{8DACF5FC-AB19-076C-55BE-7C946F2C5E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4754" y="5566312"/>
            <a:ext cx="4260958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Probability</a:t>
            </a: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distribution</a:t>
            </a:r>
            <a:endParaRPr kumimoji="0" lang="en-SE" altLang="en-SE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75465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36" grpId="0" animBg="1"/>
      <p:bldP spid="37" grpId="0"/>
      <p:bldP spid="38" grpId="0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65037-7EBB-FC0B-E4CB-C4F02306E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7801E2B-16D0-5AB1-90DC-C64B5355FF7F}"/>
              </a:ext>
            </a:extLst>
          </p:cNvPr>
          <p:cNvSpPr txBox="1"/>
          <p:nvPr/>
        </p:nvSpPr>
        <p:spPr>
          <a:xfrm>
            <a:off x="363414" y="74253"/>
            <a:ext cx="11687909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SE" sz="4800" b="1" dirty="0"/>
              <a:t>Quantum indistinguishable particles</a:t>
            </a:r>
            <a:endParaRPr lang="en-SE" sz="4800" b="1" dirty="0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A14BF3F7-FFF0-E2A9-E60D-63B5B13A1198}"/>
              </a:ext>
            </a:extLst>
          </p:cNvPr>
          <p:cNvCxnSpPr>
            <a:cxnSpLocks/>
          </p:cNvCxnSpPr>
          <p:nvPr/>
        </p:nvCxnSpPr>
        <p:spPr>
          <a:xfrm flipV="1">
            <a:off x="1667436" y="1903088"/>
            <a:ext cx="0" cy="36982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DDF99F96-A130-8A1F-C87A-00BEEAB41262}"/>
              </a:ext>
            </a:extLst>
          </p:cNvPr>
          <p:cNvCxnSpPr>
            <a:cxnSpLocks/>
          </p:cNvCxnSpPr>
          <p:nvPr/>
        </p:nvCxnSpPr>
        <p:spPr>
          <a:xfrm>
            <a:off x="1667435" y="5606323"/>
            <a:ext cx="4541561" cy="1235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653EF1B-3199-61C0-99E6-1105B33519A4}"/>
                  </a:ext>
                </a:extLst>
              </p:cNvPr>
              <p:cNvSpPr txBox="1"/>
              <p:nvPr/>
            </p:nvSpPr>
            <p:spPr>
              <a:xfrm>
                <a:off x="6196733" y="5381668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653EF1B-3199-61C0-99E6-1105B33519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6733" y="5381668"/>
                <a:ext cx="639303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Freeform 35">
            <a:extLst>
              <a:ext uri="{FF2B5EF4-FFF2-40B4-BE49-F238E27FC236}">
                <a16:creationId xmlns:a16="http://schemas.microsoft.com/office/drawing/2014/main" id="{DFD64516-5C96-0E44-278C-A7DD963B103C}"/>
              </a:ext>
            </a:extLst>
          </p:cNvPr>
          <p:cNvSpPr/>
          <p:nvPr/>
        </p:nvSpPr>
        <p:spPr>
          <a:xfrm>
            <a:off x="2034180" y="3462660"/>
            <a:ext cx="3455168" cy="2138717"/>
          </a:xfrm>
          <a:custGeom>
            <a:avLst/>
            <a:gdLst>
              <a:gd name="csX0" fmla="*/ 0 w 2241176"/>
              <a:gd name="csY0" fmla="*/ 2565645 h 2565645"/>
              <a:gd name="csX1" fmla="*/ 932329 w 2241176"/>
              <a:gd name="csY1" fmla="*/ 1739 h 2565645"/>
              <a:gd name="csX2" fmla="*/ 1810870 w 2241176"/>
              <a:gd name="csY2" fmla="*/ 2171198 h 2565645"/>
              <a:gd name="csX3" fmla="*/ 2241176 w 2241176"/>
              <a:gd name="csY3" fmla="*/ 2511857 h 25656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2241176" h="2565645">
                <a:moveTo>
                  <a:pt x="0" y="2565645"/>
                </a:moveTo>
                <a:cubicBezTo>
                  <a:pt x="315258" y="1316562"/>
                  <a:pt x="630517" y="67480"/>
                  <a:pt x="932329" y="1739"/>
                </a:cubicBezTo>
                <a:cubicBezTo>
                  <a:pt x="1234141" y="-64002"/>
                  <a:pt x="1592729" y="1752845"/>
                  <a:pt x="1810870" y="2171198"/>
                </a:cubicBezTo>
                <a:cubicBezTo>
                  <a:pt x="2029011" y="2589551"/>
                  <a:pt x="2135093" y="2550704"/>
                  <a:pt x="2241176" y="2511857"/>
                </a:cubicBezTo>
              </a:path>
            </a:pathLst>
          </a:cu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BB6BBE6-81BB-82DF-0226-320A0F471960}"/>
                  </a:ext>
                </a:extLst>
              </p:cNvPr>
              <p:cNvSpPr txBox="1"/>
              <p:nvPr/>
            </p:nvSpPr>
            <p:spPr>
              <a:xfrm>
                <a:off x="1078781" y="1239243"/>
                <a:ext cx="1344900" cy="6588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∣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𝝍</m:t>
                          </m:r>
                          <m:r>
                            <a:rPr lang="sv-SE" sz="36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</m:e>
                        <m:sup>
                          <m:r>
                            <a:rPr lang="sv-SE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SE" sz="36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BB6BBE6-81BB-82DF-0226-320A0F4719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781" y="1239243"/>
                <a:ext cx="1344900" cy="658898"/>
              </a:xfrm>
              <a:prstGeom prst="rect">
                <a:avLst/>
              </a:prstGeom>
              <a:blipFill>
                <a:blip r:embed="rId3"/>
                <a:stretch>
                  <a:fillRect l="-3704" b="-207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07DC6DA-8791-04B4-1E62-144296A5AC6D}"/>
                  </a:ext>
                </a:extLst>
              </p:cNvPr>
              <p:cNvSpPr txBox="1"/>
              <p:nvPr/>
            </p:nvSpPr>
            <p:spPr>
              <a:xfrm>
                <a:off x="184905" y="2387920"/>
                <a:ext cx="876943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v-SE" sz="4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sv-SE" sz="4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</m:oMath>
                  </m:oMathPara>
                </a14:m>
                <a:endParaRPr lang="en-SE" sz="4000" b="1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07DC6DA-8791-04B4-1E62-144296A5AC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905" y="2387920"/>
                <a:ext cx="876943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FCD5331-AE44-6CE3-37CA-A680BAA8E255}"/>
              </a:ext>
            </a:extLst>
          </p:cNvPr>
          <p:cNvCxnSpPr>
            <a:cxnSpLocks/>
          </p:cNvCxnSpPr>
          <p:nvPr/>
        </p:nvCxnSpPr>
        <p:spPr>
          <a:xfrm>
            <a:off x="3536117" y="2005423"/>
            <a:ext cx="0" cy="3595954"/>
          </a:xfrm>
          <a:prstGeom prst="line">
            <a:avLst/>
          </a:prstGeom>
          <a:ln w="50800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1">
            <a:extLst>
              <a:ext uri="{FF2B5EF4-FFF2-40B4-BE49-F238E27FC236}">
                <a16:creationId xmlns:a16="http://schemas.microsoft.com/office/drawing/2014/main" id="{27DAABDB-D3CD-32C8-66C1-DA7CBA0E0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3165" y="2185387"/>
            <a:ext cx="4260958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Probability</a:t>
            </a: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sv-SE" altLang="en-SE" sz="4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of</a:t>
            </a: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sv-SE" altLang="en-SE" sz="4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certain</a:t>
            </a: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sv-SE" altLang="en-SE" sz="4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result</a:t>
            </a: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sv-SE" altLang="en-SE" sz="4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when</a:t>
            </a: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sv-SE" altLang="en-SE" sz="4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we</a:t>
            </a: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do a </a:t>
            </a:r>
            <a:r>
              <a:rPr kumimoji="0" lang="sv-SE" altLang="en-SE" sz="4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measurement</a:t>
            </a:r>
            <a:endParaRPr kumimoji="0" lang="en-SE" altLang="en-SE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3584712-D6DD-8336-41F5-466A91D2B852}"/>
                  </a:ext>
                </a:extLst>
              </p:cNvPr>
              <p:cNvSpPr txBox="1"/>
              <p:nvPr/>
            </p:nvSpPr>
            <p:spPr>
              <a:xfrm>
                <a:off x="1228964" y="1429067"/>
                <a:ext cx="87694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𝜓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3584712-D6DD-8336-41F5-466A91D2B8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8964" y="1429067"/>
                <a:ext cx="876943" cy="461665"/>
              </a:xfrm>
              <a:prstGeom prst="rect">
                <a:avLst/>
              </a:prstGeom>
              <a:blipFill>
                <a:blip r:embed="rId5"/>
                <a:stretch>
                  <a:fillRect b="-16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reeform 2">
            <a:extLst>
              <a:ext uri="{FF2B5EF4-FFF2-40B4-BE49-F238E27FC236}">
                <a16:creationId xmlns:a16="http://schemas.microsoft.com/office/drawing/2014/main" id="{A37297F0-2253-D0FF-8AFE-DF862B15E0A5}"/>
              </a:ext>
            </a:extLst>
          </p:cNvPr>
          <p:cNvSpPr/>
          <p:nvPr/>
        </p:nvSpPr>
        <p:spPr>
          <a:xfrm>
            <a:off x="1752300" y="2005423"/>
            <a:ext cx="4215701" cy="3629819"/>
          </a:xfrm>
          <a:custGeom>
            <a:avLst/>
            <a:gdLst>
              <a:gd name="csX0" fmla="*/ 0 w 2241176"/>
              <a:gd name="csY0" fmla="*/ 2565645 h 2565645"/>
              <a:gd name="csX1" fmla="*/ 932329 w 2241176"/>
              <a:gd name="csY1" fmla="*/ 1739 h 2565645"/>
              <a:gd name="csX2" fmla="*/ 1810870 w 2241176"/>
              <a:gd name="csY2" fmla="*/ 2171198 h 2565645"/>
              <a:gd name="csX3" fmla="*/ 2241176 w 2241176"/>
              <a:gd name="csY3" fmla="*/ 2511857 h 25656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2241176" h="2565645">
                <a:moveTo>
                  <a:pt x="0" y="2565645"/>
                </a:moveTo>
                <a:cubicBezTo>
                  <a:pt x="315258" y="1316562"/>
                  <a:pt x="630517" y="67480"/>
                  <a:pt x="932329" y="1739"/>
                </a:cubicBezTo>
                <a:cubicBezTo>
                  <a:pt x="1234141" y="-64002"/>
                  <a:pt x="1592729" y="1752845"/>
                  <a:pt x="1810870" y="2171198"/>
                </a:cubicBezTo>
                <a:cubicBezTo>
                  <a:pt x="2029011" y="2589551"/>
                  <a:pt x="2135093" y="2550704"/>
                  <a:pt x="2241176" y="2511857"/>
                </a:cubicBezTo>
              </a:path>
            </a:pathLst>
          </a:custGeom>
          <a:noFill/>
          <a:ln w="4762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65DCFC4-8BAD-F4C7-47DE-15A6184CAF97}"/>
              </a:ext>
            </a:extLst>
          </p:cNvPr>
          <p:cNvCxnSpPr>
            <a:cxnSpLocks/>
          </p:cNvCxnSpPr>
          <p:nvPr/>
        </p:nvCxnSpPr>
        <p:spPr>
          <a:xfrm>
            <a:off x="4602917" y="3726648"/>
            <a:ext cx="0" cy="1885852"/>
          </a:xfrm>
          <a:prstGeom prst="line">
            <a:avLst/>
          </a:prstGeom>
          <a:ln w="50800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782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7" grpId="1"/>
      <p:bldP spid="41" grpId="0"/>
      <p:bldP spid="2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375BE-172A-DE4B-E721-61589A8F43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9FE92AA8-BFA9-8364-AFE0-DD26AC9D9E6E}"/>
              </a:ext>
            </a:extLst>
          </p:cNvPr>
          <p:cNvSpPr>
            <a:spLocks noChangeAspect="1"/>
          </p:cNvSpPr>
          <p:nvPr/>
        </p:nvSpPr>
        <p:spPr>
          <a:xfrm>
            <a:off x="4028940" y="1157668"/>
            <a:ext cx="1080000" cy="108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5B93328-DCA5-24F3-E54A-0D43AAD886BA}"/>
              </a:ext>
            </a:extLst>
          </p:cNvPr>
          <p:cNvSpPr>
            <a:spLocks noChangeAspect="1"/>
          </p:cNvSpPr>
          <p:nvPr/>
        </p:nvSpPr>
        <p:spPr>
          <a:xfrm>
            <a:off x="6418181" y="1157668"/>
            <a:ext cx="1080000" cy="108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AF5885-2D5E-70B3-F7A8-F716F07DE58D}"/>
              </a:ext>
            </a:extLst>
          </p:cNvPr>
          <p:cNvSpPr txBox="1"/>
          <p:nvPr/>
        </p:nvSpPr>
        <p:spPr>
          <a:xfrm>
            <a:off x="363414" y="74253"/>
            <a:ext cx="11687909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SE" sz="4800" b="1" dirty="0"/>
              <a:t>Quantum indistinguishable particles</a:t>
            </a:r>
            <a:endParaRPr lang="en-SE" sz="4800" b="1" dirty="0"/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F97FFC51-1450-31D9-E2BB-2B0DE9030B75}"/>
              </a:ext>
            </a:extLst>
          </p:cNvPr>
          <p:cNvCxnSpPr>
            <a:cxnSpLocks/>
          </p:cNvCxnSpPr>
          <p:nvPr/>
        </p:nvCxnSpPr>
        <p:spPr>
          <a:xfrm flipV="1">
            <a:off x="2956620" y="2758272"/>
            <a:ext cx="0" cy="36982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516286F6-A831-BA2C-7A5F-7F0F9FB2BC51}"/>
              </a:ext>
            </a:extLst>
          </p:cNvPr>
          <p:cNvCxnSpPr>
            <a:cxnSpLocks/>
          </p:cNvCxnSpPr>
          <p:nvPr/>
        </p:nvCxnSpPr>
        <p:spPr>
          <a:xfrm>
            <a:off x="2956620" y="4607416"/>
            <a:ext cx="6278760" cy="1538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016F8E7-1629-0537-B1F8-C229B7104EF4}"/>
                  </a:ext>
                </a:extLst>
              </p:cNvPr>
              <p:cNvSpPr txBox="1"/>
              <p:nvPr/>
            </p:nvSpPr>
            <p:spPr>
              <a:xfrm>
                <a:off x="9259026" y="4391967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016F8E7-1629-0537-B1F8-C229B7104E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9026" y="4391967"/>
                <a:ext cx="639303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20A3AEA-A2A4-57E7-7EB3-C082ED674808}"/>
                  </a:ext>
                </a:extLst>
              </p:cNvPr>
              <p:cNvSpPr txBox="1"/>
              <p:nvPr/>
            </p:nvSpPr>
            <p:spPr>
              <a:xfrm>
                <a:off x="2541795" y="2039980"/>
                <a:ext cx="876943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𝝍</m:t>
                      </m:r>
                    </m:oMath>
                  </m:oMathPara>
                </a14:m>
                <a:endParaRPr lang="en-SE" sz="4000" b="1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20A3AEA-A2A4-57E7-7EB3-C082ED6748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1795" y="2039980"/>
                <a:ext cx="876943" cy="707886"/>
              </a:xfrm>
              <a:prstGeom prst="rect">
                <a:avLst/>
              </a:prstGeom>
              <a:blipFill>
                <a:blip r:embed="rId3"/>
                <a:stretch>
                  <a:fillRect b="-192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>
            <a:extLst>
              <a:ext uri="{FF2B5EF4-FFF2-40B4-BE49-F238E27FC236}">
                <a16:creationId xmlns:a16="http://schemas.microsoft.com/office/drawing/2014/main" id="{BD852972-8C13-9517-6694-A1B7FE6FC1E0}"/>
              </a:ext>
            </a:extLst>
          </p:cNvPr>
          <p:cNvGrpSpPr/>
          <p:nvPr/>
        </p:nvGrpSpPr>
        <p:grpSpPr>
          <a:xfrm>
            <a:off x="2980267" y="2946372"/>
            <a:ext cx="5640880" cy="3320538"/>
            <a:chOff x="2980267" y="2946372"/>
            <a:chExt cx="5640880" cy="3320538"/>
          </a:xfrm>
        </p:grpSpPr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460D6EB-DA42-3636-F572-E6627FF19136}"/>
                </a:ext>
              </a:extLst>
            </p:cNvPr>
            <p:cNvSpPr/>
            <p:nvPr/>
          </p:nvSpPr>
          <p:spPr>
            <a:xfrm>
              <a:off x="2980267" y="2946372"/>
              <a:ext cx="2827866" cy="1676428"/>
            </a:xfrm>
            <a:custGeom>
              <a:avLst/>
              <a:gdLst>
                <a:gd name="connsiteX0" fmla="*/ 0 w 2827866"/>
                <a:gd name="connsiteY0" fmla="*/ 1642561 h 1676428"/>
                <a:gd name="connsiteX1" fmla="*/ 1422400 w 2827866"/>
                <a:gd name="connsiteY1" fmla="*/ 28 h 1676428"/>
                <a:gd name="connsiteX2" fmla="*/ 2827866 w 2827866"/>
                <a:gd name="connsiteY2" fmla="*/ 1676428 h 167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7866" h="1676428">
                  <a:moveTo>
                    <a:pt x="0" y="1642561"/>
                  </a:moveTo>
                  <a:cubicBezTo>
                    <a:pt x="475544" y="818472"/>
                    <a:pt x="951089" y="-5617"/>
                    <a:pt x="1422400" y="28"/>
                  </a:cubicBezTo>
                  <a:cubicBezTo>
                    <a:pt x="1893711" y="5672"/>
                    <a:pt x="2360788" y="841050"/>
                    <a:pt x="2827866" y="1676428"/>
                  </a:cubicBezTo>
                </a:path>
              </a:pathLst>
            </a:custGeom>
            <a:noFill/>
            <a:ln w="47625"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7BE0848-8C80-B34A-36F6-B7C5648C959A}"/>
                </a:ext>
              </a:extLst>
            </p:cNvPr>
            <p:cNvSpPr/>
            <p:nvPr/>
          </p:nvSpPr>
          <p:spPr>
            <a:xfrm rot="10800000">
              <a:off x="5793281" y="4590482"/>
              <a:ext cx="2827866" cy="1676428"/>
            </a:xfrm>
            <a:custGeom>
              <a:avLst/>
              <a:gdLst>
                <a:gd name="connsiteX0" fmla="*/ 0 w 2827866"/>
                <a:gd name="connsiteY0" fmla="*/ 1642561 h 1676428"/>
                <a:gd name="connsiteX1" fmla="*/ 1422400 w 2827866"/>
                <a:gd name="connsiteY1" fmla="*/ 28 h 1676428"/>
                <a:gd name="connsiteX2" fmla="*/ 2827866 w 2827866"/>
                <a:gd name="connsiteY2" fmla="*/ 1676428 h 167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27866" h="1676428">
                  <a:moveTo>
                    <a:pt x="0" y="1642561"/>
                  </a:moveTo>
                  <a:cubicBezTo>
                    <a:pt x="475544" y="818472"/>
                    <a:pt x="951089" y="-5617"/>
                    <a:pt x="1422400" y="28"/>
                  </a:cubicBezTo>
                  <a:cubicBezTo>
                    <a:pt x="1893711" y="5672"/>
                    <a:pt x="2360788" y="841050"/>
                    <a:pt x="2827866" y="1676428"/>
                  </a:cubicBezTo>
                </a:path>
              </a:pathLst>
            </a:custGeom>
            <a:noFill/>
            <a:ln w="47625"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64343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919C23-C852-55D2-5BA6-75614939C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AD203AB7-E618-42A8-D087-5EEC424BD97F}"/>
              </a:ext>
            </a:extLst>
          </p:cNvPr>
          <p:cNvSpPr>
            <a:spLocks noChangeAspect="1"/>
          </p:cNvSpPr>
          <p:nvPr/>
        </p:nvSpPr>
        <p:spPr>
          <a:xfrm>
            <a:off x="4570806" y="1094055"/>
            <a:ext cx="1080000" cy="108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C8089CA-2240-9213-4818-86F5120C17CB}"/>
              </a:ext>
            </a:extLst>
          </p:cNvPr>
          <p:cNvSpPr>
            <a:spLocks noChangeAspect="1"/>
          </p:cNvSpPr>
          <p:nvPr/>
        </p:nvSpPr>
        <p:spPr>
          <a:xfrm>
            <a:off x="6960047" y="1094055"/>
            <a:ext cx="1080000" cy="108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70F0A1-1BA0-E407-A85D-4D23A0FDE935}"/>
              </a:ext>
            </a:extLst>
          </p:cNvPr>
          <p:cNvSpPr txBox="1"/>
          <p:nvPr/>
        </p:nvSpPr>
        <p:spPr>
          <a:xfrm>
            <a:off x="363414" y="74253"/>
            <a:ext cx="11687909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SE" sz="4800" b="1" dirty="0"/>
              <a:t>Quantum indistinguishable particles</a:t>
            </a:r>
            <a:endParaRPr lang="en-SE" sz="4800" b="1" dirty="0"/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F4C96164-4572-6F80-6910-DF8461809F94}"/>
              </a:ext>
            </a:extLst>
          </p:cNvPr>
          <p:cNvCxnSpPr>
            <a:cxnSpLocks/>
          </p:cNvCxnSpPr>
          <p:nvPr/>
        </p:nvCxnSpPr>
        <p:spPr>
          <a:xfrm flipV="1">
            <a:off x="3133226" y="3109361"/>
            <a:ext cx="0" cy="24127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4036D966-F259-9B8D-154D-BD5A0516A184}"/>
              </a:ext>
            </a:extLst>
          </p:cNvPr>
          <p:cNvCxnSpPr>
            <a:cxnSpLocks/>
          </p:cNvCxnSpPr>
          <p:nvPr/>
        </p:nvCxnSpPr>
        <p:spPr>
          <a:xfrm>
            <a:off x="3133226" y="5506776"/>
            <a:ext cx="6278760" cy="1538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6814A07-EF1C-0AFA-F996-3B6BB3A78A05}"/>
                  </a:ext>
                </a:extLst>
              </p:cNvPr>
              <p:cNvSpPr txBox="1"/>
              <p:nvPr/>
            </p:nvSpPr>
            <p:spPr>
              <a:xfrm>
                <a:off x="9435632" y="5291327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6814A07-EF1C-0AFA-F996-3B6BB3A78A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5632" y="5291327"/>
                <a:ext cx="639303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Freeform 15">
            <a:extLst>
              <a:ext uri="{FF2B5EF4-FFF2-40B4-BE49-F238E27FC236}">
                <a16:creationId xmlns:a16="http://schemas.microsoft.com/office/drawing/2014/main" id="{14499888-53E2-1010-74A3-2B8BA4CDD9BD}"/>
              </a:ext>
            </a:extLst>
          </p:cNvPr>
          <p:cNvSpPr/>
          <p:nvPr/>
        </p:nvSpPr>
        <p:spPr>
          <a:xfrm>
            <a:off x="3156873" y="3845732"/>
            <a:ext cx="2827866" cy="1676428"/>
          </a:xfrm>
          <a:custGeom>
            <a:avLst/>
            <a:gdLst>
              <a:gd name="connsiteX0" fmla="*/ 0 w 2827866"/>
              <a:gd name="connsiteY0" fmla="*/ 1642561 h 1676428"/>
              <a:gd name="connsiteX1" fmla="*/ 1422400 w 2827866"/>
              <a:gd name="connsiteY1" fmla="*/ 28 h 1676428"/>
              <a:gd name="connsiteX2" fmla="*/ 2827866 w 2827866"/>
              <a:gd name="connsiteY2" fmla="*/ 1676428 h 167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27866" h="1676428">
                <a:moveTo>
                  <a:pt x="0" y="1642561"/>
                </a:moveTo>
                <a:cubicBezTo>
                  <a:pt x="475544" y="818472"/>
                  <a:pt x="951089" y="-5617"/>
                  <a:pt x="1422400" y="28"/>
                </a:cubicBezTo>
                <a:cubicBezTo>
                  <a:pt x="1893711" y="5672"/>
                  <a:pt x="2360788" y="841050"/>
                  <a:pt x="2827866" y="1676428"/>
                </a:cubicBezTo>
              </a:path>
            </a:pathLst>
          </a:custGeom>
          <a:noFill/>
          <a:ln w="4762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E514AB9F-2E2D-58F5-7014-2372BF5997E4}"/>
              </a:ext>
            </a:extLst>
          </p:cNvPr>
          <p:cNvSpPr/>
          <p:nvPr/>
        </p:nvSpPr>
        <p:spPr>
          <a:xfrm>
            <a:off x="5984739" y="3845732"/>
            <a:ext cx="2827866" cy="1676428"/>
          </a:xfrm>
          <a:custGeom>
            <a:avLst/>
            <a:gdLst>
              <a:gd name="connsiteX0" fmla="*/ 0 w 2827866"/>
              <a:gd name="connsiteY0" fmla="*/ 1642561 h 1676428"/>
              <a:gd name="connsiteX1" fmla="*/ 1422400 w 2827866"/>
              <a:gd name="connsiteY1" fmla="*/ 28 h 1676428"/>
              <a:gd name="connsiteX2" fmla="*/ 2827866 w 2827866"/>
              <a:gd name="connsiteY2" fmla="*/ 1676428 h 167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27866" h="1676428">
                <a:moveTo>
                  <a:pt x="0" y="1642561"/>
                </a:moveTo>
                <a:cubicBezTo>
                  <a:pt x="475544" y="818472"/>
                  <a:pt x="951089" y="-5617"/>
                  <a:pt x="1422400" y="28"/>
                </a:cubicBezTo>
                <a:cubicBezTo>
                  <a:pt x="1893711" y="5672"/>
                  <a:pt x="2360788" y="841050"/>
                  <a:pt x="2827866" y="1676428"/>
                </a:cubicBezTo>
              </a:path>
            </a:pathLst>
          </a:custGeom>
          <a:noFill/>
          <a:ln w="4762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154C6CA-BA16-1743-C8CF-4C9BEB33A31E}"/>
                  </a:ext>
                </a:extLst>
              </p:cNvPr>
              <p:cNvSpPr txBox="1"/>
              <p:nvPr/>
            </p:nvSpPr>
            <p:spPr>
              <a:xfrm>
                <a:off x="2610054" y="2324128"/>
                <a:ext cx="1344900" cy="6588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∣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𝝍</m:t>
                          </m:r>
                          <m:r>
                            <a:rPr lang="sv-SE" sz="36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</m:e>
                        <m:sup>
                          <m:r>
                            <a:rPr lang="sv-SE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SE" sz="36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154C6CA-BA16-1743-C8CF-4C9BEB33A3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0054" y="2324128"/>
                <a:ext cx="1344900" cy="658898"/>
              </a:xfrm>
              <a:prstGeom prst="rect">
                <a:avLst/>
              </a:prstGeom>
              <a:blipFill>
                <a:blip r:embed="rId3"/>
                <a:stretch>
                  <a:fillRect l="-3738" b="-226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7900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1A044-1DDB-6BB8-EB19-9F203E190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FDC2A3AE-1A4C-7D73-90D4-4D70DD6AEA99}"/>
              </a:ext>
            </a:extLst>
          </p:cNvPr>
          <p:cNvSpPr>
            <a:spLocks noChangeAspect="1"/>
          </p:cNvSpPr>
          <p:nvPr/>
        </p:nvSpPr>
        <p:spPr>
          <a:xfrm>
            <a:off x="4079737" y="1542430"/>
            <a:ext cx="1080000" cy="108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91DC4F2-E508-B6E1-9C3E-24CE9B079A87}"/>
              </a:ext>
            </a:extLst>
          </p:cNvPr>
          <p:cNvSpPr>
            <a:spLocks noChangeAspect="1"/>
          </p:cNvSpPr>
          <p:nvPr/>
        </p:nvSpPr>
        <p:spPr>
          <a:xfrm>
            <a:off x="6468978" y="1542430"/>
            <a:ext cx="1080000" cy="108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13D20E-B2FA-6ADC-EF08-EB4142FBD1B0}"/>
              </a:ext>
            </a:extLst>
          </p:cNvPr>
          <p:cNvSpPr txBox="1"/>
          <p:nvPr/>
        </p:nvSpPr>
        <p:spPr>
          <a:xfrm>
            <a:off x="363414" y="74253"/>
            <a:ext cx="11687909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SE" sz="4800" b="1" dirty="0"/>
              <a:t>Quantum indistinguishable particles</a:t>
            </a:r>
            <a:endParaRPr lang="en-SE" sz="4800" b="1" dirty="0"/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4A4FAE61-5FE0-4DF8-7A5D-C6E66CD0E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1383" y="786719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</a:t>
            </a:r>
            <a:endParaRPr kumimoji="0" lang="en-SE" altLang="en-SE" sz="400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AA95FFEA-7482-AD02-F5B5-C02B8A0BF3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0624" y="786719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B</a:t>
            </a:r>
            <a:endParaRPr kumimoji="0" lang="en-SE" altLang="en-SE" sz="400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160AFC4D-59E4-9989-BACA-AA51CFE61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0624" y="786719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537FD54F-4491-DBF4-D4A0-127654E10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1382" y="786719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4000">
                <a:latin typeface="+mn-lt"/>
              </a:rPr>
              <a:t>B</a:t>
            </a:r>
            <a:endParaRPr kumimoji="0" lang="en-SE" altLang="en-SE" sz="400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E4E87DEB-696C-1E14-75E1-67A518EEFAD6}"/>
              </a:ext>
            </a:extLst>
          </p:cNvPr>
          <p:cNvCxnSpPr>
            <a:cxnSpLocks/>
          </p:cNvCxnSpPr>
          <p:nvPr/>
        </p:nvCxnSpPr>
        <p:spPr>
          <a:xfrm flipV="1">
            <a:off x="3125510" y="4140116"/>
            <a:ext cx="0" cy="24127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38FB929-1F42-B2F7-9561-F582E986DCB3}"/>
              </a:ext>
            </a:extLst>
          </p:cNvPr>
          <p:cNvCxnSpPr>
            <a:cxnSpLocks/>
          </p:cNvCxnSpPr>
          <p:nvPr/>
        </p:nvCxnSpPr>
        <p:spPr>
          <a:xfrm>
            <a:off x="3125510" y="6537531"/>
            <a:ext cx="6278760" cy="1538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5C3D677-5AC9-BF07-6A56-68E71389C5B5}"/>
                  </a:ext>
                </a:extLst>
              </p:cNvPr>
              <p:cNvSpPr txBox="1"/>
              <p:nvPr/>
            </p:nvSpPr>
            <p:spPr>
              <a:xfrm>
                <a:off x="9427916" y="6322082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5C3D677-5AC9-BF07-6A56-68E71389C5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7916" y="6322082"/>
                <a:ext cx="639303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reeform 5">
            <a:extLst>
              <a:ext uri="{FF2B5EF4-FFF2-40B4-BE49-F238E27FC236}">
                <a16:creationId xmlns:a16="http://schemas.microsoft.com/office/drawing/2014/main" id="{D2828F51-FEE7-D393-6B5E-194B7893A204}"/>
              </a:ext>
            </a:extLst>
          </p:cNvPr>
          <p:cNvSpPr/>
          <p:nvPr/>
        </p:nvSpPr>
        <p:spPr>
          <a:xfrm>
            <a:off x="3149157" y="4876487"/>
            <a:ext cx="2827866" cy="1676428"/>
          </a:xfrm>
          <a:custGeom>
            <a:avLst/>
            <a:gdLst>
              <a:gd name="connsiteX0" fmla="*/ 0 w 2827866"/>
              <a:gd name="connsiteY0" fmla="*/ 1642561 h 1676428"/>
              <a:gd name="connsiteX1" fmla="*/ 1422400 w 2827866"/>
              <a:gd name="connsiteY1" fmla="*/ 28 h 1676428"/>
              <a:gd name="connsiteX2" fmla="*/ 2827866 w 2827866"/>
              <a:gd name="connsiteY2" fmla="*/ 1676428 h 167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27866" h="1676428">
                <a:moveTo>
                  <a:pt x="0" y="1642561"/>
                </a:moveTo>
                <a:cubicBezTo>
                  <a:pt x="475544" y="818472"/>
                  <a:pt x="951089" y="-5617"/>
                  <a:pt x="1422400" y="28"/>
                </a:cubicBezTo>
                <a:cubicBezTo>
                  <a:pt x="1893711" y="5672"/>
                  <a:pt x="2360788" y="841050"/>
                  <a:pt x="2827866" y="1676428"/>
                </a:cubicBezTo>
              </a:path>
            </a:pathLst>
          </a:custGeom>
          <a:noFill/>
          <a:ln w="4762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5A5FD00D-A381-4BC2-6A50-D8EE973094DF}"/>
              </a:ext>
            </a:extLst>
          </p:cNvPr>
          <p:cNvSpPr/>
          <p:nvPr/>
        </p:nvSpPr>
        <p:spPr>
          <a:xfrm>
            <a:off x="5977023" y="4876487"/>
            <a:ext cx="2827866" cy="1676428"/>
          </a:xfrm>
          <a:custGeom>
            <a:avLst/>
            <a:gdLst>
              <a:gd name="connsiteX0" fmla="*/ 0 w 2827866"/>
              <a:gd name="connsiteY0" fmla="*/ 1642561 h 1676428"/>
              <a:gd name="connsiteX1" fmla="*/ 1422400 w 2827866"/>
              <a:gd name="connsiteY1" fmla="*/ 28 h 1676428"/>
              <a:gd name="connsiteX2" fmla="*/ 2827866 w 2827866"/>
              <a:gd name="connsiteY2" fmla="*/ 1676428 h 167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27866" h="1676428">
                <a:moveTo>
                  <a:pt x="0" y="1642561"/>
                </a:moveTo>
                <a:cubicBezTo>
                  <a:pt x="475544" y="818472"/>
                  <a:pt x="951089" y="-5617"/>
                  <a:pt x="1422400" y="28"/>
                </a:cubicBezTo>
                <a:cubicBezTo>
                  <a:pt x="1893711" y="5672"/>
                  <a:pt x="2360788" y="841050"/>
                  <a:pt x="2827866" y="1676428"/>
                </a:cubicBezTo>
              </a:path>
            </a:pathLst>
          </a:custGeom>
          <a:noFill/>
          <a:ln w="4762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A1682F4-0C00-DC95-F33B-4C458B8B9379}"/>
                  </a:ext>
                </a:extLst>
              </p:cNvPr>
              <p:cNvSpPr txBox="1"/>
              <p:nvPr/>
            </p:nvSpPr>
            <p:spPr>
              <a:xfrm>
                <a:off x="1756964" y="4217589"/>
                <a:ext cx="1344900" cy="6588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∣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𝝍</m:t>
                          </m:r>
                          <m:r>
                            <a:rPr lang="sv-SE" sz="36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</m:e>
                        <m:sup>
                          <m:r>
                            <a:rPr lang="sv-SE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SE" sz="36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A1682F4-0C00-DC95-F33B-4C458B8B93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6964" y="4217589"/>
                <a:ext cx="1344900" cy="658898"/>
              </a:xfrm>
              <a:prstGeom prst="rect">
                <a:avLst/>
              </a:prstGeom>
              <a:blipFill>
                <a:blip r:embed="rId4"/>
                <a:stretch>
                  <a:fillRect l="-4673" b="-2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1888137-E2FD-72EF-B78D-EDD3F462BC96}"/>
                  </a:ext>
                </a:extLst>
              </p:cNvPr>
              <p:cNvSpPr txBox="1"/>
              <p:nvPr/>
            </p:nvSpPr>
            <p:spPr>
              <a:xfrm>
                <a:off x="3197955" y="2954403"/>
                <a:ext cx="2122065" cy="8654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∣</m:t>
                      </m:r>
                      <m:sSup>
                        <m:sSupPr>
                          <m:ctrlPr>
                            <a:rPr lang="en-US" sz="4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𝝍</m:t>
                              </m:r>
                            </m:e>
                            <m:sub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sub>
                          </m:sSub>
                          <m:r>
                            <a:rPr lang="sv-SE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</m:e>
                        <m:sup>
                          <m:r>
                            <a:rPr lang="sv-SE" sz="4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SE" sz="44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1888137-E2FD-72EF-B78D-EDD3F462B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7955" y="2954403"/>
                <a:ext cx="2122065" cy="865430"/>
              </a:xfrm>
              <a:prstGeom prst="rect">
                <a:avLst/>
              </a:prstGeom>
              <a:blipFill>
                <a:blip r:embed="rId5"/>
                <a:stretch>
                  <a:fillRect l="-5952" r="-20238" b="-159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E587B01-0828-0D71-BB53-DB067CE394AD}"/>
                  </a:ext>
                </a:extLst>
              </p:cNvPr>
              <p:cNvSpPr txBox="1"/>
              <p:nvPr/>
            </p:nvSpPr>
            <p:spPr>
              <a:xfrm>
                <a:off x="5034481" y="2996285"/>
                <a:ext cx="4139163" cy="8654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=∣</m:t>
                      </m:r>
                      <m:sSup>
                        <m:sSupPr>
                          <m:ctrlPr>
                            <a:rPr lang="en-US" sz="4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𝝍</m:t>
                              </m:r>
                            </m:e>
                            <m:sub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sub>
                          </m:sSub>
                          <m:r>
                            <a:rPr lang="sv-SE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</m:e>
                        <m:sup>
                          <m:r>
                            <a:rPr lang="sv-SE" sz="4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SE" sz="44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E587B01-0828-0D71-BB53-DB067CE394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481" y="2996285"/>
                <a:ext cx="4139163" cy="865430"/>
              </a:xfrm>
              <a:prstGeom prst="rect">
                <a:avLst/>
              </a:prstGeom>
              <a:blipFill>
                <a:blip r:embed="rId6"/>
                <a:stretch>
                  <a:fillRect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">
            <a:extLst>
              <a:ext uri="{FF2B5EF4-FFF2-40B4-BE49-F238E27FC236}">
                <a16:creationId xmlns:a16="http://schemas.microsoft.com/office/drawing/2014/main" id="{29A2CF10-3A60-845E-4A1A-512B0EF36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7331" y="4559380"/>
            <a:ext cx="426095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Is the same</a:t>
            </a:r>
            <a:endParaRPr kumimoji="0" lang="en-SE" altLang="en-SE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cxnSp>
        <p:nvCxnSpPr>
          <p:cNvPr id="19" name="Curved Connector 18">
            <a:extLst>
              <a:ext uri="{FF2B5EF4-FFF2-40B4-BE49-F238E27FC236}">
                <a16:creationId xmlns:a16="http://schemas.microsoft.com/office/drawing/2014/main" id="{8CC4B691-FAC4-1F06-BD9F-A62467F33453}"/>
              </a:ext>
            </a:extLst>
          </p:cNvPr>
          <p:cNvCxnSpPr/>
          <p:nvPr/>
        </p:nvCxnSpPr>
        <p:spPr>
          <a:xfrm rot="10800000" flipV="1">
            <a:off x="8690941" y="5205652"/>
            <a:ext cx="1020223" cy="912615"/>
          </a:xfrm>
          <a:prstGeom prst="curvedConnector3">
            <a:avLst>
              <a:gd name="adj1" fmla="val -1453"/>
            </a:avLst>
          </a:prstGeom>
          <a:ln w="317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633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65BAD-B044-BF08-17D5-52ED844D7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5E1D847B-CBE3-152D-5E23-EF4EEB7EB621}"/>
              </a:ext>
            </a:extLst>
          </p:cNvPr>
          <p:cNvSpPr>
            <a:spLocks noChangeAspect="1"/>
          </p:cNvSpPr>
          <p:nvPr/>
        </p:nvSpPr>
        <p:spPr>
          <a:xfrm>
            <a:off x="4079737" y="1542430"/>
            <a:ext cx="1080000" cy="108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BE40348-5A00-2044-A158-6AD1C8233922}"/>
              </a:ext>
            </a:extLst>
          </p:cNvPr>
          <p:cNvSpPr>
            <a:spLocks noChangeAspect="1"/>
          </p:cNvSpPr>
          <p:nvPr/>
        </p:nvSpPr>
        <p:spPr>
          <a:xfrm>
            <a:off x="6468978" y="1542430"/>
            <a:ext cx="1080000" cy="108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025ADF-AFF3-90DF-F415-A51BF7467508}"/>
              </a:ext>
            </a:extLst>
          </p:cNvPr>
          <p:cNvSpPr txBox="1"/>
          <p:nvPr/>
        </p:nvSpPr>
        <p:spPr>
          <a:xfrm>
            <a:off x="363414" y="74253"/>
            <a:ext cx="11687909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SE" sz="4800" b="1" dirty="0"/>
              <a:t>Quantum</a:t>
            </a:r>
            <a:r>
              <a:rPr lang="en-US" altLang="en-SE" sz="4800" b="1" dirty="0">
                <a:solidFill>
                  <a:srgbClr val="0070C0"/>
                </a:solidFill>
              </a:rPr>
              <a:t> </a:t>
            </a:r>
            <a:r>
              <a:rPr lang="en-US" altLang="en-SE" sz="4800" b="1" dirty="0"/>
              <a:t>indistinguishable particles</a:t>
            </a:r>
            <a:endParaRPr lang="en-SE" sz="4800" b="1" dirty="0"/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DB47178A-0330-863D-4134-04586ED54A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1383" y="786719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</a:t>
            </a:r>
            <a:endParaRPr kumimoji="0" lang="en-SE" altLang="en-SE" sz="400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E073FE89-7041-0606-8926-4BA0302227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0624" y="786719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B</a:t>
            </a:r>
            <a:endParaRPr kumimoji="0" lang="en-SE" altLang="en-SE" sz="400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9EB76632-1A94-771E-5D59-16DB0C4ED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0624" y="786719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</a:t>
            </a:r>
            <a:endParaRPr kumimoji="0" lang="en-SE" altLang="en-SE" sz="400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80C7EC7A-0909-FCCE-8ACD-50DCEDDAA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1382" y="786719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4000">
                <a:latin typeface="+mn-lt"/>
              </a:rPr>
              <a:t>B</a:t>
            </a:r>
            <a:endParaRPr kumimoji="0" lang="en-SE" altLang="en-SE" sz="400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4D82DCBA-6EB5-B8AE-7C9A-752E6CA61A0A}"/>
              </a:ext>
            </a:extLst>
          </p:cNvPr>
          <p:cNvCxnSpPr>
            <a:cxnSpLocks/>
          </p:cNvCxnSpPr>
          <p:nvPr/>
        </p:nvCxnSpPr>
        <p:spPr>
          <a:xfrm flipV="1">
            <a:off x="3125510" y="4140116"/>
            <a:ext cx="0" cy="24127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5BCA8C90-F44C-35AD-D690-FD39A5E7DB4D}"/>
              </a:ext>
            </a:extLst>
          </p:cNvPr>
          <p:cNvCxnSpPr>
            <a:cxnSpLocks/>
          </p:cNvCxnSpPr>
          <p:nvPr/>
        </p:nvCxnSpPr>
        <p:spPr>
          <a:xfrm>
            <a:off x="3125510" y="6537531"/>
            <a:ext cx="6278760" cy="1538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F327854-C645-D58E-EDE0-D97E969C48B9}"/>
                  </a:ext>
                </a:extLst>
              </p:cNvPr>
              <p:cNvSpPr txBox="1"/>
              <p:nvPr/>
            </p:nvSpPr>
            <p:spPr>
              <a:xfrm>
                <a:off x="9427916" y="6322082"/>
                <a:ext cx="6393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SE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F327854-C645-D58E-EDE0-D97E969C48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7916" y="6322082"/>
                <a:ext cx="639303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reeform 5">
            <a:extLst>
              <a:ext uri="{FF2B5EF4-FFF2-40B4-BE49-F238E27FC236}">
                <a16:creationId xmlns:a16="http://schemas.microsoft.com/office/drawing/2014/main" id="{482A4C9C-F518-67F5-79A0-320CD8EE53D6}"/>
              </a:ext>
            </a:extLst>
          </p:cNvPr>
          <p:cNvSpPr/>
          <p:nvPr/>
        </p:nvSpPr>
        <p:spPr>
          <a:xfrm>
            <a:off x="3149157" y="4876487"/>
            <a:ext cx="2827866" cy="1676428"/>
          </a:xfrm>
          <a:custGeom>
            <a:avLst/>
            <a:gdLst>
              <a:gd name="connsiteX0" fmla="*/ 0 w 2827866"/>
              <a:gd name="connsiteY0" fmla="*/ 1642561 h 1676428"/>
              <a:gd name="connsiteX1" fmla="*/ 1422400 w 2827866"/>
              <a:gd name="connsiteY1" fmla="*/ 28 h 1676428"/>
              <a:gd name="connsiteX2" fmla="*/ 2827866 w 2827866"/>
              <a:gd name="connsiteY2" fmla="*/ 1676428 h 167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27866" h="1676428">
                <a:moveTo>
                  <a:pt x="0" y="1642561"/>
                </a:moveTo>
                <a:cubicBezTo>
                  <a:pt x="475544" y="818472"/>
                  <a:pt x="951089" y="-5617"/>
                  <a:pt x="1422400" y="28"/>
                </a:cubicBezTo>
                <a:cubicBezTo>
                  <a:pt x="1893711" y="5672"/>
                  <a:pt x="2360788" y="841050"/>
                  <a:pt x="2827866" y="1676428"/>
                </a:cubicBezTo>
              </a:path>
            </a:pathLst>
          </a:custGeom>
          <a:noFill/>
          <a:ln w="4762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1FE749EE-8BB8-4517-C1AC-6900469DFE79}"/>
              </a:ext>
            </a:extLst>
          </p:cNvPr>
          <p:cNvSpPr/>
          <p:nvPr/>
        </p:nvSpPr>
        <p:spPr>
          <a:xfrm>
            <a:off x="5977023" y="4876487"/>
            <a:ext cx="2827866" cy="1676428"/>
          </a:xfrm>
          <a:custGeom>
            <a:avLst/>
            <a:gdLst>
              <a:gd name="connsiteX0" fmla="*/ 0 w 2827866"/>
              <a:gd name="connsiteY0" fmla="*/ 1642561 h 1676428"/>
              <a:gd name="connsiteX1" fmla="*/ 1422400 w 2827866"/>
              <a:gd name="connsiteY1" fmla="*/ 28 h 1676428"/>
              <a:gd name="connsiteX2" fmla="*/ 2827866 w 2827866"/>
              <a:gd name="connsiteY2" fmla="*/ 1676428 h 167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27866" h="1676428">
                <a:moveTo>
                  <a:pt x="0" y="1642561"/>
                </a:moveTo>
                <a:cubicBezTo>
                  <a:pt x="475544" y="818472"/>
                  <a:pt x="951089" y="-5617"/>
                  <a:pt x="1422400" y="28"/>
                </a:cubicBezTo>
                <a:cubicBezTo>
                  <a:pt x="1893711" y="5672"/>
                  <a:pt x="2360788" y="841050"/>
                  <a:pt x="2827866" y="1676428"/>
                </a:cubicBezTo>
              </a:path>
            </a:pathLst>
          </a:custGeom>
          <a:noFill/>
          <a:ln w="4762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01E913C-6F6E-D1EB-39EA-FA69F84AAFBA}"/>
                  </a:ext>
                </a:extLst>
              </p:cNvPr>
              <p:cNvSpPr txBox="1"/>
              <p:nvPr/>
            </p:nvSpPr>
            <p:spPr>
              <a:xfrm>
                <a:off x="1756964" y="4217589"/>
                <a:ext cx="1344900" cy="6588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∣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𝝍</m:t>
                          </m:r>
                          <m:r>
                            <a:rPr lang="sv-SE" sz="36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</m:e>
                        <m:sup>
                          <m:r>
                            <a:rPr lang="sv-SE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SE" sz="36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01E913C-6F6E-D1EB-39EA-FA69F84AAF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6964" y="4217589"/>
                <a:ext cx="1344900" cy="658898"/>
              </a:xfrm>
              <a:prstGeom prst="rect">
                <a:avLst/>
              </a:prstGeom>
              <a:blipFill>
                <a:blip r:embed="rId4"/>
                <a:stretch>
                  <a:fillRect l="-4673" b="-2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1040BB6-4326-15CA-062B-409BA5B14822}"/>
                  </a:ext>
                </a:extLst>
              </p:cNvPr>
              <p:cNvSpPr txBox="1"/>
              <p:nvPr/>
            </p:nvSpPr>
            <p:spPr>
              <a:xfrm>
                <a:off x="3197955" y="2954403"/>
                <a:ext cx="2122065" cy="8654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∣</m:t>
                      </m:r>
                      <m:sSup>
                        <m:sSupPr>
                          <m:ctrlPr>
                            <a:rPr lang="en-US" sz="4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𝝍</m:t>
                              </m:r>
                            </m:e>
                            <m:sub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sub>
                          </m:sSub>
                          <m:r>
                            <a:rPr lang="sv-SE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</m:e>
                        <m:sup>
                          <m:r>
                            <a:rPr lang="sv-SE" sz="4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SE" sz="44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1040BB6-4326-15CA-062B-409BA5B148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7955" y="2954403"/>
                <a:ext cx="2122065" cy="865430"/>
              </a:xfrm>
              <a:prstGeom prst="rect">
                <a:avLst/>
              </a:prstGeom>
              <a:blipFill>
                <a:blip r:embed="rId5"/>
                <a:stretch>
                  <a:fillRect l="-5952" r="-20238" b="-159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07A7741-7373-6745-E165-5F6D8A4405BC}"/>
                  </a:ext>
                </a:extLst>
              </p:cNvPr>
              <p:cNvSpPr txBox="1"/>
              <p:nvPr/>
            </p:nvSpPr>
            <p:spPr>
              <a:xfrm>
                <a:off x="5034481" y="2996285"/>
                <a:ext cx="4139163" cy="8654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≠∣</m:t>
                      </m:r>
                      <m:sSup>
                        <m:sSupPr>
                          <m:ctrlPr>
                            <a:rPr lang="en-US" sz="4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𝝍</m:t>
                              </m:r>
                            </m:e>
                            <m:sub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sub>
                          </m:sSub>
                          <m:r>
                            <a:rPr lang="sv-SE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</m:e>
                        <m:sup>
                          <m:r>
                            <a:rPr lang="sv-SE" sz="4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SE" sz="44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07A7741-7373-6745-E165-5F6D8A4405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481" y="2996285"/>
                <a:ext cx="4139163" cy="865430"/>
              </a:xfrm>
              <a:prstGeom prst="rect">
                <a:avLst/>
              </a:prstGeom>
              <a:blipFill>
                <a:blip r:embed="rId6"/>
                <a:stretch>
                  <a:fillRect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Freeform 20">
            <a:extLst>
              <a:ext uri="{FF2B5EF4-FFF2-40B4-BE49-F238E27FC236}">
                <a16:creationId xmlns:a16="http://schemas.microsoft.com/office/drawing/2014/main" id="{81242CAB-68D0-235B-DB96-4CBFF6DD5C08}"/>
              </a:ext>
            </a:extLst>
          </p:cNvPr>
          <p:cNvSpPr/>
          <p:nvPr/>
        </p:nvSpPr>
        <p:spPr>
          <a:xfrm>
            <a:off x="3149156" y="5418504"/>
            <a:ext cx="2827866" cy="1127215"/>
          </a:xfrm>
          <a:custGeom>
            <a:avLst/>
            <a:gdLst>
              <a:gd name="connsiteX0" fmla="*/ 0 w 2827866"/>
              <a:gd name="connsiteY0" fmla="*/ 1642561 h 1676428"/>
              <a:gd name="connsiteX1" fmla="*/ 1422400 w 2827866"/>
              <a:gd name="connsiteY1" fmla="*/ 28 h 1676428"/>
              <a:gd name="connsiteX2" fmla="*/ 2827866 w 2827866"/>
              <a:gd name="connsiteY2" fmla="*/ 1676428 h 167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27866" h="1676428">
                <a:moveTo>
                  <a:pt x="0" y="1642561"/>
                </a:moveTo>
                <a:cubicBezTo>
                  <a:pt x="475544" y="818472"/>
                  <a:pt x="951089" y="-5617"/>
                  <a:pt x="1422400" y="28"/>
                </a:cubicBezTo>
                <a:cubicBezTo>
                  <a:pt x="1893711" y="5672"/>
                  <a:pt x="2360788" y="841050"/>
                  <a:pt x="2827866" y="1676428"/>
                </a:cubicBezTo>
              </a:path>
            </a:pathLst>
          </a:custGeom>
          <a:noFill/>
          <a:ln w="4762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32860CEF-EBDE-ADD6-7C6F-677DC13595C8}"/>
              </a:ext>
            </a:extLst>
          </p:cNvPr>
          <p:cNvSpPr/>
          <p:nvPr/>
        </p:nvSpPr>
        <p:spPr>
          <a:xfrm>
            <a:off x="5977022" y="4132922"/>
            <a:ext cx="2827866" cy="2412798"/>
          </a:xfrm>
          <a:custGeom>
            <a:avLst/>
            <a:gdLst>
              <a:gd name="connsiteX0" fmla="*/ 0 w 2827866"/>
              <a:gd name="connsiteY0" fmla="*/ 1642561 h 1676428"/>
              <a:gd name="connsiteX1" fmla="*/ 1422400 w 2827866"/>
              <a:gd name="connsiteY1" fmla="*/ 28 h 1676428"/>
              <a:gd name="connsiteX2" fmla="*/ 2827866 w 2827866"/>
              <a:gd name="connsiteY2" fmla="*/ 1676428 h 167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27866" h="1676428">
                <a:moveTo>
                  <a:pt x="0" y="1642561"/>
                </a:moveTo>
                <a:cubicBezTo>
                  <a:pt x="475544" y="818472"/>
                  <a:pt x="951089" y="-5617"/>
                  <a:pt x="1422400" y="28"/>
                </a:cubicBezTo>
                <a:cubicBezTo>
                  <a:pt x="1893711" y="5672"/>
                  <a:pt x="2360788" y="841050"/>
                  <a:pt x="2827866" y="1676428"/>
                </a:cubicBezTo>
              </a:path>
            </a:pathLst>
          </a:custGeom>
          <a:noFill/>
          <a:ln w="4762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239728D-900A-9846-9CC5-342939305217}"/>
                  </a:ext>
                </a:extLst>
              </p:cNvPr>
              <p:cNvSpPr txBox="1"/>
              <p:nvPr/>
            </p:nvSpPr>
            <p:spPr>
              <a:xfrm>
                <a:off x="1733318" y="4217589"/>
                <a:ext cx="1344900" cy="6588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36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∣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𝝍</m:t>
                          </m:r>
                          <m:r>
                            <a:rPr lang="sv-SE" sz="36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</m:e>
                        <m:sup>
                          <m:r>
                            <a:rPr lang="sv-SE" sz="36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SE" sz="36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239728D-900A-9846-9CC5-3429393052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3318" y="4217589"/>
                <a:ext cx="1344900" cy="658898"/>
              </a:xfrm>
              <a:prstGeom prst="rect">
                <a:avLst/>
              </a:prstGeom>
              <a:blipFill>
                <a:blip r:embed="rId7"/>
                <a:stretch>
                  <a:fillRect l="-3738" b="-2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1">
            <a:extLst>
              <a:ext uri="{FF2B5EF4-FFF2-40B4-BE49-F238E27FC236}">
                <a16:creationId xmlns:a16="http://schemas.microsoft.com/office/drawing/2014/main" id="{672A6AD7-D62D-5F7B-F66A-219B9D3C5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8933" y="3984419"/>
            <a:ext cx="365239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Distinguishable</a:t>
            </a:r>
            <a:r>
              <a:rPr kumimoji="0" lang="sv-SE" altLang="en-SE" sz="40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sv-SE" altLang="en-SE" sz="400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particles</a:t>
            </a:r>
            <a:endParaRPr kumimoji="0" lang="en-SE" altLang="en-SE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cxnSp>
        <p:nvCxnSpPr>
          <p:cNvPr id="25" name="Curved Connector 24">
            <a:extLst>
              <a:ext uri="{FF2B5EF4-FFF2-40B4-BE49-F238E27FC236}">
                <a16:creationId xmlns:a16="http://schemas.microsoft.com/office/drawing/2014/main" id="{CEC28BFB-7CC2-9DAC-FA73-62688E505243}"/>
              </a:ext>
            </a:extLst>
          </p:cNvPr>
          <p:cNvCxnSpPr/>
          <p:nvPr/>
        </p:nvCxnSpPr>
        <p:spPr>
          <a:xfrm rot="10800000" flipV="1">
            <a:off x="8690941" y="5205652"/>
            <a:ext cx="1020223" cy="912615"/>
          </a:xfrm>
          <a:prstGeom prst="curvedConnector3">
            <a:avLst>
              <a:gd name="adj1" fmla="val -1453"/>
            </a:avLst>
          </a:prstGeom>
          <a:ln w="317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68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6" grpId="0" animBg="1"/>
      <p:bldP spid="14" grpId="0" animBg="1"/>
      <p:bldP spid="15" grpId="0"/>
      <p:bldP spid="17" grpId="0"/>
      <p:bldP spid="21" grpId="0" animBg="1"/>
      <p:bldP spid="22" grpId="0" animBg="1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B4D515-A7F1-2D0F-9C01-C4EA12921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D1C739D5-1EF8-89FA-E00B-7701106C5220}"/>
              </a:ext>
            </a:extLst>
          </p:cNvPr>
          <p:cNvSpPr>
            <a:spLocks noChangeAspect="1"/>
          </p:cNvSpPr>
          <p:nvPr/>
        </p:nvSpPr>
        <p:spPr>
          <a:xfrm>
            <a:off x="4079737" y="1542430"/>
            <a:ext cx="1080000" cy="108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6F1B2FA-F6F7-F29F-ED11-754772A42014}"/>
              </a:ext>
            </a:extLst>
          </p:cNvPr>
          <p:cNvSpPr>
            <a:spLocks noChangeAspect="1"/>
          </p:cNvSpPr>
          <p:nvPr/>
        </p:nvSpPr>
        <p:spPr>
          <a:xfrm>
            <a:off x="6468978" y="1542430"/>
            <a:ext cx="1080000" cy="108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8B4BC4-8A16-DC6C-1DD2-91B54A38847F}"/>
              </a:ext>
            </a:extLst>
          </p:cNvPr>
          <p:cNvSpPr txBox="1"/>
          <p:nvPr/>
        </p:nvSpPr>
        <p:spPr>
          <a:xfrm>
            <a:off x="363414" y="74253"/>
            <a:ext cx="11687909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SE" sz="4800" b="1" dirty="0"/>
              <a:t>Quantum</a:t>
            </a:r>
            <a:r>
              <a:rPr lang="en-US" altLang="en-SE" sz="4800" b="1" dirty="0">
                <a:solidFill>
                  <a:srgbClr val="0070C0"/>
                </a:solidFill>
              </a:rPr>
              <a:t> </a:t>
            </a:r>
            <a:r>
              <a:rPr lang="en-US" altLang="en-SE" sz="4800" b="1" dirty="0"/>
              <a:t>indistinguishable particles</a:t>
            </a:r>
            <a:endParaRPr lang="en-SE" sz="4800" b="1" dirty="0"/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9B19E841-5794-7BCB-D84F-5E6C5AF21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1383" y="786719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</a:t>
            </a:r>
            <a:endParaRPr kumimoji="0" lang="en-SE" altLang="en-SE" sz="400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08904C50-D315-E4E3-62EB-01DA8E841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0624" y="786719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B</a:t>
            </a:r>
            <a:endParaRPr kumimoji="0" lang="en-SE" altLang="en-SE" sz="400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70C0D3E2-9BAB-A5F8-0FEC-D7C0C8866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0624" y="786719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en-SE" sz="40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</a:t>
            </a:r>
            <a:endParaRPr kumimoji="0" lang="en-SE" altLang="en-SE" sz="400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A263AF8A-AFA9-436C-0DCE-B8D784140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1382" y="786719"/>
            <a:ext cx="13967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en-SE" sz="4000" dirty="0">
                <a:latin typeface="+mn-lt"/>
              </a:rPr>
              <a:t>B</a:t>
            </a:r>
            <a:endParaRPr kumimoji="0" lang="en-SE" altLang="en-SE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E4FA619-8E83-C8D6-1FE6-1CF845297606}"/>
                  </a:ext>
                </a:extLst>
              </p:cNvPr>
              <p:cNvSpPr txBox="1"/>
              <p:nvPr/>
            </p:nvSpPr>
            <p:spPr>
              <a:xfrm>
                <a:off x="3197955" y="2649609"/>
                <a:ext cx="2122065" cy="8654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∣</m:t>
                      </m:r>
                      <m:sSup>
                        <m:sSupPr>
                          <m:ctrlPr>
                            <a:rPr lang="en-US" sz="4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𝝍</m:t>
                              </m:r>
                            </m:e>
                            <m:sub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sub>
                          </m:sSub>
                          <m:r>
                            <a:rPr lang="sv-SE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</m:e>
                        <m:sup>
                          <m:r>
                            <a:rPr lang="sv-SE" sz="4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SE" sz="44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E4FA619-8E83-C8D6-1FE6-1CF8452976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7955" y="2649609"/>
                <a:ext cx="2122065" cy="865430"/>
              </a:xfrm>
              <a:prstGeom prst="rect">
                <a:avLst/>
              </a:prstGeom>
              <a:blipFill>
                <a:blip r:embed="rId3"/>
                <a:stretch>
                  <a:fillRect l="-5952" r="-20238" b="-159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6504C63-697B-94D9-8310-45D23487FFBA}"/>
                  </a:ext>
                </a:extLst>
              </p:cNvPr>
              <p:cNvSpPr txBox="1"/>
              <p:nvPr/>
            </p:nvSpPr>
            <p:spPr>
              <a:xfrm>
                <a:off x="5034481" y="2691491"/>
                <a:ext cx="4139163" cy="8654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4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=∣</m:t>
                      </m:r>
                      <m:sSup>
                        <m:sSupPr>
                          <m:ctrlPr>
                            <a:rPr lang="en-US" sz="4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𝝍</m:t>
                              </m:r>
                            </m:e>
                            <m:sub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sv-SE" sz="4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sub>
                          </m:sSub>
                          <m:r>
                            <a:rPr lang="sv-SE" sz="4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</m:e>
                        <m:sup>
                          <m:r>
                            <a:rPr lang="sv-SE" sz="4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SE" sz="44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6504C63-697B-94D9-8310-45D23487FF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481" y="2691491"/>
                <a:ext cx="4139163" cy="865430"/>
              </a:xfrm>
              <a:prstGeom prst="rect">
                <a:avLst/>
              </a:prstGeom>
              <a:blipFill>
                <a:blip r:embed="rId4"/>
                <a:stretch>
                  <a:fillRect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174E6C4-779D-197D-1D4B-7C75BA59552B}"/>
                  </a:ext>
                </a:extLst>
              </p:cNvPr>
              <p:cNvSpPr txBox="1"/>
              <p:nvPr/>
            </p:nvSpPr>
            <p:spPr>
              <a:xfrm>
                <a:off x="2534119" y="4422073"/>
                <a:ext cx="3079326" cy="14701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sv-SE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sv-SE" sz="4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  <m:sSup>
                            <m:sSupPr>
                              <m:ctrlPr>
                                <a:rPr lang="en-US" sz="4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4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𝝍</m:t>
                                  </m:r>
                                </m:e>
                                <m:sub>
                                  <m:r>
                                    <a:rPr lang="sv-SE" sz="4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v-SE" sz="4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𝑨</m:t>
                                  </m:r>
                                  <m:r>
                                    <a:rPr lang="sv-SE" sz="4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sv-SE" sz="4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𝑩</m:t>
                                  </m:r>
                                  <m:r>
                                    <a:rPr lang="sv-SE" sz="4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sub>
                              </m:sSub>
                              <m:r>
                                <a:rPr lang="sv-SE" sz="4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∣</m:t>
                              </m:r>
                            </m:e>
                            <m:sup>
                              <m:r>
                                <a:rPr lang="sv-SE" sz="4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SE" sz="4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174E6C4-779D-197D-1D4B-7C75BA5955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4119" y="4422073"/>
                <a:ext cx="3079326" cy="14701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7A69F7D-0664-0D1C-1874-8BD6E464A036}"/>
                  </a:ext>
                </a:extLst>
              </p:cNvPr>
              <p:cNvSpPr txBox="1"/>
              <p:nvPr/>
            </p:nvSpPr>
            <p:spPr>
              <a:xfrm>
                <a:off x="5716799" y="4366789"/>
                <a:ext cx="3079326" cy="14701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v-SE" sz="4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sv-SE" sz="4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∣</m:t>
                          </m:r>
                          <m:sSup>
                            <m:sSupPr>
                              <m:ctrlPr>
                                <a:rPr lang="en-US" sz="4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4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𝝍</m:t>
                                  </m:r>
                                </m:e>
                                <m:sub>
                                  <m:r>
                                    <a:rPr lang="sv-SE" sz="4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v-SE" sz="4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𝑩</m:t>
                                  </m:r>
                                  <m:r>
                                    <a:rPr lang="sv-SE" sz="4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sv-SE" sz="4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𝑨</m:t>
                                  </m:r>
                                  <m:r>
                                    <a:rPr lang="sv-SE" sz="4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sub>
                              </m:sSub>
                              <m:r>
                                <a:rPr lang="sv-SE" sz="4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∣</m:t>
                              </m:r>
                            </m:e>
                            <m:sup>
                              <m:r>
                                <a:rPr lang="sv-SE" sz="4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SE" sz="4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7A69F7D-0664-0D1C-1874-8BD6E464A0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6799" y="4366789"/>
                <a:ext cx="3079326" cy="1470146"/>
              </a:xfrm>
              <a:prstGeom prst="rect">
                <a:avLst/>
              </a:prstGeom>
              <a:blipFill>
                <a:blip r:embed="rId6"/>
                <a:stretch>
                  <a:fillRect l="-823" r="-152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8718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7" grpId="0"/>
      <p:bldP spid="9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</TotalTime>
  <Words>343</Words>
  <Application>Microsoft Macintosh PowerPoint</Application>
  <PresentationFormat>Widescreen</PresentationFormat>
  <Paragraphs>160</Paragraphs>
  <Slides>19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Jacinto Sá</dc:creator>
  <cp:lastModifiedBy>Jacinto Sá</cp:lastModifiedBy>
  <cp:revision>59</cp:revision>
  <dcterms:created xsi:type="dcterms:W3CDTF">2026-03-14T14:36:15Z</dcterms:created>
  <dcterms:modified xsi:type="dcterms:W3CDTF">2026-04-16T06:05:42Z</dcterms:modified>
</cp:coreProperties>
</file>